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2"/>
    <p:sldId id="257" r:id="rId3"/>
    <p:sldId id="287" r:id="rId4"/>
    <p:sldId id="296" r:id="rId5"/>
    <p:sldId id="289" r:id="rId6"/>
    <p:sldId id="288" r:id="rId7"/>
    <p:sldId id="294" r:id="rId8"/>
    <p:sldId id="293" r:id="rId9"/>
    <p:sldId id="292" r:id="rId10"/>
    <p:sldId id="295" r:id="rId11"/>
    <p:sldId id="297" r:id="rId12"/>
    <p:sldId id="298" r:id="rId13"/>
    <p:sldId id="291" r:id="rId14"/>
    <p:sldId id="28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er de, Voke" initials="BdV" lastIdx="2" clrIdx="0">
    <p:extLst>
      <p:ext uri="{19B8F6BF-5375-455C-9EA6-DF929625EA0E}">
        <p15:presenceInfo xmlns:p15="http://schemas.microsoft.com/office/powerpoint/2012/main" userId="S::voke.deboer@leeuwarden.nl::8eb3d820-3f47-40c2-beeb-98026559403b" providerId="AD"/>
      </p:ext>
    </p:extLst>
  </p:cmAuthor>
  <p:cmAuthor id="2" name="Nelly Brouwer" initials="NB" lastIdx="1" clrIdx="1">
    <p:extLst>
      <p:ext uri="{19B8F6BF-5375-455C-9EA6-DF929625EA0E}">
        <p15:presenceInfo xmlns:p15="http://schemas.microsoft.com/office/powerpoint/2012/main" userId="S::n.brouwer@8ktd365.nl::ae515188-e3c3-4877-93e7-e2eb7ec70246" providerId="AD"/>
      </p:ext>
    </p:extLst>
  </p:cmAuthor>
  <p:cmAuthor id="3" name="Luuk Peters" initials="LP" lastIdx="16" clrIdx="2">
    <p:extLst>
      <p:ext uri="{19B8F6BF-5375-455C-9EA6-DF929625EA0E}">
        <p15:presenceInfo xmlns:p15="http://schemas.microsoft.com/office/powerpoint/2012/main" userId="S::l.peters@8ktd365.nl::1d749f3e-4143-4ccc-9961-9688d7ce7cd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C226"/>
    <a:srgbClr val="00CD79"/>
    <a:srgbClr val="EEF4E8"/>
    <a:srgbClr val="DBE9CD"/>
    <a:srgbClr val="0041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34" autoAdjust="0"/>
    <p:restoredTop sz="95706"/>
  </p:normalViewPr>
  <p:slideViewPr>
    <p:cSldViewPr snapToGrid="0">
      <p:cViewPr varScale="1">
        <p:scale>
          <a:sx n="62" d="100"/>
          <a:sy n="62" d="100"/>
        </p:scale>
        <p:origin x="102" y="660"/>
      </p:cViewPr>
      <p:guideLst/>
    </p:cSldViewPr>
  </p:slideViewPr>
  <p:notesTextViewPr>
    <p:cViewPr>
      <p:scale>
        <a:sx n="1" d="1"/>
        <a:sy n="1" d="1"/>
      </p:scale>
      <p:origin x="0" y="0"/>
    </p:cViewPr>
  </p:notesTextViewPr>
  <p:notesViewPr>
    <p:cSldViewPr snapToGrid="0">
      <p:cViewPr varScale="1">
        <p:scale>
          <a:sx n="85" d="100"/>
          <a:sy n="85" d="100"/>
        </p:scale>
        <p:origin x="3928"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Users\anneviersen\Desktop\Achtkarspelen\Zorggebruik%20leeftijd%20en%20product%20Wmo.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anneviersen\Desktop\Achtkarspelen\Zorggebruik%20leeftijd%20en%20product%20Wmo.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anneviersen\Desktop\Achtkarspelen\Zorggebruik%20leeftijd%20en%20product%20Wmo.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anneviersen\Desktop\Achtkarspelen\Zorggebruik%20leeftijd%20en%20product%20Wmo.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pieChart>
        <c:varyColors val="1"/>
        <c:ser>
          <c:idx val="3"/>
          <c:order val="0"/>
          <c:tx>
            <c:strRef>
              <c:f>Blad1!$E$1</c:f>
              <c:strCache>
                <c:ptCount val="1"/>
                <c:pt idx="0">
                  <c:v>Totaal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3DE-B14A-9C7F-DEF95F1F29E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3DE-B14A-9C7F-DEF95F1F29E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3DE-B14A-9C7F-DEF95F1F29E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3DE-B14A-9C7F-DEF95F1F29E7}"/>
              </c:ext>
            </c:extLst>
          </c:dPt>
          <c:dLbls>
            <c:dLbl>
              <c:idx val="1"/>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6="http://schemas.microsoft.com/office/drawing/2014/chart" uri="{C3380CC4-5D6E-409C-BE32-E72D297353CC}">
                  <c16:uniqueId val="{00000003-E3DE-B14A-9C7F-DEF95F1F29E7}"/>
                </c:ext>
              </c:extLst>
            </c:dLbl>
            <c:dLbl>
              <c:idx val="3"/>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6="http://schemas.microsoft.com/office/drawing/2014/chart" uri="{C3380CC4-5D6E-409C-BE32-E72D297353CC}">
                  <c16:uniqueId val="{00000007-E3DE-B14A-9C7F-DEF95F1F29E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(Blad1!$A$8,Blad1!$A$13,Blad1!$A$19,Blad1!$A$22)</c:f>
              <c:strCache>
                <c:ptCount val="4"/>
                <c:pt idx="0">
                  <c:v>ZL 1 t/m 5 + 12</c:v>
                </c:pt>
                <c:pt idx="1">
                  <c:v>MD 1 t/m 3</c:v>
                </c:pt>
                <c:pt idx="2">
                  <c:v>ZL 8 t/m 11</c:v>
                </c:pt>
                <c:pt idx="3">
                  <c:v>Participatie totaal</c:v>
                </c:pt>
              </c:strCache>
            </c:strRef>
          </c:cat>
          <c:val>
            <c:numRef>
              <c:f>(Blad1!$E$8,Blad1!$E$13,Blad1!$E$19,Blad1!$E$22)</c:f>
              <c:numCache>
                <c:formatCode>General</c:formatCode>
                <c:ptCount val="4"/>
                <c:pt idx="0">
                  <c:v>1720</c:v>
                </c:pt>
                <c:pt idx="1">
                  <c:v>355</c:v>
                </c:pt>
                <c:pt idx="2">
                  <c:v>2255</c:v>
                </c:pt>
                <c:pt idx="3">
                  <c:v>98</c:v>
                </c:pt>
              </c:numCache>
            </c:numRef>
          </c:val>
          <c:extLst>
            <c:ext xmlns:c16="http://schemas.microsoft.com/office/drawing/2014/chart" uri="{C3380CC4-5D6E-409C-BE32-E72D297353CC}">
              <c16:uniqueId val="{00000008-E3DE-B14A-9C7F-DEF95F1F29E7}"/>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9881137916147426"/>
          <c:y val="0.8538999316474335"/>
          <c:w val="0.68533350479847244"/>
          <c:h val="0.1181776297049797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pieChart>
        <c:varyColors val="1"/>
        <c:ser>
          <c:idx val="0"/>
          <c:order val="0"/>
          <c:tx>
            <c:strRef>
              <c:f>Blad1!$B$1</c:f>
              <c:strCache>
                <c:ptCount val="1"/>
                <c:pt idx="0">
                  <c:v>18-26 jaar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694-0444-9E14-25D68278734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694-0444-9E14-25D68278734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694-0444-9E14-25D68278734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694-0444-9E14-25D68278734B}"/>
              </c:ext>
            </c:extLst>
          </c:dPt>
          <c:dLbls>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6="http://schemas.microsoft.com/office/drawing/2014/chart" uri="{C3380CC4-5D6E-409C-BE32-E72D297353CC}">
                  <c16:uniqueId val="{00000005-6694-0444-9E14-25D68278734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(Blad1!$A$8,Blad1!$A$13,Blad1!$A$19,Blad1!$A$22)</c:f>
              <c:strCache>
                <c:ptCount val="4"/>
                <c:pt idx="0">
                  <c:v>ZL 1 t/m 5 + 12</c:v>
                </c:pt>
                <c:pt idx="1">
                  <c:v>MD 1 t/m 3</c:v>
                </c:pt>
                <c:pt idx="2">
                  <c:v>ZL 8 t/m 11</c:v>
                </c:pt>
                <c:pt idx="3">
                  <c:v>Participatie totaal</c:v>
                </c:pt>
              </c:strCache>
            </c:strRef>
          </c:cat>
          <c:val>
            <c:numRef>
              <c:f>(Blad1!$B$8,Blad1!$B$13,Blad1!$B$19,Blad1!$B$22)</c:f>
              <c:numCache>
                <c:formatCode>General</c:formatCode>
                <c:ptCount val="4"/>
                <c:pt idx="0">
                  <c:v>297</c:v>
                </c:pt>
                <c:pt idx="1">
                  <c:v>37</c:v>
                </c:pt>
                <c:pt idx="2">
                  <c:v>6</c:v>
                </c:pt>
                <c:pt idx="3">
                  <c:v>49</c:v>
                </c:pt>
              </c:numCache>
            </c:numRef>
          </c:val>
          <c:extLst>
            <c:ext xmlns:c16="http://schemas.microsoft.com/office/drawing/2014/chart" uri="{C3380CC4-5D6E-409C-BE32-E72D297353CC}">
              <c16:uniqueId val="{00000008-6694-0444-9E14-25D68278734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pieChart>
        <c:varyColors val="1"/>
        <c:ser>
          <c:idx val="1"/>
          <c:order val="0"/>
          <c:tx>
            <c:strRef>
              <c:f>Blad1!$C$1</c:f>
              <c:strCache>
                <c:ptCount val="1"/>
                <c:pt idx="0">
                  <c:v>27-64 jaar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E16-0344-A93A-0D19741BDC5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E16-0344-A93A-0D19741BDC5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E16-0344-A93A-0D19741BDC5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E16-0344-A93A-0D19741BDC5F}"/>
              </c:ext>
            </c:extLst>
          </c:dPt>
          <c:dLbls>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6="http://schemas.microsoft.com/office/drawing/2014/chart" uri="{C3380CC4-5D6E-409C-BE32-E72D297353CC}">
                  <c16:uniqueId val="{00000007-8E16-0344-A93A-0D19741BDC5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(Blad1!$A$8,Blad1!$A$13,Blad1!$A$19,Blad1!$A$22)</c:f>
              <c:strCache>
                <c:ptCount val="4"/>
                <c:pt idx="0">
                  <c:v>ZL 1 t/m 5 + 12</c:v>
                </c:pt>
                <c:pt idx="1">
                  <c:v>MD 1 t/m 3</c:v>
                </c:pt>
                <c:pt idx="2">
                  <c:v>ZL 8 t/m 11</c:v>
                </c:pt>
                <c:pt idx="3">
                  <c:v>Participatie totaal</c:v>
                </c:pt>
              </c:strCache>
            </c:strRef>
          </c:cat>
          <c:val>
            <c:numRef>
              <c:f>(Blad1!$C$8,Blad1!$C$13,Blad1!$C$19,Blad1!$C$22)</c:f>
              <c:numCache>
                <c:formatCode>General</c:formatCode>
                <c:ptCount val="4"/>
                <c:pt idx="0">
                  <c:v>1190</c:v>
                </c:pt>
                <c:pt idx="1">
                  <c:v>147</c:v>
                </c:pt>
                <c:pt idx="2">
                  <c:v>374</c:v>
                </c:pt>
                <c:pt idx="3">
                  <c:v>49</c:v>
                </c:pt>
              </c:numCache>
            </c:numRef>
          </c:val>
          <c:extLst>
            <c:ext xmlns:c16="http://schemas.microsoft.com/office/drawing/2014/chart" uri="{C3380CC4-5D6E-409C-BE32-E72D297353CC}">
              <c16:uniqueId val="{00000008-8E16-0344-A93A-0D19741BDC5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pieChart>
        <c:varyColors val="1"/>
        <c:ser>
          <c:idx val="2"/>
          <c:order val="0"/>
          <c:tx>
            <c:strRef>
              <c:f>Blad1!$D$1</c:f>
              <c:strCache>
                <c:ptCount val="1"/>
                <c:pt idx="0">
                  <c:v>65+</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F48-DC4E-A5EF-C7FF6BF7894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F48-DC4E-A5EF-C7FF6BF7894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F48-DC4E-A5EF-C7FF6BF7894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F48-DC4E-A5EF-C7FF6BF78948}"/>
              </c:ext>
            </c:extLst>
          </c:dPt>
          <c:dLbls>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4F48-DC4E-A5EF-C7FF6BF7894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95000"/>
                      </a:schemeClr>
                    </a:solidFill>
                    <a:latin typeface="+mn-lt"/>
                    <a:ea typeface="+mn-ea"/>
                    <a:cs typeface="+mn-cs"/>
                  </a:defRPr>
                </a:pPr>
                <a:endParaRPr lang="nl-N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(Blad1!$A$8,Blad1!$A$13,Blad1!$A$19,Blad1!$A$22)</c:f>
              <c:strCache>
                <c:ptCount val="4"/>
                <c:pt idx="0">
                  <c:v>ZL 1 t/m 5 + 12</c:v>
                </c:pt>
                <c:pt idx="1">
                  <c:v>MD 1 t/m 3</c:v>
                </c:pt>
                <c:pt idx="2">
                  <c:v>ZL 8 t/m 11</c:v>
                </c:pt>
                <c:pt idx="3">
                  <c:v>Participatie totaal</c:v>
                </c:pt>
              </c:strCache>
            </c:strRef>
          </c:cat>
          <c:val>
            <c:numRef>
              <c:f>(Blad1!$D$8,Blad1!$D$13,Blad1!$D$19,Blad1!$D$22)</c:f>
              <c:numCache>
                <c:formatCode>General</c:formatCode>
                <c:ptCount val="4"/>
                <c:pt idx="0">
                  <c:v>233</c:v>
                </c:pt>
                <c:pt idx="1">
                  <c:v>171</c:v>
                </c:pt>
                <c:pt idx="2">
                  <c:v>1875</c:v>
                </c:pt>
              </c:numCache>
            </c:numRef>
          </c:val>
          <c:extLst>
            <c:ext xmlns:c16="http://schemas.microsoft.com/office/drawing/2014/chart" uri="{C3380CC4-5D6E-409C-BE32-E72D297353CC}">
              <c16:uniqueId val="{00000008-4F48-DC4E-A5EF-C7FF6BF7894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DE5C2B-8634-405A-A05A-2D45DB5803A0}" type="datetimeFigureOut">
              <a:rPr lang="nl-NL" smtClean="0"/>
              <a:t>28-12-2021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A781F3-67D5-40BE-8E81-11BA58F8739F}" type="slidenum">
              <a:rPr lang="nl-NL" smtClean="0"/>
              <a:t>‹nr.›</a:t>
            </a:fld>
            <a:endParaRPr lang="nl-NL"/>
          </a:p>
        </p:txBody>
      </p:sp>
    </p:spTree>
    <p:extLst>
      <p:ext uri="{BB962C8B-B14F-4D97-AF65-F5344CB8AC3E}">
        <p14:creationId xmlns:p14="http://schemas.microsoft.com/office/powerpoint/2010/main" val="506854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7A781F3-67D5-40BE-8E81-11BA58F8739F}" type="slidenum">
              <a:rPr lang="nl-NL" smtClean="0"/>
              <a:t>1</a:t>
            </a:fld>
            <a:endParaRPr lang="nl-NL"/>
          </a:p>
        </p:txBody>
      </p:sp>
    </p:spTree>
    <p:extLst>
      <p:ext uri="{BB962C8B-B14F-4D97-AF65-F5344CB8AC3E}">
        <p14:creationId xmlns:p14="http://schemas.microsoft.com/office/powerpoint/2010/main" val="338016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7A781F3-67D5-40BE-8E81-11BA58F8739F}" type="slidenum">
              <a:rPr lang="nl-NL" smtClean="0"/>
              <a:t>3</a:t>
            </a:fld>
            <a:endParaRPr lang="nl-NL"/>
          </a:p>
        </p:txBody>
      </p:sp>
    </p:spTree>
    <p:extLst>
      <p:ext uri="{BB962C8B-B14F-4D97-AF65-F5344CB8AC3E}">
        <p14:creationId xmlns:p14="http://schemas.microsoft.com/office/powerpoint/2010/main" val="698102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7A781F3-67D5-40BE-8E81-11BA58F8739F}" type="slidenum">
              <a:rPr lang="nl-NL" smtClean="0"/>
              <a:t>5</a:t>
            </a:fld>
            <a:endParaRPr lang="nl-NL"/>
          </a:p>
        </p:txBody>
      </p:sp>
    </p:spTree>
    <p:extLst>
      <p:ext uri="{BB962C8B-B14F-4D97-AF65-F5344CB8AC3E}">
        <p14:creationId xmlns:p14="http://schemas.microsoft.com/office/powerpoint/2010/main" val="1510618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7A781F3-67D5-40BE-8E81-11BA58F8739F}" type="slidenum">
              <a:rPr lang="nl-NL" smtClean="0"/>
              <a:t>6</a:t>
            </a:fld>
            <a:endParaRPr lang="nl-NL"/>
          </a:p>
        </p:txBody>
      </p:sp>
    </p:spTree>
    <p:extLst>
      <p:ext uri="{BB962C8B-B14F-4D97-AF65-F5344CB8AC3E}">
        <p14:creationId xmlns:p14="http://schemas.microsoft.com/office/powerpoint/2010/main" val="3159278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7A781F3-67D5-40BE-8E81-11BA58F8739F}" type="slidenum">
              <a:rPr lang="nl-NL" smtClean="0"/>
              <a:t>8</a:t>
            </a:fld>
            <a:endParaRPr lang="nl-NL"/>
          </a:p>
        </p:txBody>
      </p:sp>
    </p:spTree>
    <p:extLst>
      <p:ext uri="{BB962C8B-B14F-4D97-AF65-F5344CB8AC3E}">
        <p14:creationId xmlns:p14="http://schemas.microsoft.com/office/powerpoint/2010/main" val="2329542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7A781F3-67D5-40BE-8E81-11BA58F8739F}" type="slidenum">
              <a:rPr lang="nl-NL" smtClean="0"/>
              <a:t>9</a:t>
            </a:fld>
            <a:endParaRPr lang="nl-NL"/>
          </a:p>
        </p:txBody>
      </p:sp>
    </p:spTree>
    <p:extLst>
      <p:ext uri="{BB962C8B-B14F-4D97-AF65-F5344CB8AC3E}">
        <p14:creationId xmlns:p14="http://schemas.microsoft.com/office/powerpoint/2010/main" val="1560249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2A54C80-263E-416B-A8E0-580EDEADCBDC}" type="datetimeFigureOut">
              <a:rPr lang="en-US" dirty="0"/>
              <a:t>12/28/2021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12/28/2021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12/28/2021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6" descr="Wmo-klanten hebben nog geen facturen 2020 ontvangen">
            <a:extLst>
              <a:ext uri="{FF2B5EF4-FFF2-40B4-BE49-F238E27FC236}">
                <a16:creationId xmlns:a16="http://schemas.microsoft.com/office/drawing/2014/main" id="{623D6435-EF6F-A34B-973C-D442CCAB36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878" r="20963" b="1"/>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735DB063-134C-4C95-9A06-B31ACD083D01}"/>
              </a:ext>
            </a:extLst>
          </p:cNvPr>
          <p:cNvSpPr>
            <a:spLocks noGrp="1"/>
          </p:cNvSpPr>
          <p:nvPr>
            <p:ph type="ctrTitle"/>
          </p:nvPr>
        </p:nvSpPr>
        <p:spPr>
          <a:xfrm>
            <a:off x="668867" y="1678666"/>
            <a:ext cx="4088190" cy="2369093"/>
          </a:xfrm>
        </p:spPr>
        <p:txBody>
          <a:bodyPr>
            <a:normAutofit fontScale="90000"/>
          </a:bodyPr>
          <a:lstStyle/>
          <a:p>
            <a:r>
              <a:rPr lang="nl-NL" sz="4800" dirty="0"/>
              <a:t>Inkoopstrategie</a:t>
            </a:r>
            <a:br>
              <a:rPr lang="nl-NL" sz="4800" dirty="0"/>
            </a:br>
            <a:r>
              <a:rPr lang="nl-NL" sz="4800" dirty="0"/>
              <a:t>Wmo en Participatie</a:t>
            </a:r>
          </a:p>
        </p:txBody>
      </p:sp>
      <p:sp>
        <p:nvSpPr>
          <p:cNvPr id="3" name="Ondertitel 2">
            <a:extLst>
              <a:ext uri="{FF2B5EF4-FFF2-40B4-BE49-F238E27FC236}">
                <a16:creationId xmlns:a16="http://schemas.microsoft.com/office/drawing/2014/main" id="{3691F535-FD6B-42B5-9217-8F5DFD0FDFAF}"/>
              </a:ext>
            </a:extLst>
          </p:cNvPr>
          <p:cNvSpPr>
            <a:spLocks noGrp="1"/>
          </p:cNvSpPr>
          <p:nvPr>
            <p:ph type="subTitle" idx="1"/>
          </p:nvPr>
        </p:nvSpPr>
        <p:spPr>
          <a:xfrm>
            <a:off x="677335" y="4050831"/>
            <a:ext cx="4079721" cy="1096901"/>
          </a:xfrm>
        </p:spPr>
        <p:txBody>
          <a:bodyPr>
            <a:normAutofit/>
          </a:bodyPr>
          <a:lstStyle/>
          <a:p>
            <a:r>
              <a:rPr lang="nl-NL" sz="1600" dirty="0"/>
              <a:t>2022-2028</a:t>
            </a:r>
          </a:p>
        </p:txBody>
      </p:sp>
      <p:cxnSp>
        <p:nvCxnSpPr>
          <p:cNvPr id="75" name="Straight Connector 74">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AutoShape 6" descr="Logo Sociaal Domein Fryslân">
            <a:extLst>
              <a:ext uri="{FF2B5EF4-FFF2-40B4-BE49-F238E27FC236}">
                <a16:creationId xmlns:a16="http://schemas.microsoft.com/office/drawing/2014/main" id="{310CA398-DA5B-4287-A3FF-84546F543FD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22" name="Afbeelding 21">
            <a:extLst>
              <a:ext uri="{FF2B5EF4-FFF2-40B4-BE49-F238E27FC236}">
                <a16:creationId xmlns:a16="http://schemas.microsoft.com/office/drawing/2014/main" id="{BBCD14BD-7693-5B49-AAF3-D5CF4B98799D}"/>
              </a:ext>
            </a:extLst>
          </p:cNvPr>
          <p:cNvPicPr>
            <a:picLocks noChangeAspect="1"/>
          </p:cNvPicPr>
          <p:nvPr/>
        </p:nvPicPr>
        <p:blipFill>
          <a:blip r:embed="rId4"/>
          <a:stretch>
            <a:fillRect/>
          </a:stretch>
        </p:blipFill>
        <p:spPr>
          <a:xfrm>
            <a:off x="189710" y="5306766"/>
            <a:ext cx="2522668" cy="1331993"/>
          </a:xfrm>
          <a:prstGeom prst="rect">
            <a:avLst/>
          </a:prstGeom>
        </p:spPr>
      </p:pic>
    </p:spTree>
    <p:extLst>
      <p:ext uri="{BB962C8B-B14F-4D97-AF65-F5344CB8AC3E}">
        <p14:creationId xmlns:p14="http://schemas.microsoft.com/office/powerpoint/2010/main" val="2402233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771007-7A38-A649-BA44-2793851CD948}"/>
              </a:ext>
            </a:extLst>
          </p:cNvPr>
          <p:cNvSpPr>
            <a:spLocks noGrp="1"/>
          </p:cNvSpPr>
          <p:nvPr>
            <p:ph type="title"/>
          </p:nvPr>
        </p:nvSpPr>
        <p:spPr>
          <a:xfrm>
            <a:off x="677333" y="609600"/>
            <a:ext cx="8987171" cy="1430215"/>
          </a:xfrm>
        </p:spPr>
        <p:txBody>
          <a:bodyPr>
            <a:noAutofit/>
          </a:bodyPr>
          <a:lstStyle/>
          <a:p>
            <a:r>
              <a:rPr lang="nl-NL" altLang="nl-NL" sz="2800" dirty="0">
                <a:solidFill>
                  <a:srgbClr val="92D050"/>
                </a:solidFill>
                <a:ea typeface="Times New Roman" panose="02020603050405020304" pitchFamily="18" charset="0"/>
                <a:cs typeface="Times New Roman" panose="02020603050405020304" pitchFamily="18" charset="0"/>
              </a:rPr>
              <a:t>Route 1	Gebiedsgerichte </a:t>
            </a:r>
            <a:r>
              <a:rPr lang="nl-NL" altLang="nl-NL" sz="2800" dirty="0">
                <a:solidFill>
                  <a:srgbClr val="92D050"/>
                </a:solidFill>
                <a:ea typeface="Calibri" panose="020F0502020204030204" pitchFamily="34" charset="0"/>
                <a:cs typeface="Times New Roman" panose="02020603050405020304" pitchFamily="18" charset="0"/>
              </a:rPr>
              <a:t>ondersteuning aan 							kwetsbare ouderen (incl. HH) en Hulp bij 					Huishouden (jong)-volwassenen (18- 64 jaar)</a:t>
            </a:r>
            <a:br>
              <a:rPr lang="nl-NL" altLang="nl-NL" sz="2800" dirty="0">
                <a:solidFill>
                  <a:schemeClr val="tx1"/>
                </a:solidFill>
              </a:rPr>
            </a:br>
            <a:endParaRPr lang="nl-NL" sz="2800" dirty="0"/>
          </a:p>
        </p:txBody>
      </p:sp>
      <p:sp>
        <p:nvSpPr>
          <p:cNvPr id="3" name="Tijdelijke aanduiding voor inhoud 2">
            <a:extLst>
              <a:ext uri="{FF2B5EF4-FFF2-40B4-BE49-F238E27FC236}">
                <a16:creationId xmlns:a16="http://schemas.microsoft.com/office/drawing/2014/main" id="{129D0E38-9D1C-C849-A43B-48568CA2D462}"/>
              </a:ext>
            </a:extLst>
          </p:cNvPr>
          <p:cNvSpPr>
            <a:spLocks noGrp="1"/>
          </p:cNvSpPr>
          <p:nvPr>
            <p:ph sz="half" idx="1"/>
          </p:nvPr>
        </p:nvSpPr>
        <p:spPr>
          <a:xfrm>
            <a:off x="506438" y="2293034"/>
            <a:ext cx="4354932" cy="4189480"/>
          </a:xfrm>
        </p:spPr>
        <p:txBody>
          <a:bodyPr>
            <a:normAutofit fontScale="92500" lnSpcReduction="20000"/>
          </a:bodyPr>
          <a:lstStyle/>
          <a:p>
            <a:pPr lvl="0" defTabSz="914400" eaLnBrk="0" fontAlgn="base" hangingPunct="0">
              <a:lnSpc>
                <a:spcPct val="120000"/>
              </a:lnSpc>
              <a:spcBef>
                <a:spcPct val="0"/>
              </a:spcBef>
              <a:spcAft>
                <a:spcPct val="0"/>
              </a:spcAft>
              <a:buClrTx/>
              <a:buSzTx/>
              <a:buFont typeface="Arial" panose="020B0604020202020204" pitchFamily="34" charset="0"/>
              <a:buChar char="•"/>
            </a:pPr>
            <a:r>
              <a:rPr lang="nl-NL" altLang="nl-NL" sz="1900" dirty="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Specifiek voor ouderen is het wenselijk om een ondersteuningsketen in te richten, waarbinnen een samenhangend aanbod ontstaat voor ouderen met een steeds toenemende ondersteuningsbehoefte.</a:t>
            </a:r>
            <a:r>
              <a:rPr lang="nl-NL" altLang="nl-NL" sz="1900" dirty="0">
                <a:solidFill>
                  <a:schemeClr val="tx1">
                    <a:lumMod val="85000"/>
                    <a:lumOff val="15000"/>
                  </a:schemeClr>
                </a:solidFill>
                <a:latin typeface="Arial" panose="020B0604020202020204" pitchFamily="34" charset="0"/>
                <a:cs typeface="Arial" panose="020B0604020202020204" pitchFamily="34" charset="0"/>
              </a:rPr>
              <a:t> </a:t>
            </a:r>
          </a:p>
          <a:p>
            <a:pPr lvl="0">
              <a:lnSpc>
                <a:spcPct val="120000"/>
              </a:lnSpc>
              <a:buClr>
                <a:schemeClr val="tx1"/>
              </a:buClr>
              <a:buFont typeface="Arial" panose="020B0604020202020204" pitchFamily="34" charset="0"/>
              <a:buChar char="•"/>
            </a:pPr>
            <a:r>
              <a:rPr lang="nl-NL" sz="1900" dirty="0">
                <a:solidFill>
                  <a:schemeClr val="tx1">
                    <a:lumMod val="85000"/>
                    <a:lumOff val="15000"/>
                  </a:schemeClr>
                </a:solidFill>
                <a:latin typeface="Arial" panose="020B0604020202020204" pitchFamily="34" charset="0"/>
                <a:cs typeface="Arial" panose="020B0604020202020204" pitchFamily="34" charset="0"/>
              </a:rPr>
              <a:t>Specialistische ondersteuning zoveel mogelijk in de lokale omgeving van de zorgvrager wordt georganiseerd.</a:t>
            </a:r>
          </a:p>
          <a:p>
            <a:pPr lvl="0">
              <a:lnSpc>
                <a:spcPct val="120000"/>
              </a:lnSpc>
              <a:buClr>
                <a:schemeClr val="tx1"/>
              </a:buClr>
              <a:buFont typeface="Arial" panose="020B0604020202020204" pitchFamily="34" charset="0"/>
              <a:buChar char="•"/>
            </a:pPr>
            <a:r>
              <a:rPr lang="nl-NL" sz="1900" dirty="0">
                <a:solidFill>
                  <a:schemeClr val="tx1">
                    <a:lumMod val="85000"/>
                    <a:lumOff val="15000"/>
                  </a:schemeClr>
                </a:solidFill>
                <a:latin typeface="Arial" panose="020B0604020202020204" pitchFamily="34" charset="0"/>
                <a:cs typeface="Arial" panose="020B0604020202020204" pitchFamily="34" charset="0"/>
              </a:rPr>
              <a:t>Hierbij wordt aangesloten bij de lokale voorzieningen aanwezig in de dorpen (verenigingen, buurt- en dorpshuizen) en bij de aanwezige informele zorgstructuren (Mienskip).</a:t>
            </a:r>
          </a:p>
          <a:p>
            <a:endParaRPr lang="nl-NL" dirty="0"/>
          </a:p>
        </p:txBody>
      </p:sp>
      <p:sp>
        <p:nvSpPr>
          <p:cNvPr id="5" name="Tijdelijke aanduiding voor inhoud 4">
            <a:extLst>
              <a:ext uri="{FF2B5EF4-FFF2-40B4-BE49-F238E27FC236}">
                <a16:creationId xmlns:a16="http://schemas.microsoft.com/office/drawing/2014/main" id="{B680E213-8A0F-DE46-A202-AF4F35249A49}"/>
              </a:ext>
            </a:extLst>
          </p:cNvPr>
          <p:cNvSpPr>
            <a:spLocks noGrp="1"/>
          </p:cNvSpPr>
          <p:nvPr>
            <p:ph sz="half" idx="2"/>
          </p:nvPr>
        </p:nvSpPr>
        <p:spPr>
          <a:xfrm>
            <a:off x="4861370" y="2293035"/>
            <a:ext cx="4561280" cy="4189480"/>
          </a:xfrm>
        </p:spPr>
        <p:txBody>
          <a:bodyPr>
            <a:normAutofit fontScale="92500" lnSpcReduction="20000"/>
          </a:bodyPr>
          <a:lstStyle/>
          <a:p>
            <a:pPr lvl="0">
              <a:lnSpc>
                <a:spcPct val="120000"/>
              </a:lnSpc>
              <a:buClr>
                <a:schemeClr val="tx1"/>
              </a:buClr>
              <a:buFont typeface="Arial" panose="020B0604020202020204" pitchFamily="34" charset="0"/>
              <a:buChar char="•"/>
            </a:pPr>
            <a:r>
              <a:rPr lang="nl-NL" sz="1900" dirty="0">
                <a:solidFill>
                  <a:schemeClr val="tx1">
                    <a:lumMod val="85000"/>
                    <a:lumOff val="15000"/>
                  </a:schemeClr>
                </a:solidFill>
                <a:latin typeface="Arial" panose="020B0604020202020204" pitchFamily="34" charset="0"/>
                <a:cs typeface="Arial" panose="020B0604020202020204" pitchFamily="34" charset="0"/>
              </a:rPr>
              <a:t>Ondersteuning voor kwetsbare ouderen en Hulp bij het Huishouden, zal gebiedsgericht worden ingekocht.</a:t>
            </a:r>
          </a:p>
          <a:p>
            <a:pPr lvl="0">
              <a:lnSpc>
                <a:spcPct val="120000"/>
              </a:lnSpc>
              <a:buClr>
                <a:schemeClr val="tx1"/>
              </a:buClr>
              <a:buFont typeface="Arial" panose="020B0604020202020204" pitchFamily="34" charset="0"/>
              <a:buChar char="•"/>
            </a:pPr>
            <a:r>
              <a:rPr lang="nl-NL" sz="1900" dirty="0">
                <a:solidFill>
                  <a:schemeClr val="tx1">
                    <a:lumMod val="85000"/>
                    <a:lumOff val="15000"/>
                  </a:schemeClr>
                </a:solidFill>
                <a:latin typeface="Arial" panose="020B0604020202020204" pitchFamily="34" charset="0"/>
                <a:cs typeface="Arial" panose="020B0604020202020204" pitchFamily="34" charset="0"/>
              </a:rPr>
              <a:t>Per gebied 1 organisatie (of een combinatie van organisaties)</a:t>
            </a:r>
          </a:p>
          <a:p>
            <a:pPr lvl="0">
              <a:lnSpc>
                <a:spcPct val="120000"/>
              </a:lnSpc>
              <a:buClr>
                <a:schemeClr val="tx1"/>
              </a:buClr>
              <a:buFont typeface="Arial" panose="020B0604020202020204" pitchFamily="34" charset="0"/>
              <a:buChar char="•"/>
            </a:pPr>
            <a:r>
              <a:rPr lang="nl-NL" sz="1900" dirty="0">
                <a:solidFill>
                  <a:schemeClr val="tx1">
                    <a:lumMod val="85000"/>
                    <a:lumOff val="15000"/>
                  </a:schemeClr>
                </a:solidFill>
                <a:latin typeface="Arial" panose="020B0604020202020204" pitchFamily="34" charset="0"/>
                <a:cs typeface="Arial" panose="020B0604020202020204" pitchFamily="34" charset="0"/>
              </a:rPr>
              <a:t>Juridisch leggen we dit vast in een overeenkomst. </a:t>
            </a:r>
          </a:p>
          <a:p>
            <a:pPr lvl="0">
              <a:lnSpc>
                <a:spcPct val="120000"/>
              </a:lnSpc>
              <a:buClr>
                <a:schemeClr val="tx1"/>
              </a:buClr>
              <a:buFont typeface="Arial" panose="020B0604020202020204" pitchFamily="34" charset="0"/>
              <a:buChar char="•"/>
            </a:pPr>
            <a:r>
              <a:rPr lang="nl-NL" sz="1900" dirty="0">
                <a:solidFill>
                  <a:schemeClr val="tx1">
                    <a:lumMod val="85000"/>
                    <a:lumOff val="15000"/>
                  </a:schemeClr>
                </a:solidFill>
                <a:latin typeface="Arial" panose="020B0604020202020204" pitchFamily="34" charset="0"/>
                <a:cs typeface="Arial" panose="020B0604020202020204" pitchFamily="34" charset="0"/>
              </a:rPr>
              <a:t>De passende bekostigingsvorm is taakgericht (lumpsum bekostiging)</a:t>
            </a:r>
          </a:p>
          <a:p>
            <a:pPr lvl="0">
              <a:lnSpc>
                <a:spcPct val="120000"/>
              </a:lnSpc>
              <a:buClr>
                <a:schemeClr val="tx1"/>
              </a:buClr>
              <a:buFont typeface="Arial" panose="020B0604020202020204" pitchFamily="34" charset="0"/>
              <a:buChar char="•"/>
            </a:pPr>
            <a:r>
              <a:rPr lang="nl-NL" sz="1900" dirty="0">
                <a:solidFill>
                  <a:schemeClr val="tx1">
                    <a:lumMod val="85000"/>
                    <a:lumOff val="15000"/>
                  </a:schemeClr>
                </a:solidFill>
                <a:latin typeface="Arial" panose="020B0604020202020204" pitchFamily="34" charset="0"/>
                <a:cs typeface="Arial" panose="020B0604020202020204" pitchFamily="34" charset="0"/>
              </a:rPr>
              <a:t>De passende inkoopprocedure is een Europese Aanbesteding, Sociaal en specifieke diensten (SAS).</a:t>
            </a:r>
          </a:p>
          <a:p>
            <a:endParaRPr lang="nl-NL" dirty="0"/>
          </a:p>
        </p:txBody>
      </p:sp>
    </p:spTree>
    <p:extLst>
      <p:ext uri="{BB962C8B-B14F-4D97-AF65-F5344CB8AC3E}">
        <p14:creationId xmlns:p14="http://schemas.microsoft.com/office/powerpoint/2010/main" val="1899877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771007-7A38-A649-BA44-2793851CD948}"/>
              </a:ext>
            </a:extLst>
          </p:cNvPr>
          <p:cNvSpPr>
            <a:spLocks noGrp="1"/>
          </p:cNvSpPr>
          <p:nvPr>
            <p:ph type="title"/>
          </p:nvPr>
        </p:nvSpPr>
        <p:spPr/>
        <p:txBody>
          <a:bodyPr>
            <a:noAutofit/>
          </a:bodyPr>
          <a:lstStyle/>
          <a:p>
            <a:pPr lvl="0" defTabSz="914400" eaLnBrk="0" fontAlgn="base" hangingPunct="0">
              <a:spcAft>
                <a:spcPct val="0"/>
              </a:spcAft>
            </a:pPr>
            <a:r>
              <a:rPr lang="nl-NL" altLang="nl-NL" sz="2800" dirty="0">
                <a:solidFill>
                  <a:srgbClr val="90C226"/>
                </a:solidFill>
                <a:ea typeface="Times New Roman" panose="02020603050405020304" pitchFamily="18" charset="0"/>
                <a:cs typeface="Times New Roman" panose="02020603050405020304" pitchFamily="18" charset="0"/>
              </a:rPr>
              <a:t>Route 2   Samenhangend ondersteuningsaanbod voor 		      jongeren en (jong-) volwassenen </a:t>
            </a:r>
            <a:br>
              <a:rPr lang="nl-NL" altLang="nl-NL" sz="2800" dirty="0">
                <a:solidFill>
                  <a:srgbClr val="90C226"/>
                </a:solidFill>
              </a:rPr>
            </a:br>
            <a:r>
              <a:rPr lang="nl-NL" altLang="nl-NL" sz="2800" dirty="0">
                <a:solidFill>
                  <a:srgbClr val="90C226"/>
                </a:solidFill>
                <a:ea typeface="Times New Roman" panose="02020603050405020304" pitchFamily="18" charset="0"/>
                <a:cs typeface="Times New Roman" panose="02020603050405020304" pitchFamily="18" charset="0"/>
              </a:rPr>
              <a:t>	      (combinatie van Wmo en Participatie)</a:t>
            </a:r>
            <a:br>
              <a:rPr lang="nl-NL" altLang="nl-NL" sz="2800" dirty="0">
                <a:solidFill>
                  <a:srgbClr val="90C226"/>
                </a:solidFill>
                <a:ea typeface="Times New Roman" panose="02020603050405020304" pitchFamily="18" charset="0"/>
                <a:cs typeface="Times New Roman" panose="02020603050405020304" pitchFamily="18" charset="0"/>
              </a:rPr>
            </a:br>
            <a:endParaRPr lang="nl-NL" sz="2800" dirty="0">
              <a:solidFill>
                <a:srgbClr val="90C226"/>
              </a:solidFill>
            </a:endParaRPr>
          </a:p>
        </p:txBody>
      </p:sp>
      <p:sp>
        <p:nvSpPr>
          <p:cNvPr id="9" name="Rectangle 1">
            <a:extLst>
              <a:ext uri="{FF2B5EF4-FFF2-40B4-BE49-F238E27FC236}">
                <a16:creationId xmlns:a16="http://schemas.microsoft.com/office/drawing/2014/main" id="{B41F9CF2-DE90-DE4C-AF33-81DA9E167414}"/>
              </a:ext>
            </a:extLst>
          </p:cNvPr>
          <p:cNvSpPr>
            <a:spLocks noGrp="1" noChangeArrowheads="1"/>
          </p:cNvSpPr>
          <p:nvPr>
            <p:ph sz="half" idx="1"/>
          </p:nvPr>
        </p:nvSpPr>
        <p:spPr bwMode="auto">
          <a:xfrm>
            <a:off x="323557" y="2143083"/>
            <a:ext cx="5089970"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l" defTabSz="914400" rtl="0" eaLnBrk="0" fontAlgn="base" latinLnBrk="0" hangingPunct="0">
              <a:spcBef>
                <a:spcPts val="1000"/>
              </a:spcBef>
              <a:spcAft>
                <a:spcPct val="0"/>
              </a:spcAft>
              <a:buClrTx/>
              <a:buSzTx/>
              <a:buFont typeface="Arial" panose="020B0604020202020204" pitchFamily="34" charset="0"/>
              <a:buChar char="•"/>
              <a:tabLst/>
            </a:pPr>
            <a:r>
              <a:rPr lang="nl-NL" altLang="nl-NL" dirty="0">
                <a:solidFill>
                  <a:schemeClr val="tx1">
                    <a:lumMod val="85000"/>
                    <a:lumOff val="15000"/>
                  </a:schemeClr>
                </a:solidFill>
                <a:ea typeface="Times New Roman" panose="02020603050405020304" pitchFamily="18" charset="0"/>
                <a:cs typeface="Arial" panose="020B0604020202020204" pitchFamily="34" charset="0"/>
              </a:rPr>
              <a:t>O</a:t>
            </a:r>
            <a:r>
              <a:rPr kumimoji="0" lang="nl-NL" altLang="nl-NL" b="0" i="0" u="none" strike="noStrike" cap="none" normalizeH="0" baseline="0" dirty="0">
                <a:ln>
                  <a:noFill/>
                </a:ln>
                <a:solidFill>
                  <a:schemeClr val="tx1">
                    <a:lumMod val="85000"/>
                    <a:lumOff val="15000"/>
                  </a:schemeClr>
                </a:solidFill>
                <a:effectLst/>
                <a:ea typeface="Times New Roman" panose="02020603050405020304" pitchFamily="18" charset="0"/>
                <a:cs typeface="Arial" panose="020B0604020202020204" pitchFamily="34" charset="0"/>
              </a:rPr>
              <a:t>ndersteuningsaanbod gericht op zinvolle daginvulling </a:t>
            </a:r>
          </a:p>
          <a:p>
            <a:pPr marR="0" lvl="0" algn="l" defTabSz="914400" rtl="0" eaLnBrk="0" fontAlgn="base" latinLnBrk="0" hangingPunct="0">
              <a:spcBef>
                <a:spcPts val="1000"/>
              </a:spcBef>
              <a:spcAft>
                <a:spcPct val="0"/>
              </a:spcAft>
              <a:buClrTx/>
              <a:buSzTx/>
              <a:buFont typeface="Arial" panose="020B0604020202020204" pitchFamily="34" charset="0"/>
              <a:buChar char="•"/>
              <a:tabLst/>
            </a:pPr>
            <a:r>
              <a:rPr kumimoji="0" lang="nl-NL" altLang="nl-NL" b="0" i="0" u="none" strike="noStrike" cap="none" normalizeH="0" baseline="0" dirty="0">
                <a:ln>
                  <a:noFill/>
                </a:ln>
                <a:solidFill>
                  <a:schemeClr val="tx1">
                    <a:lumMod val="85000"/>
                    <a:lumOff val="15000"/>
                  </a:schemeClr>
                </a:solidFill>
                <a:effectLst/>
                <a:ea typeface="Times New Roman" panose="02020603050405020304" pitchFamily="18" charset="0"/>
                <a:cs typeface="Arial" panose="020B0604020202020204" pitchFamily="34" charset="0"/>
              </a:rPr>
              <a:t>Gericht op het bereiken van het perspectief</a:t>
            </a:r>
          </a:p>
          <a:p>
            <a:pPr marR="0" lvl="0" algn="l" defTabSz="914400" rtl="0" eaLnBrk="0" fontAlgn="base" latinLnBrk="0" hangingPunct="0">
              <a:spcBef>
                <a:spcPts val="1000"/>
              </a:spcBef>
              <a:spcAft>
                <a:spcPct val="0"/>
              </a:spcAft>
              <a:buClrTx/>
              <a:buSzTx/>
              <a:buFont typeface="Arial" panose="020B0604020202020204" pitchFamily="34" charset="0"/>
              <a:buChar char="•"/>
              <a:tabLst/>
            </a:pPr>
            <a:r>
              <a:rPr lang="nl-NL" altLang="nl-NL" dirty="0">
                <a:solidFill>
                  <a:schemeClr val="tx1">
                    <a:lumMod val="85000"/>
                    <a:lumOff val="15000"/>
                  </a:schemeClr>
                </a:solidFill>
                <a:ea typeface="Times New Roman" panose="02020603050405020304" pitchFamily="18" charset="0"/>
                <a:cs typeface="Arial" panose="020B0604020202020204" pitchFamily="34" charset="0"/>
              </a:rPr>
              <a:t>V</a:t>
            </a:r>
            <a:r>
              <a:rPr kumimoji="0" lang="nl-NL" altLang="nl-NL" b="0" i="0" u="none" strike="noStrike" cap="none" normalizeH="0" baseline="0" dirty="0">
                <a:ln>
                  <a:noFill/>
                </a:ln>
                <a:solidFill>
                  <a:schemeClr val="tx1">
                    <a:lumMod val="85000"/>
                    <a:lumOff val="15000"/>
                  </a:schemeClr>
                </a:solidFill>
                <a:effectLst/>
                <a:ea typeface="Times New Roman" panose="02020603050405020304" pitchFamily="18" charset="0"/>
                <a:cs typeface="Arial" panose="020B0604020202020204" pitchFamily="34" charset="0"/>
              </a:rPr>
              <a:t>ersterking van het sociale netwerk</a:t>
            </a:r>
          </a:p>
          <a:p>
            <a:pPr lvl="0" defTabSz="914400">
              <a:spcBef>
                <a:spcPts val="1000"/>
              </a:spcBef>
              <a:buClrTx/>
              <a:buSzTx/>
              <a:buFont typeface="Arial" panose="020B0604020202020204" pitchFamily="34" charset="0"/>
              <a:buChar char="•"/>
            </a:pPr>
            <a:r>
              <a:rPr lang="nl-NL" altLang="nl-NL" dirty="0">
                <a:solidFill>
                  <a:schemeClr val="tx1">
                    <a:lumMod val="85000"/>
                    <a:lumOff val="15000"/>
                  </a:schemeClr>
                </a:solidFill>
                <a:ea typeface="Times New Roman" panose="02020603050405020304" pitchFamily="18" charset="0"/>
                <a:cs typeface="Arial" panose="020B0604020202020204" pitchFamily="34" charset="0"/>
              </a:rPr>
              <a:t>Ondersteuning in de lokale omgeving</a:t>
            </a:r>
          </a:p>
          <a:p>
            <a:pPr defTabSz="914400">
              <a:spcBef>
                <a:spcPts val="1000"/>
              </a:spcBef>
              <a:buClrTx/>
              <a:buSzTx/>
              <a:buFont typeface="Arial" panose="020B0604020202020204" pitchFamily="34" charset="0"/>
              <a:buChar char="•"/>
            </a:pPr>
            <a:r>
              <a:rPr lang="nl-NL" altLang="nl-NL" dirty="0">
                <a:solidFill>
                  <a:schemeClr val="tx1">
                    <a:lumMod val="85000"/>
                    <a:lumOff val="15000"/>
                  </a:schemeClr>
                </a:solidFill>
                <a:ea typeface="Times New Roman" panose="02020603050405020304" pitchFamily="18" charset="0"/>
                <a:cs typeface="Arial" panose="020B0604020202020204" pitchFamily="34" charset="0"/>
              </a:rPr>
              <a:t>Aansluiting bij de lokale voorzieningen aanwezig in de dorpen</a:t>
            </a:r>
          </a:p>
          <a:p>
            <a:pPr defTabSz="914400">
              <a:spcBef>
                <a:spcPts val="1000"/>
              </a:spcBef>
              <a:buClrTx/>
              <a:buSzTx/>
              <a:buFont typeface="Arial" panose="020B0604020202020204" pitchFamily="34" charset="0"/>
              <a:buChar char="•"/>
            </a:pPr>
            <a:r>
              <a:rPr lang="nl-NL" altLang="nl-NL" dirty="0">
                <a:solidFill>
                  <a:schemeClr val="tx1">
                    <a:lumMod val="85000"/>
                    <a:lumOff val="15000"/>
                  </a:schemeClr>
                </a:solidFill>
                <a:ea typeface="Times New Roman" panose="02020603050405020304" pitchFamily="18" charset="0"/>
                <a:cs typeface="Arial" panose="020B0604020202020204" pitchFamily="34" charset="0"/>
              </a:rPr>
              <a:t>Aansluiten bij aanwezige informele zorgstructuren (Mienskip).</a:t>
            </a:r>
            <a:endParaRPr lang="nl-NL" altLang="nl-NL" dirty="0">
              <a:solidFill>
                <a:schemeClr val="tx1">
                  <a:lumMod val="85000"/>
                  <a:lumOff val="15000"/>
                </a:schemeClr>
              </a:solidFill>
              <a:cs typeface="Arial" panose="020B0604020202020204" pitchFamily="34" charset="0"/>
            </a:endParaRPr>
          </a:p>
          <a:p>
            <a:pPr marR="0" lvl="0" algn="l" defTabSz="914400" rtl="0" eaLnBrk="0" fontAlgn="base" latinLnBrk="0" hangingPunct="0">
              <a:spcBef>
                <a:spcPts val="1000"/>
              </a:spcBef>
              <a:spcAft>
                <a:spcPct val="0"/>
              </a:spcAft>
              <a:buClrTx/>
              <a:buSzTx/>
              <a:buFont typeface="Arial" panose="020B0604020202020204" pitchFamily="34" charset="0"/>
              <a:buChar char="•"/>
              <a:tabLst/>
            </a:pPr>
            <a:r>
              <a:rPr lang="nl-NL" altLang="nl-NL" dirty="0">
                <a:solidFill>
                  <a:schemeClr val="tx1">
                    <a:lumMod val="85000"/>
                    <a:lumOff val="15000"/>
                  </a:schemeClr>
                </a:solidFill>
                <a:ea typeface="Times New Roman" panose="02020603050405020304" pitchFamily="18" charset="0"/>
                <a:cs typeface="Arial" panose="020B0604020202020204" pitchFamily="34" charset="0"/>
              </a:rPr>
              <a:t>Gecombineerd ondersteuningsaanbod Wmo en Participatie</a:t>
            </a:r>
          </a:p>
          <a:p>
            <a:pPr marL="0" marR="0" lvl="0" indent="0" algn="l" defTabSz="914400" rtl="0" eaLnBrk="0" fontAlgn="base" latinLnBrk="0" hangingPunct="0">
              <a:lnSpc>
                <a:spcPct val="100000"/>
              </a:lnSpc>
              <a:spcBef>
                <a:spcPct val="0"/>
              </a:spcBef>
              <a:spcAft>
                <a:spcPct val="0"/>
              </a:spcAft>
              <a:buClrTx/>
              <a:buSzTx/>
              <a:buNone/>
              <a:tabLst/>
            </a:pPr>
            <a:endParaRPr kumimoji="0" lang="nl-NL" altLang="nl-NL" sz="2000" b="0" i="0" u="none" strike="noStrike" cap="none" normalizeH="0" baseline="0" dirty="0">
              <a:ln>
                <a:noFill/>
              </a:ln>
              <a:solidFill>
                <a:schemeClr val="tx1"/>
              </a:solidFill>
              <a:effectLst/>
              <a:latin typeface="+mn-lt"/>
            </a:endParaRPr>
          </a:p>
        </p:txBody>
      </p:sp>
      <p:sp>
        <p:nvSpPr>
          <p:cNvPr id="3" name="Tijdelijke aanduiding voor inhoud 2">
            <a:extLst>
              <a:ext uri="{FF2B5EF4-FFF2-40B4-BE49-F238E27FC236}">
                <a16:creationId xmlns:a16="http://schemas.microsoft.com/office/drawing/2014/main" id="{FCFD1593-64D1-1646-BC93-86737409F2C6}"/>
              </a:ext>
            </a:extLst>
          </p:cNvPr>
          <p:cNvSpPr>
            <a:spLocks noGrp="1"/>
          </p:cNvSpPr>
          <p:nvPr>
            <p:ph sz="half" idx="2"/>
          </p:nvPr>
        </p:nvSpPr>
        <p:spPr>
          <a:xfrm>
            <a:off x="5413527" y="2140686"/>
            <a:ext cx="5165378" cy="4451226"/>
          </a:xfrm>
        </p:spPr>
        <p:txBody>
          <a:bodyPr>
            <a:normAutofit/>
          </a:bodyPr>
          <a:lstStyle/>
          <a:p>
            <a:pPr defTabSz="914400">
              <a:buClrTx/>
              <a:buSzTx/>
              <a:buFont typeface="Arial" panose="020B0604020202020204" pitchFamily="34" charset="0"/>
              <a:buChar char="•"/>
            </a:pPr>
            <a:r>
              <a:rPr lang="nl-NL" altLang="nl-NL" dirty="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Losse producten en trajecten </a:t>
            </a:r>
          </a:p>
          <a:p>
            <a:pPr defTabSz="914400">
              <a:buClrTx/>
              <a:buSzTx/>
              <a:buFont typeface="Arial" panose="020B0604020202020204" pitchFamily="34" charset="0"/>
              <a:buChar char="•"/>
            </a:pPr>
            <a:r>
              <a:rPr lang="nl-NL" altLang="nl-NL" dirty="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Er is sprake gevarieerd aanbod. </a:t>
            </a:r>
          </a:p>
          <a:p>
            <a:pPr defTabSz="914400">
              <a:buClrTx/>
              <a:buSzTx/>
              <a:buFont typeface="Arial" panose="020B0604020202020204" pitchFamily="34" charset="0"/>
              <a:buChar char="•"/>
            </a:pPr>
            <a:r>
              <a:rPr lang="nl-NL" altLang="nl-NL" dirty="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Flexibel contract om te kunnen experimenteren.</a:t>
            </a:r>
          </a:p>
          <a:p>
            <a:pPr defTabSz="914400">
              <a:buClrTx/>
              <a:buSzTx/>
              <a:buFont typeface="Arial" panose="020B0604020202020204" pitchFamily="34" charset="0"/>
              <a:buChar char="•"/>
            </a:pPr>
            <a:r>
              <a:rPr lang="nl-NL" altLang="nl-NL" dirty="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De toegang tot de maatwerkvoorzieningen verloopt via de gemeente, </a:t>
            </a:r>
          </a:p>
          <a:p>
            <a:pPr defTabSz="914400">
              <a:buClrTx/>
              <a:buSzTx/>
              <a:buFont typeface="Arial" panose="020B0604020202020204" pitchFamily="34" charset="0"/>
              <a:buChar char="•"/>
            </a:pPr>
            <a:r>
              <a:rPr lang="nl-NL" altLang="nl-NL" dirty="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Belangrijke voorwaarde is indikking van de huidige producten</a:t>
            </a:r>
            <a:endParaRPr lang="nl-NL" altLang="nl-NL" dirty="0">
              <a:solidFill>
                <a:schemeClr val="tx1">
                  <a:lumMod val="85000"/>
                  <a:lumOff val="15000"/>
                </a:schemeClr>
              </a:solidFill>
              <a:latin typeface="Arial" panose="020B0604020202020204" pitchFamily="34" charset="0"/>
              <a:cs typeface="Arial" panose="020B0604020202020204" pitchFamily="34" charset="0"/>
            </a:endParaRPr>
          </a:p>
          <a:p>
            <a:pPr defTabSz="914400">
              <a:buClrTx/>
              <a:buSzTx/>
              <a:buFont typeface="Arial" panose="020B0604020202020204" pitchFamily="34" charset="0"/>
              <a:buChar char="•"/>
            </a:pPr>
            <a:r>
              <a:rPr lang="nl-NL" altLang="nl-NL" dirty="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De bekostiging die passend is prestatiebekostiging (p*q). </a:t>
            </a:r>
          </a:p>
          <a:p>
            <a:pPr defTabSz="914400">
              <a:buClrTx/>
              <a:buSzTx/>
              <a:buFont typeface="Arial" panose="020B0604020202020204" pitchFamily="34" charset="0"/>
              <a:buChar char="•"/>
            </a:pPr>
            <a:r>
              <a:rPr lang="nl-NL" altLang="nl-NL" dirty="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De passende inkoopvorm is een “gesloten” Open House. </a:t>
            </a:r>
          </a:p>
          <a:p>
            <a:pPr marL="0" indent="0">
              <a:buNone/>
            </a:pPr>
            <a:endParaRPr lang="nl-NL" dirty="0"/>
          </a:p>
        </p:txBody>
      </p:sp>
    </p:spTree>
    <p:extLst>
      <p:ext uri="{BB962C8B-B14F-4D97-AF65-F5344CB8AC3E}">
        <p14:creationId xmlns:p14="http://schemas.microsoft.com/office/powerpoint/2010/main" val="3392568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771007-7A38-A649-BA44-2793851CD948}"/>
              </a:ext>
            </a:extLst>
          </p:cNvPr>
          <p:cNvSpPr>
            <a:spLocks noGrp="1"/>
          </p:cNvSpPr>
          <p:nvPr>
            <p:ph type="title"/>
          </p:nvPr>
        </p:nvSpPr>
        <p:spPr>
          <a:xfrm>
            <a:off x="677334" y="609600"/>
            <a:ext cx="8596668" cy="693510"/>
          </a:xfrm>
        </p:spPr>
        <p:txBody>
          <a:bodyPr>
            <a:normAutofit fontScale="90000"/>
          </a:bodyPr>
          <a:lstStyle/>
          <a:p>
            <a:r>
              <a:rPr lang="nl-NL" altLang="nl-NL" sz="2800" dirty="0">
                <a:solidFill>
                  <a:srgbClr val="90C226"/>
                </a:solidFill>
                <a:ea typeface="Calibri" panose="020F0502020204030204" pitchFamily="34" charset="0"/>
                <a:cs typeface="Times New Roman" panose="02020603050405020304" pitchFamily="18" charset="0"/>
              </a:rPr>
              <a:t>Route 3  Vervoer</a:t>
            </a:r>
            <a:br>
              <a:rPr lang="nl-NL" altLang="nl-NL" b="1" dirty="0">
                <a:solidFill>
                  <a:schemeClr val="tx1"/>
                </a:solidFill>
                <a:ea typeface="Calibri" panose="020F0502020204030204" pitchFamily="34" charset="0"/>
                <a:cs typeface="Times New Roman" panose="02020603050405020304" pitchFamily="18" charset="0"/>
              </a:rPr>
            </a:br>
            <a:endParaRPr lang="nl-NL" dirty="0"/>
          </a:p>
        </p:txBody>
      </p:sp>
      <p:sp>
        <p:nvSpPr>
          <p:cNvPr id="8" name="Rectangle 3">
            <a:extLst>
              <a:ext uri="{FF2B5EF4-FFF2-40B4-BE49-F238E27FC236}">
                <a16:creationId xmlns:a16="http://schemas.microsoft.com/office/drawing/2014/main" id="{473C810D-5825-7446-8D5A-F165730259E5}"/>
              </a:ext>
            </a:extLst>
          </p:cNvPr>
          <p:cNvSpPr>
            <a:spLocks noGrp="1" noChangeArrowheads="1"/>
          </p:cNvSpPr>
          <p:nvPr>
            <p:ph idx="1"/>
          </p:nvPr>
        </p:nvSpPr>
        <p:spPr bwMode="auto">
          <a:xfrm>
            <a:off x="403015" y="1813173"/>
            <a:ext cx="10094298"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2400" b="0" i="0" u="none" strike="noStrike" cap="none" normalizeH="0" baseline="0" dirty="0">
              <a:ln>
                <a:noFill/>
              </a:ln>
              <a:solidFill>
                <a:schemeClr val="tx1"/>
              </a:solidFill>
              <a:effectLst/>
              <a:latin typeface="+mn-lt"/>
            </a:endParaRPr>
          </a:p>
          <a:p>
            <a:pPr defTabSz="914400">
              <a:buClrTx/>
              <a:buSzTx/>
              <a:buFont typeface="Arial" panose="020B0604020202020204" pitchFamily="34" charset="0"/>
              <a:buChar char="•"/>
            </a:pPr>
            <a:r>
              <a:rPr kumimoji="0" lang="nl-NL" altLang="nl-NL" sz="20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Regulier vervoer van en naar het ondersteuningsaanbod wordt zoveel mogelijk georganiseerd door en voor inwoners. </a:t>
            </a:r>
          </a:p>
          <a:p>
            <a:pPr defTabSz="914400">
              <a:buClrTx/>
              <a:buSzTx/>
              <a:buFont typeface="Arial" panose="020B0604020202020204" pitchFamily="34" charset="0"/>
              <a:buChar char="•"/>
            </a:pPr>
            <a:endParaRPr lang="nl-NL" altLang="nl-NL" sz="2000" dirty="0">
              <a:ea typeface="Times New Roman" panose="02020603050405020304" pitchFamily="18" charset="0"/>
              <a:cs typeface="Arial" panose="020B0604020202020204" pitchFamily="34" charset="0"/>
            </a:endParaRPr>
          </a:p>
          <a:p>
            <a:pPr defTabSz="914400">
              <a:buClrTx/>
              <a:buSzTx/>
              <a:buFont typeface="Arial" panose="020B0604020202020204" pitchFamily="34" charset="0"/>
              <a:buChar char="•"/>
            </a:pPr>
            <a:r>
              <a:rPr kumimoji="0" lang="nl-NL" altLang="nl-NL" sz="20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De zorgaanbieder in het gebied (gebiedsgerichte zorg voor kwetsbare ouderen en HH) is verantwoordelijk om dit te organiseren in samenwerking met vrijwilligersorganisaties. </a:t>
            </a:r>
          </a:p>
          <a:p>
            <a:pPr defTabSz="914400">
              <a:buClrTx/>
              <a:buSzTx/>
              <a:buFont typeface="Arial" panose="020B0604020202020204" pitchFamily="34" charset="0"/>
              <a:buChar char="•"/>
            </a:pPr>
            <a:endParaRPr lang="nl-NL" altLang="nl-NL" sz="2000" dirty="0">
              <a:ea typeface="Times New Roman" panose="02020603050405020304" pitchFamily="18" charset="0"/>
              <a:cs typeface="Arial" panose="020B0604020202020204" pitchFamily="34" charset="0"/>
            </a:endParaRPr>
          </a:p>
          <a:p>
            <a:pPr defTabSz="914400">
              <a:buClrTx/>
              <a:buSzTx/>
              <a:buFont typeface="Arial" panose="020B0604020202020204" pitchFamily="34" charset="0"/>
              <a:buChar char="•"/>
            </a:pPr>
            <a:r>
              <a:rPr kumimoji="0" lang="nl-NL" altLang="nl-NL" sz="20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Voor rolstoelvervoer en overig vervoer kan onderzocht worden of er binnen het contract van </a:t>
            </a:r>
            <a:r>
              <a:rPr kumimoji="0" lang="nl-NL" altLang="nl-NL" sz="2000" b="0" i="0" u="none" strike="noStrike" cap="none" normalizeH="0" baseline="0" dirty="0" err="1">
                <a:ln>
                  <a:noFill/>
                </a:ln>
                <a:solidFill>
                  <a:schemeClr val="tx1"/>
                </a:solidFill>
                <a:effectLst/>
                <a:ea typeface="Times New Roman" panose="02020603050405020304" pitchFamily="18" charset="0"/>
                <a:cs typeface="Arial" panose="020B0604020202020204" pitchFamily="34" charset="0"/>
              </a:rPr>
              <a:t>Jobinder</a:t>
            </a:r>
            <a:r>
              <a:rPr kumimoji="0" lang="nl-NL" altLang="nl-NL" sz="20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tot nadere afspraken gekomen kan worden.</a:t>
            </a:r>
            <a:endParaRPr kumimoji="0" lang="nl-NL" altLang="nl-NL" sz="2000" b="0" i="0" u="none" strike="noStrike" cap="none" normalizeH="0" baseline="0" dirty="0">
              <a:ln>
                <a:noFill/>
              </a:ln>
              <a:solidFill>
                <a:schemeClr val="tx1"/>
              </a:solidFill>
              <a:effectLst/>
              <a:cs typeface="Arial" panose="020B0604020202020204" pitchFamily="34" charset="0"/>
            </a:endParaRPr>
          </a:p>
        </p:txBody>
      </p:sp>
    </p:spTree>
    <p:extLst>
      <p:ext uri="{BB962C8B-B14F-4D97-AF65-F5344CB8AC3E}">
        <p14:creationId xmlns:p14="http://schemas.microsoft.com/office/powerpoint/2010/main" val="3150662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722F26-42AF-4C1A-867B-B07A4992C7A0}"/>
              </a:ext>
            </a:extLst>
          </p:cNvPr>
          <p:cNvSpPr>
            <a:spLocks noGrp="1"/>
          </p:cNvSpPr>
          <p:nvPr>
            <p:ph type="title"/>
          </p:nvPr>
        </p:nvSpPr>
        <p:spPr>
          <a:xfrm>
            <a:off x="1391460" y="273470"/>
            <a:ext cx="7673801" cy="1087656"/>
          </a:xfrm>
        </p:spPr>
        <p:txBody>
          <a:bodyPr vert="horz" lIns="91440" tIns="45720" rIns="91440" bIns="45720" rtlCol="0" anchor="b">
            <a:normAutofit/>
          </a:bodyPr>
          <a:lstStyle/>
          <a:p>
            <a:r>
              <a:rPr lang="en-US" sz="4800" kern="1200" dirty="0">
                <a:solidFill>
                  <a:schemeClr val="accent1"/>
                </a:solidFill>
                <a:latin typeface="+mj-lt"/>
                <a:ea typeface="+mj-ea"/>
                <a:cs typeface="+mj-cs"/>
              </a:rPr>
              <a:t>Het </a:t>
            </a:r>
            <a:r>
              <a:rPr lang="en-US" sz="4800" kern="1200" dirty="0" err="1">
                <a:solidFill>
                  <a:schemeClr val="accent1"/>
                </a:solidFill>
                <a:latin typeface="+mj-lt"/>
                <a:ea typeface="+mj-ea"/>
                <a:cs typeface="+mj-cs"/>
              </a:rPr>
              <a:t>vervolg</a:t>
            </a:r>
            <a:endParaRPr lang="en-US" sz="4800" kern="1200" dirty="0">
              <a:solidFill>
                <a:schemeClr val="accent1"/>
              </a:solidFill>
              <a:latin typeface="+mj-lt"/>
              <a:ea typeface="+mj-ea"/>
              <a:cs typeface="+mj-cs"/>
            </a:endParaRPr>
          </a:p>
        </p:txBody>
      </p:sp>
      <p:pic>
        <p:nvPicPr>
          <p:cNvPr id="7" name="Afbeelding 6">
            <a:extLst>
              <a:ext uri="{FF2B5EF4-FFF2-40B4-BE49-F238E27FC236}">
                <a16:creationId xmlns:a16="http://schemas.microsoft.com/office/drawing/2014/main" id="{621B0A3A-8899-8B45-8A90-74B0865AC1EA}"/>
              </a:ext>
            </a:extLst>
          </p:cNvPr>
          <p:cNvPicPr>
            <a:picLocks noChangeAspect="1"/>
          </p:cNvPicPr>
          <p:nvPr/>
        </p:nvPicPr>
        <p:blipFill rotWithShape="1">
          <a:blip r:embed="rId2"/>
          <a:srcRect l="59434" t="15062" r="13948" b="12156"/>
          <a:stretch/>
        </p:blipFill>
        <p:spPr>
          <a:xfrm rot="5400000">
            <a:off x="3969381" y="-805417"/>
            <a:ext cx="2337384" cy="9044412"/>
          </a:xfrm>
          <a:prstGeom prst="rect">
            <a:avLst/>
          </a:prstGeom>
        </p:spPr>
      </p:pic>
    </p:spTree>
    <p:extLst>
      <p:ext uri="{BB962C8B-B14F-4D97-AF65-F5344CB8AC3E}">
        <p14:creationId xmlns:p14="http://schemas.microsoft.com/office/powerpoint/2010/main" val="596193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8F672F-3FC6-4111-A272-C93917268A3A}"/>
              </a:ext>
            </a:extLst>
          </p:cNvPr>
          <p:cNvSpPr>
            <a:spLocks noGrp="1"/>
          </p:cNvSpPr>
          <p:nvPr>
            <p:ph type="title"/>
          </p:nvPr>
        </p:nvSpPr>
        <p:spPr>
          <a:xfrm>
            <a:off x="585216" y="0"/>
            <a:ext cx="8596668" cy="1320800"/>
          </a:xfrm>
        </p:spPr>
        <p:txBody>
          <a:bodyPr/>
          <a:lstStyle/>
          <a:p>
            <a:r>
              <a:rPr lang="nl-NL" dirty="0"/>
              <a:t>De planning</a:t>
            </a:r>
          </a:p>
        </p:txBody>
      </p:sp>
      <p:graphicFrame>
        <p:nvGraphicFramePr>
          <p:cNvPr id="5" name="Tabel 4">
            <a:extLst>
              <a:ext uri="{FF2B5EF4-FFF2-40B4-BE49-F238E27FC236}">
                <a16:creationId xmlns:a16="http://schemas.microsoft.com/office/drawing/2014/main" id="{56848208-FCC0-1A42-8DF4-BCE5EA0A8E42}"/>
              </a:ext>
            </a:extLst>
          </p:cNvPr>
          <p:cNvGraphicFramePr>
            <a:graphicFrameLocks noGrp="1"/>
          </p:cNvGraphicFramePr>
          <p:nvPr>
            <p:extLst>
              <p:ext uri="{D42A27DB-BD31-4B8C-83A1-F6EECF244321}">
                <p14:modId xmlns:p14="http://schemas.microsoft.com/office/powerpoint/2010/main" val="2909369896"/>
              </p:ext>
            </p:extLst>
          </p:nvPr>
        </p:nvGraphicFramePr>
        <p:xfrm>
          <a:off x="402336" y="1320800"/>
          <a:ext cx="9198863" cy="4681726"/>
        </p:xfrm>
        <a:graphic>
          <a:graphicData uri="http://schemas.openxmlformats.org/drawingml/2006/table">
            <a:tbl>
              <a:tblPr firstRow="1" firstCol="1" bandRow="1">
                <a:tableStyleId>{5C22544A-7EE6-4342-B048-85BDC9FD1C3A}</a:tableStyleId>
              </a:tblPr>
              <a:tblGrid>
                <a:gridCol w="993860">
                  <a:extLst>
                    <a:ext uri="{9D8B030D-6E8A-4147-A177-3AD203B41FA5}">
                      <a16:colId xmlns:a16="http://schemas.microsoft.com/office/drawing/2014/main" val="2079332078"/>
                    </a:ext>
                  </a:extLst>
                </a:gridCol>
                <a:gridCol w="2854517">
                  <a:extLst>
                    <a:ext uri="{9D8B030D-6E8A-4147-A177-3AD203B41FA5}">
                      <a16:colId xmlns:a16="http://schemas.microsoft.com/office/drawing/2014/main" val="266742677"/>
                    </a:ext>
                  </a:extLst>
                </a:gridCol>
                <a:gridCol w="1360118">
                  <a:extLst>
                    <a:ext uri="{9D8B030D-6E8A-4147-A177-3AD203B41FA5}">
                      <a16:colId xmlns:a16="http://schemas.microsoft.com/office/drawing/2014/main" val="4053393614"/>
                    </a:ext>
                  </a:extLst>
                </a:gridCol>
                <a:gridCol w="1495359">
                  <a:extLst>
                    <a:ext uri="{9D8B030D-6E8A-4147-A177-3AD203B41FA5}">
                      <a16:colId xmlns:a16="http://schemas.microsoft.com/office/drawing/2014/main" val="2011927920"/>
                    </a:ext>
                  </a:extLst>
                </a:gridCol>
                <a:gridCol w="2495009">
                  <a:extLst>
                    <a:ext uri="{9D8B030D-6E8A-4147-A177-3AD203B41FA5}">
                      <a16:colId xmlns:a16="http://schemas.microsoft.com/office/drawing/2014/main" val="1136759128"/>
                    </a:ext>
                  </a:extLst>
                </a:gridCol>
              </a:tblGrid>
              <a:tr h="729186">
                <a:tc>
                  <a:txBody>
                    <a:bodyPr/>
                    <a:lstStyle/>
                    <a:p>
                      <a:pPr>
                        <a:spcBef>
                          <a:spcPts val="800"/>
                        </a:spcBef>
                      </a:pPr>
                      <a:r>
                        <a:rPr lang="nl-NL" sz="1600" dirty="0">
                          <a:ln>
                            <a:noFill/>
                          </a:ln>
                          <a:effectLst/>
                          <a:latin typeface="Arial" panose="020B0604020202020204" pitchFamily="34" charset="0"/>
                          <a:cs typeface="Arial" panose="020B0604020202020204" pitchFamily="34" charset="0"/>
                        </a:rPr>
                        <a:t>Fasering </a:t>
                      </a:r>
                      <a:endParaRPr lang="nl-NL" sz="1600" dirty="0">
                        <a:ln>
                          <a:noFill/>
                        </a:ln>
                        <a:solidFill>
                          <a:srgbClr val="000000"/>
                        </a:solidFill>
                        <a:effectLst/>
                        <a:latin typeface="Arial" panose="020B0604020202020204" pitchFamily="34" charset="0"/>
                        <a:ea typeface="Helvetica Neue" panose="02000503000000020004" pitchFamily="2" charset="0"/>
                        <a:cs typeface="Arial" panose="020B0604020202020204" pitchFamily="34" charset="0"/>
                      </a:endParaRPr>
                    </a:p>
                  </a:txBody>
                  <a:tcPr marL="66990" marR="66990" marT="0" marB="0"/>
                </a:tc>
                <a:tc>
                  <a:txBody>
                    <a:bodyPr/>
                    <a:lstStyle/>
                    <a:p>
                      <a:pPr>
                        <a:spcBef>
                          <a:spcPts val="800"/>
                        </a:spcBef>
                      </a:pPr>
                      <a:r>
                        <a:rPr lang="nl-NL" sz="1600" dirty="0">
                          <a:ln>
                            <a:noFill/>
                          </a:ln>
                          <a:effectLst/>
                          <a:latin typeface="Arial" panose="020B0604020202020204" pitchFamily="34" charset="0"/>
                          <a:cs typeface="Arial" panose="020B0604020202020204" pitchFamily="34" charset="0"/>
                        </a:rPr>
                        <a:t>Activiteiten</a:t>
                      </a:r>
                      <a:endParaRPr lang="nl-NL" sz="1600" dirty="0">
                        <a:ln>
                          <a:noFill/>
                        </a:ln>
                        <a:solidFill>
                          <a:srgbClr val="000000"/>
                        </a:solidFill>
                        <a:effectLst/>
                        <a:latin typeface="Arial" panose="020B0604020202020204" pitchFamily="34" charset="0"/>
                        <a:ea typeface="Helvetica Neue" panose="02000503000000020004" pitchFamily="2" charset="0"/>
                        <a:cs typeface="Arial" panose="020B0604020202020204" pitchFamily="34" charset="0"/>
                      </a:endParaRPr>
                    </a:p>
                  </a:txBody>
                  <a:tcPr marL="66990" marR="66990" marT="0" marB="0"/>
                </a:tc>
                <a:tc gridSpan="2">
                  <a:txBody>
                    <a:bodyPr/>
                    <a:lstStyle/>
                    <a:p>
                      <a:pPr>
                        <a:spcBef>
                          <a:spcPts val="800"/>
                        </a:spcBef>
                      </a:pPr>
                      <a:r>
                        <a:rPr lang="nl-NL" sz="1600">
                          <a:ln>
                            <a:noFill/>
                          </a:ln>
                          <a:effectLst/>
                          <a:latin typeface="Arial" panose="020B0604020202020204" pitchFamily="34" charset="0"/>
                          <a:cs typeface="Arial" panose="020B0604020202020204" pitchFamily="34" charset="0"/>
                        </a:rPr>
                        <a:t>Positie College en Raad </a:t>
                      </a:r>
                    </a:p>
                    <a:p>
                      <a:pPr>
                        <a:spcBef>
                          <a:spcPts val="800"/>
                        </a:spcBef>
                      </a:pPr>
                      <a:r>
                        <a:rPr lang="nl-NL" sz="1600">
                          <a:ln>
                            <a:noFill/>
                          </a:ln>
                          <a:effectLst/>
                          <a:latin typeface="Arial" panose="020B0604020202020204" pitchFamily="34" charset="0"/>
                          <a:cs typeface="Arial" panose="020B0604020202020204" pitchFamily="34" charset="0"/>
                        </a:rPr>
                        <a:t>(incl. adviesraden)</a:t>
                      </a:r>
                      <a:endParaRPr lang="nl-NL" sz="1600">
                        <a:ln>
                          <a:noFill/>
                        </a:ln>
                        <a:solidFill>
                          <a:srgbClr val="000000"/>
                        </a:solidFill>
                        <a:effectLst/>
                        <a:latin typeface="Arial" panose="020B0604020202020204" pitchFamily="34" charset="0"/>
                        <a:ea typeface="Helvetica Neue" panose="02000503000000020004" pitchFamily="2" charset="0"/>
                        <a:cs typeface="Arial" panose="020B0604020202020204" pitchFamily="34" charset="0"/>
                      </a:endParaRPr>
                    </a:p>
                  </a:txBody>
                  <a:tcPr marL="66990" marR="66990" marT="0" marB="0"/>
                </a:tc>
                <a:tc hMerge="1">
                  <a:txBody>
                    <a:bodyPr/>
                    <a:lstStyle/>
                    <a:p>
                      <a:endParaRPr lang="nl-NL"/>
                    </a:p>
                  </a:txBody>
                  <a:tcPr/>
                </a:tc>
                <a:tc>
                  <a:txBody>
                    <a:bodyPr/>
                    <a:lstStyle/>
                    <a:p>
                      <a:pPr>
                        <a:spcBef>
                          <a:spcPts val="800"/>
                        </a:spcBef>
                      </a:pPr>
                      <a:r>
                        <a:rPr lang="nl-NL" sz="1600">
                          <a:ln>
                            <a:noFill/>
                          </a:ln>
                          <a:effectLst/>
                          <a:latin typeface="Arial" panose="020B0604020202020204" pitchFamily="34" charset="0"/>
                          <a:cs typeface="Arial" panose="020B0604020202020204" pitchFamily="34" charset="0"/>
                        </a:rPr>
                        <a:t>Gerealiseerd per: </a:t>
                      </a:r>
                      <a:endParaRPr lang="nl-NL" sz="1600">
                        <a:ln>
                          <a:noFill/>
                        </a:ln>
                        <a:solidFill>
                          <a:srgbClr val="000000"/>
                        </a:solidFill>
                        <a:effectLst/>
                        <a:latin typeface="Arial" panose="020B0604020202020204" pitchFamily="34" charset="0"/>
                        <a:ea typeface="Helvetica Neue" panose="02000503000000020004" pitchFamily="2" charset="0"/>
                        <a:cs typeface="Arial" panose="020B0604020202020204" pitchFamily="34" charset="0"/>
                      </a:endParaRPr>
                    </a:p>
                  </a:txBody>
                  <a:tcPr marL="66990" marR="66990" marT="0" marB="0"/>
                </a:tc>
                <a:extLst>
                  <a:ext uri="{0D108BD9-81ED-4DB2-BD59-A6C34878D82A}">
                    <a16:rowId xmlns:a16="http://schemas.microsoft.com/office/drawing/2014/main" val="3824868365"/>
                  </a:ext>
                </a:extLst>
              </a:tr>
              <a:tr h="294478">
                <a:tc>
                  <a:txBody>
                    <a:bodyPr/>
                    <a:lstStyle/>
                    <a:p>
                      <a:pPr>
                        <a:spcBef>
                          <a:spcPts val="800"/>
                        </a:spcBef>
                      </a:pPr>
                      <a:r>
                        <a:rPr lang="nl-NL" sz="1600" dirty="0">
                          <a:ln>
                            <a:noFill/>
                          </a:ln>
                          <a:effectLst/>
                          <a:latin typeface="Arial" panose="020B0604020202020204" pitchFamily="34" charset="0"/>
                          <a:cs typeface="Arial" panose="020B0604020202020204" pitchFamily="34" charset="0"/>
                        </a:rPr>
                        <a:t> </a:t>
                      </a:r>
                      <a:endParaRPr lang="nl-NL" sz="1600" dirty="0">
                        <a:ln>
                          <a:noFill/>
                        </a:ln>
                        <a:solidFill>
                          <a:srgbClr val="000000"/>
                        </a:solidFill>
                        <a:effectLst/>
                        <a:latin typeface="Arial" panose="020B0604020202020204" pitchFamily="34" charset="0"/>
                        <a:ea typeface="Helvetica Neue" panose="02000503000000020004" pitchFamily="2" charset="0"/>
                        <a:cs typeface="Arial" panose="020B0604020202020204" pitchFamily="34" charset="0"/>
                      </a:endParaRPr>
                    </a:p>
                  </a:txBody>
                  <a:tcPr marL="66990" marR="66990" marT="0" marB="0"/>
                </a:tc>
                <a:tc>
                  <a:txBody>
                    <a:bodyPr/>
                    <a:lstStyle/>
                    <a:p>
                      <a:pPr>
                        <a:spcBef>
                          <a:spcPts val="800"/>
                        </a:spcBef>
                      </a:pPr>
                      <a:r>
                        <a:rPr lang="nl-NL" sz="1600" dirty="0">
                          <a:ln>
                            <a:noFill/>
                          </a:ln>
                          <a:effectLst/>
                          <a:latin typeface="Arial" panose="020B0604020202020204" pitchFamily="34" charset="0"/>
                          <a:cs typeface="Arial" panose="020B0604020202020204" pitchFamily="34" charset="0"/>
                        </a:rPr>
                        <a:t> </a:t>
                      </a:r>
                      <a:endParaRPr lang="nl-NL" sz="1600" dirty="0">
                        <a:ln>
                          <a:noFill/>
                        </a:ln>
                        <a:solidFill>
                          <a:srgbClr val="000000"/>
                        </a:solidFill>
                        <a:effectLst/>
                        <a:latin typeface="Arial" panose="020B0604020202020204" pitchFamily="34" charset="0"/>
                        <a:ea typeface="Helvetica Neue" panose="02000503000000020004" pitchFamily="2" charset="0"/>
                        <a:cs typeface="Arial" panose="020B0604020202020204" pitchFamily="34" charset="0"/>
                      </a:endParaRPr>
                    </a:p>
                  </a:txBody>
                  <a:tcPr marL="66990" marR="66990" marT="0" marB="0"/>
                </a:tc>
                <a:tc>
                  <a:txBody>
                    <a:bodyPr/>
                    <a:lstStyle/>
                    <a:p>
                      <a:pPr>
                        <a:spcBef>
                          <a:spcPts val="800"/>
                        </a:spcBef>
                      </a:pPr>
                      <a:r>
                        <a:rPr lang="nl-NL" sz="1600" dirty="0">
                          <a:ln>
                            <a:noFill/>
                          </a:ln>
                          <a:effectLst/>
                          <a:latin typeface="Arial" panose="020B0604020202020204" pitchFamily="34" charset="0"/>
                          <a:cs typeface="Arial" panose="020B0604020202020204" pitchFamily="34" charset="0"/>
                        </a:rPr>
                        <a:t>TD</a:t>
                      </a:r>
                      <a:endParaRPr lang="nl-NL" sz="1600" dirty="0">
                        <a:ln>
                          <a:noFill/>
                        </a:ln>
                        <a:solidFill>
                          <a:srgbClr val="000000"/>
                        </a:solidFill>
                        <a:effectLst/>
                        <a:latin typeface="Arial" panose="020B0604020202020204" pitchFamily="34" charset="0"/>
                        <a:ea typeface="Helvetica Neue" panose="02000503000000020004" pitchFamily="2" charset="0"/>
                        <a:cs typeface="Arial" panose="020B0604020202020204" pitchFamily="34" charset="0"/>
                      </a:endParaRPr>
                    </a:p>
                  </a:txBody>
                  <a:tcPr marL="66990" marR="66990" marT="0" marB="0"/>
                </a:tc>
                <a:tc>
                  <a:txBody>
                    <a:bodyPr/>
                    <a:lstStyle/>
                    <a:p>
                      <a:pPr>
                        <a:spcBef>
                          <a:spcPts val="800"/>
                        </a:spcBef>
                      </a:pPr>
                      <a:r>
                        <a:rPr lang="nl-NL" sz="1600">
                          <a:ln>
                            <a:noFill/>
                          </a:ln>
                          <a:effectLst/>
                          <a:latin typeface="Arial" panose="020B0604020202020204" pitchFamily="34" charset="0"/>
                          <a:cs typeface="Arial" panose="020B0604020202020204" pitchFamily="34" charset="0"/>
                        </a:rPr>
                        <a:t>8K</a:t>
                      </a:r>
                      <a:endParaRPr lang="nl-NL" sz="1600">
                        <a:ln>
                          <a:noFill/>
                        </a:ln>
                        <a:solidFill>
                          <a:srgbClr val="000000"/>
                        </a:solidFill>
                        <a:effectLst/>
                        <a:latin typeface="Arial" panose="020B0604020202020204" pitchFamily="34" charset="0"/>
                        <a:ea typeface="Helvetica Neue" panose="02000503000000020004" pitchFamily="2" charset="0"/>
                        <a:cs typeface="Arial" panose="020B0604020202020204" pitchFamily="34" charset="0"/>
                      </a:endParaRPr>
                    </a:p>
                  </a:txBody>
                  <a:tcPr marL="66990" marR="66990" marT="0" marB="0"/>
                </a:tc>
                <a:tc>
                  <a:txBody>
                    <a:bodyPr/>
                    <a:lstStyle/>
                    <a:p>
                      <a:pPr>
                        <a:spcBef>
                          <a:spcPts val="800"/>
                        </a:spcBef>
                      </a:pPr>
                      <a:r>
                        <a:rPr lang="nl-NL" sz="1600">
                          <a:ln>
                            <a:noFill/>
                          </a:ln>
                          <a:effectLst/>
                          <a:latin typeface="Arial" panose="020B0604020202020204" pitchFamily="34" charset="0"/>
                          <a:cs typeface="Arial" panose="020B0604020202020204" pitchFamily="34" charset="0"/>
                        </a:rPr>
                        <a:t> </a:t>
                      </a:r>
                      <a:endParaRPr lang="nl-NL" sz="1600">
                        <a:ln>
                          <a:noFill/>
                        </a:ln>
                        <a:solidFill>
                          <a:srgbClr val="000000"/>
                        </a:solidFill>
                        <a:effectLst/>
                        <a:latin typeface="Arial" panose="020B0604020202020204" pitchFamily="34" charset="0"/>
                        <a:ea typeface="Helvetica Neue" panose="02000503000000020004" pitchFamily="2" charset="0"/>
                        <a:cs typeface="Arial" panose="020B0604020202020204" pitchFamily="34" charset="0"/>
                      </a:endParaRPr>
                    </a:p>
                  </a:txBody>
                  <a:tcPr marL="66990" marR="66990" marT="0" marB="0"/>
                </a:tc>
                <a:extLst>
                  <a:ext uri="{0D108BD9-81ED-4DB2-BD59-A6C34878D82A}">
                    <a16:rowId xmlns:a16="http://schemas.microsoft.com/office/drawing/2014/main" val="1358887181"/>
                  </a:ext>
                </a:extLst>
              </a:tr>
              <a:tr h="309817">
                <a:tc gridSpan="5">
                  <a:txBody>
                    <a:bodyPr/>
                    <a:lstStyle/>
                    <a:p>
                      <a:pPr>
                        <a:lnSpc>
                          <a:spcPct val="115000"/>
                        </a:lnSpc>
                        <a:spcBef>
                          <a:spcPts val="300"/>
                        </a:spcBef>
                        <a:spcAft>
                          <a:spcPts val="300"/>
                        </a:spcAft>
                      </a:pPr>
                      <a:r>
                        <a:rPr lang="nl-NL" sz="1600" dirty="0">
                          <a:ln>
                            <a:noFill/>
                          </a:ln>
                          <a:effectLst/>
                          <a:latin typeface="Arial" panose="020B0604020202020204" pitchFamily="34" charset="0"/>
                          <a:cs typeface="Arial" panose="020B0604020202020204" pitchFamily="34" charset="0"/>
                        </a:rPr>
                        <a:t>Opstellen inkoopstrategie</a:t>
                      </a:r>
                      <a:endParaRPr lang="nl-NL" sz="1600" dirty="0">
                        <a:ln>
                          <a:noFill/>
                        </a:ln>
                        <a:solidFill>
                          <a:srgbClr val="000000"/>
                        </a:solidFill>
                        <a:effectLst/>
                        <a:latin typeface="Arial" panose="020B0604020202020204" pitchFamily="34" charset="0"/>
                        <a:ea typeface="Helvetica Neue" panose="02000503000000020004" pitchFamily="2" charset="0"/>
                        <a:cs typeface="Arial" panose="020B0604020202020204" pitchFamily="34" charset="0"/>
                      </a:endParaRPr>
                    </a:p>
                  </a:txBody>
                  <a:tcPr marL="66990" marR="66990" marT="0" marB="0"/>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434755395"/>
                  </a:ext>
                </a:extLst>
              </a:tr>
              <a:tr h="334066">
                <a:tc gridSpan="5">
                  <a:txBody>
                    <a:bodyPr/>
                    <a:lstStyle/>
                    <a:p>
                      <a:pPr>
                        <a:spcBef>
                          <a:spcPts val="300"/>
                        </a:spcBef>
                        <a:spcAft>
                          <a:spcPts val="300"/>
                        </a:spcAft>
                      </a:pPr>
                      <a:r>
                        <a:rPr lang="nl-NL" sz="1600" dirty="0">
                          <a:ln>
                            <a:noFill/>
                          </a:ln>
                          <a:effectLst/>
                          <a:latin typeface="Arial" panose="020B0604020202020204" pitchFamily="34" charset="0"/>
                          <a:cs typeface="Arial" panose="020B0604020202020204" pitchFamily="34" charset="0"/>
                        </a:rPr>
                        <a:t>Oplevering definitieve inkoopstrategie - Besluitvormende bijeenkomst</a:t>
                      </a:r>
                      <a:endParaRPr lang="nl-NL" sz="1600" dirty="0">
                        <a:ln>
                          <a:noFill/>
                        </a:ln>
                        <a:solidFill>
                          <a:srgbClr val="000000"/>
                        </a:solidFill>
                        <a:effectLst/>
                        <a:latin typeface="Arial" panose="020B0604020202020204" pitchFamily="34" charset="0"/>
                        <a:ea typeface="Helvetica Neue" panose="02000503000000020004" pitchFamily="2" charset="0"/>
                        <a:cs typeface="Arial" panose="020B0604020202020204" pitchFamily="34" charset="0"/>
                      </a:endParaRPr>
                    </a:p>
                  </a:txBody>
                  <a:tcPr marL="66990" marR="66990" marT="0" marB="0"/>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2134859646"/>
                  </a:ext>
                </a:extLst>
              </a:tr>
              <a:tr h="1993997">
                <a:tc>
                  <a:txBody>
                    <a:bodyPr/>
                    <a:lstStyle/>
                    <a:p>
                      <a:pPr>
                        <a:spcBef>
                          <a:spcPts val="800"/>
                        </a:spcBef>
                      </a:pPr>
                      <a:r>
                        <a:rPr lang="nl-NL" sz="1600">
                          <a:ln>
                            <a:noFill/>
                          </a:ln>
                          <a:effectLst/>
                          <a:latin typeface="Arial" panose="020B0604020202020204" pitchFamily="34" charset="0"/>
                          <a:cs typeface="Arial" panose="020B0604020202020204" pitchFamily="34" charset="0"/>
                        </a:rPr>
                        <a:t> </a:t>
                      </a:r>
                      <a:endParaRPr lang="nl-NL" sz="1600">
                        <a:ln>
                          <a:noFill/>
                        </a:ln>
                        <a:solidFill>
                          <a:srgbClr val="000000"/>
                        </a:solidFill>
                        <a:effectLst/>
                        <a:latin typeface="Arial" panose="020B0604020202020204" pitchFamily="34" charset="0"/>
                        <a:ea typeface="Helvetica Neue" panose="02000503000000020004" pitchFamily="2" charset="0"/>
                        <a:cs typeface="Arial" panose="020B0604020202020204" pitchFamily="34" charset="0"/>
                      </a:endParaRPr>
                    </a:p>
                  </a:txBody>
                  <a:tcPr marL="66990" marR="66990" marT="0" marB="0"/>
                </a:tc>
                <a:tc>
                  <a:txBody>
                    <a:bodyPr/>
                    <a:lstStyle/>
                    <a:p>
                      <a:pPr marL="342900" lvl="0" indent="-342900">
                        <a:lnSpc>
                          <a:spcPct val="115000"/>
                        </a:lnSpc>
                        <a:spcBef>
                          <a:spcPts val="500"/>
                        </a:spcBef>
                        <a:spcAft>
                          <a:spcPts val="1000"/>
                        </a:spcAft>
                        <a:buFont typeface="Symbol" pitchFamily="2" charset="2"/>
                        <a:buChar char=""/>
                      </a:pPr>
                      <a:r>
                        <a:rPr lang="nl-NL" sz="1600">
                          <a:effectLst/>
                          <a:uFill>
                            <a:solidFill>
                              <a:srgbClr val="000000"/>
                            </a:solidFill>
                          </a:uFill>
                          <a:latin typeface="Arial" panose="020B0604020202020204" pitchFamily="34" charset="0"/>
                          <a:cs typeface="Arial" panose="020B0604020202020204" pitchFamily="34" charset="0"/>
                        </a:rPr>
                        <a:t>Adviesraden/cliëntenraad sociaal domein</a:t>
                      </a:r>
                    </a:p>
                    <a:p>
                      <a:pPr marL="342900" lvl="0" indent="-342900">
                        <a:lnSpc>
                          <a:spcPct val="115000"/>
                        </a:lnSpc>
                        <a:spcBef>
                          <a:spcPts val="500"/>
                        </a:spcBef>
                        <a:spcAft>
                          <a:spcPts val="1000"/>
                        </a:spcAft>
                        <a:buFont typeface="Symbol" pitchFamily="2" charset="2"/>
                        <a:buChar char=""/>
                      </a:pPr>
                      <a:r>
                        <a:rPr lang="nl-NL" sz="1600">
                          <a:effectLst/>
                          <a:uFill>
                            <a:solidFill>
                              <a:srgbClr val="000000"/>
                            </a:solidFill>
                          </a:uFill>
                          <a:latin typeface="Arial" panose="020B0604020202020204" pitchFamily="34" charset="0"/>
                          <a:cs typeface="Arial" panose="020B0604020202020204" pitchFamily="34" charset="0"/>
                        </a:rPr>
                        <a:t>Cliëntenplatform participatie</a:t>
                      </a:r>
                      <a:endParaRPr lang="nl-NL" sz="160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a:txBody>
                  <a:tcPr marL="66990" marR="66990" marT="0" marB="0"/>
                </a:tc>
                <a:tc>
                  <a:txBody>
                    <a:bodyPr/>
                    <a:lstStyle/>
                    <a:p>
                      <a:pPr>
                        <a:spcBef>
                          <a:spcPts val="800"/>
                        </a:spcBef>
                      </a:pPr>
                      <a:r>
                        <a:rPr lang="nl-NL" sz="1600">
                          <a:ln>
                            <a:noFill/>
                          </a:ln>
                          <a:effectLst/>
                          <a:latin typeface="Arial" panose="020B0604020202020204" pitchFamily="34" charset="0"/>
                          <a:cs typeface="Arial" panose="020B0604020202020204" pitchFamily="34" charset="0"/>
                        </a:rPr>
                        <a:t>Wmo-adviesraad</a:t>
                      </a:r>
                    </a:p>
                    <a:p>
                      <a:pPr>
                        <a:spcBef>
                          <a:spcPts val="800"/>
                        </a:spcBef>
                      </a:pPr>
                      <a:r>
                        <a:rPr lang="nl-NL" sz="1600">
                          <a:ln>
                            <a:noFill/>
                          </a:ln>
                          <a:effectLst/>
                          <a:latin typeface="Arial" panose="020B0604020202020204" pitchFamily="34" charset="0"/>
                          <a:cs typeface="Arial" panose="020B0604020202020204" pitchFamily="34" charset="0"/>
                        </a:rPr>
                        <a:t> </a:t>
                      </a:r>
                    </a:p>
                    <a:p>
                      <a:pPr>
                        <a:spcBef>
                          <a:spcPts val="800"/>
                        </a:spcBef>
                      </a:pPr>
                      <a:r>
                        <a:rPr lang="nl-NL" sz="1600">
                          <a:ln>
                            <a:noFill/>
                          </a:ln>
                          <a:effectLst/>
                          <a:latin typeface="Arial" panose="020B0604020202020204" pitchFamily="34" charset="0"/>
                          <a:cs typeface="Arial" panose="020B0604020202020204" pitchFamily="34" charset="0"/>
                        </a:rPr>
                        <a:t>Cliëntenraad</a:t>
                      </a:r>
                      <a:endParaRPr lang="nl-NL" sz="1600">
                        <a:ln>
                          <a:noFill/>
                        </a:ln>
                        <a:solidFill>
                          <a:srgbClr val="000000"/>
                        </a:solidFill>
                        <a:effectLst/>
                        <a:latin typeface="Arial" panose="020B0604020202020204" pitchFamily="34" charset="0"/>
                        <a:ea typeface="Helvetica Neue" panose="02000503000000020004" pitchFamily="2" charset="0"/>
                        <a:cs typeface="Arial" panose="020B0604020202020204" pitchFamily="34" charset="0"/>
                      </a:endParaRPr>
                    </a:p>
                  </a:txBody>
                  <a:tcPr marL="66990" marR="66990" marT="0" marB="0"/>
                </a:tc>
                <a:tc>
                  <a:txBody>
                    <a:bodyPr/>
                    <a:lstStyle/>
                    <a:p>
                      <a:pPr>
                        <a:spcBef>
                          <a:spcPts val="800"/>
                        </a:spcBef>
                      </a:pPr>
                      <a:r>
                        <a:rPr lang="nl-NL" sz="1600" dirty="0">
                          <a:ln>
                            <a:noFill/>
                          </a:ln>
                          <a:effectLst/>
                          <a:latin typeface="Arial" panose="020B0604020202020204" pitchFamily="34" charset="0"/>
                          <a:cs typeface="Arial" panose="020B0604020202020204" pitchFamily="34" charset="0"/>
                        </a:rPr>
                        <a:t> </a:t>
                      </a:r>
                    </a:p>
                    <a:p>
                      <a:pPr>
                        <a:spcBef>
                          <a:spcPts val="800"/>
                        </a:spcBef>
                      </a:pPr>
                      <a:r>
                        <a:rPr lang="nl-NL" sz="1600" dirty="0">
                          <a:ln>
                            <a:noFill/>
                          </a:ln>
                          <a:effectLst/>
                          <a:latin typeface="Arial" panose="020B0604020202020204" pitchFamily="34" charset="0"/>
                          <a:cs typeface="Arial" panose="020B0604020202020204" pitchFamily="34" charset="0"/>
                        </a:rPr>
                        <a:t> </a:t>
                      </a:r>
                    </a:p>
                    <a:p>
                      <a:pPr>
                        <a:spcBef>
                          <a:spcPts val="800"/>
                        </a:spcBef>
                      </a:pPr>
                      <a:r>
                        <a:rPr lang="nl-NL" sz="1600" dirty="0">
                          <a:ln>
                            <a:noFill/>
                          </a:ln>
                          <a:effectLst/>
                          <a:latin typeface="Arial" panose="020B0604020202020204" pitchFamily="34" charset="0"/>
                          <a:cs typeface="Arial" panose="020B0604020202020204" pitchFamily="34" charset="0"/>
                        </a:rPr>
                        <a:t>Adviesraad SD </a:t>
                      </a:r>
                    </a:p>
                    <a:p>
                      <a:pPr>
                        <a:spcBef>
                          <a:spcPts val="800"/>
                        </a:spcBef>
                      </a:pPr>
                      <a:r>
                        <a:rPr lang="nl-NL" sz="1600" dirty="0">
                          <a:ln>
                            <a:noFill/>
                          </a:ln>
                          <a:effectLst/>
                          <a:latin typeface="Arial" panose="020B0604020202020204" pitchFamily="34" charset="0"/>
                          <a:cs typeface="Arial" panose="020B0604020202020204" pitchFamily="34" charset="0"/>
                        </a:rPr>
                        <a:t> </a:t>
                      </a:r>
                      <a:endParaRPr lang="nl-NL" sz="1600" dirty="0">
                        <a:ln>
                          <a:noFill/>
                        </a:ln>
                        <a:solidFill>
                          <a:srgbClr val="000000"/>
                        </a:solidFill>
                        <a:effectLst/>
                        <a:latin typeface="Arial" panose="020B0604020202020204" pitchFamily="34" charset="0"/>
                        <a:ea typeface="Helvetica Neue" panose="02000503000000020004" pitchFamily="2" charset="0"/>
                        <a:cs typeface="Arial" panose="020B0604020202020204" pitchFamily="34" charset="0"/>
                      </a:endParaRPr>
                    </a:p>
                  </a:txBody>
                  <a:tcPr marL="66990" marR="66990" marT="0" marB="0"/>
                </a:tc>
                <a:tc>
                  <a:txBody>
                    <a:bodyPr/>
                    <a:lstStyle/>
                    <a:p>
                      <a:pPr>
                        <a:spcBef>
                          <a:spcPts val="800"/>
                        </a:spcBef>
                      </a:pPr>
                      <a:r>
                        <a:rPr lang="nl-NL" sz="1600" dirty="0">
                          <a:ln>
                            <a:noFill/>
                          </a:ln>
                          <a:effectLst/>
                          <a:latin typeface="Arial" panose="020B0604020202020204" pitchFamily="34" charset="0"/>
                          <a:cs typeface="Arial" panose="020B0604020202020204" pitchFamily="34" charset="0"/>
                        </a:rPr>
                        <a:t>21 december</a:t>
                      </a:r>
                    </a:p>
                    <a:p>
                      <a:pPr>
                        <a:spcBef>
                          <a:spcPts val="800"/>
                        </a:spcBef>
                      </a:pPr>
                      <a:r>
                        <a:rPr lang="nl-NL" sz="1600" dirty="0">
                          <a:ln>
                            <a:noFill/>
                          </a:ln>
                          <a:effectLst/>
                          <a:latin typeface="Arial" panose="020B0604020202020204" pitchFamily="34" charset="0"/>
                          <a:cs typeface="Arial" panose="020B0604020202020204" pitchFamily="34" charset="0"/>
                        </a:rPr>
                        <a:t> </a:t>
                      </a:r>
                    </a:p>
                    <a:p>
                      <a:pPr>
                        <a:spcBef>
                          <a:spcPts val="800"/>
                        </a:spcBef>
                      </a:pPr>
                      <a:r>
                        <a:rPr lang="nl-NL" sz="1600" dirty="0">
                          <a:ln>
                            <a:noFill/>
                          </a:ln>
                          <a:effectLst/>
                          <a:latin typeface="Arial" panose="020B0604020202020204" pitchFamily="34" charset="0"/>
                          <a:cs typeface="Arial" panose="020B0604020202020204" pitchFamily="34" charset="0"/>
                        </a:rPr>
                        <a:t>14 december </a:t>
                      </a:r>
                    </a:p>
                    <a:p>
                      <a:pPr>
                        <a:spcBef>
                          <a:spcPts val="800"/>
                        </a:spcBef>
                      </a:pPr>
                      <a:r>
                        <a:rPr lang="nl-NL" sz="1600" dirty="0">
                          <a:ln>
                            <a:noFill/>
                          </a:ln>
                          <a:effectLst/>
                          <a:latin typeface="Arial" panose="020B0604020202020204" pitchFamily="34" charset="0"/>
                          <a:cs typeface="Arial" panose="020B0604020202020204" pitchFamily="34" charset="0"/>
                        </a:rPr>
                        <a:t>9 december</a:t>
                      </a:r>
                      <a:endParaRPr lang="nl-NL" sz="1600" dirty="0">
                        <a:ln>
                          <a:noFill/>
                        </a:ln>
                        <a:solidFill>
                          <a:srgbClr val="000000"/>
                        </a:solidFill>
                        <a:effectLst/>
                        <a:latin typeface="Arial" panose="020B0604020202020204" pitchFamily="34" charset="0"/>
                        <a:ea typeface="Helvetica Neue" panose="02000503000000020004" pitchFamily="2" charset="0"/>
                        <a:cs typeface="Arial" panose="020B0604020202020204" pitchFamily="34" charset="0"/>
                      </a:endParaRPr>
                    </a:p>
                  </a:txBody>
                  <a:tcPr marL="66990" marR="66990" marT="0" marB="0"/>
                </a:tc>
                <a:extLst>
                  <a:ext uri="{0D108BD9-81ED-4DB2-BD59-A6C34878D82A}">
                    <a16:rowId xmlns:a16="http://schemas.microsoft.com/office/drawing/2014/main" val="116789431"/>
                  </a:ext>
                </a:extLst>
              </a:tr>
              <a:tr h="510091">
                <a:tc>
                  <a:txBody>
                    <a:bodyPr/>
                    <a:lstStyle/>
                    <a:p>
                      <a:pPr>
                        <a:spcBef>
                          <a:spcPts val="800"/>
                        </a:spcBef>
                      </a:pPr>
                      <a:r>
                        <a:rPr lang="nl-NL" sz="1600">
                          <a:ln>
                            <a:noFill/>
                          </a:ln>
                          <a:effectLst/>
                          <a:latin typeface="Arial" panose="020B0604020202020204" pitchFamily="34" charset="0"/>
                          <a:cs typeface="Arial" panose="020B0604020202020204" pitchFamily="34" charset="0"/>
                        </a:rPr>
                        <a:t> </a:t>
                      </a:r>
                      <a:endParaRPr lang="nl-NL" sz="1600">
                        <a:ln>
                          <a:noFill/>
                        </a:ln>
                        <a:solidFill>
                          <a:srgbClr val="000000"/>
                        </a:solidFill>
                        <a:effectLst/>
                        <a:latin typeface="Arial" panose="020B0604020202020204" pitchFamily="34" charset="0"/>
                        <a:ea typeface="Helvetica Neue" panose="02000503000000020004" pitchFamily="2" charset="0"/>
                        <a:cs typeface="Arial" panose="020B0604020202020204" pitchFamily="34" charset="0"/>
                      </a:endParaRPr>
                    </a:p>
                  </a:txBody>
                  <a:tcPr marL="66990" marR="66990" marT="0" marB="0"/>
                </a:tc>
                <a:tc>
                  <a:txBody>
                    <a:bodyPr/>
                    <a:lstStyle/>
                    <a:p>
                      <a:pPr marL="342900" lvl="0" indent="-342900">
                        <a:lnSpc>
                          <a:spcPct val="115000"/>
                        </a:lnSpc>
                        <a:spcBef>
                          <a:spcPts val="500"/>
                        </a:spcBef>
                        <a:spcAft>
                          <a:spcPts val="1000"/>
                        </a:spcAft>
                        <a:buFont typeface="Symbol" pitchFamily="2" charset="2"/>
                        <a:buChar char=""/>
                      </a:pPr>
                      <a:r>
                        <a:rPr lang="nl-NL" sz="1600">
                          <a:effectLst/>
                          <a:uFill>
                            <a:solidFill>
                              <a:srgbClr val="000000"/>
                            </a:solidFill>
                          </a:uFill>
                          <a:latin typeface="Arial" panose="020B0604020202020204" pitchFamily="34" charset="0"/>
                          <a:cs typeface="Arial" panose="020B0604020202020204" pitchFamily="34" charset="0"/>
                        </a:rPr>
                        <a:t>Colleges van B&amp;W</a:t>
                      </a:r>
                      <a:endParaRPr lang="nl-NL" sz="160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a:txBody>
                  <a:tcPr marL="66990" marR="66990" marT="0" marB="0"/>
                </a:tc>
                <a:tc>
                  <a:txBody>
                    <a:bodyPr/>
                    <a:lstStyle/>
                    <a:p>
                      <a:pPr>
                        <a:spcBef>
                          <a:spcPts val="800"/>
                        </a:spcBef>
                      </a:pPr>
                      <a:r>
                        <a:rPr lang="nl-NL" sz="1600">
                          <a:ln>
                            <a:noFill/>
                          </a:ln>
                          <a:effectLst/>
                          <a:latin typeface="Arial" panose="020B0604020202020204" pitchFamily="34" charset="0"/>
                          <a:cs typeface="Arial" panose="020B0604020202020204" pitchFamily="34" charset="0"/>
                        </a:rPr>
                        <a:t>3</a:t>
                      </a:r>
                      <a:r>
                        <a:rPr lang="nl-NL" sz="1600" baseline="30000">
                          <a:ln>
                            <a:noFill/>
                          </a:ln>
                          <a:effectLst/>
                          <a:latin typeface="Arial" panose="020B0604020202020204" pitchFamily="34" charset="0"/>
                          <a:cs typeface="Arial" panose="020B0604020202020204" pitchFamily="34" charset="0"/>
                        </a:rPr>
                        <a:t>e</a:t>
                      </a:r>
                      <a:r>
                        <a:rPr lang="nl-NL" sz="1600">
                          <a:ln>
                            <a:noFill/>
                          </a:ln>
                          <a:effectLst/>
                          <a:latin typeface="Arial" panose="020B0604020202020204" pitchFamily="34" charset="0"/>
                          <a:cs typeface="Arial" panose="020B0604020202020204" pitchFamily="34" charset="0"/>
                        </a:rPr>
                        <a:t> week</a:t>
                      </a:r>
                      <a:endParaRPr lang="nl-NL" sz="1600">
                        <a:ln>
                          <a:noFill/>
                        </a:ln>
                        <a:solidFill>
                          <a:srgbClr val="000000"/>
                        </a:solidFill>
                        <a:effectLst/>
                        <a:latin typeface="Arial" panose="020B0604020202020204" pitchFamily="34" charset="0"/>
                        <a:ea typeface="Helvetica Neue" panose="02000503000000020004" pitchFamily="2" charset="0"/>
                        <a:cs typeface="Arial" panose="020B0604020202020204" pitchFamily="34" charset="0"/>
                      </a:endParaRPr>
                    </a:p>
                  </a:txBody>
                  <a:tcPr marL="66990" marR="66990" marT="0" marB="0"/>
                </a:tc>
                <a:tc>
                  <a:txBody>
                    <a:bodyPr/>
                    <a:lstStyle/>
                    <a:p>
                      <a:pPr>
                        <a:spcBef>
                          <a:spcPts val="800"/>
                        </a:spcBef>
                      </a:pPr>
                      <a:r>
                        <a:rPr lang="nl-NL" sz="1600">
                          <a:ln>
                            <a:noFill/>
                          </a:ln>
                          <a:effectLst/>
                          <a:latin typeface="Arial" panose="020B0604020202020204" pitchFamily="34" charset="0"/>
                          <a:cs typeface="Arial" panose="020B0604020202020204" pitchFamily="34" charset="0"/>
                        </a:rPr>
                        <a:t>3</a:t>
                      </a:r>
                      <a:r>
                        <a:rPr lang="nl-NL" sz="1600" baseline="30000">
                          <a:ln>
                            <a:noFill/>
                          </a:ln>
                          <a:effectLst/>
                          <a:latin typeface="Arial" panose="020B0604020202020204" pitchFamily="34" charset="0"/>
                          <a:cs typeface="Arial" panose="020B0604020202020204" pitchFamily="34" charset="0"/>
                        </a:rPr>
                        <a:t>e</a:t>
                      </a:r>
                      <a:r>
                        <a:rPr lang="nl-NL" sz="1600">
                          <a:ln>
                            <a:noFill/>
                          </a:ln>
                          <a:effectLst/>
                          <a:latin typeface="Arial" panose="020B0604020202020204" pitchFamily="34" charset="0"/>
                          <a:cs typeface="Arial" panose="020B0604020202020204" pitchFamily="34" charset="0"/>
                        </a:rPr>
                        <a:t> week </a:t>
                      </a:r>
                      <a:endParaRPr lang="nl-NL" sz="1600">
                        <a:ln>
                          <a:noFill/>
                        </a:ln>
                        <a:solidFill>
                          <a:srgbClr val="000000"/>
                        </a:solidFill>
                        <a:effectLst/>
                        <a:latin typeface="Arial" panose="020B0604020202020204" pitchFamily="34" charset="0"/>
                        <a:ea typeface="Helvetica Neue" panose="02000503000000020004" pitchFamily="2" charset="0"/>
                        <a:cs typeface="Arial" panose="020B0604020202020204" pitchFamily="34" charset="0"/>
                      </a:endParaRPr>
                    </a:p>
                  </a:txBody>
                  <a:tcPr marL="66990" marR="66990" marT="0" marB="0"/>
                </a:tc>
                <a:tc>
                  <a:txBody>
                    <a:bodyPr/>
                    <a:lstStyle/>
                    <a:p>
                      <a:pPr>
                        <a:spcBef>
                          <a:spcPts val="800"/>
                        </a:spcBef>
                      </a:pPr>
                      <a:r>
                        <a:rPr lang="nl-NL" sz="1600" dirty="0">
                          <a:ln>
                            <a:noFill/>
                          </a:ln>
                          <a:effectLst/>
                          <a:latin typeface="Arial" panose="020B0604020202020204" pitchFamily="34" charset="0"/>
                          <a:cs typeface="Arial" panose="020B0604020202020204" pitchFamily="34" charset="0"/>
                        </a:rPr>
                        <a:t>Januari 2022</a:t>
                      </a:r>
                      <a:endParaRPr lang="nl-NL" sz="1600" dirty="0">
                        <a:ln>
                          <a:noFill/>
                        </a:ln>
                        <a:solidFill>
                          <a:srgbClr val="000000"/>
                        </a:solidFill>
                        <a:effectLst/>
                        <a:latin typeface="Arial" panose="020B0604020202020204" pitchFamily="34" charset="0"/>
                        <a:ea typeface="Helvetica Neue" panose="02000503000000020004" pitchFamily="2" charset="0"/>
                        <a:cs typeface="Arial" panose="020B0604020202020204" pitchFamily="34" charset="0"/>
                      </a:endParaRPr>
                    </a:p>
                  </a:txBody>
                  <a:tcPr marL="66990" marR="66990" marT="0" marB="0"/>
                </a:tc>
                <a:extLst>
                  <a:ext uri="{0D108BD9-81ED-4DB2-BD59-A6C34878D82A}">
                    <a16:rowId xmlns:a16="http://schemas.microsoft.com/office/drawing/2014/main" val="3304875830"/>
                  </a:ext>
                </a:extLst>
              </a:tr>
              <a:tr h="510091">
                <a:tc>
                  <a:txBody>
                    <a:bodyPr/>
                    <a:lstStyle/>
                    <a:p>
                      <a:pPr>
                        <a:spcBef>
                          <a:spcPts val="800"/>
                        </a:spcBef>
                      </a:pPr>
                      <a:r>
                        <a:rPr lang="nl-NL" sz="1600">
                          <a:ln>
                            <a:noFill/>
                          </a:ln>
                          <a:effectLst/>
                          <a:latin typeface="Arial" panose="020B0604020202020204" pitchFamily="34" charset="0"/>
                          <a:cs typeface="Arial" panose="020B0604020202020204" pitchFamily="34" charset="0"/>
                        </a:rPr>
                        <a:t> </a:t>
                      </a:r>
                      <a:endParaRPr lang="nl-NL" sz="1600">
                        <a:ln>
                          <a:noFill/>
                        </a:ln>
                        <a:solidFill>
                          <a:srgbClr val="000000"/>
                        </a:solidFill>
                        <a:effectLst/>
                        <a:latin typeface="Arial" panose="020B0604020202020204" pitchFamily="34" charset="0"/>
                        <a:ea typeface="Helvetica Neue" panose="02000503000000020004" pitchFamily="2" charset="0"/>
                        <a:cs typeface="Arial" panose="020B0604020202020204" pitchFamily="34" charset="0"/>
                      </a:endParaRPr>
                    </a:p>
                  </a:txBody>
                  <a:tcPr marL="66990" marR="66990" marT="0" marB="0"/>
                </a:tc>
                <a:tc>
                  <a:txBody>
                    <a:bodyPr/>
                    <a:lstStyle/>
                    <a:p>
                      <a:pPr marL="342900" lvl="0" indent="-342900">
                        <a:lnSpc>
                          <a:spcPct val="115000"/>
                        </a:lnSpc>
                        <a:spcBef>
                          <a:spcPts val="500"/>
                        </a:spcBef>
                        <a:spcAft>
                          <a:spcPts val="1000"/>
                        </a:spcAft>
                        <a:buFont typeface="Symbol" pitchFamily="2" charset="2"/>
                        <a:buChar char=""/>
                      </a:pPr>
                      <a:r>
                        <a:rPr lang="nl-NL" sz="1600">
                          <a:effectLst/>
                          <a:uFill>
                            <a:solidFill>
                              <a:srgbClr val="000000"/>
                            </a:solidFill>
                          </a:uFill>
                          <a:latin typeface="Arial" panose="020B0604020202020204" pitchFamily="34" charset="0"/>
                          <a:cs typeface="Arial" panose="020B0604020202020204" pitchFamily="34" charset="0"/>
                        </a:rPr>
                        <a:t>Gemeenteraden</a:t>
                      </a:r>
                      <a:endParaRPr lang="nl-NL" sz="160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a:txBody>
                  <a:tcPr marL="66990" marR="66990" marT="0" marB="0"/>
                </a:tc>
                <a:tc>
                  <a:txBody>
                    <a:bodyPr/>
                    <a:lstStyle/>
                    <a:p>
                      <a:pPr>
                        <a:spcBef>
                          <a:spcPts val="800"/>
                        </a:spcBef>
                      </a:pPr>
                      <a:r>
                        <a:rPr lang="nl-NL" sz="1600">
                          <a:ln>
                            <a:noFill/>
                          </a:ln>
                          <a:effectLst/>
                          <a:latin typeface="Arial" panose="020B0604020202020204" pitchFamily="34" charset="0"/>
                          <a:cs typeface="Arial" panose="020B0604020202020204" pitchFamily="34" charset="0"/>
                        </a:rPr>
                        <a:t> </a:t>
                      </a:r>
                      <a:endParaRPr lang="nl-NL" sz="1600">
                        <a:ln>
                          <a:noFill/>
                        </a:ln>
                        <a:solidFill>
                          <a:srgbClr val="000000"/>
                        </a:solidFill>
                        <a:effectLst/>
                        <a:latin typeface="Arial" panose="020B0604020202020204" pitchFamily="34" charset="0"/>
                        <a:ea typeface="Helvetica Neue" panose="02000503000000020004" pitchFamily="2" charset="0"/>
                        <a:cs typeface="Arial" panose="020B0604020202020204" pitchFamily="34" charset="0"/>
                      </a:endParaRPr>
                    </a:p>
                  </a:txBody>
                  <a:tcPr marL="66990" marR="66990" marT="0" marB="0"/>
                </a:tc>
                <a:tc>
                  <a:txBody>
                    <a:bodyPr/>
                    <a:lstStyle/>
                    <a:p>
                      <a:pPr>
                        <a:spcBef>
                          <a:spcPts val="800"/>
                        </a:spcBef>
                      </a:pPr>
                      <a:r>
                        <a:rPr lang="nl-NL" sz="1600">
                          <a:ln>
                            <a:noFill/>
                          </a:ln>
                          <a:effectLst/>
                          <a:latin typeface="Arial" panose="020B0604020202020204" pitchFamily="34" charset="0"/>
                          <a:cs typeface="Arial" panose="020B0604020202020204" pitchFamily="34" charset="0"/>
                        </a:rPr>
                        <a:t> </a:t>
                      </a:r>
                      <a:endParaRPr lang="nl-NL" sz="1600">
                        <a:ln>
                          <a:noFill/>
                        </a:ln>
                        <a:solidFill>
                          <a:srgbClr val="000000"/>
                        </a:solidFill>
                        <a:effectLst/>
                        <a:latin typeface="Arial" panose="020B0604020202020204" pitchFamily="34" charset="0"/>
                        <a:ea typeface="Helvetica Neue" panose="02000503000000020004" pitchFamily="2" charset="0"/>
                        <a:cs typeface="Arial" panose="020B0604020202020204" pitchFamily="34" charset="0"/>
                      </a:endParaRPr>
                    </a:p>
                  </a:txBody>
                  <a:tcPr marL="66990" marR="66990" marT="0" marB="0"/>
                </a:tc>
                <a:tc>
                  <a:txBody>
                    <a:bodyPr/>
                    <a:lstStyle/>
                    <a:p>
                      <a:pPr>
                        <a:spcBef>
                          <a:spcPts val="800"/>
                        </a:spcBef>
                      </a:pPr>
                      <a:r>
                        <a:rPr lang="nl-NL" sz="1600" dirty="0">
                          <a:ln>
                            <a:noFill/>
                          </a:ln>
                          <a:effectLst/>
                          <a:latin typeface="Arial" panose="020B0604020202020204" pitchFamily="34" charset="0"/>
                          <a:cs typeface="Arial" panose="020B0604020202020204" pitchFamily="34" charset="0"/>
                        </a:rPr>
                        <a:t>3 maart 2022</a:t>
                      </a:r>
                      <a:endParaRPr lang="nl-NL" sz="1600" dirty="0">
                        <a:ln>
                          <a:noFill/>
                        </a:ln>
                        <a:solidFill>
                          <a:srgbClr val="000000"/>
                        </a:solidFill>
                        <a:effectLst/>
                        <a:latin typeface="Arial" panose="020B0604020202020204" pitchFamily="34" charset="0"/>
                        <a:ea typeface="Helvetica Neue" panose="02000503000000020004" pitchFamily="2" charset="0"/>
                        <a:cs typeface="Arial" panose="020B0604020202020204" pitchFamily="34" charset="0"/>
                      </a:endParaRPr>
                    </a:p>
                  </a:txBody>
                  <a:tcPr marL="66990" marR="66990" marT="0" marB="0"/>
                </a:tc>
                <a:extLst>
                  <a:ext uri="{0D108BD9-81ED-4DB2-BD59-A6C34878D82A}">
                    <a16:rowId xmlns:a16="http://schemas.microsoft.com/office/drawing/2014/main" val="3242710709"/>
                  </a:ext>
                </a:extLst>
              </a:tr>
            </a:tbl>
          </a:graphicData>
        </a:graphic>
      </p:graphicFrame>
    </p:spTree>
    <p:extLst>
      <p:ext uri="{BB962C8B-B14F-4D97-AF65-F5344CB8AC3E}">
        <p14:creationId xmlns:p14="http://schemas.microsoft.com/office/powerpoint/2010/main" val="3832009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B79E722A-70D3-476C-AB04-C902126260CD}"/>
              </a:ext>
            </a:extLst>
          </p:cNvPr>
          <p:cNvSpPr>
            <a:spLocks noGrp="1"/>
          </p:cNvSpPr>
          <p:nvPr>
            <p:ph type="title"/>
          </p:nvPr>
        </p:nvSpPr>
        <p:spPr>
          <a:xfrm>
            <a:off x="643467" y="816638"/>
            <a:ext cx="3367359" cy="5224724"/>
          </a:xfrm>
        </p:spPr>
        <p:txBody>
          <a:bodyPr vert="horz" lIns="91440" tIns="45720" rIns="91440" bIns="45720" rtlCol="0" anchor="ctr">
            <a:normAutofit/>
          </a:bodyPr>
          <a:lstStyle/>
          <a:p>
            <a:r>
              <a:rPr lang="en-US" dirty="0" err="1"/>
              <a:t>Inhoud</a:t>
            </a:r>
            <a:r>
              <a:rPr lang="en-US" dirty="0"/>
              <a:t> </a:t>
            </a:r>
            <a:r>
              <a:rPr lang="en-US" dirty="0" err="1"/>
              <a:t>presentatie</a:t>
            </a:r>
            <a:endParaRPr lang="en-US" dirty="0"/>
          </a:p>
        </p:txBody>
      </p:sp>
      <p:sp>
        <p:nvSpPr>
          <p:cNvPr id="6" name="Tijdelijke aanduiding voor inhoud 4">
            <a:extLst>
              <a:ext uri="{FF2B5EF4-FFF2-40B4-BE49-F238E27FC236}">
                <a16:creationId xmlns:a16="http://schemas.microsoft.com/office/drawing/2014/main" id="{B1A1D45D-F8C3-6F41-8E00-C273CC472432}"/>
              </a:ext>
            </a:extLst>
          </p:cNvPr>
          <p:cNvSpPr txBox="1">
            <a:spLocks/>
          </p:cNvSpPr>
          <p:nvPr/>
        </p:nvSpPr>
        <p:spPr>
          <a:xfrm>
            <a:off x="4603494" y="1146838"/>
            <a:ext cx="5404101" cy="5224724"/>
          </a:xfrm>
          <a:prstGeom prst="rect">
            <a:avLst/>
          </a:prstGeom>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400" dirty="0" err="1">
                <a:solidFill>
                  <a:schemeClr val="tx1">
                    <a:lumMod val="85000"/>
                    <a:lumOff val="15000"/>
                  </a:schemeClr>
                </a:solidFill>
                <a:latin typeface="Arial" panose="020B0604020202020204" pitchFamily="34" charset="0"/>
                <a:cs typeface="Arial" panose="020B0604020202020204" pitchFamily="34" charset="0"/>
              </a:rPr>
              <a:t>Noodzaak</a:t>
            </a:r>
            <a:r>
              <a:rPr lang="en-US" sz="2400" dirty="0">
                <a:solidFill>
                  <a:schemeClr val="tx1">
                    <a:lumMod val="85000"/>
                    <a:lumOff val="15000"/>
                  </a:schemeClr>
                </a:solidFill>
                <a:latin typeface="Arial" panose="020B0604020202020204" pitchFamily="34" charset="0"/>
                <a:cs typeface="Arial" panose="020B0604020202020204" pitchFamily="34" charset="0"/>
              </a:rPr>
              <a:t> </a:t>
            </a:r>
            <a:r>
              <a:rPr lang="en-US" sz="2400" dirty="0" err="1">
                <a:solidFill>
                  <a:schemeClr val="tx1">
                    <a:lumMod val="85000"/>
                    <a:lumOff val="15000"/>
                  </a:schemeClr>
                </a:solidFill>
                <a:latin typeface="Arial" panose="020B0604020202020204" pitchFamily="34" charset="0"/>
                <a:cs typeface="Arial" panose="020B0604020202020204" pitchFamily="34" charset="0"/>
              </a:rPr>
              <a:t>nieuwe</a:t>
            </a:r>
            <a:r>
              <a:rPr lang="en-US" sz="2400" dirty="0">
                <a:solidFill>
                  <a:schemeClr val="tx1">
                    <a:lumMod val="85000"/>
                    <a:lumOff val="15000"/>
                  </a:schemeClr>
                </a:solidFill>
                <a:latin typeface="Arial" panose="020B0604020202020204" pitchFamily="34" charset="0"/>
                <a:cs typeface="Arial" panose="020B0604020202020204" pitchFamily="34" charset="0"/>
              </a:rPr>
              <a:t> </a:t>
            </a:r>
            <a:r>
              <a:rPr lang="en-US" sz="2400" dirty="0" err="1">
                <a:solidFill>
                  <a:schemeClr val="tx1">
                    <a:lumMod val="85000"/>
                    <a:lumOff val="15000"/>
                  </a:schemeClr>
                </a:solidFill>
                <a:latin typeface="Arial" panose="020B0604020202020204" pitchFamily="34" charset="0"/>
                <a:cs typeface="Arial" panose="020B0604020202020204" pitchFamily="34" charset="0"/>
              </a:rPr>
              <a:t>inkoopstrategie</a:t>
            </a:r>
            <a:endParaRPr lang="en-US" sz="2400" dirty="0">
              <a:solidFill>
                <a:schemeClr val="tx1">
                  <a:lumMod val="85000"/>
                  <a:lumOff val="15000"/>
                </a:schemeClr>
              </a:solidFill>
              <a:latin typeface="Arial" panose="020B0604020202020204" pitchFamily="34" charset="0"/>
              <a:cs typeface="Arial" panose="020B0604020202020204" pitchFamily="34" charset="0"/>
            </a:endParaRPr>
          </a:p>
          <a:p>
            <a:r>
              <a:rPr lang="en-US" sz="2400" dirty="0" err="1">
                <a:solidFill>
                  <a:schemeClr val="tx1">
                    <a:lumMod val="85000"/>
                    <a:lumOff val="15000"/>
                  </a:schemeClr>
                </a:solidFill>
                <a:latin typeface="Arial" panose="020B0604020202020204" pitchFamily="34" charset="0"/>
                <a:cs typeface="Arial" panose="020B0604020202020204" pitchFamily="34" charset="0"/>
              </a:rPr>
              <a:t>Inzicht</a:t>
            </a:r>
            <a:r>
              <a:rPr lang="en-US" sz="2400" dirty="0">
                <a:solidFill>
                  <a:schemeClr val="tx1">
                    <a:lumMod val="85000"/>
                    <a:lumOff val="15000"/>
                  </a:schemeClr>
                </a:solidFill>
                <a:latin typeface="Arial" panose="020B0604020202020204" pitchFamily="34" charset="0"/>
                <a:cs typeface="Arial" panose="020B0604020202020204" pitchFamily="34" charset="0"/>
              </a:rPr>
              <a:t> in het </a:t>
            </a:r>
            <a:r>
              <a:rPr lang="en-US" sz="2400" dirty="0" err="1">
                <a:solidFill>
                  <a:schemeClr val="tx1">
                    <a:lumMod val="85000"/>
                    <a:lumOff val="15000"/>
                  </a:schemeClr>
                </a:solidFill>
                <a:latin typeface="Arial" panose="020B0604020202020204" pitchFamily="34" charset="0"/>
                <a:cs typeface="Arial" panose="020B0604020202020204" pitchFamily="34" charset="0"/>
              </a:rPr>
              <a:t>zorggebruik</a:t>
            </a:r>
            <a:endParaRPr lang="en-US" sz="2400" dirty="0">
              <a:solidFill>
                <a:schemeClr val="tx1">
                  <a:lumMod val="85000"/>
                  <a:lumOff val="15000"/>
                </a:schemeClr>
              </a:solidFill>
              <a:latin typeface="Arial" panose="020B0604020202020204" pitchFamily="34" charset="0"/>
              <a:cs typeface="Arial" panose="020B0604020202020204" pitchFamily="34" charset="0"/>
            </a:endParaRPr>
          </a:p>
          <a:p>
            <a:r>
              <a:rPr lang="en-US" sz="2400" dirty="0">
                <a:solidFill>
                  <a:schemeClr val="tx1">
                    <a:lumMod val="85000"/>
                    <a:lumOff val="15000"/>
                  </a:schemeClr>
                </a:solidFill>
                <a:latin typeface="Arial" panose="020B0604020202020204" pitchFamily="34" charset="0"/>
                <a:cs typeface="Arial" panose="020B0604020202020204" pitchFamily="34" charset="0"/>
              </a:rPr>
              <a:t>Gewenste </a:t>
            </a:r>
            <a:r>
              <a:rPr lang="en-US" sz="2400" dirty="0" err="1">
                <a:solidFill>
                  <a:schemeClr val="tx1">
                    <a:lumMod val="85000"/>
                    <a:lumOff val="15000"/>
                  </a:schemeClr>
                </a:solidFill>
                <a:latin typeface="Arial" panose="020B0604020202020204" pitchFamily="34" charset="0"/>
                <a:cs typeface="Arial" panose="020B0604020202020204" pitchFamily="34" charset="0"/>
              </a:rPr>
              <a:t>verandering</a:t>
            </a:r>
            <a:r>
              <a:rPr lang="en-US" sz="2400" dirty="0">
                <a:solidFill>
                  <a:schemeClr val="tx1">
                    <a:lumMod val="85000"/>
                    <a:lumOff val="15000"/>
                  </a:schemeClr>
                </a:solidFill>
                <a:latin typeface="Arial" panose="020B0604020202020204" pitchFamily="34" charset="0"/>
                <a:cs typeface="Arial" panose="020B0604020202020204" pitchFamily="34" charset="0"/>
              </a:rPr>
              <a:t> </a:t>
            </a:r>
          </a:p>
          <a:p>
            <a:r>
              <a:rPr lang="en-US" sz="2400" dirty="0">
                <a:solidFill>
                  <a:schemeClr val="tx1">
                    <a:lumMod val="85000"/>
                    <a:lumOff val="15000"/>
                  </a:schemeClr>
                </a:solidFill>
                <a:latin typeface="Arial" panose="020B0604020202020204" pitchFamily="34" charset="0"/>
                <a:cs typeface="Arial" panose="020B0604020202020204" pitchFamily="34" charset="0"/>
              </a:rPr>
              <a:t>Wat </a:t>
            </a:r>
            <a:r>
              <a:rPr lang="en-US" sz="2400" dirty="0" err="1">
                <a:solidFill>
                  <a:schemeClr val="tx1">
                    <a:lumMod val="85000"/>
                    <a:lumOff val="15000"/>
                  </a:schemeClr>
                </a:solidFill>
                <a:latin typeface="Arial" panose="020B0604020202020204" pitchFamily="34" charset="0"/>
                <a:cs typeface="Arial" panose="020B0604020202020204" pitchFamily="34" charset="0"/>
              </a:rPr>
              <a:t>willen</a:t>
            </a:r>
            <a:r>
              <a:rPr lang="en-US" sz="2400" dirty="0">
                <a:solidFill>
                  <a:schemeClr val="tx1">
                    <a:lumMod val="85000"/>
                    <a:lumOff val="15000"/>
                  </a:schemeClr>
                </a:solidFill>
                <a:latin typeface="Arial" panose="020B0604020202020204" pitchFamily="34" charset="0"/>
                <a:cs typeface="Arial" panose="020B0604020202020204" pitchFamily="34" charset="0"/>
              </a:rPr>
              <a:t> we </a:t>
            </a:r>
            <a:r>
              <a:rPr lang="en-US" sz="2400" dirty="0" err="1">
                <a:solidFill>
                  <a:schemeClr val="tx1">
                    <a:lumMod val="85000"/>
                    <a:lumOff val="15000"/>
                  </a:schemeClr>
                </a:solidFill>
                <a:latin typeface="Arial" panose="020B0604020202020204" pitchFamily="34" charset="0"/>
                <a:cs typeface="Arial" panose="020B0604020202020204" pitchFamily="34" charset="0"/>
              </a:rPr>
              <a:t>bereiken</a:t>
            </a:r>
            <a:r>
              <a:rPr lang="en-US" sz="2400" dirty="0">
                <a:solidFill>
                  <a:schemeClr val="tx1">
                    <a:lumMod val="85000"/>
                    <a:lumOff val="15000"/>
                  </a:schemeClr>
                </a:solidFill>
                <a:latin typeface="Arial" panose="020B0604020202020204" pitchFamily="34" charset="0"/>
                <a:cs typeface="Arial" panose="020B0604020202020204" pitchFamily="34" charset="0"/>
              </a:rPr>
              <a:t>?</a:t>
            </a:r>
          </a:p>
          <a:p>
            <a:r>
              <a:rPr lang="en-US" sz="2400" dirty="0">
                <a:solidFill>
                  <a:schemeClr val="tx1">
                    <a:lumMod val="85000"/>
                    <a:lumOff val="15000"/>
                  </a:schemeClr>
                </a:solidFill>
                <a:latin typeface="Arial" panose="020B0604020202020204" pitchFamily="34" charset="0"/>
                <a:cs typeface="Arial" panose="020B0604020202020204" pitchFamily="34" charset="0"/>
              </a:rPr>
              <a:t>Wat </a:t>
            </a:r>
            <a:r>
              <a:rPr lang="en-US" sz="2400" dirty="0" err="1">
                <a:solidFill>
                  <a:schemeClr val="tx1">
                    <a:lumMod val="85000"/>
                    <a:lumOff val="15000"/>
                  </a:schemeClr>
                </a:solidFill>
                <a:latin typeface="Arial" panose="020B0604020202020204" pitchFamily="34" charset="0"/>
                <a:cs typeface="Arial" panose="020B0604020202020204" pitchFamily="34" charset="0"/>
              </a:rPr>
              <a:t>vinden</a:t>
            </a:r>
            <a:r>
              <a:rPr lang="en-US" sz="2400" dirty="0">
                <a:solidFill>
                  <a:schemeClr val="tx1">
                    <a:lumMod val="85000"/>
                    <a:lumOff val="15000"/>
                  </a:schemeClr>
                </a:solidFill>
                <a:latin typeface="Arial" panose="020B0604020202020204" pitchFamily="34" charset="0"/>
                <a:cs typeface="Arial" panose="020B0604020202020204" pitchFamily="34" charset="0"/>
              </a:rPr>
              <a:t> we </a:t>
            </a:r>
            <a:r>
              <a:rPr lang="en-US" sz="2400" dirty="0" err="1">
                <a:solidFill>
                  <a:schemeClr val="tx1">
                    <a:lumMod val="85000"/>
                    <a:lumOff val="15000"/>
                  </a:schemeClr>
                </a:solidFill>
                <a:latin typeface="Arial" panose="020B0604020202020204" pitchFamily="34" charset="0"/>
                <a:cs typeface="Arial" panose="020B0604020202020204" pitchFamily="34" charset="0"/>
              </a:rPr>
              <a:t>belangrijk</a:t>
            </a:r>
            <a:r>
              <a:rPr lang="en-US" sz="2400" dirty="0">
                <a:solidFill>
                  <a:schemeClr val="tx1">
                    <a:lumMod val="85000"/>
                    <a:lumOff val="15000"/>
                  </a:schemeClr>
                </a:solidFill>
                <a:latin typeface="Arial" panose="020B0604020202020204" pitchFamily="34" charset="0"/>
                <a:cs typeface="Arial" panose="020B0604020202020204" pitchFamily="34" charset="0"/>
              </a:rPr>
              <a:t>?</a:t>
            </a:r>
          </a:p>
          <a:p>
            <a:r>
              <a:rPr lang="en-US" sz="2400" dirty="0" err="1">
                <a:solidFill>
                  <a:schemeClr val="tx1">
                    <a:lumMod val="85000"/>
                    <a:lumOff val="15000"/>
                  </a:schemeClr>
                </a:solidFill>
                <a:latin typeface="Arial" panose="020B0604020202020204" pitchFamily="34" charset="0"/>
                <a:cs typeface="Arial" panose="020B0604020202020204" pitchFamily="34" charset="0"/>
              </a:rPr>
              <a:t>Inkoopstrategie</a:t>
            </a:r>
            <a:endParaRPr lang="en-US" sz="2400" dirty="0">
              <a:solidFill>
                <a:schemeClr val="tx1">
                  <a:lumMod val="85000"/>
                  <a:lumOff val="15000"/>
                </a:schemeClr>
              </a:solidFill>
              <a:latin typeface="Arial" panose="020B0604020202020204" pitchFamily="34" charset="0"/>
              <a:cs typeface="Arial" panose="020B0604020202020204" pitchFamily="34" charset="0"/>
            </a:endParaRPr>
          </a:p>
          <a:p>
            <a:r>
              <a:rPr lang="en-US" sz="2400" dirty="0">
                <a:solidFill>
                  <a:schemeClr val="tx1">
                    <a:lumMod val="85000"/>
                    <a:lumOff val="15000"/>
                  </a:schemeClr>
                </a:solidFill>
                <a:latin typeface="Arial" panose="020B0604020202020204" pitchFamily="34" charset="0"/>
                <a:cs typeface="Arial" panose="020B0604020202020204" pitchFamily="34" charset="0"/>
              </a:rPr>
              <a:t>Het </a:t>
            </a:r>
            <a:r>
              <a:rPr lang="en-US" sz="2400" dirty="0" err="1">
                <a:solidFill>
                  <a:schemeClr val="tx1">
                    <a:lumMod val="85000"/>
                    <a:lumOff val="15000"/>
                  </a:schemeClr>
                </a:solidFill>
                <a:latin typeface="Arial" panose="020B0604020202020204" pitchFamily="34" charset="0"/>
                <a:cs typeface="Arial" panose="020B0604020202020204" pitchFamily="34" charset="0"/>
              </a:rPr>
              <a:t>vervolg</a:t>
            </a:r>
            <a:endParaRPr lang="en-US" sz="2400" dirty="0">
              <a:solidFill>
                <a:schemeClr val="tx1">
                  <a:lumMod val="85000"/>
                  <a:lumOff val="15000"/>
                </a:schemeClr>
              </a:solidFill>
              <a:latin typeface="Arial" panose="020B0604020202020204" pitchFamily="34" charset="0"/>
              <a:cs typeface="Arial" panose="020B0604020202020204" pitchFamily="34" charset="0"/>
            </a:endParaRPr>
          </a:p>
          <a:p>
            <a:r>
              <a:rPr lang="en-US" sz="2400" dirty="0">
                <a:solidFill>
                  <a:schemeClr val="tx1">
                    <a:lumMod val="85000"/>
                    <a:lumOff val="15000"/>
                  </a:schemeClr>
                </a:solidFill>
                <a:latin typeface="Arial" panose="020B0604020202020204" pitchFamily="34" charset="0"/>
                <a:cs typeface="Arial" panose="020B0604020202020204" pitchFamily="34" charset="0"/>
              </a:rPr>
              <a:t>De planning</a:t>
            </a:r>
          </a:p>
          <a:p>
            <a:endParaRPr lang="en-US" dirty="0"/>
          </a:p>
        </p:txBody>
      </p:sp>
    </p:spTree>
    <p:extLst>
      <p:ext uri="{BB962C8B-B14F-4D97-AF65-F5344CB8AC3E}">
        <p14:creationId xmlns:p14="http://schemas.microsoft.com/office/powerpoint/2010/main" val="2372469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7B019B-3BA5-6C4E-BF4C-EDE29004D973}"/>
              </a:ext>
            </a:extLst>
          </p:cNvPr>
          <p:cNvSpPr>
            <a:spLocks noGrp="1"/>
          </p:cNvSpPr>
          <p:nvPr>
            <p:ph type="title"/>
          </p:nvPr>
        </p:nvSpPr>
        <p:spPr/>
        <p:txBody>
          <a:bodyPr/>
          <a:lstStyle/>
          <a:p>
            <a:r>
              <a:rPr lang="nl-NL" dirty="0"/>
              <a:t>Noodzaak nieuwe inkoopstrategie</a:t>
            </a:r>
          </a:p>
        </p:txBody>
      </p:sp>
      <p:sp>
        <p:nvSpPr>
          <p:cNvPr id="3" name="Tijdelijke aanduiding voor inhoud 2">
            <a:extLst>
              <a:ext uri="{FF2B5EF4-FFF2-40B4-BE49-F238E27FC236}">
                <a16:creationId xmlns:a16="http://schemas.microsoft.com/office/drawing/2014/main" id="{C415ED3A-2AD1-EC4A-97F9-F9738DF40279}"/>
              </a:ext>
            </a:extLst>
          </p:cNvPr>
          <p:cNvSpPr>
            <a:spLocks noGrp="1"/>
          </p:cNvSpPr>
          <p:nvPr>
            <p:ph idx="1"/>
          </p:nvPr>
        </p:nvSpPr>
        <p:spPr>
          <a:xfrm>
            <a:off x="4341966" y="1270000"/>
            <a:ext cx="5894234" cy="5397500"/>
          </a:xfrm>
        </p:spPr>
        <p:txBody>
          <a:bodyPr>
            <a:normAutofit fontScale="92500" lnSpcReduction="20000"/>
          </a:bodyPr>
          <a:lstStyle/>
          <a:p>
            <a:pPr marL="0" indent="0">
              <a:buNone/>
            </a:pPr>
            <a:r>
              <a:rPr lang="nl-NL" sz="2200" dirty="0">
                <a:solidFill>
                  <a:schemeClr val="tx1">
                    <a:lumMod val="85000"/>
                    <a:lumOff val="15000"/>
                  </a:schemeClr>
                </a:solidFill>
                <a:latin typeface="Arial" panose="020B0604020202020204" pitchFamily="34" charset="0"/>
                <a:cs typeface="Arial" panose="020B0604020202020204" pitchFamily="34" charset="0"/>
              </a:rPr>
              <a:t>Doel is om:</a:t>
            </a:r>
          </a:p>
          <a:p>
            <a:endParaRPr lang="nl-NL" sz="2200" dirty="0">
              <a:solidFill>
                <a:schemeClr val="tx1">
                  <a:lumMod val="85000"/>
                  <a:lumOff val="15000"/>
                </a:schemeClr>
              </a:solidFill>
              <a:latin typeface="Arial" panose="020B0604020202020204" pitchFamily="34" charset="0"/>
              <a:cs typeface="Arial" panose="020B0604020202020204" pitchFamily="34" charset="0"/>
            </a:endParaRPr>
          </a:p>
          <a:p>
            <a:r>
              <a:rPr lang="nl-NL" sz="2200" dirty="0">
                <a:solidFill>
                  <a:schemeClr val="tx1">
                    <a:lumMod val="85000"/>
                    <a:lumOff val="15000"/>
                  </a:schemeClr>
                </a:solidFill>
                <a:latin typeface="Arial" panose="020B0604020202020204" pitchFamily="34" charset="0"/>
                <a:cs typeface="Arial" panose="020B0604020202020204" pitchFamily="34" charset="0"/>
              </a:rPr>
              <a:t>Tot beter passende ondersteuningsvormen te komen </a:t>
            </a:r>
          </a:p>
          <a:p>
            <a:r>
              <a:rPr lang="nl-NL" sz="2200" dirty="0">
                <a:solidFill>
                  <a:schemeClr val="tx1">
                    <a:lumMod val="85000"/>
                    <a:lumOff val="15000"/>
                  </a:schemeClr>
                </a:solidFill>
                <a:latin typeface="Arial" panose="020B0604020202020204" pitchFamily="34" charset="0"/>
                <a:cs typeface="Arial" panose="020B0604020202020204" pitchFamily="34" charset="0"/>
              </a:rPr>
              <a:t>Om meer in te zetten op preventie</a:t>
            </a:r>
          </a:p>
          <a:p>
            <a:r>
              <a:rPr lang="nl-NL" sz="2200" dirty="0">
                <a:solidFill>
                  <a:schemeClr val="tx1">
                    <a:lumMod val="85000"/>
                    <a:lumOff val="15000"/>
                  </a:schemeClr>
                </a:solidFill>
                <a:latin typeface="Arial" panose="020B0604020202020204" pitchFamily="34" charset="0"/>
                <a:cs typeface="Arial" panose="020B0604020202020204" pitchFamily="34" charset="0"/>
              </a:rPr>
              <a:t>Samenhangend ondersteuningsaanbod in verbinding met sociale basis</a:t>
            </a:r>
          </a:p>
          <a:p>
            <a:r>
              <a:rPr lang="nl-NL" sz="2200" dirty="0">
                <a:solidFill>
                  <a:schemeClr val="tx1">
                    <a:lumMod val="85000"/>
                    <a:lumOff val="15000"/>
                  </a:schemeClr>
                </a:solidFill>
                <a:latin typeface="Arial" panose="020B0604020202020204" pitchFamily="34" charset="0"/>
                <a:cs typeface="Arial" panose="020B0604020202020204" pitchFamily="34" charset="0"/>
              </a:rPr>
              <a:t>De oplopende kosten beheersen</a:t>
            </a:r>
          </a:p>
          <a:p>
            <a:r>
              <a:rPr lang="nl-NL" sz="2200" dirty="0">
                <a:solidFill>
                  <a:schemeClr val="tx1">
                    <a:lumMod val="85000"/>
                    <a:lumOff val="15000"/>
                  </a:schemeClr>
                </a:solidFill>
                <a:latin typeface="Arial" panose="020B0604020202020204" pitchFamily="34" charset="0"/>
                <a:cs typeface="Arial" panose="020B0604020202020204" pitchFamily="34" charset="0"/>
              </a:rPr>
              <a:t>De bezuiningstaakstelling van €200.000, - per gemeente te realiseren</a:t>
            </a:r>
          </a:p>
          <a:p>
            <a:r>
              <a:rPr lang="nl-NL" sz="2200" dirty="0">
                <a:solidFill>
                  <a:schemeClr val="tx1">
                    <a:lumMod val="85000"/>
                    <a:lumOff val="15000"/>
                  </a:schemeClr>
                </a:solidFill>
                <a:latin typeface="Arial" panose="020B0604020202020204" pitchFamily="34" charset="0"/>
                <a:cs typeface="Arial" panose="020B0604020202020204" pitchFamily="34" charset="0"/>
              </a:rPr>
              <a:t>Verbinding tussen de ondersteuning vanuit de Wmo en de Participatiewet</a:t>
            </a:r>
          </a:p>
          <a:p>
            <a:r>
              <a:rPr lang="nl-NL" sz="2200" dirty="0">
                <a:solidFill>
                  <a:schemeClr val="tx1">
                    <a:lumMod val="85000"/>
                    <a:lumOff val="15000"/>
                  </a:schemeClr>
                </a:solidFill>
                <a:latin typeface="Arial" panose="020B0604020202020204" pitchFamily="34" charset="0"/>
                <a:cs typeface="Arial" panose="020B0604020202020204" pitchFamily="34" charset="0"/>
              </a:rPr>
              <a:t>Sterke regie op effectiviteit van geleverde zorg</a:t>
            </a:r>
          </a:p>
          <a:p>
            <a:r>
              <a:rPr lang="nl-NL" sz="2200" dirty="0">
                <a:solidFill>
                  <a:schemeClr val="tx1">
                    <a:lumMod val="85000"/>
                    <a:lumOff val="15000"/>
                  </a:schemeClr>
                </a:solidFill>
                <a:latin typeface="Arial" panose="020B0604020202020204" pitchFamily="34" charset="0"/>
                <a:cs typeface="Arial" panose="020B0604020202020204" pitchFamily="34" charset="0"/>
              </a:rPr>
              <a:t>Zakelijk opdrachtgeverschap</a:t>
            </a:r>
          </a:p>
          <a:p>
            <a:r>
              <a:rPr lang="nl-NL" sz="2200" dirty="0">
                <a:solidFill>
                  <a:schemeClr val="tx1">
                    <a:lumMod val="85000"/>
                    <a:lumOff val="15000"/>
                  </a:schemeClr>
                </a:solidFill>
                <a:latin typeface="Arial" panose="020B0604020202020204" pitchFamily="34" charset="0"/>
                <a:cs typeface="Arial" panose="020B0604020202020204" pitchFamily="34" charset="0"/>
              </a:rPr>
              <a:t>Nieuwe contracten per 1 januari 2023</a:t>
            </a:r>
          </a:p>
          <a:p>
            <a:pPr marL="0" indent="0">
              <a:buNone/>
            </a:pPr>
            <a:endParaRPr lang="nl-NL" dirty="0"/>
          </a:p>
        </p:txBody>
      </p:sp>
      <p:graphicFrame>
        <p:nvGraphicFramePr>
          <p:cNvPr id="4" name="Tabel 4">
            <a:extLst>
              <a:ext uri="{FF2B5EF4-FFF2-40B4-BE49-F238E27FC236}">
                <a16:creationId xmlns:a16="http://schemas.microsoft.com/office/drawing/2014/main" id="{9DC127B9-BE01-A94D-B08C-FE77E1439E72}"/>
              </a:ext>
            </a:extLst>
          </p:cNvPr>
          <p:cNvGraphicFramePr>
            <a:graphicFrameLocks noGrp="1"/>
          </p:cNvGraphicFramePr>
          <p:nvPr/>
        </p:nvGraphicFramePr>
        <p:xfrm>
          <a:off x="397934" y="1930400"/>
          <a:ext cx="3664632" cy="3762898"/>
        </p:xfrm>
        <a:graphic>
          <a:graphicData uri="http://schemas.openxmlformats.org/drawingml/2006/table">
            <a:tbl>
              <a:tblPr firstRow="1" bandRow="1">
                <a:tableStyleId>{5C22544A-7EE6-4342-B048-85BDC9FD1C3A}</a:tableStyleId>
              </a:tblPr>
              <a:tblGrid>
                <a:gridCol w="1772332">
                  <a:extLst>
                    <a:ext uri="{9D8B030D-6E8A-4147-A177-3AD203B41FA5}">
                      <a16:colId xmlns:a16="http://schemas.microsoft.com/office/drawing/2014/main" val="2488698314"/>
                    </a:ext>
                  </a:extLst>
                </a:gridCol>
                <a:gridCol w="1892300">
                  <a:extLst>
                    <a:ext uri="{9D8B030D-6E8A-4147-A177-3AD203B41FA5}">
                      <a16:colId xmlns:a16="http://schemas.microsoft.com/office/drawing/2014/main" val="3928028974"/>
                    </a:ext>
                  </a:extLst>
                </a:gridCol>
              </a:tblGrid>
              <a:tr h="8894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dirty="0"/>
                        <a:t>Wmo-maatwerkdienst-verlening</a:t>
                      </a:r>
                    </a:p>
                    <a:p>
                      <a:endParaRPr lang="nl-NL" sz="1400" dirty="0"/>
                    </a:p>
                  </a:txBody>
                  <a:tcPr marL="75980" marR="75980" marT="37990" marB="37990"/>
                </a:tc>
                <a:tc>
                  <a:txBody>
                    <a:bodyPr/>
                    <a:lstStyle/>
                    <a:p>
                      <a:r>
                        <a:rPr lang="nl-NL" sz="1400" dirty="0"/>
                        <a:t>Participatie</a:t>
                      </a:r>
                    </a:p>
                  </a:txBody>
                  <a:tcPr marL="75980" marR="75980" marT="37990" marB="37990"/>
                </a:tc>
                <a:extLst>
                  <a:ext uri="{0D108BD9-81ED-4DB2-BD59-A6C34878D82A}">
                    <a16:rowId xmlns:a16="http://schemas.microsoft.com/office/drawing/2014/main" val="2708751309"/>
                  </a:ext>
                </a:extLst>
              </a:tr>
              <a:tr h="68529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a:solidFill>
                            <a:schemeClr val="tx1">
                              <a:lumMod val="75000"/>
                              <a:lumOff val="25000"/>
                            </a:schemeClr>
                          </a:solidFill>
                        </a:rPr>
                        <a:t>Begeleiding individueel</a:t>
                      </a:r>
                      <a:endParaRPr lang="nl-NL" sz="1400" dirty="0">
                        <a:solidFill>
                          <a:schemeClr val="tx1">
                            <a:lumMod val="75000"/>
                            <a:lumOff val="25000"/>
                          </a:schemeClr>
                        </a:solidFill>
                      </a:endParaRPr>
                    </a:p>
                    <a:p>
                      <a:endParaRPr lang="nl-NL" sz="1400" dirty="0">
                        <a:solidFill>
                          <a:schemeClr val="tx1">
                            <a:lumMod val="75000"/>
                            <a:lumOff val="25000"/>
                          </a:schemeClr>
                        </a:solidFill>
                      </a:endParaRPr>
                    </a:p>
                  </a:txBody>
                  <a:tcPr marL="75980" marR="75980" marT="37990" marB="37990">
                    <a:solidFill>
                      <a:srgbClr val="DBE9CD"/>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dirty="0">
                          <a:solidFill>
                            <a:schemeClr val="tx1">
                              <a:lumMod val="75000"/>
                              <a:lumOff val="25000"/>
                            </a:schemeClr>
                          </a:solidFill>
                        </a:rPr>
                        <a:t>Diagnostiek</a:t>
                      </a:r>
                    </a:p>
                    <a:p>
                      <a:endParaRPr lang="nl-NL" sz="1400" dirty="0">
                        <a:solidFill>
                          <a:schemeClr val="tx1">
                            <a:lumMod val="75000"/>
                            <a:lumOff val="25000"/>
                          </a:schemeClr>
                        </a:solidFill>
                      </a:endParaRPr>
                    </a:p>
                  </a:txBody>
                  <a:tcPr marL="75980" marR="75980" marT="37990" marB="37990"/>
                </a:tc>
                <a:extLst>
                  <a:ext uri="{0D108BD9-81ED-4DB2-BD59-A6C34878D82A}">
                    <a16:rowId xmlns:a16="http://schemas.microsoft.com/office/drawing/2014/main" val="3950574391"/>
                  </a:ext>
                </a:extLst>
              </a:tr>
              <a:tr h="4896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dirty="0">
                          <a:solidFill>
                            <a:schemeClr val="tx1">
                              <a:lumMod val="75000"/>
                              <a:lumOff val="25000"/>
                            </a:schemeClr>
                          </a:solidFill>
                        </a:rPr>
                        <a:t>Huishoudelijke Hulp </a:t>
                      </a:r>
                    </a:p>
                    <a:p>
                      <a:endParaRPr lang="nl-NL" sz="1400" dirty="0">
                        <a:solidFill>
                          <a:schemeClr val="tx1">
                            <a:lumMod val="75000"/>
                            <a:lumOff val="25000"/>
                          </a:schemeClr>
                        </a:solidFill>
                      </a:endParaRPr>
                    </a:p>
                  </a:txBody>
                  <a:tcPr marL="75980" marR="75980" marT="37990" marB="37990">
                    <a:solidFill>
                      <a:srgbClr val="EEF4E8"/>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dirty="0">
                          <a:solidFill>
                            <a:schemeClr val="tx1">
                              <a:lumMod val="75000"/>
                              <a:lumOff val="25000"/>
                            </a:schemeClr>
                          </a:solidFill>
                        </a:rPr>
                        <a:t>Werk en</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1400" dirty="0">
                          <a:solidFill>
                            <a:schemeClr val="tx1">
                              <a:lumMod val="75000"/>
                              <a:lumOff val="25000"/>
                            </a:schemeClr>
                          </a:solidFill>
                        </a:rPr>
                        <a:t>Activerings-trajecten</a:t>
                      </a:r>
                    </a:p>
                    <a:p>
                      <a:endParaRPr lang="nl-NL" sz="1400" dirty="0">
                        <a:solidFill>
                          <a:schemeClr val="tx1">
                            <a:lumMod val="75000"/>
                            <a:lumOff val="25000"/>
                          </a:schemeClr>
                        </a:solidFill>
                      </a:endParaRPr>
                    </a:p>
                  </a:txBody>
                  <a:tcPr marL="75980" marR="75980" marT="37990" marB="37990"/>
                </a:tc>
                <a:extLst>
                  <a:ext uri="{0D108BD9-81ED-4DB2-BD59-A6C34878D82A}">
                    <a16:rowId xmlns:a16="http://schemas.microsoft.com/office/drawing/2014/main" val="2334949504"/>
                  </a:ext>
                </a:extLst>
              </a:tr>
              <a:tr h="68529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a:solidFill>
                            <a:schemeClr val="tx1">
                              <a:lumMod val="75000"/>
                              <a:lumOff val="25000"/>
                            </a:schemeClr>
                          </a:solidFill>
                        </a:rPr>
                        <a:t>Kortdurend verblijf</a:t>
                      </a:r>
                    </a:p>
                    <a:p>
                      <a:endParaRPr lang="nl-NL" sz="1400">
                        <a:solidFill>
                          <a:schemeClr val="tx1">
                            <a:lumMod val="75000"/>
                            <a:lumOff val="25000"/>
                          </a:schemeClr>
                        </a:solidFill>
                      </a:endParaRPr>
                    </a:p>
                  </a:txBody>
                  <a:tcPr marL="75980" marR="75980" marT="37990" marB="379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dirty="0">
                          <a:solidFill>
                            <a:schemeClr val="tx1">
                              <a:lumMod val="75000"/>
                              <a:lumOff val="25000"/>
                            </a:schemeClr>
                          </a:solidFill>
                        </a:rPr>
                        <a:t>Individuele </a:t>
                      </a:r>
                      <a:r>
                        <a:rPr lang="nl-NL" sz="1400" dirty="0" err="1">
                          <a:solidFill>
                            <a:schemeClr val="tx1">
                              <a:lumMod val="75000"/>
                              <a:lumOff val="25000"/>
                            </a:schemeClr>
                          </a:solidFill>
                        </a:rPr>
                        <a:t>coachingstrajecten</a:t>
                      </a:r>
                      <a:endParaRPr lang="nl-NL" sz="1400" dirty="0">
                        <a:solidFill>
                          <a:schemeClr val="tx1">
                            <a:lumMod val="75000"/>
                            <a:lumOff val="25000"/>
                          </a:schemeClr>
                        </a:solidFill>
                      </a:endParaRPr>
                    </a:p>
                    <a:p>
                      <a:endParaRPr lang="nl-NL" sz="1400" dirty="0">
                        <a:solidFill>
                          <a:schemeClr val="tx1">
                            <a:lumMod val="75000"/>
                            <a:lumOff val="25000"/>
                          </a:schemeClr>
                        </a:solidFill>
                      </a:endParaRPr>
                    </a:p>
                  </a:txBody>
                  <a:tcPr marL="75980" marR="75980" marT="37990" marB="37990"/>
                </a:tc>
                <a:extLst>
                  <a:ext uri="{0D108BD9-81ED-4DB2-BD59-A6C34878D82A}">
                    <a16:rowId xmlns:a16="http://schemas.microsoft.com/office/drawing/2014/main" val="2908405029"/>
                  </a:ext>
                </a:extLst>
              </a:tr>
              <a:tr h="685298">
                <a:tc>
                  <a:txBody>
                    <a:bodyPr/>
                    <a:lstStyle/>
                    <a:p>
                      <a:r>
                        <a:rPr lang="nl-NL" sz="1400" dirty="0">
                          <a:solidFill>
                            <a:schemeClr val="tx1">
                              <a:lumMod val="75000"/>
                              <a:lumOff val="25000"/>
                            </a:schemeClr>
                          </a:solidFill>
                        </a:rPr>
                        <a:t>Dagbesteding</a:t>
                      </a:r>
                    </a:p>
                  </a:txBody>
                  <a:tcPr marL="75980" marR="75980" marT="37990" marB="379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dirty="0">
                          <a:solidFill>
                            <a:schemeClr val="tx1">
                              <a:lumMod val="75000"/>
                              <a:lumOff val="25000"/>
                            </a:schemeClr>
                          </a:solidFill>
                        </a:rPr>
                        <a:t>Job-coaching</a:t>
                      </a:r>
                    </a:p>
                    <a:p>
                      <a:endParaRPr lang="nl-NL" sz="1400" dirty="0">
                        <a:solidFill>
                          <a:schemeClr val="tx1">
                            <a:lumMod val="75000"/>
                            <a:lumOff val="25000"/>
                          </a:schemeClr>
                        </a:solidFill>
                      </a:endParaRPr>
                    </a:p>
                  </a:txBody>
                  <a:tcPr marL="75980" marR="75980" marT="37990" marB="37990"/>
                </a:tc>
                <a:extLst>
                  <a:ext uri="{0D108BD9-81ED-4DB2-BD59-A6C34878D82A}">
                    <a16:rowId xmlns:a16="http://schemas.microsoft.com/office/drawing/2014/main" val="1295553852"/>
                  </a:ext>
                </a:extLst>
              </a:tr>
            </a:tbl>
          </a:graphicData>
        </a:graphic>
      </p:graphicFrame>
    </p:spTree>
    <p:extLst>
      <p:ext uri="{BB962C8B-B14F-4D97-AF65-F5344CB8AC3E}">
        <p14:creationId xmlns:p14="http://schemas.microsoft.com/office/powerpoint/2010/main" val="3209884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6FCA75C-5827-A847-A74A-5C06F5A82935}"/>
              </a:ext>
            </a:extLst>
          </p:cNvPr>
          <p:cNvSpPr>
            <a:spLocks noGrp="1"/>
          </p:cNvSpPr>
          <p:nvPr>
            <p:ph type="title"/>
          </p:nvPr>
        </p:nvSpPr>
        <p:spPr>
          <a:xfrm>
            <a:off x="1286933" y="609600"/>
            <a:ext cx="10197494" cy="1099457"/>
          </a:xfrm>
        </p:spPr>
        <p:txBody>
          <a:bodyPr>
            <a:normAutofit/>
          </a:bodyPr>
          <a:lstStyle/>
          <a:p>
            <a:r>
              <a:rPr lang="nl-NL" dirty="0"/>
              <a:t>Inzicht in het zorggebruik</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4" name="Tijdelijke aanduiding voor inhoud 3">
            <a:extLst>
              <a:ext uri="{FF2B5EF4-FFF2-40B4-BE49-F238E27FC236}">
                <a16:creationId xmlns:a16="http://schemas.microsoft.com/office/drawing/2014/main" id="{8314DA3D-BC06-D045-A168-78070B4D8B55}"/>
              </a:ext>
            </a:extLst>
          </p:cNvPr>
          <p:cNvGraphicFramePr>
            <a:graphicFrameLocks noGrp="1"/>
          </p:cNvGraphicFramePr>
          <p:nvPr>
            <p:ph idx="1"/>
            <p:extLst>
              <p:ext uri="{D42A27DB-BD31-4B8C-83A1-F6EECF244321}">
                <p14:modId xmlns:p14="http://schemas.microsoft.com/office/powerpoint/2010/main" val="3041722857"/>
              </p:ext>
            </p:extLst>
          </p:nvPr>
        </p:nvGraphicFramePr>
        <p:xfrm>
          <a:off x="1006545" y="1945745"/>
          <a:ext cx="4898955" cy="4093482"/>
        </p:xfrm>
        <a:graphic>
          <a:graphicData uri="http://schemas.openxmlformats.org/drawingml/2006/chart">
            <c:chart xmlns:c="http://schemas.openxmlformats.org/drawingml/2006/chart" xmlns:r="http://schemas.openxmlformats.org/officeDocument/2006/relationships" r:id="rId2"/>
          </a:graphicData>
        </a:graphic>
      </p:graphicFrame>
      <p:sp>
        <p:nvSpPr>
          <p:cNvPr id="8" name="Tekstvak 7">
            <a:extLst>
              <a:ext uri="{FF2B5EF4-FFF2-40B4-BE49-F238E27FC236}">
                <a16:creationId xmlns:a16="http://schemas.microsoft.com/office/drawing/2014/main" id="{B495ACC4-AF1A-D44C-9914-4F1049E107FB}"/>
              </a:ext>
            </a:extLst>
          </p:cNvPr>
          <p:cNvSpPr txBox="1"/>
          <p:nvPr/>
        </p:nvSpPr>
        <p:spPr>
          <a:xfrm>
            <a:off x="6096000" y="2222500"/>
            <a:ext cx="5956299" cy="3170099"/>
          </a:xfrm>
          <a:prstGeom prst="rect">
            <a:avLst/>
          </a:prstGeom>
          <a:noFill/>
        </p:spPr>
        <p:txBody>
          <a:bodyPr wrap="square" rtlCol="0">
            <a:spAutoFit/>
          </a:bodyPr>
          <a:lstStyle/>
          <a:p>
            <a:r>
              <a:rPr lang="nl-NL" sz="2000" dirty="0">
                <a:solidFill>
                  <a:schemeClr val="tx1">
                    <a:lumMod val="85000"/>
                    <a:lumOff val="15000"/>
                  </a:schemeClr>
                </a:solidFill>
                <a:latin typeface="Arial" panose="020B0604020202020204" pitchFamily="34" charset="0"/>
                <a:cs typeface="Arial" panose="020B0604020202020204" pitchFamily="34" charset="0"/>
              </a:rPr>
              <a:t>Begeleiding individueel 		ZL-1 t/m 5 + ZL-12 Begeleiding groep 			MD 1 t/m 3</a:t>
            </a:r>
          </a:p>
          <a:p>
            <a:r>
              <a:rPr lang="nl-NL" sz="2000" dirty="0">
                <a:solidFill>
                  <a:schemeClr val="tx1">
                    <a:lumMod val="85000"/>
                    <a:lumOff val="15000"/>
                  </a:schemeClr>
                </a:solidFill>
                <a:latin typeface="Arial" panose="020B0604020202020204" pitchFamily="34" charset="0"/>
                <a:cs typeface="Arial" panose="020B0604020202020204" pitchFamily="34" charset="0"/>
              </a:rPr>
              <a:t>Hulp bij het Huishouden 	ZL-08 t/m 11 	</a:t>
            </a:r>
          </a:p>
          <a:p>
            <a:r>
              <a:rPr lang="nl-NL" sz="2000" dirty="0">
                <a:solidFill>
                  <a:schemeClr val="tx1">
                    <a:lumMod val="85000"/>
                    <a:lumOff val="15000"/>
                  </a:schemeClr>
                </a:solidFill>
                <a:latin typeface="Arial" panose="020B0604020202020204" pitchFamily="34" charset="0"/>
                <a:cs typeface="Arial" panose="020B0604020202020204" pitchFamily="34" charset="0"/>
              </a:rPr>
              <a:t>Participatie totaal			jobcoach extern, 								werk en activering, </a:t>
            </a:r>
          </a:p>
          <a:p>
            <a:r>
              <a:rPr lang="nl-NL" sz="2000" dirty="0">
                <a:solidFill>
                  <a:schemeClr val="tx1">
                    <a:lumMod val="85000"/>
                    <a:lumOff val="15000"/>
                  </a:schemeClr>
                </a:solidFill>
                <a:latin typeface="Arial" panose="020B0604020202020204" pitchFamily="34" charset="0"/>
                <a:cs typeface="Arial" panose="020B0604020202020204" pitchFamily="34" charset="0"/>
              </a:rPr>
              <a:t>                                 		individuele coaching 							diagnostiek</a:t>
            </a:r>
          </a:p>
          <a:p>
            <a:endParaRPr lang="nl-NL" sz="2000" dirty="0">
              <a:solidFill>
                <a:schemeClr val="tx1">
                  <a:lumMod val="85000"/>
                  <a:lumOff val="15000"/>
                </a:schemeClr>
              </a:solidFill>
              <a:latin typeface="Arial" panose="020B0604020202020204" pitchFamily="34" charset="0"/>
              <a:cs typeface="Arial" panose="020B0604020202020204" pitchFamily="34" charset="0"/>
            </a:endParaRPr>
          </a:p>
          <a:p>
            <a:r>
              <a:rPr lang="nl-NL" sz="2000" dirty="0">
                <a:solidFill>
                  <a:schemeClr val="tx1">
                    <a:lumMod val="85000"/>
                    <a:lumOff val="15000"/>
                  </a:schemeClr>
                </a:solidFill>
                <a:latin typeface="Arial" panose="020B0604020202020204" pitchFamily="34" charset="0"/>
                <a:cs typeface="Arial" panose="020B0604020202020204" pitchFamily="34" charset="0"/>
              </a:rPr>
              <a:t>* Weergegeven in absolute aantallen. </a:t>
            </a:r>
          </a:p>
          <a:p>
            <a:r>
              <a:rPr lang="nl-NL" sz="2000" dirty="0">
                <a:solidFill>
                  <a:schemeClr val="tx1">
                    <a:lumMod val="85000"/>
                    <a:lumOff val="15000"/>
                  </a:schemeClr>
                </a:solidFill>
                <a:latin typeface="Arial" panose="020B0604020202020204" pitchFamily="34" charset="0"/>
                <a:cs typeface="Arial" panose="020B0604020202020204" pitchFamily="34" charset="0"/>
              </a:rPr>
              <a:t>** Participatie betreft alleen jobcoach extern. </a:t>
            </a:r>
          </a:p>
        </p:txBody>
      </p:sp>
    </p:spTree>
    <p:extLst>
      <p:ext uri="{BB962C8B-B14F-4D97-AF65-F5344CB8AC3E}">
        <p14:creationId xmlns:p14="http://schemas.microsoft.com/office/powerpoint/2010/main" val="3203523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284B30-1E68-49EE-9A53-66571F38E242}"/>
              </a:ext>
            </a:extLst>
          </p:cNvPr>
          <p:cNvSpPr>
            <a:spLocks noGrp="1"/>
          </p:cNvSpPr>
          <p:nvPr>
            <p:ph type="title"/>
          </p:nvPr>
        </p:nvSpPr>
        <p:spPr>
          <a:xfrm>
            <a:off x="707573" y="168729"/>
            <a:ext cx="10197494" cy="1099457"/>
          </a:xfrm>
        </p:spPr>
        <p:txBody>
          <a:bodyPr>
            <a:normAutofit/>
          </a:bodyPr>
          <a:lstStyle/>
          <a:p>
            <a:r>
              <a:rPr lang="nl-NL" dirty="0"/>
              <a:t>Inzicht zorggebruik klantgroepen</a:t>
            </a:r>
          </a:p>
        </p:txBody>
      </p:sp>
      <p:graphicFrame>
        <p:nvGraphicFramePr>
          <p:cNvPr id="6" name="Grafiek 5">
            <a:extLst>
              <a:ext uri="{FF2B5EF4-FFF2-40B4-BE49-F238E27FC236}">
                <a16:creationId xmlns:a16="http://schemas.microsoft.com/office/drawing/2014/main" id="{A1B9F61B-664E-2F46-A02F-868CE83D0AF5}"/>
              </a:ext>
            </a:extLst>
          </p:cNvPr>
          <p:cNvGraphicFramePr/>
          <p:nvPr>
            <p:extLst>
              <p:ext uri="{D42A27DB-BD31-4B8C-83A1-F6EECF244321}">
                <p14:modId xmlns:p14="http://schemas.microsoft.com/office/powerpoint/2010/main" val="3524838793"/>
              </p:ext>
            </p:extLst>
          </p:nvPr>
        </p:nvGraphicFramePr>
        <p:xfrm>
          <a:off x="21773" y="1785113"/>
          <a:ext cx="3497180" cy="32877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fiek 6">
            <a:extLst>
              <a:ext uri="{FF2B5EF4-FFF2-40B4-BE49-F238E27FC236}">
                <a16:creationId xmlns:a16="http://schemas.microsoft.com/office/drawing/2014/main" id="{2ADE8A2F-DC9B-F149-8535-5A04AAA29DD2}"/>
              </a:ext>
            </a:extLst>
          </p:cNvPr>
          <p:cNvGraphicFramePr/>
          <p:nvPr>
            <p:extLst>
              <p:ext uri="{D42A27DB-BD31-4B8C-83A1-F6EECF244321}">
                <p14:modId xmlns:p14="http://schemas.microsoft.com/office/powerpoint/2010/main" val="4185866483"/>
              </p:ext>
            </p:extLst>
          </p:nvPr>
        </p:nvGraphicFramePr>
        <p:xfrm>
          <a:off x="3232230" y="1785113"/>
          <a:ext cx="3497180" cy="32877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Grafiek 7">
            <a:extLst>
              <a:ext uri="{FF2B5EF4-FFF2-40B4-BE49-F238E27FC236}">
                <a16:creationId xmlns:a16="http://schemas.microsoft.com/office/drawing/2014/main" id="{A314978B-6F0F-3D4F-A712-7ED151976032}"/>
              </a:ext>
            </a:extLst>
          </p:cNvPr>
          <p:cNvGraphicFramePr/>
          <p:nvPr>
            <p:extLst>
              <p:ext uri="{D42A27DB-BD31-4B8C-83A1-F6EECF244321}">
                <p14:modId xmlns:p14="http://schemas.microsoft.com/office/powerpoint/2010/main" val="735476035"/>
              </p:ext>
            </p:extLst>
          </p:nvPr>
        </p:nvGraphicFramePr>
        <p:xfrm>
          <a:off x="6489700" y="1785114"/>
          <a:ext cx="3497181" cy="328777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38446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0ABA7B-14A8-48FB-A9BE-C0F871E3A8E6}"/>
              </a:ext>
            </a:extLst>
          </p:cNvPr>
          <p:cNvSpPr>
            <a:spLocks noGrp="1"/>
          </p:cNvSpPr>
          <p:nvPr>
            <p:ph type="title"/>
          </p:nvPr>
        </p:nvSpPr>
        <p:spPr>
          <a:xfrm>
            <a:off x="252791" y="171479"/>
            <a:ext cx="8596668" cy="673100"/>
          </a:xfrm>
        </p:spPr>
        <p:txBody>
          <a:bodyPr>
            <a:normAutofit/>
          </a:bodyPr>
          <a:lstStyle/>
          <a:p>
            <a:r>
              <a:rPr lang="nl-NL" dirty="0"/>
              <a:t>Gewenste verandering </a:t>
            </a:r>
          </a:p>
        </p:txBody>
      </p:sp>
      <p:sp>
        <p:nvSpPr>
          <p:cNvPr id="3" name="Driehoek 2">
            <a:extLst>
              <a:ext uri="{FF2B5EF4-FFF2-40B4-BE49-F238E27FC236}">
                <a16:creationId xmlns:a16="http://schemas.microsoft.com/office/drawing/2014/main" id="{713427CF-D070-674C-BA49-67946425D7B0}"/>
              </a:ext>
            </a:extLst>
          </p:cNvPr>
          <p:cNvSpPr/>
          <p:nvPr/>
        </p:nvSpPr>
        <p:spPr>
          <a:xfrm>
            <a:off x="2636841" y="1549089"/>
            <a:ext cx="5733535" cy="4379931"/>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00CD79"/>
              </a:solidFill>
            </a:endParaRPr>
          </a:p>
        </p:txBody>
      </p:sp>
      <p:sp>
        <p:nvSpPr>
          <p:cNvPr id="5" name="Tekstvak 4">
            <a:extLst>
              <a:ext uri="{FF2B5EF4-FFF2-40B4-BE49-F238E27FC236}">
                <a16:creationId xmlns:a16="http://schemas.microsoft.com/office/drawing/2014/main" id="{64CE537E-EE8E-5142-B657-2DA8CEBAC5C8}"/>
              </a:ext>
            </a:extLst>
          </p:cNvPr>
          <p:cNvSpPr txBox="1"/>
          <p:nvPr/>
        </p:nvSpPr>
        <p:spPr>
          <a:xfrm>
            <a:off x="4975668" y="1164775"/>
            <a:ext cx="1589314" cy="376967"/>
          </a:xfrm>
          <a:prstGeom prst="rect">
            <a:avLst/>
          </a:prstGeom>
          <a:noFill/>
        </p:spPr>
        <p:txBody>
          <a:bodyPr wrap="square" rtlCol="0">
            <a:spAutoFit/>
          </a:bodyPr>
          <a:lstStyle/>
          <a:p>
            <a:r>
              <a:rPr lang="nl-NL" dirty="0"/>
              <a:t>Inwoners</a:t>
            </a:r>
          </a:p>
        </p:txBody>
      </p:sp>
      <p:sp>
        <p:nvSpPr>
          <p:cNvPr id="6" name="Tekstvak 5">
            <a:extLst>
              <a:ext uri="{FF2B5EF4-FFF2-40B4-BE49-F238E27FC236}">
                <a16:creationId xmlns:a16="http://schemas.microsoft.com/office/drawing/2014/main" id="{2211A538-7042-0445-911C-8410E6E3118A}"/>
              </a:ext>
            </a:extLst>
          </p:cNvPr>
          <p:cNvSpPr txBox="1"/>
          <p:nvPr/>
        </p:nvSpPr>
        <p:spPr>
          <a:xfrm>
            <a:off x="1595600" y="6018397"/>
            <a:ext cx="1701800" cy="369332"/>
          </a:xfrm>
          <a:prstGeom prst="rect">
            <a:avLst/>
          </a:prstGeom>
          <a:noFill/>
        </p:spPr>
        <p:txBody>
          <a:bodyPr wrap="square" rtlCol="0">
            <a:spAutoFit/>
          </a:bodyPr>
          <a:lstStyle/>
          <a:p>
            <a:r>
              <a:rPr lang="nl-NL" dirty="0"/>
              <a:t>Gemeenten</a:t>
            </a:r>
          </a:p>
        </p:txBody>
      </p:sp>
      <p:sp>
        <p:nvSpPr>
          <p:cNvPr id="7" name="Tekstvak 6">
            <a:extLst>
              <a:ext uri="{FF2B5EF4-FFF2-40B4-BE49-F238E27FC236}">
                <a16:creationId xmlns:a16="http://schemas.microsoft.com/office/drawing/2014/main" id="{0344D46A-5AA9-5A42-A2C4-2AB7E5542933}"/>
              </a:ext>
            </a:extLst>
          </p:cNvPr>
          <p:cNvSpPr txBox="1"/>
          <p:nvPr/>
        </p:nvSpPr>
        <p:spPr>
          <a:xfrm>
            <a:off x="7711600" y="5994296"/>
            <a:ext cx="1819769" cy="369332"/>
          </a:xfrm>
          <a:prstGeom prst="rect">
            <a:avLst/>
          </a:prstGeom>
          <a:noFill/>
        </p:spPr>
        <p:txBody>
          <a:bodyPr wrap="square" rtlCol="0">
            <a:spAutoFit/>
          </a:bodyPr>
          <a:lstStyle/>
          <a:p>
            <a:r>
              <a:rPr lang="nl-NL" dirty="0"/>
              <a:t>Zorgaanbieders</a:t>
            </a:r>
          </a:p>
        </p:txBody>
      </p:sp>
      <p:sp>
        <p:nvSpPr>
          <p:cNvPr id="8" name="Tekstvak 7">
            <a:extLst>
              <a:ext uri="{FF2B5EF4-FFF2-40B4-BE49-F238E27FC236}">
                <a16:creationId xmlns:a16="http://schemas.microsoft.com/office/drawing/2014/main" id="{685FE0AF-1C3B-2443-9F72-49EF3D765D8F}"/>
              </a:ext>
            </a:extLst>
          </p:cNvPr>
          <p:cNvSpPr txBox="1"/>
          <p:nvPr/>
        </p:nvSpPr>
        <p:spPr>
          <a:xfrm>
            <a:off x="562219" y="1890035"/>
            <a:ext cx="1339850" cy="369332"/>
          </a:xfrm>
          <a:prstGeom prst="rect">
            <a:avLst/>
          </a:prstGeom>
          <a:noFill/>
        </p:spPr>
        <p:txBody>
          <a:bodyPr wrap="square" rtlCol="0">
            <a:spAutoFit/>
          </a:bodyPr>
          <a:lstStyle/>
          <a:p>
            <a:r>
              <a:rPr lang="nl-NL" dirty="0">
                <a:solidFill>
                  <a:schemeClr val="accent5">
                    <a:lumMod val="75000"/>
                  </a:schemeClr>
                </a:solidFill>
              </a:rPr>
              <a:t>Kwalitatief</a:t>
            </a:r>
          </a:p>
        </p:txBody>
      </p:sp>
      <p:sp>
        <p:nvSpPr>
          <p:cNvPr id="9" name="Tekstvak 8">
            <a:extLst>
              <a:ext uri="{FF2B5EF4-FFF2-40B4-BE49-F238E27FC236}">
                <a16:creationId xmlns:a16="http://schemas.microsoft.com/office/drawing/2014/main" id="{9B8A0DF2-176C-6E46-8925-54E41366FA98}"/>
              </a:ext>
            </a:extLst>
          </p:cNvPr>
          <p:cNvSpPr txBox="1"/>
          <p:nvPr/>
        </p:nvSpPr>
        <p:spPr>
          <a:xfrm>
            <a:off x="4820935" y="2654752"/>
            <a:ext cx="1575859" cy="369332"/>
          </a:xfrm>
          <a:prstGeom prst="rect">
            <a:avLst/>
          </a:prstGeom>
          <a:noFill/>
        </p:spPr>
        <p:txBody>
          <a:bodyPr wrap="square" rtlCol="0">
            <a:spAutoFit/>
          </a:bodyPr>
          <a:lstStyle/>
          <a:p>
            <a:r>
              <a:rPr lang="nl-NL" dirty="0">
                <a:solidFill>
                  <a:schemeClr val="accent5">
                    <a:lumMod val="75000"/>
                  </a:schemeClr>
                </a:solidFill>
              </a:rPr>
              <a:t>Kwantitatief</a:t>
            </a:r>
          </a:p>
        </p:txBody>
      </p:sp>
      <p:sp>
        <p:nvSpPr>
          <p:cNvPr id="10" name="Tekstvak 9">
            <a:extLst>
              <a:ext uri="{FF2B5EF4-FFF2-40B4-BE49-F238E27FC236}">
                <a16:creationId xmlns:a16="http://schemas.microsoft.com/office/drawing/2014/main" id="{7096AB34-AD52-8941-B9C7-29F204EAB14D}"/>
              </a:ext>
            </a:extLst>
          </p:cNvPr>
          <p:cNvSpPr txBox="1"/>
          <p:nvPr/>
        </p:nvSpPr>
        <p:spPr>
          <a:xfrm>
            <a:off x="6096000" y="209204"/>
            <a:ext cx="3719384" cy="1477328"/>
          </a:xfrm>
          <a:prstGeom prst="rect">
            <a:avLst/>
          </a:prstGeom>
          <a:noFill/>
        </p:spPr>
        <p:txBody>
          <a:bodyPr wrap="square" rtlCol="0">
            <a:spAutoFit/>
          </a:bodyPr>
          <a:lstStyle/>
          <a:p>
            <a:pPr marL="285750" indent="-285750">
              <a:buFont typeface="Arial" panose="020B0604020202020204" pitchFamily="34" charset="0"/>
              <a:buChar char="•"/>
            </a:pPr>
            <a:r>
              <a:rPr lang="nl-NL" dirty="0">
                <a:solidFill>
                  <a:schemeClr val="tx1">
                    <a:lumMod val="85000"/>
                    <a:lumOff val="15000"/>
                  </a:schemeClr>
                </a:solidFill>
                <a:latin typeface="Arial" panose="020B0604020202020204" pitchFamily="34" charset="0"/>
                <a:cs typeface="Arial" panose="020B0604020202020204" pitchFamily="34" charset="0"/>
              </a:rPr>
              <a:t>Verbinding met voorliggende voorzieningen</a:t>
            </a:r>
          </a:p>
          <a:p>
            <a:pPr marL="285750" indent="-285750">
              <a:buFont typeface="Arial" panose="020B0604020202020204" pitchFamily="34" charset="0"/>
              <a:buChar char="•"/>
            </a:pPr>
            <a:r>
              <a:rPr lang="nl-NL" dirty="0">
                <a:solidFill>
                  <a:schemeClr val="tx1">
                    <a:lumMod val="85000"/>
                    <a:lumOff val="15000"/>
                  </a:schemeClr>
                </a:solidFill>
                <a:latin typeface="Arial" panose="020B0604020202020204" pitchFamily="34" charset="0"/>
                <a:cs typeface="Arial" panose="020B0604020202020204" pitchFamily="34" charset="0"/>
              </a:rPr>
              <a:t>Samenhangend aanbod in de eigen leefomgeving</a:t>
            </a:r>
          </a:p>
          <a:p>
            <a:pPr marL="285750" indent="-285750">
              <a:buFont typeface="Arial" panose="020B0604020202020204" pitchFamily="34" charset="0"/>
              <a:buChar char="•"/>
            </a:pPr>
            <a:r>
              <a:rPr lang="nl-NL" dirty="0">
                <a:solidFill>
                  <a:schemeClr val="tx1">
                    <a:lumMod val="85000"/>
                    <a:lumOff val="15000"/>
                  </a:schemeClr>
                </a:solidFill>
                <a:latin typeface="Arial" panose="020B0604020202020204" pitchFamily="34" charset="0"/>
                <a:cs typeface="Arial" panose="020B0604020202020204" pitchFamily="34" charset="0"/>
              </a:rPr>
              <a:t>Maatwerk per dorp</a:t>
            </a:r>
          </a:p>
        </p:txBody>
      </p:sp>
      <p:sp>
        <p:nvSpPr>
          <p:cNvPr id="11" name="Tekstvak 10">
            <a:extLst>
              <a:ext uri="{FF2B5EF4-FFF2-40B4-BE49-F238E27FC236}">
                <a16:creationId xmlns:a16="http://schemas.microsoft.com/office/drawing/2014/main" id="{24F89C76-40B3-8145-A641-5B4DDE434087}"/>
              </a:ext>
            </a:extLst>
          </p:cNvPr>
          <p:cNvSpPr txBox="1"/>
          <p:nvPr/>
        </p:nvSpPr>
        <p:spPr>
          <a:xfrm>
            <a:off x="8621486" y="3547288"/>
            <a:ext cx="3719384" cy="2031325"/>
          </a:xfrm>
          <a:prstGeom prst="rect">
            <a:avLst/>
          </a:prstGeom>
          <a:noFill/>
        </p:spPr>
        <p:txBody>
          <a:bodyPr wrap="square" rtlCol="0">
            <a:spAutoFit/>
          </a:bodyPr>
          <a:lstStyle/>
          <a:p>
            <a:pPr marL="285750" indent="-285750">
              <a:buFont typeface="Arial" panose="020B0604020202020204" pitchFamily="34" charset="0"/>
              <a:buChar char="•"/>
            </a:pPr>
            <a:r>
              <a:rPr lang="nl-NL" dirty="0">
                <a:solidFill>
                  <a:schemeClr val="tx1">
                    <a:lumMod val="85000"/>
                    <a:lumOff val="15000"/>
                  </a:schemeClr>
                </a:solidFill>
                <a:latin typeface="Arial" panose="020B0604020202020204" pitchFamily="34" charset="0"/>
                <a:cs typeface="Arial" panose="020B0604020202020204" pitchFamily="34" charset="0"/>
              </a:rPr>
              <a:t>Samenwerking met gemeente is goed</a:t>
            </a:r>
          </a:p>
          <a:p>
            <a:pPr marL="285750" indent="-285750">
              <a:buFont typeface="Arial" panose="020B0604020202020204" pitchFamily="34" charset="0"/>
              <a:buChar char="•"/>
            </a:pPr>
            <a:r>
              <a:rPr lang="nl-NL" dirty="0">
                <a:solidFill>
                  <a:schemeClr val="tx1">
                    <a:lumMod val="85000"/>
                    <a:lumOff val="15000"/>
                  </a:schemeClr>
                </a:solidFill>
                <a:latin typeface="Arial" panose="020B0604020202020204" pitchFamily="34" charset="0"/>
                <a:cs typeface="Arial" panose="020B0604020202020204" pitchFamily="34" charset="0"/>
              </a:rPr>
              <a:t>Innovatie in het aanbod komt nauwelijks tot stand</a:t>
            </a:r>
          </a:p>
          <a:p>
            <a:pPr marL="285750" indent="-285750">
              <a:buFont typeface="Arial" panose="020B0604020202020204" pitchFamily="34" charset="0"/>
              <a:buChar char="•"/>
            </a:pPr>
            <a:r>
              <a:rPr lang="nl-NL" dirty="0">
                <a:solidFill>
                  <a:schemeClr val="tx1">
                    <a:lumMod val="85000"/>
                    <a:lumOff val="15000"/>
                  </a:schemeClr>
                </a:solidFill>
                <a:latin typeface="Arial" panose="020B0604020202020204" pitchFamily="34" charset="0"/>
                <a:cs typeface="Arial" panose="020B0604020202020204" pitchFamily="34" charset="0"/>
              </a:rPr>
              <a:t>Hoge administratieve druk</a:t>
            </a:r>
          </a:p>
          <a:p>
            <a:pPr marL="285750" indent="-285750">
              <a:buFont typeface="Arial" panose="020B0604020202020204" pitchFamily="34" charset="0"/>
              <a:buChar char="•"/>
            </a:pPr>
            <a:r>
              <a:rPr lang="nl-NL" dirty="0">
                <a:solidFill>
                  <a:schemeClr val="tx1">
                    <a:lumMod val="85000"/>
                    <a:lumOff val="15000"/>
                  </a:schemeClr>
                </a:solidFill>
                <a:latin typeface="Arial" panose="020B0604020202020204" pitchFamily="34" charset="0"/>
                <a:cs typeface="Arial" panose="020B0604020202020204" pitchFamily="34" charset="0"/>
              </a:rPr>
              <a:t>Resultaatsgericht werken komt onvoldoende van de grond</a:t>
            </a:r>
          </a:p>
        </p:txBody>
      </p:sp>
      <p:sp>
        <p:nvSpPr>
          <p:cNvPr id="12" name="Tekstvak 11">
            <a:extLst>
              <a:ext uri="{FF2B5EF4-FFF2-40B4-BE49-F238E27FC236}">
                <a16:creationId xmlns:a16="http://schemas.microsoft.com/office/drawing/2014/main" id="{04597882-23EE-344F-ABD3-568475099FD7}"/>
              </a:ext>
            </a:extLst>
          </p:cNvPr>
          <p:cNvSpPr txBox="1"/>
          <p:nvPr/>
        </p:nvSpPr>
        <p:spPr>
          <a:xfrm>
            <a:off x="24191" y="2826388"/>
            <a:ext cx="2662308" cy="2585323"/>
          </a:xfrm>
          <a:prstGeom prst="rect">
            <a:avLst/>
          </a:prstGeom>
          <a:noFill/>
        </p:spPr>
        <p:txBody>
          <a:bodyPr wrap="square" rtlCol="0">
            <a:spAutoFit/>
          </a:bodyPr>
          <a:lstStyle/>
          <a:p>
            <a:pPr marL="285750" indent="-285750">
              <a:buFont typeface="Arial" panose="020B0604020202020204" pitchFamily="34" charset="0"/>
              <a:buChar char="•"/>
            </a:pPr>
            <a:r>
              <a:rPr lang="nl-NL" dirty="0">
                <a:solidFill>
                  <a:schemeClr val="tx1">
                    <a:lumMod val="85000"/>
                    <a:lumOff val="15000"/>
                  </a:schemeClr>
                </a:solidFill>
                <a:latin typeface="Arial" panose="020B0604020202020204" pitchFamily="34" charset="0"/>
                <a:cs typeface="Arial" panose="020B0604020202020204" pitchFamily="34" charset="0"/>
              </a:rPr>
              <a:t>Positieve relatie met zorgaanbieders</a:t>
            </a:r>
          </a:p>
          <a:p>
            <a:pPr marL="285750" indent="-285750">
              <a:buFont typeface="Arial" panose="020B0604020202020204" pitchFamily="34" charset="0"/>
              <a:buChar char="•"/>
            </a:pPr>
            <a:r>
              <a:rPr lang="nl-NL" dirty="0">
                <a:solidFill>
                  <a:schemeClr val="tx1">
                    <a:lumMod val="85000"/>
                    <a:lumOff val="15000"/>
                  </a:schemeClr>
                </a:solidFill>
                <a:latin typeface="Arial" panose="020B0604020202020204" pitchFamily="34" charset="0"/>
                <a:cs typeface="Arial" panose="020B0604020202020204" pitchFamily="34" charset="0"/>
              </a:rPr>
              <a:t>Beperkte mogelijkheid voor goed contractmanagement</a:t>
            </a:r>
          </a:p>
          <a:p>
            <a:pPr marL="285750" indent="-285750">
              <a:buFont typeface="Arial" panose="020B0604020202020204" pitchFamily="34" charset="0"/>
              <a:buChar char="•"/>
            </a:pPr>
            <a:r>
              <a:rPr lang="nl-NL" dirty="0">
                <a:solidFill>
                  <a:schemeClr val="tx1">
                    <a:lumMod val="85000"/>
                    <a:lumOff val="15000"/>
                  </a:schemeClr>
                </a:solidFill>
                <a:latin typeface="Arial" panose="020B0604020202020204" pitchFamily="34" charset="0"/>
                <a:cs typeface="Arial" panose="020B0604020202020204" pitchFamily="34" charset="0"/>
              </a:rPr>
              <a:t>Resultaatinkoop wordt teruggerekend naar P*Q</a:t>
            </a:r>
          </a:p>
        </p:txBody>
      </p:sp>
      <p:sp>
        <p:nvSpPr>
          <p:cNvPr id="4" name="Ring 3">
            <a:extLst>
              <a:ext uri="{FF2B5EF4-FFF2-40B4-BE49-F238E27FC236}">
                <a16:creationId xmlns:a16="http://schemas.microsoft.com/office/drawing/2014/main" id="{4729C58C-31B9-3543-B134-C7D696D636A2}"/>
              </a:ext>
            </a:extLst>
          </p:cNvPr>
          <p:cNvSpPr/>
          <p:nvPr/>
        </p:nvSpPr>
        <p:spPr>
          <a:xfrm>
            <a:off x="2636840" y="1532642"/>
            <a:ext cx="5984645" cy="5291429"/>
          </a:xfrm>
          <a:prstGeom prst="donut">
            <a:avLst>
              <a:gd name="adj" fmla="val 297"/>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4" name="Tekstvak 13">
            <a:extLst>
              <a:ext uri="{FF2B5EF4-FFF2-40B4-BE49-F238E27FC236}">
                <a16:creationId xmlns:a16="http://schemas.microsoft.com/office/drawing/2014/main" id="{70F0A565-374C-9540-BEDB-FBBC6D983931}"/>
              </a:ext>
            </a:extLst>
          </p:cNvPr>
          <p:cNvSpPr txBox="1"/>
          <p:nvPr/>
        </p:nvSpPr>
        <p:spPr>
          <a:xfrm>
            <a:off x="4162815" y="3578617"/>
            <a:ext cx="3314702" cy="2585323"/>
          </a:xfrm>
          <a:prstGeom prst="rect">
            <a:avLst/>
          </a:prstGeom>
          <a:noFill/>
        </p:spPr>
        <p:txBody>
          <a:bodyPr wrap="square" rtlCol="0">
            <a:spAutoFit/>
          </a:bodyPr>
          <a:lstStyle/>
          <a:p>
            <a:pPr marL="285750" indent="-285750">
              <a:buFont typeface="Arial" panose="020B0604020202020204" pitchFamily="34" charset="0"/>
              <a:buChar char="•"/>
            </a:pPr>
            <a:r>
              <a:rPr lang="nl-NL" dirty="0">
                <a:solidFill>
                  <a:schemeClr val="tx1">
                    <a:lumMod val="85000"/>
                    <a:lumOff val="15000"/>
                  </a:schemeClr>
                </a:solidFill>
                <a:latin typeface="Arial" panose="020B0604020202020204" pitchFamily="34" charset="0"/>
                <a:cs typeface="Arial" panose="020B0604020202020204" pitchFamily="34" charset="0"/>
              </a:rPr>
              <a:t>HH hoogste uitgaven</a:t>
            </a:r>
          </a:p>
          <a:p>
            <a:pPr marL="285750" indent="-285750">
              <a:buFont typeface="Arial" panose="020B0604020202020204" pitchFamily="34" charset="0"/>
              <a:buChar char="•"/>
            </a:pPr>
            <a:r>
              <a:rPr lang="nl-NL" dirty="0">
                <a:solidFill>
                  <a:schemeClr val="tx1">
                    <a:lumMod val="85000"/>
                    <a:lumOff val="15000"/>
                  </a:schemeClr>
                </a:solidFill>
                <a:latin typeface="Arial" panose="020B0604020202020204" pitchFamily="34" charset="0"/>
                <a:cs typeface="Arial" panose="020B0604020202020204" pitchFamily="34" charset="0"/>
              </a:rPr>
              <a:t>Blijft stijgen</a:t>
            </a:r>
          </a:p>
          <a:p>
            <a:pPr marL="285750" indent="-285750">
              <a:buFont typeface="Arial" panose="020B0604020202020204" pitchFamily="34" charset="0"/>
              <a:buChar char="•"/>
            </a:pPr>
            <a:r>
              <a:rPr lang="nl-NL" dirty="0">
                <a:solidFill>
                  <a:schemeClr val="tx1">
                    <a:lumMod val="85000"/>
                    <a:lumOff val="15000"/>
                  </a:schemeClr>
                </a:solidFill>
                <a:latin typeface="Arial" panose="020B0604020202020204" pitchFamily="34" charset="0"/>
                <a:cs typeface="Arial" panose="020B0604020202020204" pitchFamily="34" charset="0"/>
              </a:rPr>
              <a:t>Vergrijzing neemt toe</a:t>
            </a:r>
          </a:p>
          <a:p>
            <a:pPr marL="285750" indent="-285750">
              <a:buFont typeface="Arial" panose="020B0604020202020204" pitchFamily="34" charset="0"/>
              <a:buChar char="•"/>
            </a:pPr>
            <a:r>
              <a:rPr lang="nl-NL" dirty="0">
                <a:solidFill>
                  <a:schemeClr val="tx1">
                    <a:lumMod val="85000"/>
                    <a:lumOff val="15000"/>
                  </a:schemeClr>
                </a:solidFill>
                <a:latin typeface="Arial" panose="020B0604020202020204" pitchFamily="34" charset="0"/>
                <a:cs typeface="Arial" panose="020B0604020202020204" pitchFamily="34" charset="0"/>
              </a:rPr>
              <a:t>Ondersteuningsaanbod concentreert zich rondom doelgroepen (specifiek jongeren en ouderen)</a:t>
            </a:r>
          </a:p>
          <a:p>
            <a:pPr marL="285750" indent="-285750">
              <a:buFont typeface="Arial" panose="020B0604020202020204" pitchFamily="34" charset="0"/>
              <a:buChar char="•"/>
            </a:pPr>
            <a:endParaRPr lang="nl-NL" dirty="0">
              <a:solidFill>
                <a:schemeClr val="tx1">
                  <a:lumMod val="85000"/>
                  <a:lumOff val="15000"/>
                </a:schemeClr>
              </a:solidFill>
              <a:latin typeface="Arial" panose="020B0604020202020204" pitchFamily="34" charset="0"/>
              <a:cs typeface="Arial" panose="020B0604020202020204" pitchFamily="34" charset="0"/>
            </a:endParaRPr>
          </a:p>
          <a:p>
            <a:endParaRPr lang="nl-NL" dirty="0"/>
          </a:p>
        </p:txBody>
      </p:sp>
    </p:spTree>
    <p:extLst>
      <p:ext uri="{BB962C8B-B14F-4D97-AF65-F5344CB8AC3E}">
        <p14:creationId xmlns:p14="http://schemas.microsoft.com/office/powerpoint/2010/main" val="2409031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C744B1-42F0-9B41-B61D-6425AEA7C2D5}"/>
              </a:ext>
            </a:extLst>
          </p:cNvPr>
          <p:cNvSpPr>
            <a:spLocks noGrp="1"/>
          </p:cNvSpPr>
          <p:nvPr>
            <p:ph type="title"/>
          </p:nvPr>
        </p:nvSpPr>
        <p:spPr>
          <a:xfrm>
            <a:off x="677334" y="609600"/>
            <a:ext cx="8596668" cy="762000"/>
          </a:xfrm>
        </p:spPr>
        <p:txBody>
          <a:bodyPr/>
          <a:lstStyle/>
          <a:p>
            <a:r>
              <a:rPr lang="nl-NL" dirty="0"/>
              <a:t>Wat willen we bereiken</a:t>
            </a:r>
          </a:p>
        </p:txBody>
      </p:sp>
      <p:sp>
        <p:nvSpPr>
          <p:cNvPr id="3" name="Tijdelijke aanduiding voor inhoud 2">
            <a:extLst>
              <a:ext uri="{FF2B5EF4-FFF2-40B4-BE49-F238E27FC236}">
                <a16:creationId xmlns:a16="http://schemas.microsoft.com/office/drawing/2014/main" id="{DFA7F447-E7F8-5544-9DD7-D87B97249D2F}"/>
              </a:ext>
            </a:extLst>
          </p:cNvPr>
          <p:cNvSpPr>
            <a:spLocks noGrp="1"/>
          </p:cNvSpPr>
          <p:nvPr>
            <p:ph idx="1"/>
          </p:nvPr>
        </p:nvSpPr>
        <p:spPr>
          <a:xfrm>
            <a:off x="677332" y="2977227"/>
            <a:ext cx="4295719" cy="3880773"/>
          </a:xfrm>
        </p:spPr>
        <p:txBody>
          <a:bodyPr>
            <a:normAutofit lnSpcReduction="10000"/>
          </a:bodyPr>
          <a:lstStyle/>
          <a:p>
            <a:pPr marL="0" indent="0">
              <a:buNone/>
            </a:pPr>
            <a:r>
              <a:rPr lang="nl-NL" b="1" i="1" dirty="0">
                <a:latin typeface="Arial" panose="020B0604020202020204" pitchFamily="34" charset="0"/>
                <a:cs typeface="Arial" panose="020B0604020202020204" pitchFamily="34" charset="0"/>
              </a:rPr>
              <a:t>De maatschappelijke opgaven en inhoudelijke doelen</a:t>
            </a:r>
            <a:endParaRPr lang="nl-NL" b="1"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nl-NL" dirty="0">
                <a:latin typeface="Arial" panose="020B0604020202020204" pitchFamily="34" charset="0"/>
                <a:cs typeface="Arial" panose="020B0604020202020204" pitchFamily="34" charset="0"/>
              </a:rPr>
              <a:t>Eenzaamheid</a:t>
            </a:r>
          </a:p>
          <a:p>
            <a:pPr marL="285750" lvl="0" indent="-285750">
              <a:buFont typeface="Arial" panose="020B0604020202020204" pitchFamily="34" charset="0"/>
              <a:buChar char="•"/>
            </a:pPr>
            <a:r>
              <a:rPr lang="nl-NL" dirty="0">
                <a:latin typeface="Arial" panose="020B0604020202020204" pitchFamily="34" charset="0"/>
                <a:cs typeface="Arial" panose="020B0604020202020204" pitchFamily="34" charset="0"/>
              </a:rPr>
              <a:t>Laaggeletterdheid/digitale vaardigheden</a:t>
            </a:r>
          </a:p>
          <a:p>
            <a:pPr marL="285750" lvl="0" indent="-285750">
              <a:buFont typeface="Arial" panose="020B0604020202020204" pitchFamily="34" charset="0"/>
              <a:buChar char="•"/>
            </a:pPr>
            <a:r>
              <a:rPr lang="nl-NL" dirty="0">
                <a:latin typeface="Arial" panose="020B0604020202020204" pitchFamily="34" charset="0"/>
                <a:cs typeface="Arial" panose="020B0604020202020204" pitchFamily="34" charset="0"/>
              </a:rPr>
              <a:t>Armoede</a:t>
            </a:r>
          </a:p>
          <a:p>
            <a:pPr marL="285750" lvl="0" indent="-285750">
              <a:buFont typeface="Arial" panose="020B0604020202020204" pitchFamily="34" charset="0"/>
              <a:buChar char="•"/>
            </a:pPr>
            <a:r>
              <a:rPr lang="nl-NL" dirty="0">
                <a:latin typeface="Arial" panose="020B0604020202020204" pitchFamily="34" charset="0"/>
                <a:cs typeface="Arial" panose="020B0604020202020204" pitchFamily="34" charset="0"/>
              </a:rPr>
              <a:t>Gezondheid/gezond ouder worden </a:t>
            </a:r>
          </a:p>
          <a:p>
            <a:pPr marL="285750" lvl="0" indent="-285750">
              <a:buFont typeface="Arial" panose="020B0604020202020204" pitchFamily="34" charset="0"/>
              <a:buChar char="•"/>
            </a:pPr>
            <a:r>
              <a:rPr lang="nl-NL" dirty="0">
                <a:latin typeface="Arial" panose="020B0604020202020204" pitchFamily="34" charset="0"/>
                <a:cs typeface="Arial" panose="020B0604020202020204" pitchFamily="34" charset="0"/>
              </a:rPr>
              <a:t>Overbelaste mantelzorgers</a:t>
            </a:r>
          </a:p>
          <a:p>
            <a:pPr marL="285750" lvl="0" indent="-285750">
              <a:buFont typeface="Arial" panose="020B0604020202020204" pitchFamily="34" charset="0"/>
              <a:buChar char="•"/>
            </a:pPr>
            <a:r>
              <a:rPr lang="nl-NL" dirty="0">
                <a:latin typeface="Arial" panose="020B0604020202020204" pitchFamily="34" charset="0"/>
                <a:cs typeface="Arial" panose="020B0604020202020204" pitchFamily="34" charset="0"/>
              </a:rPr>
              <a:t>Zinvolle daginvulling</a:t>
            </a:r>
          </a:p>
          <a:p>
            <a:pPr marL="285750" lvl="0" indent="-285750">
              <a:buFont typeface="Arial" panose="020B0604020202020204" pitchFamily="34" charset="0"/>
              <a:buChar char="•"/>
            </a:pPr>
            <a:r>
              <a:rPr lang="nl-NL" dirty="0">
                <a:latin typeface="Arial" panose="020B0604020202020204" pitchFamily="34" charset="0"/>
                <a:cs typeface="Arial" panose="020B0604020202020204" pitchFamily="34" charset="0"/>
              </a:rPr>
              <a:t>Verslaving</a:t>
            </a:r>
          </a:p>
          <a:p>
            <a:pPr marL="285750" lvl="0" indent="-285750">
              <a:buFont typeface="Arial" panose="020B0604020202020204" pitchFamily="34" charset="0"/>
              <a:buChar char="•"/>
            </a:pPr>
            <a:r>
              <a:rPr lang="nl-NL" dirty="0">
                <a:latin typeface="Arial" panose="020B0604020202020204" pitchFamily="34" charset="0"/>
                <a:cs typeface="Arial" panose="020B0604020202020204" pitchFamily="34" charset="0"/>
              </a:rPr>
              <a:t>Netwerkversterking </a:t>
            </a:r>
          </a:p>
          <a:p>
            <a:pPr marL="0" indent="0">
              <a:buNone/>
            </a:pPr>
            <a:endParaRPr lang="nl-NL" sz="1600" dirty="0"/>
          </a:p>
          <a:p>
            <a:endParaRPr lang="nl-NL" sz="1600" dirty="0"/>
          </a:p>
        </p:txBody>
      </p:sp>
      <p:sp>
        <p:nvSpPr>
          <p:cNvPr id="6" name="Tijdelijke aanduiding voor inhoud 2">
            <a:extLst>
              <a:ext uri="{FF2B5EF4-FFF2-40B4-BE49-F238E27FC236}">
                <a16:creationId xmlns:a16="http://schemas.microsoft.com/office/drawing/2014/main" id="{8020EB81-A53C-9845-8FBD-E3C56819C9B3}"/>
              </a:ext>
            </a:extLst>
          </p:cNvPr>
          <p:cNvSpPr txBox="1">
            <a:spLocks/>
          </p:cNvSpPr>
          <p:nvPr/>
        </p:nvSpPr>
        <p:spPr>
          <a:xfrm>
            <a:off x="4973051" y="2977226"/>
            <a:ext cx="4295719"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nl-NL" b="1" i="1" dirty="0">
                <a:latin typeface="Arial" panose="020B0604020202020204" pitchFamily="34" charset="0"/>
                <a:cs typeface="Arial" panose="020B0604020202020204" pitchFamily="34" charset="0"/>
              </a:rPr>
              <a:t>Wat willen we bereiken?</a:t>
            </a:r>
            <a:br>
              <a:rPr lang="nl-NL" b="1" i="1" dirty="0">
                <a:latin typeface="Arial" panose="020B0604020202020204" pitchFamily="34" charset="0"/>
                <a:cs typeface="Arial" panose="020B0604020202020204" pitchFamily="34" charset="0"/>
              </a:rPr>
            </a:br>
            <a:endParaRPr lang="nl-NL"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nl-NL" dirty="0">
                <a:latin typeface="Arial" panose="020B0604020202020204" pitchFamily="34" charset="0"/>
                <a:cs typeface="Arial" panose="020B0604020202020204" pitchFamily="34" charset="0"/>
              </a:rPr>
              <a:t>Samenhangend aanbod</a:t>
            </a:r>
          </a:p>
          <a:p>
            <a:pPr marL="285750" indent="-285750">
              <a:buFont typeface="Arial" panose="020B0604020202020204" pitchFamily="34" charset="0"/>
              <a:buChar char="•"/>
            </a:pPr>
            <a:r>
              <a:rPr lang="nl-NL" dirty="0">
                <a:latin typeface="Arial" panose="020B0604020202020204" pitchFamily="34" charset="0"/>
                <a:cs typeface="Arial" panose="020B0604020202020204" pitchFamily="34" charset="0"/>
              </a:rPr>
              <a:t>Meer algemene voorzieningen</a:t>
            </a:r>
          </a:p>
          <a:p>
            <a:pPr marL="285750" indent="-285750">
              <a:buFont typeface="Arial" panose="020B0604020202020204" pitchFamily="34" charset="0"/>
              <a:buChar char="•"/>
            </a:pPr>
            <a:r>
              <a:rPr lang="nl-NL" dirty="0">
                <a:latin typeface="Arial" panose="020B0604020202020204" pitchFamily="34" charset="0"/>
                <a:cs typeface="Arial" panose="020B0604020202020204" pitchFamily="34" charset="0"/>
              </a:rPr>
              <a:t>Ondersteuning in de eigen omgeving inwoner</a:t>
            </a:r>
          </a:p>
          <a:p>
            <a:pPr marL="285750" indent="-285750">
              <a:buFont typeface="Arial" panose="020B0604020202020204" pitchFamily="34" charset="0"/>
              <a:buChar char="•"/>
            </a:pPr>
            <a:r>
              <a:rPr lang="nl-NL" dirty="0">
                <a:latin typeface="Arial" panose="020B0604020202020204" pitchFamily="34" charset="0"/>
                <a:cs typeface="Arial" panose="020B0604020202020204" pitchFamily="34" charset="0"/>
              </a:rPr>
              <a:t>Samenwerking zorgverzekeraar en lokale organisaties</a:t>
            </a:r>
          </a:p>
          <a:p>
            <a:pPr marL="285750" indent="-285750">
              <a:buFont typeface="Arial" panose="020B0604020202020204" pitchFamily="34" charset="0"/>
              <a:buChar char="•"/>
            </a:pPr>
            <a:r>
              <a:rPr lang="nl-NL" dirty="0">
                <a:latin typeface="Arial" panose="020B0604020202020204" pitchFamily="34" charset="0"/>
                <a:cs typeface="Arial" panose="020B0604020202020204" pitchFamily="34" charset="0"/>
              </a:rPr>
              <a:t>Zinvolle daginvulling i.p.v. dagbesteding</a:t>
            </a:r>
          </a:p>
          <a:p>
            <a:pPr marL="285750" indent="-285750">
              <a:buFont typeface="Arial" panose="020B0604020202020204" pitchFamily="34" charset="0"/>
              <a:buChar char="•"/>
            </a:pPr>
            <a:r>
              <a:rPr lang="nl-NL" dirty="0">
                <a:latin typeface="Arial" panose="020B0604020202020204" pitchFamily="34" charset="0"/>
                <a:cs typeface="Arial" panose="020B0604020202020204" pitchFamily="34" charset="0"/>
              </a:rPr>
              <a:t>Perspectief van de inwoner centraal</a:t>
            </a:r>
          </a:p>
          <a:p>
            <a:pPr marL="0" indent="0">
              <a:buNone/>
            </a:pPr>
            <a:endParaRPr lang="nl-NL" sz="1600" dirty="0"/>
          </a:p>
        </p:txBody>
      </p:sp>
      <p:sp>
        <p:nvSpPr>
          <p:cNvPr id="5" name="Afgeronde rechthoek 4">
            <a:extLst>
              <a:ext uri="{FF2B5EF4-FFF2-40B4-BE49-F238E27FC236}">
                <a16:creationId xmlns:a16="http://schemas.microsoft.com/office/drawing/2014/main" id="{423B7271-8DE1-3A46-A857-E47973A01FFD}"/>
              </a:ext>
            </a:extLst>
          </p:cNvPr>
          <p:cNvSpPr/>
          <p:nvPr/>
        </p:nvSpPr>
        <p:spPr>
          <a:xfrm>
            <a:off x="677334" y="1243584"/>
            <a:ext cx="8978729" cy="145853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nl-NL" sz="20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ctr"/>
            <a:r>
              <a:rPr lang="nl-NL" sz="20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 inzet binnen het sociaal domein draagt bij aan de vitaliteit en zelfredzaamheid van al onze inwoners. Wanneer een inwoner dit (tijdelijk) niet zelf kan, staan wij voor resultaatgerichte en kwalitatief goede ondersteuning en zorg</a:t>
            </a:r>
            <a:r>
              <a:rPr lang="nl-NL" i="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rPr>
              <a:t>.</a:t>
            </a:r>
            <a:endParaRPr lang="nl-NL" dirty="0">
              <a:solidFill>
                <a:schemeClr val="bg1"/>
              </a:solidFill>
              <a:effectLst/>
              <a:ea typeface="Calibri" panose="020F0502020204030204" pitchFamily="34" charset="0"/>
              <a:cs typeface="Times New Roman" panose="02020603050405020304" pitchFamily="18" charset="0"/>
            </a:endParaRPr>
          </a:p>
          <a:p>
            <a:pPr algn="ctr"/>
            <a:r>
              <a:rPr lang="nl-NL" sz="12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711451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284B30-1E68-49EE-9A53-66571F38E242}"/>
              </a:ext>
            </a:extLst>
          </p:cNvPr>
          <p:cNvSpPr>
            <a:spLocks noGrp="1"/>
          </p:cNvSpPr>
          <p:nvPr>
            <p:ph type="title"/>
          </p:nvPr>
        </p:nvSpPr>
        <p:spPr>
          <a:xfrm>
            <a:off x="677334" y="609600"/>
            <a:ext cx="8596668" cy="684628"/>
          </a:xfrm>
        </p:spPr>
        <p:txBody>
          <a:bodyPr>
            <a:normAutofit/>
          </a:bodyPr>
          <a:lstStyle/>
          <a:p>
            <a:r>
              <a:rPr lang="nl-NL" dirty="0"/>
              <a:t>Wat vinden we belangrijk </a:t>
            </a:r>
          </a:p>
        </p:txBody>
      </p:sp>
      <p:sp>
        <p:nvSpPr>
          <p:cNvPr id="4" name="Tijdelijke aanduiding voor inhoud 3">
            <a:extLst>
              <a:ext uri="{FF2B5EF4-FFF2-40B4-BE49-F238E27FC236}">
                <a16:creationId xmlns:a16="http://schemas.microsoft.com/office/drawing/2014/main" id="{60217EC0-58F6-B74F-BD85-DE6F12B1F668}"/>
              </a:ext>
            </a:extLst>
          </p:cNvPr>
          <p:cNvSpPr>
            <a:spLocks noGrp="1"/>
          </p:cNvSpPr>
          <p:nvPr>
            <p:ph sz="half" idx="1"/>
          </p:nvPr>
        </p:nvSpPr>
        <p:spPr>
          <a:xfrm>
            <a:off x="677334" y="1488614"/>
            <a:ext cx="4184035" cy="3880772"/>
          </a:xfrm>
        </p:spPr>
        <p:txBody>
          <a:bodyPr>
            <a:noAutofit/>
          </a:bodyPr>
          <a:lstStyle/>
          <a:p>
            <a:pPr lvl="0">
              <a:buFont typeface="+mj-lt"/>
              <a:buAutoNum type="arabicPeriod"/>
            </a:pPr>
            <a:r>
              <a:rPr lang="nl-NL" sz="2000" i="1" dirty="0">
                <a:solidFill>
                  <a:schemeClr val="tx1">
                    <a:lumMod val="85000"/>
                    <a:lumOff val="15000"/>
                  </a:schemeClr>
                </a:solidFill>
                <a:latin typeface="Arial" panose="020B0604020202020204" pitchFamily="34" charset="0"/>
                <a:cs typeface="Arial" panose="020B0604020202020204" pitchFamily="34" charset="0"/>
              </a:rPr>
              <a:t>Zakelijk opdrachtgeverschap</a:t>
            </a:r>
            <a:r>
              <a:rPr lang="nl-NL" sz="2000" dirty="0">
                <a:solidFill>
                  <a:schemeClr val="tx1">
                    <a:lumMod val="85000"/>
                    <a:lumOff val="15000"/>
                  </a:schemeClr>
                </a:solidFill>
                <a:latin typeface="Arial" panose="020B0604020202020204" pitchFamily="34" charset="0"/>
                <a:cs typeface="Arial" panose="020B0604020202020204" pitchFamily="34" charset="0"/>
              </a:rPr>
              <a:t>.  </a:t>
            </a:r>
          </a:p>
          <a:p>
            <a:pPr lvl="0">
              <a:buFont typeface="+mj-lt"/>
              <a:buAutoNum type="arabicPeriod"/>
            </a:pPr>
            <a:r>
              <a:rPr lang="nl-NL" sz="2000" dirty="0">
                <a:solidFill>
                  <a:schemeClr val="tx1">
                    <a:lumMod val="85000"/>
                    <a:lumOff val="15000"/>
                  </a:schemeClr>
                </a:solidFill>
                <a:latin typeface="Arial" panose="020B0604020202020204" pitchFamily="34" charset="0"/>
                <a:cs typeface="Arial" panose="020B0604020202020204" pitchFamily="34" charset="0"/>
              </a:rPr>
              <a:t>Zorgaanbieders </a:t>
            </a:r>
            <a:r>
              <a:rPr lang="nl-NL" sz="2000" i="1" dirty="0">
                <a:solidFill>
                  <a:schemeClr val="tx1">
                    <a:lumMod val="85000"/>
                    <a:lumOff val="15000"/>
                  </a:schemeClr>
                </a:solidFill>
                <a:latin typeface="Arial" panose="020B0604020202020204" pitchFamily="34" charset="0"/>
                <a:cs typeface="Arial" panose="020B0604020202020204" pitchFamily="34" charset="0"/>
              </a:rPr>
              <a:t>vergroten de zelf- en samenredzaamheid en </a:t>
            </a:r>
            <a:r>
              <a:rPr lang="nl-NL" sz="2000" dirty="0">
                <a:solidFill>
                  <a:schemeClr val="tx1">
                    <a:lumMod val="85000"/>
                    <a:lumOff val="15000"/>
                  </a:schemeClr>
                </a:solidFill>
                <a:latin typeface="Arial" panose="020B0604020202020204" pitchFamily="34" charset="0"/>
                <a:cs typeface="Arial" panose="020B0604020202020204" pitchFamily="34" charset="0"/>
              </a:rPr>
              <a:t>verbinden het ondersteuningsaanbod met de algemene voorzieningen en de Mienskip.</a:t>
            </a:r>
          </a:p>
          <a:p>
            <a:pPr lvl="0">
              <a:buFont typeface="+mj-lt"/>
              <a:buAutoNum type="arabicPeriod"/>
            </a:pPr>
            <a:r>
              <a:rPr lang="nl-NL" sz="2000" i="1" dirty="0">
                <a:solidFill>
                  <a:schemeClr val="tx1">
                    <a:lumMod val="85000"/>
                    <a:lumOff val="15000"/>
                  </a:schemeClr>
                </a:solidFill>
                <a:latin typeface="Arial" panose="020B0604020202020204" pitchFamily="34" charset="0"/>
                <a:cs typeface="Arial" panose="020B0604020202020204" pitchFamily="34" charset="0"/>
              </a:rPr>
              <a:t>Preventie en innovatie </a:t>
            </a:r>
            <a:r>
              <a:rPr lang="nl-NL" sz="2000" dirty="0">
                <a:solidFill>
                  <a:schemeClr val="tx1">
                    <a:lumMod val="85000"/>
                    <a:lumOff val="15000"/>
                  </a:schemeClr>
                </a:solidFill>
                <a:latin typeface="Arial" panose="020B0604020202020204" pitchFamily="34" charset="0"/>
                <a:cs typeface="Arial" panose="020B0604020202020204" pitchFamily="34" charset="0"/>
              </a:rPr>
              <a:t>in het ondersteuningsaanbod.</a:t>
            </a:r>
          </a:p>
          <a:p>
            <a:pPr lvl="0">
              <a:buFont typeface="+mj-lt"/>
              <a:buAutoNum type="arabicPeriod"/>
            </a:pPr>
            <a:r>
              <a:rPr lang="nl-NL" sz="2000" i="1" dirty="0">
                <a:solidFill>
                  <a:schemeClr val="tx1">
                    <a:lumMod val="85000"/>
                    <a:lumOff val="15000"/>
                  </a:schemeClr>
                </a:solidFill>
                <a:latin typeface="Arial" panose="020B0604020202020204" pitchFamily="34" charset="0"/>
                <a:cs typeface="Arial" panose="020B0604020202020204" pitchFamily="34" charset="0"/>
              </a:rPr>
              <a:t>Klantgericht en niet aanbodgericht</a:t>
            </a:r>
            <a:r>
              <a:rPr lang="nl-NL" sz="2000" dirty="0">
                <a:solidFill>
                  <a:schemeClr val="tx1">
                    <a:lumMod val="85000"/>
                    <a:lumOff val="15000"/>
                  </a:schemeClr>
                </a:solidFill>
                <a:latin typeface="Arial" panose="020B0604020202020204" pitchFamily="34" charset="0"/>
                <a:cs typeface="Arial" panose="020B0604020202020204" pitchFamily="34" charset="0"/>
              </a:rPr>
              <a:t>.</a:t>
            </a:r>
          </a:p>
          <a:p>
            <a:pPr lvl="0">
              <a:buFont typeface="+mj-lt"/>
              <a:buAutoNum type="arabicPeriod"/>
            </a:pPr>
            <a:r>
              <a:rPr lang="nl-NL" sz="2000" i="1" dirty="0">
                <a:solidFill>
                  <a:schemeClr val="tx1">
                    <a:lumMod val="85000"/>
                    <a:lumOff val="15000"/>
                  </a:schemeClr>
                </a:solidFill>
                <a:latin typeface="Arial" panose="020B0604020202020204" pitchFamily="34" charset="0"/>
                <a:cs typeface="Arial" panose="020B0604020202020204" pitchFamily="34" charset="0"/>
              </a:rPr>
              <a:t>Maatwerk en differentiatie in aanbod.</a:t>
            </a:r>
            <a:r>
              <a:rPr lang="nl-NL" sz="2000" dirty="0">
                <a:solidFill>
                  <a:schemeClr val="tx1">
                    <a:lumMod val="85000"/>
                    <a:lumOff val="15000"/>
                  </a:schemeClr>
                </a:solidFill>
                <a:latin typeface="Arial" panose="020B0604020202020204" pitchFamily="34" charset="0"/>
                <a:cs typeface="Arial" panose="020B0604020202020204" pitchFamily="34" charset="0"/>
              </a:rPr>
              <a:t> </a:t>
            </a:r>
          </a:p>
        </p:txBody>
      </p:sp>
      <p:sp>
        <p:nvSpPr>
          <p:cNvPr id="3" name="Tijdelijke aanduiding voor inhoud 2">
            <a:extLst>
              <a:ext uri="{FF2B5EF4-FFF2-40B4-BE49-F238E27FC236}">
                <a16:creationId xmlns:a16="http://schemas.microsoft.com/office/drawing/2014/main" id="{597C17A4-EBEB-B246-9B21-4F5109573BD5}"/>
              </a:ext>
            </a:extLst>
          </p:cNvPr>
          <p:cNvSpPr>
            <a:spLocks noGrp="1"/>
          </p:cNvSpPr>
          <p:nvPr>
            <p:ph sz="half" idx="2"/>
          </p:nvPr>
        </p:nvSpPr>
        <p:spPr>
          <a:xfrm>
            <a:off x="5257022" y="1528256"/>
            <a:ext cx="4855888" cy="4563768"/>
          </a:xfrm>
        </p:spPr>
        <p:txBody>
          <a:bodyPr>
            <a:normAutofit fontScale="92500" lnSpcReduction="20000"/>
          </a:bodyPr>
          <a:lstStyle/>
          <a:p>
            <a:pPr marL="457200" indent="-457200">
              <a:buFont typeface="+mj-lt"/>
              <a:buAutoNum type="arabicPeriod" startAt="6"/>
            </a:pPr>
            <a:r>
              <a:rPr lang="nl-NL" sz="2200" dirty="0">
                <a:solidFill>
                  <a:schemeClr val="tx1">
                    <a:lumMod val="85000"/>
                    <a:lumOff val="15000"/>
                  </a:schemeClr>
                </a:solidFill>
                <a:latin typeface="Arial" panose="020B0604020202020204" pitchFamily="34" charset="0"/>
                <a:cs typeface="Arial" panose="020B0604020202020204" pitchFamily="34" charset="0"/>
              </a:rPr>
              <a:t>Financiële kaders worden gehandhaafd (inclusief de taakstelling van 2 ton).</a:t>
            </a:r>
          </a:p>
          <a:p>
            <a:pPr marL="457200" indent="-457200">
              <a:buFont typeface="+mj-lt"/>
              <a:buAutoNum type="arabicPeriod" startAt="6"/>
            </a:pPr>
            <a:r>
              <a:rPr lang="nl-NL" sz="2200" dirty="0">
                <a:solidFill>
                  <a:schemeClr val="tx1">
                    <a:lumMod val="85000"/>
                    <a:lumOff val="15000"/>
                  </a:schemeClr>
                </a:solidFill>
                <a:latin typeface="Arial" panose="020B0604020202020204" pitchFamily="34" charset="0"/>
                <a:cs typeface="Arial" panose="020B0604020202020204" pitchFamily="34" charset="0"/>
              </a:rPr>
              <a:t>Duurzame relaties. De contracten zullen gemiddeld 4—6 jaar bedragen.</a:t>
            </a:r>
          </a:p>
          <a:p>
            <a:pPr marL="457200" indent="-457200">
              <a:buFont typeface="+mj-lt"/>
              <a:buAutoNum type="arabicPeriod" startAt="6"/>
            </a:pPr>
            <a:r>
              <a:rPr lang="nl-NL" sz="2200" i="1" dirty="0">
                <a:solidFill>
                  <a:schemeClr val="tx1">
                    <a:lumMod val="85000"/>
                    <a:lumOff val="15000"/>
                  </a:schemeClr>
                </a:solidFill>
                <a:latin typeface="Arial" panose="020B0604020202020204" pitchFamily="34" charset="0"/>
                <a:cs typeface="Arial" panose="020B0604020202020204" pitchFamily="34" charset="0"/>
              </a:rPr>
              <a:t>Zo scherp mogelijke tarieven </a:t>
            </a:r>
            <a:r>
              <a:rPr lang="nl-NL" sz="2200" dirty="0">
                <a:solidFill>
                  <a:schemeClr val="tx1">
                    <a:lumMod val="85000"/>
                    <a:lumOff val="15000"/>
                  </a:schemeClr>
                </a:solidFill>
                <a:latin typeface="Arial" panose="020B0604020202020204" pitchFamily="34" charset="0"/>
                <a:cs typeface="Arial" panose="020B0604020202020204" pitchFamily="34" charset="0"/>
              </a:rPr>
              <a:t>binnen het wettelijk en/of cao geldend kader.</a:t>
            </a:r>
          </a:p>
          <a:p>
            <a:pPr marL="457200" indent="-457200">
              <a:buFont typeface="+mj-lt"/>
              <a:buAutoNum type="arabicPeriod" startAt="6"/>
            </a:pPr>
            <a:r>
              <a:rPr lang="nl-NL" sz="2200" i="1" dirty="0">
                <a:solidFill>
                  <a:schemeClr val="tx1">
                    <a:lumMod val="85000"/>
                    <a:lumOff val="15000"/>
                  </a:schemeClr>
                </a:solidFill>
                <a:latin typeface="Arial" panose="020B0604020202020204" pitchFamily="34" charset="0"/>
                <a:cs typeface="Arial" panose="020B0604020202020204" pitchFamily="34" charset="0"/>
              </a:rPr>
              <a:t>Het aantal aanbieders wordt gereduceerd</a:t>
            </a:r>
            <a:r>
              <a:rPr lang="nl-NL" sz="2200" dirty="0">
                <a:solidFill>
                  <a:schemeClr val="tx1">
                    <a:lumMod val="85000"/>
                    <a:lumOff val="15000"/>
                  </a:schemeClr>
                </a:solidFill>
                <a:latin typeface="Arial" panose="020B0604020202020204" pitchFamily="34" charset="0"/>
                <a:cs typeface="Arial" panose="020B0604020202020204" pitchFamily="34" charset="0"/>
              </a:rPr>
              <a:t>.</a:t>
            </a:r>
          </a:p>
          <a:p>
            <a:pPr marL="457200" indent="-457200">
              <a:buFont typeface="+mj-lt"/>
              <a:buAutoNum type="arabicPeriod" startAt="6"/>
            </a:pPr>
            <a:r>
              <a:rPr lang="nl-NL" sz="2200" i="1" dirty="0">
                <a:solidFill>
                  <a:schemeClr val="tx1">
                    <a:lumMod val="85000"/>
                    <a:lumOff val="15000"/>
                  </a:schemeClr>
                </a:solidFill>
                <a:latin typeface="Arial" panose="020B0604020202020204" pitchFamily="34" charset="0"/>
                <a:cs typeface="Arial" panose="020B0604020202020204" pitchFamily="34" charset="0"/>
              </a:rPr>
              <a:t>Aansluiting bij de regiogemeenten</a:t>
            </a:r>
          </a:p>
          <a:p>
            <a:pPr marL="457200" indent="-457200">
              <a:buFont typeface="+mj-lt"/>
              <a:buAutoNum type="arabicPeriod" startAt="6"/>
            </a:pPr>
            <a:r>
              <a:rPr lang="nl-NL" sz="2200" i="1" dirty="0">
                <a:solidFill>
                  <a:schemeClr val="tx1">
                    <a:lumMod val="85000"/>
                    <a:lumOff val="15000"/>
                  </a:schemeClr>
                </a:solidFill>
                <a:latin typeface="Arial" panose="020B0604020202020204" pitchFamily="34" charset="0"/>
                <a:cs typeface="Arial" panose="020B0604020202020204" pitchFamily="34" charset="0"/>
              </a:rPr>
              <a:t>Aanbieders hebben als werkgever ook een taak</a:t>
            </a:r>
          </a:p>
          <a:p>
            <a:pPr marL="457200" indent="-457200">
              <a:buFont typeface="+mj-lt"/>
              <a:buAutoNum type="arabicPeriod" startAt="6"/>
            </a:pPr>
            <a:r>
              <a:rPr lang="nl-NL" sz="2200" i="1" dirty="0">
                <a:solidFill>
                  <a:schemeClr val="tx1">
                    <a:lumMod val="85000"/>
                    <a:lumOff val="15000"/>
                  </a:schemeClr>
                </a:solidFill>
                <a:latin typeface="Arial" panose="020B0604020202020204" pitchFamily="34" charset="0"/>
                <a:cs typeface="Arial" panose="020B0604020202020204" pitchFamily="34" charset="0"/>
              </a:rPr>
              <a:t>Duurzaam en houdbaar zorgsysteem</a:t>
            </a:r>
            <a:endParaRPr lang="nl-NL" sz="2200" dirty="0">
              <a:solidFill>
                <a:schemeClr val="tx1">
                  <a:lumMod val="85000"/>
                  <a:lumOff val="15000"/>
                </a:schemeClr>
              </a:solidFill>
              <a:latin typeface="Arial" panose="020B0604020202020204" pitchFamily="34" charset="0"/>
              <a:cs typeface="Arial" panose="020B0604020202020204" pitchFamily="34" charset="0"/>
            </a:endParaRPr>
          </a:p>
          <a:p>
            <a:pPr marL="0" indent="0">
              <a:buNone/>
            </a:pPr>
            <a:endParaRPr lang="nl-NL" dirty="0"/>
          </a:p>
        </p:txBody>
      </p:sp>
    </p:spTree>
    <p:extLst>
      <p:ext uri="{BB962C8B-B14F-4D97-AF65-F5344CB8AC3E}">
        <p14:creationId xmlns:p14="http://schemas.microsoft.com/office/powerpoint/2010/main" val="2147167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284B30-1E68-49EE-9A53-66571F38E242}"/>
              </a:ext>
            </a:extLst>
          </p:cNvPr>
          <p:cNvSpPr>
            <a:spLocks noGrp="1"/>
          </p:cNvSpPr>
          <p:nvPr>
            <p:ph type="title"/>
          </p:nvPr>
        </p:nvSpPr>
        <p:spPr>
          <a:xfrm>
            <a:off x="707573" y="168729"/>
            <a:ext cx="10197494" cy="1099457"/>
          </a:xfrm>
        </p:spPr>
        <p:txBody>
          <a:bodyPr>
            <a:normAutofit/>
          </a:bodyPr>
          <a:lstStyle/>
          <a:p>
            <a:r>
              <a:rPr lang="nl-NL" dirty="0">
                <a:solidFill>
                  <a:srgbClr val="90C226"/>
                </a:solidFill>
              </a:rPr>
              <a:t>Inkoopstrategie (Voorlopig)</a:t>
            </a:r>
          </a:p>
        </p:txBody>
      </p:sp>
      <p:sp>
        <p:nvSpPr>
          <p:cNvPr id="4" name="Tijdelijke aanduiding voor inhoud 3">
            <a:extLst>
              <a:ext uri="{FF2B5EF4-FFF2-40B4-BE49-F238E27FC236}">
                <a16:creationId xmlns:a16="http://schemas.microsoft.com/office/drawing/2014/main" id="{60217EC0-58F6-B74F-BD85-DE6F12B1F668}"/>
              </a:ext>
            </a:extLst>
          </p:cNvPr>
          <p:cNvSpPr>
            <a:spLocks noGrp="1"/>
          </p:cNvSpPr>
          <p:nvPr>
            <p:ph idx="1"/>
          </p:nvPr>
        </p:nvSpPr>
        <p:spPr>
          <a:xfrm>
            <a:off x="707573" y="1268186"/>
            <a:ext cx="9742713" cy="5421085"/>
          </a:xfrm>
        </p:spPr>
        <p:txBody>
          <a:bodyPr>
            <a:noAutofit/>
          </a:bodyPr>
          <a:lstStyle/>
          <a:p>
            <a:pPr marL="0" indent="0">
              <a:buNone/>
            </a:pPr>
            <a:r>
              <a:rPr lang="nl-NL" sz="2800" b="1" i="1" dirty="0">
                <a:latin typeface="Arial" panose="020B0604020202020204" pitchFamily="34" charset="0"/>
                <a:cs typeface="Arial" panose="020B0604020202020204" pitchFamily="34" charset="0"/>
              </a:rPr>
              <a:t>3 routes</a:t>
            </a:r>
          </a:p>
          <a:p>
            <a:pPr marL="0" indent="0">
              <a:buNone/>
            </a:pPr>
            <a:endParaRPr lang="nl-NL" sz="2800" i="1" dirty="0">
              <a:latin typeface="Arial" panose="020B0604020202020204" pitchFamily="34" charset="0"/>
              <a:cs typeface="Arial" panose="020B0604020202020204" pitchFamily="34" charset="0"/>
            </a:endParaRPr>
          </a:p>
          <a:p>
            <a:pPr marL="457200" indent="-457200">
              <a:buAutoNum type="alphaUcParenR"/>
            </a:pPr>
            <a:r>
              <a:rPr lang="nl-NL" sz="2800" dirty="0">
                <a:latin typeface="Arial" panose="020B0604020202020204" pitchFamily="34" charset="0"/>
                <a:cs typeface="Arial" panose="020B0604020202020204" pitchFamily="34" charset="0"/>
              </a:rPr>
              <a:t>Gebiedsgerichte zorg kwetsbare ouderen</a:t>
            </a:r>
          </a:p>
          <a:p>
            <a:pPr marL="457200" indent="-457200">
              <a:buAutoNum type="alphaUcParenR"/>
            </a:pPr>
            <a:endParaRPr lang="nl-NL" sz="2800" dirty="0">
              <a:latin typeface="Arial" panose="020B0604020202020204" pitchFamily="34" charset="0"/>
              <a:cs typeface="Arial" panose="020B0604020202020204" pitchFamily="34" charset="0"/>
            </a:endParaRPr>
          </a:p>
          <a:p>
            <a:pPr marL="457200" indent="-457200">
              <a:buAutoNum type="alphaUcParenR"/>
            </a:pPr>
            <a:r>
              <a:rPr lang="nl-NL" sz="2800" dirty="0">
                <a:latin typeface="Arial" panose="020B0604020202020204" pitchFamily="34" charset="0"/>
                <a:cs typeface="Arial" panose="020B0604020202020204" pitchFamily="34" charset="0"/>
              </a:rPr>
              <a:t>Creëren samenhangend aanbod voor jongeren en volwassenen   </a:t>
            </a:r>
            <a:br>
              <a:rPr lang="nl-NL" sz="2800" dirty="0">
                <a:latin typeface="Arial" panose="020B0604020202020204" pitchFamily="34" charset="0"/>
                <a:cs typeface="Arial" panose="020B0604020202020204" pitchFamily="34" charset="0"/>
              </a:rPr>
            </a:br>
            <a:r>
              <a:rPr lang="nl-NL" sz="2800" dirty="0">
                <a:latin typeface="Arial" panose="020B0604020202020204" pitchFamily="34" charset="0"/>
                <a:cs typeface="Arial" panose="020B0604020202020204" pitchFamily="34" charset="0"/>
              </a:rPr>
              <a:t>(Wmo/Participatie) waarbij het ontwikkelpotentieel maximaal wordt benut.</a:t>
            </a:r>
          </a:p>
          <a:p>
            <a:pPr marL="457200" indent="-457200">
              <a:buAutoNum type="alphaUcParenR"/>
            </a:pPr>
            <a:endParaRPr lang="nl-NL" sz="2800" dirty="0">
              <a:latin typeface="Arial" panose="020B0604020202020204" pitchFamily="34" charset="0"/>
              <a:cs typeface="Arial" panose="020B0604020202020204" pitchFamily="34" charset="0"/>
            </a:endParaRPr>
          </a:p>
          <a:p>
            <a:pPr marL="457200" indent="-457200">
              <a:buAutoNum type="alphaUcParenR"/>
            </a:pPr>
            <a:r>
              <a:rPr lang="nl-NL" sz="2800" dirty="0">
                <a:latin typeface="Arial" panose="020B0604020202020204" pitchFamily="34" charset="0"/>
                <a:cs typeface="Arial" panose="020B0604020202020204" pitchFamily="34" charset="0"/>
              </a:rPr>
              <a:t>Vervoer</a:t>
            </a:r>
          </a:p>
        </p:txBody>
      </p:sp>
    </p:spTree>
    <p:extLst>
      <p:ext uri="{BB962C8B-B14F-4D97-AF65-F5344CB8AC3E}">
        <p14:creationId xmlns:p14="http://schemas.microsoft.com/office/powerpoint/2010/main" val="103625051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TotalTime>
  <Words>956</Words>
  <Application>Microsoft Office PowerPoint</Application>
  <PresentationFormat>Breedbeeld</PresentationFormat>
  <Paragraphs>183</Paragraphs>
  <Slides>14</Slides>
  <Notes>6</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14</vt:i4>
      </vt:variant>
    </vt:vector>
  </HeadingPairs>
  <TitlesOfParts>
    <vt:vector size="21" baseType="lpstr">
      <vt:lpstr>Arial</vt:lpstr>
      <vt:lpstr>Calibri</vt:lpstr>
      <vt:lpstr>Calibri Light</vt:lpstr>
      <vt:lpstr>Symbol</vt:lpstr>
      <vt:lpstr>Trebuchet MS</vt:lpstr>
      <vt:lpstr>Wingdings 3</vt:lpstr>
      <vt:lpstr>Facet</vt:lpstr>
      <vt:lpstr>Inkoopstrategie Wmo en Participatie</vt:lpstr>
      <vt:lpstr>Inhoud presentatie</vt:lpstr>
      <vt:lpstr>Noodzaak nieuwe inkoopstrategie</vt:lpstr>
      <vt:lpstr>Inzicht in het zorggebruik</vt:lpstr>
      <vt:lpstr>Inzicht zorggebruik klantgroepen</vt:lpstr>
      <vt:lpstr>Gewenste verandering </vt:lpstr>
      <vt:lpstr>Wat willen we bereiken</vt:lpstr>
      <vt:lpstr>Wat vinden we belangrijk </vt:lpstr>
      <vt:lpstr>Inkoopstrategie (Voorlopig)</vt:lpstr>
      <vt:lpstr>Route 1 Gebiedsgerichte ondersteuning aan        kwetsbare ouderen (incl. HH) en Hulp bij      Huishouden (jong)-volwassenen (18- 64 jaar) </vt:lpstr>
      <vt:lpstr>Route 2   Samenhangend ondersteuningsaanbod voor         jongeren en (jong-) volwassenen         (combinatie van Wmo en Participatie) </vt:lpstr>
      <vt:lpstr>Route 3  Vervoer </vt:lpstr>
      <vt:lpstr>Het vervolg</vt:lpstr>
      <vt:lpstr>De planning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Uitgangspuntennotitie inkoop Wmo en Participatie</dc:title>
  <dc:creator>Herma Hemmen</dc:creator>
  <cp:lastModifiedBy>Rommie van der Laan</cp:lastModifiedBy>
  <cp:revision>14</cp:revision>
  <dcterms:created xsi:type="dcterms:W3CDTF">2021-12-09T12:20:11Z</dcterms:created>
  <dcterms:modified xsi:type="dcterms:W3CDTF">2021-12-28T06:59:59Z</dcterms:modified>
</cp:coreProperties>
</file>