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73" r:id="rId3"/>
    <p:sldId id="272" r:id="rId4"/>
    <p:sldId id="260" r:id="rId5"/>
    <p:sldId id="264" r:id="rId6"/>
    <p:sldId id="257" r:id="rId7"/>
    <p:sldId id="275" r:id="rId8"/>
    <p:sldId id="265" r:id="rId9"/>
    <p:sldId id="258" r:id="rId10"/>
    <p:sldId id="259" r:id="rId11"/>
    <p:sldId id="268" r:id="rId12"/>
    <p:sldId id="261" r:id="rId13"/>
    <p:sldId id="269" r:id="rId14"/>
    <p:sldId id="267" r:id="rId15"/>
    <p:sldId id="262" r:id="rId16"/>
    <p:sldId id="270" r:id="rId17"/>
    <p:sldId id="271" r:id="rId18"/>
    <p:sldId id="263" r:id="rId19"/>
    <p:sldId id="277" r:id="rId2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4812D8-0ABD-4EFC-B9DC-C5EFBA847D2C}" v="21" dt="2026-09-10T13:15:49.824"/>
    <p1510:client id="{F279C86D-C349-1089-1FF9-8F4AC1D14D56}" v="9" dt="2026-09-10T06:49:36.4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7" autoAdjust="0"/>
    <p:restoredTop sz="86441" autoAdjust="0"/>
  </p:normalViewPr>
  <p:slideViewPr>
    <p:cSldViewPr snapToGrid="0">
      <p:cViewPr varScale="1">
        <p:scale>
          <a:sx n="78" d="100"/>
          <a:sy n="78" d="100"/>
        </p:scale>
        <p:origin x="120" y="4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en Koster" userId="94e2b805-ff38-4f61-a1c8-f77b91989703" providerId="ADAL" clId="{DDA1DBC3-ACD5-407E-82B9-CA9B308E7C3F}"/>
    <pc:docChg chg="undo custSel delSld modSld">
      <pc:chgData name="Jeen Koster" userId="94e2b805-ff38-4f61-a1c8-f77b91989703" providerId="ADAL" clId="{DDA1DBC3-ACD5-407E-82B9-CA9B308E7C3F}" dt="2026-09-10T13:15:48.027" v="34" actId="14100"/>
      <pc:docMkLst>
        <pc:docMk/>
      </pc:docMkLst>
      <pc:sldChg chg="modSp mod">
        <pc:chgData name="Jeen Koster" userId="94e2b805-ff38-4f61-a1c8-f77b91989703" providerId="ADAL" clId="{DDA1DBC3-ACD5-407E-82B9-CA9B308E7C3F}" dt="2026-09-10T13:15:48.027" v="34" actId="14100"/>
        <pc:sldMkLst>
          <pc:docMk/>
          <pc:sldMk cId="2644505462" sldId="256"/>
        </pc:sldMkLst>
        <pc:spChg chg="mod">
          <ac:chgData name="Jeen Koster" userId="94e2b805-ff38-4f61-a1c8-f77b91989703" providerId="ADAL" clId="{DDA1DBC3-ACD5-407E-82B9-CA9B308E7C3F}" dt="2026-09-10T13:15:48.027" v="34" actId="14100"/>
          <ac:spMkLst>
            <pc:docMk/>
            <pc:sldMk cId="2644505462" sldId="256"/>
            <ac:spMk id="2" creationId="{8B116146-6AC2-4614-7D0F-B8C193D69246}"/>
          </ac:spMkLst>
        </pc:spChg>
      </pc:sldChg>
      <pc:sldChg chg="modSp del mod">
        <pc:chgData name="Jeen Koster" userId="94e2b805-ff38-4f61-a1c8-f77b91989703" providerId="ADAL" clId="{DDA1DBC3-ACD5-407E-82B9-CA9B308E7C3F}" dt="2026-09-10T13:14:30.238" v="17" actId="2696"/>
        <pc:sldMkLst>
          <pc:docMk/>
          <pc:sldMk cId="1528340414" sldId="274"/>
        </pc:sldMkLst>
        <pc:spChg chg="mod">
          <ac:chgData name="Jeen Koster" userId="94e2b805-ff38-4f61-a1c8-f77b91989703" providerId="ADAL" clId="{DDA1DBC3-ACD5-407E-82B9-CA9B308E7C3F}" dt="2026-09-10T13:14:23.787" v="16" actId="20577"/>
          <ac:spMkLst>
            <pc:docMk/>
            <pc:sldMk cId="1528340414" sldId="274"/>
            <ac:spMk id="3" creationId="{B07D7A49-66E2-0FD4-6CE9-CAF00143C2BD}"/>
          </ac:spMkLst>
        </pc:spChg>
      </pc:sldChg>
      <pc:sldChg chg="del">
        <pc:chgData name="Jeen Koster" userId="94e2b805-ff38-4f61-a1c8-f77b91989703" providerId="ADAL" clId="{DDA1DBC3-ACD5-407E-82B9-CA9B308E7C3F}" dt="2026-09-10T13:14:42.470" v="18" actId="2696"/>
        <pc:sldMkLst>
          <pc:docMk/>
          <pc:sldMk cId="3740676655" sldId="27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253B1-F9F8-49A8-83DA-5430D440C9A4}" type="datetimeFigureOut">
              <a:rPr lang="nl-NL" smtClean="0"/>
              <a:t>10-9-2026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ACB29A-9153-46AA-96F4-072E6DEBAD4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99660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CB29A-9153-46AA-96F4-072E6DEBAD4B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46096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B908BE3-CD49-7565-BF43-87A98D1036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60D33EA-F921-3D69-67DC-BAEC12799D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226D151-67CF-3777-299B-452C95A4F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810DB-7F9E-3640-97D1-5BC7F253558F}" type="datetime1">
              <a:t>10-9-2026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37840CF-0977-E77F-E583-33E82C643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11E207-34EA-C54B-A635-B470FC0B4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19480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EF863A-A753-C923-CABE-7ED6DAD7D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325B9C4-9C61-1566-7186-7499220EC9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74FD81-9969-F915-79B1-91122A777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D5ABA-F244-F54A-94A7-42FF2BB99700}" type="datetime1">
              <a:t>10-9-2026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0059C9-872A-FB57-CE97-96E3DD632F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70A4296-AAE1-3429-081D-89120A95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3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5295BAAC-9840-8CDE-F2C1-B1A64F09F0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62CFDCB-C22B-728F-F652-BBDD4266A9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12014B8-4564-41C0-05FC-F40F27B22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C22C1-EE9A-3C4F-AE34-80694EE270F3}" type="datetime1">
              <a:t>10-9-2026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4EE33DE-38AA-98B1-12B9-F10992880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B2D4C6A-37BC-CD4C-56A7-058DD7F8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80394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E85DAD-C03E-AAD6-045A-86A1BEF8B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0B9798B-6152-425B-1BF4-7CA52BD50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2A6C417-24F6-454E-F63E-3215F39B8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D0C3E-3C31-694A-8B1C-E730DEDEB02B}" type="datetime1">
              <a:t>10-9-2026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7969714-2AA1-778E-9B3F-8C117C1A3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A03AF87-B131-6235-A06D-023D39657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0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90C5526-7DBC-DCCC-B527-83C967F79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1CA3E9-CA33-0D39-2D04-51CED8321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36FB045-CF69-C38D-851D-51BE151FE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4027F-4E67-EF4C-B0B5-FC4B271BA680}" type="datetime1">
              <a:t>10-9-2026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EE50B8-BE72-EF9B-8B20-B660846C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1B33ABF-3C67-AE0C-4062-D708794F9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9137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193FE-C3D8-16AE-ECEF-352E46D00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CB57A1F-A56E-407F-5F36-3D29D8F9E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0D7836F-2EA8-B373-CAF0-0B08FC338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AF5F06-5464-F773-89BD-9C3D7E3E2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31735-9D70-1443-8B4A-D96CA541D917}" type="datetime1">
              <a:t>10-9-2026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460EBDC-A425-4E70-CC30-D97B859C8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00A2D93-E405-1C15-EA01-7CFB43601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2815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4792BA1-7141-AB3B-BB62-1BBBBF733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1CE55BA-6DDF-C7BD-FCA6-B139F9E8C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8ABA3F9-BD44-F273-A3B3-52C0B7B1F8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178E8EA-202D-F27E-357F-F01774A5B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89F76EC-8A0B-6924-6C5F-E94C42FEE4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0C36A78-EF5A-EDDE-A4EB-108A3BECA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6E971-1834-B847-A986-53FC941EFED3}" type="datetime1">
              <a:t>10-9-2026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91C4F439-7289-5D4B-D7F5-13BB5212B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2B3CBE8-D3FB-DB9C-8ABA-17E074EBC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27884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961D8E7-525D-7C94-C985-A03CBF3DC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BF252E12-81F3-6DDD-B1CE-12672FACF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AF04D-220C-E94D-9662-87550B76BFE7}" type="datetime1">
              <a:t>10-9-2026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25840777-A4AE-C62A-2668-7CAD2448A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943A3EFC-887E-A2BC-EC8D-D9E26682A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1186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B129929-5C97-6FB4-0658-E05960F58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3A4EC-9D89-D64F-BF42-DA3D8B931E9E}" type="datetime1">
              <a:t>10-9-2026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4584BAB-C6CD-C72A-3102-DDC75B843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6D8B1D7-B213-E25C-553D-E8658D100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2444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7B6907-A538-A97F-7FD5-02EC2A33E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52F104-B661-8CB7-80B8-C44EBB4217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179E4AB-14E2-753E-A17C-77A517543F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718F557-F3EC-5167-470D-9EFA2E180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6AAB8-F3B0-E14E-9025-A049D0427553}" type="datetime1">
              <a:t>10-9-2026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752052E-885A-C040-F248-FF564A4A1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51A4F6A-9686-F291-C1DB-9D577F5A4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9653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8819C6-3BF6-1C52-7737-C339A5AC4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2B01CC7-C61A-870D-BEA0-98B87C99E5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4134519-702A-3FB3-E4E4-5FF11F13D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8DF2270-B7AC-3811-5843-F222CFC5A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A2030-A7BB-FF47-880D-73B516472BD6}" type="datetime1">
              <a:t>10-9-2026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873E4CF-D5A8-43E6-648C-7E386802A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Dialooggesprekken nieuwe inkoop Wmo; 24 augustus 2026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DE24BCC-D423-5B48-2555-D85385AB3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88589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621FFE9-BDCC-D96B-0375-509923CF1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7A89651-78C1-B178-21B0-3213BECEA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419F7E-D33F-64FF-5B10-004BEE3A496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AD12A57-D509-6846-BA9C-1A9B2EDF2EF1}" type="datetime1">
              <a:t>10-9-2026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809181F-976C-D03A-B497-5DC3BC3E05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nl-NL"/>
              <a:t>Dialooggesprekken nieuwe inkoop Wmo; 24 augustus 2026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1FA7A17-AE6B-45AA-5EA7-851275D1C3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F67ABA-1E67-4ED3-A1FC-6DED20F2F5B0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4440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A92CF0CF-E20D-4C03-AE25-A672922F5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5DA13EB-813C-4FE6-98DF-2EE99B48B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068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B116146-6AC2-4614-7D0F-B8C193D69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04685" y="3353057"/>
            <a:ext cx="4481477" cy="1779050"/>
          </a:xfrm>
        </p:spPr>
        <p:txBody>
          <a:bodyPr anchor="t">
            <a:normAutofit/>
          </a:bodyPr>
          <a:lstStyle/>
          <a:p>
            <a:pPr algn="l"/>
            <a:br>
              <a:rPr lang="nl-NL" sz="4000" dirty="0">
                <a:solidFill>
                  <a:schemeClr val="tx2"/>
                </a:solidFill>
              </a:rPr>
            </a:br>
            <a:endParaRPr lang="nl-NL" sz="4000" dirty="0">
              <a:solidFill>
                <a:schemeClr val="tx2"/>
              </a:solidFill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260B5EA-4014-4EFA-BF60-A205CBAE2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8387883" y="-1"/>
            <a:ext cx="3832880" cy="2876136"/>
            <a:chOff x="-305" y="-1"/>
            <a:chExt cx="3832880" cy="287613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BF22D31-E67F-4195-BB34-8A55D356D8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703BC64-7A80-4B64-8B4B-8D19B05111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7E248705-DEB3-4F6D-A983-40926993E8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2A101A4C-B9EA-4041-A2C3-59AF4B6DE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Ondertitel 2">
            <a:extLst>
              <a:ext uri="{FF2B5EF4-FFF2-40B4-BE49-F238E27FC236}">
                <a16:creationId xmlns:a16="http://schemas.microsoft.com/office/drawing/2014/main" id="{53D9D480-9F77-DDCB-F495-BE5035DB89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4684" y="2547077"/>
            <a:ext cx="4306817" cy="805978"/>
          </a:xfrm>
        </p:spPr>
        <p:txBody>
          <a:bodyPr anchor="b">
            <a:normAutofit/>
          </a:bodyPr>
          <a:lstStyle/>
          <a:p>
            <a:pPr algn="l"/>
            <a:r>
              <a:rPr lang="nl-NL" sz="1100" b="1" dirty="0">
                <a:solidFill>
                  <a:schemeClr val="tx2"/>
                </a:solidFill>
              </a:rPr>
              <a:t>      Nieuwe inkoop </a:t>
            </a:r>
            <a:r>
              <a:rPr lang="nl-NL" sz="1100" b="1" dirty="0" err="1">
                <a:solidFill>
                  <a:schemeClr val="tx2"/>
                </a:solidFill>
              </a:rPr>
              <a:t>Wmo</a:t>
            </a:r>
            <a:endParaRPr lang="en-US" sz="1100" dirty="0">
              <a:solidFill>
                <a:schemeClr val="tx2"/>
              </a:solidFill>
            </a:endParaRPr>
          </a:p>
          <a:p>
            <a:pPr algn="l"/>
            <a:r>
              <a:rPr lang="nl-NL" sz="1100" b="1" dirty="0">
                <a:solidFill>
                  <a:schemeClr val="tx2"/>
                </a:solidFill>
              </a:rPr>
              <a:t>      Dialooggesprek</a:t>
            </a:r>
          </a:p>
          <a:p>
            <a:pPr algn="l"/>
            <a:r>
              <a:rPr lang="nl-NL" sz="1100" b="1" dirty="0">
                <a:solidFill>
                  <a:schemeClr val="tx2"/>
                </a:solidFill>
              </a:rPr>
              <a:t>      Maandag 24 augustus 2026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B81AA8A-FE0F-F4E0-D456-07B9B3C09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6613" y="3030726"/>
            <a:ext cx="5026138" cy="317973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5E6868-DD57-E015-940D-A77AEF3149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96" y="302825"/>
            <a:ext cx="1937564" cy="11248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863142A-B8D5-B64A-DB01-DA18251029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103" y="1523521"/>
            <a:ext cx="3082978" cy="1022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05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AD5A0103-6B36-3484-37A1-40F3471F0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nl-NL" sz="3600">
                <a:solidFill>
                  <a:schemeClr val="tx2"/>
                </a:solidFill>
              </a:rPr>
              <a:t>Strategie: Uitgangspunten voor de inkoop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B8676B1-A233-2CFD-2C32-155C59914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1800">
                <a:solidFill>
                  <a:schemeClr val="tx2"/>
                </a:solidFill>
              </a:rPr>
              <a:t>Inwoner centraal</a:t>
            </a:r>
          </a:p>
          <a:p>
            <a:r>
              <a:rPr lang="nl-NL" sz="1800">
                <a:solidFill>
                  <a:schemeClr val="tx2"/>
                </a:solidFill>
              </a:rPr>
              <a:t>Keuzevrijheid</a:t>
            </a:r>
          </a:p>
          <a:p>
            <a:r>
              <a:rPr lang="nl-NL" sz="1800">
                <a:solidFill>
                  <a:schemeClr val="tx2"/>
                </a:solidFill>
              </a:rPr>
              <a:t>Sociale basis als fundament</a:t>
            </a:r>
          </a:p>
          <a:p>
            <a:r>
              <a:rPr lang="nl-NL" sz="1800">
                <a:solidFill>
                  <a:schemeClr val="tx2"/>
                </a:solidFill>
              </a:rPr>
              <a:t>Voorzieningen dichtbij eigen leefomgeving</a:t>
            </a:r>
          </a:p>
          <a:p>
            <a:r>
              <a:rPr lang="nl-NL" sz="1800">
                <a:solidFill>
                  <a:schemeClr val="tx2"/>
                </a:solidFill>
              </a:rPr>
              <a:t>Doelmatigheid </a:t>
            </a:r>
          </a:p>
          <a:p>
            <a:r>
              <a:rPr lang="nl-NL" sz="1800">
                <a:solidFill>
                  <a:schemeClr val="tx2"/>
                </a:solidFill>
              </a:rPr>
              <a:t>Samenwerking (Wlz, Zvw, Jeugd, Participatie &amp; Welzijn)</a:t>
            </a:r>
          </a:p>
          <a:p>
            <a:r>
              <a:rPr lang="nl-NL" sz="1800">
                <a:solidFill>
                  <a:schemeClr val="tx2"/>
                </a:solidFill>
              </a:rPr>
              <a:t>Grip op kwaliteit</a:t>
            </a:r>
          </a:p>
          <a:p>
            <a:r>
              <a:rPr lang="nl-NL" sz="1800">
                <a:solidFill>
                  <a:schemeClr val="tx2"/>
                </a:solidFill>
              </a:rPr>
              <a:t>Houdbaarheid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784D66-5346-ECBD-70FD-75DDCC0D8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1F2A8672-7CEC-C09D-0AC3-5C7527A25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359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00504F9-5357-51EC-C5C7-8060F9341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nl-NL" sz="3600">
                <a:solidFill>
                  <a:schemeClr val="tx2"/>
                </a:solidFill>
              </a:rPr>
              <a:t>Vragen</a:t>
            </a:r>
            <a:endParaRPr lang="en-US" sz="3600">
              <a:solidFill>
                <a:schemeClr val="tx2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177213-F772-CF89-00EC-D3B432B0F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4. Bij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welke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keuze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ziet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 u de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grootste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uitvoeringsuitdaging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5.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Waar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moeten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gemeenten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volgens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 u alert op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zijn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bij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 de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implementatie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>
              <a:solidFill>
                <a:schemeClr val="tx2"/>
              </a:solidFill>
            </a:endParaRPr>
          </a:p>
          <a:p>
            <a:endParaRPr lang="nl-NL" dirty="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04DB36-1B3B-861F-6B37-E894E5A97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6217AF3-D863-3A4D-12B6-FD0997CE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11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7326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911801EE-5B18-24CD-A52C-71C2E032F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nl-NL" sz="3600">
                <a:solidFill>
                  <a:schemeClr val="tx2"/>
                </a:solidFill>
              </a:rPr>
              <a:t>Nieuwe inkoop (huishoudelijke ondersteuning)</a:t>
            </a:r>
          </a:p>
        </p:txBody>
      </p:sp>
      <p:sp>
        <p:nvSpPr>
          <p:cNvPr id="9" name="Tijdelijke aanduiding voor inhoud 8">
            <a:extLst>
              <a:ext uri="{FF2B5EF4-FFF2-40B4-BE49-F238E27FC236}">
                <a16:creationId xmlns:a16="http://schemas.microsoft.com/office/drawing/2014/main" id="{A788C562-2174-73FD-E2A0-62029EBAF8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1800">
                <a:solidFill>
                  <a:schemeClr val="tx2"/>
                </a:solidFill>
              </a:rPr>
              <a:t>Aanbesteding (in tegenstelling tot de huidige Open House)</a:t>
            </a:r>
          </a:p>
          <a:p>
            <a:r>
              <a:rPr lang="nl-NL" sz="1800">
                <a:solidFill>
                  <a:schemeClr val="tx2"/>
                </a:solidFill>
              </a:rPr>
              <a:t>Maximaal 6 aanbieders</a:t>
            </a:r>
          </a:p>
          <a:p>
            <a:r>
              <a:rPr lang="nl-NL" sz="1800">
                <a:solidFill>
                  <a:schemeClr val="tx2"/>
                </a:solidFill>
              </a:rPr>
              <a:t>Bekostiging op basis van uren (P*Q)</a:t>
            </a:r>
          </a:p>
          <a:p>
            <a:r>
              <a:rPr lang="nl-NL" sz="1800">
                <a:solidFill>
                  <a:schemeClr val="tx2"/>
                </a:solidFill>
              </a:rPr>
              <a:t>Eenvoudige en duidelijke producten</a:t>
            </a:r>
          </a:p>
          <a:p>
            <a:r>
              <a:rPr lang="nl-NL" sz="1800">
                <a:solidFill>
                  <a:schemeClr val="tx2"/>
                </a:solidFill>
              </a:rPr>
              <a:t>Sterk contractmanagement en actief toezicht</a:t>
            </a:r>
          </a:p>
          <a:p>
            <a:r>
              <a:rPr lang="nl-NL" sz="1800">
                <a:solidFill>
                  <a:schemeClr val="tx2"/>
                </a:solidFill>
              </a:rPr>
              <a:t>Tijdsindicatie bij beschikking </a:t>
            </a:r>
            <a:r>
              <a:rPr lang="nl-NL" sz="1800">
                <a:solidFill>
                  <a:schemeClr val="tx2"/>
                </a:solidFill>
                <a:sym typeface="Wingdings" panose="05000000000000000000" pitchFamily="2" charset="2"/>
              </a:rPr>
              <a:t> middels normenkader huishoudelijke ondersteuning indiceren.  </a:t>
            </a:r>
            <a:endParaRPr lang="nl-NL" sz="1800">
              <a:solidFill>
                <a:schemeClr val="tx2"/>
              </a:solidFill>
            </a:endParaRPr>
          </a:p>
          <a:p>
            <a:endParaRPr lang="nl-NL" sz="1800">
              <a:solidFill>
                <a:schemeClr val="tx2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41468A-8083-C680-C539-17E7D9F08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EE2B424-E831-D0B1-D70D-5E876549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0487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95A0784-5E82-DB8B-2B02-3600DE29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nl-NL" sz="3600">
                <a:solidFill>
                  <a:schemeClr val="tx2"/>
                </a:solidFill>
              </a:rPr>
              <a:t>Vragen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8EFB5C2-819B-B9FC-E9B7-A08BD0472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6. Wat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zijn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momenteel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 de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grootste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belemmeringen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 om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huishoudelijke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ondersteuning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toekomstbestendig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te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organiseren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7. Welke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innovaties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werken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 in de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praktijk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chemeClr val="tx2"/>
                </a:solidFill>
                <a:ea typeface="+mn-lt"/>
                <a:cs typeface="+mn-lt"/>
              </a:rPr>
              <a:t>daadwerkelijk</a:t>
            </a:r>
            <a:r>
              <a:rPr lang="en-US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nl-NL">
              <a:solidFill>
                <a:schemeClr val="tx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9C62B2-97CF-3700-A13A-08CA2D74E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94D05-F667-73BA-411F-8D90E6298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914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289648-79B5-036A-BEF8-F22EA9E76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Vragen 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61557E-F58F-0699-9CF9-500B7D2F94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8. In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hoeverre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is er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bereidheid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om mee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te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werken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aan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personeels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-/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cliëntoverdracht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,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wanneer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u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niet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bij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geselecteerde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partijen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behoort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 dirty="0">
              <a:solidFill>
                <a:schemeClr val="tx2"/>
              </a:solidFill>
            </a:endParaRPr>
          </a:p>
          <a:p>
            <a:endParaRPr lang="en-US" sz="180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D5FFB5-05AB-45C8-3484-775C1BC30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5421FA-0AB6-CC8C-F13B-ED9B0BA2AB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14</a:t>
            </a:fld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6172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43E13CD7-000B-B288-D168-2F191F28C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nl-NL" sz="3600">
                <a:solidFill>
                  <a:schemeClr val="tx2"/>
                </a:solidFill>
              </a:rPr>
              <a:t>Nieuwe inkoop Individuele- en groepsbegeleiding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673FE2-CEC2-46E7-CADD-7D11168734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1800">
                <a:solidFill>
                  <a:schemeClr val="tx2"/>
                </a:solidFill>
              </a:rPr>
              <a:t>Open House </a:t>
            </a:r>
          </a:p>
          <a:p>
            <a:r>
              <a:rPr lang="nl-NL" sz="1800">
                <a:solidFill>
                  <a:schemeClr val="tx2"/>
                </a:solidFill>
              </a:rPr>
              <a:t>Bekostiging op basis van uren (P*Q)</a:t>
            </a:r>
          </a:p>
          <a:p>
            <a:r>
              <a:rPr lang="nl-NL" sz="1800">
                <a:solidFill>
                  <a:schemeClr val="tx2"/>
                </a:solidFill>
              </a:rPr>
              <a:t>Tijdsindicatie bij beschikking middels normenkader begeleiding </a:t>
            </a:r>
          </a:p>
          <a:p>
            <a:r>
              <a:rPr lang="nl-NL" sz="1800">
                <a:solidFill>
                  <a:schemeClr val="tx2"/>
                </a:solidFill>
              </a:rPr>
              <a:t>Hogere en strengere toetredingseisen</a:t>
            </a:r>
          </a:p>
          <a:p>
            <a:r>
              <a:rPr lang="nl-NL" sz="1800">
                <a:solidFill>
                  <a:schemeClr val="tx2"/>
                </a:solidFill>
              </a:rPr>
              <a:t>Jaarlijks één instapmoment</a:t>
            </a:r>
          </a:p>
          <a:p>
            <a:r>
              <a:rPr lang="nl-NL" sz="1800">
                <a:solidFill>
                  <a:schemeClr val="tx2"/>
                </a:solidFill>
              </a:rPr>
              <a:t>Toezicht en kwaliteitscriteria</a:t>
            </a:r>
          </a:p>
          <a:p>
            <a:r>
              <a:rPr lang="nl-NL" sz="1800">
                <a:solidFill>
                  <a:schemeClr val="tx2"/>
                </a:solidFill>
              </a:rPr>
              <a:t>Beter overzicht en grip op zorgaanbod </a:t>
            </a:r>
          </a:p>
          <a:p>
            <a:pPr marL="0" indent="0">
              <a:buNone/>
            </a:pPr>
            <a:endParaRPr lang="nl-NL" sz="1800">
              <a:solidFill>
                <a:schemeClr val="tx2"/>
              </a:solidFill>
              <a:highlight>
                <a:srgbClr val="FFFF00"/>
              </a:highlight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39F91-89C9-160B-F146-4958DAB58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DE0AFAE-3BD4-F27F-849B-EDDB50FB6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151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3A4E620-97DE-0924-05D0-CDB615DE6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nl-NL" sz="3600">
                <a:solidFill>
                  <a:schemeClr val="tx2"/>
                </a:solidFill>
              </a:rPr>
              <a:t>Vragen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898CAF-18E3-F688-4804-D46D20952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i="1" err="1">
                <a:solidFill>
                  <a:schemeClr val="tx2"/>
                </a:solidFill>
                <a:ea typeface="+mn-lt"/>
                <a:cs typeface="+mn-lt"/>
              </a:rPr>
              <a:t>Individuele</a:t>
            </a:r>
            <a:r>
              <a:rPr lang="en-US" i="1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i="1" err="1">
                <a:solidFill>
                  <a:schemeClr val="tx2"/>
                </a:solidFill>
                <a:ea typeface="+mn-lt"/>
                <a:cs typeface="+mn-lt"/>
              </a:rPr>
              <a:t>begeleiding</a:t>
            </a:r>
            <a:endParaRPr lang="en-US" err="1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9. Welke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doelgroep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vraagt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komende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jaren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extra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aandacht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10.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Waar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loopt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samenwerking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met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andere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domeinen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of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partijen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vast?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>
              <a:solidFill>
                <a:schemeClr val="tx2"/>
              </a:solidFill>
              <a:ea typeface="+mn-lt"/>
              <a:cs typeface="+mn-lt"/>
            </a:endParaRPr>
          </a:p>
          <a:p>
            <a:endParaRPr lang="nl-NL" sz="180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524D48-BD30-B8D6-01FB-AE04C4976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A126BF-6D2C-46F7-B051-C95C531CD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16</a:t>
            </a:fld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45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A4C49-D799-E9FE-D8DD-F9F0284CF2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Vraag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72D3C9-5A15-488C-D4D5-0FAE46DF93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i="1" dirty="0" err="1">
                <a:solidFill>
                  <a:schemeClr val="tx2"/>
                </a:solidFill>
              </a:rPr>
              <a:t>Groepsbegeleiding</a:t>
            </a:r>
            <a:r>
              <a:rPr lang="en-US" i="1" dirty="0">
                <a:solidFill>
                  <a:schemeClr val="tx2"/>
                </a:solidFill>
              </a:rPr>
              <a:t> 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</a:rPr>
              <a:t>11. Welke </a:t>
            </a:r>
            <a:r>
              <a:rPr lang="en-US" dirty="0" err="1">
                <a:solidFill>
                  <a:schemeClr val="tx2"/>
                </a:solidFill>
              </a:rPr>
              <a:t>ontwikkelingen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ziet</a:t>
            </a:r>
            <a:r>
              <a:rPr lang="en-US" dirty="0">
                <a:solidFill>
                  <a:schemeClr val="tx2"/>
                </a:solidFill>
              </a:rPr>
              <a:t> u in de </a:t>
            </a:r>
            <a:r>
              <a:rPr lang="en-US" dirty="0" err="1">
                <a:solidFill>
                  <a:schemeClr val="tx2"/>
                </a:solidFill>
              </a:rPr>
              <a:t>vraag</a:t>
            </a:r>
            <a:r>
              <a:rPr lang="en-US" dirty="0">
                <a:solidFill>
                  <a:schemeClr val="tx2"/>
                </a:solidFill>
              </a:rPr>
              <a:t> van </a:t>
            </a:r>
            <a:r>
              <a:rPr lang="en-US" dirty="0" err="1">
                <a:solidFill>
                  <a:schemeClr val="tx2"/>
                </a:solidFill>
              </a:rPr>
              <a:t>cliënten</a:t>
            </a:r>
            <a:r>
              <a:rPr lang="en-US" dirty="0">
                <a:solidFill>
                  <a:schemeClr val="tx2"/>
                </a:solidFill>
              </a:rPr>
              <a:t>?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C60B18-7709-5D8F-CBC0-68E21DE9AC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C85EB6-D991-4425-E95E-1715C60BB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45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B5F216A7-1293-61B9-E891-BF54FEDC8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nl-NL" sz="3600">
                <a:solidFill>
                  <a:schemeClr val="tx2"/>
                </a:solidFill>
              </a:rPr>
              <a:t>Planning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1B5CDBF-D619-9EED-02D7-96347D3C4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1800" dirty="0" err="1">
                <a:solidFill>
                  <a:schemeClr val="tx2"/>
                </a:solidFill>
              </a:rPr>
              <a:t>Vaststellen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nieuwe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inkoopstrategie</a:t>
            </a:r>
            <a:r>
              <a:rPr lang="en-US" sz="1800" dirty="0">
                <a:solidFill>
                  <a:schemeClr val="tx2"/>
                </a:solidFill>
              </a:rPr>
              <a:t> Q3-2026</a:t>
            </a:r>
          </a:p>
          <a:p>
            <a:r>
              <a:rPr lang="en-US" sz="1800" dirty="0" err="1">
                <a:solidFill>
                  <a:schemeClr val="tx2"/>
                </a:solidFill>
              </a:rPr>
              <a:t>Marktconsultaties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aanbieders</a:t>
            </a:r>
            <a:r>
              <a:rPr lang="en-US" sz="1800" dirty="0">
                <a:solidFill>
                  <a:schemeClr val="tx2"/>
                </a:solidFill>
              </a:rPr>
              <a:t>, Q1-2027</a:t>
            </a:r>
          </a:p>
          <a:p>
            <a:r>
              <a:rPr lang="en-US" sz="1800" dirty="0" err="1">
                <a:solidFill>
                  <a:schemeClr val="tx2"/>
                </a:solidFill>
              </a:rPr>
              <a:t>Kostprijsonderzoek</a:t>
            </a:r>
            <a:r>
              <a:rPr lang="en-US" sz="1800" dirty="0">
                <a:solidFill>
                  <a:schemeClr val="tx2"/>
                </a:solidFill>
              </a:rPr>
              <a:t>, Q1-2027</a:t>
            </a:r>
          </a:p>
          <a:p>
            <a:r>
              <a:rPr lang="en-US" sz="1800" dirty="0" err="1">
                <a:solidFill>
                  <a:schemeClr val="tx2"/>
                </a:solidFill>
              </a:rPr>
              <a:t>Uitwerking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publicatiestukken</a:t>
            </a:r>
            <a:r>
              <a:rPr lang="en-US" sz="1800" dirty="0">
                <a:solidFill>
                  <a:schemeClr val="tx2"/>
                </a:solidFill>
              </a:rPr>
              <a:t>, Q1-2027</a:t>
            </a:r>
          </a:p>
          <a:p>
            <a:r>
              <a:rPr lang="en-US" sz="1800" dirty="0" err="1">
                <a:solidFill>
                  <a:schemeClr val="tx2"/>
                </a:solidFill>
              </a:rPr>
              <a:t>Inschrijven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aanbieders</a:t>
            </a:r>
            <a:r>
              <a:rPr lang="en-US" sz="1800" dirty="0">
                <a:solidFill>
                  <a:schemeClr val="tx2"/>
                </a:solidFill>
              </a:rPr>
              <a:t>, Q2-2027</a:t>
            </a:r>
          </a:p>
          <a:p>
            <a:r>
              <a:rPr lang="en-US" sz="1800" dirty="0" err="1">
                <a:solidFill>
                  <a:schemeClr val="tx2"/>
                </a:solidFill>
              </a:rPr>
              <a:t>Ingangsdatum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nieuwe</a:t>
            </a:r>
            <a:r>
              <a:rPr lang="en-US" sz="1800" dirty="0">
                <a:solidFill>
                  <a:schemeClr val="tx2"/>
                </a:solidFill>
              </a:rPr>
              <a:t> </a:t>
            </a:r>
            <a:r>
              <a:rPr lang="en-US" sz="1800" dirty="0" err="1">
                <a:solidFill>
                  <a:schemeClr val="tx2"/>
                </a:solidFill>
              </a:rPr>
              <a:t>contracten</a:t>
            </a:r>
            <a:r>
              <a:rPr lang="en-US" sz="1800" dirty="0">
                <a:solidFill>
                  <a:schemeClr val="tx2"/>
                </a:solidFill>
              </a:rPr>
              <a:t>, 01-01-2028</a:t>
            </a:r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201C0F3B-179D-04F2-C132-015139E59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5F9746-ED21-2320-800C-B23A2D493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4969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" name="Rectangle 60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615FB0-F59A-C52A-9177-153815172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0662" y="4267832"/>
            <a:ext cx="4805996" cy="1297115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 kern="120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Bedankt voor uw komst en uw bijdrage </a:t>
            </a:r>
          </a:p>
        </p:txBody>
      </p:sp>
      <p:pic>
        <p:nvPicPr>
          <p:cNvPr id="9" name="Afbeelding 4">
            <a:extLst>
              <a:ext uri="{FF2B5EF4-FFF2-40B4-BE49-F238E27FC236}">
                <a16:creationId xmlns:a16="http://schemas.microsoft.com/office/drawing/2014/main" id="{29EBA901-2EB6-4F96-1285-D6A2CEB41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470" y="2576368"/>
            <a:ext cx="4141760" cy="2619663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  <a:solidFill>
            <a:srgbClr val="FFFFFF">
              <a:shade val="85000"/>
            </a:srgbClr>
          </a:solidFill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D765FF-4A5F-1954-F81F-23CD65FD1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Dialooggesprekken nieuwe inkoop Wmo; 24 augustus 2026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C665FF-B5F6-0672-06FD-6A0637AD9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19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15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E0081A-C291-28CE-1EAD-A0D4D3808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4" y="991261"/>
            <a:ext cx="5754696" cy="1837349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chemeClr val="tx2"/>
                </a:solidFill>
              </a:rPr>
              <a:t>Agenda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5545017-2445-4AB3-95A6-48F17C802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867135" y="0"/>
            <a:ext cx="4324865" cy="264114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3B5D580-007D-4215-A10B-C8CF12EE02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4228C19-035F-4E8E-BAFD-56EC684B6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10D7C81-A1BE-4720-A66D-AEF9A11A5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BF18FEE-BE44-4F4A-AA4E-EC795CB0B9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90923-DDBF-EA18-9256-3607D28004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0412" y="2979336"/>
            <a:ext cx="5709721" cy="243086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 err="1">
                <a:solidFill>
                  <a:schemeClr val="tx2"/>
                </a:solidFill>
              </a:rPr>
              <a:t>Terugblik</a:t>
            </a:r>
            <a:endParaRPr lang="en-US">
              <a:solidFill>
                <a:schemeClr val="tx2"/>
              </a:solidFill>
            </a:endParaRPr>
          </a:p>
          <a:p>
            <a:r>
              <a:rPr lang="en-US" dirty="0" err="1">
                <a:solidFill>
                  <a:schemeClr val="tx2"/>
                </a:solidFill>
              </a:rPr>
              <a:t>Analyse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huidige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situatie</a:t>
            </a:r>
            <a:endParaRPr lang="en-US">
              <a:solidFill>
                <a:schemeClr val="tx2"/>
              </a:solidFill>
            </a:endParaRPr>
          </a:p>
          <a:p>
            <a:r>
              <a:rPr lang="en-US" dirty="0" err="1">
                <a:solidFill>
                  <a:schemeClr val="tx2"/>
                </a:solidFill>
              </a:rPr>
              <a:t>Keuzes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voor</a:t>
            </a:r>
            <a:r>
              <a:rPr lang="en-US" dirty="0">
                <a:solidFill>
                  <a:schemeClr val="tx2"/>
                </a:solidFill>
              </a:rPr>
              <a:t> de </a:t>
            </a:r>
            <a:r>
              <a:rPr lang="en-US" dirty="0" err="1">
                <a:solidFill>
                  <a:schemeClr val="tx2"/>
                </a:solidFill>
              </a:rPr>
              <a:t>komende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periode</a:t>
            </a:r>
            <a:endParaRPr lang="en-US">
              <a:solidFill>
                <a:schemeClr val="tx2"/>
              </a:solidFill>
            </a:endParaRPr>
          </a:p>
          <a:p>
            <a:r>
              <a:rPr lang="en-US" dirty="0" err="1">
                <a:solidFill>
                  <a:schemeClr val="tx2"/>
                </a:solidFill>
              </a:rPr>
              <a:t>Vervolgproces</a:t>
            </a:r>
            <a:endParaRPr lang="en-US">
              <a:solidFill>
                <a:schemeClr val="tx2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6B7259D-F2AD-42FE-B984-6D1D74321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-456266" y="3658536"/>
            <a:ext cx="3655725" cy="2743201"/>
            <a:chOff x="-305" y="-1"/>
            <a:chExt cx="3832880" cy="2876136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E5C38C6-2516-45D1-ADFC-3F59F8E34A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C274C95-E7A7-401D-A8F5-FFF5EB929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1D598C3-55D0-44FB-8766-A89B34B31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39EBC5C7-E54F-42F3-93F0-75AAC99FF9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1975A2-BF36-6516-3B6F-E660B0180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7626B13-E3F4-00C9-7351-232C35A32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86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2598F-E31C-606D-B868-A6E2ED2E07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Mentimeter</a:t>
            </a:r>
            <a:br>
              <a:rPr lang="en-US" dirty="0"/>
            </a:br>
            <a:r>
              <a:rPr lang="en-US" dirty="0">
                <a:ea typeface="+mj-lt"/>
                <a:cs typeface="+mj-lt"/>
              </a:rPr>
              <a:t>https://www.menti.com/al1fv4adgv84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0E7DD2-C381-BA0E-863E-89ADC7292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0F2D8-5F70-54EC-823A-6CAD7E911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3</a:t>
            </a:fld>
            <a:endParaRPr lang="en-US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9C1AEE6C-923A-C44E-1A12-DC6BB9E1D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461" y="1823356"/>
            <a:ext cx="4493079" cy="4452258"/>
          </a:xfrm>
          <a:prstGeom prst="rect">
            <a:avLst/>
          </a:prstGeom>
        </p:spPr>
      </p:pic>
      <p:sp>
        <p:nvSpPr>
          <p:cNvPr id="11" name="Tijdelijke aanduiding voor inhoud 10">
            <a:extLst>
              <a:ext uri="{FF2B5EF4-FFF2-40B4-BE49-F238E27FC236}">
                <a16:creationId xmlns:a16="http://schemas.microsoft.com/office/drawing/2014/main" id="{2CCE67CA-CD57-6CCA-F0B8-5FE88ECA8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7422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E088725-8417-280A-4F04-3721DEBE73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nl-NL" sz="3600">
                <a:solidFill>
                  <a:schemeClr val="tx2"/>
                </a:solidFill>
              </a:rPr>
              <a:t>Terugblik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4" cy="2510867"/>
            <a:chOff x="-305" y="-1"/>
            <a:chExt cx="3832880" cy="2876136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440AB33-943F-5B57-6309-9738FC48D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>
                <a:solidFill>
                  <a:schemeClr val="tx2"/>
                </a:solidFill>
              </a:rPr>
              <a:t>WerkMaatschappij8KTD 2020</a:t>
            </a:r>
          </a:p>
          <a:p>
            <a:r>
              <a:rPr lang="nl-NL">
                <a:solidFill>
                  <a:schemeClr val="tx2"/>
                </a:solidFill>
              </a:rPr>
              <a:t>Inkoopstrategie 2022-2028 </a:t>
            </a:r>
          </a:p>
          <a:p>
            <a:r>
              <a:rPr lang="nl-NL">
                <a:solidFill>
                  <a:schemeClr val="tx2"/>
                </a:solidFill>
              </a:rPr>
              <a:t>Ontvlechting</a:t>
            </a:r>
          </a:p>
          <a:p>
            <a:r>
              <a:rPr lang="nl-NL">
                <a:solidFill>
                  <a:schemeClr val="tx2"/>
                </a:solidFill>
              </a:rPr>
              <a:t>Evaluatie PPRC Q4 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F7281B-802D-ADE1-D8D8-C9E532675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64B6AC25-961F-5327-1E43-DFE44E1E6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4</a:t>
            </a:fld>
            <a:endParaRPr lang="en-US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372139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3C823D3-D619-407C-89E0-C6F6B1E7A4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47F8E3E-2FFA-4A0F-B3C7-E57ADDCFB4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DEE12C-5916-366A-7898-3378D1766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594707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Vraag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3D939F1-7ABE-4D0E-946A-43F37F556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3346102" cy="2510865"/>
            <a:chOff x="-305" y="-1"/>
            <a:chExt cx="3832880" cy="287613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3FE0426-0FE4-451E-A8BB-08DA6A6AC2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A32F7E8-35B4-451F-AA07-AECF7CA1D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E1097796-C3C8-4772-9EBD-9F5CA368F5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C4BC137-BB50-4235-A83F-4B4EEE159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E6B527-6B88-37AF-68EB-43EECF8210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329677"/>
            <a:ext cx="9833548" cy="24572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514350" indent="-514350">
              <a:buAutoNum type="arabicPeriod"/>
            </a:pP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Welke lessen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mogen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we, 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volgens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u, 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absoluut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niet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vergeten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in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dit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nieuwe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traject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>
              <a:solidFill>
                <a:schemeClr val="tx2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2345F6-6AD7-2440-8FCC-2BB18056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0C9A7D-B91A-6F4C-EF76-15FCE1330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5</a:t>
            </a:fld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DB3963A-4187-4A72-9DA4-CA6BADE229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9072780" y="3734338"/>
            <a:ext cx="3878664" cy="2368659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428E75E-001A-4568-B035-574F1303EF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4AC8CFC-1164-4525-82A0-25F75ADCF4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6F35C856-5B70-4CA2-BB8F-A37197D8F9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550FD8B0-DE97-47B1-84ED-67A3BD00FE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27134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18873D23-2DCF-4B31-A009-95721C06E8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13EF075-D4EF-4929-ADBC-91B27DA19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AA26DFA-AAB2-4973-9C17-16D587C7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1863" y="508838"/>
            <a:ext cx="5217958" cy="6239661"/>
            <a:chOff x="-19221" y="251144"/>
            <a:chExt cx="5217958" cy="6239661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F407F11-7321-4BF6-8536-CCE8E34245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6AC5DCC-C3CC-4FD5-AD4E-13A1BE5F7F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4BBCC2F4-EFA7-4AF4-B538-AC4022D90F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A9D1364-B6A3-44CB-9FBA-C528F0CE90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A0A86BA1-07B0-B87E-C0F8-60AFBC79E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43013"/>
            <a:ext cx="3855720" cy="4371974"/>
          </a:xfrm>
        </p:spPr>
        <p:txBody>
          <a:bodyPr>
            <a:normAutofit/>
          </a:bodyPr>
          <a:lstStyle/>
          <a:p>
            <a:r>
              <a:rPr lang="nl-NL" sz="3600">
                <a:solidFill>
                  <a:schemeClr val="tx2"/>
                </a:solidFill>
              </a:rPr>
              <a:t>Huidige situatie: te weinig grip en sturing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7FF700-E5DA-39D2-4B70-8620A395A3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200" y="804672"/>
            <a:ext cx="5221224" cy="523036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1800">
                <a:solidFill>
                  <a:schemeClr val="tx2"/>
                </a:solidFill>
              </a:rPr>
              <a:t>Complexe producten</a:t>
            </a:r>
          </a:p>
          <a:p>
            <a:r>
              <a:rPr lang="nl-NL" sz="1800">
                <a:solidFill>
                  <a:schemeClr val="tx2"/>
                </a:solidFill>
              </a:rPr>
              <a:t>Resultaatbekostiging komt onvoldoende uit de verf</a:t>
            </a:r>
          </a:p>
          <a:p>
            <a:r>
              <a:rPr lang="nl-NL" sz="1800">
                <a:solidFill>
                  <a:schemeClr val="tx2"/>
                </a:solidFill>
              </a:rPr>
              <a:t>Juridisch niet houdbaar ivm vereiste rechtszekerheid</a:t>
            </a:r>
          </a:p>
          <a:p>
            <a:r>
              <a:rPr lang="nl-NL" sz="1800">
                <a:solidFill>
                  <a:schemeClr val="tx2"/>
                </a:solidFill>
              </a:rPr>
              <a:t>Financiële lekkage</a:t>
            </a:r>
          </a:p>
          <a:p>
            <a:r>
              <a:rPr lang="nl-NL" sz="1800">
                <a:solidFill>
                  <a:schemeClr val="tx2"/>
                </a:solidFill>
              </a:rPr>
              <a:t>Veel aanbieders met geen/weinig clienten</a:t>
            </a:r>
          </a:p>
          <a:p>
            <a:r>
              <a:rPr lang="nl-NL" sz="1800">
                <a:solidFill>
                  <a:schemeClr val="tx2"/>
                </a:solidFill>
              </a:rPr>
              <a:t>Beperkt toezicht en sturing mogelijk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2A2355-6E74-275B-43D8-0F0527FF9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B18682A-728D-DBB7-9DF3-8B21A6FF1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29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B20F3C-6B9C-EECB-AA78-5E15CE92C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645" y="741391"/>
            <a:ext cx="4208527" cy="4004422"/>
          </a:xfrm>
        </p:spPr>
        <p:txBody>
          <a:bodyPr anchor="b">
            <a:normAutofit/>
          </a:bodyPr>
          <a:lstStyle/>
          <a:p>
            <a:r>
              <a:rPr lang="en-US" sz="2800" err="1"/>
              <a:t>Totaal</a:t>
            </a:r>
            <a:r>
              <a:rPr lang="en-US" sz="2800"/>
              <a:t> </a:t>
            </a:r>
            <a:r>
              <a:rPr lang="en-US" sz="2800" err="1"/>
              <a:t>aantal</a:t>
            </a:r>
            <a:r>
              <a:rPr lang="en-US" sz="2800"/>
              <a:t> </a:t>
            </a:r>
            <a:r>
              <a:rPr lang="en-US" sz="2800" err="1"/>
              <a:t>gecontracteerde</a:t>
            </a:r>
            <a:r>
              <a:rPr lang="en-US" sz="2800"/>
              <a:t> </a:t>
            </a:r>
            <a:r>
              <a:rPr lang="en-US" sz="2800" err="1"/>
              <a:t>aanbieders</a:t>
            </a:r>
            <a:r>
              <a:rPr lang="en-US" sz="2800"/>
              <a:t> </a:t>
            </a:r>
            <a:r>
              <a:rPr lang="en-US" sz="2800" err="1"/>
              <a:t>huishoudelijke</a:t>
            </a:r>
            <a:r>
              <a:rPr lang="en-US" sz="2800"/>
              <a:t> </a:t>
            </a:r>
            <a:r>
              <a:rPr lang="en-US" sz="2800" err="1"/>
              <a:t>ondersteuning</a:t>
            </a:r>
            <a:br>
              <a:rPr lang="en-US" sz="3200" b="1"/>
            </a:br>
            <a:br>
              <a:rPr lang="en-US" sz="3200" b="1"/>
            </a:br>
            <a:br>
              <a:rPr lang="en-US" sz="3200"/>
            </a:br>
            <a:endParaRPr lang="en-US" sz="320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96812F8-6462-152C-0F10-E6289E4BB9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006" y="741391"/>
            <a:ext cx="6126677" cy="5384528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C0A26E-A18F-357A-FF23-CE8FD21E0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514569" y="6356350"/>
            <a:ext cx="3096030" cy="365125"/>
          </a:xfrm>
        </p:spPr>
        <p:txBody>
          <a:bodyPr>
            <a:normAutofit fontScale="92500" lnSpcReduction="20000"/>
          </a:bodyPr>
          <a:lstStyle/>
          <a:p>
            <a:pPr algn="l">
              <a:spcAft>
                <a:spcPts val="600"/>
              </a:spcAft>
            </a:pPr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</a:rPr>
              <a:t>Dialooggesprekken nieuwe inkoop Wmo; 24 augustus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0FF653-8806-E8BA-B69B-9FB977ACF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>
                <a:solidFill>
                  <a:schemeClr val="tx1">
                    <a:lumMod val="50000"/>
                    <a:lumOff val="50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58F736-B256-8039-9DC6-F4E49A5C5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2068638" y="0"/>
            <a:ext cx="123362" cy="6858000"/>
            <a:chOff x="12068638" y="0"/>
            <a:chExt cx="123362" cy="685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0B4520A-996E-330C-99DA-69CA4D89E9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C8FA945-E356-695F-18D6-CAD4EF34FE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67915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038248A-211C-4EEC-8401-C761B929F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0A849F-66D9-40C8-BEC8-35AFF8F456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BCC87E-AE3E-3161-EE21-7D6E89EFAC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1280679"/>
            <a:ext cx="9833548" cy="1325563"/>
          </a:xfrm>
        </p:spPr>
        <p:txBody>
          <a:bodyPr anchor="b">
            <a:normAutofit/>
          </a:bodyPr>
          <a:lstStyle/>
          <a:p>
            <a:pPr algn="ctr"/>
            <a:r>
              <a:rPr lang="en-US" sz="3600">
                <a:solidFill>
                  <a:schemeClr val="tx2"/>
                </a:solidFill>
              </a:rPr>
              <a:t>Vragen 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4542298-A2B1-480F-A11C-A40EDD19B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289890" y="0"/>
            <a:ext cx="3902110" cy="2382977"/>
            <a:chOff x="6867015" y="-1"/>
            <a:chExt cx="5324985" cy="3251912"/>
          </a:xfrm>
          <a:solidFill>
            <a:schemeClr val="accent5">
              <a:alpha val="10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4AEB45E-B965-46A0-8557-C646B5011B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21A22C7-11AD-44B0-9BF7-6E3A45821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7049D82-B7F3-4192-8337-4BDB16955E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4A7FAD9-577C-4D2E-A3B5-C6D0A39D47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CEB47E-4844-AA0F-9610-5CCCC24A4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2890979"/>
            <a:ext cx="9833548" cy="269397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2. Welke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ontwikkelingen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hebben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volgens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u impact op de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ondersteuning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aan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inwoners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de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komende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vijf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jaar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3.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Waar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zitten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volgens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u de 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kansen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 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knelpunten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 in de </a:t>
            </a:r>
            <a:r>
              <a:rPr lang="en-US" dirty="0" err="1">
                <a:solidFill>
                  <a:schemeClr val="tx2"/>
                </a:solidFill>
                <a:ea typeface="+mn-lt"/>
                <a:cs typeface="+mn-lt"/>
              </a:rPr>
              <a:t>praktijk</a:t>
            </a:r>
            <a:r>
              <a:rPr lang="en-US" dirty="0">
                <a:solidFill>
                  <a:schemeClr val="tx2"/>
                </a:solidFill>
                <a:ea typeface="+mn-lt"/>
                <a:cs typeface="+mn-lt"/>
              </a:rPr>
              <a:t>?</a:t>
            </a:r>
            <a:endParaRPr lang="en-US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en-US" sz="1800">
              <a:solidFill>
                <a:schemeClr val="tx2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A5C9C35-2375-49EB-B99C-17C87D42FE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 flipH="1">
            <a:off x="0" y="4682671"/>
            <a:ext cx="2898948" cy="2175328"/>
            <a:chOff x="-305" y="-1"/>
            <a:chExt cx="3832880" cy="2876136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7BE7B8C5-3FC9-47E9-B555-AFCB849A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3815424" cy="2653659"/>
            </a:xfrm>
            <a:custGeom>
              <a:avLst/>
              <a:gdLst>
                <a:gd name="connsiteX0" fmla="*/ 3203055 w 3815424"/>
                <a:gd name="connsiteY0" fmla="*/ 0 h 2653659"/>
                <a:gd name="connsiteX1" fmla="*/ 3815424 w 3815424"/>
                <a:gd name="connsiteY1" fmla="*/ 0 h 2653659"/>
                <a:gd name="connsiteX2" fmla="*/ 3801025 w 3815424"/>
                <a:gd name="connsiteY2" fmla="*/ 214243 h 2653659"/>
                <a:gd name="connsiteX3" fmla="*/ 587142 w 3815424"/>
                <a:gd name="connsiteY3" fmla="*/ 2653659 h 2653659"/>
                <a:gd name="connsiteX4" fmla="*/ 53389 w 3815424"/>
                <a:gd name="connsiteY4" fmla="*/ 2605041 h 2653659"/>
                <a:gd name="connsiteX5" fmla="*/ 0 w 3815424"/>
                <a:gd name="connsiteY5" fmla="*/ 2593136 h 2653659"/>
                <a:gd name="connsiteX6" fmla="*/ 0 w 3815424"/>
                <a:gd name="connsiteY6" fmla="*/ 1994836 h 2653659"/>
                <a:gd name="connsiteX7" fmla="*/ 159710 w 3815424"/>
                <a:gd name="connsiteY7" fmla="*/ 2035054 h 2653659"/>
                <a:gd name="connsiteX8" fmla="*/ 587142 w 3815424"/>
                <a:gd name="connsiteY8" fmla="*/ 2075152 h 2653659"/>
                <a:gd name="connsiteX9" fmla="*/ 1549283 w 3815424"/>
                <a:gd name="connsiteY9" fmla="*/ 1900153 h 2653659"/>
                <a:gd name="connsiteX10" fmla="*/ 2406698 w 3815424"/>
                <a:gd name="connsiteY10" fmla="*/ 1418450 h 2653659"/>
                <a:gd name="connsiteX11" fmla="*/ 2996069 w 3815424"/>
                <a:gd name="connsiteY11" fmla="*/ 728678 h 2653659"/>
                <a:gd name="connsiteX12" fmla="*/ 3193967 w 3815424"/>
                <a:gd name="connsiteY12" fmla="*/ 137719 h 26536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59">
                  <a:moveTo>
                    <a:pt x="3203055" y="0"/>
                  </a:moveTo>
                  <a:lnTo>
                    <a:pt x="3815424" y="0"/>
                  </a:lnTo>
                  <a:lnTo>
                    <a:pt x="3801025" y="214243"/>
                  </a:lnTo>
                  <a:cubicBezTo>
                    <a:pt x="3616317" y="1584467"/>
                    <a:pt x="2091637" y="2653659"/>
                    <a:pt x="587142" y="2653659"/>
                  </a:cubicBezTo>
                  <a:cubicBezTo>
                    <a:pt x="400192" y="2653659"/>
                    <a:pt x="222112" y="2636953"/>
                    <a:pt x="53389" y="2605041"/>
                  </a:cubicBezTo>
                  <a:lnTo>
                    <a:pt x="0" y="2593136"/>
                  </a:lnTo>
                  <a:lnTo>
                    <a:pt x="0" y="1994836"/>
                  </a:lnTo>
                  <a:lnTo>
                    <a:pt x="159710" y="2035054"/>
                  </a:lnTo>
                  <a:cubicBezTo>
                    <a:pt x="295467" y="2061726"/>
                    <a:pt x="438268" y="2075152"/>
                    <a:pt x="587142" y="2075152"/>
                  </a:cubicBezTo>
                  <a:cubicBezTo>
                    <a:pt x="901731" y="2075152"/>
                    <a:pt x="1234490" y="2014697"/>
                    <a:pt x="1549283" y="1900153"/>
                  </a:cubicBezTo>
                  <a:cubicBezTo>
                    <a:pt x="1860709" y="1786959"/>
                    <a:pt x="2157231" y="1620350"/>
                    <a:pt x="2406698" y="1418450"/>
                  </a:cubicBezTo>
                  <a:cubicBezTo>
                    <a:pt x="2655859" y="1216840"/>
                    <a:pt x="2859596" y="978302"/>
                    <a:pt x="2996069" y="728678"/>
                  </a:cubicBezTo>
                  <a:cubicBezTo>
                    <a:pt x="3101178" y="536396"/>
                    <a:pt x="3167417" y="338366"/>
                    <a:pt x="3193967" y="13771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615B6EFE-6DC2-4A72-AC12-BCCC3638A6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15424" cy="2653660"/>
            </a:xfrm>
            <a:custGeom>
              <a:avLst/>
              <a:gdLst>
                <a:gd name="connsiteX0" fmla="*/ 3305038 w 3815424"/>
                <a:gd name="connsiteY0" fmla="*/ 0 h 2653660"/>
                <a:gd name="connsiteX1" fmla="*/ 3815424 w 3815424"/>
                <a:gd name="connsiteY1" fmla="*/ 0 h 2653660"/>
                <a:gd name="connsiteX2" fmla="*/ 3801025 w 3815424"/>
                <a:gd name="connsiteY2" fmla="*/ 214244 h 2653660"/>
                <a:gd name="connsiteX3" fmla="*/ 587142 w 3815424"/>
                <a:gd name="connsiteY3" fmla="*/ 2653660 h 2653660"/>
                <a:gd name="connsiteX4" fmla="*/ 53389 w 3815424"/>
                <a:gd name="connsiteY4" fmla="*/ 2605042 h 2653660"/>
                <a:gd name="connsiteX5" fmla="*/ 0 w 3815424"/>
                <a:gd name="connsiteY5" fmla="*/ 2593137 h 2653660"/>
                <a:gd name="connsiteX6" fmla="*/ 0 w 3815424"/>
                <a:gd name="connsiteY6" fmla="*/ 2094444 h 2653660"/>
                <a:gd name="connsiteX7" fmla="*/ 137675 w 3815424"/>
                <a:gd name="connsiteY7" fmla="*/ 2129195 h 2653660"/>
                <a:gd name="connsiteX8" fmla="*/ 587142 w 3815424"/>
                <a:gd name="connsiteY8" fmla="*/ 2171571 h 2653660"/>
                <a:gd name="connsiteX9" fmla="*/ 1585826 w 3815424"/>
                <a:gd name="connsiteY9" fmla="*/ 1990112 h 2653660"/>
                <a:gd name="connsiteX10" fmla="*/ 2473046 w 3815424"/>
                <a:gd name="connsiteY10" fmla="*/ 1491633 h 2653660"/>
                <a:gd name="connsiteX11" fmla="*/ 3086710 w 3815424"/>
                <a:gd name="connsiteY11" fmla="*/ 772838 h 2653660"/>
                <a:gd name="connsiteX12" fmla="*/ 3295217 w 3815424"/>
                <a:gd name="connsiteY12" fmla="*/ 149229 h 26536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15424" h="2653660">
                  <a:moveTo>
                    <a:pt x="3305038" y="0"/>
                  </a:moveTo>
                  <a:lnTo>
                    <a:pt x="3815424" y="0"/>
                  </a:lnTo>
                  <a:lnTo>
                    <a:pt x="3801025" y="214244"/>
                  </a:lnTo>
                  <a:cubicBezTo>
                    <a:pt x="3616317" y="1584467"/>
                    <a:pt x="2091637" y="2653660"/>
                    <a:pt x="587142" y="2653660"/>
                  </a:cubicBezTo>
                  <a:cubicBezTo>
                    <a:pt x="400192" y="2653660"/>
                    <a:pt x="222112" y="2636954"/>
                    <a:pt x="53389" y="2605042"/>
                  </a:cubicBezTo>
                  <a:lnTo>
                    <a:pt x="0" y="2593137"/>
                  </a:lnTo>
                  <a:lnTo>
                    <a:pt x="0" y="2094444"/>
                  </a:lnTo>
                  <a:lnTo>
                    <a:pt x="137675" y="2129195"/>
                  </a:lnTo>
                  <a:cubicBezTo>
                    <a:pt x="280616" y="2157374"/>
                    <a:pt x="430766" y="2171571"/>
                    <a:pt x="587142" y="2171571"/>
                  </a:cubicBezTo>
                  <a:cubicBezTo>
                    <a:pt x="918879" y="2171571"/>
                    <a:pt x="1254904" y="2110634"/>
                    <a:pt x="1585826" y="1990112"/>
                  </a:cubicBezTo>
                  <a:cubicBezTo>
                    <a:pt x="1908071" y="1873061"/>
                    <a:pt x="2214800" y="1700666"/>
                    <a:pt x="2473046" y="1491633"/>
                  </a:cubicBezTo>
                  <a:cubicBezTo>
                    <a:pt x="2735782" y="1279031"/>
                    <a:pt x="2942276" y="1037118"/>
                    <a:pt x="3086710" y="772838"/>
                  </a:cubicBezTo>
                  <a:cubicBezTo>
                    <a:pt x="3197408" y="570216"/>
                    <a:pt x="3267226" y="361248"/>
                    <a:pt x="3295217" y="14922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E8C1B65-6799-4DD1-B262-01901DA126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1"/>
              <a:ext cx="3815986" cy="2675935"/>
            </a:xfrm>
            <a:custGeom>
              <a:avLst/>
              <a:gdLst>
                <a:gd name="connsiteX0" fmla="*/ 3648768 w 3815986"/>
                <a:gd name="connsiteY0" fmla="*/ 0 h 2675935"/>
                <a:gd name="connsiteX1" fmla="*/ 3815986 w 3815986"/>
                <a:gd name="connsiteY1" fmla="*/ 0 h 2675935"/>
                <a:gd name="connsiteX2" fmla="*/ 3804695 w 3815986"/>
                <a:gd name="connsiteY2" fmla="*/ 200084 h 2675935"/>
                <a:gd name="connsiteX3" fmla="*/ 3762590 w 3815986"/>
                <a:gd name="connsiteY3" fmla="*/ 455543 h 2675935"/>
                <a:gd name="connsiteX4" fmla="*/ 3592332 w 3815986"/>
                <a:gd name="connsiteY4" fmla="*/ 947274 h 2675935"/>
                <a:gd name="connsiteX5" fmla="*/ 2953967 w 3815986"/>
                <a:gd name="connsiteY5" fmla="*/ 1782349 h 2675935"/>
                <a:gd name="connsiteX6" fmla="*/ 2530669 w 3815986"/>
                <a:gd name="connsiteY6" fmla="*/ 2109494 h 2675935"/>
                <a:gd name="connsiteX7" fmla="*/ 2057561 w 3815986"/>
                <a:gd name="connsiteY7" fmla="*/ 2369245 h 2675935"/>
                <a:gd name="connsiteX8" fmla="*/ 1007330 w 3815986"/>
                <a:gd name="connsiteY8" fmla="*/ 2655701 h 2675935"/>
                <a:gd name="connsiteX9" fmla="*/ 732765 w 3815986"/>
                <a:gd name="connsiteY9" fmla="*/ 2674696 h 2675935"/>
                <a:gd name="connsiteX10" fmla="*/ 457666 w 3815986"/>
                <a:gd name="connsiteY10" fmla="*/ 2670839 h 2675935"/>
                <a:gd name="connsiteX11" fmla="*/ 183574 w 3815986"/>
                <a:gd name="connsiteY11" fmla="*/ 2643312 h 2675935"/>
                <a:gd name="connsiteX12" fmla="*/ 0 w 3815986"/>
                <a:gd name="connsiteY12" fmla="*/ 2607798 h 2675935"/>
                <a:gd name="connsiteX13" fmla="*/ 0 w 3815986"/>
                <a:gd name="connsiteY13" fmla="*/ 2356652 h 2675935"/>
                <a:gd name="connsiteX14" fmla="*/ 222195 w 3815986"/>
                <a:gd name="connsiteY14" fmla="*/ 2396940 h 2675935"/>
                <a:gd name="connsiteX15" fmla="*/ 472364 w 3815986"/>
                <a:gd name="connsiteY15" fmla="*/ 2419092 h 2675935"/>
                <a:gd name="connsiteX16" fmla="*/ 974972 w 3815986"/>
                <a:gd name="connsiteY16" fmla="*/ 2402122 h 2675935"/>
                <a:gd name="connsiteX17" fmla="*/ 1468292 w 3815986"/>
                <a:gd name="connsiteY17" fmla="*/ 2304162 h 2675935"/>
                <a:gd name="connsiteX18" fmla="*/ 1940176 w 3815986"/>
                <a:gd name="connsiteY18" fmla="*/ 2133695 h 2675935"/>
                <a:gd name="connsiteX19" fmla="*/ 2783403 w 3815986"/>
                <a:gd name="connsiteY19" fmla="*/ 1609954 h 2675935"/>
                <a:gd name="connsiteX20" fmla="*/ 3128104 w 3815986"/>
                <a:gd name="connsiteY20" fmla="*/ 1260439 h 2675935"/>
                <a:gd name="connsiteX21" fmla="*/ 3400639 w 3815986"/>
                <a:gd name="connsiteY21" fmla="*/ 859052 h 2675935"/>
                <a:gd name="connsiteX22" fmla="*/ 3585595 w 3815986"/>
                <a:gd name="connsiteY22" fmla="*/ 415336 h 2675935"/>
                <a:gd name="connsiteX23" fmla="*/ 3635918 w 3815986"/>
                <a:gd name="connsiteY23" fmla="*/ 181137 h 2675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815986" h="2675935">
                  <a:moveTo>
                    <a:pt x="3648768" y="0"/>
                  </a:moveTo>
                  <a:lnTo>
                    <a:pt x="3815986" y="0"/>
                  </a:lnTo>
                  <a:lnTo>
                    <a:pt x="3804695" y="200084"/>
                  </a:lnTo>
                  <a:cubicBezTo>
                    <a:pt x="3795228" y="285751"/>
                    <a:pt x="3781167" y="371032"/>
                    <a:pt x="3762590" y="455543"/>
                  </a:cubicBezTo>
                  <a:cubicBezTo>
                    <a:pt x="3725537" y="624467"/>
                    <a:pt x="3668784" y="790112"/>
                    <a:pt x="3592332" y="947274"/>
                  </a:cubicBezTo>
                  <a:cubicBezTo>
                    <a:pt x="3438712" y="1261596"/>
                    <a:pt x="3216091" y="1542847"/>
                    <a:pt x="2953967" y="1782349"/>
                  </a:cubicBezTo>
                  <a:cubicBezTo>
                    <a:pt x="2822599" y="1902099"/>
                    <a:pt x="2680615" y="2011341"/>
                    <a:pt x="2530669" y="2109494"/>
                  </a:cubicBezTo>
                  <a:cubicBezTo>
                    <a:pt x="2380520" y="2207551"/>
                    <a:pt x="2222510" y="2294906"/>
                    <a:pt x="2057561" y="2369245"/>
                  </a:cubicBezTo>
                  <a:cubicBezTo>
                    <a:pt x="1727252" y="2516859"/>
                    <a:pt x="1371629" y="2614434"/>
                    <a:pt x="1007330" y="2655701"/>
                  </a:cubicBezTo>
                  <a:cubicBezTo>
                    <a:pt x="916281" y="2665873"/>
                    <a:pt x="824568" y="2672188"/>
                    <a:pt x="732765" y="2674696"/>
                  </a:cubicBezTo>
                  <a:cubicBezTo>
                    <a:pt x="640963" y="2677203"/>
                    <a:pt x="549072" y="2675901"/>
                    <a:pt x="457666" y="2670839"/>
                  </a:cubicBezTo>
                  <a:cubicBezTo>
                    <a:pt x="366106" y="2665584"/>
                    <a:pt x="274572" y="2656521"/>
                    <a:pt x="183574" y="2643312"/>
                  </a:cubicBezTo>
                  <a:lnTo>
                    <a:pt x="0" y="2607798"/>
                  </a:lnTo>
                  <a:lnTo>
                    <a:pt x="0" y="2356652"/>
                  </a:lnTo>
                  <a:lnTo>
                    <a:pt x="222195" y="2396940"/>
                  </a:lnTo>
                  <a:cubicBezTo>
                    <a:pt x="304990" y="2407980"/>
                    <a:pt x="388511" y="2415283"/>
                    <a:pt x="472364" y="2419092"/>
                  </a:cubicBezTo>
                  <a:cubicBezTo>
                    <a:pt x="640376" y="2427095"/>
                    <a:pt x="808184" y="2421791"/>
                    <a:pt x="974972" y="2402122"/>
                  </a:cubicBezTo>
                  <a:cubicBezTo>
                    <a:pt x="1141658" y="2382358"/>
                    <a:pt x="1306812" y="2349286"/>
                    <a:pt x="1468292" y="2304162"/>
                  </a:cubicBezTo>
                  <a:cubicBezTo>
                    <a:pt x="1629874" y="2259231"/>
                    <a:pt x="1787475" y="2201091"/>
                    <a:pt x="1940176" y="2133695"/>
                  </a:cubicBezTo>
                  <a:cubicBezTo>
                    <a:pt x="2246498" y="2000349"/>
                    <a:pt x="2532507" y="1823520"/>
                    <a:pt x="2783403" y="1609954"/>
                  </a:cubicBezTo>
                  <a:cubicBezTo>
                    <a:pt x="2908442" y="1502833"/>
                    <a:pt x="3024295" y="1385975"/>
                    <a:pt x="3128104" y="1260439"/>
                  </a:cubicBezTo>
                  <a:cubicBezTo>
                    <a:pt x="3232116" y="1135096"/>
                    <a:pt x="3323881" y="1000689"/>
                    <a:pt x="3400639" y="859052"/>
                  </a:cubicBezTo>
                  <a:cubicBezTo>
                    <a:pt x="3477399" y="717510"/>
                    <a:pt x="3541296" y="569316"/>
                    <a:pt x="3585595" y="415336"/>
                  </a:cubicBezTo>
                  <a:cubicBezTo>
                    <a:pt x="3607796" y="338540"/>
                    <a:pt x="3624638" y="260224"/>
                    <a:pt x="3635918" y="18113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03829674-8FAF-4E90-9FB7-C6CE17839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-1"/>
              <a:ext cx="3832270" cy="2876136"/>
            </a:xfrm>
            <a:custGeom>
              <a:avLst/>
              <a:gdLst>
                <a:gd name="connsiteX0" fmla="*/ 3800718 w 3832270"/>
                <a:gd name="connsiteY0" fmla="*/ 0 h 2876136"/>
                <a:gd name="connsiteX1" fmla="*/ 3832270 w 3832270"/>
                <a:gd name="connsiteY1" fmla="*/ 0 h 2876136"/>
                <a:gd name="connsiteX2" fmla="*/ 3824562 w 3832270"/>
                <a:gd name="connsiteY2" fmla="*/ 143769 h 2876136"/>
                <a:gd name="connsiteX3" fmla="*/ 3628155 w 3832270"/>
                <a:gd name="connsiteY3" fmla="*/ 922055 h 2876136"/>
                <a:gd name="connsiteX4" fmla="*/ 3514853 w 3832270"/>
                <a:gd name="connsiteY4" fmla="*/ 1169078 h 2876136"/>
                <a:gd name="connsiteX5" fmla="*/ 3379198 w 3832270"/>
                <a:gd name="connsiteY5" fmla="*/ 1407037 h 2876136"/>
                <a:gd name="connsiteX6" fmla="*/ 3043787 w 3832270"/>
                <a:gd name="connsiteY6" fmla="*/ 1848342 h 2876136"/>
                <a:gd name="connsiteX7" fmla="*/ 2845661 w 3832270"/>
                <a:gd name="connsiteY7" fmla="*/ 2047444 h 2876136"/>
                <a:gd name="connsiteX8" fmla="*/ 2793197 w 3832270"/>
                <a:gd name="connsiteY8" fmla="*/ 2094689 h 2876136"/>
                <a:gd name="connsiteX9" fmla="*/ 2739710 w 3832270"/>
                <a:gd name="connsiteY9" fmla="*/ 2140969 h 2876136"/>
                <a:gd name="connsiteX10" fmla="*/ 2629166 w 3832270"/>
                <a:gd name="connsiteY10" fmla="*/ 2229867 h 2876136"/>
                <a:gd name="connsiteX11" fmla="*/ 2145952 w 3832270"/>
                <a:gd name="connsiteY11" fmla="*/ 2535994 h 2876136"/>
                <a:gd name="connsiteX12" fmla="*/ 1034987 w 3832270"/>
                <a:gd name="connsiteY12" fmla="*/ 2863910 h 2876136"/>
                <a:gd name="connsiteX13" fmla="*/ 741909 w 3832270"/>
                <a:gd name="connsiteY13" fmla="*/ 2875939 h 2876136"/>
                <a:gd name="connsiteX14" fmla="*/ 450208 w 3832270"/>
                <a:gd name="connsiteY14" fmla="*/ 2857451 h 2876136"/>
                <a:gd name="connsiteX15" fmla="*/ 22215 w 3832270"/>
                <a:gd name="connsiteY15" fmla="*/ 2775923 h 2876136"/>
                <a:gd name="connsiteX16" fmla="*/ 0 w 3832270"/>
                <a:gd name="connsiteY16" fmla="*/ 2769256 h 2876136"/>
                <a:gd name="connsiteX17" fmla="*/ 0 w 3832270"/>
                <a:gd name="connsiteY17" fmla="*/ 2590612 h 2876136"/>
                <a:gd name="connsiteX18" fmla="*/ 199046 w 3832270"/>
                <a:gd name="connsiteY18" fmla="*/ 2627410 h 2876136"/>
                <a:gd name="connsiteX19" fmla="*/ 468174 w 3832270"/>
                <a:gd name="connsiteY19" fmla="*/ 2649670 h 2876136"/>
                <a:gd name="connsiteX20" fmla="*/ 1003650 w 3832270"/>
                <a:gd name="connsiteY20" fmla="*/ 2622480 h 2876136"/>
                <a:gd name="connsiteX21" fmla="*/ 1266489 w 3832270"/>
                <a:gd name="connsiteY21" fmla="*/ 2573982 h 2876136"/>
                <a:gd name="connsiteX22" fmla="*/ 1524223 w 3832270"/>
                <a:gd name="connsiteY22" fmla="*/ 2504657 h 2876136"/>
                <a:gd name="connsiteX23" fmla="*/ 1775731 w 3832270"/>
                <a:gd name="connsiteY23" fmla="*/ 2416243 h 2876136"/>
                <a:gd name="connsiteX24" fmla="*/ 2019789 w 3832270"/>
                <a:gd name="connsiteY24" fmla="*/ 2309412 h 2876136"/>
                <a:gd name="connsiteX25" fmla="*/ 2482486 w 3832270"/>
                <a:gd name="connsiteY25" fmla="*/ 2046962 h 2876136"/>
                <a:gd name="connsiteX26" fmla="*/ 2591908 w 3832270"/>
                <a:gd name="connsiteY26" fmla="*/ 1971371 h 2876136"/>
                <a:gd name="connsiteX27" fmla="*/ 2645702 w 3832270"/>
                <a:gd name="connsiteY27" fmla="*/ 1932321 h 2876136"/>
                <a:gd name="connsiteX28" fmla="*/ 2698779 w 3832270"/>
                <a:gd name="connsiteY28" fmla="*/ 1892309 h 2876136"/>
                <a:gd name="connsiteX29" fmla="*/ 2903537 w 3832270"/>
                <a:gd name="connsiteY29" fmla="*/ 1722516 h 2876136"/>
                <a:gd name="connsiteX30" fmla="*/ 3269061 w 3832270"/>
                <a:gd name="connsiteY30" fmla="*/ 1337327 h 2876136"/>
                <a:gd name="connsiteX31" fmla="*/ 3424928 w 3832270"/>
                <a:gd name="connsiteY31" fmla="*/ 1122508 h 2876136"/>
                <a:gd name="connsiteX32" fmla="*/ 3557622 w 3832270"/>
                <a:gd name="connsiteY32" fmla="*/ 893226 h 2876136"/>
                <a:gd name="connsiteX33" fmla="*/ 3587019 w 3832270"/>
                <a:gd name="connsiteY33" fmla="*/ 833929 h 2876136"/>
                <a:gd name="connsiteX34" fmla="*/ 3601310 w 3832270"/>
                <a:gd name="connsiteY34" fmla="*/ 804040 h 2876136"/>
                <a:gd name="connsiteX35" fmla="*/ 3614885 w 3832270"/>
                <a:gd name="connsiteY35" fmla="*/ 773861 h 2876136"/>
                <a:gd name="connsiteX36" fmla="*/ 3640812 w 3832270"/>
                <a:gd name="connsiteY36" fmla="*/ 713022 h 2876136"/>
                <a:gd name="connsiteX37" fmla="*/ 3665105 w 3832270"/>
                <a:gd name="connsiteY37" fmla="*/ 651506 h 2876136"/>
                <a:gd name="connsiteX38" fmla="*/ 3744110 w 3832270"/>
                <a:gd name="connsiteY38" fmla="*/ 399567 h 2876136"/>
                <a:gd name="connsiteX39" fmla="*/ 3792123 w 3832270"/>
                <a:gd name="connsiteY39" fmla="*/ 140444 h 2876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832270" h="2876136">
                  <a:moveTo>
                    <a:pt x="3800718" y="0"/>
                  </a:moveTo>
                  <a:lnTo>
                    <a:pt x="3832270" y="0"/>
                  </a:lnTo>
                  <a:lnTo>
                    <a:pt x="3824562" y="143769"/>
                  </a:lnTo>
                  <a:cubicBezTo>
                    <a:pt x="3797131" y="409191"/>
                    <a:pt x="3730585" y="671345"/>
                    <a:pt x="3628155" y="922055"/>
                  </a:cubicBezTo>
                  <a:cubicBezTo>
                    <a:pt x="3593858" y="1005553"/>
                    <a:pt x="3556704" y="1088280"/>
                    <a:pt x="3514853" y="1169078"/>
                  </a:cubicBezTo>
                  <a:cubicBezTo>
                    <a:pt x="3473616" y="1250166"/>
                    <a:pt x="3428194" y="1329517"/>
                    <a:pt x="3379198" y="1407037"/>
                  </a:cubicBezTo>
                  <a:cubicBezTo>
                    <a:pt x="3281106" y="1561980"/>
                    <a:pt x="3169132" y="1710174"/>
                    <a:pt x="3043787" y="1848342"/>
                  </a:cubicBezTo>
                  <a:cubicBezTo>
                    <a:pt x="2980806" y="1917184"/>
                    <a:pt x="2915071" y="1984001"/>
                    <a:pt x="2845661" y="2047444"/>
                  </a:cubicBezTo>
                  <a:cubicBezTo>
                    <a:pt x="2828411" y="2063450"/>
                    <a:pt x="2811060" y="2079263"/>
                    <a:pt x="2793197" y="2094689"/>
                  </a:cubicBezTo>
                  <a:cubicBezTo>
                    <a:pt x="2775436" y="2110213"/>
                    <a:pt x="2757982" y="2126025"/>
                    <a:pt x="2739710" y="2140969"/>
                  </a:cubicBezTo>
                  <a:cubicBezTo>
                    <a:pt x="2703576" y="2171341"/>
                    <a:pt x="2666524" y="2200749"/>
                    <a:pt x="2629166" y="2229867"/>
                  </a:cubicBezTo>
                  <a:cubicBezTo>
                    <a:pt x="2479015" y="2345569"/>
                    <a:pt x="2316821" y="2448061"/>
                    <a:pt x="2145952" y="2535994"/>
                  </a:cubicBezTo>
                  <a:cubicBezTo>
                    <a:pt x="1804312" y="2711957"/>
                    <a:pt x="1424600" y="2826982"/>
                    <a:pt x="1034987" y="2863910"/>
                  </a:cubicBezTo>
                  <a:cubicBezTo>
                    <a:pt x="937762" y="2873167"/>
                    <a:pt x="839720" y="2877096"/>
                    <a:pt x="741909" y="2875939"/>
                  </a:cubicBezTo>
                  <a:cubicBezTo>
                    <a:pt x="644097" y="2874782"/>
                    <a:pt x="546515" y="2868539"/>
                    <a:pt x="450208" y="2857451"/>
                  </a:cubicBezTo>
                  <a:cubicBezTo>
                    <a:pt x="305520" y="2840674"/>
                    <a:pt x="162095" y="2813810"/>
                    <a:pt x="22215" y="2775923"/>
                  </a:cubicBezTo>
                  <a:lnTo>
                    <a:pt x="0" y="2769256"/>
                  </a:lnTo>
                  <a:lnTo>
                    <a:pt x="0" y="2590612"/>
                  </a:lnTo>
                  <a:lnTo>
                    <a:pt x="199046" y="2627410"/>
                  </a:lnTo>
                  <a:cubicBezTo>
                    <a:pt x="288321" y="2639209"/>
                    <a:pt x="378197" y="2646537"/>
                    <a:pt x="468174" y="2649670"/>
                  </a:cubicBezTo>
                  <a:cubicBezTo>
                    <a:pt x="648333" y="2656805"/>
                    <a:pt x="826655" y="2647163"/>
                    <a:pt x="1003650" y="2622480"/>
                  </a:cubicBezTo>
                  <a:cubicBezTo>
                    <a:pt x="1091943" y="2609658"/>
                    <a:pt x="1179725" y="2593747"/>
                    <a:pt x="1266489" y="2573982"/>
                  </a:cubicBezTo>
                  <a:cubicBezTo>
                    <a:pt x="1353250" y="2553927"/>
                    <a:pt x="1439298" y="2531076"/>
                    <a:pt x="1524223" y="2504657"/>
                  </a:cubicBezTo>
                  <a:cubicBezTo>
                    <a:pt x="1609149" y="2478336"/>
                    <a:pt x="1693052" y="2448833"/>
                    <a:pt x="1775731" y="2416243"/>
                  </a:cubicBezTo>
                  <a:cubicBezTo>
                    <a:pt x="1858309" y="2383557"/>
                    <a:pt x="1939764" y="2347882"/>
                    <a:pt x="2019789" y="2309412"/>
                  </a:cubicBezTo>
                  <a:cubicBezTo>
                    <a:pt x="2179839" y="2232567"/>
                    <a:pt x="2334583" y="2144923"/>
                    <a:pt x="2482486" y="2046962"/>
                  </a:cubicBezTo>
                  <a:cubicBezTo>
                    <a:pt x="2519334" y="2022376"/>
                    <a:pt x="2556081" y="1997403"/>
                    <a:pt x="2591908" y="1971371"/>
                  </a:cubicBezTo>
                  <a:cubicBezTo>
                    <a:pt x="2610077" y="1958644"/>
                    <a:pt x="2627838" y="1945434"/>
                    <a:pt x="2645702" y="1932321"/>
                  </a:cubicBezTo>
                  <a:cubicBezTo>
                    <a:pt x="2663666" y="1919305"/>
                    <a:pt x="2681325" y="1905903"/>
                    <a:pt x="2698779" y="1892309"/>
                  </a:cubicBezTo>
                  <a:cubicBezTo>
                    <a:pt x="2768903" y="1838025"/>
                    <a:pt x="2837496" y="1781717"/>
                    <a:pt x="2903537" y="1722516"/>
                  </a:cubicBezTo>
                  <a:cubicBezTo>
                    <a:pt x="3035926" y="1604501"/>
                    <a:pt x="3158720" y="1475784"/>
                    <a:pt x="3269061" y="1337327"/>
                  </a:cubicBezTo>
                  <a:cubicBezTo>
                    <a:pt x="3324182" y="1268099"/>
                    <a:pt x="3376341" y="1196461"/>
                    <a:pt x="3424928" y="1122508"/>
                  </a:cubicBezTo>
                  <a:cubicBezTo>
                    <a:pt x="3472697" y="1048170"/>
                    <a:pt x="3517814" y="972000"/>
                    <a:pt x="3557622" y="893226"/>
                  </a:cubicBezTo>
                  <a:cubicBezTo>
                    <a:pt x="3567931" y="873654"/>
                    <a:pt x="3577526" y="853791"/>
                    <a:pt x="3587019" y="833929"/>
                  </a:cubicBezTo>
                  <a:lnTo>
                    <a:pt x="3601310" y="804040"/>
                  </a:lnTo>
                  <a:lnTo>
                    <a:pt x="3614885" y="773861"/>
                  </a:lnTo>
                  <a:cubicBezTo>
                    <a:pt x="3623766" y="753709"/>
                    <a:pt x="3632748" y="733559"/>
                    <a:pt x="3640812" y="713022"/>
                  </a:cubicBezTo>
                  <a:cubicBezTo>
                    <a:pt x="3648876" y="692485"/>
                    <a:pt x="3657756" y="672236"/>
                    <a:pt x="3665105" y="651506"/>
                  </a:cubicBezTo>
                  <a:cubicBezTo>
                    <a:pt x="3696544" y="569166"/>
                    <a:pt x="3723185" y="485089"/>
                    <a:pt x="3744110" y="399567"/>
                  </a:cubicBezTo>
                  <a:cubicBezTo>
                    <a:pt x="3765341" y="314238"/>
                    <a:pt x="3781392" y="227654"/>
                    <a:pt x="3792123" y="14044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37B3ED-7A70-37C5-AAA1-D0DBFF65FE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Dialooggesprekken nieuwe inkoop Wmo; 24 augustus 2026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7DAF19-9086-4C76-2278-1BF870E6F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F4F67ABA-1E67-4ED3-A1FC-6DED20F2F5B0}" type="slidenum">
              <a:rPr lang="nl-NL" smtClean="0"/>
              <a:pPr>
                <a:spcAft>
                  <a:spcPts val="600"/>
                </a:spcAft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3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6DEA76-4848-4061-D007-0A5C84990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Ontwikkelingen die op ons afkomen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id="{EE7FF56A-5893-F6A1-F17F-983953309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187"/>
          <a:stretch>
            <a:fillRect/>
          </a:stretch>
        </p:blipFill>
        <p:spPr>
          <a:xfrm>
            <a:off x="431260" y="1458622"/>
            <a:ext cx="10669031" cy="3997546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57E813-A30A-4160-584A-2F921DF36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Dialooggesprekken nieuwe inkoop Wmo; 24 augustus 2026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6F62F1-7DAE-D11B-000D-E2829D12F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F67ABA-1E67-4ED3-A1FC-6DED20F2F5B0}" type="slidenum">
              <a:rPr lang="nl-NL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43356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578</Words>
  <Application>Microsoft Office PowerPoint</Application>
  <PresentationFormat>Breedbeeld</PresentationFormat>
  <Paragraphs>114</Paragraphs>
  <Slides>19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19</vt:i4>
      </vt:variant>
    </vt:vector>
  </HeadingPairs>
  <TitlesOfParts>
    <vt:vector size="24" baseType="lpstr">
      <vt:lpstr>Aptos</vt:lpstr>
      <vt:lpstr>Aptos Display</vt:lpstr>
      <vt:lpstr>Arial</vt:lpstr>
      <vt:lpstr>Wingdings</vt:lpstr>
      <vt:lpstr>Kantoorthema</vt:lpstr>
      <vt:lpstr> </vt:lpstr>
      <vt:lpstr>Agenda</vt:lpstr>
      <vt:lpstr>Mentimeter https://www.menti.com/al1fv4adgv84</vt:lpstr>
      <vt:lpstr>Terugblik</vt:lpstr>
      <vt:lpstr>Vraag</vt:lpstr>
      <vt:lpstr>Huidige situatie: te weinig grip en sturing</vt:lpstr>
      <vt:lpstr>Totaal aantal gecontracteerde aanbieders huishoudelijke ondersteuning   </vt:lpstr>
      <vt:lpstr>Vragen </vt:lpstr>
      <vt:lpstr>Ontwikkelingen die op ons afkomen</vt:lpstr>
      <vt:lpstr>Strategie: Uitgangspunten voor de inkoop</vt:lpstr>
      <vt:lpstr>Vragen</vt:lpstr>
      <vt:lpstr>Nieuwe inkoop (huishoudelijke ondersteuning)</vt:lpstr>
      <vt:lpstr>Vragen</vt:lpstr>
      <vt:lpstr>Vragen </vt:lpstr>
      <vt:lpstr>Nieuwe inkoop Individuele- en groepsbegeleiding </vt:lpstr>
      <vt:lpstr>Vragen </vt:lpstr>
      <vt:lpstr>Vraag</vt:lpstr>
      <vt:lpstr>Planning </vt:lpstr>
      <vt:lpstr>Bedankt voor uw komst en uw bijdrage 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Melissa van Lohuizen</dc:creator>
  <cp:lastModifiedBy>Jeen Koster</cp:lastModifiedBy>
  <cp:revision>24</cp:revision>
  <dcterms:created xsi:type="dcterms:W3CDTF">2026-08-14T09:55:47Z</dcterms:created>
  <dcterms:modified xsi:type="dcterms:W3CDTF">2026-09-10T13:15:55Z</dcterms:modified>
</cp:coreProperties>
</file>