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5"/>
    <p:sldMasterId id="2147483668" r:id="rId6"/>
  </p:sldMasterIdLst>
  <p:notesMasterIdLst>
    <p:notesMasterId r:id="rId26"/>
  </p:notesMasterIdLst>
  <p:sldIdLst>
    <p:sldId id="289" r:id="rId7"/>
    <p:sldId id="269" r:id="rId8"/>
    <p:sldId id="279" r:id="rId9"/>
    <p:sldId id="266" r:id="rId10"/>
    <p:sldId id="282" r:id="rId11"/>
    <p:sldId id="314" r:id="rId12"/>
    <p:sldId id="313" r:id="rId13"/>
    <p:sldId id="284" r:id="rId14"/>
    <p:sldId id="278" r:id="rId15"/>
    <p:sldId id="5494" r:id="rId16"/>
    <p:sldId id="286" r:id="rId17"/>
    <p:sldId id="312" r:id="rId18"/>
    <p:sldId id="5495" r:id="rId19"/>
    <p:sldId id="260" r:id="rId20"/>
    <p:sldId id="5497" r:id="rId21"/>
    <p:sldId id="5498" r:id="rId22"/>
    <p:sldId id="262" r:id="rId23"/>
    <p:sldId id="261" r:id="rId24"/>
    <p:sldId id="263" r:id="rId25"/>
  </p:sldIdLst>
  <p:sldSz cx="12192000" cy="6858000"/>
  <p:notesSz cx="7099300" cy="10234613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8BE8"/>
    <a:srgbClr val="DE30C9"/>
    <a:srgbClr val="FFFC00"/>
    <a:srgbClr val="FF2600"/>
    <a:srgbClr val="CC6600"/>
    <a:srgbClr val="FF6600"/>
    <a:srgbClr val="108B38"/>
    <a:srgbClr val="00538A"/>
    <a:srgbClr val="FFDFBE"/>
    <a:srgbClr val="4214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08" autoAdjust="0"/>
    <p:restoredTop sz="94694"/>
  </p:normalViewPr>
  <p:slideViewPr>
    <p:cSldViewPr snapToGrid="0">
      <p:cViewPr varScale="1">
        <p:scale>
          <a:sx n="54" d="100"/>
          <a:sy n="54" d="100"/>
        </p:scale>
        <p:origin x="68" y="236"/>
      </p:cViewPr>
      <p:guideLst>
        <p:guide orient="horz" pos="2880"/>
        <p:guide pos="216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2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0" Type="http://schemas.openxmlformats.org/officeDocument/2006/relationships/tableStyles" Target="tableStyles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4100"/>
          </a:xfrm>
          <a:prstGeom prst="rect">
            <a:avLst/>
          </a:prstGeom>
        </p:spPr>
        <p:txBody>
          <a:bodyPr vert="horz" lIns="83198" tIns="41599" rIns="83198" bIns="41599" rtlCol="0"/>
          <a:lstStyle>
            <a:lvl1pPr algn="l">
              <a:defRPr sz="11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1089" y="0"/>
            <a:ext cx="3076363" cy="514100"/>
          </a:xfrm>
          <a:prstGeom prst="rect">
            <a:avLst/>
          </a:prstGeom>
        </p:spPr>
        <p:txBody>
          <a:bodyPr vert="horz" lIns="83198" tIns="41599" rIns="83198" bIns="41599" rtlCol="0"/>
          <a:lstStyle>
            <a:lvl1pPr algn="r">
              <a:defRPr sz="1100"/>
            </a:lvl1pPr>
          </a:lstStyle>
          <a:p>
            <a:fld id="{E4BECEAC-765A-0C4E-9936-A7BDF3F69374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7938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198" tIns="41599" rIns="83198" bIns="41599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9931" y="4925409"/>
            <a:ext cx="5679440" cy="4029878"/>
          </a:xfrm>
          <a:prstGeom prst="rect">
            <a:avLst/>
          </a:prstGeom>
        </p:spPr>
        <p:txBody>
          <a:bodyPr vert="horz" lIns="83198" tIns="41599" rIns="83198" bIns="41599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720516"/>
            <a:ext cx="3076363" cy="514099"/>
          </a:xfrm>
          <a:prstGeom prst="rect">
            <a:avLst/>
          </a:prstGeom>
        </p:spPr>
        <p:txBody>
          <a:bodyPr vert="horz" lIns="83198" tIns="41599" rIns="83198" bIns="41599" rtlCol="0" anchor="b"/>
          <a:lstStyle>
            <a:lvl1pPr algn="l">
              <a:defRPr sz="11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1089" y="9720516"/>
            <a:ext cx="3076363" cy="514099"/>
          </a:xfrm>
          <a:prstGeom prst="rect">
            <a:avLst/>
          </a:prstGeom>
        </p:spPr>
        <p:txBody>
          <a:bodyPr vert="horz" lIns="83198" tIns="41599" rIns="83198" bIns="41599" rtlCol="0" anchor="b"/>
          <a:lstStyle>
            <a:lvl1pPr algn="r">
              <a:defRPr sz="1100"/>
            </a:lvl1pPr>
          </a:lstStyle>
          <a:p>
            <a:fld id="{8AEA372F-2071-FE48-856B-A71ACB7261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1098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5"/>
          <p:cNvSpPr txBox="1"/>
          <p:nvPr userDrawn="1"/>
        </p:nvSpPr>
        <p:spPr>
          <a:xfrm>
            <a:off x="6547100" y="2966634"/>
            <a:ext cx="4810760" cy="1029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099"/>
              </a:lnSpc>
              <a:spcBef>
                <a:spcPts val="100"/>
              </a:spcBef>
            </a:pPr>
            <a:r>
              <a:rPr sz="1700" spc="-10">
                <a:solidFill>
                  <a:schemeClr val="tx2"/>
                </a:solidFill>
                <a:latin typeface="Verdana"/>
                <a:cs typeface="Verdana"/>
              </a:rPr>
              <a:t>Vestibulum </a:t>
            </a:r>
            <a:r>
              <a:rPr sz="1700">
                <a:solidFill>
                  <a:schemeClr val="tx2"/>
                </a:solidFill>
                <a:latin typeface="Verdana"/>
                <a:cs typeface="Verdana"/>
              </a:rPr>
              <a:t>nec </a:t>
            </a:r>
            <a:r>
              <a:rPr sz="1700" spc="-5">
                <a:solidFill>
                  <a:schemeClr val="tx2"/>
                </a:solidFill>
                <a:latin typeface="Verdana"/>
                <a:cs typeface="Verdana"/>
              </a:rPr>
              <a:t>libero erat. </a:t>
            </a:r>
            <a:r>
              <a:rPr sz="1700" spc="-10">
                <a:solidFill>
                  <a:schemeClr val="tx2"/>
                </a:solidFill>
                <a:latin typeface="Verdana"/>
                <a:cs typeface="Verdana"/>
              </a:rPr>
              <a:t>Cras </a:t>
            </a:r>
            <a:r>
              <a:rPr sz="1700" spc="-5">
                <a:solidFill>
                  <a:schemeClr val="tx2"/>
                </a:solidFill>
                <a:latin typeface="Verdana"/>
                <a:cs typeface="Verdana"/>
              </a:rPr>
              <a:t>lacinia </a:t>
            </a:r>
            <a:r>
              <a:rPr sz="1700">
                <a:solidFill>
                  <a:schemeClr val="tx2"/>
                </a:solidFill>
                <a:latin typeface="Verdana"/>
                <a:cs typeface="Verdana"/>
              </a:rPr>
              <a:t>odio  </a:t>
            </a:r>
            <a:r>
              <a:rPr sz="1700" spc="-5">
                <a:solidFill>
                  <a:schemeClr val="tx2"/>
                </a:solidFill>
                <a:latin typeface="Verdana"/>
                <a:cs typeface="Verdana"/>
              </a:rPr>
              <a:t>id </a:t>
            </a:r>
            <a:r>
              <a:rPr sz="1700">
                <a:solidFill>
                  <a:schemeClr val="tx2"/>
                </a:solidFill>
                <a:latin typeface="Verdana"/>
                <a:cs typeface="Verdana"/>
              </a:rPr>
              <a:t>massa </a:t>
            </a:r>
            <a:r>
              <a:rPr sz="1700" spc="-5">
                <a:solidFill>
                  <a:schemeClr val="tx2"/>
                </a:solidFill>
                <a:latin typeface="Verdana"/>
                <a:cs typeface="Verdana"/>
              </a:rPr>
              <a:t>viverra, </a:t>
            </a:r>
            <a:r>
              <a:rPr sz="1700">
                <a:solidFill>
                  <a:schemeClr val="tx2"/>
                </a:solidFill>
                <a:latin typeface="Verdana"/>
                <a:cs typeface="Verdana"/>
              </a:rPr>
              <a:t>a sodales nibh</a:t>
            </a:r>
            <a:r>
              <a:rPr sz="1700" spc="-5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sz="1700" spc="-25">
                <a:solidFill>
                  <a:schemeClr val="tx2"/>
                </a:solidFill>
                <a:latin typeface="Verdana"/>
                <a:cs typeface="Verdana"/>
              </a:rPr>
              <a:t>efficitur.</a:t>
            </a:r>
            <a:endParaRPr sz="1700">
              <a:solidFill>
                <a:schemeClr val="tx2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1700" spc="-5">
                <a:solidFill>
                  <a:schemeClr val="tx2"/>
                </a:solidFill>
                <a:latin typeface="Verdana"/>
                <a:cs typeface="Verdana"/>
              </a:rPr>
              <a:t>Vivamus vel varius</a:t>
            </a:r>
            <a:r>
              <a:rPr sz="1700">
                <a:solidFill>
                  <a:schemeClr val="tx2"/>
                </a:solidFill>
                <a:latin typeface="Verdana"/>
                <a:cs typeface="Verdana"/>
              </a:rPr>
              <a:t> augue.</a:t>
            </a:r>
          </a:p>
        </p:txBody>
      </p:sp>
      <p:sp>
        <p:nvSpPr>
          <p:cNvPr id="3" name="object 15"/>
          <p:cNvSpPr txBox="1"/>
          <p:nvPr userDrawn="1"/>
        </p:nvSpPr>
        <p:spPr>
          <a:xfrm>
            <a:off x="6553200" y="1094082"/>
            <a:ext cx="4810760" cy="16491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099"/>
              </a:lnSpc>
              <a:spcBef>
                <a:spcPts val="100"/>
              </a:spcBef>
            </a:pPr>
            <a:r>
              <a:rPr lang="nl-NL" sz="4200" spc="15" err="1">
                <a:solidFill>
                  <a:schemeClr val="tx2"/>
                </a:solidFill>
                <a:latin typeface="Verdana"/>
                <a:cs typeface="Verdana"/>
              </a:rPr>
              <a:t>Donec</a:t>
            </a:r>
            <a:r>
              <a:rPr lang="nl-NL" sz="4200" spc="15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lang="nl-NL" sz="4200" spc="10" err="1">
                <a:solidFill>
                  <a:schemeClr val="tx2"/>
                </a:solidFill>
                <a:latin typeface="Verdana"/>
                <a:cs typeface="Verdana"/>
              </a:rPr>
              <a:t>posuere</a:t>
            </a:r>
            <a:r>
              <a:rPr lang="nl-NL" sz="4200" spc="10">
                <a:solidFill>
                  <a:schemeClr val="tx2"/>
                </a:solidFill>
                <a:latin typeface="Verdana"/>
                <a:cs typeface="Verdana"/>
              </a:rPr>
              <a:t>  tortor </a:t>
            </a:r>
            <a:r>
              <a:rPr lang="nl-NL" sz="4200" spc="15">
                <a:solidFill>
                  <a:schemeClr val="tx2"/>
                </a:solidFill>
                <a:latin typeface="Verdana"/>
                <a:cs typeface="Verdana"/>
              </a:rPr>
              <a:t>non</a:t>
            </a:r>
            <a:r>
              <a:rPr lang="nl-NL" sz="4200" spc="-65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lang="nl-NL" sz="4200" spc="10" err="1">
                <a:solidFill>
                  <a:schemeClr val="tx2"/>
                </a:solidFill>
                <a:latin typeface="Verdana"/>
                <a:cs typeface="Verdana"/>
              </a:rPr>
              <a:t>ipsum</a:t>
            </a:r>
            <a:endParaRPr sz="4200">
              <a:solidFill>
                <a:schemeClr val="tx2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E52EB-6C29-3388-080C-990AA60B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74D289-179A-06F1-3ADB-D5AD2485C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D8D61B-AD9A-2751-7934-89023A3CA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A6E4-9A22-46B5-A33F-79D3F3DF8FDB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31D317-21B8-40FA-785D-A7EC90DFE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C4E71E-3023-8071-AEA1-4B6DA3C75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564B4-8363-4E15-B801-D5E9B21B3A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7028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16A7E8-4CC1-B2B8-FDBC-3CF1FA267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5D707D-E0E0-4EC3-C8CE-778632526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67D49A1-54BC-F91A-DEC5-65DE6875B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0BA4AA1-7AB1-9DC2-8EBA-66B202C79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A6E4-9A22-46B5-A33F-79D3F3DF8FDB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B166311-B868-28F1-B5E4-49435D509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E646173-1CE8-47D6-919A-4853024BB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564B4-8363-4E15-B801-D5E9B21B3A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0709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E4ED99-0F4F-0B57-1CD5-EED318465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5A2AEDD-D6EF-2C47-FE7C-BD3AD8F0B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B5B18B3-71FE-D552-2621-FDB6D69D1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B2CAC68-88EC-B077-C193-A2E4CB1306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988C9C9-2C8D-D895-6639-6CEC88BEB8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871D285-A257-0B79-FE6F-39DBFB0F6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A6E4-9A22-46B5-A33F-79D3F3DF8FDB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BFF1A0E-C404-2F3E-FA99-8F01A564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DDCFD31-61EC-C66E-BA36-2CBB0A66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564B4-8363-4E15-B801-D5E9B21B3A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9339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7D1867-1D39-4BE1-2CCC-3707C7287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4505B90-621D-A79A-4FD7-F9D657293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A6E4-9A22-46B5-A33F-79D3F3DF8FDB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0DAC5A2-308F-89C9-6B31-EFF6FCCD8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9E5F08D-572E-AF12-E635-921CD5E08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564B4-8363-4E15-B801-D5E9B21B3A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3228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1131072-B9B8-E7BA-8C45-C6E79D7DE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A6E4-9A22-46B5-A33F-79D3F3DF8FDB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6E70488-3F94-56AE-177F-FF9534F23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30AEFB1-F591-401F-B937-DA3CEDB13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564B4-8363-4E15-B801-D5E9B21B3A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5421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62564-9E65-1044-2472-BD09E3CEA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29EAE2-79F2-739A-BEA1-EBCCC6ED7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018590B-CB18-F188-0E05-96238E3DC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E8C997F-6F81-1023-B95D-906DF9D2E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A6E4-9A22-46B5-A33F-79D3F3DF8FDB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692D454-875C-071C-A673-A83C0CA3E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828DA5A-337C-2D24-3F1D-DF9C39AD9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564B4-8363-4E15-B801-D5E9B21B3A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6295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2672B2-ECE4-74E2-38D7-03E7E696D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1BF85B9-12AC-B5BE-8324-7EE79320C6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D04FC9-C670-712A-3F85-1880131BD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4BD4FF7-A812-6656-C7AE-B65A1707F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A6E4-9A22-46B5-A33F-79D3F3DF8FDB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AAB8FD9-4BD4-7F29-1BD6-F7969DE6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E740DD2-9031-F0C7-ADF9-1808E06BB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564B4-8363-4E15-B801-D5E9B21B3A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4230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2C3C40-E48B-A912-4C4A-30BA874C8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CEC88C9-2437-7CE5-2E6E-7F569E1AC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37571F-EECE-084E-7D2A-6F4FFBC8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A6E4-9A22-46B5-A33F-79D3F3DF8FDB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1A800D-0C00-D221-2737-3702050D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5784883-83BC-218B-D160-3E695BB0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564B4-8363-4E15-B801-D5E9B21B3A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5250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5AC120A-4983-3762-E7CA-A8281C3EE3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D3026B4-26D1-D7B2-7C26-ADDDA9B80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462D3E-B3CA-8080-EF2E-F4D8CE48B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A6E4-9A22-46B5-A33F-79D3F3DF8FDB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B0D997-4FCB-A180-6D84-44724C93B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C354A05-03C7-EE2D-3335-CA5560EFB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564B4-8363-4E15-B801-D5E9B21B3A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711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9"/>
          <p:cNvSpPr txBox="1">
            <a:spLocks noGrp="1"/>
          </p:cNvSpPr>
          <p:nvPr userDrawn="1">
            <p:ph type="sldNum" sz="quarter" idx="4294967295"/>
          </p:nvPr>
        </p:nvSpPr>
        <p:spPr>
          <a:xfrm>
            <a:off x="10668000" y="6210300"/>
            <a:ext cx="1055687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/>
            </a:lvl1pPr>
          </a:lstStyle>
          <a:p>
            <a:pPr marL="25400" algn="r">
              <a:spcBef>
                <a:spcPts val="135"/>
              </a:spcBef>
            </a:pPr>
            <a:fld id="{8689435D-FBCB-884E-946E-6FC3FF1AA304}" type="slidenum">
              <a:rPr lang="nl-NL" spc="15" smtClean="0"/>
              <a:pPr marL="25400" algn="r">
                <a:spcBef>
                  <a:spcPts val="135"/>
                </a:spcBef>
              </a:pPr>
              <a:t>‹nr.›</a:t>
            </a:fld>
            <a:endParaRPr lang="nl-NL" spc="15"/>
          </a:p>
        </p:txBody>
      </p:sp>
      <p:sp>
        <p:nvSpPr>
          <p:cNvPr id="5" name="object 15"/>
          <p:cNvSpPr txBox="1">
            <a:spLocks/>
          </p:cNvSpPr>
          <p:nvPr userDrawn="1"/>
        </p:nvSpPr>
        <p:spPr>
          <a:xfrm>
            <a:off x="707299" y="6301377"/>
            <a:ext cx="3725545" cy="18287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Ministerie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van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Binnenlandse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Zaken </a:t>
            </a:r>
            <a:r>
              <a:rPr kumimoji="0" lang="nl-NL" sz="1000" b="0" i="0" u="none" strike="noStrike" kern="1200" cap="none" spc="1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en</a:t>
            </a:r>
            <a:r>
              <a:rPr kumimoji="0" lang="nl-NL" sz="1000" b="0" i="0" u="none" strike="noStrike" kern="1200" cap="none" spc="-1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Koninkrijksrelaties</a:t>
            </a:r>
          </a:p>
        </p:txBody>
      </p:sp>
      <p:sp>
        <p:nvSpPr>
          <p:cNvPr id="7" name="Tijdelijke aanduiding voor titel 2">
            <a:extLst>
              <a:ext uri="{FF2B5EF4-FFF2-40B4-BE49-F238E27FC236}">
                <a16:creationId xmlns:a16="http://schemas.microsoft.com/office/drawing/2014/main" id="{5F1EB68C-79F8-6641-AD63-D84F5C5D5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97" y="899160"/>
            <a:ext cx="11016389" cy="728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C494AD8-3581-E740-A794-E015673EF3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299" y="2133600"/>
            <a:ext cx="11016389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5">
            <a:extLst>
              <a:ext uri="{FF2B5EF4-FFF2-40B4-BE49-F238E27FC236}">
                <a16:creationId xmlns:a16="http://schemas.microsoft.com/office/drawing/2014/main" id="{301400EA-1497-AB41-B23B-9DA43BB84762}"/>
              </a:ext>
            </a:extLst>
          </p:cNvPr>
          <p:cNvSpPr txBox="1">
            <a:spLocks/>
          </p:cNvSpPr>
          <p:nvPr userDrawn="1"/>
        </p:nvSpPr>
        <p:spPr>
          <a:xfrm>
            <a:off x="707299" y="6301377"/>
            <a:ext cx="3725545" cy="18287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Ministerie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van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Binnenlandse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Zaken </a:t>
            </a:r>
            <a:r>
              <a:rPr kumimoji="0" lang="nl-NL" sz="1000" b="0" i="0" u="none" strike="noStrike" kern="1200" cap="none" spc="1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en</a:t>
            </a:r>
            <a:r>
              <a:rPr kumimoji="0" lang="nl-NL" sz="1000" b="0" i="0" u="none" strike="noStrike" kern="1200" cap="none" spc="-1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Koninkrijksrelaties</a:t>
            </a: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62C0CA7A-D8CD-5F4A-8D61-268B6B5C12BA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668000" y="6210300"/>
            <a:ext cx="1055687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/>
            </a:lvl1pPr>
          </a:lstStyle>
          <a:p>
            <a:pPr marL="25400" algn="r">
              <a:spcBef>
                <a:spcPts val="135"/>
              </a:spcBef>
            </a:pPr>
            <a:fld id="{E31A6166-D38D-B141-A3FE-CEA8C794E82E}" type="slidenum">
              <a:rPr lang="nl-NL" spc="15" smtClean="0"/>
              <a:pPr marL="25400" algn="r">
                <a:spcBef>
                  <a:spcPts val="135"/>
                </a:spcBef>
              </a:pPr>
              <a:t>‹nr.›</a:t>
            </a:fld>
            <a:endParaRPr lang="nl-NL" spc="15"/>
          </a:p>
        </p:txBody>
      </p:sp>
      <p:sp>
        <p:nvSpPr>
          <p:cNvPr id="9" name="Tijdelijke aanduiding voor titel 2">
            <a:extLst>
              <a:ext uri="{FF2B5EF4-FFF2-40B4-BE49-F238E27FC236}">
                <a16:creationId xmlns:a16="http://schemas.microsoft.com/office/drawing/2014/main" id="{80C7C479-8104-4E44-9031-D5066A256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97" y="899160"/>
            <a:ext cx="11016389" cy="728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79273B87-99BA-6B47-B6ED-8AC64DF723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299" y="2133600"/>
            <a:ext cx="11016389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5">
            <a:extLst>
              <a:ext uri="{FF2B5EF4-FFF2-40B4-BE49-F238E27FC236}">
                <a16:creationId xmlns:a16="http://schemas.microsoft.com/office/drawing/2014/main" id="{301400EA-1497-AB41-B23B-9DA43BB84762}"/>
              </a:ext>
            </a:extLst>
          </p:cNvPr>
          <p:cNvSpPr txBox="1">
            <a:spLocks/>
          </p:cNvSpPr>
          <p:nvPr userDrawn="1"/>
        </p:nvSpPr>
        <p:spPr>
          <a:xfrm>
            <a:off x="707299" y="6301377"/>
            <a:ext cx="3725545" cy="18287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Ministerie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van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Binnenlandse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Zaken </a:t>
            </a:r>
            <a:r>
              <a:rPr kumimoji="0" lang="nl-NL" sz="1000" b="0" i="0" u="none" strike="noStrike" kern="1200" cap="none" spc="1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en</a:t>
            </a:r>
            <a:r>
              <a:rPr kumimoji="0" lang="nl-NL" sz="1000" b="0" i="0" u="none" strike="noStrike" kern="1200" cap="none" spc="-1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Koninkrijksrelaties</a:t>
            </a: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62C0CA7A-D8CD-5F4A-8D61-268B6B5C12BA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668000" y="6210300"/>
            <a:ext cx="1055687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/>
            </a:lvl1pPr>
          </a:lstStyle>
          <a:p>
            <a:pPr marL="25400" algn="r">
              <a:spcBef>
                <a:spcPts val="135"/>
              </a:spcBef>
            </a:pPr>
            <a:fld id="{ADF2D251-C269-8E45-9188-50687C690F3D}" type="slidenum">
              <a:rPr lang="nl-NL" spc="15" smtClean="0"/>
              <a:pPr marL="25400" algn="r">
                <a:spcBef>
                  <a:spcPts val="135"/>
                </a:spcBef>
              </a:pPr>
              <a:t>‹nr.›</a:t>
            </a:fld>
            <a:endParaRPr lang="nl-NL" spc="15"/>
          </a:p>
        </p:txBody>
      </p:sp>
      <p:sp>
        <p:nvSpPr>
          <p:cNvPr id="10" name="Tijdelijke aanduiding voor titel 2">
            <a:extLst>
              <a:ext uri="{FF2B5EF4-FFF2-40B4-BE49-F238E27FC236}">
                <a16:creationId xmlns:a16="http://schemas.microsoft.com/office/drawing/2014/main" id="{72BF2BA9-855B-554E-BDBB-612BBE93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97" y="899160"/>
            <a:ext cx="11016389" cy="728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9B4B3E87-8F2E-244B-A724-EA4F795C8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299" y="2133600"/>
            <a:ext cx="11016389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28233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5">
            <a:extLst>
              <a:ext uri="{FF2B5EF4-FFF2-40B4-BE49-F238E27FC236}">
                <a16:creationId xmlns:a16="http://schemas.microsoft.com/office/drawing/2014/main" id="{301400EA-1497-AB41-B23B-9DA43BB84762}"/>
              </a:ext>
            </a:extLst>
          </p:cNvPr>
          <p:cNvSpPr txBox="1">
            <a:spLocks/>
          </p:cNvSpPr>
          <p:nvPr userDrawn="1"/>
        </p:nvSpPr>
        <p:spPr>
          <a:xfrm>
            <a:off x="707299" y="6301377"/>
            <a:ext cx="3725545" cy="18287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Ministerie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van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Binnenlandse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Zaken </a:t>
            </a:r>
            <a:r>
              <a:rPr kumimoji="0" lang="nl-NL" sz="1000" b="0" i="0" u="none" strike="noStrike" kern="1200" cap="none" spc="1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en</a:t>
            </a:r>
            <a:r>
              <a:rPr kumimoji="0" lang="nl-NL" sz="1000" b="0" i="0" u="none" strike="noStrike" kern="1200" cap="none" spc="-1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Koninkrijksrelaties</a:t>
            </a: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62C0CA7A-D8CD-5F4A-8D61-268B6B5C12BA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668000" y="6210300"/>
            <a:ext cx="1055687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/>
            </a:lvl1pPr>
          </a:lstStyle>
          <a:p>
            <a:pPr marL="25400" algn="r">
              <a:spcBef>
                <a:spcPts val="135"/>
              </a:spcBef>
            </a:pPr>
            <a:fld id="{A0D417A7-65F4-7D4E-8476-948FFE379DE2}" type="slidenum">
              <a:rPr lang="nl-NL" spc="15" smtClean="0"/>
              <a:pPr marL="25400" algn="r">
                <a:spcBef>
                  <a:spcPts val="135"/>
                </a:spcBef>
              </a:pPr>
              <a:t>‹nr.›</a:t>
            </a:fld>
            <a:endParaRPr lang="nl-NL" spc="15"/>
          </a:p>
        </p:txBody>
      </p:sp>
      <p:sp>
        <p:nvSpPr>
          <p:cNvPr id="9" name="Tijdelijke aanduiding voor titel 2">
            <a:extLst>
              <a:ext uri="{FF2B5EF4-FFF2-40B4-BE49-F238E27FC236}">
                <a16:creationId xmlns:a16="http://schemas.microsoft.com/office/drawing/2014/main" id="{5291AA05-5727-C741-A447-50D39C78E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97" y="899160"/>
            <a:ext cx="11016389" cy="728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D607561E-EFED-EB4B-B914-3390B5FF4D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299" y="2133600"/>
            <a:ext cx="11016389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250638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5">
            <a:extLst>
              <a:ext uri="{FF2B5EF4-FFF2-40B4-BE49-F238E27FC236}">
                <a16:creationId xmlns:a16="http://schemas.microsoft.com/office/drawing/2014/main" id="{301400EA-1497-AB41-B23B-9DA43BB84762}"/>
              </a:ext>
            </a:extLst>
          </p:cNvPr>
          <p:cNvSpPr txBox="1">
            <a:spLocks/>
          </p:cNvSpPr>
          <p:nvPr userDrawn="1"/>
        </p:nvSpPr>
        <p:spPr>
          <a:xfrm>
            <a:off x="707299" y="6301377"/>
            <a:ext cx="3725545" cy="18287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Ministerie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van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Binnenlandse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Zaken </a:t>
            </a:r>
            <a:r>
              <a:rPr kumimoji="0" lang="nl-NL" sz="1000" b="0" i="0" u="none" strike="noStrike" kern="1200" cap="none" spc="1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en</a:t>
            </a:r>
            <a:r>
              <a:rPr kumimoji="0" lang="nl-NL" sz="1000" b="0" i="0" u="none" strike="noStrike" kern="1200" cap="none" spc="-1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Koninkrijksrelaties</a:t>
            </a: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62C0CA7A-D8CD-5F4A-8D61-268B6B5C12BA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668000" y="6210300"/>
            <a:ext cx="1055687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/>
            </a:lvl1pPr>
          </a:lstStyle>
          <a:p>
            <a:pPr marL="25400" algn="r">
              <a:spcBef>
                <a:spcPts val="135"/>
              </a:spcBef>
            </a:pPr>
            <a:fld id="{1E71E576-6B2B-2246-8D04-7F7C3228752B}" type="slidenum">
              <a:rPr lang="nl-NL" spc="15" smtClean="0"/>
              <a:pPr marL="25400" algn="r">
                <a:spcBef>
                  <a:spcPts val="135"/>
                </a:spcBef>
              </a:pPr>
              <a:t>‹nr.›</a:t>
            </a:fld>
            <a:endParaRPr lang="nl-NL" spc="15"/>
          </a:p>
        </p:txBody>
      </p:sp>
      <p:sp>
        <p:nvSpPr>
          <p:cNvPr id="10" name="Tijdelijke aanduiding voor titel 2">
            <a:extLst>
              <a:ext uri="{FF2B5EF4-FFF2-40B4-BE49-F238E27FC236}">
                <a16:creationId xmlns:a16="http://schemas.microsoft.com/office/drawing/2014/main" id="{58C3757C-9BF2-284A-8CED-A6088E0B4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97" y="899160"/>
            <a:ext cx="11016389" cy="728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89E2DA03-2689-C745-A981-5938DC9F1D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299" y="2133600"/>
            <a:ext cx="11016389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950380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5">
            <a:extLst>
              <a:ext uri="{FF2B5EF4-FFF2-40B4-BE49-F238E27FC236}">
                <a16:creationId xmlns:a16="http://schemas.microsoft.com/office/drawing/2014/main" id="{E8E8D47E-4BD7-EB48-9105-4821458EC839}"/>
              </a:ext>
            </a:extLst>
          </p:cNvPr>
          <p:cNvSpPr txBox="1">
            <a:spLocks/>
          </p:cNvSpPr>
          <p:nvPr userDrawn="1"/>
        </p:nvSpPr>
        <p:spPr>
          <a:xfrm>
            <a:off x="707299" y="6301377"/>
            <a:ext cx="3725545" cy="18287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Ministerie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van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Binnenlandse 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Zaken </a:t>
            </a:r>
            <a:r>
              <a:rPr kumimoji="0" lang="nl-NL" sz="1000" b="0" i="0" u="none" strike="noStrike" kern="1200" cap="none" spc="10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en</a:t>
            </a:r>
            <a:r>
              <a:rPr kumimoji="0" lang="nl-NL" sz="1000" b="0" i="0" u="none" strike="noStrike" kern="1200" cap="none" spc="-1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nl-NL" sz="1000" b="0" i="0" u="none" strike="noStrike" kern="1200" cap="none" spc="5" normalizeH="0" baseline="0" noProof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Koninkrijksrelaties</a:t>
            </a:r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3346CE9B-DAD8-FD40-AFEC-6FA15660D6D0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668000" y="6210300"/>
            <a:ext cx="1055687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/>
            </a:lvl1pPr>
          </a:lstStyle>
          <a:p>
            <a:pPr marL="25400" algn="r">
              <a:spcBef>
                <a:spcPts val="135"/>
              </a:spcBef>
            </a:pPr>
            <a:fld id="{B63E9ECE-20E4-454A-AC17-E57C5A7DCB89}" type="slidenum">
              <a:rPr lang="nl-NL" spc="15" smtClean="0"/>
              <a:pPr marL="25400" algn="r">
                <a:spcBef>
                  <a:spcPts val="135"/>
                </a:spcBef>
              </a:pPr>
              <a:t>‹nr.›</a:t>
            </a:fld>
            <a:endParaRPr lang="nl-NL" spc="15"/>
          </a:p>
        </p:txBody>
      </p:sp>
      <p:sp>
        <p:nvSpPr>
          <p:cNvPr id="7" name="Tijdelijke aanduiding voor titel 2">
            <a:extLst>
              <a:ext uri="{FF2B5EF4-FFF2-40B4-BE49-F238E27FC236}">
                <a16:creationId xmlns:a16="http://schemas.microsoft.com/office/drawing/2014/main" id="{BF5D0546-A362-3243-86E6-227AD8C26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297" y="2420796"/>
            <a:ext cx="11016389" cy="728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Contact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ED68720C-3A0A-EA4D-A258-7AC5976D7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7300" y="3709177"/>
            <a:ext cx="5153524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lang="nl-NL" sz="2000" spc="-5">
                <a:solidFill>
                  <a:srgbClr val="154273"/>
                </a:solidFill>
                <a:latin typeface="Verdana"/>
                <a:cs typeface="Verdana"/>
              </a:rPr>
              <a:t>Website</a:t>
            </a:r>
          </a:p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lang="nl-NL" sz="2000" spc="-5">
                <a:solidFill>
                  <a:srgbClr val="154273"/>
                </a:solidFill>
                <a:latin typeface="Verdana"/>
                <a:cs typeface="Verdana"/>
              </a:rPr>
              <a:t>E-mail</a:t>
            </a:r>
            <a:endParaRPr lang="nl-NL" sz="1800">
              <a:latin typeface="Verdana"/>
              <a:cs typeface="Verdana"/>
            </a:endParaRPr>
          </a:p>
        </p:txBody>
      </p:sp>
      <p:sp>
        <p:nvSpPr>
          <p:cNvPr id="10" name="Tijdelijke aanduiding voor tekst 10">
            <a:extLst>
              <a:ext uri="{FF2B5EF4-FFF2-40B4-BE49-F238E27FC236}">
                <a16:creationId xmlns:a16="http://schemas.microsoft.com/office/drawing/2014/main" id="{28E438D3-BFBF-4649-AC88-FEEB8B2BAA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3567" y="3733018"/>
            <a:ext cx="5153524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lang="nl-NL" sz="2000" spc="-5">
                <a:solidFill>
                  <a:srgbClr val="154273"/>
                </a:solidFill>
                <a:latin typeface="Verdana"/>
                <a:cs typeface="Verdana"/>
              </a:rPr>
              <a:t>Contactpersonen</a:t>
            </a:r>
            <a:endParaRPr lang="nl-NL" sz="1800">
              <a:latin typeface="Verdana"/>
              <a:cs typeface="Verdan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333FE-BA95-8CAC-C595-3111E5D2D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7AC3AC7-93F6-7F51-42BD-BB14B3E74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7B4845E-AE25-D8AC-B904-145877968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A6E4-9A22-46B5-A33F-79D3F3DF8FDB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3129EA-32E5-C0BA-4247-1D733A8B3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E16DC8-A4FD-1FF5-6F94-2B6C91E4F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564B4-8363-4E15-B801-D5E9B21B3A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492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4E2BE3-CD0E-1D53-2C89-C6FDA63D8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5BC6D9-BE69-E68F-C950-47A346438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7A15D7-B9C4-16C6-1B08-9A1FFD298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A6E4-9A22-46B5-A33F-79D3F3DF8FDB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4542836-89AA-B584-0F7E-8250DDF9E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353E79-752F-C989-D949-5CA698D40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564B4-8363-4E15-B801-D5E9B21B3A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435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5">
            <a:extLst>
              <a:ext uri="{FF2B5EF4-FFF2-40B4-BE49-F238E27FC236}">
                <a16:creationId xmlns:a16="http://schemas.microsoft.com/office/drawing/2014/main" id="{AB60988D-A12B-6942-A9D6-67A8CC564341}"/>
              </a:ext>
            </a:extLst>
          </p:cNvPr>
          <p:cNvSpPr txBox="1"/>
          <p:nvPr userDrawn="1"/>
        </p:nvSpPr>
        <p:spPr>
          <a:xfrm>
            <a:off x="6547100" y="2966634"/>
            <a:ext cx="4810760" cy="1029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099"/>
              </a:lnSpc>
              <a:spcBef>
                <a:spcPts val="100"/>
              </a:spcBef>
            </a:pPr>
            <a:r>
              <a:rPr sz="1700" spc="-10">
                <a:solidFill>
                  <a:schemeClr val="tx2"/>
                </a:solidFill>
                <a:latin typeface="Verdana"/>
                <a:cs typeface="Verdana"/>
              </a:rPr>
              <a:t>Vestibulum </a:t>
            </a:r>
            <a:r>
              <a:rPr sz="1700">
                <a:solidFill>
                  <a:schemeClr val="tx2"/>
                </a:solidFill>
                <a:latin typeface="Verdana"/>
                <a:cs typeface="Verdana"/>
              </a:rPr>
              <a:t>nec </a:t>
            </a:r>
            <a:r>
              <a:rPr sz="1700" spc="-5">
                <a:solidFill>
                  <a:schemeClr val="tx2"/>
                </a:solidFill>
                <a:latin typeface="Verdana"/>
                <a:cs typeface="Verdana"/>
              </a:rPr>
              <a:t>libero erat. </a:t>
            </a:r>
            <a:r>
              <a:rPr sz="1700" spc="-10">
                <a:solidFill>
                  <a:schemeClr val="tx2"/>
                </a:solidFill>
                <a:latin typeface="Verdana"/>
                <a:cs typeface="Verdana"/>
              </a:rPr>
              <a:t>Cras </a:t>
            </a:r>
            <a:r>
              <a:rPr sz="1700" spc="-5">
                <a:solidFill>
                  <a:schemeClr val="tx2"/>
                </a:solidFill>
                <a:latin typeface="Verdana"/>
                <a:cs typeface="Verdana"/>
              </a:rPr>
              <a:t>lacinia </a:t>
            </a:r>
            <a:r>
              <a:rPr sz="1700">
                <a:solidFill>
                  <a:schemeClr val="tx2"/>
                </a:solidFill>
                <a:latin typeface="Verdana"/>
                <a:cs typeface="Verdana"/>
              </a:rPr>
              <a:t>odio  </a:t>
            </a:r>
            <a:r>
              <a:rPr sz="1700" spc="-5">
                <a:solidFill>
                  <a:schemeClr val="tx2"/>
                </a:solidFill>
                <a:latin typeface="Verdana"/>
                <a:cs typeface="Verdana"/>
              </a:rPr>
              <a:t>id </a:t>
            </a:r>
            <a:r>
              <a:rPr sz="1700">
                <a:solidFill>
                  <a:schemeClr val="tx2"/>
                </a:solidFill>
                <a:latin typeface="Verdana"/>
                <a:cs typeface="Verdana"/>
              </a:rPr>
              <a:t>massa </a:t>
            </a:r>
            <a:r>
              <a:rPr sz="1700" spc="-5">
                <a:solidFill>
                  <a:schemeClr val="tx2"/>
                </a:solidFill>
                <a:latin typeface="Verdana"/>
                <a:cs typeface="Verdana"/>
              </a:rPr>
              <a:t>viverra, </a:t>
            </a:r>
            <a:r>
              <a:rPr sz="1700">
                <a:solidFill>
                  <a:schemeClr val="tx2"/>
                </a:solidFill>
                <a:latin typeface="Verdana"/>
                <a:cs typeface="Verdana"/>
              </a:rPr>
              <a:t>a sodales nibh</a:t>
            </a:r>
            <a:r>
              <a:rPr sz="1700" spc="-5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sz="1700" spc="-25">
                <a:solidFill>
                  <a:schemeClr val="tx2"/>
                </a:solidFill>
                <a:latin typeface="Verdana"/>
                <a:cs typeface="Verdana"/>
              </a:rPr>
              <a:t>efficitur.</a:t>
            </a:r>
            <a:endParaRPr sz="1700">
              <a:solidFill>
                <a:schemeClr val="tx2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1700" spc="-5">
                <a:solidFill>
                  <a:schemeClr val="tx2"/>
                </a:solidFill>
                <a:latin typeface="Verdana"/>
                <a:cs typeface="Verdana"/>
              </a:rPr>
              <a:t>Vivamus vel varius</a:t>
            </a:r>
            <a:r>
              <a:rPr sz="1700">
                <a:solidFill>
                  <a:schemeClr val="tx2"/>
                </a:solidFill>
                <a:latin typeface="Verdana"/>
                <a:cs typeface="Verdana"/>
              </a:rPr>
              <a:t> augue.</a:t>
            </a:r>
          </a:p>
        </p:txBody>
      </p:sp>
      <p:sp>
        <p:nvSpPr>
          <p:cNvPr id="6" name="object 15">
            <a:extLst>
              <a:ext uri="{FF2B5EF4-FFF2-40B4-BE49-F238E27FC236}">
                <a16:creationId xmlns:a16="http://schemas.microsoft.com/office/drawing/2014/main" id="{F9989B12-F4B7-F348-BDB2-F41B2BADE5FD}"/>
              </a:ext>
            </a:extLst>
          </p:cNvPr>
          <p:cNvSpPr txBox="1"/>
          <p:nvPr userDrawn="1"/>
        </p:nvSpPr>
        <p:spPr>
          <a:xfrm>
            <a:off x="6553200" y="1094082"/>
            <a:ext cx="4810760" cy="16491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099"/>
              </a:lnSpc>
              <a:spcBef>
                <a:spcPts val="100"/>
              </a:spcBef>
            </a:pPr>
            <a:r>
              <a:rPr lang="nl-NL" sz="4200" spc="15" err="1">
                <a:solidFill>
                  <a:schemeClr val="tx2"/>
                </a:solidFill>
                <a:latin typeface="Verdana"/>
                <a:cs typeface="Verdana"/>
              </a:rPr>
              <a:t>Donec</a:t>
            </a:r>
            <a:r>
              <a:rPr lang="nl-NL" sz="4200" spc="15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lang="nl-NL" sz="4200" spc="10" err="1">
                <a:solidFill>
                  <a:schemeClr val="tx2"/>
                </a:solidFill>
                <a:latin typeface="Verdana"/>
                <a:cs typeface="Verdana"/>
              </a:rPr>
              <a:t>posuere</a:t>
            </a:r>
            <a:r>
              <a:rPr lang="nl-NL" sz="4200" spc="10">
                <a:solidFill>
                  <a:schemeClr val="tx2"/>
                </a:solidFill>
                <a:latin typeface="Verdana"/>
                <a:cs typeface="Verdana"/>
              </a:rPr>
              <a:t>  tortor </a:t>
            </a:r>
            <a:r>
              <a:rPr lang="nl-NL" sz="4200" spc="15">
                <a:solidFill>
                  <a:schemeClr val="tx2"/>
                </a:solidFill>
                <a:latin typeface="Verdana"/>
                <a:cs typeface="Verdana"/>
              </a:rPr>
              <a:t>non</a:t>
            </a:r>
            <a:r>
              <a:rPr lang="nl-NL" sz="4200" spc="-65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lang="nl-NL" sz="4200" spc="10" err="1">
                <a:solidFill>
                  <a:schemeClr val="tx2"/>
                </a:solidFill>
                <a:latin typeface="Verdana"/>
                <a:cs typeface="Verdana"/>
              </a:rPr>
              <a:t>ipsum</a:t>
            </a:r>
            <a:endParaRPr sz="4200">
              <a:solidFill>
                <a:schemeClr val="tx2"/>
              </a:solidFill>
              <a:latin typeface="Verdana"/>
              <a:cs typeface="Verdana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CF95965-8986-47E9-3E6A-546210AB51D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7100" y="4800600"/>
            <a:ext cx="2326639" cy="1143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4" r:id="rId7"/>
  </p:sldLayoutIdLst>
  <p:hf hdr="0" ftr="0" dt="0"/>
  <p:txStyles>
    <p:titleStyle>
      <a:lvl1pPr>
        <a:defRPr sz="2800" baseline="0">
          <a:solidFill>
            <a:schemeClr val="bg1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0">
        <a:defRPr baseline="0">
          <a:latin typeface="Verdana" panose="020B0604030504040204" pitchFamily="34" charset="0"/>
          <a:ea typeface="+mn-ea"/>
          <a:cs typeface="+mn-cs"/>
        </a:defRPr>
      </a:lvl1pPr>
      <a:lvl2pPr marL="457200">
        <a:defRPr baseline="0">
          <a:latin typeface="Verdana" panose="020B0604030504040204" pitchFamily="34" charset="0"/>
          <a:ea typeface="+mn-ea"/>
          <a:cs typeface="+mn-cs"/>
        </a:defRPr>
      </a:lvl2pPr>
      <a:lvl3pPr marL="914400">
        <a:defRPr baseline="0">
          <a:latin typeface="Verdana" panose="020B0604030504040204" pitchFamily="34" charset="0"/>
          <a:ea typeface="+mn-ea"/>
          <a:cs typeface="+mn-cs"/>
        </a:defRPr>
      </a:lvl3pPr>
      <a:lvl4pPr marL="1371600">
        <a:defRPr baseline="0">
          <a:latin typeface="Verdana" panose="020B0604030504040204" pitchFamily="34" charset="0"/>
          <a:ea typeface="+mn-ea"/>
          <a:cs typeface="+mn-cs"/>
        </a:defRPr>
      </a:lvl4pPr>
      <a:lvl5pPr marL="1828800">
        <a:defRPr baseline="0">
          <a:latin typeface="Verdana" panose="020B0604030504040204" pitchFamily="34" charset="0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0E57D5B-10F4-083E-BB8B-F596DB040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8397090-EED8-EE66-5837-AF74242B6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3BA0044-FD22-9497-4F5C-BE574760F9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DA6E4-9A22-46B5-A33F-79D3F3DF8FDB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DB7DDE-718C-3204-71C7-71C67B976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E39093-921A-C74F-98B0-7C060C1729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564B4-8363-4E15-B801-D5E9B21B3A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032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5"/>
          <p:cNvSpPr txBox="1"/>
          <p:nvPr/>
        </p:nvSpPr>
        <p:spPr>
          <a:xfrm>
            <a:off x="6549391" y="1759302"/>
            <a:ext cx="4810760" cy="23775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spc="15" dirty="0">
                <a:solidFill>
                  <a:srgbClr val="108B38"/>
                </a:solidFill>
                <a:latin typeface="Verdana"/>
                <a:cs typeface="Verdana"/>
              </a:rPr>
              <a:t>Zicht op Nederland-Datafundament </a:t>
            </a:r>
          </a:p>
          <a:p>
            <a:pPr marL="12700" marR="508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800" spc="15" noProof="0" dirty="0">
              <a:solidFill>
                <a:srgbClr val="108B38"/>
              </a:solidFill>
              <a:latin typeface="Verdana"/>
              <a:cs typeface="Verdana"/>
            </a:endParaRPr>
          </a:p>
          <a:p>
            <a:pPr marL="12700" marR="508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1" u="none" strike="noStrike" kern="1200" cap="none" spc="15" normalizeH="0" baseline="0" noProof="0" dirty="0">
                <a:ln>
                  <a:noFill/>
                </a:ln>
                <a:solidFill>
                  <a:srgbClr val="02598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Naar een Basisvoorziening Beeldmateriaal</a:t>
            </a:r>
            <a:br>
              <a:rPr kumimoji="0" lang="nl-NL" sz="2800" b="0" i="0" u="none" strike="noStrike" kern="1200" cap="none" spc="15" normalizeH="0" baseline="0" noProof="0" dirty="0">
                <a:ln>
                  <a:noFill/>
                </a:ln>
                <a:solidFill>
                  <a:srgbClr val="02598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08B38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A01F13D-2EED-4BD6-9D58-F1D68E61A4BF}"/>
              </a:ext>
            </a:extLst>
          </p:cNvPr>
          <p:cNvSpPr txBox="1"/>
          <p:nvPr/>
        </p:nvSpPr>
        <p:spPr>
          <a:xfrm>
            <a:off x="6553201" y="3900668"/>
            <a:ext cx="5403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Door: Ruud van Rossem | Ministerie van VRO Beeldmateriaalcongres </a:t>
            </a:r>
            <a:r>
              <a:rPr lang="nl-NL" dirty="0">
                <a:solidFill>
                  <a:srgbClr val="000000"/>
                </a:solidFill>
                <a:latin typeface="Calibri"/>
              </a:rPr>
              <a:t>16 oktober 2024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81C17E4-900C-40A5-8AF0-AFA0DF491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" r="27006"/>
          <a:stretch/>
        </p:blipFill>
        <p:spPr>
          <a:xfrm>
            <a:off x="0" y="-348170"/>
            <a:ext cx="6105018" cy="6959595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66CD010E-8341-4F17-A398-4BF969E30AE6}"/>
              </a:ext>
            </a:extLst>
          </p:cNvPr>
          <p:cNvSpPr/>
          <p:nvPr/>
        </p:nvSpPr>
        <p:spPr>
          <a:xfrm>
            <a:off x="6107289" y="6467253"/>
            <a:ext cx="315715" cy="390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3B58E83-056C-414C-983C-5257B1D14D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30" y="266661"/>
            <a:ext cx="1689182" cy="16891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Afbeelding 13" descr="Afbeelding met tekst, visitekaartje, vectorafbeeldingen&#10;&#10;Automatisch gegenereerde beschrijving">
            <a:extLst>
              <a:ext uri="{FF2B5EF4-FFF2-40B4-BE49-F238E27FC236}">
                <a16:creationId xmlns:a16="http://schemas.microsoft.com/office/drawing/2014/main" id="{0E14A7B0-9107-4E81-BA43-74895EFDF7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78" y="1759302"/>
            <a:ext cx="1689182" cy="1690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Afbeelding 15" descr="Afbeelding met tekst, teken, visitekaartje, envelop&#10;&#10;Automatisch gegenereerde beschrijving">
            <a:extLst>
              <a:ext uri="{FF2B5EF4-FFF2-40B4-BE49-F238E27FC236}">
                <a16:creationId xmlns:a16="http://schemas.microsoft.com/office/drawing/2014/main" id="{738FBDCB-F43C-4B6E-97CE-EE58C609B5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60" y="3280514"/>
            <a:ext cx="1689182" cy="16891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430412B-7128-4759-A190-0F0032481D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035" y="4816389"/>
            <a:ext cx="1689182" cy="1690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532AD854-7E54-4E7F-82AF-C2B9F63170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15" y="5427107"/>
            <a:ext cx="2642788" cy="1040146"/>
          </a:xfrm>
          <a:prstGeom prst="rect">
            <a:avLst/>
          </a:prstGeom>
        </p:spPr>
      </p:pic>
      <p:pic>
        <p:nvPicPr>
          <p:cNvPr id="3" name="Afbeelding 2" descr="Afbeelding met tekst, visitekaartje, vectorafbeeldingen, illustratie&#10;&#10;Automatisch gegenereerde beschrijving">
            <a:extLst>
              <a:ext uri="{FF2B5EF4-FFF2-40B4-BE49-F238E27FC236}">
                <a16:creationId xmlns:a16="http://schemas.microsoft.com/office/drawing/2014/main" id="{7094BF2B-925F-4205-8D3B-C72C50B6E6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285" y="4816389"/>
            <a:ext cx="1727751" cy="17294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EC596AC-308C-4425-A9D8-14CF995738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14" y="3269225"/>
            <a:ext cx="1728112" cy="1728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C12F3F1-766B-41BA-8BDA-8E149C487A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0369" y="-10799"/>
            <a:ext cx="535791" cy="7671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>
            <a:extLst>
              <a:ext uri="{FF2B5EF4-FFF2-40B4-BE49-F238E27FC236}">
                <a16:creationId xmlns:a16="http://schemas.microsoft.com/office/drawing/2014/main" id="{9D60C92A-B0CE-D97D-B68A-0C423F273DD6}"/>
              </a:ext>
            </a:extLst>
          </p:cNvPr>
          <p:cNvSpPr/>
          <p:nvPr/>
        </p:nvSpPr>
        <p:spPr>
          <a:xfrm>
            <a:off x="171449" y="95250"/>
            <a:ext cx="11801475" cy="66198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92D9E794-81FC-C8CF-539E-D4A649B4AC28}"/>
              </a:ext>
            </a:extLst>
          </p:cNvPr>
          <p:cNvSpPr/>
          <p:nvPr/>
        </p:nvSpPr>
        <p:spPr>
          <a:xfrm>
            <a:off x="1657350" y="857460"/>
            <a:ext cx="8829675" cy="4947489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0F58BACF-E91B-4FA1-9BA3-819E7C33ED31}"/>
              </a:ext>
            </a:extLst>
          </p:cNvPr>
          <p:cNvSpPr/>
          <p:nvPr/>
        </p:nvSpPr>
        <p:spPr>
          <a:xfrm>
            <a:off x="2719388" y="1510458"/>
            <a:ext cx="6734174" cy="3581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035C7450-5759-5013-8F8D-216BBD6986A0}"/>
              </a:ext>
            </a:extLst>
          </p:cNvPr>
          <p:cNvSpPr/>
          <p:nvPr/>
        </p:nvSpPr>
        <p:spPr>
          <a:xfrm>
            <a:off x="3829051" y="2221486"/>
            <a:ext cx="4543424" cy="212191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019BE17-BAF7-50A2-F7C4-FE64845764E2}"/>
              </a:ext>
            </a:extLst>
          </p:cNvPr>
          <p:cNvSpPr txBox="1"/>
          <p:nvPr/>
        </p:nvSpPr>
        <p:spPr>
          <a:xfrm>
            <a:off x="5275372" y="276658"/>
            <a:ext cx="1841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Buitenring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E1D4932-BAB2-BF16-0C16-E422A96F4562}"/>
              </a:ext>
            </a:extLst>
          </p:cNvPr>
          <p:cNvSpPr txBox="1"/>
          <p:nvPr/>
        </p:nvSpPr>
        <p:spPr>
          <a:xfrm>
            <a:off x="5609485" y="929656"/>
            <a:ext cx="1173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Ring 2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0DDCB9D-0976-978A-617E-822CE9688E74}"/>
              </a:ext>
            </a:extLst>
          </p:cNvPr>
          <p:cNvSpPr txBox="1"/>
          <p:nvPr/>
        </p:nvSpPr>
        <p:spPr>
          <a:xfrm>
            <a:off x="5609484" y="1596845"/>
            <a:ext cx="1173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Ring 1</a:t>
            </a:r>
          </a:p>
        </p:txBody>
      </p:sp>
      <p:sp>
        <p:nvSpPr>
          <p:cNvPr id="12" name="Pijl: rechts 11">
            <a:extLst>
              <a:ext uri="{FF2B5EF4-FFF2-40B4-BE49-F238E27FC236}">
                <a16:creationId xmlns:a16="http://schemas.microsoft.com/office/drawing/2014/main" id="{67A8BB32-2543-0694-E06E-43D3D0D588D0}"/>
              </a:ext>
            </a:extLst>
          </p:cNvPr>
          <p:cNvSpPr/>
          <p:nvPr/>
        </p:nvSpPr>
        <p:spPr>
          <a:xfrm rot="20943578">
            <a:off x="380286" y="3045759"/>
            <a:ext cx="2242759" cy="1795281"/>
          </a:xfrm>
          <a:prstGeom prst="rightArrow">
            <a:avLst/>
          </a:prstGeom>
          <a:solidFill>
            <a:srgbClr val="C0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Standaardiseren</a:t>
            </a:r>
          </a:p>
        </p:txBody>
      </p:sp>
      <p:sp>
        <p:nvSpPr>
          <p:cNvPr id="13" name="Pijl: rechts 12">
            <a:extLst>
              <a:ext uri="{FF2B5EF4-FFF2-40B4-BE49-F238E27FC236}">
                <a16:creationId xmlns:a16="http://schemas.microsoft.com/office/drawing/2014/main" id="{6BBAB624-B8F6-8C00-B7F5-BEF682EDA788}"/>
              </a:ext>
            </a:extLst>
          </p:cNvPr>
          <p:cNvSpPr/>
          <p:nvPr/>
        </p:nvSpPr>
        <p:spPr>
          <a:xfrm rot="19326835">
            <a:off x="3144818" y="3693230"/>
            <a:ext cx="1473874" cy="1795281"/>
          </a:xfrm>
          <a:prstGeom prst="rightArrow">
            <a:avLst/>
          </a:prstGeom>
          <a:solidFill>
            <a:srgbClr val="C0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Delen</a:t>
            </a:r>
          </a:p>
        </p:txBody>
      </p:sp>
      <p:sp>
        <p:nvSpPr>
          <p:cNvPr id="14" name="Pijl: rechts 13">
            <a:extLst>
              <a:ext uri="{FF2B5EF4-FFF2-40B4-BE49-F238E27FC236}">
                <a16:creationId xmlns:a16="http://schemas.microsoft.com/office/drawing/2014/main" id="{EC5B9563-695A-C039-C2E7-75152610593A}"/>
              </a:ext>
            </a:extLst>
          </p:cNvPr>
          <p:cNvSpPr/>
          <p:nvPr/>
        </p:nvSpPr>
        <p:spPr>
          <a:xfrm rot="1466607">
            <a:off x="3148839" y="2120584"/>
            <a:ext cx="1564314" cy="1795281"/>
          </a:xfrm>
          <a:prstGeom prst="rightArrow">
            <a:avLst/>
          </a:prstGeom>
          <a:solidFill>
            <a:srgbClr val="C0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Borgen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33DFE46-9CCA-EB0E-B63C-FD32867F2423}"/>
              </a:ext>
            </a:extLst>
          </p:cNvPr>
          <p:cNvSpPr txBox="1"/>
          <p:nvPr/>
        </p:nvSpPr>
        <p:spPr>
          <a:xfrm>
            <a:off x="6312219" y="4243355"/>
            <a:ext cx="5597943" cy="240065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Toelichting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Buitenring: 	niet gestandaardiseerd, niet gedeeld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Ring 2: 		wel gestandaardiseerd, niet gedeeld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Ring 1: 		gestandaardiseerd en gedeeld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Kern: 		gestandaardiseerd, gedeeld, geborgd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(organisatorisch, financieel, juridisch)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Maakplicht (mogelijk ook gebruiks- 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terugmeldplicht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8" name="Pijl: links/rechts 7">
            <a:extLst>
              <a:ext uri="{FF2B5EF4-FFF2-40B4-BE49-F238E27FC236}">
                <a16:creationId xmlns:a16="http://schemas.microsoft.com/office/drawing/2014/main" id="{BCAF5AF3-5910-8CE5-8606-6608C9889A77}"/>
              </a:ext>
            </a:extLst>
          </p:cNvPr>
          <p:cNvSpPr/>
          <p:nvPr/>
        </p:nvSpPr>
        <p:spPr>
          <a:xfrm rot="5400000">
            <a:off x="4484651" y="2605830"/>
            <a:ext cx="1768285" cy="1338182"/>
          </a:xfrm>
          <a:prstGeom prst="leftRightArrow">
            <a:avLst/>
          </a:prstGeom>
          <a:solidFill>
            <a:schemeClr val="accent6">
              <a:lumMod val="50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Ver-binden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ijl: links/rechts 10">
            <a:extLst>
              <a:ext uri="{FF2B5EF4-FFF2-40B4-BE49-F238E27FC236}">
                <a16:creationId xmlns:a16="http://schemas.microsoft.com/office/drawing/2014/main" id="{22445852-BAEA-BC5C-2055-2902CF09D47B}"/>
              </a:ext>
            </a:extLst>
          </p:cNvPr>
          <p:cNvSpPr/>
          <p:nvPr/>
        </p:nvSpPr>
        <p:spPr>
          <a:xfrm rot="20138719">
            <a:off x="6437777" y="1292936"/>
            <a:ext cx="5815482" cy="1338182"/>
          </a:xfrm>
          <a:prstGeom prst="leftRightArrow">
            <a:avLst/>
          </a:prstGeom>
          <a:solidFill>
            <a:schemeClr val="accent6">
              <a:lumMod val="50000"/>
            </a:schemeClr>
          </a:solidFill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Stimuleren Gebruik</a:t>
            </a:r>
          </a:p>
        </p:txBody>
      </p:sp>
    </p:spTree>
    <p:extLst>
      <p:ext uri="{BB962C8B-B14F-4D97-AF65-F5344CB8AC3E}">
        <p14:creationId xmlns:p14="http://schemas.microsoft.com/office/powerpoint/2010/main" val="425635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8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8F82871-CE91-4BE2-A9C6-500423C9F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Elementen van een basisvoorziening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6B17502-F6C5-44AE-82A8-9B0A9D836A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1"/>
          <a:stretch/>
        </p:blipFill>
        <p:spPr>
          <a:xfrm>
            <a:off x="2993788" y="1785636"/>
            <a:ext cx="6204423" cy="442717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C4B05CE-4EEB-1FC0-E7EC-5BBDBB0CB725}"/>
              </a:ext>
            </a:extLst>
          </p:cNvPr>
          <p:cNvSpPr txBox="1"/>
          <p:nvPr/>
        </p:nvSpPr>
        <p:spPr>
          <a:xfrm>
            <a:off x="11036808" y="926592"/>
            <a:ext cx="557784" cy="6187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Afbeelding 5" descr="Afbeelding met tekst, visitekaartje, illustratie, vectorafbeeldingen&#10;&#10;Automatisch gegenereerde beschrijving">
            <a:extLst>
              <a:ext uri="{FF2B5EF4-FFF2-40B4-BE49-F238E27FC236}">
                <a16:creationId xmlns:a16="http://schemas.microsoft.com/office/drawing/2014/main" id="{6CF006A7-2E26-4C1B-BFB6-0A6D9E81BA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101" y="740712"/>
            <a:ext cx="1043532" cy="1044924"/>
          </a:xfrm>
          <a:prstGeom prst="rect">
            <a:avLst/>
          </a:prstGeom>
        </p:spPr>
      </p:pic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7B43FCBB-E625-2FC6-87D6-B0ED31760FC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67999" y="6293279"/>
            <a:ext cx="1055687" cy="232756"/>
          </a:xfrm>
          <a:prstGeom prst="rect">
            <a:avLst/>
          </a:prstGeom>
        </p:spPr>
        <p:txBody>
          <a:bodyPr/>
          <a:lstStyle/>
          <a:p>
            <a:pPr marL="25400" marR="0" lvl="0" indent="0" algn="r" defTabSz="4572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A6166-D38D-B141-A3FE-CEA8C794E82E}" type="slidenum">
              <a:rPr kumimoji="0" lang="nl-NL" sz="1400" b="0" i="0" u="none" strike="noStrike" kern="1200" cap="none" spc="15" normalizeH="0" baseline="0" noProof="0" smtClean="0">
                <a:ln>
                  <a:noFill/>
                </a:ln>
                <a:solidFill>
                  <a:srgbClr val="00538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2540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13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800" b="0" i="0" u="none" strike="noStrike" kern="1200" cap="none" spc="15" normalizeH="0" baseline="0" noProof="0" dirty="0">
              <a:ln>
                <a:noFill/>
              </a:ln>
              <a:solidFill>
                <a:srgbClr val="00538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392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D6FC4117-114C-7AFF-D588-323DB757BEF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67999" y="6293279"/>
            <a:ext cx="1055687" cy="232756"/>
          </a:xfrm>
          <a:prstGeom prst="rect">
            <a:avLst/>
          </a:prstGeom>
        </p:spPr>
        <p:txBody>
          <a:bodyPr/>
          <a:lstStyle/>
          <a:p>
            <a:pPr marL="25400" marR="0" lvl="0" indent="0" algn="r" defTabSz="4572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A6166-D38D-B141-A3FE-CEA8C794E82E}" type="slidenum">
              <a:rPr kumimoji="0" lang="nl-NL" sz="1400" b="0" i="0" u="none" strike="noStrike" kern="1200" cap="none" spc="15" normalizeH="0" baseline="0" noProof="0" smtClean="0">
                <a:ln>
                  <a:noFill/>
                </a:ln>
                <a:solidFill>
                  <a:srgbClr val="00538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2540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13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800" b="0" i="0" u="none" strike="noStrike" kern="1200" cap="none" spc="15" normalizeH="0" baseline="0" noProof="0" dirty="0">
              <a:ln>
                <a:noFill/>
              </a:ln>
              <a:solidFill>
                <a:srgbClr val="00538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8658B0E4-7183-B5EC-52F3-112B306E5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kern="0" dirty="0">
                <a:solidFill>
                  <a:srgbClr val="FEFEFE"/>
                </a:solidFill>
              </a:rPr>
              <a:t>Referentiemodel Basisvoorziening Beeldmateriaal</a:t>
            </a:r>
            <a:endParaRPr lang="nl-NL" dirty="0"/>
          </a:p>
        </p:txBody>
      </p:sp>
      <p:sp>
        <p:nvSpPr>
          <p:cNvPr id="11" name="Afgeronde rechthoek">
            <a:extLst>
              <a:ext uri="{FF2B5EF4-FFF2-40B4-BE49-F238E27FC236}">
                <a16:creationId xmlns:a16="http://schemas.microsoft.com/office/drawing/2014/main" id="{BA4BC8E9-D222-0D7E-6EBF-E1466522D0B7}"/>
              </a:ext>
            </a:extLst>
          </p:cNvPr>
          <p:cNvSpPr/>
          <p:nvPr/>
        </p:nvSpPr>
        <p:spPr>
          <a:xfrm>
            <a:off x="1954523" y="2975139"/>
            <a:ext cx="3610026" cy="2080742"/>
          </a:xfrm>
          <a:prstGeom prst="roundRect">
            <a:avLst>
              <a:gd name="adj" fmla="val 4578"/>
            </a:avLst>
          </a:prstGeom>
          <a:solidFill>
            <a:srgbClr val="04937B"/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Landsdekkend op tijd beschikbaar…">
            <a:extLst>
              <a:ext uri="{FF2B5EF4-FFF2-40B4-BE49-F238E27FC236}">
                <a16:creationId xmlns:a16="http://schemas.microsoft.com/office/drawing/2014/main" id="{4AD66D89-2D06-E588-F74C-31E48B971506}"/>
              </a:ext>
            </a:extLst>
          </p:cNvPr>
          <p:cNvSpPr txBox="1">
            <a:spLocks/>
          </p:cNvSpPr>
          <p:nvPr/>
        </p:nvSpPr>
        <p:spPr bwMode="auto">
          <a:xfrm>
            <a:off x="2362200" y="3537048"/>
            <a:ext cx="2756571" cy="54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rtlCol="0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Char char="•"/>
              <a:defRPr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pPr marL="222250" marR="0" lvl="0" indent="-2222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Tx/>
              <a:buChar char="•"/>
              <a:tabLst/>
              <a:defRPr sz="2400">
                <a:solidFill>
                  <a:srgbClr val="FFFFFF"/>
                </a:solidFill>
              </a:defRPr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Landsdekkend op tijd beschikbaar</a:t>
            </a:r>
          </a:p>
          <a:p>
            <a:pPr marL="222250" marR="0" lvl="0" indent="-2222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90000"/>
              <a:buFontTx/>
              <a:buChar char="•"/>
              <a:tabLst/>
              <a:defRPr sz="2400">
                <a:solidFill>
                  <a:srgbClr val="FFFFFF"/>
                </a:solidFill>
              </a:defRPr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Jaarlijks actueel</a:t>
            </a:r>
          </a:p>
        </p:txBody>
      </p:sp>
      <p:sp>
        <p:nvSpPr>
          <p:cNvPr id="13" name="Afgeronde rechthoek">
            <a:extLst>
              <a:ext uri="{FF2B5EF4-FFF2-40B4-BE49-F238E27FC236}">
                <a16:creationId xmlns:a16="http://schemas.microsoft.com/office/drawing/2014/main" id="{A0F65E18-C542-CED9-3EFC-52FE213F788A}"/>
              </a:ext>
            </a:extLst>
          </p:cNvPr>
          <p:cNvSpPr/>
          <p:nvPr/>
        </p:nvSpPr>
        <p:spPr>
          <a:xfrm>
            <a:off x="1954523" y="2086374"/>
            <a:ext cx="8282955" cy="457672"/>
          </a:xfrm>
          <a:prstGeom prst="roundRect">
            <a:avLst>
              <a:gd name="adj" fmla="val 20812"/>
            </a:avLst>
          </a:prstGeom>
          <a:solidFill>
            <a:srgbClr val="04937B"/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fspraken, kwaliteitsspecificaties, open dataformaten">
            <a:extLst>
              <a:ext uri="{FF2B5EF4-FFF2-40B4-BE49-F238E27FC236}">
                <a16:creationId xmlns:a16="http://schemas.microsoft.com/office/drawing/2014/main" id="{E572F695-06B5-A139-933A-42F29EB322B9}"/>
              </a:ext>
            </a:extLst>
          </p:cNvPr>
          <p:cNvSpPr txBox="1"/>
          <p:nvPr/>
        </p:nvSpPr>
        <p:spPr>
          <a:xfrm>
            <a:off x="3776199" y="2171422"/>
            <a:ext cx="3902606" cy="287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 sz="28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Helvetica Neue"/>
              </a:rPr>
              <a:t>Afspraken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Helvetica Neue"/>
              </a:rPr>
              <a:t>, </a:t>
            </a:r>
            <a:r>
              <a:rPr kumimoji="0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Helvetica Neue"/>
              </a:rPr>
              <a:t>kwaliteitsspecificaties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Helvetica Neue"/>
              </a:rPr>
              <a:t>, open </a:t>
            </a:r>
            <a:r>
              <a:rPr kumimoji="0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Helvetica Neue"/>
              </a:rPr>
              <a:t>dataformaten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j-ea"/>
              <a:cs typeface="+mj-cs"/>
              <a:sym typeface="Helvetica Neue"/>
            </a:endParaRPr>
          </a:p>
        </p:txBody>
      </p:sp>
      <p:sp>
        <p:nvSpPr>
          <p:cNvPr id="15" name="Basisbestanden">
            <a:extLst>
              <a:ext uri="{FF2B5EF4-FFF2-40B4-BE49-F238E27FC236}">
                <a16:creationId xmlns:a16="http://schemas.microsoft.com/office/drawing/2014/main" id="{BB4B1682-6D6D-4F00-E5C4-E38E44BC5780}"/>
              </a:ext>
            </a:extLst>
          </p:cNvPr>
          <p:cNvSpPr txBox="1"/>
          <p:nvPr/>
        </p:nvSpPr>
        <p:spPr>
          <a:xfrm>
            <a:off x="2364742" y="3199272"/>
            <a:ext cx="1642209" cy="287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algn="l">
              <a:defRPr sz="28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Helvetica Neue"/>
              </a:rPr>
              <a:t>Basisbestanden</a:t>
            </a:r>
          </a:p>
        </p:txBody>
      </p:sp>
      <p:grpSp>
        <p:nvGrpSpPr>
          <p:cNvPr id="16" name="Groepeer">
            <a:extLst>
              <a:ext uri="{FF2B5EF4-FFF2-40B4-BE49-F238E27FC236}">
                <a16:creationId xmlns:a16="http://schemas.microsoft.com/office/drawing/2014/main" id="{47A3909E-AB7F-6CFB-0FA7-D3486B4AB370}"/>
              </a:ext>
            </a:extLst>
          </p:cNvPr>
          <p:cNvGrpSpPr/>
          <p:nvPr/>
        </p:nvGrpSpPr>
        <p:grpSpPr>
          <a:xfrm>
            <a:off x="1650080" y="1821300"/>
            <a:ext cx="547257" cy="547258"/>
            <a:chOff x="-1" y="0"/>
            <a:chExt cx="1094512" cy="1094513"/>
          </a:xfrm>
        </p:grpSpPr>
        <p:sp>
          <p:nvSpPr>
            <p:cNvPr id="17" name="Cirkel">
              <a:extLst>
                <a:ext uri="{FF2B5EF4-FFF2-40B4-BE49-F238E27FC236}">
                  <a16:creationId xmlns:a16="http://schemas.microsoft.com/office/drawing/2014/main" id="{C9B6F0BC-8694-6118-04AF-1093C4FAF651}"/>
                </a:ext>
              </a:extLst>
            </p:cNvPr>
            <p:cNvSpPr/>
            <p:nvPr/>
          </p:nvSpPr>
          <p:spPr>
            <a:xfrm>
              <a:off x="-1" y="0"/>
              <a:ext cx="1094512" cy="1094513"/>
            </a:xfrm>
            <a:prstGeom prst="ellipse">
              <a:avLst/>
            </a:prstGeom>
            <a:solidFill>
              <a:srgbClr val="FFC400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F210A5C0-9F1E-0E95-895B-A5A05EDC2F6E}"/>
                </a:ext>
              </a:extLst>
            </p:cNvPr>
            <p:cNvSpPr txBox="1"/>
            <p:nvPr/>
          </p:nvSpPr>
          <p:spPr>
            <a:xfrm>
              <a:off x="257631" y="13456"/>
              <a:ext cx="535399" cy="10675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>
                <a:defRPr sz="60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  <a:sym typeface="Helvetica Neue"/>
                </a:rPr>
                <a:t>1</a:t>
              </a:r>
            </a:p>
          </p:txBody>
        </p:sp>
      </p:grpSp>
      <p:grpSp>
        <p:nvGrpSpPr>
          <p:cNvPr id="19" name="Groepeer">
            <a:extLst>
              <a:ext uri="{FF2B5EF4-FFF2-40B4-BE49-F238E27FC236}">
                <a16:creationId xmlns:a16="http://schemas.microsoft.com/office/drawing/2014/main" id="{06F47275-12FA-4909-85B4-E4F4C5346F74}"/>
              </a:ext>
            </a:extLst>
          </p:cNvPr>
          <p:cNvGrpSpPr/>
          <p:nvPr/>
        </p:nvGrpSpPr>
        <p:grpSpPr>
          <a:xfrm>
            <a:off x="1680895" y="2701511"/>
            <a:ext cx="547258" cy="547258"/>
            <a:chOff x="0" y="0"/>
            <a:chExt cx="1094513" cy="1094513"/>
          </a:xfrm>
        </p:grpSpPr>
        <p:sp>
          <p:nvSpPr>
            <p:cNvPr id="20" name="Cirkel">
              <a:extLst>
                <a:ext uri="{FF2B5EF4-FFF2-40B4-BE49-F238E27FC236}">
                  <a16:creationId xmlns:a16="http://schemas.microsoft.com/office/drawing/2014/main" id="{59013220-CBFD-5FA1-24D4-8C4DE6AFA51E}"/>
                </a:ext>
              </a:extLst>
            </p:cNvPr>
            <p:cNvSpPr/>
            <p:nvPr/>
          </p:nvSpPr>
          <p:spPr>
            <a:xfrm>
              <a:off x="0" y="0"/>
              <a:ext cx="1094513" cy="1094513"/>
            </a:xfrm>
            <a:prstGeom prst="ellipse">
              <a:avLst/>
            </a:prstGeom>
            <a:solidFill>
              <a:srgbClr val="FFC400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2">
              <a:extLst>
                <a:ext uri="{FF2B5EF4-FFF2-40B4-BE49-F238E27FC236}">
                  <a16:creationId xmlns:a16="http://schemas.microsoft.com/office/drawing/2014/main" id="{A7E821F9-8430-2FDE-2F5E-06FBC34500EE}"/>
                </a:ext>
              </a:extLst>
            </p:cNvPr>
            <p:cNvSpPr txBox="1"/>
            <p:nvPr/>
          </p:nvSpPr>
          <p:spPr>
            <a:xfrm>
              <a:off x="257631" y="13456"/>
              <a:ext cx="535399" cy="10675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>
                <a:defRPr sz="60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  <a:sym typeface="Helvetica Neue"/>
                </a:rPr>
                <a:t>2</a:t>
              </a:r>
            </a:p>
          </p:txBody>
        </p:sp>
      </p:grpSp>
      <p:grpSp>
        <p:nvGrpSpPr>
          <p:cNvPr id="22" name="Groepeer">
            <a:extLst>
              <a:ext uri="{FF2B5EF4-FFF2-40B4-BE49-F238E27FC236}">
                <a16:creationId xmlns:a16="http://schemas.microsoft.com/office/drawing/2014/main" id="{48C6B90F-9913-2EFC-B95D-7800C7AB3F2E}"/>
              </a:ext>
            </a:extLst>
          </p:cNvPr>
          <p:cNvGrpSpPr/>
          <p:nvPr/>
        </p:nvGrpSpPr>
        <p:grpSpPr>
          <a:xfrm>
            <a:off x="1680895" y="5238732"/>
            <a:ext cx="8556585" cy="731301"/>
            <a:chOff x="-1" y="0"/>
            <a:chExt cx="17113169" cy="1462599"/>
          </a:xfrm>
        </p:grpSpPr>
        <p:sp>
          <p:nvSpPr>
            <p:cNvPr id="23" name="Afgeronde rechthoek">
              <a:extLst>
                <a:ext uri="{FF2B5EF4-FFF2-40B4-BE49-F238E27FC236}">
                  <a16:creationId xmlns:a16="http://schemas.microsoft.com/office/drawing/2014/main" id="{28F4BE35-7684-474D-9066-064F142FAEE9}"/>
                </a:ext>
              </a:extLst>
            </p:cNvPr>
            <p:cNvSpPr/>
            <p:nvPr/>
          </p:nvSpPr>
          <p:spPr>
            <a:xfrm>
              <a:off x="547254" y="547254"/>
              <a:ext cx="16565914" cy="915345"/>
            </a:xfrm>
            <a:prstGeom prst="roundRect">
              <a:avLst>
                <a:gd name="adj" fmla="val 20812"/>
              </a:avLst>
            </a:prstGeom>
            <a:solidFill>
              <a:srgbClr val="04937B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Portaal voor ontsluiting van de bestanden">
              <a:extLst>
                <a:ext uri="{FF2B5EF4-FFF2-40B4-BE49-F238E27FC236}">
                  <a16:creationId xmlns:a16="http://schemas.microsoft.com/office/drawing/2014/main" id="{25957EAB-39F9-22E8-8A8C-66A1BC9BB9F5}"/>
                </a:ext>
              </a:extLst>
            </p:cNvPr>
            <p:cNvSpPr txBox="1"/>
            <p:nvPr/>
          </p:nvSpPr>
          <p:spPr>
            <a:xfrm>
              <a:off x="5222559" y="717351"/>
              <a:ext cx="6123726" cy="575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>
                <a:defRPr sz="28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  <a:sym typeface="Helvetica Neue"/>
                </a:rPr>
                <a:t>Portaal voor ontsluiting van de bestanden</a:t>
              </a:r>
            </a:p>
          </p:txBody>
        </p:sp>
        <p:grpSp>
          <p:nvGrpSpPr>
            <p:cNvPr id="25" name="Groepeer">
              <a:extLst>
                <a:ext uri="{FF2B5EF4-FFF2-40B4-BE49-F238E27FC236}">
                  <a16:creationId xmlns:a16="http://schemas.microsoft.com/office/drawing/2014/main" id="{12EC82D6-0392-8656-8BA7-04C1EB54F770}"/>
                </a:ext>
              </a:extLst>
            </p:cNvPr>
            <p:cNvGrpSpPr/>
            <p:nvPr/>
          </p:nvGrpSpPr>
          <p:grpSpPr>
            <a:xfrm>
              <a:off x="-1" y="0"/>
              <a:ext cx="1094513" cy="1094512"/>
              <a:chOff x="-1" y="0"/>
              <a:chExt cx="1094512" cy="1094510"/>
            </a:xfrm>
          </p:grpSpPr>
          <p:sp>
            <p:nvSpPr>
              <p:cNvPr id="26" name="Cirkel">
                <a:extLst>
                  <a:ext uri="{FF2B5EF4-FFF2-40B4-BE49-F238E27FC236}">
                    <a16:creationId xmlns:a16="http://schemas.microsoft.com/office/drawing/2014/main" id="{2B79FC77-FC9D-3B30-03EC-DF928F7BC80B}"/>
                  </a:ext>
                </a:extLst>
              </p:cNvPr>
              <p:cNvSpPr/>
              <p:nvPr/>
            </p:nvSpPr>
            <p:spPr>
              <a:xfrm>
                <a:off x="-1" y="0"/>
                <a:ext cx="1094512" cy="1094510"/>
              </a:xfrm>
              <a:prstGeom prst="ellipse">
                <a:avLst/>
              </a:prstGeom>
              <a:solidFill>
                <a:srgbClr val="FFC4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4">
                <a:extLst>
                  <a:ext uri="{FF2B5EF4-FFF2-40B4-BE49-F238E27FC236}">
                    <a16:creationId xmlns:a16="http://schemas.microsoft.com/office/drawing/2014/main" id="{6B758291-484A-C1A0-D3C6-E620CA91C188}"/>
                  </a:ext>
                </a:extLst>
              </p:cNvPr>
              <p:cNvSpPr txBox="1"/>
              <p:nvPr/>
            </p:nvSpPr>
            <p:spPr>
              <a:xfrm>
                <a:off x="257631" y="13458"/>
                <a:ext cx="535399" cy="10675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5718" tIns="35718" rIns="35718" bIns="35718" numCol="1" anchor="ctr">
                <a:spAutoFit/>
              </a:bodyPr>
              <a:lstStyle>
                <a:lvl1pPr>
                  <a:defRPr sz="6000" b="1">
                    <a:latin typeface="+mj-lt"/>
                    <a:ea typeface="+mj-ea"/>
                    <a:cs typeface="+mj-cs"/>
                    <a:sym typeface="Helvetica Neue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  <a:sym typeface="Helvetica Neue"/>
                  </a:rPr>
                  <a:t>4</a:t>
                </a:r>
              </a:p>
            </p:txBody>
          </p:sp>
        </p:grpSp>
      </p:grpSp>
      <p:sp>
        <p:nvSpPr>
          <p:cNvPr id="28" name="Dit is een landsdekkende dataset, die voldoet aan 1.  Herkomst en wijze van inwinning staan hier los van.">
            <a:extLst>
              <a:ext uri="{FF2B5EF4-FFF2-40B4-BE49-F238E27FC236}">
                <a16:creationId xmlns:a16="http://schemas.microsoft.com/office/drawing/2014/main" id="{3C992E36-0763-D953-BD43-BC075085FF61}"/>
              </a:ext>
            </a:extLst>
          </p:cNvPr>
          <p:cNvSpPr txBox="1"/>
          <p:nvPr/>
        </p:nvSpPr>
        <p:spPr>
          <a:xfrm>
            <a:off x="2364742" y="4352087"/>
            <a:ext cx="3014802" cy="25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Helvetica Neue"/>
            </a:endParaRPr>
          </a:p>
        </p:txBody>
      </p:sp>
      <p:sp>
        <p:nvSpPr>
          <p:cNvPr id="29" name="Afgeronde rechthoek">
            <a:extLst>
              <a:ext uri="{FF2B5EF4-FFF2-40B4-BE49-F238E27FC236}">
                <a16:creationId xmlns:a16="http://schemas.microsoft.com/office/drawing/2014/main" id="{D4C8F765-0C91-6935-C3E6-632D332AB20D}"/>
              </a:ext>
            </a:extLst>
          </p:cNvPr>
          <p:cNvSpPr/>
          <p:nvPr/>
        </p:nvSpPr>
        <p:spPr>
          <a:xfrm>
            <a:off x="6627453" y="2975138"/>
            <a:ext cx="3610026" cy="2082801"/>
          </a:xfrm>
          <a:prstGeom prst="roundRect">
            <a:avLst>
              <a:gd name="adj" fmla="val 4573"/>
            </a:avLst>
          </a:prstGeom>
          <a:solidFill>
            <a:srgbClr val="04937B"/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Plus-bestanden">
            <a:extLst>
              <a:ext uri="{FF2B5EF4-FFF2-40B4-BE49-F238E27FC236}">
                <a16:creationId xmlns:a16="http://schemas.microsoft.com/office/drawing/2014/main" id="{C7A63C68-CCDC-A942-18A7-DB9D1811B2D1}"/>
              </a:ext>
            </a:extLst>
          </p:cNvPr>
          <p:cNvSpPr txBox="1"/>
          <p:nvPr/>
        </p:nvSpPr>
        <p:spPr>
          <a:xfrm>
            <a:off x="7003737" y="3199598"/>
            <a:ext cx="1642209" cy="287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algn="l">
              <a:defRPr sz="28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Helvetica Neue"/>
              </a:rPr>
              <a:t>Plus-bestanden</a:t>
            </a:r>
          </a:p>
        </p:txBody>
      </p:sp>
      <p:sp>
        <p:nvSpPr>
          <p:cNvPr id="31" name="Niet landsdekkend beschikbaar…">
            <a:extLst>
              <a:ext uri="{FF2B5EF4-FFF2-40B4-BE49-F238E27FC236}">
                <a16:creationId xmlns:a16="http://schemas.microsoft.com/office/drawing/2014/main" id="{7B00FD4F-5E94-03EE-3F68-7841906D7B6C}"/>
              </a:ext>
            </a:extLst>
          </p:cNvPr>
          <p:cNvSpPr txBox="1"/>
          <p:nvPr/>
        </p:nvSpPr>
        <p:spPr>
          <a:xfrm>
            <a:off x="7003737" y="3535512"/>
            <a:ext cx="2755901" cy="510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22250" marR="0" lvl="0" indent="-22225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45000"/>
              <a:buFontTx/>
              <a:buChar char="-"/>
              <a:tabLst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Neue"/>
              </a:rPr>
              <a:t>Niet landsdekkend beschikbaar</a:t>
            </a:r>
          </a:p>
          <a:p>
            <a:pPr marL="222250" marR="0" lvl="0" indent="-22225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45000"/>
              <a:buFontTx/>
              <a:buChar char="-"/>
              <a:tabLst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Neue"/>
              </a:rPr>
              <a:t>Veelal jaarlijks actueel</a:t>
            </a:r>
          </a:p>
        </p:txBody>
      </p:sp>
      <p:grpSp>
        <p:nvGrpSpPr>
          <p:cNvPr id="32" name="Groepeer">
            <a:extLst>
              <a:ext uri="{FF2B5EF4-FFF2-40B4-BE49-F238E27FC236}">
                <a16:creationId xmlns:a16="http://schemas.microsoft.com/office/drawing/2014/main" id="{85E80B89-677D-FD01-3574-5AC3F104700B}"/>
              </a:ext>
            </a:extLst>
          </p:cNvPr>
          <p:cNvGrpSpPr/>
          <p:nvPr/>
        </p:nvGrpSpPr>
        <p:grpSpPr>
          <a:xfrm>
            <a:off x="6314327" y="2701511"/>
            <a:ext cx="547258" cy="547258"/>
            <a:chOff x="0" y="0"/>
            <a:chExt cx="1094513" cy="1094513"/>
          </a:xfrm>
        </p:grpSpPr>
        <p:sp>
          <p:nvSpPr>
            <p:cNvPr id="33" name="Cirkel">
              <a:extLst>
                <a:ext uri="{FF2B5EF4-FFF2-40B4-BE49-F238E27FC236}">
                  <a16:creationId xmlns:a16="http://schemas.microsoft.com/office/drawing/2014/main" id="{CA0AAC46-BD36-22DE-C5D1-D7706AA0341D}"/>
                </a:ext>
              </a:extLst>
            </p:cNvPr>
            <p:cNvSpPr/>
            <p:nvPr/>
          </p:nvSpPr>
          <p:spPr>
            <a:xfrm>
              <a:off x="0" y="0"/>
              <a:ext cx="1094513" cy="1094513"/>
            </a:xfrm>
            <a:prstGeom prst="ellipse">
              <a:avLst/>
            </a:prstGeom>
            <a:solidFill>
              <a:srgbClr val="FFC400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3">
              <a:extLst>
                <a:ext uri="{FF2B5EF4-FFF2-40B4-BE49-F238E27FC236}">
                  <a16:creationId xmlns:a16="http://schemas.microsoft.com/office/drawing/2014/main" id="{F0126F6D-06AB-7167-6472-CC2BDAEA8293}"/>
                </a:ext>
              </a:extLst>
            </p:cNvPr>
            <p:cNvSpPr txBox="1"/>
            <p:nvPr/>
          </p:nvSpPr>
          <p:spPr>
            <a:xfrm>
              <a:off x="257631" y="13458"/>
              <a:ext cx="535399" cy="10675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>
                <a:defRPr sz="60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  <a:sym typeface="Helvetica Neue"/>
                </a:rPr>
                <a:t>3</a:t>
              </a:r>
            </a:p>
          </p:txBody>
        </p:sp>
      </p:grp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60C8EBA0-53E7-D669-6069-DDE400D7D3A0}"/>
              </a:ext>
            </a:extLst>
          </p:cNvPr>
          <p:cNvSpPr/>
          <p:nvPr/>
        </p:nvSpPr>
        <p:spPr>
          <a:xfrm>
            <a:off x="1119883" y="1705510"/>
            <a:ext cx="5172518" cy="4587769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628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>
            <a:extLst>
              <a:ext uri="{FF2B5EF4-FFF2-40B4-BE49-F238E27FC236}">
                <a16:creationId xmlns:a16="http://schemas.microsoft.com/office/drawing/2014/main" id="{9D60C92A-B0CE-D97D-B68A-0C423F273DD6}"/>
              </a:ext>
            </a:extLst>
          </p:cNvPr>
          <p:cNvSpPr/>
          <p:nvPr/>
        </p:nvSpPr>
        <p:spPr>
          <a:xfrm>
            <a:off x="171449" y="95250"/>
            <a:ext cx="11801475" cy="66198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92D9E794-81FC-C8CF-539E-D4A649B4AC28}"/>
              </a:ext>
            </a:extLst>
          </p:cNvPr>
          <p:cNvSpPr/>
          <p:nvPr/>
        </p:nvSpPr>
        <p:spPr>
          <a:xfrm>
            <a:off x="1657350" y="857460"/>
            <a:ext cx="8829675" cy="4947489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0F58BACF-E91B-4FA1-9BA3-819E7C33ED31}"/>
              </a:ext>
            </a:extLst>
          </p:cNvPr>
          <p:cNvSpPr/>
          <p:nvPr/>
        </p:nvSpPr>
        <p:spPr>
          <a:xfrm>
            <a:off x="2719388" y="1510458"/>
            <a:ext cx="6734174" cy="3581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035C7450-5759-5013-8F8D-216BBD6986A0}"/>
              </a:ext>
            </a:extLst>
          </p:cNvPr>
          <p:cNvSpPr/>
          <p:nvPr/>
        </p:nvSpPr>
        <p:spPr>
          <a:xfrm>
            <a:off x="3829051" y="2221486"/>
            <a:ext cx="4543424" cy="212191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019BE17-BAF7-50A2-F7C4-FE64845764E2}"/>
              </a:ext>
            </a:extLst>
          </p:cNvPr>
          <p:cNvSpPr txBox="1"/>
          <p:nvPr/>
        </p:nvSpPr>
        <p:spPr>
          <a:xfrm>
            <a:off x="5275372" y="276658"/>
            <a:ext cx="1841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Buitenring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E1D4932-BAB2-BF16-0C16-E422A96F4562}"/>
              </a:ext>
            </a:extLst>
          </p:cNvPr>
          <p:cNvSpPr txBox="1"/>
          <p:nvPr/>
        </p:nvSpPr>
        <p:spPr>
          <a:xfrm>
            <a:off x="5609485" y="929656"/>
            <a:ext cx="1173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Ring 2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0DDCB9D-0976-978A-617E-822CE9688E74}"/>
              </a:ext>
            </a:extLst>
          </p:cNvPr>
          <p:cNvSpPr txBox="1"/>
          <p:nvPr/>
        </p:nvSpPr>
        <p:spPr>
          <a:xfrm>
            <a:off x="5609484" y="1596845"/>
            <a:ext cx="1173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Ring 1</a:t>
            </a:r>
          </a:p>
        </p:txBody>
      </p:sp>
      <p:sp>
        <p:nvSpPr>
          <p:cNvPr id="12" name="Pijl: rechts 11">
            <a:extLst>
              <a:ext uri="{FF2B5EF4-FFF2-40B4-BE49-F238E27FC236}">
                <a16:creationId xmlns:a16="http://schemas.microsoft.com/office/drawing/2014/main" id="{67A8BB32-2543-0694-E06E-43D3D0D588D0}"/>
              </a:ext>
            </a:extLst>
          </p:cNvPr>
          <p:cNvSpPr/>
          <p:nvPr/>
        </p:nvSpPr>
        <p:spPr>
          <a:xfrm rot="20943578">
            <a:off x="380286" y="3045759"/>
            <a:ext cx="2242759" cy="1795281"/>
          </a:xfrm>
          <a:prstGeom prst="rightArrow">
            <a:avLst/>
          </a:prstGeom>
          <a:solidFill>
            <a:srgbClr val="92D05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Standaardiseren</a:t>
            </a:r>
          </a:p>
        </p:txBody>
      </p:sp>
      <p:sp>
        <p:nvSpPr>
          <p:cNvPr id="13" name="Pijl: rechts 12">
            <a:extLst>
              <a:ext uri="{FF2B5EF4-FFF2-40B4-BE49-F238E27FC236}">
                <a16:creationId xmlns:a16="http://schemas.microsoft.com/office/drawing/2014/main" id="{6BBAB624-B8F6-8C00-B7F5-BEF682EDA788}"/>
              </a:ext>
            </a:extLst>
          </p:cNvPr>
          <p:cNvSpPr/>
          <p:nvPr/>
        </p:nvSpPr>
        <p:spPr>
          <a:xfrm rot="19326835">
            <a:off x="3144818" y="3693230"/>
            <a:ext cx="1473874" cy="1795281"/>
          </a:xfrm>
          <a:prstGeom prst="rightArrow">
            <a:avLst/>
          </a:prstGeom>
          <a:solidFill>
            <a:srgbClr val="92D05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Delen</a:t>
            </a:r>
          </a:p>
        </p:txBody>
      </p:sp>
      <p:sp>
        <p:nvSpPr>
          <p:cNvPr id="14" name="Pijl: rechts 13">
            <a:extLst>
              <a:ext uri="{FF2B5EF4-FFF2-40B4-BE49-F238E27FC236}">
                <a16:creationId xmlns:a16="http://schemas.microsoft.com/office/drawing/2014/main" id="{EC5B9563-695A-C039-C2E7-75152610593A}"/>
              </a:ext>
            </a:extLst>
          </p:cNvPr>
          <p:cNvSpPr/>
          <p:nvPr/>
        </p:nvSpPr>
        <p:spPr>
          <a:xfrm rot="1466607">
            <a:off x="3148839" y="2120584"/>
            <a:ext cx="1564314" cy="1795281"/>
          </a:xfrm>
          <a:prstGeom prst="rightArrow">
            <a:avLst/>
          </a:prstGeom>
          <a:solidFill>
            <a:srgbClr val="00B05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Borgen</a:t>
            </a:r>
          </a:p>
        </p:txBody>
      </p:sp>
    </p:spTree>
    <p:extLst>
      <p:ext uri="{BB962C8B-B14F-4D97-AF65-F5344CB8AC3E}">
        <p14:creationId xmlns:p14="http://schemas.microsoft.com/office/powerpoint/2010/main" val="408199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65849249-7AEC-FD7C-C89F-814EE4D03CB9}"/>
              </a:ext>
            </a:extLst>
          </p:cNvPr>
          <p:cNvSpPr txBox="1"/>
          <p:nvPr/>
        </p:nvSpPr>
        <p:spPr>
          <a:xfrm>
            <a:off x="11036808" y="926592"/>
            <a:ext cx="557784" cy="6187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5" name="Afbeelding 4" descr="Afbeelding met tekst, visitekaartje, illustratie, vectorafbeeldingen&#10;&#10;Automatisch gegenereerde beschrijving">
            <a:extLst>
              <a:ext uri="{FF2B5EF4-FFF2-40B4-BE49-F238E27FC236}">
                <a16:creationId xmlns:a16="http://schemas.microsoft.com/office/drawing/2014/main" id="{BEE94B33-E3B0-88B2-2A72-03475CF89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101" y="740712"/>
            <a:ext cx="1043532" cy="1044924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156FD54-11F1-444A-96E9-2EF59E4E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 er voor gaan!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940A754-07EE-41E6-B39B-BDC813993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89" y="1830193"/>
            <a:ext cx="10677100" cy="2670877"/>
          </a:xfrm>
          <a:prstGeom prst="rect">
            <a:avLst/>
          </a:prstGeom>
        </p:spPr>
      </p:pic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EBCAA113-C223-45D5-8EF3-BF4CF21E397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67999" y="6293279"/>
            <a:ext cx="1055687" cy="232756"/>
          </a:xfrm>
          <a:prstGeom prst="rect">
            <a:avLst/>
          </a:prstGeom>
        </p:spPr>
        <p:txBody>
          <a:bodyPr/>
          <a:lstStyle/>
          <a:p>
            <a:pPr marL="25400" algn="r">
              <a:spcBef>
                <a:spcPts val="135"/>
              </a:spcBef>
            </a:pPr>
            <a:fld id="{E31A6166-D38D-B141-A3FE-CEA8C794E82E}" type="slidenum">
              <a:rPr lang="nl-NL" sz="1400" spc="15" smtClean="0">
                <a:solidFill>
                  <a:srgbClr val="00538A"/>
                </a:solidFill>
              </a:rPr>
              <a:pPr marL="25400" algn="r">
                <a:spcBef>
                  <a:spcPts val="135"/>
                </a:spcBef>
              </a:pPr>
              <a:t>13</a:t>
            </a:fld>
            <a:endParaRPr lang="nl-NL" spc="15" dirty="0">
              <a:solidFill>
                <a:srgbClr val="00538A"/>
              </a:solidFill>
            </a:endParaRPr>
          </a:p>
        </p:txBody>
      </p:sp>
      <p:pic>
        <p:nvPicPr>
          <p:cNvPr id="1026" name="Picture 2" descr="Rijkswaterstaat - VB+ Vastgoedmanagement">
            <a:extLst>
              <a:ext uri="{FF2B5EF4-FFF2-40B4-BE49-F238E27FC236}">
                <a16:creationId xmlns:a16="http://schemas.microsoft.com/office/drawing/2014/main" id="{1748E7B2-A10C-CC19-CB75-BF51D454D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167" r="-9770" b="17426"/>
          <a:stretch/>
        </p:blipFill>
        <p:spPr bwMode="auto">
          <a:xfrm>
            <a:off x="9449439" y="5358706"/>
            <a:ext cx="1511808" cy="60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nisterie van Binnenlandse Zaken | TIE Kinetix">
            <a:extLst>
              <a:ext uri="{FF2B5EF4-FFF2-40B4-BE49-F238E27FC236}">
                <a16:creationId xmlns:a16="http://schemas.microsoft.com/office/drawing/2014/main" id="{3EA00927-180A-29CF-1FDE-9DAEBFD35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29" y="4627091"/>
            <a:ext cx="2136648" cy="77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9FE6750-49D7-7488-9BA2-C70CF83DA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02" y="5415243"/>
            <a:ext cx="1535524" cy="60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amen Tegen Voedselverspilling | Ministerie van Landbouw, Natuur en  Voedselkwaliteit">
            <a:extLst>
              <a:ext uri="{FF2B5EF4-FFF2-40B4-BE49-F238E27FC236}">
                <a16:creationId xmlns:a16="http://schemas.microsoft.com/office/drawing/2014/main" id="{9964247C-7053-38F3-B09F-29C072418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47" y="4626412"/>
            <a:ext cx="1377242" cy="60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nterprovinciaal Overleg">
            <a:extLst>
              <a:ext uri="{FF2B5EF4-FFF2-40B4-BE49-F238E27FC236}">
                <a16:creationId xmlns:a16="http://schemas.microsoft.com/office/drawing/2014/main" id="{83D08EC5-BB1E-C91B-D46A-059ACB842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193" y="4667107"/>
            <a:ext cx="650093" cy="65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Unie van Waterschappen (UvW) - Hoogheemraadschap van Rijnland">
            <a:extLst>
              <a:ext uri="{FF2B5EF4-FFF2-40B4-BE49-F238E27FC236}">
                <a16:creationId xmlns:a16="http://schemas.microsoft.com/office/drawing/2014/main" id="{E2BA727F-3D1F-A14C-3BEE-94837A1B6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487" y="4626412"/>
            <a:ext cx="1817041" cy="69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aarderingskamer | LinkedIn">
            <a:extLst>
              <a:ext uri="{FF2B5EF4-FFF2-40B4-BE49-F238E27FC236}">
                <a16:creationId xmlns:a16="http://schemas.microsoft.com/office/drawing/2014/main" id="{2FAC2CD2-B4B5-FE01-2A57-708EEB778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378" y="5545709"/>
            <a:ext cx="1778432" cy="41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uisstijl VNG | VNG">
            <a:extLst>
              <a:ext uri="{FF2B5EF4-FFF2-40B4-BE49-F238E27FC236}">
                <a16:creationId xmlns:a16="http://schemas.microsoft.com/office/drawing/2014/main" id="{8F4A90A9-71B5-F33E-4AC3-C57D89E71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t="7690" r="33048" b="26193"/>
          <a:stretch/>
        </p:blipFill>
        <p:spPr bwMode="auto">
          <a:xfrm>
            <a:off x="8100868" y="5282448"/>
            <a:ext cx="1461991" cy="86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adaster | Particulier - Kadaster.nl particulier">
            <a:extLst>
              <a:ext uri="{FF2B5EF4-FFF2-40B4-BE49-F238E27FC236}">
                <a16:creationId xmlns:a16="http://schemas.microsoft.com/office/drawing/2014/main" id="{DEEEE9A9-54DA-FC04-1050-423284D35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623" y="5437204"/>
            <a:ext cx="10858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2" descr="Informatie Model Geluid (IMGeluid) versie 2.1">
            <a:extLst>
              <a:ext uri="{FF2B5EF4-FFF2-40B4-BE49-F238E27FC236}">
                <a16:creationId xmlns:a16="http://schemas.microsoft.com/office/drawing/2014/main" id="{C1AA8B08-756E-FAB4-B221-218FEDFEB3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50" name="Picture 26" descr="Geonovum (@geonovum) / Twitter">
            <a:extLst>
              <a:ext uri="{FF2B5EF4-FFF2-40B4-BE49-F238E27FC236}">
                <a16:creationId xmlns:a16="http://schemas.microsoft.com/office/drawing/2014/main" id="{59085649-25EF-EA16-B138-612DFA1D0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2" b="21899"/>
          <a:stretch/>
        </p:blipFill>
        <p:spPr bwMode="auto">
          <a:xfrm>
            <a:off x="4428465" y="4753958"/>
            <a:ext cx="884366" cy="49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3D28CED-B500-8BA0-C122-7B27A1EF765C}"/>
              </a:ext>
            </a:extLst>
          </p:cNvPr>
          <p:cNvSpPr txBox="1"/>
          <p:nvPr/>
        </p:nvSpPr>
        <p:spPr>
          <a:xfrm>
            <a:off x="780476" y="5166342"/>
            <a:ext cx="1163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Jouw organisatie?</a:t>
            </a:r>
            <a:endParaRPr lang="en-US" sz="1200" dirty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2879E883-5E47-4A72-B30F-6AC271796EC5}"/>
              </a:ext>
            </a:extLst>
          </p:cNvPr>
          <p:cNvSpPr/>
          <p:nvPr/>
        </p:nvSpPr>
        <p:spPr>
          <a:xfrm>
            <a:off x="707297" y="4955822"/>
            <a:ext cx="1301944" cy="1003018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756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5"/>
          <p:cNvSpPr txBox="1"/>
          <p:nvPr/>
        </p:nvSpPr>
        <p:spPr>
          <a:xfrm>
            <a:off x="6549391" y="1759302"/>
            <a:ext cx="4810760" cy="23775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15" normalizeH="0" baseline="0" noProof="0" dirty="0">
                <a:ln>
                  <a:noFill/>
                </a:ln>
                <a:solidFill>
                  <a:srgbClr val="108B3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Zicht op Nederland-Datafundament </a:t>
            </a:r>
          </a:p>
          <a:p>
            <a:pPr marL="12700" marR="508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15" normalizeH="0" baseline="0" noProof="0" dirty="0">
              <a:ln>
                <a:noFill/>
              </a:ln>
              <a:solidFill>
                <a:srgbClr val="108B38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508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1" u="none" strike="noStrike" kern="1200" cap="none" spc="15" normalizeH="0" baseline="0" noProof="0" dirty="0">
                <a:ln>
                  <a:noFill/>
                </a:ln>
                <a:solidFill>
                  <a:srgbClr val="02598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Naar een </a:t>
            </a:r>
            <a:r>
              <a:rPr lang="nl-NL" sz="2000" i="1" spc="15" dirty="0">
                <a:solidFill>
                  <a:srgbClr val="02598E"/>
                </a:solidFill>
                <a:latin typeface="Verdana"/>
                <a:cs typeface="Verdana"/>
              </a:rPr>
              <a:t>Datafundament voor Caribisch Nederland</a:t>
            </a:r>
            <a:br>
              <a:rPr kumimoji="0" lang="nl-NL" sz="2800" b="0" i="0" u="none" strike="noStrike" kern="1200" cap="none" spc="15" normalizeH="0" baseline="0" noProof="0" dirty="0">
                <a:ln>
                  <a:noFill/>
                </a:ln>
                <a:solidFill>
                  <a:srgbClr val="02598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08B38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A01F13D-2EED-4BD6-9D58-F1D68E61A4BF}"/>
              </a:ext>
            </a:extLst>
          </p:cNvPr>
          <p:cNvSpPr txBox="1"/>
          <p:nvPr/>
        </p:nvSpPr>
        <p:spPr>
          <a:xfrm>
            <a:off x="6553201" y="3900668"/>
            <a:ext cx="5403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Door: Ruud van Rossem | Ministerie van VRO Beeldmateriaalcongres 16 oktober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81C17E4-900C-40A5-8AF0-AFA0DF491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" r="27006"/>
          <a:stretch/>
        </p:blipFill>
        <p:spPr>
          <a:xfrm>
            <a:off x="0" y="-90307"/>
            <a:ext cx="6105018" cy="6959595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66CD010E-8341-4F17-A398-4BF969E30AE6}"/>
              </a:ext>
            </a:extLst>
          </p:cNvPr>
          <p:cNvSpPr/>
          <p:nvPr/>
        </p:nvSpPr>
        <p:spPr>
          <a:xfrm>
            <a:off x="6107289" y="6467253"/>
            <a:ext cx="315715" cy="390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3B58E83-056C-414C-983C-5257B1D14D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30" y="266661"/>
            <a:ext cx="1689182" cy="16891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Afbeelding 13" descr="Afbeelding met tekst, visitekaartje, vectorafbeeldingen&#10;&#10;Automatisch gegenereerde beschrijving">
            <a:extLst>
              <a:ext uri="{FF2B5EF4-FFF2-40B4-BE49-F238E27FC236}">
                <a16:creationId xmlns:a16="http://schemas.microsoft.com/office/drawing/2014/main" id="{0E14A7B0-9107-4E81-BA43-74895EFDF7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78" y="1759302"/>
            <a:ext cx="1689182" cy="1690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Afbeelding 15" descr="Afbeelding met tekst, teken, visitekaartje, envelop&#10;&#10;Automatisch gegenereerde beschrijving">
            <a:extLst>
              <a:ext uri="{FF2B5EF4-FFF2-40B4-BE49-F238E27FC236}">
                <a16:creationId xmlns:a16="http://schemas.microsoft.com/office/drawing/2014/main" id="{738FBDCB-F43C-4B6E-97CE-EE58C609B5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60" y="3280514"/>
            <a:ext cx="1689182" cy="16891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430412B-7128-4759-A190-0F0032481D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035" y="4816389"/>
            <a:ext cx="1689182" cy="1690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532AD854-7E54-4E7F-82AF-C2B9F63170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15" y="5427107"/>
            <a:ext cx="2642788" cy="1040146"/>
          </a:xfrm>
          <a:prstGeom prst="rect">
            <a:avLst/>
          </a:prstGeom>
        </p:spPr>
      </p:pic>
      <p:pic>
        <p:nvPicPr>
          <p:cNvPr id="3" name="Afbeelding 2" descr="Afbeelding met tekst, visitekaartje, vectorafbeeldingen, illustratie&#10;&#10;Automatisch gegenereerde beschrijving">
            <a:extLst>
              <a:ext uri="{FF2B5EF4-FFF2-40B4-BE49-F238E27FC236}">
                <a16:creationId xmlns:a16="http://schemas.microsoft.com/office/drawing/2014/main" id="{7094BF2B-925F-4205-8D3B-C72C50B6E6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285" y="4816389"/>
            <a:ext cx="1727751" cy="17294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EC596AC-308C-4425-A9D8-14CF995738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14" y="3269225"/>
            <a:ext cx="1728112" cy="1728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C12F3F1-766B-41BA-8BDA-8E149C487A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0369" y="-10799"/>
            <a:ext cx="535791" cy="76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46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4D02A1-FDB9-865C-9524-8535DD763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Onderwerpen – werkpakketten Caribisch NL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0C152B-B467-1904-C0A6-2943081EB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9700"/>
            <a:ext cx="10515600" cy="4892046"/>
          </a:xfrm>
        </p:spPr>
        <p:txBody>
          <a:bodyPr>
            <a:normAutofit/>
          </a:bodyPr>
          <a:lstStyle/>
          <a:p>
            <a:r>
              <a:rPr lang="nl-NL" dirty="0"/>
              <a:t>Maatschappelijke opgaven waaronder:</a:t>
            </a:r>
          </a:p>
          <a:p>
            <a:pPr lvl="1"/>
            <a:r>
              <a:rPr lang="nl-NL" dirty="0"/>
              <a:t>Wonen</a:t>
            </a:r>
          </a:p>
          <a:p>
            <a:pPr lvl="1"/>
            <a:r>
              <a:rPr lang="nl-NL" dirty="0"/>
              <a:t>Ruimtelijke ordening</a:t>
            </a:r>
          </a:p>
          <a:p>
            <a:pPr lvl="1"/>
            <a:r>
              <a:rPr lang="nl-NL" dirty="0"/>
              <a:t>Bestaanszekerheid</a:t>
            </a:r>
          </a:p>
          <a:p>
            <a:pPr lvl="1"/>
            <a:r>
              <a:rPr lang="nl-NL" dirty="0"/>
              <a:t>Klimaat</a:t>
            </a:r>
          </a:p>
          <a:p>
            <a:pPr lvl="1"/>
            <a:r>
              <a:rPr lang="nl-NL" dirty="0"/>
              <a:t>Natuur</a:t>
            </a:r>
          </a:p>
          <a:p>
            <a:pPr lvl="1"/>
            <a:r>
              <a:rPr lang="nl-NL" dirty="0"/>
              <a:t>Cultuurhistorie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B7688F0-1FEF-C2EC-B1A9-1CD962F13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665" y="3543561"/>
            <a:ext cx="4130159" cy="218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21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4D02A1-FDB9-865C-9524-8535DD763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Onderwerpen – werkpakketten Caribisch NL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0C152B-B467-1904-C0A6-2943081EB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9700"/>
            <a:ext cx="10515600" cy="4892046"/>
          </a:xfrm>
        </p:spPr>
        <p:txBody>
          <a:bodyPr>
            <a:normAutofit/>
          </a:bodyPr>
          <a:lstStyle/>
          <a:p>
            <a:r>
              <a:rPr lang="nl-NL" dirty="0"/>
              <a:t>Beeldmateriaal en AHN CN – structureel inwinnen en ontsluiten</a:t>
            </a:r>
          </a:p>
          <a:p>
            <a:r>
              <a:rPr lang="nl-NL" dirty="0"/>
              <a:t>(Basis)registraties zoals BAG, BGT, BRT, BRK, BRO, WOZ</a:t>
            </a:r>
          </a:p>
          <a:p>
            <a:r>
              <a:rPr lang="nl-NL" dirty="0" err="1"/>
              <a:t>Geo</a:t>
            </a:r>
            <a:r>
              <a:rPr lang="nl-NL" dirty="0"/>
              <a:t>-standaarden</a:t>
            </a:r>
          </a:p>
          <a:p>
            <a:r>
              <a:rPr lang="nl-NL" dirty="0"/>
              <a:t>Coördinatenstelsels</a:t>
            </a:r>
          </a:p>
          <a:p>
            <a:pPr lvl="1"/>
            <a:r>
              <a:rPr lang="nl-NL" dirty="0"/>
              <a:t>Verantwoordelijkheid hoogte verankeren bij Min I&amp;W/RWS  gelijk aan Europees NL</a:t>
            </a:r>
          </a:p>
          <a:p>
            <a:r>
              <a:rPr lang="nl-NL" dirty="0"/>
              <a:t>Data opslag en delen: CN opnemen in PDOK 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2834DFC-7F0F-D8E2-3473-96D8DF1F9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824" y="3784218"/>
            <a:ext cx="3739815" cy="28041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CF4042E-CCB7-5B43-F5F3-92FBF7136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840" y="4706984"/>
            <a:ext cx="2867198" cy="215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38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B3E1F7-5B7B-03A3-7AA0-1648FCEFE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Geo</a:t>
            </a:r>
            <a:r>
              <a:rPr lang="nl-NL" dirty="0"/>
              <a:t>-datafundament en Caribisch Nederland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86DFAC-BD58-1781-5D46-105E6D342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CN in de </a:t>
            </a:r>
            <a:r>
              <a:rPr lang="nl-NL" dirty="0" err="1"/>
              <a:t>governance</a:t>
            </a:r>
            <a:r>
              <a:rPr lang="nl-NL" dirty="0"/>
              <a:t> binnen het </a:t>
            </a:r>
            <a:r>
              <a:rPr lang="nl-NL" dirty="0" err="1"/>
              <a:t>geo</a:t>
            </a:r>
            <a:r>
              <a:rPr lang="nl-NL" dirty="0"/>
              <a:t>-domein vertegenwoordigd – </a:t>
            </a:r>
          </a:p>
          <a:p>
            <a:pPr lvl="1"/>
            <a:r>
              <a:rPr lang="nl-NL" dirty="0"/>
              <a:t>“</a:t>
            </a:r>
            <a:r>
              <a:rPr lang="nl-NL" dirty="0" err="1"/>
              <a:t>seat</a:t>
            </a:r>
            <a:r>
              <a:rPr lang="nl-NL" dirty="0"/>
              <a:t> at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table</a:t>
            </a:r>
            <a:r>
              <a:rPr lang="nl-NL" dirty="0"/>
              <a:t>”</a:t>
            </a:r>
            <a:br>
              <a:rPr lang="nl-NL" dirty="0"/>
            </a:br>
            <a:endParaRPr lang="nl-NL" dirty="0"/>
          </a:p>
          <a:p>
            <a:r>
              <a:rPr lang="nl-NL" dirty="0">
                <a:sym typeface="Wingdings" panose="05000000000000000000" pitchFamily="2" charset="2"/>
              </a:rPr>
              <a:t>Samenwerking tussen </a:t>
            </a:r>
          </a:p>
          <a:p>
            <a:pPr lvl="1"/>
            <a:r>
              <a:rPr lang="nl-NL" dirty="0">
                <a:sym typeface="Wingdings" panose="05000000000000000000" pitchFamily="2" charset="2"/>
              </a:rPr>
              <a:t>Ministerie VRO</a:t>
            </a:r>
          </a:p>
          <a:p>
            <a:pPr lvl="1"/>
            <a:r>
              <a:rPr lang="nl-NL" dirty="0">
                <a:sym typeface="Wingdings" panose="05000000000000000000" pitchFamily="2" charset="2"/>
              </a:rPr>
              <a:t>Ministerie BZK </a:t>
            </a:r>
            <a:br>
              <a:rPr lang="nl-NL" dirty="0">
                <a:sym typeface="Wingdings" panose="05000000000000000000" pitchFamily="2" charset="2"/>
              </a:rPr>
            </a:br>
            <a:r>
              <a:rPr lang="nl-NL" dirty="0">
                <a:sym typeface="Wingdings" panose="05000000000000000000" pitchFamily="2" charset="2"/>
              </a:rPr>
              <a:t>(DGDO – directie Digitale Samenleving en DGKR – directie Koninkrijksrelaties) 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AB436F7-F3EF-60F8-E565-49CA71422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129" y="5009264"/>
            <a:ext cx="6246563" cy="156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46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0E331F-4E45-9D44-B189-EFF14F9A5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05" y="2420795"/>
            <a:ext cx="11016389" cy="728028"/>
          </a:xfrm>
        </p:spPr>
        <p:txBody>
          <a:bodyPr/>
          <a:lstStyle/>
          <a:p>
            <a:pPr algn="ctr"/>
            <a:r>
              <a:rPr lang="nl-NL" dirty="0"/>
              <a:t>Dank voor je aandacht!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5C41CD4-E564-0C4C-AB7C-381CF70C3C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5382" y="3709178"/>
            <a:ext cx="10841233" cy="2286000"/>
          </a:xfrm>
        </p:spPr>
        <p:txBody>
          <a:bodyPr/>
          <a:lstStyle/>
          <a:p>
            <a:pPr algn="ctr"/>
            <a:r>
              <a:rPr lang="nl-NL" sz="5400" dirty="0"/>
              <a:t>Vragen </a:t>
            </a:r>
          </a:p>
          <a:p>
            <a:pPr algn="ctr"/>
            <a:r>
              <a:rPr lang="nl-NL" sz="5400" dirty="0"/>
              <a:t>Discussie</a:t>
            </a:r>
          </a:p>
        </p:txBody>
      </p:sp>
      <p:sp>
        <p:nvSpPr>
          <p:cNvPr id="6" name="Tijdelijke aanduiding voor dianummer 3">
            <a:extLst>
              <a:ext uri="{FF2B5EF4-FFF2-40B4-BE49-F238E27FC236}">
                <a16:creationId xmlns:a16="http://schemas.microsoft.com/office/drawing/2014/main" id="{6D70BD6C-95DC-CE3A-89D9-C6358A3A23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67999" y="6293279"/>
            <a:ext cx="1055687" cy="232756"/>
          </a:xfrm>
          <a:prstGeom prst="rect">
            <a:avLst/>
          </a:prstGeom>
        </p:spPr>
        <p:txBody>
          <a:bodyPr/>
          <a:lstStyle/>
          <a:p>
            <a:pPr marL="25400" algn="r">
              <a:spcBef>
                <a:spcPts val="135"/>
              </a:spcBef>
            </a:pPr>
            <a:fld id="{E31A6166-D38D-B141-A3FE-CEA8C794E82E}" type="slidenum">
              <a:rPr lang="nl-NL" sz="1400" spc="15" smtClean="0">
                <a:solidFill>
                  <a:srgbClr val="00538A"/>
                </a:solidFill>
              </a:rPr>
              <a:pPr marL="25400" algn="r">
                <a:spcBef>
                  <a:spcPts val="135"/>
                </a:spcBef>
              </a:pPr>
              <a:t>18</a:t>
            </a:fld>
            <a:endParaRPr lang="nl-NL" spc="15" dirty="0">
              <a:solidFill>
                <a:srgbClr val="0053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658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8F82871-CE91-4BE2-A9C6-500423C9F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Zicht op Nederland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EBB158F-2FB8-412D-B999-5092976FF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575" y="564721"/>
            <a:ext cx="1364664" cy="1364664"/>
          </a:xfrm>
          <a:prstGeom prst="rect">
            <a:avLst/>
          </a:prstGeom>
        </p:spPr>
      </p:pic>
      <p:pic>
        <p:nvPicPr>
          <p:cNvPr id="11" name="Afbeelding 10" descr="Afbeelding met gras, buiten, weg, snelweg&#10;&#10;Automatisch gegenereerde beschrijving">
            <a:extLst>
              <a:ext uri="{FF2B5EF4-FFF2-40B4-BE49-F238E27FC236}">
                <a16:creationId xmlns:a16="http://schemas.microsoft.com/office/drawing/2014/main" id="{205EDE71-0ED7-4E4E-B3E8-420663528E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9" r="55465" b="7408"/>
          <a:stretch/>
        </p:blipFill>
        <p:spPr>
          <a:xfrm>
            <a:off x="7832545" y="2309266"/>
            <a:ext cx="1513366" cy="3428990"/>
          </a:xfrm>
          <a:prstGeom prst="rect">
            <a:avLst/>
          </a:prstGeom>
        </p:spPr>
      </p:pic>
      <p:pic>
        <p:nvPicPr>
          <p:cNvPr id="12" name="Afbeelding 11" descr="Afbeelding met buiten, groen, speelgoed&#10;&#10;Automatisch gegenereerde beschrijving">
            <a:extLst>
              <a:ext uri="{FF2B5EF4-FFF2-40B4-BE49-F238E27FC236}">
                <a16:creationId xmlns:a16="http://schemas.microsoft.com/office/drawing/2014/main" id="{4D2896C7-73BF-4966-8804-4F58E49081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9" t="7866" r="65698" b="7866"/>
          <a:stretch/>
        </p:blipFill>
        <p:spPr>
          <a:xfrm>
            <a:off x="4596703" y="2309266"/>
            <a:ext cx="1403498" cy="3428990"/>
          </a:xfrm>
          <a:prstGeom prst="rect">
            <a:avLst/>
          </a:prstGeom>
        </p:spPr>
      </p:pic>
      <p:pic>
        <p:nvPicPr>
          <p:cNvPr id="13" name="Afbeelding 12" descr="Afbeelding met gras, lucht, buiten, veld&#10;&#10;Automatisch gegenereerde beschrijving">
            <a:extLst>
              <a:ext uri="{FF2B5EF4-FFF2-40B4-BE49-F238E27FC236}">
                <a16:creationId xmlns:a16="http://schemas.microsoft.com/office/drawing/2014/main" id="{8D49611F-DAE4-482D-8C78-ECF0F2D860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3" t="15413" r="43314"/>
          <a:stretch/>
        </p:blipFill>
        <p:spPr>
          <a:xfrm>
            <a:off x="2959288" y="2309266"/>
            <a:ext cx="1403498" cy="3429000"/>
          </a:xfrm>
          <a:prstGeom prst="rect">
            <a:avLst/>
          </a:prstGeom>
        </p:spPr>
      </p:pic>
      <p:pic>
        <p:nvPicPr>
          <p:cNvPr id="14" name="Afbeelding 13" descr="Afbeelding met gras, buiten, lucht, plant&#10;&#10;Automatisch gegenereerde beschrijving">
            <a:extLst>
              <a:ext uri="{FF2B5EF4-FFF2-40B4-BE49-F238E27FC236}">
                <a16:creationId xmlns:a16="http://schemas.microsoft.com/office/drawing/2014/main" id="{7116D55C-E76B-4849-A62A-074DD04D3D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0" r="58836" b="14122"/>
          <a:stretch/>
        </p:blipFill>
        <p:spPr>
          <a:xfrm>
            <a:off x="6234117" y="2309266"/>
            <a:ext cx="1403498" cy="3429000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D00D637-4D48-8AE5-6392-D57E96FDED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67999" y="6293279"/>
            <a:ext cx="1055687" cy="232756"/>
          </a:xfrm>
        </p:spPr>
        <p:txBody>
          <a:bodyPr/>
          <a:lstStyle/>
          <a:p>
            <a:pPr marL="25400" algn="r">
              <a:spcBef>
                <a:spcPts val="135"/>
              </a:spcBef>
            </a:pPr>
            <a:fld id="{E31A6166-D38D-B141-A3FE-CEA8C794E82E}" type="slidenum">
              <a:rPr lang="nl-NL" sz="1400" spc="15" smtClean="0">
                <a:solidFill>
                  <a:srgbClr val="00538A"/>
                </a:solidFill>
              </a:rPr>
              <a:pPr marL="25400" algn="r">
                <a:spcBef>
                  <a:spcPts val="135"/>
                </a:spcBef>
              </a:pPr>
              <a:t>1</a:t>
            </a:fld>
            <a:endParaRPr lang="nl-NL" spc="15" dirty="0">
              <a:solidFill>
                <a:srgbClr val="0053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628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8F82871-CE91-4BE2-A9C6-500423C9F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Doel: Grip op de grote maatschappelijke opgaven</a:t>
            </a:r>
          </a:p>
        </p:txBody>
      </p:sp>
      <p:pic>
        <p:nvPicPr>
          <p:cNvPr id="5" name="Afbeelding 4" descr="Afbeelding met tekst, visitekaartje, vectorafbeeldingen&#10;&#10;Automatisch gegenereerde beschrijving">
            <a:extLst>
              <a:ext uri="{FF2B5EF4-FFF2-40B4-BE49-F238E27FC236}">
                <a16:creationId xmlns:a16="http://schemas.microsoft.com/office/drawing/2014/main" id="{ED984BA7-8337-4332-A74F-4A69128688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515" y="665249"/>
            <a:ext cx="1194655" cy="11958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ED564D9-4D22-4E25-AE75-B26C8ECD70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78" y="1907484"/>
            <a:ext cx="8692444" cy="4597127"/>
          </a:xfrm>
          <a:prstGeom prst="rect">
            <a:avLst/>
          </a:prstGeom>
        </p:spPr>
      </p:pic>
      <p:sp>
        <p:nvSpPr>
          <p:cNvPr id="6" name="Tijdelijke aanduiding voor dianummer 3">
            <a:extLst>
              <a:ext uri="{FF2B5EF4-FFF2-40B4-BE49-F238E27FC236}">
                <a16:creationId xmlns:a16="http://schemas.microsoft.com/office/drawing/2014/main" id="{AB461E6B-65D5-AC89-E4F2-2B79CED2B9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67999" y="6293279"/>
            <a:ext cx="1055687" cy="232756"/>
          </a:xfrm>
          <a:prstGeom prst="rect">
            <a:avLst/>
          </a:prstGeom>
        </p:spPr>
        <p:txBody>
          <a:bodyPr/>
          <a:lstStyle/>
          <a:p>
            <a:pPr marL="25400" algn="r">
              <a:spcBef>
                <a:spcPts val="135"/>
              </a:spcBef>
            </a:pPr>
            <a:fld id="{E31A6166-D38D-B141-A3FE-CEA8C794E82E}" type="slidenum">
              <a:rPr lang="nl-NL" sz="1400" spc="15" smtClean="0">
                <a:solidFill>
                  <a:srgbClr val="00538A"/>
                </a:solidFill>
              </a:rPr>
              <a:pPr marL="25400" algn="r">
                <a:spcBef>
                  <a:spcPts val="135"/>
                </a:spcBef>
              </a:pPr>
              <a:t>2</a:t>
            </a:fld>
            <a:endParaRPr lang="nl-NL" spc="15" dirty="0">
              <a:solidFill>
                <a:srgbClr val="0053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52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156FD54-11F1-444A-96E9-2EF59E4E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Geodatafundament</a:t>
            </a:r>
            <a:r>
              <a:rPr lang="nl-NL" dirty="0"/>
              <a:t> (huidige basisregistraties)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BFDC200-6D9E-42A6-92A9-3AF67F2655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64" y="1530098"/>
            <a:ext cx="7074682" cy="5308561"/>
          </a:xfrm>
          <a:prstGeom prst="rect">
            <a:avLst/>
          </a:prstGeom>
        </p:spPr>
      </p:pic>
      <p:pic>
        <p:nvPicPr>
          <p:cNvPr id="5" name="Afbeelding 4" descr="Afbeelding met tekst, teken, visitekaartje, envelop&#10;&#10;Automatisch gegenereerde beschrijving">
            <a:extLst>
              <a:ext uri="{FF2B5EF4-FFF2-40B4-BE49-F238E27FC236}">
                <a16:creationId xmlns:a16="http://schemas.microsoft.com/office/drawing/2014/main" id="{D1608F36-3645-A08D-512A-126374B54E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01" y="671332"/>
            <a:ext cx="1183684" cy="1183684"/>
          </a:xfrm>
          <a:prstGeom prst="rect">
            <a:avLst/>
          </a:prstGeom>
        </p:spPr>
      </p:pic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61B6C048-27C8-69D0-67F6-B83C2B7753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67999" y="6293279"/>
            <a:ext cx="1055687" cy="232756"/>
          </a:xfrm>
          <a:prstGeom prst="rect">
            <a:avLst/>
          </a:prstGeom>
        </p:spPr>
        <p:txBody>
          <a:bodyPr/>
          <a:lstStyle/>
          <a:p>
            <a:pPr marL="25400" algn="r">
              <a:spcBef>
                <a:spcPts val="135"/>
              </a:spcBef>
            </a:pPr>
            <a:fld id="{E31A6166-D38D-B141-A3FE-CEA8C794E82E}" type="slidenum">
              <a:rPr lang="nl-NL" sz="1400" spc="15" smtClean="0">
                <a:solidFill>
                  <a:srgbClr val="00538A"/>
                </a:solidFill>
              </a:rPr>
              <a:pPr marL="25400" algn="r">
                <a:spcBef>
                  <a:spcPts val="135"/>
                </a:spcBef>
              </a:pPr>
              <a:t>3</a:t>
            </a:fld>
            <a:endParaRPr lang="nl-NL" spc="15" dirty="0">
              <a:solidFill>
                <a:srgbClr val="0053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87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8F82871-CE91-4BE2-A9C6-500423C9F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Volgende stap: Samenhangende data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9F4372C-04E7-46E7-A406-902D4F145E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46339"/>
            <a:ext cx="1208242" cy="120945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71D8FD68-CE46-4040-94F5-602EEE2F2B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37" y="1097486"/>
            <a:ext cx="8307658" cy="6230744"/>
          </a:xfrm>
          <a:prstGeom prst="rect">
            <a:avLst/>
          </a:prstGeom>
        </p:spPr>
      </p:pic>
      <p:sp>
        <p:nvSpPr>
          <p:cNvPr id="5" name="Tijdelijke aanduiding voor dianummer 3">
            <a:extLst>
              <a:ext uri="{FF2B5EF4-FFF2-40B4-BE49-F238E27FC236}">
                <a16:creationId xmlns:a16="http://schemas.microsoft.com/office/drawing/2014/main" id="{2DF9C6CE-07BC-B78B-128C-7631832B9C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67999" y="6293279"/>
            <a:ext cx="1055687" cy="232756"/>
          </a:xfrm>
          <a:prstGeom prst="rect">
            <a:avLst/>
          </a:prstGeom>
        </p:spPr>
        <p:txBody>
          <a:bodyPr/>
          <a:lstStyle/>
          <a:p>
            <a:pPr marL="25400" algn="r">
              <a:spcBef>
                <a:spcPts val="135"/>
              </a:spcBef>
            </a:pPr>
            <a:fld id="{E31A6166-D38D-B141-A3FE-CEA8C794E82E}" type="slidenum">
              <a:rPr lang="nl-NL" sz="1400" spc="15" smtClean="0">
                <a:solidFill>
                  <a:srgbClr val="00538A"/>
                </a:solidFill>
              </a:rPr>
              <a:pPr marL="25400" algn="r">
                <a:spcBef>
                  <a:spcPts val="135"/>
                </a:spcBef>
              </a:pPr>
              <a:t>4</a:t>
            </a:fld>
            <a:endParaRPr lang="nl-NL" spc="15" dirty="0">
              <a:solidFill>
                <a:srgbClr val="00538A"/>
              </a:solidFill>
            </a:endParaRPr>
          </a:p>
        </p:txBody>
      </p:sp>
      <p:sp>
        <p:nvSpPr>
          <p:cNvPr id="2" name="Pijl: rechts 1">
            <a:extLst>
              <a:ext uri="{FF2B5EF4-FFF2-40B4-BE49-F238E27FC236}">
                <a16:creationId xmlns:a16="http://schemas.microsoft.com/office/drawing/2014/main" id="{50BF1081-ED73-CB42-D235-C2FA3D69A9C6}"/>
              </a:ext>
            </a:extLst>
          </p:cNvPr>
          <p:cNvSpPr/>
          <p:nvPr/>
        </p:nvSpPr>
        <p:spPr>
          <a:xfrm>
            <a:off x="1672490" y="4898025"/>
            <a:ext cx="1469204" cy="93016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413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59EE7AC-FC1E-F08C-42DA-E686CEC2B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Voorbeeld: Geschiktheid van daken voor zonnepanelen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43E9D86-9436-7491-55EB-54F5C4D525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 rtl="0" fontAlgn="base"/>
            <a:endParaRPr lang="nl-NL" sz="2000" b="1" dirty="0">
              <a:solidFill>
                <a:srgbClr val="002060"/>
              </a:solidFill>
              <a:ea typeface="Verdana" panose="020B0604030504040204" pitchFamily="34" charset="0"/>
            </a:endParaRPr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D6FC4117-114C-7AFF-D588-323DB757BEF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67999" y="6293279"/>
            <a:ext cx="1055687" cy="232756"/>
          </a:xfrm>
          <a:prstGeom prst="rect">
            <a:avLst/>
          </a:prstGeom>
        </p:spPr>
        <p:txBody>
          <a:bodyPr/>
          <a:lstStyle/>
          <a:p>
            <a:pPr marL="25400" algn="r">
              <a:spcBef>
                <a:spcPts val="135"/>
              </a:spcBef>
            </a:pPr>
            <a:fld id="{E31A6166-D38D-B141-A3FE-CEA8C794E82E}" type="slidenum">
              <a:rPr lang="nl-NL" sz="1400" spc="15" smtClean="0">
                <a:solidFill>
                  <a:srgbClr val="00538A"/>
                </a:solidFill>
              </a:rPr>
              <a:pPr marL="25400" algn="r">
                <a:spcBef>
                  <a:spcPts val="135"/>
                </a:spcBef>
              </a:pPr>
              <a:t>5</a:t>
            </a:fld>
            <a:endParaRPr lang="nl-NL" spc="15" dirty="0">
              <a:solidFill>
                <a:srgbClr val="00538A"/>
              </a:solidFill>
            </a:endParaRPr>
          </a:p>
        </p:txBody>
      </p:sp>
      <p:pic>
        <p:nvPicPr>
          <p:cNvPr id="9" name="Afbeelding 8" descr="Afbeelding met overdekt, speelgoed, meerdere&#10;&#10;Automatisch gegenereerde beschrijving">
            <a:extLst>
              <a:ext uri="{FF2B5EF4-FFF2-40B4-BE49-F238E27FC236}">
                <a16:creationId xmlns:a16="http://schemas.microsoft.com/office/drawing/2014/main" id="{68DF590C-CFB1-6EBE-C7E9-0A3F1FA79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188"/>
            <a:ext cx="9299221" cy="52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6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59EE7AC-FC1E-F08C-42DA-E686CEC2B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Voorbeeld: Herkennen zonnepanelen op daken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43E9D86-9436-7491-55EB-54F5C4D525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 rtl="0" fontAlgn="base"/>
            <a:endParaRPr lang="nl-NL" sz="2000" b="1" dirty="0">
              <a:solidFill>
                <a:srgbClr val="002060"/>
              </a:solidFill>
              <a:ea typeface="Verdana" panose="020B0604030504040204" pitchFamily="34" charset="0"/>
            </a:endParaRPr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D6FC4117-114C-7AFF-D588-323DB757BEF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67999" y="6293279"/>
            <a:ext cx="1055687" cy="232756"/>
          </a:xfrm>
          <a:prstGeom prst="rect">
            <a:avLst/>
          </a:prstGeom>
        </p:spPr>
        <p:txBody>
          <a:bodyPr/>
          <a:lstStyle/>
          <a:p>
            <a:pPr marL="25400" algn="r">
              <a:spcBef>
                <a:spcPts val="135"/>
              </a:spcBef>
            </a:pPr>
            <a:fld id="{E31A6166-D38D-B141-A3FE-CEA8C794E82E}" type="slidenum">
              <a:rPr lang="nl-NL" sz="1400" spc="15" smtClean="0">
                <a:solidFill>
                  <a:srgbClr val="00538A"/>
                </a:solidFill>
              </a:rPr>
              <a:pPr marL="25400" algn="r">
                <a:spcBef>
                  <a:spcPts val="135"/>
                </a:spcBef>
              </a:pPr>
              <a:t>6</a:t>
            </a:fld>
            <a:endParaRPr lang="nl-NL" spc="15" dirty="0">
              <a:solidFill>
                <a:srgbClr val="00538A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22DB103-0498-9ABB-F7CE-BCA4E9C88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248"/>
            <a:ext cx="9256448" cy="520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2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8F82871-CE91-4BE2-A9C6-500423C9F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Datadeelinfrastructuur</a:t>
            </a: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81BEE99-7496-EED9-7382-A75D77EC779B}"/>
              </a:ext>
            </a:extLst>
          </p:cNvPr>
          <p:cNvSpPr txBox="1"/>
          <p:nvPr/>
        </p:nvSpPr>
        <p:spPr>
          <a:xfrm>
            <a:off x="10921466" y="890016"/>
            <a:ext cx="833182" cy="64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5" name="Afbeelding 4" descr="Afbeelding met tekst, visitekaartje&#10;&#10;Automatisch gegenereerde beschrijving">
            <a:extLst>
              <a:ext uri="{FF2B5EF4-FFF2-40B4-BE49-F238E27FC236}">
                <a16:creationId xmlns:a16="http://schemas.microsoft.com/office/drawing/2014/main" id="{423849DE-B387-4064-BB1D-6ABC0EAD2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43" y="636690"/>
            <a:ext cx="1191228" cy="119122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A3A9F01-5027-45AA-8C80-17ABE35D23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5" b="5446"/>
          <a:stretch/>
        </p:blipFill>
        <p:spPr>
          <a:xfrm>
            <a:off x="1670306" y="1890685"/>
            <a:ext cx="8851387" cy="4319615"/>
          </a:xfrm>
          <a:prstGeom prst="rect">
            <a:avLst/>
          </a:prstGeom>
        </p:spPr>
      </p:pic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F96D332D-B0A9-21AC-B755-ADE06C2C02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67999" y="6293279"/>
            <a:ext cx="1055687" cy="232756"/>
          </a:xfrm>
          <a:prstGeom prst="rect">
            <a:avLst/>
          </a:prstGeom>
        </p:spPr>
        <p:txBody>
          <a:bodyPr/>
          <a:lstStyle/>
          <a:p>
            <a:pPr marL="25400" algn="r">
              <a:spcBef>
                <a:spcPts val="135"/>
              </a:spcBef>
            </a:pPr>
            <a:fld id="{E31A6166-D38D-B141-A3FE-CEA8C794E82E}" type="slidenum">
              <a:rPr lang="nl-NL" sz="1400" spc="15" smtClean="0">
                <a:solidFill>
                  <a:srgbClr val="00538A"/>
                </a:solidFill>
              </a:rPr>
              <a:pPr marL="25400" algn="r">
                <a:spcBef>
                  <a:spcPts val="135"/>
                </a:spcBef>
              </a:pPr>
              <a:t>7</a:t>
            </a:fld>
            <a:endParaRPr lang="nl-NL" spc="15" dirty="0">
              <a:solidFill>
                <a:srgbClr val="0053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31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54718164-55B3-98DC-5E03-C2B719231D3B}"/>
              </a:ext>
            </a:extLst>
          </p:cNvPr>
          <p:cNvSpPr/>
          <p:nvPr/>
        </p:nvSpPr>
        <p:spPr>
          <a:xfrm>
            <a:off x="1010236" y="2370868"/>
            <a:ext cx="1959429" cy="59140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Terreindata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(waarnemingen)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EF2589B7-AD24-DD88-11A7-5CC9CE3E7232}"/>
              </a:ext>
            </a:extLst>
          </p:cNvPr>
          <p:cNvSpPr/>
          <p:nvPr/>
        </p:nvSpPr>
        <p:spPr>
          <a:xfrm>
            <a:off x="3870958" y="1838588"/>
            <a:ext cx="1959429" cy="5914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Objecten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B0CF19B-65DE-DAD6-DE64-A5256A8FFE4F}"/>
              </a:ext>
            </a:extLst>
          </p:cNvPr>
          <p:cNvSpPr/>
          <p:nvPr/>
        </p:nvSpPr>
        <p:spPr>
          <a:xfrm>
            <a:off x="3870959" y="3112822"/>
            <a:ext cx="1959429" cy="5914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Informatie over Objecten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130BB91-BA77-6CA1-0036-F6B6A654D786}"/>
              </a:ext>
            </a:extLst>
          </p:cNvPr>
          <p:cNvSpPr/>
          <p:nvPr/>
        </p:nvSpPr>
        <p:spPr>
          <a:xfrm>
            <a:off x="6603114" y="1462035"/>
            <a:ext cx="1959429" cy="59140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Geaggregeerde data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2883AEA-00EC-6415-0261-BBAD65D33C49}"/>
              </a:ext>
            </a:extLst>
          </p:cNvPr>
          <p:cNvSpPr/>
          <p:nvPr/>
        </p:nvSpPr>
        <p:spPr>
          <a:xfrm>
            <a:off x="9335270" y="2395495"/>
            <a:ext cx="1959429" cy="59140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 / Simulatie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0C2E0719-8CC9-F43A-D6A6-7DDFA35FFFAB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2969665" y="2134290"/>
            <a:ext cx="901293" cy="532280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E7C6F946-BAC4-4CE1-1BD1-4BD1052B78DA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 flipV="1">
            <a:off x="5830387" y="1757737"/>
            <a:ext cx="772727" cy="376553"/>
          </a:xfrm>
          <a:prstGeom prst="straightConnector1">
            <a:avLst/>
          </a:prstGeom>
          <a:ln w="508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A5F7988D-C95C-AD89-1555-E54F60E83EFF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>
            <a:off x="4850673" y="2429991"/>
            <a:ext cx="1" cy="68283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75310D2A-FD77-F793-CAED-D28707D4AD7C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>
            <a:off x="5830387" y="2134290"/>
            <a:ext cx="3504883" cy="556907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08A9359E-B779-A34F-D405-E7B35FB6B029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5830388" y="1757737"/>
            <a:ext cx="772726" cy="1650787"/>
          </a:xfrm>
          <a:prstGeom prst="straightConnector1">
            <a:avLst/>
          </a:prstGeom>
          <a:ln w="508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C8D0724A-038D-0EBF-15C2-8EC91B0791A1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8562543" y="1757737"/>
            <a:ext cx="772727" cy="933460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60147DD1-7211-4804-184E-4480F7C64018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 flipV="1">
            <a:off x="5830388" y="2691197"/>
            <a:ext cx="3504882" cy="717327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2131291D-0B70-E21E-218F-94E258BBF045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2969665" y="2666570"/>
            <a:ext cx="901294" cy="741954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hoek 29">
            <a:extLst>
              <a:ext uri="{FF2B5EF4-FFF2-40B4-BE49-F238E27FC236}">
                <a16:creationId xmlns:a16="http://schemas.microsoft.com/office/drawing/2014/main" id="{20DD1454-0152-F969-C464-8FB7EA29C0BB}"/>
              </a:ext>
            </a:extLst>
          </p:cNvPr>
          <p:cNvSpPr/>
          <p:nvPr/>
        </p:nvSpPr>
        <p:spPr>
          <a:xfrm>
            <a:off x="597015" y="5258600"/>
            <a:ext cx="10997967" cy="3842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Deelinfrastructuur</a:t>
            </a: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B85860D6-C6F8-3F2F-6603-9B51A62378BC}"/>
              </a:ext>
            </a:extLst>
          </p:cNvPr>
          <p:cNvSpPr/>
          <p:nvPr/>
        </p:nvSpPr>
        <p:spPr>
          <a:xfrm>
            <a:off x="597015" y="5831175"/>
            <a:ext cx="1959429" cy="77935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Gebruik in opgave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nl-NL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</a:t>
            </a: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Case)</a:t>
            </a:r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A57F30C5-06C0-D0D2-AFDE-432AE9483A36}"/>
              </a:ext>
            </a:extLst>
          </p:cNvPr>
          <p:cNvSpPr/>
          <p:nvPr/>
        </p:nvSpPr>
        <p:spPr>
          <a:xfrm>
            <a:off x="3342306" y="5856999"/>
            <a:ext cx="1959429" cy="779350"/>
          </a:xfrm>
          <a:prstGeom prst="rect">
            <a:avLst/>
          </a:prstGeom>
          <a:solidFill>
            <a:schemeClr val="accent4"/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Gebruik in opgave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nl-NL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</a:t>
            </a: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Case)</a:t>
            </a: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A1DDFC88-603D-558A-BECB-8A6B3E367B2B}"/>
              </a:ext>
            </a:extLst>
          </p:cNvPr>
          <p:cNvSpPr/>
          <p:nvPr/>
        </p:nvSpPr>
        <p:spPr>
          <a:xfrm>
            <a:off x="6087597" y="5844216"/>
            <a:ext cx="1959429" cy="779350"/>
          </a:xfrm>
          <a:prstGeom prst="rect">
            <a:avLst/>
          </a:prstGeom>
          <a:solidFill>
            <a:schemeClr val="accent4"/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Gebruik in opgave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nl-NL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</a:t>
            </a: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Case)</a:t>
            </a:r>
          </a:p>
        </p:txBody>
      </p:sp>
      <p:cxnSp>
        <p:nvCxnSpPr>
          <p:cNvPr id="36" name="Rechte verbindingslijn met pijl 35">
            <a:extLst>
              <a:ext uri="{FF2B5EF4-FFF2-40B4-BE49-F238E27FC236}">
                <a16:creationId xmlns:a16="http://schemas.microsoft.com/office/drawing/2014/main" id="{E83BF9D9-5235-FA10-D6A4-2FAEBC1849CC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>
            <a:off x="2969665" y="2666570"/>
            <a:ext cx="6365605" cy="24627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hoek 8">
            <a:extLst>
              <a:ext uri="{FF2B5EF4-FFF2-40B4-BE49-F238E27FC236}">
                <a16:creationId xmlns:a16="http://schemas.microsoft.com/office/drawing/2014/main" id="{8F4831A2-7873-2E09-0027-65567EA39EC6}"/>
              </a:ext>
            </a:extLst>
          </p:cNvPr>
          <p:cNvSpPr/>
          <p:nvPr/>
        </p:nvSpPr>
        <p:spPr>
          <a:xfrm>
            <a:off x="6625842" y="3543805"/>
            <a:ext cx="1959429" cy="59140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Informatie-pro-</a:t>
            </a:r>
            <a:r>
              <a:rPr kumimoji="0" lang="nl-NL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ducten</a:t>
            </a: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(selecties)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4931517-26FB-D9B4-7152-4E0CC1F4823B}"/>
              </a:ext>
            </a:extLst>
          </p:cNvPr>
          <p:cNvSpPr/>
          <p:nvPr/>
        </p:nvSpPr>
        <p:spPr>
          <a:xfrm>
            <a:off x="9335272" y="3231067"/>
            <a:ext cx="1959429" cy="59140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Rekenmodellen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B1FD9148-5631-8DD0-CB29-D20D26D3FF81}"/>
              </a:ext>
            </a:extLst>
          </p:cNvPr>
          <p:cNvSpPr/>
          <p:nvPr/>
        </p:nvSpPr>
        <p:spPr>
          <a:xfrm>
            <a:off x="6228114" y="4477788"/>
            <a:ext cx="1959429" cy="59140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Domein-Kennis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1737AADF-F8C1-AF3A-A942-0810EDAF9FDA}"/>
              </a:ext>
            </a:extLst>
          </p:cNvPr>
          <p:cNvSpPr txBox="1"/>
          <p:nvPr/>
        </p:nvSpPr>
        <p:spPr>
          <a:xfrm>
            <a:off x="2346988" y="147878"/>
            <a:ext cx="2311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Primaire Databronnen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E4749F5-7753-D5B2-5460-AA7824A1BEA7}"/>
              </a:ext>
            </a:extLst>
          </p:cNvPr>
          <p:cNvSpPr txBox="1"/>
          <p:nvPr/>
        </p:nvSpPr>
        <p:spPr>
          <a:xfrm>
            <a:off x="6522986" y="147878"/>
            <a:ext cx="211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Afgeleide Producten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A7163EDB-E36F-90FE-8D3A-CB558F0BE21C}"/>
              </a:ext>
            </a:extLst>
          </p:cNvPr>
          <p:cNvSpPr/>
          <p:nvPr/>
        </p:nvSpPr>
        <p:spPr>
          <a:xfrm>
            <a:off x="999839" y="3387468"/>
            <a:ext cx="1984384" cy="59140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Procesdata (o.a. brondocumenten)</a:t>
            </a:r>
          </a:p>
        </p:txBody>
      </p:sp>
      <p:cxnSp>
        <p:nvCxnSpPr>
          <p:cNvPr id="37" name="Rechte verbindingslijn met pijl 36">
            <a:extLst>
              <a:ext uri="{FF2B5EF4-FFF2-40B4-BE49-F238E27FC236}">
                <a16:creationId xmlns:a16="http://schemas.microsoft.com/office/drawing/2014/main" id="{70FC56E4-70FF-2007-AA9E-B9DE4EA258EC}"/>
              </a:ext>
            </a:extLst>
          </p:cNvPr>
          <p:cNvCxnSpPr>
            <a:cxnSpLocks/>
            <a:stCxn id="20" idx="3"/>
            <a:endCxn id="6" idx="1"/>
          </p:cNvCxnSpPr>
          <p:nvPr/>
        </p:nvCxnSpPr>
        <p:spPr>
          <a:xfrm flipV="1">
            <a:off x="2984223" y="3408524"/>
            <a:ext cx="886736" cy="274646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met pijl 39">
            <a:extLst>
              <a:ext uri="{FF2B5EF4-FFF2-40B4-BE49-F238E27FC236}">
                <a16:creationId xmlns:a16="http://schemas.microsoft.com/office/drawing/2014/main" id="{90EFF209-6927-8624-2333-5A4682858E76}"/>
              </a:ext>
            </a:extLst>
          </p:cNvPr>
          <p:cNvCxnSpPr>
            <a:cxnSpLocks/>
            <a:stCxn id="20" idx="3"/>
            <a:endCxn id="5" idx="1"/>
          </p:cNvCxnSpPr>
          <p:nvPr/>
        </p:nvCxnSpPr>
        <p:spPr>
          <a:xfrm flipV="1">
            <a:off x="2984223" y="2134290"/>
            <a:ext cx="886735" cy="1548880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met pijl 42">
            <a:extLst>
              <a:ext uri="{FF2B5EF4-FFF2-40B4-BE49-F238E27FC236}">
                <a16:creationId xmlns:a16="http://schemas.microsoft.com/office/drawing/2014/main" id="{93EB9419-28ED-DD7A-73AC-C869D5471C0E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>
            <a:off x="5830388" y="3408524"/>
            <a:ext cx="795454" cy="430983"/>
          </a:xfrm>
          <a:prstGeom prst="straightConnector1">
            <a:avLst/>
          </a:prstGeom>
          <a:ln w="508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met pijl 45">
            <a:extLst>
              <a:ext uri="{FF2B5EF4-FFF2-40B4-BE49-F238E27FC236}">
                <a16:creationId xmlns:a16="http://schemas.microsoft.com/office/drawing/2014/main" id="{5FC5AFEE-3956-3E57-5198-0E848F020147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7582829" y="2053438"/>
            <a:ext cx="22728" cy="1490367"/>
          </a:xfrm>
          <a:prstGeom prst="straightConnector1">
            <a:avLst/>
          </a:prstGeom>
          <a:ln w="508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met pijl 48">
            <a:extLst>
              <a:ext uri="{FF2B5EF4-FFF2-40B4-BE49-F238E27FC236}">
                <a16:creationId xmlns:a16="http://schemas.microsoft.com/office/drawing/2014/main" id="{645A32C4-2CFE-0714-EE92-4E6F361AFD4D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5830387" y="2134290"/>
            <a:ext cx="795455" cy="1705217"/>
          </a:xfrm>
          <a:prstGeom prst="straightConnector1">
            <a:avLst/>
          </a:prstGeom>
          <a:ln w="508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echte verbindingslijn met pijl 51">
            <a:extLst>
              <a:ext uri="{FF2B5EF4-FFF2-40B4-BE49-F238E27FC236}">
                <a16:creationId xmlns:a16="http://schemas.microsoft.com/office/drawing/2014/main" id="{53B8D46F-8331-C8D9-FCCC-80B29F885B40}"/>
              </a:ext>
            </a:extLst>
          </p:cNvPr>
          <p:cNvCxnSpPr>
            <a:cxnSpLocks/>
            <a:stCxn id="15" idx="0"/>
            <a:endCxn id="9" idx="2"/>
          </p:cNvCxnSpPr>
          <p:nvPr/>
        </p:nvCxnSpPr>
        <p:spPr>
          <a:xfrm flipV="1">
            <a:off x="7207829" y="4135208"/>
            <a:ext cx="397728" cy="342580"/>
          </a:xfrm>
          <a:prstGeom prst="straightConnector1">
            <a:avLst/>
          </a:prstGeom>
          <a:ln w="508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echte verbindingslijn met pijl 55">
            <a:extLst>
              <a:ext uri="{FF2B5EF4-FFF2-40B4-BE49-F238E27FC236}">
                <a16:creationId xmlns:a16="http://schemas.microsoft.com/office/drawing/2014/main" id="{F646C73D-267E-094A-5FE6-9CFF717C7CA6}"/>
              </a:ext>
            </a:extLst>
          </p:cNvPr>
          <p:cNvCxnSpPr>
            <a:cxnSpLocks/>
            <a:stCxn id="15" idx="3"/>
            <a:endCxn id="12" idx="2"/>
          </p:cNvCxnSpPr>
          <p:nvPr/>
        </p:nvCxnSpPr>
        <p:spPr>
          <a:xfrm flipV="1">
            <a:off x="8187543" y="3822470"/>
            <a:ext cx="2127444" cy="951020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echte verbindingslijn met pijl 57">
            <a:extLst>
              <a:ext uri="{FF2B5EF4-FFF2-40B4-BE49-F238E27FC236}">
                <a16:creationId xmlns:a16="http://schemas.microsoft.com/office/drawing/2014/main" id="{3D867946-3B3D-7EA0-C66E-1B0442849723}"/>
              </a:ext>
            </a:extLst>
          </p:cNvPr>
          <p:cNvCxnSpPr>
            <a:cxnSpLocks/>
            <a:stCxn id="12" idx="0"/>
            <a:endCxn id="8" idx="2"/>
          </p:cNvCxnSpPr>
          <p:nvPr/>
        </p:nvCxnSpPr>
        <p:spPr>
          <a:xfrm flipH="1" flipV="1">
            <a:off x="10314985" y="2986898"/>
            <a:ext cx="2" cy="244169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kstvak 69">
            <a:extLst>
              <a:ext uri="{FF2B5EF4-FFF2-40B4-BE49-F238E27FC236}">
                <a16:creationId xmlns:a16="http://schemas.microsoft.com/office/drawing/2014/main" id="{6464A07B-FEA8-2920-E842-B2D9E9600363}"/>
              </a:ext>
            </a:extLst>
          </p:cNvPr>
          <p:cNvSpPr txBox="1"/>
          <p:nvPr/>
        </p:nvSpPr>
        <p:spPr>
          <a:xfrm>
            <a:off x="9439168" y="101229"/>
            <a:ext cx="1751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Twin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(hogere niveaus)</a:t>
            </a:r>
          </a:p>
        </p:txBody>
      </p:sp>
      <p:sp>
        <p:nvSpPr>
          <p:cNvPr id="75" name="Tekstvak 74">
            <a:extLst>
              <a:ext uri="{FF2B5EF4-FFF2-40B4-BE49-F238E27FC236}">
                <a16:creationId xmlns:a16="http://schemas.microsoft.com/office/drawing/2014/main" id="{901A21EF-2C30-DC27-B6CF-3DDBEA04F1A1}"/>
              </a:ext>
            </a:extLst>
          </p:cNvPr>
          <p:cNvSpPr txBox="1"/>
          <p:nvPr/>
        </p:nvSpPr>
        <p:spPr>
          <a:xfrm>
            <a:off x="3998437" y="438453"/>
            <a:ext cx="1594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(Objectgericht)</a:t>
            </a:r>
          </a:p>
        </p:txBody>
      </p:sp>
      <p:sp>
        <p:nvSpPr>
          <p:cNvPr id="76" name="Tekstvak 75">
            <a:extLst>
              <a:ext uri="{FF2B5EF4-FFF2-40B4-BE49-F238E27FC236}">
                <a16:creationId xmlns:a16="http://schemas.microsoft.com/office/drawing/2014/main" id="{2C6C849A-4803-5CD7-0BF0-0EC75308E6F9}"/>
              </a:ext>
            </a:extLst>
          </p:cNvPr>
          <p:cNvSpPr txBox="1"/>
          <p:nvPr/>
        </p:nvSpPr>
        <p:spPr>
          <a:xfrm>
            <a:off x="1010236" y="441068"/>
            <a:ext cx="205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(Niet-Objectgericht)</a:t>
            </a:r>
          </a:p>
        </p:txBody>
      </p:sp>
      <p:sp>
        <p:nvSpPr>
          <p:cNvPr id="192" name="Tekstvak 191">
            <a:extLst>
              <a:ext uri="{FF2B5EF4-FFF2-40B4-BE49-F238E27FC236}">
                <a16:creationId xmlns:a16="http://schemas.microsoft.com/office/drawing/2014/main" id="{A89AD9EB-B14C-4553-3A03-6C63DCACF71A}"/>
              </a:ext>
            </a:extLst>
          </p:cNvPr>
          <p:cNvSpPr txBox="1"/>
          <p:nvPr/>
        </p:nvSpPr>
        <p:spPr>
          <a:xfrm>
            <a:off x="8047027" y="5805352"/>
            <a:ext cx="3787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Niet-onderstreept: Zwaartepunt 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generiek / gezamenlijk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Onderstreept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Zwaartepunt in Domeinen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0D5B6767-32F2-A76C-E870-668295839CDC}"/>
              </a:ext>
            </a:extLst>
          </p:cNvPr>
          <p:cNvSpPr/>
          <p:nvPr/>
        </p:nvSpPr>
        <p:spPr>
          <a:xfrm>
            <a:off x="408048" y="4429209"/>
            <a:ext cx="2576175" cy="43468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Waardeketen</a:t>
            </a:r>
          </a:p>
        </p:txBody>
      </p:sp>
      <p:sp>
        <p:nvSpPr>
          <p:cNvPr id="51" name="Rechthoek 50">
            <a:extLst>
              <a:ext uri="{FF2B5EF4-FFF2-40B4-BE49-F238E27FC236}">
                <a16:creationId xmlns:a16="http://schemas.microsoft.com/office/drawing/2014/main" id="{17C8DB88-3B50-EACE-D91E-1FA7F8D0C398}"/>
              </a:ext>
            </a:extLst>
          </p:cNvPr>
          <p:cNvSpPr/>
          <p:nvPr/>
        </p:nvSpPr>
        <p:spPr>
          <a:xfrm>
            <a:off x="2447875" y="968119"/>
            <a:ext cx="1959429" cy="59140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Geo-Kennis</a:t>
            </a:r>
          </a:p>
        </p:txBody>
      </p:sp>
      <p:cxnSp>
        <p:nvCxnSpPr>
          <p:cNvPr id="71" name="Rechte verbindingslijn met pijl 70">
            <a:extLst>
              <a:ext uri="{FF2B5EF4-FFF2-40B4-BE49-F238E27FC236}">
                <a16:creationId xmlns:a16="http://schemas.microsoft.com/office/drawing/2014/main" id="{07B9950D-8C3F-3A92-18E1-BC0E6787E50F}"/>
              </a:ext>
            </a:extLst>
          </p:cNvPr>
          <p:cNvCxnSpPr>
            <a:cxnSpLocks/>
            <a:stCxn id="51" idx="2"/>
            <a:endCxn id="5" idx="1"/>
          </p:cNvCxnSpPr>
          <p:nvPr/>
        </p:nvCxnSpPr>
        <p:spPr>
          <a:xfrm>
            <a:off x="3427590" y="1559522"/>
            <a:ext cx="443368" cy="57476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Rechte verbindingslijn met pijl 73">
            <a:extLst>
              <a:ext uri="{FF2B5EF4-FFF2-40B4-BE49-F238E27FC236}">
                <a16:creationId xmlns:a16="http://schemas.microsoft.com/office/drawing/2014/main" id="{A5D2D926-BA9E-718B-D578-0FE531014366}"/>
              </a:ext>
            </a:extLst>
          </p:cNvPr>
          <p:cNvCxnSpPr>
            <a:cxnSpLocks/>
            <a:stCxn id="51" idx="2"/>
            <a:endCxn id="4" idx="0"/>
          </p:cNvCxnSpPr>
          <p:nvPr/>
        </p:nvCxnSpPr>
        <p:spPr>
          <a:xfrm flipH="1">
            <a:off x="1989951" y="1559522"/>
            <a:ext cx="1437639" cy="811346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Rechte verbindingslijn met pijl 79">
            <a:extLst>
              <a:ext uri="{FF2B5EF4-FFF2-40B4-BE49-F238E27FC236}">
                <a16:creationId xmlns:a16="http://schemas.microsoft.com/office/drawing/2014/main" id="{9694BC20-A1A4-FD5E-D6C5-1A621DB58AA4}"/>
              </a:ext>
            </a:extLst>
          </p:cNvPr>
          <p:cNvCxnSpPr>
            <a:cxnSpLocks/>
            <a:stCxn id="51" idx="3"/>
            <a:endCxn id="7" idx="1"/>
          </p:cNvCxnSpPr>
          <p:nvPr/>
        </p:nvCxnSpPr>
        <p:spPr>
          <a:xfrm>
            <a:off x="4407304" y="1263821"/>
            <a:ext cx="2195810" cy="493916"/>
          </a:xfrm>
          <a:prstGeom prst="straightConnector1">
            <a:avLst/>
          </a:prstGeom>
          <a:ln w="508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Rechte verbindingslijn met pijl 104">
            <a:extLst>
              <a:ext uri="{FF2B5EF4-FFF2-40B4-BE49-F238E27FC236}">
                <a16:creationId xmlns:a16="http://schemas.microsoft.com/office/drawing/2014/main" id="{EF2F075E-0E1C-1F86-8EB4-03570DAF952D}"/>
              </a:ext>
            </a:extLst>
          </p:cNvPr>
          <p:cNvCxnSpPr>
            <a:cxnSpLocks/>
            <a:stCxn id="15" idx="1"/>
            <a:endCxn id="6" idx="2"/>
          </p:cNvCxnSpPr>
          <p:nvPr/>
        </p:nvCxnSpPr>
        <p:spPr>
          <a:xfrm flipH="1" flipV="1">
            <a:off x="4850674" y="3704225"/>
            <a:ext cx="1377440" cy="1069265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Pijl: omhoog/omlaag 116">
            <a:extLst>
              <a:ext uri="{FF2B5EF4-FFF2-40B4-BE49-F238E27FC236}">
                <a16:creationId xmlns:a16="http://schemas.microsoft.com/office/drawing/2014/main" id="{0C971497-9D34-E0C8-73E8-ADDE1D7C55C0}"/>
              </a:ext>
            </a:extLst>
          </p:cNvPr>
          <p:cNvSpPr/>
          <p:nvPr/>
        </p:nvSpPr>
        <p:spPr>
          <a:xfrm>
            <a:off x="9017723" y="4344430"/>
            <a:ext cx="705394" cy="900230"/>
          </a:xfrm>
          <a:prstGeom prst="upDownArrow">
            <a:avLst>
              <a:gd name="adj1" fmla="val 50000"/>
              <a:gd name="adj2" fmla="val 37654"/>
            </a:avLst>
          </a:prstGeom>
          <a:solidFill>
            <a:schemeClr val="accent4">
              <a:lumMod val="60000"/>
              <a:lumOff val="40000"/>
            </a:schemeClr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Pijl: omhoog/omlaag 117">
            <a:extLst>
              <a:ext uri="{FF2B5EF4-FFF2-40B4-BE49-F238E27FC236}">
                <a16:creationId xmlns:a16="http://schemas.microsoft.com/office/drawing/2014/main" id="{EB4D4DFB-CBA5-DE01-A529-61B32C1C91D6}"/>
              </a:ext>
            </a:extLst>
          </p:cNvPr>
          <p:cNvSpPr/>
          <p:nvPr/>
        </p:nvSpPr>
        <p:spPr>
          <a:xfrm>
            <a:off x="3364430" y="4337315"/>
            <a:ext cx="705394" cy="900230"/>
          </a:xfrm>
          <a:prstGeom prst="upDownArrow">
            <a:avLst>
              <a:gd name="adj1" fmla="val 50000"/>
              <a:gd name="adj2" fmla="val 37654"/>
            </a:avLst>
          </a:prstGeom>
          <a:solidFill>
            <a:schemeClr val="accent4">
              <a:lumMod val="60000"/>
              <a:lumOff val="40000"/>
            </a:schemeClr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Pijl: omhoog/omlaag 118">
            <a:extLst>
              <a:ext uri="{FF2B5EF4-FFF2-40B4-BE49-F238E27FC236}">
                <a16:creationId xmlns:a16="http://schemas.microsoft.com/office/drawing/2014/main" id="{DABE47D3-2FCD-C86C-060C-EAD50B0AD49E}"/>
              </a:ext>
            </a:extLst>
          </p:cNvPr>
          <p:cNvSpPr/>
          <p:nvPr/>
        </p:nvSpPr>
        <p:spPr>
          <a:xfrm>
            <a:off x="2660054" y="5638611"/>
            <a:ext cx="578642" cy="661411"/>
          </a:xfrm>
          <a:prstGeom prst="upDownArrow">
            <a:avLst>
              <a:gd name="adj1" fmla="val 50000"/>
              <a:gd name="adj2" fmla="val 37654"/>
            </a:avLst>
          </a:prstGeom>
          <a:solidFill>
            <a:schemeClr val="accent4">
              <a:lumMod val="60000"/>
              <a:lumOff val="40000"/>
            </a:schemeClr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Pijl: omhoog/omlaag 119">
            <a:extLst>
              <a:ext uri="{FF2B5EF4-FFF2-40B4-BE49-F238E27FC236}">
                <a16:creationId xmlns:a16="http://schemas.microsoft.com/office/drawing/2014/main" id="{6CA8F069-6AA8-AAD4-E94E-1006299C7613}"/>
              </a:ext>
            </a:extLst>
          </p:cNvPr>
          <p:cNvSpPr/>
          <p:nvPr/>
        </p:nvSpPr>
        <p:spPr>
          <a:xfrm>
            <a:off x="5405346" y="5645239"/>
            <a:ext cx="578642" cy="661411"/>
          </a:xfrm>
          <a:prstGeom prst="upDownArrow">
            <a:avLst>
              <a:gd name="adj1" fmla="val 50000"/>
              <a:gd name="adj2" fmla="val 37654"/>
            </a:avLst>
          </a:prstGeom>
          <a:solidFill>
            <a:schemeClr val="accent4">
              <a:lumMod val="60000"/>
              <a:lumOff val="40000"/>
            </a:schemeClr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4EEB30FE-C3FD-68BF-7440-9AFB9048B884}"/>
              </a:ext>
            </a:extLst>
          </p:cNvPr>
          <p:cNvSpPr/>
          <p:nvPr/>
        </p:nvSpPr>
        <p:spPr>
          <a:xfrm>
            <a:off x="597015" y="2053438"/>
            <a:ext cx="2807847" cy="1192539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300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DiS Geo">
  <a:themeElements>
    <a:clrScheme name="Dis Geo Thema">
      <a:dk1>
        <a:srgbClr val="000000"/>
      </a:dk1>
      <a:lt1>
        <a:srgbClr val="FFFFFF"/>
      </a:lt1>
      <a:dk2>
        <a:srgbClr val="44546A"/>
      </a:dk2>
      <a:lt2>
        <a:srgbClr val="FFFFFF"/>
      </a:lt2>
      <a:accent1>
        <a:srgbClr val="3070AD"/>
      </a:accent1>
      <a:accent2>
        <a:srgbClr val="AC3B2C"/>
      </a:accent2>
      <a:accent3>
        <a:srgbClr val="CB712F"/>
      </a:accent3>
      <a:accent4>
        <a:srgbClr val="7FB2A8"/>
      </a:accent4>
      <a:accent5>
        <a:srgbClr val="BB2B5E"/>
      </a:accent5>
      <a:accent6>
        <a:srgbClr val="A32A5D"/>
      </a:accent6>
      <a:hlink>
        <a:srgbClr val="3070AD"/>
      </a:hlink>
      <a:folHlink>
        <a:srgbClr val="1F43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2EB933A944E243B21DC103DC9C7403" ma:contentTypeVersion="18" ma:contentTypeDescription="Een nieuw document maken." ma:contentTypeScope="" ma:versionID="ae21ea8e6e0f5b26d2af421271cf107e">
  <xsd:schema xmlns:xsd="http://www.w3.org/2001/XMLSchema" xmlns:xs="http://www.w3.org/2001/XMLSchema" xmlns:p="http://schemas.microsoft.com/office/2006/metadata/properties" xmlns:ns2="bd4ca8b7-87fd-4505-b9ac-1cf8c3a90933" xmlns:ns3="a783b0be-9212-40c9-866a-622a35f3b8b9" targetNamespace="http://schemas.microsoft.com/office/2006/metadata/properties" ma:root="true" ma:fieldsID="2d013ed1abef40cea8508c28ef984c5d" ns2:_="" ns3:_="">
    <xsd:import namespace="bd4ca8b7-87fd-4505-b9ac-1cf8c3a90933"/>
    <xsd:import namespace="a783b0be-9212-40c9-866a-622a35f3b8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4ca8b7-87fd-4505-b9ac-1cf8c3a909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78c06d9d-0885-4f4a-832e-c51ba6e2a2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83b0be-9212-40c9-866a-622a35f3b8b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03148ef-ca1f-437e-b25c-64c7ea7752fa}" ma:internalName="TaxCatchAll" ma:showField="CatchAllData" ma:web="a783b0be-9212-40c9-866a-622a35f3b8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83b0be-9212-40c9-866a-622a35f3b8b9" xsi:nil="true"/>
    <lcf76f155ced4ddcb4097134ff3c332f xmlns="bd4ca8b7-87fd-4505-b9ac-1cf8c3a9093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a104d5ce-f540-4606-a78d-e5febbb9402b" ContentTypeId="0x010100D4D196658D17D54F87E7553811622C6B" PreviousValue="false"/>
</file>

<file path=customXml/itemProps1.xml><?xml version="1.0" encoding="utf-8"?>
<ds:datastoreItem xmlns:ds="http://schemas.openxmlformats.org/officeDocument/2006/customXml" ds:itemID="{7BE2D6E9-6AFC-4CB4-8EEC-7791D3CBCF7D}"/>
</file>

<file path=customXml/itemProps2.xml><?xml version="1.0" encoding="utf-8"?>
<ds:datastoreItem xmlns:ds="http://schemas.openxmlformats.org/officeDocument/2006/customXml" ds:itemID="{7511D2C2-3975-42E0-A71C-3BA3A18CF820}">
  <ds:schemaRefs>
    <ds:schemaRef ds:uri="http://purl.org/dc/dcmitype/"/>
    <ds:schemaRef ds:uri="http://purl.org/dc/terms/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81F6ABC-F92D-4BB1-8ED5-94A2A71FEC7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014F4B2-8318-4861-8BEB-8FFC750FD4D0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411</Words>
  <Application>Microsoft Office PowerPoint</Application>
  <PresentationFormat>Breedbeeld</PresentationFormat>
  <Paragraphs>141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Verdana</vt:lpstr>
      <vt:lpstr>DiS Geo</vt:lpstr>
      <vt:lpstr>Kantoorthema</vt:lpstr>
      <vt:lpstr>PowerPoint-presentatie</vt:lpstr>
      <vt:lpstr>Zicht op Nederland</vt:lpstr>
      <vt:lpstr>Doel: Grip op de grote maatschappelijke opgaven</vt:lpstr>
      <vt:lpstr>Geodatafundament (huidige basisregistraties)</vt:lpstr>
      <vt:lpstr>Volgende stap: Samenhangende data</vt:lpstr>
      <vt:lpstr>Voorbeeld: Geschiktheid van daken voor zonnepanelen </vt:lpstr>
      <vt:lpstr>Voorbeeld: Herkennen zonnepanelen op daken</vt:lpstr>
      <vt:lpstr>Datadeelinfrastructuur</vt:lpstr>
      <vt:lpstr>PowerPoint-presentatie</vt:lpstr>
      <vt:lpstr>PowerPoint-presentatie</vt:lpstr>
      <vt:lpstr>Elementen van een basisvoorziening</vt:lpstr>
      <vt:lpstr>Referentiemodel Basisvoorziening Beeldmateriaal</vt:lpstr>
      <vt:lpstr>PowerPoint-presentatie</vt:lpstr>
      <vt:lpstr>Samen er voor gaan! </vt:lpstr>
      <vt:lpstr>PowerPoint-presentatie</vt:lpstr>
      <vt:lpstr>Onderwerpen – werkpakketten Caribisch NL</vt:lpstr>
      <vt:lpstr>Onderwerpen – werkpakketten Caribisch NL</vt:lpstr>
      <vt:lpstr>Geo-datafundament en Caribisch Nederland</vt:lpstr>
      <vt:lpstr>Dank voor je aandacht!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Donec posuere  tortor non ipsum</dc:title>
  <dc:creator>Bartman, Linda</dc:creator>
  <cp:lastModifiedBy>Rossem, Ruud van</cp:lastModifiedBy>
  <cp:revision>72</cp:revision>
  <cp:lastPrinted>2023-02-15T08:25:57Z</cp:lastPrinted>
  <dcterms:created xsi:type="dcterms:W3CDTF">2019-04-01T14:14:59Z</dcterms:created>
  <dcterms:modified xsi:type="dcterms:W3CDTF">2024-10-16T11:18:21Z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2019-03-12T00:00:00Z</vt:filetime>
  </property>
  <property fmtid="{D5CDD505-2E9C-101B-9397-08002B2CF9AE}" pid="3" name="Creator">
    <vt:lpwstr>Adobe InDesign CC 14.0 (Macintosh)</vt:lpwstr>
  </property>
  <property fmtid="{D5CDD505-2E9C-101B-9397-08002B2CF9AE}" pid="4" name="LastSaved">
    <vt:filetime>2019-03-12T00:00:00Z</vt:filetime>
  </property>
  <property fmtid="{D5CDD505-2E9C-101B-9397-08002B2CF9AE}" pid="5" name="ContentTypeId">
    <vt:lpwstr>0x010100D4D196658D17D54F87E7553811622C6B0091A410486D26EB4F8E28ED304AA2EE2A</vt:lpwstr>
  </property>
  <property fmtid="{D5CDD505-2E9C-101B-9397-08002B2CF9AE}" pid="6" name="SharedWithUsers">
    <vt:lpwstr>242;#Jense Wiersma</vt:lpwstr>
  </property>
</Properties>
</file>