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56" r:id="rId5"/>
    <p:sldId id="380" r:id="rId6"/>
    <p:sldId id="513" r:id="rId7"/>
    <p:sldId id="514" r:id="rId8"/>
    <p:sldId id="518" r:id="rId9"/>
    <p:sldId id="515" r:id="rId10"/>
    <p:sldId id="521" r:id="rId11"/>
    <p:sldId id="520" r:id="rId12"/>
    <p:sldId id="526" r:id="rId13"/>
    <p:sldId id="527" r:id="rId14"/>
    <p:sldId id="528" r:id="rId15"/>
    <p:sldId id="522" r:id="rId16"/>
    <p:sldId id="525" r:id="rId1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Kodde" initials="MK" lastIdx="2" clrIdx="0">
    <p:extLst>
      <p:ext uri="{19B8F6BF-5375-455C-9EA6-DF929625EA0E}">
        <p15:presenceInfo xmlns:p15="http://schemas.microsoft.com/office/powerpoint/2012/main" userId="3845a2855912d1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5" autoAdjust="0"/>
    <p:restoredTop sz="71242" autoAdjust="0"/>
  </p:normalViewPr>
  <p:slideViewPr>
    <p:cSldViewPr snapToGrid="0">
      <p:cViewPr varScale="1">
        <p:scale>
          <a:sx n="58" d="100"/>
          <a:sy n="58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06EFF-67B4-455F-9EE0-F26584554087}" type="datetimeFigureOut">
              <a:rPr lang="nl-NL" smtClean="0"/>
              <a:t>13-11-2024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A454F-4D61-4D07-AADE-25CC4DB0C8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84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3994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01CE8-4049-7318-CF17-FCD19DD30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8FE6B-43EF-82BE-C675-36BA2380B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FBF0D-228E-442B-3955-161E1917E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174B4-03C6-5E23-D650-462D08B79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15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A2887-1157-9213-8893-184192C1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C55FA-89D3-FD65-B693-270A6C477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1BD31-3EA5-96CA-732A-45353E0F9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05462-6497-9806-73E5-B6088B6FC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42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425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E9C4-FBB5-74FA-A2C3-D3F023A3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0A08D-C3D7-FA1F-660F-A7882620C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E2B9E-ACA2-442B-8B50-5856A6504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B952-A2FD-5905-EF03-6AA4C03AA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10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63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123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39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76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97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D925-B99D-F97D-1AF1-346C03BA7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825C8-ACE0-CA7A-A796-69C6B8714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91611-31B2-AF55-933D-75F0F427A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8400-0C94-F8D8-DD62-2C8D8CE09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53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25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68A3A-11A5-B881-C13A-4646BC52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B6CF5-4999-4DA9-E985-730EA1C59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195B1-3527-4C2F-4CF5-D97D7FA81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40068-B143-DD29-8A31-E96223A66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A454F-4D61-4D07-AADE-25CC4DB0C84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0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odelt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4966-123A-4FD0-8B70-11B5E1C9F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6691" y="560024"/>
            <a:ext cx="6955309" cy="165980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14E6F84-2CE2-4632-BEA6-22D37F9EFAAF}"/>
              </a:ext>
            </a:extLst>
          </p:cNvPr>
          <p:cNvSpPr/>
          <p:nvPr userDrawn="1"/>
        </p:nvSpPr>
        <p:spPr>
          <a:xfrm rot="16200000">
            <a:off x="11382000" y="3159000"/>
            <a:ext cx="1080000" cy="540000"/>
          </a:xfrm>
          <a:prstGeom prst="triangle">
            <a:avLst/>
          </a:prstGeom>
          <a:solidFill>
            <a:srgbClr val="008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54EE-00FC-4CC4-A5BF-8A7C0837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6691" y="2768221"/>
            <a:ext cx="482171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NL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7AE4467-8C78-474E-B8EB-F26E0ADDF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7550" y="5348841"/>
            <a:ext cx="3136899" cy="8445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981D541-F9BD-43BC-989A-2B2F629C0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20000" cy="6858000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9398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9601-2157-4FE4-984A-35B3174E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045-AAC3-45FE-A5A7-8B97870F3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1D69B-4FBA-41EB-A085-4B65047C2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39710-CD55-425F-B2F3-B731A7F5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18258-B474-485D-82F5-2BE78013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A7EEA-2BC8-48F3-A799-318064D7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6116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23FA-3C80-42B4-804D-EF4CF1AF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6C7BE-93EC-40B0-8610-94A1EBE31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EE65-FD0F-452F-9D2F-401CCA5C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623F8-CB40-48F8-BDA4-1F0B26EE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81B8D-F5AA-4690-9C98-003C112B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7D6F2-568C-4ECC-9D99-8C8D4E40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22996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143D-1BD4-4BB3-9DF7-E0081553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0A1A3-0EF3-4505-A00B-01B83761C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2A35E-FEDF-485E-97E8-E7674F93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00032-0A3E-4054-AC15-ED3B3BDA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86DF9-9F17-4F72-9652-E92C5B0A2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8561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C2B2B-AB69-4969-B6DA-9F3B3BF24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85549-2E99-412F-B4D7-2CCEA992E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20D63-46BC-46F1-A744-402FE06DBD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A2943-447A-4001-9C13-A9E68D1E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4D6B-A486-4FB6-9110-EA905133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094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Geode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8DA558-0166-40D0-9B93-E074EAF79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356" y="1045792"/>
            <a:ext cx="4502150" cy="1212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5531A8-A5A2-457D-801F-845CB0E75A67}"/>
              </a:ext>
            </a:extLst>
          </p:cNvPr>
          <p:cNvSpPr txBox="1"/>
          <p:nvPr userDrawn="1"/>
        </p:nvSpPr>
        <p:spPr>
          <a:xfrm>
            <a:off x="5822242" y="2257910"/>
            <a:ext cx="4817813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metr415 Lt BT" panose="020B0502020204020303" pitchFamily="34" charset="0"/>
                <a:ea typeface="+mn-ea"/>
                <a:cs typeface="+mn-cs"/>
              </a:rPr>
              <a:t>Experts in Geodesy providing: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metr415 Lt BT" panose="020B0502020204020303" pitchFamily="34" charset="0"/>
                <a:ea typeface="+mn-ea"/>
                <a:cs typeface="+mn-cs"/>
              </a:rPr>
              <a:t>Quality Assurance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metr415 Lt BT" panose="020B0502020204020303" pitchFamily="34" charset="0"/>
                <a:ea typeface="+mn-ea"/>
                <a:cs typeface="+mn-cs"/>
              </a:rPr>
              <a:t>Consulting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metr415 Lt BT" panose="020B0502020204020303" pitchFamily="34" charset="0"/>
                <a:ea typeface="+mn-ea"/>
                <a:cs typeface="+mn-cs"/>
              </a:rPr>
              <a:t>Software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7BF23BB-26FB-4384-BA9D-026AF03B7AE7}"/>
              </a:ext>
            </a:extLst>
          </p:cNvPr>
          <p:cNvSpPr/>
          <p:nvPr userDrawn="1"/>
        </p:nvSpPr>
        <p:spPr>
          <a:xfrm rot="16200000">
            <a:off x="11382000" y="3159000"/>
            <a:ext cx="1080000" cy="540000"/>
          </a:xfrm>
          <a:prstGeom prst="triangle">
            <a:avLst/>
          </a:prstGeom>
          <a:solidFill>
            <a:srgbClr val="008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L" dirty="0"/>
          </a:p>
        </p:txBody>
      </p:sp>
      <p:pic>
        <p:nvPicPr>
          <p:cNvPr id="3" name="Picture 2" descr="A tree in front of a building&#10;&#10;Description generated with very high confidence">
            <a:extLst>
              <a:ext uri="{FF2B5EF4-FFF2-40B4-BE49-F238E27FC236}">
                <a16:creationId xmlns:a16="http://schemas.microsoft.com/office/drawing/2014/main" id="{7837E50B-BAD5-49B1-A8FC-3A4F7F8A7480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8" r="12098"/>
          <a:stretch/>
        </p:blipFill>
        <p:spPr>
          <a:xfrm>
            <a:off x="-2" y="0"/>
            <a:ext cx="5085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0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odelt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65CA-D162-4510-BD2B-85F1F830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00699-7C79-431F-90CE-53F6D945A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DF42-30A0-4F38-A302-67382954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F848D-280D-474A-85E5-E539D29C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20A7A-8298-476B-87DD-67D95E26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30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delta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41F0-0E53-4404-9FA7-4092393F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50D28-3B10-45E9-8EF4-23EA3C1E7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625"/>
            <a:ext cx="3343275" cy="384333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C967F-070F-4A07-B8FE-6DFF5E838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362" y="2333625"/>
            <a:ext cx="3343275" cy="384333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C685B-448B-41D0-B87A-E0AA5499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2C3C0-E5A9-4946-879A-C2A23FC2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8289B-EFB0-4508-90A1-3F2ADF04A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179351-FAC0-4766-9AB1-B442C1A707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10525" y="2333623"/>
            <a:ext cx="3343275" cy="384333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C349FA-DF84-4B8E-B9EB-662A98577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620838"/>
            <a:ext cx="3343275" cy="533400"/>
          </a:xfrm>
        </p:spPr>
        <p:txBody>
          <a:bodyPr/>
          <a:lstStyle>
            <a:lvl1pPr marL="0" indent="230400">
              <a:buFontTx/>
              <a:buBlip>
                <a:blip r:embed="rId2"/>
              </a:buBlip>
              <a:defRPr>
                <a:latin typeface="Geometr415 Md BT" panose="020B0602020204020303" pitchFamily="34" charset="0"/>
              </a:defRPr>
            </a:lvl1pPr>
          </a:lstStyle>
          <a:p>
            <a:pPr lvl="0"/>
            <a:r>
              <a:rPr lang="en-US" dirty="0"/>
              <a:t>Item header</a:t>
            </a:r>
            <a:endParaRPr lang="en-NL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058C832-FED3-4EB1-8964-7C41B4EEA7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362" y="1620838"/>
            <a:ext cx="3343275" cy="533400"/>
          </a:xfrm>
        </p:spPr>
        <p:txBody>
          <a:bodyPr/>
          <a:lstStyle>
            <a:lvl1pPr marL="0" indent="230400">
              <a:buFontTx/>
              <a:buBlip>
                <a:blip r:embed="rId2"/>
              </a:buBlip>
              <a:defRPr>
                <a:latin typeface="Geometr415 Md BT" panose="020B0602020204020303" pitchFamily="34" charset="0"/>
              </a:defRPr>
            </a:lvl1pPr>
          </a:lstStyle>
          <a:p>
            <a:pPr lvl="0"/>
            <a:r>
              <a:rPr lang="en-US" dirty="0"/>
              <a:t>Item header</a:t>
            </a:r>
            <a:endParaRPr lang="en-NL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BF2791-7CC2-456E-9644-88BE8DCB2C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10524" y="1642267"/>
            <a:ext cx="3343275" cy="533400"/>
          </a:xfrm>
        </p:spPr>
        <p:txBody>
          <a:bodyPr/>
          <a:lstStyle>
            <a:lvl1pPr marL="0" indent="230400">
              <a:buFontTx/>
              <a:buBlip>
                <a:blip r:embed="rId2"/>
              </a:buBlip>
              <a:defRPr>
                <a:latin typeface="Geometr415 Md BT" panose="020B0602020204020303" pitchFamily="34" charset="0"/>
              </a:defRPr>
            </a:lvl1pPr>
          </a:lstStyle>
          <a:p>
            <a:pPr lvl="0"/>
            <a:r>
              <a:rPr lang="en-US" dirty="0"/>
              <a:t>Item header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893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B216-7F78-4852-853A-4358D95A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F2A10-AA96-480E-991B-30406E929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4A01-DF9D-4304-BD95-DBD1A39D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5CB11-9BCC-4C1C-AB99-62B92509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D3B1-DC66-41CC-88F8-3E363BEE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008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41F0-0E53-4404-9FA7-4092393F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50D28-3B10-45E9-8EF4-23EA3C1E7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C967F-070F-4A07-B8FE-6DFF5E838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C685B-448B-41D0-B87A-E0AA5499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2C3C0-E5A9-4946-879A-C2A23FC2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8289B-EFB0-4508-90A1-3F2ADF04A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5041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C751-8CFC-4461-9E0A-B9A515CF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21A81-6E31-42EC-B5A1-7E6132621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96CB8-22F5-4C21-9489-7C377EE78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4EC96-1A97-4261-AF5A-2BC5E83DC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34118-5DAD-4CA3-BA84-6FFF6AB63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D9B82-A849-43E0-978E-4DB28D50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6601B-FFB4-4413-A509-202F9401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A2E4C-E147-407B-B7F0-F7FC6EF3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918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409C-65A1-4B0B-BFC5-A8BC42D5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0BDDC-F22C-4A66-9D56-15C41879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D10F8-ADD1-4322-9D4B-453BD93A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9FBD6-9C02-464E-A807-D612610C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4310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44765A-1BE1-49A3-BB23-08AFF803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5EAF0-77BC-40C8-A8B3-90C7284540E4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5AF22-BF1A-4DC6-9A6D-72C7A6D8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DAE95-C3C0-43C7-B862-18E323CD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DAB7-E1E9-4034-AE0A-059CE6CDE04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168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64B710-F621-417A-A4B2-22FCEB78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06B15-5442-48CD-A966-ABABC111D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4000"/>
            <a:ext cx="105156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B2AD9-F204-4ADB-8A58-A2DD2AE98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9824" y="6492874"/>
            <a:ext cx="574357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Geometr415 Lt BT" panose="020B0502020204020303" pitchFamily="34" charset="0"/>
              </a:defRPr>
            </a:lvl1pPr>
          </a:lstStyle>
          <a:p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3E23F-84F7-4D05-8B2F-1A71D27DC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Geometr415 Lt BT" panose="020B0502020204020303" pitchFamily="34" charset="0"/>
              </a:defRPr>
            </a:lvl1pPr>
          </a:lstStyle>
          <a:p>
            <a:fld id="{D403DAB7-E1E9-4034-AE0A-059CE6CDE046}" type="slidenum">
              <a:rPr lang="en-NL" smtClean="0"/>
              <a:pPr/>
              <a:t>‹nr.›</a:t>
            </a:fld>
            <a:endParaRPr lang="en-NL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5C39675-0671-4963-96FB-2485581B39F7}"/>
              </a:ext>
            </a:extLst>
          </p:cNvPr>
          <p:cNvSpPr/>
          <p:nvPr userDrawn="1"/>
        </p:nvSpPr>
        <p:spPr>
          <a:xfrm rot="16200000">
            <a:off x="11382000" y="3159000"/>
            <a:ext cx="1080000" cy="540000"/>
          </a:xfrm>
          <a:prstGeom prst="triangle">
            <a:avLst/>
          </a:prstGeom>
          <a:solidFill>
            <a:srgbClr val="008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3964FA-2BA0-46E0-8DD2-BF648CE8F5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8598" y="6270747"/>
            <a:ext cx="2181225" cy="5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Geometr415 Md BT" panose="020B06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Geometr415 Lt BT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Geometr415 Lt BT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metr415 Lt BT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metr415 Lt BT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metr415 Lt BT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CC88A-880B-4613-AD96-E52025551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Controle </a:t>
            </a:r>
            <a:r>
              <a:rPr lang="en-US" dirty="0" err="1"/>
              <a:t>hoogtebestand</a:t>
            </a:r>
            <a:r>
              <a:rPr lang="en-US" dirty="0"/>
              <a:t> </a:t>
            </a:r>
            <a:r>
              <a:rPr lang="en-US" dirty="0" err="1"/>
              <a:t>Caribisch</a:t>
            </a:r>
            <a:r>
              <a:rPr lang="en-US" dirty="0"/>
              <a:t> Nederland</a:t>
            </a:r>
            <a:endParaRPr lang="en-NL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3FEB3F6-EA0F-4F09-BAF1-B42D0B75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6691" y="3645675"/>
            <a:ext cx="4821710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16 oktober 2024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90F731B-BD90-4EB6-A781-55F9EFFA19DC}"/>
              </a:ext>
            </a:extLst>
          </p:cNvPr>
          <p:cNvSpPr/>
          <p:nvPr/>
        </p:nvSpPr>
        <p:spPr>
          <a:xfrm rot="16200000">
            <a:off x="11382000" y="3159000"/>
            <a:ext cx="1080000" cy="540000"/>
          </a:xfrm>
          <a:prstGeom prst="triangle">
            <a:avLst/>
          </a:prstGeom>
          <a:solidFill>
            <a:srgbClr val="008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L" dirty="0"/>
          </a:p>
        </p:txBody>
      </p:sp>
      <p:pic>
        <p:nvPicPr>
          <p:cNvPr id="11" name="Picture Placeholder 10" descr="A castle surrounded by a body of water&#10;&#10;Description automatically generated">
            <a:extLst>
              <a:ext uri="{FF2B5EF4-FFF2-40B4-BE49-F238E27FC236}">
                <a16:creationId xmlns:a16="http://schemas.microsoft.com/office/drawing/2014/main" id="{1D410690-EDD7-488C-B08E-9EC0FABC33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88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01338-6973-65E4-7998-156610F70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64ADB5-2E69-B724-F2E9-7F0EE14D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Bonaire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F4709-79FE-E95E-E868-AE2E0AC6F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1064E-8F88-E6C1-E2EE-1A6D7FD4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436320"/>
            <a:ext cx="10515600" cy="47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9042D-65FD-C14D-D5C5-66B89C214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32E-B72B-A732-C7CE-2552E21C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Sint Eustatius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35E5A-4567-944A-AB26-8E0CA077F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D4545-C51E-C909-C616-7188F0CE9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430843"/>
            <a:ext cx="10515600" cy="47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57D0-137F-CFB8-6B18-E4623390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AF7B-1FB2-C1C3-62C0-6C5198C7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volgende keer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74F7D-DD36-8168-697B-C422F10AB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Wel een bestaand AHN</a:t>
            </a:r>
          </a:p>
          <a:p>
            <a:pPr lvl="1"/>
            <a:r>
              <a:rPr lang="nl-NL" dirty="0"/>
              <a:t>Huidige versie van het AHN in Caribisch NL als vergelijkmateriaal</a:t>
            </a:r>
          </a:p>
          <a:p>
            <a:r>
              <a:rPr lang="nl-NL" dirty="0"/>
              <a:t>BAG of BGT achtige bestanden?</a:t>
            </a:r>
          </a:p>
          <a:p>
            <a:pPr lvl="1"/>
            <a:r>
              <a:rPr lang="nl-NL" dirty="0"/>
              <a:t>In ieder geval onze woningpolygonen als startpunt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52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D4B9-3622-A46B-43A1-4466D4FB4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28-E57C-C4B5-ED1C-F542B2137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Controle </a:t>
            </a:r>
            <a:r>
              <a:rPr lang="en-US" dirty="0" err="1"/>
              <a:t>hoogtebestand</a:t>
            </a:r>
            <a:r>
              <a:rPr lang="en-US" dirty="0"/>
              <a:t> </a:t>
            </a:r>
            <a:r>
              <a:rPr lang="en-US" dirty="0" err="1"/>
              <a:t>Caribisch</a:t>
            </a:r>
            <a:r>
              <a:rPr lang="en-US" dirty="0"/>
              <a:t> Nederland</a:t>
            </a:r>
            <a:endParaRPr lang="en-NL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1064643-31A3-03B3-DF84-251465113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6691" y="3645675"/>
            <a:ext cx="4821710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16 oktober 2024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D7CF686-5660-2BEF-F7FE-477D9D04F0BB}"/>
              </a:ext>
            </a:extLst>
          </p:cNvPr>
          <p:cNvSpPr/>
          <p:nvPr/>
        </p:nvSpPr>
        <p:spPr>
          <a:xfrm rot="16200000">
            <a:off x="11382000" y="3159000"/>
            <a:ext cx="1080000" cy="540000"/>
          </a:xfrm>
          <a:prstGeom prst="triangle">
            <a:avLst/>
          </a:prstGeom>
          <a:solidFill>
            <a:srgbClr val="008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NL" dirty="0"/>
          </a:p>
        </p:txBody>
      </p:sp>
      <p:pic>
        <p:nvPicPr>
          <p:cNvPr id="11" name="Picture Placeholder 10" descr="A castle surrounded by a body of water&#10;&#10;Description automatically generated">
            <a:extLst>
              <a:ext uri="{FF2B5EF4-FFF2-40B4-BE49-F238E27FC236}">
                <a16:creationId xmlns:a16="http://schemas.microsoft.com/office/drawing/2014/main" id="{27377E77-D068-951D-EC45-AEC667E7E4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0" r="26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659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997353-8AE2-4F2E-85C3-8BFAD172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AHN controles door Geodelta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2775F-9AF5-4B72-9AEC-2A199BB90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Controle volledigheid</a:t>
            </a:r>
          </a:p>
          <a:p>
            <a:pPr lvl="1"/>
            <a:r>
              <a:rPr lang="nl-NL" dirty="0"/>
              <a:t>Dekking</a:t>
            </a:r>
          </a:p>
          <a:p>
            <a:pPr lvl="1"/>
            <a:r>
              <a:rPr lang="nl-NL" dirty="0"/>
              <a:t>Alle producten opgeleverd</a:t>
            </a:r>
          </a:p>
          <a:p>
            <a:r>
              <a:rPr lang="nl-NL" dirty="0"/>
              <a:t>Controle bestandseisen</a:t>
            </a:r>
          </a:p>
          <a:p>
            <a:pPr lvl="1"/>
            <a:r>
              <a:rPr lang="nl-NL" dirty="0"/>
              <a:t>Headers, format, naamgeving</a:t>
            </a:r>
          </a:p>
          <a:p>
            <a:r>
              <a:rPr lang="nl-NL" dirty="0"/>
              <a:t>Controle rapportage</a:t>
            </a:r>
          </a:p>
          <a:p>
            <a:pPr lvl="1"/>
            <a:r>
              <a:rPr lang="nl-NL" dirty="0"/>
              <a:t>Vorm</a:t>
            </a:r>
          </a:p>
          <a:p>
            <a:pPr lvl="1"/>
            <a:r>
              <a:rPr lang="nl-NL" dirty="0"/>
              <a:t>Wordt juistheid data goed bewezen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22333E-6A8A-B1B0-2E1F-436C9E8CF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68" y="1524000"/>
            <a:ext cx="4591032" cy="3147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64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7D693-48DD-B6BB-B090-81EA15A9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C6547B-2E39-6645-B86B-F2E368FD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AHN controles door Geodelta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722BB-9953-4E7B-DEB8-E6FF2A213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Geometrische controle</a:t>
            </a:r>
          </a:p>
          <a:p>
            <a:pPr lvl="1"/>
            <a:r>
              <a:rPr lang="nl-NL" dirty="0"/>
              <a:t>Ligging data</a:t>
            </a:r>
          </a:p>
          <a:p>
            <a:pPr lvl="1"/>
            <a:r>
              <a:rPr lang="nl-NL" dirty="0"/>
              <a:t>Puntdichtheid</a:t>
            </a:r>
          </a:p>
          <a:p>
            <a:r>
              <a:rPr lang="nl-NL" dirty="0"/>
              <a:t>Controle classificatie</a:t>
            </a:r>
          </a:p>
          <a:p>
            <a:r>
              <a:rPr lang="nl-NL" dirty="0"/>
              <a:t>Controle herbemonstering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55EA4-8221-979B-6853-5FFB6D30D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21" y="1524001"/>
            <a:ext cx="4632379" cy="35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2482-A322-F563-A989-2C6A4A98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0B1B0B-5FEF-5E59-38F8-1C487118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Controle van Caribisch Nederland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02310-A130-C0DE-110E-44590E716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Hoe verschilt Caribisch NL van Europees NL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Coördinatenstelsel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Geen basisbestanden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Terrein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32309-7B0D-6BA8-C1D0-FE8AB977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4764157" cy="2667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D22C80-60EC-D0D7-0745-DD92C2D5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730" y="3428998"/>
            <a:ext cx="4510070" cy="26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0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C8E9-7C26-BFE3-8B18-A2A38C8CE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E0B4BC-7E3A-ABDC-A981-0BD43C59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Coördinatenstelsel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F7985-34FB-8499-DF20-BEF2B84B6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Ieder eiland eigen stelsel</a:t>
            </a:r>
          </a:p>
          <a:p>
            <a:pPr lvl="1"/>
            <a:r>
              <a:rPr lang="nl-NL" dirty="0"/>
              <a:t>Controle op goed toepassen van coördinaattransformatie door passing op referentiepunten</a:t>
            </a:r>
          </a:p>
          <a:p>
            <a:endParaRPr lang="nl-NL" dirty="0"/>
          </a:p>
          <a:p>
            <a:r>
              <a:rPr lang="nl-NL" dirty="0"/>
              <a:t>Saba</a:t>
            </a:r>
          </a:p>
          <a:p>
            <a:pPr lvl="1"/>
            <a:r>
              <a:rPr lang="nl-NL" dirty="0"/>
              <a:t>Negatieve Y-coördinaten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8986D-7C1D-6FA8-752C-2D477FE17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51" y="3180522"/>
            <a:ext cx="6123350" cy="31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6D03D-98D4-2668-1324-F6AA610BC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AFB31D-FDBB-2F0B-F751-339D24AA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Ontbreken basisbestanden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D8F00-95EA-5A7E-A7A9-8E430617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Geen BGT dus geen water- en vegetatiepolygonen</a:t>
            </a:r>
          </a:p>
          <a:p>
            <a:pPr lvl="1"/>
            <a:r>
              <a:rPr lang="nl-NL" dirty="0" err="1"/>
              <a:t>Waterpolgonen</a:t>
            </a:r>
            <a:r>
              <a:rPr lang="nl-NL" dirty="0"/>
              <a:t> gebruikt om dekking te controleren</a:t>
            </a:r>
          </a:p>
          <a:p>
            <a:pPr lvl="1"/>
            <a:r>
              <a:rPr lang="nl-NL" dirty="0"/>
              <a:t>Vegetatiepolygonen gebruikt om classificatie vegetatie controleren</a:t>
            </a:r>
          </a:p>
          <a:p>
            <a:r>
              <a:rPr lang="nl-NL" dirty="0"/>
              <a:t>Geen BAG dus geen gebouw-polygonen</a:t>
            </a:r>
          </a:p>
          <a:p>
            <a:pPr lvl="1"/>
            <a:r>
              <a:rPr lang="nl-NL" dirty="0"/>
              <a:t>Geen bestand dat helpt in het vinden van zadeldaken</a:t>
            </a:r>
          </a:p>
          <a:p>
            <a:pPr lvl="1"/>
            <a:r>
              <a:rPr lang="nl-NL" dirty="0"/>
              <a:t>Definitie van gebouwen ontbreekt</a:t>
            </a:r>
          </a:p>
          <a:p>
            <a:r>
              <a:rPr lang="nl-NL" dirty="0"/>
              <a:t>Geen eerdere versies van AHN om mee te vergelijken</a:t>
            </a:r>
          </a:p>
          <a:p>
            <a:endParaRPr lang="nl-NL" dirty="0"/>
          </a:p>
          <a:p>
            <a:pPr marL="4572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7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452FF-E530-9C1D-E8FE-C34F3A7A0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7F47DC-9942-7092-096D-3C17D8AC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Ontbreken basisbestanden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F1414-3F37-3539-E36A-AFAE86903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Oplossing:</a:t>
            </a:r>
          </a:p>
          <a:p>
            <a:pPr lvl="1"/>
            <a:r>
              <a:rPr lang="nl-NL" dirty="0"/>
              <a:t>Water is eigenlijk geen probleem</a:t>
            </a:r>
          </a:p>
          <a:p>
            <a:pPr lvl="1"/>
            <a:r>
              <a:rPr lang="nl-NL" dirty="0"/>
              <a:t>Vegetatie (overig) alternatief voor bedenken</a:t>
            </a:r>
          </a:p>
          <a:p>
            <a:pPr lvl="1"/>
            <a:r>
              <a:rPr lang="nl-NL" dirty="0"/>
              <a:t>Zelf BAG alternatief maken. </a:t>
            </a:r>
          </a:p>
          <a:p>
            <a:endParaRPr lang="nl-NL" dirty="0"/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F6D89-F41E-DEBF-C880-AD95B3DBB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23720"/>
            <a:ext cx="3985591" cy="2391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F5151-892B-3126-7C29-E304B50B6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976" y="3923719"/>
            <a:ext cx="3775824" cy="239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C2C5-F533-2841-4CA3-9BFFE8F7D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A734F3-508B-2DB5-D198-691FAA34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Terreinomstandigheden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94FDF-1A42-5E6E-1521-5288BE429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Hoogteverschillen</a:t>
            </a:r>
          </a:p>
          <a:p>
            <a:pPr lvl="1"/>
            <a:r>
              <a:rPr lang="nl-NL" dirty="0"/>
              <a:t>Vulkaan</a:t>
            </a:r>
          </a:p>
          <a:p>
            <a:pPr lvl="1"/>
            <a:r>
              <a:rPr lang="nl-NL" dirty="0"/>
              <a:t>Rotsen</a:t>
            </a:r>
          </a:p>
          <a:p>
            <a:r>
              <a:rPr lang="nl-NL" dirty="0"/>
              <a:t>Zadeldaken slecht verdeeld</a:t>
            </a:r>
          </a:p>
          <a:p>
            <a:pPr lvl="1"/>
            <a:r>
              <a:rPr lang="nl-NL" dirty="0"/>
              <a:t>Niet overal strookoverlappen </a:t>
            </a:r>
          </a:p>
          <a:p>
            <a:pPr marL="457200" lvl="1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dirty="0"/>
              <a:t>Oplossing: </a:t>
            </a:r>
          </a:p>
          <a:p>
            <a:pPr lvl="1"/>
            <a:r>
              <a:rPr lang="nl-NL" dirty="0"/>
              <a:t>Veel handwerk. </a:t>
            </a:r>
          </a:p>
          <a:p>
            <a:pPr lvl="1"/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49580-25E1-9F83-577E-0735010C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87" y="3273287"/>
            <a:ext cx="5141813" cy="30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C99A2-2197-8793-09AA-B82870538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334EC9-A713-7018-F351-AF8DF620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A164A-CC39-7C60-8BBB-2546FB752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A494C-AC78-8F89-364A-9C07BD90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02767"/>
            <a:ext cx="10515600" cy="48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2EB933A944E243B21DC103DC9C7403" ma:contentTypeVersion="18" ma:contentTypeDescription="Een nieuw document maken." ma:contentTypeScope="" ma:versionID="ae21ea8e6e0f5b26d2af421271cf107e">
  <xsd:schema xmlns:xsd="http://www.w3.org/2001/XMLSchema" xmlns:xs="http://www.w3.org/2001/XMLSchema" xmlns:p="http://schemas.microsoft.com/office/2006/metadata/properties" xmlns:ns2="bd4ca8b7-87fd-4505-b9ac-1cf8c3a90933" xmlns:ns3="a783b0be-9212-40c9-866a-622a35f3b8b9" targetNamespace="http://schemas.microsoft.com/office/2006/metadata/properties" ma:root="true" ma:fieldsID="2d013ed1abef40cea8508c28ef984c5d" ns2:_="" ns3:_="">
    <xsd:import namespace="bd4ca8b7-87fd-4505-b9ac-1cf8c3a90933"/>
    <xsd:import namespace="a783b0be-9212-40c9-866a-622a35f3b8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ca8b7-87fd-4505-b9ac-1cf8c3a909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78c06d9d-0885-4f4a-832e-c51ba6e2a2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3b0be-9212-40c9-866a-622a35f3b8b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3148ef-ca1f-437e-b25c-64c7ea7752fa}" ma:internalName="TaxCatchAll" ma:showField="CatchAllData" ma:web="a783b0be-9212-40c9-866a-622a35f3b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3b0be-9212-40c9-866a-622a35f3b8b9" xsi:nil="true"/>
    <lcf76f155ced4ddcb4097134ff3c332f xmlns="bd4ca8b7-87fd-4505-b9ac-1cf8c3a9093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777921-E178-41B9-9096-D66C2157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4ca8b7-87fd-4505-b9ac-1cf8c3a90933"/>
    <ds:schemaRef ds:uri="a783b0be-9212-40c9-866a-622a35f3b8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52FC48-0B75-42EF-8CC1-1C414EA95138}">
  <ds:schemaRefs>
    <ds:schemaRef ds:uri="http://schemas.microsoft.com/office/2006/metadata/properties"/>
    <ds:schemaRef ds:uri="http://schemas.microsoft.com/office/infopath/2007/PartnerControls"/>
    <ds:schemaRef ds:uri="a783b0be-9212-40c9-866a-622a35f3b8b9"/>
    <ds:schemaRef ds:uri="bd4ca8b7-87fd-4505-b9ac-1cf8c3a90933"/>
  </ds:schemaRefs>
</ds:datastoreItem>
</file>

<file path=customXml/itemProps3.xml><?xml version="1.0" encoding="utf-8"?>
<ds:datastoreItem xmlns:ds="http://schemas.openxmlformats.org/officeDocument/2006/customXml" ds:itemID="{CB2B136E-A422-41B1-A3CD-DD2585F776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224</Words>
  <Application>Microsoft Office PowerPoint</Application>
  <PresentationFormat>Breedbeeld</PresentationFormat>
  <Paragraphs>80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Geometr415 Md BT</vt:lpstr>
      <vt:lpstr>Geometr415 Lt BT</vt:lpstr>
      <vt:lpstr>Arial</vt:lpstr>
      <vt:lpstr>Calibri</vt:lpstr>
      <vt:lpstr>Wingdings</vt:lpstr>
      <vt:lpstr>Office Theme</vt:lpstr>
      <vt:lpstr>Controle hoogtebestand Caribisch Nederland</vt:lpstr>
      <vt:lpstr>AHN controles door Geodelta</vt:lpstr>
      <vt:lpstr>AHN controles door Geodelta</vt:lpstr>
      <vt:lpstr>Controle van Caribisch Nederland</vt:lpstr>
      <vt:lpstr>1. Coördinatenstelsel</vt:lpstr>
      <vt:lpstr>2. Ontbreken basisbestanden</vt:lpstr>
      <vt:lpstr>2. Ontbreken basisbestanden</vt:lpstr>
      <vt:lpstr>3. Terreinomstandigheden</vt:lpstr>
      <vt:lpstr>Saba</vt:lpstr>
      <vt:lpstr>Bonaire</vt:lpstr>
      <vt:lpstr>Sint Eustatius</vt:lpstr>
      <vt:lpstr>De volgende keer</vt:lpstr>
      <vt:lpstr>Controle hoogtebestand Caribisch Nederland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photogrammetry</dc:title>
  <dc:creator>Martin Kodde</dc:creator>
  <cp:lastModifiedBy>Dorien ter Veld</cp:lastModifiedBy>
  <cp:revision>59</cp:revision>
  <dcterms:created xsi:type="dcterms:W3CDTF">2020-02-16T22:17:19Z</dcterms:created>
  <dcterms:modified xsi:type="dcterms:W3CDTF">2024-11-13T09:51:19Z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0x010100DC2EB933A944E243B21DC103DC9C7403</vt:lpwstr>
  </property>
</Properties>
</file>