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70" r:id="rId4"/>
    <p:sldId id="259" r:id="rId5"/>
    <p:sldId id="260" r:id="rId6"/>
    <p:sldId id="261" r:id="rId7"/>
    <p:sldId id="264" r:id="rId8"/>
    <p:sldId id="263" r:id="rId9"/>
    <p:sldId id="265" r:id="rId10"/>
    <p:sldId id="266" r:id="rId11"/>
    <p:sldId id="267" r:id="rId12"/>
    <p:sldId id="268" r:id="rId13"/>
    <p:sldId id="271" r:id="rId14"/>
    <p:sldId id="269" r:id="rId1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E81A88-BF03-4898-B7E2-575AA8414911}" v="504" dt="2026-07-05T07:57:35.7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62228" autoAdjust="0"/>
  </p:normalViewPr>
  <p:slideViewPr>
    <p:cSldViewPr snapToGrid="0">
      <p:cViewPr varScale="1">
        <p:scale>
          <a:sx n="99" d="100"/>
          <a:sy n="99" d="100"/>
        </p:scale>
        <p:origin x="266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2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A2AED3-4E41-4A0E-A778-64BA4D7FF5A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accent0_3" csCatId="mainScheme" phldr="1"/>
      <dgm:spPr/>
      <dgm:t>
        <a:bodyPr/>
        <a:lstStyle/>
        <a:p>
          <a:endParaRPr lang="en-US"/>
        </a:p>
      </dgm:t>
    </dgm:pt>
    <dgm:pt modelId="{8C167EC3-C6C2-4A9A-AC91-B0115C0D1074}">
      <dgm:prSet/>
      <dgm:spPr/>
      <dgm:t>
        <a:bodyPr/>
        <a:lstStyle/>
        <a:p>
          <a:r>
            <a:rPr lang="nl-NL"/>
            <a:t>Kom tot een gedragen visie en voorstel voor de huisvesting van de maatschappelijke functies in Nes en Buren</a:t>
          </a:r>
          <a:endParaRPr lang="en-US"/>
        </a:p>
      </dgm:t>
    </dgm:pt>
    <dgm:pt modelId="{A15618CC-62A5-4D09-8C25-3B84513DF560}" type="parTrans" cxnId="{004F76F1-D481-4ABB-A140-F472D6731275}">
      <dgm:prSet/>
      <dgm:spPr/>
      <dgm:t>
        <a:bodyPr/>
        <a:lstStyle/>
        <a:p>
          <a:endParaRPr lang="en-US"/>
        </a:p>
      </dgm:t>
    </dgm:pt>
    <dgm:pt modelId="{CA076201-343C-4665-A777-098FCF3EC344}" type="sibTrans" cxnId="{004F76F1-D481-4ABB-A140-F472D6731275}">
      <dgm:prSet/>
      <dgm:spPr/>
      <dgm:t>
        <a:bodyPr/>
        <a:lstStyle/>
        <a:p>
          <a:endParaRPr lang="en-US"/>
        </a:p>
      </dgm:t>
    </dgm:pt>
    <dgm:pt modelId="{DD371F7F-ABA0-42A8-8EAA-A28DD00DF93A}">
      <dgm:prSet/>
      <dgm:spPr/>
      <dgm:t>
        <a:bodyPr/>
        <a:lstStyle/>
        <a:p>
          <a:r>
            <a:rPr lang="nl-NL"/>
            <a:t>Via een transparant proces</a:t>
          </a:r>
          <a:endParaRPr lang="en-US"/>
        </a:p>
      </dgm:t>
    </dgm:pt>
    <dgm:pt modelId="{19102E4E-78AF-4423-B144-6A283CE85B35}" type="parTrans" cxnId="{066CD077-06FC-4789-B16C-144BF409F084}">
      <dgm:prSet/>
      <dgm:spPr/>
      <dgm:t>
        <a:bodyPr/>
        <a:lstStyle/>
        <a:p>
          <a:endParaRPr lang="en-US"/>
        </a:p>
      </dgm:t>
    </dgm:pt>
    <dgm:pt modelId="{D7390011-1726-45A3-9552-157B68EE6FBF}" type="sibTrans" cxnId="{066CD077-06FC-4789-B16C-144BF409F084}">
      <dgm:prSet/>
      <dgm:spPr/>
      <dgm:t>
        <a:bodyPr/>
        <a:lstStyle/>
        <a:p>
          <a:endParaRPr lang="en-US"/>
        </a:p>
      </dgm:t>
    </dgm:pt>
    <dgm:pt modelId="{03DDC608-18C7-4C77-9229-7143D6005644}">
      <dgm:prSet/>
      <dgm:spPr/>
      <dgm:t>
        <a:bodyPr/>
        <a:lstStyle/>
        <a:p>
          <a:r>
            <a:rPr lang="nl-NL"/>
            <a:t>Bouw aan vertrouwen </a:t>
          </a:r>
          <a:endParaRPr lang="en-US"/>
        </a:p>
      </dgm:t>
    </dgm:pt>
    <dgm:pt modelId="{9FEF1E37-7478-46EF-8260-FE5B1E956E9D}" type="parTrans" cxnId="{980D193C-9BC3-41F2-8DF2-C8075E208879}">
      <dgm:prSet/>
      <dgm:spPr/>
      <dgm:t>
        <a:bodyPr/>
        <a:lstStyle/>
        <a:p>
          <a:endParaRPr lang="en-US"/>
        </a:p>
      </dgm:t>
    </dgm:pt>
    <dgm:pt modelId="{3B3E14F3-F454-42CD-9590-DB47B2F15162}" type="sibTrans" cxnId="{980D193C-9BC3-41F2-8DF2-C8075E208879}">
      <dgm:prSet/>
      <dgm:spPr/>
      <dgm:t>
        <a:bodyPr/>
        <a:lstStyle/>
        <a:p>
          <a:endParaRPr lang="en-US"/>
        </a:p>
      </dgm:t>
    </dgm:pt>
    <dgm:pt modelId="{AE7E1510-1903-428C-AD48-0F9644EA9DB7}" type="pres">
      <dgm:prSet presAssocID="{61A2AED3-4E41-4A0E-A778-64BA4D7FF5A7}" presName="root" presStyleCnt="0">
        <dgm:presLayoutVars>
          <dgm:dir/>
          <dgm:resizeHandles val="exact"/>
        </dgm:presLayoutVars>
      </dgm:prSet>
      <dgm:spPr/>
    </dgm:pt>
    <dgm:pt modelId="{6FC94B81-2F95-4DE0-AB52-109DB08AC205}" type="pres">
      <dgm:prSet presAssocID="{8C167EC3-C6C2-4A9A-AC91-B0115C0D1074}" presName="compNode" presStyleCnt="0"/>
      <dgm:spPr/>
    </dgm:pt>
    <dgm:pt modelId="{AE2E31A3-F7B4-40ED-BB68-D3E565681159}" type="pres">
      <dgm:prSet presAssocID="{8C167EC3-C6C2-4A9A-AC91-B0115C0D1074}" presName="bgRect" presStyleLbl="bgShp" presStyleIdx="0" presStyleCnt="3"/>
      <dgm:spPr/>
    </dgm:pt>
    <dgm:pt modelId="{AE048613-2F3F-4079-9E38-EBDD71FEAC0B}" type="pres">
      <dgm:prSet presAssocID="{8C167EC3-C6C2-4A9A-AC91-B0115C0D107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uis"/>
        </a:ext>
      </dgm:extLst>
    </dgm:pt>
    <dgm:pt modelId="{8F3998DC-1512-44D1-B13F-49DE8F75FF8C}" type="pres">
      <dgm:prSet presAssocID="{8C167EC3-C6C2-4A9A-AC91-B0115C0D1074}" presName="spaceRect" presStyleCnt="0"/>
      <dgm:spPr/>
    </dgm:pt>
    <dgm:pt modelId="{CEB65AE3-CB32-4743-A662-5F4806E8749A}" type="pres">
      <dgm:prSet presAssocID="{8C167EC3-C6C2-4A9A-AC91-B0115C0D1074}" presName="parTx" presStyleLbl="revTx" presStyleIdx="0" presStyleCnt="3">
        <dgm:presLayoutVars>
          <dgm:chMax val="0"/>
          <dgm:chPref val="0"/>
        </dgm:presLayoutVars>
      </dgm:prSet>
      <dgm:spPr/>
    </dgm:pt>
    <dgm:pt modelId="{5B6A05A7-B324-4525-959D-7C1066927A13}" type="pres">
      <dgm:prSet presAssocID="{CA076201-343C-4665-A777-098FCF3EC344}" presName="sibTrans" presStyleCnt="0"/>
      <dgm:spPr/>
    </dgm:pt>
    <dgm:pt modelId="{4B134136-06E1-420B-954A-6FF95EA1CEDB}" type="pres">
      <dgm:prSet presAssocID="{DD371F7F-ABA0-42A8-8EAA-A28DD00DF93A}" presName="compNode" presStyleCnt="0"/>
      <dgm:spPr/>
    </dgm:pt>
    <dgm:pt modelId="{4E42933E-6714-4396-AB38-3479855BC981}" type="pres">
      <dgm:prSet presAssocID="{DD371F7F-ABA0-42A8-8EAA-A28DD00DF93A}" presName="bgRect" presStyleLbl="bgShp" presStyleIdx="1" presStyleCnt="3"/>
      <dgm:spPr/>
    </dgm:pt>
    <dgm:pt modelId="{C97C74A2-D4E9-4404-9F46-8CBDC25B3FD9}" type="pres">
      <dgm:prSet presAssocID="{DD371F7F-ABA0-42A8-8EAA-A28DD00DF93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trolelijst"/>
        </a:ext>
      </dgm:extLst>
    </dgm:pt>
    <dgm:pt modelId="{9A062C39-ED02-4A11-811F-5572E9074751}" type="pres">
      <dgm:prSet presAssocID="{DD371F7F-ABA0-42A8-8EAA-A28DD00DF93A}" presName="spaceRect" presStyleCnt="0"/>
      <dgm:spPr/>
    </dgm:pt>
    <dgm:pt modelId="{2BB92D49-0DF2-44AD-B33F-D4285E4BD3ED}" type="pres">
      <dgm:prSet presAssocID="{DD371F7F-ABA0-42A8-8EAA-A28DD00DF93A}" presName="parTx" presStyleLbl="revTx" presStyleIdx="1" presStyleCnt="3">
        <dgm:presLayoutVars>
          <dgm:chMax val="0"/>
          <dgm:chPref val="0"/>
        </dgm:presLayoutVars>
      </dgm:prSet>
      <dgm:spPr/>
    </dgm:pt>
    <dgm:pt modelId="{3878CDED-37E7-4DE3-9EF8-40B32A4CF9A8}" type="pres">
      <dgm:prSet presAssocID="{D7390011-1726-45A3-9552-157B68EE6FBF}" presName="sibTrans" presStyleCnt="0"/>
      <dgm:spPr/>
    </dgm:pt>
    <dgm:pt modelId="{E6764D27-43F9-4344-B221-5414D4F9BC08}" type="pres">
      <dgm:prSet presAssocID="{03DDC608-18C7-4C77-9229-7143D6005644}" presName="compNode" presStyleCnt="0"/>
      <dgm:spPr/>
    </dgm:pt>
    <dgm:pt modelId="{163C470C-A093-4838-B9C9-F9E7CECE6CE9}" type="pres">
      <dgm:prSet presAssocID="{03DDC608-18C7-4C77-9229-7143D6005644}" presName="bgRect" presStyleLbl="bgShp" presStyleIdx="2" presStyleCnt="3"/>
      <dgm:spPr/>
    </dgm:pt>
    <dgm:pt modelId="{08F147DD-BB62-48BC-A8BB-26E64A4BF3D8}" type="pres">
      <dgm:prSet presAssocID="{03DDC608-18C7-4C77-9229-7143D6005644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inkje"/>
        </a:ext>
      </dgm:extLst>
    </dgm:pt>
    <dgm:pt modelId="{C64CF3CA-27EC-4F77-A76F-30C385ED85F0}" type="pres">
      <dgm:prSet presAssocID="{03DDC608-18C7-4C77-9229-7143D6005644}" presName="spaceRect" presStyleCnt="0"/>
      <dgm:spPr/>
    </dgm:pt>
    <dgm:pt modelId="{54166E1B-0F41-46C7-89D2-E00156786532}" type="pres">
      <dgm:prSet presAssocID="{03DDC608-18C7-4C77-9229-7143D6005644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DF63F606-86C5-471D-8E4A-B0583BDF98ED}" type="presOf" srcId="{8C167EC3-C6C2-4A9A-AC91-B0115C0D1074}" destId="{CEB65AE3-CB32-4743-A662-5F4806E8749A}" srcOrd="0" destOrd="0" presId="urn:microsoft.com/office/officeart/2018/2/layout/IconVerticalSolidList"/>
    <dgm:cxn modelId="{7781DE21-5B7C-44D9-9196-759A0F7A44C7}" type="presOf" srcId="{03DDC608-18C7-4C77-9229-7143D6005644}" destId="{54166E1B-0F41-46C7-89D2-E00156786532}" srcOrd="0" destOrd="0" presId="urn:microsoft.com/office/officeart/2018/2/layout/IconVerticalSolidList"/>
    <dgm:cxn modelId="{980D193C-9BC3-41F2-8DF2-C8075E208879}" srcId="{61A2AED3-4E41-4A0E-A778-64BA4D7FF5A7}" destId="{03DDC608-18C7-4C77-9229-7143D6005644}" srcOrd="2" destOrd="0" parTransId="{9FEF1E37-7478-46EF-8260-FE5B1E956E9D}" sibTransId="{3B3E14F3-F454-42CD-9590-DB47B2F15162}"/>
    <dgm:cxn modelId="{066CD077-06FC-4789-B16C-144BF409F084}" srcId="{61A2AED3-4E41-4A0E-A778-64BA4D7FF5A7}" destId="{DD371F7F-ABA0-42A8-8EAA-A28DD00DF93A}" srcOrd="1" destOrd="0" parTransId="{19102E4E-78AF-4423-B144-6A283CE85B35}" sibTransId="{D7390011-1726-45A3-9552-157B68EE6FBF}"/>
    <dgm:cxn modelId="{6A0F3997-5F33-44D7-B3D7-3A61743EDC5E}" type="presOf" srcId="{61A2AED3-4E41-4A0E-A778-64BA4D7FF5A7}" destId="{AE7E1510-1903-428C-AD48-0F9644EA9DB7}" srcOrd="0" destOrd="0" presId="urn:microsoft.com/office/officeart/2018/2/layout/IconVerticalSolidList"/>
    <dgm:cxn modelId="{91944EB3-31F0-488B-8799-FFDA32337A55}" type="presOf" srcId="{DD371F7F-ABA0-42A8-8EAA-A28DD00DF93A}" destId="{2BB92D49-0DF2-44AD-B33F-D4285E4BD3ED}" srcOrd="0" destOrd="0" presId="urn:microsoft.com/office/officeart/2018/2/layout/IconVerticalSolidList"/>
    <dgm:cxn modelId="{004F76F1-D481-4ABB-A140-F472D6731275}" srcId="{61A2AED3-4E41-4A0E-A778-64BA4D7FF5A7}" destId="{8C167EC3-C6C2-4A9A-AC91-B0115C0D1074}" srcOrd="0" destOrd="0" parTransId="{A15618CC-62A5-4D09-8C25-3B84513DF560}" sibTransId="{CA076201-343C-4665-A777-098FCF3EC344}"/>
    <dgm:cxn modelId="{03A6EB37-4D90-486E-8110-608759958237}" type="presParOf" srcId="{AE7E1510-1903-428C-AD48-0F9644EA9DB7}" destId="{6FC94B81-2F95-4DE0-AB52-109DB08AC205}" srcOrd="0" destOrd="0" presId="urn:microsoft.com/office/officeart/2018/2/layout/IconVerticalSolidList"/>
    <dgm:cxn modelId="{068FEC23-9066-4C3B-8DD9-2D7EFFC5A5C9}" type="presParOf" srcId="{6FC94B81-2F95-4DE0-AB52-109DB08AC205}" destId="{AE2E31A3-F7B4-40ED-BB68-D3E565681159}" srcOrd="0" destOrd="0" presId="urn:microsoft.com/office/officeart/2018/2/layout/IconVerticalSolidList"/>
    <dgm:cxn modelId="{2DE2F84C-5CD8-42C8-8F4C-262F1B24CEAD}" type="presParOf" srcId="{6FC94B81-2F95-4DE0-AB52-109DB08AC205}" destId="{AE048613-2F3F-4079-9E38-EBDD71FEAC0B}" srcOrd="1" destOrd="0" presId="urn:microsoft.com/office/officeart/2018/2/layout/IconVerticalSolidList"/>
    <dgm:cxn modelId="{632E42F4-A75B-4323-A894-C8BA39C139FE}" type="presParOf" srcId="{6FC94B81-2F95-4DE0-AB52-109DB08AC205}" destId="{8F3998DC-1512-44D1-B13F-49DE8F75FF8C}" srcOrd="2" destOrd="0" presId="urn:microsoft.com/office/officeart/2018/2/layout/IconVerticalSolidList"/>
    <dgm:cxn modelId="{A39E97D8-8285-45C4-AB0C-3FD61833F5BE}" type="presParOf" srcId="{6FC94B81-2F95-4DE0-AB52-109DB08AC205}" destId="{CEB65AE3-CB32-4743-A662-5F4806E8749A}" srcOrd="3" destOrd="0" presId="urn:microsoft.com/office/officeart/2018/2/layout/IconVerticalSolidList"/>
    <dgm:cxn modelId="{DB319293-D9FF-4D73-A73F-5439B4001D1C}" type="presParOf" srcId="{AE7E1510-1903-428C-AD48-0F9644EA9DB7}" destId="{5B6A05A7-B324-4525-959D-7C1066927A13}" srcOrd="1" destOrd="0" presId="urn:microsoft.com/office/officeart/2018/2/layout/IconVerticalSolidList"/>
    <dgm:cxn modelId="{9AD546D4-FEE6-4A51-B80E-65932A1B49B0}" type="presParOf" srcId="{AE7E1510-1903-428C-AD48-0F9644EA9DB7}" destId="{4B134136-06E1-420B-954A-6FF95EA1CEDB}" srcOrd="2" destOrd="0" presId="urn:microsoft.com/office/officeart/2018/2/layout/IconVerticalSolidList"/>
    <dgm:cxn modelId="{A4E0077C-19A3-422D-B4ED-292E67676D0D}" type="presParOf" srcId="{4B134136-06E1-420B-954A-6FF95EA1CEDB}" destId="{4E42933E-6714-4396-AB38-3479855BC981}" srcOrd="0" destOrd="0" presId="urn:microsoft.com/office/officeart/2018/2/layout/IconVerticalSolidList"/>
    <dgm:cxn modelId="{0A91216F-4EC5-404D-AD8E-AF969F023C00}" type="presParOf" srcId="{4B134136-06E1-420B-954A-6FF95EA1CEDB}" destId="{C97C74A2-D4E9-4404-9F46-8CBDC25B3FD9}" srcOrd="1" destOrd="0" presId="urn:microsoft.com/office/officeart/2018/2/layout/IconVerticalSolidList"/>
    <dgm:cxn modelId="{9FE353DC-DB96-4541-BBEA-2A91BE447E00}" type="presParOf" srcId="{4B134136-06E1-420B-954A-6FF95EA1CEDB}" destId="{9A062C39-ED02-4A11-811F-5572E9074751}" srcOrd="2" destOrd="0" presId="urn:microsoft.com/office/officeart/2018/2/layout/IconVerticalSolidList"/>
    <dgm:cxn modelId="{9A75E086-EDAA-4C56-B51C-0EF8DFACAE39}" type="presParOf" srcId="{4B134136-06E1-420B-954A-6FF95EA1CEDB}" destId="{2BB92D49-0DF2-44AD-B33F-D4285E4BD3ED}" srcOrd="3" destOrd="0" presId="urn:microsoft.com/office/officeart/2018/2/layout/IconVerticalSolidList"/>
    <dgm:cxn modelId="{77635503-ABF1-466E-A49A-86B5CA9AC146}" type="presParOf" srcId="{AE7E1510-1903-428C-AD48-0F9644EA9DB7}" destId="{3878CDED-37E7-4DE3-9EF8-40B32A4CF9A8}" srcOrd="3" destOrd="0" presId="urn:microsoft.com/office/officeart/2018/2/layout/IconVerticalSolidList"/>
    <dgm:cxn modelId="{E00EBAE2-BB18-42AF-9A03-0338A4CE6F3A}" type="presParOf" srcId="{AE7E1510-1903-428C-AD48-0F9644EA9DB7}" destId="{E6764D27-43F9-4344-B221-5414D4F9BC08}" srcOrd="4" destOrd="0" presId="urn:microsoft.com/office/officeart/2018/2/layout/IconVerticalSolidList"/>
    <dgm:cxn modelId="{13430562-3770-4572-92B3-43B0ECEBF7A0}" type="presParOf" srcId="{E6764D27-43F9-4344-B221-5414D4F9BC08}" destId="{163C470C-A093-4838-B9C9-F9E7CECE6CE9}" srcOrd="0" destOrd="0" presId="urn:microsoft.com/office/officeart/2018/2/layout/IconVerticalSolidList"/>
    <dgm:cxn modelId="{40D44E0D-09EB-416C-8DF6-5F957DB5016B}" type="presParOf" srcId="{E6764D27-43F9-4344-B221-5414D4F9BC08}" destId="{08F147DD-BB62-48BC-A8BB-26E64A4BF3D8}" srcOrd="1" destOrd="0" presId="urn:microsoft.com/office/officeart/2018/2/layout/IconVerticalSolidList"/>
    <dgm:cxn modelId="{CE742AA5-59F1-4B04-AB1D-32974D172EE7}" type="presParOf" srcId="{E6764D27-43F9-4344-B221-5414D4F9BC08}" destId="{C64CF3CA-27EC-4F77-A76F-30C385ED85F0}" srcOrd="2" destOrd="0" presId="urn:microsoft.com/office/officeart/2018/2/layout/IconVerticalSolidList"/>
    <dgm:cxn modelId="{6B5F6F61-1ECB-45A5-B201-5D70C8CC4652}" type="presParOf" srcId="{E6764D27-43F9-4344-B221-5414D4F9BC08}" destId="{54166E1B-0F41-46C7-89D2-E0015678653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B2EC84B-B25B-4F74-A737-96DB39855A54}" type="doc">
      <dgm:prSet loTypeId="urn:microsoft.com/office/officeart/2008/layout/LinedList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917DBF22-F158-4421-8499-30227674C48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Breed </a:t>
          </a:r>
          <a:r>
            <a:rPr lang="en-US" dirty="0" err="1"/>
            <a:t>gedragen</a:t>
          </a:r>
          <a:r>
            <a:rPr lang="en-US" dirty="0"/>
            <a:t> </a:t>
          </a:r>
          <a:r>
            <a:rPr lang="en-US" dirty="0" err="1"/>
            <a:t>richting</a:t>
          </a:r>
          <a:r>
            <a:rPr lang="en-US" dirty="0"/>
            <a:t> </a:t>
          </a:r>
          <a:r>
            <a:rPr lang="en-US" dirty="0" err="1"/>
            <a:t>voor</a:t>
          </a:r>
          <a:r>
            <a:rPr lang="en-US" dirty="0"/>
            <a:t> de </a:t>
          </a:r>
          <a:r>
            <a:rPr lang="en-US" dirty="0" err="1"/>
            <a:t>toekomst</a:t>
          </a:r>
          <a:r>
            <a:rPr lang="en-US" dirty="0"/>
            <a:t> van </a:t>
          </a:r>
          <a:r>
            <a:rPr lang="en-US" dirty="0" err="1"/>
            <a:t>maatschappelijke</a:t>
          </a:r>
          <a:r>
            <a:rPr lang="en-US" dirty="0"/>
            <a:t> </a:t>
          </a:r>
          <a:r>
            <a:rPr lang="en-US" dirty="0" err="1"/>
            <a:t>functies</a:t>
          </a:r>
          <a:r>
            <a:rPr lang="en-US" dirty="0"/>
            <a:t> met </a:t>
          </a:r>
          <a:r>
            <a:rPr lang="en-US" dirty="0" err="1"/>
            <a:t>gedeeltelijke</a:t>
          </a:r>
          <a:r>
            <a:rPr lang="en-US" dirty="0"/>
            <a:t> clustering van </a:t>
          </a:r>
          <a:r>
            <a:rPr lang="en-US" dirty="0" err="1"/>
            <a:t>functies</a:t>
          </a:r>
          <a:r>
            <a:rPr lang="en-US" dirty="0"/>
            <a:t> die op </a:t>
          </a:r>
          <a:r>
            <a:rPr lang="en-US" dirty="0" err="1"/>
            <a:t>inhoud</a:t>
          </a:r>
          <a:r>
            <a:rPr lang="en-US" dirty="0"/>
            <a:t> </a:t>
          </a:r>
          <a:r>
            <a:rPr lang="en-US" dirty="0" err="1"/>
            <a:t>bij</a:t>
          </a:r>
          <a:r>
            <a:rPr lang="en-US" dirty="0"/>
            <a:t> </a:t>
          </a:r>
          <a:r>
            <a:rPr lang="en-US" dirty="0" err="1"/>
            <a:t>elkaar</a:t>
          </a:r>
          <a:r>
            <a:rPr lang="en-US" dirty="0"/>
            <a:t> </a:t>
          </a:r>
          <a:r>
            <a:rPr lang="en-US" dirty="0" err="1"/>
            <a:t>passen</a:t>
          </a:r>
          <a:r>
            <a:rPr lang="en-US" dirty="0"/>
            <a:t> </a:t>
          </a:r>
          <a:r>
            <a:rPr lang="en-US" dirty="0" err="1"/>
            <a:t>en</a:t>
          </a:r>
          <a:r>
            <a:rPr lang="en-US" dirty="0"/>
            <a:t> </a:t>
          </a:r>
          <a:r>
            <a:rPr lang="en-US" dirty="0" err="1"/>
            <a:t>leefbaarheid</a:t>
          </a:r>
          <a:r>
            <a:rPr lang="en-US" dirty="0"/>
            <a:t> in </a:t>
          </a:r>
          <a:r>
            <a:rPr lang="en-US" dirty="0" err="1"/>
            <a:t>beide</a:t>
          </a:r>
          <a:r>
            <a:rPr lang="en-US" dirty="0"/>
            <a:t> </a:t>
          </a:r>
          <a:r>
            <a:rPr lang="en-US" dirty="0" err="1"/>
            <a:t>dorpen</a:t>
          </a:r>
          <a:r>
            <a:rPr lang="en-US" dirty="0"/>
            <a:t> </a:t>
          </a:r>
          <a:r>
            <a:rPr lang="en-US" dirty="0" err="1"/>
            <a:t>behouden</a:t>
          </a:r>
          <a:r>
            <a:rPr lang="en-US" dirty="0"/>
            <a:t>.</a:t>
          </a:r>
        </a:p>
      </dgm:t>
    </dgm:pt>
    <dgm:pt modelId="{8339D3EF-19D1-41C5-B156-5B0E67B20BEE}" type="parTrans" cxnId="{9B9C7180-AE95-428F-83D6-4BF7380B6B18}">
      <dgm:prSet/>
      <dgm:spPr/>
      <dgm:t>
        <a:bodyPr/>
        <a:lstStyle/>
        <a:p>
          <a:endParaRPr lang="en-US"/>
        </a:p>
      </dgm:t>
    </dgm:pt>
    <dgm:pt modelId="{2766D3F3-37D6-4888-A469-EA09E810A71C}" type="sibTrans" cxnId="{9B9C7180-AE95-428F-83D6-4BF7380B6B18}">
      <dgm:prSet/>
      <dgm:spPr/>
      <dgm:t>
        <a:bodyPr/>
        <a:lstStyle/>
        <a:p>
          <a:endParaRPr lang="en-US"/>
        </a:p>
      </dgm:t>
    </dgm:pt>
    <dgm:pt modelId="{FC7AA198-8A99-4E74-B68C-610FB2A7E20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Via </a:t>
          </a:r>
          <a:r>
            <a:rPr lang="en-US" dirty="0" err="1"/>
            <a:t>bewonersavonden</a:t>
          </a:r>
          <a:r>
            <a:rPr lang="en-US" dirty="0"/>
            <a:t>, interviews, </a:t>
          </a:r>
          <a:r>
            <a:rPr lang="en-US" dirty="0" err="1"/>
            <a:t>inloopmomenten</a:t>
          </a:r>
          <a:r>
            <a:rPr lang="en-US" dirty="0"/>
            <a:t>, </a:t>
          </a:r>
          <a:r>
            <a:rPr lang="en-US" dirty="0" err="1"/>
            <a:t>enquête</a:t>
          </a:r>
          <a:r>
            <a:rPr lang="en-US" dirty="0"/>
            <a:t> </a:t>
          </a:r>
          <a:r>
            <a:rPr lang="en-US" dirty="0" err="1"/>
            <a:t>en</a:t>
          </a:r>
          <a:r>
            <a:rPr lang="en-US" dirty="0"/>
            <a:t> </a:t>
          </a:r>
          <a:r>
            <a:rPr lang="en-US" dirty="0" err="1"/>
            <a:t>konden</a:t>
          </a:r>
          <a:r>
            <a:rPr lang="en-US" dirty="0"/>
            <a:t> </a:t>
          </a:r>
          <a:r>
            <a:rPr lang="en-US" dirty="0" err="1"/>
            <a:t>inwoners</a:t>
          </a:r>
          <a:r>
            <a:rPr lang="en-US" dirty="0"/>
            <a:t> </a:t>
          </a:r>
          <a:r>
            <a:rPr lang="en-US" dirty="0" err="1"/>
            <a:t>regelmatig</a:t>
          </a:r>
          <a:r>
            <a:rPr lang="en-US" dirty="0"/>
            <a:t> </a:t>
          </a:r>
          <a:r>
            <a:rPr lang="en-US" dirty="0" err="1"/>
            <a:t>meedenken</a:t>
          </a:r>
          <a:r>
            <a:rPr lang="en-US" dirty="0"/>
            <a:t> </a:t>
          </a:r>
          <a:r>
            <a:rPr lang="en-US" dirty="0" err="1"/>
            <a:t>en</a:t>
          </a:r>
          <a:r>
            <a:rPr lang="en-US" dirty="0"/>
            <a:t> </a:t>
          </a:r>
          <a:r>
            <a:rPr lang="en-US" dirty="0" err="1"/>
            <a:t>praten</a:t>
          </a:r>
          <a:r>
            <a:rPr lang="en-US" dirty="0"/>
            <a:t>, </a:t>
          </a:r>
          <a:r>
            <a:rPr lang="en-US" dirty="0" err="1"/>
            <a:t>regelmatige</a:t>
          </a:r>
          <a:r>
            <a:rPr lang="en-US" dirty="0"/>
            <a:t> </a:t>
          </a:r>
          <a:r>
            <a:rPr lang="en-US" dirty="0" err="1"/>
            <a:t>terugkoppeling</a:t>
          </a:r>
          <a:r>
            <a:rPr lang="en-US" dirty="0"/>
            <a:t>. </a:t>
          </a:r>
        </a:p>
      </dgm:t>
    </dgm:pt>
    <dgm:pt modelId="{13ACE145-95E1-4C69-871F-B1235E1F72A0}" type="parTrans" cxnId="{64D2FB5C-E97E-4CD9-AD15-C0F89320C94F}">
      <dgm:prSet/>
      <dgm:spPr/>
      <dgm:t>
        <a:bodyPr/>
        <a:lstStyle/>
        <a:p>
          <a:endParaRPr lang="en-US"/>
        </a:p>
      </dgm:t>
    </dgm:pt>
    <dgm:pt modelId="{41E864C6-ACE8-4166-B1DA-5CDF01846F92}" type="sibTrans" cxnId="{64D2FB5C-E97E-4CD9-AD15-C0F89320C94F}">
      <dgm:prSet/>
      <dgm:spPr/>
      <dgm:t>
        <a:bodyPr/>
        <a:lstStyle/>
        <a:p>
          <a:endParaRPr lang="en-US"/>
        </a:p>
      </dgm:t>
    </dgm:pt>
    <dgm:pt modelId="{5677CFDF-6673-46BD-9805-C9437FE3F7C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err="1"/>
            <a:t>Geluisterd</a:t>
          </a:r>
          <a:r>
            <a:rPr lang="en-US" dirty="0"/>
            <a:t>, </a:t>
          </a:r>
          <a:r>
            <a:rPr lang="en-US" dirty="0" err="1"/>
            <a:t>teruggekoppeld</a:t>
          </a:r>
          <a:r>
            <a:rPr lang="en-US" dirty="0"/>
            <a:t>, </a:t>
          </a:r>
          <a:r>
            <a:rPr lang="en-US" dirty="0" err="1"/>
            <a:t>ruimte</a:t>
          </a:r>
          <a:r>
            <a:rPr lang="en-US" dirty="0"/>
            <a:t> </a:t>
          </a:r>
          <a:r>
            <a:rPr lang="en-US" dirty="0" err="1"/>
            <a:t>geboden</a:t>
          </a:r>
          <a:r>
            <a:rPr lang="en-US" dirty="0"/>
            <a:t> </a:t>
          </a:r>
          <a:r>
            <a:rPr lang="en-US" dirty="0" err="1"/>
            <a:t>aan</a:t>
          </a:r>
          <a:r>
            <a:rPr lang="en-US" dirty="0"/>
            <a:t> </a:t>
          </a:r>
          <a:r>
            <a:rPr lang="en-US" dirty="0" err="1"/>
            <a:t>verschillende</a:t>
          </a:r>
          <a:r>
            <a:rPr lang="en-US" dirty="0"/>
            <a:t> </a:t>
          </a:r>
          <a:r>
            <a:rPr lang="en-US" dirty="0" err="1"/>
            <a:t>belangen</a:t>
          </a:r>
          <a:r>
            <a:rPr lang="en-US" dirty="0"/>
            <a:t> </a:t>
          </a:r>
          <a:r>
            <a:rPr lang="en-US" dirty="0" err="1"/>
            <a:t>besproken</a:t>
          </a:r>
          <a:r>
            <a:rPr lang="en-US" dirty="0"/>
            <a:t> wat </a:t>
          </a:r>
          <a:r>
            <a:rPr lang="en-US" dirty="0" err="1"/>
            <a:t>ons</a:t>
          </a:r>
          <a:r>
            <a:rPr lang="en-US" dirty="0"/>
            <a:t> op </a:t>
          </a:r>
          <a:r>
            <a:rPr lang="en-US" dirty="0" err="1"/>
            <a:t>een</a:t>
          </a:r>
          <a:r>
            <a:rPr lang="en-US" dirty="0"/>
            <a:t> </a:t>
          </a:r>
          <a:r>
            <a:rPr lang="en-US" dirty="0" err="1"/>
            <a:t>gezamenlijk</a:t>
          </a:r>
          <a:r>
            <a:rPr lang="en-US" dirty="0"/>
            <a:t> </a:t>
          </a:r>
          <a:r>
            <a:rPr lang="en-US" dirty="0" err="1"/>
            <a:t>uitgangsscenario</a:t>
          </a:r>
          <a:r>
            <a:rPr lang="en-US" dirty="0"/>
            <a:t> </a:t>
          </a:r>
          <a:r>
            <a:rPr lang="en-US" dirty="0" err="1"/>
            <a:t>bracht</a:t>
          </a:r>
          <a:r>
            <a:rPr lang="en-US" dirty="0"/>
            <a:t>. </a:t>
          </a:r>
        </a:p>
      </dgm:t>
    </dgm:pt>
    <dgm:pt modelId="{15F4A56B-B697-42C1-875B-04E73A0708DC}" type="parTrans" cxnId="{7E4588F1-53B4-4078-9D98-942AEE904AD2}">
      <dgm:prSet/>
      <dgm:spPr/>
      <dgm:t>
        <a:bodyPr/>
        <a:lstStyle/>
        <a:p>
          <a:endParaRPr lang="en-US"/>
        </a:p>
      </dgm:t>
    </dgm:pt>
    <dgm:pt modelId="{111263EF-63AB-4056-B84A-6F3AA94D4371}" type="sibTrans" cxnId="{7E4588F1-53B4-4078-9D98-942AEE904AD2}">
      <dgm:prSet/>
      <dgm:spPr/>
      <dgm:t>
        <a:bodyPr/>
        <a:lstStyle/>
        <a:p>
          <a:endParaRPr lang="en-US"/>
        </a:p>
      </dgm:t>
    </dgm:pt>
    <dgm:pt modelId="{D651A72A-F88A-4586-941D-CB07686D1E24}" type="pres">
      <dgm:prSet presAssocID="{BB2EC84B-B25B-4F74-A737-96DB39855A54}" presName="vert0" presStyleCnt="0">
        <dgm:presLayoutVars>
          <dgm:dir/>
          <dgm:animOne val="branch"/>
          <dgm:animLvl val="lvl"/>
        </dgm:presLayoutVars>
      </dgm:prSet>
      <dgm:spPr/>
    </dgm:pt>
    <dgm:pt modelId="{4248E81B-10B1-488E-A4DA-AE8DFA1FF356}" type="pres">
      <dgm:prSet presAssocID="{917DBF22-F158-4421-8499-30227674C489}" presName="thickLine" presStyleLbl="alignNode1" presStyleIdx="0" presStyleCnt="3"/>
      <dgm:spPr/>
    </dgm:pt>
    <dgm:pt modelId="{08C4DEB0-8AD3-4FBF-9A66-D4379D0EF601}" type="pres">
      <dgm:prSet presAssocID="{917DBF22-F158-4421-8499-30227674C489}" presName="horz1" presStyleCnt="0"/>
      <dgm:spPr/>
    </dgm:pt>
    <dgm:pt modelId="{E28A0E85-88FB-408C-88B0-BDA9089F7766}" type="pres">
      <dgm:prSet presAssocID="{917DBF22-F158-4421-8499-30227674C489}" presName="tx1" presStyleLbl="revTx" presStyleIdx="0" presStyleCnt="3"/>
      <dgm:spPr/>
    </dgm:pt>
    <dgm:pt modelId="{3FAEDE56-9274-4462-8446-F187CB0FDE9D}" type="pres">
      <dgm:prSet presAssocID="{917DBF22-F158-4421-8499-30227674C489}" presName="vert1" presStyleCnt="0"/>
      <dgm:spPr/>
    </dgm:pt>
    <dgm:pt modelId="{564D70FB-8232-4C8A-B7AB-0241760C4D3A}" type="pres">
      <dgm:prSet presAssocID="{FC7AA198-8A99-4E74-B68C-610FB2A7E204}" presName="thickLine" presStyleLbl="alignNode1" presStyleIdx="1" presStyleCnt="3"/>
      <dgm:spPr/>
    </dgm:pt>
    <dgm:pt modelId="{E8902022-0B9A-4F96-BE68-620A32257BD1}" type="pres">
      <dgm:prSet presAssocID="{FC7AA198-8A99-4E74-B68C-610FB2A7E204}" presName="horz1" presStyleCnt="0"/>
      <dgm:spPr/>
    </dgm:pt>
    <dgm:pt modelId="{80ED1B58-32CA-49D6-8AE7-0A2297F0DEDD}" type="pres">
      <dgm:prSet presAssocID="{FC7AA198-8A99-4E74-B68C-610FB2A7E204}" presName="tx1" presStyleLbl="revTx" presStyleIdx="1" presStyleCnt="3"/>
      <dgm:spPr/>
    </dgm:pt>
    <dgm:pt modelId="{8D2C6CF8-DE7A-4201-B3E5-F2B2893879A9}" type="pres">
      <dgm:prSet presAssocID="{FC7AA198-8A99-4E74-B68C-610FB2A7E204}" presName="vert1" presStyleCnt="0"/>
      <dgm:spPr/>
    </dgm:pt>
    <dgm:pt modelId="{9A563191-268D-4467-9385-88E5265D439B}" type="pres">
      <dgm:prSet presAssocID="{5677CFDF-6673-46BD-9805-C9437FE3F7C5}" presName="thickLine" presStyleLbl="alignNode1" presStyleIdx="2" presStyleCnt="3"/>
      <dgm:spPr/>
    </dgm:pt>
    <dgm:pt modelId="{1BAA4492-AC1F-4861-8784-466197EDB5CC}" type="pres">
      <dgm:prSet presAssocID="{5677CFDF-6673-46BD-9805-C9437FE3F7C5}" presName="horz1" presStyleCnt="0"/>
      <dgm:spPr/>
    </dgm:pt>
    <dgm:pt modelId="{81B578B1-15F6-488F-88AE-8765EE556E23}" type="pres">
      <dgm:prSet presAssocID="{5677CFDF-6673-46BD-9805-C9437FE3F7C5}" presName="tx1" presStyleLbl="revTx" presStyleIdx="2" presStyleCnt="3"/>
      <dgm:spPr/>
    </dgm:pt>
    <dgm:pt modelId="{F69B880D-F924-47C3-A009-6AF8D78FADC8}" type="pres">
      <dgm:prSet presAssocID="{5677CFDF-6673-46BD-9805-C9437FE3F7C5}" presName="vert1" presStyleCnt="0"/>
      <dgm:spPr/>
    </dgm:pt>
  </dgm:ptLst>
  <dgm:cxnLst>
    <dgm:cxn modelId="{1ED33F39-1800-408B-A584-1B4F6418F4DF}" type="presOf" srcId="{BB2EC84B-B25B-4F74-A737-96DB39855A54}" destId="{D651A72A-F88A-4586-941D-CB07686D1E24}" srcOrd="0" destOrd="0" presId="urn:microsoft.com/office/officeart/2008/layout/LinedList"/>
    <dgm:cxn modelId="{64D2FB5C-E97E-4CD9-AD15-C0F89320C94F}" srcId="{BB2EC84B-B25B-4F74-A737-96DB39855A54}" destId="{FC7AA198-8A99-4E74-B68C-610FB2A7E204}" srcOrd="1" destOrd="0" parTransId="{13ACE145-95E1-4C69-871F-B1235E1F72A0}" sibTransId="{41E864C6-ACE8-4166-B1DA-5CDF01846F92}"/>
    <dgm:cxn modelId="{FEF95F80-810C-4324-A8B3-D04095B01F52}" type="presOf" srcId="{FC7AA198-8A99-4E74-B68C-610FB2A7E204}" destId="{80ED1B58-32CA-49D6-8AE7-0A2297F0DEDD}" srcOrd="0" destOrd="0" presId="urn:microsoft.com/office/officeart/2008/layout/LinedList"/>
    <dgm:cxn modelId="{9B9C7180-AE95-428F-83D6-4BF7380B6B18}" srcId="{BB2EC84B-B25B-4F74-A737-96DB39855A54}" destId="{917DBF22-F158-4421-8499-30227674C489}" srcOrd="0" destOrd="0" parTransId="{8339D3EF-19D1-41C5-B156-5B0E67B20BEE}" sibTransId="{2766D3F3-37D6-4888-A469-EA09E810A71C}"/>
    <dgm:cxn modelId="{999DF19E-6B1F-4599-90AE-C54309083CDA}" type="presOf" srcId="{917DBF22-F158-4421-8499-30227674C489}" destId="{E28A0E85-88FB-408C-88B0-BDA9089F7766}" srcOrd="0" destOrd="0" presId="urn:microsoft.com/office/officeart/2008/layout/LinedList"/>
    <dgm:cxn modelId="{830AFBED-C045-4E9F-B4EE-ED50494752DA}" type="presOf" srcId="{5677CFDF-6673-46BD-9805-C9437FE3F7C5}" destId="{81B578B1-15F6-488F-88AE-8765EE556E23}" srcOrd="0" destOrd="0" presId="urn:microsoft.com/office/officeart/2008/layout/LinedList"/>
    <dgm:cxn modelId="{7E4588F1-53B4-4078-9D98-942AEE904AD2}" srcId="{BB2EC84B-B25B-4F74-A737-96DB39855A54}" destId="{5677CFDF-6673-46BD-9805-C9437FE3F7C5}" srcOrd="2" destOrd="0" parTransId="{15F4A56B-B697-42C1-875B-04E73A0708DC}" sibTransId="{111263EF-63AB-4056-B84A-6F3AA94D4371}"/>
    <dgm:cxn modelId="{8179FE03-8933-4A83-83DD-21D8E5CABFA9}" type="presParOf" srcId="{D651A72A-F88A-4586-941D-CB07686D1E24}" destId="{4248E81B-10B1-488E-A4DA-AE8DFA1FF356}" srcOrd="0" destOrd="0" presId="urn:microsoft.com/office/officeart/2008/layout/LinedList"/>
    <dgm:cxn modelId="{B7701F17-84EF-4839-8A23-D26F38EC8667}" type="presParOf" srcId="{D651A72A-F88A-4586-941D-CB07686D1E24}" destId="{08C4DEB0-8AD3-4FBF-9A66-D4379D0EF601}" srcOrd="1" destOrd="0" presId="urn:microsoft.com/office/officeart/2008/layout/LinedList"/>
    <dgm:cxn modelId="{FB1D3346-51AC-4B48-9D18-E209909CC5B7}" type="presParOf" srcId="{08C4DEB0-8AD3-4FBF-9A66-D4379D0EF601}" destId="{E28A0E85-88FB-408C-88B0-BDA9089F7766}" srcOrd="0" destOrd="0" presId="urn:microsoft.com/office/officeart/2008/layout/LinedList"/>
    <dgm:cxn modelId="{3149E286-6599-4713-999E-CBAB443452AB}" type="presParOf" srcId="{08C4DEB0-8AD3-4FBF-9A66-D4379D0EF601}" destId="{3FAEDE56-9274-4462-8446-F187CB0FDE9D}" srcOrd="1" destOrd="0" presId="urn:microsoft.com/office/officeart/2008/layout/LinedList"/>
    <dgm:cxn modelId="{23B86A87-80E4-4D8F-82A4-37E613EFBEF5}" type="presParOf" srcId="{D651A72A-F88A-4586-941D-CB07686D1E24}" destId="{564D70FB-8232-4C8A-B7AB-0241760C4D3A}" srcOrd="2" destOrd="0" presId="urn:microsoft.com/office/officeart/2008/layout/LinedList"/>
    <dgm:cxn modelId="{4428285D-1A35-4509-A623-29D99B175AB2}" type="presParOf" srcId="{D651A72A-F88A-4586-941D-CB07686D1E24}" destId="{E8902022-0B9A-4F96-BE68-620A32257BD1}" srcOrd="3" destOrd="0" presId="urn:microsoft.com/office/officeart/2008/layout/LinedList"/>
    <dgm:cxn modelId="{7B8E795C-38B5-491D-A808-D93ECBC9858A}" type="presParOf" srcId="{E8902022-0B9A-4F96-BE68-620A32257BD1}" destId="{80ED1B58-32CA-49D6-8AE7-0A2297F0DEDD}" srcOrd="0" destOrd="0" presId="urn:microsoft.com/office/officeart/2008/layout/LinedList"/>
    <dgm:cxn modelId="{823A960A-03C0-4F1F-BFB6-54B74D43E81B}" type="presParOf" srcId="{E8902022-0B9A-4F96-BE68-620A32257BD1}" destId="{8D2C6CF8-DE7A-4201-B3E5-F2B2893879A9}" srcOrd="1" destOrd="0" presId="urn:microsoft.com/office/officeart/2008/layout/LinedList"/>
    <dgm:cxn modelId="{981B7E39-00FD-4304-8F07-FBFD6D2E9D5D}" type="presParOf" srcId="{D651A72A-F88A-4586-941D-CB07686D1E24}" destId="{9A563191-268D-4467-9385-88E5265D439B}" srcOrd="4" destOrd="0" presId="urn:microsoft.com/office/officeart/2008/layout/LinedList"/>
    <dgm:cxn modelId="{98F9F72D-481D-40BF-994B-CE2D834D74B6}" type="presParOf" srcId="{D651A72A-F88A-4586-941D-CB07686D1E24}" destId="{1BAA4492-AC1F-4861-8784-466197EDB5CC}" srcOrd="5" destOrd="0" presId="urn:microsoft.com/office/officeart/2008/layout/LinedList"/>
    <dgm:cxn modelId="{796F1379-9E7B-4CF4-9532-19D551C0C467}" type="presParOf" srcId="{1BAA4492-AC1F-4861-8784-466197EDB5CC}" destId="{81B578B1-15F6-488F-88AE-8765EE556E23}" srcOrd="0" destOrd="0" presId="urn:microsoft.com/office/officeart/2008/layout/LinedList"/>
    <dgm:cxn modelId="{8DBC8238-69BD-4EFC-9749-148E4C9E3559}" type="presParOf" srcId="{1BAA4492-AC1F-4861-8784-466197EDB5CC}" destId="{F69B880D-F924-47C3-A009-6AF8D78FADC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2E31A3-F7B4-40ED-BB68-D3E565681159}">
      <dsp:nvSpPr>
        <dsp:cNvPr id="0" name=""/>
        <dsp:cNvSpPr/>
      </dsp:nvSpPr>
      <dsp:spPr>
        <a:xfrm>
          <a:off x="0" y="531"/>
          <a:ext cx="10515600" cy="124328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048613-2F3F-4079-9E38-EBDD71FEAC0B}">
      <dsp:nvSpPr>
        <dsp:cNvPr id="0" name=""/>
        <dsp:cNvSpPr/>
      </dsp:nvSpPr>
      <dsp:spPr>
        <a:xfrm>
          <a:off x="376092" y="280269"/>
          <a:ext cx="683804" cy="6838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B65AE3-CB32-4743-A662-5F4806E8749A}">
      <dsp:nvSpPr>
        <dsp:cNvPr id="0" name=""/>
        <dsp:cNvSpPr/>
      </dsp:nvSpPr>
      <dsp:spPr>
        <a:xfrm>
          <a:off x="1435988" y="531"/>
          <a:ext cx="9079611" cy="1243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81" tIns="131581" rIns="131581" bIns="13158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500" kern="1200"/>
            <a:t>Kom tot een gedragen visie en voorstel voor de huisvesting van de maatschappelijke functies in Nes en Buren</a:t>
          </a:r>
          <a:endParaRPr lang="en-US" sz="2500" kern="1200"/>
        </a:p>
      </dsp:txBody>
      <dsp:txXfrm>
        <a:off x="1435988" y="531"/>
        <a:ext cx="9079611" cy="1243280"/>
      </dsp:txXfrm>
    </dsp:sp>
    <dsp:sp modelId="{4E42933E-6714-4396-AB38-3479855BC981}">
      <dsp:nvSpPr>
        <dsp:cNvPr id="0" name=""/>
        <dsp:cNvSpPr/>
      </dsp:nvSpPr>
      <dsp:spPr>
        <a:xfrm>
          <a:off x="0" y="1554631"/>
          <a:ext cx="10515600" cy="124328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7C74A2-D4E9-4404-9F46-8CBDC25B3FD9}">
      <dsp:nvSpPr>
        <dsp:cNvPr id="0" name=""/>
        <dsp:cNvSpPr/>
      </dsp:nvSpPr>
      <dsp:spPr>
        <a:xfrm>
          <a:off x="376092" y="1834369"/>
          <a:ext cx="683804" cy="6838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B92D49-0DF2-44AD-B33F-D4285E4BD3ED}">
      <dsp:nvSpPr>
        <dsp:cNvPr id="0" name=""/>
        <dsp:cNvSpPr/>
      </dsp:nvSpPr>
      <dsp:spPr>
        <a:xfrm>
          <a:off x="1435988" y="1554631"/>
          <a:ext cx="9079611" cy="1243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81" tIns="131581" rIns="131581" bIns="13158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500" kern="1200"/>
            <a:t>Via een transparant proces</a:t>
          </a:r>
          <a:endParaRPr lang="en-US" sz="2500" kern="1200"/>
        </a:p>
      </dsp:txBody>
      <dsp:txXfrm>
        <a:off x="1435988" y="1554631"/>
        <a:ext cx="9079611" cy="1243280"/>
      </dsp:txXfrm>
    </dsp:sp>
    <dsp:sp modelId="{163C470C-A093-4838-B9C9-F9E7CECE6CE9}">
      <dsp:nvSpPr>
        <dsp:cNvPr id="0" name=""/>
        <dsp:cNvSpPr/>
      </dsp:nvSpPr>
      <dsp:spPr>
        <a:xfrm>
          <a:off x="0" y="3108732"/>
          <a:ext cx="10515600" cy="124328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F147DD-BB62-48BC-A8BB-26E64A4BF3D8}">
      <dsp:nvSpPr>
        <dsp:cNvPr id="0" name=""/>
        <dsp:cNvSpPr/>
      </dsp:nvSpPr>
      <dsp:spPr>
        <a:xfrm>
          <a:off x="376092" y="3388470"/>
          <a:ext cx="683804" cy="68380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166E1B-0F41-46C7-89D2-E00156786532}">
      <dsp:nvSpPr>
        <dsp:cNvPr id="0" name=""/>
        <dsp:cNvSpPr/>
      </dsp:nvSpPr>
      <dsp:spPr>
        <a:xfrm>
          <a:off x="1435988" y="3108732"/>
          <a:ext cx="9079611" cy="1243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81" tIns="131581" rIns="131581" bIns="13158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500" kern="1200"/>
            <a:t>Bouw aan vertrouwen </a:t>
          </a:r>
          <a:endParaRPr lang="en-US" sz="2500" kern="1200"/>
        </a:p>
      </dsp:txBody>
      <dsp:txXfrm>
        <a:off x="1435988" y="3108732"/>
        <a:ext cx="9079611" cy="12432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48E81B-10B1-488E-A4DA-AE8DFA1FF356}">
      <dsp:nvSpPr>
        <dsp:cNvPr id="0" name=""/>
        <dsp:cNvSpPr/>
      </dsp:nvSpPr>
      <dsp:spPr>
        <a:xfrm>
          <a:off x="0" y="2047"/>
          <a:ext cx="5458837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8A0E85-88FB-408C-88B0-BDA9089F7766}">
      <dsp:nvSpPr>
        <dsp:cNvPr id="0" name=""/>
        <dsp:cNvSpPr/>
      </dsp:nvSpPr>
      <dsp:spPr>
        <a:xfrm>
          <a:off x="0" y="2047"/>
          <a:ext cx="5458837" cy="13961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Breed </a:t>
          </a:r>
          <a:r>
            <a:rPr lang="en-US" sz="1900" kern="1200" dirty="0" err="1"/>
            <a:t>gedragen</a:t>
          </a:r>
          <a:r>
            <a:rPr lang="en-US" sz="1900" kern="1200" dirty="0"/>
            <a:t> </a:t>
          </a:r>
          <a:r>
            <a:rPr lang="en-US" sz="1900" kern="1200" dirty="0" err="1"/>
            <a:t>richting</a:t>
          </a:r>
          <a:r>
            <a:rPr lang="en-US" sz="1900" kern="1200" dirty="0"/>
            <a:t> </a:t>
          </a:r>
          <a:r>
            <a:rPr lang="en-US" sz="1900" kern="1200" dirty="0" err="1"/>
            <a:t>voor</a:t>
          </a:r>
          <a:r>
            <a:rPr lang="en-US" sz="1900" kern="1200" dirty="0"/>
            <a:t> de </a:t>
          </a:r>
          <a:r>
            <a:rPr lang="en-US" sz="1900" kern="1200" dirty="0" err="1"/>
            <a:t>toekomst</a:t>
          </a:r>
          <a:r>
            <a:rPr lang="en-US" sz="1900" kern="1200" dirty="0"/>
            <a:t> van </a:t>
          </a:r>
          <a:r>
            <a:rPr lang="en-US" sz="1900" kern="1200" dirty="0" err="1"/>
            <a:t>maatschappelijke</a:t>
          </a:r>
          <a:r>
            <a:rPr lang="en-US" sz="1900" kern="1200" dirty="0"/>
            <a:t> </a:t>
          </a:r>
          <a:r>
            <a:rPr lang="en-US" sz="1900" kern="1200" dirty="0" err="1"/>
            <a:t>functies</a:t>
          </a:r>
          <a:r>
            <a:rPr lang="en-US" sz="1900" kern="1200" dirty="0"/>
            <a:t> met </a:t>
          </a:r>
          <a:r>
            <a:rPr lang="en-US" sz="1900" kern="1200" dirty="0" err="1"/>
            <a:t>gedeeltelijke</a:t>
          </a:r>
          <a:r>
            <a:rPr lang="en-US" sz="1900" kern="1200" dirty="0"/>
            <a:t> clustering van </a:t>
          </a:r>
          <a:r>
            <a:rPr lang="en-US" sz="1900" kern="1200" dirty="0" err="1"/>
            <a:t>functies</a:t>
          </a:r>
          <a:r>
            <a:rPr lang="en-US" sz="1900" kern="1200" dirty="0"/>
            <a:t> die op </a:t>
          </a:r>
          <a:r>
            <a:rPr lang="en-US" sz="1900" kern="1200" dirty="0" err="1"/>
            <a:t>inhoud</a:t>
          </a:r>
          <a:r>
            <a:rPr lang="en-US" sz="1900" kern="1200" dirty="0"/>
            <a:t> </a:t>
          </a:r>
          <a:r>
            <a:rPr lang="en-US" sz="1900" kern="1200" dirty="0" err="1"/>
            <a:t>bij</a:t>
          </a:r>
          <a:r>
            <a:rPr lang="en-US" sz="1900" kern="1200" dirty="0"/>
            <a:t> </a:t>
          </a:r>
          <a:r>
            <a:rPr lang="en-US" sz="1900" kern="1200" dirty="0" err="1"/>
            <a:t>elkaar</a:t>
          </a:r>
          <a:r>
            <a:rPr lang="en-US" sz="1900" kern="1200" dirty="0"/>
            <a:t> </a:t>
          </a:r>
          <a:r>
            <a:rPr lang="en-US" sz="1900" kern="1200" dirty="0" err="1"/>
            <a:t>passen</a:t>
          </a:r>
          <a:r>
            <a:rPr lang="en-US" sz="1900" kern="1200" dirty="0"/>
            <a:t> </a:t>
          </a:r>
          <a:r>
            <a:rPr lang="en-US" sz="1900" kern="1200" dirty="0" err="1"/>
            <a:t>en</a:t>
          </a:r>
          <a:r>
            <a:rPr lang="en-US" sz="1900" kern="1200" dirty="0"/>
            <a:t> </a:t>
          </a:r>
          <a:r>
            <a:rPr lang="en-US" sz="1900" kern="1200" dirty="0" err="1"/>
            <a:t>leefbaarheid</a:t>
          </a:r>
          <a:r>
            <a:rPr lang="en-US" sz="1900" kern="1200" dirty="0"/>
            <a:t> in </a:t>
          </a:r>
          <a:r>
            <a:rPr lang="en-US" sz="1900" kern="1200" dirty="0" err="1"/>
            <a:t>beide</a:t>
          </a:r>
          <a:r>
            <a:rPr lang="en-US" sz="1900" kern="1200" dirty="0"/>
            <a:t> </a:t>
          </a:r>
          <a:r>
            <a:rPr lang="en-US" sz="1900" kern="1200" dirty="0" err="1"/>
            <a:t>dorpen</a:t>
          </a:r>
          <a:r>
            <a:rPr lang="en-US" sz="1900" kern="1200" dirty="0"/>
            <a:t> </a:t>
          </a:r>
          <a:r>
            <a:rPr lang="en-US" sz="1900" kern="1200" dirty="0" err="1"/>
            <a:t>behouden</a:t>
          </a:r>
          <a:r>
            <a:rPr lang="en-US" sz="1900" kern="1200" dirty="0"/>
            <a:t>.</a:t>
          </a:r>
        </a:p>
      </dsp:txBody>
      <dsp:txXfrm>
        <a:off x="0" y="2047"/>
        <a:ext cx="5458837" cy="1396141"/>
      </dsp:txXfrm>
    </dsp:sp>
    <dsp:sp modelId="{564D70FB-8232-4C8A-B7AB-0241760C4D3A}">
      <dsp:nvSpPr>
        <dsp:cNvPr id="0" name=""/>
        <dsp:cNvSpPr/>
      </dsp:nvSpPr>
      <dsp:spPr>
        <a:xfrm>
          <a:off x="0" y="1398189"/>
          <a:ext cx="5458837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ED1B58-32CA-49D6-8AE7-0A2297F0DEDD}">
      <dsp:nvSpPr>
        <dsp:cNvPr id="0" name=""/>
        <dsp:cNvSpPr/>
      </dsp:nvSpPr>
      <dsp:spPr>
        <a:xfrm>
          <a:off x="0" y="1398189"/>
          <a:ext cx="5458837" cy="13961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Via </a:t>
          </a:r>
          <a:r>
            <a:rPr lang="en-US" sz="1900" kern="1200" dirty="0" err="1"/>
            <a:t>bewonersavonden</a:t>
          </a:r>
          <a:r>
            <a:rPr lang="en-US" sz="1900" kern="1200" dirty="0"/>
            <a:t>, interviews, </a:t>
          </a:r>
          <a:r>
            <a:rPr lang="en-US" sz="1900" kern="1200" dirty="0" err="1"/>
            <a:t>inloopmomenten</a:t>
          </a:r>
          <a:r>
            <a:rPr lang="en-US" sz="1900" kern="1200" dirty="0"/>
            <a:t>, </a:t>
          </a:r>
          <a:r>
            <a:rPr lang="en-US" sz="1900" kern="1200" dirty="0" err="1"/>
            <a:t>enquête</a:t>
          </a:r>
          <a:r>
            <a:rPr lang="en-US" sz="1900" kern="1200" dirty="0"/>
            <a:t> </a:t>
          </a:r>
          <a:r>
            <a:rPr lang="en-US" sz="1900" kern="1200" dirty="0" err="1"/>
            <a:t>en</a:t>
          </a:r>
          <a:r>
            <a:rPr lang="en-US" sz="1900" kern="1200" dirty="0"/>
            <a:t> </a:t>
          </a:r>
          <a:r>
            <a:rPr lang="en-US" sz="1900" kern="1200" dirty="0" err="1"/>
            <a:t>konden</a:t>
          </a:r>
          <a:r>
            <a:rPr lang="en-US" sz="1900" kern="1200" dirty="0"/>
            <a:t> </a:t>
          </a:r>
          <a:r>
            <a:rPr lang="en-US" sz="1900" kern="1200" dirty="0" err="1"/>
            <a:t>inwoners</a:t>
          </a:r>
          <a:r>
            <a:rPr lang="en-US" sz="1900" kern="1200" dirty="0"/>
            <a:t> </a:t>
          </a:r>
          <a:r>
            <a:rPr lang="en-US" sz="1900" kern="1200" dirty="0" err="1"/>
            <a:t>regelmatig</a:t>
          </a:r>
          <a:r>
            <a:rPr lang="en-US" sz="1900" kern="1200" dirty="0"/>
            <a:t> </a:t>
          </a:r>
          <a:r>
            <a:rPr lang="en-US" sz="1900" kern="1200" dirty="0" err="1"/>
            <a:t>meedenken</a:t>
          </a:r>
          <a:r>
            <a:rPr lang="en-US" sz="1900" kern="1200" dirty="0"/>
            <a:t> </a:t>
          </a:r>
          <a:r>
            <a:rPr lang="en-US" sz="1900" kern="1200" dirty="0" err="1"/>
            <a:t>en</a:t>
          </a:r>
          <a:r>
            <a:rPr lang="en-US" sz="1900" kern="1200" dirty="0"/>
            <a:t> </a:t>
          </a:r>
          <a:r>
            <a:rPr lang="en-US" sz="1900" kern="1200" dirty="0" err="1"/>
            <a:t>praten</a:t>
          </a:r>
          <a:r>
            <a:rPr lang="en-US" sz="1900" kern="1200" dirty="0"/>
            <a:t>, </a:t>
          </a:r>
          <a:r>
            <a:rPr lang="en-US" sz="1900" kern="1200" dirty="0" err="1"/>
            <a:t>regelmatige</a:t>
          </a:r>
          <a:r>
            <a:rPr lang="en-US" sz="1900" kern="1200" dirty="0"/>
            <a:t> </a:t>
          </a:r>
          <a:r>
            <a:rPr lang="en-US" sz="1900" kern="1200" dirty="0" err="1"/>
            <a:t>terugkoppeling</a:t>
          </a:r>
          <a:r>
            <a:rPr lang="en-US" sz="1900" kern="1200" dirty="0"/>
            <a:t>. </a:t>
          </a:r>
        </a:p>
      </dsp:txBody>
      <dsp:txXfrm>
        <a:off x="0" y="1398189"/>
        <a:ext cx="5458837" cy="1396141"/>
      </dsp:txXfrm>
    </dsp:sp>
    <dsp:sp modelId="{9A563191-268D-4467-9385-88E5265D439B}">
      <dsp:nvSpPr>
        <dsp:cNvPr id="0" name=""/>
        <dsp:cNvSpPr/>
      </dsp:nvSpPr>
      <dsp:spPr>
        <a:xfrm>
          <a:off x="0" y="2794330"/>
          <a:ext cx="5458837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B578B1-15F6-488F-88AE-8765EE556E23}">
      <dsp:nvSpPr>
        <dsp:cNvPr id="0" name=""/>
        <dsp:cNvSpPr/>
      </dsp:nvSpPr>
      <dsp:spPr>
        <a:xfrm>
          <a:off x="0" y="2794330"/>
          <a:ext cx="5458837" cy="13961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/>
            <a:t>Geluisterd</a:t>
          </a:r>
          <a:r>
            <a:rPr lang="en-US" sz="1900" kern="1200" dirty="0"/>
            <a:t>, </a:t>
          </a:r>
          <a:r>
            <a:rPr lang="en-US" sz="1900" kern="1200" dirty="0" err="1"/>
            <a:t>teruggekoppeld</a:t>
          </a:r>
          <a:r>
            <a:rPr lang="en-US" sz="1900" kern="1200" dirty="0"/>
            <a:t>, </a:t>
          </a:r>
          <a:r>
            <a:rPr lang="en-US" sz="1900" kern="1200" dirty="0" err="1"/>
            <a:t>ruimte</a:t>
          </a:r>
          <a:r>
            <a:rPr lang="en-US" sz="1900" kern="1200" dirty="0"/>
            <a:t> </a:t>
          </a:r>
          <a:r>
            <a:rPr lang="en-US" sz="1900" kern="1200" dirty="0" err="1"/>
            <a:t>geboden</a:t>
          </a:r>
          <a:r>
            <a:rPr lang="en-US" sz="1900" kern="1200" dirty="0"/>
            <a:t> </a:t>
          </a:r>
          <a:r>
            <a:rPr lang="en-US" sz="1900" kern="1200" dirty="0" err="1"/>
            <a:t>aan</a:t>
          </a:r>
          <a:r>
            <a:rPr lang="en-US" sz="1900" kern="1200" dirty="0"/>
            <a:t> </a:t>
          </a:r>
          <a:r>
            <a:rPr lang="en-US" sz="1900" kern="1200" dirty="0" err="1"/>
            <a:t>verschillende</a:t>
          </a:r>
          <a:r>
            <a:rPr lang="en-US" sz="1900" kern="1200" dirty="0"/>
            <a:t> </a:t>
          </a:r>
          <a:r>
            <a:rPr lang="en-US" sz="1900" kern="1200" dirty="0" err="1"/>
            <a:t>belangen</a:t>
          </a:r>
          <a:r>
            <a:rPr lang="en-US" sz="1900" kern="1200" dirty="0"/>
            <a:t> </a:t>
          </a:r>
          <a:r>
            <a:rPr lang="en-US" sz="1900" kern="1200" dirty="0" err="1"/>
            <a:t>besproken</a:t>
          </a:r>
          <a:r>
            <a:rPr lang="en-US" sz="1900" kern="1200" dirty="0"/>
            <a:t> wat </a:t>
          </a:r>
          <a:r>
            <a:rPr lang="en-US" sz="1900" kern="1200" dirty="0" err="1"/>
            <a:t>ons</a:t>
          </a:r>
          <a:r>
            <a:rPr lang="en-US" sz="1900" kern="1200" dirty="0"/>
            <a:t> op </a:t>
          </a:r>
          <a:r>
            <a:rPr lang="en-US" sz="1900" kern="1200" dirty="0" err="1"/>
            <a:t>een</a:t>
          </a:r>
          <a:r>
            <a:rPr lang="en-US" sz="1900" kern="1200" dirty="0"/>
            <a:t> </a:t>
          </a:r>
          <a:r>
            <a:rPr lang="en-US" sz="1900" kern="1200" dirty="0" err="1"/>
            <a:t>gezamenlijk</a:t>
          </a:r>
          <a:r>
            <a:rPr lang="en-US" sz="1900" kern="1200" dirty="0"/>
            <a:t> </a:t>
          </a:r>
          <a:r>
            <a:rPr lang="en-US" sz="1900" kern="1200" dirty="0" err="1"/>
            <a:t>uitgangsscenario</a:t>
          </a:r>
          <a:r>
            <a:rPr lang="en-US" sz="1900" kern="1200" dirty="0"/>
            <a:t> </a:t>
          </a:r>
          <a:r>
            <a:rPr lang="en-US" sz="1900" kern="1200" dirty="0" err="1"/>
            <a:t>bracht</a:t>
          </a:r>
          <a:r>
            <a:rPr lang="en-US" sz="1900" kern="1200" dirty="0"/>
            <a:t>. </a:t>
          </a:r>
        </a:p>
      </dsp:txBody>
      <dsp:txXfrm>
        <a:off x="0" y="2794330"/>
        <a:ext cx="5458837" cy="13961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B83061-6106-458A-BE47-5E13451F6408}" type="datetimeFigureOut">
              <a:rPr lang="nl-NL" smtClean="0"/>
              <a:t>9-7-2026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71D7EB-E59E-4588-9771-28C68C619A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5381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71D7EB-E59E-4588-9771-28C68C619A48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2245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nl-NL" dirty="0"/>
              <a:t>Sporthal en BWS: functioneel en verbonden, goede bereikbaarheid voor alle leerlingen, ook uit Ballum en Hollum. Meer gebruik van kantines en keuken. </a:t>
            </a:r>
          </a:p>
          <a:p>
            <a:pPr marL="228600" indent="-228600">
              <a:buAutoNum type="arabicPeriod"/>
            </a:pPr>
            <a:r>
              <a:rPr lang="nl-NL" dirty="0"/>
              <a:t>De </a:t>
            </a:r>
            <a:r>
              <a:rPr lang="nl-NL" dirty="0" err="1"/>
              <a:t>Toel</a:t>
            </a:r>
            <a:r>
              <a:rPr lang="nl-NL" dirty="0"/>
              <a:t>: karakteristieke gebouw behouden, laagdrempelige ontmoeting, bibliotheek? Privacy gebiedsteam. Samen met de kerk (deels eigenaar gebouw) toekomstmogelijkheden onderzoeken.</a:t>
            </a:r>
          </a:p>
          <a:p>
            <a:pPr marL="228600" indent="-228600">
              <a:buAutoNum type="arabicPeriod"/>
            </a:pPr>
            <a:r>
              <a:rPr lang="nl-NL" dirty="0"/>
              <a:t>Basisonderwijs en kinderopvang: onderzoeken hoe samenwerking kan worden versterkt (bv NSO of TSO), Weeg belang kinderen/gezinnen en positie Wantij bij elkaar af. Met elkaar in gesprek blijven. </a:t>
            </a:r>
          </a:p>
          <a:p>
            <a:pPr marL="228600" indent="-228600">
              <a:buAutoNum type="arabicPeriod"/>
            </a:pPr>
            <a:r>
              <a:rPr lang="nl-NL" dirty="0" err="1"/>
              <a:t>Geel-Wit</a:t>
            </a:r>
            <a:r>
              <a:rPr lang="nl-NL" dirty="0"/>
              <a:t> Buitensport: locatie geschikt voor meer multifunctioneel gebruik. Bv. Gebruik gebouw/accommodatie. Maar ook multifunctioneel veld, voor jeugd en KDJ, tennis? Aandacht voor verkeer en parkeren. </a:t>
            </a:r>
          </a:p>
          <a:p>
            <a:pPr marL="228600" indent="-228600">
              <a:buAutoNum type="arabicPeriod"/>
            </a:pPr>
            <a:r>
              <a:rPr lang="nl-NL" dirty="0"/>
              <a:t>Sterke maatschappelijke functie in Buren. Nadrukkelijk betekenis van kinderopvang betrekken, o.a. voor exploitatie en leefbaarheid. Mogelijke toevoeging van functies zoals biljart.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71D7EB-E59E-4588-9771-28C68C619A48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03689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71D7EB-E59E-4588-9771-28C68C619A48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55600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71D7EB-E59E-4588-9771-28C68C619A48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02784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71D7EB-E59E-4588-9771-28C68C619A48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49155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Uiteraard ruimte gelegenheid tot het stellen van vragen.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71D7EB-E59E-4588-9771-28C68C619A48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937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71D7EB-E59E-4588-9771-28C68C619A48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2249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71D7EB-E59E-4588-9771-28C68C619A48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0325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Twee algemene: wat geen gebruik maken van voorzieningen buurgemeenten +toeristen. En Eigendom maatschappelijk vastgoed is geen doel van gemeente. Maar het kan wel belangrijk zijn om beleidsdoelstellingen te halen (laagdrempelig sporten, ontmoeten, goed onderwijs) Taak gemeente: voldoende voorzieningen en leefbare dorpen. </a:t>
            </a:r>
          </a:p>
          <a:p>
            <a:endParaRPr lang="nl-NL" dirty="0"/>
          </a:p>
          <a:p>
            <a:pPr marL="228600" indent="-228600">
              <a:buAutoNum type="arabicPeriod"/>
            </a:pPr>
            <a:r>
              <a:rPr lang="nl-NL" dirty="0"/>
              <a:t>Behoud van functies belangrijker dan in stand houden accommodatie (=middel om activiteiten mogelijk te maken)</a:t>
            </a:r>
          </a:p>
          <a:p>
            <a:pPr marL="228600" indent="-228600">
              <a:buAutoNum type="arabicPeriod"/>
            </a:pPr>
            <a:r>
              <a:rPr lang="nl-NL" dirty="0"/>
              <a:t>Maatschappelijke accommodaties belangrijk voor leefbaarheid. Bijdrage aan welzijn + positieve gezondheid</a:t>
            </a:r>
          </a:p>
          <a:p>
            <a:pPr marL="228600" indent="-228600">
              <a:buAutoNum type="arabicPeriod"/>
            </a:pPr>
            <a:r>
              <a:rPr lang="nl-NL" dirty="0"/>
              <a:t>Ook preventie: ontmoeting zorgt voor versterken gemeenschapszin, zelfredzaamheid en participatie</a:t>
            </a:r>
          </a:p>
          <a:p>
            <a:pPr marL="228600" indent="-228600">
              <a:buAutoNum type="arabicPeriod"/>
            </a:pPr>
            <a:r>
              <a:rPr lang="nl-NL" dirty="0"/>
              <a:t>Goed technische en functionele kwaliteit, passend bij de behoefte. Toegankelijk, multifunctioneel, goed te exploiteren</a:t>
            </a:r>
          </a:p>
          <a:p>
            <a:pPr marL="228600" indent="-228600">
              <a:buAutoNum type="arabicPeriod"/>
            </a:pPr>
            <a:r>
              <a:rPr lang="nl-NL" dirty="0"/>
              <a:t>Geen standaardoplossingen. Verschillen tussen dorpen mogen. Medegebruik, flexibele huisvesting. </a:t>
            </a:r>
          </a:p>
          <a:p>
            <a:pPr marL="228600" indent="-228600">
              <a:buAutoNum type="arabicPeriod"/>
            </a:pPr>
            <a:r>
              <a:rPr lang="nl-NL" dirty="0"/>
              <a:t>Leegstand, lage bezetting en onnodige kosten voorkomen. Flexibiliteit en aanpasbaarheid. Duurzaamheidsambitie. </a:t>
            </a:r>
          </a:p>
          <a:p>
            <a:pPr marL="228600" indent="-228600">
              <a:buAutoNum type="arabicPeriod"/>
            </a:pPr>
            <a:r>
              <a:rPr lang="nl-NL" dirty="0"/>
              <a:t>Zowel gemeentelijke eigendommen als van anderen. Bij nieuwe ruimtevragen of behoefte aan extra capaciteit. Medegebruik van accommodaties</a:t>
            </a:r>
          </a:p>
          <a:p>
            <a:pPr marL="228600" indent="-228600">
              <a:buAutoNum type="arabicPeriod"/>
            </a:pPr>
            <a:r>
              <a:rPr lang="nl-NL" dirty="0"/>
              <a:t>Niet per sé van een gebruiker. Voor gemeenschap. Ook kijken naar knelpunten: beheer, toegang, schoonmaak e.d. Activiteiten die elkaar inhoudelijk versterken. </a:t>
            </a:r>
          </a:p>
          <a:p>
            <a:pPr marL="228600" indent="-228600">
              <a:buAutoNum type="arabicPeriod"/>
            </a:pPr>
            <a:r>
              <a:rPr lang="nl-NL" dirty="0"/>
              <a:t>Krachten bundelen om betaalbaar te houden. Organisatie zelf, wat met anderen, tot slot waar heb je gemeente voor nodig. </a:t>
            </a:r>
          </a:p>
          <a:p>
            <a:pPr marL="228600" indent="-228600">
              <a:buAutoNum type="arabicPeriod"/>
            </a:pPr>
            <a:r>
              <a:rPr lang="nl-NL" dirty="0"/>
              <a:t> bezetting, toegankelijkheid, bereikbaarheid, duurzaamheid, circulariteit, gezondheid. </a:t>
            </a:r>
          </a:p>
          <a:p>
            <a:pPr marL="228600" indent="-228600">
              <a:buAutoNum type="arabicPeriod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71D7EB-E59E-4588-9771-28C68C619A48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8626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71D7EB-E59E-4588-9771-28C68C619A48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02794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71D7EB-E59E-4588-9771-28C68C619A48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31593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71D7EB-E59E-4588-9771-28C68C619A48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41947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71D7EB-E59E-4588-9771-28C68C619A48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99175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71D7EB-E59E-4588-9771-28C68C619A48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7073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B2AB0B-F3B0-9306-80A5-169BBD0E68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FD36F0C-0C74-0524-9C3A-26684378F5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72C7760-25E2-AF4C-ACFD-4442345BF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B7556-1A58-44F5-99EC-F24F38C7461D}" type="datetimeFigureOut">
              <a:rPr lang="nl-NL" smtClean="0"/>
              <a:t>9-7-2026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5F620B-A9BE-488D-741C-D97B29BA7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7A9829E-7F0B-1E59-7931-40A8A2E54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70491-68CE-4907-BF12-03299E025F4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5798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86B99E-42CE-D2A5-4EB4-CAF335480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B834F89-CF29-40AA-EB1F-94C5F077BC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02F1C36-ECF1-787A-76BE-1AF46FC17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B7556-1A58-44F5-99EC-F24F38C7461D}" type="datetimeFigureOut">
              <a:rPr lang="nl-NL" smtClean="0"/>
              <a:t>9-7-2026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667B1D5-CBCB-D862-CC2B-1F33E9F4B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7D0CA51-660C-3380-A5CE-C0F91EEFE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70491-68CE-4907-BF12-03299E025F4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704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7A3102B6-0848-34D5-2C16-9F31264FEE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AC3EF5B-F964-B9D4-38E7-8BE99A8192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28D1ABE-62FE-1C41-0DC3-199A90525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B7556-1A58-44F5-99EC-F24F38C7461D}" type="datetimeFigureOut">
              <a:rPr lang="nl-NL" smtClean="0"/>
              <a:t>9-7-2026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BA0F9C0-96F8-F1C9-1865-DB95F1D05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07C55D8-5ACC-73A1-BC19-F7DCDCF4F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70491-68CE-4907-BF12-03299E025F4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8684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C1F770-DBC9-D2CB-2E11-CFDF8CFFD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5FDB844-A48D-76FB-6220-9BD38DBE13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C6506A2-9832-3CA9-6168-D9AA852F0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B7556-1A58-44F5-99EC-F24F38C7461D}" type="datetimeFigureOut">
              <a:rPr lang="nl-NL" smtClean="0"/>
              <a:t>9-7-2026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C85C106-8DDA-CB29-E0D4-811DAA79D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A46945E-60D1-CE72-CEDF-AEB4EDC2A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70491-68CE-4907-BF12-03299E025F4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7383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2533FA-5BCA-2236-BFAE-854B302CC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B411885-2A4E-9445-06D4-63A8A7153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5C555ED-5CE5-3F29-9CB3-B391EAB4D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B7556-1A58-44F5-99EC-F24F38C7461D}" type="datetimeFigureOut">
              <a:rPr lang="nl-NL" smtClean="0"/>
              <a:t>9-7-2026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E86736D-7FAF-2EDE-4F26-39A347ADA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63D48A8-2903-2C4E-5F1A-24FF63F16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70491-68CE-4907-BF12-03299E025F4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9304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89AD58-7134-0A76-218A-AC606402B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B5A846F-5D0F-2754-9929-B58ECC99D1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6BF49AD-2166-4D54-F1F9-09FB040790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436B3AC-F8EF-C565-FC8E-218155567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B7556-1A58-44F5-99EC-F24F38C7461D}" type="datetimeFigureOut">
              <a:rPr lang="nl-NL" smtClean="0"/>
              <a:t>9-7-2026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BA347C5-85EF-1922-F0F4-44EC1C582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C545C0F-CFF1-3302-D1D6-EB5E0B9FA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70491-68CE-4907-BF12-03299E025F4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6754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7F0873-84C1-4DF2-BD43-935484697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66A41BB-13F1-29E4-461D-175FBD759C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2707AC7-6717-9683-100A-A16C64D96C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020EEC0-9E9B-8A6C-3700-FB4F8394CC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09C0DC2-441F-8AC9-21E5-EFA952C986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306FB35-AFD1-6E37-8F3F-C5BB6B31D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B7556-1A58-44F5-99EC-F24F38C7461D}" type="datetimeFigureOut">
              <a:rPr lang="nl-NL" smtClean="0"/>
              <a:t>9-7-2026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7C395F8F-0BD4-58D4-6E24-ADC588DA3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2AEC9C4-84E9-6283-6F03-607447615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70491-68CE-4907-BF12-03299E025F4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4897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66AEAC-C5F5-BC0F-C7C7-D20B14E43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5A2E0D3-87FB-6B44-AE87-B66DEDE85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B7556-1A58-44F5-99EC-F24F38C7461D}" type="datetimeFigureOut">
              <a:rPr lang="nl-NL" smtClean="0"/>
              <a:t>9-7-2026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7208F88-7ABE-F70A-6476-092B3694D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4E6C4E1-4352-85EF-50F7-3D923FD5B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70491-68CE-4907-BF12-03299E025F4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8348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38815CE-748F-74B6-644E-4A7B9D171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B7556-1A58-44F5-99EC-F24F38C7461D}" type="datetimeFigureOut">
              <a:rPr lang="nl-NL" smtClean="0"/>
              <a:t>9-7-2026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6A16600-AC80-6FD1-6E2F-A13F79A84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3D5C17E-7EDD-E276-431A-A2B9610FB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70491-68CE-4907-BF12-03299E025F4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4744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F45E08-F788-F7FA-FAAB-F5F9DB76B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0504D1E-B4FB-0ECC-3A8D-8E86B4947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186592F-3C49-6491-A069-A1FF34F8C7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9C2DF06-8324-7F57-1D2F-5F5ADF6E5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B7556-1A58-44F5-99EC-F24F38C7461D}" type="datetimeFigureOut">
              <a:rPr lang="nl-NL" smtClean="0"/>
              <a:t>9-7-2026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7A30ADF-4529-3515-E488-C1F772D9E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8F050E8-ED93-9E3E-C651-41C2FA034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70491-68CE-4907-BF12-03299E025F4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0756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69D0C0-7243-8E18-EE2F-AD97BB290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C283077-5E7C-6598-D683-D31402D167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4675CBB-EAC9-2821-9011-3FBBC1CF5D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045B131-EC1F-E0EA-619D-AC0FA1F53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B7556-1A58-44F5-99EC-F24F38C7461D}" type="datetimeFigureOut">
              <a:rPr lang="nl-NL" smtClean="0"/>
              <a:t>9-7-2026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EE9D7F8-D1D1-9BB7-313A-225CE495F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48515B1-3387-EA44-05EF-1C0F38317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70491-68CE-4907-BF12-03299E025F4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303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3AB859B-BD92-DE82-6F01-C84988ECE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9259FD2-1E27-717E-9B06-067F2272CD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A95E478-1848-60E1-1BA1-3D703D5E07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AB7556-1A58-44F5-99EC-F24F38C7461D}" type="datetimeFigureOut">
              <a:rPr lang="nl-NL" smtClean="0"/>
              <a:t>9-7-2026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118D388-2416-4BE4-6C7D-CFFA75FE7A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82F5C51-5F2D-7D0A-18A9-2B7A5433F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0E70491-68CE-4907-BF12-03299E025F4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9541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2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hiske@hiskedeschiffart.nl" TargetMode="External"/><Relationship Id="rId4" Type="http://schemas.openxmlformats.org/officeDocument/2006/relationships/hyperlink" Target="mailto:hdeschiffart@ameland.n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7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057CC41-5B52-6629-9182-6C814404F7C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" r="-1" b="23647"/>
          <a:stretch>
            <a:fillRect/>
          </a:stretch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1099060-28FA-FF3B-D36A-667121B4E0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6600">
                <a:solidFill>
                  <a:schemeClr val="bg1"/>
                </a:solidFill>
              </a:rPr>
              <a:t>Samen bouwen aan leefbare dorpen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BCAA183-CA28-DD3D-51E9-105A7B690F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Een gezamenlijke visie op de toekomst van maatschappelijke voorzieningen in Nes en Buren</a:t>
            </a:r>
          </a:p>
        </p:txBody>
      </p:sp>
      <p:sp>
        <p:nvSpPr>
          <p:cNvPr id="23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1F1E5686-0527-F4BC-3DE0-A0CC7DAA7AC6}"/>
              </a:ext>
            </a:extLst>
          </p:cNvPr>
          <p:cNvSpPr txBox="1"/>
          <p:nvPr/>
        </p:nvSpPr>
        <p:spPr>
          <a:xfrm>
            <a:off x="2395728" y="5897880"/>
            <a:ext cx="788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nl-NL" dirty="0"/>
              <a:t>7 juli 2026 | Hiske de Schiffart Advies &amp; Projecten</a:t>
            </a:r>
          </a:p>
        </p:txBody>
      </p:sp>
    </p:spTree>
    <p:extLst>
      <p:ext uri="{BB962C8B-B14F-4D97-AF65-F5344CB8AC3E}">
        <p14:creationId xmlns:p14="http://schemas.microsoft.com/office/powerpoint/2010/main" val="772301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65EEB0-ADFE-3955-38EB-0F8924645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368" y="4522156"/>
            <a:ext cx="4937937" cy="13632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Meerdere kleine clusters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B6C67950-5745-40E3-D33F-5B0ABD9A38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70" r="-2" b="17587"/>
          <a:stretch>
            <a:fillRect/>
          </a:stretch>
        </p:blipFill>
        <p:spPr>
          <a:xfrm>
            <a:off x="1246573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046B8AC0-8EC6-ADD7-DA88-014072E1A2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00" b="-1"/>
          <a:stretch>
            <a:fillRect/>
          </a:stretch>
        </p:blipFill>
        <p:spPr>
          <a:xfrm>
            <a:off x="20" y="2288331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55CCA75-72C6-2315-3C60-8477D072B2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5" b="2"/>
          <a:stretch>
            <a:fillRect/>
          </a:stretch>
        </p:blipFill>
        <p:spPr>
          <a:xfrm>
            <a:off x="552555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6DFE206B-1B54-F200-D9F5-CEBAD12AF2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69" b="-3"/>
          <a:stretch>
            <a:fillRect/>
          </a:stretch>
        </p:blipFill>
        <p:spPr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E5942EF-F4E5-8203-F112-C42758351F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3" r="-4" b="-4"/>
          <a:stretch>
            <a:fillRect/>
          </a:stretch>
        </p:blipFill>
        <p:spPr>
          <a:xfrm>
            <a:off x="9363236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70322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11D62BC-0F54-3AFC-297A-B8DC274EA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131167"/>
          </a:xfrm>
        </p:spPr>
        <p:txBody>
          <a:bodyPr>
            <a:normAutofit/>
          </a:bodyPr>
          <a:lstStyle/>
          <a:p>
            <a:r>
              <a:rPr lang="nl-NL" dirty="0"/>
              <a:t>Aanbevelingen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07381AF-AAAB-B93F-D30A-0F6EDED6B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0549"/>
            <a:ext cx="5124586" cy="5112326"/>
          </a:xfrm>
        </p:spPr>
        <p:txBody>
          <a:bodyPr>
            <a:normAutofit fontScale="92500" lnSpcReduction="10000"/>
          </a:bodyPr>
          <a:lstStyle/>
          <a:p>
            <a:r>
              <a:rPr lang="nl-NL" sz="2400" dirty="0"/>
              <a:t>Neem gedeeltelijke clustering als uitgangspunt</a:t>
            </a:r>
          </a:p>
          <a:p>
            <a:r>
              <a:rPr lang="nl-NL" sz="2400" dirty="0"/>
              <a:t>Behoud ontmoeting en leefbaarheid in Nes en Buren</a:t>
            </a:r>
          </a:p>
          <a:p>
            <a:r>
              <a:rPr lang="nl-NL" sz="2400" dirty="0"/>
              <a:t>Werk clusteren van buitensport uit</a:t>
            </a:r>
          </a:p>
          <a:p>
            <a:r>
              <a:rPr lang="nl-NL" sz="2400" dirty="0"/>
              <a:t>Onderzoek zorgvuldig mogelijkheden onderwijs en kinderopvang</a:t>
            </a:r>
          </a:p>
          <a:p>
            <a:r>
              <a:rPr lang="nl-NL" sz="2400" dirty="0"/>
              <a:t>Betrek maatschappelijke functies</a:t>
            </a:r>
          </a:p>
          <a:p>
            <a:r>
              <a:rPr lang="nl-NL" sz="2400" dirty="0"/>
              <a:t>Maak inzichtelijk wat financieel en praktisch haalbaar is</a:t>
            </a:r>
          </a:p>
          <a:p>
            <a:r>
              <a:rPr lang="nl-NL" sz="2400" dirty="0"/>
              <a:t>Blijf inwoners en organisaties actief betrekken</a:t>
            </a:r>
          </a:p>
          <a:p>
            <a:r>
              <a:rPr lang="nl-NL" sz="2400" dirty="0"/>
              <a:t>Zie maatschappelijke accommodaties als meer dan gebouwen</a:t>
            </a:r>
          </a:p>
          <a:p>
            <a:endParaRPr lang="nl-NL" sz="16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6DC4147-4C9C-82B7-C637-2DEC73C4AF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4" r="26245" b="1"/>
          <a:stretch>
            <a:fillRect/>
          </a:stretch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9802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26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0" name="Arc 28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5F1312A-B357-5D88-CB56-ECF51B31A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 dirty="0">
                <a:latin typeface="+mj-lt"/>
                <a:ea typeface="+mj-ea"/>
                <a:cs typeface="+mj-cs"/>
              </a:rPr>
              <a:t>Vraag </a:t>
            </a:r>
            <a:r>
              <a:rPr lang="en-US" kern="1200" dirty="0" err="1">
                <a:latin typeface="+mj-lt"/>
                <a:ea typeface="+mj-ea"/>
                <a:cs typeface="+mj-cs"/>
              </a:rPr>
              <a:t>en</a:t>
            </a:r>
            <a:r>
              <a:rPr lang="en-US" kern="1200" dirty="0"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latin typeface="+mj-lt"/>
                <a:ea typeface="+mj-ea"/>
                <a:cs typeface="+mj-cs"/>
              </a:rPr>
              <a:t>antwoord</a:t>
            </a:r>
            <a:r>
              <a:rPr lang="en-US" kern="1200" dirty="0"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61" name="Freeform: Shape 30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946B084F-6D0C-DF92-4FE6-1ED1455C05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03182" y="1994518"/>
            <a:ext cx="4777381" cy="2699219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graphicFrame>
        <p:nvGraphicFramePr>
          <p:cNvPr id="22" name="Tekstvak 18">
            <a:extLst>
              <a:ext uri="{FF2B5EF4-FFF2-40B4-BE49-F238E27FC236}">
                <a16:creationId xmlns:a16="http://schemas.microsoft.com/office/drawing/2014/main" id="{98D2306F-FB6A-83CC-2551-291132D4A5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1564873"/>
              </p:ext>
            </p:extLst>
          </p:nvPr>
        </p:nvGraphicFramePr>
        <p:xfrm>
          <a:off x="5894962" y="1984443"/>
          <a:ext cx="5458838" cy="4192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9390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2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6E1D3C7-6320-B9D9-C4EC-FB39FB52C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En nu?</a:t>
            </a:r>
          </a:p>
        </p:txBody>
      </p:sp>
      <p:sp>
        <p:nvSpPr>
          <p:cNvPr id="3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FFABFC0-EF73-5979-1073-2F3888E4D51C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Rapport </a:t>
            </a:r>
            <a:r>
              <a:rPr lang="en-US" sz="2200" dirty="0" err="1"/>
              <a:t>en</a:t>
            </a:r>
            <a:r>
              <a:rPr lang="en-US" sz="2200" dirty="0"/>
              <a:t> </a:t>
            </a:r>
            <a:r>
              <a:rPr lang="en-US" sz="2200" dirty="0" err="1"/>
              <a:t>praatplaat</a:t>
            </a:r>
            <a:endParaRPr lang="en-US" sz="2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Vragen</a:t>
            </a:r>
            <a:endParaRPr lang="en-US" sz="2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Gemeente</a:t>
            </a:r>
            <a:endParaRPr lang="en-US" sz="2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11C6A21D-F3CD-8537-9D88-76926BF16D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8" r="14135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12273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8607E30B-C517-149D-9E91-DC7C4C04B9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/>
          <a:stretch>
            <a:fillRect/>
          </a:stretch>
        </p:blipFill>
        <p:spPr>
          <a:xfrm>
            <a:off x="290198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CD4769A-5243-9FAC-2864-D3649BB4D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0300" y="365125"/>
            <a:ext cx="514349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/>
              <a:t>Dank </a:t>
            </a:r>
            <a:r>
              <a:rPr lang="en-US" sz="5400" dirty="0" err="1"/>
              <a:t>jullie</a:t>
            </a:r>
            <a:r>
              <a:rPr lang="en-US" sz="5400" dirty="0"/>
              <a:t> </a:t>
            </a:r>
            <a:r>
              <a:rPr lang="en-US" sz="5400" dirty="0" err="1"/>
              <a:t>wel</a:t>
            </a:r>
            <a:r>
              <a:rPr lang="en-US" sz="5400" dirty="0"/>
              <a:t>!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D7B6DF5E-6E4A-2811-832F-92515C13BE29}"/>
              </a:ext>
            </a:extLst>
          </p:cNvPr>
          <p:cNvSpPr txBox="1"/>
          <p:nvPr/>
        </p:nvSpPr>
        <p:spPr>
          <a:xfrm>
            <a:off x="7531610" y="24342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Hiske de Schiffart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06-28674236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hlinkClick r:id="rId4"/>
              </a:rPr>
              <a:t>hdeschiffart@ameland.nl</a:t>
            </a: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hlinkClick r:id="rId5"/>
              </a:rPr>
              <a:t>hiske@hiskedeschiffart.nl</a:t>
            </a:r>
            <a:r>
              <a:rPr lang="en-US" sz="2000" dirty="0"/>
              <a:t>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0803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D03DAA-5FC4-1DAB-97E1-A717C9B67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nl-NL" sz="5200"/>
              <a:t>De vraag </a:t>
            </a: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C2A0C27B-A906-727B-1099-F0D28A0474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6860394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50445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1731876-1748-19C8-9C41-31B3CF5CC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nl-NL" sz="5400" dirty="0"/>
              <a:t>Tijdlijn van het proces </a:t>
            </a:r>
          </a:p>
        </p:txBody>
      </p:sp>
      <p:sp>
        <p:nvSpPr>
          <p:cNvPr id="38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28A998D-43AB-EBE4-3845-DF85F26E1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r>
              <a:rPr lang="nl-NL" sz="2200" dirty="0"/>
              <a:t>Oktober: oriënteren en opstarten</a:t>
            </a:r>
          </a:p>
          <a:p>
            <a:r>
              <a:rPr lang="nl-NL" sz="2200" dirty="0"/>
              <a:t>November: bewonersavonden</a:t>
            </a:r>
          </a:p>
          <a:p>
            <a:r>
              <a:rPr lang="nl-NL" sz="2200" dirty="0"/>
              <a:t>December: terugkoppelen</a:t>
            </a:r>
          </a:p>
          <a:p>
            <a:r>
              <a:rPr lang="nl-NL" sz="2200" dirty="0"/>
              <a:t>Januari: gesprek met gemeente</a:t>
            </a:r>
          </a:p>
          <a:p>
            <a:r>
              <a:rPr lang="nl-NL" sz="2200" dirty="0"/>
              <a:t>Januari en februari: interviews</a:t>
            </a:r>
          </a:p>
          <a:p>
            <a:r>
              <a:rPr lang="nl-NL" sz="2200" dirty="0"/>
              <a:t>Februari: inspiratiebezoek aan de wal</a:t>
            </a:r>
          </a:p>
          <a:p>
            <a:r>
              <a:rPr lang="nl-NL" sz="2200" dirty="0"/>
              <a:t>Maart: vier scenario’s uitwerken</a:t>
            </a:r>
          </a:p>
          <a:p>
            <a:r>
              <a:rPr lang="nl-NL" sz="2200" dirty="0"/>
              <a:t>April: inloopmomenten en enquête</a:t>
            </a:r>
          </a:p>
          <a:p>
            <a:r>
              <a:rPr lang="nl-NL" sz="2200" dirty="0"/>
              <a:t>Mei en juni: visie van bewoners uitwerken</a:t>
            </a:r>
          </a:p>
        </p:txBody>
      </p:sp>
    </p:spTree>
    <p:extLst>
      <p:ext uri="{BB962C8B-B14F-4D97-AF65-F5344CB8AC3E}">
        <p14:creationId xmlns:p14="http://schemas.microsoft.com/office/powerpoint/2010/main" val="52230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0" name="Rectangle 123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25">
            <a:extLst>
              <a:ext uri="{FF2B5EF4-FFF2-40B4-BE49-F238E27FC236}">
                <a16:creationId xmlns:a16="http://schemas.microsoft.com/office/drawing/2014/main" id="{676D6CDF-C512-4739-B158-55EE955E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503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970F67-ABEF-D25E-18E2-93B4E9EC7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3" y="670559"/>
            <a:ext cx="4683321" cy="2148841"/>
          </a:xfrm>
        </p:spPr>
        <p:txBody>
          <a:bodyPr anchor="t">
            <a:normAutofit/>
          </a:bodyPr>
          <a:lstStyle/>
          <a:p>
            <a:r>
              <a:rPr lang="nl-NL"/>
              <a:t>Gemeentelijke uitgangspunten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8751D9B-6954-A3D8-73BA-D31D269DD9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1" b="15772"/>
          <a:stretch>
            <a:fillRect/>
          </a:stretch>
        </p:blipFill>
        <p:spPr>
          <a:xfrm>
            <a:off x="1" y="3105151"/>
            <a:ext cx="6448424" cy="3752849"/>
          </a:xfrm>
          <a:custGeom>
            <a:avLst/>
            <a:gdLst/>
            <a:ahLst/>
            <a:cxnLst/>
            <a:rect l="l" t="t" r="r" b="b"/>
            <a:pathLst>
              <a:path w="6448424" h="3752849">
                <a:moveTo>
                  <a:pt x="0" y="0"/>
                </a:moveTo>
                <a:lnTo>
                  <a:pt x="137978" y="22215"/>
                </a:lnTo>
                <a:cubicBezTo>
                  <a:pt x="196046" y="32277"/>
                  <a:pt x="252469" y="42437"/>
                  <a:pt x="295660" y="49771"/>
                </a:cubicBezTo>
                <a:cubicBezTo>
                  <a:pt x="364885" y="66610"/>
                  <a:pt x="403214" y="32071"/>
                  <a:pt x="456941" y="65635"/>
                </a:cubicBezTo>
                <a:cubicBezTo>
                  <a:pt x="529612" y="69090"/>
                  <a:pt x="662508" y="71245"/>
                  <a:pt x="731691" y="70501"/>
                </a:cubicBezTo>
                <a:cubicBezTo>
                  <a:pt x="768741" y="62400"/>
                  <a:pt x="808263" y="64633"/>
                  <a:pt x="841820" y="61171"/>
                </a:cubicBezTo>
                <a:cubicBezTo>
                  <a:pt x="958973" y="43639"/>
                  <a:pt x="1009730" y="45863"/>
                  <a:pt x="1068219" y="39136"/>
                </a:cubicBezTo>
                <a:cubicBezTo>
                  <a:pt x="1104329" y="33447"/>
                  <a:pt x="1156536" y="44203"/>
                  <a:pt x="1174190" y="38808"/>
                </a:cubicBezTo>
                <a:cubicBezTo>
                  <a:pt x="1188943" y="36385"/>
                  <a:pt x="1213832" y="14880"/>
                  <a:pt x="1225923" y="34507"/>
                </a:cubicBezTo>
                <a:cubicBezTo>
                  <a:pt x="1305283" y="8501"/>
                  <a:pt x="1319617" y="30839"/>
                  <a:pt x="1385617" y="18003"/>
                </a:cubicBezTo>
                <a:cubicBezTo>
                  <a:pt x="1461876" y="-26747"/>
                  <a:pt x="1519510" y="56342"/>
                  <a:pt x="1563967" y="4638"/>
                </a:cubicBezTo>
                <a:lnTo>
                  <a:pt x="1676634" y="10582"/>
                </a:lnTo>
                <a:lnTo>
                  <a:pt x="1769429" y="20265"/>
                </a:lnTo>
                <a:cubicBezTo>
                  <a:pt x="1790625" y="23534"/>
                  <a:pt x="1880369" y="18448"/>
                  <a:pt x="1900584" y="27732"/>
                </a:cubicBezTo>
                <a:cubicBezTo>
                  <a:pt x="2072430" y="22762"/>
                  <a:pt x="2014935" y="5831"/>
                  <a:pt x="2127041" y="22101"/>
                </a:cubicBezTo>
                <a:cubicBezTo>
                  <a:pt x="2168847" y="65820"/>
                  <a:pt x="2153052" y="28773"/>
                  <a:pt x="2211644" y="44507"/>
                </a:cubicBezTo>
                <a:cubicBezTo>
                  <a:pt x="2211201" y="9921"/>
                  <a:pt x="2277596" y="73686"/>
                  <a:pt x="2299605" y="38004"/>
                </a:cubicBezTo>
                <a:cubicBezTo>
                  <a:pt x="2309570" y="41997"/>
                  <a:pt x="2318531" y="46991"/>
                  <a:pt x="2327359" y="52270"/>
                </a:cubicBezTo>
                <a:lnTo>
                  <a:pt x="2331995" y="55017"/>
                </a:lnTo>
                <a:lnTo>
                  <a:pt x="2353777" y="59755"/>
                </a:lnTo>
                <a:lnTo>
                  <a:pt x="2355893" y="68914"/>
                </a:lnTo>
                <a:lnTo>
                  <a:pt x="2385794" y="81650"/>
                </a:lnTo>
                <a:cubicBezTo>
                  <a:pt x="2397613" y="85211"/>
                  <a:pt x="2411061" y="87627"/>
                  <a:pt x="2427010" y="88184"/>
                </a:cubicBezTo>
                <a:cubicBezTo>
                  <a:pt x="2486314" y="76422"/>
                  <a:pt x="2553170" y="126870"/>
                  <a:pt x="2627153" y="110451"/>
                </a:cubicBezTo>
                <a:cubicBezTo>
                  <a:pt x="2653722" y="107383"/>
                  <a:pt x="2732043" y="116068"/>
                  <a:pt x="2744462" y="128780"/>
                </a:cubicBezTo>
                <a:cubicBezTo>
                  <a:pt x="2760299" y="132873"/>
                  <a:pt x="2780248" y="130843"/>
                  <a:pt x="2785202" y="143610"/>
                </a:cubicBezTo>
                <a:cubicBezTo>
                  <a:pt x="2794558" y="159316"/>
                  <a:pt x="2856498" y="142821"/>
                  <a:pt x="2844667" y="159029"/>
                </a:cubicBezTo>
                <a:cubicBezTo>
                  <a:pt x="2888530" y="147871"/>
                  <a:pt x="2914187" y="181391"/>
                  <a:pt x="2946649" y="192330"/>
                </a:cubicBezTo>
                <a:cubicBezTo>
                  <a:pt x="2981872" y="180417"/>
                  <a:pt x="3015239" y="215115"/>
                  <a:pt x="3088812" y="226485"/>
                </a:cubicBezTo>
                <a:cubicBezTo>
                  <a:pt x="3127734" y="212524"/>
                  <a:pt x="3138301" y="234381"/>
                  <a:pt x="3208669" y="217774"/>
                </a:cubicBezTo>
                <a:cubicBezTo>
                  <a:pt x="3242208" y="219284"/>
                  <a:pt x="3229623" y="233297"/>
                  <a:pt x="3290045" y="235553"/>
                </a:cubicBezTo>
                <a:cubicBezTo>
                  <a:pt x="3399655" y="215239"/>
                  <a:pt x="3444518" y="245862"/>
                  <a:pt x="3529335" y="249571"/>
                </a:cubicBezTo>
                <a:cubicBezTo>
                  <a:pt x="3623697" y="257405"/>
                  <a:pt x="3587652" y="268832"/>
                  <a:pt x="3716766" y="252690"/>
                </a:cubicBezTo>
                <a:cubicBezTo>
                  <a:pt x="3723469" y="267318"/>
                  <a:pt x="3737863" y="269842"/>
                  <a:pt x="3765333" y="266823"/>
                </a:cubicBezTo>
                <a:cubicBezTo>
                  <a:pt x="3810754" y="271601"/>
                  <a:pt x="3792745" y="303866"/>
                  <a:pt x="3846897" y="290090"/>
                </a:cubicBezTo>
                <a:cubicBezTo>
                  <a:pt x="3830941" y="306608"/>
                  <a:pt x="3929114" y="308026"/>
                  <a:pt x="3900217" y="323590"/>
                </a:cubicBezTo>
                <a:cubicBezTo>
                  <a:pt x="3922367" y="343425"/>
                  <a:pt x="3948574" y="318948"/>
                  <a:pt x="3971444" y="336662"/>
                </a:cubicBezTo>
                <a:cubicBezTo>
                  <a:pt x="4002781" y="344193"/>
                  <a:pt x="3960997" y="315419"/>
                  <a:pt x="3997868" y="318867"/>
                </a:cubicBezTo>
                <a:cubicBezTo>
                  <a:pt x="4041159" y="326219"/>
                  <a:pt x="4055435" y="293981"/>
                  <a:pt x="4070852" y="339615"/>
                </a:cubicBezTo>
                <a:cubicBezTo>
                  <a:pt x="4121286" y="335828"/>
                  <a:pt x="4121920" y="355506"/>
                  <a:pt x="4180483" y="373369"/>
                </a:cubicBezTo>
                <a:cubicBezTo>
                  <a:pt x="4211379" y="366707"/>
                  <a:pt x="4230171" y="374664"/>
                  <a:pt x="4246264" y="387458"/>
                </a:cubicBezTo>
                <a:cubicBezTo>
                  <a:pt x="4308508" y="393310"/>
                  <a:pt x="4357326" y="416142"/>
                  <a:pt x="4423169" y="431783"/>
                </a:cubicBezTo>
                <a:lnTo>
                  <a:pt x="4446752" y="435383"/>
                </a:lnTo>
                <a:lnTo>
                  <a:pt x="4446954" y="435566"/>
                </a:lnTo>
                <a:cubicBezTo>
                  <a:pt x="4508528" y="480137"/>
                  <a:pt x="4617740" y="529869"/>
                  <a:pt x="4662523" y="553169"/>
                </a:cubicBezTo>
                <a:cubicBezTo>
                  <a:pt x="4720320" y="547046"/>
                  <a:pt x="4678644" y="560102"/>
                  <a:pt x="4715641" y="575354"/>
                </a:cubicBezTo>
                <a:cubicBezTo>
                  <a:pt x="4682056" y="593278"/>
                  <a:pt x="4768370" y="586520"/>
                  <a:pt x="4742071" y="614016"/>
                </a:cubicBezTo>
                <a:cubicBezTo>
                  <a:pt x="4749637" y="615922"/>
                  <a:pt x="4757797" y="616899"/>
                  <a:pt x="4766183" y="617675"/>
                </a:cubicBezTo>
                <a:lnTo>
                  <a:pt x="4770562" y="618094"/>
                </a:lnTo>
                <a:lnTo>
                  <a:pt x="4783240" y="624350"/>
                </a:lnTo>
                <a:lnTo>
                  <a:pt x="4792882" y="620401"/>
                </a:lnTo>
                <a:lnTo>
                  <a:pt x="4816310" y="625721"/>
                </a:lnTo>
                <a:cubicBezTo>
                  <a:pt x="4824144" y="628595"/>
                  <a:pt x="4831482" y="632720"/>
                  <a:pt x="4837953" y="638824"/>
                </a:cubicBezTo>
                <a:cubicBezTo>
                  <a:pt x="4848645" y="668753"/>
                  <a:pt x="4922266" y="669148"/>
                  <a:pt x="4933914" y="707398"/>
                </a:cubicBezTo>
                <a:cubicBezTo>
                  <a:pt x="4940833" y="719653"/>
                  <a:pt x="4978358" y="746502"/>
                  <a:pt x="4995259" y="744825"/>
                </a:cubicBezTo>
                <a:cubicBezTo>
                  <a:pt x="5005107" y="749034"/>
                  <a:pt x="5010567" y="758092"/>
                  <a:pt x="5024744" y="753396"/>
                </a:cubicBezTo>
                <a:cubicBezTo>
                  <a:pt x="5047511" y="761361"/>
                  <a:pt x="5109162" y="783016"/>
                  <a:pt x="5131877" y="792613"/>
                </a:cubicBezTo>
                <a:cubicBezTo>
                  <a:pt x="5132671" y="802792"/>
                  <a:pt x="5144554" y="806683"/>
                  <a:pt x="5161031" y="810975"/>
                </a:cubicBezTo>
                <a:lnTo>
                  <a:pt x="5176815" y="815342"/>
                </a:lnTo>
                <a:lnTo>
                  <a:pt x="5180064" y="831233"/>
                </a:lnTo>
                <a:cubicBezTo>
                  <a:pt x="5202966" y="819270"/>
                  <a:pt x="5188976" y="863361"/>
                  <a:pt x="5215059" y="865080"/>
                </a:cubicBezTo>
                <a:cubicBezTo>
                  <a:pt x="5235765" y="864786"/>
                  <a:pt x="5236347" y="878098"/>
                  <a:pt x="5245643" y="887119"/>
                </a:cubicBezTo>
                <a:cubicBezTo>
                  <a:pt x="5267660" y="891609"/>
                  <a:pt x="5295742" y="939348"/>
                  <a:pt x="5295952" y="957174"/>
                </a:cubicBezTo>
                <a:cubicBezTo>
                  <a:pt x="5284322" y="1008946"/>
                  <a:pt x="5374979" y="1038019"/>
                  <a:pt x="5367826" y="1079140"/>
                </a:cubicBezTo>
                <a:cubicBezTo>
                  <a:pt x="5371668" y="1089190"/>
                  <a:pt x="5377921" y="1097135"/>
                  <a:pt x="5385646" y="1103730"/>
                </a:cubicBezTo>
                <a:lnTo>
                  <a:pt x="5410965" y="1119397"/>
                </a:lnTo>
                <a:lnTo>
                  <a:pt x="5436960" y="1130910"/>
                </a:lnTo>
                <a:lnTo>
                  <a:pt x="5442083" y="1133134"/>
                </a:lnTo>
                <a:cubicBezTo>
                  <a:pt x="5451910" y="1137346"/>
                  <a:pt x="5457170" y="1169188"/>
                  <a:pt x="5465219" y="1174479"/>
                </a:cubicBezTo>
                <a:cubicBezTo>
                  <a:pt x="5488744" y="1195184"/>
                  <a:pt x="5467141" y="1223401"/>
                  <a:pt x="5488171" y="1238604"/>
                </a:cubicBezTo>
                <a:cubicBezTo>
                  <a:pt x="5523491" y="1271811"/>
                  <a:pt x="5486623" y="1305961"/>
                  <a:pt x="5562172" y="1320840"/>
                </a:cubicBezTo>
                <a:cubicBezTo>
                  <a:pt x="5601634" y="1385316"/>
                  <a:pt x="5636528" y="1453139"/>
                  <a:pt x="5686905" y="1512529"/>
                </a:cubicBezTo>
                <a:cubicBezTo>
                  <a:pt x="5729049" y="1575678"/>
                  <a:pt x="5699691" y="1553768"/>
                  <a:pt x="5748726" y="1623716"/>
                </a:cubicBezTo>
                <a:cubicBezTo>
                  <a:pt x="5783098" y="1689734"/>
                  <a:pt x="5789710" y="1639740"/>
                  <a:pt x="5842593" y="1726595"/>
                </a:cubicBezTo>
                <a:cubicBezTo>
                  <a:pt x="5837824" y="1733043"/>
                  <a:pt x="5862023" y="1845188"/>
                  <a:pt x="5861042" y="1851837"/>
                </a:cubicBezTo>
                <a:cubicBezTo>
                  <a:pt x="5874156" y="1887981"/>
                  <a:pt x="5901790" y="1919218"/>
                  <a:pt x="5921290" y="1943460"/>
                </a:cubicBezTo>
                <a:lnTo>
                  <a:pt x="5978046" y="1997284"/>
                </a:lnTo>
                <a:lnTo>
                  <a:pt x="5992479" y="2056720"/>
                </a:lnTo>
                <a:cubicBezTo>
                  <a:pt x="6011078" y="2079033"/>
                  <a:pt x="6072687" y="2117397"/>
                  <a:pt x="6089639" y="2131171"/>
                </a:cubicBezTo>
                <a:lnTo>
                  <a:pt x="6094199" y="2139379"/>
                </a:lnTo>
                <a:lnTo>
                  <a:pt x="6094822" y="2139386"/>
                </a:lnTo>
                <a:cubicBezTo>
                  <a:pt x="6096947" y="2140841"/>
                  <a:pt x="6098876" y="2143416"/>
                  <a:pt x="6100692" y="2147736"/>
                </a:cubicBezTo>
                <a:lnTo>
                  <a:pt x="6102516" y="2154343"/>
                </a:lnTo>
                <a:lnTo>
                  <a:pt x="6111361" y="2170264"/>
                </a:lnTo>
                <a:lnTo>
                  <a:pt x="6215475" y="2270153"/>
                </a:lnTo>
                <a:lnTo>
                  <a:pt x="6255966" y="2335401"/>
                </a:lnTo>
                <a:lnTo>
                  <a:pt x="6272711" y="2385144"/>
                </a:lnTo>
                <a:cubicBezTo>
                  <a:pt x="6282320" y="2406495"/>
                  <a:pt x="6299066" y="2405139"/>
                  <a:pt x="6304347" y="2439388"/>
                </a:cubicBezTo>
                <a:cubicBezTo>
                  <a:pt x="6297131" y="2486231"/>
                  <a:pt x="6325530" y="2500962"/>
                  <a:pt x="6326729" y="2549400"/>
                </a:cubicBezTo>
                <a:cubicBezTo>
                  <a:pt x="6325926" y="2572066"/>
                  <a:pt x="6339111" y="2599957"/>
                  <a:pt x="6344663" y="2628839"/>
                </a:cubicBezTo>
                <a:lnTo>
                  <a:pt x="6375811" y="2639204"/>
                </a:lnTo>
                <a:cubicBezTo>
                  <a:pt x="6375427" y="2643533"/>
                  <a:pt x="6375041" y="2647863"/>
                  <a:pt x="6374657" y="2652193"/>
                </a:cubicBezTo>
                <a:cubicBezTo>
                  <a:pt x="6373555" y="2658134"/>
                  <a:pt x="6371943" y="2662665"/>
                  <a:pt x="6369740" y="2664642"/>
                </a:cubicBezTo>
                <a:cubicBezTo>
                  <a:pt x="6368032" y="2674540"/>
                  <a:pt x="6371528" y="2686899"/>
                  <a:pt x="6361964" y="2690172"/>
                </a:cubicBezTo>
                <a:cubicBezTo>
                  <a:pt x="6350507" y="2696218"/>
                  <a:pt x="6369375" y="2734440"/>
                  <a:pt x="6355511" y="2727335"/>
                </a:cubicBezTo>
                <a:cubicBezTo>
                  <a:pt x="6358746" y="2734104"/>
                  <a:pt x="6360434" y="2742096"/>
                  <a:pt x="6361058" y="2750592"/>
                </a:cubicBezTo>
                <a:cubicBezTo>
                  <a:pt x="6361013" y="2751998"/>
                  <a:pt x="6360970" y="2753408"/>
                  <a:pt x="6360926" y="2754814"/>
                </a:cubicBezTo>
                <a:lnTo>
                  <a:pt x="6339285" y="2810353"/>
                </a:lnTo>
                <a:cubicBezTo>
                  <a:pt x="6360091" y="2854187"/>
                  <a:pt x="6313103" y="2870086"/>
                  <a:pt x="6325672" y="2908809"/>
                </a:cubicBezTo>
                <a:cubicBezTo>
                  <a:pt x="6341563" y="2966972"/>
                  <a:pt x="6291836" y="2935388"/>
                  <a:pt x="6333498" y="3009772"/>
                </a:cubicBezTo>
                <a:cubicBezTo>
                  <a:pt x="6345476" y="3039254"/>
                  <a:pt x="6345955" y="3068963"/>
                  <a:pt x="6334947" y="3095405"/>
                </a:cubicBezTo>
                <a:lnTo>
                  <a:pt x="6344768" y="3155941"/>
                </a:lnTo>
                <a:cubicBezTo>
                  <a:pt x="6348643" y="3153663"/>
                  <a:pt x="6311793" y="3186588"/>
                  <a:pt x="6314754" y="3197987"/>
                </a:cubicBezTo>
                <a:cubicBezTo>
                  <a:pt x="6318695" y="3221971"/>
                  <a:pt x="6319257" y="3226752"/>
                  <a:pt x="6304230" y="3239690"/>
                </a:cubicBezTo>
                <a:cubicBezTo>
                  <a:pt x="6306321" y="3248567"/>
                  <a:pt x="6307305" y="3254005"/>
                  <a:pt x="6308837" y="3264003"/>
                </a:cubicBezTo>
                <a:cubicBezTo>
                  <a:pt x="6301812" y="3288243"/>
                  <a:pt x="6298529" y="3302527"/>
                  <a:pt x="6309285" y="3324103"/>
                </a:cubicBezTo>
                <a:cubicBezTo>
                  <a:pt x="6301188" y="3343007"/>
                  <a:pt x="6329285" y="3359307"/>
                  <a:pt x="6342503" y="3405661"/>
                </a:cubicBezTo>
                <a:cubicBezTo>
                  <a:pt x="6338012" y="3447477"/>
                  <a:pt x="6408325" y="3505721"/>
                  <a:pt x="6401531" y="3550593"/>
                </a:cubicBezTo>
                <a:cubicBezTo>
                  <a:pt x="6395655" y="3579549"/>
                  <a:pt x="6423437" y="3594758"/>
                  <a:pt x="6427705" y="3624684"/>
                </a:cubicBezTo>
                <a:cubicBezTo>
                  <a:pt x="6416402" y="3629199"/>
                  <a:pt x="6435787" y="3639516"/>
                  <a:pt x="6448424" y="3657106"/>
                </a:cubicBezTo>
                <a:lnTo>
                  <a:pt x="6444014" y="3752742"/>
                </a:lnTo>
                <a:cubicBezTo>
                  <a:pt x="6443990" y="3752777"/>
                  <a:pt x="6443967" y="3752813"/>
                  <a:pt x="6443946" y="3752849"/>
                </a:cubicBezTo>
                <a:lnTo>
                  <a:pt x="0" y="3752849"/>
                </a:lnTo>
                <a:close/>
              </a:path>
            </a:pathLst>
          </a:cu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C2DB4A8-056A-55F5-63BF-ECF31CD3C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8424" y="670558"/>
            <a:ext cx="5464901" cy="5886995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nl-NL" sz="1600" dirty="0"/>
              <a:t>Twee algemene:</a:t>
            </a:r>
          </a:p>
          <a:p>
            <a:pPr marL="0" indent="0">
              <a:buNone/>
            </a:pPr>
            <a:r>
              <a:rPr lang="nl-NL" sz="1600" dirty="0"/>
              <a:t>- Bijzonderheden van een eiland</a:t>
            </a:r>
          </a:p>
          <a:p>
            <a:pPr marL="0" indent="0">
              <a:buNone/>
            </a:pPr>
            <a:r>
              <a:rPr lang="nl-NL" sz="1600" dirty="0"/>
              <a:t>- Zorg voor maatschappelijke voorzieningen waarin markt en gemeenschap niet voorzien</a:t>
            </a:r>
          </a:p>
          <a:p>
            <a:pPr>
              <a:buFontTx/>
              <a:buChar char="-"/>
            </a:pPr>
            <a:endParaRPr lang="nl-NL" sz="1600" dirty="0"/>
          </a:p>
          <a:p>
            <a:pPr marL="342900" indent="-342900">
              <a:buAutoNum type="arabicPeriod"/>
            </a:pPr>
            <a:r>
              <a:rPr lang="nl-NL" sz="1600" dirty="0"/>
              <a:t>Functies zijn leidend</a:t>
            </a:r>
          </a:p>
          <a:p>
            <a:pPr marL="342900" indent="-342900">
              <a:buAutoNum type="arabicPeriod"/>
            </a:pPr>
            <a:r>
              <a:rPr lang="nl-NL" sz="1600" dirty="0"/>
              <a:t>Behouden van vitale en leefbare dorpen</a:t>
            </a:r>
          </a:p>
          <a:p>
            <a:pPr marL="342900" indent="-342900">
              <a:buAutoNum type="arabicPeriod"/>
            </a:pPr>
            <a:r>
              <a:rPr lang="nl-NL" sz="1600" dirty="0"/>
              <a:t>Faciliteren en stimuleren van ontmoeting</a:t>
            </a:r>
          </a:p>
          <a:p>
            <a:pPr marL="342900" indent="-342900">
              <a:buAutoNum type="arabicPeriod"/>
            </a:pPr>
            <a:r>
              <a:rPr lang="nl-NL" sz="1600" dirty="0"/>
              <a:t>Optimaliseren van onze vastgoedportefeuille</a:t>
            </a:r>
          </a:p>
          <a:p>
            <a:pPr marL="342900" indent="-342900">
              <a:buAutoNum type="arabicPeriod"/>
            </a:pPr>
            <a:r>
              <a:rPr lang="nl-NL" sz="1600" dirty="0"/>
              <a:t>Passend accommoderen</a:t>
            </a:r>
          </a:p>
          <a:p>
            <a:pPr marL="342900" indent="-342900">
              <a:buAutoNum type="arabicPeriod"/>
            </a:pPr>
            <a:r>
              <a:rPr lang="nl-NL" sz="1600" dirty="0"/>
              <a:t>Toekomstbestendig en duurzaam huisvesten</a:t>
            </a:r>
          </a:p>
          <a:p>
            <a:pPr marL="342900" indent="-342900">
              <a:buAutoNum type="arabicPeriod"/>
            </a:pPr>
            <a:r>
              <a:rPr lang="nl-NL" sz="1600" dirty="0"/>
              <a:t>Waar mogelijk gebruik maken van bestaande accommodaties</a:t>
            </a:r>
          </a:p>
          <a:p>
            <a:pPr marL="342900" indent="-342900">
              <a:buAutoNum type="arabicPeriod"/>
            </a:pPr>
            <a:r>
              <a:rPr lang="nl-NL" sz="1600" dirty="0"/>
              <a:t>Multifunctioneel inzetbare accommodaties</a:t>
            </a:r>
          </a:p>
          <a:p>
            <a:pPr marL="342900" indent="-342900">
              <a:buAutoNum type="arabicPeriod"/>
            </a:pPr>
            <a:r>
              <a:rPr lang="nl-NL" sz="1600" dirty="0"/>
              <a:t>Uitgaan van ‘</a:t>
            </a:r>
            <a:r>
              <a:rPr lang="nl-NL" sz="1600" dirty="0" err="1"/>
              <a:t>samenkracht</a:t>
            </a:r>
            <a:r>
              <a:rPr lang="nl-NL" sz="1600" dirty="0"/>
              <a:t>’</a:t>
            </a:r>
          </a:p>
          <a:p>
            <a:pPr marL="342900" indent="-342900">
              <a:buAutoNum type="arabicPeriod"/>
            </a:pPr>
            <a:r>
              <a:rPr lang="nl-NL" sz="1600" dirty="0"/>
              <a:t>Maatschappelijke accommodaties hebben een voorbeeldfunctie</a:t>
            </a:r>
          </a:p>
        </p:txBody>
      </p:sp>
    </p:spTree>
    <p:extLst>
      <p:ext uri="{BB962C8B-B14F-4D97-AF65-F5344CB8AC3E}">
        <p14:creationId xmlns:p14="http://schemas.microsoft.com/office/powerpoint/2010/main" val="96422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75938D5-2047-FEE3-E38B-76D68D6833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2" b="1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5C8BFEF-894B-CAE4-E4FD-AD3AF9FDD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nl-NL" sz="4000"/>
              <a:t>Welke inzichten kregen we tijdens het proces?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83D2A61-D6C9-40AF-251C-4B55BDE50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/>
              <a:t>Inwoners kijken anders naar de opgave dan de gemeente</a:t>
            </a:r>
          </a:p>
          <a:p>
            <a:pPr marL="0" indent="0">
              <a:buNone/>
            </a:pPr>
            <a:endParaRPr lang="nl-NL" sz="2000"/>
          </a:p>
          <a:p>
            <a:pPr>
              <a:buFontTx/>
              <a:buChar char="-"/>
            </a:pPr>
            <a:r>
              <a:rPr lang="nl-NL" sz="2000"/>
              <a:t>Functies zijn belangrijker dan gebouwen.</a:t>
            </a:r>
          </a:p>
          <a:p>
            <a:pPr>
              <a:buFontTx/>
              <a:buChar char="-"/>
            </a:pPr>
            <a:r>
              <a:rPr lang="nl-NL" sz="2000"/>
              <a:t>Leefbaarheid is het vertrekpunt. </a:t>
            </a:r>
          </a:p>
          <a:p>
            <a:pPr>
              <a:buFontTx/>
              <a:buChar char="-"/>
            </a:pPr>
            <a:r>
              <a:rPr lang="nl-NL" sz="2000"/>
              <a:t>Samenwerking vóór clustering.</a:t>
            </a:r>
          </a:p>
        </p:txBody>
      </p:sp>
    </p:spTree>
    <p:extLst>
      <p:ext uri="{BB962C8B-B14F-4D97-AF65-F5344CB8AC3E}">
        <p14:creationId xmlns:p14="http://schemas.microsoft.com/office/powerpoint/2010/main" val="1535161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40E93D9-F13F-4097-A159-E0A6CEBA8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D098034-2976-3568-1A07-42F5D0357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916" y="444464"/>
            <a:ext cx="3420305" cy="1906317"/>
          </a:xfrm>
        </p:spPr>
        <p:txBody>
          <a:bodyPr>
            <a:normAutofit/>
          </a:bodyPr>
          <a:lstStyle/>
          <a:p>
            <a:pPr algn="ctr"/>
            <a:r>
              <a:rPr lang="nl-NL" sz="2800"/>
              <a:t>Meer maatschappelijke functies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DF27850-4BCA-5488-A520-16CB55DCC5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" r="19573" b="1"/>
          <a:stretch>
            <a:fillRect/>
          </a:stretch>
        </p:blipFill>
        <p:spPr>
          <a:xfrm>
            <a:off x="20" y="2768743"/>
            <a:ext cx="4278264" cy="408925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A3D150B-ADB5-401D-8304-C7845A109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68743"/>
            <a:ext cx="4310288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3ABB8CE-9283-9D11-E0EF-788485DB5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1646" y="678955"/>
            <a:ext cx="5586448" cy="540974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nl-NL" sz="2000" dirty="0"/>
              <a:t>Onder andere:</a:t>
            </a:r>
          </a:p>
          <a:p>
            <a:pPr>
              <a:buFontTx/>
              <a:buChar char="-"/>
            </a:pPr>
            <a:r>
              <a:rPr lang="nl-NL" sz="2000" dirty="0"/>
              <a:t>Begrafenisvereniging</a:t>
            </a:r>
          </a:p>
          <a:p>
            <a:pPr>
              <a:buFontTx/>
              <a:buChar char="-"/>
            </a:pPr>
            <a:r>
              <a:rPr lang="nl-NL" sz="2000" dirty="0"/>
              <a:t>LOA</a:t>
            </a:r>
          </a:p>
          <a:p>
            <a:pPr>
              <a:buFontTx/>
              <a:buChar char="-"/>
            </a:pPr>
            <a:r>
              <a:rPr lang="nl-NL" sz="2000" dirty="0"/>
              <a:t>Biljarten</a:t>
            </a:r>
          </a:p>
          <a:p>
            <a:pPr>
              <a:buFontTx/>
              <a:buChar char="-"/>
            </a:pPr>
            <a:r>
              <a:rPr lang="nl-NL" sz="2000" dirty="0"/>
              <a:t>Bibliotheek</a:t>
            </a:r>
          </a:p>
          <a:p>
            <a:pPr>
              <a:buFontTx/>
              <a:buChar char="-"/>
            </a:pPr>
            <a:r>
              <a:rPr lang="nl-NL" sz="2000" dirty="0"/>
              <a:t>Burgemeester </a:t>
            </a:r>
            <a:r>
              <a:rPr lang="nl-NL" sz="2000" dirty="0" err="1"/>
              <a:t>Walda</a:t>
            </a:r>
            <a:r>
              <a:rPr lang="nl-NL" sz="2000" dirty="0"/>
              <a:t> School (BWS)</a:t>
            </a:r>
          </a:p>
          <a:p>
            <a:pPr>
              <a:buFontTx/>
              <a:buChar char="-"/>
            </a:pPr>
            <a:r>
              <a:rPr lang="nl-NL" sz="2000" dirty="0"/>
              <a:t>Tennis</a:t>
            </a:r>
          </a:p>
          <a:p>
            <a:pPr>
              <a:buFontTx/>
              <a:buChar char="-"/>
            </a:pPr>
            <a:r>
              <a:rPr lang="nl-NL" sz="2000" dirty="0"/>
              <a:t>Geschikte plek voor de jeugd</a:t>
            </a:r>
          </a:p>
          <a:p>
            <a:pPr>
              <a:buFontTx/>
              <a:buChar char="-"/>
            </a:pPr>
            <a:r>
              <a:rPr lang="nl-NL" sz="2000" dirty="0"/>
              <a:t>Muziekverenigingen</a:t>
            </a:r>
          </a:p>
          <a:p>
            <a:pPr>
              <a:buFontTx/>
              <a:buChar char="-"/>
            </a:pPr>
            <a:r>
              <a:rPr lang="nl-NL" sz="2000" dirty="0"/>
              <a:t>Muziekonderwijs</a:t>
            </a:r>
          </a:p>
          <a:p>
            <a:pPr>
              <a:buFontTx/>
              <a:buChar char="-"/>
            </a:pPr>
            <a:r>
              <a:rPr lang="nl-NL" sz="2000" dirty="0"/>
              <a:t>Beheren en schoonmaken</a:t>
            </a:r>
          </a:p>
          <a:p>
            <a:pPr>
              <a:buFontTx/>
              <a:buChar char="-"/>
            </a:pPr>
            <a:r>
              <a:rPr lang="nl-NL" sz="2000" dirty="0"/>
              <a:t>Hogere bezettingsgraad huidige accommodaties (bv kantines) </a:t>
            </a:r>
          </a:p>
          <a:p>
            <a:pPr>
              <a:buFontTx/>
              <a:buChar char="-"/>
            </a:pPr>
            <a:endParaRPr lang="nl-NL" sz="20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CD3AB31-A71C-4414-BA05-CF667CBA3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5909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611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855A890-B60B-4670-9DC2-69DC05015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B70FEFB-5D3D-69BA-39AD-21C699035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467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dirty="0"/>
              <a:t>De vier scenario’s?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22480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042549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283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653FD24A-C1E9-A74B-5D3E-4A82A37C6B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498" y="3601568"/>
            <a:ext cx="3703320" cy="2425674"/>
          </a:xfrm>
          <a:prstGeom prst="rect">
            <a:avLst/>
          </a:prstGeom>
        </p:spPr>
      </p:pic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07ECFEFE-D66E-9C4F-658E-38603A71B7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251" y="980065"/>
            <a:ext cx="3703320" cy="242567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EF356EC-5720-9B92-A287-BD1A3C6981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251" y="3614009"/>
            <a:ext cx="3703320" cy="242567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F5BB7F3-021E-E471-CFB9-2E153E2EFD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498" y="967624"/>
            <a:ext cx="3703320" cy="241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523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0A13B0E-9A19-6E01-97C2-5B89DD5FF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60" y="5279511"/>
            <a:ext cx="9681882" cy="739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Dat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brengt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ons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bij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een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duidelijk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uitgangsscenario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926A591-73B6-1AFA-5C15-9FDBDF1802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3" b="28111"/>
          <a:stretch>
            <a:fillRect/>
          </a:stretch>
        </p:blipFill>
        <p:spPr>
          <a:xfrm>
            <a:off x="20" y="1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64532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F8337C6-ACD4-A813-264A-22E79D46C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Richtinggevende visie  (uitgangsscenario)</a:t>
            </a:r>
          </a:p>
        </p:txBody>
      </p:sp>
      <p:sp>
        <p:nvSpPr>
          <p:cNvPr id="2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84B55CE-F5D5-C132-ACDD-79750D513A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1052498"/>
            <a:ext cx="7214616" cy="4725572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760D128C-47C9-0882-77A2-F121BBC9176A}"/>
              </a:ext>
            </a:extLst>
          </p:cNvPr>
          <p:cNvSpPr txBox="1"/>
          <p:nvPr/>
        </p:nvSpPr>
        <p:spPr>
          <a:xfrm>
            <a:off x="4654296" y="1718065"/>
            <a:ext cx="4121487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nl-NL" sz="4000" dirty="0"/>
              <a:t>Uitgangsscenario</a:t>
            </a:r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033884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Aangepast 7">
      <a:dk1>
        <a:srgbClr val="12438C"/>
      </a:dk1>
      <a:lt1>
        <a:srgbClr val="FFFFCC"/>
      </a:lt1>
      <a:dk2>
        <a:srgbClr val="12438C"/>
      </a:dk2>
      <a:lt2>
        <a:srgbClr val="418E26"/>
      </a:lt2>
      <a:accent1>
        <a:srgbClr val="156082"/>
      </a:accent1>
      <a:accent2>
        <a:srgbClr val="C0D6F6"/>
      </a:accent2>
      <a:accent3>
        <a:srgbClr val="196B24"/>
      </a:accent3>
      <a:accent4>
        <a:srgbClr val="0070C0"/>
      </a:accent4>
      <a:accent5>
        <a:srgbClr val="FFFF9E"/>
      </a:accent5>
      <a:accent6>
        <a:srgbClr val="12501B"/>
      </a:accent6>
      <a:hlink>
        <a:srgbClr val="467886"/>
      </a:hlink>
      <a:folHlink>
        <a:srgbClr val="12438C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795</Words>
  <Application>Microsoft Office PowerPoint</Application>
  <PresentationFormat>Breedbeeld</PresentationFormat>
  <Paragraphs>113</Paragraphs>
  <Slides>14</Slides>
  <Notes>14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Kantoorthema</vt:lpstr>
      <vt:lpstr>Samen bouwen aan leefbare dorpen</vt:lpstr>
      <vt:lpstr>De vraag </vt:lpstr>
      <vt:lpstr>Tijdlijn van het proces </vt:lpstr>
      <vt:lpstr>Gemeentelijke uitgangspunten</vt:lpstr>
      <vt:lpstr>Welke inzichten kregen we tijdens het proces?</vt:lpstr>
      <vt:lpstr>Meer maatschappelijke functies</vt:lpstr>
      <vt:lpstr>De vier scenario’s?</vt:lpstr>
      <vt:lpstr>Dat brengt ons bij een duidelijk uitgangsscenario </vt:lpstr>
      <vt:lpstr>Richtinggevende visie  (uitgangsscenario)</vt:lpstr>
      <vt:lpstr>Meerdere kleine clusters</vt:lpstr>
      <vt:lpstr>Aanbevelingen</vt:lpstr>
      <vt:lpstr>Vraag en antwoord </vt:lpstr>
      <vt:lpstr>En nu?</vt:lpstr>
      <vt:lpstr>Dank jullie wel!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Hiske de Schiffart</dc:creator>
  <cp:lastModifiedBy>Werkman, Jan Jaap</cp:lastModifiedBy>
  <cp:revision>4</cp:revision>
  <dcterms:created xsi:type="dcterms:W3CDTF">2026-07-04T06:34:10Z</dcterms:created>
  <dcterms:modified xsi:type="dcterms:W3CDTF">2026-07-09T06:04:23Z</dcterms:modified>
</cp:coreProperties>
</file>