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8" r:id="rId6"/>
    <p:sldId id="279" r:id="rId7"/>
    <p:sldId id="280" r:id="rId8"/>
    <p:sldId id="260" r:id="rId9"/>
    <p:sldId id="281" r:id="rId10"/>
    <p:sldId id="282" r:id="rId11"/>
    <p:sldId id="262" r:id="rId12"/>
    <p:sldId id="264" r:id="rId13"/>
    <p:sldId id="265" r:id="rId14"/>
    <p:sldId id="283" r:id="rId15"/>
    <p:sldId id="284" r:id="rId16"/>
    <p:sldId id="267" r:id="rId17"/>
    <p:sldId id="285" r:id="rId18"/>
    <p:sldId id="286" r:id="rId19"/>
    <p:sldId id="268" r:id="rId20"/>
    <p:sldId id="269" r:id="rId21"/>
    <p:sldId id="287" r:id="rId22"/>
    <p:sldId id="277" r:id="rId23"/>
  </p:sldIdLst>
  <p:sldSz cx="10693400" cy="7562850"/>
  <p:notesSz cx="10234613" cy="70993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sseling, Corine" initials="BC" lastIdx="3" clrIdx="0">
    <p:extLst>
      <p:ext uri="{19B8F6BF-5375-455C-9EA6-DF929625EA0E}">
        <p15:presenceInfo xmlns:p15="http://schemas.microsoft.com/office/powerpoint/2012/main" userId="S::corine.besseling@minbzk.nl::1cbec346-9fdc-4b9b-9d1a-e78535b69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C1BE"/>
    <a:srgbClr val="EDF9F6"/>
    <a:srgbClr val="EFD1E2"/>
    <a:srgbClr val="DDEBF7"/>
    <a:srgbClr val="FCE4D6"/>
    <a:srgbClr val="C6E0B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6357" autoAdjust="0"/>
  </p:normalViewPr>
  <p:slideViewPr>
    <p:cSldViewPr>
      <p:cViewPr>
        <p:scale>
          <a:sx n="140" d="100"/>
          <a:sy n="140" d="100"/>
        </p:scale>
        <p:origin x="90" y="-5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7/7/2023</a:t>
            </a:fld>
            <a:endParaRPr lang="en-US" dirty="0"/>
          </a:p>
        </p:txBody>
      </p:sp>
      <p:sp>
        <p:nvSpPr>
          <p:cNvPr id="6" name="Holder 6"/>
          <p:cNvSpPr>
            <a:spLocks noGrp="1"/>
          </p:cNvSpPr>
          <p:nvPr>
            <p:ph type="sldNum" sz="quarter" idx="7"/>
          </p:nvPr>
        </p:nvSpPr>
        <p:spPr/>
        <p:txBody>
          <a:bodyPr lIns="0" tIns="0" rIns="0" bIns="0"/>
          <a:lstStyle>
            <a:lvl1pPr>
              <a:defRPr sz="900" b="1" i="0">
                <a:solidFill>
                  <a:srgbClr val="01689B"/>
                </a:solidFill>
                <a:latin typeface="Arial"/>
                <a:cs typeface="Arial"/>
              </a:defRPr>
            </a:lvl1pPr>
          </a:lstStyle>
          <a:p>
            <a:pPr marL="38100">
              <a:lnSpc>
                <a:spcPct val="100000"/>
              </a:lnSpc>
              <a:spcBef>
                <a:spcPts val="10"/>
              </a:spcBef>
            </a:pPr>
            <a:fld id="{81D60167-4931-47E6-BA6A-407CBD079E47}" type="slidenum">
              <a:rPr spc="-30" dirty="0"/>
              <a:t>‹nr.›</a:t>
            </a:fld>
            <a:endParaRPr spc="-3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01689B"/>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7/7/2023</a:t>
            </a:fld>
            <a:endParaRPr lang="en-US" dirty="0"/>
          </a:p>
        </p:txBody>
      </p:sp>
      <p:sp>
        <p:nvSpPr>
          <p:cNvPr id="6" name="Holder 6"/>
          <p:cNvSpPr>
            <a:spLocks noGrp="1"/>
          </p:cNvSpPr>
          <p:nvPr>
            <p:ph type="sldNum" sz="quarter" idx="7"/>
          </p:nvPr>
        </p:nvSpPr>
        <p:spPr/>
        <p:txBody>
          <a:bodyPr lIns="0" tIns="0" rIns="0" bIns="0"/>
          <a:lstStyle>
            <a:lvl1pPr>
              <a:defRPr sz="900" b="1" i="0">
                <a:solidFill>
                  <a:srgbClr val="01689B"/>
                </a:solidFill>
                <a:latin typeface="Arial"/>
                <a:cs typeface="Arial"/>
              </a:defRPr>
            </a:lvl1pPr>
          </a:lstStyle>
          <a:p>
            <a:pPr marL="38100">
              <a:lnSpc>
                <a:spcPct val="100000"/>
              </a:lnSpc>
              <a:spcBef>
                <a:spcPts val="10"/>
              </a:spcBef>
            </a:pPr>
            <a:fld id="{81D60167-4931-47E6-BA6A-407CBD079E47}" type="slidenum">
              <a:rPr spc="-30" dirty="0"/>
              <a:t>‹nr.›</a:t>
            </a:fld>
            <a:endParaRPr spc="-3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01689B"/>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7/7/2023</a:t>
            </a:fld>
            <a:endParaRPr lang="en-US" dirty="0"/>
          </a:p>
        </p:txBody>
      </p:sp>
      <p:sp>
        <p:nvSpPr>
          <p:cNvPr id="7" name="Holder 7"/>
          <p:cNvSpPr>
            <a:spLocks noGrp="1"/>
          </p:cNvSpPr>
          <p:nvPr>
            <p:ph type="sldNum" sz="quarter" idx="7"/>
          </p:nvPr>
        </p:nvSpPr>
        <p:spPr/>
        <p:txBody>
          <a:bodyPr lIns="0" tIns="0" rIns="0" bIns="0"/>
          <a:lstStyle>
            <a:lvl1pPr>
              <a:defRPr sz="900" b="1" i="0">
                <a:solidFill>
                  <a:srgbClr val="01689B"/>
                </a:solidFill>
                <a:latin typeface="Arial"/>
                <a:cs typeface="Arial"/>
              </a:defRPr>
            </a:lvl1pPr>
          </a:lstStyle>
          <a:p>
            <a:pPr marL="38100">
              <a:lnSpc>
                <a:spcPct val="100000"/>
              </a:lnSpc>
              <a:spcBef>
                <a:spcPts val="10"/>
              </a:spcBef>
            </a:pPr>
            <a:fld id="{81D60167-4931-47E6-BA6A-407CBD079E47}" type="slidenum">
              <a:rPr spc="-30" dirty="0"/>
              <a:t>‹nr.›</a:t>
            </a:fld>
            <a:endParaRPr spc="-3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16" name="bg object 16"/>
          <p:cNvSpPr/>
          <p:nvPr/>
        </p:nvSpPr>
        <p:spPr>
          <a:xfrm>
            <a:off x="5346001" y="0"/>
            <a:ext cx="5346065" cy="7560309"/>
          </a:xfrm>
          <a:custGeom>
            <a:avLst/>
            <a:gdLst/>
            <a:ahLst/>
            <a:cxnLst/>
            <a:rect l="l" t="t" r="r" b="b"/>
            <a:pathLst>
              <a:path w="5346065" h="7560309">
                <a:moveTo>
                  <a:pt x="5345988" y="0"/>
                </a:moveTo>
                <a:lnTo>
                  <a:pt x="0" y="0"/>
                </a:lnTo>
                <a:lnTo>
                  <a:pt x="0" y="7560005"/>
                </a:lnTo>
                <a:lnTo>
                  <a:pt x="5345988" y="7560005"/>
                </a:lnTo>
                <a:lnTo>
                  <a:pt x="5345988" y="0"/>
                </a:lnTo>
                <a:close/>
              </a:path>
            </a:pathLst>
          </a:custGeom>
          <a:solidFill>
            <a:srgbClr val="8FCAE7"/>
          </a:solidFill>
        </p:spPr>
        <p:txBody>
          <a:bodyPr wrap="square" lIns="0" tIns="0" rIns="0" bIns="0" rtlCol="0"/>
          <a:lstStyle/>
          <a:p>
            <a:endParaRPr dirty="0"/>
          </a:p>
        </p:txBody>
      </p:sp>
      <p:sp>
        <p:nvSpPr>
          <p:cNvPr id="17" name="bg object 17"/>
          <p:cNvSpPr/>
          <p:nvPr/>
        </p:nvSpPr>
        <p:spPr>
          <a:xfrm>
            <a:off x="9942703" y="7023100"/>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49"/>
                </a:lnTo>
                <a:lnTo>
                  <a:pt x="7446" y="192211"/>
                </a:lnTo>
                <a:lnTo>
                  <a:pt x="28180" y="232303"/>
                </a:lnTo>
                <a:lnTo>
                  <a:pt x="59796" y="263919"/>
                </a:lnTo>
                <a:lnTo>
                  <a:pt x="99888" y="284653"/>
                </a:lnTo>
                <a:lnTo>
                  <a:pt x="146050" y="292099"/>
                </a:lnTo>
                <a:lnTo>
                  <a:pt x="192211" y="284653"/>
                </a:lnTo>
                <a:lnTo>
                  <a:pt x="232303" y="263919"/>
                </a:lnTo>
                <a:lnTo>
                  <a:pt x="263919" y="232303"/>
                </a:lnTo>
                <a:lnTo>
                  <a:pt x="284653" y="192211"/>
                </a:lnTo>
                <a:lnTo>
                  <a:pt x="292100" y="146049"/>
                </a:lnTo>
                <a:lnTo>
                  <a:pt x="284653" y="99888"/>
                </a:lnTo>
                <a:lnTo>
                  <a:pt x="263919" y="59796"/>
                </a:lnTo>
                <a:lnTo>
                  <a:pt x="232303" y="28180"/>
                </a:lnTo>
                <a:lnTo>
                  <a:pt x="192211" y="7446"/>
                </a:lnTo>
                <a:lnTo>
                  <a:pt x="146050" y="0"/>
                </a:lnTo>
                <a:close/>
              </a:path>
            </a:pathLst>
          </a:custGeom>
          <a:solidFill>
            <a:srgbClr val="E5F0F5"/>
          </a:solidFill>
        </p:spPr>
        <p:txBody>
          <a:bodyPr wrap="square" lIns="0" tIns="0" rIns="0" bIns="0" rtlCol="0"/>
          <a:lstStyle/>
          <a:p>
            <a:endParaRPr dirty="0"/>
          </a:p>
        </p:txBody>
      </p:sp>
      <p:pic>
        <p:nvPicPr>
          <p:cNvPr id="18" name="bg object 18"/>
          <p:cNvPicPr/>
          <p:nvPr/>
        </p:nvPicPr>
        <p:blipFill>
          <a:blip r:embed="rId2" cstate="print"/>
          <a:stretch>
            <a:fillRect/>
          </a:stretch>
        </p:blipFill>
        <p:spPr>
          <a:xfrm>
            <a:off x="10017793" y="7105142"/>
            <a:ext cx="141922" cy="127063"/>
          </a:xfrm>
          <a:prstGeom prst="rect">
            <a:avLst/>
          </a:prstGeom>
        </p:spPr>
      </p:pic>
      <p:sp>
        <p:nvSpPr>
          <p:cNvPr id="19" name="bg object 19"/>
          <p:cNvSpPr/>
          <p:nvPr/>
        </p:nvSpPr>
        <p:spPr>
          <a:xfrm>
            <a:off x="5130101" y="0"/>
            <a:ext cx="433070" cy="865505"/>
          </a:xfrm>
          <a:custGeom>
            <a:avLst/>
            <a:gdLst/>
            <a:ahLst/>
            <a:cxnLst/>
            <a:rect l="l" t="t" r="r" b="b"/>
            <a:pathLst>
              <a:path w="433070" h="865505">
                <a:moveTo>
                  <a:pt x="432676" y="0"/>
                </a:moveTo>
                <a:lnTo>
                  <a:pt x="0" y="0"/>
                </a:lnTo>
                <a:lnTo>
                  <a:pt x="0" y="865352"/>
                </a:lnTo>
                <a:lnTo>
                  <a:pt x="432676" y="865352"/>
                </a:lnTo>
                <a:lnTo>
                  <a:pt x="432676" y="0"/>
                </a:lnTo>
                <a:close/>
              </a:path>
            </a:pathLst>
          </a:custGeom>
          <a:solidFill>
            <a:srgbClr val="154273"/>
          </a:solidFill>
        </p:spPr>
        <p:txBody>
          <a:bodyPr wrap="square" lIns="0" tIns="0" rIns="0" bIns="0" rtlCol="0"/>
          <a:lstStyle/>
          <a:p>
            <a:endParaRPr dirty="0"/>
          </a:p>
        </p:txBody>
      </p:sp>
      <p:sp>
        <p:nvSpPr>
          <p:cNvPr id="20" name="bg object 20"/>
          <p:cNvSpPr/>
          <p:nvPr/>
        </p:nvSpPr>
        <p:spPr>
          <a:xfrm>
            <a:off x="5159222" y="431893"/>
            <a:ext cx="375285" cy="309880"/>
          </a:xfrm>
          <a:custGeom>
            <a:avLst/>
            <a:gdLst/>
            <a:ahLst/>
            <a:cxnLst/>
            <a:rect l="l" t="t" r="r" b="b"/>
            <a:pathLst>
              <a:path w="375285" h="309880">
                <a:moveTo>
                  <a:pt x="118808" y="302259"/>
                </a:moveTo>
                <a:lnTo>
                  <a:pt x="65570" y="302259"/>
                </a:lnTo>
                <a:lnTo>
                  <a:pt x="84920" y="306070"/>
                </a:lnTo>
                <a:lnTo>
                  <a:pt x="101995" y="309879"/>
                </a:lnTo>
                <a:lnTo>
                  <a:pt x="114167" y="309879"/>
                </a:lnTo>
                <a:lnTo>
                  <a:pt x="118808" y="303529"/>
                </a:lnTo>
                <a:lnTo>
                  <a:pt x="118808" y="302259"/>
                </a:lnTo>
                <a:close/>
              </a:path>
              <a:path w="375285" h="309880">
                <a:moveTo>
                  <a:pt x="276694" y="293370"/>
                </a:moveTo>
                <a:lnTo>
                  <a:pt x="256197" y="293370"/>
                </a:lnTo>
                <a:lnTo>
                  <a:pt x="256197" y="303529"/>
                </a:lnTo>
                <a:lnTo>
                  <a:pt x="260840" y="309879"/>
                </a:lnTo>
                <a:lnTo>
                  <a:pt x="273016" y="309879"/>
                </a:lnTo>
                <a:lnTo>
                  <a:pt x="290095" y="306070"/>
                </a:lnTo>
                <a:lnTo>
                  <a:pt x="309448" y="302259"/>
                </a:lnTo>
                <a:lnTo>
                  <a:pt x="336324" y="302259"/>
                </a:lnTo>
                <a:lnTo>
                  <a:pt x="336102" y="300989"/>
                </a:lnTo>
                <a:lnTo>
                  <a:pt x="279704" y="300989"/>
                </a:lnTo>
                <a:lnTo>
                  <a:pt x="279704" y="299720"/>
                </a:lnTo>
                <a:lnTo>
                  <a:pt x="276694" y="293370"/>
                </a:lnTo>
                <a:close/>
              </a:path>
              <a:path w="375285" h="309880">
                <a:moveTo>
                  <a:pt x="73532" y="280670"/>
                </a:moveTo>
                <a:lnTo>
                  <a:pt x="46685" y="280670"/>
                </a:lnTo>
                <a:lnTo>
                  <a:pt x="41998" y="283209"/>
                </a:lnTo>
                <a:lnTo>
                  <a:pt x="37807" y="307339"/>
                </a:lnTo>
                <a:lnTo>
                  <a:pt x="41649" y="303529"/>
                </a:lnTo>
                <a:lnTo>
                  <a:pt x="45821" y="302259"/>
                </a:lnTo>
                <a:lnTo>
                  <a:pt x="118808" y="302259"/>
                </a:lnTo>
                <a:lnTo>
                  <a:pt x="118808" y="300989"/>
                </a:lnTo>
                <a:lnTo>
                  <a:pt x="93319" y="300989"/>
                </a:lnTo>
                <a:lnTo>
                  <a:pt x="91998" y="299720"/>
                </a:lnTo>
                <a:lnTo>
                  <a:pt x="91998" y="284479"/>
                </a:lnTo>
                <a:lnTo>
                  <a:pt x="88397" y="283209"/>
                </a:lnTo>
                <a:lnTo>
                  <a:pt x="82343" y="281939"/>
                </a:lnTo>
                <a:lnTo>
                  <a:pt x="73532" y="280670"/>
                </a:lnTo>
                <a:close/>
              </a:path>
              <a:path w="375285" h="309880">
                <a:moveTo>
                  <a:pt x="336324" y="302259"/>
                </a:moveTo>
                <a:lnTo>
                  <a:pt x="322942" y="302259"/>
                </a:lnTo>
                <a:lnTo>
                  <a:pt x="331468" y="304800"/>
                </a:lnTo>
                <a:lnTo>
                  <a:pt x="335924" y="306070"/>
                </a:lnTo>
                <a:lnTo>
                  <a:pt x="337210" y="307339"/>
                </a:lnTo>
                <a:lnTo>
                  <a:pt x="336324" y="302259"/>
                </a:lnTo>
                <a:close/>
              </a:path>
              <a:path w="375285" h="309880">
                <a:moveTo>
                  <a:pt x="118808" y="293370"/>
                </a:moveTo>
                <a:lnTo>
                  <a:pt x="98310" y="293370"/>
                </a:lnTo>
                <a:lnTo>
                  <a:pt x="95313" y="299720"/>
                </a:lnTo>
                <a:lnTo>
                  <a:pt x="95313" y="300989"/>
                </a:lnTo>
                <a:lnTo>
                  <a:pt x="118808" y="300989"/>
                </a:lnTo>
                <a:lnTo>
                  <a:pt x="118808" y="293370"/>
                </a:lnTo>
                <a:close/>
              </a:path>
              <a:path w="375285" h="309880">
                <a:moveTo>
                  <a:pt x="328320" y="280670"/>
                </a:moveTo>
                <a:lnTo>
                  <a:pt x="301478" y="280670"/>
                </a:lnTo>
                <a:lnTo>
                  <a:pt x="292668" y="281939"/>
                </a:lnTo>
                <a:lnTo>
                  <a:pt x="286615" y="283209"/>
                </a:lnTo>
                <a:lnTo>
                  <a:pt x="283019" y="284479"/>
                </a:lnTo>
                <a:lnTo>
                  <a:pt x="283019" y="299720"/>
                </a:lnTo>
                <a:lnTo>
                  <a:pt x="281698" y="300989"/>
                </a:lnTo>
                <a:lnTo>
                  <a:pt x="336102" y="300989"/>
                </a:lnTo>
                <a:lnTo>
                  <a:pt x="333222" y="284479"/>
                </a:lnTo>
                <a:lnTo>
                  <a:pt x="333019" y="283209"/>
                </a:lnTo>
                <a:lnTo>
                  <a:pt x="328320" y="280670"/>
                </a:lnTo>
                <a:close/>
              </a:path>
              <a:path w="375285" h="309880">
                <a:moveTo>
                  <a:pt x="187502" y="259079"/>
                </a:moveTo>
                <a:lnTo>
                  <a:pt x="124344" y="261620"/>
                </a:lnTo>
                <a:lnTo>
                  <a:pt x="104044" y="265429"/>
                </a:lnTo>
                <a:lnTo>
                  <a:pt x="96418" y="269239"/>
                </a:lnTo>
                <a:lnTo>
                  <a:pt x="96431" y="292100"/>
                </a:lnTo>
                <a:lnTo>
                  <a:pt x="96608" y="293370"/>
                </a:lnTo>
                <a:lnTo>
                  <a:pt x="97066" y="292100"/>
                </a:lnTo>
                <a:lnTo>
                  <a:pt x="107633" y="288289"/>
                </a:lnTo>
                <a:lnTo>
                  <a:pt x="128592" y="285750"/>
                </a:lnTo>
                <a:lnTo>
                  <a:pt x="187502" y="283209"/>
                </a:lnTo>
                <a:lnTo>
                  <a:pt x="278592" y="283209"/>
                </a:lnTo>
                <a:lnTo>
                  <a:pt x="278599" y="269239"/>
                </a:lnTo>
                <a:lnTo>
                  <a:pt x="270972" y="265429"/>
                </a:lnTo>
                <a:lnTo>
                  <a:pt x="250667" y="261620"/>
                </a:lnTo>
                <a:lnTo>
                  <a:pt x="187502" y="259079"/>
                </a:lnTo>
                <a:close/>
              </a:path>
              <a:path w="375285" h="309880">
                <a:moveTo>
                  <a:pt x="278592" y="283209"/>
                </a:moveTo>
                <a:lnTo>
                  <a:pt x="187502" y="283209"/>
                </a:lnTo>
                <a:lnTo>
                  <a:pt x="246424" y="285750"/>
                </a:lnTo>
                <a:lnTo>
                  <a:pt x="267384" y="288289"/>
                </a:lnTo>
                <a:lnTo>
                  <a:pt x="277952" y="292100"/>
                </a:lnTo>
                <a:lnTo>
                  <a:pt x="278396" y="293370"/>
                </a:lnTo>
                <a:lnTo>
                  <a:pt x="278587" y="292100"/>
                </a:lnTo>
                <a:lnTo>
                  <a:pt x="278592" y="283209"/>
                </a:lnTo>
                <a:close/>
              </a:path>
              <a:path w="375285" h="309880">
                <a:moveTo>
                  <a:pt x="60731" y="266700"/>
                </a:moveTo>
                <a:lnTo>
                  <a:pt x="56172" y="266700"/>
                </a:lnTo>
                <a:lnTo>
                  <a:pt x="56883" y="275589"/>
                </a:lnTo>
                <a:lnTo>
                  <a:pt x="57213" y="274320"/>
                </a:lnTo>
                <a:lnTo>
                  <a:pt x="62560" y="267970"/>
                </a:lnTo>
                <a:lnTo>
                  <a:pt x="60731" y="266700"/>
                </a:lnTo>
                <a:close/>
              </a:path>
              <a:path w="375285" h="309880">
                <a:moveTo>
                  <a:pt x="327151" y="252729"/>
                </a:moveTo>
                <a:lnTo>
                  <a:pt x="324599" y="252729"/>
                </a:lnTo>
                <a:lnTo>
                  <a:pt x="323164" y="257809"/>
                </a:lnTo>
                <a:lnTo>
                  <a:pt x="322948" y="259079"/>
                </a:lnTo>
                <a:lnTo>
                  <a:pt x="316636" y="259079"/>
                </a:lnTo>
                <a:lnTo>
                  <a:pt x="320751" y="262889"/>
                </a:lnTo>
                <a:lnTo>
                  <a:pt x="321005" y="262889"/>
                </a:lnTo>
                <a:lnTo>
                  <a:pt x="317944" y="264159"/>
                </a:lnTo>
                <a:lnTo>
                  <a:pt x="312445" y="267970"/>
                </a:lnTo>
                <a:lnTo>
                  <a:pt x="317804" y="274320"/>
                </a:lnTo>
                <a:lnTo>
                  <a:pt x="318122" y="275589"/>
                </a:lnTo>
                <a:lnTo>
                  <a:pt x="318833" y="266700"/>
                </a:lnTo>
                <a:lnTo>
                  <a:pt x="339242" y="266700"/>
                </a:lnTo>
                <a:lnTo>
                  <a:pt x="343928" y="265429"/>
                </a:lnTo>
                <a:lnTo>
                  <a:pt x="347357" y="265429"/>
                </a:lnTo>
                <a:lnTo>
                  <a:pt x="347865" y="257809"/>
                </a:lnTo>
                <a:lnTo>
                  <a:pt x="348029" y="256539"/>
                </a:lnTo>
                <a:lnTo>
                  <a:pt x="330365" y="256539"/>
                </a:lnTo>
                <a:lnTo>
                  <a:pt x="328117" y="254000"/>
                </a:lnTo>
                <a:lnTo>
                  <a:pt x="327151" y="252729"/>
                </a:lnTo>
                <a:close/>
              </a:path>
              <a:path w="375285" h="309880">
                <a:moveTo>
                  <a:pt x="25285" y="218439"/>
                </a:moveTo>
                <a:lnTo>
                  <a:pt x="24917" y="218439"/>
                </a:lnTo>
                <a:lnTo>
                  <a:pt x="22428" y="224789"/>
                </a:lnTo>
                <a:lnTo>
                  <a:pt x="23291" y="229870"/>
                </a:lnTo>
                <a:lnTo>
                  <a:pt x="30543" y="231139"/>
                </a:lnTo>
                <a:lnTo>
                  <a:pt x="29895" y="231139"/>
                </a:lnTo>
                <a:lnTo>
                  <a:pt x="26586" y="237489"/>
                </a:lnTo>
                <a:lnTo>
                  <a:pt x="25881" y="245109"/>
                </a:lnTo>
                <a:lnTo>
                  <a:pt x="26497" y="252729"/>
                </a:lnTo>
                <a:lnTo>
                  <a:pt x="27152" y="257809"/>
                </a:lnTo>
                <a:lnTo>
                  <a:pt x="27660" y="265429"/>
                </a:lnTo>
                <a:lnTo>
                  <a:pt x="31089" y="265429"/>
                </a:lnTo>
                <a:lnTo>
                  <a:pt x="35775" y="266700"/>
                </a:lnTo>
                <a:lnTo>
                  <a:pt x="32867" y="270509"/>
                </a:lnTo>
                <a:lnTo>
                  <a:pt x="29260" y="273050"/>
                </a:lnTo>
                <a:lnTo>
                  <a:pt x="37782" y="274320"/>
                </a:lnTo>
                <a:lnTo>
                  <a:pt x="39065" y="267970"/>
                </a:lnTo>
                <a:lnTo>
                  <a:pt x="52774" y="267970"/>
                </a:lnTo>
                <a:lnTo>
                  <a:pt x="56172" y="266700"/>
                </a:lnTo>
                <a:lnTo>
                  <a:pt x="60731" y="266700"/>
                </a:lnTo>
                <a:lnTo>
                  <a:pt x="57073" y="264159"/>
                </a:lnTo>
                <a:lnTo>
                  <a:pt x="54013" y="262889"/>
                </a:lnTo>
                <a:lnTo>
                  <a:pt x="54267" y="262889"/>
                </a:lnTo>
                <a:lnTo>
                  <a:pt x="58381" y="259079"/>
                </a:lnTo>
                <a:lnTo>
                  <a:pt x="52057" y="259079"/>
                </a:lnTo>
                <a:lnTo>
                  <a:pt x="51854" y="257809"/>
                </a:lnTo>
                <a:lnTo>
                  <a:pt x="51495" y="256539"/>
                </a:lnTo>
                <a:lnTo>
                  <a:pt x="44653" y="256539"/>
                </a:lnTo>
                <a:lnTo>
                  <a:pt x="39052" y="255270"/>
                </a:lnTo>
                <a:lnTo>
                  <a:pt x="38531" y="255270"/>
                </a:lnTo>
                <a:lnTo>
                  <a:pt x="43513" y="240029"/>
                </a:lnTo>
                <a:lnTo>
                  <a:pt x="53024" y="233679"/>
                </a:lnTo>
                <a:lnTo>
                  <a:pt x="62850" y="229870"/>
                </a:lnTo>
                <a:lnTo>
                  <a:pt x="67596" y="224789"/>
                </a:lnTo>
                <a:lnTo>
                  <a:pt x="28363" y="224789"/>
                </a:lnTo>
                <a:lnTo>
                  <a:pt x="25323" y="219709"/>
                </a:lnTo>
                <a:lnTo>
                  <a:pt x="25285" y="218439"/>
                </a:lnTo>
                <a:close/>
              </a:path>
              <a:path w="375285" h="309880">
                <a:moveTo>
                  <a:pt x="340211" y="267970"/>
                </a:moveTo>
                <a:lnTo>
                  <a:pt x="335953" y="267970"/>
                </a:lnTo>
                <a:lnTo>
                  <a:pt x="337235" y="274320"/>
                </a:lnTo>
                <a:lnTo>
                  <a:pt x="345706" y="273050"/>
                </a:lnTo>
                <a:lnTo>
                  <a:pt x="342150" y="270509"/>
                </a:lnTo>
                <a:lnTo>
                  <a:pt x="340211" y="267970"/>
                </a:lnTo>
                <a:close/>
              </a:path>
              <a:path w="375285" h="309880">
                <a:moveTo>
                  <a:pt x="52774" y="267970"/>
                </a:moveTo>
                <a:lnTo>
                  <a:pt x="39065" y="267970"/>
                </a:lnTo>
                <a:lnTo>
                  <a:pt x="42278" y="271779"/>
                </a:lnTo>
                <a:lnTo>
                  <a:pt x="46989" y="270509"/>
                </a:lnTo>
                <a:lnTo>
                  <a:pt x="49377" y="269239"/>
                </a:lnTo>
                <a:lnTo>
                  <a:pt x="52774" y="267970"/>
                </a:lnTo>
                <a:close/>
              </a:path>
              <a:path w="375285" h="309880">
                <a:moveTo>
                  <a:pt x="339242" y="266700"/>
                </a:moveTo>
                <a:lnTo>
                  <a:pt x="318833" y="266700"/>
                </a:lnTo>
                <a:lnTo>
                  <a:pt x="325627" y="269239"/>
                </a:lnTo>
                <a:lnTo>
                  <a:pt x="328015" y="270509"/>
                </a:lnTo>
                <a:lnTo>
                  <a:pt x="332727" y="271779"/>
                </a:lnTo>
                <a:lnTo>
                  <a:pt x="335953" y="267970"/>
                </a:lnTo>
                <a:lnTo>
                  <a:pt x="340211" y="267970"/>
                </a:lnTo>
                <a:lnTo>
                  <a:pt x="339242" y="266700"/>
                </a:lnTo>
                <a:close/>
              </a:path>
              <a:path w="375285" h="309880">
                <a:moveTo>
                  <a:pt x="20586" y="264159"/>
                </a:moveTo>
                <a:lnTo>
                  <a:pt x="19430" y="264159"/>
                </a:lnTo>
                <a:lnTo>
                  <a:pt x="24891" y="270509"/>
                </a:lnTo>
                <a:lnTo>
                  <a:pt x="31089" y="265429"/>
                </a:lnTo>
                <a:lnTo>
                  <a:pt x="27660" y="265429"/>
                </a:lnTo>
                <a:lnTo>
                  <a:pt x="20586" y="264159"/>
                </a:lnTo>
                <a:close/>
              </a:path>
              <a:path w="375285" h="309880">
                <a:moveTo>
                  <a:pt x="355587" y="264159"/>
                </a:moveTo>
                <a:lnTo>
                  <a:pt x="354431" y="264159"/>
                </a:lnTo>
                <a:lnTo>
                  <a:pt x="347357" y="265429"/>
                </a:lnTo>
                <a:lnTo>
                  <a:pt x="343928" y="265429"/>
                </a:lnTo>
                <a:lnTo>
                  <a:pt x="350126" y="270509"/>
                </a:lnTo>
                <a:lnTo>
                  <a:pt x="355587" y="264159"/>
                </a:lnTo>
                <a:close/>
              </a:path>
              <a:path w="375285" h="309880">
                <a:moveTo>
                  <a:pt x="56362" y="255270"/>
                </a:moveTo>
                <a:lnTo>
                  <a:pt x="52057" y="259079"/>
                </a:lnTo>
                <a:lnTo>
                  <a:pt x="58381" y="259079"/>
                </a:lnTo>
                <a:lnTo>
                  <a:pt x="62318" y="264159"/>
                </a:lnTo>
                <a:lnTo>
                  <a:pt x="62560" y="264159"/>
                </a:lnTo>
                <a:lnTo>
                  <a:pt x="63030" y="256539"/>
                </a:lnTo>
                <a:lnTo>
                  <a:pt x="56362" y="255270"/>
                </a:lnTo>
                <a:close/>
              </a:path>
              <a:path w="375285" h="309880">
                <a:moveTo>
                  <a:pt x="318642" y="255270"/>
                </a:moveTo>
                <a:lnTo>
                  <a:pt x="311988" y="256539"/>
                </a:lnTo>
                <a:lnTo>
                  <a:pt x="312458" y="264159"/>
                </a:lnTo>
                <a:lnTo>
                  <a:pt x="312699" y="264159"/>
                </a:lnTo>
                <a:lnTo>
                  <a:pt x="316636" y="259079"/>
                </a:lnTo>
                <a:lnTo>
                  <a:pt x="322948" y="259079"/>
                </a:lnTo>
                <a:lnTo>
                  <a:pt x="318642" y="255270"/>
                </a:lnTo>
                <a:close/>
              </a:path>
              <a:path w="375285" h="309880">
                <a:moveTo>
                  <a:pt x="52019" y="247650"/>
                </a:moveTo>
                <a:lnTo>
                  <a:pt x="47866" y="252729"/>
                </a:lnTo>
                <a:lnTo>
                  <a:pt x="46901" y="254000"/>
                </a:lnTo>
                <a:lnTo>
                  <a:pt x="44653" y="256539"/>
                </a:lnTo>
                <a:lnTo>
                  <a:pt x="51495" y="256539"/>
                </a:lnTo>
                <a:lnTo>
                  <a:pt x="50419" y="252729"/>
                </a:lnTo>
                <a:lnTo>
                  <a:pt x="57391" y="252729"/>
                </a:lnTo>
                <a:lnTo>
                  <a:pt x="52019" y="247650"/>
                </a:lnTo>
                <a:close/>
              </a:path>
              <a:path w="375285" h="309880">
                <a:moveTo>
                  <a:pt x="337337" y="222250"/>
                </a:moveTo>
                <a:lnTo>
                  <a:pt x="306070" y="222250"/>
                </a:lnTo>
                <a:lnTo>
                  <a:pt x="306222" y="223520"/>
                </a:lnTo>
                <a:lnTo>
                  <a:pt x="312162" y="229870"/>
                </a:lnTo>
                <a:lnTo>
                  <a:pt x="321992" y="233679"/>
                </a:lnTo>
                <a:lnTo>
                  <a:pt x="331504" y="240029"/>
                </a:lnTo>
                <a:lnTo>
                  <a:pt x="336486" y="255270"/>
                </a:lnTo>
                <a:lnTo>
                  <a:pt x="335965" y="255270"/>
                </a:lnTo>
                <a:lnTo>
                  <a:pt x="330365" y="256539"/>
                </a:lnTo>
                <a:lnTo>
                  <a:pt x="348029" y="256539"/>
                </a:lnTo>
                <a:lnTo>
                  <a:pt x="348519" y="252729"/>
                </a:lnTo>
                <a:lnTo>
                  <a:pt x="348928" y="247650"/>
                </a:lnTo>
                <a:lnTo>
                  <a:pt x="348897" y="242570"/>
                </a:lnTo>
                <a:lnTo>
                  <a:pt x="348426" y="237489"/>
                </a:lnTo>
                <a:lnTo>
                  <a:pt x="345122" y="231139"/>
                </a:lnTo>
                <a:lnTo>
                  <a:pt x="344474" y="231139"/>
                </a:lnTo>
                <a:lnTo>
                  <a:pt x="351713" y="229870"/>
                </a:lnTo>
                <a:lnTo>
                  <a:pt x="352590" y="224789"/>
                </a:lnTo>
                <a:lnTo>
                  <a:pt x="340444" y="224789"/>
                </a:lnTo>
                <a:lnTo>
                  <a:pt x="337337" y="222250"/>
                </a:lnTo>
                <a:close/>
              </a:path>
              <a:path w="375285" h="309880">
                <a:moveTo>
                  <a:pt x="57391" y="252729"/>
                </a:moveTo>
                <a:lnTo>
                  <a:pt x="50419" y="252729"/>
                </a:lnTo>
                <a:lnTo>
                  <a:pt x="56934" y="254000"/>
                </a:lnTo>
                <a:lnTo>
                  <a:pt x="57086" y="254000"/>
                </a:lnTo>
                <a:lnTo>
                  <a:pt x="57391" y="252729"/>
                </a:lnTo>
                <a:close/>
              </a:path>
              <a:path w="375285" h="309880">
                <a:moveTo>
                  <a:pt x="133692" y="240029"/>
                </a:moveTo>
                <a:lnTo>
                  <a:pt x="103530" y="240029"/>
                </a:lnTo>
                <a:lnTo>
                  <a:pt x="110134" y="243839"/>
                </a:lnTo>
                <a:lnTo>
                  <a:pt x="110134" y="250189"/>
                </a:lnTo>
                <a:lnTo>
                  <a:pt x="108623" y="251459"/>
                </a:lnTo>
                <a:lnTo>
                  <a:pt x="106679" y="252729"/>
                </a:lnTo>
                <a:lnTo>
                  <a:pt x="108280" y="252729"/>
                </a:lnTo>
                <a:lnTo>
                  <a:pt x="114452" y="254000"/>
                </a:lnTo>
                <a:lnTo>
                  <a:pt x="115646" y="248920"/>
                </a:lnTo>
                <a:lnTo>
                  <a:pt x="135912" y="248920"/>
                </a:lnTo>
                <a:lnTo>
                  <a:pt x="136905" y="247650"/>
                </a:lnTo>
                <a:lnTo>
                  <a:pt x="131495" y="243839"/>
                </a:lnTo>
                <a:lnTo>
                  <a:pt x="128371" y="242570"/>
                </a:lnTo>
                <a:lnTo>
                  <a:pt x="129044" y="242570"/>
                </a:lnTo>
                <a:lnTo>
                  <a:pt x="133692" y="240029"/>
                </a:lnTo>
                <a:close/>
              </a:path>
              <a:path w="375285" h="309880">
                <a:moveTo>
                  <a:pt x="135912" y="248920"/>
                </a:moveTo>
                <a:lnTo>
                  <a:pt x="131254" y="248920"/>
                </a:lnTo>
                <a:lnTo>
                  <a:pt x="131762" y="254000"/>
                </a:lnTo>
                <a:lnTo>
                  <a:pt x="131940" y="254000"/>
                </a:lnTo>
                <a:lnTo>
                  <a:pt x="135912" y="248920"/>
                </a:lnTo>
                <a:close/>
              </a:path>
              <a:path w="375285" h="309880">
                <a:moveTo>
                  <a:pt x="271487" y="240029"/>
                </a:moveTo>
                <a:lnTo>
                  <a:pt x="241312" y="240029"/>
                </a:lnTo>
                <a:lnTo>
                  <a:pt x="245960" y="242570"/>
                </a:lnTo>
                <a:lnTo>
                  <a:pt x="246634" y="242570"/>
                </a:lnTo>
                <a:lnTo>
                  <a:pt x="243522" y="243839"/>
                </a:lnTo>
                <a:lnTo>
                  <a:pt x="238112" y="247650"/>
                </a:lnTo>
                <a:lnTo>
                  <a:pt x="243065" y="254000"/>
                </a:lnTo>
                <a:lnTo>
                  <a:pt x="243281" y="254000"/>
                </a:lnTo>
                <a:lnTo>
                  <a:pt x="243763" y="248920"/>
                </a:lnTo>
                <a:lnTo>
                  <a:pt x="264871" y="248920"/>
                </a:lnTo>
                <a:lnTo>
                  <a:pt x="264871" y="243839"/>
                </a:lnTo>
                <a:lnTo>
                  <a:pt x="271487" y="240029"/>
                </a:lnTo>
                <a:close/>
              </a:path>
              <a:path w="375285" h="309880">
                <a:moveTo>
                  <a:pt x="264871" y="248920"/>
                </a:moveTo>
                <a:lnTo>
                  <a:pt x="259359" y="248920"/>
                </a:lnTo>
                <a:lnTo>
                  <a:pt x="260565" y="254000"/>
                </a:lnTo>
                <a:lnTo>
                  <a:pt x="266738" y="252729"/>
                </a:lnTo>
                <a:lnTo>
                  <a:pt x="268338" y="252729"/>
                </a:lnTo>
                <a:lnTo>
                  <a:pt x="266395" y="251459"/>
                </a:lnTo>
                <a:lnTo>
                  <a:pt x="264871" y="250189"/>
                </a:lnTo>
                <a:lnTo>
                  <a:pt x="264871" y="248920"/>
                </a:lnTo>
                <a:close/>
              </a:path>
              <a:path w="375285" h="309880">
                <a:moveTo>
                  <a:pt x="322999" y="247650"/>
                </a:moveTo>
                <a:lnTo>
                  <a:pt x="317614" y="252729"/>
                </a:lnTo>
                <a:lnTo>
                  <a:pt x="317919" y="254000"/>
                </a:lnTo>
                <a:lnTo>
                  <a:pt x="324599" y="252729"/>
                </a:lnTo>
                <a:lnTo>
                  <a:pt x="327151" y="252729"/>
                </a:lnTo>
                <a:lnTo>
                  <a:pt x="322999" y="247650"/>
                </a:lnTo>
                <a:close/>
              </a:path>
              <a:path w="375285" h="309880">
                <a:moveTo>
                  <a:pt x="122161" y="248920"/>
                </a:moveTo>
                <a:lnTo>
                  <a:pt x="115646" y="248920"/>
                </a:lnTo>
                <a:lnTo>
                  <a:pt x="118973" y="252729"/>
                </a:lnTo>
                <a:lnTo>
                  <a:pt x="122161" y="248920"/>
                </a:lnTo>
                <a:close/>
              </a:path>
              <a:path w="375285" h="309880">
                <a:moveTo>
                  <a:pt x="259359" y="248920"/>
                </a:moveTo>
                <a:lnTo>
                  <a:pt x="252844" y="248920"/>
                </a:lnTo>
                <a:lnTo>
                  <a:pt x="256032" y="252729"/>
                </a:lnTo>
                <a:lnTo>
                  <a:pt x="259359" y="248920"/>
                </a:lnTo>
                <a:close/>
              </a:path>
              <a:path w="375285" h="309880">
                <a:moveTo>
                  <a:pt x="189001" y="173989"/>
                </a:moveTo>
                <a:lnTo>
                  <a:pt x="171767" y="173989"/>
                </a:lnTo>
                <a:lnTo>
                  <a:pt x="164591" y="176529"/>
                </a:lnTo>
                <a:lnTo>
                  <a:pt x="159258" y="180339"/>
                </a:lnTo>
                <a:lnTo>
                  <a:pt x="164223" y="181609"/>
                </a:lnTo>
                <a:lnTo>
                  <a:pt x="163753" y="186689"/>
                </a:lnTo>
                <a:lnTo>
                  <a:pt x="158927" y="189229"/>
                </a:lnTo>
                <a:lnTo>
                  <a:pt x="131813" y="189229"/>
                </a:lnTo>
                <a:lnTo>
                  <a:pt x="131813" y="205739"/>
                </a:lnTo>
                <a:lnTo>
                  <a:pt x="136417" y="219709"/>
                </a:lnTo>
                <a:lnTo>
                  <a:pt x="148732" y="229870"/>
                </a:lnTo>
                <a:lnTo>
                  <a:pt x="166510" y="238759"/>
                </a:lnTo>
                <a:lnTo>
                  <a:pt x="187502" y="251459"/>
                </a:lnTo>
                <a:lnTo>
                  <a:pt x="208495" y="238759"/>
                </a:lnTo>
                <a:lnTo>
                  <a:pt x="187502" y="238759"/>
                </a:lnTo>
                <a:lnTo>
                  <a:pt x="187502" y="220979"/>
                </a:lnTo>
                <a:lnTo>
                  <a:pt x="155740" y="220979"/>
                </a:lnTo>
                <a:lnTo>
                  <a:pt x="152984" y="217170"/>
                </a:lnTo>
                <a:lnTo>
                  <a:pt x="155955" y="214629"/>
                </a:lnTo>
                <a:lnTo>
                  <a:pt x="152869" y="214629"/>
                </a:lnTo>
                <a:lnTo>
                  <a:pt x="152793" y="209550"/>
                </a:lnTo>
                <a:lnTo>
                  <a:pt x="158038" y="209550"/>
                </a:lnTo>
                <a:lnTo>
                  <a:pt x="156133" y="208279"/>
                </a:lnTo>
                <a:lnTo>
                  <a:pt x="156756" y="208279"/>
                </a:lnTo>
                <a:lnTo>
                  <a:pt x="157530" y="207009"/>
                </a:lnTo>
                <a:lnTo>
                  <a:pt x="169037" y="207009"/>
                </a:lnTo>
                <a:lnTo>
                  <a:pt x="166611" y="200659"/>
                </a:lnTo>
                <a:lnTo>
                  <a:pt x="167106" y="196850"/>
                </a:lnTo>
                <a:lnTo>
                  <a:pt x="162712" y="196850"/>
                </a:lnTo>
                <a:lnTo>
                  <a:pt x="162712" y="193039"/>
                </a:lnTo>
                <a:lnTo>
                  <a:pt x="166420" y="193039"/>
                </a:lnTo>
                <a:lnTo>
                  <a:pt x="168655" y="190500"/>
                </a:lnTo>
                <a:lnTo>
                  <a:pt x="174828" y="181609"/>
                </a:lnTo>
                <a:lnTo>
                  <a:pt x="193514" y="181609"/>
                </a:lnTo>
                <a:lnTo>
                  <a:pt x="189001" y="173989"/>
                </a:lnTo>
                <a:close/>
              </a:path>
              <a:path w="375285" h="309880">
                <a:moveTo>
                  <a:pt x="88125" y="191770"/>
                </a:moveTo>
                <a:lnTo>
                  <a:pt x="84518" y="191770"/>
                </a:lnTo>
                <a:lnTo>
                  <a:pt x="77685" y="194309"/>
                </a:lnTo>
                <a:lnTo>
                  <a:pt x="74244" y="198120"/>
                </a:lnTo>
                <a:lnTo>
                  <a:pt x="75907" y="198120"/>
                </a:lnTo>
                <a:lnTo>
                  <a:pt x="76225" y="200659"/>
                </a:lnTo>
                <a:lnTo>
                  <a:pt x="75806" y="204470"/>
                </a:lnTo>
                <a:lnTo>
                  <a:pt x="73913" y="205739"/>
                </a:lnTo>
                <a:lnTo>
                  <a:pt x="71640" y="205739"/>
                </a:lnTo>
                <a:lnTo>
                  <a:pt x="71615" y="207009"/>
                </a:lnTo>
                <a:lnTo>
                  <a:pt x="78968" y="209550"/>
                </a:lnTo>
                <a:lnTo>
                  <a:pt x="91655" y="214629"/>
                </a:lnTo>
                <a:lnTo>
                  <a:pt x="97942" y="219709"/>
                </a:lnTo>
                <a:lnTo>
                  <a:pt x="97282" y="224789"/>
                </a:lnTo>
                <a:lnTo>
                  <a:pt x="93395" y="240029"/>
                </a:lnTo>
                <a:lnTo>
                  <a:pt x="133692" y="240029"/>
                </a:lnTo>
                <a:lnTo>
                  <a:pt x="136804" y="243839"/>
                </a:lnTo>
                <a:lnTo>
                  <a:pt x="137121" y="243839"/>
                </a:lnTo>
                <a:lnTo>
                  <a:pt x="137121" y="238759"/>
                </a:lnTo>
                <a:lnTo>
                  <a:pt x="126504" y="238759"/>
                </a:lnTo>
                <a:lnTo>
                  <a:pt x="126225" y="237489"/>
                </a:lnTo>
                <a:lnTo>
                  <a:pt x="118732" y="237489"/>
                </a:lnTo>
                <a:lnTo>
                  <a:pt x="110871" y="232409"/>
                </a:lnTo>
                <a:lnTo>
                  <a:pt x="107734" y="229870"/>
                </a:lnTo>
                <a:lnTo>
                  <a:pt x="114680" y="222250"/>
                </a:lnTo>
                <a:lnTo>
                  <a:pt x="114642" y="214629"/>
                </a:lnTo>
                <a:lnTo>
                  <a:pt x="114731" y="213359"/>
                </a:lnTo>
                <a:lnTo>
                  <a:pt x="122072" y="213359"/>
                </a:lnTo>
                <a:lnTo>
                  <a:pt x="122072" y="209550"/>
                </a:lnTo>
                <a:lnTo>
                  <a:pt x="119252" y="209550"/>
                </a:lnTo>
                <a:lnTo>
                  <a:pt x="113967" y="207009"/>
                </a:lnTo>
                <a:lnTo>
                  <a:pt x="106765" y="200659"/>
                </a:lnTo>
                <a:lnTo>
                  <a:pt x="98025" y="194309"/>
                </a:lnTo>
                <a:lnTo>
                  <a:pt x="88125" y="191770"/>
                </a:lnTo>
                <a:close/>
              </a:path>
              <a:path w="375285" h="309880">
                <a:moveTo>
                  <a:pt x="244055" y="234950"/>
                </a:moveTo>
                <a:lnTo>
                  <a:pt x="237896" y="234950"/>
                </a:lnTo>
                <a:lnTo>
                  <a:pt x="237896" y="243839"/>
                </a:lnTo>
                <a:lnTo>
                  <a:pt x="238213" y="243839"/>
                </a:lnTo>
                <a:lnTo>
                  <a:pt x="241312" y="240029"/>
                </a:lnTo>
                <a:lnTo>
                  <a:pt x="281622" y="240029"/>
                </a:lnTo>
                <a:lnTo>
                  <a:pt x="281298" y="238759"/>
                </a:lnTo>
                <a:lnTo>
                  <a:pt x="248513" y="238759"/>
                </a:lnTo>
                <a:lnTo>
                  <a:pt x="244055" y="234950"/>
                </a:lnTo>
                <a:close/>
              </a:path>
              <a:path w="375285" h="309880">
                <a:moveTo>
                  <a:pt x="89306" y="238759"/>
                </a:moveTo>
                <a:lnTo>
                  <a:pt x="87515" y="238759"/>
                </a:lnTo>
                <a:lnTo>
                  <a:pt x="89458" y="241300"/>
                </a:lnTo>
                <a:lnTo>
                  <a:pt x="91643" y="242570"/>
                </a:lnTo>
                <a:lnTo>
                  <a:pt x="97142" y="242570"/>
                </a:lnTo>
                <a:lnTo>
                  <a:pt x="98501" y="240029"/>
                </a:lnTo>
                <a:lnTo>
                  <a:pt x="93395" y="240029"/>
                </a:lnTo>
                <a:lnTo>
                  <a:pt x="89306" y="238759"/>
                </a:lnTo>
                <a:close/>
              </a:path>
              <a:path w="375285" h="309880">
                <a:moveTo>
                  <a:pt x="287489" y="238759"/>
                </a:moveTo>
                <a:lnTo>
                  <a:pt x="285699" y="238759"/>
                </a:lnTo>
                <a:lnTo>
                  <a:pt x="281622" y="240029"/>
                </a:lnTo>
                <a:lnTo>
                  <a:pt x="276517" y="240029"/>
                </a:lnTo>
                <a:lnTo>
                  <a:pt x="277863" y="242570"/>
                </a:lnTo>
                <a:lnTo>
                  <a:pt x="283362" y="242570"/>
                </a:lnTo>
                <a:lnTo>
                  <a:pt x="285559" y="241300"/>
                </a:lnTo>
                <a:lnTo>
                  <a:pt x="287489" y="238759"/>
                </a:lnTo>
                <a:close/>
              </a:path>
              <a:path w="375285" h="309880">
                <a:moveTo>
                  <a:pt x="137121" y="234950"/>
                </a:moveTo>
                <a:lnTo>
                  <a:pt x="130962" y="234950"/>
                </a:lnTo>
                <a:lnTo>
                  <a:pt x="126504" y="238759"/>
                </a:lnTo>
                <a:lnTo>
                  <a:pt x="137121" y="238759"/>
                </a:lnTo>
                <a:lnTo>
                  <a:pt x="137121" y="234950"/>
                </a:lnTo>
                <a:close/>
              </a:path>
              <a:path w="375285" h="309880">
                <a:moveTo>
                  <a:pt x="204266" y="217170"/>
                </a:moveTo>
                <a:lnTo>
                  <a:pt x="195033" y="217170"/>
                </a:lnTo>
                <a:lnTo>
                  <a:pt x="195033" y="238759"/>
                </a:lnTo>
                <a:lnTo>
                  <a:pt x="208495" y="238759"/>
                </a:lnTo>
                <a:lnTo>
                  <a:pt x="226272" y="229870"/>
                </a:lnTo>
                <a:lnTo>
                  <a:pt x="230890" y="226059"/>
                </a:lnTo>
                <a:lnTo>
                  <a:pt x="210388" y="226059"/>
                </a:lnTo>
                <a:lnTo>
                  <a:pt x="206540" y="223520"/>
                </a:lnTo>
                <a:lnTo>
                  <a:pt x="208013" y="220979"/>
                </a:lnTo>
                <a:lnTo>
                  <a:pt x="206032" y="220979"/>
                </a:lnTo>
                <a:lnTo>
                  <a:pt x="204266" y="217170"/>
                </a:lnTo>
                <a:close/>
              </a:path>
              <a:path w="375285" h="309880">
                <a:moveTo>
                  <a:pt x="249021" y="226059"/>
                </a:moveTo>
                <a:lnTo>
                  <a:pt x="243319" y="232409"/>
                </a:lnTo>
                <a:lnTo>
                  <a:pt x="246926" y="232409"/>
                </a:lnTo>
                <a:lnTo>
                  <a:pt x="249339" y="234950"/>
                </a:lnTo>
                <a:lnTo>
                  <a:pt x="248513" y="238759"/>
                </a:lnTo>
                <a:lnTo>
                  <a:pt x="281298" y="238759"/>
                </a:lnTo>
                <a:lnTo>
                  <a:pt x="280974" y="237489"/>
                </a:lnTo>
                <a:lnTo>
                  <a:pt x="256273" y="237489"/>
                </a:lnTo>
                <a:lnTo>
                  <a:pt x="254076" y="234950"/>
                </a:lnTo>
                <a:lnTo>
                  <a:pt x="253136" y="233679"/>
                </a:lnTo>
                <a:lnTo>
                  <a:pt x="249021" y="226059"/>
                </a:lnTo>
                <a:close/>
              </a:path>
              <a:path w="375285" h="309880">
                <a:moveTo>
                  <a:pt x="125996" y="226059"/>
                </a:moveTo>
                <a:lnTo>
                  <a:pt x="121869" y="233679"/>
                </a:lnTo>
                <a:lnTo>
                  <a:pt x="120942" y="234950"/>
                </a:lnTo>
                <a:lnTo>
                  <a:pt x="118732" y="237489"/>
                </a:lnTo>
                <a:lnTo>
                  <a:pt x="126225" y="237489"/>
                </a:lnTo>
                <a:lnTo>
                  <a:pt x="125666" y="234950"/>
                </a:lnTo>
                <a:lnTo>
                  <a:pt x="128079" y="232409"/>
                </a:lnTo>
                <a:lnTo>
                  <a:pt x="131686" y="232409"/>
                </a:lnTo>
                <a:lnTo>
                  <a:pt x="125996" y="226059"/>
                </a:lnTo>
                <a:close/>
              </a:path>
              <a:path w="375285" h="309880">
                <a:moveTo>
                  <a:pt x="286534" y="213359"/>
                </a:moveTo>
                <a:lnTo>
                  <a:pt x="260273" y="213359"/>
                </a:lnTo>
                <a:lnTo>
                  <a:pt x="260375" y="214629"/>
                </a:lnTo>
                <a:lnTo>
                  <a:pt x="260324" y="222250"/>
                </a:lnTo>
                <a:lnTo>
                  <a:pt x="267284" y="229870"/>
                </a:lnTo>
                <a:lnTo>
                  <a:pt x="264134" y="232409"/>
                </a:lnTo>
                <a:lnTo>
                  <a:pt x="256273" y="237489"/>
                </a:lnTo>
                <a:lnTo>
                  <a:pt x="280974" y="237489"/>
                </a:lnTo>
                <a:lnTo>
                  <a:pt x="277736" y="224789"/>
                </a:lnTo>
                <a:lnTo>
                  <a:pt x="277075" y="219709"/>
                </a:lnTo>
                <a:lnTo>
                  <a:pt x="283362" y="214629"/>
                </a:lnTo>
                <a:lnTo>
                  <a:pt x="286534" y="213359"/>
                </a:lnTo>
                <a:close/>
              </a:path>
              <a:path w="375285" h="309880">
                <a:moveTo>
                  <a:pt x="79786" y="222250"/>
                </a:moveTo>
                <a:lnTo>
                  <a:pt x="69278" y="222250"/>
                </a:lnTo>
                <a:lnTo>
                  <a:pt x="70294" y="226059"/>
                </a:lnTo>
                <a:lnTo>
                  <a:pt x="78803" y="226059"/>
                </a:lnTo>
                <a:lnTo>
                  <a:pt x="79786" y="222250"/>
                </a:lnTo>
                <a:close/>
              </a:path>
              <a:path w="375285" h="309880">
                <a:moveTo>
                  <a:pt x="213842" y="220979"/>
                </a:moveTo>
                <a:lnTo>
                  <a:pt x="211327" y="220979"/>
                </a:lnTo>
                <a:lnTo>
                  <a:pt x="210261" y="223520"/>
                </a:lnTo>
                <a:lnTo>
                  <a:pt x="210667" y="226059"/>
                </a:lnTo>
                <a:lnTo>
                  <a:pt x="230890" y="226059"/>
                </a:lnTo>
                <a:lnTo>
                  <a:pt x="235508" y="222250"/>
                </a:lnTo>
                <a:lnTo>
                  <a:pt x="216179" y="222250"/>
                </a:lnTo>
                <a:lnTo>
                  <a:pt x="213842" y="220979"/>
                </a:lnTo>
                <a:close/>
              </a:path>
              <a:path w="375285" h="309880">
                <a:moveTo>
                  <a:pt x="274637" y="160020"/>
                </a:moveTo>
                <a:lnTo>
                  <a:pt x="269201" y="160020"/>
                </a:lnTo>
                <a:lnTo>
                  <a:pt x="263105" y="163829"/>
                </a:lnTo>
                <a:lnTo>
                  <a:pt x="254139" y="170179"/>
                </a:lnTo>
                <a:lnTo>
                  <a:pt x="246303" y="176529"/>
                </a:lnTo>
                <a:lnTo>
                  <a:pt x="270229" y="176529"/>
                </a:lnTo>
                <a:lnTo>
                  <a:pt x="282449" y="177800"/>
                </a:lnTo>
                <a:lnTo>
                  <a:pt x="296214" y="185420"/>
                </a:lnTo>
                <a:lnTo>
                  <a:pt x="306440" y="199389"/>
                </a:lnTo>
                <a:lnTo>
                  <a:pt x="306649" y="212089"/>
                </a:lnTo>
                <a:lnTo>
                  <a:pt x="301317" y="219709"/>
                </a:lnTo>
                <a:lnTo>
                  <a:pt x="294652" y="219709"/>
                </a:lnTo>
                <a:lnTo>
                  <a:pt x="296214" y="226059"/>
                </a:lnTo>
                <a:lnTo>
                  <a:pt x="304723" y="226059"/>
                </a:lnTo>
                <a:lnTo>
                  <a:pt x="305739" y="222250"/>
                </a:lnTo>
                <a:lnTo>
                  <a:pt x="337337" y="222250"/>
                </a:lnTo>
                <a:lnTo>
                  <a:pt x="334231" y="219709"/>
                </a:lnTo>
                <a:lnTo>
                  <a:pt x="331177" y="209550"/>
                </a:lnTo>
                <a:lnTo>
                  <a:pt x="343213" y="209550"/>
                </a:lnTo>
                <a:lnTo>
                  <a:pt x="347356" y="208279"/>
                </a:lnTo>
                <a:lnTo>
                  <a:pt x="353896" y="203200"/>
                </a:lnTo>
                <a:lnTo>
                  <a:pt x="354655" y="200659"/>
                </a:lnTo>
                <a:lnTo>
                  <a:pt x="331774" y="200659"/>
                </a:lnTo>
                <a:lnTo>
                  <a:pt x="329488" y="199389"/>
                </a:lnTo>
                <a:lnTo>
                  <a:pt x="327039" y="185420"/>
                </a:lnTo>
                <a:lnTo>
                  <a:pt x="324612" y="177800"/>
                </a:lnTo>
                <a:lnTo>
                  <a:pt x="320755" y="172720"/>
                </a:lnTo>
                <a:lnTo>
                  <a:pt x="319071" y="171450"/>
                </a:lnTo>
                <a:lnTo>
                  <a:pt x="300504" y="171450"/>
                </a:lnTo>
                <a:lnTo>
                  <a:pt x="295057" y="170179"/>
                </a:lnTo>
                <a:lnTo>
                  <a:pt x="287121" y="166370"/>
                </a:lnTo>
                <a:lnTo>
                  <a:pt x="280311" y="162559"/>
                </a:lnTo>
                <a:lnTo>
                  <a:pt x="274637" y="160020"/>
                </a:lnTo>
                <a:close/>
              </a:path>
              <a:path w="375285" h="309880">
                <a:moveTo>
                  <a:pt x="68406" y="209550"/>
                </a:moveTo>
                <a:lnTo>
                  <a:pt x="43827" y="209550"/>
                </a:lnTo>
                <a:lnTo>
                  <a:pt x="40781" y="219709"/>
                </a:lnTo>
                <a:lnTo>
                  <a:pt x="34570" y="224789"/>
                </a:lnTo>
                <a:lnTo>
                  <a:pt x="67596" y="224789"/>
                </a:lnTo>
                <a:lnTo>
                  <a:pt x="68783" y="223520"/>
                </a:lnTo>
                <a:lnTo>
                  <a:pt x="68948" y="222250"/>
                </a:lnTo>
                <a:lnTo>
                  <a:pt x="79786" y="222250"/>
                </a:lnTo>
                <a:lnTo>
                  <a:pt x="80441" y="219709"/>
                </a:lnTo>
                <a:lnTo>
                  <a:pt x="73695" y="219709"/>
                </a:lnTo>
                <a:lnTo>
                  <a:pt x="68364" y="212089"/>
                </a:lnTo>
                <a:lnTo>
                  <a:pt x="68406" y="209550"/>
                </a:lnTo>
                <a:close/>
              </a:path>
              <a:path w="375285" h="309880">
                <a:moveTo>
                  <a:pt x="350100" y="218439"/>
                </a:moveTo>
                <a:lnTo>
                  <a:pt x="349719" y="218439"/>
                </a:lnTo>
                <a:lnTo>
                  <a:pt x="349681" y="219709"/>
                </a:lnTo>
                <a:lnTo>
                  <a:pt x="346649" y="224789"/>
                </a:lnTo>
                <a:lnTo>
                  <a:pt x="352590" y="224789"/>
                </a:lnTo>
                <a:lnTo>
                  <a:pt x="350100" y="218439"/>
                </a:lnTo>
                <a:close/>
              </a:path>
              <a:path w="375285" h="309880">
                <a:moveTo>
                  <a:pt x="217309" y="218439"/>
                </a:moveTo>
                <a:lnTo>
                  <a:pt x="216179" y="222250"/>
                </a:lnTo>
                <a:lnTo>
                  <a:pt x="235508" y="222250"/>
                </a:lnTo>
                <a:lnTo>
                  <a:pt x="237048" y="220979"/>
                </a:lnTo>
                <a:lnTo>
                  <a:pt x="218833" y="220979"/>
                </a:lnTo>
                <a:lnTo>
                  <a:pt x="217309" y="218439"/>
                </a:lnTo>
                <a:close/>
              </a:path>
              <a:path w="375285" h="309880">
                <a:moveTo>
                  <a:pt x="164680" y="217170"/>
                </a:moveTo>
                <a:lnTo>
                  <a:pt x="162775" y="219709"/>
                </a:lnTo>
                <a:lnTo>
                  <a:pt x="155816" y="219709"/>
                </a:lnTo>
                <a:lnTo>
                  <a:pt x="155740" y="220979"/>
                </a:lnTo>
                <a:lnTo>
                  <a:pt x="165430" y="220979"/>
                </a:lnTo>
                <a:lnTo>
                  <a:pt x="164680" y="217170"/>
                </a:lnTo>
                <a:close/>
              </a:path>
              <a:path w="375285" h="309880">
                <a:moveTo>
                  <a:pt x="174218" y="212089"/>
                </a:moveTo>
                <a:lnTo>
                  <a:pt x="171742" y="212089"/>
                </a:lnTo>
                <a:lnTo>
                  <a:pt x="167690" y="214629"/>
                </a:lnTo>
                <a:lnTo>
                  <a:pt x="167690" y="218439"/>
                </a:lnTo>
                <a:lnTo>
                  <a:pt x="168160" y="218439"/>
                </a:lnTo>
                <a:lnTo>
                  <a:pt x="169697" y="219709"/>
                </a:lnTo>
                <a:lnTo>
                  <a:pt x="168643" y="219709"/>
                </a:lnTo>
                <a:lnTo>
                  <a:pt x="165430" y="220979"/>
                </a:lnTo>
                <a:lnTo>
                  <a:pt x="187502" y="220979"/>
                </a:lnTo>
                <a:lnTo>
                  <a:pt x="187502" y="217170"/>
                </a:lnTo>
                <a:lnTo>
                  <a:pt x="204266" y="217170"/>
                </a:lnTo>
                <a:lnTo>
                  <a:pt x="207924" y="215900"/>
                </a:lnTo>
                <a:lnTo>
                  <a:pt x="210388" y="215900"/>
                </a:lnTo>
                <a:lnTo>
                  <a:pt x="209696" y="214629"/>
                </a:lnTo>
                <a:lnTo>
                  <a:pt x="205270" y="214629"/>
                </a:lnTo>
                <a:lnTo>
                  <a:pt x="205943" y="213359"/>
                </a:lnTo>
                <a:lnTo>
                  <a:pt x="174625" y="213359"/>
                </a:lnTo>
                <a:lnTo>
                  <a:pt x="174218" y="212089"/>
                </a:lnTo>
                <a:close/>
              </a:path>
              <a:path w="375285" h="309880">
                <a:moveTo>
                  <a:pt x="207390" y="218439"/>
                </a:moveTo>
                <a:lnTo>
                  <a:pt x="206184" y="220979"/>
                </a:lnTo>
                <a:lnTo>
                  <a:pt x="208013" y="220979"/>
                </a:lnTo>
                <a:lnTo>
                  <a:pt x="208749" y="219709"/>
                </a:lnTo>
                <a:lnTo>
                  <a:pt x="210032" y="219709"/>
                </a:lnTo>
                <a:lnTo>
                  <a:pt x="207390" y="218439"/>
                </a:lnTo>
                <a:close/>
              </a:path>
              <a:path w="375285" h="309880">
                <a:moveTo>
                  <a:pt x="240680" y="213359"/>
                </a:moveTo>
                <a:lnTo>
                  <a:pt x="226834" y="213359"/>
                </a:lnTo>
                <a:lnTo>
                  <a:pt x="225158" y="217170"/>
                </a:lnTo>
                <a:lnTo>
                  <a:pt x="218757" y="217170"/>
                </a:lnTo>
                <a:lnTo>
                  <a:pt x="221411" y="218439"/>
                </a:lnTo>
                <a:lnTo>
                  <a:pt x="223710" y="219709"/>
                </a:lnTo>
                <a:lnTo>
                  <a:pt x="221983" y="220979"/>
                </a:lnTo>
                <a:lnTo>
                  <a:pt x="237048" y="220979"/>
                </a:lnTo>
                <a:lnTo>
                  <a:pt x="238587" y="219709"/>
                </a:lnTo>
                <a:lnTo>
                  <a:pt x="239424" y="217170"/>
                </a:lnTo>
                <a:lnTo>
                  <a:pt x="225158" y="217170"/>
                </a:lnTo>
                <a:lnTo>
                  <a:pt x="220954" y="215900"/>
                </a:lnTo>
                <a:lnTo>
                  <a:pt x="239843" y="215900"/>
                </a:lnTo>
                <a:lnTo>
                  <a:pt x="240680" y="213359"/>
                </a:lnTo>
                <a:close/>
              </a:path>
              <a:path w="375285" h="309880">
                <a:moveTo>
                  <a:pt x="161112" y="217170"/>
                </a:moveTo>
                <a:lnTo>
                  <a:pt x="156273" y="217170"/>
                </a:lnTo>
                <a:lnTo>
                  <a:pt x="155892" y="219709"/>
                </a:lnTo>
                <a:lnTo>
                  <a:pt x="162775" y="219709"/>
                </a:lnTo>
                <a:lnTo>
                  <a:pt x="161112" y="217170"/>
                </a:lnTo>
                <a:close/>
              </a:path>
              <a:path w="375285" h="309880">
                <a:moveTo>
                  <a:pt x="243192" y="198120"/>
                </a:moveTo>
                <a:lnTo>
                  <a:pt x="219328" y="198120"/>
                </a:lnTo>
                <a:lnTo>
                  <a:pt x="221183" y="200659"/>
                </a:lnTo>
                <a:lnTo>
                  <a:pt x="220332" y="203200"/>
                </a:lnTo>
                <a:lnTo>
                  <a:pt x="218719" y="203200"/>
                </a:lnTo>
                <a:lnTo>
                  <a:pt x="218698" y="203623"/>
                </a:lnTo>
                <a:lnTo>
                  <a:pt x="220154" y="204470"/>
                </a:lnTo>
                <a:lnTo>
                  <a:pt x="220548" y="209550"/>
                </a:lnTo>
                <a:lnTo>
                  <a:pt x="222148" y="215900"/>
                </a:lnTo>
                <a:lnTo>
                  <a:pt x="226529" y="213359"/>
                </a:lnTo>
                <a:lnTo>
                  <a:pt x="240680" y="213359"/>
                </a:lnTo>
                <a:lnTo>
                  <a:pt x="243192" y="205739"/>
                </a:lnTo>
                <a:lnTo>
                  <a:pt x="243192" y="198120"/>
                </a:lnTo>
                <a:close/>
              </a:path>
              <a:path w="375285" h="309880">
                <a:moveTo>
                  <a:pt x="122072" y="213359"/>
                </a:moveTo>
                <a:lnTo>
                  <a:pt x="114731" y="213359"/>
                </a:lnTo>
                <a:lnTo>
                  <a:pt x="115608" y="214629"/>
                </a:lnTo>
                <a:lnTo>
                  <a:pt x="122072" y="214629"/>
                </a:lnTo>
                <a:lnTo>
                  <a:pt x="122072" y="213359"/>
                </a:lnTo>
                <a:close/>
              </a:path>
              <a:path w="375285" h="309880">
                <a:moveTo>
                  <a:pt x="154825" y="212089"/>
                </a:moveTo>
                <a:lnTo>
                  <a:pt x="153035" y="214629"/>
                </a:lnTo>
                <a:lnTo>
                  <a:pt x="157429" y="214629"/>
                </a:lnTo>
                <a:lnTo>
                  <a:pt x="154825" y="212089"/>
                </a:lnTo>
                <a:close/>
              </a:path>
              <a:path w="375285" h="309880">
                <a:moveTo>
                  <a:pt x="209003" y="213359"/>
                </a:moveTo>
                <a:lnTo>
                  <a:pt x="205524" y="214629"/>
                </a:lnTo>
                <a:lnTo>
                  <a:pt x="209696" y="214629"/>
                </a:lnTo>
                <a:lnTo>
                  <a:pt x="209003" y="213359"/>
                </a:lnTo>
                <a:close/>
              </a:path>
              <a:path w="375285" h="309880">
                <a:moveTo>
                  <a:pt x="253136" y="208279"/>
                </a:moveTo>
                <a:lnTo>
                  <a:pt x="252945" y="208279"/>
                </a:lnTo>
                <a:lnTo>
                  <a:pt x="252945" y="214629"/>
                </a:lnTo>
                <a:lnTo>
                  <a:pt x="259397" y="214629"/>
                </a:lnTo>
                <a:lnTo>
                  <a:pt x="260273" y="213359"/>
                </a:lnTo>
                <a:lnTo>
                  <a:pt x="286534" y="213359"/>
                </a:lnTo>
                <a:lnTo>
                  <a:pt x="296049" y="209550"/>
                </a:lnTo>
                <a:lnTo>
                  <a:pt x="254139" y="209550"/>
                </a:lnTo>
                <a:lnTo>
                  <a:pt x="253136" y="208279"/>
                </a:lnTo>
                <a:close/>
              </a:path>
              <a:path w="375285" h="309880">
                <a:moveTo>
                  <a:pt x="193514" y="181609"/>
                </a:moveTo>
                <a:lnTo>
                  <a:pt x="184886" y="181609"/>
                </a:lnTo>
                <a:lnTo>
                  <a:pt x="187236" y="182879"/>
                </a:lnTo>
                <a:lnTo>
                  <a:pt x="189115" y="184150"/>
                </a:lnTo>
                <a:lnTo>
                  <a:pt x="186270" y="186689"/>
                </a:lnTo>
                <a:lnTo>
                  <a:pt x="189090" y="190500"/>
                </a:lnTo>
                <a:lnTo>
                  <a:pt x="191490" y="190500"/>
                </a:lnTo>
                <a:lnTo>
                  <a:pt x="180365" y="194309"/>
                </a:lnTo>
                <a:lnTo>
                  <a:pt x="175488" y="195579"/>
                </a:lnTo>
                <a:lnTo>
                  <a:pt x="175488" y="209550"/>
                </a:lnTo>
                <a:lnTo>
                  <a:pt x="177114" y="213359"/>
                </a:lnTo>
                <a:lnTo>
                  <a:pt x="180124" y="212089"/>
                </a:lnTo>
                <a:lnTo>
                  <a:pt x="206800" y="212089"/>
                </a:lnTo>
                <a:lnTo>
                  <a:pt x="207657" y="210820"/>
                </a:lnTo>
                <a:lnTo>
                  <a:pt x="214198" y="210820"/>
                </a:lnTo>
                <a:lnTo>
                  <a:pt x="210466" y="207009"/>
                </a:lnTo>
                <a:lnTo>
                  <a:pt x="204797" y="205739"/>
                </a:lnTo>
                <a:lnTo>
                  <a:pt x="199722" y="205739"/>
                </a:lnTo>
                <a:lnTo>
                  <a:pt x="197595" y="203200"/>
                </a:lnTo>
                <a:lnTo>
                  <a:pt x="190792" y="203200"/>
                </a:lnTo>
                <a:lnTo>
                  <a:pt x="189852" y="199389"/>
                </a:lnTo>
                <a:lnTo>
                  <a:pt x="193960" y="199389"/>
                </a:lnTo>
                <a:lnTo>
                  <a:pt x="195592" y="196850"/>
                </a:lnTo>
                <a:lnTo>
                  <a:pt x="195681" y="195579"/>
                </a:lnTo>
                <a:lnTo>
                  <a:pt x="195770" y="185420"/>
                </a:lnTo>
                <a:lnTo>
                  <a:pt x="193514" y="181609"/>
                </a:lnTo>
                <a:close/>
              </a:path>
              <a:path w="375285" h="309880">
                <a:moveTo>
                  <a:pt x="206800" y="212089"/>
                </a:moveTo>
                <a:lnTo>
                  <a:pt x="180187" y="212089"/>
                </a:lnTo>
                <a:lnTo>
                  <a:pt x="179031" y="213359"/>
                </a:lnTo>
                <a:lnTo>
                  <a:pt x="205943" y="213359"/>
                </a:lnTo>
                <a:lnTo>
                  <a:pt x="206800" y="212089"/>
                </a:lnTo>
                <a:close/>
              </a:path>
              <a:path w="375285" h="309880">
                <a:moveTo>
                  <a:pt x="214198" y="210820"/>
                </a:moveTo>
                <a:lnTo>
                  <a:pt x="207657" y="210820"/>
                </a:lnTo>
                <a:lnTo>
                  <a:pt x="210807" y="213359"/>
                </a:lnTo>
                <a:lnTo>
                  <a:pt x="212420" y="213359"/>
                </a:lnTo>
                <a:lnTo>
                  <a:pt x="215442" y="212089"/>
                </a:lnTo>
                <a:lnTo>
                  <a:pt x="214198" y="210820"/>
                </a:lnTo>
                <a:close/>
              </a:path>
              <a:path w="375285" h="309880">
                <a:moveTo>
                  <a:pt x="159143" y="209550"/>
                </a:moveTo>
                <a:lnTo>
                  <a:pt x="156362" y="209550"/>
                </a:lnTo>
                <a:lnTo>
                  <a:pt x="158711" y="212089"/>
                </a:lnTo>
                <a:lnTo>
                  <a:pt x="159143" y="209550"/>
                </a:lnTo>
                <a:close/>
              </a:path>
              <a:path w="375285" h="309880">
                <a:moveTo>
                  <a:pt x="41810" y="151129"/>
                </a:moveTo>
                <a:lnTo>
                  <a:pt x="37655" y="151129"/>
                </a:lnTo>
                <a:lnTo>
                  <a:pt x="37604" y="160020"/>
                </a:lnTo>
                <a:lnTo>
                  <a:pt x="34612" y="167639"/>
                </a:lnTo>
                <a:lnTo>
                  <a:pt x="28028" y="175259"/>
                </a:lnTo>
                <a:lnTo>
                  <a:pt x="21445" y="184150"/>
                </a:lnTo>
                <a:lnTo>
                  <a:pt x="18453" y="194309"/>
                </a:lnTo>
                <a:lnTo>
                  <a:pt x="21108" y="203200"/>
                </a:lnTo>
                <a:lnTo>
                  <a:pt x="27649" y="208279"/>
                </a:lnTo>
                <a:lnTo>
                  <a:pt x="35935" y="210820"/>
                </a:lnTo>
                <a:lnTo>
                  <a:pt x="43827" y="209550"/>
                </a:lnTo>
                <a:lnTo>
                  <a:pt x="68406" y="209550"/>
                </a:lnTo>
                <a:lnTo>
                  <a:pt x="68554" y="200659"/>
                </a:lnTo>
                <a:lnTo>
                  <a:pt x="27012" y="200659"/>
                </a:lnTo>
                <a:lnTo>
                  <a:pt x="25387" y="195579"/>
                </a:lnTo>
                <a:lnTo>
                  <a:pt x="25387" y="193039"/>
                </a:lnTo>
                <a:lnTo>
                  <a:pt x="28046" y="184150"/>
                </a:lnTo>
                <a:lnTo>
                  <a:pt x="39746" y="168909"/>
                </a:lnTo>
                <a:lnTo>
                  <a:pt x="42405" y="160020"/>
                </a:lnTo>
                <a:lnTo>
                  <a:pt x="42405" y="156209"/>
                </a:lnTo>
                <a:lnTo>
                  <a:pt x="41810" y="151129"/>
                </a:lnTo>
                <a:close/>
              </a:path>
              <a:path w="375285" h="309880">
                <a:moveTo>
                  <a:pt x="168694" y="207009"/>
                </a:moveTo>
                <a:lnTo>
                  <a:pt x="160820" y="207009"/>
                </a:lnTo>
                <a:lnTo>
                  <a:pt x="161137" y="210820"/>
                </a:lnTo>
                <a:lnTo>
                  <a:pt x="165226" y="210820"/>
                </a:lnTo>
                <a:lnTo>
                  <a:pt x="168694" y="207009"/>
                </a:lnTo>
                <a:close/>
              </a:path>
              <a:path w="375285" h="309880">
                <a:moveTo>
                  <a:pt x="343213" y="209550"/>
                </a:moveTo>
                <a:lnTo>
                  <a:pt x="331177" y="209550"/>
                </a:lnTo>
                <a:lnTo>
                  <a:pt x="339069" y="210820"/>
                </a:lnTo>
                <a:lnTo>
                  <a:pt x="343213" y="209550"/>
                </a:lnTo>
                <a:close/>
              </a:path>
              <a:path w="375285" h="309880">
                <a:moveTo>
                  <a:pt x="122072" y="208279"/>
                </a:moveTo>
                <a:lnTo>
                  <a:pt x="121881" y="208279"/>
                </a:lnTo>
                <a:lnTo>
                  <a:pt x="120865" y="209550"/>
                </a:lnTo>
                <a:lnTo>
                  <a:pt x="122072" y="209550"/>
                </a:lnTo>
                <a:lnTo>
                  <a:pt x="122072" y="208279"/>
                </a:lnTo>
                <a:close/>
              </a:path>
              <a:path w="375285" h="309880">
                <a:moveTo>
                  <a:pt x="290487" y="191770"/>
                </a:moveTo>
                <a:lnTo>
                  <a:pt x="286880" y="191770"/>
                </a:lnTo>
                <a:lnTo>
                  <a:pt x="276982" y="194309"/>
                </a:lnTo>
                <a:lnTo>
                  <a:pt x="268244" y="200659"/>
                </a:lnTo>
                <a:lnTo>
                  <a:pt x="261043" y="207009"/>
                </a:lnTo>
                <a:lnTo>
                  <a:pt x="255752" y="209550"/>
                </a:lnTo>
                <a:lnTo>
                  <a:pt x="296049" y="209550"/>
                </a:lnTo>
                <a:lnTo>
                  <a:pt x="303402" y="207009"/>
                </a:lnTo>
                <a:lnTo>
                  <a:pt x="303364" y="205739"/>
                </a:lnTo>
                <a:lnTo>
                  <a:pt x="301091" y="205739"/>
                </a:lnTo>
                <a:lnTo>
                  <a:pt x="299212" y="204470"/>
                </a:lnTo>
                <a:lnTo>
                  <a:pt x="298792" y="200659"/>
                </a:lnTo>
                <a:lnTo>
                  <a:pt x="299097" y="198120"/>
                </a:lnTo>
                <a:lnTo>
                  <a:pt x="300774" y="198120"/>
                </a:lnTo>
                <a:lnTo>
                  <a:pt x="297332" y="194309"/>
                </a:lnTo>
                <a:lnTo>
                  <a:pt x="290487" y="191770"/>
                </a:lnTo>
                <a:close/>
              </a:path>
              <a:path w="375285" h="309880">
                <a:moveTo>
                  <a:pt x="205854" y="190500"/>
                </a:moveTo>
                <a:lnTo>
                  <a:pt x="206146" y="199389"/>
                </a:lnTo>
                <a:lnTo>
                  <a:pt x="218655" y="204470"/>
                </a:lnTo>
                <a:lnTo>
                  <a:pt x="218698" y="203623"/>
                </a:lnTo>
                <a:lnTo>
                  <a:pt x="217970" y="203200"/>
                </a:lnTo>
                <a:lnTo>
                  <a:pt x="218719" y="203200"/>
                </a:lnTo>
                <a:lnTo>
                  <a:pt x="218973" y="198120"/>
                </a:lnTo>
                <a:lnTo>
                  <a:pt x="243192" y="198120"/>
                </a:lnTo>
                <a:lnTo>
                  <a:pt x="243192" y="193039"/>
                </a:lnTo>
                <a:lnTo>
                  <a:pt x="214668" y="193039"/>
                </a:lnTo>
                <a:lnTo>
                  <a:pt x="205854" y="190500"/>
                </a:lnTo>
                <a:close/>
              </a:path>
              <a:path w="375285" h="309880">
                <a:moveTo>
                  <a:pt x="218719" y="203200"/>
                </a:moveTo>
                <a:lnTo>
                  <a:pt x="217970" y="203200"/>
                </a:lnTo>
                <a:lnTo>
                  <a:pt x="218698" y="203623"/>
                </a:lnTo>
                <a:lnTo>
                  <a:pt x="218719" y="203200"/>
                </a:lnTo>
                <a:close/>
              </a:path>
              <a:path w="375285" h="309880">
                <a:moveTo>
                  <a:pt x="196532" y="201929"/>
                </a:moveTo>
                <a:lnTo>
                  <a:pt x="196265" y="201929"/>
                </a:lnTo>
                <a:lnTo>
                  <a:pt x="195541" y="203200"/>
                </a:lnTo>
                <a:lnTo>
                  <a:pt x="197595" y="203200"/>
                </a:lnTo>
                <a:lnTo>
                  <a:pt x="196532" y="201929"/>
                </a:lnTo>
                <a:close/>
              </a:path>
              <a:path w="375285" h="309880">
                <a:moveTo>
                  <a:pt x="193960" y="199389"/>
                </a:moveTo>
                <a:lnTo>
                  <a:pt x="189953" y="199389"/>
                </a:lnTo>
                <a:lnTo>
                  <a:pt x="190830" y="200659"/>
                </a:lnTo>
                <a:lnTo>
                  <a:pt x="192328" y="201929"/>
                </a:lnTo>
                <a:lnTo>
                  <a:pt x="193960" y="199389"/>
                </a:lnTo>
                <a:close/>
              </a:path>
              <a:path w="375285" h="309880">
                <a:moveTo>
                  <a:pt x="63320" y="167639"/>
                </a:moveTo>
                <a:lnTo>
                  <a:pt x="60998" y="167639"/>
                </a:lnTo>
                <a:lnTo>
                  <a:pt x="53710" y="175259"/>
                </a:lnTo>
                <a:lnTo>
                  <a:pt x="48934" y="186689"/>
                </a:lnTo>
                <a:lnTo>
                  <a:pt x="46323" y="195579"/>
                </a:lnTo>
                <a:lnTo>
                  <a:pt x="45529" y="199389"/>
                </a:lnTo>
                <a:lnTo>
                  <a:pt x="43230" y="200659"/>
                </a:lnTo>
                <a:lnTo>
                  <a:pt x="68554" y="200659"/>
                </a:lnTo>
                <a:lnTo>
                  <a:pt x="68576" y="199389"/>
                </a:lnTo>
                <a:lnTo>
                  <a:pt x="78803" y="185420"/>
                </a:lnTo>
                <a:lnTo>
                  <a:pt x="92568" y="177800"/>
                </a:lnTo>
                <a:lnTo>
                  <a:pt x="104789" y="176529"/>
                </a:lnTo>
                <a:lnTo>
                  <a:pt x="128701" y="176529"/>
                </a:lnTo>
                <a:lnTo>
                  <a:pt x="120878" y="170179"/>
                </a:lnTo>
                <a:lnTo>
                  <a:pt x="78052" y="170179"/>
                </a:lnTo>
                <a:lnTo>
                  <a:pt x="69432" y="168909"/>
                </a:lnTo>
                <a:lnTo>
                  <a:pt x="63320" y="167639"/>
                </a:lnTo>
                <a:close/>
              </a:path>
              <a:path w="375285" h="309880">
                <a:moveTo>
                  <a:pt x="374548" y="137159"/>
                </a:moveTo>
                <a:lnTo>
                  <a:pt x="373913" y="137159"/>
                </a:lnTo>
                <a:lnTo>
                  <a:pt x="372745" y="138429"/>
                </a:lnTo>
                <a:lnTo>
                  <a:pt x="371208" y="143509"/>
                </a:lnTo>
                <a:lnTo>
                  <a:pt x="334098" y="143509"/>
                </a:lnTo>
                <a:lnTo>
                  <a:pt x="332600" y="156209"/>
                </a:lnTo>
                <a:lnTo>
                  <a:pt x="332600" y="160020"/>
                </a:lnTo>
                <a:lnTo>
                  <a:pt x="335259" y="168909"/>
                </a:lnTo>
                <a:lnTo>
                  <a:pt x="346959" y="184150"/>
                </a:lnTo>
                <a:lnTo>
                  <a:pt x="349618" y="193039"/>
                </a:lnTo>
                <a:lnTo>
                  <a:pt x="349618" y="195579"/>
                </a:lnTo>
                <a:lnTo>
                  <a:pt x="348005" y="200659"/>
                </a:lnTo>
                <a:lnTo>
                  <a:pt x="354655" y="200659"/>
                </a:lnTo>
                <a:lnTo>
                  <a:pt x="356552" y="194309"/>
                </a:lnTo>
                <a:lnTo>
                  <a:pt x="353560" y="184150"/>
                </a:lnTo>
                <a:lnTo>
                  <a:pt x="346976" y="175259"/>
                </a:lnTo>
                <a:lnTo>
                  <a:pt x="340393" y="167639"/>
                </a:lnTo>
                <a:lnTo>
                  <a:pt x="337400" y="160020"/>
                </a:lnTo>
                <a:lnTo>
                  <a:pt x="337362" y="151129"/>
                </a:lnTo>
                <a:lnTo>
                  <a:pt x="372884" y="151129"/>
                </a:lnTo>
                <a:lnTo>
                  <a:pt x="375018" y="148589"/>
                </a:lnTo>
                <a:lnTo>
                  <a:pt x="375018" y="140970"/>
                </a:lnTo>
                <a:lnTo>
                  <a:pt x="373849" y="138429"/>
                </a:lnTo>
                <a:lnTo>
                  <a:pt x="374548" y="137159"/>
                </a:lnTo>
                <a:close/>
              </a:path>
              <a:path w="375285" h="309880">
                <a:moveTo>
                  <a:pt x="145173" y="121920"/>
                </a:moveTo>
                <a:lnTo>
                  <a:pt x="131813" y="121920"/>
                </a:lnTo>
                <a:lnTo>
                  <a:pt x="131813" y="175259"/>
                </a:lnTo>
                <a:lnTo>
                  <a:pt x="128701" y="176529"/>
                </a:lnTo>
                <a:lnTo>
                  <a:pt x="104789" y="176529"/>
                </a:lnTo>
                <a:lnTo>
                  <a:pt x="114659" y="180339"/>
                </a:lnTo>
                <a:lnTo>
                  <a:pt x="121373" y="184150"/>
                </a:lnTo>
                <a:lnTo>
                  <a:pt x="121716" y="186689"/>
                </a:lnTo>
                <a:lnTo>
                  <a:pt x="125145" y="186689"/>
                </a:lnTo>
                <a:lnTo>
                  <a:pt x="129235" y="189229"/>
                </a:lnTo>
                <a:lnTo>
                  <a:pt x="125729" y="193039"/>
                </a:lnTo>
                <a:lnTo>
                  <a:pt x="123659" y="194309"/>
                </a:lnTo>
                <a:lnTo>
                  <a:pt x="124193" y="194309"/>
                </a:lnTo>
                <a:lnTo>
                  <a:pt x="127952" y="195579"/>
                </a:lnTo>
                <a:lnTo>
                  <a:pt x="131038" y="191770"/>
                </a:lnTo>
                <a:lnTo>
                  <a:pt x="131190" y="189229"/>
                </a:lnTo>
                <a:lnTo>
                  <a:pt x="158927" y="189229"/>
                </a:lnTo>
                <a:lnTo>
                  <a:pt x="154495" y="187959"/>
                </a:lnTo>
                <a:lnTo>
                  <a:pt x="154882" y="185420"/>
                </a:lnTo>
                <a:lnTo>
                  <a:pt x="151282" y="185420"/>
                </a:lnTo>
                <a:lnTo>
                  <a:pt x="150342" y="181609"/>
                </a:lnTo>
                <a:lnTo>
                  <a:pt x="149250" y="181609"/>
                </a:lnTo>
                <a:lnTo>
                  <a:pt x="148831" y="180339"/>
                </a:lnTo>
                <a:lnTo>
                  <a:pt x="149948" y="179070"/>
                </a:lnTo>
                <a:lnTo>
                  <a:pt x="145694" y="177800"/>
                </a:lnTo>
                <a:lnTo>
                  <a:pt x="145338" y="177800"/>
                </a:lnTo>
                <a:lnTo>
                  <a:pt x="140398" y="175259"/>
                </a:lnTo>
                <a:lnTo>
                  <a:pt x="145262" y="175259"/>
                </a:lnTo>
                <a:lnTo>
                  <a:pt x="141262" y="171450"/>
                </a:lnTo>
                <a:lnTo>
                  <a:pt x="145059" y="171450"/>
                </a:lnTo>
                <a:lnTo>
                  <a:pt x="143179" y="168909"/>
                </a:lnTo>
                <a:lnTo>
                  <a:pt x="147487" y="168909"/>
                </a:lnTo>
                <a:lnTo>
                  <a:pt x="146062" y="165100"/>
                </a:lnTo>
                <a:lnTo>
                  <a:pt x="149844" y="165100"/>
                </a:lnTo>
                <a:lnTo>
                  <a:pt x="149593" y="163829"/>
                </a:lnTo>
                <a:lnTo>
                  <a:pt x="190169" y="163829"/>
                </a:lnTo>
                <a:lnTo>
                  <a:pt x="187921" y="162559"/>
                </a:lnTo>
                <a:lnTo>
                  <a:pt x="183438" y="161289"/>
                </a:lnTo>
                <a:lnTo>
                  <a:pt x="179793" y="158750"/>
                </a:lnTo>
                <a:lnTo>
                  <a:pt x="174028" y="158750"/>
                </a:lnTo>
                <a:lnTo>
                  <a:pt x="174161" y="157479"/>
                </a:lnTo>
                <a:lnTo>
                  <a:pt x="169887" y="157479"/>
                </a:lnTo>
                <a:lnTo>
                  <a:pt x="166649" y="156209"/>
                </a:lnTo>
                <a:lnTo>
                  <a:pt x="164486" y="154939"/>
                </a:lnTo>
                <a:lnTo>
                  <a:pt x="148983" y="154939"/>
                </a:lnTo>
                <a:lnTo>
                  <a:pt x="145770" y="153670"/>
                </a:lnTo>
                <a:lnTo>
                  <a:pt x="149504" y="147320"/>
                </a:lnTo>
                <a:lnTo>
                  <a:pt x="145669" y="147320"/>
                </a:lnTo>
                <a:lnTo>
                  <a:pt x="147192" y="144779"/>
                </a:lnTo>
                <a:lnTo>
                  <a:pt x="151015" y="144779"/>
                </a:lnTo>
                <a:lnTo>
                  <a:pt x="151028" y="143509"/>
                </a:lnTo>
                <a:lnTo>
                  <a:pt x="146507" y="143509"/>
                </a:lnTo>
                <a:lnTo>
                  <a:pt x="147548" y="142239"/>
                </a:lnTo>
                <a:lnTo>
                  <a:pt x="150367" y="140970"/>
                </a:lnTo>
                <a:lnTo>
                  <a:pt x="154901" y="140970"/>
                </a:lnTo>
                <a:lnTo>
                  <a:pt x="152120" y="137159"/>
                </a:lnTo>
                <a:lnTo>
                  <a:pt x="153873" y="134620"/>
                </a:lnTo>
                <a:lnTo>
                  <a:pt x="158525" y="134620"/>
                </a:lnTo>
                <a:lnTo>
                  <a:pt x="163041" y="128270"/>
                </a:lnTo>
                <a:lnTo>
                  <a:pt x="145173" y="128270"/>
                </a:lnTo>
                <a:lnTo>
                  <a:pt x="145173" y="121920"/>
                </a:lnTo>
                <a:close/>
              </a:path>
              <a:path w="375285" h="309880">
                <a:moveTo>
                  <a:pt x="166420" y="193039"/>
                </a:moveTo>
                <a:lnTo>
                  <a:pt x="162801" y="193039"/>
                </a:lnTo>
                <a:lnTo>
                  <a:pt x="164287" y="195579"/>
                </a:lnTo>
                <a:lnTo>
                  <a:pt x="166420" y="193039"/>
                </a:lnTo>
                <a:close/>
              </a:path>
              <a:path w="375285" h="309880">
                <a:moveTo>
                  <a:pt x="245783" y="189229"/>
                </a:moveTo>
                <a:lnTo>
                  <a:pt x="243827" y="189229"/>
                </a:lnTo>
                <a:lnTo>
                  <a:pt x="243979" y="191770"/>
                </a:lnTo>
                <a:lnTo>
                  <a:pt x="247065" y="195579"/>
                </a:lnTo>
                <a:lnTo>
                  <a:pt x="250825" y="194309"/>
                </a:lnTo>
                <a:lnTo>
                  <a:pt x="249275" y="193039"/>
                </a:lnTo>
                <a:lnTo>
                  <a:pt x="245783" y="189229"/>
                </a:lnTo>
                <a:close/>
              </a:path>
              <a:path w="375285" h="309880">
                <a:moveTo>
                  <a:pt x="222300" y="162559"/>
                </a:moveTo>
                <a:lnTo>
                  <a:pt x="215201" y="162559"/>
                </a:lnTo>
                <a:lnTo>
                  <a:pt x="215201" y="170179"/>
                </a:lnTo>
                <a:lnTo>
                  <a:pt x="223431" y="173989"/>
                </a:lnTo>
                <a:lnTo>
                  <a:pt x="223431" y="190500"/>
                </a:lnTo>
                <a:lnTo>
                  <a:pt x="214668" y="193039"/>
                </a:lnTo>
                <a:lnTo>
                  <a:pt x="243192" y="193039"/>
                </a:lnTo>
                <a:lnTo>
                  <a:pt x="243192" y="189229"/>
                </a:lnTo>
                <a:lnTo>
                  <a:pt x="245783" y="189229"/>
                </a:lnTo>
                <a:lnTo>
                  <a:pt x="249872" y="186689"/>
                </a:lnTo>
                <a:lnTo>
                  <a:pt x="253301" y="186689"/>
                </a:lnTo>
                <a:lnTo>
                  <a:pt x="253644" y="184150"/>
                </a:lnTo>
                <a:lnTo>
                  <a:pt x="260358" y="180339"/>
                </a:lnTo>
                <a:lnTo>
                  <a:pt x="270229" y="176529"/>
                </a:lnTo>
                <a:lnTo>
                  <a:pt x="246303" y="176529"/>
                </a:lnTo>
                <a:lnTo>
                  <a:pt x="243192" y="175259"/>
                </a:lnTo>
                <a:lnTo>
                  <a:pt x="243192" y="170179"/>
                </a:lnTo>
                <a:lnTo>
                  <a:pt x="226898" y="170179"/>
                </a:lnTo>
                <a:lnTo>
                  <a:pt x="226148" y="166370"/>
                </a:lnTo>
                <a:lnTo>
                  <a:pt x="222300" y="162559"/>
                </a:lnTo>
                <a:close/>
              </a:path>
              <a:path w="375285" h="309880">
                <a:moveTo>
                  <a:pt x="125145" y="186689"/>
                </a:moveTo>
                <a:lnTo>
                  <a:pt x="120357" y="186689"/>
                </a:lnTo>
                <a:lnTo>
                  <a:pt x="119189" y="187959"/>
                </a:lnTo>
                <a:lnTo>
                  <a:pt x="123951" y="187959"/>
                </a:lnTo>
                <a:lnTo>
                  <a:pt x="125145" y="186689"/>
                </a:lnTo>
                <a:close/>
              </a:path>
              <a:path w="375285" h="309880">
                <a:moveTo>
                  <a:pt x="210426" y="167639"/>
                </a:moveTo>
                <a:lnTo>
                  <a:pt x="199720" y="167639"/>
                </a:lnTo>
                <a:lnTo>
                  <a:pt x="203085" y="172720"/>
                </a:lnTo>
                <a:lnTo>
                  <a:pt x="204266" y="176529"/>
                </a:lnTo>
                <a:lnTo>
                  <a:pt x="205574" y="182879"/>
                </a:lnTo>
                <a:lnTo>
                  <a:pt x="210731" y="187959"/>
                </a:lnTo>
                <a:lnTo>
                  <a:pt x="217982" y="186689"/>
                </a:lnTo>
                <a:lnTo>
                  <a:pt x="217982" y="173989"/>
                </a:lnTo>
                <a:lnTo>
                  <a:pt x="210426" y="172720"/>
                </a:lnTo>
                <a:lnTo>
                  <a:pt x="210426" y="167639"/>
                </a:lnTo>
                <a:close/>
              </a:path>
              <a:path w="375285" h="309880">
                <a:moveTo>
                  <a:pt x="254647" y="186689"/>
                </a:moveTo>
                <a:lnTo>
                  <a:pt x="249872" y="186689"/>
                </a:lnTo>
                <a:lnTo>
                  <a:pt x="251066" y="187959"/>
                </a:lnTo>
                <a:lnTo>
                  <a:pt x="255828" y="187959"/>
                </a:lnTo>
                <a:lnTo>
                  <a:pt x="254647" y="186689"/>
                </a:lnTo>
                <a:close/>
              </a:path>
              <a:path w="375285" h="309880">
                <a:moveTo>
                  <a:pt x="155270" y="182879"/>
                </a:moveTo>
                <a:lnTo>
                  <a:pt x="154495" y="182879"/>
                </a:lnTo>
                <a:lnTo>
                  <a:pt x="152552" y="184150"/>
                </a:lnTo>
                <a:lnTo>
                  <a:pt x="151511" y="185420"/>
                </a:lnTo>
                <a:lnTo>
                  <a:pt x="154882" y="185420"/>
                </a:lnTo>
                <a:lnTo>
                  <a:pt x="155270" y="182879"/>
                </a:lnTo>
                <a:close/>
              </a:path>
              <a:path w="375285" h="309880">
                <a:moveTo>
                  <a:pt x="151384" y="179070"/>
                </a:moveTo>
                <a:lnTo>
                  <a:pt x="150025" y="181609"/>
                </a:lnTo>
                <a:lnTo>
                  <a:pt x="150342" y="181609"/>
                </a:lnTo>
                <a:lnTo>
                  <a:pt x="153035" y="180339"/>
                </a:lnTo>
                <a:lnTo>
                  <a:pt x="153962" y="180339"/>
                </a:lnTo>
                <a:lnTo>
                  <a:pt x="151384" y="179070"/>
                </a:lnTo>
                <a:close/>
              </a:path>
              <a:path w="375285" h="309880">
                <a:moveTo>
                  <a:pt x="170421" y="163829"/>
                </a:moveTo>
                <a:lnTo>
                  <a:pt x="157556" y="163829"/>
                </a:lnTo>
                <a:lnTo>
                  <a:pt x="157746" y="168909"/>
                </a:lnTo>
                <a:lnTo>
                  <a:pt x="157035" y="170179"/>
                </a:lnTo>
                <a:lnTo>
                  <a:pt x="156146" y="176529"/>
                </a:lnTo>
                <a:lnTo>
                  <a:pt x="162496" y="173989"/>
                </a:lnTo>
                <a:lnTo>
                  <a:pt x="170421" y="163829"/>
                </a:lnTo>
                <a:close/>
              </a:path>
              <a:path w="375285" h="309880">
                <a:moveTo>
                  <a:pt x="145059" y="171450"/>
                </a:moveTo>
                <a:lnTo>
                  <a:pt x="141262" y="171450"/>
                </a:lnTo>
                <a:lnTo>
                  <a:pt x="146469" y="173989"/>
                </a:lnTo>
                <a:lnTo>
                  <a:pt x="146596" y="172720"/>
                </a:lnTo>
                <a:lnTo>
                  <a:pt x="146430" y="172720"/>
                </a:lnTo>
                <a:lnTo>
                  <a:pt x="145059" y="171450"/>
                </a:lnTo>
                <a:close/>
              </a:path>
              <a:path w="375285" h="309880">
                <a:moveTo>
                  <a:pt x="147487" y="168909"/>
                </a:moveTo>
                <a:lnTo>
                  <a:pt x="143179" y="168909"/>
                </a:lnTo>
                <a:lnTo>
                  <a:pt x="147967" y="171450"/>
                </a:lnTo>
                <a:lnTo>
                  <a:pt x="148437" y="171450"/>
                </a:lnTo>
                <a:lnTo>
                  <a:pt x="147487" y="168909"/>
                </a:lnTo>
                <a:close/>
              </a:path>
              <a:path w="375285" h="309880">
                <a:moveTo>
                  <a:pt x="314020" y="167639"/>
                </a:moveTo>
                <a:lnTo>
                  <a:pt x="305984" y="170179"/>
                </a:lnTo>
                <a:lnTo>
                  <a:pt x="300504" y="171450"/>
                </a:lnTo>
                <a:lnTo>
                  <a:pt x="319071" y="171450"/>
                </a:lnTo>
                <a:lnTo>
                  <a:pt x="314020" y="167639"/>
                </a:lnTo>
                <a:close/>
              </a:path>
              <a:path w="375285" h="309880">
                <a:moveTo>
                  <a:pt x="105816" y="160020"/>
                </a:moveTo>
                <a:lnTo>
                  <a:pt x="100380" y="160020"/>
                </a:lnTo>
                <a:lnTo>
                  <a:pt x="94706" y="162559"/>
                </a:lnTo>
                <a:lnTo>
                  <a:pt x="87896" y="166370"/>
                </a:lnTo>
                <a:lnTo>
                  <a:pt x="78052" y="170179"/>
                </a:lnTo>
                <a:lnTo>
                  <a:pt x="120878" y="170179"/>
                </a:lnTo>
                <a:lnTo>
                  <a:pt x="111912" y="163829"/>
                </a:lnTo>
                <a:lnTo>
                  <a:pt x="105816" y="160020"/>
                </a:lnTo>
                <a:close/>
              </a:path>
              <a:path w="375285" h="309880">
                <a:moveTo>
                  <a:pt x="149844" y="165100"/>
                </a:moveTo>
                <a:lnTo>
                  <a:pt x="146062" y="165100"/>
                </a:lnTo>
                <a:lnTo>
                  <a:pt x="150622" y="170179"/>
                </a:lnTo>
                <a:lnTo>
                  <a:pt x="150850" y="170179"/>
                </a:lnTo>
                <a:lnTo>
                  <a:pt x="149844" y="165100"/>
                </a:lnTo>
                <a:close/>
              </a:path>
              <a:path w="375285" h="309880">
                <a:moveTo>
                  <a:pt x="207073" y="147320"/>
                </a:moveTo>
                <a:lnTo>
                  <a:pt x="205549" y="149859"/>
                </a:lnTo>
                <a:lnTo>
                  <a:pt x="205905" y="153670"/>
                </a:lnTo>
                <a:lnTo>
                  <a:pt x="209359" y="154939"/>
                </a:lnTo>
                <a:lnTo>
                  <a:pt x="235165" y="154939"/>
                </a:lnTo>
                <a:lnTo>
                  <a:pt x="234962" y="156209"/>
                </a:lnTo>
                <a:lnTo>
                  <a:pt x="235458" y="157479"/>
                </a:lnTo>
                <a:lnTo>
                  <a:pt x="235458" y="163829"/>
                </a:lnTo>
                <a:lnTo>
                  <a:pt x="227393" y="163829"/>
                </a:lnTo>
                <a:lnTo>
                  <a:pt x="228638" y="165100"/>
                </a:lnTo>
                <a:lnTo>
                  <a:pt x="228409" y="167639"/>
                </a:lnTo>
                <a:lnTo>
                  <a:pt x="227228" y="168909"/>
                </a:lnTo>
                <a:lnTo>
                  <a:pt x="227075" y="170179"/>
                </a:lnTo>
                <a:lnTo>
                  <a:pt x="243192" y="170179"/>
                </a:lnTo>
                <a:lnTo>
                  <a:pt x="243192" y="149859"/>
                </a:lnTo>
                <a:lnTo>
                  <a:pt x="208775" y="149859"/>
                </a:lnTo>
                <a:lnTo>
                  <a:pt x="207073" y="147320"/>
                </a:lnTo>
                <a:close/>
              </a:path>
              <a:path w="375285" h="309880">
                <a:moveTo>
                  <a:pt x="153327" y="163829"/>
                </a:moveTo>
                <a:lnTo>
                  <a:pt x="149593" y="163829"/>
                </a:lnTo>
                <a:lnTo>
                  <a:pt x="152984" y="168909"/>
                </a:lnTo>
                <a:lnTo>
                  <a:pt x="153225" y="168909"/>
                </a:lnTo>
                <a:lnTo>
                  <a:pt x="153327" y="163829"/>
                </a:lnTo>
                <a:close/>
              </a:path>
              <a:path w="375285" h="309880">
                <a:moveTo>
                  <a:pt x="157556" y="163829"/>
                </a:moveTo>
                <a:lnTo>
                  <a:pt x="153327" y="163829"/>
                </a:lnTo>
                <a:lnTo>
                  <a:pt x="155498" y="168909"/>
                </a:lnTo>
                <a:lnTo>
                  <a:pt x="155740" y="168909"/>
                </a:lnTo>
                <a:lnTo>
                  <a:pt x="157556" y="163829"/>
                </a:lnTo>
                <a:close/>
              </a:path>
              <a:path w="375285" h="309880">
                <a:moveTo>
                  <a:pt x="190169" y="163829"/>
                </a:moveTo>
                <a:lnTo>
                  <a:pt x="176491" y="163829"/>
                </a:lnTo>
                <a:lnTo>
                  <a:pt x="181296" y="165100"/>
                </a:lnTo>
                <a:lnTo>
                  <a:pt x="185810" y="167639"/>
                </a:lnTo>
                <a:lnTo>
                  <a:pt x="191472" y="168909"/>
                </a:lnTo>
                <a:lnTo>
                  <a:pt x="199720" y="167639"/>
                </a:lnTo>
                <a:lnTo>
                  <a:pt x="210426" y="167639"/>
                </a:lnTo>
                <a:lnTo>
                  <a:pt x="210426" y="166370"/>
                </a:lnTo>
                <a:lnTo>
                  <a:pt x="194665" y="166370"/>
                </a:lnTo>
                <a:lnTo>
                  <a:pt x="190169" y="163829"/>
                </a:lnTo>
                <a:close/>
              </a:path>
              <a:path w="375285" h="309880">
                <a:moveTo>
                  <a:pt x="202780" y="153670"/>
                </a:moveTo>
                <a:lnTo>
                  <a:pt x="200088" y="156209"/>
                </a:lnTo>
                <a:lnTo>
                  <a:pt x="200482" y="160020"/>
                </a:lnTo>
                <a:lnTo>
                  <a:pt x="202107" y="161289"/>
                </a:lnTo>
                <a:lnTo>
                  <a:pt x="194665" y="166370"/>
                </a:lnTo>
                <a:lnTo>
                  <a:pt x="210426" y="166370"/>
                </a:lnTo>
                <a:lnTo>
                  <a:pt x="210426" y="162559"/>
                </a:lnTo>
                <a:lnTo>
                  <a:pt x="212686" y="157479"/>
                </a:lnTo>
                <a:lnTo>
                  <a:pt x="207238" y="157479"/>
                </a:lnTo>
                <a:lnTo>
                  <a:pt x="204190" y="156209"/>
                </a:lnTo>
                <a:lnTo>
                  <a:pt x="202780" y="153670"/>
                </a:lnTo>
                <a:close/>
              </a:path>
              <a:path w="375285" h="309880">
                <a:moveTo>
                  <a:pt x="96084" y="156209"/>
                </a:moveTo>
                <a:lnTo>
                  <a:pt x="71996" y="156209"/>
                </a:lnTo>
                <a:lnTo>
                  <a:pt x="73583" y="160020"/>
                </a:lnTo>
                <a:lnTo>
                  <a:pt x="72148" y="163829"/>
                </a:lnTo>
                <a:lnTo>
                  <a:pt x="82771" y="162559"/>
                </a:lnTo>
                <a:lnTo>
                  <a:pt x="91043" y="158750"/>
                </a:lnTo>
                <a:lnTo>
                  <a:pt x="96084" y="156209"/>
                </a:lnTo>
                <a:close/>
              </a:path>
              <a:path w="375285" h="309880">
                <a:moveTo>
                  <a:pt x="329742" y="118109"/>
                </a:moveTo>
                <a:lnTo>
                  <a:pt x="299478" y="118109"/>
                </a:lnTo>
                <a:lnTo>
                  <a:pt x="303695" y="125729"/>
                </a:lnTo>
                <a:lnTo>
                  <a:pt x="288036" y="128270"/>
                </a:lnTo>
                <a:lnTo>
                  <a:pt x="278185" y="132079"/>
                </a:lnTo>
                <a:lnTo>
                  <a:pt x="271818" y="139700"/>
                </a:lnTo>
                <a:lnTo>
                  <a:pt x="268394" y="147320"/>
                </a:lnTo>
                <a:lnTo>
                  <a:pt x="267373" y="153670"/>
                </a:lnTo>
                <a:lnTo>
                  <a:pt x="267373" y="154939"/>
                </a:lnTo>
                <a:lnTo>
                  <a:pt x="276405" y="154939"/>
                </a:lnTo>
                <a:lnTo>
                  <a:pt x="283968" y="158750"/>
                </a:lnTo>
                <a:lnTo>
                  <a:pt x="292241" y="162559"/>
                </a:lnTo>
                <a:lnTo>
                  <a:pt x="302869" y="163829"/>
                </a:lnTo>
                <a:lnTo>
                  <a:pt x="301434" y="160020"/>
                </a:lnTo>
                <a:lnTo>
                  <a:pt x="303009" y="156209"/>
                </a:lnTo>
                <a:lnTo>
                  <a:pt x="318652" y="156209"/>
                </a:lnTo>
                <a:lnTo>
                  <a:pt x="313994" y="152400"/>
                </a:lnTo>
                <a:lnTo>
                  <a:pt x="318046" y="142239"/>
                </a:lnTo>
                <a:lnTo>
                  <a:pt x="322973" y="142239"/>
                </a:lnTo>
                <a:lnTo>
                  <a:pt x="319176" y="140970"/>
                </a:lnTo>
                <a:lnTo>
                  <a:pt x="326275" y="132079"/>
                </a:lnTo>
                <a:lnTo>
                  <a:pt x="326948" y="130809"/>
                </a:lnTo>
                <a:lnTo>
                  <a:pt x="334865" y="130809"/>
                </a:lnTo>
                <a:lnTo>
                  <a:pt x="336296" y="129539"/>
                </a:lnTo>
                <a:lnTo>
                  <a:pt x="336296" y="128270"/>
                </a:lnTo>
                <a:lnTo>
                  <a:pt x="331101" y="128270"/>
                </a:lnTo>
                <a:lnTo>
                  <a:pt x="328549" y="123189"/>
                </a:lnTo>
                <a:lnTo>
                  <a:pt x="329742" y="118109"/>
                </a:lnTo>
                <a:close/>
              </a:path>
              <a:path w="375285" h="309880">
                <a:moveTo>
                  <a:pt x="21526" y="151129"/>
                </a:moveTo>
                <a:lnTo>
                  <a:pt x="16065" y="151129"/>
                </a:lnTo>
                <a:lnTo>
                  <a:pt x="13220" y="154939"/>
                </a:lnTo>
                <a:lnTo>
                  <a:pt x="13017" y="160020"/>
                </a:lnTo>
                <a:lnTo>
                  <a:pt x="14325" y="162559"/>
                </a:lnTo>
                <a:lnTo>
                  <a:pt x="14643" y="162559"/>
                </a:lnTo>
                <a:lnTo>
                  <a:pt x="16141" y="156209"/>
                </a:lnTo>
                <a:lnTo>
                  <a:pt x="21526" y="151129"/>
                </a:lnTo>
                <a:close/>
              </a:path>
              <a:path w="375285" h="309880">
                <a:moveTo>
                  <a:pt x="104336" y="142239"/>
                </a:moveTo>
                <a:lnTo>
                  <a:pt x="56959" y="142239"/>
                </a:lnTo>
                <a:lnTo>
                  <a:pt x="61010" y="152400"/>
                </a:lnTo>
                <a:lnTo>
                  <a:pt x="54800" y="157479"/>
                </a:lnTo>
                <a:lnTo>
                  <a:pt x="55676" y="158750"/>
                </a:lnTo>
                <a:lnTo>
                  <a:pt x="59524" y="161289"/>
                </a:lnTo>
                <a:lnTo>
                  <a:pt x="65379" y="162559"/>
                </a:lnTo>
                <a:lnTo>
                  <a:pt x="67589" y="161289"/>
                </a:lnTo>
                <a:lnTo>
                  <a:pt x="70700" y="160020"/>
                </a:lnTo>
                <a:lnTo>
                  <a:pt x="71996" y="156209"/>
                </a:lnTo>
                <a:lnTo>
                  <a:pt x="96084" y="156209"/>
                </a:lnTo>
                <a:lnTo>
                  <a:pt x="98605" y="154939"/>
                </a:lnTo>
                <a:lnTo>
                  <a:pt x="107645" y="154939"/>
                </a:lnTo>
                <a:lnTo>
                  <a:pt x="107645" y="153670"/>
                </a:lnTo>
                <a:lnTo>
                  <a:pt x="106622" y="147320"/>
                </a:lnTo>
                <a:lnTo>
                  <a:pt x="104336" y="142239"/>
                </a:lnTo>
                <a:close/>
              </a:path>
              <a:path w="375285" h="309880">
                <a:moveTo>
                  <a:pt x="318652" y="156209"/>
                </a:moveTo>
                <a:lnTo>
                  <a:pt x="303009" y="156209"/>
                </a:lnTo>
                <a:lnTo>
                  <a:pt x="304304" y="160020"/>
                </a:lnTo>
                <a:lnTo>
                  <a:pt x="307416" y="161289"/>
                </a:lnTo>
                <a:lnTo>
                  <a:pt x="309638" y="162559"/>
                </a:lnTo>
                <a:lnTo>
                  <a:pt x="315480" y="161289"/>
                </a:lnTo>
                <a:lnTo>
                  <a:pt x="319328" y="158750"/>
                </a:lnTo>
                <a:lnTo>
                  <a:pt x="320205" y="157479"/>
                </a:lnTo>
                <a:lnTo>
                  <a:pt x="318652" y="156209"/>
                </a:lnTo>
                <a:close/>
              </a:path>
              <a:path w="375285" h="309880">
                <a:moveTo>
                  <a:pt x="358940" y="151129"/>
                </a:moveTo>
                <a:lnTo>
                  <a:pt x="353479" y="151129"/>
                </a:lnTo>
                <a:lnTo>
                  <a:pt x="358863" y="156209"/>
                </a:lnTo>
                <a:lnTo>
                  <a:pt x="360362" y="162559"/>
                </a:lnTo>
                <a:lnTo>
                  <a:pt x="360679" y="162559"/>
                </a:lnTo>
                <a:lnTo>
                  <a:pt x="362000" y="160020"/>
                </a:lnTo>
                <a:lnTo>
                  <a:pt x="361797" y="154939"/>
                </a:lnTo>
                <a:lnTo>
                  <a:pt x="358940" y="151129"/>
                </a:lnTo>
                <a:close/>
              </a:path>
              <a:path w="375285" h="309880">
                <a:moveTo>
                  <a:pt x="234276" y="154939"/>
                </a:moveTo>
                <a:lnTo>
                  <a:pt x="209397" y="154939"/>
                </a:lnTo>
                <a:lnTo>
                  <a:pt x="207238" y="157479"/>
                </a:lnTo>
                <a:lnTo>
                  <a:pt x="222123" y="157479"/>
                </a:lnTo>
                <a:lnTo>
                  <a:pt x="226898" y="158750"/>
                </a:lnTo>
                <a:lnTo>
                  <a:pt x="232917" y="158750"/>
                </a:lnTo>
                <a:lnTo>
                  <a:pt x="233603" y="157479"/>
                </a:lnTo>
                <a:lnTo>
                  <a:pt x="234276" y="154939"/>
                </a:lnTo>
                <a:close/>
              </a:path>
              <a:path w="375285" h="309880">
                <a:moveTo>
                  <a:pt x="186309" y="147320"/>
                </a:moveTo>
                <a:lnTo>
                  <a:pt x="160464" y="147320"/>
                </a:lnTo>
                <a:lnTo>
                  <a:pt x="172631" y="151129"/>
                </a:lnTo>
                <a:lnTo>
                  <a:pt x="171069" y="152400"/>
                </a:lnTo>
                <a:lnTo>
                  <a:pt x="170091" y="154939"/>
                </a:lnTo>
                <a:lnTo>
                  <a:pt x="169887" y="157479"/>
                </a:lnTo>
                <a:lnTo>
                  <a:pt x="174161" y="157479"/>
                </a:lnTo>
                <a:lnTo>
                  <a:pt x="174828" y="151129"/>
                </a:lnTo>
                <a:lnTo>
                  <a:pt x="178879" y="148589"/>
                </a:lnTo>
                <a:lnTo>
                  <a:pt x="186309" y="147320"/>
                </a:lnTo>
                <a:close/>
              </a:path>
              <a:path w="375285" h="309880">
                <a:moveTo>
                  <a:pt x="153670" y="148589"/>
                </a:moveTo>
                <a:lnTo>
                  <a:pt x="148983" y="154939"/>
                </a:lnTo>
                <a:lnTo>
                  <a:pt x="164486" y="154939"/>
                </a:lnTo>
                <a:lnTo>
                  <a:pt x="153670" y="148589"/>
                </a:lnTo>
                <a:close/>
              </a:path>
              <a:path w="375285" h="309880">
                <a:moveTo>
                  <a:pt x="1092" y="137159"/>
                </a:moveTo>
                <a:lnTo>
                  <a:pt x="469" y="137159"/>
                </a:lnTo>
                <a:lnTo>
                  <a:pt x="1168" y="138429"/>
                </a:lnTo>
                <a:lnTo>
                  <a:pt x="0" y="140970"/>
                </a:lnTo>
                <a:lnTo>
                  <a:pt x="0" y="148589"/>
                </a:lnTo>
                <a:lnTo>
                  <a:pt x="3187" y="152400"/>
                </a:lnTo>
                <a:lnTo>
                  <a:pt x="11849" y="152400"/>
                </a:lnTo>
                <a:lnTo>
                  <a:pt x="14401" y="151129"/>
                </a:lnTo>
                <a:lnTo>
                  <a:pt x="41810" y="151129"/>
                </a:lnTo>
                <a:lnTo>
                  <a:pt x="40919" y="143509"/>
                </a:lnTo>
                <a:lnTo>
                  <a:pt x="3797" y="143509"/>
                </a:lnTo>
                <a:lnTo>
                  <a:pt x="2273" y="138429"/>
                </a:lnTo>
                <a:lnTo>
                  <a:pt x="1092" y="137159"/>
                </a:lnTo>
                <a:close/>
              </a:path>
              <a:path w="375285" h="309880">
                <a:moveTo>
                  <a:pt x="372884" y="151129"/>
                </a:moveTo>
                <a:lnTo>
                  <a:pt x="360603" y="151129"/>
                </a:lnTo>
                <a:lnTo>
                  <a:pt x="363169" y="152400"/>
                </a:lnTo>
                <a:lnTo>
                  <a:pt x="371817" y="152400"/>
                </a:lnTo>
                <a:lnTo>
                  <a:pt x="372884" y="151129"/>
                </a:lnTo>
                <a:close/>
              </a:path>
              <a:path w="375285" h="309880">
                <a:moveTo>
                  <a:pt x="243192" y="125729"/>
                </a:moveTo>
                <a:lnTo>
                  <a:pt x="228993" y="125729"/>
                </a:lnTo>
                <a:lnTo>
                  <a:pt x="228993" y="146050"/>
                </a:lnTo>
                <a:lnTo>
                  <a:pt x="212928" y="146050"/>
                </a:lnTo>
                <a:lnTo>
                  <a:pt x="212521" y="147320"/>
                </a:lnTo>
                <a:lnTo>
                  <a:pt x="208775" y="149859"/>
                </a:lnTo>
                <a:lnTo>
                  <a:pt x="243192" y="149859"/>
                </a:lnTo>
                <a:lnTo>
                  <a:pt x="243192" y="125729"/>
                </a:lnTo>
                <a:close/>
              </a:path>
              <a:path w="375285" h="309880">
                <a:moveTo>
                  <a:pt x="93538" y="130809"/>
                </a:moveTo>
                <a:lnTo>
                  <a:pt x="48069" y="130809"/>
                </a:lnTo>
                <a:lnTo>
                  <a:pt x="48729" y="132079"/>
                </a:lnTo>
                <a:lnTo>
                  <a:pt x="55829" y="140970"/>
                </a:lnTo>
                <a:lnTo>
                  <a:pt x="44437" y="144779"/>
                </a:lnTo>
                <a:lnTo>
                  <a:pt x="44272" y="144779"/>
                </a:lnTo>
                <a:lnTo>
                  <a:pt x="53060" y="148589"/>
                </a:lnTo>
                <a:lnTo>
                  <a:pt x="56959" y="142239"/>
                </a:lnTo>
                <a:lnTo>
                  <a:pt x="104336" y="142239"/>
                </a:lnTo>
                <a:lnTo>
                  <a:pt x="103193" y="139700"/>
                </a:lnTo>
                <a:lnTo>
                  <a:pt x="96822" y="132079"/>
                </a:lnTo>
                <a:lnTo>
                  <a:pt x="93538" y="130809"/>
                </a:lnTo>
                <a:close/>
              </a:path>
              <a:path w="375285" h="309880">
                <a:moveTo>
                  <a:pt x="153911" y="144779"/>
                </a:moveTo>
                <a:lnTo>
                  <a:pt x="154292" y="146050"/>
                </a:lnTo>
                <a:lnTo>
                  <a:pt x="155689" y="148589"/>
                </a:lnTo>
                <a:lnTo>
                  <a:pt x="158711" y="148589"/>
                </a:lnTo>
                <a:lnTo>
                  <a:pt x="160083" y="147320"/>
                </a:lnTo>
                <a:lnTo>
                  <a:pt x="186309" y="147320"/>
                </a:lnTo>
                <a:lnTo>
                  <a:pt x="192265" y="146050"/>
                </a:lnTo>
                <a:lnTo>
                  <a:pt x="156044" y="146050"/>
                </a:lnTo>
                <a:lnTo>
                  <a:pt x="153911" y="144779"/>
                </a:lnTo>
                <a:close/>
              </a:path>
              <a:path w="375285" h="309880">
                <a:moveTo>
                  <a:pt x="322973" y="142239"/>
                </a:moveTo>
                <a:lnTo>
                  <a:pt x="318046" y="142239"/>
                </a:lnTo>
                <a:lnTo>
                  <a:pt x="321957" y="148589"/>
                </a:lnTo>
                <a:lnTo>
                  <a:pt x="330009" y="146050"/>
                </a:lnTo>
                <a:lnTo>
                  <a:pt x="330733" y="144779"/>
                </a:lnTo>
                <a:lnTo>
                  <a:pt x="330568" y="144779"/>
                </a:lnTo>
                <a:lnTo>
                  <a:pt x="322973" y="142239"/>
                </a:lnTo>
                <a:close/>
              </a:path>
              <a:path w="375285" h="309880">
                <a:moveTo>
                  <a:pt x="158127" y="142239"/>
                </a:moveTo>
                <a:lnTo>
                  <a:pt x="156489" y="144779"/>
                </a:lnTo>
                <a:lnTo>
                  <a:pt x="156044" y="146050"/>
                </a:lnTo>
                <a:lnTo>
                  <a:pt x="192265" y="146050"/>
                </a:lnTo>
                <a:lnTo>
                  <a:pt x="192639" y="144779"/>
                </a:lnTo>
                <a:lnTo>
                  <a:pt x="161798" y="144779"/>
                </a:lnTo>
                <a:lnTo>
                  <a:pt x="158127" y="142239"/>
                </a:lnTo>
                <a:close/>
              </a:path>
              <a:path w="375285" h="309880">
                <a:moveTo>
                  <a:pt x="243192" y="124459"/>
                </a:moveTo>
                <a:lnTo>
                  <a:pt x="212572" y="124459"/>
                </a:lnTo>
                <a:lnTo>
                  <a:pt x="215061" y="125729"/>
                </a:lnTo>
                <a:lnTo>
                  <a:pt x="215036" y="127000"/>
                </a:lnTo>
                <a:lnTo>
                  <a:pt x="213105" y="127000"/>
                </a:lnTo>
                <a:lnTo>
                  <a:pt x="208356" y="128270"/>
                </a:lnTo>
                <a:lnTo>
                  <a:pt x="207581" y="129539"/>
                </a:lnTo>
                <a:lnTo>
                  <a:pt x="210299" y="134620"/>
                </a:lnTo>
                <a:lnTo>
                  <a:pt x="209016" y="139700"/>
                </a:lnTo>
                <a:lnTo>
                  <a:pt x="209016" y="143509"/>
                </a:lnTo>
                <a:lnTo>
                  <a:pt x="210172" y="146050"/>
                </a:lnTo>
                <a:lnTo>
                  <a:pt x="221462" y="146050"/>
                </a:lnTo>
                <a:lnTo>
                  <a:pt x="221462" y="125729"/>
                </a:lnTo>
                <a:lnTo>
                  <a:pt x="243192" y="125729"/>
                </a:lnTo>
                <a:lnTo>
                  <a:pt x="243192" y="124459"/>
                </a:lnTo>
                <a:close/>
              </a:path>
              <a:path w="375285" h="309880">
                <a:moveTo>
                  <a:pt x="194310" y="115570"/>
                </a:moveTo>
                <a:lnTo>
                  <a:pt x="175260" y="115570"/>
                </a:lnTo>
                <a:lnTo>
                  <a:pt x="175374" y="116839"/>
                </a:lnTo>
                <a:lnTo>
                  <a:pt x="175501" y="119379"/>
                </a:lnTo>
                <a:lnTo>
                  <a:pt x="160413" y="140970"/>
                </a:lnTo>
                <a:lnTo>
                  <a:pt x="163512" y="142239"/>
                </a:lnTo>
                <a:lnTo>
                  <a:pt x="161798" y="144779"/>
                </a:lnTo>
                <a:lnTo>
                  <a:pt x="192639" y="144779"/>
                </a:lnTo>
                <a:lnTo>
                  <a:pt x="193014" y="143509"/>
                </a:lnTo>
                <a:lnTo>
                  <a:pt x="186448" y="143509"/>
                </a:lnTo>
                <a:lnTo>
                  <a:pt x="185788" y="142239"/>
                </a:lnTo>
                <a:lnTo>
                  <a:pt x="186753" y="140970"/>
                </a:lnTo>
                <a:lnTo>
                  <a:pt x="175513" y="140970"/>
                </a:lnTo>
                <a:lnTo>
                  <a:pt x="173227" y="138429"/>
                </a:lnTo>
                <a:lnTo>
                  <a:pt x="174205" y="134620"/>
                </a:lnTo>
                <a:lnTo>
                  <a:pt x="183280" y="134620"/>
                </a:lnTo>
                <a:lnTo>
                  <a:pt x="182499" y="133350"/>
                </a:lnTo>
                <a:lnTo>
                  <a:pt x="182752" y="132079"/>
                </a:lnTo>
                <a:lnTo>
                  <a:pt x="182295" y="132079"/>
                </a:lnTo>
                <a:lnTo>
                  <a:pt x="182003" y="130809"/>
                </a:lnTo>
                <a:lnTo>
                  <a:pt x="182003" y="129539"/>
                </a:lnTo>
                <a:lnTo>
                  <a:pt x="186931" y="127000"/>
                </a:lnTo>
                <a:lnTo>
                  <a:pt x="188201" y="127000"/>
                </a:lnTo>
                <a:lnTo>
                  <a:pt x="188518" y="125729"/>
                </a:lnTo>
                <a:lnTo>
                  <a:pt x="190309" y="123189"/>
                </a:lnTo>
                <a:lnTo>
                  <a:pt x="195541" y="123189"/>
                </a:lnTo>
                <a:lnTo>
                  <a:pt x="196164" y="121920"/>
                </a:lnTo>
                <a:lnTo>
                  <a:pt x="195148" y="116839"/>
                </a:lnTo>
                <a:lnTo>
                  <a:pt x="194310" y="115570"/>
                </a:lnTo>
                <a:close/>
              </a:path>
              <a:path w="375285" h="309880">
                <a:moveTo>
                  <a:pt x="192163" y="140970"/>
                </a:moveTo>
                <a:lnTo>
                  <a:pt x="190144" y="140970"/>
                </a:lnTo>
                <a:lnTo>
                  <a:pt x="186448" y="143509"/>
                </a:lnTo>
                <a:lnTo>
                  <a:pt x="193014" y="143509"/>
                </a:lnTo>
                <a:lnTo>
                  <a:pt x="192163" y="140970"/>
                </a:lnTo>
                <a:close/>
              </a:path>
              <a:path w="375285" h="309880">
                <a:moveTo>
                  <a:pt x="154901" y="140970"/>
                </a:moveTo>
                <a:lnTo>
                  <a:pt x="150367" y="140970"/>
                </a:lnTo>
                <a:lnTo>
                  <a:pt x="153530" y="142239"/>
                </a:lnTo>
                <a:lnTo>
                  <a:pt x="154901" y="140970"/>
                </a:lnTo>
                <a:close/>
              </a:path>
              <a:path w="375285" h="309880">
                <a:moveTo>
                  <a:pt x="191833" y="133350"/>
                </a:moveTo>
                <a:lnTo>
                  <a:pt x="187426" y="133350"/>
                </a:lnTo>
                <a:lnTo>
                  <a:pt x="184061" y="135889"/>
                </a:lnTo>
                <a:lnTo>
                  <a:pt x="183210" y="135889"/>
                </a:lnTo>
                <a:lnTo>
                  <a:pt x="185864" y="137159"/>
                </a:lnTo>
                <a:lnTo>
                  <a:pt x="186524" y="137159"/>
                </a:lnTo>
                <a:lnTo>
                  <a:pt x="181063" y="138429"/>
                </a:lnTo>
                <a:lnTo>
                  <a:pt x="180835" y="140970"/>
                </a:lnTo>
                <a:lnTo>
                  <a:pt x="186753" y="140970"/>
                </a:lnTo>
                <a:lnTo>
                  <a:pt x="186385" y="139700"/>
                </a:lnTo>
                <a:lnTo>
                  <a:pt x="186194" y="138429"/>
                </a:lnTo>
                <a:lnTo>
                  <a:pt x="190360" y="138429"/>
                </a:lnTo>
                <a:lnTo>
                  <a:pt x="191084" y="137159"/>
                </a:lnTo>
                <a:lnTo>
                  <a:pt x="191833" y="133350"/>
                </a:lnTo>
                <a:close/>
              </a:path>
              <a:path w="375285" h="309880">
                <a:moveTo>
                  <a:pt x="130492" y="104139"/>
                </a:moveTo>
                <a:lnTo>
                  <a:pt x="127393" y="111759"/>
                </a:lnTo>
                <a:lnTo>
                  <a:pt x="122389" y="111759"/>
                </a:lnTo>
                <a:lnTo>
                  <a:pt x="122389" y="114300"/>
                </a:lnTo>
                <a:lnTo>
                  <a:pt x="119456" y="119379"/>
                </a:lnTo>
                <a:lnTo>
                  <a:pt x="112682" y="124459"/>
                </a:lnTo>
                <a:lnTo>
                  <a:pt x="105110" y="127000"/>
                </a:lnTo>
                <a:lnTo>
                  <a:pt x="99783" y="128270"/>
                </a:lnTo>
                <a:lnTo>
                  <a:pt x="107276" y="130809"/>
                </a:lnTo>
                <a:lnTo>
                  <a:pt x="110401" y="139700"/>
                </a:lnTo>
                <a:lnTo>
                  <a:pt x="115836" y="134620"/>
                </a:lnTo>
                <a:lnTo>
                  <a:pt x="122199" y="129539"/>
                </a:lnTo>
                <a:lnTo>
                  <a:pt x="128390" y="129539"/>
                </a:lnTo>
                <a:lnTo>
                  <a:pt x="129159" y="128270"/>
                </a:lnTo>
                <a:lnTo>
                  <a:pt x="127787" y="128270"/>
                </a:lnTo>
                <a:lnTo>
                  <a:pt x="127380" y="125729"/>
                </a:lnTo>
                <a:lnTo>
                  <a:pt x="127660" y="121920"/>
                </a:lnTo>
                <a:lnTo>
                  <a:pt x="145173" y="121920"/>
                </a:lnTo>
                <a:lnTo>
                  <a:pt x="145173" y="114300"/>
                </a:lnTo>
                <a:lnTo>
                  <a:pt x="132346" y="114300"/>
                </a:lnTo>
                <a:lnTo>
                  <a:pt x="132461" y="111759"/>
                </a:lnTo>
                <a:lnTo>
                  <a:pt x="133515" y="109220"/>
                </a:lnTo>
                <a:lnTo>
                  <a:pt x="136296" y="107950"/>
                </a:lnTo>
                <a:lnTo>
                  <a:pt x="130492" y="104139"/>
                </a:lnTo>
                <a:close/>
              </a:path>
              <a:path w="375285" h="309880">
                <a:moveTo>
                  <a:pt x="271487" y="129539"/>
                </a:moveTo>
                <a:lnTo>
                  <a:pt x="252806" y="129539"/>
                </a:lnTo>
                <a:lnTo>
                  <a:pt x="259181" y="134620"/>
                </a:lnTo>
                <a:lnTo>
                  <a:pt x="264617" y="139700"/>
                </a:lnTo>
                <a:lnTo>
                  <a:pt x="267741" y="130809"/>
                </a:lnTo>
                <a:lnTo>
                  <a:pt x="271487" y="129539"/>
                </a:lnTo>
                <a:close/>
              </a:path>
              <a:path w="375285" h="309880">
                <a:moveTo>
                  <a:pt x="158525" y="134620"/>
                </a:moveTo>
                <a:lnTo>
                  <a:pt x="153873" y="134620"/>
                </a:lnTo>
                <a:lnTo>
                  <a:pt x="155816" y="138429"/>
                </a:lnTo>
                <a:lnTo>
                  <a:pt x="158525" y="134620"/>
                </a:lnTo>
                <a:close/>
              </a:path>
              <a:path w="375285" h="309880">
                <a:moveTo>
                  <a:pt x="183280" y="134620"/>
                </a:moveTo>
                <a:lnTo>
                  <a:pt x="174523" y="134620"/>
                </a:lnTo>
                <a:lnTo>
                  <a:pt x="174929" y="137159"/>
                </a:lnTo>
                <a:lnTo>
                  <a:pt x="176885" y="138429"/>
                </a:lnTo>
                <a:lnTo>
                  <a:pt x="180809" y="137159"/>
                </a:lnTo>
                <a:lnTo>
                  <a:pt x="183210" y="135889"/>
                </a:lnTo>
                <a:lnTo>
                  <a:pt x="184061" y="135889"/>
                </a:lnTo>
                <a:lnTo>
                  <a:pt x="183280" y="134620"/>
                </a:lnTo>
                <a:close/>
              </a:path>
              <a:path w="375285" h="309880">
                <a:moveTo>
                  <a:pt x="38950" y="125729"/>
                </a:moveTo>
                <a:lnTo>
                  <a:pt x="38709" y="125729"/>
                </a:lnTo>
                <a:lnTo>
                  <a:pt x="38709" y="129539"/>
                </a:lnTo>
                <a:lnTo>
                  <a:pt x="43002" y="133350"/>
                </a:lnTo>
                <a:lnTo>
                  <a:pt x="48069" y="130809"/>
                </a:lnTo>
                <a:lnTo>
                  <a:pt x="93538" y="130809"/>
                </a:lnTo>
                <a:lnTo>
                  <a:pt x="86969" y="128270"/>
                </a:lnTo>
                <a:lnTo>
                  <a:pt x="43916" y="128270"/>
                </a:lnTo>
                <a:lnTo>
                  <a:pt x="38950" y="125729"/>
                </a:lnTo>
                <a:close/>
              </a:path>
              <a:path w="375285" h="309880">
                <a:moveTo>
                  <a:pt x="128390" y="129539"/>
                </a:moveTo>
                <a:lnTo>
                  <a:pt x="125056" y="129539"/>
                </a:lnTo>
                <a:lnTo>
                  <a:pt x="125602" y="132079"/>
                </a:lnTo>
                <a:lnTo>
                  <a:pt x="125755" y="133350"/>
                </a:lnTo>
                <a:lnTo>
                  <a:pt x="126085" y="133350"/>
                </a:lnTo>
                <a:lnTo>
                  <a:pt x="128390" y="129539"/>
                </a:lnTo>
                <a:close/>
              </a:path>
              <a:path w="375285" h="309880">
                <a:moveTo>
                  <a:pt x="258940" y="121920"/>
                </a:moveTo>
                <a:lnTo>
                  <a:pt x="247345" y="121920"/>
                </a:lnTo>
                <a:lnTo>
                  <a:pt x="247637" y="125729"/>
                </a:lnTo>
                <a:lnTo>
                  <a:pt x="247230" y="128270"/>
                </a:lnTo>
                <a:lnTo>
                  <a:pt x="245859" y="128270"/>
                </a:lnTo>
                <a:lnTo>
                  <a:pt x="248920" y="133350"/>
                </a:lnTo>
                <a:lnTo>
                  <a:pt x="249262" y="133350"/>
                </a:lnTo>
                <a:lnTo>
                  <a:pt x="249402" y="132079"/>
                </a:lnTo>
                <a:lnTo>
                  <a:pt x="249961" y="129539"/>
                </a:lnTo>
                <a:lnTo>
                  <a:pt x="271487" y="129539"/>
                </a:lnTo>
                <a:lnTo>
                  <a:pt x="275234" y="128270"/>
                </a:lnTo>
                <a:lnTo>
                  <a:pt x="269905" y="127000"/>
                </a:lnTo>
                <a:lnTo>
                  <a:pt x="262329" y="124459"/>
                </a:lnTo>
                <a:lnTo>
                  <a:pt x="258940" y="121920"/>
                </a:lnTo>
                <a:close/>
              </a:path>
              <a:path w="375285" h="309880">
                <a:moveTo>
                  <a:pt x="334865" y="130809"/>
                </a:moveTo>
                <a:lnTo>
                  <a:pt x="326948" y="130809"/>
                </a:lnTo>
                <a:lnTo>
                  <a:pt x="332003" y="133350"/>
                </a:lnTo>
                <a:lnTo>
                  <a:pt x="334865" y="130809"/>
                </a:lnTo>
                <a:close/>
              </a:path>
              <a:path w="375285" h="309880">
                <a:moveTo>
                  <a:pt x="193382" y="128270"/>
                </a:moveTo>
                <a:lnTo>
                  <a:pt x="189979" y="128270"/>
                </a:lnTo>
                <a:lnTo>
                  <a:pt x="187794" y="129539"/>
                </a:lnTo>
                <a:lnTo>
                  <a:pt x="187896" y="130809"/>
                </a:lnTo>
                <a:lnTo>
                  <a:pt x="189560" y="132079"/>
                </a:lnTo>
                <a:lnTo>
                  <a:pt x="191757" y="132079"/>
                </a:lnTo>
                <a:lnTo>
                  <a:pt x="193382" y="128270"/>
                </a:lnTo>
                <a:close/>
              </a:path>
              <a:path w="375285" h="309880">
                <a:moveTo>
                  <a:pt x="48539" y="101600"/>
                </a:moveTo>
                <a:lnTo>
                  <a:pt x="42125" y="107950"/>
                </a:lnTo>
                <a:lnTo>
                  <a:pt x="44678" y="115570"/>
                </a:lnTo>
                <a:lnTo>
                  <a:pt x="46469" y="123189"/>
                </a:lnTo>
                <a:lnTo>
                  <a:pt x="43916" y="128270"/>
                </a:lnTo>
                <a:lnTo>
                  <a:pt x="86969" y="128270"/>
                </a:lnTo>
                <a:lnTo>
                  <a:pt x="71323" y="125729"/>
                </a:lnTo>
                <a:lnTo>
                  <a:pt x="75539" y="118109"/>
                </a:lnTo>
                <a:lnTo>
                  <a:pt x="86302" y="118109"/>
                </a:lnTo>
                <a:lnTo>
                  <a:pt x="85458" y="116839"/>
                </a:lnTo>
                <a:lnTo>
                  <a:pt x="86080" y="116839"/>
                </a:lnTo>
                <a:lnTo>
                  <a:pt x="86436" y="114300"/>
                </a:lnTo>
                <a:lnTo>
                  <a:pt x="79006" y="114300"/>
                </a:lnTo>
                <a:lnTo>
                  <a:pt x="77050" y="111759"/>
                </a:lnTo>
                <a:lnTo>
                  <a:pt x="75907" y="107950"/>
                </a:lnTo>
                <a:lnTo>
                  <a:pt x="77132" y="105409"/>
                </a:lnTo>
                <a:lnTo>
                  <a:pt x="54838" y="105409"/>
                </a:lnTo>
                <a:lnTo>
                  <a:pt x="48539" y="101600"/>
                </a:lnTo>
                <a:close/>
              </a:path>
              <a:path w="375285" h="309880">
                <a:moveTo>
                  <a:pt x="187502" y="106679"/>
                </a:moveTo>
                <a:lnTo>
                  <a:pt x="177886" y="106679"/>
                </a:lnTo>
                <a:lnTo>
                  <a:pt x="168787" y="107950"/>
                </a:lnTo>
                <a:lnTo>
                  <a:pt x="160344" y="107950"/>
                </a:lnTo>
                <a:lnTo>
                  <a:pt x="152692" y="109220"/>
                </a:lnTo>
                <a:lnTo>
                  <a:pt x="152692" y="128270"/>
                </a:lnTo>
                <a:lnTo>
                  <a:pt x="163041" y="128270"/>
                </a:lnTo>
                <a:lnTo>
                  <a:pt x="171170" y="116839"/>
                </a:lnTo>
                <a:lnTo>
                  <a:pt x="174129" y="115570"/>
                </a:lnTo>
                <a:lnTo>
                  <a:pt x="253349" y="115570"/>
                </a:lnTo>
                <a:lnTo>
                  <a:pt x="252615" y="114300"/>
                </a:lnTo>
                <a:lnTo>
                  <a:pt x="242658" y="114300"/>
                </a:lnTo>
                <a:lnTo>
                  <a:pt x="235585" y="113029"/>
                </a:lnTo>
                <a:lnTo>
                  <a:pt x="223210" y="109220"/>
                </a:lnTo>
                <a:lnTo>
                  <a:pt x="206770" y="107950"/>
                </a:lnTo>
                <a:lnTo>
                  <a:pt x="187502" y="106679"/>
                </a:lnTo>
                <a:close/>
              </a:path>
              <a:path w="375285" h="309880">
                <a:moveTo>
                  <a:pt x="336296" y="125729"/>
                </a:moveTo>
                <a:lnTo>
                  <a:pt x="336054" y="125729"/>
                </a:lnTo>
                <a:lnTo>
                  <a:pt x="331101" y="128270"/>
                </a:lnTo>
                <a:lnTo>
                  <a:pt x="336296" y="128270"/>
                </a:lnTo>
                <a:lnTo>
                  <a:pt x="336296" y="125729"/>
                </a:lnTo>
                <a:close/>
              </a:path>
              <a:path w="375285" h="309880">
                <a:moveTo>
                  <a:pt x="254817" y="118109"/>
                </a:moveTo>
                <a:lnTo>
                  <a:pt x="206413" y="118109"/>
                </a:lnTo>
                <a:lnTo>
                  <a:pt x="207238" y="124459"/>
                </a:lnTo>
                <a:lnTo>
                  <a:pt x="208025" y="125729"/>
                </a:lnTo>
                <a:lnTo>
                  <a:pt x="212572" y="124459"/>
                </a:lnTo>
                <a:lnTo>
                  <a:pt x="243192" y="124459"/>
                </a:lnTo>
                <a:lnTo>
                  <a:pt x="243192" y="121920"/>
                </a:lnTo>
                <a:lnTo>
                  <a:pt x="258940" y="121920"/>
                </a:lnTo>
                <a:lnTo>
                  <a:pt x="255551" y="119379"/>
                </a:lnTo>
                <a:lnTo>
                  <a:pt x="254817" y="118109"/>
                </a:lnTo>
                <a:close/>
              </a:path>
              <a:path w="375285" h="309880">
                <a:moveTo>
                  <a:pt x="86302" y="118109"/>
                </a:moveTo>
                <a:lnTo>
                  <a:pt x="82143" y="118109"/>
                </a:lnTo>
                <a:lnTo>
                  <a:pt x="85953" y="120650"/>
                </a:lnTo>
                <a:lnTo>
                  <a:pt x="87147" y="119379"/>
                </a:lnTo>
                <a:lnTo>
                  <a:pt x="86302" y="118109"/>
                </a:lnTo>
                <a:close/>
              </a:path>
              <a:path w="375285" h="309880">
                <a:moveTo>
                  <a:pt x="253349" y="115570"/>
                </a:moveTo>
                <a:lnTo>
                  <a:pt x="194602" y="115570"/>
                </a:lnTo>
                <a:lnTo>
                  <a:pt x="196888" y="116839"/>
                </a:lnTo>
                <a:lnTo>
                  <a:pt x="198716" y="120650"/>
                </a:lnTo>
                <a:lnTo>
                  <a:pt x="199948" y="120650"/>
                </a:lnTo>
                <a:lnTo>
                  <a:pt x="205841" y="118109"/>
                </a:lnTo>
                <a:lnTo>
                  <a:pt x="254817" y="118109"/>
                </a:lnTo>
                <a:lnTo>
                  <a:pt x="253349" y="115570"/>
                </a:lnTo>
                <a:close/>
              </a:path>
              <a:path w="375285" h="309880">
                <a:moveTo>
                  <a:pt x="307888" y="95250"/>
                </a:moveTo>
                <a:lnTo>
                  <a:pt x="300659" y="95250"/>
                </a:lnTo>
                <a:lnTo>
                  <a:pt x="299478" y="101600"/>
                </a:lnTo>
                <a:lnTo>
                  <a:pt x="296037" y="101600"/>
                </a:lnTo>
                <a:lnTo>
                  <a:pt x="299097" y="107950"/>
                </a:lnTo>
                <a:lnTo>
                  <a:pt x="297967" y="111759"/>
                </a:lnTo>
                <a:lnTo>
                  <a:pt x="296011" y="114300"/>
                </a:lnTo>
                <a:lnTo>
                  <a:pt x="288569" y="114300"/>
                </a:lnTo>
                <a:lnTo>
                  <a:pt x="288925" y="116839"/>
                </a:lnTo>
                <a:lnTo>
                  <a:pt x="289560" y="116839"/>
                </a:lnTo>
                <a:lnTo>
                  <a:pt x="287858" y="119379"/>
                </a:lnTo>
                <a:lnTo>
                  <a:pt x="289064" y="120650"/>
                </a:lnTo>
                <a:lnTo>
                  <a:pt x="292874" y="118109"/>
                </a:lnTo>
                <a:lnTo>
                  <a:pt x="329742" y="118109"/>
                </a:lnTo>
                <a:lnTo>
                  <a:pt x="330339" y="115570"/>
                </a:lnTo>
                <a:lnTo>
                  <a:pt x="332892" y="107950"/>
                </a:lnTo>
                <a:lnTo>
                  <a:pt x="330326" y="105409"/>
                </a:lnTo>
                <a:lnTo>
                  <a:pt x="320166" y="105409"/>
                </a:lnTo>
                <a:lnTo>
                  <a:pt x="315925" y="99059"/>
                </a:lnTo>
                <a:lnTo>
                  <a:pt x="307644" y="99059"/>
                </a:lnTo>
                <a:lnTo>
                  <a:pt x="307888" y="95250"/>
                </a:lnTo>
                <a:close/>
              </a:path>
              <a:path w="375285" h="309880">
                <a:moveTo>
                  <a:pt x="108153" y="106679"/>
                </a:moveTo>
                <a:lnTo>
                  <a:pt x="107607" y="106679"/>
                </a:lnTo>
                <a:lnTo>
                  <a:pt x="107480" y="107950"/>
                </a:lnTo>
                <a:lnTo>
                  <a:pt x="106895" y="110489"/>
                </a:lnTo>
                <a:lnTo>
                  <a:pt x="103847" y="111759"/>
                </a:lnTo>
                <a:lnTo>
                  <a:pt x="86880" y="111759"/>
                </a:lnTo>
                <a:lnTo>
                  <a:pt x="95567" y="113029"/>
                </a:lnTo>
                <a:lnTo>
                  <a:pt x="97942" y="115570"/>
                </a:lnTo>
                <a:lnTo>
                  <a:pt x="106006" y="115570"/>
                </a:lnTo>
                <a:lnTo>
                  <a:pt x="109931" y="113029"/>
                </a:lnTo>
                <a:lnTo>
                  <a:pt x="108153" y="106679"/>
                </a:lnTo>
                <a:close/>
              </a:path>
              <a:path w="375285" h="309880">
                <a:moveTo>
                  <a:pt x="267398" y="106679"/>
                </a:moveTo>
                <a:lnTo>
                  <a:pt x="266865" y="106679"/>
                </a:lnTo>
                <a:lnTo>
                  <a:pt x="265087" y="113029"/>
                </a:lnTo>
                <a:lnTo>
                  <a:pt x="269011" y="115570"/>
                </a:lnTo>
                <a:lnTo>
                  <a:pt x="277075" y="115570"/>
                </a:lnTo>
                <a:lnTo>
                  <a:pt x="279450" y="113029"/>
                </a:lnTo>
                <a:lnTo>
                  <a:pt x="288124" y="111759"/>
                </a:lnTo>
                <a:lnTo>
                  <a:pt x="271157" y="111759"/>
                </a:lnTo>
                <a:lnTo>
                  <a:pt x="268122" y="110489"/>
                </a:lnTo>
                <a:lnTo>
                  <a:pt x="267398" y="106679"/>
                </a:lnTo>
                <a:close/>
              </a:path>
              <a:path w="375285" h="309880">
                <a:moveTo>
                  <a:pt x="145173" y="110489"/>
                </a:moveTo>
                <a:lnTo>
                  <a:pt x="138887" y="113029"/>
                </a:lnTo>
                <a:lnTo>
                  <a:pt x="134365" y="114300"/>
                </a:lnTo>
                <a:lnTo>
                  <a:pt x="145173" y="114300"/>
                </a:lnTo>
                <a:lnTo>
                  <a:pt x="145173" y="110489"/>
                </a:lnTo>
                <a:close/>
              </a:path>
              <a:path w="375285" h="309880">
                <a:moveTo>
                  <a:pt x="244525" y="104139"/>
                </a:moveTo>
                <a:lnTo>
                  <a:pt x="238633" y="107950"/>
                </a:lnTo>
                <a:lnTo>
                  <a:pt x="241503" y="109220"/>
                </a:lnTo>
                <a:lnTo>
                  <a:pt x="242557" y="111759"/>
                </a:lnTo>
                <a:lnTo>
                  <a:pt x="242658" y="114300"/>
                </a:lnTo>
                <a:lnTo>
                  <a:pt x="252615" y="114300"/>
                </a:lnTo>
                <a:lnTo>
                  <a:pt x="252615" y="111759"/>
                </a:lnTo>
                <a:lnTo>
                  <a:pt x="247611" y="111759"/>
                </a:lnTo>
                <a:lnTo>
                  <a:pt x="244525" y="104139"/>
                </a:lnTo>
                <a:close/>
              </a:path>
              <a:path w="375285" h="309880">
                <a:moveTo>
                  <a:pt x="95808" y="110489"/>
                </a:moveTo>
                <a:lnTo>
                  <a:pt x="85064" y="110489"/>
                </a:lnTo>
                <a:lnTo>
                  <a:pt x="85064" y="111759"/>
                </a:lnTo>
                <a:lnTo>
                  <a:pt x="96659" y="111759"/>
                </a:lnTo>
                <a:lnTo>
                  <a:pt x="95808" y="110489"/>
                </a:lnTo>
                <a:close/>
              </a:path>
              <a:path w="375285" h="309880">
                <a:moveTo>
                  <a:pt x="289940" y="110489"/>
                </a:moveTo>
                <a:lnTo>
                  <a:pt x="279209" y="110489"/>
                </a:lnTo>
                <a:lnTo>
                  <a:pt x="278345" y="111759"/>
                </a:lnTo>
                <a:lnTo>
                  <a:pt x="289940" y="111759"/>
                </a:lnTo>
                <a:lnTo>
                  <a:pt x="289940" y="110489"/>
                </a:lnTo>
                <a:close/>
              </a:path>
              <a:path w="375285" h="309880">
                <a:moveTo>
                  <a:pt x="92557" y="101600"/>
                </a:moveTo>
                <a:lnTo>
                  <a:pt x="78968" y="101600"/>
                </a:lnTo>
                <a:lnTo>
                  <a:pt x="90017" y="107950"/>
                </a:lnTo>
                <a:lnTo>
                  <a:pt x="92773" y="105409"/>
                </a:lnTo>
                <a:lnTo>
                  <a:pt x="92557" y="101600"/>
                </a:lnTo>
                <a:close/>
              </a:path>
              <a:path w="375285" h="309880">
                <a:moveTo>
                  <a:pt x="296037" y="101600"/>
                </a:moveTo>
                <a:lnTo>
                  <a:pt x="282460" y="101600"/>
                </a:lnTo>
                <a:lnTo>
                  <a:pt x="282244" y="105409"/>
                </a:lnTo>
                <a:lnTo>
                  <a:pt x="285000" y="107950"/>
                </a:lnTo>
                <a:lnTo>
                  <a:pt x="296037" y="101600"/>
                </a:lnTo>
                <a:close/>
              </a:path>
              <a:path w="375285" h="309880">
                <a:moveTo>
                  <a:pt x="65098" y="95250"/>
                </a:moveTo>
                <a:lnTo>
                  <a:pt x="57721" y="95250"/>
                </a:lnTo>
                <a:lnTo>
                  <a:pt x="59080" y="99059"/>
                </a:lnTo>
                <a:lnTo>
                  <a:pt x="54838" y="105409"/>
                </a:lnTo>
                <a:lnTo>
                  <a:pt x="77132" y="105409"/>
                </a:lnTo>
                <a:lnTo>
                  <a:pt x="78968" y="101600"/>
                </a:lnTo>
                <a:lnTo>
                  <a:pt x="75526" y="101600"/>
                </a:lnTo>
                <a:lnTo>
                  <a:pt x="75059" y="99059"/>
                </a:lnTo>
                <a:lnTo>
                  <a:pt x="66154" y="99059"/>
                </a:lnTo>
                <a:lnTo>
                  <a:pt x="65098" y="95250"/>
                </a:lnTo>
                <a:close/>
              </a:path>
              <a:path w="375285" h="309880">
                <a:moveTo>
                  <a:pt x="326478" y="101600"/>
                </a:moveTo>
                <a:lnTo>
                  <a:pt x="320166" y="105409"/>
                </a:lnTo>
                <a:lnTo>
                  <a:pt x="330326" y="105409"/>
                </a:lnTo>
                <a:lnTo>
                  <a:pt x="326478" y="101600"/>
                </a:lnTo>
                <a:close/>
              </a:path>
              <a:path w="375285" h="309880">
                <a:moveTo>
                  <a:pt x="89490" y="95250"/>
                </a:moveTo>
                <a:lnTo>
                  <a:pt x="80505" y="95250"/>
                </a:lnTo>
                <a:lnTo>
                  <a:pt x="83159" y="96520"/>
                </a:lnTo>
                <a:lnTo>
                  <a:pt x="83400" y="99059"/>
                </a:lnTo>
                <a:lnTo>
                  <a:pt x="80403" y="101600"/>
                </a:lnTo>
                <a:lnTo>
                  <a:pt x="93395" y="101600"/>
                </a:lnTo>
                <a:lnTo>
                  <a:pt x="93903" y="100329"/>
                </a:lnTo>
                <a:lnTo>
                  <a:pt x="93903" y="97789"/>
                </a:lnTo>
                <a:lnTo>
                  <a:pt x="89490" y="95250"/>
                </a:lnTo>
                <a:close/>
              </a:path>
              <a:path w="375285" h="309880">
                <a:moveTo>
                  <a:pt x="296176" y="86359"/>
                </a:moveTo>
                <a:lnTo>
                  <a:pt x="292747" y="90170"/>
                </a:lnTo>
                <a:lnTo>
                  <a:pt x="292201" y="92709"/>
                </a:lnTo>
                <a:lnTo>
                  <a:pt x="289928" y="92709"/>
                </a:lnTo>
                <a:lnTo>
                  <a:pt x="281101" y="97789"/>
                </a:lnTo>
                <a:lnTo>
                  <a:pt x="281101" y="100329"/>
                </a:lnTo>
                <a:lnTo>
                  <a:pt x="281622" y="101600"/>
                </a:lnTo>
                <a:lnTo>
                  <a:pt x="294601" y="101600"/>
                </a:lnTo>
                <a:lnTo>
                  <a:pt x="291617" y="99059"/>
                </a:lnTo>
                <a:lnTo>
                  <a:pt x="291858" y="96520"/>
                </a:lnTo>
                <a:lnTo>
                  <a:pt x="294513" y="95250"/>
                </a:lnTo>
                <a:lnTo>
                  <a:pt x="307888" y="95250"/>
                </a:lnTo>
                <a:lnTo>
                  <a:pt x="308051" y="92709"/>
                </a:lnTo>
                <a:lnTo>
                  <a:pt x="311096" y="90998"/>
                </a:lnTo>
                <a:lnTo>
                  <a:pt x="311327" y="90170"/>
                </a:lnTo>
                <a:lnTo>
                  <a:pt x="313444" y="89679"/>
                </a:lnTo>
                <a:lnTo>
                  <a:pt x="317093" y="87629"/>
                </a:lnTo>
                <a:lnTo>
                  <a:pt x="306552" y="87629"/>
                </a:lnTo>
                <a:lnTo>
                  <a:pt x="296176" y="86359"/>
                </a:lnTo>
                <a:close/>
              </a:path>
              <a:path w="375285" h="309880">
                <a:moveTo>
                  <a:pt x="52679" y="87629"/>
                </a:moveTo>
                <a:lnTo>
                  <a:pt x="46164" y="92709"/>
                </a:lnTo>
                <a:lnTo>
                  <a:pt x="46545" y="96520"/>
                </a:lnTo>
                <a:lnTo>
                  <a:pt x="51180" y="99059"/>
                </a:lnTo>
                <a:lnTo>
                  <a:pt x="55194" y="99059"/>
                </a:lnTo>
                <a:lnTo>
                  <a:pt x="57213" y="97789"/>
                </a:lnTo>
                <a:lnTo>
                  <a:pt x="57213" y="95250"/>
                </a:lnTo>
                <a:lnTo>
                  <a:pt x="65098" y="95250"/>
                </a:lnTo>
                <a:lnTo>
                  <a:pt x="63917" y="90998"/>
                </a:lnTo>
                <a:lnTo>
                  <a:pt x="61565" y="89679"/>
                </a:lnTo>
                <a:lnTo>
                  <a:pt x="52679" y="87629"/>
                </a:lnTo>
                <a:close/>
              </a:path>
              <a:path w="375285" h="309880">
                <a:moveTo>
                  <a:pt x="61950" y="82550"/>
                </a:moveTo>
                <a:lnTo>
                  <a:pt x="61074" y="82550"/>
                </a:lnTo>
                <a:lnTo>
                  <a:pt x="59474" y="85089"/>
                </a:lnTo>
                <a:lnTo>
                  <a:pt x="57912" y="87629"/>
                </a:lnTo>
                <a:lnTo>
                  <a:pt x="61574" y="89681"/>
                </a:lnTo>
                <a:lnTo>
                  <a:pt x="63690" y="90170"/>
                </a:lnTo>
                <a:lnTo>
                  <a:pt x="63920" y="91000"/>
                </a:lnTo>
                <a:lnTo>
                  <a:pt x="66967" y="92709"/>
                </a:lnTo>
                <a:lnTo>
                  <a:pt x="67259" y="97789"/>
                </a:lnTo>
                <a:lnTo>
                  <a:pt x="67373" y="99059"/>
                </a:lnTo>
                <a:lnTo>
                  <a:pt x="75059" y="99059"/>
                </a:lnTo>
                <a:lnTo>
                  <a:pt x="74358" y="95250"/>
                </a:lnTo>
                <a:lnTo>
                  <a:pt x="89490" y="95250"/>
                </a:lnTo>
                <a:lnTo>
                  <a:pt x="85077" y="92709"/>
                </a:lnTo>
                <a:lnTo>
                  <a:pt x="82816" y="92709"/>
                </a:lnTo>
                <a:lnTo>
                  <a:pt x="82257" y="90170"/>
                </a:lnTo>
                <a:lnTo>
                  <a:pt x="79980" y="87629"/>
                </a:lnTo>
                <a:lnTo>
                  <a:pt x="63563" y="87629"/>
                </a:lnTo>
                <a:lnTo>
                  <a:pt x="60020" y="86359"/>
                </a:lnTo>
                <a:lnTo>
                  <a:pt x="61950" y="82550"/>
                </a:lnTo>
                <a:close/>
              </a:path>
              <a:path w="375285" h="309880">
                <a:moveTo>
                  <a:pt x="322325" y="87629"/>
                </a:moveTo>
                <a:lnTo>
                  <a:pt x="313441" y="89681"/>
                </a:lnTo>
                <a:lnTo>
                  <a:pt x="311096" y="91000"/>
                </a:lnTo>
                <a:lnTo>
                  <a:pt x="308851" y="99059"/>
                </a:lnTo>
                <a:lnTo>
                  <a:pt x="315925" y="99059"/>
                </a:lnTo>
                <a:lnTo>
                  <a:pt x="317296" y="95250"/>
                </a:lnTo>
                <a:lnTo>
                  <a:pt x="328591" y="95250"/>
                </a:lnTo>
                <a:lnTo>
                  <a:pt x="328853" y="92709"/>
                </a:lnTo>
                <a:lnTo>
                  <a:pt x="322325" y="87629"/>
                </a:lnTo>
                <a:close/>
              </a:path>
              <a:path w="375285" h="309880">
                <a:moveTo>
                  <a:pt x="328591" y="95250"/>
                </a:moveTo>
                <a:lnTo>
                  <a:pt x="317792" y="95250"/>
                </a:lnTo>
                <a:lnTo>
                  <a:pt x="317792" y="97789"/>
                </a:lnTo>
                <a:lnTo>
                  <a:pt x="319824" y="99059"/>
                </a:lnTo>
                <a:lnTo>
                  <a:pt x="323824" y="99059"/>
                </a:lnTo>
                <a:lnTo>
                  <a:pt x="328460" y="96520"/>
                </a:lnTo>
                <a:lnTo>
                  <a:pt x="328591" y="95250"/>
                </a:lnTo>
                <a:close/>
              </a:path>
              <a:path w="375285" h="309880">
                <a:moveTo>
                  <a:pt x="223672" y="80009"/>
                </a:moveTo>
                <a:lnTo>
                  <a:pt x="151345" y="80009"/>
                </a:lnTo>
                <a:lnTo>
                  <a:pt x="151384" y="97789"/>
                </a:lnTo>
                <a:lnTo>
                  <a:pt x="159277" y="95250"/>
                </a:lnTo>
                <a:lnTo>
                  <a:pt x="165671" y="93979"/>
                </a:lnTo>
                <a:lnTo>
                  <a:pt x="223663" y="93979"/>
                </a:lnTo>
                <a:lnTo>
                  <a:pt x="223672" y="80009"/>
                </a:lnTo>
                <a:close/>
              </a:path>
              <a:path w="375285" h="309880">
                <a:moveTo>
                  <a:pt x="223663" y="93979"/>
                </a:moveTo>
                <a:lnTo>
                  <a:pt x="202886" y="93979"/>
                </a:lnTo>
                <a:lnTo>
                  <a:pt x="214220" y="96520"/>
                </a:lnTo>
                <a:lnTo>
                  <a:pt x="221224" y="97789"/>
                </a:lnTo>
                <a:lnTo>
                  <a:pt x="223621" y="97789"/>
                </a:lnTo>
                <a:lnTo>
                  <a:pt x="223663" y="93979"/>
                </a:lnTo>
                <a:close/>
              </a:path>
              <a:path w="375285" h="309880">
                <a:moveTo>
                  <a:pt x="61565" y="89679"/>
                </a:moveTo>
                <a:lnTo>
                  <a:pt x="63920" y="91000"/>
                </a:lnTo>
                <a:lnTo>
                  <a:pt x="63690" y="90170"/>
                </a:lnTo>
                <a:lnTo>
                  <a:pt x="61565" y="89679"/>
                </a:lnTo>
                <a:close/>
              </a:path>
              <a:path w="375285" h="309880">
                <a:moveTo>
                  <a:pt x="313441" y="89681"/>
                </a:moveTo>
                <a:lnTo>
                  <a:pt x="311327" y="90170"/>
                </a:lnTo>
                <a:lnTo>
                  <a:pt x="311096" y="90998"/>
                </a:lnTo>
                <a:lnTo>
                  <a:pt x="313441" y="89681"/>
                </a:lnTo>
                <a:close/>
              </a:path>
              <a:path w="375285" h="309880">
                <a:moveTo>
                  <a:pt x="78841" y="86359"/>
                </a:moveTo>
                <a:lnTo>
                  <a:pt x="68465" y="87629"/>
                </a:lnTo>
                <a:lnTo>
                  <a:pt x="79980" y="87629"/>
                </a:lnTo>
                <a:lnTo>
                  <a:pt x="78841" y="86359"/>
                </a:lnTo>
                <a:close/>
              </a:path>
              <a:path w="375285" h="309880">
                <a:moveTo>
                  <a:pt x="313931" y="82550"/>
                </a:moveTo>
                <a:lnTo>
                  <a:pt x="313054" y="82550"/>
                </a:lnTo>
                <a:lnTo>
                  <a:pt x="314998" y="86359"/>
                </a:lnTo>
                <a:lnTo>
                  <a:pt x="311454" y="87629"/>
                </a:lnTo>
                <a:lnTo>
                  <a:pt x="317093" y="87629"/>
                </a:lnTo>
                <a:lnTo>
                  <a:pt x="315531" y="85089"/>
                </a:lnTo>
                <a:lnTo>
                  <a:pt x="313931" y="82550"/>
                </a:lnTo>
                <a:close/>
              </a:path>
              <a:path w="375285" h="309880">
                <a:moveTo>
                  <a:pt x="145491" y="45720"/>
                </a:moveTo>
                <a:lnTo>
                  <a:pt x="132549" y="45720"/>
                </a:lnTo>
                <a:lnTo>
                  <a:pt x="132549" y="54609"/>
                </a:lnTo>
                <a:lnTo>
                  <a:pt x="134955" y="62229"/>
                </a:lnTo>
                <a:lnTo>
                  <a:pt x="139973" y="68579"/>
                </a:lnTo>
                <a:lnTo>
                  <a:pt x="144304" y="74929"/>
                </a:lnTo>
                <a:lnTo>
                  <a:pt x="144652" y="81279"/>
                </a:lnTo>
                <a:lnTo>
                  <a:pt x="151345" y="80009"/>
                </a:lnTo>
                <a:lnTo>
                  <a:pt x="230434" y="80009"/>
                </a:lnTo>
                <a:lnTo>
                  <a:pt x="230574" y="77470"/>
                </a:lnTo>
                <a:lnTo>
                  <a:pt x="157048" y="77470"/>
                </a:lnTo>
                <a:lnTo>
                  <a:pt x="155638" y="76200"/>
                </a:lnTo>
                <a:lnTo>
                  <a:pt x="156070" y="74929"/>
                </a:lnTo>
                <a:lnTo>
                  <a:pt x="156260" y="74929"/>
                </a:lnTo>
                <a:lnTo>
                  <a:pt x="156260" y="69850"/>
                </a:lnTo>
                <a:lnTo>
                  <a:pt x="147751" y="69850"/>
                </a:lnTo>
                <a:lnTo>
                  <a:pt x="143548" y="64770"/>
                </a:lnTo>
                <a:lnTo>
                  <a:pt x="139992" y="59689"/>
                </a:lnTo>
                <a:lnTo>
                  <a:pt x="139992" y="50800"/>
                </a:lnTo>
                <a:lnTo>
                  <a:pt x="150240" y="50800"/>
                </a:lnTo>
                <a:lnTo>
                  <a:pt x="150240" y="48259"/>
                </a:lnTo>
                <a:lnTo>
                  <a:pt x="144665" y="48259"/>
                </a:lnTo>
                <a:lnTo>
                  <a:pt x="145491" y="45720"/>
                </a:lnTo>
                <a:close/>
              </a:path>
              <a:path w="375285" h="309880">
                <a:moveTo>
                  <a:pt x="230434" y="80009"/>
                </a:moveTo>
                <a:lnTo>
                  <a:pt x="223672" y="80009"/>
                </a:lnTo>
                <a:lnTo>
                  <a:pt x="230365" y="81279"/>
                </a:lnTo>
                <a:lnTo>
                  <a:pt x="230434" y="80009"/>
                </a:lnTo>
                <a:close/>
              </a:path>
              <a:path w="375285" h="309880">
                <a:moveTo>
                  <a:pt x="171513" y="33020"/>
                </a:moveTo>
                <a:lnTo>
                  <a:pt x="155321" y="33020"/>
                </a:lnTo>
                <a:lnTo>
                  <a:pt x="151574" y="38100"/>
                </a:lnTo>
                <a:lnTo>
                  <a:pt x="151574" y="43179"/>
                </a:lnTo>
                <a:lnTo>
                  <a:pt x="153513" y="52070"/>
                </a:lnTo>
                <a:lnTo>
                  <a:pt x="157778" y="59689"/>
                </a:lnTo>
                <a:lnTo>
                  <a:pt x="162043" y="66039"/>
                </a:lnTo>
                <a:lnTo>
                  <a:pt x="163982" y="72389"/>
                </a:lnTo>
                <a:lnTo>
                  <a:pt x="163982" y="77470"/>
                </a:lnTo>
                <a:lnTo>
                  <a:pt x="211035" y="77470"/>
                </a:lnTo>
                <a:lnTo>
                  <a:pt x="211035" y="73659"/>
                </a:lnTo>
                <a:lnTo>
                  <a:pt x="175450" y="73659"/>
                </a:lnTo>
                <a:lnTo>
                  <a:pt x="173583" y="72389"/>
                </a:lnTo>
                <a:lnTo>
                  <a:pt x="171754" y="69850"/>
                </a:lnTo>
                <a:lnTo>
                  <a:pt x="173291" y="68579"/>
                </a:lnTo>
                <a:lnTo>
                  <a:pt x="174193" y="66039"/>
                </a:lnTo>
                <a:lnTo>
                  <a:pt x="174193" y="60959"/>
                </a:lnTo>
                <a:lnTo>
                  <a:pt x="173448" y="59689"/>
                </a:lnTo>
                <a:lnTo>
                  <a:pt x="165188" y="59689"/>
                </a:lnTo>
                <a:lnTo>
                  <a:pt x="162598" y="53339"/>
                </a:lnTo>
                <a:lnTo>
                  <a:pt x="160782" y="46989"/>
                </a:lnTo>
                <a:lnTo>
                  <a:pt x="160782" y="39370"/>
                </a:lnTo>
                <a:lnTo>
                  <a:pt x="162763" y="38100"/>
                </a:lnTo>
                <a:lnTo>
                  <a:pt x="170472" y="38100"/>
                </a:lnTo>
                <a:lnTo>
                  <a:pt x="171513" y="33020"/>
                </a:lnTo>
                <a:close/>
              </a:path>
              <a:path w="375285" h="309880">
                <a:moveTo>
                  <a:pt x="224980" y="67309"/>
                </a:moveTo>
                <a:lnTo>
                  <a:pt x="220929" y="67309"/>
                </a:lnTo>
                <a:lnTo>
                  <a:pt x="218744" y="69850"/>
                </a:lnTo>
                <a:lnTo>
                  <a:pt x="218744" y="74929"/>
                </a:lnTo>
                <a:lnTo>
                  <a:pt x="218935" y="74929"/>
                </a:lnTo>
                <a:lnTo>
                  <a:pt x="219367" y="76200"/>
                </a:lnTo>
                <a:lnTo>
                  <a:pt x="217970" y="77470"/>
                </a:lnTo>
                <a:lnTo>
                  <a:pt x="230574" y="77470"/>
                </a:lnTo>
                <a:lnTo>
                  <a:pt x="230713" y="74929"/>
                </a:lnTo>
                <a:lnTo>
                  <a:pt x="234178" y="69850"/>
                </a:lnTo>
                <a:lnTo>
                  <a:pt x="227266" y="69850"/>
                </a:lnTo>
                <a:lnTo>
                  <a:pt x="226301" y="68579"/>
                </a:lnTo>
                <a:lnTo>
                  <a:pt x="224980" y="67309"/>
                </a:lnTo>
                <a:close/>
              </a:path>
              <a:path w="375285" h="309880">
                <a:moveTo>
                  <a:pt x="186029" y="53339"/>
                </a:moveTo>
                <a:lnTo>
                  <a:pt x="181406" y="53339"/>
                </a:lnTo>
                <a:lnTo>
                  <a:pt x="179095" y="54609"/>
                </a:lnTo>
                <a:lnTo>
                  <a:pt x="179095" y="63500"/>
                </a:lnTo>
                <a:lnTo>
                  <a:pt x="185216" y="64770"/>
                </a:lnTo>
                <a:lnTo>
                  <a:pt x="185216" y="71120"/>
                </a:lnTo>
                <a:lnTo>
                  <a:pt x="183007" y="73659"/>
                </a:lnTo>
                <a:lnTo>
                  <a:pt x="192011" y="73659"/>
                </a:lnTo>
                <a:lnTo>
                  <a:pt x="189788" y="71120"/>
                </a:lnTo>
                <a:lnTo>
                  <a:pt x="189788" y="64770"/>
                </a:lnTo>
                <a:lnTo>
                  <a:pt x="195910" y="63500"/>
                </a:lnTo>
                <a:lnTo>
                  <a:pt x="195910" y="54609"/>
                </a:lnTo>
                <a:lnTo>
                  <a:pt x="187261" y="54609"/>
                </a:lnTo>
                <a:lnTo>
                  <a:pt x="186029" y="53339"/>
                </a:lnTo>
                <a:close/>
              </a:path>
              <a:path w="375285" h="309880">
                <a:moveTo>
                  <a:pt x="207606" y="57150"/>
                </a:moveTo>
                <a:lnTo>
                  <a:pt x="203047" y="57150"/>
                </a:lnTo>
                <a:lnTo>
                  <a:pt x="200812" y="60959"/>
                </a:lnTo>
                <a:lnTo>
                  <a:pt x="200812" y="66039"/>
                </a:lnTo>
                <a:lnTo>
                  <a:pt x="201714" y="68579"/>
                </a:lnTo>
                <a:lnTo>
                  <a:pt x="203250" y="69850"/>
                </a:lnTo>
                <a:lnTo>
                  <a:pt x="201422" y="72389"/>
                </a:lnTo>
                <a:lnTo>
                  <a:pt x="199555" y="73659"/>
                </a:lnTo>
                <a:lnTo>
                  <a:pt x="211035" y="73659"/>
                </a:lnTo>
                <a:lnTo>
                  <a:pt x="211035" y="72389"/>
                </a:lnTo>
                <a:lnTo>
                  <a:pt x="212974" y="66039"/>
                </a:lnTo>
                <a:lnTo>
                  <a:pt x="217239" y="59689"/>
                </a:lnTo>
                <a:lnTo>
                  <a:pt x="209816" y="59689"/>
                </a:lnTo>
                <a:lnTo>
                  <a:pt x="208876" y="58420"/>
                </a:lnTo>
                <a:lnTo>
                  <a:pt x="207606" y="57150"/>
                </a:lnTo>
                <a:close/>
              </a:path>
              <a:path w="375285" h="309880">
                <a:moveTo>
                  <a:pt x="154076" y="67309"/>
                </a:moveTo>
                <a:lnTo>
                  <a:pt x="150025" y="67309"/>
                </a:lnTo>
                <a:lnTo>
                  <a:pt x="148716" y="68579"/>
                </a:lnTo>
                <a:lnTo>
                  <a:pt x="147751" y="69850"/>
                </a:lnTo>
                <a:lnTo>
                  <a:pt x="156260" y="69850"/>
                </a:lnTo>
                <a:lnTo>
                  <a:pt x="154076" y="67309"/>
                </a:lnTo>
                <a:close/>
              </a:path>
              <a:path w="375285" h="309880">
                <a:moveTo>
                  <a:pt x="242468" y="50800"/>
                </a:moveTo>
                <a:lnTo>
                  <a:pt x="235026" y="50800"/>
                </a:lnTo>
                <a:lnTo>
                  <a:pt x="235026" y="59689"/>
                </a:lnTo>
                <a:lnTo>
                  <a:pt x="231470" y="64770"/>
                </a:lnTo>
                <a:lnTo>
                  <a:pt x="227266" y="69850"/>
                </a:lnTo>
                <a:lnTo>
                  <a:pt x="234178" y="69850"/>
                </a:lnTo>
                <a:lnTo>
                  <a:pt x="235045" y="68579"/>
                </a:lnTo>
                <a:lnTo>
                  <a:pt x="240062" y="62229"/>
                </a:lnTo>
                <a:lnTo>
                  <a:pt x="242468" y="54609"/>
                </a:lnTo>
                <a:lnTo>
                  <a:pt x="242468" y="50800"/>
                </a:lnTo>
                <a:close/>
              </a:path>
              <a:path w="375285" h="309880">
                <a:moveTo>
                  <a:pt x="171958" y="57150"/>
                </a:moveTo>
                <a:lnTo>
                  <a:pt x="167411" y="57150"/>
                </a:lnTo>
                <a:lnTo>
                  <a:pt x="166128" y="58420"/>
                </a:lnTo>
                <a:lnTo>
                  <a:pt x="165188" y="59689"/>
                </a:lnTo>
                <a:lnTo>
                  <a:pt x="173448" y="59689"/>
                </a:lnTo>
                <a:lnTo>
                  <a:pt x="171958" y="57150"/>
                </a:lnTo>
                <a:close/>
              </a:path>
              <a:path w="375285" h="309880">
                <a:moveTo>
                  <a:pt x="223443" y="38100"/>
                </a:moveTo>
                <a:lnTo>
                  <a:pt x="212255" y="38100"/>
                </a:lnTo>
                <a:lnTo>
                  <a:pt x="214236" y="39370"/>
                </a:lnTo>
                <a:lnTo>
                  <a:pt x="214236" y="46989"/>
                </a:lnTo>
                <a:lnTo>
                  <a:pt x="212420" y="53339"/>
                </a:lnTo>
                <a:lnTo>
                  <a:pt x="209816" y="59689"/>
                </a:lnTo>
                <a:lnTo>
                  <a:pt x="217239" y="59689"/>
                </a:lnTo>
                <a:lnTo>
                  <a:pt x="221505" y="52070"/>
                </a:lnTo>
                <a:lnTo>
                  <a:pt x="223443" y="43179"/>
                </a:lnTo>
                <a:lnTo>
                  <a:pt x="223443" y="38100"/>
                </a:lnTo>
                <a:close/>
              </a:path>
              <a:path w="375285" h="309880">
                <a:moveTo>
                  <a:pt x="193598" y="53339"/>
                </a:moveTo>
                <a:lnTo>
                  <a:pt x="188975" y="53339"/>
                </a:lnTo>
                <a:lnTo>
                  <a:pt x="187744" y="54609"/>
                </a:lnTo>
                <a:lnTo>
                  <a:pt x="195910" y="54609"/>
                </a:lnTo>
                <a:lnTo>
                  <a:pt x="193598" y="53339"/>
                </a:lnTo>
                <a:close/>
              </a:path>
              <a:path w="375285" h="309880">
                <a:moveTo>
                  <a:pt x="150240" y="50800"/>
                </a:moveTo>
                <a:lnTo>
                  <a:pt x="144157" y="50800"/>
                </a:lnTo>
                <a:lnTo>
                  <a:pt x="144221" y="53339"/>
                </a:lnTo>
                <a:lnTo>
                  <a:pt x="148983" y="53339"/>
                </a:lnTo>
                <a:lnTo>
                  <a:pt x="150240" y="50800"/>
                </a:lnTo>
                <a:close/>
              </a:path>
              <a:path w="375285" h="309880">
                <a:moveTo>
                  <a:pt x="242468" y="45720"/>
                </a:moveTo>
                <a:lnTo>
                  <a:pt x="229527" y="45720"/>
                </a:lnTo>
                <a:lnTo>
                  <a:pt x="230352" y="48259"/>
                </a:lnTo>
                <a:lnTo>
                  <a:pt x="224777" y="48259"/>
                </a:lnTo>
                <a:lnTo>
                  <a:pt x="224777" y="50800"/>
                </a:lnTo>
                <a:lnTo>
                  <a:pt x="226021" y="53339"/>
                </a:lnTo>
                <a:lnTo>
                  <a:pt x="230797" y="53339"/>
                </a:lnTo>
                <a:lnTo>
                  <a:pt x="230860" y="50800"/>
                </a:lnTo>
                <a:lnTo>
                  <a:pt x="242468" y="50800"/>
                </a:lnTo>
                <a:lnTo>
                  <a:pt x="242468" y="45720"/>
                </a:lnTo>
                <a:close/>
              </a:path>
              <a:path w="375285" h="309880">
                <a:moveTo>
                  <a:pt x="190690" y="38100"/>
                </a:moveTo>
                <a:lnTo>
                  <a:pt x="184327" y="38100"/>
                </a:lnTo>
                <a:lnTo>
                  <a:pt x="181737" y="40639"/>
                </a:lnTo>
                <a:lnTo>
                  <a:pt x="181737" y="46989"/>
                </a:lnTo>
                <a:lnTo>
                  <a:pt x="184327" y="49529"/>
                </a:lnTo>
                <a:lnTo>
                  <a:pt x="190690" y="49529"/>
                </a:lnTo>
                <a:lnTo>
                  <a:pt x="193268" y="46989"/>
                </a:lnTo>
                <a:lnTo>
                  <a:pt x="193268" y="40639"/>
                </a:lnTo>
                <a:lnTo>
                  <a:pt x="190690" y="38100"/>
                </a:lnTo>
                <a:close/>
              </a:path>
              <a:path w="375285" h="309880">
                <a:moveTo>
                  <a:pt x="170472" y="38100"/>
                </a:moveTo>
                <a:lnTo>
                  <a:pt x="167639" y="38100"/>
                </a:lnTo>
                <a:lnTo>
                  <a:pt x="168770" y="45720"/>
                </a:lnTo>
                <a:lnTo>
                  <a:pt x="176555" y="45720"/>
                </a:lnTo>
                <a:lnTo>
                  <a:pt x="177812" y="40639"/>
                </a:lnTo>
                <a:lnTo>
                  <a:pt x="169951" y="40639"/>
                </a:lnTo>
                <a:lnTo>
                  <a:pt x="170472" y="38100"/>
                </a:lnTo>
                <a:close/>
              </a:path>
              <a:path w="375285" h="309880">
                <a:moveTo>
                  <a:pt x="219697" y="33020"/>
                </a:moveTo>
                <a:lnTo>
                  <a:pt x="203492" y="33020"/>
                </a:lnTo>
                <a:lnTo>
                  <a:pt x="205054" y="40639"/>
                </a:lnTo>
                <a:lnTo>
                  <a:pt x="197205" y="40639"/>
                </a:lnTo>
                <a:lnTo>
                  <a:pt x="198462" y="45720"/>
                </a:lnTo>
                <a:lnTo>
                  <a:pt x="206235" y="45720"/>
                </a:lnTo>
                <a:lnTo>
                  <a:pt x="207365" y="38100"/>
                </a:lnTo>
                <a:lnTo>
                  <a:pt x="223443" y="38100"/>
                </a:lnTo>
                <a:lnTo>
                  <a:pt x="219697" y="33020"/>
                </a:lnTo>
                <a:close/>
              </a:path>
              <a:path w="375285" h="309880">
                <a:moveTo>
                  <a:pt x="193636" y="21589"/>
                </a:moveTo>
                <a:lnTo>
                  <a:pt x="181368" y="21589"/>
                </a:lnTo>
                <a:lnTo>
                  <a:pt x="179476" y="25400"/>
                </a:lnTo>
                <a:lnTo>
                  <a:pt x="179476" y="31750"/>
                </a:lnTo>
                <a:lnTo>
                  <a:pt x="187502" y="35559"/>
                </a:lnTo>
                <a:lnTo>
                  <a:pt x="195529" y="31750"/>
                </a:lnTo>
                <a:lnTo>
                  <a:pt x="195529" y="25400"/>
                </a:lnTo>
                <a:lnTo>
                  <a:pt x="193636" y="21589"/>
                </a:lnTo>
                <a:close/>
              </a:path>
              <a:path w="375285" h="309880">
                <a:moveTo>
                  <a:pt x="189407" y="11429"/>
                </a:moveTo>
                <a:lnTo>
                  <a:pt x="185597" y="11429"/>
                </a:lnTo>
                <a:lnTo>
                  <a:pt x="186512" y="12700"/>
                </a:lnTo>
                <a:lnTo>
                  <a:pt x="185305" y="21589"/>
                </a:lnTo>
                <a:lnTo>
                  <a:pt x="189712" y="21589"/>
                </a:lnTo>
                <a:lnTo>
                  <a:pt x="189166" y="17779"/>
                </a:lnTo>
                <a:lnTo>
                  <a:pt x="188506" y="12700"/>
                </a:lnTo>
                <a:lnTo>
                  <a:pt x="189407" y="11429"/>
                </a:lnTo>
                <a:close/>
              </a:path>
              <a:path w="375285" h="309880">
                <a:moveTo>
                  <a:pt x="181559" y="7620"/>
                </a:moveTo>
                <a:lnTo>
                  <a:pt x="177800" y="7620"/>
                </a:lnTo>
                <a:lnTo>
                  <a:pt x="176618" y="8889"/>
                </a:lnTo>
                <a:lnTo>
                  <a:pt x="176618" y="11429"/>
                </a:lnTo>
                <a:lnTo>
                  <a:pt x="177800" y="13970"/>
                </a:lnTo>
                <a:lnTo>
                  <a:pt x="181559" y="13970"/>
                </a:lnTo>
                <a:lnTo>
                  <a:pt x="182778" y="12700"/>
                </a:lnTo>
                <a:lnTo>
                  <a:pt x="184835" y="11429"/>
                </a:lnTo>
                <a:lnTo>
                  <a:pt x="198386" y="11429"/>
                </a:lnTo>
                <a:lnTo>
                  <a:pt x="198386" y="10159"/>
                </a:lnTo>
                <a:lnTo>
                  <a:pt x="184835" y="10159"/>
                </a:lnTo>
                <a:lnTo>
                  <a:pt x="182778" y="8889"/>
                </a:lnTo>
                <a:lnTo>
                  <a:pt x="181559" y="7620"/>
                </a:lnTo>
                <a:close/>
              </a:path>
              <a:path w="375285" h="309880">
                <a:moveTo>
                  <a:pt x="198386" y="11429"/>
                </a:moveTo>
                <a:lnTo>
                  <a:pt x="190182" y="11429"/>
                </a:lnTo>
                <a:lnTo>
                  <a:pt x="192239" y="12700"/>
                </a:lnTo>
                <a:lnTo>
                  <a:pt x="193446" y="13970"/>
                </a:lnTo>
                <a:lnTo>
                  <a:pt x="197218" y="13970"/>
                </a:lnTo>
                <a:lnTo>
                  <a:pt x="198386" y="11429"/>
                </a:lnTo>
                <a:close/>
              </a:path>
              <a:path w="375285" h="309880">
                <a:moveTo>
                  <a:pt x="188836" y="0"/>
                </a:moveTo>
                <a:lnTo>
                  <a:pt x="186169" y="0"/>
                </a:lnTo>
                <a:lnTo>
                  <a:pt x="184619" y="1270"/>
                </a:lnTo>
                <a:lnTo>
                  <a:pt x="184619" y="5079"/>
                </a:lnTo>
                <a:lnTo>
                  <a:pt x="185216" y="6350"/>
                </a:lnTo>
                <a:lnTo>
                  <a:pt x="186664" y="7620"/>
                </a:lnTo>
                <a:lnTo>
                  <a:pt x="186512" y="8889"/>
                </a:lnTo>
                <a:lnTo>
                  <a:pt x="185597" y="10159"/>
                </a:lnTo>
                <a:lnTo>
                  <a:pt x="189407" y="10159"/>
                </a:lnTo>
                <a:lnTo>
                  <a:pt x="188506" y="8889"/>
                </a:lnTo>
                <a:lnTo>
                  <a:pt x="188353" y="7620"/>
                </a:lnTo>
                <a:lnTo>
                  <a:pt x="189801" y="6350"/>
                </a:lnTo>
                <a:lnTo>
                  <a:pt x="190398" y="5079"/>
                </a:lnTo>
                <a:lnTo>
                  <a:pt x="190398" y="1270"/>
                </a:lnTo>
                <a:lnTo>
                  <a:pt x="188836" y="0"/>
                </a:lnTo>
                <a:close/>
              </a:path>
              <a:path w="375285" h="309880">
                <a:moveTo>
                  <a:pt x="197218" y="7620"/>
                </a:moveTo>
                <a:lnTo>
                  <a:pt x="193446" y="7620"/>
                </a:lnTo>
                <a:lnTo>
                  <a:pt x="192239" y="8889"/>
                </a:lnTo>
                <a:lnTo>
                  <a:pt x="190182" y="10159"/>
                </a:lnTo>
                <a:lnTo>
                  <a:pt x="198386" y="10159"/>
                </a:lnTo>
                <a:lnTo>
                  <a:pt x="198386" y="8889"/>
                </a:lnTo>
                <a:lnTo>
                  <a:pt x="197218" y="7620"/>
                </a:lnTo>
                <a:close/>
              </a:path>
            </a:pathLst>
          </a:custGeom>
          <a:solidFill>
            <a:srgbClr val="FFFFFF"/>
          </a:solidFill>
        </p:spPr>
        <p:txBody>
          <a:bodyPr wrap="square" lIns="0" tIns="0" rIns="0" bIns="0" rtlCol="0"/>
          <a:lstStyle/>
          <a:p>
            <a:endParaRPr dirty="0"/>
          </a:p>
        </p:txBody>
      </p:sp>
      <p:pic>
        <p:nvPicPr>
          <p:cNvPr id="21" name="bg object 21"/>
          <p:cNvPicPr/>
          <p:nvPr/>
        </p:nvPicPr>
        <p:blipFill>
          <a:blip r:embed="rId3" cstate="print"/>
          <a:stretch>
            <a:fillRect/>
          </a:stretch>
        </p:blipFill>
        <p:spPr>
          <a:xfrm>
            <a:off x="5664873" y="464069"/>
            <a:ext cx="2011067" cy="282308"/>
          </a:xfrm>
          <a:prstGeom prst="rect">
            <a:avLst/>
          </a:prstGeom>
        </p:spPr>
      </p:pic>
      <p:sp>
        <p:nvSpPr>
          <p:cNvPr id="2" name="Holder 2"/>
          <p:cNvSpPr>
            <a:spLocks noGrp="1"/>
          </p:cNvSpPr>
          <p:nvPr>
            <p:ph type="title"/>
          </p:nvPr>
        </p:nvSpPr>
        <p:spPr/>
        <p:txBody>
          <a:bodyPr lIns="0" tIns="0" rIns="0" bIns="0"/>
          <a:lstStyle>
            <a:lvl1pPr>
              <a:defRPr sz="4100" b="0" i="0">
                <a:solidFill>
                  <a:srgbClr val="01689B"/>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7/7/2023</a:t>
            </a:fld>
            <a:endParaRPr lang="en-US" dirty="0"/>
          </a:p>
        </p:txBody>
      </p:sp>
      <p:sp>
        <p:nvSpPr>
          <p:cNvPr id="5" name="Holder 5"/>
          <p:cNvSpPr>
            <a:spLocks noGrp="1"/>
          </p:cNvSpPr>
          <p:nvPr>
            <p:ph type="sldNum" sz="quarter" idx="7"/>
          </p:nvPr>
        </p:nvSpPr>
        <p:spPr/>
        <p:txBody>
          <a:bodyPr lIns="0" tIns="0" rIns="0" bIns="0"/>
          <a:lstStyle>
            <a:lvl1pPr>
              <a:defRPr sz="900" b="1" i="0">
                <a:solidFill>
                  <a:srgbClr val="01689B"/>
                </a:solidFill>
                <a:latin typeface="Arial"/>
                <a:cs typeface="Arial"/>
              </a:defRPr>
            </a:lvl1pPr>
          </a:lstStyle>
          <a:p>
            <a:pPr marL="38100">
              <a:lnSpc>
                <a:spcPct val="100000"/>
              </a:lnSpc>
              <a:spcBef>
                <a:spcPts val="10"/>
              </a:spcBef>
            </a:pPr>
            <a:fld id="{81D60167-4931-47E6-BA6A-407CBD079E47}" type="slidenum">
              <a:rPr spc="-30" dirty="0"/>
              <a:t>‹nr.›</a:t>
            </a:fld>
            <a:endParaRPr spc="-3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7/7/2023</a:t>
            </a:fld>
            <a:endParaRPr lang="en-US" dirty="0"/>
          </a:p>
        </p:txBody>
      </p:sp>
      <p:sp>
        <p:nvSpPr>
          <p:cNvPr id="4" name="Holder 4"/>
          <p:cNvSpPr>
            <a:spLocks noGrp="1"/>
          </p:cNvSpPr>
          <p:nvPr>
            <p:ph type="sldNum" sz="quarter" idx="7"/>
          </p:nvPr>
        </p:nvSpPr>
        <p:spPr/>
        <p:txBody>
          <a:bodyPr lIns="0" tIns="0" rIns="0" bIns="0"/>
          <a:lstStyle>
            <a:lvl1pPr>
              <a:defRPr sz="900" b="1" i="0">
                <a:solidFill>
                  <a:srgbClr val="01689B"/>
                </a:solidFill>
                <a:latin typeface="Arial"/>
                <a:cs typeface="Arial"/>
              </a:defRPr>
            </a:lvl1pPr>
          </a:lstStyle>
          <a:p>
            <a:pPr marL="38100">
              <a:lnSpc>
                <a:spcPct val="100000"/>
              </a:lnSpc>
              <a:spcBef>
                <a:spcPts val="10"/>
              </a:spcBef>
            </a:pPr>
            <a:fld id="{81D60167-4931-47E6-BA6A-407CBD079E47}" type="slidenum">
              <a:rPr spc="-30" dirty="0"/>
              <a:t>‹nr.›</a:t>
            </a:fld>
            <a:endParaRPr spc="-3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790303" y="179997"/>
            <a:ext cx="444500" cy="444500"/>
          </a:xfrm>
          <a:custGeom>
            <a:avLst/>
            <a:gdLst/>
            <a:ahLst/>
            <a:cxnLst/>
            <a:rect l="l" t="t" r="r" b="b"/>
            <a:pathLst>
              <a:path w="444500" h="444500">
                <a:moveTo>
                  <a:pt x="444500" y="0"/>
                </a:moveTo>
                <a:lnTo>
                  <a:pt x="0" y="0"/>
                </a:lnTo>
                <a:lnTo>
                  <a:pt x="0" y="444500"/>
                </a:lnTo>
                <a:lnTo>
                  <a:pt x="444500" y="444500"/>
                </a:lnTo>
                <a:lnTo>
                  <a:pt x="444500" y="0"/>
                </a:lnTo>
                <a:close/>
              </a:path>
            </a:pathLst>
          </a:custGeom>
          <a:solidFill>
            <a:srgbClr val="E5F2F9"/>
          </a:solidFill>
        </p:spPr>
        <p:txBody>
          <a:bodyPr wrap="square" lIns="0" tIns="0" rIns="0" bIns="0" rtlCol="0"/>
          <a:lstStyle/>
          <a:p>
            <a:endParaRPr dirty="0"/>
          </a:p>
        </p:txBody>
      </p:sp>
      <p:sp>
        <p:nvSpPr>
          <p:cNvPr id="17" name="bg object 17"/>
          <p:cNvSpPr/>
          <p:nvPr/>
        </p:nvSpPr>
        <p:spPr>
          <a:xfrm>
            <a:off x="9925812" y="315505"/>
            <a:ext cx="173990" cy="173990"/>
          </a:xfrm>
          <a:custGeom>
            <a:avLst/>
            <a:gdLst/>
            <a:ahLst/>
            <a:cxnLst/>
            <a:rect l="l" t="t" r="r" b="b"/>
            <a:pathLst>
              <a:path w="173990" h="173990">
                <a:moveTo>
                  <a:pt x="173469" y="148932"/>
                </a:moveTo>
                <a:lnTo>
                  <a:pt x="0" y="148932"/>
                </a:lnTo>
                <a:lnTo>
                  <a:pt x="0" y="173482"/>
                </a:lnTo>
                <a:lnTo>
                  <a:pt x="173469" y="173482"/>
                </a:lnTo>
                <a:lnTo>
                  <a:pt x="173469" y="148932"/>
                </a:lnTo>
                <a:close/>
              </a:path>
              <a:path w="173990" h="173990">
                <a:moveTo>
                  <a:pt x="173469" y="74472"/>
                </a:moveTo>
                <a:lnTo>
                  <a:pt x="0" y="74472"/>
                </a:lnTo>
                <a:lnTo>
                  <a:pt x="0" y="99021"/>
                </a:lnTo>
                <a:lnTo>
                  <a:pt x="173469" y="99021"/>
                </a:lnTo>
                <a:lnTo>
                  <a:pt x="173469" y="74472"/>
                </a:lnTo>
                <a:close/>
              </a:path>
              <a:path w="173990" h="173990">
                <a:moveTo>
                  <a:pt x="173469" y="0"/>
                </a:moveTo>
                <a:lnTo>
                  <a:pt x="0" y="0"/>
                </a:lnTo>
                <a:lnTo>
                  <a:pt x="0" y="24549"/>
                </a:lnTo>
                <a:lnTo>
                  <a:pt x="173469" y="24549"/>
                </a:lnTo>
                <a:lnTo>
                  <a:pt x="173469" y="0"/>
                </a:lnTo>
                <a:close/>
              </a:path>
            </a:pathLst>
          </a:custGeom>
          <a:solidFill>
            <a:srgbClr val="01689B"/>
          </a:solidFill>
        </p:spPr>
        <p:txBody>
          <a:bodyPr wrap="square" lIns="0" tIns="0" rIns="0" bIns="0" rtlCol="0"/>
          <a:lstStyle/>
          <a:p>
            <a:endParaRPr dirty="0"/>
          </a:p>
        </p:txBody>
      </p:sp>
      <p:sp>
        <p:nvSpPr>
          <p:cNvPr id="18" name="bg object 18"/>
          <p:cNvSpPr/>
          <p:nvPr/>
        </p:nvSpPr>
        <p:spPr>
          <a:xfrm>
            <a:off x="9942703" y="7023100"/>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49"/>
                </a:lnTo>
                <a:lnTo>
                  <a:pt x="7446" y="192211"/>
                </a:lnTo>
                <a:lnTo>
                  <a:pt x="28180" y="232303"/>
                </a:lnTo>
                <a:lnTo>
                  <a:pt x="59796" y="263919"/>
                </a:lnTo>
                <a:lnTo>
                  <a:pt x="99888" y="284653"/>
                </a:lnTo>
                <a:lnTo>
                  <a:pt x="146050" y="292099"/>
                </a:lnTo>
                <a:lnTo>
                  <a:pt x="192211" y="284653"/>
                </a:lnTo>
                <a:lnTo>
                  <a:pt x="232303" y="263919"/>
                </a:lnTo>
                <a:lnTo>
                  <a:pt x="263919" y="232303"/>
                </a:lnTo>
                <a:lnTo>
                  <a:pt x="284653" y="192211"/>
                </a:lnTo>
                <a:lnTo>
                  <a:pt x="292100" y="146049"/>
                </a:lnTo>
                <a:lnTo>
                  <a:pt x="284653" y="99888"/>
                </a:lnTo>
                <a:lnTo>
                  <a:pt x="263919" y="59796"/>
                </a:lnTo>
                <a:lnTo>
                  <a:pt x="232303" y="28180"/>
                </a:lnTo>
                <a:lnTo>
                  <a:pt x="192211" y="7446"/>
                </a:lnTo>
                <a:lnTo>
                  <a:pt x="146050" y="0"/>
                </a:lnTo>
                <a:close/>
              </a:path>
            </a:pathLst>
          </a:custGeom>
          <a:solidFill>
            <a:srgbClr val="E5F0F5"/>
          </a:solidFill>
        </p:spPr>
        <p:txBody>
          <a:bodyPr wrap="square" lIns="0" tIns="0" rIns="0" bIns="0" rtlCol="0"/>
          <a:lstStyle/>
          <a:p>
            <a:endParaRPr dirty="0"/>
          </a:p>
        </p:txBody>
      </p:sp>
      <p:pic>
        <p:nvPicPr>
          <p:cNvPr id="19" name="bg object 19"/>
          <p:cNvPicPr/>
          <p:nvPr/>
        </p:nvPicPr>
        <p:blipFill>
          <a:blip r:embed="rId7" cstate="print"/>
          <a:stretch>
            <a:fillRect/>
          </a:stretch>
        </p:blipFill>
        <p:spPr>
          <a:xfrm>
            <a:off x="10017790" y="7105142"/>
            <a:ext cx="141922" cy="127063"/>
          </a:xfrm>
          <a:prstGeom prst="rect">
            <a:avLst/>
          </a:prstGeom>
        </p:spPr>
      </p:pic>
      <p:sp>
        <p:nvSpPr>
          <p:cNvPr id="20" name="bg object 20"/>
          <p:cNvSpPr/>
          <p:nvPr/>
        </p:nvSpPr>
        <p:spPr>
          <a:xfrm>
            <a:off x="9257042" y="7023100"/>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49"/>
                </a:lnTo>
                <a:lnTo>
                  <a:pt x="7446" y="192211"/>
                </a:lnTo>
                <a:lnTo>
                  <a:pt x="28180" y="232303"/>
                </a:lnTo>
                <a:lnTo>
                  <a:pt x="59796" y="263919"/>
                </a:lnTo>
                <a:lnTo>
                  <a:pt x="99888" y="284653"/>
                </a:lnTo>
                <a:lnTo>
                  <a:pt x="146050" y="292099"/>
                </a:lnTo>
                <a:lnTo>
                  <a:pt x="192211" y="284653"/>
                </a:lnTo>
                <a:lnTo>
                  <a:pt x="232303" y="263919"/>
                </a:lnTo>
                <a:lnTo>
                  <a:pt x="263919" y="232303"/>
                </a:lnTo>
                <a:lnTo>
                  <a:pt x="284653" y="192211"/>
                </a:lnTo>
                <a:lnTo>
                  <a:pt x="292100" y="146049"/>
                </a:lnTo>
                <a:lnTo>
                  <a:pt x="284653" y="99888"/>
                </a:lnTo>
                <a:lnTo>
                  <a:pt x="263919" y="59796"/>
                </a:lnTo>
                <a:lnTo>
                  <a:pt x="232303" y="28180"/>
                </a:lnTo>
                <a:lnTo>
                  <a:pt x="192211" y="7446"/>
                </a:lnTo>
                <a:lnTo>
                  <a:pt x="146050" y="0"/>
                </a:lnTo>
                <a:close/>
              </a:path>
            </a:pathLst>
          </a:custGeom>
          <a:solidFill>
            <a:srgbClr val="E5F0F5"/>
          </a:solidFill>
        </p:spPr>
        <p:txBody>
          <a:bodyPr wrap="square" lIns="0" tIns="0" rIns="0" bIns="0" rtlCol="0"/>
          <a:lstStyle/>
          <a:p>
            <a:endParaRPr dirty="0"/>
          </a:p>
        </p:txBody>
      </p:sp>
      <p:pic>
        <p:nvPicPr>
          <p:cNvPr id="21" name="bg object 21"/>
          <p:cNvPicPr/>
          <p:nvPr/>
        </p:nvPicPr>
        <p:blipFill>
          <a:blip r:embed="rId8" cstate="print"/>
          <a:stretch>
            <a:fillRect/>
          </a:stretch>
        </p:blipFill>
        <p:spPr>
          <a:xfrm>
            <a:off x="9332132" y="7105142"/>
            <a:ext cx="141922" cy="127063"/>
          </a:xfrm>
          <a:prstGeom prst="rect">
            <a:avLst/>
          </a:prstGeom>
        </p:spPr>
      </p:pic>
      <p:sp>
        <p:nvSpPr>
          <p:cNvPr id="2" name="Holder 2"/>
          <p:cNvSpPr>
            <a:spLocks noGrp="1"/>
          </p:cNvSpPr>
          <p:nvPr>
            <p:ph type="title"/>
          </p:nvPr>
        </p:nvSpPr>
        <p:spPr>
          <a:xfrm>
            <a:off x="444500" y="5714660"/>
            <a:ext cx="9804400" cy="1158240"/>
          </a:xfrm>
          <a:prstGeom prst="rect">
            <a:avLst/>
          </a:prstGeom>
        </p:spPr>
        <p:txBody>
          <a:bodyPr wrap="square" lIns="0" tIns="0" rIns="0" bIns="0">
            <a:spAutoFit/>
          </a:bodyPr>
          <a:lstStyle>
            <a:lvl1pPr>
              <a:defRPr sz="4100" b="0" i="0">
                <a:solidFill>
                  <a:srgbClr val="01689B"/>
                </a:solidFill>
                <a:latin typeface="Arial"/>
                <a:cs typeface="Arial"/>
              </a:defRPr>
            </a:lvl1pPr>
          </a:lstStyle>
          <a:p>
            <a:endParaRPr/>
          </a:p>
        </p:txBody>
      </p:sp>
      <p:sp>
        <p:nvSpPr>
          <p:cNvPr id="3" name="Holder 3"/>
          <p:cNvSpPr>
            <a:spLocks noGrp="1"/>
          </p:cNvSpPr>
          <p:nvPr>
            <p:ph type="body" idx="1"/>
          </p:nvPr>
        </p:nvSpPr>
        <p:spPr>
          <a:xfrm>
            <a:off x="457200" y="1676400"/>
            <a:ext cx="9770110" cy="468503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7/7/2023</a:t>
            </a:fld>
            <a:endParaRPr lang="en-US" dirty="0"/>
          </a:p>
        </p:txBody>
      </p:sp>
      <p:sp>
        <p:nvSpPr>
          <p:cNvPr id="6" name="Holder 6"/>
          <p:cNvSpPr>
            <a:spLocks noGrp="1"/>
          </p:cNvSpPr>
          <p:nvPr>
            <p:ph type="sldNum" sz="quarter" idx="7"/>
          </p:nvPr>
        </p:nvSpPr>
        <p:spPr>
          <a:xfrm>
            <a:off x="9647814" y="7081111"/>
            <a:ext cx="196215" cy="160654"/>
          </a:xfrm>
          <a:prstGeom prst="rect">
            <a:avLst/>
          </a:prstGeom>
        </p:spPr>
        <p:txBody>
          <a:bodyPr wrap="square" lIns="0" tIns="0" rIns="0" bIns="0">
            <a:spAutoFit/>
          </a:bodyPr>
          <a:lstStyle>
            <a:lvl1pPr>
              <a:defRPr sz="900" b="1" i="0">
                <a:solidFill>
                  <a:srgbClr val="01689B"/>
                </a:solidFill>
                <a:latin typeface="Arial"/>
                <a:cs typeface="Arial"/>
              </a:defRPr>
            </a:lvl1pPr>
          </a:lstStyle>
          <a:p>
            <a:pPr marL="38100">
              <a:lnSpc>
                <a:spcPct val="100000"/>
              </a:lnSpc>
              <a:spcBef>
                <a:spcPts val="10"/>
              </a:spcBef>
            </a:pPr>
            <a:fld id="{81D60167-4931-47E6-BA6A-407CBD079E47}" type="slidenum">
              <a:rPr spc="-30" dirty="0"/>
              <a:t>‹nr.›</a:t>
            </a:fld>
            <a:endParaRPr spc="-3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image" Target="../media/image9.png"/><Relationship Id="rId3" Type="http://schemas.openxmlformats.org/officeDocument/2006/relationships/slide" Target="slide13.xml"/><Relationship Id="rId7" Type="http://schemas.openxmlformats.org/officeDocument/2006/relationships/slide" Target="slide19.xml"/><Relationship Id="rId12" Type="http://schemas.openxmlformats.org/officeDocument/2006/relationships/image" Target="../media/image8.png"/><Relationship Id="rId2" Type="http://schemas.openxmlformats.org/officeDocument/2006/relationships/slide" Target="slide4.xml"/><Relationship Id="rId1" Type="http://schemas.openxmlformats.org/officeDocument/2006/relationships/slideLayout" Target="../slideLayouts/slideLayout5.xml"/><Relationship Id="rId6" Type="http://schemas.openxmlformats.org/officeDocument/2006/relationships/slide" Target="slide11.xml"/><Relationship Id="rId11" Type="http://schemas.openxmlformats.org/officeDocument/2006/relationships/image" Target="../media/image7.png"/><Relationship Id="rId5" Type="http://schemas.openxmlformats.org/officeDocument/2006/relationships/slide" Target="slide16.xml"/><Relationship Id="rId10" Type="http://schemas.openxmlformats.org/officeDocument/2006/relationships/image" Target="../media/image6.png"/><Relationship Id="rId4" Type="http://schemas.openxmlformats.org/officeDocument/2006/relationships/slide" Target="slide8.xml"/><Relationship Id="rId9" Type="http://schemas.openxmlformats.org/officeDocument/2006/relationships/slide" Target="slide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5563171" cy="7560309"/>
            <a:chOff x="0" y="0"/>
            <a:chExt cx="5563171" cy="7560309"/>
          </a:xfrm>
        </p:grpSpPr>
        <p:sp>
          <p:nvSpPr>
            <p:cNvPr id="3" name="object 3"/>
            <p:cNvSpPr/>
            <p:nvPr/>
          </p:nvSpPr>
          <p:spPr>
            <a:xfrm>
              <a:off x="0" y="0"/>
              <a:ext cx="5346065" cy="7560309"/>
            </a:xfrm>
            <a:custGeom>
              <a:avLst/>
              <a:gdLst/>
              <a:ahLst/>
              <a:cxnLst/>
              <a:rect l="l" t="t" r="r" b="b"/>
              <a:pathLst>
                <a:path w="5346065" h="7560309">
                  <a:moveTo>
                    <a:pt x="5346001" y="0"/>
                  </a:moveTo>
                  <a:lnTo>
                    <a:pt x="0" y="0"/>
                  </a:lnTo>
                  <a:lnTo>
                    <a:pt x="0" y="7560005"/>
                  </a:lnTo>
                  <a:lnTo>
                    <a:pt x="5346001" y="7560005"/>
                  </a:lnTo>
                  <a:lnTo>
                    <a:pt x="5346001" y="0"/>
                  </a:lnTo>
                  <a:close/>
                </a:path>
              </a:pathLst>
            </a:custGeom>
            <a:solidFill>
              <a:srgbClr val="8FCAE7"/>
            </a:solidFill>
          </p:spPr>
          <p:txBody>
            <a:bodyPr wrap="square" lIns="0" tIns="0" rIns="0" bIns="0" rtlCol="0"/>
            <a:lstStyle/>
            <a:p>
              <a:endParaRPr dirty="0"/>
            </a:p>
          </p:txBody>
        </p:sp>
        <p:sp>
          <p:nvSpPr>
            <p:cNvPr id="4" name="object 4"/>
            <p:cNvSpPr/>
            <p:nvPr/>
          </p:nvSpPr>
          <p:spPr>
            <a:xfrm>
              <a:off x="5130101" y="0"/>
              <a:ext cx="433070" cy="865505"/>
            </a:xfrm>
            <a:custGeom>
              <a:avLst/>
              <a:gdLst/>
              <a:ahLst/>
              <a:cxnLst/>
              <a:rect l="l" t="t" r="r" b="b"/>
              <a:pathLst>
                <a:path w="433070" h="865505">
                  <a:moveTo>
                    <a:pt x="432676" y="0"/>
                  </a:moveTo>
                  <a:lnTo>
                    <a:pt x="0" y="0"/>
                  </a:lnTo>
                  <a:lnTo>
                    <a:pt x="0" y="865352"/>
                  </a:lnTo>
                  <a:lnTo>
                    <a:pt x="432676" y="865352"/>
                  </a:lnTo>
                  <a:lnTo>
                    <a:pt x="432676" y="0"/>
                  </a:lnTo>
                  <a:close/>
                </a:path>
              </a:pathLst>
            </a:custGeom>
            <a:solidFill>
              <a:srgbClr val="154273"/>
            </a:solidFill>
          </p:spPr>
          <p:txBody>
            <a:bodyPr wrap="square" lIns="0" tIns="0" rIns="0" bIns="0" rtlCol="0"/>
            <a:lstStyle/>
            <a:p>
              <a:endParaRPr dirty="0"/>
            </a:p>
          </p:txBody>
        </p:sp>
        <p:sp>
          <p:nvSpPr>
            <p:cNvPr id="5" name="object 5"/>
            <p:cNvSpPr/>
            <p:nvPr/>
          </p:nvSpPr>
          <p:spPr>
            <a:xfrm>
              <a:off x="5159222" y="431893"/>
              <a:ext cx="375285" cy="309880"/>
            </a:xfrm>
            <a:custGeom>
              <a:avLst/>
              <a:gdLst/>
              <a:ahLst/>
              <a:cxnLst/>
              <a:rect l="l" t="t" r="r" b="b"/>
              <a:pathLst>
                <a:path w="375285" h="309880">
                  <a:moveTo>
                    <a:pt x="118808" y="302259"/>
                  </a:moveTo>
                  <a:lnTo>
                    <a:pt x="65570" y="302259"/>
                  </a:lnTo>
                  <a:lnTo>
                    <a:pt x="84920" y="306070"/>
                  </a:lnTo>
                  <a:lnTo>
                    <a:pt x="101995" y="309879"/>
                  </a:lnTo>
                  <a:lnTo>
                    <a:pt x="114167" y="309879"/>
                  </a:lnTo>
                  <a:lnTo>
                    <a:pt x="118808" y="303529"/>
                  </a:lnTo>
                  <a:lnTo>
                    <a:pt x="118808" y="302259"/>
                  </a:lnTo>
                  <a:close/>
                </a:path>
                <a:path w="375285" h="309880">
                  <a:moveTo>
                    <a:pt x="276694" y="293370"/>
                  </a:moveTo>
                  <a:lnTo>
                    <a:pt x="256197" y="293370"/>
                  </a:lnTo>
                  <a:lnTo>
                    <a:pt x="256197" y="303529"/>
                  </a:lnTo>
                  <a:lnTo>
                    <a:pt x="260840" y="309879"/>
                  </a:lnTo>
                  <a:lnTo>
                    <a:pt x="273016" y="309879"/>
                  </a:lnTo>
                  <a:lnTo>
                    <a:pt x="290095" y="306070"/>
                  </a:lnTo>
                  <a:lnTo>
                    <a:pt x="309448" y="302259"/>
                  </a:lnTo>
                  <a:lnTo>
                    <a:pt x="336324" y="302259"/>
                  </a:lnTo>
                  <a:lnTo>
                    <a:pt x="336102" y="300989"/>
                  </a:lnTo>
                  <a:lnTo>
                    <a:pt x="279704" y="300989"/>
                  </a:lnTo>
                  <a:lnTo>
                    <a:pt x="279704" y="299720"/>
                  </a:lnTo>
                  <a:lnTo>
                    <a:pt x="276694" y="293370"/>
                  </a:lnTo>
                  <a:close/>
                </a:path>
                <a:path w="375285" h="309880">
                  <a:moveTo>
                    <a:pt x="73532" y="280670"/>
                  </a:moveTo>
                  <a:lnTo>
                    <a:pt x="46685" y="280670"/>
                  </a:lnTo>
                  <a:lnTo>
                    <a:pt x="41998" y="283209"/>
                  </a:lnTo>
                  <a:lnTo>
                    <a:pt x="37807" y="307339"/>
                  </a:lnTo>
                  <a:lnTo>
                    <a:pt x="41649" y="303529"/>
                  </a:lnTo>
                  <a:lnTo>
                    <a:pt x="45821" y="302259"/>
                  </a:lnTo>
                  <a:lnTo>
                    <a:pt x="118808" y="302259"/>
                  </a:lnTo>
                  <a:lnTo>
                    <a:pt x="118808" y="300989"/>
                  </a:lnTo>
                  <a:lnTo>
                    <a:pt x="93319" y="300989"/>
                  </a:lnTo>
                  <a:lnTo>
                    <a:pt x="91998" y="299720"/>
                  </a:lnTo>
                  <a:lnTo>
                    <a:pt x="91998" y="284479"/>
                  </a:lnTo>
                  <a:lnTo>
                    <a:pt x="88397" y="283209"/>
                  </a:lnTo>
                  <a:lnTo>
                    <a:pt x="82343" y="281939"/>
                  </a:lnTo>
                  <a:lnTo>
                    <a:pt x="73532" y="280670"/>
                  </a:lnTo>
                  <a:close/>
                </a:path>
                <a:path w="375285" h="309880">
                  <a:moveTo>
                    <a:pt x="336324" y="302259"/>
                  </a:moveTo>
                  <a:lnTo>
                    <a:pt x="322942" y="302259"/>
                  </a:lnTo>
                  <a:lnTo>
                    <a:pt x="331468" y="304800"/>
                  </a:lnTo>
                  <a:lnTo>
                    <a:pt x="335924" y="306070"/>
                  </a:lnTo>
                  <a:lnTo>
                    <a:pt x="337210" y="307339"/>
                  </a:lnTo>
                  <a:lnTo>
                    <a:pt x="336324" y="302259"/>
                  </a:lnTo>
                  <a:close/>
                </a:path>
                <a:path w="375285" h="309880">
                  <a:moveTo>
                    <a:pt x="118808" y="293370"/>
                  </a:moveTo>
                  <a:lnTo>
                    <a:pt x="98310" y="293370"/>
                  </a:lnTo>
                  <a:lnTo>
                    <a:pt x="95313" y="299720"/>
                  </a:lnTo>
                  <a:lnTo>
                    <a:pt x="95313" y="300989"/>
                  </a:lnTo>
                  <a:lnTo>
                    <a:pt x="118808" y="300989"/>
                  </a:lnTo>
                  <a:lnTo>
                    <a:pt x="118808" y="293370"/>
                  </a:lnTo>
                  <a:close/>
                </a:path>
                <a:path w="375285" h="309880">
                  <a:moveTo>
                    <a:pt x="328320" y="280670"/>
                  </a:moveTo>
                  <a:lnTo>
                    <a:pt x="301478" y="280670"/>
                  </a:lnTo>
                  <a:lnTo>
                    <a:pt x="292668" y="281939"/>
                  </a:lnTo>
                  <a:lnTo>
                    <a:pt x="286615" y="283209"/>
                  </a:lnTo>
                  <a:lnTo>
                    <a:pt x="283019" y="284479"/>
                  </a:lnTo>
                  <a:lnTo>
                    <a:pt x="283019" y="299720"/>
                  </a:lnTo>
                  <a:lnTo>
                    <a:pt x="281698" y="300989"/>
                  </a:lnTo>
                  <a:lnTo>
                    <a:pt x="336102" y="300989"/>
                  </a:lnTo>
                  <a:lnTo>
                    <a:pt x="333222" y="284479"/>
                  </a:lnTo>
                  <a:lnTo>
                    <a:pt x="333019" y="283209"/>
                  </a:lnTo>
                  <a:lnTo>
                    <a:pt x="328320" y="280670"/>
                  </a:lnTo>
                  <a:close/>
                </a:path>
                <a:path w="375285" h="309880">
                  <a:moveTo>
                    <a:pt x="187502" y="259079"/>
                  </a:moveTo>
                  <a:lnTo>
                    <a:pt x="124344" y="261620"/>
                  </a:lnTo>
                  <a:lnTo>
                    <a:pt x="104044" y="265429"/>
                  </a:lnTo>
                  <a:lnTo>
                    <a:pt x="96418" y="269239"/>
                  </a:lnTo>
                  <a:lnTo>
                    <a:pt x="96431" y="292100"/>
                  </a:lnTo>
                  <a:lnTo>
                    <a:pt x="96608" y="293370"/>
                  </a:lnTo>
                  <a:lnTo>
                    <a:pt x="97066" y="292100"/>
                  </a:lnTo>
                  <a:lnTo>
                    <a:pt x="107633" y="288289"/>
                  </a:lnTo>
                  <a:lnTo>
                    <a:pt x="128592" y="285750"/>
                  </a:lnTo>
                  <a:lnTo>
                    <a:pt x="187502" y="283209"/>
                  </a:lnTo>
                  <a:lnTo>
                    <a:pt x="278592" y="283209"/>
                  </a:lnTo>
                  <a:lnTo>
                    <a:pt x="278599" y="269239"/>
                  </a:lnTo>
                  <a:lnTo>
                    <a:pt x="270972" y="265429"/>
                  </a:lnTo>
                  <a:lnTo>
                    <a:pt x="250667" y="261620"/>
                  </a:lnTo>
                  <a:lnTo>
                    <a:pt x="187502" y="259079"/>
                  </a:lnTo>
                  <a:close/>
                </a:path>
                <a:path w="375285" h="309880">
                  <a:moveTo>
                    <a:pt x="278592" y="283209"/>
                  </a:moveTo>
                  <a:lnTo>
                    <a:pt x="187502" y="283209"/>
                  </a:lnTo>
                  <a:lnTo>
                    <a:pt x="246424" y="285750"/>
                  </a:lnTo>
                  <a:lnTo>
                    <a:pt x="267384" y="288289"/>
                  </a:lnTo>
                  <a:lnTo>
                    <a:pt x="277952" y="292100"/>
                  </a:lnTo>
                  <a:lnTo>
                    <a:pt x="278396" y="293370"/>
                  </a:lnTo>
                  <a:lnTo>
                    <a:pt x="278587" y="292100"/>
                  </a:lnTo>
                  <a:lnTo>
                    <a:pt x="278592" y="283209"/>
                  </a:lnTo>
                  <a:close/>
                </a:path>
                <a:path w="375285" h="309880">
                  <a:moveTo>
                    <a:pt x="60731" y="266700"/>
                  </a:moveTo>
                  <a:lnTo>
                    <a:pt x="56172" y="266700"/>
                  </a:lnTo>
                  <a:lnTo>
                    <a:pt x="56883" y="275589"/>
                  </a:lnTo>
                  <a:lnTo>
                    <a:pt x="57213" y="274320"/>
                  </a:lnTo>
                  <a:lnTo>
                    <a:pt x="62560" y="267970"/>
                  </a:lnTo>
                  <a:lnTo>
                    <a:pt x="60731" y="266700"/>
                  </a:lnTo>
                  <a:close/>
                </a:path>
                <a:path w="375285" h="309880">
                  <a:moveTo>
                    <a:pt x="327151" y="252729"/>
                  </a:moveTo>
                  <a:lnTo>
                    <a:pt x="324599" y="252729"/>
                  </a:lnTo>
                  <a:lnTo>
                    <a:pt x="323164" y="257809"/>
                  </a:lnTo>
                  <a:lnTo>
                    <a:pt x="322948" y="259079"/>
                  </a:lnTo>
                  <a:lnTo>
                    <a:pt x="316636" y="259079"/>
                  </a:lnTo>
                  <a:lnTo>
                    <a:pt x="320751" y="262889"/>
                  </a:lnTo>
                  <a:lnTo>
                    <a:pt x="321005" y="262889"/>
                  </a:lnTo>
                  <a:lnTo>
                    <a:pt x="317944" y="264159"/>
                  </a:lnTo>
                  <a:lnTo>
                    <a:pt x="312445" y="267970"/>
                  </a:lnTo>
                  <a:lnTo>
                    <a:pt x="317804" y="274320"/>
                  </a:lnTo>
                  <a:lnTo>
                    <a:pt x="318122" y="275589"/>
                  </a:lnTo>
                  <a:lnTo>
                    <a:pt x="318833" y="266700"/>
                  </a:lnTo>
                  <a:lnTo>
                    <a:pt x="339242" y="266700"/>
                  </a:lnTo>
                  <a:lnTo>
                    <a:pt x="343928" y="265429"/>
                  </a:lnTo>
                  <a:lnTo>
                    <a:pt x="347357" y="265429"/>
                  </a:lnTo>
                  <a:lnTo>
                    <a:pt x="347865" y="257809"/>
                  </a:lnTo>
                  <a:lnTo>
                    <a:pt x="348029" y="256539"/>
                  </a:lnTo>
                  <a:lnTo>
                    <a:pt x="330365" y="256539"/>
                  </a:lnTo>
                  <a:lnTo>
                    <a:pt x="328117" y="254000"/>
                  </a:lnTo>
                  <a:lnTo>
                    <a:pt x="327151" y="252729"/>
                  </a:lnTo>
                  <a:close/>
                </a:path>
                <a:path w="375285" h="309880">
                  <a:moveTo>
                    <a:pt x="25285" y="218439"/>
                  </a:moveTo>
                  <a:lnTo>
                    <a:pt x="24917" y="218439"/>
                  </a:lnTo>
                  <a:lnTo>
                    <a:pt x="22428" y="224789"/>
                  </a:lnTo>
                  <a:lnTo>
                    <a:pt x="23291" y="229870"/>
                  </a:lnTo>
                  <a:lnTo>
                    <a:pt x="30543" y="231139"/>
                  </a:lnTo>
                  <a:lnTo>
                    <a:pt x="29895" y="231139"/>
                  </a:lnTo>
                  <a:lnTo>
                    <a:pt x="26586" y="237489"/>
                  </a:lnTo>
                  <a:lnTo>
                    <a:pt x="25881" y="245109"/>
                  </a:lnTo>
                  <a:lnTo>
                    <a:pt x="26497" y="252729"/>
                  </a:lnTo>
                  <a:lnTo>
                    <a:pt x="27152" y="257809"/>
                  </a:lnTo>
                  <a:lnTo>
                    <a:pt x="27660" y="265429"/>
                  </a:lnTo>
                  <a:lnTo>
                    <a:pt x="31089" y="265429"/>
                  </a:lnTo>
                  <a:lnTo>
                    <a:pt x="35775" y="266700"/>
                  </a:lnTo>
                  <a:lnTo>
                    <a:pt x="32867" y="270509"/>
                  </a:lnTo>
                  <a:lnTo>
                    <a:pt x="29260" y="273050"/>
                  </a:lnTo>
                  <a:lnTo>
                    <a:pt x="37782" y="274320"/>
                  </a:lnTo>
                  <a:lnTo>
                    <a:pt x="39065" y="267970"/>
                  </a:lnTo>
                  <a:lnTo>
                    <a:pt x="52774" y="267970"/>
                  </a:lnTo>
                  <a:lnTo>
                    <a:pt x="56172" y="266700"/>
                  </a:lnTo>
                  <a:lnTo>
                    <a:pt x="60731" y="266700"/>
                  </a:lnTo>
                  <a:lnTo>
                    <a:pt x="57073" y="264159"/>
                  </a:lnTo>
                  <a:lnTo>
                    <a:pt x="54013" y="262889"/>
                  </a:lnTo>
                  <a:lnTo>
                    <a:pt x="54267" y="262889"/>
                  </a:lnTo>
                  <a:lnTo>
                    <a:pt x="58381" y="259079"/>
                  </a:lnTo>
                  <a:lnTo>
                    <a:pt x="52057" y="259079"/>
                  </a:lnTo>
                  <a:lnTo>
                    <a:pt x="51854" y="257809"/>
                  </a:lnTo>
                  <a:lnTo>
                    <a:pt x="51495" y="256539"/>
                  </a:lnTo>
                  <a:lnTo>
                    <a:pt x="44653" y="256539"/>
                  </a:lnTo>
                  <a:lnTo>
                    <a:pt x="39052" y="255270"/>
                  </a:lnTo>
                  <a:lnTo>
                    <a:pt x="38531" y="255270"/>
                  </a:lnTo>
                  <a:lnTo>
                    <a:pt x="43513" y="240029"/>
                  </a:lnTo>
                  <a:lnTo>
                    <a:pt x="53024" y="233679"/>
                  </a:lnTo>
                  <a:lnTo>
                    <a:pt x="62850" y="229870"/>
                  </a:lnTo>
                  <a:lnTo>
                    <a:pt x="67596" y="224789"/>
                  </a:lnTo>
                  <a:lnTo>
                    <a:pt x="28363" y="224789"/>
                  </a:lnTo>
                  <a:lnTo>
                    <a:pt x="25323" y="219709"/>
                  </a:lnTo>
                  <a:lnTo>
                    <a:pt x="25285" y="218439"/>
                  </a:lnTo>
                  <a:close/>
                </a:path>
                <a:path w="375285" h="309880">
                  <a:moveTo>
                    <a:pt x="340211" y="267970"/>
                  </a:moveTo>
                  <a:lnTo>
                    <a:pt x="335953" y="267970"/>
                  </a:lnTo>
                  <a:lnTo>
                    <a:pt x="337235" y="274320"/>
                  </a:lnTo>
                  <a:lnTo>
                    <a:pt x="345706" y="273050"/>
                  </a:lnTo>
                  <a:lnTo>
                    <a:pt x="342150" y="270509"/>
                  </a:lnTo>
                  <a:lnTo>
                    <a:pt x="340211" y="267970"/>
                  </a:lnTo>
                  <a:close/>
                </a:path>
                <a:path w="375285" h="309880">
                  <a:moveTo>
                    <a:pt x="52774" y="267970"/>
                  </a:moveTo>
                  <a:lnTo>
                    <a:pt x="39065" y="267970"/>
                  </a:lnTo>
                  <a:lnTo>
                    <a:pt x="42278" y="271779"/>
                  </a:lnTo>
                  <a:lnTo>
                    <a:pt x="46989" y="270509"/>
                  </a:lnTo>
                  <a:lnTo>
                    <a:pt x="49377" y="269239"/>
                  </a:lnTo>
                  <a:lnTo>
                    <a:pt x="52774" y="267970"/>
                  </a:lnTo>
                  <a:close/>
                </a:path>
                <a:path w="375285" h="309880">
                  <a:moveTo>
                    <a:pt x="339242" y="266700"/>
                  </a:moveTo>
                  <a:lnTo>
                    <a:pt x="318833" y="266700"/>
                  </a:lnTo>
                  <a:lnTo>
                    <a:pt x="325627" y="269239"/>
                  </a:lnTo>
                  <a:lnTo>
                    <a:pt x="328015" y="270509"/>
                  </a:lnTo>
                  <a:lnTo>
                    <a:pt x="332727" y="271779"/>
                  </a:lnTo>
                  <a:lnTo>
                    <a:pt x="335953" y="267970"/>
                  </a:lnTo>
                  <a:lnTo>
                    <a:pt x="340211" y="267970"/>
                  </a:lnTo>
                  <a:lnTo>
                    <a:pt x="339242" y="266700"/>
                  </a:lnTo>
                  <a:close/>
                </a:path>
                <a:path w="375285" h="309880">
                  <a:moveTo>
                    <a:pt x="20586" y="264159"/>
                  </a:moveTo>
                  <a:lnTo>
                    <a:pt x="19430" y="264159"/>
                  </a:lnTo>
                  <a:lnTo>
                    <a:pt x="24891" y="270509"/>
                  </a:lnTo>
                  <a:lnTo>
                    <a:pt x="31089" y="265429"/>
                  </a:lnTo>
                  <a:lnTo>
                    <a:pt x="27660" y="265429"/>
                  </a:lnTo>
                  <a:lnTo>
                    <a:pt x="20586" y="264159"/>
                  </a:lnTo>
                  <a:close/>
                </a:path>
                <a:path w="375285" h="309880">
                  <a:moveTo>
                    <a:pt x="355587" y="264159"/>
                  </a:moveTo>
                  <a:lnTo>
                    <a:pt x="354431" y="264159"/>
                  </a:lnTo>
                  <a:lnTo>
                    <a:pt x="347357" y="265429"/>
                  </a:lnTo>
                  <a:lnTo>
                    <a:pt x="343928" y="265429"/>
                  </a:lnTo>
                  <a:lnTo>
                    <a:pt x="350126" y="270509"/>
                  </a:lnTo>
                  <a:lnTo>
                    <a:pt x="355587" y="264159"/>
                  </a:lnTo>
                  <a:close/>
                </a:path>
                <a:path w="375285" h="309880">
                  <a:moveTo>
                    <a:pt x="56362" y="255270"/>
                  </a:moveTo>
                  <a:lnTo>
                    <a:pt x="52057" y="259079"/>
                  </a:lnTo>
                  <a:lnTo>
                    <a:pt x="58381" y="259079"/>
                  </a:lnTo>
                  <a:lnTo>
                    <a:pt x="62318" y="264159"/>
                  </a:lnTo>
                  <a:lnTo>
                    <a:pt x="62560" y="264159"/>
                  </a:lnTo>
                  <a:lnTo>
                    <a:pt x="63030" y="256539"/>
                  </a:lnTo>
                  <a:lnTo>
                    <a:pt x="56362" y="255270"/>
                  </a:lnTo>
                  <a:close/>
                </a:path>
                <a:path w="375285" h="309880">
                  <a:moveTo>
                    <a:pt x="318642" y="255270"/>
                  </a:moveTo>
                  <a:lnTo>
                    <a:pt x="311988" y="256539"/>
                  </a:lnTo>
                  <a:lnTo>
                    <a:pt x="312458" y="264159"/>
                  </a:lnTo>
                  <a:lnTo>
                    <a:pt x="312699" y="264159"/>
                  </a:lnTo>
                  <a:lnTo>
                    <a:pt x="316636" y="259079"/>
                  </a:lnTo>
                  <a:lnTo>
                    <a:pt x="322948" y="259079"/>
                  </a:lnTo>
                  <a:lnTo>
                    <a:pt x="318642" y="255270"/>
                  </a:lnTo>
                  <a:close/>
                </a:path>
                <a:path w="375285" h="309880">
                  <a:moveTo>
                    <a:pt x="52019" y="247650"/>
                  </a:moveTo>
                  <a:lnTo>
                    <a:pt x="47866" y="252729"/>
                  </a:lnTo>
                  <a:lnTo>
                    <a:pt x="46901" y="254000"/>
                  </a:lnTo>
                  <a:lnTo>
                    <a:pt x="44653" y="256539"/>
                  </a:lnTo>
                  <a:lnTo>
                    <a:pt x="51495" y="256539"/>
                  </a:lnTo>
                  <a:lnTo>
                    <a:pt x="50419" y="252729"/>
                  </a:lnTo>
                  <a:lnTo>
                    <a:pt x="57391" y="252729"/>
                  </a:lnTo>
                  <a:lnTo>
                    <a:pt x="52019" y="247650"/>
                  </a:lnTo>
                  <a:close/>
                </a:path>
                <a:path w="375285" h="309880">
                  <a:moveTo>
                    <a:pt x="337337" y="222250"/>
                  </a:moveTo>
                  <a:lnTo>
                    <a:pt x="306070" y="222250"/>
                  </a:lnTo>
                  <a:lnTo>
                    <a:pt x="306222" y="223520"/>
                  </a:lnTo>
                  <a:lnTo>
                    <a:pt x="312162" y="229870"/>
                  </a:lnTo>
                  <a:lnTo>
                    <a:pt x="321992" y="233679"/>
                  </a:lnTo>
                  <a:lnTo>
                    <a:pt x="331504" y="240029"/>
                  </a:lnTo>
                  <a:lnTo>
                    <a:pt x="336486" y="255270"/>
                  </a:lnTo>
                  <a:lnTo>
                    <a:pt x="335965" y="255270"/>
                  </a:lnTo>
                  <a:lnTo>
                    <a:pt x="330365" y="256539"/>
                  </a:lnTo>
                  <a:lnTo>
                    <a:pt x="348029" y="256539"/>
                  </a:lnTo>
                  <a:lnTo>
                    <a:pt x="348519" y="252729"/>
                  </a:lnTo>
                  <a:lnTo>
                    <a:pt x="348928" y="247650"/>
                  </a:lnTo>
                  <a:lnTo>
                    <a:pt x="348897" y="242570"/>
                  </a:lnTo>
                  <a:lnTo>
                    <a:pt x="348426" y="237489"/>
                  </a:lnTo>
                  <a:lnTo>
                    <a:pt x="345122" y="231139"/>
                  </a:lnTo>
                  <a:lnTo>
                    <a:pt x="344474" y="231139"/>
                  </a:lnTo>
                  <a:lnTo>
                    <a:pt x="351713" y="229870"/>
                  </a:lnTo>
                  <a:lnTo>
                    <a:pt x="352590" y="224789"/>
                  </a:lnTo>
                  <a:lnTo>
                    <a:pt x="340444" y="224789"/>
                  </a:lnTo>
                  <a:lnTo>
                    <a:pt x="337337" y="222250"/>
                  </a:lnTo>
                  <a:close/>
                </a:path>
                <a:path w="375285" h="309880">
                  <a:moveTo>
                    <a:pt x="57391" y="252729"/>
                  </a:moveTo>
                  <a:lnTo>
                    <a:pt x="50419" y="252729"/>
                  </a:lnTo>
                  <a:lnTo>
                    <a:pt x="56934" y="254000"/>
                  </a:lnTo>
                  <a:lnTo>
                    <a:pt x="57086" y="254000"/>
                  </a:lnTo>
                  <a:lnTo>
                    <a:pt x="57391" y="252729"/>
                  </a:lnTo>
                  <a:close/>
                </a:path>
                <a:path w="375285" h="309880">
                  <a:moveTo>
                    <a:pt x="133692" y="240029"/>
                  </a:moveTo>
                  <a:lnTo>
                    <a:pt x="103530" y="240029"/>
                  </a:lnTo>
                  <a:lnTo>
                    <a:pt x="110134" y="243839"/>
                  </a:lnTo>
                  <a:lnTo>
                    <a:pt x="110134" y="250189"/>
                  </a:lnTo>
                  <a:lnTo>
                    <a:pt x="108623" y="251459"/>
                  </a:lnTo>
                  <a:lnTo>
                    <a:pt x="106679" y="252729"/>
                  </a:lnTo>
                  <a:lnTo>
                    <a:pt x="108280" y="252729"/>
                  </a:lnTo>
                  <a:lnTo>
                    <a:pt x="114452" y="254000"/>
                  </a:lnTo>
                  <a:lnTo>
                    <a:pt x="115646" y="248920"/>
                  </a:lnTo>
                  <a:lnTo>
                    <a:pt x="135912" y="248920"/>
                  </a:lnTo>
                  <a:lnTo>
                    <a:pt x="136905" y="247650"/>
                  </a:lnTo>
                  <a:lnTo>
                    <a:pt x="131495" y="243839"/>
                  </a:lnTo>
                  <a:lnTo>
                    <a:pt x="128371" y="242570"/>
                  </a:lnTo>
                  <a:lnTo>
                    <a:pt x="129044" y="242570"/>
                  </a:lnTo>
                  <a:lnTo>
                    <a:pt x="133692" y="240029"/>
                  </a:lnTo>
                  <a:close/>
                </a:path>
                <a:path w="375285" h="309880">
                  <a:moveTo>
                    <a:pt x="135912" y="248920"/>
                  </a:moveTo>
                  <a:lnTo>
                    <a:pt x="131254" y="248920"/>
                  </a:lnTo>
                  <a:lnTo>
                    <a:pt x="131762" y="254000"/>
                  </a:lnTo>
                  <a:lnTo>
                    <a:pt x="131940" y="254000"/>
                  </a:lnTo>
                  <a:lnTo>
                    <a:pt x="135912" y="248920"/>
                  </a:lnTo>
                  <a:close/>
                </a:path>
                <a:path w="375285" h="309880">
                  <a:moveTo>
                    <a:pt x="271487" y="240029"/>
                  </a:moveTo>
                  <a:lnTo>
                    <a:pt x="241312" y="240029"/>
                  </a:lnTo>
                  <a:lnTo>
                    <a:pt x="245960" y="242570"/>
                  </a:lnTo>
                  <a:lnTo>
                    <a:pt x="246634" y="242570"/>
                  </a:lnTo>
                  <a:lnTo>
                    <a:pt x="243522" y="243839"/>
                  </a:lnTo>
                  <a:lnTo>
                    <a:pt x="238112" y="247650"/>
                  </a:lnTo>
                  <a:lnTo>
                    <a:pt x="243065" y="254000"/>
                  </a:lnTo>
                  <a:lnTo>
                    <a:pt x="243281" y="254000"/>
                  </a:lnTo>
                  <a:lnTo>
                    <a:pt x="243763" y="248920"/>
                  </a:lnTo>
                  <a:lnTo>
                    <a:pt x="264871" y="248920"/>
                  </a:lnTo>
                  <a:lnTo>
                    <a:pt x="264871" y="243839"/>
                  </a:lnTo>
                  <a:lnTo>
                    <a:pt x="271487" y="240029"/>
                  </a:lnTo>
                  <a:close/>
                </a:path>
                <a:path w="375285" h="309880">
                  <a:moveTo>
                    <a:pt x="264871" y="248920"/>
                  </a:moveTo>
                  <a:lnTo>
                    <a:pt x="259359" y="248920"/>
                  </a:lnTo>
                  <a:lnTo>
                    <a:pt x="260565" y="254000"/>
                  </a:lnTo>
                  <a:lnTo>
                    <a:pt x="266738" y="252729"/>
                  </a:lnTo>
                  <a:lnTo>
                    <a:pt x="268338" y="252729"/>
                  </a:lnTo>
                  <a:lnTo>
                    <a:pt x="266395" y="251459"/>
                  </a:lnTo>
                  <a:lnTo>
                    <a:pt x="264871" y="250189"/>
                  </a:lnTo>
                  <a:lnTo>
                    <a:pt x="264871" y="248920"/>
                  </a:lnTo>
                  <a:close/>
                </a:path>
                <a:path w="375285" h="309880">
                  <a:moveTo>
                    <a:pt x="322999" y="247650"/>
                  </a:moveTo>
                  <a:lnTo>
                    <a:pt x="317614" y="252729"/>
                  </a:lnTo>
                  <a:lnTo>
                    <a:pt x="317919" y="254000"/>
                  </a:lnTo>
                  <a:lnTo>
                    <a:pt x="324599" y="252729"/>
                  </a:lnTo>
                  <a:lnTo>
                    <a:pt x="327151" y="252729"/>
                  </a:lnTo>
                  <a:lnTo>
                    <a:pt x="322999" y="247650"/>
                  </a:lnTo>
                  <a:close/>
                </a:path>
                <a:path w="375285" h="309880">
                  <a:moveTo>
                    <a:pt x="122161" y="248920"/>
                  </a:moveTo>
                  <a:lnTo>
                    <a:pt x="115646" y="248920"/>
                  </a:lnTo>
                  <a:lnTo>
                    <a:pt x="118973" y="252729"/>
                  </a:lnTo>
                  <a:lnTo>
                    <a:pt x="122161" y="248920"/>
                  </a:lnTo>
                  <a:close/>
                </a:path>
                <a:path w="375285" h="309880">
                  <a:moveTo>
                    <a:pt x="259359" y="248920"/>
                  </a:moveTo>
                  <a:lnTo>
                    <a:pt x="252844" y="248920"/>
                  </a:lnTo>
                  <a:lnTo>
                    <a:pt x="256032" y="252729"/>
                  </a:lnTo>
                  <a:lnTo>
                    <a:pt x="259359" y="248920"/>
                  </a:lnTo>
                  <a:close/>
                </a:path>
                <a:path w="375285" h="309880">
                  <a:moveTo>
                    <a:pt x="189001" y="173989"/>
                  </a:moveTo>
                  <a:lnTo>
                    <a:pt x="171767" y="173989"/>
                  </a:lnTo>
                  <a:lnTo>
                    <a:pt x="164591" y="176529"/>
                  </a:lnTo>
                  <a:lnTo>
                    <a:pt x="159258" y="180339"/>
                  </a:lnTo>
                  <a:lnTo>
                    <a:pt x="164223" y="181609"/>
                  </a:lnTo>
                  <a:lnTo>
                    <a:pt x="163753" y="186689"/>
                  </a:lnTo>
                  <a:lnTo>
                    <a:pt x="158927" y="189229"/>
                  </a:lnTo>
                  <a:lnTo>
                    <a:pt x="131813" y="189229"/>
                  </a:lnTo>
                  <a:lnTo>
                    <a:pt x="131813" y="205739"/>
                  </a:lnTo>
                  <a:lnTo>
                    <a:pt x="136417" y="219709"/>
                  </a:lnTo>
                  <a:lnTo>
                    <a:pt x="148732" y="229870"/>
                  </a:lnTo>
                  <a:lnTo>
                    <a:pt x="166510" y="238759"/>
                  </a:lnTo>
                  <a:lnTo>
                    <a:pt x="187502" y="251459"/>
                  </a:lnTo>
                  <a:lnTo>
                    <a:pt x="208495" y="238759"/>
                  </a:lnTo>
                  <a:lnTo>
                    <a:pt x="187502" y="238759"/>
                  </a:lnTo>
                  <a:lnTo>
                    <a:pt x="187502" y="220979"/>
                  </a:lnTo>
                  <a:lnTo>
                    <a:pt x="155740" y="220979"/>
                  </a:lnTo>
                  <a:lnTo>
                    <a:pt x="152984" y="217170"/>
                  </a:lnTo>
                  <a:lnTo>
                    <a:pt x="155955" y="214629"/>
                  </a:lnTo>
                  <a:lnTo>
                    <a:pt x="152869" y="214629"/>
                  </a:lnTo>
                  <a:lnTo>
                    <a:pt x="152793" y="209550"/>
                  </a:lnTo>
                  <a:lnTo>
                    <a:pt x="158038" y="209550"/>
                  </a:lnTo>
                  <a:lnTo>
                    <a:pt x="156133" y="208279"/>
                  </a:lnTo>
                  <a:lnTo>
                    <a:pt x="156756" y="208279"/>
                  </a:lnTo>
                  <a:lnTo>
                    <a:pt x="157530" y="207009"/>
                  </a:lnTo>
                  <a:lnTo>
                    <a:pt x="169037" y="207009"/>
                  </a:lnTo>
                  <a:lnTo>
                    <a:pt x="166611" y="200659"/>
                  </a:lnTo>
                  <a:lnTo>
                    <a:pt x="167106" y="196850"/>
                  </a:lnTo>
                  <a:lnTo>
                    <a:pt x="162712" y="196850"/>
                  </a:lnTo>
                  <a:lnTo>
                    <a:pt x="162712" y="193039"/>
                  </a:lnTo>
                  <a:lnTo>
                    <a:pt x="166420" y="193039"/>
                  </a:lnTo>
                  <a:lnTo>
                    <a:pt x="168655" y="190500"/>
                  </a:lnTo>
                  <a:lnTo>
                    <a:pt x="174828" y="181609"/>
                  </a:lnTo>
                  <a:lnTo>
                    <a:pt x="193514" y="181609"/>
                  </a:lnTo>
                  <a:lnTo>
                    <a:pt x="189001" y="173989"/>
                  </a:lnTo>
                  <a:close/>
                </a:path>
                <a:path w="375285" h="309880">
                  <a:moveTo>
                    <a:pt x="88125" y="191770"/>
                  </a:moveTo>
                  <a:lnTo>
                    <a:pt x="84518" y="191770"/>
                  </a:lnTo>
                  <a:lnTo>
                    <a:pt x="77685" y="194309"/>
                  </a:lnTo>
                  <a:lnTo>
                    <a:pt x="74244" y="198120"/>
                  </a:lnTo>
                  <a:lnTo>
                    <a:pt x="75907" y="198120"/>
                  </a:lnTo>
                  <a:lnTo>
                    <a:pt x="76225" y="200659"/>
                  </a:lnTo>
                  <a:lnTo>
                    <a:pt x="75806" y="204470"/>
                  </a:lnTo>
                  <a:lnTo>
                    <a:pt x="73913" y="205739"/>
                  </a:lnTo>
                  <a:lnTo>
                    <a:pt x="71640" y="205739"/>
                  </a:lnTo>
                  <a:lnTo>
                    <a:pt x="71615" y="207009"/>
                  </a:lnTo>
                  <a:lnTo>
                    <a:pt x="78968" y="209550"/>
                  </a:lnTo>
                  <a:lnTo>
                    <a:pt x="91655" y="214629"/>
                  </a:lnTo>
                  <a:lnTo>
                    <a:pt x="97942" y="219709"/>
                  </a:lnTo>
                  <a:lnTo>
                    <a:pt x="97282" y="224789"/>
                  </a:lnTo>
                  <a:lnTo>
                    <a:pt x="93395" y="240029"/>
                  </a:lnTo>
                  <a:lnTo>
                    <a:pt x="133692" y="240029"/>
                  </a:lnTo>
                  <a:lnTo>
                    <a:pt x="136804" y="243839"/>
                  </a:lnTo>
                  <a:lnTo>
                    <a:pt x="137121" y="243839"/>
                  </a:lnTo>
                  <a:lnTo>
                    <a:pt x="137121" y="238759"/>
                  </a:lnTo>
                  <a:lnTo>
                    <a:pt x="126504" y="238759"/>
                  </a:lnTo>
                  <a:lnTo>
                    <a:pt x="126225" y="237489"/>
                  </a:lnTo>
                  <a:lnTo>
                    <a:pt x="118732" y="237489"/>
                  </a:lnTo>
                  <a:lnTo>
                    <a:pt x="110871" y="232409"/>
                  </a:lnTo>
                  <a:lnTo>
                    <a:pt x="107734" y="229870"/>
                  </a:lnTo>
                  <a:lnTo>
                    <a:pt x="114680" y="222250"/>
                  </a:lnTo>
                  <a:lnTo>
                    <a:pt x="114642" y="214629"/>
                  </a:lnTo>
                  <a:lnTo>
                    <a:pt x="114731" y="213359"/>
                  </a:lnTo>
                  <a:lnTo>
                    <a:pt x="122072" y="213359"/>
                  </a:lnTo>
                  <a:lnTo>
                    <a:pt x="122072" y="209550"/>
                  </a:lnTo>
                  <a:lnTo>
                    <a:pt x="119252" y="209550"/>
                  </a:lnTo>
                  <a:lnTo>
                    <a:pt x="113967" y="207009"/>
                  </a:lnTo>
                  <a:lnTo>
                    <a:pt x="106765" y="200659"/>
                  </a:lnTo>
                  <a:lnTo>
                    <a:pt x="98025" y="194309"/>
                  </a:lnTo>
                  <a:lnTo>
                    <a:pt x="88125" y="191770"/>
                  </a:lnTo>
                  <a:close/>
                </a:path>
                <a:path w="375285" h="309880">
                  <a:moveTo>
                    <a:pt x="244055" y="234950"/>
                  </a:moveTo>
                  <a:lnTo>
                    <a:pt x="237896" y="234950"/>
                  </a:lnTo>
                  <a:lnTo>
                    <a:pt x="237896" y="243839"/>
                  </a:lnTo>
                  <a:lnTo>
                    <a:pt x="238213" y="243839"/>
                  </a:lnTo>
                  <a:lnTo>
                    <a:pt x="241312" y="240029"/>
                  </a:lnTo>
                  <a:lnTo>
                    <a:pt x="281622" y="240029"/>
                  </a:lnTo>
                  <a:lnTo>
                    <a:pt x="281298" y="238759"/>
                  </a:lnTo>
                  <a:lnTo>
                    <a:pt x="248513" y="238759"/>
                  </a:lnTo>
                  <a:lnTo>
                    <a:pt x="244055" y="234950"/>
                  </a:lnTo>
                  <a:close/>
                </a:path>
                <a:path w="375285" h="309880">
                  <a:moveTo>
                    <a:pt x="89306" y="238759"/>
                  </a:moveTo>
                  <a:lnTo>
                    <a:pt x="87515" y="238759"/>
                  </a:lnTo>
                  <a:lnTo>
                    <a:pt x="89458" y="241300"/>
                  </a:lnTo>
                  <a:lnTo>
                    <a:pt x="91643" y="242570"/>
                  </a:lnTo>
                  <a:lnTo>
                    <a:pt x="97142" y="242570"/>
                  </a:lnTo>
                  <a:lnTo>
                    <a:pt x="98501" y="240029"/>
                  </a:lnTo>
                  <a:lnTo>
                    <a:pt x="93395" y="240029"/>
                  </a:lnTo>
                  <a:lnTo>
                    <a:pt x="89306" y="238759"/>
                  </a:lnTo>
                  <a:close/>
                </a:path>
                <a:path w="375285" h="309880">
                  <a:moveTo>
                    <a:pt x="287489" y="238759"/>
                  </a:moveTo>
                  <a:lnTo>
                    <a:pt x="285699" y="238759"/>
                  </a:lnTo>
                  <a:lnTo>
                    <a:pt x="281622" y="240029"/>
                  </a:lnTo>
                  <a:lnTo>
                    <a:pt x="276517" y="240029"/>
                  </a:lnTo>
                  <a:lnTo>
                    <a:pt x="277863" y="242570"/>
                  </a:lnTo>
                  <a:lnTo>
                    <a:pt x="283362" y="242570"/>
                  </a:lnTo>
                  <a:lnTo>
                    <a:pt x="285559" y="241300"/>
                  </a:lnTo>
                  <a:lnTo>
                    <a:pt x="287489" y="238759"/>
                  </a:lnTo>
                  <a:close/>
                </a:path>
                <a:path w="375285" h="309880">
                  <a:moveTo>
                    <a:pt x="137121" y="234950"/>
                  </a:moveTo>
                  <a:lnTo>
                    <a:pt x="130962" y="234950"/>
                  </a:lnTo>
                  <a:lnTo>
                    <a:pt x="126504" y="238759"/>
                  </a:lnTo>
                  <a:lnTo>
                    <a:pt x="137121" y="238759"/>
                  </a:lnTo>
                  <a:lnTo>
                    <a:pt x="137121" y="234950"/>
                  </a:lnTo>
                  <a:close/>
                </a:path>
                <a:path w="375285" h="309880">
                  <a:moveTo>
                    <a:pt x="204266" y="217170"/>
                  </a:moveTo>
                  <a:lnTo>
                    <a:pt x="195033" y="217170"/>
                  </a:lnTo>
                  <a:lnTo>
                    <a:pt x="195033" y="238759"/>
                  </a:lnTo>
                  <a:lnTo>
                    <a:pt x="208495" y="238759"/>
                  </a:lnTo>
                  <a:lnTo>
                    <a:pt x="226272" y="229870"/>
                  </a:lnTo>
                  <a:lnTo>
                    <a:pt x="230890" y="226059"/>
                  </a:lnTo>
                  <a:lnTo>
                    <a:pt x="210388" y="226059"/>
                  </a:lnTo>
                  <a:lnTo>
                    <a:pt x="206540" y="223520"/>
                  </a:lnTo>
                  <a:lnTo>
                    <a:pt x="208013" y="220979"/>
                  </a:lnTo>
                  <a:lnTo>
                    <a:pt x="206032" y="220979"/>
                  </a:lnTo>
                  <a:lnTo>
                    <a:pt x="204266" y="217170"/>
                  </a:lnTo>
                  <a:close/>
                </a:path>
                <a:path w="375285" h="309880">
                  <a:moveTo>
                    <a:pt x="249021" y="226059"/>
                  </a:moveTo>
                  <a:lnTo>
                    <a:pt x="243319" y="232409"/>
                  </a:lnTo>
                  <a:lnTo>
                    <a:pt x="246926" y="232409"/>
                  </a:lnTo>
                  <a:lnTo>
                    <a:pt x="249339" y="234950"/>
                  </a:lnTo>
                  <a:lnTo>
                    <a:pt x="248513" y="238759"/>
                  </a:lnTo>
                  <a:lnTo>
                    <a:pt x="281298" y="238759"/>
                  </a:lnTo>
                  <a:lnTo>
                    <a:pt x="280974" y="237489"/>
                  </a:lnTo>
                  <a:lnTo>
                    <a:pt x="256273" y="237489"/>
                  </a:lnTo>
                  <a:lnTo>
                    <a:pt x="254076" y="234950"/>
                  </a:lnTo>
                  <a:lnTo>
                    <a:pt x="253136" y="233679"/>
                  </a:lnTo>
                  <a:lnTo>
                    <a:pt x="249021" y="226059"/>
                  </a:lnTo>
                  <a:close/>
                </a:path>
                <a:path w="375285" h="309880">
                  <a:moveTo>
                    <a:pt x="125996" y="226059"/>
                  </a:moveTo>
                  <a:lnTo>
                    <a:pt x="121869" y="233679"/>
                  </a:lnTo>
                  <a:lnTo>
                    <a:pt x="120942" y="234950"/>
                  </a:lnTo>
                  <a:lnTo>
                    <a:pt x="118732" y="237489"/>
                  </a:lnTo>
                  <a:lnTo>
                    <a:pt x="126225" y="237489"/>
                  </a:lnTo>
                  <a:lnTo>
                    <a:pt x="125666" y="234950"/>
                  </a:lnTo>
                  <a:lnTo>
                    <a:pt x="128079" y="232409"/>
                  </a:lnTo>
                  <a:lnTo>
                    <a:pt x="131686" y="232409"/>
                  </a:lnTo>
                  <a:lnTo>
                    <a:pt x="125996" y="226059"/>
                  </a:lnTo>
                  <a:close/>
                </a:path>
                <a:path w="375285" h="309880">
                  <a:moveTo>
                    <a:pt x="286534" y="213359"/>
                  </a:moveTo>
                  <a:lnTo>
                    <a:pt x="260273" y="213359"/>
                  </a:lnTo>
                  <a:lnTo>
                    <a:pt x="260375" y="214629"/>
                  </a:lnTo>
                  <a:lnTo>
                    <a:pt x="260324" y="222250"/>
                  </a:lnTo>
                  <a:lnTo>
                    <a:pt x="267284" y="229870"/>
                  </a:lnTo>
                  <a:lnTo>
                    <a:pt x="264134" y="232409"/>
                  </a:lnTo>
                  <a:lnTo>
                    <a:pt x="256273" y="237489"/>
                  </a:lnTo>
                  <a:lnTo>
                    <a:pt x="280974" y="237489"/>
                  </a:lnTo>
                  <a:lnTo>
                    <a:pt x="277736" y="224789"/>
                  </a:lnTo>
                  <a:lnTo>
                    <a:pt x="277075" y="219709"/>
                  </a:lnTo>
                  <a:lnTo>
                    <a:pt x="283362" y="214629"/>
                  </a:lnTo>
                  <a:lnTo>
                    <a:pt x="286534" y="213359"/>
                  </a:lnTo>
                  <a:close/>
                </a:path>
                <a:path w="375285" h="309880">
                  <a:moveTo>
                    <a:pt x="79786" y="222250"/>
                  </a:moveTo>
                  <a:lnTo>
                    <a:pt x="69278" y="222250"/>
                  </a:lnTo>
                  <a:lnTo>
                    <a:pt x="70294" y="226059"/>
                  </a:lnTo>
                  <a:lnTo>
                    <a:pt x="78803" y="226059"/>
                  </a:lnTo>
                  <a:lnTo>
                    <a:pt x="79786" y="222250"/>
                  </a:lnTo>
                  <a:close/>
                </a:path>
                <a:path w="375285" h="309880">
                  <a:moveTo>
                    <a:pt x="213842" y="220979"/>
                  </a:moveTo>
                  <a:lnTo>
                    <a:pt x="211327" y="220979"/>
                  </a:lnTo>
                  <a:lnTo>
                    <a:pt x="210261" y="223520"/>
                  </a:lnTo>
                  <a:lnTo>
                    <a:pt x="210667" y="226059"/>
                  </a:lnTo>
                  <a:lnTo>
                    <a:pt x="230890" y="226059"/>
                  </a:lnTo>
                  <a:lnTo>
                    <a:pt x="235508" y="222250"/>
                  </a:lnTo>
                  <a:lnTo>
                    <a:pt x="216179" y="222250"/>
                  </a:lnTo>
                  <a:lnTo>
                    <a:pt x="213842" y="220979"/>
                  </a:lnTo>
                  <a:close/>
                </a:path>
                <a:path w="375285" h="309880">
                  <a:moveTo>
                    <a:pt x="274637" y="160020"/>
                  </a:moveTo>
                  <a:lnTo>
                    <a:pt x="269201" y="160020"/>
                  </a:lnTo>
                  <a:lnTo>
                    <a:pt x="263105" y="163829"/>
                  </a:lnTo>
                  <a:lnTo>
                    <a:pt x="254139" y="170179"/>
                  </a:lnTo>
                  <a:lnTo>
                    <a:pt x="246303" y="176529"/>
                  </a:lnTo>
                  <a:lnTo>
                    <a:pt x="270229" y="176529"/>
                  </a:lnTo>
                  <a:lnTo>
                    <a:pt x="282449" y="177800"/>
                  </a:lnTo>
                  <a:lnTo>
                    <a:pt x="296214" y="185420"/>
                  </a:lnTo>
                  <a:lnTo>
                    <a:pt x="306440" y="199389"/>
                  </a:lnTo>
                  <a:lnTo>
                    <a:pt x="306649" y="212089"/>
                  </a:lnTo>
                  <a:lnTo>
                    <a:pt x="301317" y="219709"/>
                  </a:lnTo>
                  <a:lnTo>
                    <a:pt x="294652" y="219709"/>
                  </a:lnTo>
                  <a:lnTo>
                    <a:pt x="296214" y="226059"/>
                  </a:lnTo>
                  <a:lnTo>
                    <a:pt x="304723" y="226059"/>
                  </a:lnTo>
                  <a:lnTo>
                    <a:pt x="305739" y="222250"/>
                  </a:lnTo>
                  <a:lnTo>
                    <a:pt x="337337" y="222250"/>
                  </a:lnTo>
                  <a:lnTo>
                    <a:pt x="334231" y="219709"/>
                  </a:lnTo>
                  <a:lnTo>
                    <a:pt x="331177" y="209550"/>
                  </a:lnTo>
                  <a:lnTo>
                    <a:pt x="343213" y="209550"/>
                  </a:lnTo>
                  <a:lnTo>
                    <a:pt x="347356" y="208279"/>
                  </a:lnTo>
                  <a:lnTo>
                    <a:pt x="353896" y="203200"/>
                  </a:lnTo>
                  <a:lnTo>
                    <a:pt x="354655" y="200659"/>
                  </a:lnTo>
                  <a:lnTo>
                    <a:pt x="331774" y="200659"/>
                  </a:lnTo>
                  <a:lnTo>
                    <a:pt x="329488" y="199389"/>
                  </a:lnTo>
                  <a:lnTo>
                    <a:pt x="327039" y="185420"/>
                  </a:lnTo>
                  <a:lnTo>
                    <a:pt x="324612" y="177800"/>
                  </a:lnTo>
                  <a:lnTo>
                    <a:pt x="320755" y="172720"/>
                  </a:lnTo>
                  <a:lnTo>
                    <a:pt x="319071" y="171450"/>
                  </a:lnTo>
                  <a:lnTo>
                    <a:pt x="300504" y="171450"/>
                  </a:lnTo>
                  <a:lnTo>
                    <a:pt x="295057" y="170179"/>
                  </a:lnTo>
                  <a:lnTo>
                    <a:pt x="287121" y="166370"/>
                  </a:lnTo>
                  <a:lnTo>
                    <a:pt x="280311" y="162559"/>
                  </a:lnTo>
                  <a:lnTo>
                    <a:pt x="274637" y="160020"/>
                  </a:lnTo>
                  <a:close/>
                </a:path>
                <a:path w="375285" h="309880">
                  <a:moveTo>
                    <a:pt x="68406" y="209550"/>
                  </a:moveTo>
                  <a:lnTo>
                    <a:pt x="43827" y="209550"/>
                  </a:lnTo>
                  <a:lnTo>
                    <a:pt x="40781" y="219709"/>
                  </a:lnTo>
                  <a:lnTo>
                    <a:pt x="34570" y="224789"/>
                  </a:lnTo>
                  <a:lnTo>
                    <a:pt x="67596" y="224789"/>
                  </a:lnTo>
                  <a:lnTo>
                    <a:pt x="68783" y="223520"/>
                  </a:lnTo>
                  <a:lnTo>
                    <a:pt x="68948" y="222250"/>
                  </a:lnTo>
                  <a:lnTo>
                    <a:pt x="79786" y="222250"/>
                  </a:lnTo>
                  <a:lnTo>
                    <a:pt x="80441" y="219709"/>
                  </a:lnTo>
                  <a:lnTo>
                    <a:pt x="73695" y="219709"/>
                  </a:lnTo>
                  <a:lnTo>
                    <a:pt x="68364" y="212089"/>
                  </a:lnTo>
                  <a:lnTo>
                    <a:pt x="68406" y="209550"/>
                  </a:lnTo>
                  <a:close/>
                </a:path>
                <a:path w="375285" h="309880">
                  <a:moveTo>
                    <a:pt x="350100" y="218439"/>
                  </a:moveTo>
                  <a:lnTo>
                    <a:pt x="349719" y="218439"/>
                  </a:lnTo>
                  <a:lnTo>
                    <a:pt x="349681" y="219709"/>
                  </a:lnTo>
                  <a:lnTo>
                    <a:pt x="346649" y="224789"/>
                  </a:lnTo>
                  <a:lnTo>
                    <a:pt x="352590" y="224789"/>
                  </a:lnTo>
                  <a:lnTo>
                    <a:pt x="350100" y="218439"/>
                  </a:lnTo>
                  <a:close/>
                </a:path>
                <a:path w="375285" h="309880">
                  <a:moveTo>
                    <a:pt x="217309" y="218439"/>
                  </a:moveTo>
                  <a:lnTo>
                    <a:pt x="216179" y="222250"/>
                  </a:lnTo>
                  <a:lnTo>
                    <a:pt x="235508" y="222250"/>
                  </a:lnTo>
                  <a:lnTo>
                    <a:pt x="237048" y="220979"/>
                  </a:lnTo>
                  <a:lnTo>
                    <a:pt x="218833" y="220979"/>
                  </a:lnTo>
                  <a:lnTo>
                    <a:pt x="217309" y="218439"/>
                  </a:lnTo>
                  <a:close/>
                </a:path>
                <a:path w="375285" h="309880">
                  <a:moveTo>
                    <a:pt x="164680" y="217170"/>
                  </a:moveTo>
                  <a:lnTo>
                    <a:pt x="162775" y="219709"/>
                  </a:lnTo>
                  <a:lnTo>
                    <a:pt x="155816" y="219709"/>
                  </a:lnTo>
                  <a:lnTo>
                    <a:pt x="155740" y="220979"/>
                  </a:lnTo>
                  <a:lnTo>
                    <a:pt x="165430" y="220979"/>
                  </a:lnTo>
                  <a:lnTo>
                    <a:pt x="164680" y="217170"/>
                  </a:lnTo>
                  <a:close/>
                </a:path>
                <a:path w="375285" h="309880">
                  <a:moveTo>
                    <a:pt x="174218" y="212089"/>
                  </a:moveTo>
                  <a:lnTo>
                    <a:pt x="171742" y="212089"/>
                  </a:lnTo>
                  <a:lnTo>
                    <a:pt x="167690" y="214629"/>
                  </a:lnTo>
                  <a:lnTo>
                    <a:pt x="167690" y="218439"/>
                  </a:lnTo>
                  <a:lnTo>
                    <a:pt x="168160" y="218439"/>
                  </a:lnTo>
                  <a:lnTo>
                    <a:pt x="169697" y="219709"/>
                  </a:lnTo>
                  <a:lnTo>
                    <a:pt x="168643" y="219709"/>
                  </a:lnTo>
                  <a:lnTo>
                    <a:pt x="165430" y="220979"/>
                  </a:lnTo>
                  <a:lnTo>
                    <a:pt x="187502" y="220979"/>
                  </a:lnTo>
                  <a:lnTo>
                    <a:pt x="187502" y="217170"/>
                  </a:lnTo>
                  <a:lnTo>
                    <a:pt x="204266" y="217170"/>
                  </a:lnTo>
                  <a:lnTo>
                    <a:pt x="207924" y="215900"/>
                  </a:lnTo>
                  <a:lnTo>
                    <a:pt x="210388" y="215900"/>
                  </a:lnTo>
                  <a:lnTo>
                    <a:pt x="209696" y="214629"/>
                  </a:lnTo>
                  <a:lnTo>
                    <a:pt x="205270" y="214629"/>
                  </a:lnTo>
                  <a:lnTo>
                    <a:pt x="205943" y="213359"/>
                  </a:lnTo>
                  <a:lnTo>
                    <a:pt x="174625" y="213359"/>
                  </a:lnTo>
                  <a:lnTo>
                    <a:pt x="174218" y="212089"/>
                  </a:lnTo>
                  <a:close/>
                </a:path>
                <a:path w="375285" h="309880">
                  <a:moveTo>
                    <a:pt x="207390" y="218439"/>
                  </a:moveTo>
                  <a:lnTo>
                    <a:pt x="206184" y="220979"/>
                  </a:lnTo>
                  <a:lnTo>
                    <a:pt x="208013" y="220979"/>
                  </a:lnTo>
                  <a:lnTo>
                    <a:pt x="208749" y="219709"/>
                  </a:lnTo>
                  <a:lnTo>
                    <a:pt x="210032" y="219709"/>
                  </a:lnTo>
                  <a:lnTo>
                    <a:pt x="207390" y="218439"/>
                  </a:lnTo>
                  <a:close/>
                </a:path>
                <a:path w="375285" h="309880">
                  <a:moveTo>
                    <a:pt x="240680" y="213359"/>
                  </a:moveTo>
                  <a:lnTo>
                    <a:pt x="226834" y="213359"/>
                  </a:lnTo>
                  <a:lnTo>
                    <a:pt x="225158" y="217170"/>
                  </a:lnTo>
                  <a:lnTo>
                    <a:pt x="218757" y="217170"/>
                  </a:lnTo>
                  <a:lnTo>
                    <a:pt x="221411" y="218439"/>
                  </a:lnTo>
                  <a:lnTo>
                    <a:pt x="223710" y="219709"/>
                  </a:lnTo>
                  <a:lnTo>
                    <a:pt x="221983" y="220979"/>
                  </a:lnTo>
                  <a:lnTo>
                    <a:pt x="237048" y="220979"/>
                  </a:lnTo>
                  <a:lnTo>
                    <a:pt x="238587" y="219709"/>
                  </a:lnTo>
                  <a:lnTo>
                    <a:pt x="239424" y="217170"/>
                  </a:lnTo>
                  <a:lnTo>
                    <a:pt x="225158" y="217170"/>
                  </a:lnTo>
                  <a:lnTo>
                    <a:pt x="220954" y="215900"/>
                  </a:lnTo>
                  <a:lnTo>
                    <a:pt x="239843" y="215900"/>
                  </a:lnTo>
                  <a:lnTo>
                    <a:pt x="240680" y="213359"/>
                  </a:lnTo>
                  <a:close/>
                </a:path>
                <a:path w="375285" h="309880">
                  <a:moveTo>
                    <a:pt x="161112" y="217170"/>
                  </a:moveTo>
                  <a:lnTo>
                    <a:pt x="156273" y="217170"/>
                  </a:lnTo>
                  <a:lnTo>
                    <a:pt x="155892" y="219709"/>
                  </a:lnTo>
                  <a:lnTo>
                    <a:pt x="162775" y="219709"/>
                  </a:lnTo>
                  <a:lnTo>
                    <a:pt x="161112" y="217170"/>
                  </a:lnTo>
                  <a:close/>
                </a:path>
                <a:path w="375285" h="309880">
                  <a:moveTo>
                    <a:pt x="243192" y="198120"/>
                  </a:moveTo>
                  <a:lnTo>
                    <a:pt x="219328" y="198120"/>
                  </a:lnTo>
                  <a:lnTo>
                    <a:pt x="221183" y="200659"/>
                  </a:lnTo>
                  <a:lnTo>
                    <a:pt x="220332" y="203200"/>
                  </a:lnTo>
                  <a:lnTo>
                    <a:pt x="218719" y="203200"/>
                  </a:lnTo>
                  <a:lnTo>
                    <a:pt x="218698" y="203623"/>
                  </a:lnTo>
                  <a:lnTo>
                    <a:pt x="220154" y="204470"/>
                  </a:lnTo>
                  <a:lnTo>
                    <a:pt x="220548" y="209550"/>
                  </a:lnTo>
                  <a:lnTo>
                    <a:pt x="222148" y="215900"/>
                  </a:lnTo>
                  <a:lnTo>
                    <a:pt x="226529" y="213359"/>
                  </a:lnTo>
                  <a:lnTo>
                    <a:pt x="240680" y="213359"/>
                  </a:lnTo>
                  <a:lnTo>
                    <a:pt x="243192" y="205739"/>
                  </a:lnTo>
                  <a:lnTo>
                    <a:pt x="243192" y="198120"/>
                  </a:lnTo>
                  <a:close/>
                </a:path>
                <a:path w="375285" h="309880">
                  <a:moveTo>
                    <a:pt x="122072" y="213359"/>
                  </a:moveTo>
                  <a:lnTo>
                    <a:pt x="114731" y="213359"/>
                  </a:lnTo>
                  <a:lnTo>
                    <a:pt x="115608" y="214629"/>
                  </a:lnTo>
                  <a:lnTo>
                    <a:pt x="122072" y="214629"/>
                  </a:lnTo>
                  <a:lnTo>
                    <a:pt x="122072" y="213359"/>
                  </a:lnTo>
                  <a:close/>
                </a:path>
                <a:path w="375285" h="309880">
                  <a:moveTo>
                    <a:pt x="154825" y="212089"/>
                  </a:moveTo>
                  <a:lnTo>
                    <a:pt x="153035" y="214629"/>
                  </a:lnTo>
                  <a:lnTo>
                    <a:pt x="157429" y="214629"/>
                  </a:lnTo>
                  <a:lnTo>
                    <a:pt x="154825" y="212089"/>
                  </a:lnTo>
                  <a:close/>
                </a:path>
                <a:path w="375285" h="309880">
                  <a:moveTo>
                    <a:pt x="209003" y="213359"/>
                  </a:moveTo>
                  <a:lnTo>
                    <a:pt x="205524" y="214629"/>
                  </a:lnTo>
                  <a:lnTo>
                    <a:pt x="209696" y="214629"/>
                  </a:lnTo>
                  <a:lnTo>
                    <a:pt x="209003" y="213359"/>
                  </a:lnTo>
                  <a:close/>
                </a:path>
                <a:path w="375285" h="309880">
                  <a:moveTo>
                    <a:pt x="253136" y="208279"/>
                  </a:moveTo>
                  <a:lnTo>
                    <a:pt x="252945" y="208279"/>
                  </a:lnTo>
                  <a:lnTo>
                    <a:pt x="252945" y="214629"/>
                  </a:lnTo>
                  <a:lnTo>
                    <a:pt x="259397" y="214629"/>
                  </a:lnTo>
                  <a:lnTo>
                    <a:pt x="260273" y="213359"/>
                  </a:lnTo>
                  <a:lnTo>
                    <a:pt x="286534" y="213359"/>
                  </a:lnTo>
                  <a:lnTo>
                    <a:pt x="296049" y="209550"/>
                  </a:lnTo>
                  <a:lnTo>
                    <a:pt x="254139" y="209550"/>
                  </a:lnTo>
                  <a:lnTo>
                    <a:pt x="253136" y="208279"/>
                  </a:lnTo>
                  <a:close/>
                </a:path>
                <a:path w="375285" h="309880">
                  <a:moveTo>
                    <a:pt x="193514" y="181609"/>
                  </a:moveTo>
                  <a:lnTo>
                    <a:pt x="184886" y="181609"/>
                  </a:lnTo>
                  <a:lnTo>
                    <a:pt x="187236" y="182879"/>
                  </a:lnTo>
                  <a:lnTo>
                    <a:pt x="189115" y="184150"/>
                  </a:lnTo>
                  <a:lnTo>
                    <a:pt x="186270" y="186689"/>
                  </a:lnTo>
                  <a:lnTo>
                    <a:pt x="189090" y="190500"/>
                  </a:lnTo>
                  <a:lnTo>
                    <a:pt x="191490" y="190500"/>
                  </a:lnTo>
                  <a:lnTo>
                    <a:pt x="180365" y="194309"/>
                  </a:lnTo>
                  <a:lnTo>
                    <a:pt x="175488" y="195579"/>
                  </a:lnTo>
                  <a:lnTo>
                    <a:pt x="175488" y="209550"/>
                  </a:lnTo>
                  <a:lnTo>
                    <a:pt x="177114" y="213359"/>
                  </a:lnTo>
                  <a:lnTo>
                    <a:pt x="180124" y="212089"/>
                  </a:lnTo>
                  <a:lnTo>
                    <a:pt x="206800" y="212089"/>
                  </a:lnTo>
                  <a:lnTo>
                    <a:pt x="207657" y="210820"/>
                  </a:lnTo>
                  <a:lnTo>
                    <a:pt x="214198" y="210820"/>
                  </a:lnTo>
                  <a:lnTo>
                    <a:pt x="210466" y="207009"/>
                  </a:lnTo>
                  <a:lnTo>
                    <a:pt x="204797" y="205739"/>
                  </a:lnTo>
                  <a:lnTo>
                    <a:pt x="199722" y="205739"/>
                  </a:lnTo>
                  <a:lnTo>
                    <a:pt x="197595" y="203200"/>
                  </a:lnTo>
                  <a:lnTo>
                    <a:pt x="190792" y="203200"/>
                  </a:lnTo>
                  <a:lnTo>
                    <a:pt x="189852" y="199389"/>
                  </a:lnTo>
                  <a:lnTo>
                    <a:pt x="193960" y="199389"/>
                  </a:lnTo>
                  <a:lnTo>
                    <a:pt x="195592" y="196850"/>
                  </a:lnTo>
                  <a:lnTo>
                    <a:pt x="195681" y="195579"/>
                  </a:lnTo>
                  <a:lnTo>
                    <a:pt x="195770" y="185420"/>
                  </a:lnTo>
                  <a:lnTo>
                    <a:pt x="193514" y="181609"/>
                  </a:lnTo>
                  <a:close/>
                </a:path>
                <a:path w="375285" h="309880">
                  <a:moveTo>
                    <a:pt x="206800" y="212089"/>
                  </a:moveTo>
                  <a:lnTo>
                    <a:pt x="180187" y="212089"/>
                  </a:lnTo>
                  <a:lnTo>
                    <a:pt x="179031" y="213359"/>
                  </a:lnTo>
                  <a:lnTo>
                    <a:pt x="205943" y="213359"/>
                  </a:lnTo>
                  <a:lnTo>
                    <a:pt x="206800" y="212089"/>
                  </a:lnTo>
                  <a:close/>
                </a:path>
                <a:path w="375285" h="309880">
                  <a:moveTo>
                    <a:pt x="214198" y="210820"/>
                  </a:moveTo>
                  <a:lnTo>
                    <a:pt x="207657" y="210820"/>
                  </a:lnTo>
                  <a:lnTo>
                    <a:pt x="210807" y="213359"/>
                  </a:lnTo>
                  <a:lnTo>
                    <a:pt x="212420" y="213359"/>
                  </a:lnTo>
                  <a:lnTo>
                    <a:pt x="215442" y="212089"/>
                  </a:lnTo>
                  <a:lnTo>
                    <a:pt x="214198" y="210820"/>
                  </a:lnTo>
                  <a:close/>
                </a:path>
                <a:path w="375285" h="309880">
                  <a:moveTo>
                    <a:pt x="159143" y="209550"/>
                  </a:moveTo>
                  <a:lnTo>
                    <a:pt x="156362" y="209550"/>
                  </a:lnTo>
                  <a:lnTo>
                    <a:pt x="158711" y="212089"/>
                  </a:lnTo>
                  <a:lnTo>
                    <a:pt x="159143" y="209550"/>
                  </a:lnTo>
                  <a:close/>
                </a:path>
                <a:path w="375285" h="309880">
                  <a:moveTo>
                    <a:pt x="41810" y="151129"/>
                  </a:moveTo>
                  <a:lnTo>
                    <a:pt x="37655" y="151129"/>
                  </a:lnTo>
                  <a:lnTo>
                    <a:pt x="37604" y="160020"/>
                  </a:lnTo>
                  <a:lnTo>
                    <a:pt x="34612" y="167639"/>
                  </a:lnTo>
                  <a:lnTo>
                    <a:pt x="28028" y="175259"/>
                  </a:lnTo>
                  <a:lnTo>
                    <a:pt x="21445" y="184150"/>
                  </a:lnTo>
                  <a:lnTo>
                    <a:pt x="18453" y="194309"/>
                  </a:lnTo>
                  <a:lnTo>
                    <a:pt x="21108" y="203200"/>
                  </a:lnTo>
                  <a:lnTo>
                    <a:pt x="27649" y="208279"/>
                  </a:lnTo>
                  <a:lnTo>
                    <a:pt x="35935" y="210820"/>
                  </a:lnTo>
                  <a:lnTo>
                    <a:pt x="43827" y="209550"/>
                  </a:lnTo>
                  <a:lnTo>
                    <a:pt x="68406" y="209550"/>
                  </a:lnTo>
                  <a:lnTo>
                    <a:pt x="68554" y="200659"/>
                  </a:lnTo>
                  <a:lnTo>
                    <a:pt x="27012" y="200659"/>
                  </a:lnTo>
                  <a:lnTo>
                    <a:pt x="25387" y="195579"/>
                  </a:lnTo>
                  <a:lnTo>
                    <a:pt x="25387" y="193039"/>
                  </a:lnTo>
                  <a:lnTo>
                    <a:pt x="28046" y="184150"/>
                  </a:lnTo>
                  <a:lnTo>
                    <a:pt x="39746" y="168909"/>
                  </a:lnTo>
                  <a:lnTo>
                    <a:pt x="42405" y="160020"/>
                  </a:lnTo>
                  <a:lnTo>
                    <a:pt x="42405" y="156209"/>
                  </a:lnTo>
                  <a:lnTo>
                    <a:pt x="41810" y="151129"/>
                  </a:lnTo>
                  <a:close/>
                </a:path>
                <a:path w="375285" h="309880">
                  <a:moveTo>
                    <a:pt x="168694" y="207009"/>
                  </a:moveTo>
                  <a:lnTo>
                    <a:pt x="160820" y="207009"/>
                  </a:lnTo>
                  <a:lnTo>
                    <a:pt x="161137" y="210820"/>
                  </a:lnTo>
                  <a:lnTo>
                    <a:pt x="165226" y="210820"/>
                  </a:lnTo>
                  <a:lnTo>
                    <a:pt x="168694" y="207009"/>
                  </a:lnTo>
                  <a:close/>
                </a:path>
                <a:path w="375285" h="309880">
                  <a:moveTo>
                    <a:pt x="343213" y="209550"/>
                  </a:moveTo>
                  <a:lnTo>
                    <a:pt x="331177" y="209550"/>
                  </a:lnTo>
                  <a:lnTo>
                    <a:pt x="339069" y="210820"/>
                  </a:lnTo>
                  <a:lnTo>
                    <a:pt x="343213" y="209550"/>
                  </a:lnTo>
                  <a:close/>
                </a:path>
                <a:path w="375285" h="309880">
                  <a:moveTo>
                    <a:pt x="122072" y="208279"/>
                  </a:moveTo>
                  <a:lnTo>
                    <a:pt x="121881" y="208279"/>
                  </a:lnTo>
                  <a:lnTo>
                    <a:pt x="120865" y="209550"/>
                  </a:lnTo>
                  <a:lnTo>
                    <a:pt x="122072" y="209550"/>
                  </a:lnTo>
                  <a:lnTo>
                    <a:pt x="122072" y="208279"/>
                  </a:lnTo>
                  <a:close/>
                </a:path>
                <a:path w="375285" h="309880">
                  <a:moveTo>
                    <a:pt x="290487" y="191770"/>
                  </a:moveTo>
                  <a:lnTo>
                    <a:pt x="286880" y="191770"/>
                  </a:lnTo>
                  <a:lnTo>
                    <a:pt x="276982" y="194309"/>
                  </a:lnTo>
                  <a:lnTo>
                    <a:pt x="268244" y="200659"/>
                  </a:lnTo>
                  <a:lnTo>
                    <a:pt x="261043" y="207009"/>
                  </a:lnTo>
                  <a:lnTo>
                    <a:pt x="255752" y="209550"/>
                  </a:lnTo>
                  <a:lnTo>
                    <a:pt x="296049" y="209550"/>
                  </a:lnTo>
                  <a:lnTo>
                    <a:pt x="303402" y="207009"/>
                  </a:lnTo>
                  <a:lnTo>
                    <a:pt x="303364" y="205739"/>
                  </a:lnTo>
                  <a:lnTo>
                    <a:pt x="301091" y="205739"/>
                  </a:lnTo>
                  <a:lnTo>
                    <a:pt x="299212" y="204470"/>
                  </a:lnTo>
                  <a:lnTo>
                    <a:pt x="298792" y="200659"/>
                  </a:lnTo>
                  <a:lnTo>
                    <a:pt x="299097" y="198120"/>
                  </a:lnTo>
                  <a:lnTo>
                    <a:pt x="300774" y="198120"/>
                  </a:lnTo>
                  <a:lnTo>
                    <a:pt x="297332" y="194309"/>
                  </a:lnTo>
                  <a:lnTo>
                    <a:pt x="290487" y="191770"/>
                  </a:lnTo>
                  <a:close/>
                </a:path>
                <a:path w="375285" h="309880">
                  <a:moveTo>
                    <a:pt x="205854" y="190500"/>
                  </a:moveTo>
                  <a:lnTo>
                    <a:pt x="206146" y="199389"/>
                  </a:lnTo>
                  <a:lnTo>
                    <a:pt x="218655" y="204470"/>
                  </a:lnTo>
                  <a:lnTo>
                    <a:pt x="218698" y="203623"/>
                  </a:lnTo>
                  <a:lnTo>
                    <a:pt x="217970" y="203200"/>
                  </a:lnTo>
                  <a:lnTo>
                    <a:pt x="218719" y="203200"/>
                  </a:lnTo>
                  <a:lnTo>
                    <a:pt x="218973" y="198120"/>
                  </a:lnTo>
                  <a:lnTo>
                    <a:pt x="243192" y="198120"/>
                  </a:lnTo>
                  <a:lnTo>
                    <a:pt x="243192" y="193039"/>
                  </a:lnTo>
                  <a:lnTo>
                    <a:pt x="214668" y="193039"/>
                  </a:lnTo>
                  <a:lnTo>
                    <a:pt x="205854" y="190500"/>
                  </a:lnTo>
                  <a:close/>
                </a:path>
                <a:path w="375285" h="309880">
                  <a:moveTo>
                    <a:pt x="218719" y="203200"/>
                  </a:moveTo>
                  <a:lnTo>
                    <a:pt x="217970" y="203200"/>
                  </a:lnTo>
                  <a:lnTo>
                    <a:pt x="218698" y="203623"/>
                  </a:lnTo>
                  <a:lnTo>
                    <a:pt x="218719" y="203200"/>
                  </a:lnTo>
                  <a:close/>
                </a:path>
                <a:path w="375285" h="309880">
                  <a:moveTo>
                    <a:pt x="196532" y="201929"/>
                  </a:moveTo>
                  <a:lnTo>
                    <a:pt x="196265" y="201929"/>
                  </a:lnTo>
                  <a:lnTo>
                    <a:pt x="195541" y="203200"/>
                  </a:lnTo>
                  <a:lnTo>
                    <a:pt x="197595" y="203200"/>
                  </a:lnTo>
                  <a:lnTo>
                    <a:pt x="196532" y="201929"/>
                  </a:lnTo>
                  <a:close/>
                </a:path>
                <a:path w="375285" h="309880">
                  <a:moveTo>
                    <a:pt x="193960" y="199389"/>
                  </a:moveTo>
                  <a:lnTo>
                    <a:pt x="189953" y="199389"/>
                  </a:lnTo>
                  <a:lnTo>
                    <a:pt x="190830" y="200659"/>
                  </a:lnTo>
                  <a:lnTo>
                    <a:pt x="192328" y="201929"/>
                  </a:lnTo>
                  <a:lnTo>
                    <a:pt x="193960" y="199389"/>
                  </a:lnTo>
                  <a:close/>
                </a:path>
                <a:path w="375285" h="309880">
                  <a:moveTo>
                    <a:pt x="63320" y="167639"/>
                  </a:moveTo>
                  <a:lnTo>
                    <a:pt x="60998" y="167639"/>
                  </a:lnTo>
                  <a:lnTo>
                    <a:pt x="53710" y="175259"/>
                  </a:lnTo>
                  <a:lnTo>
                    <a:pt x="48934" y="186689"/>
                  </a:lnTo>
                  <a:lnTo>
                    <a:pt x="46323" y="195579"/>
                  </a:lnTo>
                  <a:lnTo>
                    <a:pt x="45529" y="199389"/>
                  </a:lnTo>
                  <a:lnTo>
                    <a:pt x="43230" y="200659"/>
                  </a:lnTo>
                  <a:lnTo>
                    <a:pt x="68554" y="200659"/>
                  </a:lnTo>
                  <a:lnTo>
                    <a:pt x="68576" y="199389"/>
                  </a:lnTo>
                  <a:lnTo>
                    <a:pt x="78803" y="185420"/>
                  </a:lnTo>
                  <a:lnTo>
                    <a:pt x="92568" y="177800"/>
                  </a:lnTo>
                  <a:lnTo>
                    <a:pt x="104789" y="176529"/>
                  </a:lnTo>
                  <a:lnTo>
                    <a:pt x="128701" y="176529"/>
                  </a:lnTo>
                  <a:lnTo>
                    <a:pt x="120878" y="170179"/>
                  </a:lnTo>
                  <a:lnTo>
                    <a:pt x="78052" y="170179"/>
                  </a:lnTo>
                  <a:lnTo>
                    <a:pt x="69432" y="168909"/>
                  </a:lnTo>
                  <a:lnTo>
                    <a:pt x="63320" y="167639"/>
                  </a:lnTo>
                  <a:close/>
                </a:path>
                <a:path w="375285" h="309880">
                  <a:moveTo>
                    <a:pt x="374548" y="137159"/>
                  </a:moveTo>
                  <a:lnTo>
                    <a:pt x="373913" y="137159"/>
                  </a:lnTo>
                  <a:lnTo>
                    <a:pt x="372745" y="138429"/>
                  </a:lnTo>
                  <a:lnTo>
                    <a:pt x="371208" y="143509"/>
                  </a:lnTo>
                  <a:lnTo>
                    <a:pt x="334098" y="143509"/>
                  </a:lnTo>
                  <a:lnTo>
                    <a:pt x="332600" y="156209"/>
                  </a:lnTo>
                  <a:lnTo>
                    <a:pt x="332600" y="160020"/>
                  </a:lnTo>
                  <a:lnTo>
                    <a:pt x="335259" y="168909"/>
                  </a:lnTo>
                  <a:lnTo>
                    <a:pt x="346959" y="184150"/>
                  </a:lnTo>
                  <a:lnTo>
                    <a:pt x="349618" y="193039"/>
                  </a:lnTo>
                  <a:lnTo>
                    <a:pt x="349618" y="195579"/>
                  </a:lnTo>
                  <a:lnTo>
                    <a:pt x="348005" y="200659"/>
                  </a:lnTo>
                  <a:lnTo>
                    <a:pt x="354655" y="200659"/>
                  </a:lnTo>
                  <a:lnTo>
                    <a:pt x="356552" y="194309"/>
                  </a:lnTo>
                  <a:lnTo>
                    <a:pt x="353560" y="184150"/>
                  </a:lnTo>
                  <a:lnTo>
                    <a:pt x="346976" y="175259"/>
                  </a:lnTo>
                  <a:lnTo>
                    <a:pt x="340393" y="167639"/>
                  </a:lnTo>
                  <a:lnTo>
                    <a:pt x="337400" y="160020"/>
                  </a:lnTo>
                  <a:lnTo>
                    <a:pt x="337362" y="151129"/>
                  </a:lnTo>
                  <a:lnTo>
                    <a:pt x="372884" y="151129"/>
                  </a:lnTo>
                  <a:lnTo>
                    <a:pt x="375018" y="148589"/>
                  </a:lnTo>
                  <a:lnTo>
                    <a:pt x="375018" y="140970"/>
                  </a:lnTo>
                  <a:lnTo>
                    <a:pt x="373849" y="138429"/>
                  </a:lnTo>
                  <a:lnTo>
                    <a:pt x="374548" y="137159"/>
                  </a:lnTo>
                  <a:close/>
                </a:path>
                <a:path w="375285" h="309880">
                  <a:moveTo>
                    <a:pt x="145173" y="121920"/>
                  </a:moveTo>
                  <a:lnTo>
                    <a:pt x="131813" y="121920"/>
                  </a:lnTo>
                  <a:lnTo>
                    <a:pt x="131813" y="175259"/>
                  </a:lnTo>
                  <a:lnTo>
                    <a:pt x="128701" y="176529"/>
                  </a:lnTo>
                  <a:lnTo>
                    <a:pt x="104789" y="176529"/>
                  </a:lnTo>
                  <a:lnTo>
                    <a:pt x="114659" y="180339"/>
                  </a:lnTo>
                  <a:lnTo>
                    <a:pt x="121373" y="184150"/>
                  </a:lnTo>
                  <a:lnTo>
                    <a:pt x="121716" y="186689"/>
                  </a:lnTo>
                  <a:lnTo>
                    <a:pt x="125145" y="186689"/>
                  </a:lnTo>
                  <a:lnTo>
                    <a:pt x="129235" y="189229"/>
                  </a:lnTo>
                  <a:lnTo>
                    <a:pt x="125729" y="193039"/>
                  </a:lnTo>
                  <a:lnTo>
                    <a:pt x="123659" y="194309"/>
                  </a:lnTo>
                  <a:lnTo>
                    <a:pt x="124193" y="194309"/>
                  </a:lnTo>
                  <a:lnTo>
                    <a:pt x="127952" y="195579"/>
                  </a:lnTo>
                  <a:lnTo>
                    <a:pt x="131038" y="191770"/>
                  </a:lnTo>
                  <a:lnTo>
                    <a:pt x="131190" y="189229"/>
                  </a:lnTo>
                  <a:lnTo>
                    <a:pt x="158927" y="189229"/>
                  </a:lnTo>
                  <a:lnTo>
                    <a:pt x="154495" y="187959"/>
                  </a:lnTo>
                  <a:lnTo>
                    <a:pt x="154882" y="185420"/>
                  </a:lnTo>
                  <a:lnTo>
                    <a:pt x="151282" y="185420"/>
                  </a:lnTo>
                  <a:lnTo>
                    <a:pt x="150342" y="181609"/>
                  </a:lnTo>
                  <a:lnTo>
                    <a:pt x="149250" y="181609"/>
                  </a:lnTo>
                  <a:lnTo>
                    <a:pt x="148831" y="180339"/>
                  </a:lnTo>
                  <a:lnTo>
                    <a:pt x="149948" y="179070"/>
                  </a:lnTo>
                  <a:lnTo>
                    <a:pt x="145694" y="177800"/>
                  </a:lnTo>
                  <a:lnTo>
                    <a:pt x="145338" y="177800"/>
                  </a:lnTo>
                  <a:lnTo>
                    <a:pt x="140398" y="175259"/>
                  </a:lnTo>
                  <a:lnTo>
                    <a:pt x="145262" y="175259"/>
                  </a:lnTo>
                  <a:lnTo>
                    <a:pt x="141262" y="171450"/>
                  </a:lnTo>
                  <a:lnTo>
                    <a:pt x="145059" y="171450"/>
                  </a:lnTo>
                  <a:lnTo>
                    <a:pt x="143179" y="168909"/>
                  </a:lnTo>
                  <a:lnTo>
                    <a:pt x="147487" y="168909"/>
                  </a:lnTo>
                  <a:lnTo>
                    <a:pt x="146062" y="165100"/>
                  </a:lnTo>
                  <a:lnTo>
                    <a:pt x="149844" y="165100"/>
                  </a:lnTo>
                  <a:lnTo>
                    <a:pt x="149593" y="163829"/>
                  </a:lnTo>
                  <a:lnTo>
                    <a:pt x="190169" y="163829"/>
                  </a:lnTo>
                  <a:lnTo>
                    <a:pt x="187921" y="162559"/>
                  </a:lnTo>
                  <a:lnTo>
                    <a:pt x="183438" y="161289"/>
                  </a:lnTo>
                  <a:lnTo>
                    <a:pt x="179793" y="158750"/>
                  </a:lnTo>
                  <a:lnTo>
                    <a:pt x="174028" y="158750"/>
                  </a:lnTo>
                  <a:lnTo>
                    <a:pt x="174161" y="157479"/>
                  </a:lnTo>
                  <a:lnTo>
                    <a:pt x="169887" y="157479"/>
                  </a:lnTo>
                  <a:lnTo>
                    <a:pt x="166649" y="156209"/>
                  </a:lnTo>
                  <a:lnTo>
                    <a:pt x="164486" y="154939"/>
                  </a:lnTo>
                  <a:lnTo>
                    <a:pt x="148983" y="154939"/>
                  </a:lnTo>
                  <a:lnTo>
                    <a:pt x="145770" y="153670"/>
                  </a:lnTo>
                  <a:lnTo>
                    <a:pt x="149504" y="147320"/>
                  </a:lnTo>
                  <a:lnTo>
                    <a:pt x="145669" y="147320"/>
                  </a:lnTo>
                  <a:lnTo>
                    <a:pt x="147192" y="144779"/>
                  </a:lnTo>
                  <a:lnTo>
                    <a:pt x="151015" y="144779"/>
                  </a:lnTo>
                  <a:lnTo>
                    <a:pt x="151028" y="143509"/>
                  </a:lnTo>
                  <a:lnTo>
                    <a:pt x="146507" y="143509"/>
                  </a:lnTo>
                  <a:lnTo>
                    <a:pt x="147548" y="142239"/>
                  </a:lnTo>
                  <a:lnTo>
                    <a:pt x="150367" y="140970"/>
                  </a:lnTo>
                  <a:lnTo>
                    <a:pt x="154901" y="140970"/>
                  </a:lnTo>
                  <a:lnTo>
                    <a:pt x="152120" y="137159"/>
                  </a:lnTo>
                  <a:lnTo>
                    <a:pt x="153873" y="134620"/>
                  </a:lnTo>
                  <a:lnTo>
                    <a:pt x="158525" y="134620"/>
                  </a:lnTo>
                  <a:lnTo>
                    <a:pt x="163041" y="128270"/>
                  </a:lnTo>
                  <a:lnTo>
                    <a:pt x="145173" y="128270"/>
                  </a:lnTo>
                  <a:lnTo>
                    <a:pt x="145173" y="121920"/>
                  </a:lnTo>
                  <a:close/>
                </a:path>
                <a:path w="375285" h="309880">
                  <a:moveTo>
                    <a:pt x="166420" y="193039"/>
                  </a:moveTo>
                  <a:lnTo>
                    <a:pt x="162801" y="193039"/>
                  </a:lnTo>
                  <a:lnTo>
                    <a:pt x="164287" y="195579"/>
                  </a:lnTo>
                  <a:lnTo>
                    <a:pt x="166420" y="193039"/>
                  </a:lnTo>
                  <a:close/>
                </a:path>
                <a:path w="375285" h="309880">
                  <a:moveTo>
                    <a:pt x="245783" y="189229"/>
                  </a:moveTo>
                  <a:lnTo>
                    <a:pt x="243827" y="189229"/>
                  </a:lnTo>
                  <a:lnTo>
                    <a:pt x="243979" y="191770"/>
                  </a:lnTo>
                  <a:lnTo>
                    <a:pt x="247065" y="195579"/>
                  </a:lnTo>
                  <a:lnTo>
                    <a:pt x="250825" y="194309"/>
                  </a:lnTo>
                  <a:lnTo>
                    <a:pt x="249275" y="193039"/>
                  </a:lnTo>
                  <a:lnTo>
                    <a:pt x="245783" y="189229"/>
                  </a:lnTo>
                  <a:close/>
                </a:path>
                <a:path w="375285" h="309880">
                  <a:moveTo>
                    <a:pt x="222300" y="162559"/>
                  </a:moveTo>
                  <a:lnTo>
                    <a:pt x="215201" y="162559"/>
                  </a:lnTo>
                  <a:lnTo>
                    <a:pt x="215201" y="170179"/>
                  </a:lnTo>
                  <a:lnTo>
                    <a:pt x="223431" y="173989"/>
                  </a:lnTo>
                  <a:lnTo>
                    <a:pt x="223431" y="190500"/>
                  </a:lnTo>
                  <a:lnTo>
                    <a:pt x="214668" y="193039"/>
                  </a:lnTo>
                  <a:lnTo>
                    <a:pt x="243192" y="193039"/>
                  </a:lnTo>
                  <a:lnTo>
                    <a:pt x="243192" y="189229"/>
                  </a:lnTo>
                  <a:lnTo>
                    <a:pt x="245783" y="189229"/>
                  </a:lnTo>
                  <a:lnTo>
                    <a:pt x="249872" y="186689"/>
                  </a:lnTo>
                  <a:lnTo>
                    <a:pt x="253301" y="186689"/>
                  </a:lnTo>
                  <a:lnTo>
                    <a:pt x="253644" y="184150"/>
                  </a:lnTo>
                  <a:lnTo>
                    <a:pt x="260358" y="180339"/>
                  </a:lnTo>
                  <a:lnTo>
                    <a:pt x="270229" y="176529"/>
                  </a:lnTo>
                  <a:lnTo>
                    <a:pt x="246303" y="176529"/>
                  </a:lnTo>
                  <a:lnTo>
                    <a:pt x="243192" y="175259"/>
                  </a:lnTo>
                  <a:lnTo>
                    <a:pt x="243192" y="170179"/>
                  </a:lnTo>
                  <a:lnTo>
                    <a:pt x="226898" y="170179"/>
                  </a:lnTo>
                  <a:lnTo>
                    <a:pt x="226148" y="166370"/>
                  </a:lnTo>
                  <a:lnTo>
                    <a:pt x="222300" y="162559"/>
                  </a:lnTo>
                  <a:close/>
                </a:path>
                <a:path w="375285" h="309880">
                  <a:moveTo>
                    <a:pt x="125145" y="186689"/>
                  </a:moveTo>
                  <a:lnTo>
                    <a:pt x="120357" y="186689"/>
                  </a:lnTo>
                  <a:lnTo>
                    <a:pt x="119189" y="187959"/>
                  </a:lnTo>
                  <a:lnTo>
                    <a:pt x="123951" y="187959"/>
                  </a:lnTo>
                  <a:lnTo>
                    <a:pt x="125145" y="186689"/>
                  </a:lnTo>
                  <a:close/>
                </a:path>
                <a:path w="375285" h="309880">
                  <a:moveTo>
                    <a:pt x="210426" y="167639"/>
                  </a:moveTo>
                  <a:lnTo>
                    <a:pt x="199720" y="167639"/>
                  </a:lnTo>
                  <a:lnTo>
                    <a:pt x="203085" y="172720"/>
                  </a:lnTo>
                  <a:lnTo>
                    <a:pt x="204266" y="176529"/>
                  </a:lnTo>
                  <a:lnTo>
                    <a:pt x="205574" y="182879"/>
                  </a:lnTo>
                  <a:lnTo>
                    <a:pt x="210731" y="187959"/>
                  </a:lnTo>
                  <a:lnTo>
                    <a:pt x="217982" y="186689"/>
                  </a:lnTo>
                  <a:lnTo>
                    <a:pt x="217982" y="173989"/>
                  </a:lnTo>
                  <a:lnTo>
                    <a:pt x="210426" y="172720"/>
                  </a:lnTo>
                  <a:lnTo>
                    <a:pt x="210426" y="167639"/>
                  </a:lnTo>
                  <a:close/>
                </a:path>
                <a:path w="375285" h="309880">
                  <a:moveTo>
                    <a:pt x="254647" y="186689"/>
                  </a:moveTo>
                  <a:lnTo>
                    <a:pt x="249872" y="186689"/>
                  </a:lnTo>
                  <a:lnTo>
                    <a:pt x="251066" y="187959"/>
                  </a:lnTo>
                  <a:lnTo>
                    <a:pt x="255828" y="187959"/>
                  </a:lnTo>
                  <a:lnTo>
                    <a:pt x="254647" y="186689"/>
                  </a:lnTo>
                  <a:close/>
                </a:path>
                <a:path w="375285" h="309880">
                  <a:moveTo>
                    <a:pt x="155270" y="182879"/>
                  </a:moveTo>
                  <a:lnTo>
                    <a:pt x="154495" y="182879"/>
                  </a:lnTo>
                  <a:lnTo>
                    <a:pt x="152552" y="184150"/>
                  </a:lnTo>
                  <a:lnTo>
                    <a:pt x="151511" y="185420"/>
                  </a:lnTo>
                  <a:lnTo>
                    <a:pt x="154882" y="185420"/>
                  </a:lnTo>
                  <a:lnTo>
                    <a:pt x="155270" y="182879"/>
                  </a:lnTo>
                  <a:close/>
                </a:path>
                <a:path w="375285" h="309880">
                  <a:moveTo>
                    <a:pt x="151384" y="179070"/>
                  </a:moveTo>
                  <a:lnTo>
                    <a:pt x="150025" y="181609"/>
                  </a:lnTo>
                  <a:lnTo>
                    <a:pt x="150342" y="181609"/>
                  </a:lnTo>
                  <a:lnTo>
                    <a:pt x="153035" y="180339"/>
                  </a:lnTo>
                  <a:lnTo>
                    <a:pt x="153962" y="180339"/>
                  </a:lnTo>
                  <a:lnTo>
                    <a:pt x="151384" y="179070"/>
                  </a:lnTo>
                  <a:close/>
                </a:path>
                <a:path w="375285" h="309880">
                  <a:moveTo>
                    <a:pt x="170421" y="163829"/>
                  </a:moveTo>
                  <a:lnTo>
                    <a:pt x="157556" y="163829"/>
                  </a:lnTo>
                  <a:lnTo>
                    <a:pt x="157746" y="168909"/>
                  </a:lnTo>
                  <a:lnTo>
                    <a:pt x="157035" y="170179"/>
                  </a:lnTo>
                  <a:lnTo>
                    <a:pt x="156146" y="176529"/>
                  </a:lnTo>
                  <a:lnTo>
                    <a:pt x="162496" y="173989"/>
                  </a:lnTo>
                  <a:lnTo>
                    <a:pt x="170421" y="163829"/>
                  </a:lnTo>
                  <a:close/>
                </a:path>
                <a:path w="375285" h="309880">
                  <a:moveTo>
                    <a:pt x="145059" y="171450"/>
                  </a:moveTo>
                  <a:lnTo>
                    <a:pt x="141262" y="171450"/>
                  </a:lnTo>
                  <a:lnTo>
                    <a:pt x="146469" y="173989"/>
                  </a:lnTo>
                  <a:lnTo>
                    <a:pt x="146596" y="172720"/>
                  </a:lnTo>
                  <a:lnTo>
                    <a:pt x="146430" y="172720"/>
                  </a:lnTo>
                  <a:lnTo>
                    <a:pt x="145059" y="171450"/>
                  </a:lnTo>
                  <a:close/>
                </a:path>
                <a:path w="375285" h="309880">
                  <a:moveTo>
                    <a:pt x="147487" y="168909"/>
                  </a:moveTo>
                  <a:lnTo>
                    <a:pt x="143179" y="168909"/>
                  </a:lnTo>
                  <a:lnTo>
                    <a:pt x="147967" y="171450"/>
                  </a:lnTo>
                  <a:lnTo>
                    <a:pt x="148437" y="171450"/>
                  </a:lnTo>
                  <a:lnTo>
                    <a:pt x="147487" y="168909"/>
                  </a:lnTo>
                  <a:close/>
                </a:path>
                <a:path w="375285" h="309880">
                  <a:moveTo>
                    <a:pt x="314020" y="167639"/>
                  </a:moveTo>
                  <a:lnTo>
                    <a:pt x="305984" y="170179"/>
                  </a:lnTo>
                  <a:lnTo>
                    <a:pt x="300504" y="171450"/>
                  </a:lnTo>
                  <a:lnTo>
                    <a:pt x="319071" y="171450"/>
                  </a:lnTo>
                  <a:lnTo>
                    <a:pt x="314020" y="167639"/>
                  </a:lnTo>
                  <a:close/>
                </a:path>
                <a:path w="375285" h="309880">
                  <a:moveTo>
                    <a:pt x="105816" y="160020"/>
                  </a:moveTo>
                  <a:lnTo>
                    <a:pt x="100380" y="160020"/>
                  </a:lnTo>
                  <a:lnTo>
                    <a:pt x="94706" y="162559"/>
                  </a:lnTo>
                  <a:lnTo>
                    <a:pt x="87896" y="166370"/>
                  </a:lnTo>
                  <a:lnTo>
                    <a:pt x="78052" y="170179"/>
                  </a:lnTo>
                  <a:lnTo>
                    <a:pt x="120878" y="170179"/>
                  </a:lnTo>
                  <a:lnTo>
                    <a:pt x="111912" y="163829"/>
                  </a:lnTo>
                  <a:lnTo>
                    <a:pt x="105816" y="160020"/>
                  </a:lnTo>
                  <a:close/>
                </a:path>
                <a:path w="375285" h="309880">
                  <a:moveTo>
                    <a:pt x="149844" y="165100"/>
                  </a:moveTo>
                  <a:lnTo>
                    <a:pt x="146062" y="165100"/>
                  </a:lnTo>
                  <a:lnTo>
                    <a:pt x="150622" y="170179"/>
                  </a:lnTo>
                  <a:lnTo>
                    <a:pt x="150850" y="170179"/>
                  </a:lnTo>
                  <a:lnTo>
                    <a:pt x="149844" y="165100"/>
                  </a:lnTo>
                  <a:close/>
                </a:path>
                <a:path w="375285" h="309880">
                  <a:moveTo>
                    <a:pt x="207073" y="147320"/>
                  </a:moveTo>
                  <a:lnTo>
                    <a:pt x="205549" y="149859"/>
                  </a:lnTo>
                  <a:lnTo>
                    <a:pt x="205905" y="153670"/>
                  </a:lnTo>
                  <a:lnTo>
                    <a:pt x="209359" y="154939"/>
                  </a:lnTo>
                  <a:lnTo>
                    <a:pt x="235165" y="154939"/>
                  </a:lnTo>
                  <a:lnTo>
                    <a:pt x="234962" y="156209"/>
                  </a:lnTo>
                  <a:lnTo>
                    <a:pt x="235458" y="157479"/>
                  </a:lnTo>
                  <a:lnTo>
                    <a:pt x="235458" y="163829"/>
                  </a:lnTo>
                  <a:lnTo>
                    <a:pt x="227393" y="163829"/>
                  </a:lnTo>
                  <a:lnTo>
                    <a:pt x="228638" y="165100"/>
                  </a:lnTo>
                  <a:lnTo>
                    <a:pt x="228409" y="167639"/>
                  </a:lnTo>
                  <a:lnTo>
                    <a:pt x="227228" y="168909"/>
                  </a:lnTo>
                  <a:lnTo>
                    <a:pt x="227075" y="170179"/>
                  </a:lnTo>
                  <a:lnTo>
                    <a:pt x="243192" y="170179"/>
                  </a:lnTo>
                  <a:lnTo>
                    <a:pt x="243192" y="149859"/>
                  </a:lnTo>
                  <a:lnTo>
                    <a:pt x="208775" y="149859"/>
                  </a:lnTo>
                  <a:lnTo>
                    <a:pt x="207073" y="147320"/>
                  </a:lnTo>
                  <a:close/>
                </a:path>
                <a:path w="375285" h="309880">
                  <a:moveTo>
                    <a:pt x="153327" y="163829"/>
                  </a:moveTo>
                  <a:lnTo>
                    <a:pt x="149593" y="163829"/>
                  </a:lnTo>
                  <a:lnTo>
                    <a:pt x="152984" y="168909"/>
                  </a:lnTo>
                  <a:lnTo>
                    <a:pt x="153225" y="168909"/>
                  </a:lnTo>
                  <a:lnTo>
                    <a:pt x="153327" y="163829"/>
                  </a:lnTo>
                  <a:close/>
                </a:path>
                <a:path w="375285" h="309880">
                  <a:moveTo>
                    <a:pt x="157556" y="163829"/>
                  </a:moveTo>
                  <a:lnTo>
                    <a:pt x="153327" y="163829"/>
                  </a:lnTo>
                  <a:lnTo>
                    <a:pt x="155498" y="168909"/>
                  </a:lnTo>
                  <a:lnTo>
                    <a:pt x="155740" y="168909"/>
                  </a:lnTo>
                  <a:lnTo>
                    <a:pt x="157556" y="163829"/>
                  </a:lnTo>
                  <a:close/>
                </a:path>
                <a:path w="375285" h="309880">
                  <a:moveTo>
                    <a:pt x="190169" y="163829"/>
                  </a:moveTo>
                  <a:lnTo>
                    <a:pt x="176491" y="163829"/>
                  </a:lnTo>
                  <a:lnTo>
                    <a:pt x="181296" y="165100"/>
                  </a:lnTo>
                  <a:lnTo>
                    <a:pt x="185810" y="167639"/>
                  </a:lnTo>
                  <a:lnTo>
                    <a:pt x="191472" y="168909"/>
                  </a:lnTo>
                  <a:lnTo>
                    <a:pt x="199720" y="167639"/>
                  </a:lnTo>
                  <a:lnTo>
                    <a:pt x="210426" y="167639"/>
                  </a:lnTo>
                  <a:lnTo>
                    <a:pt x="210426" y="166370"/>
                  </a:lnTo>
                  <a:lnTo>
                    <a:pt x="194665" y="166370"/>
                  </a:lnTo>
                  <a:lnTo>
                    <a:pt x="190169" y="163829"/>
                  </a:lnTo>
                  <a:close/>
                </a:path>
                <a:path w="375285" h="309880">
                  <a:moveTo>
                    <a:pt x="202780" y="153670"/>
                  </a:moveTo>
                  <a:lnTo>
                    <a:pt x="200088" y="156209"/>
                  </a:lnTo>
                  <a:lnTo>
                    <a:pt x="200482" y="160020"/>
                  </a:lnTo>
                  <a:lnTo>
                    <a:pt x="202107" y="161289"/>
                  </a:lnTo>
                  <a:lnTo>
                    <a:pt x="194665" y="166370"/>
                  </a:lnTo>
                  <a:lnTo>
                    <a:pt x="210426" y="166370"/>
                  </a:lnTo>
                  <a:lnTo>
                    <a:pt x="210426" y="162559"/>
                  </a:lnTo>
                  <a:lnTo>
                    <a:pt x="212686" y="157479"/>
                  </a:lnTo>
                  <a:lnTo>
                    <a:pt x="207238" y="157479"/>
                  </a:lnTo>
                  <a:lnTo>
                    <a:pt x="204190" y="156209"/>
                  </a:lnTo>
                  <a:lnTo>
                    <a:pt x="202780" y="153670"/>
                  </a:lnTo>
                  <a:close/>
                </a:path>
                <a:path w="375285" h="309880">
                  <a:moveTo>
                    <a:pt x="96084" y="156209"/>
                  </a:moveTo>
                  <a:lnTo>
                    <a:pt x="71996" y="156209"/>
                  </a:lnTo>
                  <a:lnTo>
                    <a:pt x="73583" y="160020"/>
                  </a:lnTo>
                  <a:lnTo>
                    <a:pt x="72148" y="163829"/>
                  </a:lnTo>
                  <a:lnTo>
                    <a:pt x="82771" y="162559"/>
                  </a:lnTo>
                  <a:lnTo>
                    <a:pt x="91043" y="158750"/>
                  </a:lnTo>
                  <a:lnTo>
                    <a:pt x="96084" y="156209"/>
                  </a:lnTo>
                  <a:close/>
                </a:path>
                <a:path w="375285" h="309880">
                  <a:moveTo>
                    <a:pt x="329742" y="118109"/>
                  </a:moveTo>
                  <a:lnTo>
                    <a:pt x="299478" y="118109"/>
                  </a:lnTo>
                  <a:lnTo>
                    <a:pt x="303695" y="125729"/>
                  </a:lnTo>
                  <a:lnTo>
                    <a:pt x="288036" y="128270"/>
                  </a:lnTo>
                  <a:lnTo>
                    <a:pt x="278185" y="132079"/>
                  </a:lnTo>
                  <a:lnTo>
                    <a:pt x="271818" y="139700"/>
                  </a:lnTo>
                  <a:lnTo>
                    <a:pt x="268394" y="147320"/>
                  </a:lnTo>
                  <a:lnTo>
                    <a:pt x="267373" y="153670"/>
                  </a:lnTo>
                  <a:lnTo>
                    <a:pt x="267373" y="154939"/>
                  </a:lnTo>
                  <a:lnTo>
                    <a:pt x="276405" y="154939"/>
                  </a:lnTo>
                  <a:lnTo>
                    <a:pt x="283968" y="158750"/>
                  </a:lnTo>
                  <a:lnTo>
                    <a:pt x="292241" y="162559"/>
                  </a:lnTo>
                  <a:lnTo>
                    <a:pt x="302869" y="163829"/>
                  </a:lnTo>
                  <a:lnTo>
                    <a:pt x="301434" y="160020"/>
                  </a:lnTo>
                  <a:lnTo>
                    <a:pt x="303009" y="156209"/>
                  </a:lnTo>
                  <a:lnTo>
                    <a:pt x="318652" y="156209"/>
                  </a:lnTo>
                  <a:lnTo>
                    <a:pt x="313994" y="152400"/>
                  </a:lnTo>
                  <a:lnTo>
                    <a:pt x="318046" y="142239"/>
                  </a:lnTo>
                  <a:lnTo>
                    <a:pt x="322973" y="142239"/>
                  </a:lnTo>
                  <a:lnTo>
                    <a:pt x="319176" y="140970"/>
                  </a:lnTo>
                  <a:lnTo>
                    <a:pt x="326275" y="132079"/>
                  </a:lnTo>
                  <a:lnTo>
                    <a:pt x="326948" y="130809"/>
                  </a:lnTo>
                  <a:lnTo>
                    <a:pt x="334865" y="130809"/>
                  </a:lnTo>
                  <a:lnTo>
                    <a:pt x="336296" y="129539"/>
                  </a:lnTo>
                  <a:lnTo>
                    <a:pt x="336296" y="128270"/>
                  </a:lnTo>
                  <a:lnTo>
                    <a:pt x="331101" y="128270"/>
                  </a:lnTo>
                  <a:lnTo>
                    <a:pt x="328549" y="123189"/>
                  </a:lnTo>
                  <a:lnTo>
                    <a:pt x="329742" y="118109"/>
                  </a:lnTo>
                  <a:close/>
                </a:path>
                <a:path w="375285" h="309880">
                  <a:moveTo>
                    <a:pt x="21526" y="151129"/>
                  </a:moveTo>
                  <a:lnTo>
                    <a:pt x="16065" y="151129"/>
                  </a:lnTo>
                  <a:lnTo>
                    <a:pt x="13220" y="154939"/>
                  </a:lnTo>
                  <a:lnTo>
                    <a:pt x="13017" y="160020"/>
                  </a:lnTo>
                  <a:lnTo>
                    <a:pt x="14325" y="162559"/>
                  </a:lnTo>
                  <a:lnTo>
                    <a:pt x="14643" y="162559"/>
                  </a:lnTo>
                  <a:lnTo>
                    <a:pt x="16141" y="156209"/>
                  </a:lnTo>
                  <a:lnTo>
                    <a:pt x="21526" y="151129"/>
                  </a:lnTo>
                  <a:close/>
                </a:path>
                <a:path w="375285" h="309880">
                  <a:moveTo>
                    <a:pt x="104336" y="142239"/>
                  </a:moveTo>
                  <a:lnTo>
                    <a:pt x="56959" y="142239"/>
                  </a:lnTo>
                  <a:lnTo>
                    <a:pt x="61010" y="152400"/>
                  </a:lnTo>
                  <a:lnTo>
                    <a:pt x="54800" y="157479"/>
                  </a:lnTo>
                  <a:lnTo>
                    <a:pt x="55676" y="158750"/>
                  </a:lnTo>
                  <a:lnTo>
                    <a:pt x="59524" y="161289"/>
                  </a:lnTo>
                  <a:lnTo>
                    <a:pt x="65379" y="162559"/>
                  </a:lnTo>
                  <a:lnTo>
                    <a:pt x="67589" y="161289"/>
                  </a:lnTo>
                  <a:lnTo>
                    <a:pt x="70700" y="160020"/>
                  </a:lnTo>
                  <a:lnTo>
                    <a:pt x="71996" y="156209"/>
                  </a:lnTo>
                  <a:lnTo>
                    <a:pt x="96084" y="156209"/>
                  </a:lnTo>
                  <a:lnTo>
                    <a:pt x="98605" y="154939"/>
                  </a:lnTo>
                  <a:lnTo>
                    <a:pt x="107645" y="154939"/>
                  </a:lnTo>
                  <a:lnTo>
                    <a:pt x="107645" y="153670"/>
                  </a:lnTo>
                  <a:lnTo>
                    <a:pt x="106622" y="147320"/>
                  </a:lnTo>
                  <a:lnTo>
                    <a:pt x="104336" y="142239"/>
                  </a:lnTo>
                  <a:close/>
                </a:path>
                <a:path w="375285" h="309880">
                  <a:moveTo>
                    <a:pt x="318652" y="156209"/>
                  </a:moveTo>
                  <a:lnTo>
                    <a:pt x="303009" y="156209"/>
                  </a:lnTo>
                  <a:lnTo>
                    <a:pt x="304304" y="160020"/>
                  </a:lnTo>
                  <a:lnTo>
                    <a:pt x="307416" y="161289"/>
                  </a:lnTo>
                  <a:lnTo>
                    <a:pt x="309638" y="162559"/>
                  </a:lnTo>
                  <a:lnTo>
                    <a:pt x="315480" y="161289"/>
                  </a:lnTo>
                  <a:lnTo>
                    <a:pt x="319328" y="158750"/>
                  </a:lnTo>
                  <a:lnTo>
                    <a:pt x="320205" y="157479"/>
                  </a:lnTo>
                  <a:lnTo>
                    <a:pt x="318652" y="156209"/>
                  </a:lnTo>
                  <a:close/>
                </a:path>
                <a:path w="375285" h="309880">
                  <a:moveTo>
                    <a:pt x="358940" y="151129"/>
                  </a:moveTo>
                  <a:lnTo>
                    <a:pt x="353479" y="151129"/>
                  </a:lnTo>
                  <a:lnTo>
                    <a:pt x="358863" y="156209"/>
                  </a:lnTo>
                  <a:lnTo>
                    <a:pt x="360362" y="162559"/>
                  </a:lnTo>
                  <a:lnTo>
                    <a:pt x="360679" y="162559"/>
                  </a:lnTo>
                  <a:lnTo>
                    <a:pt x="362000" y="160020"/>
                  </a:lnTo>
                  <a:lnTo>
                    <a:pt x="361797" y="154939"/>
                  </a:lnTo>
                  <a:lnTo>
                    <a:pt x="358940" y="151129"/>
                  </a:lnTo>
                  <a:close/>
                </a:path>
                <a:path w="375285" h="309880">
                  <a:moveTo>
                    <a:pt x="234276" y="154939"/>
                  </a:moveTo>
                  <a:lnTo>
                    <a:pt x="209397" y="154939"/>
                  </a:lnTo>
                  <a:lnTo>
                    <a:pt x="207238" y="157479"/>
                  </a:lnTo>
                  <a:lnTo>
                    <a:pt x="222123" y="157479"/>
                  </a:lnTo>
                  <a:lnTo>
                    <a:pt x="226898" y="158750"/>
                  </a:lnTo>
                  <a:lnTo>
                    <a:pt x="232917" y="158750"/>
                  </a:lnTo>
                  <a:lnTo>
                    <a:pt x="233603" y="157479"/>
                  </a:lnTo>
                  <a:lnTo>
                    <a:pt x="234276" y="154939"/>
                  </a:lnTo>
                  <a:close/>
                </a:path>
                <a:path w="375285" h="309880">
                  <a:moveTo>
                    <a:pt x="186309" y="147320"/>
                  </a:moveTo>
                  <a:lnTo>
                    <a:pt x="160464" y="147320"/>
                  </a:lnTo>
                  <a:lnTo>
                    <a:pt x="172631" y="151129"/>
                  </a:lnTo>
                  <a:lnTo>
                    <a:pt x="171069" y="152400"/>
                  </a:lnTo>
                  <a:lnTo>
                    <a:pt x="170091" y="154939"/>
                  </a:lnTo>
                  <a:lnTo>
                    <a:pt x="169887" y="157479"/>
                  </a:lnTo>
                  <a:lnTo>
                    <a:pt x="174161" y="157479"/>
                  </a:lnTo>
                  <a:lnTo>
                    <a:pt x="174828" y="151129"/>
                  </a:lnTo>
                  <a:lnTo>
                    <a:pt x="178879" y="148589"/>
                  </a:lnTo>
                  <a:lnTo>
                    <a:pt x="186309" y="147320"/>
                  </a:lnTo>
                  <a:close/>
                </a:path>
                <a:path w="375285" h="309880">
                  <a:moveTo>
                    <a:pt x="153670" y="148589"/>
                  </a:moveTo>
                  <a:lnTo>
                    <a:pt x="148983" y="154939"/>
                  </a:lnTo>
                  <a:lnTo>
                    <a:pt x="164486" y="154939"/>
                  </a:lnTo>
                  <a:lnTo>
                    <a:pt x="153670" y="148589"/>
                  </a:lnTo>
                  <a:close/>
                </a:path>
                <a:path w="375285" h="309880">
                  <a:moveTo>
                    <a:pt x="1092" y="137159"/>
                  </a:moveTo>
                  <a:lnTo>
                    <a:pt x="469" y="137159"/>
                  </a:lnTo>
                  <a:lnTo>
                    <a:pt x="1168" y="138429"/>
                  </a:lnTo>
                  <a:lnTo>
                    <a:pt x="0" y="140970"/>
                  </a:lnTo>
                  <a:lnTo>
                    <a:pt x="0" y="148589"/>
                  </a:lnTo>
                  <a:lnTo>
                    <a:pt x="3187" y="152400"/>
                  </a:lnTo>
                  <a:lnTo>
                    <a:pt x="11849" y="152400"/>
                  </a:lnTo>
                  <a:lnTo>
                    <a:pt x="14401" y="151129"/>
                  </a:lnTo>
                  <a:lnTo>
                    <a:pt x="41810" y="151129"/>
                  </a:lnTo>
                  <a:lnTo>
                    <a:pt x="40919" y="143509"/>
                  </a:lnTo>
                  <a:lnTo>
                    <a:pt x="3797" y="143509"/>
                  </a:lnTo>
                  <a:lnTo>
                    <a:pt x="2273" y="138429"/>
                  </a:lnTo>
                  <a:lnTo>
                    <a:pt x="1092" y="137159"/>
                  </a:lnTo>
                  <a:close/>
                </a:path>
                <a:path w="375285" h="309880">
                  <a:moveTo>
                    <a:pt x="372884" y="151129"/>
                  </a:moveTo>
                  <a:lnTo>
                    <a:pt x="360603" y="151129"/>
                  </a:lnTo>
                  <a:lnTo>
                    <a:pt x="363169" y="152400"/>
                  </a:lnTo>
                  <a:lnTo>
                    <a:pt x="371817" y="152400"/>
                  </a:lnTo>
                  <a:lnTo>
                    <a:pt x="372884" y="151129"/>
                  </a:lnTo>
                  <a:close/>
                </a:path>
                <a:path w="375285" h="309880">
                  <a:moveTo>
                    <a:pt x="243192" y="125729"/>
                  </a:moveTo>
                  <a:lnTo>
                    <a:pt x="228993" y="125729"/>
                  </a:lnTo>
                  <a:lnTo>
                    <a:pt x="228993" y="146050"/>
                  </a:lnTo>
                  <a:lnTo>
                    <a:pt x="212928" y="146050"/>
                  </a:lnTo>
                  <a:lnTo>
                    <a:pt x="212521" y="147320"/>
                  </a:lnTo>
                  <a:lnTo>
                    <a:pt x="208775" y="149859"/>
                  </a:lnTo>
                  <a:lnTo>
                    <a:pt x="243192" y="149859"/>
                  </a:lnTo>
                  <a:lnTo>
                    <a:pt x="243192" y="125729"/>
                  </a:lnTo>
                  <a:close/>
                </a:path>
                <a:path w="375285" h="309880">
                  <a:moveTo>
                    <a:pt x="93538" y="130809"/>
                  </a:moveTo>
                  <a:lnTo>
                    <a:pt x="48069" y="130809"/>
                  </a:lnTo>
                  <a:lnTo>
                    <a:pt x="48729" y="132079"/>
                  </a:lnTo>
                  <a:lnTo>
                    <a:pt x="55829" y="140970"/>
                  </a:lnTo>
                  <a:lnTo>
                    <a:pt x="44437" y="144779"/>
                  </a:lnTo>
                  <a:lnTo>
                    <a:pt x="44272" y="144779"/>
                  </a:lnTo>
                  <a:lnTo>
                    <a:pt x="53060" y="148589"/>
                  </a:lnTo>
                  <a:lnTo>
                    <a:pt x="56959" y="142239"/>
                  </a:lnTo>
                  <a:lnTo>
                    <a:pt x="104336" y="142239"/>
                  </a:lnTo>
                  <a:lnTo>
                    <a:pt x="103193" y="139700"/>
                  </a:lnTo>
                  <a:lnTo>
                    <a:pt x="96822" y="132079"/>
                  </a:lnTo>
                  <a:lnTo>
                    <a:pt x="93538" y="130809"/>
                  </a:lnTo>
                  <a:close/>
                </a:path>
                <a:path w="375285" h="309880">
                  <a:moveTo>
                    <a:pt x="153911" y="144779"/>
                  </a:moveTo>
                  <a:lnTo>
                    <a:pt x="154292" y="146050"/>
                  </a:lnTo>
                  <a:lnTo>
                    <a:pt x="155689" y="148589"/>
                  </a:lnTo>
                  <a:lnTo>
                    <a:pt x="158711" y="148589"/>
                  </a:lnTo>
                  <a:lnTo>
                    <a:pt x="160083" y="147320"/>
                  </a:lnTo>
                  <a:lnTo>
                    <a:pt x="186309" y="147320"/>
                  </a:lnTo>
                  <a:lnTo>
                    <a:pt x="192265" y="146050"/>
                  </a:lnTo>
                  <a:lnTo>
                    <a:pt x="156044" y="146050"/>
                  </a:lnTo>
                  <a:lnTo>
                    <a:pt x="153911" y="144779"/>
                  </a:lnTo>
                  <a:close/>
                </a:path>
                <a:path w="375285" h="309880">
                  <a:moveTo>
                    <a:pt x="322973" y="142239"/>
                  </a:moveTo>
                  <a:lnTo>
                    <a:pt x="318046" y="142239"/>
                  </a:lnTo>
                  <a:lnTo>
                    <a:pt x="321957" y="148589"/>
                  </a:lnTo>
                  <a:lnTo>
                    <a:pt x="330009" y="146050"/>
                  </a:lnTo>
                  <a:lnTo>
                    <a:pt x="330733" y="144779"/>
                  </a:lnTo>
                  <a:lnTo>
                    <a:pt x="330568" y="144779"/>
                  </a:lnTo>
                  <a:lnTo>
                    <a:pt x="322973" y="142239"/>
                  </a:lnTo>
                  <a:close/>
                </a:path>
                <a:path w="375285" h="309880">
                  <a:moveTo>
                    <a:pt x="158127" y="142239"/>
                  </a:moveTo>
                  <a:lnTo>
                    <a:pt x="156489" y="144779"/>
                  </a:lnTo>
                  <a:lnTo>
                    <a:pt x="156044" y="146050"/>
                  </a:lnTo>
                  <a:lnTo>
                    <a:pt x="192265" y="146050"/>
                  </a:lnTo>
                  <a:lnTo>
                    <a:pt x="192639" y="144779"/>
                  </a:lnTo>
                  <a:lnTo>
                    <a:pt x="161798" y="144779"/>
                  </a:lnTo>
                  <a:lnTo>
                    <a:pt x="158127" y="142239"/>
                  </a:lnTo>
                  <a:close/>
                </a:path>
                <a:path w="375285" h="309880">
                  <a:moveTo>
                    <a:pt x="243192" y="124459"/>
                  </a:moveTo>
                  <a:lnTo>
                    <a:pt x="212572" y="124459"/>
                  </a:lnTo>
                  <a:lnTo>
                    <a:pt x="215061" y="125729"/>
                  </a:lnTo>
                  <a:lnTo>
                    <a:pt x="215036" y="127000"/>
                  </a:lnTo>
                  <a:lnTo>
                    <a:pt x="213105" y="127000"/>
                  </a:lnTo>
                  <a:lnTo>
                    <a:pt x="208356" y="128270"/>
                  </a:lnTo>
                  <a:lnTo>
                    <a:pt x="207581" y="129539"/>
                  </a:lnTo>
                  <a:lnTo>
                    <a:pt x="210299" y="134620"/>
                  </a:lnTo>
                  <a:lnTo>
                    <a:pt x="209016" y="139700"/>
                  </a:lnTo>
                  <a:lnTo>
                    <a:pt x="209016" y="143509"/>
                  </a:lnTo>
                  <a:lnTo>
                    <a:pt x="210172" y="146050"/>
                  </a:lnTo>
                  <a:lnTo>
                    <a:pt x="221462" y="146050"/>
                  </a:lnTo>
                  <a:lnTo>
                    <a:pt x="221462" y="125729"/>
                  </a:lnTo>
                  <a:lnTo>
                    <a:pt x="243192" y="125729"/>
                  </a:lnTo>
                  <a:lnTo>
                    <a:pt x="243192" y="124459"/>
                  </a:lnTo>
                  <a:close/>
                </a:path>
                <a:path w="375285" h="309880">
                  <a:moveTo>
                    <a:pt x="194310" y="115570"/>
                  </a:moveTo>
                  <a:lnTo>
                    <a:pt x="175260" y="115570"/>
                  </a:lnTo>
                  <a:lnTo>
                    <a:pt x="175374" y="116839"/>
                  </a:lnTo>
                  <a:lnTo>
                    <a:pt x="175501" y="119379"/>
                  </a:lnTo>
                  <a:lnTo>
                    <a:pt x="160413" y="140970"/>
                  </a:lnTo>
                  <a:lnTo>
                    <a:pt x="163512" y="142239"/>
                  </a:lnTo>
                  <a:lnTo>
                    <a:pt x="161798" y="144779"/>
                  </a:lnTo>
                  <a:lnTo>
                    <a:pt x="192639" y="144779"/>
                  </a:lnTo>
                  <a:lnTo>
                    <a:pt x="193014" y="143509"/>
                  </a:lnTo>
                  <a:lnTo>
                    <a:pt x="186448" y="143509"/>
                  </a:lnTo>
                  <a:lnTo>
                    <a:pt x="185788" y="142239"/>
                  </a:lnTo>
                  <a:lnTo>
                    <a:pt x="186753" y="140970"/>
                  </a:lnTo>
                  <a:lnTo>
                    <a:pt x="175513" y="140970"/>
                  </a:lnTo>
                  <a:lnTo>
                    <a:pt x="173227" y="138429"/>
                  </a:lnTo>
                  <a:lnTo>
                    <a:pt x="174205" y="134620"/>
                  </a:lnTo>
                  <a:lnTo>
                    <a:pt x="183280" y="134620"/>
                  </a:lnTo>
                  <a:lnTo>
                    <a:pt x="182499" y="133350"/>
                  </a:lnTo>
                  <a:lnTo>
                    <a:pt x="182752" y="132079"/>
                  </a:lnTo>
                  <a:lnTo>
                    <a:pt x="182295" y="132079"/>
                  </a:lnTo>
                  <a:lnTo>
                    <a:pt x="182003" y="130809"/>
                  </a:lnTo>
                  <a:lnTo>
                    <a:pt x="182003" y="129539"/>
                  </a:lnTo>
                  <a:lnTo>
                    <a:pt x="186931" y="127000"/>
                  </a:lnTo>
                  <a:lnTo>
                    <a:pt x="188201" y="127000"/>
                  </a:lnTo>
                  <a:lnTo>
                    <a:pt x="188518" y="125729"/>
                  </a:lnTo>
                  <a:lnTo>
                    <a:pt x="190309" y="123189"/>
                  </a:lnTo>
                  <a:lnTo>
                    <a:pt x="195541" y="123189"/>
                  </a:lnTo>
                  <a:lnTo>
                    <a:pt x="196164" y="121920"/>
                  </a:lnTo>
                  <a:lnTo>
                    <a:pt x="195148" y="116839"/>
                  </a:lnTo>
                  <a:lnTo>
                    <a:pt x="194310" y="115570"/>
                  </a:lnTo>
                  <a:close/>
                </a:path>
                <a:path w="375285" h="309880">
                  <a:moveTo>
                    <a:pt x="192163" y="140970"/>
                  </a:moveTo>
                  <a:lnTo>
                    <a:pt x="190144" y="140970"/>
                  </a:lnTo>
                  <a:lnTo>
                    <a:pt x="186448" y="143509"/>
                  </a:lnTo>
                  <a:lnTo>
                    <a:pt x="193014" y="143509"/>
                  </a:lnTo>
                  <a:lnTo>
                    <a:pt x="192163" y="140970"/>
                  </a:lnTo>
                  <a:close/>
                </a:path>
                <a:path w="375285" h="309880">
                  <a:moveTo>
                    <a:pt x="154901" y="140970"/>
                  </a:moveTo>
                  <a:lnTo>
                    <a:pt x="150367" y="140970"/>
                  </a:lnTo>
                  <a:lnTo>
                    <a:pt x="153530" y="142239"/>
                  </a:lnTo>
                  <a:lnTo>
                    <a:pt x="154901" y="140970"/>
                  </a:lnTo>
                  <a:close/>
                </a:path>
                <a:path w="375285" h="309880">
                  <a:moveTo>
                    <a:pt x="191833" y="133350"/>
                  </a:moveTo>
                  <a:lnTo>
                    <a:pt x="187426" y="133350"/>
                  </a:lnTo>
                  <a:lnTo>
                    <a:pt x="184061" y="135889"/>
                  </a:lnTo>
                  <a:lnTo>
                    <a:pt x="183210" y="135889"/>
                  </a:lnTo>
                  <a:lnTo>
                    <a:pt x="185864" y="137159"/>
                  </a:lnTo>
                  <a:lnTo>
                    <a:pt x="186524" y="137159"/>
                  </a:lnTo>
                  <a:lnTo>
                    <a:pt x="181063" y="138429"/>
                  </a:lnTo>
                  <a:lnTo>
                    <a:pt x="180835" y="140970"/>
                  </a:lnTo>
                  <a:lnTo>
                    <a:pt x="186753" y="140970"/>
                  </a:lnTo>
                  <a:lnTo>
                    <a:pt x="186385" y="139700"/>
                  </a:lnTo>
                  <a:lnTo>
                    <a:pt x="186194" y="138429"/>
                  </a:lnTo>
                  <a:lnTo>
                    <a:pt x="190360" y="138429"/>
                  </a:lnTo>
                  <a:lnTo>
                    <a:pt x="191084" y="137159"/>
                  </a:lnTo>
                  <a:lnTo>
                    <a:pt x="191833" y="133350"/>
                  </a:lnTo>
                  <a:close/>
                </a:path>
                <a:path w="375285" h="309880">
                  <a:moveTo>
                    <a:pt x="130492" y="104139"/>
                  </a:moveTo>
                  <a:lnTo>
                    <a:pt x="127393" y="111759"/>
                  </a:lnTo>
                  <a:lnTo>
                    <a:pt x="122389" y="111759"/>
                  </a:lnTo>
                  <a:lnTo>
                    <a:pt x="122389" y="114300"/>
                  </a:lnTo>
                  <a:lnTo>
                    <a:pt x="119456" y="119379"/>
                  </a:lnTo>
                  <a:lnTo>
                    <a:pt x="112682" y="124459"/>
                  </a:lnTo>
                  <a:lnTo>
                    <a:pt x="105110" y="127000"/>
                  </a:lnTo>
                  <a:lnTo>
                    <a:pt x="99783" y="128270"/>
                  </a:lnTo>
                  <a:lnTo>
                    <a:pt x="107276" y="130809"/>
                  </a:lnTo>
                  <a:lnTo>
                    <a:pt x="110401" y="139700"/>
                  </a:lnTo>
                  <a:lnTo>
                    <a:pt x="115836" y="134620"/>
                  </a:lnTo>
                  <a:lnTo>
                    <a:pt x="122199" y="129539"/>
                  </a:lnTo>
                  <a:lnTo>
                    <a:pt x="128390" y="129539"/>
                  </a:lnTo>
                  <a:lnTo>
                    <a:pt x="129159" y="128270"/>
                  </a:lnTo>
                  <a:lnTo>
                    <a:pt x="127787" y="128270"/>
                  </a:lnTo>
                  <a:lnTo>
                    <a:pt x="127380" y="125729"/>
                  </a:lnTo>
                  <a:lnTo>
                    <a:pt x="127660" y="121920"/>
                  </a:lnTo>
                  <a:lnTo>
                    <a:pt x="145173" y="121920"/>
                  </a:lnTo>
                  <a:lnTo>
                    <a:pt x="145173" y="114300"/>
                  </a:lnTo>
                  <a:lnTo>
                    <a:pt x="132346" y="114300"/>
                  </a:lnTo>
                  <a:lnTo>
                    <a:pt x="132461" y="111759"/>
                  </a:lnTo>
                  <a:lnTo>
                    <a:pt x="133515" y="109220"/>
                  </a:lnTo>
                  <a:lnTo>
                    <a:pt x="136296" y="107950"/>
                  </a:lnTo>
                  <a:lnTo>
                    <a:pt x="130492" y="104139"/>
                  </a:lnTo>
                  <a:close/>
                </a:path>
                <a:path w="375285" h="309880">
                  <a:moveTo>
                    <a:pt x="271487" y="129539"/>
                  </a:moveTo>
                  <a:lnTo>
                    <a:pt x="252806" y="129539"/>
                  </a:lnTo>
                  <a:lnTo>
                    <a:pt x="259181" y="134620"/>
                  </a:lnTo>
                  <a:lnTo>
                    <a:pt x="264617" y="139700"/>
                  </a:lnTo>
                  <a:lnTo>
                    <a:pt x="267741" y="130809"/>
                  </a:lnTo>
                  <a:lnTo>
                    <a:pt x="271487" y="129539"/>
                  </a:lnTo>
                  <a:close/>
                </a:path>
                <a:path w="375285" h="309880">
                  <a:moveTo>
                    <a:pt x="158525" y="134620"/>
                  </a:moveTo>
                  <a:lnTo>
                    <a:pt x="153873" y="134620"/>
                  </a:lnTo>
                  <a:lnTo>
                    <a:pt x="155816" y="138429"/>
                  </a:lnTo>
                  <a:lnTo>
                    <a:pt x="158525" y="134620"/>
                  </a:lnTo>
                  <a:close/>
                </a:path>
                <a:path w="375285" h="309880">
                  <a:moveTo>
                    <a:pt x="183280" y="134620"/>
                  </a:moveTo>
                  <a:lnTo>
                    <a:pt x="174523" y="134620"/>
                  </a:lnTo>
                  <a:lnTo>
                    <a:pt x="174929" y="137159"/>
                  </a:lnTo>
                  <a:lnTo>
                    <a:pt x="176885" y="138429"/>
                  </a:lnTo>
                  <a:lnTo>
                    <a:pt x="180809" y="137159"/>
                  </a:lnTo>
                  <a:lnTo>
                    <a:pt x="183210" y="135889"/>
                  </a:lnTo>
                  <a:lnTo>
                    <a:pt x="184061" y="135889"/>
                  </a:lnTo>
                  <a:lnTo>
                    <a:pt x="183280" y="134620"/>
                  </a:lnTo>
                  <a:close/>
                </a:path>
                <a:path w="375285" h="309880">
                  <a:moveTo>
                    <a:pt x="38950" y="125729"/>
                  </a:moveTo>
                  <a:lnTo>
                    <a:pt x="38709" y="125729"/>
                  </a:lnTo>
                  <a:lnTo>
                    <a:pt x="38709" y="129539"/>
                  </a:lnTo>
                  <a:lnTo>
                    <a:pt x="43002" y="133350"/>
                  </a:lnTo>
                  <a:lnTo>
                    <a:pt x="48069" y="130809"/>
                  </a:lnTo>
                  <a:lnTo>
                    <a:pt x="93538" y="130809"/>
                  </a:lnTo>
                  <a:lnTo>
                    <a:pt x="86969" y="128270"/>
                  </a:lnTo>
                  <a:lnTo>
                    <a:pt x="43916" y="128270"/>
                  </a:lnTo>
                  <a:lnTo>
                    <a:pt x="38950" y="125729"/>
                  </a:lnTo>
                  <a:close/>
                </a:path>
                <a:path w="375285" h="309880">
                  <a:moveTo>
                    <a:pt x="128390" y="129539"/>
                  </a:moveTo>
                  <a:lnTo>
                    <a:pt x="125056" y="129539"/>
                  </a:lnTo>
                  <a:lnTo>
                    <a:pt x="125602" y="132079"/>
                  </a:lnTo>
                  <a:lnTo>
                    <a:pt x="125755" y="133350"/>
                  </a:lnTo>
                  <a:lnTo>
                    <a:pt x="126085" y="133350"/>
                  </a:lnTo>
                  <a:lnTo>
                    <a:pt x="128390" y="129539"/>
                  </a:lnTo>
                  <a:close/>
                </a:path>
                <a:path w="375285" h="309880">
                  <a:moveTo>
                    <a:pt x="258940" y="121920"/>
                  </a:moveTo>
                  <a:lnTo>
                    <a:pt x="247345" y="121920"/>
                  </a:lnTo>
                  <a:lnTo>
                    <a:pt x="247637" y="125729"/>
                  </a:lnTo>
                  <a:lnTo>
                    <a:pt x="247230" y="128270"/>
                  </a:lnTo>
                  <a:lnTo>
                    <a:pt x="245859" y="128270"/>
                  </a:lnTo>
                  <a:lnTo>
                    <a:pt x="248920" y="133350"/>
                  </a:lnTo>
                  <a:lnTo>
                    <a:pt x="249262" y="133350"/>
                  </a:lnTo>
                  <a:lnTo>
                    <a:pt x="249402" y="132079"/>
                  </a:lnTo>
                  <a:lnTo>
                    <a:pt x="249961" y="129539"/>
                  </a:lnTo>
                  <a:lnTo>
                    <a:pt x="271487" y="129539"/>
                  </a:lnTo>
                  <a:lnTo>
                    <a:pt x="275234" y="128270"/>
                  </a:lnTo>
                  <a:lnTo>
                    <a:pt x="269905" y="127000"/>
                  </a:lnTo>
                  <a:lnTo>
                    <a:pt x="262329" y="124459"/>
                  </a:lnTo>
                  <a:lnTo>
                    <a:pt x="258940" y="121920"/>
                  </a:lnTo>
                  <a:close/>
                </a:path>
                <a:path w="375285" h="309880">
                  <a:moveTo>
                    <a:pt x="334865" y="130809"/>
                  </a:moveTo>
                  <a:lnTo>
                    <a:pt x="326948" y="130809"/>
                  </a:lnTo>
                  <a:lnTo>
                    <a:pt x="332003" y="133350"/>
                  </a:lnTo>
                  <a:lnTo>
                    <a:pt x="334865" y="130809"/>
                  </a:lnTo>
                  <a:close/>
                </a:path>
                <a:path w="375285" h="309880">
                  <a:moveTo>
                    <a:pt x="193382" y="128270"/>
                  </a:moveTo>
                  <a:lnTo>
                    <a:pt x="189979" y="128270"/>
                  </a:lnTo>
                  <a:lnTo>
                    <a:pt x="187794" y="129539"/>
                  </a:lnTo>
                  <a:lnTo>
                    <a:pt x="187896" y="130809"/>
                  </a:lnTo>
                  <a:lnTo>
                    <a:pt x="189560" y="132079"/>
                  </a:lnTo>
                  <a:lnTo>
                    <a:pt x="191757" y="132079"/>
                  </a:lnTo>
                  <a:lnTo>
                    <a:pt x="193382" y="128270"/>
                  </a:lnTo>
                  <a:close/>
                </a:path>
                <a:path w="375285" h="309880">
                  <a:moveTo>
                    <a:pt x="48539" y="101600"/>
                  </a:moveTo>
                  <a:lnTo>
                    <a:pt x="42125" y="107950"/>
                  </a:lnTo>
                  <a:lnTo>
                    <a:pt x="44678" y="115570"/>
                  </a:lnTo>
                  <a:lnTo>
                    <a:pt x="46469" y="123189"/>
                  </a:lnTo>
                  <a:lnTo>
                    <a:pt x="43916" y="128270"/>
                  </a:lnTo>
                  <a:lnTo>
                    <a:pt x="86969" y="128270"/>
                  </a:lnTo>
                  <a:lnTo>
                    <a:pt x="71323" y="125729"/>
                  </a:lnTo>
                  <a:lnTo>
                    <a:pt x="75539" y="118109"/>
                  </a:lnTo>
                  <a:lnTo>
                    <a:pt x="86302" y="118109"/>
                  </a:lnTo>
                  <a:lnTo>
                    <a:pt x="85458" y="116839"/>
                  </a:lnTo>
                  <a:lnTo>
                    <a:pt x="86080" y="116839"/>
                  </a:lnTo>
                  <a:lnTo>
                    <a:pt x="86436" y="114300"/>
                  </a:lnTo>
                  <a:lnTo>
                    <a:pt x="79006" y="114300"/>
                  </a:lnTo>
                  <a:lnTo>
                    <a:pt x="77050" y="111759"/>
                  </a:lnTo>
                  <a:lnTo>
                    <a:pt x="75907" y="107950"/>
                  </a:lnTo>
                  <a:lnTo>
                    <a:pt x="77132" y="105409"/>
                  </a:lnTo>
                  <a:lnTo>
                    <a:pt x="54838" y="105409"/>
                  </a:lnTo>
                  <a:lnTo>
                    <a:pt x="48539" y="101600"/>
                  </a:lnTo>
                  <a:close/>
                </a:path>
                <a:path w="375285" h="309880">
                  <a:moveTo>
                    <a:pt x="187502" y="106679"/>
                  </a:moveTo>
                  <a:lnTo>
                    <a:pt x="177886" y="106679"/>
                  </a:lnTo>
                  <a:lnTo>
                    <a:pt x="168787" y="107950"/>
                  </a:lnTo>
                  <a:lnTo>
                    <a:pt x="160344" y="107950"/>
                  </a:lnTo>
                  <a:lnTo>
                    <a:pt x="152692" y="109220"/>
                  </a:lnTo>
                  <a:lnTo>
                    <a:pt x="152692" y="128270"/>
                  </a:lnTo>
                  <a:lnTo>
                    <a:pt x="163041" y="128270"/>
                  </a:lnTo>
                  <a:lnTo>
                    <a:pt x="171170" y="116839"/>
                  </a:lnTo>
                  <a:lnTo>
                    <a:pt x="174129" y="115570"/>
                  </a:lnTo>
                  <a:lnTo>
                    <a:pt x="253349" y="115570"/>
                  </a:lnTo>
                  <a:lnTo>
                    <a:pt x="252615" y="114300"/>
                  </a:lnTo>
                  <a:lnTo>
                    <a:pt x="242658" y="114300"/>
                  </a:lnTo>
                  <a:lnTo>
                    <a:pt x="235585" y="113029"/>
                  </a:lnTo>
                  <a:lnTo>
                    <a:pt x="223210" y="109220"/>
                  </a:lnTo>
                  <a:lnTo>
                    <a:pt x="206770" y="107950"/>
                  </a:lnTo>
                  <a:lnTo>
                    <a:pt x="187502" y="106679"/>
                  </a:lnTo>
                  <a:close/>
                </a:path>
                <a:path w="375285" h="309880">
                  <a:moveTo>
                    <a:pt x="336296" y="125729"/>
                  </a:moveTo>
                  <a:lnTo>
                    <a:pt x="336054" y="125729"/>
                  </a:lnTo>
                  <a:lnTo>
                    <a:pt x="331101" y="128270"/>
                  </a:lnTo>
                  <a:lnTo>
                    <a:pt x="336296" y="128270"/>
                  </a:lnTo>
                  <a:lnTo>
                    <a:pt x="336296" y="125729"/>
                  </a:lnTo>
                  <a:close/>
                </a:path>
                <a:path w="375285" h="309880">
                  <a:moveTo>
                    <a:pt x="254817" y="118109"/>
                  </a:moveTo>
                  <a:lnTo>
                    <a:pt x="206413" y="118109"/>
                  </a:lnTo>
                  <a:lnTo>
                    <a:pt x="207238" y="124459"/>
                  </a:lnTo>
                  <a:lnTo>
                    <a:pt x="208025" y="125729"/>
                  </a:lnTo>
                  <a:lnTo>
                    <a:pt x="212572" y="124459"/>
                  </a:lnTo>
                  <a:lnTo>
                    <a:pt x="243192" y="124459"/>
                  </a:lnTo>
                  <a:lnTo>
                    <a:pt x="243192" y="121920"/>
                  </a:lnTo>
                  <a:lnTo>
                    <a:pt x="258940" y="121920"/>
                  </a:lnTo>
                  <a:lnTo>
                    <a:pt x="255551" y="119379"/>
                  </a:lnTo>
                  <a:lnTo>
                    <a:pt x="254817" y="118109"/>
                  </a:lnTo>
                  <a:close/>
                </a:path>
                <a:path w="375285" h="309880">
                  <a:moveTo>
                    <a:pt x="86302" y="118109"/>
                  </a:moveTo>
                  <a:lnTo>
                    <a:pt x="82143" y="118109"/>
                  </a:lnTo>
                  <a:lnTo>
                    <a:pt x="85953" y="120650"/>
                  </a:lnTo>
                  <a:lnTo>
                    <a:pt x="87147" y="119379"/>
                  </a:lnTo>
                  <a:lnTo>
                    <a:pt x="86302" y="118109"/>
                  </a:lnTo>
                  <a:close/>
                </a:path>
                <a:path w="375285" h="309880">
                  <a:moveTo>
                    <a:pt x="253349" y="115570"/>
                  </a:moveTo>
                  <a:lnTo>
                    <a:pt x="194602" y="115570"/>
                  </a:lnTo>
                  <a:lnTo>
                    <a:pt x="196888" y="116839"/>
                  </a:lnTo>
                  <a:lnTo>
                    <a:pt x="198716" y="120650"/>
                  </a:lnTo>
                  <a:lnTo>
                    <a:pt x="199948" y="120650"/>
                  </a:lnTo>
                  <a:lnTo>
                    <a:pt x="205841" y="118109"/>
                  </a:lnTo>
                  <a:lnTo>
                    <a:pt x="254817" y="118109"/>
                  </a:lnTo>
                  <a:lnTo>
                    <a:pt x="253349" y="115570"/>
                  </a:lnTo>
                  <a:close/>
                </a:path>
                <a:path w="375285" h="309880">
                  <a:moveTo>
                    <a:pt x="307888" y="95250"/>
                  </a:moveTo>
                  <a:lnTo>
                    <a:pt x="300659" y="95250"/>
                  </a:lnTo>
                  <a:lnTo>
                    <a:pt x="299478" y="101600"/>
                  </a:lnTo>
                  <a:lnTo>
                    <a:pt x="296037" y="101600"/>
                  </a:lnTo>
                  <a:lnTo>
                    <a:pt x="299097" y="107950"/>
                  </a:lnTo>
                  <a:lnTo>
                    <a:pt x="297967" y="111759"/>
                  </a:lnTo>
                  <a:lnTo>
                    <a:pt x="296011" y="114300"/>
                  </a:lnTo>
                  <a:lnTo>
                    <a:pt x="288569" y="114300"/>
                  </a:lnTo>
                  <a:lnTo>
                    <a:pt x="288925" y="116839"/>
                  </a:lnTo>
                  <a:lnTo>
                    <a:pt x="289560" y="116839"/>
                  </a:lnTo>
                  <a:lnTo>
                    <a:pt x="287858" y="119379"/>
                  </a:lnTo>
                  <a:lnTo>
                    <a:pt x="289064" y="120650"/>
                  </a:lnTo>
                  <a:lnTo>
                    <a:pt x="292874" y="118109"/>
                  </a:lnTo>
                  <a:lnTo>
                    <a:pt x="329742" y="118109"/>
                  </a:lnTo>
                  <a:lnTo>
                    <a:pt x="330339" y="115570"/>
                  </a:lnTo>
                  <a:lnTo>
                    <a:pt x="332892" y="107950"/>
                  </a:lnTo>
                  <a:lnTo>
                    <a:pt x="330326" y="105409"/>
                  </a:lnTo>
                  <a:lnTo>
                    <a:pt x="320166" y="105409"/>
                  </a:lnTo>
                  <a:lnTo>
                    <a:pt x="315925" y="99059"/>
                  </a:lnTo>
                  <a:lnTo>
                    <a:pt x="307644" y="99059"/>
                  </a:lnTo>
                  <a:lnTo>
                    <a:pt x="307888" y="95250"/>
                  </a:lnTo>
                  <a:close/>
                </a:path>
                <a:path w="375285" h="309880">
                  <a:moveTo>
                    <a:pt x="108153" y="106679"/>
                  </a:moveTo>
                  <a:lnTo>
                    <a:pt x="107607" y="106679"/>
                  </a:lnTo>
                  <a:lnTo>
                    <a:pt x="107480" y="107950"/>
                  </a:lnTo>
                  <a:lnTo>
                    <a:pt x="106895" y="110489"/>
                  </a:lnTo>
                  <a:lnTo>
                    <a:pt x="103847" y="111759"/>
                  </a:lnTo>
                  <a:lnTo>
                    <a:pt x="86880" y="111759"/>
                  </a:lnTo>
                  <a:lnTo>
                    <a:pt x="95567" y="113029"/>
                  </a:lnTo>
                  <a:lnTo>
                    <a:pt x="97942" y="115570"/>
                  </a:lnTo>
                  <a:lnTo>
                    <a:pt x="106006" y="115570"/>
                  </a:lnTo>
                  <a:lnTo>
                    <a:pt x="109931" y="113029"/>
                  </a:lnTo>
                  <a:lnTo>
                    <a:pt x="108153" y="106679"/>
                  </a:lnTo>
                  <a:close/>
                </a:path>
                <a:path w="375285" h="309880">
                  <a:moveTo>
                    <a:pt x="267398" y="106679"/>
                  </a:moveTo>
                  <a:lnTo>
                    <a:pt x="266865" y="106679"/>
                  </a:lnTo>
                  <a:lnTo>
                    <a:pt x="265087" y="113029"/>
                  </a:lnTo>
                  <a:lnTo>
                    <a:pt x="269011" y="115570"/>
                  </a:lnTo>
                  <a:lnTo>
                    <a:pt x="277075" y="115570"/>
                  </a:lnTo>
                  <a:lnTo>
                    <a:pt x="279450" y="113029"/>
                  </a:lnTo>
                  <a:lnTo>
                    <a:pt x="288124" y="111759"/>
                  </a:lnTo>
                  <a:lnTo>
                    <a:pt x="271157" y="111759"/>
                  </a:lnTo>
                  <a:lnTo>
                    <a:pt x="268122" y="110489"/>
                  </a:lnTo>
                  <a:lnTo>
                    <a:pt x="267398" y="106679"/>
                  </a:lnTo>
                  <a:close/>
                </a:path>
                <a:path w="375285" h="309880">
                  <a:moveTo>
                    <a:pt x="145173" y="110489"/>
                  </a:moveTo>
                  <a:lnTo>
                    <a:pt x="138887" y="113029"/>
                  </a:lnTo>
                  <a:lnTo>
                    <a:pt x="134365" y="114300"/>
                  </a:lnTo>
                  <a:lnTo>
                    <a:pt x="145173" y="114300"/>
                  </a:lnTo>
                  <a:lnTo>
                    <a:pt x="145173" y="110489"/>
                  </a:lnTo>
                  <a:close/>
                </a:path>
                <a:path w="375285" h="309880">
                  <a:moveTo>
                    <a:pt x="244525" y="104139"/>
                  </a:moveTo>
                  <a:lnTo>
                    <a:pt x="238633" y="107950"/>
                  </a:lnTo>
                  <a:lnTo>
                    <a:pt x="241503" y="109220"/>
                  </a:lnTo>
                  <a:lnTo>
                    <a:pt x="242557" y="111759"/>
                  </a:lnTo>
                  <a:lnTo>
                    <a:pt x="242658" y="114300"/>
                  </a:lnTo>
                  <a:lnTo>
                    <a:pt x="252615" y="114300"/>
                  </a:lnTo>
                  <a:lnTo>
                    <a:pt x="252615" y="111759"/>
                  </a:lnTo>
                  <a:lnTo>
                    <a:pt x="247611" y="111759"/>
                  </a:lnTo>
                  <a:lnTo>
                    <a:pt x="244525" y="104139"/>
                  </a:lnTo>
                  <a:close/>
                </a:path>
                <a:path w="375285" h="309880">
                  <a:moveTo>
                    <a:pt x="95808" y="110489"/>
                  </a:moveTo>
                  <a:lnTo>
                    <a:pt x="85064" y="110489"/>
                  </a:lnTo>
                  <a:lnTo>
                    <a:pt x="85064" y="111759"/>
                  </a:lnTo>
                  <a:lnTo>
                    <a:pt x="96659" y="111759"/>
                  </a:lnTo>
                  <a:lnTo>
                    <a:pt x="95808" y="110489"/>
                  </a:lnTo>
                  <a:close/>
                </a:path>
                <a:path w="375285" h="309880">
                  <a:moveTo>
                    <a:pt x="289940" y="110489"/>
                  </a:moveTo>
                  <a:lnTo>
                    <a:pt x="279209" y="110489"/>
                  </a:lnTo>
                  <a:lnTo>
                    <a:pt x="278345" y="111759"/>
                  </a:lnTo>
                  <a:lnTo>
                    <a:pt x="289940" y="111759"/>
                  </a:lnTo>
                  <a:lnTo>
                    <a:pt x="289940" y="110489"/>
                  </a:lnTo>
                  <a:close/>
                </a:path>
                <a:path w="375285" h="309880">
                  <a:moveTo>
                    <a:pt x="92557" y="101600"/>
                  </a:moveTo>
                  <a:lnTo>
                    <a:pt x="78968" y="101600"/>
                  </a:lnTo>
                  <a:lnTo>
                    <a:pt x="90017" y="107950"/>
                  </a:lnTo>
                  <a:lnTo>
                    <a:pt x="92773" y="105409"/>
                  </a:lnTo>
                  <a:lnTo>
                    <a:pt x="92557" y="101600"/>
                  </a:lnTo>
                  <a:close/>
                </a:path>
                <a:path w="375285" h="309880">
                  <a:moveTo>
                    <a:pt x="296037" y="101600"/>
                  </a:moveTo>
                  <a:lnTo>
                    <a:pt x="282460" y="101600"/>
                  </a:lnTo>
                  <a:lnTo>
                    <a:pt x="282244" y="105409"/>
                  </a:lnTo>
                  <a:lnTo>
                    <a:pt x="285000" y="107950"/>
                  </a:lnTo>
                  <a:lnTo>
                    <a:pt x="296037" y="101600"/>
                  </a:lnTo>
                  <a:close/>
                </a:path>
                <a:path w="375285" h="309880">
                  <a:moveTo>
                    <a:pt x="65098" y="95250"/>
                  </a:moveTo>
                  <a:lnTo>
                    <a:pt x="57721" y="95250"/>
                  </a:lnTo>
                  <a:lnTo>
                    <a:pt x="59080" y="99059"/>
                  </a:lnTo>
                  <a:lnTo>
                    <a:pt x="54838" y="105409"/>
                  </a:lnTo>
                  <a:lnTo>
                    <a:pt x="77132" y="105409"/>
                  </a:lnTo>
                  <a:lnTo>
                    <a:pt x="78968" y="101600"/>
                  </a:lnTo>
                  <a:lnTo>
                    <a:pt x="75526" y="101600"/>
                  </a:lnTo>
                  <a:lnTo>
                    <a:pt x="75059" y="99059"/>
                  </a:lnTo>
                  <a:lnTo>
                    <a:pt x="66154" y="99059"/>
                  </a:lnTo>
                  <a:lnTo>
                    <a:pt x="65098" y="95250"/>
                  </a:lnTo>
                  <a:close/>
                </a:path>
                <a:path w="375285" h="309880">
                  <a:moveTo>
                    <a:pt x="326478" y="101600"/>
                  </a:moveTo>
                  <a:lnTo>
                    <a:pt x="320166" y="105409"/>
                  </a:lnTo>
                  <a:lnTo>
                    <a:pt x="330326" y="105409"/>
                  </a:lnTo>
                  <a:lnTo>
                    <a:pt x="326478" y="101600"/>
                  </a:lnTo>
                  <a:close/>
                </a:path>
                <a:path w="375285" h="309880">
                  <a:moveTo>
                    <a:pt x="89490" y="95250"/>
                  </a:moveTo>
                  <a:lnTo>
                    <a:pt x="80505" y="95250"/>
                  </a:lnTo>
                  <a:lnTo>
                    <a:pt x="83159" y="96520"/>
                  </a:lnTo>
                  <a:lnTo>
                    <a:pt x="83400" y="99059"/>
                  </a:lnTo>
                  <a:lnTo>
                    <a:pt x="80403" y="101600"/>
                  </a:lnTo>
                  <a:lnTo>
                    <a:pt x="93395" y="101600"/>
                  </a:lnTo>
                  <a:lnTo>
                    <a:pt x="93903" y="100329"/>
                  </a:lnTo>
                  <a:lnTo>
                    <a:pt x="93903" y="97789"/>
                  </a:lnTo>
                  <a:lnTo>
                    <a:pt x="89490" y="95250"/>
                  </a:lnTo>
                  <a:close/>
                </a:path>
                <a:path w="375285" h="309880">
                  <a:moveTo>
                    <a:pt x="296176" y="86359"/>
                  </a:moveTo>
                  <a:lnTo>
                    <a:pt x="292747" y="90170"/>
                  </a:lnTo>
                  <a:lnTo>
                    <a:pt x="292201" y="92709"/>
                  </a:lnTo>
                  <a:lnTo>
                    <a:pt x="289928" y="92709"/>
                  </a:lnTo>
                  <a:lnTo>
                    <a:pt x="281101" y="97789"/>
                  </a:lnTo>
                  <a:lnTo>
                    <a:pt x="281101" y="100329"/>
                  </a:lnTo>
                  <a:lnTo>
                    <a:pt x="281622" y="101600"/>
                  </a:lnTo>
                  <a:lnTo>
                    <a:pt x="294601" y="101600"/>
                  </a:lnTo>
                  <a:lnTo>
                    <a:pt x="291617" y="99059"/>
                  </a:lnTo>
                  <a:lnTo>
                    <a:pt x="291858" y="96520"/>
                  </a:lnTo>
                  <a:lnTo>
                    <a:pt x="294513" y="95250"/>
                  </a:lnTo>
                  <a:lnTo>
                    <a:pt x="307888" y="95250"/>
                  </a:lnTo>
                  <a:lnTo>
                    <a:pt x="308051" y="92709"/>
                  </a:lnTo>
                  <a:lnTo>
                    <a:pt x="311096" y="90998"/>
                  </a:lnTo>
                  <a:lnTo>
                    <a:pt x="311327" y="90170"/>
                  </a:lnTo>
                  <a:lnTo>
                    <a:pt x="313444" y="89679"/>
                  </a:lnTo>
                  <a:lnTo>
                    <a:pt x="317093" y="87629"/>
                  </a:lnTo>
                  <a:lnTo>
                    <a:pt x="306552" y="87629"/>
                  </a:lnTo>
                  <a:lnTo>
                    <a:pt x="296176" y="86359"/>
                  </a:lnTo>
                  <a:close/>
                </a:path>
                <a:path w="375285" h="309880">
                  <a:moveTo>
                    <a:pt x="52679" y="87629"/>
                  </a:moveTo>
                  <a:lnTo>
                    <a:pt x="46164" y="92709"/>
                  </a:lnTo>
                  <a:lnTo>
                    <a:pt x="46545" y="96520"/>
                  </a:lnTo>
                  <a:lnTo>
                    <a:pt x="51180" y="99059"/>
                  </a:lnTo>
                  <a:lnTo>
                    <a:pt x="55194" y="99059"/>
                  </a:lnTo>
                  <a:lnTo>
                    <a:pt x="57213" y="97789"/>
                  </a:lnTo>
                  <a:lnTo>
                    <a:pt x="57213" y="95250"/>
                  </a:lnTo>
                  <a:lnTo>
                    <a:pt x="65098" y="95250"/>
                  </a:lnTo>
                  <a:lnTo>
                    <a:pt x="63917" y="90998"/>
                  </a:lnTo>
                  <a:lnTo>
                    <a:pt x="61565" y="89679"/>
                  </a:lnTo>
                  <a:lnTo>
                    <a:pt x="52679" y="87629"/>
                  </a:lnTo>
                  <a:close/>
                </a:path>
                <a:path w="375285" h="309880">
                  <a:moveTo>
                    <a:pt x="61950" y="82550"/>
                  </a:moveTo>
                  <a:lnTo>
                    <a:pt x="61074" y="82550"/>
                  </a:lnTo>
                  <a:lnTo>
                    <a:pt x="59474" y="85089"/>
                  </a:lnTo>
                  <a:lnTo>
                    <a:pt x="57912" y="87629"/>
                  </a:lnTo>
                  <a:lnTo>
                    <a:pt x="61574" y="89681"/>
                  </a:lnTo>
                  <a:lnTo>
                    <a:pt x="63690" y="90170"/>
                  </a:lnTo>
                  <a:lnTo>
                    <a:pt x="63920" y="91000"/>
                  </a:lnTo>
                  <a:lnTo>
                    <a:pt x="66967" y="92709"/>
                  </a:lnTo>
                  <a:lnTo>
                    <a:pt x="67259" y="97789"/>
                  </a:lnTo>
                  <a:lnTo>
                    <a:pt x="67373" y="99059"/>
                  </a:lnTo>
                  <a:lnTo>
                    <a:pt x="75059" y="99059"/>
                  </a:lnTo>
                  <a:lnTo>
                    <a:pt x="74358" y="95250"/>
                  </a:lnTo>
                  <a:lnTo>
                    <a:pt x="89490" y="95250"/>
                  </a:lnTo>
                  <a:lnTo>
                    <a:pt x="85077" y="92709"/>
                  </a:lnTo>
                  <a:lnTo>
                    <a:pt x="82816" y="92709"/>
                  </a:lnTo>
                  <a:lnTo>
                    <a:pt x="82257" y="90170"/>
                  </a:lnTo>
                  <a:lnTo>
                    <a:pt x="79980" y="87629"/>
                  </a:lnTo>
                  <a:lnTo>
                    <a:pt x="63563" y="87629"/>
                  </a:lnTo>
                  <a:lnTo>
                    <a:pt x="60020" y="86359"/>
                  </a:lnTo>
                  <a:lnTo>
                    <a:pt x="61950" y="82550"/>
                  </a:lnTo>
                  <a:close/>
                </a:path>
                <a:path w="375285" h="309880">
                  <a:moveTo>
                    <a:pt x="322325" y="87629"/>
                  </a:moveTo>
                  <a:lnTo>
                    <a:pt x="313441" y="89681"/>
                  </a:lnTo>
                  <a:lnTo>
                    <a:pt x="311096" y="91000"/>
                  </a:lnTo>
                  <a:lnTo>
                    <a:pt x="308851" y="99059"/>
                  </a:lnTo>
                  <a:lnTo>
                    <a:pt x="315925" y="99059"/>
                  </a:lnTo>
                  <a:lnTo>
                    <a:pt x="317296" y="95250"/>
                  </a:lnTo>
                  <a:lnTo>
                    <a:pt x="328591" y="95250"/>
                  </a:lnTo>
                  <a:lnTo>
                    <a:pt x="328853" y="92709"/>
                  </a:lnTo>
                  <a:lnTo>
                    <a:pt x="322325" y="87629"/>
                  </a:lnTo>
                  <a:close/>
                </a:path>
                <a:path w="375285" h="309880">
                  <a:moveTo>
                    <a:pt x="328591" y="95250"/>
                  </a:moveTo>
                  <a:lnTo>
                    <a:pt x="317792" y="95250"/>
                  </a:lnTo>
                  <a:lnTo>
                    <a:pt x="317792" y="97789"/>
                  </a:lnTo>
                  <a:lnTo>
                    <a:pt x="319824" y="99059"/>
                  </a:lnTo>
                  <a:lnTo>
                    <a:pt x="323824" y="99059"/>
                  </a:lnTo>
                  <a:lnTo>
                    <a:pt x="328460" y="96520"/>
                  </a:lnTo>
                  <a:lnTo>
                    <a:pt x="328591" y="95250"/>
                  </a:lnTo>
                  <a:close/>
                </a:path>
                <a:path w="375285" h="309880">
                  <a:moveTo>
                    <a:pt x="223672" y="80009"/>
                  </a:moveTo>
                  <a:lnTo>
                    <a:pt x="151345" y="80009"/>
                  </a:lnTo>
                  <a:lnTo>
                    <a:pt x="151384" y="97789"/>
                  </a:lnTo>
                  <a:lnTo>
                    <a:pt x="159277" y="95250"/>
                  </a:lnTo>
                  <a:lnTo>
                    <a:pt x="165671" y="93979"/>
                  </a:lnTo>
                  <a:lnTo>
                    <a:pt x="223663" y="93979"/>
                  </a:lnTo>
                  <a:lnTo>
                    <a:pt x="223672" y="80009"/>
                  </a:lnTo>
                  <a:close/>
                </a:path>
                <a:path w="375285" h="309880">
                  <a:moveTo>
                    <a:pt x="223663" y="93979"/>
                  </a:moveTo>
                  <a:lnTo>
                    <a:pt x="202886" y="93979"/>
                  </a:lnTo>
                  <a:lnTo>
                    <a:pt x="214220" y="96520"/>
                  </a:lnTo>
                  <a:lnTo>
                    <a:pt x="221224" y="97789"/>
                  </a:lnTo>
                  <a:lnTo>
                    <a:pt x="223621" y="97789"/>
                  </a:lnTo>
                  <a:lnTo>
                    <a:pt x="223663" y="93979"/>
                  </a:lnTo>
                  <a:close/>
                </a:path>
                <a:path w="375285" h="309880">
                  <a:moveTo>
                    <a:pt x="61565" y="89679"/>
                  </a:moveTo>
                  <a:lnTo>
                    <a:pt x="63920" y="91000"/>
                  </a:lnTo>
                  <a:lnTo>
                    <a:pt x="63690" y="90170"/>
                  </a:lnTo>
                  <a:lnTo>
                    <a:pt x="61565" y="89679"/>
                  </a:lnTo>
                  <a:close/>
                </a:path>
                <a:path w="375285" h="309880">
                  <a:moveTo>
                    <a:pt x="313441" y="89681"/>
                  </a:moveTo>
                  <a:lnTo>
                    <a:pt x="311327" y="90170"/>
                  </a:lnTo>
                  <a:lnTo>
                    <a:pt x="311096" y="90998"/>
                  </a:lnTo>
                  <a:lnTo>
                    <a:pt x="313441" y="89681"/>
                  </a:lnTo>
                  <a:close/>
                </a:path>
                <a:path w="375285" h="309880">
                  <a:moveTo>
                    <a:pt x="78841" y="86359"/>
                  </a:moveTo>
                  <a:lnTo>
                    <a:pt x="68465" y="87629"/>
                  </a:lnTo>
                  <a:lnTo>
                    <a:pt x="79980" y="87629"/>
                  </a:lnTo>
                  <a:lnTo>
                    <a:pt x="78841" y="86359"/>
                  </a:lnTo>
                  <a:close/>
                </a:path>
                <a:path w="375285" h="309880">
                  <a:moveTo>
                    <a:pt x="313931" y="82550"/>
                  </a:moveTo>
                  <a:lnTo>
                    <a:pt x="313054" y="82550"/>
                  </a:lnTo>
                  <a:lnTo>
                    <a:pt x="314998" y="86359"/>
                  </a:lnTo>
                  <a:lnTo>
                    <a:pt x="311454" y="87629"/>
                  </a:lnTo>
                  <a:lnTo>
                    <a:pt x="317093" y="87629"/>
                  </a:lnTo>
                  <a:lnTo>
                    <a:pt x="315531" y="85089"/>
                  </a:lnTo>
                  <a:lnTo>
                    <a:pt x="313931" y="82550"/>
                  </a:lnTo>
                  <a:close/>
                </a:path>
                <a:path w="375285" h="309880">
                  <a:moveTo>
                    <a:pt x="145491" y="45720"/>
                  </a:moveTo>
                  <a:lnTo>
                    <a:pt x="132549" y="45720"/>
                  </a:lnTo>
                  <a:lnTo>
                    <a:pt x="132549" y="54609"/>
                  </a:lnTo>
                  <a:lnTo>
                    <a:pt x="134955" y="62229"/>
                  </a:lnTo>
                  <a:lnTo>
                    <a:pt x="139973" y="68579"/>
                  </a:lnTo>
                  <a:lnTo>
                    <a:pt x="144304" y="74929"/>
                  </a:lnTo>
                  <a:lnTo>
                    <a:pt x="144652" y="81279"/>
                  </a:lnTo>
                  <a:lnTo>
                    <a:pt x="151345" y="80009"/>
                  </a:lnTo>
                  <a:lnTo>
                    <a:pt x="230434" y="80009"/>
                  </a:lnTo>
                  <a:lnTo>
                    <a:pt x="230574" y="77470"/>
                  </a:lnTo>
                  <a:lnTo>
                    <a:pt x="157048" y="77470"/>
                  </a:lnTo>
                  <a:lnTo>
                    <a:pt x="155638" y="76200"/>
                  </a:lnTo>
                  <a:lnTo>
                    <a:pt x="156070" y="74929"/>
                  </a:lnTo>
                  <a:lnTo>
                    <a:pt x="156260" y="74929"/>
                  </a:lnTo>
                  <a:lnTo>
                    <a:pt x="156260" y="69850"/>
                  </a:lnTo>
                  <a:lnTo>
                    <a:pt x="147751" y="69850"/>
                  </a:lnTo>
                  <a:lnTo>
                    <a:pt x="143548" y="64770"/>
                  </a:lnTo>
                  <a:lnTo>
                    <a:pt x="139992" y="59689"/>
                  </a:lnTo>
                  <a:lnTo>
                    <a:pt x="139992" y="50800"/>
                  </a:lnTo>
                  <a:lnTo>
                    <a:pt x="150240" y="50800"/>
                  </a:lnTo>
                  <a:lnTo>
                    <a:pt x="150240" y="48259"/>
                  </a:lnTo>
                  <a:lnTo>
                    <a:pt x="144665" y="48259"/>
                  </a:lnTo>
                  <a:lnTo>
                    <a:pt x="145491" y="45720"/>
                  </a:lnTo>
                  <a:close/>
                </a:path>
                <a:path w="375285" h="309880">
                  <a:moveTo>
                    <a:pt x="230434" y="80009"/>
                  </a:moveTo>
                  <a:lnTo>
                    <a:pt x="223672" y="80009"/>
                  </a:lnTo>
                  <a:lnTo>
                    <a:pt x="230365" y="81279"/>
                  </a:lnTo>
                  <a:lnTo>
                    <a:pt x="230434" y="80009"/>
                  </a:lnTo>
                  <a:close/>
                </a:path>
                <a:path w="375285" h="309880">
                  <a:moveTo>
                    <a:pt x="171513" y="33020"/>
                  </a:moveTo>
                  <a:lnTo>
                    <a:pt x="155321" y="33020"/>
                  </a:lnTo>
                  <a:lnTo>
                    <a:pt x="151574" y="38100"/>
                  </a:lnTo>
                  <a:lnTo>
                    <a:pt x="151574" y="43179"/>
                  </a:lnTo>
                  <a:lnTo>
                    <a:pt x="153513" y="52070"/>
                  </a:lnTo>
                  <a:lnTo>
                    <a:pt x="157778" y="59689"/>
                  </a:lnTo>
                  <a:lnTo>
                    <a:pt x="162043" y="66039"/>
                  </a:lnTo>
                  <a:lnTo>
                    <a:pt x="163982" y="72389"/>
                  </a:lnTo>
                  <a:lnTo>
                    <a:pt x="163982" y="77470"/>
                  </a:lnTo>
                  <a:lnTo>
                    <a:pt x="211035" y="77470"/>
                  </a:lnTo>
                  <a:lnTo>
                    <a:pt x="211035" y="73659"/>
                  </a:lnTo>
                  <a:lnTo>
                    <a:pt x="175450" y="73659"/>
                  </a:lnTo>
                  <a:lnTo>
                    <a:pt x="173583" y="72389"/>
                  </a:lnTo>
                  <a:lnTo>
                    <a:pt x="171754" y="69850"/>
                  </a:lnTo>
                  <a:lnTo>
                    <a:pt x="173291" y="68579"/>
                  </a:lnTo>
                  <a:lnTo>
                    <a:pt x="174193" y="66039"/>
                  </a:lnTo>
                  <a:lnTo>
                    <a:pt x="174193" y="60959"/>
                  </a:lnTo>
                  <a:lnTo>
                    <a:pt x="173448" y="59689"/>
                  </a:lnTo>
                  <a:lnTo>
                    <a:pt x="165188" y="59689"/>
                  </a:lnTo>
                  <a:lnTo>
                    <a:pt x="162598" y="53339"/>
                  </a:lnTo>
                  <a:lnTo>
                    <a:pt x="160782" y="46989"/>
                  </a:lnTo>
                  <a:lnTo>
                    <a:pt x="160782" y="39370"/>
                  </a:lnTo>
                  <a:lnTo>
                    <a:pt x="162763" y="38100"/>
                  </a:lnTo>
                  <a:lnTo>
                    <a:pt x="170472" y="38100"/>
                  </a:lnTo>
                  <a:lnTo>
                    <a:pt x="171513" y="33020"/>
                  </a:lnTo>
                  <a:close/>
                </a:path>
                <a:path w="375285" h="309880">
                  <a:moveTo>
                    <a:pt x="224980" y="67309"/>
                  </a:moveTo>
                  <a:lnTo>
                    <a:pt x="220929" y="67309"/>
                  </a:lnTo>
                  <a:lnTo>
                    <a:pt x="218744" y="69850"/>
                  </a:lnTo>
                  <a:lnTo>
                    <a:pt x="218744" y="74929"/>
                  </a:lnTo>
                  <a:lnTo>
                    <a:pt x="218935" y="74929"/>
                  </a:lnTo>
                  <a:lnTo>
                    <a:pt x="219367" y="76200"/>
                  </a:lnTo>
                  <a:lnTo>
                    <a:pt x="217970" y="77470"/>
                  </a:lnTo>
                  <a:lnTo>
                    <a:pt x="230574" y="77470"/>
                  </a:lnTo>
                  <a:lnTo>
                    <a:pt x="230713" y="74929"/>
                  </a:lnTo>
                  <a:lnTo>
                    <a:pt x="234178" y="69850"/>
                  </a:lnTo>
                  <a:lnTo>
                    <a:pt x="227266" y="69850"/>
                  </a:lnTo>
                  <a:lnTo>
                    <a:pt x="226301" y="68579"/>
                  </a:lnTo>
                  <a:lnTo>
                    <a:pt x="224980" y="67309"/>
                  </a:lnTo>
                  <a:close/>
                </a:path>
                <a:path w="375285" h="309880">
                  <a:moveTo>
                    <a:pt x="186029" y="53339"/>
                  </a:moveTo>
                  <a:lnTo>
                    <a:pt x="181406" y="53339"/>
                  </a:lnTo>
                  <a:lnTo>
                    <a:pt x="179095" y="54609"/>
                  </a:lnTo>
                  <a:lnTo>
                    <a:pt x="179095" y="63500"/>
                  </a:lnTo>
                  <a:lnTo>
                    <a:pt x="185216" y="64770"/>
                  </a:lnTo>
                  <a:lnTo>
                    <a:pt x="185216" y="71120"/>
                  </a:lnTo>
                  <a:lnTo>
                    <a:pt x="183007" y="73659"/>
                  </a:lnTo>
                  <a:lnTo>
                    <a:pt x="192011" y="73659"/>
                  </a:lnTo>
                  <a:lnTo>
                    <a:pt x="189788" y="71120"/>
                  </a:lnTo>
                  <a:lnTo>
                    <a:pt x="189788" y="64770"/>
                  </a:lnTo>
                  <a:lnTo>
                    <a:pt x="195910" y="63500"/>
                  </a:lnTo>
                  <a:lnTo>
                    <a:pt x="195910" y="54609"/>
                  </a:lnTo>
                  <a:lnTo>
                    <a:pt x="187261" y="54609"/>
                  </a:lnTo>
                  <a:lnTo>
                    <a:pt x="186029" y="53339"/>
                  </a:lnTo>
                  <a:close/>
                </a:path>
                <a:path w="375285" h="309880">
                  <a:moveTo>
                    <a:pt x="207606" y="57150"/>
                  </a:moveTo>
                  <a:lnTo>
                    <a:pt x="203047" y="57150"/>
                  </a:lnTo>
                  <a:lnTo>
                    <a:pt x="200812" y="60959"/>
                  </a:lnTo>
                  <a:lnTo>
                    <a:pt x="200812" y="66039"/>
                  </a:lnTo>
                  <a:lnTo>
                    <a:pt x="201714" y="68579"/>
                  </a:lnTo>
                  <a:lnTo>
                    <a:pt x="203250" y="69850"/>
                  </a:lnTo>
                  <a:lnTo>
                    <a:pt x="201422" y="72389"/>
                  </a:lnTo>
                  <a:lnTo>
                    <a:pt x="199555" y="73659"/>
                  </a:lnTo>
                  <a:lnTo>
                    <a:pt x="211035" y="73659"/>
                  </a:lnTo>
                  <a:lnTo>
                    <a:pt x="211035" y="72389"/>
                  </a:lnTo>
                  <a:lnTo>
                    <a:pt x="212974" y="66039"/>
                  </a:lnTo>
                  <a:lnTo>
                    <a:pt x="217239" y="59689"/>
                  </a:lnTo>
                  <a:lnTo>
                    <a:pt x="209816" y="59689"/>
                  </a:lnTo>
                  <a:lnTo>
                    <a:pt x="208876" y="58420"/>
                  </a:lnTo>
                  <a:lnTo>
                    <a:pt x="207606" y="57150"/>
                  </a:lnTo>
                  <a:close/>
                </a:path>
                <a:path w="375285" h="309880">
                  <a:moveTo>
                    <a:pt x="154076" y="67309"/>
                  </a:moveTo>
                  <a:lnTo>
                    <a:pt x="150025" y="67309"/>
                  </a:lnTo>
                  <a:lnTo>
                    <a:pt x="148716" y="68579"/>
                  </a:lnTo>
                  <a:lnTo>
                    <a:pt x="147751" y="69850"/>
                  </a:lnTo>
                  <a:lnTo>
                    <a:pt x="156260" y="69850"/>
                  </a:lnTo>
                  <a:lnTo>
                    <a:pt x="154076" y="67309"/>
                  </a:lnTo>
                  <a:close/>
                </a:path>
                <a:path w="375285" h="309880">
                  <a:moveTo>
                    <a:pt x="242468" y="50800"/>
                  </a:moveTo>
                  <a:lnTo>
                    <a:pt x="235026" y="50800"/>
                  </a:lnTo>
                  <a:lnTo>
                    <a:pt x="235026" y="59689"/>
                  </a:lnTo>
                  <a:lnTo>
                    <a:pt x="231470" y="64770"/>
                  </a:lnTo>
                  <a:lnTo>
                    <a:pt x="227266" y="69850"/>
                  </a:lnTo>
                  <a:lnTo>
                    <a:pt x="234178" y="69850"/>
                  </a:lnTo>
                  <a:lnTo>
                    <a:pt x="235045" y="68579"/>
                  </a:lnTo>
                  <a:lnTo>
                    <a:pt x="240062" y="62229"/>
                  </a:lnTo>
                  <a:lnTo>
                    <a:pt x="242468" y="54609"/>
                  </a:lnTo>
                  <a:lnTo>
                    <a:pt x="242468" y="50800"/>
                  </a:lnTo>
                  <a:close/>
                </a:path>
                <a:path w="375285" h="309880">
                  <a:moveTo>
                    <a:pt x="171958" y="57150"/>
                  </a:moveTo>
                  <a:lnTo>
                    <a:pt x="167411" y="57150"/>
                  </a:lnTo>
                  <a:lnTo>
                    <a:pt x="166128" y="58420"/>
                  </a:lnTo>
                  <a:lnTo>
                    <a:pt x="165188" y="59689"/>
                  </a:lnTo>
                  <a:lnTo>
                    <a:pt x="173448" y="59689"/>
                  </a:lnTo>
                  <a:lnTo>
                    <a:pt x="171958" y="57150"/>
                  </a:lnTo>
                  <a:close/>
                </a:path>
                <a:path w="375285" h="309880">
                  <a:moveTo>
                    <a:pt x="223443" y="38100"/>
                  </a:moveTo>
                  <a:lnTo>
                    <a:pt x="212255" y="38100"/>
                  </a:lnTo>
                  <a:lnTo>
                    <a:pt x="214236" y="39370"/>
                  </a:lnTo>
                  <a:lnTo>
                    <a:pt x="214236" y="46989"/>
                  </a:lnTo>
                  <a:lnTo>
                    <a:pt x="212420" y="53339"/>
                  </a:lnTo>
                  <a:lnTo>
                    <a:pt x="209816" y="59689"/>
                  </a:lnTo>
                  <a:lnTo>
                    <a:pt x="217239" y="59689"/>
                  </a:lnTo>
                  <a:lnTo>
                    <a:pt x="221505" y="52070"/>
                  </a:lnTo>
                  <a:lnTo>
                    <a:pt x="223443" y="43179"/>
                  </a:lnTo>
                  <a:lnTo>
                    <a:pt x="223443" y="38100"/>
                  </a:lnTo>
                  <a:close/>
                </a:path>
                <a:path w="375285" h="309880">
                  <a:moveTo>
                    <a:pt x="193598" y="53339"/>
                  </a:moveTo>
                  <a:lnTo>
                    <a:pt x="188975" y="53339"/>
                  </a:lnTo>
                  <a:lnTo>
                    <a:pt x="187744" y="54609"/>
                  </a:lnTo>
                  <a:lnTo>
                    <a:pt x="195910" y="54609"/>
                  </a:lnTo>
                  <a:lnTo>
                    <a:pt x="193598" y="53339"/>
                  </a:lnTo>
                  <a:close/>
                </a:path>
                <a:path w="375285" h="309880">
                  <a:moveTo>
                    <a:pt x="150240" y="50800"/>
                  </a:moveTo>
                  <a:lnTo>
                    <a:pt x="144157" y="50800"/>
                  </a:lnTo>
                  <a:lnTo>
                    <a:pt x="144221" y="53339"/>
                  </a:lnTo>
                  <a:lnTo>
                    <a:pt x="148983" y="53339"/>
                  </a:lnTo>
                  <a:lnTo>
                    <a:pt x="150240" y="50800"/>
                  </a:lnTo>
                  <a:close/>
                </a:path>
                <a:path w="375285" h="309880">
                  <a:moveTo>
                    <a:pt x="242468" y="45720"/>
                  </a:moveTo>
                  <a:lnTo>
                    <a:pt x="229527" y="45720"/>
                  </a:lnTo>
                  <a:lnTo>
                    <a:pt x="230352" y="48259"/>
                  </a:lnTo>
                  <a:lnTo>
                    <a:pt x="224777" y="48259"/>
                  </a:lnTo>
                  <a:lnTo>
                    <a:pt x="224777" y="50800"/>
                  </a:lnTo>
                  <a:lnTo>
                    <a:pt x="226021" y="53339"/>
                  </a:lnTo>
                  <a:lnTo>
                    <a:pt x="230797" y="53339"/>
                  </a:lnTo>
                  <a:lnTo>
                    <a:pt x="230860" y="50800"/>
                  </a:lnTo>
                  <a:lnTo>
                    <a:pt x="242468" y="50800"/>
                  </a:lnTo>
                  <a:lnTo>
                    <a:pt x="242468" y="45720"/>
                  </a:lnTo>
                  <a:close/>
                </a:path>
                <a:path w="375285" h="309880">
                  <a:moveTo>
                    <a:pt x="190690" y="38100"/>
                  </a:moveTo>
                  <a:lnTo>
                    <a:pt x="184327" y="38100"/>
                  </a:lnTo>
                  <a:lnTo>
                    <a:pt x="181737" y="40639"/>
                  </a:lnTo>
                  <a:lnTo>
                    <a:pt x="181737" y="46989"/>
                  </a:lnTo>
                  <a:lnTo>
                    <a:pt x="184327" y="49529"/>
                  </a:lnTo>
                  <a:lnTo>
                    <a:pt x="190690" y="49529"/>
                  </a:lnTo>
                  <a:lnTo>
                    <a:pt x="193268" y="46989"/>
                  </a:lnTo>
                  <a:lnTo>
                    <a:pt x="193268" y="40639"/>
                  </a:lnTo>
                  <a:lnTo>
                    <a:pt x="190690" y="38100"/>
                  </a:lnTo>
                  <a:close/>
                </a:path>
                <a:path w="375285" h="309880">
                  <a:moveTo>
                    <a:pt x="170472" y="38100"/>
                  </a:moveTo>
                  <a:lnTo>
                    <a:pt x="167639" y="38100"/>
                  </a:lnTo>
                  <a:lnTo>
                    <a:pt x="168770" y="45720"/>
                  </a:lnTo>
                  <a:lnTo>
                    <a:pt x="176555" y="45720"/>
                  </a:lnTo>
                  <a:lnTo>
                    <a:pt x="177812" y="40639"/>
                  </a:lnTo>
                  <a:lnTo>
                    <a:pt x="169951" y="40639"/>
                  </a:lnTo>
                  <a:lnTo>
                    <a:pt x="170472" y="38100"/>
                  </a:lnTo>
                  <a:close/>
                </a:path>
                <a:path w="375285" h="309880">
                  <a:moveTo>
                    <a:pt x="219697" y="33020"/>
                  </a:moveTo>
                  <a:lnTo>
                    <a:pt x="203492" y="33020"/>
                  </a:lnTo>
                  <a:lnTo>
                    <a:pt x="205054" y="40639"/>
                  </a:lnTo>
                  <a:lnTo>
                    <a:pt x="197205" y="40639"/>
                  </a:lnTo>
                  <a:lnTo>
                    <a:pt x="198462" y="45720"/>
                  </a:lnTo>
                  <a:lnTo>
                    <a:pt x="206235" y="45720"/>
                  </a:lnTo>
                  <a:lnTo>
                    <a:pt x="207365" y="38100"/>
                  </a:lnTo>
                  <a:lnTo>
                    <a:pt x="223443" y="38100"/>
                  </a:lnTo>
                  <a:lnTo>
                    <a:pt x="219697" y="33020"/>
                  </a:lnTo>
                  <a:close/>
                </a:path>
                <a:path w="375285" h="309880">
                  <a:moveTo>
                    <a:pt x="193636" y="21589"/>
                  </a:moveTo>
                  <a:lnTo>
                    <a:pt x="181368" y="21589"/>
                  </a:lnTo>
                  <a:lnTo>
                    <a:pt x="179476" y="25400"/>
                  </a:lnTo>
                  <a:lnTo>
                    <a:pt x="179476" y="31750"/>
                  </a:lnTo>
                  <a:lnTo>
                    <a:pt x="187502" y="35559"/>
                  </a:lnTo>
                  <a:lnTo>
                    <a:pt x="195529" y="31750"/>
                  </a:lnTo>
                  <a:lnTo>
                    <a:pt x="195529" y="25400"/>
                  </a:lnTo>
                  <a:lnTo>
                    <a:pt x="193636" y="21589"/>
                  </a:lnTo>
                  <a:close/>
                </a:path>
                <a:path w="375285" h="309880">
                  <a:moveTo>
                    <a:pt x="189407" y="11429"/>
                  </a:moveTo>
                  <a:lnTo>
                    <a:pt x="185597" y="11429"/>
                  </a:lnTo>
                  <a:lnTo>
                    <a:pt x="186512" y="12700"/>
                  </a:lnTo>
                  <a:lnTo>
                    <a:pt x="185305" y="21589"/>
                  </a:lnTo>
                  <a:lnTo>
                    <a:pt x="189712" y="21589"/>
                  </a:lnTo>
                  <a:lnTo>
                    <a:pt x="189166" y="17779"/>
                  </a:lnTo>
                  <a:lnTo>
                    <a:pt x="188506" y="12700"/>
                  </a:lnTo>
                  <a:lnTo>
                    <a:pt x="189407" y="11429"/>
                  </a:lnTo>
                  <a:close/>
                </a:path>
                <a:path w="375285" h="309880">
                  <a:moveTo>
                    <a:pt x="181559" y="7620"/>
                  </a:moveTo>
                  <a:lnTo>
                    <a:pt x="177800" y="7620"/>
                  </a:lnTo>
                  <a:lnTo>
                    <a:pt x="176618" y="8889"/>
                  </a:lnTo>
                  <a:lnTo>
                    <a:pt x="176618" y="11429"/>
                  </a:lnTo>
                  <a:lnTo>
                    <a:pt x="177800" y="13970"/>
                  </a:lnTo>
                  <a:lnTo>
                    <a:pt x="181559" y="13970"/>
                  </a:lnTo>
                  <a:lnTo>
                    <a:pt x="182778" y="12700"/>
                  </a:lnTo>
                  <a:lnTo>
                    <a:pt x="184835" y="11429"/>
                  </a:lnTo>
                  <a:lnTo>
                    <a:pt x="198386" y="11429"/>
                  </a:lnTo>
                  <a:lnTo>
                    <a:pt x="198386" y="10159"/>
                  </a:lnTo>
                  <a:lnTo>
                    <a:pt x="184835" y="10159"/>
                  </a:lnTo>
                  <a:lnTo>
                    <a:pt x="182778" y="8889"/>
                  </a:lnTo>
                  <a:lnTo>
                    <a:pt x="181559" y="7620"/>
                  </a:lnTo>
                  <a:close/>
                </a:path>
                <a:path w="375285" h="309880">
                  <a:moveTo>
                    <a:pt x="198386" y="11429"/>
                  </a:moveTo>
                  <a:lnTo>
                    <a:pt x="190182" y="11429"/>
                  </a:lnTo>
                  <a:lnTo>
                    <a:pt x="192239" y="12700"/>
                  </a:lnTo>
                  <a:lnTo>
                    <a:pt x="193446" y="13970"/>
                  </a:lnTo>
                  <a:lnTo>
                    <a:pt x="197218" y="13970"/>
                  </a:lnTo>
                  <a:lnTo>
                    <a:pt x="198386" y="11429"/>
                  </a:lnTo>
                  <a:close/>
                </a:path>
                <a:path w="375285" h="309880">
                  <a:moveTo>
                    <a:pt x="188836" y="0"/>
                  </a:moveTo>
                  <a:lnTo>
                    <a:pt x="186169" y="0"/>
                  </a:lnTo>
                  <a:lnTo>
                    <a:pt x="184619" y="1270"/>
                  </a:lnTo>
                  <a:lnTo>
                    <a:pt x="184619" y="5079"/>
                  </a:lnTo>
                  <a:lnTo>
                    <a:pt x="185216" y="6350"/>
                  </a:lnTo>
                  <a:lnTo>
                    <a:pt x="186664" y="7620"/>
                  </a:lnTo>
                  <a:lnTo>
                    <a:pt x="186512" y="8889"/>
                  </a:lnTo>
                  <a:lnTo>
                    <a:pt x="185597" y="10159"/>
                  </a:lnTo>
                  <a:lnTo>
                    <a:pt x="189407" y="10159"/>
                  </a:lnTo>
                  <a:lnTo>
                    <a:pt x="188506" y="8889"/>
                  </a:lnTo>
                  <a:lnTo>
                    <a:pt x="188353" y="7620"/>
                  </a:lnTo>
                  <a:lnTo>
                    <a:pt x="189801" y="6350"/>
                  </a:lnTo>
                  <a:lnTo>
                    <a:pt x="190398" y="5079"/>
                  </a:lnTo>
                  <a:lnTo>
                    <a:pt x="190398" y="1270"/>
                  </a:lnTo>
                  <a:lnTo>
                    <a:pt x="188836" y="0"/>
                  </a:lnTo>
                  <a:close/>
                </a:path>
                <a:path w="375285" h="309880">
                  <a:moveTo>
                    <a:pt x="197218" y="7620"/>
                  </a:moveTo>
                  <a:lnTo>
                    <a:pt x="193446" y="7620"/>
                  </a:lnTo>
                  <a:lnTo>
                    <a:pt x="192239" y="8889"/>
                  </a:lnTo>
                  <a:lnTo>
                    <a:pt x="190182" y="10159"/>
                  </a:lnTo>
                  <a:lnTo>
                    <a:pt x="198386" y="10159"/>
                  </a:lnTo>
                  <a:lnTo>
                    <a:pt x="198386" y="8889"/>
                  </a:lnTo>
                  <a:lnTo>
                    <a:pt x="197218" y="7620"/>
                  </a:lnTo>
                  <a:close/>
                </a:path>
              </a:pathLst>
            </a:custGeom>
            <a:solidFill>
              <a:srgbClr val="FFFFFF"/>
            </a:solidFill>
          </p:spPr>
          <p:txBody>
            <a:bodyPr wrap="square" lIns="0" tIns="0" rIns="0" bIns="0" rtlCol="0"/>
            <a:lstStyle/>
            <a:p>
              <a:endParaRPr dirty="0"/>
            </a:p>
          </p:txBody>
        </p:sp>
      </p:grpSp>
      <p:sp>
        <p:nvSpPr>
          <p:cNvPr id="10" name="object 10"/>
          <p:cNvSpPr txBox="1"/>
          <p:nvPr/>
        </p:nvSpPr>
        <p:spPr>
          <a:xfrm>
            <a:off x="5659220" y="3270126"/>
            <a:ext cx="4945279" cy="1654299"/>
          </a:xfrm>
          <a:prstGeom prst="rect">
            <a:avLst/>
          </a:prstGeom>
        </p:spPr>
        <p:txBody>
          <a:bodyPr vert="horz" wrap="square" lIns="0" tIns="12700" rIns="0" bIns="0" rtlCol="0">
            <a:spAutoFit/>
          </a:bodyPr>
          <a:lstStyle/>
          <a:p>
            <a:pPr marL="12700">
              <a:lnSpc>
                <a:spcPts val="6390"/>
              </a:lnSpc>
              <a:spcBef>
                <a:spcPts val="100"/>
              </a:spcBef>
            </a:pPr>
            <a:r>
              <a:rPr lang="pap-029" sz="5400" dirty="0">
                <a:solidFill>
                  <a:srgbClr val="01689B"/>
                </a:solidFill>
                <a:latin typeface="Verdana" panose="020B0604030504040204" pitchFamily="34" charset="0"/>
                <a:ea typeface="Verdana" panose="020B0604030504040204" pitchFamily="34" charset="0"/>
                <a:cs typeface="Arial"/>
              </a:rPr>
              <a:t>Pakete di Pais</a:t>
            </a:r>
          </a:p>
          <a:p>
            <a:pPr marL="12700">
              <a:lnSpc>
                <a:spcPts val="6390"/>
              </a:lnSpc>
            </a:pPr>
            <a:r>
              <a:rPr lang="pap-029" sz="5400" b="1" dirty="0">
                <a:solidFill>
                  <a:srgbClr val="01689B"/>
                </a:solidFill>
                <a:latin typeface="Verdana" panose="020B0604030504040204" pitchFamily="34" charset="0"/>
                <a:ea typeface="Verdana" panose="020B0604030504040204" pitchFamily="34" charset="0"/>
                <a:cs typeface="Arial"/>
              </a:rPr>
              <a:t>Aruba</a:t>
            </a:r>
          </a:p>
        </p:txBody>
      </p:sp>
      <p:sp>
        <p:nvSpPr>
          <p:cNvPr id="11" name="object 11"/>
          <p:cNvSpPr txBox="1"/>
          <p:nvPr/>
        </p:nvSpPr>
        <p:spPr>
          <a:xfrm>
            <a:off x="5659220" y="5081722"/>
            <a:ext cx="5034180" cy="487313"/>
          </a:xfrm>
          <a:prstGeom prst="rect">
            <a:avLst/>
          </a:prstGeom>
        </p:spPr>
        <p:txBody>
          <a:bodyPr vert="horz" wrap="square" lIns="0" tIns="12700" rIns="0" bIns="0" rtlCol="0">
            <a:spAutoFit/>
          </a:bodyPr>
          <a:lstStyle/>
          <a:p>
            <a:pPr marL="12700">
              <a:lnSpc>
                <a:spcPct val="100000"/>
              </a:lnSpc>
              <a:spcBef>
                <a:spcPts val="100"/>
              </a:spcBef>
            </a:pPr>
            <a:r>
              <a:rPr lang="pap-029" sz="1500" b="1" dirty="0">
                <a:solidFill>
                  <a:srgbClr val="01689B"/>
                </a:solidFill>
                <a:latin typeface="Verdana" panose="020B0604030504040204" pitchFamily="34" charset="0"/>
                <a:ea typeface="Verdana" panose="020B0604030504040204" pitchFamily="34" charset="0"/>
                <a:cs typeface="Arial"/>
              </a:rPr>
              <a:t>Agenda di Ehecucion </a:t>
            </a:r>
          </a:p>
          <a:p>
            <a:pPr marL="12700">
              <a:lnSpc>
                <a:spcPct val="100000"/>
              </a:lnSpc>
              <a:spcBef>
                <a:spcPts val="100"/>
              </a:spcBef>
            </a:pPr>
            <a:r>
              <a:rPr lang="pap-029" sz="1500" dirty="0">
                <a:solidFill>
                  <a:srgbClr val="01689B"/>
                </a:solidFill>
                <a:latin typeface="Verdana" panose="020B0604030504040204" pitchFamily="34" charset="0"/>
                <a:ea typeface="Verdana" panose="020B0604030504040204" pitchFamily="34" charset="0"/>
                <a:cs typeface="Arial"/>
              </a:rPr>
              <a:t>1e di juli – 30 di september 2023</a:t>
            </a:r>
          </a:p>
        </p:txBody>
      </p:sp>
      <p:grpSp>
        <p:nvGrpSpPr>
          <p:cNvPr id="7" name="object 12">
            <a:extLst>
              <a:ext uri="{FF2B5EF4-FFF2-40B4-BE49-F238E27FC236}">
                <a16:creationId xmlns:a16="http://schemas.microsoft.com/office/drawing/2014/main" id="{304B2AAA-F0ED-902E-0DF4-D265BE45EDB1}"/>
              </a:ext>
            </a:extLst>
          </p:cNvPr>
          <p:cNvGrpSpPr/>
          <p:nvPr/>
        </p:nvGrpSpPr>
        <p:grpSpPr>
          <a:xfrm>
            <a:off x="5711037" y="2257425"/>
            <a:ext cx="1264285" cy="843280"/>
            <a:chOff x="5711037" y="2286000"/>
            <a:chExt cx="1264285" cy="843280"/>
          </a:xfrm>
        </p:grpSpPr>
        <p:sp>
          <p:nvSpPr>
            <p:cNvPr id="8" name="object 13">
              <a:extLst>
                <a:ext uri="{FF2B5EF4-FFF2-40B4-BE49-F238E27FC236}">
                  <a16:creationId xmlns:a16="http://schemas.microsoft.com/office/drawing/2014/main" id="{80243A50-3627-D6FA-481C-53D4EE9460F3}"/>
                </a:ext>
              </a:extLst>
            </p:cNvPr>
            <p:cNvSpPr/>
            <p:nvPr/>
          </p:nvSpPr>
          <p:spPr>
            <a:xfrm>
              <a:off x="5711037" y="2286000"/>
              <a:ext cx="1264285" cy="843280"/>
            </a:xfrm>
            <a:custGeom>
              <a:avLst/>
              <a:gdLst/>
              <a:ahLst/>
              <a:cxnLst/>
              <a:rect l="l" t="t" r="r" b="b"/>
              <a:pathLst>
                <a:path w="1264284" h="843280">
                  <a:moveTo>
                    <a:pt x="1264246" y="0"/>
                  </a:moveTo>
                  <a:lnTo>
                    <a:pt x="0" y="0"/>
                  </a:lnTo>
                  <a:lnTo>
                    <a:pt x="0" y="842835"/>
                  </a:lnTo>
                  <a:lnTo>
                    <a:pt x="1264246" y="842835"/>
                  </a:lnTo>
                  <a:lnTo>
                    <a:pt x="1264246" y="0"/>
                  </a:lnTo>
                  <a:close/>
                </a:path>
              </a:pathLst>
            </a:custGeom>
            <a:solidFill>
              <a:srgbClr val="4189DD"/>
            </a:solidFill>
          </p:spPr>
          <p:txBody>
            <a:bodyPr wrap="square" lIns="0" tIns="0" rIns="0" bIns="0" rtlCol="0"/>
            <a:lstStyle/>
            <a:p>
              <a:endParaRPr dirty="0"/>
            </a:p>
          </p:txBody>
        </p:sp>
        <p:sp>
          <p:nvSpPr>
            <p:cNvPr id="9" name="object 14">
              <a:extLst>
                <a:ext uri="{FF2B5EF4-FFF2-40B4-BE49-F238E27FC236}">
                  <a16:creationId xmlns:a16="http://schemas.microsoft.com/office/drawing/2014/main" id="{42708103-B8F4-A26C-8395-CB672F8BCD1B}"/>
                </a:ext>
              </a:extLst>
            </p:cNvPr>
            <p:cNvSpPr/>
            <p:nvPr/>
          </p:nvSpPr>
          <p:spPr>
            <a:xfrm>
              <a:off x="5759225" y="2331181"/>
              <a:ext cx="280035" cy="280670"/>
            </a:xfrm>
            <a:custGeom>
              <a:avLst/>
              <a:gdLst/>
              <a:ahLst/>
              <a:cxnLst/>
              <a:rect l="l" t="t" r="r" b="b"/>
              <a:pathLst>
                <a:path w="280035" h="280669">
                  <a:moveTo>
                    <a:pt x="139725" y="0"/>
                  </a:moveTo>
                  <a:lnTo>
                    <a:pt x="106616" y="108026"/>
                  </a:lnTo>
                  <a:lnTo>
                    <a:pt x="0" y="141668"/>
                  </a:lnTo>
                  <a:lnTo>
                    <a:pt x="105549" y="175310"/>
                  </a:lnTo>
                  <a:lnTo>
                    <a:pt x="139725" y="280149"/>
                  </a:lnTo>
                  <a:lnTo>
                    <a:pt x="172834" y="174955"/>
                  </a:lnTo>
                  <a:lnTo>
                    <a:pt x="279450" y="141668"/>
                  </a:lnTo>
                  <a:lnTo>
                    <a:pt x="172491" y="108381"/>
                  </a:lnTo>
                  <a:lnTo>
                    <a:pt x="139725" y="0"/>
                  </a:lnTo>
                  <a:close/>
                </a:path>
              </a:pathLst>
            </a:custGeom>
            <a:solidFill>
              <a:srgbClr val="FFFFFF"/>
            </a:solidFill>
          </p:spPr>
          <p:txBody>
            <a:bodyPr wrap="square" lIns="0" tIns="0" rIns="0" bIns="0" rtlCol="0"/>
            <a:lstStyle/>
            <a:p>
              <a:endParaRPr dirty="0"/>
            </a:p>
          </p:txBody>
        </p:sp>
        <p:pic>
          <p:nvPicPr>
            <p:cNvPr id="12" name="object 15">
              <a:extLst>
                <a:ext uri="{FF2B5EF4-FFF2-40B4-BE49-F238E27FC236}">
                  <a16:creationId xmlns:a16="http://schemas.microsoft.com/office/drawing/2014/main" id="{2F6DD918-FBA2-68BD-8FAB-4C0026B915D5}"/>
                </a:ext>
              </a:extLst>
            </p:cNvPr>
            <p:cNvPicPr/>
            <p:nvPr/>
          </p:nvPicPr>
          <p:blipFill>
            <a:blip r:embed="rId2" cstate="print"/>
            <a:stretch>
              <a:fillRect/>
            </a:stretch>
          </p:blipFill>
          <p:spPr>
            <a:xfrm>
              <a:off x="5792333" y="2365442"/>
              <a:ext cx="212623" cy="213169"/>
            </a:xfrm>
            <a:prstGeom prst="rect">
              <a:avLst/>
            </a:prstGeom>
          </p:spPr>
        </p:pic>
        <p:sp>
          <p:nvSpPr>
            <p:cNvPr id="13" name="object 16">
              <a:extLst>
                <a:ext uri="{FF2B5EF4-FFF2-40B4-BE49-F238E27FC236}">
                  <a16:creationId xmlns:a16="http://schemas.microsoft.com/office/drawing/2014/main" id="{DF9F1C07-3077-0311-6E2C-4120DA1441D1}"/>
                </a:ext>
              </a:extLst>
            </p:cNvPr>
            <p:cNvSpPr/>
            <p:nvPr/>
          </p:nvSpPr>
          <p:spPr>
            <a:xfrm>
              <a:off x="5711037" y="2846285"/>
              <a:ext cx="1264285" cy="144145"/>
            </a:xfrm>
            <a:custGeom>
              <a:avLst/>
              <a:gdLst/>
              <a:ahLst/>
              <a:cxnLst/>
              <a:rect l="l" t="t" r="r" b="b"/>
              <a:pathLst>
                <a:path w="1264284" h="144144">
                  <a:moveTo>
                    <a:pt x="1264246" y="95034"/>
                  </a:moveTo>
                  <a:lnTo>
                    <a:pt x="0" y="95034"/>
                  </a:lnTo>
                  <a:lnTo>
                    <a:pt x="0" y="143725"/>
                  </a:lnTo>
                  <a:lnTo>
                    <a:pt x="1264246" y="143725"/>
                  </a:lnTo>
                  <a:lnTo>
                    <a:pt x="1264246" y="95034"/>
                  </a:lnTo>
                  <a:close/>
                </a:path>
                <a:path w="1264284" h="144144">
                  <a:moveTo>
                    <a:pt x="1264246" y="0"/>
                  </a:moveTo>
                  <a:lnTo>
                    <a:pt x="0" y="0"/>
                  </a:lnTo>
                  <a:lnTo>
                    <a:pt x="0" y="48691"/>
                  </a:lnTo>
                  <a:lnTo>
                    <a:pt x="1264246" y="48691"/>
                  </a:lnTo>
                  <a:lnTo>
                    <a:pt x="1264246" y="0"/>
                  </a:lnTo>
                  <a:close/>
                </a:path>
              </a:pathLst>
            </a:custGeom>
            <a:solidFill>
              <a:srgbClr val="F9D616"/>
            </a:solidFill>
          </p:spPr>
          <p:txBody>
            <a:bodyPr wrap="square" lIns="0" tIns="0" rIns="0" bIns="0" rtlCol="0"/>
            <a:lstStyle/>
            <a:p>
              <a:endParaRPr dirty="0"/>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10</a:t>
            </a:fld>
            <a:endParaRPr spc="-30" dirty="0">
              <a:latin typeface="Verdana" panose="020B0604030504040204" pitchFamily="34" charset="0"/>
              <a:ea typeface="Verdana" panose="020B0604030504040204" pitchFamily="34" charset="0"/>
            </a:endParaRPr>
          </a:p>
        </p:txBody>
      </p:sp>
      <p:graphicFrame>
        <p:nvGraphicFramePr>
          <p:cNvPr id="7" name="Tabel 6">
            <a:extLst>
              <a:ext uri="{FF2B5EF4-FFF2-40B4-BE49-F238E27FC236}">
                <a16:creationId xmlns:a16="http://schemas.microsoft.com/office/drawing/2014/main" id="{7654B57F-50A7-575A-A109-AE253A6915F5}"/>
              </a:ext>
            </a:extLst>
          </p:cNvPr>
          <p:cNvGraphicFramePr>
            <a:graphicFrameLocks noGrp="1"/>
          </p:cNvGraphicFramePr>
          <p:nvPr>
            <p:extLst>
              <p:ext uri="{D42A27DB-BD31-4B8C-83A1-F6EECF244321}">
                <p14:modId xmlns:p14="http://schemas.microsoft.com/office/powerpoint/2010/main" val="3290014665"/>
              </p:ext>
            </p:extLst>
          </p:nvPr>
        </p:nvGraphicFramePr>
        <p:xfrm>
          <a:off x="540000" y="1584000"/>
          <a:ext cx="9612000" cy="3200400"/>
        </p:xfrm>
        <a:graphic>
          <a:graphicData uri="http://schemas.openxmlformats.org/drawingml/2006/table">
            <a:tbl>
              <a:tblPr/>
              <a:tblGrid>
                <a:gridCol w="360000">
                  <a:extLst>
                    <a:ext uri="{9D8B030D-6E8A-4147-A177-3AD203B41FA5}">
                      <a16:colId xmlns:a16="http://schemas.microsoft.com/office/drawing/2014/main" val="640632937"/>
                    </a:ext>
                  </a:extLst>
                </a:gridCol>
                <a:gridCol w="2160000">
                  <a:extLst>
                    <a:ext uri="{9D8B030D-6E8A-4147-A177-3AD203B41FA5}">
                      <a16:colId xmlns:a16="http://schemas.microsoft.com/office/drawing/2014/main" val="3803488303"/>
                    </a:ext>
                  </a:extLst>
                </a:gridCol>
                <a:gridCol w="360000">
                  <a:extLst>
                    <a:ext uri="{9D8B030D-6E8A-4147-A177-3AD203B41FA5}">
                      <a16:colId xmlns:a16="http://schemas.microsoft.com/office/drawing/2014/main" val="2562402536"/>
                    </a:ext>
                  </a:extLst>
                </a:gridCol>
                <a:gridCol w="1440000">
                  <a:extLst>
                    <a:ext uri="{9D8B030D-6E8A-4147-A177-3AD203B41FA5}">
                      <a16:colId xmlns:a16="http://schemas.microsoft.com/office/drawing/2014/main" val="3004176616"/>
                    </a:ext>
                  </a:extLst>
                </a:gridCol>
                <a:gridCol w="1440000">
                  <a:extLst>
                    <a:ext uri="{9D8B030D-6E8A-4147-A177-3AD203B41FA5}">
                      <a16:colId xmlns:a16="http://schemas.microsoft.com/office/drawing/2014/main" val="2533766294"/>
                    </a:ext>
                  </a:extLst>
                </a:gridCol>
                <a:gridCol w="756000">
                  <a:extLst>
                    <a:ext uri="{9D8B030D-6E8A-4147-A177-3AD203B41FA5}">
                      <a16:colId xmlns:a16="http://schemas.microsoft.com/office/drawing/2014/main" val="2743373390"/>
                    </a:ext>
                  </a:extLst>
                </a:gridCol>
                <a:gridCol w="576000">
                  <a:extLst>
                    <a:ext uri="{9D8B030D-6E8A-4147-A177-3AD203B41FA5}">
                      <a16:colId xmlns:a16="http://schemas.microsoft.com/office/drawing/2014/main" val="1897133529"/>
                    </a:ext>
                  </a:extLst>
                </a:gridCol>
                <a:gridCol w="2520000">
                  <a:extLst>
                    <a:ext uri="{9D8B030D-6E8A-4147-A177-3AD203B41FA5}">
                      <a16:colId xmlns:a16="http://schemas.microsoft.com/office/drawing/2014/main" val="1202925473"/>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extLst>
                  <a:ext uri="{0D108BD9-81ED-4DB2-BD59-A6C34878D82A}">
                    <a16:rowId xmlns:a16="http://schemas.microsoft.com/office/drawing/2014/main" val="1403510416"/>
                  </a:ext>
                </a:extLst>
              </a:tr>
              <a:tr h="252368">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B.9</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investigacion existente y/of adicional ta desaroya maneho strategico di personal. Bou di esaki ta compronde den tur caso: </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 planificacion strategico di personal den relacion cu resultado di e screening bou di B.4;</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 introduccion di un sistema di maneho di prestacion den aparato publico;</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 limita e influencia politico den asunto di personal.</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B.9.1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Analisis con por modernisa maneho di personal strategicamente.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11. Investigacion tocante opcion relaciona cu introduccion di programa di liderazgo finalisa.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Q3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601107444"/>
                  </a:ext>
                </a:extLst>
              </a:tr>
              <a:tr h="14421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B.9.2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Implementa ciclo-P cu maneho di prestación.</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Drenta na vigor ciclo-P cu consecuencia legal.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januari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Riba 1e di januari 2023 maneho di prestacion a drenta na vigor. A dicidi cu solamente for di 2024 lo tin consecuencia legal conecta na esaki.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2147458617"/>
                  </a:ext>
                </a:extLst>
              </a:tr>
              <a:tr h="18026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4. Monitor basa riba KPI, prome raportahe cla.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Esaki ta trata un di prome raportahe, caminda no tur KPI lo ser midi, danki na e cambio di deadline di B.9.2.2. Midimento completo lo ta posibel despues di 1e di januari 2024.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952060111"/>
                  </a:ext>
                </a:extLst>
              </a:tr>
              <a:tr h="216315">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B.10</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investigacion existente y/of adicional, duna mas bista di e necesidad- y gastonan relaciona cu vivienda, y ta studia e posibilidadnan di reduccion di gasto y mehoracion y, si ta presente, ehecuta nan. E obhetivo ta un reduccion di gasto di 20 % den 5 aña (presupuesto 2020 como punto di referencia) incorpora den presupuesto di 2025.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B.10.0</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Esaki ta pasa pa un siguiente agenda di ehecucion.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241876976"/>
                  </a:ext>
                </a:extLst>
              </a:tr>
              <a:tr h="504736">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B.11</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Den e contexto di un gobierno eficiente, lo studia e posibilidadnan di un area gubernamental y servicio publico digital. A base di un investigacion, lo elabora y implementa e proposicionnan.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B.11.2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Digitalisacion servicio di gobierno.</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4. Quick scan ehecuta pa plan di accion di E-government.</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Pa facilita implementacion di e vision/Roadmap di E-Gov, TWO AUA y TWO NL ta explora con via Pakete di Pais por duna sosten na crea y ehecuta un plan di accion. Un Quick scan lo ser ehecuta relaciona cu esaki. Aki un partido externo ta duna sosten. E scan ta mustra kico e situacion actual ta relaciona cu realisacion di e vision di E-Gov. E deadline anterior tabata Q2 2023 y tabata trata di un enfoke diferente mas skerpi door di bista amplio progresivo.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760205025"/>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5. Quick Scan fiha pa gobierno.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october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245379790"/>
                  </a:ext>
                </a:extLst>
              </a:tr>
            </a:tbl>
          </a:graphicData>
        </a:graphic>
      </p:graphicFrame>
    </p:spTree>
    <p:extLst>
      <p:ext uri="{BB962C8B-B14F-4D97-AF65-F5344CB8AC3E}">
        <p14:creationId xmlns:p14="http://schemas.microsoft.com/office/powerpoint/2010/main" val="2176156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11</a:t>
            </a:fld>
            <a:endParaRPr spc="-30" dirty="0">
              <a:latin typeface="Verdana" panose="020B0604030504040204" pitchFamily="34" charset="0"/>
              <a:ea typeface="Verdana" panose="020B0604030504040204" pitchFamily="34" charset="0"/>
            </a:endParaRPr>
          </a:p>
        </p:txBody>
      </p:sp>
      <p:sp>
        <p:nvSpPr>
          <p:cNvPr id="3" name="object 3"/>
          <p:cNvSpPr txBox="1"/>
          <p:nvPr/>
        </p:nvSpPr>
        <p:spPr>
          <a:xfrm>
            <a:off x="1155700" y="936000"/>
            <a:ext cx="7679360" cy="471668"/>
          </a:xfrm>
          <a:prstGeom prst="rect">
            <a:avLst/>
          </a:prstGeom>
        </p:spPr>
        <p:txBody>
          <a:bodyPr vert="horz" wrap="square" lIns="0" tIns="12700" rIns="0" bIns="0" rtlCol="0">
            <a:spAutoFit/>
          </a:bodyPr>
          <a:lstStyle/>
          <a:p>
            <a:pPr marL="114300" marR="5080" indent="-101600">
              <a:lnSpc>
                <a:spcPct val="111100"/>
              </a:lnSpc>
              <a:spcBef>
                <a:spcPts val="100"/>
              </a:spcBef>
              <a:buChar char="•"/>
              <a:tabLst>
                <a:tab pos="114300" algn="l"/>
              </a:tabLst>
            </a:pPr>
            <a:r>
              <a:rPr lang="pap-029" sz="900" dirty="0">
                <a:latin typeface="Verdana" panose="020B0604030504040204" pitchFamily="34" charset="0"/>
                <a:ea typeface="Verdana" panose="020B0604030504040204" pitchFamily="34" charset="0"/>
                <a:cs typeface="Arial"/>
              </a:rPr>
              <a:t>diseño di un sistema di impuesto robusto cu un base amplio, cu ta contribui na un distribucion (mas) husto di entrada, stimulacion di economia, ehecutabilidad y control di parti di Servicio di Impuesto;</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realisacion di servicio di impuesto ekipa adecuadamente.</a:t>
            </a:r>
          </a:p>
        </p:txBody>
      </p:sp>
      <p:sp>
        <p:nvSpPr>
          <p:cNvPr id="4" name="object 4"/>
          <p:cNvSpPr txBox="1">
            <a:spLocks noGrp="1"/>
          </p:cNvSpPr>
          <p:nvPr>
            <p:ph type="title"/>
          </p:nvPr>
        </p:nvSpPr>
        <p:spPr>
          <a:xfrm>
            <a:off x="540000" y="468000"/>
            <a:ext cx="3225800" cy="335989"/>
          </a:xfrm>
          <a:prstGeom prst="rect">
            <a:avLst/>
          </a:prstGeom>
        </p:spPr>
        <p:txBody>
          <a:bodyPr vert="horz" wrap="square" lIns="0" tIns="12700" rIns="0" bIns="0" rtlCol="0">
            <a:spAutoFit/>
          </a:bodyPr>
          <a:lstStyle/>
          <a:p>
            <a:pPr marL="12700">
              <a:lnSpc>
                <a:spcPct val="100000"/>
              </a:lnSpc>
              <a:spcBef>
                <a:spcPts val="100"/>
              </a:spcBef>
            </a:pPr>
            <a:r>
              <a:rPr lang="pap-029" sz="2100">
                <a:solidFill>
                  <a:srgbClr val="000000"/>
                </a:solidFill>
                <a:latin typeface="Verdana" panose="020B0604030504040204" pitchFamily="34" charset="0"/>
                <a:ea typeface="Verdana" panose="020B0604030504040204" pitchFamily="34" charset="0"/>
              </a:rPr>
              <a:t>Tema C: </a:t>
            </a:r>
            <a:r>
              <a:rPr lang="pap-029" sz="2100" b="1">
                <a:solidFill>
                  <a:srgbClr val="000000"/>
                </a:solidFill>
                <a:latin typeface="Verdana" panose="020B0604030504040204" pitchFamily="34" charset="0"/>
                <a:ea typeface="Verdana" panose="020B0604030504040204" pitchFamily="34" charset="0"/>
              </a:rPr>
              <a:t>Impuesto</a:t>
            </a:r>
          </a:p>
        </p:txBody>
      </p:sp>
      <p:sp>
        <p:nvSpPr>
          <p:cNvPr id="5" name="object 5"/>
          <p:cNvSpPr txBox="1"/>
          <p:nvPr/>
        </p:nvSpPr>
        <p:spPr>
          <a:xfrm>
            <a:off x="540000" y="936000"/>
            <a:ext cx="615700" cy="151323"/>
          </a:xfrm>
          <a:prstGeom prst="rect">
            <a:avLst/>
          </a:prstGeom>
        </p:spPr>
        <p:txBody>
          <a:bodyPr vert="horz" wrap="square" lIns="0" tIns="12700" rIns="0" bIns="0" rtlCol="0">
            <a:spAutoFit/>
          </a:bodyPr>
          <a:lstStyle/>
          <a:p>
            <a:pPr marL="12700">
              <a:lnSpc>
                <a:spcPct val="100000"/>
              </a:lnSpc>
              <a:spcBef>
                <a:spcPts val="100"/>
              </a:spcBef>
            </a:pPr>
            <a:r>
              <a:rPr lang="pap-029" sz="900" b="1" dirty="0">
                <a:latin typeface="Verdana" panose="020B0604030504040204" pitchFamily="34" charset="0"/>
                <a:ea typeface="Verdana" panose="020B0604030504040204" pitchFamily="34" charset="0"/>
                <a:cs typeface="Arial"/>
              </a:rPr>
              <a:t>Obhetivo</a:t>
            </a:r>
          </a:p>
        </p:txBody>
      </p:sp>
      <p:graphicFrame>
        <p:nvGraphicFramePr>
          <p:cNvPr id="7" name="Tabel 6">
            <a:extLst>
              <a:ext uri="{FF2B5EF4-FFF2-40B4-BE49-F238E27FC236}">
                <a16:creationId xmlns:a16="http://schemas.microsoft.com/office/drawing/2014/main" id="{3BEEB9A2-C364-591F-BC46-2C6665B60DF9}"/>
              </a:ext>
            </a:extLst>
          </p:cNvPr>
          <p:cNvGraphicFramePr>
            <a:graphicFrameLocks noGrp="1"/>
          </p:cNvGraphicFramePr>
          <p:nvPr>
            <p:extLst>
              <p:ext uri="{D42A27DB-BD31-4B8C-83A1-F6EECF244321}">
                <p14:modId xmlns:p14="http://schemas.microsoft.com/office/powerpoint/2010/main" val="1531935260"/>
              </p:ext>
            </p:extLst>
          </p:nvPr>
        </p:nvGraphicFramePr>
        <p:xfrm>
          <a:off x="540000" y="1584000"/>
          <a:ext cx="9612000" cy="3824531"/>
        </p:xfrm>
        <a:graphic>
          <a:graphicData uri="http://schemas.openxmlformats.org/drawingml/2006/table">
            <a:tbl>
              <a:tblPr/>
              <a:tblGrid>
                <a:gridCol w="360000">
                  <a:extLst>
                    <a:ext uri="{9D8B030D-6E8A-4147-A177-3AD203B41FA5}">
                      <a16:colId xmlns:a16="http://schemas.microsoft.com/office/drawing/2014/main" val="1295607759"/>
                    </a:ext>
                  </a:extLst>
                </a:gridCol>
                <a:gridCol w="2160000">
                  <a:extLst>
                    <a:ext uri="{9D8B030D-6E8A-4147-A177-3AD203B41FA5}">
                      <a16:colId xmlns:a16="http://schemas.microsoft.com/office/drawing/2014/main" val="227291237"/>
                    </a:ext>
                  </a:extLst>
                </a:gridCol>
                <a:gridCol w="360000">
                  <a:extLst>
                    <a:ext uri="{9D8B030D-6E8A-4147-A177-3AD203B41FA5}">
                      <a16:colId xmlns:a16="http://schemas.microsoft.com/office/drawing/2014/main" val="2776241511"/>
                    </a:ext>
                  </a:extLst>
                </a:gridCol>
                <a:gridCol w="1440000">
                  <a:extLst>
                    <a:ext uri="{9D8B030D-6E8A-4147-A177-3AD203B41FA5}">
                      <a16:colId xmlns:a16="http://schemas.microsoft.com/office/drawing/2014/main" val="2182331569"/>
                    </a:ext>
                  </a:extLst>
                </a:gridCol>
                <a:gridCol w="1440000">
                  <a:extLst>
                    <a:ext uri="{9D8B030D-6E8A-4147-A177-3AD203B41FA5}">
                      <a16:colId xmlns:a16="http://schemas.microsoft.com/office/drawing/2014/main" val="3725996724"/>
                    </a:ext>
                  </a:extLst>
                </a:gridCol>
                <a:gridCol w="756000">
                  <a:extLst>
                    <a:ext uri="{9D8B030D-6E8A-4147-A177-3AD203B41FA5}">
                      <a16:colId xmlns:a16="http://schemas.microsoft.com/office/drawing/2014/main" val="3160769964"/>
                    </a:ext>
                  </a:extLst>
                </a:gridCol>
                <a:gridCol w="576000">
                  <a:extLst>
                    <a:ext uri="{9D8B030D-6E8A-4147-A177-3AD203B41FA5}">
                      <a16:colId xmlns:a16="http://schemas.microsoft.com/office/drawing/2014/main" val="2769255083"/>
                    </a:ext>
                  </a:extLst>
                </a:gridCol>
                <a:gridCol w="2520000">
                  <a:extLst>
                    <a:ext uri="{9D8B030D-6E8A-4147-A177-3AD203B41FA5}">
                      <a16:colId xmlns:a16="http://schemas.microsoft.com/office/drawing/2014/main" val="2417276332"/>
                    </a:ext>
                  </a:extLst>
                </a:gridCol>
              </a:tblGrid>
              <a:tr h="130561">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94B6"/>
                    </a:solidFill>
                  </a:tcPr>
                </a:tc>
                <a:extLst>
                  <a:ext uri="{0D108BD9-81ED-4DB2-BD59-A6C34878D82A}">
                    <a16:rowId xmlns:a16="http://schemas.microsoft.com/office/drawing/2014/main" val="3194048262"/>
                  </a:ext>
                </a:extLst>
              </a:tr>
              <a:tr h="1331726">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Pa aumenta entrada y pa haci e sistema mas robusto y mas senciyo, lo realisa un screening integral di e sistema fiscal, incluyendo inkomstenbelasting. Lo tene e siguiente proposicionnan na cuenta:</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ampliacion di base di impuesto, pasando di impuesto directo pa indirecto y introduciendo VAT/BTW di 12,5 por ciento, conforme proposicion di Fiscal Affairs Department (FAD) di IMF of ABB conforme sistema fiscal di Caribe Hulandes.</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medida destina pa reduci gasto di impuesto substancialmente y contribucion/transferencia na tercera parti.</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limita interferencia di gobierno/autoridad discrecional tanto di ambtenaar como di gobernante (p.l.t. deduccion/aftrekpost, ‘tax holidays’).</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A base di e screening y conseho, lo elabora y implementa e proposicionnan. Lo tene cuenta cu e normanan internacional di entre otro OECD.</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C.1.2</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Implementacion sistema fiscal nobo.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5. Hiba combersacion exploratorio tocante eventual desaroyo adicional di e sistema fiscal di Aruba.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Q1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Lo evalua si cambio adicional den e leynan fiscal actual ta necesario, tambe den luz di e reformanan impactante cu a tuma luga 1e di januari 2023. Tambe ta considera influencia di esaki riba e stakeholders, incluyendo grado practico di e medidanan.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extLst>
                  <a:ext uri="{0D108BD9-81ED-4DB2-BD59-A6C34878D82A}">
                    <a16:rowId xmlns:a16="http://schemas.microsoft.com/office/drawing/2014/main" val="2074653603"/>
                  </a:ext>
                </a:extLst>
              </a:tr>
              <a:tr h="443909">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C.4</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e investigacion existente y/of adicional, ta determina si y con por optimalisa y modernisa Servicio di Impuesto di tal manera cu cobramento di impuesto por tuma luga di manera eficas y eficiente. A base di proposicion tumamento di decision y ehecucion ta tuma luga. Implementacion y tumamento di decision ta tuma luga a base di sugerencia.</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C.4.1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Optimalisacion y modernisacion di Servicio di Impuesto.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6. Reporte cada kwartaal.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20 di juli, 20 di october 2023, 31 di januari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raportahenan aki ta forma input pa e discusion tocante e progreso.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extLst>
                  <a:ext uri="{0D108BD9-81ED-4DB2-BD59-A6C34878D82A}">
                    <a16:rowId xmlns:a16="http://schemas.microsoft.com/office/drawing/2014/main" val="747761805"/>
                  </a:ext>
                </a:extLst>
              </a:tr>
              <a:tr h="266345">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9. Reclutacion y seleccion di ekipo di sosten a cuminsa pa logra remedia retraso den maneho di bezwaar.</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Q3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B8CF"/>
                    </a:solidFill>
                  </a:tcPr>
                </a:tc>
                <a:extLst>
                  <a:ext uri="{0D108BD9-81ED-4DB2-BD59-A6C34878D82A}">
                    <a16:rowId xmlns:a16="http://schemas.microsoft.com/office/drawing/2014/main" val="1161869117"/>
                  </a:ext>
                </a:extLst>
              </a:tr>
              <a:tr h="532691">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C.5</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cera un Areglo di Impuesto entre Hulanda y Aruba riba e mesun liña cu e condicionnan minimo di Base Erosion and Profit Shifting (BEPS) unda ta paga tino e.o. riba preveni posibel transferencia di ganashi.</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C.5.1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Introduccion di regulacion di impuesto.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2. Tratamento den Conseho di Minister di Reino.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Basa riba conseho di Raad van Advies di Aruba tocante concepto di texto di ley, lo tin un discusion tocante posibel consecuencia di presupuesto. Dependiendo di e resultadonan di esaki, lo determina siguiente trayecto.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extLst>
                  <a:ext uri="{0D108BD9-81ED-4DB2-BD59-A6C34878D82A}">
                    <a16:rowId xmlns:a16="http://schemas.microsoft.com/office/drawing/2014/main" val="986286667"/>
                  </a:ext>
                </a:extLst>
              </a:tr>
              <a:tr h="13056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Introduccion Regulacion di Impuesto/Belastingregeling (BRNA).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Vid C.5.1.2.</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D4E2"/>
                    </a:solidFill>
                  </a:tcPr>
                </a:tc>
                <a:extLst>
                  <a:ext uri="{0D108BD9-81ED-4DB2-BD59-A6C34878D82A}">
                    <a16:rowId xmlns:a16="http://schemas.microsoft.com/office/drawing/2014/main" val="140737349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12</a:t>
            </a:fld>
            <a:endParaRPr spc="-30" dirty="0">
              <a:latin typeface="Verdana" panose="020B0604030504040204" pitchFamily="34" charset="0"/>
              <a:ea typeface="Verdana" panose="020B0604030504040204" pitchFamily="34" charset="0"/>
            </a:endParaRPr>
          </a:p>
        </p:txBody>
      </p:sp>
      <p:sp>
        <p:nvSpPr>
          <p:cNvPr id="3" name="object 3"/>
          <p:cNvSpPr txBox="1"/>
          <p:nvPr/>
        </p:nvSpPr>
        <p:spPr>
          <a:xfrm>
            <a:off x="1155700" y="916657"/>
            <a:ext cx="8212760" cy="469359"/>
          </a:xfrm>
          <a:prstGeom prst="rect">
            <a:avLst/>
          </a:prstGeom>
        </p:spPr>
        <p:txBody>
          <a:bodyPr vert="horz" wrap="square" lIns="0" tIns="27940" rIns="0" bIns="0" rtlCol="0">
            <a:spAutoFit/>
          </a:bodyPr>
          <a:lstStyle/>
          <a:p>
            <a:pPr marL="114300" indent="-101600">
              <a:lnSpc>
                <a:spcPct val="100000"/>
              </a:lnSpc>
              <a:spcBef>
                <a:spcPts val="220"/>
              </a:spcBef>
              <a:buChar char="•"/>
              <a:tabLst>
                <a:tab pos="114300" algn="l"/>
              </a:tabLst>
            </a:pPr>
            <a:r>
              <a:rPr lang="pap-029" sz="900" dirty="0">
                <a:latin typeface="Verdana" panose="020B0604030504040204" pitchFamily="34" charset="0"/>
                <a:ea typeface="Verdana" panose="020B0604030504040204" pitchFamily="34" charset="0"/>
                <a:cs typeface="Arial"/>
              </a:rPr>
              <a:t>realisa un sector financiero stabiel cu por desempeña un bon papel pa e sosten di e economia real;</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realisa un forma adecuado di regulacion di sector financiero, caminda cu ta supervisa cumplimento adecuadamente;</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realisa un supervisor cu ta actua na tempo y decisivamente ora ta trata problema di accion financiero.</a:t>
            </a:r>
          </a:p>
        </p:txBody>
      </p:sp>
      <p:sp>
        <p:nvSpPr>
          <p:cNvPr id="4" name="object 4"/>
          <p:cNvSpPr txBox="1">
            <a:spLocks noGrp="1"/>
          </p:cNvSpPr>
          <p:nvPr>
            <p:ph type="title"/>
          </p:nvPr>
        </p:nvSpPr>
        <p:spPr>
          <a:xfrm>
            <a:off x="540000" y="468000"/>
            <a:ext cx="3987800" cy="335989"/>
          </a:xfrm>
          <a:prstGeom prst="rect">
            <a:avLst/>
          </a:prstGeom>
        </p:spPr>
        <p:txBody>
          <a:bodyPr vert="horz" wrap="square" lIns="0" tIns="12700" rIns="0" bIns="0" rtlCol="0">
            <a:spAutoFit/>
          </a:bodyPr>
          <a:lstStyle/>
          <a:p>
            <a:pPr marL="12700">
              <a:lnSpc>
                <a:spcPct val="100000"/>
              </a:lnSpc>
              <a:spcBef>
                <a:spcPts val="100"/>
              </a:spcBef>
            </a:pPr>
            <a:r>
              <a:rPr lang="pap-029" sz="2100">
                <a:solidFill>
                  <a:srgbClr val="000000"/>
                </a:solidFill>
                <a:latin typeface="Verdana" panose="020B0604030504040204" pitchFamily="34" charset="0"/>
                <a:ea typeface="Verdana" panose="020B0604030504040204" pitchFamily="34" charset="0"/>
              </a:rPr>
              <a:t>Tema D: </a:t>
            </a:r>
            <a:r>
              <a:rPr lang="pap-029" sz="2100" b="1">
                <a:solidFill>
                  <a:srgbClr val="000000"/>
                </a:solidFill>
                <a:latin typeface="Verdana" panose="020B0604030504040204" pitchFamily="34" charset="0"/>
                <a:ea typeface="Verdana" panose="020B0604030504040204" pitchFamily="34" charset="0"/>
              </a:rPr>
              <a:t>Sector financiero</a:t>
            </a:r>
          </a:p>
        </p:txBody>
      </p:sp>
      <p:sp>
        <p:nvSpPr>
          <p:cNvPr id="5" name="object 5"/>
          <p:cNvSpPr txBox="1"/>
          <p:nvPr/>
        </p:nvSpPr>
        <p:spPr>
          <a:xfrm>
            <a:off x="540000" y="936000"/>
            <a:ext cx="615700" cy="151323"/>
          </a:xfrm>
          <a:prstGeom prst="rect">
            <a:avLst/>
          </a:prstGeom>
        </p:spPr>
        <p:txBody>
          <a:bodyPr vert="horz" wrap="square" lIns="0" tIns="12700" rIns="0" bIns="0" rtlCol="0">
            <a:spAutoFit/>
          </a:bodyPr>
          <a:lstStyle/>
          <a:p>
            <a:pPr marL="12700">
              <a:lnSpc>
                <a:spcPct val="100000"/>
              </a:lnSpc>
              <a:spcBef>
                <a:spcPts val="100"/>
              </a:spcBef>
            </a:pPr>
            <a:r>
              <a:rPr lang="pap-029" sz="900" b="1" dirty="0">
                <a:latin typeface="Verdana" panose="020B0604030504040204" pitchFamily="34" charset="0"/>
                <a:ea typeface="Verdana" panose="020B0604030504040204" pitchFamily="34" charset="0"/>
                <a:cs typeface="Arial"/>
              </a:rPr>
              <a:t>Obhetivo</a:t>
            </a:r>
          </a:p>
        </p:txBody>
      </p:sp>
      <p:graphicFrame>
        <p:nvGraphicFramePr>
          <p:cNvPr id="8" name="Tabel 7">
            <a:extLst>
              <a:ext uri="{FF2B5EF4-FFF2-40B4-BE49-F238E27FC236}">
                <a16:creationId xmlns:a16="http://schemas.microsoft.com/office/drawing/2014/main" id="{195304E7-BDC0-C6E7-C2CF-622470CAF7A9}"/>
              </a:ext>
            </a:extLst>
          </p:cNvPr>
          <p:cNvGraphicFramePr>
            <a:graphicFrameLocks noGrp="1"/>
          </p:cNvGraphicFramePr>
          <p:nvPr>
            <p:extLst>
              <p:ext uri="{D42A27DB-BD31-4B8C-83A1-F6EECF244321}">
                <p14:modId xmlns:p14="http://schemas.microsoft.com/office/powerpoint/2010/main" val="3471085869"/>
              </p:ext>
            </p:extLst>
          </p:nvPr>
        </p:nvGraphicFramePr>
        <p:xfrm>
          <a:off x="540000" y="1584000"/>
          <a:ext cx="9612000" cy="3674609"/>
        </p:xfrm>
        <a:graphic>
          <a:graphicData uri="http://schemas.openxmlformats.org/drawingml/2006/table">
            <a:tbl>
              <a:tblPr/>
              <a:tblGrid>
                <a:gridCol w="360000">
                  <a:extLst>
                    <a:ext uri="{9D8B030D-6E8A-4147-A177-3AD203B41FA5}">
                      <a16:colId xmlns:a16="http://schemas.microsoft.com/office/drawing/2014/main" val="3714643752"/>
                    </a:ext>
                  </a:extLst>
                </a:gridCol>
                <a:gridCol w="2160000">
                  <a:extLst>
                    <a:ext uri="{9D8B030D-6E8A-4147-A177-3AD203B41FA5}">
                      <a16:colId xmlns:a16="http://schemas.microsoft.com/office/drawing/2014/main" val="3420037785"/>
                    </a:ext>
                  </a:extLst>
                </a:gridCol>
                <a:gridCol w="360000">
                  <a:extLst>
                    <a:ext uri="{9D8B030D-6E8A-4147-A177-3AD203B41FA5}">
                      <a16:colId xmlns:a16="http://schemas.microsoft.com/office/drawing/2014/main" val="2362203023"/>
                    </a:ext>
                  </a:extLst>
                </a:gridCol>
                <a:gridCol w="1440000">
                  <a:extLst>
                    <a:ext uri="{9D8B030D-6E8A-4147-A177-3AD203B41FA5}">
                      <a16:colId xmlns:a16="http://schemas.microsoft.com/office/drawing/2014/main" val="1449323478"/>
                    </a:ext>
                  </a:extLst>
                </a:gridCol>
                <a:gridCol w="1440000">
                  <a:extLst>
                    <a:ext uri="{9D8B030D-6E8A-4147-A177-3AD203B41FA5}">
                      <a16:colId xmlns:a16="http://schemas.microsoft.com/office/drawing/2014/main" val="2703291311"/>
                    </a:ext>
                  </a:extLst>
                </a:gridCol>
                <a:gridCol w="756000">
                  <a:extLst>
                    <a:ext uri="{9D8B030D-6E8A-4147-A177-3AD203B41FA5}">
                      <a16:colId xmlns:a16="http://schemas.microsoft.com/office/drawing/2014/main" val="2344341393"/>
                    </a:ext>
                  </a:extLst>
                </a:gridCol>
                <a:gridCol w="576000">
                  <a:extLst>
                    <a:ext uri="{9D8B030D-6E8A-4147-A177-3AD203B41FA5}">
                      <a16:colId xmlns:a16="http://schemas.microsoft.com/office/drawing/2014/main" val="3617765814"/>
                    </a:ext>
                  </a:extLst>
                </a:gridCol>
                <a:gridCol w="2520000">
                  <a:extLst>
                    <a:ext uri="{9D8B030D-6E8A-4147-A177-3AD203B41FA5}">
                      <a16:colId xmlns:a16="http://schemas.microsoft.com/office/drawing/2014/main" val="2125362206"/>
                    </a:ext>
                  </a:extLst>
                </a:gridCol>
              </a:tblGrid>
              <a:tr h="130561">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4B084"/>
                    </a:solidFill>
                  </a:tcPr>
                </a:tc>
                <a:extLst>
                  <a:ext uri="{0D108BD9-81ED-4DB2-BD59-A6C34878D82A}">
                    <a16:rowId xmlns:a16="http://schemas.microsoft.com/office/drawing/2014/main" val="1966209081"/>
                  </a:ext>
                </a:extLst>
              </a:tr>
              <a:tr h="443909">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Ta haci un investigacion tocante e costonan social di e propio moneda versus dolarisacion di parti di un entidad externo independiente. Decision riba structura monetario deseabel. A base di e resultadonan di e investigacion lo determina y implementa e medidanan.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D.3.1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Pa awor no lo ser tuma den consideracion.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CE4D6"/>
                    </a:solidFill>
                  </a:tcPr>
                </a:tc>
                <a:extLst>
                  <a:ext uri="{0D108BD9-81ED-4DB2-BD59-A6C34878D82A}">
                    <a16:rowId xmlns:a16="http://schemas.microsoft.com/office/drawing/2014/main" val="3137342234"/>
                  </a:ext>
                </a:extLst>
              </a:tr>
              <a:tr h="532691">
                <a:tc rowSpan="5">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D.4</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rowSpan="5">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Modernisacion di e deficiencianan conoci den ley y regulacion ta tuma luga, en todo caso introduccion Sistema Garantia di Deposito DGS y modernisacion di e marco di resolucion.</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Mester adapta e overzicht di cua legislacion, sigui pa adaptacion di formacion di decision y implementacion di ley.</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D.4.1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Ahuste di DGS y legislacion relaciona cu combatimento di labamento di placa y combatimento di terorismo.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5. Fihamento di landsbesluit DGS.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januari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Estudio adicional cu a ehecuta riba conseho di DNB a trece claridad riba e adaptacionnan necesario di e landsbesluit y otro legislacion (Ltk y/of Faillissementsverordening).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extLst>
                  <a:ext uri="{0D108BD9-81ED-4DB2-BD59-A6C34878D82A}">
                    <a16:rowId xmlns:a16="http://schemas.microsoft.com/office/drawing/2014/main" val="3558282544"/>
                  </a:ext>
                </a:extLst>
              </a:tr>
              <a:tr h="621472">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6. landsbesluit DGS ta drenta na vigor.</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januari 2025</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spera cu, despues di fihamento di landsbesluit DGS (D.4.1.5), ainda lo ta tuma mas o menos un aña pa organisacion/ implementacion di DGS. Esaki ta inclui aspecto manera personal, procedura, comunicacion y lantamento di e fundacion.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extLst>
                  <a:ext uri="{0D108BD9-81ED-4DB2-BD59-A6C34878D82A}">
                    <a16:rowId xmlns:a16="http://schemas.microsoft.com/office/drawing/2014/main" val="1015742867"/>
                  </a:ext>
                </a:extLst>
              </a:tr>
              <a:tr h="710254">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rowSpan="3">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D.4.2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Adaptacion di demas ley conforme calendario legislativo (</a:t>
                      </a:r>
                      <a:r>
                        <a:rPr lang="pap-029" sz="600" b="0" i="1" u="none" strike="noStrike">
                          <a:solidFill>
                            <a:srgbClr val="000000"/>
                          </a:solidFill>
                          <a:latin typeface="Verdana" panose="020B0604030504040204" pitchFamily="34" charset="0"/>
                          <a:ea typeface="Verdana" panose="020B0604030504040204" pitchFamily="34" charset="0"/>
                        </a:rPr>
                        <a:t>wetgevingskalender</a:t>
                      </a:r>
                      <a:r>
                        <a:rPr lang="pap-029" sz="600" b="0" i="0" u="none" strike="noStrike">
                          <a:solidFill>
                            <a:srgbClr val="000000"/>
                          </a:solidFill>
                          <a:latin typeface="Verdana" panose="020B0604030504040204" pitchFamily="34" charset="0"/>
                          <a:ea typeface="Verdana" panose="020B0604030504040204" pitchFamily="34" charset="0"/>
                        </a:rPr>
                        <a:t>).</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4. Regulacion ministerial Consumentencrediet anuncia.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october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Un estudio tocante e implicacionnan di introducion di un tarifa maximo pa credito lo finalisa na juli. Tambe ta trahando riba e adaptacion/extension di e regulacion ministerial, basa riba inzicht progresivo. Un di e aspectonan importante ta e tarifa maximo pa credito.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extLst>
                  <a:ext uri="{0D108BD9-81ED-4DB2-BD59-A6C34878D82A}">
                    <a16:rowId xmlns:a16="http://schemas.microsoft.com/office/drawing/2014/main" val="691677032"/>
                  </a:ext>
                </a:extLst>
              </a:tr>
              <a:tr h="621472">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5. Regulacion ministerial pa Consumentencrediet na vigor.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januari 2025</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Despues di anuncio di regulacion ministerial (D.4.2.4), ainda tin varios landsbesluit cu mester ser prepara y richtlijn cu mester formula. Tambe lo mester guia organisacion/implementacion, incluyendo organisacion di e personal necesario.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extLst>
                  <a:ext uri="{0D108BD9-81ED-4DB2-BD59-A6C34878D82A}">
                    <a16:rowId xmlns:a16="http://schemas.microsoft.com/office/drawing/2014/main" val="2652415009"/>
                  </a:ext>
                </a:extLst>
              </a:tr>
              <a:tr h="13056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6. Fihamento di e siguiente pasonan.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8CBAD"/>
                    </a:solidFill>
                  </a:tcPr>
                </a:tc>
                <a:extLst>
                  <a:ext uri="{0D108BD9-81ED-4DB2-BD59-A6C34878D82A}">
                    <a16:rowId xmlns:a16="http://schemas.microsoft.com/office/drawing/2014/main" val="104673057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13</a:t>
            </a:fld>
            <a:endParaRPr spc="-30" dirty="0">
              <a:latin typeface="Verdana" panose="020B0604030504040204" pitchFamily="34" charset="0"/>
              <a:ea typeface="Verdana" panose="020B0604030504040204" pitchFamily="34" charset="0"/>
            </a:endParaRPr>
          </a:p>
        </p:txBody>
      </p:sp>
      <p:sp>
        <p:nvSpPr>
          <p:cNvPr id="3" name="object 3"/>
          <p:cNvSpPr txBox="1"/>
          <p:nvPr/>
        </p:nvSpPr>
        <p:spPr>
          <a:xfrm>
            <a:off x="1165871" y="936000"/>
            <a:ext cx="6841160" cy="318036"/>
          </a:xfrm>
          <a:prstGeom prst="rect">
            <a:avLst/>
          </a:prstGeom>
        </p:spPr>
        <p:txBody>
          <a:bodyPr vert="horz" wrap="square" lIns="0" tIns="27940" rIns="0" bIns="0" rtlCol="0">
            <a:spAutoFit/>
          </a:bodyPr>
          <a:lstStyle/>
          <a:p>
            <a:pPr marL="114300" indent="-101600">
              <a:lnSpc>
                <a:spcPct val="100000"/>
              </a:lnSpc>
              <a:spcBef>
                <a:spcPts val="220"/>
              </a:spcBef>
              <a:buChar char="•"/>
              <a:tabLst>
                <a:tab pos="114300" algn="l"/>
              </a:tabLst>
            </a:pPr>
            <a:r>
              <a:rPr lang="pap-029" sz="900" dirty="0">
                <a:latin typeface="Verdana" panose="020B0604030504040204" pitchFamily="34" charset="0"/>
                <a:ea typeface="Verdana" panose="020B0604030504040204" pitchFamily="34" charset="0"/>
                <a:cs typeface="Arial"/>
              </a:rPr>
              <a:t>realisa un economia dinamico y resiliente;</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realisa un sistema di siguridad social solido y pagabel cu ta pone incentivo na e luga corecto.</a:t>
            </a:r>
          </a:p>
        </p:txBody>
      </p:sp>
      <p:sp>
        <p:nvSpPr>
          <p:cNvPr id="4" name="object 4"/>
          <p:cNvSpPr txBox="1">
            <a:spLocks noGrp="1"/>
          </p:cNvSpPr>
          <p:nvPr>
            <p:ph type="title"/>
          </p:nvPr>
        </p:nvSpPr>
        <p:spPr>
          <a:xfrm>
            <a:off x="540000" y="468000"/>
            <a:ext cx="5760415" cy="335989"/>
          </a:xfrm>
          <a:prstGeom prst="rect">
            <a:avLst/>
          </a:prstGeom>
        </p:spPr>
        <p:txBody>
          <a:bodyPr vert="horz" wrap="square" lIns="0" tIns="12700" rIns="0" bIns="0" rtlCol="0">
            <a:spAutoFit/>
          </a:bodyPr>
          <a:lstStyle/>
          <a:p>
            <a:pPr marL="12700">
              <a:lnSpc>
                <a:spcPct val="100000"/>
              </a:lnSpc>
              <a:spcBef>
                <a:spcPts val="100"/>
              </a:spcBef>
            </a:pPr>
            <a:r>
              <a:rPr lang="pap-029" sz="2100">
                <a:solidFill>
                  <a:srgbClr val="000000"/>
                </a:solidFill>
                <a:latin typeface="Verdana" panose="020B0604030504040204" pitchFamily="34" charset="0"/>
                <a:ea typeface="Verdana" panose="020B0604030504040204" pitchFamily="34" charset="0"/>
              </a:rPr>
              <a:t>Tema E: </a:t>
            </a:r>
            <a:r>
              <a:rPr lang="pap-029" sz="2100" b="1">
                <a:solidFill>
                  <a:srgbClr val="000000"/>
                </a:solidFill>
                <a:latin typeface="Verdana" panose="020B0604030504040204" pitchFamily="34" charset="0"/>
                <a:ea typeface="Verdana" panose="020B0604030504040204" pitchFamily="34" charset="0"/>
              </a:rPr>
              <a:t>Reforma economico</a:t>
            </a:r>
          </a:p>
        </p:txBody>
      </p:sp>
      <p:sp>
        <p:nvSpPr>
          <p:cNvPr id="5" name="object 5"/>
          <p:cNvSpPr txBox="1"/>
          <p:nvPr/>
        </p:nvSpPr>
        <p:spPr>
          <a:xfrm>
            <a:off x="540000" y="936000"/>
            <a:ext cx="651840" cy="151323"/>
          </a:xfrm>
          <a:prstGeom prst="rect">
            <a:avLst/>
          </a:prstGeom>
        </p:spPr>
        <p:txBody>
          <a:bodyPr vert="horz" wrap="square" lIns="0" tIns="12700" rIns="0" bIns="0" rtlCol="0">
            <a:spAutoFit/>
          </a:bodyPr>
          <a:lstStyle/>
          <a:p>
            <a:pPr marL="12700">
              <a:lnSpc>
                <a:spcPct val="100000"/>
              </a:lnSpc>
              <a:spcBef>
                <a:spcPts val="100"/>
              </a:spcBef>
            </a:pPr>
            <a:r>
              <a:rPr lang="pap-029" sz="900" b="1" dirty="0">
                <a:latin typeface="Verdana" panose="020B0604030504040204" pitchFamily="34" charset="0"/>
                <a:ea typeface="Verdana" panose="020B0604030504040204" pitchFamily="34" charset="0"/>
                <a:cs typeface="Arial"/>
              </a:rPr>
              <a:t>Obhetivo</a:t>
            </a:r>
          </a:p>
        </p:txBody>
      </p:sp>
      <p:graphicFrame>
        <p:nvGraphicFramePr>
          <p:cNvPr id="8" name="Tabel 7">
            <a:extLst>
              <a:ext uri="{FF2B5EF4-FFF2-40B4-BE49-F238E27FC236}">
                <a16:creationId xmlns:a16="http://schemas.microsoft.com/office/drawing/2014/main" id="{07232A74-7510-8023-FE87-F49A4478BDDF}"/>
              </a:ext>
            </a:extLst>
          </p:cNvPr>
          <p:cNvGraphicFramePr>
            <a:graphicFrameLocks noGrp="1"/>
          </p:cNvGraphicFramePr>
          <p:nvPr>
            <p:extLst>
              <p:ext uri="{D42A27DB-BD31-4B8C-83A1-F6EECF244321}">
                <p14:modId xmlns:p14="http://schemas.microsoft.com/office/powerpoint/2010/main" val="727153253"/>
              </p:ext>
            </p:extLst>
          </p:nvPr>
        </p:nvGraphicFramePr>
        <p:xfrm>
          <a:off x="540000" y="1584000"/>
          <a:ext cx="9612000" cy="4297680"/>
        </p:xfrm>
        <a:graphic>
          <a:graphicData uri="http://schemas.openxmlformats.org/drawingml/2006/table">
            <a:tbl>
              <a:tblPr/>
              <a:tblGrid>
                <a:gridCol w="360000">
                  <a:extLst>
                    <a:ext uri="{9D8B030D-6E8A-4147-A177-3AD203B41FA5}">
                      <a16:colId xmlns:a16="http://schemas.microsoft.com/office/drawing/2014/main" val="3735057136"/>
                    </a:ext>
                  </a:extLst>
                </a:gridCol>
                <a:gridCol w="2160000">
                  <a:extLst>
                    <a:ext uri="{9D8B030D-6E8A-4147-A177-3AD203B41FA5}">
                      <a16:colId xmlns:a16="http://schemas.microsoft.com/office/drawing/2014/main" val="3407080117"/>
                    </a:ext>
                  </a:extLst>
                </a:gridCol>
                <a:gridCol w="360000">
                  <a:extLst>
                    <a:ext uri="{9D8B030D-6E8A-4147-A177-3AD203B41FA5}">
                      <a16:colId xmlns:a16="http://schemas.microsoft.com/office/drawing/2014/main" val="1063771734"/>
                    </a:ext>
                  </a:extLst>
                </a:gridCol>
                <a:gridCol w="1440000">
                  <a:extLst>
                    <a:ext uri="{9D8B030D-6E8A-4147-A177-3AD203B41FA5}">
                      <a16:colId xmlns:a16="http://schemas.microsoft.com/office/drawing/2014/main" val="744569999"/>
                    </a:ext>
                  </a:extLst>
                </a:gridCol>
                <a:gridCol w="1440000">
                  <a:extLst>
                    <a:ext uri="{9D8B030D-6E8A-4147-A177-3AD203B41FA5}">
                      <a16:colId xmlns:a16="http://schemas.microsoft.com/office/drawing/2014/main" val="836929399"/>
                    </a:ext>
                  </a:extLst>
                </a:gridCol>
                <a:gridCol w="756000">
                  <a:extLst>
                    <a:ext uri="{9D8B030D-6E8A-4147-A177-3AD203B41FA5}">
                      <a16:colId xmlns:a16="http://schemas.microsoft.com/office/drawing/2014/main" val="3006969628"/>
                    </a:ext>
                  </a:extLst>
                </a:gridCol>
                <a:gridCol w="576000">
                  <a:extLst>
                    <a:ext uri="{9D8B030D-6E8A-4147-A177-3AD203B41FA5}">
                      <a16:colId xmlns:a16="http://schemas.microsoft.com/office/drawing/2014/main" val="1335097408"/>
                    </a:ext>
                  </a:extLst>
                </a:gridCol>
                <a:gridCol w="2520000">
                  <a:extLst>
                    <a:ext uri="{9D8B030D-6E8A-4147-A177-3AD203B41FA5}">
                      <a16:colId xmlns:a16="http://schemas.microsoft.com/office/drawing/2014/main" val="1364998666"/>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extLst>
                  <a:ext uri="{0D108BD9-81ED-4DB2-BD59-A6C34878D82A}">
                    <a16:rowId xmlns:a16="http://schemas.microsoft.com/office/drawing/2014/main" val="2927639217"/>
                  </a:ext>
                </a:extLst>
              </a:tr>
              <a:tr h="466902">
                <a:tc rowSpan="6">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E.1</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6">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Lo realisa un analisis integral di maneho actual di mercado laboral, ley y regulacion ta ser ehecuta a base di cua ta actualisa y modernisa e mercado laboral. Den e analisis ta inclui medida manera reduccion di ora di trabou, trabou part-time , contract temporal, suavisacion ley di kitamento di trabou, eliminacion di obstaculo pa contrata trahado stranhero, empleo ilegal y lucha contra desempleo hubenil. A base di e analisis, ta desaroya y implementa proposicion.</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6">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E.1.1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6">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Analisis di maneho actual di mercado laboral y ley y regulacion.</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11. Implementacion di Plan diAccion Bijstand fiha pa gobierno.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december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Plan di Accion aki ta un di e siguiente accionnan di e decision di principio gubernamental tocante maneho di mercado laboral y sistema social. Den e Plan di Accion aki, entre otro, lo ser trata fase di e proposicionnan di reforma pa modernisa y fortifica Bijstand. E gastonan y beneficionan spera (pa loke por ser calcula) lo ser inclui den e Plan di Accion aki, y e dependencianan mutuo entre e temanan. Tambe atencion lo ta duna na guia di e agenda di reforma y envolvimento di partner social.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409598012"/>
                  </a:ext>
                </a:extLst>
              </a:tr>
              <a:tr h="30015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12. Implementacion di Plan di Accion Handhaving fiha gubernamentalmente.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december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Plan di Accion aki ta un di e siguiente accionnan di e decision di principio gubernamental tocante maneho di mercado laboral y sistema social. Den e Plan di Accion aki, entre otro, lo ser trata cua inversion y instrumento ta necesario pa fortifica y mehora e maneho/supervision riba mercado laboral y sistema di seguridad social.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77720494"/>
                  </a:ext>
                </a:extLst>
              </a:tr>
              <a:tr h="20010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13. Implementacion di Plan di Accion Pa Desaroyo DPL fiha oficialmente.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december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cs typeface="+mn-cs"/>
                        </a:rPr>
                        <a:t>E Plan di Accion aki ta un di e siguiente accionnan di e desicionnan di principio gubernamental tocante maneho di mercado laboral y sistema social. </a:t>
                      </a:r>
                      <a:r>
                        <a:rPr lang="pap-029" sz="600">
                          <a:latin typeface="Verdana" panose="020B0604030504040204" pitchFamily="34" charset="0"/>
                          <a:ea typeface="Verdana" panose="020B0604030504040204" pitchFamily="34" charset="0"/>
                          <a:cs typeface="+mn-cs"/>
                        </a:rPr>
                        <a:t>E Plan di Accion aki ta tira un bista mas profundo riba e re-activacion di e servicio di reintegracion di DPL y cua supply ta necesario incluyendo optimalisacion di proceso di trabou.</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002606703"/>
                  </a:ext>
                </a:extLst>
              </a:tr>
              <a:tr h="26680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14. Implementacion di Plan di Accion maneho di mercado laboral fiha oficialmente.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december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Plan di Accion aki ta un di e siguiente accionnan di e decision di principio gubernamental tocante maneho di mercado laboral y sistema social. E Plan di Accion aki ta tira un bista mas profundo riba fasering di e proposicionnan di reforma pa modernisa y fortifica e sistema di seguridad social y flexibilisacion di mercado laboral.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326020385"/>
                  </a:ext>
                </a:extLst>
              </a:tr>
              <a:tr h="16675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Manager di programa E.1 - E.4 nombra.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Mirando e embergadura y impacto di e pakete di reforma pa mercado laboral y seguridad social, un manager di programa ta nombra pa duna sosten na e proceso di implementacion.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659282669"/>
                  </a:ext>
                </a:extLst>
              </a:tr>
              <a:tr h="13340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16. Inzicht sourcing trayecto di legislacion.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Hulanda + 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Pa e plannan di implementacion, ta analisa pa cua momento y via cua caminda por atrae hurista di legislacion.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527798235"/>
                  </a:ext>
                </a:extLst>
              </a:tr>
              <a:tr h="133401">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E.2</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combati economia informal y e trabou ilegal. </a:t>
                      </a:r>
                    </a:p>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p>
                      <a:pPr algn="l" fontAlgn="t"/>
                      <a:r>
                        <a:rPr lang="pap-029" sz="600" b="0" i="0" u="none" strike="noStrike">
                          <a:solidFill>
                            <a:srgbClr val="000000"/>
                          </a:solidFill>
                          <a:latin typeface="Verdana" panose="020B0604030504040204" pitchFamily="34" charset="0"/>
                          <a:ea typeface="Verdana" panose="020B0604030504040204" pitchFamily="34" charset="0"/>
                        </a:rPr>
                        <a:t>A base di e investigacion riba e tamaño di e economia informal, lo desaroya y implementa proposicion.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E.2.1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Siguiente pasonan ta determina tambe a base di e resultadonan E3.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73573386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14</a:t>
            </a:fld>
            <a:endParaRPr spc="-30" dirty="0">
              <a:latin typeface="Verdana" panose="020B0604030504040204" pitchFamily="34" charset="0"/>
              <a:ea typeface="Verdana" panose="020B0604030504040204" pitchFamily="34" charset="0"/>
            </a:endParaRPr>
          </a:p>
        </p:txBody>
      </p:sp>
      <p:graphicFrame>
        <p:nvGraphicFramePr>
          <p:cNvPr id="8" name="Tabel 7">
            <a:extLst>
              <a:ext uri="{FF2B5EF4-FFF2-40B4-BE49-F238E27FC236}">
                <a16:creationId xmlns:a16="http://schemas.microsoft.com/office/drawing/2014/main" id="{07232A74-7510-8023-FE87-F49A4478BDDF}"/>
              </a:ext>
            </a:extLst>
          </p:cNvPr>
          <p:cNvGraphicFramePr>
            <a:graphicFrameLocks noGrp="1"/>
          </p:cNvGraphicFramePr>
          <p:nvPr>
            <p:extLst>
              <p:ext uri="{D42A27DB-BD31-4B8C-83A1-F6EECF244321}">
                <p14:modId xmlns:p14="http://schemas.microsoft.com/office/powerpoint/2010/main" val="1467407616"/>
              </p:ext>
            </p:extLst>
          </p:nvPr>
        </p:nvGraphicFramePr>
        <p:xfrm>
          <a:off x="540700" y="1584000"/>
          <a:ext cx="9612000" cy="4663440"/>
        </p:xfrm>
        <a:graphic>
          <a:graphicData uri="http://schemas.openxmlformats.org/drawingml/2006/table">
            <a:tbl>
              <a:tblPr/>
              <a:tblGrid>
                <a:gridCol w="360000">
                  <a:extLst>
                    <a:ext uri="{9D8B030D-6E8A-4147-A177-3AD203B41FA5}">
                      <a16:colId xmlns:a16="http://schemas.microsoft.com/office/drawing/2014/main" val="3735057136"/>
                    </a:ext>
                  </a:extLst>
                </a:gridCol>
                <a:gridCol w="2160000">
                  <a:extLst>
                    <a:ext uri="{9D8B030D-6E8A-4147-A177-3AD203B41FA5}">
                      <a16:colId xmlns:a16="http://schemas.microsoft.com/office/drawing/2014/main" val="3407080117"/>
                    </a:ext>
                  </a:extLst>
                </a:gridCol>
                <a:gridCol w="360000">
                  <a:extLst>
                    <a:ext uri="{9D8B030D-6E8A-4147-A177-3AD203B41FA5}">
                      <a16:colId xmlns:a16="http://schemas.microsoft.com/office/drawing/2014/main" val="1063771734"/>
                    </a:ext>
                  </a:extLst>
                </a:gridCol>
                <a:gridCol w="1440000">
                  <a:extLst>
                    <a:ext uri="{9D8B030D-6E8A-4147-A177-3AD203B41FA5}">
                      <a16:colId xmlns:a16="http://schemas.microsoft.com/office/drawing/2014/main" val="744569999"/>
                    </a:ext>
                  </a:extLst>
                </a:gridCol>
                <a:gridCol w="1440000">
                  <a:extLst>
                    <a:ext uri="{9D8B030D-6E8A-4147-A177-3AD203B41FA5}">
                      <a16:colId xmlns:a16="http://schemas.microsoft.com/office/drawing/2014/main" val="836929399"/>
                    </a:ext>
                  </a:extLst>
                </a:gridCol>
                <a:gridCol w="756000">
                  <a:extLst>
                    <a:ext uri="{9D8B030D-6E8A-4147-A177-3AD203B41FA5}">
                      <a16:colId xmlns:a16="http://schemas.microsoft.com/office/drawing/2014/main" val="3006969628"/>
                    </a:ext>
                  </a:extLst>
                </a:gridCol>
                <a:gridCol w="576000">
                  <a:extLst>
                    <a:ext uri="{9D8B030D-6E8A-4147-A177-3AD203B41FA5}">
                      <a16:colId xmlns:a16="http://schemas.microsoft.com/office/drawing/2014/main" val="1335097408"/>
                    </a:ext>
                  </a:extLst>
                </a:gridCol>
                <a:gridCol w="2520000">
                  <a:extLst>
                    <a:ext uri="{9D8B030D-6E8A-4147-A177-3AD203B41FA5}">
                      <a16:colId xmlns:a16="http://schemas.microsoft.com/office/drawing/2014/main" val="1364998666"/>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extLst>
                  <a:ext uri="{0D108BD9-81ED-4DB2-BD59-A6C34878D82A}">
                    <a16:rowId xmlns:a16="http://schemas.microsoft.com/office/drawing/2014/main" val="2927639217"/>
                  </a:ext>
                </a:extLst>
              </a:tr>
              <a:tr h="266801">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E.3</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logra cu e sistema di seguridad social lo tin un funcion di activacion, cu e incentivonan adecuado, percurando na mes momento pa un red social adecuado.</a:t>
                      </a:r>
                      <a:br>
                        <a:rPr lang="pap-029" sz="600" b="0" i="0" u="none" strike="noStrike">
                          <a:solidFill>
                            <a:srgbClr val="000000"/>
                          </a:solidFill>
                          <a:latin typeface="Verdana" panose="020B0604030504040204" pitchFamily="34" charset="0"/>
                          <a:ea typeface="Verdana" panose="020B0604030504040204" pitchFamily="34" charset="0"/>
                        </a:rPr>
                      </a:b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A base di investigacion existente y/of adicional, lo desaroya y implementa proposicion. Mira hunto cu e medidanan tocante reforma di e mercado laboral.</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E.3.1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Investigacion tocante empleo ilegal di trahado stranhero.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8. Implementacion di quickwins di Plan di Accion di varios años.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Un cantidad di quick wins no a inicia sperando riba introduccion di e buki di admision nobo 2023, e quick wins ta inclui actualisacion di maneho di admision y integracion. Pa 15 di juni, tur quick wins mester ta realisa.</a:t>
                      </a:r>
                      <a:br>
                        <a:rPr lang="pap-029" sz="600" b="0" i="0" u="none" strike="noStrike" dirty="0">
                          <a:solidFill>
                            <a:srgbClr val="000000"/>
                          </a:solidFill>
                          <a:latin typeface="Verdana" panose="020B0604030504040204" pitchFamily="34" charset="0"/>
                          <a:ea typeface="Verdana" panose="020B0604030504040204" pitchFamily="34" charset="0"/>
                        </a:rPr>
                      </a:br>
                      <a:endParaRPr lang="pap-029" sz="600" b="0" i="0" u="none" strike="noStrike" dirty="0">
                        <a:solidFill>
                          <a:srgbClr val="000000"/>
                        </a:solidFill>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771154192"/>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3">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E.3.2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Desaroyo acercamento di trahamento ilegal di trahado stranhero.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 Modelo di pronostico realisa pa e necesidad di trahado riba mercado laboral.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Q2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290477967"/>
                  </a:ext>
                </a:extLst>
              </a:tr>
              <a:tr h="13340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Plan di accion pa implementacion di recomendacion resultando for di estudio di garantisado pa trahado stranhero fiha oficialmente.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Q4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371397922"/>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Limpiesa di data a ser inicia riba databank Labora.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Q3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1359567800"/>
                  </a:ext>
                </a:extLst>
              </a:tr>
              <a:tr h="233451">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E.4</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logra cu e sistema di seguridad social lo tin un funcion di activacion, cu e incentivonan adecuado, percurando na mes momento pa un red social adecuado. A base di investigacion existente y/of adicional, lo desaroya y implementa proposicion.</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Mira hunto cu e medidanan tocante reforma di e mercado laboral.</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E.4.2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Estudio tocante sistema di siguridad social.</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Roadmap E.1-E.4 fiha gubernamental.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februari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Basa riba e decision di principio gubernamental y plan di accion, den e lunanan benidero lo traha un strategia di termino largo pa e numbernan E abou, loke ta ser inclui den e roadmap.</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042376628"/>
                  </a:ext>
                </a:extLst>
              </a:tr>
              <a:tr h="33350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Roadmap E.1-E.4 fiha gubernamentalmente.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Fihamento gubernamental di Roadmap lo ser haci, pa motibo di e relacion entre nan, paralelamente cu fihamento gubernamental di un plan di programa pa proposicion di reforma. Na e momento aki ainda no ta cla riba ki momento esaki por ta posibel. Tanto elaboracion di e varios Plan di Accion nan di implementacion como desaroyo oficial di Roadmap lo duna direccion na esaki.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794233974"/>
                  </a:ext>
                </a:extLst>
              </a:tr>
              <a:tr h="433552">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E.5</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Aruba ta hisa edad di pensioen na 66 aña (na 2025), a menos cu investigacion independiente demostra cu un aumento di e edad di pensioen na 66 aña den 2025 no ta realistico y tin proposicion alternativo cu e mesun efecto presupuestario. Un instituto economico independiente (apunta pa COHO den consulta cu pais) ta trece na bista kico ta e efectonan presupuestario structural pa posibilidad di pago di pensioen y seguridad social si edad di pensioen ta hisa na 66 aña den 2025 y ta incrementa ainda mas mediante e acoplacion cu proyeccion di bida y sigui conta e proposicionnan alternativo. Ta presenta e resultadonan na Aruba y Hulanda, despues di cual den consulta ta discuti con ta duna contenido na e resultadonan di e investigacion.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E.5.0</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Esaki ta pasa pa un siguiente agenda di ehecucion.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2140517187"/>
                  </a:ext>
                </a:extLst>
              </a:tr>
            </a:tbl>
          </a:graphicData>
        </a:graphic>
      </p:graphicFrame>
    </p:spTree>
    <p:extLst>
      <p:ext uri="{BB962C8B-B14F-4D97-AF65-F5344CB8AC3E}">
        <p14:creationId xmlns:p14="http://schemas.microsoft.com/office/powerpoint/2010/main" val="2641971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15</a:t>
            </a:fld>
            <a:endParaRPr spc="-30" dirty="0">
              <a:latin typeface="Verdana" panose="020B0604030504040204" pitchFamily="34" charset="0"/>
              <a:ea typeface="Verdana" panose="020B0604030504040204" pitchFamily="34" charset="0"/>
            </a:endParaRPr>
          </a:p>
        </p:txBody>
      </p:sp>
      <p:graphicFrame>
        <p:nvGraphicFramePr>
          <p:cNvPr id="8" name="Tabel 7">
            <a:extLst>
              <a:ext uri="{FF2B5EF4-FFF2-40B4-BE49-F238E27FC236}">
                <a16:creationId xmlns:a16="http://schemas.microsoft.com/office/drawing/2014/main" id="{07232A74-7510-8023-FE87-F49A4478BDDF}"/>
              </a:ext>
            </a:extLst>
          </p:cNvPr>
          <p:cNvGraphicFramePr>
            <a:graphicFrameLocks noGrp="1"/>
          </p:cNvGraphicFramePr>
          <p:nvPr>
            <p:extLst>
              <p:ext uri="{D42A27DB-BD31-4B8C-83A1-F6EECF244321}">
                <p14:modId xmlns:p14="http://schemas.microsoft.com/office/powerpoint/2010/main" val="328905413"/>
              </p:ext>
            </p:extLst>
          </p:nvPr>
        </p:nvGraphicFramePr>
        <p:xfrm>
          <a:off x="540700" y="1584000"/>
          <a:ext cx="9612000" cy="3474720"/>
        </p:xfrm>
        <a:graphic>
          <a:graphicData uri="http://schemas.openxmlformats.org/drawingml/2006/table">
            <a:tbl>
              <a:tblPr/>
              <a:tblGrid>
                <a:gridCol w="360000">
                  <a:extLst>
                    <a:ext uri="{9D8B030D-6E8A-4147-A177-3AD203B41FA5}">
                      <a16:colId xmlns:a16="http://schemas.microsoft.com/office/drawing/2014/main" val="3735057136"/>
                    </a:ext>
                  </a:extLst>
                </a:gridCol>
                <a:gridCol w="2160000">
                  <a:extLst>
                    <a:ext uri="{9D8B030D-6E8A-4147-A177-3AD203B41FA5}">
                      <a16:colId xmlns:a16="http://schemas.microsoft.com/office/drawing/2014/main" val="3407080117"/>
                    </a:ext>
                  </a:extLst>
                </a:gridCol>
                <a:gridCol w="360000">
                  <a:extLst>
                    <a:ext uri="{9D8B030D-6E8A-4147-A177-3AD203B41FA5}">
                      <a16:colId xmlns:a16="http://schemas.microsoft.com/office/drawing/2014/main" val="1063771734"/>
                    </a:ext>
                  </a:extLst>
                </a:gridCol>
                <a:gridCol w="1440000">
                  <a:extLst>
                    <a:ext uri="{9D8B030D-6E8A-4147-A177-3AD203B41FA5}">
                      <a16:colId xmlns:a16="http://schemas.microsoft.com/office/drawing/2014/main" val="744569999"/>
                    </a:ext>
                  </a:extLst>
                </a:gridCol>
                <a:gridCol w="1440000">
                  <a:extLst>
                    <a:ext uri="{9D8B030D-6E8A-4147-A177-3AD203B41FA5}">
                      <a16:colId xmlns:a16="http://schemas.microsoft.com/office/drawing/2014/main" val="836929399"/>
                    </a:ext>
                  </a:extLst>
                </a:gridCol>
                <a:gridCol w="756000">
                  <a:extLst>
                    <a:ext uri="{9D8B030D-6E8A-4147-A177-3AD203B41FA5}">
                      <a16:colId xmlns:a16="http://schemas.microsoft.com/office/drawing/2014/main" val="3006969628"/>
                    </a:ext>
                  </a:extLst>
                </a:gridCol>
                <a:gridCol w="576000">
                  <a:extLst>
                    <a:ext uri="{9D8B030D-6E8A-4147-A177-3AD203B41FA5}">
                      <a16:colId xmlns:a16="http://schemas.microsoft.com/office/drawing/2014/main" val="1335097408"/>
                    </a:ext>
                  </a:extLst>
                </a:gridCol>
                <a:gridCol w="2520000">
                  <a:extLst>
                    <a:ext uri="{9D8B030D-6E8A-4147-A177-3AD203B41FA5}">
                      <a16:colId xmlns:a16="http://schemas.microsoft.com/office/drawing/2014/main" val="1364998666"/>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C2E6"/>
                    </a:solidFill>
                  </a:tcPr>
                </a:tc>
                <a:extLst>
                  <a:ext uri="{0D108BD9-81ED-4DB2-BD59-A6C34878D82A}">
                    <a16:rowId xmlns:a16="http://schemas.microsoft.com/office/drawing/2014/main" val="2927639217"/>
                  </a:ext>
                </a:extLst>
              </a:tr>
              <a:tr h="333501">
                <a:tc rowSpan="5">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E.6</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rowSpan="5">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Lo promove clima di inversion y empresaria. Entre otro, ta importante cu ta optimalisa e sistema di permiso, ta reduci gasto di haci negoshi y ta elimina burocracia (red tape).</a:t>
                      </a: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A base di screening integral di (e.o.) ley y regulacion di ley, lo desaroya y implementa proposicion.A base di e screening y conseho, lo elabora y implementa e proposicionnan.</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rowSpan="5">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E.6.2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rowSpan="5">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Mira medida.</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Simplificacion habrimento di cuenta bancario realisa.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CBA y ABA ta tuma e accion aki den consulta. Realisacion ta sinta for di area di influencia directo di gobierno di Aruba. P’esey, ainda no ta inclui ningun fecha aki. Cada kwartaal lo informa tocante progreso. E ley concepto y e memorie van toelichting ta presenta na Minister di Asunto Economico, Comunicacion y Desaroyo Sostenibel na Q1 di 2023 pa CBA (Centrale Bank van 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454357192"/>
                  </a:ext>
                </a:extLst>
              </a:tr>
              <a:tr h="23345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5. Rapport di progreso di AFTA (Aruba Fair Trade Authority).</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Trabou ta tuma luga pa e fundacion di AFTA. Entre otro, lo tin atencion pa e organisacion administrativo, control interno pa e procesonan, aspecto di HRM, actualisacion necesario di reglamento di concurencia, facilidad y nombramento di miembro di directiva.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10086201"/>
                  </a:ext>
                </a:extLst>
              </a:tr>
              <a:tr h="16675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6. AFTA operacional.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november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Pa motibo di un retraso den e proceso di reclutamento y seleccion di miembro di directiva, director y personal di AFTA (autoridad di concurensia di Aruba), e deadline ta ser pospone un luna.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499302529"/>
                  </a:ext>
                </a:extLst>
              </a:tr>
              <a:tr h="366852">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7. Acelera y mehora Plan di Accion, decisionnan di permiso fiha gubernamentalmente.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juli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Plan di Accion lo ser fiha gubernamentalmente mas despues cu a planifica, pasobra ainda mester yega na conenso entre Aruba y TWO tocante e plan di accion, cu ta ser completa awor pa Aruba a base di feedback. Esaki lo ta cla pa 30 di juli segun espectativa.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513208630"/>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9. Roadmap concepto fiha oficialmente.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Na september lo tin un discusion oficial tocante cua accion adicional por ser considera den cuadro di Pakete di Pais. Dependiendo di esey, lo determina siguiente accion.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1999860352"/>
                  </a:ext>
                </a:extLst>
              </a:tr>
              <a:tr h="0">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E.7</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Desaroyo y implementacion di maneho di tereno y orden di maneho di espacio.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E.7.3</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Revision gubernamental di cobransa y regla asuntonan huridico.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4. Ahuste di metodo nobo di cobransa.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Lo ser inclui den e screening niet-belastingmiddelen bou di actividad A.1.5.2.</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568459327"/>
                  </a:ext>
                </a:extLst>
              </a:tr>
              <a:tr h="13340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5. Organisa un forma nobo di maneha e asuntonan huridico.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Decision definitivo tocante caso huridico lo ta tuma luga ora tin mas claridad di organisacion di proceso di cobra, mira E.7.3.1.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DD7EE"/>
                    </a:solidFill>
                  </a:tcPr>
                </a:tc>
                <a:extLst>
                  <a:ext uri="{0D108BD9-81ED-4DB2-BD59-A6C34878D82A}">
                    <a16:rowId xmlns:a16="http://schemas.microsoft.com/office/drawing/2014/main" val="3560213120"/>
                  </a:ext>
                </a:extLst>
              </a:tr>
            </a:tbl>
          </a:graphicData>
        </a:graphic>
      </p:graphicFrame>
    </p:spTree>
    <p:extLst>
      <p:ext uri="{BB962C8B-B14F-4D97-AF65-F5344CB8AC3E}">
        <p14:creationId xmlns:p14="http://schemas.microsoft.com/office/powerpoint/2010/main" val="2575991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16</a:t>
            </a:fld>
            <a:endParaRPr spc="-30" dirty="0">
              <a:latin typeface="Verdana" panose="020B0604030504040204" pitchFamily="34" charset="0"/>
              <a:ea typeface="Verdana" panose="020B0604030504040204" pitchFamily="34" charset="0"/>
            </a:endParaRPr>
          </a:p>
        </p:txBody>
      </p:sp>
      <p:sp>
        <p:nvSpPr>
          <p:cNvPr id="3" name="object 3"/>
          <p:cNvSpPr txBox="1"/>
          <p:nvPr/>
        </p:nvSpPr>
        <p:spPr>
          <a:xfrm>
            <a:off x="1155700" y="936000"/>
            <a:ext cx="6231560" cy="469359"/>
          </a:xfrm>
          <a:prstGeom prst="rect">
            <a:avLst/>
          </a:prstGeom>
        </p:spPr>
        <p:txBody>
          <a:bodyPr vert="horz" wrap="square" lIns="0" tIns="27940" rIns="0" bIns="0" rtlCol="0">
            <a:spAutoFit/>
          </a:bodyPr>
          <a:lstStyle/>
          <a:p>
            <a:pPr marL="114300" indent="-101600">
              <a:lnSpc>
                <a:spcPct val="100000"/>
              </a:lnSpc>
              <a:spcBef>
                <a:spcPts val="220"/>
              </a:spcBef>
              <a:buChar char="•"/>
              <a:tabLst>
                <a:tab pos="114300" algn="l"/>
              </a:tabLst>
            </a:pPr>
            <a:r>
              <a:rPr lang="pap-029" sz="900" dirty="0">
                <a:latin typeface="Verdana" panose="020B0604030504040204" pitchFamily="34" charset="0"/>
                <a:ea typeface="Verdana" panose="020B0604030504040204" pitchFamily="34" charset="0"/>
                <a:cs typeface="Arial"/>
              </a:rPr>
              <a:t>maneha y tene COVID-19 manehabel;</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garantisa continuidad di cuido urgente;</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organisacion eficiente di cuido y realisacion di un sistema di salud solido y pagabel.</a:t>
            </a:r>
          </a:p>
        </p:txBody>
      </p:sp>
      <p:sp>
        <p:nvSpPr>
          <p:cNvPr id="4" name="object 4"/>
          <p:cNvSpPr txBox="1">
            <a:spLocks noGrp="1"/>
          </p:cNvSpPr>
          <p:nvPr>
            <p:ph type="title"/>
          </p:nvPr>
        </p:nvSpPr>
        <p:spPr>
          <a:xfrm>
            <a:off x="540000" y="468000"/>
            <a:ext cx="3454400" cy="335989"/>
          </a:xfrm>
          <a:prstGeom prst="rect">
            <a:avLst/>
          </a:prstGeom>
        </p:spPr>
        <p:txBody>
          <a:bodyPr vert="horz" wrap="square" lIns="0" tIns="12700" rIns="0" bIns="0" rtlCol="0">
            <a:spAutoFit/>
          </a:bodyPr>
          <a:lstStyle/>
          <a:p>
            <a:pPr marL="12700">
              <a:lnSpc>
                <a:spcPct val="100000"/>
              </a:lnSpc>
              <a:spcBef>
                <a:spcPts val="100"/>
              </a:spcBef>
            </a:pPr>
            <a:r>
              <a:rPr lang="pap-029" sz="2100">
                <a:solidFill>
                  <a:srgbClr val="000000"/>
                </a:solidFill>
                <a:latin typeface="Verdana" panose="020B0604030504040204" pitchFamily="34" charset="0"/>
                <a:ea typeface="Verdana" panose="020B0604030504040204" pitchFamily="34" charset="0"/>
              </a:rPr>
              <a:t>Tema F: </a:t>
            </a:r>
            <a:r>
              <a:rPr lang="pap-029" sz="2100" b="1">
                <a:solidFill>
                  <a:srgbClr val="000000"/>
                </a:solidFill>
                <a:latin typeface="Verdana" panose="020B0604030504040204" pitchFamily="34" charset="0"/>
                <a:ea typeface="Verdana" panose="020B0604030504040204" pitchFamily="34" charset="0"/>
              </a:rPr>
              <a:t>Cuido</a:t>
            </a:r>
          </a:p>
        </p:txBody>
      </p:sp>
      <p:sp>
        <p:nvSpPr>
          <p:cNvPr id="5" name="object 5"/>
          <p:cNvSpPr txBox="1"/>
          <p:nvPr/>
        </p:nvSpPr>
        <p:spPr>
          <a:xfrm>
            <a:off x="540000" y="936000"/>
            <a:ext cx="615700" cy="151323"/>
          </a:xfrm>
          <a:prstGeom prst="rect">
            <a:avLst/>
          </a:prstGeom>
        </p:spPr>
        <p:txBody>
          <a:bodyPr vert="horz" wrap="square" lIns="0" tIns="12700" rIns="0" bIns="0" rtlCol="0">
            <a:spAutoFit/>
          </a:bodyPr>
          <a:lstStyle/>
          <a:p>
            <a:pPr marL="12700">
              <a:lnSpc>
                <a:spcPct val="100000"/>
              </a:lnSpc>
              <a:spcBef>
                <a:spcPts val="100"/>
              </a:spcBef>
            </a:pPr>
            <a:r>
              <a:rPr lang="pap-029" sz="900" b="1" dirty="0">
                <a:latin typeface="Verdana" panose="020B0604030504040204" pitchFamily="34" charset="0"/>
                <a:ea typeface="Verdana" panose="020B0604030504040204" pitchFamily="34" charset="0"/>
                <a:cs typeface="Arial"/>
              </a:rPr>
              <a:t>Obhetivo</a:t>
            </a:r>
          </a:p>
        </p:txBody>
      </p:sp>
      <p:graphicFrame>
        <p:nvGraphicFramePr>
          <p:cNvPr id="8" name="Tabel 7">
            <a:extLst>
              <a:ext uri="{FF2B5EF4-FFF2-40B4-BE49-F238E27FC236}">
                <a16:creationId xmlns:a16="http://schemas.microsoft.com/office/drawing/2014/main" id="{D24B3990-971B-4757-41A2-C43E5076A8B6}"/>
              </a:ext>
            </a:extLst>
          </p:cNvPr>
          <p:cNvGraphicFramePr>
            <a:graphicFrameLocks noGrp="1"/>
          </p:cNvGraphicFramePr>
          <p:nvPr>
            <p:extLst>
              <p:ext uri="{D42A27DB-BD31-4B8C-83A1-F6EECF244321}">
                <p14:modId xmlns:p14="http://schemas.microsoft.com/office/powerpoint/2010/main" val="2732258446"/>
              </p:ext>
            </p:extLst>
          </p:nvPr>
        </p:nvGraphicFramePr>
        <p:xfrm>
          <a:off x="540000" y="1584000"/>
          <a:ext cx="9612000" cy="4206240"/>
        </p:xfrm>
        <a:graphic>
          <a:graphicData uri="http://schemas.openxmlformats.org/drawingml/2006/table">
            <a:tbl>
              <a:tblPr/>
              <a:tblGrid>
                <a:gridCol w="360000">
                  <a:extLst>
                    <a:ext uri="{9D8B030D-6E8A-4147-A177-3AD203B41FA5}">
                      <a16:colId xmlns:a16="http://schemas.microsoft.com/office/drawing/2014/main" val="1743996783"/>
                    </a:ext>
                  </a:extLst>
                </a:gridCol>
                <a:gridCol w="2160000">
                  <a:extLst>
                    <a:ext uri="{9D8B030D-6E8A-4147-A177-3AD203B41FA5}">
                      <a16:colId xmlns:a16="http://schemas.microsoft.com/office/drawing/2014/main" val="421111245"/>
                    </a:ext>
                  </a:extLst>
                </a:gridCol>
                <a:gridCol w="360000">
                  <a:extLst>
                    <a:ext uri="{9D8B030D-6E8A-4147-A177-3AD203B41FA5}">
                      <a16:colId xmlns:a16="http://schemas.microsoft.com/office/drawing/2014/main" val="3404818887"/>
                    </a:ext>
                  </a:extLst>
                </a:gridCol>
                <a:gridCol w="1440000">
                  <a:extLst>
                    <a:ext uri="{9D8B030D-6E8A-4147-A177-3AD203B41FA5}">
                      <a16:colId xmlns:a16="http://schemas.microsoft.com/office/drawing/2014/main" val="1750691695"/>
                    </a:ext>
                  </a:extLst>
                </a:gridCol>
                <a:gridCol w="1440000">
                  <a:extLst>
                    <a:ext uri="{9D8B030D-6E8A-4147-A177-3AD203B41FA5}">
                      <a16:colId xmlns:a16="http://schemas.microsoft.com/office/drawing/2014/main" val="1703096298"/>
                    </a:ext>
                  </a:extLst>
                </a:gridCol>
                <a:gridCol w="756000">
                  <a:extLst>
                    <a:ext uri="{9D8B030D-6E8A-4147-A177-3AD203B41FA5}">
                      <a16:colId xmlns:a16="http://schemas.microsoft.com/office/drawing/2014/main" val="1109021437"/>
                    </a:ext>
                  </a:extLst>
                </a:gridCol>
                <a:gridCol w="576000">
                  <a:extLst>
                    <a:ext uri="{9D8B030D-6E8A-4147-A177-3AD203B41FA5}">
                      <a16:colId xmlns:a16="http://schemas.microsoft.com/office/drawing/2014/main" val="1073289929"/>
                    </a:ext>
                  </a:extLst>
                </a:gridCol>
                <a:gridCol w="2520000">
                  <a:extLst>
                    <a:ext uri="{9D8B030D-6E8A-4147-A177-3AD203B41FA5}">
                      <a16:colId xmlns:a16="http://schemas.microsoft.com/office/drawing/2014/main" val="211123126"/>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extLst>
                  <a:ext uri="{0D108BD9-81ED-4DB2-BD59-A6C34878D82A}">
                    <a16:rowId xmlns:a16="http://schemas.microsoft.com/office/drawing/2014/main" val="3851852358"/>
                  </a:ext>
                </a:extLst>
              </a:tr>
              <a:tr h="493245">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F.1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Pa maneha y tene COVID-19 manehabel, ta implementa conseho di OMT Cariben (24 di april 2020 y 3 di juni 2020), incluyendo en todo caso e siguiente medidanan:</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mantene e capacidad di IC disponibel;</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fortalece servicio di salud publico (e.o. en conexion cu investigacion di fuente y contacto);</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mantene den stock suficiente ekipo di proteccion personal (PBM);</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aumenta y mantene e capacidad di test na nivel;</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introduci e sindrome di vigilancia;</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garantisa capacidad suficiente di air-ambulance;</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compra di vacuna contra COVID -19 y implementacion di programa di vacunacion (for di momento cu vacuna ta disponibel).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F.1.1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Continuo.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2875756796"/>
                  </a:ext>
                </a:extLst>
              </a:tr>
              <a:tr h="682955">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F.2</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rowSpan="3">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Den cuadro di eficacia, ta trece na bista y reduci duplicacion innecesario den ofrecemento di cuido di e diferente hospitalnan y otro ineficiencia, mediante desaroyo y ehecucion di plan di colaboracion entre hospital regional di teritorio Caribense di Reino y ta cera acuerdo gubernamental cu den tur caso ta inclui:</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reduci cantidad di envio medico pa pais terciario mediante ampliacion di oferta di cuido den teritorio Caribense di Reino (cuido specialisa superior);</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compra conhunto di medicamento, recurso, material y aparato;</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capacitacion regional y planificacion di capacidad di personal di cuido (reduccion di gasto di capacitacion mediante reduccion di formacion den extranheria);</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reorganisa cuido di laboratorio y reduccion di cantidad di laboratorio;</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specialista medico cu ta ofrece cuido sigura den servicio paga di hospital (sterfhuisconstructie);</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fortalece e colaboracion di cuido primario y cuido secundario;</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re-calcula forma di financiamento y tarifa di cuido secundario hunto cu seguro di cuido y Nederlandse zorgautoriteit (Autoridad di cuido Hulandes).</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rowSpan="3">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F.2.2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Proposicion pa traha hunto (Dutch Caribbean Hospital Alliance (DCHA) + Samenwerkende Zorgverzekeraars CAS-BES (SZV)) lo stel op un programa di exigencia riba cua un inventarisacion (basa riba calidad y gasto) di tarifa di e hospitalnan y instancia di cuido afilia na DCHA na otro destinacion (Colombia, Republica Dominicana, Hulanda) lo ta basa.</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Cumienso di procedura destaho pa estudio comparativo di tarifa di hospital afilia na DCHA pa envio medico interinsular.</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DCHA/SZV/TWO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Implementacion di e medida aki ta tuma luga bou di guia di vierlandenoverleg. Por lo tanto e medida ta keda elimina for di e Agenda di Ehecucion.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extLst>
                  <a:ext uri="{0D108BD9-81ED-4DB2-BD59-A6C34878D82A}">
                    <a16:rowId xmlns:a16="http://schemas.microsoft.com/office/drawing/2014/main" val="2617211014"/>
                  </a:ext>
                </a:extLst>
              </a:tr>
              <a:tr h="15176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Bista detaya den oferta di cuido di hospital afilia na DCHA y hospital den region y e gastonan (comparativo) di esaki.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DCHA/SZV/TWO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Implementacion di e medida aki ta tuma luga bou di guia di vierlandenoverleg. Por lo tanto e medida ta keda elimina for di e Agenda di Ehecucion.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extLst>
                  <a:ext uri="{0D108BD9-81ED-4DB2-BD59-A6C34878D82A}">
                    <a16:rowId xmlns:a16="http://schemas.microsoft.com/office/drawing/2014/main" val="1807662967"/>
                  </a:ext>
                </a:extLst>
              </a:tr>
              <a:tr h="15176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4. Formulacion di un plan di accion segun resultado di investigacion.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DCHA/SZV/TWO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Implementacion di e medida aki ta tuma luga bou di guia di vierlandenoverleg. Por lo tanto e medida ta keda elimina for di e Agenda di Ehecucion.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B2CF"/>
                    </a:solidFill>
                  </a:tcPr>
                </a:tc>
                <a:extLst>
                  <a:ext uri="{0D108BD9-81ED-4DB2-BD59-A6C34878D82A}">
                    <a16:rowId xmlns:a16="http://schemas.microsoft.com/office/drawing/2014/main" val="2523310918"/>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17</a:t>
            </a:fld>
            <a:endParaRPr spc="-30" dirty="0">
              <a:latin typeface="Verdana" panose="020B0604030504040204" pitchFamily="34" charset="0"/>
              <a:ea typeface="Verdana" panose="020B0604030504040204" pitchFamily="34" charset="0"/>
            </a:endParaRPr>
          </a:p>
        </p:txBody>
      </p:sp>
      <p:graphicFrame>
        <p:nvGraphicFramePr>
          <p:cNvPr id="8" name="Tabel 7">
            <a:extLst>
              <a:ext uri="{FF2B5EF4-FFF2-40B4-BE49-F238E27FC236}">
                <a16:creationId xmlns:a16="http://schemas.microsoft.com/office/drawing/2014/main" id="{D24B3990-971B-4757-41A2-C43E5076A8B6}"/>
              </a:ext>
            </a:extLst>
          </p:cNvPr>
          <p:cNvGraphicFramePr>
            <a:graphicFrameLocks noGrp="1"/>
          </p:cNvGraphicFramePr>
          <p:nvPr>
            <p:extLst>
              <p:ext uri="{D42A27DB-BD31-4B8C-83A1-F6EECF244321}">
                <p14:modId xmlns:p14="http://schemas.microsoft.com/office/powerpoint/2010/main" val="334314525"/>
              </p:ext>
            </p:extLst>
          </p:nvPr>
        </p:nvGraphicFramePr>
        <p:xfrm>
          <a:off x="540000" y="1584000"/>
          <a:ext cx="9612000" cy="3383280"/>
        </p:xfrm>
        <a:graphic>
          <a:graphicData uri="http://schemas.openxmlformats.org/drawingml/2006/table">
            <a:tbl>
              <a:tblPr/>
              <a:tblGrid>
                <a:gridCol w="360000">
                  <a:extLst>
                    <a:ext uri="{9D8B030D-6E8A-4147-A177-3AD203B41FA5}">
                      <a16:colId xmlns:a16="http://schemas.microsoft.com/office/drawing/2014/main" val="1743996783"/>
                    </a:ext>
                  </a:extLst>
                </a:gridCol>
                <a:gridCol w="2160000">
                  <a:extLst>
                    <a:ext uri="{9D8B030D-6E8A-4147-A177-3AD203B41FA5}">
                      <a16:colId xmlns:a16="http://schemas.microsoft.com/office/drawing/2014/main" val="421111245"/>
                    </a:ext>
                  </a:extLst>
                </a:gridCol>
                <a:gridCol w="360000">
                  <a:extLst>
                    <a:ext uri="{9D8B030D-6E8A-4147-A177-3AD203B41FA5}">
                      <a16:colId xmlns:a16="http://schemas.microsoft.com/office/drawing/2014/main" val="3404818887"/>
                    </a:ext>
                  </a:extLst>
                </a:gridCol>
                <a:gridCol w="1440000">
                  <a:extLst>
                    <a:ext uri="{9D8B030D-6E8A-4147-A177-3AD203B41FA5}">
                      <a16:colId xmlns:a16="http://schemas.microsoft.com/office/drawing/2014/main" val="1750691695"/>
                    </a:ext>
                  </a:extLst>
                </a:gridCol>
                <a:gridCol w="1440000">
                  <a:extLst>
                    <a:ext uri="{9D8B030D-6E8A-4147-A177-3AD203B41FA5}">
                      <a16:colId xmlns:a16="http://schemas.microsoft.com/office/drawing/2014/main" val="1703096298"/>
                    </a:ext>
                  </a:extLst>
                </a:gridCol>
                <a:gridCol w="756000">
                  <a:extLst>
                    <a:ext uri="{9D8B030D-6E8A-4147-A177-3AD203B41FA5}">
                      <a16:colId xmlns:a16="http://schemas.microsoft.com/office/drawing/2014/main" val="1109021437"/>
                    </a:ext>
                  </a:extLst>
                </a:gridCol>
                <a:gridCol w="576000">
                  <a:extLst>
                    <a:ext uri="{9D8B030D-6E8A-4147-A177-3AD203B41FA5}">
                      <a16:colId xmlns:a16="http://schemas.microsoft.com/office/drawing/2014/main" val="1073289929"/>
                    </a:ext>
                  </a:extLst>
                </a:gridCol>
                <a:gridCol w="2520000">
                  <a:extLst>
                    <a:ext uri="{9D8B030D-6E8A-4147-A177-3AD203B41FA5}">
                      <a16:colId xmlns:a16="http://schemas.microsoft.com/office/drawing/2014/main" val="211123126"/>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extLst>
                  <a:ext uri="{0D108BD9-81ED-4DB2-BD59-A6C34878D82A}">
                    <a16:rowId xmlns:a16="http://schemas.microsoft.com/office/drawing/2014/main" val="3851852358"/>
                  </a:ext>
                </a:extLst>
              </a:tr>
              <a:tr h="390063">
                <a:tc rowSpan="7">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F.3</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7">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 base di investigacion existente y/of adicional tocante eficacia (incluyendo financiamento) y eficacia di cuido y resultado di medida F.2, lo desaroya y implementa proposicion. Por pensa riba recalculacion di e pakete di seguro y implementacion di pago propio.</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2">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Fortificacion di cuido first line.</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4. protocol di cooperacion pa intercambio di conocemento entre HAVA y ACIA fiha.</a:t>
                      </a: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endParaRPr lang="pap-029" sz="600" b="0" i="0" u="none" strike="noStrike" dirty="0">
                        <a:solidFill>
                          <a:srgbClr val="000000"/>
                        </a:solidFill>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Den lugar di un protocol, a scoge pa traha protocol separa pa cada bista di enfermedad, awor ta trahando riba seis protocol. P’esey, e fecha a cambia.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2988618662"/>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8. Ampliacion di formacion pa dokter di cas pa Arubig a start.</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2417378364"/>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Prevension.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 Evaluacion di trayecto di prevension finalisa.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Na fin di 2022 a cuminsa un cantidad di trayecto di prevension, cu lo ser evalua despues di cumplimento.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3990335177"/>
                  </a:ext>
                </a:extLst>
              </a:tr>
              <a:tr h="45530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F.3.4</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2">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Adaptacion di pakete di seguro.</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 Nota inicial Adaptacion di Landsverordening Algemene Ziektekosten Verzekering fiha pa gobierno.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december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Evaluacion di e legislacion a inicia, pero mientrastanto a cambia e scope di e encargo. Como consecuencia di diferente desaroyo, incluso principalmente tambe e plannan pa un acuerdo di cuido y e cuadro financiero plurianual, a tuma decision pa reanuda e evaluacion inicial. Den esaki tambe lo inclui resultado di e acuerdo y lo traha un time-line nobo. Ta spera cu e evaluacion por tuma luga den di 4 kwartaal.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3826619710"/>
                  </a:ext>
                </a:extLst>
              </a:tr>
              <a:tr h="15176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2. Evaluacion di Wet Versobering Positieve Lijst Geneesmiddelen finalisa.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Wet Versobering Positieve Lijst Geneesmiddelen, cu a drenta na vigor dia 1e di october 2022, lo ser evalua. Lo evalua si e lista tin mester di ahuste.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3168040451"/>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F.3.5</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Bahamento di gasto di laboratorio.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2. Racionalisacion di tarifa di test di laboratorio a drenta na vigor.</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Pasobra tin un procedura legal, ta pospone e fecha di drenta na vigor.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3649651732"/>
                  </a:ext>
                </a:extLst>
              </a:tr>
              <a:tr h="379419">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F.3.6</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Intercambio di informacion y conocemento entre proveedornan di cuido.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2. Cumienso investigacion DATA pa inventario di necesidad.</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accion aki ta bini den luga di 3.6.1. Pasobra a resulta cu tin diferente proyecto/inventarisacion tocante intercambio di informacion riba diferente area, ta evalua prome cu tur cos e manera di intercambio di dato. Entre otro, ta wak e rijkswet persoonsgegevens cu ta den elaboracion, aspecto financiero y viabilidad practico y ta envolve uzuario y stakeholders envolvi.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671873096"/>
                  </a:ext>
                </a:extLst>
              </a:tr>
            </a:tbl>
          </a:graphicData>
        </a:graphic>
      </p:graphicFrame>
    </p:spTree>
    <p:extLst>
      <p:ext uri="{BB962C8B-B14F-4D97-AF65-F5344CB8AC3E}">
        <p14:creationId xmlns:p14="http://schemas.microsoft.com/office/powerpoint/2010/main" val="2925410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18</a:t>
            </a:fld>
            <a:endParaRPr spc="-30" dirty="0">
              <a:latin typeface="Verdana" panose="020B0604030504040204" pitchFamily="34" charset="0"/>
              <a:ea typeface="Verdana" panose="020B0604030504040204" pitchFamily="34" charset="0"/>
            </a:endParaRPr>
          </a:p>
        </p:txBody>
      </p:sp>
      <p:graphicFrame>
        <p:nvGraphicFramePr>
          <p:cNvPr id="8" name="Tabel 7">
            <a:extLst>
              <a:ext uri="{FF2B5EF4-FFF2-40B4-BE49-F238E27FC236}">
                <a16:creationId xmlns:a16="http://schemas.microsoft.com/office/drawing/2014/main" id="{D24B3990-971B-4757-41A2-C43E5076A8B6}"/>
              </a:ext>
            </a:extLst>
          </p:cNvPr>
          <p:cNvGraphicFramePr>
            <a:graphicFrameLocks noGrp="1"/>
          </p:cNvGraphicFramePr>
          <p:nvPr>
            <p:extLst>
              <p:ext uri="{D42A27DB-BD31-4B8C-83A1-F6EECF244321}">
                <p14:modId xmlns:p14="http://schemas.microsoft.com/office/powerpoint/2010/main" val="499447372"/>
              </p:ext>
            </p:extLst>
          </p:nvPr>
        </p:nvGraphicFramePr>
        <p:xfrm>
          <a:off x="540000" y="1584000"/>
          <a:ext cx="9612000" cy="3291840"/>
        </p:xfrm>
        <a:graphic>
          <a:graphicData uri="http://schemas.openxmlformats.org/drawingml/2006/table">
            <a:tbl>
              <a:tblPr/>
              <a:tblGrid>
                <a:gridCol w="360000">
                  <a:extLst>
                    <a:ext uri="{9D8B030D-6E8A-4147-A177-3AD203B41FA5}">
                      <a16:colId xmlns:a16="http://schemas.microsoft.com/office/drawing/2014/main" val="1743996783"/>
                    </a:ext>
                  </a:extLst>
                </a:gridCol>
                <a:gridCol w="2160000">
                  <a:extLst>
                    <a:ext uri="{9D8B030D-6E8A-4147-A177-3AD203B41FA5}">
                      <a16:colId xmlns:a16="http://schemas.microsoft.com/office/drawing/2014/main" val="421111245"/>
                    </a:ext>
                  </a:extLst>
                </a:gridCol>
                <a:gridCol w="360000">
                  <a:extLst>
                    <a:ext uri="{9D8B030D-6E8A-4147-A177-3AD203B41FA5}">
                      <a16:colId xmlns:a16="http://schemas.microsoft.com/office/drawing/2014/main" val="3404818887"/>
                    </a:ext>
                  </a:extLst>
                </a:gridCol>
                <a:gridCol w="1317100">
                  <a:extLst>
                    <a:ext uri="{9D8B030D-6E8A-4147-A177-3AD203B41FA5}">
                      <a16:colId xmlns:a16="http://schemas.microsoft.com/office/drawing/2014/main" val="1750691695"/>
                    </a:ext>
                  </a:extLst>
                </a:gridCol>
                <a:gridCol w="1371600">
                  <a:extLst>
                    <a:ext uri="{9D8B030D-6E8A-4147-A177-3AD203B41FA5}">
                      <a16:colId xmlns:a16="http://schemas.microsoft.com/office/drawing/2014/main" val="1703096298"/>
                    </a:ext>
                  </a:extLst>
                </a:gridCol>
                <a:gridCol w="947300">
                  <a:extLst>
                    <a:ext uri="{9D8B030D-6E8A-4147-A177-3AD203B41FA5}">
                      <a16:colId xmlns:a16="http://schemas.microsoft.com/office/drawing/2014/main" val="1109021437"/>
                    </a:ext>
                  </a:extLst>
                </a:gridCol>
                <a:gridCol w="576000">
                  <a:extLst>
                    <a:ext uri="{9D8B030D-6E8A-4147-A177-3AD203B41FA5}">
                      <a16:colId xmlns:a16="http://schemas.microsoft.com/office/drawing/2014/main" val="1073289929"/>
                    </a:ext>
                  </a:extLst>
                </a:gridCol>
                <a:gridCol w="2520000">
                  <a:extLst>
                    <a:ext uri="{9D8B030D-6E8A-4147-A177-3AD203B41FA5}">
                      <a16:colId xmlns:a16="http://schemas.microsoft.com/office/drawing/2014/main" val="211123126"/>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37FAF"/>
                    </a:solidFill>
                  </a:tcPr>
                </a:tc>
                <a:extLst>
                  <a:ext uri="{0D108BD9-81ED-4DB2-BD59-A6C34878D82A}">
                    <a16:rowId xmlns:a16="http://schemas.microsoft.com/office/drawing/2014/main" val="3851852358"/>
                  </a:ext>
                </a:extLst>
              </a:tr>
              <a:tr h="0">
                <a:tc rowSpan="7">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F.3</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7">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 Continuacion.</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F.3.7</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Bahamento di gasto di cuido farmaseutico.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Landsbesluit Verpakte Geneesmiddelen na vigor.</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Q3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sigui F.3.7.2. E fecha ta suheto na tratamento puntual door di RvA, Conseho di Ministronan y Gobernador.</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843664979"/>
                  </a:ext>
                </a:extLst>
              </a:tr>
              <a:tr h="15176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F.3.8</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Uzo efectivo di specialista medico.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A determina proximo accion basa riba evaluacion di structura di trabou.</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continuacion di evaluacion di functiehuis. Entre otro, ta evalua e posibilidad pa traha un planning nacional di manpower.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3012218609"/>
                  </a:ext>
                </a:extLst>
              </a:tr>
              <a:tr h="18971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3">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F.3.9</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Mehoracion di infrastructura, inrichting y organisacion di cuido di hospital.</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 Traha plan di cooperacion entre hospital HOH y Imsan.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31 di december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Ta continuacion di e actividad cumpleta den Q4 2022 (documento di cooperacion fiha entre HOH y Imsan, cu meta mas eficiencia pa medio di colaboracion).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1407289379"/>
                  </a:ext>
                </a:extLst>
              </a:tr>
              <a:tr h="18971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 Fusion interno di HOH.</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Esaki tin como meta mehora e fusion entre HOH, FSLMA y bloedbank. E fusion aki ta promove eficiencia di e organisacionnan aki. E fusion aki ya a ser anuncia y deposita y ta cumpli cu e planning.</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2287323499"/>
                  </a:ext>
                </a:extLst>
              </a:tr>
              <a:tr h="341477">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4. Investigacion gasto di energia di HOH.</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Pa mantene e desaroyo di gasto di grupo HOH sostenibel, ta importante pa atende gasto di energia como proyecto separa. Basa riba e importancia financiero y e scala grandi di e proyecto aki, y probablemente e asistencia externo necesario, ta inclui esaki como topico den e Roadmap.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302217693"/>
                  </a:ext>
                </a:extLst>
              </a:tr>
              <a:tr h="341477">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F.3.10</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Fundacion di Kwaliteitsinstituut Zorg.</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 Ley y regulacion fiha pa gobierno.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Meta di e instituto di calidad ta pa promove calidad di cuido. Pa esaki ta necesario tin un base legal. Mientrastanto e ley ta formula den concepto. Siguiente paso ta tratamento door di RvA, despues ta sigui e trayecto gubernamental. Pa e motibo aki e fecha ta move pa Q3.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2588342923"/>
                  </a:ext>
                </a:extLst>
              </a:tr>
              <a:tr h="341477">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F.3.11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Segura posibilidad di pago pa cuido.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 Calculacion di desaroyo di gasto di cuido pa termino largo y mediano, incluso e efecto di implementacion di roadmap.</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30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actividad aki ta ser ehecuta bou di guia di AZV, cu sosten di un economista di cuido cu TWO a contrata. E resultadonan tambe ta ser uza pa desaroyo di un plan financiero plurianual. Pa motibo di e cambionan aki, e fecha a cambia.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FD1E2"/>
                    </a:solidFill>
                  </a:tcPr>
                </a:tc>
                <a:extLst>
                  <a:ext uri="{0D108BD9-81ED-4DB2-BD59-A6C34878D82A}">
                    <a16:rowId xmlns:a16="http://schemas.microsoft.com/office/drawing/2014/main" val="308727826"/>
                  </a:ext>
                </a:extLst>
              </a:tr>
            </a:tbl>
          </a:graphicData>
        </a:graphic>
      </p:graphicFrame>
    </p:spTree>
    <p:extLst>
      <p:ext uri="{BB962C8B-B14F-4D97-AF65-F5344CB8AC3E}">
        <p14:creationId xmlns:p14="http://schemas.microsoft.com/office/powerpoint/2010/main" val="1588858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08206" y="936000"/>
            <a:ext cx="6307760" cy="469359"/>
          </a:xfrm>
          <a:prstGeom prst="rect">
            <a:avLst/>
          </a:prstGeom>
        </p:spPr>
        <p:txBody>
          <a:bodyPr vert="horz" wrap="square" lIns="0" tIns="27940" rIns="0" bIns="0" rtlCol="0">
            <a:spAutoFit/>
          </a:bodyPr>
          <a:lstStyle/>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realisa calidad basico di e enseñansa;</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realisa bon conexion entre eneseñansa y mercado laboral;</a:t>
            </a:r>
          </a:p>
          <a:p>
            <a:pPr marL="114300" indent="-101600">
              <a:lnSpc>
                <a:spcPct val="100000"/>
              </a:lnSpc>
              <a:spcBef>
                <a:spcPts val="120"/>
              </a:spcBef>
              <a:buChar char="•"/>
              <a:tabLst>
                <a:tab pos="114300" algn="l"/>
              </a:tabLst>
            </a:pPr>
            <a:r>
              <a:rPr lang="pap-029" sz="900" dirty="0">
                <a:latin typeface="Verdana" panose="020B0604030504040204" pitchFamily="34" charset="0"/>
                <a:ea typeface="Verdana" panose="020B0604030504040204" pitchFamily="34" charset="0"/>
                <a:cs typeface="Arial"/>
              </a:rPr>
              <a:t>realisa bon fluho entre e sistemanan di enseñansa (sea Hulanda Europeo of no).</a:t>
            </a:r>
          </a:p>
        </p:txBody>
      </p:sp>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19</a:t>
            </a:fld>
            <a:endParaRPr spc="-30" dirty="0">
              <a:latin typeface="Verdana" panose="020B0604030504040204" pitchFamily="34" charset="0"/>
              <a:ea typeface="Verdana" panose="020B0604030504040204" pitchFamily="34" charset="0"/>
            </a:endParaRPr>
          </a:p>
        </p:txBody>
      </p:sp>
      <p:sp>
        <p:nvSpPr>
          <p:cNvPr id="3" name="object 3"/>
          <p:cNvSpPr txBox="1">
            <a:spLocks noGrp="1"/>
          </p:cNvSpPr>
          <p:nvPr>
            <p:ph type="title"/>
          </p:nvPr>
        </p:nvSpPr>
        <p:spPr>
          <a:xfrm>
            <a:off x="540000" y="468000"/>
            <a:ext cx="3683000" cy="335989"/>
          </a:xfrm>
          <a:prstGeom prst="rect">
            <a:avLst/>
          </a:prstGeom>
        </p:spPr>
        <p:txBody>
          <a:bodyPr vert="horz" wrap="square" lIns="0" tIns="12700" rIns="0" bIns="0" rtlCol="0">
            <a:spAutoFit/>
          </a:bodyPr>
          <a:lstStyle/>
          <a:p>
            <a:pPr marL="12700">
              <a:lnSpc>
                <a:spcPct val="100000"/>
              </a:lnSpc>
              <a:spcBef>
                <a:spcPts val="100"/>
              </a:spcBef>
            </a:pPr>
            <a:r>
              <a:rPr lang="pap-029" sz="2100">
                <a:solidFill>
                  <a:srgbClr val="000000"/>
                </a:solidFill>
                <a:latin typeface="Verdana" panose="020B0604030504040204" pitchFamily="34" charset="0"/>
                <a:ea typeface="Verdana" panose="020B0604030504040204" pitchFamily="34" charset="0"/>
              </a:rPr>
              <a:t>Tema G: </a:t>
            </a:r>
            <a:r>
              <a:rPr lang="pap-029" sz="2100" b="1">
                <a:solidFill>
                  <a:srgbClr val="000000"/>
                </a:solidFill>
                <a:latin typeface="Verdana" panose="020B0604030504040204" pitchFamily="34" charset="0"/>
                <a:ea typeface="Verdana" panose="020B0604030504040204" pitchFamily="34" charset="0"/>
              </a:rPr>
              <a:t>Educacion</a:t>
            </a:r>
          </a:p>
        </p:txBody>
      </p:sp>
      <p:sp>
        <p:nvSpPr>
          <p:cNvPr id="5" name="object 5"/>
          <p:cNvSpPr txBox="1"/>
          <p:nvPr/>
        </p:nvSpPr>
        <p:spPr>
          <a:xfrm>
            <a:off x="540000" y="936000"/>
            <a:ext cx="691900" cy="151323"/>
          </a:xfrm>
          <a:prstGeom prst="rect">
            <a:avLst/>
          </a:prstGeom>
        </p:spPr>
        <p:txBody>
          <a:bodyPr vert="horz" wrap="square" lIns="0" tIns="12700" rIns="0" bIns="0" rtlCol="0">
            <a:spAutoFit/>
          </a:bodyPr>
          <a:lstStyle/>
          <a:p>
            <a:pPr marL="12700">
              <a:lnSpc>
                <a:spcPct val="100000"/>
              </a:lnSpc>
              <a:spcBef>
                <a:spcPts val="100"/>
              </a:spcBef>
            </a:pPr>
            <a:r>
              <a:rPr lang="pap-029" sz="900" b="1" dirty="0">
                <a:latin typeface="Verdana" panose="020B0604030504040204" pitchFamily="34" charset="0"/>
                <a:ea typeface="Verdana" panose="020B0604030504040204" pitchFamily="34" charset="0"/>
                <a:cs typeface="Arial"/>
              </a:rPr>
              <a:t>Obhetivo</a:t>
            </a:r>
          </a:p>
        </p:txBody>
      </p:sp>
      <p:graphicFrame>
        <p:nvGraphicFramePr>
          <p:cNvPr id="7" name="Tabel 6">
            <a:extLst>
              <a:ext uri="{FF2B5EF4-FFF2-40B4-BE49-F238E27FC236}">
                <a16:creationId xmlns:a16="http://schemas.microsoft.com/office/drawing/2014/main" id="{4288AD29-8DD1-8DDF-6D24-FAF6C1D9891C}"/>
              </a:ext>
            </a:extLst>
          </p:cNvPr>
          <p:cNvGraphicFramePr>
            <a:graphicFrameLocks noGrp="1"/>
          </p:cNvGraphicFramePr>
          <p:nvPr>
            <p:extLst>
              <p:ext uri="{D42A27DB-BD31-4B8C-83A1-F6EECF244321}">
                <p14:modId xmlns:p14="http://schemas.microsoft.com/office/powerpoint/2010/main" val="2936416183"/>
              </p:ext>
            </p:extLst>
          </p:nvPr>
        </p:nvGraphicFramePr>
        <p:xfrm>
          <a:off x="540000" y="1584000"/>
          <a:ext cx="9612000" cy="2743200"/>
        </p:xfrm>
        <a:graphic>
          <a:graphicData uri="http://schemas.openxmlformats.org/drawingml/2006/table">
            <a:tbl>
              <a:tblPr/>
              <a:tblGrid>
                <a:gridCol w="360000">
                  <a:extLst>
                    <a:ext uri="{9D8B030D-6E8A-4147-A177-3AD203B41FA5}">
                      <a16:colId xmlns:a16="http://schemas.microsoft.com/office/drawing/2014/main" val="3558954361"/>
                    </a:ext>
                  </a:extLst>
                </a:gridCol>
                <a:gridCol w="2160000">
                  <a:extLst>
                    <a:ext uri="{9D8B030D-6E8A-4147-A177-3AD203B41FA5}">
                      <a16:colId xmlns:a16="http://schemas.microsoft.com/office/drawing/2014/main" val="3238770823"/>
                    </a:ext>
                  </a:extLst>
                </a:gridCol>
                <a:gridCol w="360000">
                  <a:extLst>
                    <a:ext uri="{9D8B030D-6E8A-4147-A177-3AD203B41FA5}">
                      <a16:colId xmlns:a16="http://schemas.microsoft.com/office/drawing/2014/main" val="371047574"/>
                    </a:ext>
                  </a:extLst>
                </a:gridCol>
                <a:gridCol w="1440000">
                  <a:extLst>
                    <a:ext uri="{9D8B030D-6E8A-4147-A177-3AD203B41FA5}">
                      <a16:colId xmlns:a16="http://schemas.microsoft.com/office/drawing/2014/main" val="2180771508"/>
                    </a:ext>
                  </a:extLst>
                </a:gridCol>
                <a:gridCol w="1440000">
                  <a:extLst>
                    <a:ext uri="{9D8B030D-6E8A-4147-A177-3AD203B41FA5}">
                      <a16:colId xmlns:a16="http://schemas.microsoft.com/office/drawing/2014/main" val="277879688"/>
                    </a:ext>
                  </a:extLst>
                </a:gridCol>
                <a:gridCol w="756000">
                  <a:extLst>
                    <a:ext uri="{9D8B030D-6E8A-4147-A177-3AD203B41FA5}">
                      <a16:colId xmlns:a16="http://schemas.microsoft.com/office/drawing/2014/main" val="2782519271"/>
                    </a:ext>
                  </a:extLst>
                </a:gridCol>
                <a:gridCol w="576000">
                  <a:extLst>
                    <a:ext uri="{9D8B030D-6E8A-4147-A177-3AD203B41FA5}">
                      <a16:colId xmlns:a16="http://schemas.microsoft.com/office/drawing/2014/main" val="3886615029"/>
                    </a:ext>
                  </a:extLst>
                </a:gridCol>
                <a:gridCol w="2520000">
                  <a:extLst>
                    <a:ext uri="{9D8B030D-6E8A-4147-A177-3AD203B41FA5}">
                      <a16:colId xmlns:a16="http://schemas.microsoft.com/office/drawing/2014/main" val="2541223892"/>
                    </a:ext>
                  </a:extLst>
                </a:gridCol>
              </a:tblGrid>
              <a:tr h="130561">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9F9A"/>
                    </a:solidFill>
                  </a:tcPr>
                </a:tc>
                <a:extLst>
                  <a:ext uri="{0D108BD9-81ED-4DB2-BD59-A6C34878D82A}">
                    <a16:rowId xmlns:a16="http://schemas.microsoft.com/office/drawing/2014/main" val="2511453634"/>
                  </a:ext>
                </a:extLst>
              </a:tr>
              <a:tr h="925760">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G.1</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rowSpan="4">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Un grupo di experto di e cuatro paisenan/grupo di experto den educacion ta haci un screening di henter sistema di enseñansa, incluyendo tur partido publico y particular concerni. En todo caso lo trece dilanti:</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calidad di enseñansa, metodo di enseñansa y recurso;</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relacion entre enseñansa y mercado laboral;</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fluho entre ko, bo, vo y mbo/havo/wo (sea of no na Hulanda Europeo);</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eficiencia y eficacia di financiamento di costo di enseñansa, mitigando e ineficiencianan den e sistema;</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fortalecimento di calidad di mehoracion mediante control eficaz mediante entre otro inspeccion;</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 colaboracion entre e centronan di enseñanza y capacidad di desaroyo den regio (y eventualmente Hulanda Europeo).</a:t>
                      </a: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Den e caso aki lo involucra inspeccion di enseñansa (</a:t>
                      </a:r>
                      <a:r>
                        <a:rPr lang="pap-029" sz="600" b="0" i="1" u="none" strike="noStrike" dirty="0">
                          <a:solidFill>
                            <a:srgbClr val="000000"/>
                          </a:solidFill>
                          <a:latin typeface="Verdana" panose="020B0604030504040204" pitchFamily="34" charset="0"/>
                          <a:ea typeface="Verdana" panose="020B0604030504040204" pitchFamily="34" charset="0"/>
                        </a:rPr>
                        <a:t>onderwijsinspecties</a:t>
                      </a:r>
                      <a:r>
                        <a:rPr lang="pap-029" sz="600" b="0" i="0" u="none" strike="noStrike" dirty="0">
                          <a:solidFill>
                            <a:srgbClr val="000000"/>
                          </a:solidFill>
                          <a:latin typeface="Verdana" panose="020B0604030504040204" pitchFamily="34" charset="0"/>
                          <a:ea typeface="Verdana" panose="020B0604030504040204" pitchFamily="34" charset="0"/>
                        </a:rPr>
                        <a:t>) di e cuatro paisnan.</a:t>
                      </a: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A base di e resultadonan di e investigacion lo desaroya y implementa medida.</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G.1.2</a:t>
                      </a:r>
                    </a:p>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Sistema di registracion sostenibel di kerngetallen.</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 Plan di Accion sistema sostenibel di registracion pa kerngetallen fiha gubernamentalmente.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trata di un di e accionnan concreto basa riba e recomendacionnan den e informe final di screening den sistema di enseñansa. Pa motibo di coordinacion oficial, e proyecto aki a keda atrasa.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extLst>
                  <a:ext uri="{0D108BD9-81ED-4DB2-BD59-A6C34878D82A}">
                    <a16:rowId xmlns:a16="http://schemas.microsoft.com/office/drawing/2014/main" val="3234987111"/>
                  </a:ext>
                </a:extLst>
              </a:tr>
              <a:tr h="177564">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Implementacion di sistema sostenibel di registracion di kerngetallen a cuminsa.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october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Accion, fase y planificacion ta sigui for di Plan di Accion (mira G.1.2.1).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extLst>
                  <a:ext uri="{0D108BD9-81ED-4DB2-BD59-A6C34878D82A}">
                    <a16:rowId xmlns:a16="http://schemas.microsoft.com/office/drawing/2014/main" val="2048659707"/>
                  </a:ext>
                </a:extLst>
              </a:tr>
              <a:tr h="53269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G.1.3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Institui un maneho di idioma unifica.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Rapport di progreso di implementacion di maneho di idioma entrega.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aña aki ta tuma e prome pasonan pa implementacion di maneho di idioma. E rapport ta describi progreso di esey. Ademas, e planning di e accionnan a largo plaso ta desaroya mas den cuadro di accion G.1.4.1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extLst>
                  <a:ext uri="{0D108BD9-81ED-4DB2-BD59-A6C34878D82A}">
                    <a16:rowId xmlns:a16="http://schemas.microsoft.com/office/drawing/2014/main" val="2061691977"/>
                  </a:ext>
                </a:extLst>
              </a:tr>
              <a:tr h="53269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G.1.4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Time-line otro recomendacion screening Enseñansa.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Matrix di ehecucion recomendacion screening di Enseñansa fiha gubernamentalmente.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 base tambe di e resultadonan di e Vierlandenoverleg na januari 2023, ta haya miho bista di ki manera (enfoke y time-line) ta duna contenido cu stakeholders na ehecucion di diferente recomendacion den e Rapport Final.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7DFDD"/>
                    </a:solidFill>
                  </a:tcPr>
                </a:tc>
                <a:extLst>
                  <a:ext uri="{0D108BD9-81ED-4DB2-BD59-A6C34878D82A}">
                    <a16:rowId xmlns:a16="http://schemas.microsoft.com/office/drawing/2014/main" val="292452857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130101" y="0"/>
            <a:ext cx="433070" cy="865505"/>
            <a:chOff x="5130101" y="0"/>
            <a:chExt cx="433070" cy="865505"/>
          </a:xfrm>
        </p:grpSpPr>
        <p:sp>
          <p:nvSpPr>
            <p:cNvPr id="3" name="object 3"/>
            <p:cNvSpPr/>
            <p:nvPr/>
          </p:nvSpPr>
          <p:spPr>
            <a:xfrm>
              <a:off x="5130101" y="0"/>
              <a:ext cx="433070" cy="865505"/>
            </a:xfrm>
            <a:custGeom>
              <a:avLst/>
              <a:gdLst/>
              <a:ahLst/>
              <a:cxnLst/>
              <a:rect l="l" t="t" r="r" b="b"/>
              <a:pathLst>
                <a:path w="433070" h="865505">
                  <a:moveTo>
                    <a:pt x="432676" y="0"/>
                  </a:moveTo>
                  <a:lnTo>
                    <a:pt x="0" y="0"/>
                  </a:lnTo>
                  <a:lnTo>
                    <a:pt x="0" y="865352"/>
                  </a:lnTo>
                  <a:lnTo>
                    <a:pt x="432676" y="865352"/>
                  </a:lnTo>
                  <a:lnTo>
                    <a:pt x="432676" y="0"/>
                  </a:lnTo>
                  <a:close/>
                </a:path>
              </a:pathLst>
            </a:custGeom>
            <a:solidFill>
              <a:srgbClr val="154273"/>
            </a:solidFill>
          </p:spPr>
          <p:txBody>
            <a:bodyPr wrap="square" lIns="0" tIns="0" rIns="0" bIns="0" rtlCol="0"/>
            <a:lstStyle/>
            <a:p>
              <a:endParaRPr dirty="0"/>
            </a:p>
          </p:txBody>
        </p:sp>
        <p:sp>
          <p:nvSpPr>
            <p:cNvPr id="4" name="object 4"/>
            <p:cNvSpPr/>
            <p:nvPr/>
          </p:nvSpPr>
          <p:spPr>
            <a:xfrm>
              <a:off x="5159222" y="431893"/>
              <a:ext cx="375285" cy="309880"/>
            </a:xfrm>
            <a:custGeom>
              <a:avLst/>
              <a:gdLst/>
              <a:ahLst/>
              <a:cxnLst/>
              <a:rect l="l" t="t" r="r" b="b"/>
              <a:pathLst>
                <a:path w="375285" h="309880">
                  <a:moveTo>
                    <a:pt x="118808" y="302259"/>
                  </a:moveTo>
                  <a:lnTo>
                    <a:pt x="65570" y="302259"/>
                  </a:lnTo>
                  <a:lnTo>
                    <a:pt x="84920" y="306070"/>
                  </a:lnTo>
                  <a:lnTo>
                    <a:pt x="101995" y="309879"/>
                  </a:lnTo>
                  <a:lnTo>
                    <a:pt x="114167" y="309879"/>
                  </a:lnTo>
                  <a:lnTo>
                    <a:pt x="118808" y="303529"/>
                  </a:lnTo>
                  <a:lnTo>
                    <a:pt x="118808" y="302259"/>
                  </a:lnTo>
                  <a:close/>
                </a:path>
                <a:path w="375285" h="309880">
                  <a:moveTo>
                    <a:pt x="276694" y="293370"/>
                  </a:moveTo>
                  <a:lnTo>
                    <a:pt x="256197" y="293370"/>
                  </a:lnTo>
                  <a:lnTo>
                    <a:pt x="256197" y="303529"/>
                  </a:lnTo>
                  <a:lnTo>
                    <a:pt x="260840" y="309879"/>
                  </a:lnTo>
                  <a:lnTo>
                    <a:pt x="273016" y="309879"/>
                  </a:lnTo>
                  <a:lnTo>
                    <a:pt x="290095" y="306070"/>
                  </a:lnTo>
                  <a:lnTo>
                    <a:pt x="309448" y="302259"/>
                  </a:lnTo>
                  <a:lnTo>
                    <a:pt x="336324" y="302259"/>
                  </a:lnTo>
                  <a:lnTo>
                    <a:pt x="336102" y="300989"/>
                  </a:lnTo>
                  <a:lnTo>
                    <a:pt x="279704" y="300989"/>
                  </a:lnTo>
                  <a:lnTo>
                    <a:pt x="279704" y="299720"/>
                  </a:lnTo>
                  <a:lnTo>
                    <a:pt x="276694" y="293370"/>
                  </a:lnTo>
                  <a:close/>
                </a:path>
                <a:path w="375285" h="309880">
                  <a:moveTo>
                    <a:pt x="73532" y="280670"/>
                  </a:moveTo>
                  <a:lnTo>
                    <a:pt x="46685" y="280670"/>
                  </a:lnTo>
                  <a:lnTo>
                    <a:pt x="41998" y="283209"/>
                  </a:lnTo>
                  <a:lnTo>
                    <a:pt x="37807" y="307339"/>
                  </a:lnTo>
                  <a:lnTo>
                    <a:pt x="41649" y="303529"/>
                  </a:lnTo>
                  <a:lnTo>
                    <a:pt x="45821" y="302259"/>
                  </a:lnTo>
                  <a:lnTo>
                    <a:pt x="118808" y="302259"/>
                  </a:lnTo>
                  <a:lnTo>
                    <a:pt x="118808" y="300989"/>
                  </a:lnTo>
                  <a:lnTo>
                    <a:pt x="93319" y="300989"/>
                  </a:lnTo>
                  <a:lnTo>
                    <a:pt x="91998" y="299720"/>
                  </a:lnTo>
                  <a:lnTo>
                    <a:pt x="91998" y="284479"/>
                  </a:lnTo>
                  <a:lnTo>
                    <a:pt x="88397" y="283209"/>
                  </a:lnTo>
                  <a:lnTo>
                    <a:pt x="82343" y="281939"/>
                  </a:lnTo>
                  <a:lnTo>
                    <a:pt x="73532" y="280670"/>
                  </a:lnTo>
                  <a:close/>
                </a:path>
                <a:path w="375285" h="309880">
                  <a:moveTo>
                    <a:pt x="336324" y="302259"/>
                  </a:moveTo>
                  <a:lnTo>
                    <a:pt x="322942" y="302259"/>
                  </a:lnTo>
                  <a:lnTo>
                    <a:pt x="331468" y="304800"/>
                  </a:lnTo>
                  <a:lnTo>
                    <a:pt x="335924" y="306070"/>
                  </a:lnTo>
                  <a:lnTo>
                    <a:pt x="337210" y="307339"/>
                  </a:lnTo>
                  <a:lnTo>
                    <a:pt x="336324" y="302259"/>
                  </a:lnTo>
                  <a:close/>
                </a:path>
                <a:path w="375285" h="309880">
                  <a:moveTo>
                    <a:pt x="118808" y="293370"/>
                  </a:moveTo>
                  <a:lnTo>
                    <a:pt x="98310" y="293370"/>
                  </a:lnTo>
                  <a:lnTo>
                    <a:pt x="95313" y="299720"/>
                  </a:lnTo>
                  <a:lnTo>
                    <a:pt x="95313" y="300989"/>
                  </a:lnTo>
                  <a:lnTo>
                    <a:pt x="118808" y="300989"/>
                  </a:lnTo>
                  <a:lnTo>
                    <a:pt x="118808" y="293370"/>
                  </a:lnTo>
                  <a:close/>
                </a:path>
                <a:path w="375285" h="309880">
                  <a:moveTo>
                    <a:pt x="328320" y="280670"/>
                  </a:moveTo>
                  <a:lnTo>
                    <a:pt x="301478" y="280670"/>
                  </a:lnTo>
                  <a:lnTo>
                    <a:pt x="292668" y="281939"/>
                  </a:lnTo>
                  <a:lnTo>
                    <a:pt x="286615" y="283209"/>
                  </a:lnTo>
                  <a:lnTo>
                    <a:pt x="283019" y="284479"/>
                  </a:lnTo>
                  <a:lnTo>
                    <a:pt x="283019" y="299720"/>
                  </a:lnTo>
                  <a:lnTo>
                    <a:pt x="281698" y="300989"/>
                  </a:lnTo>
                  <a:lnTo>
                    <a:pt x="336102" y="300989"/>
                  </a:lnTo>
                  <a:lnTo>
                    <a:pt x="333222" y="284479"/>
                  </a:lnTo>
                  <a:lnTo>
                    <a:pt x="333019" y="283209"/>
                  </a:lnTo>
                  <a:lnTo>
                    <a:pt x="328320" y="280670"/>
                  </a:lnTo>
                  <a:close/>
                </a:path>
                <a:path w="375285" h="309880">
                  <a:moveTo>
                    <a:pt x="187502" y="259079"/>
                  </a:moveTo>
                  <a:lnTo>
                    <a:pt x="124344" y="261620"/>
                  </a:lnTo>
                  <a:lnTo>
                    <a:pt x="104044" y="265429"/>
                  </a:lnTo>
                  <a:lnTo>
                    <a:pt x="96418" y="269239"/>
                  </a:lnTo>
                  <a:lnTo>
                    <a:pt x="96431" y="292100"/>
                  </a:lnTo>
                  <a:lnTo>
                    <a:pt x="96608" y="293370"/>
                  </a:lnTo>
                  <a:lnTo>
                    <a:pt x="97066" y="292100"/>
                  </a:lnTo>
                  <a:lnTo>
                    <a:pt x="107633" y="288289"/>
                  </a:lnTo>
                  <a:lnTo>
                    <a:pt x="128592" y="285750"/>
                  </a:lnTo>
                  <a:lnTo>
                    <a:pt x="187502" y="283209"/>
                  </a:lnTo>
                  <a:lnTo>
                    <a:pt x="278592" y="283209"/>
                  </a:lnTo>
                  <a:lnTo>
                    <a:pt x="278599" y="269239"/>
                  </a:lnTo>
                  <a:lnTo>
                    <a:pt x="270972" y="265429"/>
                  </a:lnTo>
                  <a:lnTo>
                    <a:pt x="250667" y="261620"/>
                  </a:lnTo>
                  <a:lnTo>
                    <a:pt x="187502" y="259079"/>
                  </a:lnTo>
                  <a:close/>
                </a:path>
                <a:path w="375285" h="309880">
                  <a:moveTo>
                    <a:pt x="278592" y="283209"/>
                  </a:moveTo>
                  <a:lnTo>
                    <a:pt x="187502" y="283209"/>
                  </a:lnTo>
                  <a:lnTo>
                    <a:pt x="246424" y="285750"/>
                  </a:lnTo>
                  <a:lnTo>
                    <a:pt x="267384" y="288289"/>
                  </a:lnTo>
                  <a:lnTo>
                    <a:pt x="277952" y="292100"/>
                  </a:lnTo>
                  <a:lnTo>
                    <a:pt x="278396" y="293370"/>
                  </a:lnTo>
                  <a:lnTo>
                    <a:pt x="278587" y="292100"/>
                  </a:lnTo>
                  <a:lnTo>
                    <a:pt x="278592" y="283209"/>
                  </a:lnTo>
                  <a:close/>
                </a:path>
                <a:path w="375285" h="309880">
                  <a:moveTo>
                    <a:pt x="60731" y="266700"/>
                  </a:moveTo>
                  <a:lnTo>
                    <a:pt x="56172" y="266700"/>
                  </a:lnTo>
                  <a:lnTo>
                    <a:pt x="56883" y="275589"/>
                  </a:lnTo>
                  <a:lnTo>
                    <a:pt x="57213" y="274320"/>
                  </a:lnTo>
                  <a:lnTo>
                    <a:pt x="62560" y="267970"/>
                  </a:lnTo>
                  <a:lnTo>
                    <a:pt x="60731" y="266700"/>
                  </a:lnTo>
                  <a:close/>
                </a:path>
                <a:path w="375285" h="309880">
                  <a:moveTo>
                    <a:pt x="327151" y="252729"/>
                  </a:moveTo>
                  <a:lnTo>
                    <a:pt x="324599" y="252729"/>
                  </a:lnTo>
                  <a:lnTo>
                    <a:pt x="323164" y="257809"/>
                  </a:lnTo>
                  <a:lnTo>
                    <a:pt x="322948" y="259079"/>
                  </a:lnTo>
                  <a:lnTo>
                    <a:pt x="316636" y="259079"/>
                  </a:lnTo>
                  <a:lnTo>
                    <a:pt x="320751" y="262889"/>
                  </a:lnTo>
                  <a:lnTo>
                    <a:pt x="321005" y="262889"/>
                  </a:lnTo>
                  <a:lnTo>
                    <a:pt x="317944" y="264159"/>
                  </a:lnTo>
                  <a:lnTo>
                    <a:pt x="312445" y="267970"/>
                  </a:lnTo>
                  <a:lnTo>
                    <a:pt x="317804" y="274320"/>
                  </a:lnTo>
                  <a:lnTo>
                    <a:pt x="318122" y="275589"/>
                  </a:lnTo>
                  <a:lnTo>
                    <a:pt x="318833" y="266700"/>
                  </a:lnTo>
                  <a:lnTo>
                    <a:pt x="339242" y="266700"/>
                  </a:lnTo>
                  <a:lnTo>
                    <a:pt x="343928" y="265429"/>
                  </a:lnTo>
                  <a:lnTo>
                    <a:pt x="347357" y="265429"/>
                  </a:lnTo>
                  <a:lnTo>
                    <a:pt x="347865" y="257809"/>
                  </a:lnTo>
                  <a:lnTo>
                    <a:pt x="348029" y="256539"/>
                  </a:lnTo>
                  <a:lnTo>
                    <a:pt x="330365" y="256539"/>
                  </a:lnTo>
                  <a:lnTo>
                    <a:pt x="328117" y="254000"/>
                  </a:lnTo>
                  <a:lnTo>
                    <a:pt x="327151" y="252729"/>
                  </a:lnTo>
                  <a:close/>
                </a:path>
                <a:path w="375285" h="309880">
                  <a:moveTo>
                    <a:pt x="25285" y="218439"/>
                  </a:moveTo>
                  <a:lnTo>
                    <a:pt x="24917" y="218439"/>
                  </a:lnTo>
                  <a:lnTo>
                    <a:pt x="22428" y="224789"/>
                  </a:lnTo>
                  <a:lnTo>
                    <a:pt x="23291" y="229870"/>
                  </a:lnTo>
                  <a:lnTo>
                    <a:pt x="30543" y="231139"/>
                  </a:lnTo>
                  <a:lnTo>
                    <a:pt x="29895" y="231139"/>
                  </a:lnTo>
                  <a:lnTo>
                    <a:pt x="26586" y="237489"/>
                  </a:lnTo>
                  <a:lnTo>
                    <a:pt x="25881" y="245109"/>
                  </a:lnTo>
                  <a:lnTo>
                    <a:pt x="26497" y="252729"/>
                  </a:lnTo>
                  <a:lnTo>
                    <a:pt x="27152" y="257809"/>
                  </a:lnTo>
                  <a:lnTo>
                    <a:pt x="27660" y="265429"/>
                  </a:lnTo>
                  <a:lnTo>
                    <a:pt x="31089" y="265429"/>
                  </a:lnTo>
                  <a:lnTo>
                    <a:pt x="35775" y="266700"/>
                  </a:lnTo>
                  <a:lnTo>
                    <a:pt x="32867" y="270509"/>
                  </a:lnTo>
                  <a:lnTo>
                    <a:pt x="29260" y="273050"/>
                  </a:lnTo>
                  <a:lnTo>
                    <a:pt x="37782" y="274320"/>
                  </a:lnTo>
                  <a:lnTo>
                    <a:pt x="39065" y="267970"/>
                  </a:lnTo>
                  <a:lnTo>
                    <a:pt x="52774" y="267970"/>
                  </a:lnTo>
                  <a:lnTo>
                    <a:pt x="56172" y="266700"/>
                  </a:lnTo>
                  <a:lnTo>
                    <a:pt x="60731" y="266700"/>
                  </a:lnTo>
                  <a:lnTo>
                    <a:pt x="57073" y="264159"/>
                  </a:lnTo>
                  <a:lnTo>
                    <a:pt x="54013" y="262889"/>
                  </a:lnTo>
                  <a:lnTo>
                    <a:pt x="54267" y="262889"/>
                  </a:lnTo>
                  <a:lnTo>
                    <a:pt x="58381" y="259079"/>
                  </a:lnTo>
                  <a:lnTo>
                    <a:pt x="52057" y="259079"/>
                  </a:lnTo>
                  <a:lnTo>
                    <a:pt x="51854" y="257809"/>
                  </a:lnTo>
                  <a:lnTo>
                    <a:pt x="51495" y="256539"/>
                  </a:lnTo>
                  <a:lnTo>
                    <a:pt x="44653" y="256539"/>
                  </a:lnTo>
                  <a:lnTo>
                    <a:pt x="39052" y="255270"/>
                  </a:lnTo>
                  <a:lnTo>
                    <a:pt x="38531" y="255270"/>
                  </a:lnTo>
                  <a:lnTo>
                    <a:pt x="43513" y="240029"/>
                  </a:lnTo>
                  <a:lnTo>
                    <a:pt x="53024" y="233679"/>
                  </a:lnTo>
                  <a:lnTo>
                    <a:pt x="62850" y="229870"/>
                  </a:lnTo>
                  <a:lnTo>
                    <a:pt x="67596" y="224789"/>
                  </a:lnTo>
                  <a:lnTo>
                    <a:pt x="28363" y="224789"/>
                  </a:lnTo>
                  <a:lnTo>
                    <a:pt x="25323" y="219709"/>
                  </a:lnTo>
                  <a:lnTo>
                    <a:pt x="25285" y="218439"/>
                  </a:lnTo>
                  <a:close/>
                </a:path>
                <a:path w="375285" h="309880">
                  <a:moveTo>
                    <a:pt x="340211" y="267970"/>
                  </a:moveTo>
                  <a:lnTo>
                    <a:pt x="335953" y="267970"/>
                  </a:lnTo>
                  <a:lnTo>
                    <a:pt x="337235" y="274320"/>
                  </a:lnTo>
                  <a:lnTo>
                    <a:pt x="345706" y="273050"/>
                  </a:lnTo>
                  <a:lnTo>
                    <a:pt x="342150" y="270509"/>
                  </a:lnTo>
                  <a:lnTo>
                    <a:pt x="340211" y="267970"/>
                  </a:lnTo>
                  <a:close/>
                </a:path>
                <a:path w="375285" h="309880">
                  <a:moveTo>
                    <a:pt x="52774" y="267970"/>
                  </a:moveTo>
                  <a:lnTo>
                    <a:pt x="39065" y="267970"/>
                  </a:lnTo>
                  <a:lnTo>
                    <a:pt x="42278" y="271779"/>
                  </a:lnTo>
                  <a:lnTo>
                    <a:pt x="46989" y="270509"/>
                  </a:lnTo>
                  <a:lnTo>
                    <a:pt x="49377" y="269239"/>
                  </a:lnTo>
                  <a:lnTo>
                    <a:pt x="52774" y="267970"/>
                  </a:lnTo>
                  <a:close/>
                </a:path>
                <a:path w="375285" h="309880">
                  <a:moveTo>
                    <a:pt x="339242" y="266700"/>
                  </a:moveTo>
                  <a:lnTo>
                    <a:pt x="318833" y="266700"/>
                  </a:lnTo>
                  <a:lnTo>
                    <a:pt x="325627" y="269239"/>
                  </a:lnTo>
                  <a:lnTo>
                    <a:pt x="328015" y="270509"/>
                  </a:lnTo>
                  <a:lnTo>
                    <a:pt x="332727" y="271779"/>
                  </a:lnTo>
                  <a:lnTo>
                    <a:pt x="335953" y="267970"/>
                  </a:lnTo>
                  <a:lnTo>
                    <a:pt x="340211" y="267970"/>
                  </a:lnTo>
                  <a:lnTo>
                    <a:pt x="339242" y="266700"/>
                  </a:lnTo>
                  <a:close/>
                </a:path>
                <a:path w="375285" h="309880">
                  <a:moveTo>
                    <a:pt x="20586" y="264159"/>
                  </a:moveTo>
                  <a:lnTo>
                    <a:pt x="19430" y="264159"/>
                  </a:lnTo>
                  <a:lnTo>
                    <a:pt x="24891" y="270509"/>
                  </a:lnTo>
                  <a:lnTo>
                    <a:pt x="31089" y="265429"/>
                  </a:lnTo>
                  <a:lnTo>
                    <a:pt x="27660" y="265429"/>
                  </a:lnTo>
                  <a:lnTo>
                    <a:pt x="20586" y="264159"/>
                  </a:lnTo>
                  <a:close/>
                </a:path>
                <a:path w="375285" h="309880">
                  <a:moveTo>
                    <a:pt x="355587" y="264159"/>
                  </a:moveTo>
                  <a:lnTo>
                    <a:pt x="354431" y="264159"/>
                  </a:lnTo>
                  <a:lnTo>
                    <a:pt x="347357" y="265429"/>
                  </a:lnTo>
                  <a:lnTo>
                    <a:pt x="343928" y="265429"/>
                  </a:lnTo>
                  <a:lnTo>
                    <a:pt x="350126" y="270509"/>
                  </a:lnTo>
                  <a:lnTo>
                    <a:pt x="355587" y="264159"/>
                  </a:lnTo>
                  <a:close/>
                </a:path>
                <a:path w="375285" h="309880">
                  <a:moveTo>
                    <a:pt x="56362" y="255270"/>
                  </a:moveTo>
                  <a:lnTo>
                    <a:pt x="52057" y="259079"/>
                  </a:lnTo>
                  <a:lnTo>
                    <a:pt x="58381" y="259079"/>
                  </a:lnTo>
                  <a:lnTo>
                    <a:pt x="62318" y="264159"/>
                  </a:lnTo>
                  <a:lnTo>
                    <a:pt x="62560" y="264159"/>
                  </a:lnTo>
                  <a:lnTo>
                    <a:pt x="63030" y="256539"/>
                  </a:lnTo>
                  <a:lnTo>
                    <a:pt x="56362" y="255270"/>
                  </a:lnTo>
                  <a:close/>
                </a:path>
                <a:path w="375285" h="309880">
                  <a:moveTo>
                    <a:pt x="318642" y="255270"/>
                  </a:moveTo>
                  <a:lnTo>
                    <a:pt x="311988" y="256539"/>
                  </a:lnTo>
                  <a:lnTo>
                    <a:pt x="312458" y="264159"/>
                  </a:lnTo>
                  <a:lnTo>
                    <a:pt x="312699" y="264159"/>
                  </a:lnTo>
                  <a:lnTo>
                    <a:pt x="316636" y="259079"/>
                  </a:lnTo>
                  <a:lnTo>
                    <a:pt x="322948" y="259079"/>
                  </a:lnTo>
                  <a:lnTo>
                    <a:pt x="318642" y="255270"/>
                  </a:lnTo>
                  <a:close/>
                </a:path>
                <a:path w="375285" h="309880">
                  <a:moveTo>
                    <a:pt x="52019" y="247650"/>
                  </a:moveTo>
                  <a:lnTo>
                    <a:pt x="47866" y="252729"/>
                  </a:lnTo>
                  <a:lnTo>
                    <a:pt x="46901" y="254000"/>
                  </a:lnTo>
                  <a:lnTo>
                    <a:pt x="44653" y="256539"/>
                  </a:lnTo>
                  <a:lnTo>
                    <a:pt x="51495" y="256539"/>
                  </a:lnTo>
                  <a:lnTo>
                    <a:pt x="50419" y="252729"/>
                  </a:lnTo>
                  <a:lnTo>
                    <a:pt x="57391" y="252729"/>
                  </a:lnTo>
                  <a:lnTo>
                    <a:pt x="52019" y="247650"/>
                  </a:lnTo>
                  <a:close/>
                </a:path>
                <a:path w="375285" h="309880">
                  <a:moveTo>
                    <a:pt x="337337" y="222250"/>
                  </a:moveTo>
                  <a:lnTo>
                    <a:pt x="306070" y="222250"/>
                  </a:lnTo>
                  <a:lnTo>
                    <a:pt x="306222" y="223520"/>
                  </a:lnTo>
                  <a:lnTo>
                    <a:pt x="312162" y="229870"/>
                  </a:lnTo>
                  <a:lnTo>
                    <a:pt x="321992" y="233679"/>
                  </a:lnTo>
                  <a:lnTo>
                    <a:pt x="331504" y="240029"/>
                  </a:lnTo>
                  <a:lnTo>
                    <a:pt x="336486" y="255270"/>
                  </a:lnTo>
                  <a:lnTo>
                    <a:pt x="335965" y="255270"/>
                  </a:lnTo>
                  <a:lnTo>
                    <a:pt x="330365" y="256539"/>
                  </a:lnTo>
                  <a:lnTo>
                    <a:pt x="348029" y="256539"/>
                  </a:lnTo>
                  <a:lnTo>
                    <a:pt x="348519" y="252729"/>
                  </a:lnTo>
                  <a:lnTo>
                    <a:pt x="348928" y="247650"/>
                  </a:lnTo>
                  <a:lnTo>
                    <a:pt x="348897" y="242570"/>
                  </a:lnTo>
                  <a:lnTo>
                    <a:pt x="348426" y="237489"/>
                  </a:lnTo>
                  <a:lnTo>
                    <a:pt x="345122" y="231139"/>
                  </a:lnTo>
                  <a:lnTo>
                    <a:pt x="344474" y="231139"/>
                  </a:lnTo>
                  <a:lnTo>
                    <a:pt x="351713" y="229870"/>
                  </a:lnTo>
                  <a:lnTo>
                    <a:pt x="352590" y="224789"/>
                  </a:lnTo>
                  <a:lnTo>
                    <a:pt x="340444" y="224789"/>
                  </a:lnTo>
                  <a:lnTo>
                    <a:pt x="337337" y="222250"/>
                  </a:lnTo>
                  <a:close/>
                </a:path>
                <a:path w="375285" h="309880">
                  <a:moveTo>
                    <a:pt x="57391" y="252729"/>
                  </a:moveTo>
                  <a:lnTo>
                    <a:pt x="50419" y="252729"/>
                  </a:lnTo>
                  <a:lnTo>
                    <a:pt x="56934" y="254000"/>
                  </a:lnTo>
                  <a:lnTo>
                    <a:pt x="57086" y="254000"/>
                  </a:lnTo>
                  <a:lnTo>
                    <a:pt x="57391" y="252729"/>
                  </a:lnTo>
                  <a:close/>
                </a:path>
                <a:path w="375285" h="309880">
                  <a:moveTo>
                    <a:pt x="133692" y="240029"/>
                  </a:moveTo>
                  <a:lnTo>
                    <a:pt x="103530" y="240029"/>
                  </a:lnTo>
                  <a:lnTo>
                    <a:pt x="110134" y="243839"/>
                  </a:lnTo>
                  <a:lnTo>
                    <a:pt x="110134" y="250189"/>
                  </a:lnTo>
                  <a:lnTo>
                    <a:pt x="108623" y="251459"/>
                  </a:lnTo>
                  <a:lnTo>
                    <a:pt x="106679" y="252729"/>
                  </a:lnTo>
                  <a:lnTo>
                    <a:pt x="108280" y="252729"/>
                  </a:lnTo>
                  <a:lnTo>
                    <a:pt x="114452" y="254000"/>
                  </a:lnTo>
                  <a:lnTo>
                    <a:pt x="115646" y="248920"/>
                  </a:lnTo>
                  <a:lnTo>
                    <a:pt x="135912" y="248920"/>
                  </a:lnTo>
                  <a:lnTo>
                    <a:pt x="136905" y="247650"/>
                  </a:lnTo>
                  <a:lnTo>
                    <a:pt x="131495" y="243839"/>
                  </a:lnTo>
                  <a:lnTo>
                    <a:pt x="128371" y="242570"/>
                  </a:lnTo>
                  <a:lnTo>
                    <a:pt x="129044" y="242570"/>
                  </a:lnTo>
                  <a:lnTo>
                    <a:pt x="133692" y="240029"/>
                  </a:lnTo>
                  <a:close/>
                </a:path>
                <a:path w="375285" h="309880">
                  <a:moveTo>
                    <a:pt x="135912" y="248920"/>
                  </a:moveTo>
                  <a:lnTo>
                    <a:pt x="131254" y="248920"/>
                  </a:lnTo>
                  <a:lnTo>
                    <a:pt x="131762" y="254000"/>
                  </a:lnTo>
                  <a:lnTo>
                    <a:pt x="131940" y="254000"/>
                  </a:lnTo>
                  <a:lnTo>
                    <a:pt x="135912" y="248920"/>
                  </a:lnTo>
                  <a:close/>
                </a:path>
                <a:path w="375285" h="309880">
                  <a:moveTo>
                    <a:pt x="271487" y="240029"/>
                  </a:moveTo>
                  <a:lnTo>
                    <a:pt x="241312" y="240029"/>
                  </a:lnTo>
                  <a:lnTo>
                    <a:pt x="245960" y="242570"/>
                  </a:lnTo>
                  <a:lnTo>
                    <a:pt x="246634" y="242570"/>
                  </a:lnTo>
                  <a:lnTo>
                    <a:pt x="243522" y="243839"/>
                  </a:lnTo>
                  <a:lnTo>
                    <a:pt x="238112" y="247650"/>
                  </a:lnTo>
                  <a:lnTo>
                    <a:pt x="243065" y="254000"/>
                  </a:lnTo>
                  <a:lnTo>
                    <a:pt x="243281" y="254000"/>
                  </a:lnTo>
                  <a:lnTo>
                    <a:pt x="243763" y="248920"/>
                  </a:lnTo>
                  <a:lnTo>
                    <a:pt x="264871" y="248920"/>
                  </a:lnTo>
                  <a:lnTo>
                    <a:pt x="264871" y="243839"/>
                  </a:lnTo>
                  <a:lnTo>
                    <a:pt x="271487" y="240029"/>
                  </a:lnTo>
                  <a:close/>
                </a:path>
                <a:path w="375285" h="309880">
                  <a:moveTo>
                    <a:pt x="264871" y="248920"/>
                  </a:moveTo>
                  <a:lnTo>
                    <a:pt x="259359" y="248920"/>
                  </a:lnTo>
                  <a:lnTo>
                    <a:pt x="260565" y="254000"/>
                  </a:lnTo>
                  <a:lnTo>
                    <a:pt x="266738" y="252729"/>
                  </a:lnTo>
                  <a:lnTo>
                    <a:pt x="268338" y="252729"/>
                  </a:lnTo>
                  <a:lnTo>
                    <a:pt x="266395" y="251459"/>
                  </a:lnTo>
                  <a:lnTo>
                    <a:pt x="264871" y="250189"/>
                  </a:lnTo>
                  <a:lnTo>
                    <a:pt x="264871" y="248920"/>
                  </a:lnTo>
                  <a:close/>
                </a:path>
                <a:path w="375285" h="309880">
                  <a:moveTo>
                    <a:pt x="322999" y="247650"/>
                  </a:moveTo>
                  <a:lnTo>
                    <a:pt x="317614" y="252729"/>
                  </a:lnTo>
                  <a:lnTo>
                    <a:pt x="317919" y="254000"/>
                  </a:lnTo>
                  <a:lnTo>
                    <a:pt x="324599" y="252729"/>
                  </a:lnTo>
                  <a:lnTo>
                    <a:pt x="327151" y="252729"/>
                  </a:lnTo>
                  <a:lnTo>
                    <a:pt x="322999" y="247650"/>
                  </a:lnTo>
                  <a:close/>
                </a:path>
                <a:path w="375285" h="309880">
                  <a:moveTo>
                    <a:pt x="122161" y="248920"/>
                  </a:moveTo>
                  <a:lnTo>
                    <a:pt x="115646" y="248920"/>
                  </a:lnTo>
                  <a:lnTo>
                    <a:pt x="118973" y="252729"/>
                  </a:lnTo>
                  <a:lnTo>
                    <a:pt x="122161" y="248920"/>
                  </a:lnTo>
                  <a:close/>
                </a:path>
                <a:path w="375285" h="309880">
                  <a:moveTo>
                    <a:pt x="259359" y="248920"/>
                  </a:moveTo>
                  <a:lnTo>
                    <a:pt x="252844" y="248920"/>
                  </a:lnTo>
                  <a:lnTo>
                    <a:pt x="256032" y="252729"/>
                  </a:lnTo>
                  <a:lnTo>
                    <a:pt x="259359" y="248920"/>
                  </a:lnTo>
                  <a:close/>
                </a:path>
                <a:path w="375285" h="309880">
                  <a:moveTo>
                    <a:pt x="189001" y="173989"/>
                  </a:moveTo>
                  <a:lnTo>
                    <a:pt x="171767" y="173989"/>
                  </a:lnTo>
                  <a:lnTo>
                    <a:pt x="164591" y="176529"/>
                  </a:lnTo>
                  <a:lnTo>
                    <a:pt x="159258" y="180339"/>
                  </a:lnTo>
                  <a:lnTo>
                    <a:pt x="164223" y="181609"/>
                  </a:lnTo>
                  <a:lnTo>
                    <a:pt x="163753" y="186689"/>
                  </a:lnTo>
                  <a:lnTo>
                    <a:pt x="158927" y="189229"/>
                  </a:lnTo>
                  <a:lnTo>
                    <a:pt x="131813" y="189229"/>
                  </a:lnTo>
                  <a:lnTo>
                    <a:pt x="131813" y="205739"/>
                  </a:lnTo>
                  <a:lnTo>
                    <a:pt x="136417" y="219709"/>
                  </a:lnTo>
                  <a:lnTo>
                    <a:pt x="148732" y="229870"/>
                  </a:lnTo>
                  <a:lnTo>
                    <a:pt x="166510" y="238759"/>
                  </a:lnTo>
                  <a:lnTo>
                    <a:pt x="187502" y="251459"/>
                  </a:lnTo>
                  <a:lnTo>
                    <a:pt x="208495" y="238759"/>
                  </a:lnTo>
                  <a:lnTo>
                    <a:pt x="187502" y="238759"/>
                  </a:lnTo>
                  <a:lnTo>
                    <a:pt x="187502" y="220979"/>
                  </a:lnTo>
                  <a:lnTo>
                    <a:pt x="155740" y="220979"/>
                  </a:lnTo>
                  <a:lnTo>
                    <a:pt x="152984" y="217170"/>
                  </a:lnTo>
                  <a:lnTo>
                    <a:pt x="155955" y="214629"/>
                  </a:lnTo>
                  <a:lnTo>
                    <a:pt x="152869" y="214629"/>
                  </a:lnTo>
                  <a:lnTo>
                    <a:pt x="152793" y="209550"/>
                  </a:lnTo>
                  <a:lnTo>
                    <a:pt x="158038" y="209550"/>
                  </a:lnTo>
                  <a:lnTo>
                    <a:pt x="156133" y="208279"/>
                  </a:lnTo>
                  <a:lnTo>
                    <a:pt x="156756" y="208279"/>
                  </a:lnTo>
                  <a:lnTo>
                    <a:pt x="157530" y="207009"/>
                  </a:lnTo>
                  <a:lnTo>
                    <a:pt x="169037" y="207009"/>
                  </a:lnTo>
                  <a:lnTo>
                    <a:pt x="166611" y="200659"/>
                  </a:lnTo>
                  <a:lnTo>
                    <a:pt x="167106" y="196850"/>
                  </a:lnTo>
                  <a:lnTo>
                    <a:pt x="162712" y="196850"/>
                  </a:lnTo>
                  <a:lnTo>
                    <a:pt x="162712" y="193039"/>
                  </a:lnTo>
                  <a:lnTo>
                    <a:pt x="166420" y="193039"/>
                  </a:lnTo>
                  <a:lnTo>
                    <a:pt x="168655" y="190500"/>
                  </a:lnTo>
                  <a:lnTo>
                    <a:pt x="174828" y="181609"/>
                  </a:lnTo>
                  <a:lnTo>
                    <a:pt x="193514" y="181609"/>
                  </a:lnTo>
                  <a:lnTo>
                    <a:pt x="189001" y="173989"/>
                  </a:lnTo>
                  <a:close/>
                </a:path>
                <a:path w="375285" h="309880">
                  <a:moveTo>
                    <a:pt x="88125" y="191770"/>
                  </a:moveTo>
                  <a:lnTo>
                    <a:pt x="84518" y="191770"/>
                  </a:lnTo>
                  <a:lnTo>
                    <a:pt x="77685" y="194309"/>
                  </a:lnTo>
                  <a:lnTo>
                    <a:pt x="74244" y="198120"/>
                  </a:lnTo>
                  <a:lnTo>
                    <a:pt x="75907" y="198120"/>
                  </a:lnTo>
                  <a:lnTo>
                    <a:pt x="76225" y="200659"/>
                  </a:lnTo>
                  <a:lnTo>
                    <a:pt x="75806" y="204470"/>
                  </a:lnTo>
                  <a:lnTo>
                    <a:pt x="73913" y="205739"/>
                  </a:lnTo>
                  <a:lnTo>
                    <a:pt x="71640" y="205739"/>
                  </a:lnTo>
                  <a:lnTo>
                    <a:pt x="71615" y="207009"/>
                  </a:lnTo>
                  <a:lnTo>
                    <a:pt x="78968" y="209550"/>
                  </a:lnTo>
                  <a:lnTo>
                    <a:pt x="91655" y="214629"/>
                  </a:lnTo>
                  <a:lnTo>
                    <a:pt x="97942" y="219709"/>
                  </a:lnTo>
                  <a:lnTo>
                    <a:pt x="97282" y="224789"/>
                  </a:lnTo>
                  <a:lnTo>
                    <a:pt x="93395" y="240029"/>
                  </a:lnTo>
                  <a:lnTo>
                    <a:pt x="133692" y="240029"/>
                  </a:lnTo>
                  <a:lnTo>
                    <a:pt x="136804" y="243839"/>
                  </a:lnTo>
                  <a:lnTo>
                    <a:pt x="137121" y="243839"/>
                  </a:lnTo>
                  <a:lnTo>
                    <a:pt x="137121" y="238759"/>
                  </a:lnTo>
                  <a:lnTo>
                    <a:pt x="126504" y="238759"/>
                  </a:lnTo>
                  <a:lnTo>
                    <a:pt x="126225" y="237489"/>
                  </a:lnTo>
                  <a:lnTo>
                    <a:pt x="118732" y="237489"/>
                  </a:lnTo>
                  <a:lnTo>
                    <a:pt x="110871" y="232409"/>
                  </a:lnTo>
                  <a:lnTo>
                    <a:pt x="107734" y="229870"/>
                  </a:lnTo>
                  <a:lnTo>
                    <a:pt x="114680" y="222250"/>
                  </a:lnTo>
                  <a:lnTo>
                    <a:pt x="114642" y="214629"/>
                  </a:lnTo>
                  <a:lnTo>
                    <a:pt x="114731" y="213359"/>
                  </a:lnTo>
                  <a:lnTo>
                    <a:pt x="122072" y="213359"/>
                  </a:lnTo>
                  <a:lnTo>
                    <a:pt x="122072" y="209550"/>
                  </a:lnTo>
                  <a:lnTo>
                    <a:pt x="119252" y="209550"/>
                  </a:lnTo>
                  <a:lnTo>
                    <a:pt x="113967" y="207009"/>
                  </a:lnTo>
                  <a:lnTo>
                    <a:pt x="106765" y="200659"/>
                  </a:lnTo>
                  <a:lnTo>
                    <a:pt x="98025" y="194309"/>
                  </a:lnTo>
                  <a:lnTo>
                    <a:pt x="88125" y="191770"/>
                  </a:lnTo>
                  <a:close/>
                </a:path>
                <a:path w="375285" h="309880">
                  <a:moveTo>
                    <a:pt x="244055" y="234950"/>
                  </a:moveTo>
                  <a:lnTo>
                    <a:pt x="237896" y="234950"/>
                  </a:lnTo>
                  <a:lnTo>
                    <a:pt x="237896" y="243839"/>
                  </a:lnTo>
                  <a:lnTo>
                    <a:pt x="238213" y="243839"/>
                  </a:lnTo>
                  <a:lnTo>
                    <a:pt x="241312" y="240029"/>
                  </a:lnTo>
                  <a:lnTo>
                    <a:pt x="281622" y="240029"/>
                  </a:lnTo>
                  <a:lnTo>
                    <a:pt x="281298" y="238759"/>
                  </a:lnTo>
                  <a:lnTo>
                    <a:pt x="248513" y="238759"/>
                  </a:lnTo>
                  <a:lnTo>
                    <a:pt x="244055" y="234950"/>
                  </a:lnTo>
                  <a:close/>
                </a:path>
                <a:path w="375285" h="309880">
                  <a:moveTo>
                    <a:pt x="89306" y="238759"/>
                  </a:moveTo>
                  <a:lnTo>
                    <a:pt x="87515" y="238759"/>
                  </a:lnTo>
                  <a:lnTo>
                    <a:pt x="89458" y="241300"/>
                  </a:lnTo>
                  <a:lnTo>
                    <a:pt x="91643" y="242570"/>
                  </a:lnTo>
                  <a:lnTo>
                    <a:pt x="97142" y="242570"/>
                  </a:lnTo>
                  <a:lnTo>
                    <a:pt x="98501" y="240029"/>
                  </a:lnTo>
                  <a:lnTo>
                    <a:pt x="93395" y="240029"/>
                  </a:lnTo>
                  <a:lnTo>
                    <a:pt x="89306" y="238759"/>
                  </a:lnTo>
                  <a:close/>
                </a:path>
                <a:path w="375285" h="309880">
                  <a:moveTo>
                    <a:pt x="287489" y="238759"/>
                  </a:moveTo>
                  <a:lnTo>
                    <a:pt x="285699" y="238759"/>
                  </a:lnTo>
                  <a:lnTo>
                    <a:pt x="281622" y="240029"/>
                  </a:lnTo>
                  <a:lnTo>
                    <a:pt x="276517" y="240029"/>
                  </a:lnTo>
                  <a:lnTo>
                    <a:pt x="277863" y="242570"/>
                  </a:lnTo>
                  <a:lnTo>
                    <a:pt x="283362" y="242570"/>
                  </a:lnTo>
                  <a:lnTo>
                    <a:pt x="285559" y="241300"/>
                  </a:lnTo>
                  <a:lnTo>
                    <a:pt x="287489" y="238759"/>
                  </a:lnTo>
                  <a:close/>
                </a:path>
                <a:path w="375285" h="309880">
                  <a:moveTo>
                    <a:pt x="137121" y="234950"/>
                  </a:moveTo>
                  <a:lnTo>
                    <a:pt x="130962" y="234950"/>
                  </a:lnTo>
                  <a:lnTo>
                    <a:pt x="126504" y="238759"/>
                  </a:lnTo>
                  <a:lnTo>
                    <a:pt x="137121" y="238759"/>
                  </a:lnTo>
                  <a:lnTo>
                    <a:pt x="137121" y="234950"/>
                  </a:lnTo>
                  <a:close/>
                </a:path>
                <a:path w="375285" h="309880">
                  <a:moveTo>
                    <a:pt x="204266" y="217170"/>
                  </a:moveTo>
                  <a:lnTo>
                    <a:pt x="195033" y="217170"/>
                  </a:lnTo>
                  <a:lnTo>
                    <a:pt x="195033" y="238759"/>
                  </a:lnTo>
                  <a:lnTo>
                    <a:pt x="208495" y="238759"/>
                  </a:lnTo>
                  <a:lnTo>
                    <a:pt x="226272" y="229870"/>
                  </a:lnTo>
                  <a:lnTo>
                    <a:pt x="230890" y="226059"/>
                  </a:lnTo>
                  <a:lnTo>
                    <a:pt x="210388" y="226059"/>
                  </a:lnTo>
                  <a:lnTo>
                    <a:pt x="206540" y="223520"/>
                  </a:lnTo>
                  <a:lnTo>
                    <a:pt x="208013" y="220979"/>
                  </a:lnTo>
                  <a:lnTo>
                    <a:pt x="206032" y="220979"/>
                  </a:lnTo>
                  <a:lnTo>
                    <a:pt x="204266" y="217170"/>
                  </a:lnTo>
                  <a:close/>
                </a:path>
                <a:path w="375285" h="309880">
                  <a:moveTo>
                    <a:pt x="249021" y="226059"/>
                  </a:moveTo>
                  <a:lnTo>
                    <a:pt x="243319" y="232409"/>
                  </a:lnTo>
                  <a:lnTo>
                    <a:pt x="246926" y="232409"/>
                  </a:lnTo>
                  <a:lnTo>
                    <a:pt x="249339" y="234950"/>
                  </a:lnTo>
                  <a:lnTo>
                    <a:pt x="248513" y="238759"/>
                  </a:lnTo>
                  <a:lnTo>
                    <a:pt x="281298" y="238759"/>
                  </a:lnTo>
                  <a:lnTo>
                    <a:pt x="280974" y="237489"/>
                  </a:lnTo>
                  <a:lnTo>
                    <a:pt x="256273" y="237489"/>
                  </a:lnTo>
                  <a:lnTo>
                    <a:pt x="254076" y="234950"/>
                  </a:lnTo>
                  <a:lnTo>
                    <a:pt x="253136" y="233679"/>
                  </a:lnTo>
                  <a:lnTo>
                    <a:pt x="249021" y="226059"/>
                  </a:lnTo>
                  <a:close/>
                </a:path>
                <a:path w="375285" h="309880">
                  <a:moveTo>
                    <a:pt x="125996" y="226059"/>
                  </a:moveTo>
                  <a:lnTo>
                    <a:pt x="121869" y="233679"/>
                  </a:lnTo>
                  <a:lnTo>
                    <a:pt x="120942" y="234950"/>
                  </a:lnTo>
                  <a:lnTo>
                    <a:pt x="118732" y="237489"/>
                  </a:lnTo>
                  <a:lnTo>
                    <a:pt x="126225" y="237489"/>
                  </a:lnTo>
                  <a:lnTo>
                    <a:pt x="125666" y="234950"/>
                  </a:lnTo>
                  <a:lnTo>
                    <a:pt x="128079" y="232409"/>
                  </a:lnTo>
                  <a:lnTo>
                    <a:pt x="131686" y="232409"/>
                  </a:lnTo>
                  <a:lnTo>
                    <a:pt x="125996" y="226059"/>
                  </a:lnTo>
                  <a:close/>
                </a:path>
                <a:path w="375285" h="309880">
                  <a:moveTo>
                    <a:pt x="286534" y="213359"/>
                  </a:moveTo>
                  <a:lnTo>
                    <a:pt x="260273" y="213359"/>
                  </a:lnTo>
                  <a:lnTo>
                    <a:pt x="260375" y="214629"/>
                  </a:lnTo>
                  <a:lnTo>
                    <a:pt x="260324" y="222250"/>
                  </a:lnTo>
                  <a:lnTo>
                    <a:pt x="267284" y="229870"/>
                  </a:lnTo>
                  <a:lnTo>
                    <a:pt x="264134" y="232409"/>
                  </a:lnTo>
                  <a:lnTo>
                    <a:pt x="256273" y="237489"/>
                  </a:lnTo>
                  <a:lnTo>
                    <a:pt x="280974" y="237489"/>
                  </a:lnTo>
                  <a:lnTo>
                    <a:pt x="277736" y="224789"/>
                  </a:lnTo>
                  <a:lnTo>
                    <a:pt x="277075" y="219709"/>
                  </a:lnTo>
                  <a:lnTo>
                    <a:pt x="283362" y="214629"/>
                  </a:lnTo>
                  <a:lnTo>
                    <a:pt x="286534" y="213359"/>
                  </a:lnTo>
                  <a:close/>
                </a:path>
                <a:path w="375285" h="309880">
                  <a:moveTo>
                    <a:pt x="79786" y="222250"/>
                  </a:moveTo>
                  <a:lnTo>
                    <a:pt x="69278" y="222250"/>
                  </a:lnTo>
                  <a:lnTo>
                    <a:pt x="70294" y="226059"/>
                  </a:lnTo>
                  <a:lnTo>
                    <a:pt x="78803" y="226059"/>
                  </a:lnTo>
                  <a:lnTo>
                    <a:pt x="79786" y="222250"/>
                  </a:lnTo>
                  <a:close/>
                </a:path>
                <a:path w="375285" h="309880">
                  <a:moveTo>
                    <a:pt x="213842" y="220979"/>
                  </a:moveTo>
                  <a:lnTo>
                    <a:pt x="211327" y="220979"/>
                  </a:lnTo>
                  <a:lnTo>
                    <a:pt x="210261" y="223520"/>
                  </a:lnTo>
                  <a:lnTo>
                    <a:pt x="210667" y="226059"/>
                  </a:lnTo>
                  <a:lnTo>
                    <a:pt x="230890" y="226059"/>
                  </a:lnTo>
                  <a:lnTo>
                    <a:pt x="235508" y="222250"/>
                  </a:lnTo>
                  <a:lnTo>
                    <a:pt x="216179" y="222250"/>
                  </a:lnTo>
                  <a:lnTo>
                    <a:pt x="213842" y="220979"/>
                  </a:lnTo>
                  <a:close/>
                </a:path>
                <a:path w="375285" h="309880">
                  <a:moveTo>
                    <a:pt x="274637" y="160020"/>
                  </a:moveTo>
                  <a:lnTo>
                    <a:pt x="269201" y="160020"/>
                  </a:lnTo>
                  <a:lnTo>
                    <a:pt x="263105" y="163829"/>
                  </a:lnTo>
                  <a:lnTo>
                    <a:pt x="254139" y="170179"/>
                  </a:lnTo>
                  <a:lnTo>
                    <a:pt x="246303" y="176529"/>
                  </a:lnTo>
                  <a:lnTo>
                    <a:pt x="270229" y="176529"/>
                  </a:lnTo>
                  <a:lnTo>
                    <a:pt x="282449" y="177800"/>
                  </a:lnTo>
                  <a:lnTo>
                    <a:pt x="296214" y="185420"/>
                  </a:lnTo>
                  <a:lnTo>
                    <a:pt x="306440" y="199389"/>
                  </a:lnTo>
                  <a:lnTo>
                    <a:pt x="306649" y="212089"/>
                  </a:lnTo>
                  <a:lnTo>
                    <a:pt x="301317" y="219709"/>
                  </a:lnTo>
                  <a:lnTo>
                    <a:pt x="294652" y="219709"/>
                  </a:lnTo>
                  <a:lnTo>
                    <a:pt x="296214" y="226059"/>
                  </a:lnTo>
                  <a:lnTo>
                    <a:pt x="304723" y="226059"/>
                  </a:lnTo>
                  <a:lnTo>
                    <a:pt x="305739" y="222250"/>
                  </a:lnTo>
                  <a:lnTo>
                    <a:pt x="337337" y="222250"/>
                  </a:lnTo>
                  <a:lnTo>
                    <a:pt x="334231" y="219709"/>
                  </a:lnTo>
                  <a:lnTo>
                    <a:pt x="331177" y="209550"/>
                  </a:lnTo>
                  <a:lnTo>
                    <a:pt x="343213" y="209550"/>
                  </a:lnTo>
                  <a:lnTo>
                    <a:pt x="347356" y="208279"/>
                  </a:lnTo>
                  <a:lnTo>
                    <a:pt x="353896" y="203200"/>
                  </a:lnTo>
                  <a:lnTo>
                    <a:pt x="354655" y="200659"/>
                  </a:lnTo>
                  <a:lnTo>
                    <a:pt x="331774" y="200659"/>
                  </a:lnTo>
                  <a:lnTo>
                    <a:pt x="329488" y="199389"/>
                  </a:lnTo>
                  <a:lnTo>
                    <a:pt x="327039" y="185420"/>
                  </a:lnTo>
                  <a:lnTo>
                    <a:pt x="324612" y="177800"/>
                  </a:lnTo>
                  <a:lnTo>
                    <a:pt x="320755" y="172720"/>
                  </a:lnTo>
                  <a:lnTo>
                    <a:pt x="319071" y="171450"/>
                  </a:lnTo>
                  <a:lnTo>
                    <a:pt x="300504" y="171450"/>
                  </a:lnTo>
                  <a:lnTo>
                    <a:pt x="295057" y="170179"/>
                  </a:lnTo>
                  <a:lnTo>
                    <a:pt x="287121" y="166370"/>
                  </a:lnTo>
                  <a:lnTo>
                    <a:pt x="280311" y="162559"/>
                  </a:lnTo>
                  <a:lnTo>
                    <a:pt x="274637" y="160020"/>
                  </a:lnTo>
                  <a:close/>
                </a:path>
                <a:path w="375285" h="309880">
                  <a:moveTo>
                    <a:pt x="68406" y="209550"/>
                  </a:moveTo>
                  <a:lnTo>
                    <a:pt x="43827" y="209550"/>
                  </a:lnTo>
                  <a:lnTo>
                    <a:pt x="40781" y="219709"/>
                  </a:lnTo>
                  <a:lnTo>
                    <a:pt x="34570" y="224789"/>
                  </a:lnTo>
                  <a:lnTo>
                    <a:pt x="67596" y="224789"/>
                  </a:lnTo>
                  <a:lnTo>
                    <a:pt x="68783" y="223520"/>
                  </a:lnTo>
                  <a:lnTo>
                    <a:pt x="68948" y="222250"/>
                  </a:lnTo>
                  <a:lnTo>
                    <a:pt x="79786" y="222250"/>
                  </a:lnTo>
                  <a:lnTo>
                    <a:pt x="80441" y="219709"/>
                  </a:lnTo>
                  <a:lnTo>
                    <a:pt x="73695" y="219709"/>
                  </a:lnTo>
                  <a:lnTo>
                    <a:pt x="68364" y="212089"/>
                  </a:lnTo>
                  <a:lnTo>
                    <a:pt x="68406" y="209550"/>
                  </a:lnTo>
                  <a:close/>
                </a:path>
                <a:path w="375285" h="309880">
                  <a:moveTo>
                    <a:pt x="350100" y="218439"/>
                  </a:moveTo>
                  <a:lnTo>
                    <a:pt x="349719" y="218439"/>
                  </a:lnTo>
                  <a:lnTo>
                    <a:pt x="349681" y="219709"/>
                  </a:lnTo>
                  <a:lnTo>
                    <a:pt x="346649" y="224789"/>
                  </a:lnTo>
                  <a:lnTo>
                    <a:pt x="352590" y="224789"/>
                  </a:lnTo>
                  <a:lnTo>
                    <a:pt x="350100" y="218439"/>
                  </a:lnTo>
                  <a:close/>
                </a:path>
                <a:path w="375285" h="309880">
                  <a:moveTo>
                    <a:pt x="217309" y="218439"/>
                  </a:moveTo>
                  <a:lnTo>
                    <a:pt x="216179" y="222250"/>
                  </a:lnTo>
                  <a:lnTo>
                    <a:pt x="235508" y="222250"/>
                  </a:lnTo>
                  <a:lnTo>
                    <a:pt x="237048" y="220979"/>
                  </a:lnTo>
                  <a:lnTo>
                    <a:pt x="218833" y="220979"/>
                  </a:lnTo>
                  <a:lnTo>
                    <a:pt x="217309" y="218439"/>
                  </a:lnTo>
                  <a:close/>
                </a:path>
                <a:path w="375285" h="309880">
                  <a:moveTo>
                    <a:pt x="164680" y="217170"/>
                  </a:moveTo>
                  <a:lnTo>
                    <a:pt x="162775" y="219709"/>
                  </a:lnTo>
                  <a:lnTo>
                    <a:pt x="155816" y="219709"/>
                  </a:lnTo>
                  <a:lnTo>
                    <a:pt x="155740" y="220979"/>
                  </a:lnTo>
                  <a:lnTo>
                    <a:pt x="165430" y="220979"/>
                  </a:lnTo>
                  <a:lnTo>
                    <a:pt x="164680" y="217170"/>
                  </a:lnTo>
                  <a:close/>
                </a:path>
                <a:path w="375285" h="309880">
                  <a:moveTo>
                    <a:pt x="174218" y="212089"/>
                  </a:moveTo>
                  <a:lnTo>
                    <a:pt x="171742" y="212089"/>
                  </a:lnTo>
                  <a:lnTo>
                    <a:pt x="167690" y="214629"/>
                  </a:lnTo>
                  <a:lnTo>
                    <a:pt x="167690" y="218439"/>
                  </a:lnTo>
                  <a:lnTo>
                    <a:pt x="168160" y="218439"/>
                  </a:lnTo>
                  <a:lnTo>
                    <a:pt x="169697" y="219709"/>
                  </a:lnTo>
                  <a:lnTo>
                    <a:pt x="168643" y="219709"/>
                  </a:lnTo>
                  <a:lnTo>
                    <a:pt x="165430" y="220979"/>
                  </a:lnTo>
                  <a:lnTo>
                    <a:pt x="187502" y="220979"/>
                  </a:lnTo>
                  <a:lnTo>
                    <a:pt x="187502" y="217170"/>
                  </a:lnTo>
                  <a:lnTo>
                    <a:pt x="204266" y="217170"/>
                  </a:lnTo>
                  <a:lnTo>
                    <a:pt x="207924" y="215900"/>
                  </a:lnTo>
                  <a:lnTo>
                    <a:pt x="210388" y="215900"/>
                  </a:lnTo>
                  <a:lnTo>
                    <a:pt x="209696" y="214629"/>
                  </a:lnTo>
                  <a:lnTo>
                    <a:pt x="205270" y="214629"/>
                  </a:lnTo>
                  <a:lnTo>
                    <a:pt x="205943" y="213359"/>
                  </a:lnTo>
                  <a:lnTo>
                    <a:pt x="174625" y="213359"/>
                  </a:lnTo>
                  <a:lnTo>
                    <a:pt x="174218" y="212089"/>
                  </a:lnTo>
                  <a:close/>
                </a:path>
                <a:path w="375285" h="309880">
                  <a:moveTo>
                    <a:pt x="207390" y="218439"/>
                  </a:moveTo>
                  <a:lnTo>
                    <a:pt x="206184" y="220979"/>
                  </a:lnTo>
                  <a:lnTo>
                    <a:pt x="208013" y="220979"/>
                  </a:lnTo>
                  <a:lnTo>
                    <a:pt x="208749" y="219709"/>
                  </a:lnTo>
                  <a:lnTo>
                    <a:pt x="210032" y="219709"/>
                  </a:lnTo>
                  <a:lnTo>
                    <a:pt x="207390" y="218439"/>
                  </a:lnTo>
                  <a:close/>
                </a:path>
                <a:path w="375285" h="309880">
                  <a:moveTo>
                    <a:pt x="240680" y="213359"/>
                  </a:moveTo>
                  <a:lnTo>
                    <a:pt x="226834" y="213359"/>
                  </a:lnTo>
                  <a:lnTo>
                    <a:pt x="225158" y="217170"/>
                  </a:lnTo>
                  <a:lnTo>
                    <a:pt x="218757" y="217170"/>
                  </a:lnTo>
                  <a:lnTo>
                    <a:pt x="221411" y="218439"/>
                  </a:lnTo>
                  <a:lnTo>
                    <a:pt x="223710" y="219709"/>
                  </a:lnTo>
                  <a:lnTo>
                    <a:pt x="221983" y="220979"/>
                  </a:lnTo>
                  <a:lnTo>
                    <a:pt x="237048" y="220979"/>
                  </a:lnTo>
                  <a:lnTo>
                    <a:pt x="238587" y="219709"/>
                  </a:lnTo>
                  <a:lnTo>
                    <a:pt x="239424" y="217170"/>
                  </a:lnTo>
                  <a:lnTo>
                    <a:pt x="225158" y="217170"/>
                  </a:lnTo>
                  <a:lnTo>
                    <a:pt x="220954" y="215900"/>
                  </a:lnTo>
                  <a:lnTo>
                    <a:pt x="239843" y="215900"/>
                  </a:lnTo>
                  <a:lnTo>
                    <a:pt x="240680" y="213359"/>
                  </a:lnTo>
                  <a:close/>
                </a:path>
                <a:path w="375285" h="309880">
                  <a:moveTo>
                    <a:pt x="161112" y="217170"/>
                  </a:moveTo>
                  <a:lnTo>
                    <a:pt x="156273" y="217170"/>
                  </a:lnTo>
                  <a:lnTo>
                    <a:pt x="155892" y="219709"/>
                  </a:lnTo>
                  <a:lnTo>
                    <a:pt x="162775" y="219709"/>
                  </a:lnTo>
                  <a:lnTo>
                    <a:pt x="161112" y="217170"/>
                  </a:lnTo>
                  <a:close/>
                </a:path>
                <a:path w="375285" h="309880">
                  <a:moveTo>
                    <a:pt x="243192" y="198120"/>
                  </a:moveTo>
                  <a:lnTo>
                    <a:pt x="219328" y="198120"/>
                  </a:lnTo>
                  <a:lnTo>
                    <a:pt x="221183" y="200659"/>
                  </a:lnTo>
                  <a:lnTo>
                    <a:pt x="220332" y="203200"/>
                  </a:lnTo>
                  <a:lnTo>
                    <a:pt x="218719" y="203200"/>
                  </a:lnTo>
                  <a:lnTo>
                    <a:pt x="218698" y="203623"/>
                  </a:lnTo>
                  <a:lnTo>
                    <a:pt x="220154" y="204470"/>
                  </a:lnTo>
                  <a:lnTo>
                    <a:pt x="220548" y="209550"/>
                  </a:lnTo>
                  <a:lnTo>
                    <a:pt x="222148" y="215900"/>
                  </a:lnTo>
                  <a:lnTo>
                    <a:pt x="226529" y="213359"/>
                  </a:lnTo>
                  <a:lnTo>
                    <a:pt x="240680" y="213359"/>
                  </a:lnTo>
                  <a:lnTo>
                    <a:pt x="243192" y="205739"/>
                  </a:lnTo>
                  <a:lnTo>
                    <a:pt x="243192" y="198120"/>
                  </a:lnTo>
                  <a:close/>
                </a:path>
                <a:path w="375285" h="309880">
                  <a:moveTo>
                    <a:pt x="122072" y="213359"/>
                  </a:moveTo>
                  <a:lnTo>
                    <a:pt x="114731" y="213359"/>
                  </a:lnTo>
                  <a:lnTo>
                    <a:pt x="115608" y="214629"/>
                  </a:lnTo>
                  <a:lnTo>
                    <a:pt x="122072" y="214629"/>
                  </a:lnTo>
                  <a:lnTo>
                    <a:pt x="122072" y="213359"/>
                  </a:lnTo>
                  <a:close/>
                </a:path>
                <a:path w="375285" h="309880">
                  <a:moveTo>
                    <a:pt x="154825" y="212089"/>
                  </a:moveTo>
                  <a:lnTo>
                    <a:pt x="153035" y="214629"/>
                  </a:lnTo>
                  <a:lnTo>
                    <a:pt x="157429" y="214629"/>
                  </a:lnTo>
                  <a:lnTo>
                    <a:pt x="154825" y="212089"/>
                  </a:lnTo>
                  <a:close/>
                </a:path>
                <a:path w="375285" h="309880">
                  <a:moveTo>
                    <a:pt x="209003" y="213359"/>
                  </a:moveTo>
                  <a:lnTo>
                    <a:pt x="205524" y="214629"/>
                  </a:lnTo>
                  <a:lnTo>
                    <a:pt x="209696" y="214629"/>
                  </a:lnTo>
                  <a:lnTo>
                    <a:pt x="209003" y="213359"/>
                  </a:lnTo>
                  <a:close/>
                </a:path>
                <a:path w="375285" h="309880">
                  <a:moveTo>
                    <a:pt x="253136" y="208279"/>
                  </a:moveTo>
                  <a:lnTo>
                    <a:pt x="252945" y="208279"/>
                  </a:lnTo>
                  <a:lnTo>
                    <a:pt x="252945" y="214629"/>
                  </a:lnTo>
                  <a:lnTo>
                    <a:pt x="259397" y="214629"/>
                  </a:lnTo>
                  <a:lnTo>
                    <a:pt x="260273" y="213359"/>
                  </a:lnTo>
                  <a:lnTo>
                    <a:pt x="286534" y="213359"/>
                  </a:lnTo>
                  <a:lnTo>
                    <a:pt x="296049" y="209550"/>
                  </a:lnTo>
                  <a:lnTo>
                    <a:pt x="254139" y="209550"/>
                  </a:lnTo>
                  <a:lnTo>
                    <a:pt x="253136" y="208279"/>
                  </a:lnTo>
                  <a:close/>
                </a:path>
                <a:path w="375285" h="309880">
                  <a:moveTo>
                    <a:pt x="193514" y="181609"/>
                  </a:moveTo>
                  <a:lnTo>
                    <a:pt x="184886" y="181609"/>
                  </a:lnTo>
                  <a:lnTo>
                    <a:pt x="187236" y="182879"/>
                  </a:lnTo>
                  <a:lnTo>
                    <a:pt x="189115" y="184150"/>
                  </a:lnTo>
                  <a:lnTo>
                    <a:pt x="186270" y="186689"/>
                  </a:lnTo>
                  <a:lnTo>
                    <a:pt x="189090" y="190500"/>
                  </a:lnTo>
                  <a:lnTo>
                    <a:pt x="191490" y="190500"/>
                  </a:lnTo>
                  <a:lnTo>
                    <a:pt x="180365" y="194309"/>
                  </a:lnTo>
                  <a:lnTo>
                    <a:pt x="175488" y="195579"/>
                  </a:lnTo>
                  <a:lnTo>
                    <a:pt x="175488" y="209550"/>
                  </a:lnTo>
                  <a:lnTo>
                    <a:pt x="177114" y="213359"/>
                  </a:lnTo>
                  <a:lnTo>
                    <a:pt x="180124" y="212089"/>
                  </a:lnTo>
                  <a:lnTo>
                    <a:pt x="206800" y="212089"/>
                  </a:lnTo>
                  <a:lnTo>
                    <a:pt x="207657" y="210820"/>
                  </a:lnTo>
                  <a:lnTo>
                    <a:pt x="214198" y="210820"/>
                  </a:lnTo>
                  <a:lnTo>
                    <a:pt x="210466" y="207009"/>
                  </a:lnTo>
                  <a:lnTo>
                    <a:pt x="204797" y="205739"/>
                  </a:lnTo>
                  <a:lnTo>
                    <a:pt x="199722" y="205739"/>
                  </a:lnTo>
                  <a:lnTo>
                    <a:pt x="197595" y="203200"/>
                  </a:lnTo>
                  <a:lnTo>
                    <a:pt x="190792" y="203200"/>
                  </a:lnTo>
                  <a:lnTo>
                    <a:pt x="189852" y="199389"/>
                  </a:lnTo>
                  <a:lnTo>
                    <a:pt x="193960" y="199389"/>
                  </a:lnTo>
                  <a:lnTo>
                    <a:pt x="195592" y="196850"/>
                  </a:lnTo>
                  <a:lnTo>
                    <a:pt x="195681" y="195579"/>
                  </a:lnTo>
                  <a:lnTo>
                    <a:pt x="195770" y="185420"/>
                  </a:lnTo>
                  <a:lnTo>
                    <a:pt x="193514" y="181609"/>
                  </a:lnTo>
                  <a:close/>
                </a:path>
                <a:path w="375285" h="309880">
                  <a:moveTo>
                    <a:pt x="206800" y="212089"/>
                  </a:moveTo>
                  <a:lnTo>
                    <a:pt x="180187" y="212089"/>
                  </a:lnTo>
                  <a:lnTo>
                    <a:pt x="179031" y="213359"/>
                  </a:lnTo>
                  <a:lnTo>
                    <a:pt x="205943" y="213359"/>
                  </a:lnTo>
                  <a:lnTo>
                    <a:pt x="206800" y="212089"/>
                  </a:lnTo>
                  <a:close/>
                </a:path>
                <a:path w="375285" h="309880">
                  <a:moveTo>
                    <a:pt x="214198" y="210820"/>
                  </a:moveTo>
                  <a:lnTo>
                    <a:pt x="207657" y="210820"/>
                  </a:lnTo>
                  <a:lnTo>
                    <a:pt x="210807" y="213359"/>
                  </a:lnTo>
                  <a:lnTo>
                    <a:pt x="212420" y="213359"/>
                  </a:lnTo>
                  <a:lnTo>
                    <a:pt x="215442" y="212089"/>
                  </a:lnTo>
                  <a:lnTo>
                    <a:pt x="214198" y="210820"/>
                  </a:lnTo>
                  <a:close/>
                </a:path>
                <a:path w="375285" h="309880">
                  <a:moveTo>
                    <a:pt x="159143" y="209550"/>
                  </a:moveTo>
                  <a:lnTo>
                    <a:pt x="156362" y="209550"/>
                  </a:lnTo>
                  <a:lnTo>
                    <a:pt x="158711" y="212089"/>
                  </a:lnTo>
                  <a:lnTo>
                    <a:pt x="159143" y="209550"/>
                  </a:lnTo>
                  <a:close/>
                </a:path>
                <a:path w="375285" h="309880">
                  <a:moveTo>
                    <a:pt x="41810" y="151129"/>
                  </a:moveTo>
                  <a:lnTo>
                    <a:pt x="37655" y="151129"/>
                  </a:lnTo>
                  <a:lnTo>
                    <a:pt x="37604" y="160020"/>
                  </a:lnTo>
                  <a:lnTo>
                    <a:pt x="34612" y="167639"/>
                  </a:lnTo>
                  <a:lnTo>
                    <a:pt x="28028" y="175259"/>
                  </a:lnTo>
                  <a:lnTo>
                    <a:pt x="21445" y="184150"/>
                  </a:lnTo>
                  <a:lnTo>
                    <a:pt x="18453" y="194309"/>
                  </a:lnTo>
                  <a:lnTo>
                    <a:pt x="21108" y="203200"/>
                  </a:lnTo>
                  <a:lnTo>
                    <a:pt x="27649" y="208279"/>
                  </a:lnTo>
                  <a:lnTo>
                    <a:pt x="35935" y="210820"/>
                  </a:lnTo>
                  <a:lnTo>
                    <a:pt x="43827" y="209550"/>
                  </a:lnTo>
                  <a:lnTo>
                    <a:pt x="68406" y="209550"/>
                  </a:lnTo>
                  <a:lnTo>
                    <a:pt x="68554" y="200659"/>
                  </a:lnTo>
                  <a:lnTo>
                    <a:pt x="27012" y="200659"/>
                  </a:lnTo>
                  <a:lnTo>
                    <a:pt x="25387" y="195579"/>
                  </a:lnTo>
                  <a:lnTo>
                    <a:pt x="25387" y="193039"/>
                  </a:lnTo>
                  <a:lnTo>
                    <a:pt x="28046" y="184150"/>
                  </a:lnTo>
                  <a:lnTo>
                    <a:pt x="39746" y="168909"/>
                  </a:lnTo>
                  <a:lnTo>
                    <a:pt x="42405" y="160020"/>
                  </a:lnTo>
                  <a:lnTo>
                    <a:pt x="42405" y="156209"/>
                  </a:lnTo>
                  <a:lnTo>
                    <a:pt x="41810" y="151129"/>
                  </a:lnTo>
                  <a:close/>
                </a:path>
                <a:path w="375285" h="309880">
                  <a:moveTo>
                    <a:pt x="168694" y="207009"/>
                  </a:moveTo>
                  <a:lnTo>
                    <a:pt x="160820" y="207009"/>
                  </a:lnTo>
                  <a:lnTo>
                    <a:pt x="161137" y="210820"/>
                  </a:lnTo>
                  <a:lnTo>
                    <a:pt x="165226" y="210820"/>
                  </a:lnTo>
                  <a:lnTo>
                    <a:pt x="168694" y="207009"/>
                  </a:lnTo>
                  <a:close/>
                </a:path>
                <a:path w="375285" h="309880">
                  <a:moveTo>
                    <a:pt x="343213" y="209550"/>
                  </a:moveTo>
                  <a:lnTo>
                    <a:pt x="331177" y="209550"/>
                  </a:lnTo>
                  <a:lnTo>
                    <a:pt x="339069" y="210820"/>
                  </a:lnTo>
                  <a:lnTo>
                    <a:pt x="343213" y="209550"/>
                  </a:lnTo>
                  <a:close/>
                </a:path>
                <a:path w="375285" h="309880">
                  <a:moveTo>
                    <a:pt x="122072" y="208279"/>
                  </a:moveTo>
                  <a:lnTo>
                    <a:pt x="121881" y="208279"/>
                  </a:lnTo>
                  <a:lnTo>
                    <a:pt x="120865" y="209550"/>
                  </a:lnTo>
                  <a:lnTo>
                    <a:pt x="122072" y="209550"/>
                  </a:lnTo>
                  <a:lnTo>
                    <a:pt x="122072" y="208279"/>
                  </a:lnTo>
                  <a:close/>
                </a:path>
                <a:path w="375285" h="309880">
                  <a:moveTo>
                    <a:pt x="290487" y="191770"/>
                  </a:moveTo>
                  <a:lnTo>
                    <a:pt x="286880" y="191770"/>
                  </a:lnTo>
                  <a:lnTo>
                    <a:pt x="276982" y="194309"/>
                  </a:lnTo>
                  <a:lnTo>
                    <a:pt x="268244" y="200659"/>
                  </a:lnTo>
                  <a:lnTo>
                    <a:pt x="261043" y="207009"/>
                  </a:lnTo>
                  <a:lnTo>
                    <a:pt x="255752" y="209550"/>
                  </a:lnTo>
                  <a:lnTo>
                    <a:pt x="296049" y="209550"/>
                  </a:lnTo>
                  <a:lnTo>
                    <a:pt x="303402" y="207009"/>
                  </a:lnTo>
                  <a:lnTo>
                    <a:pt x="303364" y="205739"/>
                  </a:lnTo>
                  <a:lnTo>
                    <a:pt x="301091" y="205739"/>
                  </a:lnTo>
                  <a:lnTo>
                    <a:pt x="299212" y="204470"/>
                  </a:lnTo>
                  <a:lnTo>
                    <a:pt x="298792" y="200659"/>
                  </a:lnTo>
                  <a:lnTo>
                    <a:pt x="299097" y="198120"/>
                  </a:lnTo>
                  <a:lnTo>
                    <a:pt x="300774" y="198120"/>
                  </a:lnTo>
                  <a:lnTo>
                    <a:pt x="297332" y="194309"/>
                  </a:lnTo>
                  <a:lnTo>
                    <a:pt x="290487" y="191770"/>
                  </a:lnTo>
                  <a:close/>
                </a:path>
                <a:path w="375285" h="309880">
                  <a:moveTo>
                    <a:pt x="205854" y="190500"/>
                  </a:moveTo>
                  <a:lnTo>
                    <a:pt x="206146" y="199389"/>
                  </a:lnTo>
                  <a:lnTo>
                    <a:pt x="218655" y="204470"/>
                  </a:lnTo>
                  <a:lnTo>
                    <a:pt x="218698" y="203623"/>
                  </a:lnTo>
                  <a:lnTo>
                    <a:pt x="217970" y="203200"/>
                  </a:lnTo>
                  <a:lnTo>
                    <a:pt x="218719" y="203200"/>
                  </a:lnTo>
                  <a:lnTo>
                    <a:pt x="218973" y="198120"/>
                  </a:lnTo>
                  <a:lnTo>
                    <a:pt x="243192" y="198120"/>
                  </a:lnTo>
                  <a:lnTo>
                    <a:pt x="243192" y="193039"/>
                  </a:lnTo>
                  <a:lnTo>
                    <a:pt x="214668" y="193039"/>
                  </a:lnTo>
                  <a:lnTo>
                    <a:pt x="205854" y="190500"/>
                  </a:lnTo>
                  <a:close/>
                </a:path>
                <a:path w="375285" h="309880">
                  <a:moveTo>
                    <a:pt x="218719" y="203200"/>
                  </a:moveTo>
                  <a:lnTo>
                    <a:pt x="217970" y="203200"/>
                  </a:lnTo>
                  <a:lnTo>
                    <a:pt x="218698" y="203623"/>
                  </a:lnTo>
                  <a:lnTo>
                    <a:pt x="218719" y="203200"/>
                  </a:lnTo>
                  <a:close/>
                </a:path>
                <a:path w="375285" h="309880">
                  <a:moveTo>
                    <a:pt x="196532" y="201929"/>
                  </a:moveTo>
                  <a:lnTo>
                    <a:pt x="196265" y="201929"/>
                  </a:lnTo>
                  <a:lnTo>
                    <a:pt x="195541" y="203200"/>
                  </a:lnTo>
                  <a:lnTo>
                    <a:pt x="197595" y="203200"/>
                  </a:lnTo>
                  <a:lnTo>
                    <a:pt x="196532" y="201929"/>
                  </a:lnTo>
                  <a:close/>
                </a:path>
                <a:path w="375285" h="309880">
                  <a:moveTo>
                    <a:pt x="193960" y="199389"/>
                  </a:moveTo>
                  <a:lnTo>
                    <a:pt x="189953" y="199389"/>
                  </a:lnTo>
                  <a:lnTo>
                    <a:pt x="190830" y="200659"/>
                  </a:lnTo>
                  <a:lnTo>
                    <a:pt x="192328" y="201929"/>
                  </a:lnTo>
                  <a:lnTo>
                    <a:pt x="193960" y="199389"/>
                  </a:lnTo>
                  <a:close/>
                </a:path>
                <a:path w="375285" h="309880">
                  <a:moveTo>
                    <a:pt x="63320" y="167639"/>
                  </a:moveTo>
                  <a:lnTo>
                    <a:pt x="60998" y="167639"/>
                  </a:lnTo>
                  <a:lnTo>
                    <a:pt x="53710" y="175259"/>
                  </a:lnTo>
                  <a:lnTo>
                    <a:pt x="48934" y="186689"/>
                  </a:lnTo>
                  <a:lnTo>
                    <a:pt x="46323" y="195579"/>
                  </a:lnTo>
                  <a:lnTo>
                    <a:pt x="45529" y="199389"/>
                  </a:lnTo>
                  <a:lnTo>
                    <a:pt x="43230" y="200659"/>
                  </a:lnTo>
                  <a:lnTo>
                    <a:pt x="68554" y="200659"/>
                  </a:lnTo>
                  <a:lnTo>
                    <a:pt x="68576" y="199389"/>
                  </a:lnTo>
                  <a:lnTo>
                    <a:pt x="78803" y="185420"/>
                  </a:lnTo>
                  <a:lnTo>
                    <a:pt x="92568" y="177800"/>
                  </a:lnTo>
                  <a:lnTo>
                    <a:pt x="104789" y="176529"/>
                  </a:lnTo>
                  <a:lnTo>
                    <a:pt x="128701" y="176529"/>
                  </a:lnTo>
                  <a:lnTo>
                    <a:pt x="120878" y="170179"/>
                  </a:lnTo>
                  <a:lnTo>
                    <a:pt x="78052" y="170179"/>
                  </a:lnTo>
                  <a:lnTo>
                    <a:pt x="69432" y="168909"/>
                  </a:lnTo>
                  <a:lnTo>
                    <a:pt x="63320" y="167639"/>
                  </a:lnTo>
                  <a:close/>
                </a:path>
                <a:path w="375285" h="309880">
                  <a:moveTo>
                    <a:pt x="374548" y="137159"/>
                  </a:moveTo>
                  <a:lnTo>
                    <a:pt x="373913" y="137159"/>
                  </a:lnTo>
                  <a:lnTo>
                    <a:pt x="372745" y="138429"/>
                  </a:lnTo>
                  <a:lnTo>
                    <a:pt x="371208" y="143509"/>
                  </a:lnTo>
                  <a:lnTo>
                    <a:pt x="334098" y="143509"/>
                  </a:lnTo>
                  <a:lnTo>
                    <a:pt x="332600" y="156209"/>
                  </a:lnTo>
                  <a:lnTo>
                    <a:pt x="332600" y="160020"/>
                  </a:lnTo>
                  <a:lnTo>
                    <a:pt x="335259" y="168909"/>
                  </a:lnTo>
                  <a:lnTo>
                    <a:pt x="346959" y="184150"/>
                  </a:lnTo>
                  <a:lnTo>
                    <a:pt x="349618" y="193039"/>
                  </a:lnTo>
                  <a:lnTo>
                    <a:pt x="349618" y="195579"/>
                  </a:lnTo>
                  <a:lnTo>
                    <a:pt x="348005" y="200659"/>
                  </a:lnTo>
                  <a:lnTo>
                    <a:pt x="354655" y="200659"/>
                  </a:lnTo>
                  <a:lnTo>
                    <a:pt x="356552" y="194309"/>
                  </a:lnTo>
                  <a:lnTo>
                    <a:pt x="353560" y="184150"/>
                  </a:lnTo>
                  <a:lnTo>
                    <a:pt x="346976" y="175259"/>
                  </a:lnTo>
                  <a:lnTo>
                    <a:pt x="340393" y="167639"/>
                  </a:lnTo>
                  <a:lnTo>
                    <a:pt x="337400" y="160020"/>
                  </a:lnTo>
                  <a:lnTo>
                    <a:pt x="337362" y="151129"/>
                  </a:lnTo>
                  <a:lnTo>
                    <a:pt x="372884" y="151129"/>
                  </a:lnTo>
                  <a:lnTo>
                    <a:pt x="375018" y="148589"/>
                  </a:lnTo>
                  <a:lnTo>
                    <a:pt x="375018" y="140970"/>
                  </a:lnTo>
                  <a:lnTo>
                    <a:pt x="373849" y="138429"/>
                  </a:lnTo>
                  <a:lnTo>
                    <a:pt x="374548" y="137159"/>
                  </a:lnTo>
                  <a:close/>
                </a:path>
                <a:path w="375285" h="309880">
                  <a:moveTo>
                    <a:pt x="145173" y="121920"/>
                  </a:moveTo>
                  <a:lnTo>
                    <a:pt x="131813" y="121920"/>
                  </a:lnTo>
                  <a:lnTo>
                    <a:pt x="131813" y="175259"/>
                  </a:lnTo>
                  <a:lnTo>
                    <a:pt x="128701" y="176529"/>
                  </a:lnTo>
                  <a:lnTo>
                    <a:pt x="104789" y="176529"/>
                  </a:lnTo>
                  <a:lnTo>
                    <a:pt x="114659" y="180339"/>
                  </a:lnTo>
                  <a:lnTo>
                    <a:pt x="121373" y="184150"/>
                  </a:lnTo>
                  <a:lnTo>
                    <a:pt x="121716" y="186689"/>
                  </a:lnTo>
                  <a:lnTo>
                    <a:pt x="125145" y="186689"/>
                  </a:lnTo>
                  <a:lnTo>
                    <a:pt x="129235" y="189229"/>
                  </a:lnTo>
                  <a:lnTo>
                    <a:pt x="125729" y="193039"/>
                  </a:lnTo>
                  <a:lnTo>
                    <a:pt x="123659" y="194309"/>
                  </a:lnTo>
                  <a:lnTo>
                    <a:pt x="124193" y="194309"/>
                  </a:lnTo>
                  <a:lnTo>
                    <a:pt x="127952" y="195579"/>
                  </a:lnTo>
                  <a:lnTo>
                    <a:pt x="131038" y="191770"/>
                  </a:lnTo>
                  <a:lnTo>
                    <a:pt x="131190" y="189229"/>
                  </a:lnTo>
                  <a:lnTo>
                    <a:pt x="158927" y="189229"/>
                  </a:lnTo>
                  <a:lnTo>
                    <a:pt x="154495" y="187959"/>
                  </a:lnTo>
                  <a:lnTo>
                    <a:pt x="154882" y="185420"/>
                  </a:lnTo>
                  <a:lnTo>
                    <a:pt x="151282" y="185420"/>
                  </a:lnTo>
                  <a:lnTo>
                    <a:pt x="150342" y="181609"/>
                  </a:lnTo>
                  <a:lnTo>
                    <a:pt x="149250" y="181609"/>
                  </a:lnTo>
                  <a:lnTo>
                    <a:pt x="148831" y="180339"/>
                  </a:lnTo>
                  <a:lnTo>
                    <a:pt x="149948" y="179070"/>
                  </a:lnTo>
                  <a:lnTo>
                    <a:pt x="145694" y="177800"/>
                  </a:lnTo>
                  <a:lnTo>
                    <a:pt x="145338" y="177800"/>
                  </a:lnTo>
                  <a:lnTo>
                    <a:pt x="140398" y="175259"/>
                  </a:lnTo>
                  <a:lnTo>
                    <a:pt x="145262" y="175259"/>
                  </a:lnTo>
                  <a:lnTo>
                    <a:pt x="141262" y="171450"/>
                  </a:lnTo>
                  <a:lnTo>
                    <a:pt x="145059" y="171450"/>
                  </a:lnTo>
                  <a:lnTo>
                    <a:pt x="143179" y="168909"/>
                  </a:lnTo>
                  <a:lnTo>
                    <a:pt x="147487" y="168909"/>
                  </a:lnTo>
                  <a:lnTo>
                    <a:pt x="146062" y="165100"/>
                  </a:lnTo>
                  <a:lnTo>
                    <a:pt x="149844" y="165100"/>
                  </a:lnTo>
                  <a:lnTo>
                    <a:pt x="149593" y="163829"/>
                  </a:lnTo>
                  <a:lnTo>
                    <a:pt x="190169" y="163829"/>
                  </a:lnTo>
                  <a:lnTo>
                    <a:pt x="187921" y="162559"/>
                  </a:lnTo>
                  <a:lnTo>
                    <a:pt x="183438" y="161289"/>
                  </a:lnTo>
                  <a:lnTo>
                    <a:pt x="179793" y="158750"/>
                  </a:lnTo>
                  <a:lnTo>
                    <a:pt x="174028" y="158750"/>
                  </a:lnTo>
                  <a:lnTo>
                    <a:pt x="174161" y="157479"/>
                  </a:lnTo>
                  <a:lnTo>
                    <a:pt x="169887" y="157479"/>
                  </a:lnTo>
                  <a:lnTo>
                    <a:pt x="166649" y="156209"/>
                  </a:lnTo>
                  <a:lnTo>
                    <a:pt x="164486" y="154939"/>
                  </a:lnTo>
                  <a:lnTo>
                    <a:pt x="148983" y="154939"/>
                  </a:lnTo>
                  <a:lnTo>
                    <a:pt x="145770" y="153670"/>
                  </a:lnTo>
                  <a:lnTo>
                    <a:pt x="149504" y="147320"/>
                  </a:lnTo>
                  <a:lnTo>
                    <a:pt x="145669" y="147320"/>
                  </a:lnTo>
                  <a:lnTo>
                    <a:pt x="147192" y="144779"/>
                  </a:lnTo>
                  <a:lnTo>
                    <a:pt x="151015" y="144779"/>
                  </a:lnTo>
                  <a:lnTo>
                    <a:pt x="151028" y="143509"/>
                  </a:lnTo>
                  <a:lnTo>
                    <a:pt x="146507" y="143509"/>
                  </a:lnTo>
                  <a:lnTo>
                    <a:pt x="147548" y="142239"/>
                  </a:lnTo>
                  <a:lnTo>
                    <a:pt x="150367" y="140970"/>
                  </a:lnTo>
                  <a:lnTo>
                    <a:pt x="154901" y="140970"/>
                  </a:lnTo>
                  <a:lnTo>
                    <a:pt x="152120" y="137159"/>
                  </a:lnTo>
                  <a:lnTo>
                    <a:pt x="153873" y="134620"/>
                  </a:lnTo>
                  <a:lnTo>
                    <a:pt x="158525" y="134620"/>
                  </a:lnTo>
                  <a:lnTo>
                    <a:pt x="163041" y="128270"/>
                  </a:lnTo>
                  <a:lnTo>
                    <a:pt x="145173" y="128270"/>
                  </a:lnTo>
                  <a:lnTo>
                    <a:pt x="145173" y="121920"/>
                  </a:lnTo>
                  <a:close/>
                </a:path>
                <a:path w="375285" h="309880">
                  <a:moveTo>
                    <a:pt x="166420" y="193039"/>
                  </a:moveTo>
                  <a:lnTo>
                    <a:pt x="162801" y="193039"/>
                  </a:lnTo>
                  <a:lnTo>
                    <a:pt x="164287" y="195579"/>
                  </a:lnTo>
                  <a:lnTo>
                    <a:pt x="166420" y="193039"/>
                  </a:lnTo>
                  <a:close/>
                </a:path>
                <a:path w="375285" h="309880">
                  <a:moveTo>
                    <a:pt x="245783" y="189229"/>
                  </a:moveTo>
                  <a:lnTo>
                    <a:pt x="243827" y="189229"/>
                  </a:lnTo>
                  <a:lnTo>
                    <a:pt x="243979" y="191770"/>
                  </a:lnTo>
                  <a:lnTo>
                    <a:pt x="247065" y="195579"/>
                  </a:lnTo>
                  <a:lnTo>
                    <a:pt x="250825" y="194309"/>
                  </a:lnTo>
                  <a:lnTo>
                    <a:pt x="249275" y="193039"/>
                  </a:lnTo>
                  <a:lnTo>
                    <a:pt x="245783" y="189229"/>
                  </a:lnTo>
                  <a:close/>
                </a:path>
                <a:path w="375285" h="309880">
                  <a:moveTo>
                    <a:pt x="222300" y="162559"/>
                  </a:moveTo>
                  <a:lnTo>
                    <a:pt x="215201" y="162559"/>
                  </a:lnTo>
                  <a:lnTo>
                    <a:pt x="215201" y="170179"/>
                  </a:lnTo>
                  <a:lnTo>
                    <a:pt x="223431" y="173989"/>
                  </a:lnTo>
                  <a:lnTo>
                    <a:pt x="223431" y="190500"/>
                  </a:lnTo>
                  <a:lnTo>
                    <a:pt x="214668" y="193039"/>
                  </a:lnTo>
                  <a:lnTo>
                    <a:pt x="243192" y="193039"/>
                  </a:lnTo>
                  <a:lnTo>
                    <a:pt x="243192" y="189229"/>
                  </a:lnTo>
                  <a:lnTo>
                    <a:pt x="245783" y="189229"/>
                  </a:lnTo>
                  <a:lnTo>
                    <a:pt x="249872" y="186689"/>
                  </a:lnTo>
                  <a:lnTo>
                    <a:pt x="253301" y="186689"/>
                  </a:lnTo>
                  <a:lnTo>
                    <a:pt x="253644" y="184150"/>
                  </a:lnTo>
                  <a:lnTo>
                    <a:pt x="260358" y="180339"/>
                  </a:lnTo>
                  <a:lnTo>
                    <a:pt x="270229" y="176529"/>
                  </a:lnTo>
                  <a:lnTo>
                    <a:pt x="246303" y="176529"/>
                  </a:lnTo>
                  <a:lnTo>
                    <a:pt x="243192" y="175259"/>
                  </a:lnTo>
                  <a:lnTo>
                    <a:pt x="243192" y="170179"/>
                  </a:lnTo>
                  <a:lnTo>
                    <a:pt x="226898" y="170179"/>
                  </a:lnTo>
                  <a:lnTo>
                    <a:pt x="226148" y="166370"/>
                  </a:lnTo>
                  <a:lnTo>
                    <a:pt x="222300" y="162559"/>
                  </a:lnTo>
                  <a:close/>
                </a:path>
                <a:path w="375285" h="309880">
                  <a:moveTo>
                    <a:pt x="125145" y="186689"/>
                  </a:moveTo>
                  <a:lnTo>
                    <a:pt x="120357" y="186689"/>
                  </a:lnTo>
                  <a:lnTo>
                    <a:pt x="119189" y="187959"/>
                  </a:lnTo>
                  <a:lnTo>
                    <a:pt x="123951" y="187959"/>
                  </a:lnTo>
                  <a:lnTo>
                    <a:pt x="125145" y="186689"/>
                  </a:lnTo>
                  <a:close/>
                </a:path>
                <a:path w="375285" h="309880">
                  <a:moveTo>
                    <a:pt x="210426" y="167639"/>
                  </a:moveTo>
                  <a:lnTo>
                    <a:pt x="199720" y="167639"/>
                  </a:lnTo>
                  <a:lnTo>
                    <a:pt x="203085" y="172720"/>
                  </a:lnTo>
                  <a:lnTo>
                    <a:pt x="204266" y="176529"/>
                  </a:lnTo>
                  <a:lnTo>
                    <a:pt x="205574" y="182879"/>
                  </a:lnTo>
                  <a:lnTo>
                    <a:pt x="210731" y="187959"/>
                  </a:lnTo>
                  <a:lnTo>
                    <a:pt x="217982" y="186689"/>
                  </a:lnTo>
                  <a:lnTo>
                    <a:pt x="217982" y="173989"/>
                  </a:lnTo>
                  <a:lnTo>
                    <a:pt x="210426" y="172720"/>
                  </a:lnTo>
                  <a:lnTo>
                    <a:pt x="210426" y="167639"/>
                  </a:lnTo>
                  <a:close/>
                </a:path>
                <a:path w="375285" h="309880">
                  <a:moveTo>
                    <a:pt x="254647" y="186689"/>
                  </a:moveTo>
                  <a:lnTo>
                    <a:pt x="249872" y="186689"/>
                  </a:lnTo>
                  <a:lnTo>
                    <a:pt x="251066" y="187959"/>
                  </a:lnTo>
                  <a:lnTo>
                    <a:pt x="255828" y="187959"/>
                  </a:lnTo>
                  <a:lnTo>
                    <a:pt x="254647" y="186689"/>
                  </a:lnTo>
                  <a:close/>
                </a:path>
                <a:path w="375285" h="309880">
                  <a:moveTo>
                    <a:pt x="155270" y="182879"/>
                  </a:moveTo>
                  <a:lnTo>
                    <a:pt x="154495" y="182879"/>
                  </a:lnTo>
                  <a:lnTo>
                    <a:pt x="152552" y="184150"/>
                  </a:lnTo>
                  <a:lnTo>
                    <a:pt x="151511" y="185420"/>
                  </a:lnTo>
                  <a:lnTo>
                    <a:pt x="154882" y="185420"/>
                  </a:lnTo>
                  <a:lnTo>
                    <a:pt x="155270" y="182879"/>
                  </a:lnTo>
                  <a:close/>
                </a:path>
                <a:path w="375285" h="309880">
                  <a:moveTo>
                    <a:pt x="151384" y="179070"/>
                  </a:moveTo>
                  <a:lnTo>
                    <a:pt x="150025" y="181609"/>
                  </a:lnTo>
                  <a:lnTo>
                    <a:pt x="150342" y="181609"/>
                  </a:lnTo>
                  <a:lnTo>
                    <a:pt x="153035" y="180339"/>
                  </a:lnTo>
                  <a:lnTo>
                    <a:pt x="153962" y="180339"/>
                  </a:lnTo>
                  <a:lnTo>
                    <a:pt x="151384" y="179070"/>
                  </a:lnTo>
                  <a:close/>
                </a:path>
                <a:path w="375285" h="309880">
                  <a:moveTo>
                    <a:pt x="170421" y="163829"/>
                  </a:moveTo>
                  <a:lnTo>
                    <a:pt x="157556" y="163829"/>
                  </a:lnTo>
                  <a:lnTo>
                    <a:pt x="157746" y="168909"/>
                  </a:lnTo>
                  <a:lnTo>
                    <a:pt x="157035" y="170179"/>
                  </a:lnTo>
                  <a:lnTo>
                    <a:pt x="156146" y="176529"/>
                  </a:lnTo>
                  <a:lnTo>
                    <a:pt x="162496" y="173989"/>
                  </a:lnTo>
                  <a:lnTo>
                    <a:pt x="170421" y="163829"/>
                  </a:lnTo>
                  <a:close/>
                </a:path>
                <a:path w="375285" h="309880">
                  <a:moveTo>
                    <a:pt x="145059" y="171450"/>
                  </a:moveTo>
                  <a:lnTo>
                    <a:pt x="141262" y="171450"/>
                  </a:lnTo>
                  <a:lnTo>
                    <a:pt x="146469" y="173989"/>
                  </a:lnTo>
                  <a:lnTo>
                    <a:pt x="146596" y="172720"/>
                  </a:lnTo>
                  <a:lnTo>
                    <a:pt x="146430" y="172720"/>
                  </a:lnTo>
                  <a:lnTo>
                    <a:pt x="145059" y="171450"/>
                  </a:lnTo>
                  <a:close/>
                </a:path>
                <a:path w="375285" h="309880">
                  <a:moveTo>
                    <a:pt x="147487" y="168909"/>
                  </a:moveTo>
                  <a:lnTo>
                    <a:pt x="143179" y="168909"/>
                  </a:lnTo>
                  <a:lnTo>
                    <a:pt x="147967" y="171450"/>
                  </a:lnTo>
                  <a:lnTo>
                    <a:pt x="148437" y="171450"/>
                  </a:lnTo>
                  <a:lnTo>
                    <a:pt x="147487" y="168909"/>
                  </a:lnTo>
                  <a:close/>
                </a:path>
                <a:path w="375285" h="309880">
                  <a:moveTo>
                    <a:pt x="314020" y="167639"/>
                  </a:moveTo>
                  <a:lnTo>
                    <a:pt x="305984" y="170179"/>
                  </a:lnTo>
                  <a:lnTo>
                    <a:pt x="300504" y="171450"/>
                  </a:lnTo>
                  <a:lnTo>
                    <a:pt x="319071" y="171450"/>
                  </a:lnTo>
                  <a:lnTo>
                    <a:pt x="314020" y="167639"/>
                  </a:lnTo>
                  <a:close/>
                </a:path>
                <a:path w="375285" h="309880">
                  <a:moveTo>
                    <a:pt x="105816" y="160020"/>
                  </a:moveTo>
                  <a:lnTo>
                    <a:pt x="100380" y="160020"/>
                  </a:lnTo>
                  <a:lnTo>
                    <a:pt x="94706" y="162559"/>
                  </a:lnTo>
                  <a:lnTo>
                    <a:pt x="87896" y="166370"/>
                  </a:lnTo>
                  <a:lnTo>
                    <a:pt x="78052" y="170179"/>
                  </a:lnTo>
                  <a:lnTo>
                    <a:pt x="120878" y="170179"/>
                  </a:lnTo>
                  <a:lnTo>
                    <a:pt x="111912" y="163829"/>
                  </a:lnTo>
                  <a:lnTo>
                    <a:pt x="105816" y="160020"/>
                  </a:lnTo>
                  <a:close/>
                </a:path>
                <a:path w="375285" h="309880">
                  <a:moveTo>
                    <a:pt x="149844" y="165100"/>
                  </a:moveTo>
                  <a:lnTo>
                    <a:pt x="146062" y="165100"/>
                  </a:lnTo>
                  <a:lnTo>
                    <a:pt x="150622" y="170179"/>
                  </a:lnTo>
                  <a:lnTo>
                    <a:pt x="150850" y="170179"/>
                  </a:lnTo>
                  <a:lnTo>
                    <a:pt x="149844" y="165100"/>
                  </a:lnTo>
                  <a:close/>
                </a:path>
                <a:path w="375285" h="309880">
                  <a:moveTo>
                    <a:pt x="207073" y="147320"/>
                  </a:moveTo>
                  <a:lnTo>
                    <a:pt x="205549" y="149859"/>
                  </a:lnTo>
                  <a:lnTo>
                    <a:pt x="205905" y="153670"/>
                  </a:lnTo>
                  <a:lnTo>
                    <a:pt x="209359" y="154939"/>
                  </a:lnTo>
                  <a:lnTo>
                    <a:pt x="235165" y="154939"/>
                  </a:lnTo>
                  <a:lnTo>
                    <a:pt x="234962" y="156209"/>
                  </a:lnTo>
                  <a:lnTo>
                    <a:pt x="235458" y="157479"/>
                  </a:lnTo>
                  <a:lnTo>
                    <a:pt x="235458" y="163829"/>
                  </a:lnTo>
                  <a:lnTo>
                    <a:pt x="227393" y="163829"/>
                  </a:lnTo>
                  <a:lnTo>
                    <a:pt x="228638" y="165100"/>
                  </a:lnTo>
                  <a:lnTo>
                    <a:pt x="228409" y="167639"/>
                  </a:lnTo>
                  <a:lnTo>
                    <a:pt x="227228" y="168909"/>
                  </a:lnTo>
                  <a:lnTo>
                    <a:pt x="227075" y="170179"/>
                  </a:lnTo>
                  <a:lnTo>
                    <a:pt x="243192" y="170179"/>
                  </a:lnTo>
                  <a:lnTo>
                    <a:pt x="243192" y="149859"/>
                  </a:lnTo>
                  <a:lnTo>
                    <a:pt x="208775" y="149859"/>
                  </a:lnTo>
                  <a:lnTo>
                    <a:pt x="207073" y="147320"/>
                  </a:lnTo>
                  <a:close/>
                </a:path>
                <a:path w="375285" h="309880">
                  <a:moveTo>
                    <a:pt x="153327" y="163829"/>
                  </a:moveTo>
                  <a:lnTo>
                    <a:pt x="149593" y="163829"/>
                  </a:lnTo>
                  <a:lnTo>
                    <a:pt x="152984" y="168909"/>
                  </a:lnTo>
                  <a:lnTo>
                    <a:pt x="153225" y="168909"/>
                  </a:lnTo>
                  <a:lnTo>
                    <a:pt x="153327" y="163829"/>
                  </a:lnTo>
                  <a:close/>
                </a:path>
                <a:path w="375285" h="309880">
                  <a:moveTo>
                    <a:pt x="157556" y="163829"/>
                  </a:moveTo>
                  <a:lnTo>
                    <a:pt x="153327" y="163829"/>
                  </a:lnTo>
                  <a:lnTo>
                    <a:pt x="155498" y="168909"/>
                  </a:lnTo>
                  <a:lnTo>
                    <a:pt x="155740" y="168909"/>
                  </a:lnTo>
                  <a:lnTo>
                    <a:pt x="157556" y="163829"/>
                  </a:lnTo>
                  <a:close/>
                </a:path>
                <a:path w="375285" h="309880">
                  <a:moveTo>
                    <a:pt x="190169" y="163829"/>
                  </a:moveTo>
                  <a:lnTo>
                    <a:pt x="176491" y="163829"/>
                  </a:lnTo>
                  <a:lnTo>
                    <a:pt x="181296" y="165100"/>
                  </a:lnTo>
                  <a:lnTo>
                    <a:pt x="185810" y="167639"/>
                  </a:lnTo>
                  <a:lnTo>
                    <a:pt x="191472" y="168909"/>
                  </a:lnTo>
                  <a:lnTo>
                    <a:pt x="199720" y="167639"/>
                  </a:lnTo>
                  <a:lnTo>
                    <a:pt x="210426" y="167639"/>
                  </a:lnTo>
                  <a:lnTo>
                    <a:pt x="210426" y="166370"/>
                  </a:lnTo>
                  <a:lnTo>
                    <a:pt x="194665" y="166370"/>
                  </a:lnTo>
                  <a:lnTo>
                    <a:pt x="190169" y="163829"/>
                  </a:lnTo>
                  <a:close/>
                </a:path>
                <a:path w="375285" h="309880">
                  <a:moveTo>
                    <a:pt x="202780" y="153670"/>
                  </a:moveTo>
                  <a:lnTo>
                    <a:pt x="200088" y="156209"/>
                  </a:lnTo>
                  <a:lnTo>
                    <a:pt x="200482" y="160020"/>
                  </a:lnTo>
                  <a:lnTo>
                    <a:pt x="202107" y="161289"/>
                  </a:lnTo>
                  <a:lnTo>
                    <a:pt x="194665" y="166370"/>
                  </a:lnTo>
                  <a:lnTo>
                    <a:pt x="210426" y="166370"/>
                  </a:lnTo>
                  <a:lnTo>
                    <a:pt x="210426" y="162559"/>
                  </a:lnTo>
                  <a:lnTo>
                    <a:pt x="212686" y="157479"/>
                  </a:lnTo>
                  <a:lnTo>
                    <a:pt x="207238" y="157479"/>
                  </a:lnTo>
                  <a:lnTo>
                    <a:pt x="204190" y="156209"/>
                  </a:lnTo>
                  <a:lnTo>
                    <a:pt x="202780" y="153670"/>
                  </a:lnTo>
                  <a:close/>
                </a:path>
                <a:path w="375285" h="309880">
                  <a:moveTo>
                    <a:pt x="96084" y="156209"/>
                  </a:moveTo>
                  <a:lnTo>
                    <a:pt x="71996" y="156209"/>
                  </a:lnTo>
                  <a:lnTo>
                    <a:pt x="73583" y="160020"/>
                  </a:lnTo>
                  <a:lnTo>
                    <a:pt x="72148" y="163829"/>
                  </a:lnTo>
                  <a:lnTo>
                    <a:pt x="82771" y="162559"/>
                  </a:lnTo>
                  <a:lnTo>
                    <a:pt x="91043" y="158750"/>
                  </a:lnTo>
                  <a:lnTo>
                    <a:pt x="96084" y="156209"/>
                  </a:lnTo>
                  <a:close/>
                </a:path>
                <a:path w="375285" h="309880">
                  <a:moveTo>
                    <a:pt x="329742" y="118109"/>
                  </a:moveTo>
                  <a:lnTo>
                    <a:pt x="299478" y="118109"/>
                  </a:lnTo>
                  <a:lnTo>
                    <a:pt x="303695" y="125729"/>
                  </a:lnTo>
                  <a:lnTo>
                    <a:pt x="288036" y="128270"/>
                  </a:lnTo>
                  <a:lnTo>
                    <a:pt x="278185" y="132079"/>
                  </a:lnTo>
                  <a:lnTo>
                    <a:pt x="271818" y="139700"/>
                  </a:lnTo>
                  <a:lnTo>
                    <a:pt x="268394" y="147320"/>
                  </a:lnTo>
                  <a:lnTo>
                    <a:pt x="267373" y="153670"/>
                  </a:lnTo>
                  <a:lnTo>
                    <a:pt x="267373" y="154939"/>
                  </a:lnTo>
                  <a:lnTo>
                    <a:pt x="276405" y="154939"/>
                  </a:lnTo>
                  <a:lnTo>
                    <a:pt x="283968" y="158750"/>
                  </a:lnTo>
                  <a:lnTo>
                    <a:pt x="292241" y="162559"/>
                  </a:lnTo>
                  <a:lnTo>
                    <a:pt x="302869" y="163829"/>
                  </a:lnTo>
                  <a:lnTo>
                    <a:pt x="301434" y="160020"/>
                  </a:lnTo>
                  <a:lnTo>
                    <a:pt x="303009" y="156209"/>
                  </a:lnTo>
                  <a:lnTo>
                    <a:pt x="318652" y="156209"/>
                  </a:lnTo>
                  <a:lnTo>
                    <a:pt x="313994" y="152400"/>
                  </a:lnTo>
                  <a:lnTo>
                    <a:pt x="318046" y="142239"/>
                  </a:lnTo>
                  <a:lnTo>
                    <a:pt x="322973" y="142239"/>
                  </a:lnTo>
                  <a:lnTo>
                    <a:pt x="319176" y="140970"/>
                  </a:lnTo>
                  <a:lnTo>
                    <a:pt x="326275" y="132079"/>
                  </a:lnTo>
                  <a:lnTo>
                    <a:pt x="326948" y="130809"/>
                  </a:lnTo>
                  <a:lnTo>
                    <a:pt x="334865" y="130809"/>
                  </a:lnTo>
                  <a:lnTo>
                    <a:pt x="336296" y="129539"/>
                  </a:lnTo>
                  <a:lnTo>
                    <a:pt x="336296" y="128270"/>
                  </a:lnTo>
                  <a:lnTo>
                    <a:pt x="331101" y="128270"/>
                  </a:lnTo>
                  <a:lnTo>
                    <a:pt x="328549" y="123189"/>
                  </a:lnTo>
                  <a:lnTo>
                    <a:pt x="329742" y="118109"/>
                  </a:lnTo>
                  <a:close/>
                </a:path>
                <a:path w="375285" h="309880">
                  <a:moveTo>
                    <a:pt x="21526" y="151129"/>
                  </a:moveTo>
                  <a:lnTo>
                    <a:pt x="16065" y="151129"/>
                  </a:lnTo>
                  <a:lnTo>
                    <a:pt x="13220" y="154939"/>
                  </a:lnTo>
                  <a:lnTo>
                    <a:pt x="13017" y="160020"/>
                  </a:lnTo>
                  <a:lnTo>
                    <a:pt x="14325" y="162559"/>
                  </a:lnTo>
                  <a:lnTo>
                    <a:pt x="14643" y="162559"/>
                  </a:lnTo>
                  <a:lnTo>
                    <a:pt x="16141" y="156209"/>
                  </a:lnTo>
                  <a:lnTo>
                    <a:pt x="21526" y="151129"/>
                  </a:lnTo>
                  <a:close/>
                </a:path>
                <a:path w="375285" h="309880">
                  <a:moveTo>
                    <a:pt x="104336" y="142239"/>
                  </a:moveTo>
                  <a:lnTo>
                    <a:pt x="56959" y="142239"/>
                  </a:lnTo>
                  <a:lnTo>
                    <a:pt x="61010" y="152400"/>
                  </a:lnTo>
                  <a:lnTo>
                    <a:pt x="54800" y="157479"/>
                  </a:lnTo>
                  <a:lnTo>
                    <a:pt x="55676" y="158750"/>
                  </a:lnTo>
                  <a:lnTo>
                    <a:pt x="59524" y="161289"/>
                  </a:lnTo>
                  <a:lnTo>
                    <a:pt x="65379" y="162559"/>
                  </a:lnTo>
                  <a:lnTo>
                    <a:pt x="67589" y="161289"/>
                  </a:lnTo>
                  <a:lnTo>
                    <a:pt x="70700" y="160020"/>
                  </a:lnTo>
                  <a:lnTo>
                    <a:pt x="71996" y="156209"/>
                  </a:lnTo>
                  <a:lnTo>
                    <a:pt x="96084" y="156209"/>
                  </a:lnTo>
                  <a:lnTo>
                    <a:pt x="98605" y="154939"/>
                  </a:lnTo>
                  <a:lnTo>
                    <a:pt x="107645" y="154939"/>
                  </a:lnTo>
                  <a:lnTo>
                    <a:pt x="107645" y="153670"/>
                  </a:lnTo>
                  <a:lnTo>
                    <a:pt x="106622" y="147320"/>
                  </a:lnTo>
                  <a:lnTo>
                    <a:pt x="104336" y="142239"/>
                  </a:lnTo>
                  <a:close/>
                </a:path>
                <a:path w="375285" h="309880">
                  <a:moveTo>
                    <a:pt x="318652" y="156209"/>
                  </a:moveTo>
                  <a:lnTo>
                    <a:pt x="303009" y="156209"/>
                  </a:lnTo>
                  <a:lnTo>
                    <a:pt x="304304" y="160020"/>
                  </a:lnTo>
                  <a:lnTo>
                    <a:pt x="307416" y="161289"/>
                  </a:lnTo>
                  <a:lnTo>
                    <a:pt x="309638" y="162559"/>
                  </a:lnTo>
                  <a:lnTo>
                    <a:pt x="315480" y="161289"/>
                  </a:lnTo>
                  <a:lnTo>
                    <a:pt x="319328" y="158750"/>
                  </a:lnTo>
                  <a:lnTo>
                    <a:pt x="320205" y="157479"/>
                  </a:lnTo>
                  <a:lnTo>
                    <a:pt x="318652" y="156209"/>
                  </a:lnTo>
                  <a:close/>
                </a:path>
                <a:path w="375285" h="309880">
                  <a:moveTo>
                    <a:pt x="358940" y="151129"/>
                  </a:moveTo>
                  <a:lnTo>
                    <a:pt x="353479" y="151129"/>
                  </a:lnTo>
                  <a:lnTo>
                    <a:pt x="358863" y="156209"/>
                  </a:lnTo>
                  <a:lnTo>
                    <a:pt x="360362" y="162559"/>
                  </a:lnTo>
                  <a:lnTo>
                    <a:pt x="360679" y="162559"/>
                  </a:lnTo>
                  <a:lnTo>
                    <a:pt x="362000" y="160020"/>
                  </a:lnTo>
                  <a:lnTo>
                    <a:pt x="361797" y="154939"/>
                  </a:lnTo>
                  <a:lnTo>
                    <a:pt x="358940" y="151129"/>
                  </a:lnTo>
                  <a:close/>
                </a:path>
                <a:path w="375285" h="309880">
                  <a:moveTo>
                    <a:pt x="234276" y="154939"/>
                  </a:moveTo>
                  <a:lnTo>
                    <a:pt x="209397" y="154939"/>
                  </a:lnTo>
                  <a:lnTo>
                    <a:pt x="207238" y="157479"/>
                  </a:lnTo>
                  <a:lnTo>
                    <a:pt x="222123" y="157479"/>
                  </a:lnTo>
                  <a:lnTo>
                    <a:pt x="226898" y="158750"/>
                  </a:lnTo>
                  <a:lnTo>
                    <a:pt x="232917" y="158750"/>
                  </a:lnTo>
                  <a:lnTo>
                    <a:pt x="233603" y="157479"/>
                  </a:lnTo>
                  <a:lnTo>
                    <a:pt x="234276" y="154939"/>
                  </a:lnTo>
                  <a:close/>
                </a:path>
                <a:path w="375285" h="309880">
                  <a:moveTo>
                    <a:pt x="186309" y="147320"/>
                  </a:moveTo>
                  <a:lnTo>
                    <a:pt x="160464" y="147320"/>
                  </a:lnTo>
                  <a:lnTo>
                    <a:pt x="172631" y="151129"/>
                  </a:lnTo>
                  <a:lnTo>
                    <a:pt x="171069" y="152400"/>
                  </a:lnTo>
                  <a:lnTo>
                    <a:pt x="170091" y="154939"/>
                  </a:lnTo>
                  <a:lnTo>
                    <a:pt x="169887" y="157479"/>
                  </a:lnTo>
                  <a:lnTo>
                    <a:pt x="174161" y="157479"/>
                  </a:lnTo>
                  <a:lnTo>
                    <a:pt x="174828" y="151129"/>
                  </a:lnTo>
                  <a:lnTo>
                    <a:pt x="178879" y="148589"/>
                  </a:lnTo>
                  <a:lnTo>
                    <a:pt x="186309" y="147320"/>
                  </a:lnTo>
                  <a:close/>
                </a:path>
                <a:path w="375285" h="309880">
                  <a:moveTo>
                    <a:pt x="153670" y="148589"/>
                  </a:moveTo>
                  <a:lnTo>
                    <a:pt x="148983" y="154939"/>
                  </a:lnTo>
                  <a:lnTo>
                    <a:pt x="164486" y="154939"/>
                  </a:lnTo>
                  <a:lnTo>
                    <a:pt x="153670" y="148589"/>
                  </a:lnTo>
                  <a:close/>
                </a:path>
                <a:path w="375285" h="309880">
                  <a:moveTo>
                    <a:pt x="1092" y="137159"/>
                  </a:moveTo>
                  <a:lnTo>
                    <a:pt x="469" y="137159"/>
                  </a:lnTo>
                  <a:lnTo>
                    <a:pt x="1168" y="138429"/>
                  </a:lnTo>
                  <a:lnTo>
                    <a:pt x="0" y="140970"/>
                  </a:lnTo>
                  <a:lnTo>
                    <a:pt x="0" y="148589"/>
                  </a:lnTo>
                  <a:lnTo>
                    <a:pt x="3187" y="152400"/>
                  </a:lnTo>
                  <a:lnTo>
                    <a:pt x="11849" y="152400"/>
                  </a:lnTo>
                  <a:lnTo>
                    <a:pt x="14401" y="151129"/>
                  </a:lnTo>
                  <a:lnTo>
                    <a:pt x="41810" y="151129"/>
                  </a:lnTo>
                  <a:lnTo>
                    <a:pt x="40919" y="143509"/>
                  </a:lnTo>
                  <a:lnTo>
                    <a:pt x="3797" y="143509"/>
                  </a:lnTo>
                  <a:lnTo>
                    <a:pt x="2273" y="138429"/>
                  </a:lnTo>
                  <a:lnTo>
                    <a:pt x="1092" y="137159"/>
                  </a:lnTo>
                  <a:close/>
                </a:path>
                <a:path w="375285" h="309880">
                  <a:moveTo>
                    <a:pt x="372884" y="151129"/>
                  </a:moveTo>
                  <a:lnTo>
                    <a:pt x="360603" y="151129"/>
                  </a:lnTo>
                  <a:lnTo>
                    <a:pt x="363169" y="152400"/>
                  </a:lnTo>
                  <a:lnTo>
                    <a:pt x="371817" y="152400"/>
                  </a:lnTo>
                  <a:lnTo>
                    <a:pt x="372884" y="151129"/>
                  </a:lnTo>
                  <a:close/>
                </a:path>
                <a:path w="375285" h="309880">
                  <a:moveTo>
                    <a:pt x="243192" y="125729"/>
                  </a:moveTo>
                  <a:lnTo>
                    <a:pt x="228993" y="125729"/>
                  </a:lnTo>
                  <a:lnTo>
                    <a:pt x="228993" y="146050"/>
                  </a:lnTo>
                  <a:lnTo>
                    <a:pt x="212928" y="146050"/>
                  </a:lnTo>
                  <a:lnTo>
                    <a:pt x="212521" y="147320"/>
                  </a:lnTo>
                  <a:lnTo>
                    <a:pt x="208775" y="149859"/>
                  </a:lnTo>
                  <a:lnTo>
                    <a:pt x="243192" y="149859"/>
                  </a:lnTo>
                  <a:lnTo>
                    <a:pt x="243192" y="125729"/>
                  </a:lnTo>
                  <a:close/>
                </a:path>
                <a:path w="375285" h="309880">
                  <a:moveTo>
                    <a:pt x="93538" y="130809"/>
                  </a:moveTo>
                  <a:lnTo>
                    <a:pt x="48069" y="130809"/>
                  </a:lnTo>
                  <a:lnTo>
                    <a:pt x="48729" y="132079"/>
                  </a:lnTo>
                  <a:lnTo>
                    <a:pt x="55829" y="140970"/>
                  </a:lnTo>
                  <a:lnTo>
                    <a:pt x="44437" y="144779"/>
                  </a:lnTo>
                  <a:lnTo>
                    <a:pt x="44272" y="144779"/>
                  </a:lnTo>
                  <a:lnTo>
                    <a:pt x="53060" y="148589"/>
                  </a:lnTo>
                  <a:lnTo>
                    <a:pt x="56959" y="142239"/>
                  </a:lnTo>
                  <a:lnTo>
                    <a:pt x="104336" y="142239"/>
                  </a:lnTo>
                  <a:lnTo>
                    <a:pt x="103193" y="139700"/>
                  </a:lnTo>
                  <a:lnTo>
                    <a:pt x="96822" y="132079"/>
                  </a:lnTo>
                  <a:lnTo>
                    <a:pt x="93538" y="130809"/>
                  </a:lnTo>
                  <a:close/>
                </a:path>
                <a:path w="375285" h="309880">
                  <a:moveTo>
                    <a:pt x="153911" y="144779"/>
                  </a:moveTo>
                  <a:lnTo>
                    <a:pt x="154292" y="146050"/>
                  </a:lnTo>
                  <a:lnTo>
                    <a:pt x="155689" y="148589"/>
                  </a:lnTo>
                  <a:lnTo>
                    <a:pt x="158711" y="148589"/>
                  </a:lnTo>
                  <a:lnTo>
                    <a:pt x="160083" y="147320"/>
                  </a:lnTo>
                  <a:lnTo>
                    <a:pt x="186309" y="147320"/>
                  </a:lnTo>
                  <a:lnTo>
                    <a:pt x="192265" y="146050"/>
                  </a:lnTo>
                  <a:lnTo>
                    <a:pt x="156044" y="146050"/>
                  </a:lnTo>
                  <a:lnTo>
                    <a:pt x="153911" y="144779"/>
                  </a:lnTo>
                  <a:close/>
                </a:path>
                <a:path w="375285" h="309880">
                  <a:moveTo>
                    <a:pt x="322973" y="142239"/>
                  </a:moveTo>
                  <a:lnTo>
                    <a:pt x="318046" y="142239"/>
                  </a:lnTo>
                  <a:lnTo>
                    <a:pt x="321957" y="148589"/>
                  </a:lnTo>
                  <a:lnTo>
                    <a:pt x="330009" y="146050"/>
                  </a:lnTo>
                  <a:lnTo>
                    <a:pt x="330733" y="144779"/>
                  </a:lnTo>
                  <a:lnTo>
                    <a:pt x="330568" y="144779"/>
                  </a:lnTo>
                  <a:lnTo>
                    <a:pt x="322973" y="142239"/>
                  </a:lnTo>
                  <a:close/>
                </a:path>
                <a:path w="375285" h="309880">
                  <a:moveTo>
                    <a:pt x="158127" y="142239"/>
                  </a:moveTo>
                  <a:lnTo>
                    <a:pt x="156489" y="144779"/>
                  </a:lnTo>
                  <a:lnTo>
                    <a:pt x="156044" y="146050"/>
                  </a:lnTo>
                  <a:lnTo>
                    <a:pt x="192265" y="146050"/>
                  </a:lnTo>
                  <a:lnTo>
                    <a:pt x="192639" y="144779"/>
                  </a:lnTo>
                  <a:lnTo>
                    <a:pt x="161798" y="144779"/>
                  </a:lnTo>
                  <a:lnTo>
                    <a:pt x="158127" y="142239"/>
                  </a:lnTo>
                  <a:close/>
                </a:path>
                <a:path w="375285" h="309880">
                  <a:moveTo>
                    <a:pt x="243192" y="124459"/>
                  </a:moveTo>
                  <a:lnTo>
                    <a:pt x="212572" y="124459"/>
                  </a:lnTo>
                  <a:lnTo>
                    <a:pt x="215061" y="125729"/>
                  </a:lnTo>
                  <a:lnTo>
                    <a:pt x="215036" y="127000"/>
                  </a:lnTo>
                  <a:lnTo>
                    <a:pt x="213105" y="127000"/>
                  </a:lnTo>
                  <a:lnTo>
                    <a:pt x="208356" y="128270"/>
                  </a:lnTo>
                  <a:lnTo>
                    <a:pt x="207581" y="129539"/>
                  </a:lnTo>
                  <a:lnTo>
                    <a:pt x="210299" y="134620"/>
                  </a:lnTo>
                  <a:lnTo>
                    <a:pt x="209016" y="139700"/>
                  </a:lnTo>
                  <a:lnTo>
                    <a:pt x="209016" y="143509"/>
                  </a:lnTo>
                  <a:lnTo>
                    <a:pt x="210172" y="146050"/>
                  </a:lnTo>
                  <a:lnTo>
                    <a:pt x="221462" y="146050"/>
                  </a:lnTo>
                  <a:lnTo>
                    <a:pt x="221462" y="125729"/>
                  </a:lnTo>
                  <a:lnTo>
                    <a:pt x="243192" y="125729"/>
                  </a:lnTo>
                  <a:lnTo>
                    <a:pt x="243192" y="124459"/>
                  </a:lnTo>
                  <a:close/>
                </a:path>
                <a:path w="375285" h="309880">
                  <a:moveTo>
                    <a:pt x="194310" y="115570"/>
                  </a:moveTo>
                  <a:lnTo>
                    <a:pt x="175260" y="115570"/>
                  </a:lnTo>
                  <a:lnTo>
                    <a:pt x="175374" y="116839"/>
                  </a:lnTo>
                  <a:lnTo>
                    <a:pt x="175501" y="119379"/>
                  </a:lnTo>
                  <a:lnTo>
                    <a:pt x="160413" y="140970"/>
                  </a:lnTo>
                  <a:lnTo>
                    <a:pt x="163512" y="142239"/>
                  </a:lnTo>
                  <a:lnTo>
                    <a:pt x="161798" y="144779"/>
                  </a:lnTo>
                  <a:lnTo>
                    <a:pt x="192639" y="144779"/>
                  </a:lnTo>
                  <a:lnTo>
                    <a:pt x="193014" y="143509"/>
                  </a:lnTo>
                  <a:lnTo>
                    <a:pt x="186448" y="143509"/>
                  </a:lnTo>
                  <a:lnTo>
                    <a:pt x="185788" y="142239"/>
                  </a:lnTo>
                  <a:lnTo>
                    <a:pt x="186753" y="140970"/>
                  </a:lnTo>
                  <a:lnTo>
                    <a:pt x="175513" y="140970"/>
                  </a:lnTo>
                  <a:lnTo>
                    <a:pt x="173227" y="138429"/>
                  </a:lnTo>
                  <a:lnTo>
                    <a:pt x="174205" y="134620"/>
                  </a:lnTo>
                  <a:lnTo>
                    <a:pt x="183280" y="134620"/>
                  </a:lnTo>
                  <a:lnTo>
                    <a:pt x="182499" y="133350"/>
                  </a:lnTo>
                  <a:lnTo>
                    <a:pt x="182752" y="132079"/>
                  </a:lnTo>
                  <a:lnTo>
                    <a:pt x="182295" y="132079"/>
                  </a:lnTo>
                  <a:lnTo>
                    <a:pt x="182003" y="130809"/>
                  </a:lnTo>
                  <a:lnTo>
                    <a:pt x="182003" y="129539"/>
                  </a:lnTo>
                  <a:lnTo>
                    <a:pt x="186931" y="127000"/>
                  </a:lnTo>
                  <a:lnTo>
                    <a:pt x="188201" y="127000"/>
                  </a:lnTo>
                  <a:lnTo>
                    <a:pt x="188518" y="125729"/>
                  </a:lnTo>
                  <a:lnTo>
                    <a:pt x="190309" y="123189"/>
                  </a:lnTo>
                  <a:lnTo>
                    <a:pt x="195541" y="123189"/>
                  </a:lnTo>
                  <a:lnTo>
                    <a:pt x="196164" y="121920"/>
                  </a:lnTo>
                  <a:lnTo>
                    <a:pt x="195148" y="116839"/>
                  </a:lnTo>
                  <a:lnTo>
                    <a:pt x="194310" y="115570"/>
                  </a:lnTo>
                  <a:close/>
                </a:path>
                <a:path w="375285" h="309880">
                  <a:moveTo>
                    <a:pt x="192163" y="140970"/>
                  </a:moveTo>
                  <a:lnTo>
                    <a:pt x="190144" y="140970"/>
                  </a:lnTo>
                  <a:lnTo>
                    <a:pt x="186448" y="143509"/>
                  </a:lnTo>
                  <a:lnTo>
                    <a:pt x="193014" y="143509"/>
                  </a:lnTo>
                  <a:lnTo>
                    <a:pt x="192163" y="140970"/>
                  </a:lnTo>
                  <a:close/>
                </a:path>
                <a:path w="375285" h="309880">
                  <a:moveTo>
                    <a:pt x="154901" y="140970"/>
                  </a:moveTo>
                  <a:lnTo>
                    <a:pt x="150367" y="140970"/>
                  </a:lnTo>
                  <a:lnTo>
                    <a:pt x="153530" y="142239"/>
                  </a:lnTo>
                  <a:lnTo>
                    <a:pt x="154901" y="140970"/>
                  </a:lnTo>
                  <a:close/>
                </a:path>
                <a:path w="375285" h="309880">
                  <a:moveTo>
                    <a:pt x="191833" y="133350"/>
                  </a:moveTo>
                  <a:lnTo>
                    <a:pt x="187426" y="133350"/>
                  </a:lnTo>
                  <a:lnTo>
                    <a:pt x="184061" y="135889"/>
                  </a:lnTo>
                  <a:lnTo>
                    <a:pt x="183210" y="135889"/>
                  </a:lnTo>
                  <a:lnTo>
                    <a:pt x="185864" y="137159"/>
                  </a:lnTo>
                  <a:lnTo>
                    <a:pt x="186524" y="137159"/>
                  </a:lnTo>
                  <a:lnTo>
                    <a:pt x="181063" y="138429"/>
                  </a:lnTo>
                  <a:lnTo>
                    <a:pt x="180835" y="140970"/>
                  </a:lnTo>
                  <a:lnTo>
                    <a:pt x="186753" y="140970"/>
                  </a:lnTo>
                  <a:lnTo>
                    <a:pt x="186385" y="139700"/>
                  </a:lnTo>
                  <a:lnTo>
                    <a:pt x="186194" y="138429"/>
                  </a:lnTo>
                  <a:lnTo>
                    <a:pt x="190360" y="138429"/>
                  </a:lnTo>
                  <a:lnTo>
                    <a:pt x="191084" y="137159"/>
                  </a:lnTo>
                  <a:lnTo>
                    <a:pt x="191833" y="133350"/>
                  </a:lnTo>
                  <a:close/>
                </a:path>
                <a:path w="375285" h="309880">
                  <a:moveTo>
                    <a:pt x="130492" y="104139"/>
                  </a:moveTo>
                  <a:lnTo>
                    <a:pt x="127393" y="111759"/>
                  </a:lnTo>
                  <a:lnTo>
                    <a:pt x="122389" y="111759"/>
                  </a:lnTo>
                  <a:lnTo>
                    <a:pt x="122389" y="114300"/>
                  </a:lnTo>
                  <a:lnTo>
                    <a:pt x="119456" y="119379"/>
                  </a:lnTo>
                  <a:lnTo>
                    <a:pt x="112682" y="124459"/>
                  </a:lnTo>
                  <a:lnTo>
                    <a:pt x="105110" y="127000"/>
                  </a:lnTo>
                  <a:lnTo>
                    <a:pt x="99783" y="128270"/>
                  </a:lnTo>
                  <a:lnTo>
                    <a:pt x="107276" y="130809"/>
                  </a:lnTo>
                  <a:lnTo>
                    <a:pt x="110401" y="139700"/>
                  </a:lnTo>
                  <a:lnTo>
                    <a:pt x="115836" y="134620"/>
                  </a:lnTo>
                  <a:lnTo>
                    <a:pt x="122199" y="129539"/>
                  </a:lnTo>
                  <a:lnTo>
                    <a:pt x="128390" y="129539"/>
                  </a:lnTo>
                  <a:lnTo>
                    <a:pt x="129159" y="128270"/>
                  </a:lnTo>
                  <a:lnTo>
                    <a:pt x="127787" y="128270"/>
                  </a:lnTo>
                  <a:lnTo>
                    <a:pt x="127380" y="125729"/>
                  </a:lnTo>
                  <a:lnTo>
                    <a:pt x="127660" y="121920"/>
                  </a:lnTo>
                  <a:lnTo>
                    <a:pt x="145173" y="121920"/>
                  </a:lnTo>
                  <a:lnTo>
                    <a:pt x="145173" y="114300"/>
                  </a:lnTo>
                  <a:lnTo>
                    <a:pt x="132346" y="114300"/>
                  </a:lnTo>
                  <a:lnTo>
                    <a:pt x="132461" y="111759"/>
                  </a:lnTo>
                  <a:lnTo>
                    <a:pt x="133515" y="109220"/>
                  </a:lnTo>
                  <a:lnTo>
                    <a:pt x="136296" y="107950"/>
                  </a:lnTo>
                  <a:lnTo>
                    <a:pt x="130492" y="104139"/>
                  </a:lnTo>
                  <a:close/>
                </a:path>
                <a:path w="375285" h="309880">
                  <a:moveTo>
                    <a:pt x="271487" y="129539"/>
                  </a:moveTo>
                  <a:lnTo>
                    <a:pt x="252806" y="129539"/>
                  </a:lnTo>
                  <a:lnTo>
                    <a:pt x="259181" y="134620"/>
                  </a:lnTo>
                  <a:lnTo>
                    <a:pt x="264617" y="139700"/>
                  </a:lnTo>
                  <a:lnTo>
                    <a:pt x="267741" y="130809"/>
                  </a:lnTo>
                  <a:lnTo>
                    <a:pt x="271487" y="129539"/>
                  </a:lnTo>
                  <a:close/>
                </a:path>
                <a:path w="375285" h="309880">
                  <a:moveTo>
                    <a:pt x="158525" y="134620"/>
                  </a:moveTo>
                  <a:lnTo>
                    <a:pt x="153873" y="134620"/>
                  </a:lnTo>
                  <a:lnTo>
                    <a:pt x="155816" y="138429"/>
                  </a:lnTo>
                  <a:lnTo>
                    <a:pt x="158525" y="134620"/>
                  </a:lnTo>
                  <a:close/>
                </a:path>
                <a:path w="375285" h="309880">
                  <a:moveTo>
                    <a:pt x="183280" y="134620"/>
                  </a:moveTo>
                  <a:lnTo>
                    <a:pt x="174523" y="134620"/>
                  </a:lnTo>
                  <a:lnTo>
                    <a:pt x="174929" y="137159"/>
                  </a:lnTo>
                  <a:lnTo>
                    <a:pt x="176885" y="138429"/>
                  </a:lnTo>
                  <a:lnTo>
                    <a:pt x="180809" y="137159"/>
                  </a:lnTo>
                  <a:lnTo>
                    <a:pt x="183210" y="135889"/>
                  </a:lnTo>
                  <a:lnTo>
                    <a:pt x="184061" y="135889"/>
                  </a:lnTo>
                  <a:lnTo>
                    <a:pt x="183280" y="134620"/>
                  </a:lnTo>
                  <a:close/>
                </a:path>
                <a:path w="375285" h="309880">
                  <a:moveTo>
                    <a:pt x="38950" y="125729"/>
                  </a:moveTo>
                  <a:lnTo>
                    <a:pt x="38709" y="125729"/>
                  </a:lnTo>
                  <a:lnTo>
                    <a:pt x="38709" y="129539"/>
                  </a:lnTo>
                  <a:lnTo>
                    <a:pt x="43002" y="133350"/>
                  </a:lnTo>
                  <a:lnTo>
                    <a:pt x="48069" y="130809"/>
                  </a:lnTo>
                  <a:lnTo>
                    <a:pt x="93538" y="130809"/>
                  </a:lnTo>
                  <a:lnTo>
                    <a:pt x="86969" y="128270"/>
                  </a:lnTo>
                  <a:lnTo>
                    <a:pt x="43916" y="128270"/>
                  </a:lnTo>
                  <a:lnTo>
                    <a:pt x="38950" y="125729"/>
                  </a:lnTo>
                  <a:close/>
                </a:path>
                <a:path w="375285" h="309880">
                  <a:moveTo>
                    <a:pt x="128390" y="129539"/>
                  </a:moveTo>
                  <a:lnTo>
                    <a:pt x="125056" y="129539"/>
                  </a:lnTo>
                  <a:lnTo>
                    <a:pt x="125602" y="132079"/>
                  </a:lnTo>
                  <a:lnTo>
                    <a:pt x="125755" y="133350"/>
                  </a:lnTo>
                  <a:lnTo>
                    <a:pt x="126085" y="133350"/>
                  </a:lnTo>
                  <a:lnTo>
                    <a:pt x="128390" y="129539"/>
                  </a:lnTo>
                  <a:close/>
                </a:path>
                <a:path w="375285" h="309880">
                  <a:moveTo>
                    <a:pt x="258940" y="121920"/>
                  </a:moveTo>
                  <a:lnTo>
                    <a:pt x="247345" y="121920"/>
                  </a:lnTo>
                  <a:lnTo>
                    <a:pt x="247637" y="125729"/>
                  </a:lnTo>
                  <a:lnTo>
                    <a:pt x="247230" y="128270"/>
                  </a:lnTo>
                  <a:lnTo>
                    <a:pt x="245859" y="128270"/>
                  </a:lnTo>
                  <a:lnTo>
                    <a:pt x="248920" y="133350"/>
                  </a:lnTo>
                  <a:lnTo>
                    <a:pt x="249262" y="133350"/>
                  </a:lnTo>
                  <a:lnTo>
                    <a:pt x="249402" y="132079"/>
                  </a:lnTo>
                  <a:lnTo>
                    <a:pt x="249961" y="129539"/>
                  </a:lnTo>
                  <a:lnTo>
                    <a:pt x="271487" y="129539"/>
                  </a:lnTo>
                  <a:lnTo>
                    <a:pt x="275234" y="128270"/>
                  </a:lnTo>
                  <a:lnTo>
                    <a:pt x="269905" y="127000"/>
                  </a:lnTo>
                  <a:lnTo>
                    <a:pt x="262329" y="124459"/>
                  </a:lnTo>
                  <a:lnTo>
                    <a:pt x="258940" y="121920"/>
                  </a:lnTo>
                  <a:close/>
                </a:path>
                <a:path w="375285" h="309880">
                  <a:moveTo>
                    <a:pt x="334865" y="130809"/>
                  </a:moveTo>
                  <a:lnTo>
                    <a:pt x="326948" y="130809"/>
                  </a:lnTo>
                  <a:lnTo>
                    <a:pt x="332003" y="133350"/>
                  </a:lnTo>
                  <a:lnTo>
                    <a:pt x="334865" y="130809"/>
                  </a:lnTo>
                  <a:close/>
                </a:path>
                <a:path w="375285" h="309880">
                  <a:moveTo>
                    <a:pt x="193382" y="128270"/>
                  </a:moveTo>
                  <a:lnTo>
                    <a:pt x="189979" y="128270"/>
                  </a:lnTo>
                  <a:lnTo>
                    <a:pt x="187794" y="129539"/>
                  </a:lnTo>
                  <a:lnTo>
                    <a:pt x="187896" y="130809"/>
                  </a:lnTo>
                  <a:lnTo>
                    <a:pt x="189560" y="132079"/>
                  </a:lnTo>
                  <a:lnTo>
                    <a:pt x="191757" y="132079"/>
                  </a:lnTo>
                  <a:lnTo>
                    <a:pt x="193382" y="128270"/>
                  </a:lnTo>
                  <a:close/>
                </a:path>
                <a:path w="375285" h="309880">
                  <a:moveTo>
                    <a:pt x="48539" y="101600"/>
                  </a:moveTo>
                  <a:lnTo>
                    <a:pt x="42125" y="107950"/>
                  </a:lnTo>
                  <a:lnTo>
                    <a:pt x="44678" y="115570"/>
                  </a:lnTo>
                  <a:lnTo>
                    <a:pt x="46469" y="123189"/>
                  </a:lnTo>
                  <a:lnTo>
                    <a:pt x="43916" y="128270"/>
                  </a:lnTo>
                  <a:lnTo>
                    <a:pt x="86969" y="128270"/>
                  </a:lnTo>
                  <a:lnTo>
                    <a:pt x="71323" y="125729"/>
                  </a:lnTo>
                  <a:lnTo>
                    <a:pt x="75539" y="118109"/>
                  </a:lnTo>
                  <a:lnTo>
                    <a:pt x="86302" y="118109"/>
                  </a:lnTo>
                  <a:lnTo>
                    <a:pt x="85458" y="116839"/>
                  </a:lnTo>
                  <a:lnTo>
                    <a:pt x="86080" y="116839"/>
                  </a:lnTo>
                  <a:lnTo>
                    <a:pt x="86436" y="114300"/>
                  </a:lnTo>
                  <a:lnTo>
                    <a:pt x="79006" y="114300"/>
                  </a:lnTo>
                  <a:lnTo>
                    <a:pt x="77050" y="111759"/>
                  </a:lnTo>
                  <a:lnTo>
                    <a:pt x="75907" y="107950"/>
                  </a:lnTo>
                  <a:lnTo>
                    <a:pt x="77132" y="105409"/>
                  </a:lnTo>
                  <a:lnTo>
                    <a:pt x="54838" y="105409"/>
                  </a:lnTo>
                  <a:lnTo>
                    <a:pt x="48539" y="101600"/>
                  </a:lnTo>
                  <a:close/>
                </a:path>
                <a:path w="375285" h="309880">
                  <a:moveTo>
                    <a:pt x="187502" y="106679"/>
                  </a:moveTo>
                  <a:lnTo>
                    <a:pt x="177886" y="106679"/>
                  </a:lnTo>
                  <a:lnTo>
                    <a:pt x="168787" y="107950"/>
                  </a:lnTo>
                  <a:lnTo>
                    <a:pt x="160344" y="107950"/>
                  </a:lnTo>
                  <a:lnTo>
                    <a:pt x="152692" y="109220"/>
                  </a:lnTo>
                  <a:lnTo>
                    <a:pt x="152692" y="128270"/>
                  </a:lnTo>
                  <a:lnTo>
                    <a:pt x="163041" y="128270"/>
                  </a:lnTo>
                  <a:lnTo>
                    <a:pt x="171170" y="116839"/>
                  </a:lnTo>
                  <a:lnTo>
                    <a:pt x="174129" y="115570"/>
                  </a:lnTo>
                  <a:lnTo>
                    <a:pt x="253349" y="115570"/>
                  </a:lnTo>
                  <a:lnTo>
                    <a:pt x="252615" y="114300"/>
                  </a:lnTo>
                  <a:lnTo>
                    <a:pt x="242658" y="114300"/>
                  </a:lnTo>
                  <a:lnTo>
                    <a:pt x="235585" y="113029"/>
                  </a:lnTo>
                  <a:lnTo>
                    <a:pt x="223210" y="109220"/>
                  </a:lnTo>
                  <a:lnTo>
                    <a:pt x="206770" y="107950"/>
                  </a:lnTo>
                  <a:lnTo>
                    <a:pt x="187502" y="106679"/>
                  </a:lnTo>
                  <a:close/>
                </a:path>
                <a:path w="375285" h="309880">
                  <a:moveTo>
                    <a:pt x="336296" y="125729"/>
                  </a:moveTo>
                  <a:lnTo>
                    <a:pt x="336054" y="125729"/>
                  </a:lnTo>
                  <a:lnTo>
                    <a:pt x="331101" y="128270"/>
                  </a:lnTo>
                  <a:lnTo>
                    <a:pt x="336296" y="128270"/>
                  </a:lnTo>
                  <a:lnTo>
                    <a:pt x="336296" y="125729"/>
                  </a:lnTo>
                  <a:close/>
                </a:path>
                <a:path w="375285" h="309880">
                  <a:moveTo>
                    <a:pt x="254817" y="118109"/>
                  </a:moveTo>
                  <a:lnTo>
                    <a:pt x="206413" y="118109"/>
                  </a:lnTo>
                  <a:lnTo>
                    <a:pt x="207238" y="124459"/>
                  </a:lnTo>
                  <a:lnTo>
                    <a:pt x="208025" y="125729"/>
                  </a:lnTo>
                  <a:lnTo>
                    <a:pt x="212572" y="124459"/>
                  </a:lnTo>
                  <a:lnTo>
                    <a:pt x="243192" y="124459"/>
                  </a:lnTo>
                  <a:lnTo>
                    <a:pt x="243192" y="121920"/>
                  </a:lnTo>
                  <a:lnTo>
                    <a:pt x="258940" y="121920"/>
                  </a:lnTo>
                  <a:lnTo>
                    <a:pt x="255551" y="119379"/>
                  </a:lnTo>
                  <a:lnTo>
                    <a:pt x="254817" y="118109"/>
                  </a:lnTo>
                  <a:close/>
                </a:path>
                <a:path w="375285" h="309880">
                  <a:moveTo>
                    <a:pt x="86302" y="118109"/>
                  </a:moveTo>
                  <a:lnTo>
                    <a:pt x="82143" y="118109"/>
                  </a:lnTo>
                  <a:lnTo>
                    <a:pt x="85953" y="120650"/>
                  </a:lnTo>
                  <a:lnTo>
                    <a:pt x="87147" y="119379"/>
                  </a:lnTo>
                  <a:lnTo>
                    <a:pt x="86302" y="118109"/>
                  </a:lnTo>
                  <a:close/>
                </a:path>
                <a:path w="375285" h="309880">
                  <a:moveTo>
                    <a:pt x="253349" y="115570"/>
                  </a:moveTo>
                  <a:lnTo>
                    <a:pt x="194602" y="115570"/>
                  </a:lnTo>
                  <a:lnTo>
                    <a:pt x="196888" y="116839"/>
                  </a:lnTo>
                  <a:lnTo>
                    <a:pt x="198716" y="120650"/>
                  </a:lnTo>
                  <a:lnTo>
                    <a:pt x="199948" y="120650"/>
                  </a:lnTo>
                  <a:lnTo>
                    <a:pt x="205841" y="118109"/>
                  </a:lnTo>
                  <a:lnTo>
                    <a:pt x="254817" y="118109"/>
                  </a:lnTo>
                  <a:lnTo>
                    <a:pt x="253349" y="115570"/>
                  </a:lnTo>
                  <a:close/>
                </a:path>
                <a:path w="375285" h="309880">
                  <a:moveTo>
                    <a:pt x="307888" y="95250"/>
                  </a:moveTo>
                  <a:lnTo>
                    <a:pt x="300659" y="95250"/>
                  </a:lnTo>
                  <a:lnTo>
                    <a:pt x="299478" y="101600"/>
                  </a:lnTo>
                  <a:lnTo>
                    <a:pt x="296037" y="101600"/>
                  </a:lnTo>
                  <a:lnTo>
                    <a:pt x="299097" y="107950"/>
                  </a:lnTo>
                  <a:lnTo>
                    <a:pt x="297967" y="111759"/>
                  </a:lnTo>
                  <a:lnTo>
                    <a:pt x="296011" y="114300"/>
                  </a:lnTo>
                  <a:lnTo>
                    <a:pt x="288569" y="114300"/>
                  </a:lnTo>
                  <a:lnTo>
                    <a:pt x="288925" y="116839"/>
                  </a:lnTo>
                  <a:lnTo>
                    <a:pt x="289560" y="116839"/>
                  </a:lnTo>
                  <a:lnTo>
                    <a:pt x="287858" y="119379"/>
                  </a:lnTo>
                  <a:lnTo>
                    <a:pt x="289064" y="120650"/>
                  </a:lnTo>
                  <a:lnTo>
                    <a:pt x="292874" y="118109"/>
                  </a:lnTo>
                  <a:lnTo>
                    <a:pt x="329742" y="118109"/>
                  </a:lnTo>
                  <a:lnTo>
                    <a:pt x="330339" y="115570"/>
                  </a:lnTo>
                  <a:lnTo>
                    <a:pt x="332892" y="107950"/>
                  </a:lnTo>
                  <a:lnTo>
                    <a:pt x="330326" y="105409"/>
                  </a:lnTo>
                  <a:lnTo>
                    <a:pt x="320166" y="105409"/>
                  </a:lnTo>
                  <a:lnTo>
                    <a:pt x="315925" y="99059"/>
                  </a:lnTo>
                  <a:lnTo>
                    <a:pt x="307644" y="99059"/>
                  </a:lnTo>
                  <a:lnTo>
                    <a:pt x="307888" y="95250"/>
                  </a:lnTo>
                  <a:close/>
                </a:path>
                <a:path w="375285" h="309880">
                  <a:moveTo>
                    <a:pt x="108153" y="106679"/>
                  </a:moveTo>
                  <a:lnTo>
                    <a:pt x="107607" y="106679"/>
                  </a:lnTo>
                  <a:lnTo>
                    <a:pt x="107480" y="107950"/>
                  </a:lnTo>
                  <a:lnTo>
                    <a:pt x="106895" y="110489"/>
                  </a:lnTo>
                  <a:lnTo>
                    <a:pt x="103847" y="111759"/>
                  </a:lnTo>
                  <a:lnTo>
                    <a:pt x="86880" y="111759"/>
                  </a:lnTo>
                  <a:lnTo>
                    <a:pt x="95567" y="113029"/>
                  </a:lnTo>
                  <a:lnTo>
                    <a:pt x="97942" y="115570"/>
                  </a:lnTo>
                  <a:lnTo>
                    <a:pt x="106006" y="115570"/>
                  </a:lnTo>
                  <a:lnTo>
                    <a:pt x="109931" y="113029"/>
                  </a:lnTo>
                  <a:lnTo>
                    <a:pt x="108153" y="106679"/>
                  </a:lnTo>
                  <a:close/>
                </a:path>
                <a:path w="375285" h="309880">
                  <a:moveTo>
                    <a:pt x="267398" y="106679"/>
                  </a:moveTo>
                  <a:lnTo>
                    <a:pt x="266865" y="106679"/>
                  </a:lnTo>
                  <a:lnTo>
                    <a:pt x="265087" y="113029"/>
                  </a:lnTo>
                  <a:lnTo>
                    <a:pt x="269011" y="115570"/>
                  </a:lnTo>
                  <a:lnTo>
                    <a:pt x="277075" y="115570"/>
                  </a:lnTo>
                  <a:lnTo>
                    <a:pt x="279450" y="113029"/>
                  </a:lnTo>
                  <a:lnTo>
                    <a:pt x="288124" y="111759"/>
                  </a:lnTo>
                  <a:lnTo>
                    <a:pt x="271157" y="111759"/>
                  </a:lnTo>
                  <a:lnTo>
                    <a:pt x="268122" y="110489"/>
                  </a:lnTo>
                  <a:lnTo>
                    <a:pt x="267398" y="106679"/>
                  </a:lnTo>
                  <a:close/>
                </a:path>
                <a:path w="375285" h="309880">
                  <a:moveTo>
                    <a:pt x="145173" y="110489"/>
                  </a:moveTo>
                  <a:lnTo>
                    <a:pt x="138887" y="113029"/>
                  </a:lnTo>
                  <a:lnTo>
                    <a:pt x="134365" y="114300"/>
                  </a:lnTo>
                  <a:lnTo>
                    <a:pt x="145173" y="114300"/>
                  </a:lnTo>
                  <a:lnTo>
                    <a:pt x="145173" y="110489"/>
                  </a:lnTo>
                  <a:close/>
                </a:path>
                <a:path w="375285" h="309880">
                  <a:moveTo>
                    <a:pt x="244525" y="104139"/>
                  </a:moveTo>
                  <a:lnTo>
                    <a:pt x="238633" y="107950"/>
                  </a:lnTo>
                  <a:lnTo>
                    <a:pt x="241503" y="109220"/>
                  </a:lnTo>
                  <a:lnTo>
                    <a:pt x="242557" y="111759"/>
                  </a:lnTo>
                  <a:lnTo>
                    <a:pt x="242658" y="114300"/>
                  </a:lnTo>
                  <a:lnTo>
                    <a:pt x="252615" y="114300"/>
                  </a:lnTo>
                  <a:lnTo>
                    <a:pt x="252615" y="111759"/>
                  </a:lnTo>
                  <a:lnTo>
                    <a:pt x="247611" y="111759"/>
                  </a:lnTo>
                  <a:lnTo>
                    <a:pt x="244525" y="104139"/>
                  </a:lnTo>
                  <a:close/>
                </a:path>
                <a:path w="375285" h="309880">
                  <a:moveTo>
                    <a:pt x="95808" y="110489"/>
                  </a:moveTo>
                  <a:lnTo>
                    <a:pt x="85064" y="110489"/>
                  </a:lnTo>
                  <a:lnTo>
                    <a:pt x="85064" y="111759"/>
                  </a:lnTo>
                  <a:lnTo>
                    <a:pt x="96659" y="111759"/>
                  </a:lnTo>
                  <a:lnTo>
                    <a:pt x="95808" y="110489"/>
                  </a:lnTo>
                  <a:close/>
                </a:path>
                <a:path w="375285" h="309880">
                  <a:moveTo>
                    <a:pt x="289940" y="110489"/>
                  </a:moveTo>
                  <a:lnTo>
                    <a:pt x="279209" y="110489"/>
                  </a:lnTo>
                  <a:lnTo>
                    <a:pt x="278345" y="111759"/>
                  </a:lnTo>
                  <a:lnTo>
                    <a:pt x="289940" y="111759"/>
                  </a:lnTo>
                  <a:lnTo>
                    <a:pt x="289940" y="110489"/>
                  </a:lnTo>
                  <a:close/>
                </a:path>
                <a:path w="375285" h="309880">
                  <a:moveTo>
                    <a:pt x="92557" y="101600"/>
                  </a:moveTo>
                  <a:lnTo>
                    <a:pt x="78968" y="101600"/>
                  </a:lnTo>
                  <a:lnTo>
                    <a:pt x="90017" y="107950"/>
                  </a:lnTo>
                  <a:lnTo>
                    <a:pt x="92773" y="105409"/>
                  </a:lnTo>
                  <a:lnTo>
                    <a:pt x="92557" y="101600"/>
                  </a:lnTo>
                  <a:close/>
                </a:path>
                <a:path w="375285" h="309880">
                  <a:moveTo>
                    <a:pt x="296037" y="101600"/>
                  </a:moveTo>
                  <a:lnTo>
                    <a:pt x="282460" y="101600"/>
                  </a:lnTo>
                  <a:lnTo>
                    <a:pt x="282244" y="105409"/>
                  </a:lnTo>
                  <a:lnTo>
                    <a:pt x="285000" y="107950"/>
                  </a:lnTo>
                  <a:lnTo>
                    <a:pt x="296037" y="101600"/>
                  </a:lnTo>
                  <a:close/>
                </a:path>
                <a:path w="375285" h="309880">
                  <a:moveTo>
                    <a:pt x="65098" y="95250"/>
                  </a:moveTo>
                  <a:lnTo>
                    <a:pt x="57721" y="95250"/>
                  </a:lnTo>
                  <a:lnTo>
                    <a:pt x="59080" y="99059"/>
                  </a:lnTo>
                  <a:lnTo>
                    <a:pt x="54838" y="105409"/>
                  </a:lnTo>
                  <a:lnTo>
                    <a:pt x="77132" y="105409"/>
                  </a:lnTo>
                  <a:lnTo>
                    <a:pt x="78968" y="101600"/>
                  </a:lnTo>
                  <a:lnTo>
                    <a:pt x="75526" y="101600"/>
                  </a:lnTo>
                  <a:lnTo>
                    <a:pt x="75059" y="99059"/>
                  </a:lnTo>
                  <a:lnTo>
                    <a:pt x="66154" y="99059"/>
                  </a:lnTo>
                  <a:lnTo>
                    <a:pt x="65098" y="95250"/>
                  </a:lnTo>
                  <a:close/>
                </a:path>
                <a:path w="375285" h="309880">
                  <a:moveTo>
                    <a:pt x="326478" y="101600"/>
                  </a:moveTo>
                  <a:lnTo>
                    <a:pt x="320166" y="105409"/>
                  </a:lnTo>
                  <a:lnTo>
                    <a:pt x="330326" y="105409"/>
                  </a:lnTo>
                  <a:lnTo>
                    <a:pt x="326478" y="101600"/>
                  </a:lnTo>
                  <a:close/>
                </a:path>
                <a:path w="375285" h="309880">
                  <a:moveTo>
                    <a:pt x="89490" y="95250"/>
                  </a:moveTo>
                  <a:lnTo>
                    <a:pt x="80505" y="95250"/>
                  </a:lnTo>
                  <a:lnTo>
                    <a:pt x="83159" y="96520"/>
                  </a:lnTo>
                  <a:lnTo>
                    <a:pt x="83400" y="99059"/>
                  </a:lnTo>
                  <a:lnTo>
                    <a:pt x="80403" y="101600"/>
                  </a:lnTo>
                  <a:lnTo>
                    <a:pt x="93395" y="101600"/>
                  </a:lnTo>
                  <a:lnTo>
                    <a:pt x="93903" y="100329"/>
                  </a:lnTo>
                  <a:lnTo>
                    <a:pt x="93903" y="97789"/>
                  </a:lnTo>
                  <a:lnTo>
                    <a:pt x="89490" y="95250"/>
                  </a:lnTo>
                  <a:close/>
                </a:path>
                <a:path w="375285" h="309880">
                  <a:moveTo>
                    <a:pt x="296176" y="86359"/>
                  </a:moveTo>
                  <a:lnTo>
                    <a:pt x="292747" y="90170"/>
                  </a:lnTo>
                  <a:lnTo>
                    <a:pt x="292201" y="92709"/>
                  </a:lnTo>
                  <a:lnTo>
                    <a:pt x="289928" y="92709"/>
                  </a:lnTo>
                  <a:lnTo>
                    <a:pt x="281101" y="97789"/>
                  </a:lnTo>
                  <a:lnTo>
                    <a:pt x="281101" y="100329"/>
                  </a:lnTo>
                  <a:lnTo>
                    <a:pt x="281622" y="101600"/>
                  </a:lnTo>
                  <a:lnTo>
                    <a:pt x="294601" y="101600"/>
                  </a:lnTo>
                  <a:lnTo>
                    <a:pt x="291617" y="99059"/>
                  </a:lnTo>
                  <a:lnTo>
                    <a:pt x="291858" y="96520"/>
                  </a:lnTo>
                  <a:lnTo>
                    <a:pt x="294513" y="95250"/>
                  </a:lnTo>
                  <a:lnTo>
                    <a:pt x="307888" y="95250"/>
                  </a:lnTo>
                  <a:lnTo>
                    <a:pt x="308051" y="92709"/>
                  </a:lnTo>
                  <a:lnTo>
                    <a:pt x="311096" y="90998"/>
                  </a:lnTo>
                  <a:lnTo>
                    <a:pt x="311327" y="90170"/>
                  </a:lnTo>
                  <a:lnTo>
                    <a:pt x="313444" y="89679"/>
                  </a:lnTo>
                  <a:lnTo>
                    <a:pt x="317093" y="87629"/>
                  </a:lnTo>
                  <a:lnTo>
                    <a:pt x="306552" y="87629"/>
                  </a:lnTo>
                  <a:lnTo>
                    <a:pt x="296176" y="86359"/>
                  </a:lnTo>
                  <a:close/>
                </a:path>
                <a:path w="375285" h="309880">
                  <a:moveTo>
                    <a:pt x="52679" y="87629"/>
                  </a:moveTo>
                  <a:lnTo>
                    <a:pt x="46164" y="92709"/>
                  </a:lnTo>
                  <a:lnTo>
                    <a:pt x="46545" y="96520"/>
                  </a:lnTo>
                  <a:lnTo>
                    <a:pt x="51180" y="99059"/>
                  </a:lnTo>
                  <a:lnTo>
                    <a:pt x="55194" y="99059"/>
                  </a:lnTo>
                  <a:lnTo>
                    <a:pt x="57213" y="97789"/>
                  </a:lnTo>
                  <a:lnTo>
                    <a:pt x="57213" y="95250"/>
                  </a:lnTo>
                  <a:lnTo>
                    <a:pt x="65098" y="95250"/>
                  </a:lnTo>
                  <a:lnTo>
                    <a:pt x="63917" y="90998"/>
                  </a:lnTo>
                  <a:lnTo>
                    <a:pt x="61565" y="89679"/>
                  </a:lnTo>
                  <a:lnTo>
                    <a:pt x="52679" y="87629"/>
                  </a:lnTo>
                  <a:close/>
                </a:path>
                <a:path w="375285" h="309880">
                  <a:moveTo>
                    <a:pt x="61950" y="82550"/>
                  </a:moveTo>
                  <a:lnTo>
                    <a:pt x="61074" y="82550"/>
                  </a:lnTo>
                  <a:lnTo>
                    <a:pt x="59474" y="85089"/>
                  </a:lnTo>
                  <a:lnTo>
                    <a:pt x="57912" y="87629"/>
                  </a:lnTo>
                  <a:lnTo>
                    <a:pt x="61574" y="89681"/>
                  </a:lnTo>
                  <a:lnTo>
                    <a:pt x="63690" y="90170"/>
                  </a:lnTo>
                  <a:lnTo>
                    <a:pt x="63920" y="91000"/>
                  </a:lnTo>
                  <a:lnTo>
                    <a:pt x="66967" y="92709"/>
                  </a:lnTo>
                  <a:lnTo>
                    <a:pt x="67259" y="97789"/>
                  </a:lnTo>
                  <a:lnTo>
                    <a:pt x="67373" y="99059"/>
                  </a:lnTo>
                  <a:lnTo>
                    <a:pt x="75059" y="99059"/>
                  </a:lnTo>
                  <a:lnTo>
                    <a:pt x="74358" y="95250"/>
                  </a:lnTo>
                  <a:lnTo>
                    <a:pt x="89490" y="95250"/>
                  </a:lnTo>
                  <a:lnTo>
                    <a:pt x="85077" y="92709"/>
                  </a:lnTo>
                  <a:lnTo>
                    <a:pt x="82816" y="92709"/>
                  </a:lnTo>
                  <a:lnTo>
                    <a:pt x="82257" y="90170"/>
                  </a:lnTo>
                  <a:lnTo>
                    <a:pt x="79980" y="87629"/>
                  </a:lnTo>
                  <a:lnTo>
                    <a:pt x="63563" y="87629"/>
                  </a:lnTo>
                  <a:lnTo>
                    <a:pt x="60020" y="86359"/>
                  </a:lnTo>
                  <a:lnTo>
                    <a:pt x="61950" y="82550"/>
                  </a:lnTo>
                  <a:close/>
                </a:path>
                <a:path w="375285" h="309880">
                  <a:moveTo>
                    <a:pt x="322325" y="87629"/>
                  </a:moveTo>
                  <a:lnTo>
                    <a:pt x="313441" y="89681"/>
                  </a:lnTo>
                  <a:lnTo>
                    <a:pt x="311096" y="91000"/>
                  </a:lnTo>
                  <a:lnTo>
                    <a:pt x="308851" y="99059"/>
                  </a:lnTo>
                  <a:lnTo>
                    <a:pt x="315925" y="99059"/>
                  </a:lnTo>
                  <a:lnTo>
                    <a:pt x="317296" y="95250"/>
                  </a:lnTo>
                  <a:lnTo>
                    <a:pt x="328591" y="95250"/>
                  </a:lnTo>
                  <a:lnTo>
                    <a:pt x="328853" y="92709"/>
                  </a:lnTo>
                  <a:lnTo>
                    <a:pt x="322325" y="87629"/>
                  </a:lnTo>
                  <a:close/>
                </a:path>
                <a:path w="375285" h="309880">
                  <a:moveTo>
                    <a:pt x="328591" y="95250"/>
                  </a:moveTo>
                  <a:lnTo>
                    <a:pt x="317792" y="95250"/>
                  </a:lnTo>
                  <a:lnTo>
                    <a:pt x="317792" y="97789"/>
                  </a:lnTo>
                  <a:lnTo>
                    <a:pt x="319824" y="99059"/>
                  </a:lnTo>
                  <a:lnTo>
                    <a:pt x="323824" y="99059"/>
                  </a:lnTo>
                  <a:lnTo>
                    <a:pt x="328460" y="96520"/>
                  </a:lnTo>
                  <a:lnTo>
                    <a:pt x="328591" y="95250"/>
                  </a:lnTo>
                  <a:close/>
                </a:path>
                <a:path w="375285" h="309880">
                  <a:moveTo>
                    <a:pt x="223672" y="80009"/>
                  </a:moveTo>
                  <a:lnTo>
                    <a:pt x="151345" y="80009"/>
                  </a:lnTo>
                  <a:lnTo>
                    <a:pt x="151384" y="97789"/>
                  </a:lnTo>
                  <a:lnTo>
                    <a:pt x="159277" y="95250"/>
                  </a:lnTo>
                  <a:lnTo>
                    <a:pt x="165671" y="93979"/>
                  </a:lnTo>
                  <a:lnTo>
                    <a:pt x="223663" y="93979"/>
                  </a:lnTo>
                  <a:lnTo>
                    <a:pt x="223672" y="80009"/>
                  </a:lnTo>
                  <a:close/>
                </a:path>
                <a:path w="375285" h="309880">
                  <a:moveTo>
                    <a:pt x="223663" y="93979"/>
                  </a:moveTo>
                  <a:lnTo>
                    <a:pt x="202886" y="93979"/>
                  </a:lnTo>
                  <a:lnTo>
                    <a:pt x="214220" y="96520"/>
                  </a:lnTo>
                  <a:lnTo>
                    <a:pt x="221224" y="97789"/>
                  </a:lnTo>
                  <a:lnTo>
                    <a:pt x="223621" y="97789"/>
                  </a:lnTo>
                  <a:lnTo>
                    <a:pt x="223663" y="93979"/>
                  </a:lnTo>
                  <a:close/>
                </a:path>
                <a:path w="375285" h="309880">
                  <a:moveTo>
                    <a:pt x="61565" y="89679"/>
                  </a:moveTo>
                  <a:lnTo>
                    <a:pt x="63920" y="91000"/>
                  </a:lnTo>
                  <a:lnTo>
                    <a:pt x="63690" y="90170"/>
                  </a:lnTo>
                  <a:lnTo>
                    <a:pt x="61565" y="89679"/>
                  </a:lnTo>
                  <a:close/>
                </a:path>
                <a:path w="375285" h="309880">
                  <a:moveTo>
                    <a:pt x="313441" y="89681"/>
                  </a:moveTo>
                  <a:lnTo>
                    <a:pt x="311327" y="90170"/>
                  </a:lnTo>
                  <a:lnTo>
                    <a:pt x="311096" y="90998"/>
                  </a:lnTo>
                  <a:lnTo>
                    <a:pt x="313441" y="89681"/>
                  </a:lnTo>
                  <a:close/>
                </a:path>
                <a:path w="375285" h="309880">
                  <a:moveTo>
                    <a:pt x="78841" y="86359"/>
                  </a:moveTo>
                  <a:lnTo>
                    <a:pt x="68465" y="87629"/>
                  </a:lnTo>
                  <a:lnTo>
                    <a:pt x="79980" y="87629"/>
                  </a:lnTo>
                  <a:lnTo>
                    <a:pt x="78841" y="86359"/>
                  </a:lnTo>
                  <a:close/>
                </a:path>
                <a:path w="375285" h="309880">
                  <a:moveTo>
                    <a:pt x="313931" y="82550"/>
                  </a:moveTo>
                  <a:lnTo>
                    <a:pt x="313054" y="82550"/>
                  </a:lnTo>
                  <a:lnTo>
                    <a:pt x="314998" y="86359"/>
                  </a:lnTo>
                  <a:lnTo>
                    <a:pt x="311454" y="87629"/>
                  </a:lnTo>
                  <a:lnTo>
                    <a:pt x="317093" y="87629"/>
                  </a:lnTo>
                  <a:lnTo>
                    <a:pt x="315531" y="85089"/>
                  </a:lnTo>
                  <a:lnTo>
                    <a:pt x="313931" y="82550"/>
                  </a:lnTo>
                  <a:close/>
                </a:path>
                <a:path w="375285" h="309880">
                  <a:moveTo>
                    <a:pt x="145491" y="45720"/>
                  </a:moveTo>
                  <a:lnTo>
                    <a:pt x="132549" y="45720"/>
                  </a:lnTo>
                  <a:lnTo>
                    <a:pt x="132549" y="54609"/>
                  </a:lnTo>
                  <a:lnTo>
                    <a:pt x="134955" y="62229"/>
                  </a:lnTo>
                  <a:lnTo>
                    <a:pt x="139973" y="68579"/>
                  </a:lnTo>
                  <a:lnTo>
                    <a:pt x="144304" y="74929"/>
                  </a:lnTo>
                  <a:lnTo>
                    <a:pt x="144652" y="81279"/>
                  </a:lnTo>
                  <a:lnTo>
                    <a:pt x="151345" y="80009"/>
                  </a:lnTo>
                  <a:lnTo>
                    <a:pt x="230434" y="80009"/>
                  </a:lnTo>
                  <a:lnTo>
                    <a:pt x="230574" y="77470"/>
                  </a:lnTo>
                  <a:lnTo>
                    <a:pt x="157048" y="77470"/>
                  </a:lnTo>
                  <a:lnTo>
                    <a:pt x="155638" y="76200"/>
                  </a:lnTo>
                  <a:lnTo>
                    <a:pt x="156070" y="74929"/>
                  </a:lnTo>
                  <a:lnTo>
                    <a:pt x="156260" y="74929"/>
                  </a:lnTo>
                  <a:lnTo>
                    <a:pt x="156260" y="69850"/>
                  </a:lnTo>
                  <a:lnTo>
                    <a:pt x="147751" y="69850"/>
                  </a:lnTo>
                  <a:lnTo>
                    <a:pt x="143548" y="64770"/>
                  </a:lnTo>
                  <a:lnTo>
                    <a:pt x="139992" y="59689"/>
                  </a:lnTo>
                  <a:lnTo>
                    <a:pt x="139992" y="50800"/>
                  </a:lnTo>
                  <a:lnTo>
                    <a:pt x="150240" y="50800"/>
                  </a:lnTo>
                  <a:lnTo>
                    <a:pt x="150240" y="48259"/>
                  </a:lnTo>
                  <a:lnTo>
                    <a:pt x="144665" y="48259"/>
                  </a:lnTo>
                  <a:lnTo>
                    <a:pt x="145491" y="45720"/>
                  </a:lnTo>
                  <a:close/>
                </a:path>
                <a:path w="375285" h="309880">
                  <a:moveTo>
                    <a:pt x="230434" y="80009"/>
                  </a:moveTo>
                  <a:lnTo>
                    <a:pt x="223672" y="80009"/>
                  </a:lnTo>
                  <a:lnTo>
                    <a:pt x="230365" y="81279"/>
                  </a:lnTo>
                  <a:lnTo>
                    <a:pt x="230434" y="80009"/>
                  </a:lnTo>
                  <a:close/>
                </a:path>
                <a:path w="375285" h="309880">
                  <a:moveTo>
                    <a:pt x="171513" y="33020"/>
                  </a:moveTo>
                  <a:lnTo>
                    <a:pt x="155321" y="33020"/>
                  </a:lnTo>
                  <a:lnTo>
                    <a:pt x="151574" y="38100"/>
                  </a:lnTo>
                  <a:lnTo>
                    <a:pt x="151574" y="43179"/>
                  </a:lnTo>
                  <a:lnTo>
                    <a:pt x="153513" y="52070"/>
                  </a:lnTo>
                  <a:lnTo>
                    <a:pt x="157778" y="59689"/>
                  </a:lnTo>
                  <a:lnTo>
                    <a:pt x="162043" y="66039"/>
                  </a:lnTo>
                  <a:lnTo>
                    <a:pt x="163982" y="72389"/>
                  </a:lnTo>
                  <a:lnTo>
                    <a:pt x="163982" y="77470"/>
                  </a:lnTo>
                  <a:lnTo>
                    <a:pt x="211035" y="77470"/>
                  </a:lnTo>
                  <a:lnTo>
                    <a:pt x="211035" y="73659"/>
                  </a:lnTo>
                  <a:lnTo>
                    <a:pt x="175450" y="73659"/>
                  </a:lnTo>
                  <a:lnTo>
                    <a:pt x="173583" y="72389"/>
                  </a:lnTo>
                  <a:lnTo>
                    <a:pt x="171754" y="69850"/>
                  </a:lnTo>
                  <a:lnTo>
                    <a:pt x="173291" y="68579"/>
                  </a:lnTo>
                  <a:lnTo>
                    <a:pt x="174193" y="66039"/>
                  </a:lnTo>
                  <a:lnTo>
                    <a:pt x="174193" y="60959"/>
                  </a:lnTo>
                  <a:lnTo>
                    <a:pt x="173448" y="59689"/>
                  </a:lnTo>
                  <a:lnTo>
                    <a:pt x="165188" y="59689"/>
                  </a:lnTo>
                  <a:lnTo>
                    <a:pt x="162598" y="53339"/>
                  </a:lnTo>
                  <a:lnTo>
                    <a:pt x="160782" y="46989"/>
                  </a:lnTo>
                  <a:lnTo>
                    <a:pt x="160782" y="39370"/>
                  </a:lnTo>
                  <a:lnTo>
                    <a:pt x="162763" y="38100"/>
                  </a:lnTo>
                  <a:lnTo>
                    <a:pt x="170472" y="38100"/>
                  </a:lnTo>
                  <a:lnTo>
                    <a:pt x="171513" y="33020"/>
                  </a:lnTo>
                  <a:close/>
                </a:path>
                <a:path w="375285" h="309880">
                  <a:moveTo>
                    <a:pt x="224980" y="67309"/>
                  </a:moveTo>
                  <a:lnTo>
                    <a:pt x="220929" y="67309"/>
                  </a:lnTo>
                  <a:lnTo>
                    <a:pt x="218744" y="69850"/>
                  </a:lnTo>
                  <a:lnTo>
                    <a:pt x="218744" y="74929"/>
                  </a:lnTo>
                  <a:lnTo>
                    <a:pt x="218935" y="74929"/>
                  </a:lnTo>
                  <a:lnTo>
                    <a:pt x="219367" y="76200"/>
                  </a:lnTo>
                  <a:lnTo>
                    <a:pt x="217970" y="77470"/>
                  </a:lnTo>
                  <a:lnTo>
                    <a:pt x="230574" y="77470"/>
                  </a:lnTo>
                  <a:lnTo>
                    <a:pt x="230713" y="74929"/>
                  </a:lnTo>
                  <a:lnTo>
                    <a:pt x="234178" y="69850"/>
                  </a:lnTo>
                  <a:lnTo>
                    <a:pt x="227266" y="69850"/>
                  </a:lnTo>
                  <a:lnTo>
                    <a:pt x="226301" y="68579"/>
                  </a:lnTo>
                  <a:lnTo>
                    <a:pt x="224980" y="67309"/>
                  </a:lnTo>
                  <a:close/>
                </a:path>
                <a:path w="375285" h="309880">
                  <a:moveTo>
                    <a:pt x="186029" y="53339"/>
                  </a:moveTo>
                  <a:lnTo>
                    <a:pt x="181406" y="53339"/>
                  </a:lnTo>
                  <a:lnTo>
                    <a:pt x="179095" y="54609"/>
                  </a:lnTo>
                  <a:lnTo>
                    <a:pt x="179095" y="63500"/>
                  </a:lnTo>
                  <a:lnTo>
                    <a:pt x="185216" y="64770"/>
                  </a:lnTo>
                  <a:lnTo>
                    <a:pt x="185216" y="71120"/>
                  </a:lnTo>
                  <a:lnTo>
                    <a:pt x="183007" y="73659"/>
                  </a:lnTo>
                  <a:lnTo>
                    <a:pt x="192011" y="73659"/>
                  </a:lnTo>
                  <a:lnTo>
                    <a:pt x="189788" y="71120"/>
                  </a:lnTo>
                  <a:lnTo>
                    <a:pt x="189788" y="64770"/>
                  </a:lnTo>
                  <a:lnTo>
                    <a:pt x="195910" y="63500"/>
                  </a:lnTo>
                  <a:lnTo>
                    <a:pt x="195910" y="54609"/>
                  </a:lnTo>
                  <a:lnTo>
                    <a:pt x="187261" y="54609"/>
                  </a:lnTo>
                  <a:lnTo>
                    <a:pt x="186029" y="53339"/>
                  </a:lnTo>
                  <a:close/>
                </a:path>
                <a:path w="375285" h="309880">
                  <a:moveTo>
                    <a:pt x="207606" y="57150"/>
                  </a:moveTo>
                  <a:lnTo>
                    <a:pt x="203047" y="57150"/>
                  </a:lnTo>
                  <a:lnTo>
                    <a:pt x="200812" y="60959"/>
                  </a:lnTo>
                  <a:lnTo>
                    <a:pt x="200812" y="66039"/>
                  </a:lnTo>
                  <a:lnTo>
                    <a:pt x="201714" y="68579"/>
                  </a:lnTo>
                  <a:lnTo>
                    <a:pt x="203250" y="69850"/>
                  </a:lnTo>
                  <a:lnTo>
                    <a:pt x="201422" y="72389"/>
                  </a:lnTo>
                  <a:lnTo>
                    <a:pt x="199555" y="73659"/>
                  </a:lnTo>
                  <a:lnTo>
                    <a:pt x="211035" y="73659"/>
                  </a:lnTo>
                  <a:lnTo>
                    <a:pt x="211035" y="72389"/>
                  </a:lnTo>
                  <a:lnTo>
                    <a:pt x="212974" y="66039"/>
                  </a:lnTo>
                  <a:lnTo>
                    <a:pt x="217239" y="59689"/>
                  </a:lnTo>
                  <a:lnTo>
                    <a:pt x="209816" y="59689"/>
                  </a:lnTo>
                  <a:lnTo>
                    <a:pt x="208876" y="58420"/>
                  </a:lnTo>
                  <a:lnTo>
                    <a:pt x="207606" y="57150"/>
                  </a:lnTo>
                  <a:close/>
                </a:path>
                <a:path w="375285" h="309880">
                  <a:moveTo>
                    <a:pt x="154076" y="67309"/>
                  </a:moveTo>
                  <a:lnTo>
                    <a:pt x="150025" y="67309"/>
                  </a:lnTo>
                  <a:lnTo>
                    <a:pt x="148716" y="68579"/>
                  </a:lnTo>
                  <a:lnTo>
                    <a:pt x="147751" y="69850"/>
                  </a:lnTo>
                  <a:lnTo>
                    <a:pt x="156260" y="69850"/>
                  </a:lnTo>
                  <a:lnTo>
                    <a:pt x="154076" y="67309"/>
                  </a:lnTo>
                  <a:close/>
                </a:path>
                <a:path w="375285" h="309880">
                  <a:moveTo>
                    <a:pt x="242468" y="50800"/>
                  </a:moveTo>
                  <a:lnTo>
                    <a:pt x="235026" y="50800"/>
                  </a:lnTo>
                  <a:lnTo>
                    <a:pt x="235026" y="59689"/>
                  </a:lnTo>
                  <a:lnTo>
                    <a:pt x="231470" y="64770"/>
                  </a:lnTo>
                  <a:lnTo>
                    <a:pt x="227266" y="69850"/>
                  </a:lnTo>
                  <a:lnTo>
                    <a:pt x="234178" y="69850"/>
                  </a:lnTo>
                  <a:lnTo>
                    <a:pt x="235045" y="68579"/>
                  </a:lnTo>
                  <a:lnTo>
                    <a:pt x="240062" y="62229"/>
                  </a:lnTo>
                  <a:lnTo>
                    <a:pt x="242468" y="54609"/>
                  </a:lnTo>
                  <a:lnTo>
                    <a:pt x="242468" y="50800"/>
                  </a:lnTo>
                  <a:close/>
                </a:path>
                <a:path w="375285" h="309880">
                  <a:moveTo>
                    <a:pt x="171958" y="57150"/>
                  </a:moveTo>
                  <a:lnTo>
                    <a:pt x="167411" y="57150"/>
                  </a:lnTo>
                  <a:lnTo>
                    <a:pt x="166128" y="58420"/>
                  </a:lnTo>
                  <a:lnTo>
                    <a:pt x="165188" y="59689"/>
                  </a:lnTo>
                  <a:lnTo>
                    <a:pt x="173448" y="59689"/>
                  </a:lnTo>
                  <a:lnTo>
                    <a:pt x="171958" y="57150"/>
                  </a:lnTo>
                  <a:close/>
                </a:path>
                <a:path w="375285" h="309880">
                  <a:moveTo>
                    <a:pt x="223443" y="38100"/>
                  </a:moveTo>
                  <a:lnTo>
                    <a:pt x="212255" y="38100"/>
                  </a:lnTo>
                  <a:lnTo>
                    <a:pt x="214236" y="39370"/>
                  </a:lnTo>
                  <a:lnTo>
                    <a:pt x="214236" y="46989"/>
                  </a:lnTo>
                  <a:lnTo>
                    <a:pt x="212420" y="53339"/>
                  </a:lnTo>
                  <a:lnTo>
                    <a:pt x="209816" y="59689"/>
                  </a:lnTo>
                  <a:lnTo>
                    <a:pt x="217239" y="59689"/>
                  </a:lnTo>
                  <a:lnTo>
                    <a:pt x="221505" y="52070"/>
                  </a:lnTo>
                  <a:lnTo>
                    <a:pt x="223443" y="43179"/>
                  </a:lnTo>
                  <a:lnTo>
                    <a:pt x="223443" y="38100"/>
                  </a:lnTo>
                  <a:close/>
                </a:path>
                <a:path w="375285" h="309880">
                  <a:moveTo>
                    <a:pt x="193598" y="53339"/>
                  </a:moveTo>
                  <a:lnTo>
                    <a:pt x="188975" y="53339"/>
                  </a:lnTo>
                  <a:lnTo>
                    <a:pt x="187744" y="54609"/>
                  </a:lnTo>
                  <a:lnTo>
                    <a:pt x="195910" y="54609"/>
                  </a:lnTo>
                  <a:lnTo>
                    <a:pt x="193598" y="53339"/>
                  </a:lnTo>
                  <a:close/>
                </a:path>
                <a:path w="375285" h="309880">
                  <a:moveTo>
                    <a:pt x="150240" y="50800"/>
                  </a:moveTo>
                  <a:lnTo>
                    <a:pt x="144157" y="50800"/>
                  </a:lnTo>
                  <a:lnTo>
                    <a:pt x="144221" y="53339"/>
                  </a:lnTo>
                  <a:lnTo>
                    <a:pt x="148983" y="53339"/>
                  </a:lnTo>
                  <a:lnTo>
                    <a:pt x="150240" y="50800"/>
                  </a:lnTo>
                  <a:close/>
                </a:path>
                <a:path w="375285" h="309880">
                  <a:moveTo>
                    <a:pt x="242468" y="45720"/>
                  </a:moveTo>
                  <a:lnTo>
                    <a:pt x="229527" y="45720"/>
                  </a:lnTo>
                  <a:lnTo>
                    <a:pt x="230352" y="48259"/>
                  </a:lnTo>
                  <a:lnTo>
                    <a:pt x="224777" y="48259"/>
                  </a:lnTo>
                  <a:lnTo>
                    <a:pt x="224777" y="50800"/>
                  </a:lnTo>
                  <a:lnTo>
                    <a:pt x="226021" y="53339"/>
                  </a:lnTo>
                  <a:lnTo>
                    <a:pt x="230797" y="53339"/>
                  </a:lnTo>
                  <a:lnTo>
                    <a:pt x="230860" y="50800"/>
                  </a:lnTo>
                  <a:lnTo>
                    <a:pt x="242468" y="50800"/>
                  </a:lnTo>
                  <a:lnTo>
                    <a:pt x="242468" y="45720"/>
                  </a:lnTo>
                  <a:close/>
                </a:path>
                <a:path w="375285" h="309880">
                  <a:moveTo>
                    <a:pt x="190690" y="38100"/>
                  </a:moveTo>
                  <a:lnTo>
                    <a:pt x="184327" y="38100"/>
                  </a:lnTo>
                  <a:lnTo>
                    <a:pt x="181737" y="40639"/>
                  </a:lnTo>
                  <a:lnTo>
                    <a:pt x="181737" y="46989"/>
                  </a:lnTo>
                  <a:lnTo>
                    <a:pt x="184327" y="49529"/>
                  </a:lnTo>
                  <a:lnTo>
                    <a:pt x="190690" y="49529"/>
                  </a:lnTo>
                  <a:lnTo>
                    <a:pt x="193268" y="46989"/>
                  </a:lnTo>
                  <a:lnTo>
                    <a:pt x="193268" y="40639"/>
                  </a:lnTo>
                  <a:lnTo>
                    <a:pt x="190690" y="38100"/>
                  </a:lnTo>
                  <a:close/>
                </a:path>
                <a:path w="375285" h="309880">
                  <a:moveTo>
                    <a:pt x="170472" y="38100"/>
                  </a:moveTo>
                  <a:lnTo>
                    <a:pt x="167639" y="38100"/>
                  </a:lnTo>
                  <a:lnTo>
                    <a:pt x="168770" y="45720"/>
                  </a:lnTo>
                  <a:lnTo>
                    <a:pt x="176555" y="45720"/>
                  </a:lnTo>
                  <a:lnTo>
                    <a:pt x="177812" y="40639"/>
                  </a:lnTo>
                  <a:lnTo>
                    <a:pt x="169951" y="40639"/>
                  </a:lnTo>
                  <a:lnTo>
                    <a:pt x="170472" y="38100"/>
                  </a:lnTo>
                  <a:close/>
                </a:path>
                <a:path w="375285" h="309880">
                  <a:moveTo>
                    <a:pt x="219697" y="33020"/>
                  </a:moveTo>
                  <a:lnTo>
                    <a:pt x="203492" y="33020"/>
                  </a:lnTo>
                  <a:lnTo>
                    <a:pt x="205054" y="40639"/>
                  </a:lnTo>
                  <a:lnTo>
                    <a:pt x="197205" y="40639"/>
                  </a:lnTo>
                  <a:lnTo>
                    <a:pt x="198462" y="45720"/>
                  </a:lnTo>
                  <a:lnTo>
                    <a:pt x="206235" y="45720"/>
                  </a:lnTo>
                  <a:lnTo>
                    <a:pt x="207365" y="38100"/>
                  </a:lnTo>
                  <a:lnTo>
                    <a:pt x="223443" y="38100"/>
                  </a:lnTo>
                  <a:lnTo>
                    <a:pt x="219697" y="33020"/>
                  </a:lnTo>
                  <a:close/>
                </a:path>
                <a:path w="375285" h="309880">
                  <a:moveTo>
                    <a:pt x="193636" y="21589"/>
                  </a:moveTo>
                  <a:lnTo>
                    <a:pt x="181368" y="21589"/>
                  </a:lnTo>
                  <a:lnTo>
                    <a:pt x="179476" y="25400"/>
                  </a:lnTo>
                  <a:lnTo>
                    <a:pt x="179476" y="31750"/>
                  </a:lnTo>
                  <a:lnTo>
                    <a:pt x="187502" y="35559"/>
                  </a:lnTo>
                  <a:lnTo>
                    <a:pt x="195529" y="31750"/>
                  </a:lnTo>
                  <a:lnTo>
                    <a:pt x="195529" y="25400"/>
                  </a:lnTo>
                  <a:lnTo>
                    <a:pt x="193636" y="21589"/>
                  </a:lnTo>
                  <a:close/>
                </a:path>
                <a:path w="375285" h="309880">
                  <a:moveTo>
                    <a:pt x="189407" y="11429"/>
                  </a:moveTo>
                  <a:lnTo>
                    <a:pt x="185597" y="11429"/>
                  </a:lnTo>
                  <a:lnTo>
                    <a:pt x="186512" y="12700"/>
                  </a:lnTo>
                  <a:lnTo>
                    <a:pt x="185305" y="21589"/>
                  </a:lnTo>
                  <a:lnTo>
                    <a:pt x="189712" y="21589"/>
                  </a:lnTo>
                  <a:lnTo>
                    <a:pt x="189166" y="17779"/>
                  </a:lnTo>
                  <a:lnTo>
                    <a:pt x="188506" y="12700"/>
                  </a:lnTo>
                  <a:lnTo>
                    <a:pt x="189407" y="11429"/>
                  </a:lnTo>
                  <a:close/>
                </a:path>
                <a:path w="375285" h="309880">
                  <a:moveTo>
                    <a:pt x="181559" y="7620"/>
                  </a:moveTo>
                  <a:lnTo>
                    <a:pt x="177800" y="7620"/>
                  </a:lnTo>
                  <a:lnTo>
                    <a:pt x="176618" y="8889"/>
                  </a:lnTo>
                  <a:lnTo>
                    <a:pt x="176618" y="11429"/>
                  </a:lnTo>
                  <a:lnTo>
                    <a:pt x="177800" y="13970"/>
                  </a:lnTo>
                  <a:lnTo>
                    <a:pt x="181559" y="13970"/>
                  </a:lnTo>
                  <a:lnTo>
                    <a:pt x="182778" y="12700"/>
                  </a:lnTo>
                  <a:lnTo>
                    <a:pt x="184835" y="11429"/>
                  </a:lnTo>
                  <a:lnTo>
                    <a:pt x="198386" y="11429"/>
                  </a:lnTo>
                  <a:lnTo>
                    <a:pt x="198386" y="10159"/>
                  </a:lnTo>
                  <a:lnTo>
                    <a:pt x="184835" y="10159"/>
                  </a:lnTo>
                  <a:lnTo>
                    <a:pt x="182778" y="8889"/>
                  </a:lnTo>
                  <a:lnTo>
                    <a:pt x="181559" y="7620"/>
                  </a:lnTo>
                  <a:close/>
                </a:path>
                <a:path w="375285" h="309880">
                  <a:moveTo>
                    <a:pt x="198386" y="11429"/>
                  </a:moveTo>
                  <a:lnTo>
                    <a:pt x="190182" y="11429"/>
                  </a:lnTo>
                  <a:lnTo>
                    <a:pt x="192239" y="12700"/>
                  </a:lnTo>
                  <a:lnTo>
                    <a:pt x="193446" y="13970"/>
                  </a:lnTo>
                  <a:lnTo>
                    <a:pt x="197218" y="13970"/>
                  </a:lnTo>
                  <a:lnTo>
                    <a:pt x="198386" y="11429"/>
                  </a:lnTo>
                  <a:close/>
                </a:path>
                <a:path w="375285" h="309880">
                  <a:moveTo>
                    <a:pt x="188836" y="0"/>
                  </a:moveTo>
                  <a:lnTo>
                    <a:pt x="186169" y="0"/>
                  </a:lnTo>
                  <a:lnTo>
                    <a:pt x="184619" y="1270"/>
                  </a:lnTo>
                  <a:lnTo>
                    <a:pt x="184619" y="5079"/>
                  </a:lnTo>
                  <a:lnTo>
                    <a:pt x="185216" y="6350"/>
                  </a:lnTo>
                  <a:lnTo>
                    <a:pt x="186664" y="7620"/>
                  </a:lnTo>
                  <a:lnTo>
                    <a:pt x="186512" y="8889"/>
                  </a:lnTo>
                  <a:lnTo>
                    <a:pt x="185597" y="10159"/>
                  </a:lnTo>
                  <a:lnTo>
                    <a:pt x="189407" y="10159"/>
                  </a:lnTo>
                  <a:lnTo>
                    <a:pt x="188506" y="8889"/>
                  </a:lnTo>
                  <a:lnTo>
                    <a:pt x="188353" y="7620"/>
                  </a:lnTo>
                  <a:lnTo>
                    <a:pt x="189801" y="6350"/>
                  </a:lnTo>
                  <a:lnTo>
                    <a:pt x="190398" y="5079"/>
                  </a:lnTo>
                  <a:lnTo>
                    <a:pt x="190398" y="1270"/>
                  </a:lnTo>
                  <a:lnTo>
                    <a:pt x="188836" y="0"/>
                  </a:lnTo>
                  <a:close/>
                </a:path>
                <a:path w="375285" h="309880">
                  <a:moveTo>
                    <a:pt x="197218" y="7620"/>
                  </a:moveTo>
                  <a:lnTo>
                    <a:pt x="193446" y="7620"/>
                  </a:lnTo>
                  <a:lnTo>
                    <a:pt x="192239" y="8889"/>
                  </a:lnTo>
                  <a:lnTo>
                    <a:pt x="190182" y="10159"/>
                  </a:lnTo>
                  <a:lnTo>
                    <a:pt x="198386" y="10159"/>
                  </a:lnTo>
                  <a:lnTo>
                    <a:pt x="198386" y="8889"/>
                  </a:lnTo>
                  <a:lnTo>
                    <a:pt x="197218" y="7620"/>
                  </a:lnTo>
                  <a:close/>
                </a:path>
              </a:pathLst>
            </a:custGeom>
            <a:solidFill>
              <a:srgbClr val="FFFFFF"/>
            </a:solidFill>
          </p:spPr>
          <p:txBody>
            <a:bodyPr wrap="square" lIns="0" tIns="0" rIns="0" bIns="0" rtlCol="0"/>
            <a:lstStyle/>
            <a:p>
              <a:endParaRPr dirty="0"/>
            </a:p>
          </p:txBody>
        </p:sp>
      </p:grpSp>
      <p:sp>
        <p:nvSpPr>
          <p:cNvPr id="6" name="object 6"/>
          <p:cNvSpPr txBox="1"/>
          <p:nvPr/>
        </p:nvSpPr>
        <p:spPr>
          <a:xfrm>
            <a:off x="1079999" y="1980000"/>
            <a:ext cx="3960000" cy="4213974"/>
          </a:xfrm>
          <a:prstGeom prst="rect">
            <a:avLst/>
          </a:prstGeom>
        </p:spPr>
        <p:txBody>
          <a:bodyPr vert="horz" wrap="square" lIns="0" tIns="12700" rIns="0" bIns="0" rtlCol="0">
            <a:spAutoFit/>
          </a:bodyPr>
          <a:lstStyle/>
          <a:p>
            <a:pPr>
              <a:spcBef>
                <a:spcPts val="600"/>
              </a:spcBef>
              <a:spcAft>
                <a:spcPts val="600"/>
              </a:spcAft>
            </a:pPr>
            <a:r>
              <a:rPr lang="pap-029" sz="900" dirty="0">
                <a:solidFill>
                  <a:srgbClr val="000000"/>
                </a:solidFill>
                <a:latin typeface="Verdana" panose="020B0604030504040204" pitchFamily="34" charset="0"/>
                <a:ea typeface="Verdana" panose="020B0604030504040204" pitchFamily="34" charset="0"/>
                <a:cs typeface="Calibri" panose="020F0502020204030204" pitchFamily="34" charset="0"/>
              </a:rPr>
              <a:t>Riba 4 di april 2023, Aruba, Curaçao, Sint Maarten y Hulanda a cuminsa un fase nobo door di firma un "Areglo mutuo pa colaboracion den reforma" (‘Onderlinge regeling samenwerking bij hervormingen’). E reglamento ta forma e base riba cua Aruba y Hulanda ta traha hunto, y tin como guia principal; propiedad, igualdad y comunion.</a:t>
            </a:r>
          </a:p>
          <a:p>
            <a:pPr>
              <a:spcBef>
                <a:spcPts val="600"/>
              </a:spcBef>
              <a:spcAft>
                <a:spcPts val="600"/>
              </a:spcAft>
            </a:pPr>
            <a:r>
              <a:rPr lang="pap-029" sz="900" dirty="0">
                <a:solidFill>
                  <a:srgbClr val="000000"/>
                </a:solidFill>
                <a:latin typeface="Verdana" panose="020B0604030504040204" pitchFamily="34" charset="0"/>
                <a:ea typeface="Verdana" panose="020B0604030504040204" pitchFamily="34" charset="0"/>
                <a:cs typeface="Calibri" panose="020F0502020204030204" pitchFamily="34" charset="0"/>
              </a:rPr>
              <a:t>For di e momento cu a firma e areglo mutuo pa Pakete di Pais di Aruba na 2020, realisacion di un variedad amplio di reforma a cuminsa. E reformanan aki mester contribui na resiliencia di economia y sociedad. </a:t>
            </a:r>
          </a:p>
          <a:p>
            <a:pPr>
              <a:spcBef>
                <a:spcPts val="600"/>
              </a:spcBef>
              <a:spcAft>
                <a:spcPts val="600"/>
              </a:spcAft>
            </a:pPr>
            <a:r>
              <a:rPr lang="pap-029" sz="900" dirty="0">
                <a:solidFill>
                  <a:srgbClr val="000000"/>
                </a:solidFill>
                <a:latin typeface="Verdana" panose="020B0604030504040204" pitchFamily="34" charset="0"/>
                <a:ea typeface="Verdana" panose="020B0604030504040204" pitchFamily="34" charset="0"/>
                <a:cs typeface="Calibri" panose="020F0502020204030204" pitchFamily="34" charset="0"/>
              </a:rPr>
              <a:t>Den e Pakete di Pais, tin medida cu ta trata di e siguiente areanan: maneho financiero; gasto y efectividad di sector publico; impuesto; sector financiero; economia; cuido; enseñansa y reforsa estado di derecho. E acuerdonan concreto di cua e medidanan aki ta consisti ta inclui den un Agenda di Ehecucion. Actualmente bo tin bo dilanti e Agenda di Ehecucion pa e periodo di 1e di juli pa 31 di october 2023.</a:t>
            </a:r>
          </a:p>
          <a:p>
            <a:pPr>
              <a:spcBef>
                <a:spcPts val="600"/>
              </a:spcBef>
              <a:spcAft>
                <a:spcPts val="600"/>
              </a:spcAft>
            </a:pPr>
            <a:r>
              <a:rPr lang="pap-029" sz="900" dirty="0">
                <a:solidFill>
                  <a:srgbClr val="000000"/>
                </a:solidFill>
                <a:latin typeface="Verdana" panose="020B0604030504040204" pitchFamily="34" charset="0"/>
                <a:ea typeface="Verdana" panose="020B0604030504040204" pitchFamily="34" charset="0"/>
                <a:cs typeface="Calibri" panose="020F0502020204030204" pitchFamily="34" charset="0"/>
              </a:rPr>
              <a:t>Den e di tres kwartaal aki, ta traha duro atrobe riba e diferente medidanan. Lo entrega un analisis di impacto di un sistema nobo di duna relato pa fortificacion di e columna financiero di Pais Aruba. Ademas, den e kwartaal cu ta bini, lo traha un Business Intelligence Infrastructuur pa sostene e Nationaal Statistisch Systeem (NSS). Den cuadro di e desaroyo sigui di Servicio di Impuesto, lo tuma paso adicional pa elimina e atraso, sostene pa un manager di programa. Tambe, na fin di e kwartaal cu ta bini, ta traha pa yega na un calculacion di desaroyo di gasto pa un cuadro financiero di varios aña pa cuido. </a:t>
            </a:r>
          </a:p>
        </p:txBody>
      </p:sp>
      <p:sp>
        <p:nvSpPr>
          <p:cNvPr id="11" name="object 11"/>
          <p:cNvSpPr txBox="1">
            <a:spLocks noGrp="1"/>
          </p:cNvSpPr>
          <p:nvPr>
            <p:ph type="sldNum" sz="quarter" idx="7"/>
          </p:nvPr>
        </p:nvSpPr>
        <p:spPr>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t>2</a:t>
            </a:fld>
            <a:endParaRPr spc="-30" dirty="0"/>
          </a:p>
        </p:txBody>
      </p:sp>
      <p:sp>
        <p:nvSpPr>
          <p:cNvPr id="8" name="object 8"/>
          <p:cNvSpPr txBox="1"/>
          <p:nvPr/>
        </p:nvSpPr>
        <p:spPr>
          <a:xfrm>
            <a:off x="5508000" y="1980000"/>
            <a:ext cx="3960000" cy="1300355"/>
          </a:xfrm>
          <a:prstGeom prst="rect">
            <a:avLst/>
          </a:prstGeom>
        </p:spPr>
        <p:txBody>
          <a:bodyPr vert="horz" wrap="square" lIns="0" tIns="27939" rIns="0" bIns="0" rtlCol="0">
            <a:spAutoFit/>
          </a:bodyPr>
          <a:lstStyle/>
          <a:p>
            <a:pPr>
              <a:spcBef>
                <a:spcPts val="219"/>
              </a:spcBef>
            </a:pPr>
            <a:r>
              <a:rPr lang="pap-029" sz="900" b="1">
                <a:latin typeface="Verdana" panose="020B0604030504040204" pitchFamily="34" charset="0"/>
                <a:ea typeface="Verdana" panose="020B0604030504040204" pitchFamily="34" charset="0"/>
                <a:cs typeface="Arial"/>
              </a:rPr>
              <a:t>Guia di lesa</a:t>
            </a:r>
          </a:p>
          <a:p>
            <a:pPr>
              <a:spcBef>
                <a:spcPts val="219"/>
              </a:spcBef>
            </a:pPr>
            <a:r>
              <a:rPr lang="pap-029" sz="900">
                <a:latin typeface="Verdana" panose="020B0604030504040204" pitchFamily="34" charset="0"/>
                <a:ea typeface="Verdana" panose="020B0604030504040204" pitchFamily="34" charset="0"/>
                <a:cs typeface="Arial"/>
              </a:rPr>
              <a:t>Den e Agenda di Ehecucion aki a exclui e acuerdonan realisa den e Agenda di Ehecucion 2023-Q2, a laga e acuerdonan di Agenda de Ehecucion 2023-Q2 cu ainda no a realisa y a agrega acuerdo nobo pa e proximo kwartaal (2023-Q3). Di e manera aki, ta cla cua acuerdo ta conta pa e proximo kwartaal. E resultadonan premira ta sigui e numeracion pa asina ta cla cu a tuma paso prome cu a yega na e acuerdonan actual. </a:t>
            </a:r>
          </a:p>
        </p:txBody>
      </p:sp>
      <p:sp>
        <p:nvSpPr>
          <p:cNvPr id="9" name="object 9"/>
          <p:cNvSpPr txBox="1"/>
          <p:nvPr/>
        </p:nvSpPr>
        <p:spPr>
          <a:xfrm>
            <a:off x="5508000" y="5915140"/>
            <a:ext cx="1743700" cy="443710"/>
          </a:xfrm>
          <a:prstGeom prst="rect">
            <a:avLst/>
          </a:prstGeom>
        </p:spPr>
        <p:txBody>
          <a:bodyPr vert="horz" wrap="square" lIns="0" tIns="27939" rIns="0" bIns="0" rtlCol="0">
            <a:spAutoFit/>
          </a:bodyPr>
          <a:lstStyle/>
          <a:p>
            <a:pPr marL="12700">
              <a:spcBef>
                <a:spcPts val="219"/>
              </a:spcBef>
            </a:pPr>
            <a:r>
              <a:rPr lang="pap-029" sz="900" b="1">
                <a:latin typeface="Verdana" panose="020B0604030504040204" pitchFamily="34" charset="0"/>
                <a:ea typeface="Verdana" panose="020B0604030504040204" pitchFamily="34" charset="0"/>
                <a:cs typeface="Arial"/>
              </a:rPr>
              <a:t>mr. E.C. Wever-Croes</a:t>
            </a:r>
          </a:p>
          <a:p>
            <a:pPr marL="12700" marR="255270"/>
            <a:r>
              <a:rPr lang="pap-029" sz="900" i="1">
                <a:latin typeface="Verdana" panose="020B0604030504040204" pitchFamily="34" charset="0"/>
                <a:ea typeface="Verdana" panose="020B0604030504040204" pitchFamily="34" charset="0"/>
                <a:cs typeface="Gill Sans MT"/>
              </a:rPr>
              <a:t>Minister President di Aruba</a:t>
            </a:r>
          </a:p>
        </p:txBody>
      </p:sp>
      <p:sp>
        <p:nvSpPr>
          <p:cNvPr id="10" name="object 10"/>
          <p:cNvSpPr txBox="1"/>
          <p:nvPr/>
        </p:nvSpPr>
        <p:spPr>
          <a:xfrm>
            <a:off x="7454901" y="5915025"/>
            <a:ext cx="2311399" cy="469358"/>
          </a:xfrm>
          <a:prstGeom prst="rect">
            <a:avLst/>
          </a:prstGeom>
        </p:spPr>
        <p:txBody>
          <a:bodyPr vert="horz" wrap="square" lIns="0" tIns="27939" rIns="0" bIns="0" rtlCol="0">
            <a:spAutoFit/>
          </a:bodyPr>
          <a:lstStyle/>
          <a:p>
            <a:pPr marL="12700">
              <a:lnSpc>
                <a:spcPct val="100000"/>
              </a:lnSpc>
              <a:spcBef>
                <a:spcPts val="120"/>
              </a:spcBef>
            </a:pPr>
            <a:r>
              <a:rPr lang="pap-029" sz="900" b="1" dirty="0">
                <a:latin typeface="Verdana" panose="020B0604030504040204" pitchFamily="34" charset="0"/>
                <a:ea typeface="Verdana" panose="020B0604030504040204" pitchFamily="34" charset="0"/>
                <a:cs typeface="Gill Sans MT"/>
              </a:rPr>
              <a:t>A.C. van Huffelen</a:t>
            </a:r>
          </a:p>
          <a:p>
            <a:pPr marL="12700">
              <a:lnSpc>
                <a:spcPct val="100000"/>
              </a:lnSpc>
              <a:spcBef>
                <a:spcPts val="120"/>
              </a:spcBef>
            </a:pPr>
            <a:r>
              <a:rPr lang="pap-029" sz="900" i="1" dirty="0">
                <a:latin typeface="Verdana" panose="020B0604030504040204" pitchFamily="34" charset="0"/>
                <a:ea typeface="Verdana" panose="020B0604030504040204" pitchFamily="34" charset="0"/>
                <a:cs typeface="Gill Sans MT"/>
              </a:rPr>
              <a:t>Secretario di Estado di Asunto Interno </a:t>
            </a:r>
          </a:p>
          <a:p>
            <a:pPr marL="12700">
              <a:lnSpc>
                <a:spcPct val="100000"/>
              </a:lnSpc>
              <a:spcBef>
                <a:spcPts val="120"/>
              </a:spcBef>
            </a:pPr>
            <a:r>
              <a:rPr lang="pap-029" sz="900" i="1" dirty="0">
                <a:latin typeface="Verdana" panose="020B0604030504040204" pitchFamily="34" charset="0"/>
                <a:ea typeface="Verdana" panose="020B0604030504040204" pitchFamily="34" charset="0"/>
                <a:cs typeface="Gill Sans MT"/>
              </a:rPr>
              <a:t>y Relacion di Reino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20</a:t>
            </a:fld>
            <a:endParaRPr spc="-30" dirty="0">
              <a:latin typeface="Verdana" panose="020B0604030504040204" pitchFamily="34" charset="0"/>
              <a:ea typeface="Verdana" panose="020B0604030504040204" pitchFamily="34" charset="0"/>
            </a:endParaRPr>
          </a:p>
        </p:txBody>
      </p:sp>
      <p:sp>
        <p:nvSpPr>
          <p:cNvPr id="3" name="object 3"/>
          <p:cNvSpPr txBox="1"/>
          <p:nvPr/>
        </p:nvSpPr>
        <p:spPr>
          <a:xfrm>
            <a:off x="1274170" y="936000"/>
            <a:ext cx="7145960" cy="320344"/>
          </a:xfrm>
          <a:prstGeom prst="rect">
            <a:avLst/>
          </a:prstGeom>
        </p:spPr>
        <p:txBody>
          <a:bodyPr vert="horz" wrap="square" lIns="0" tIns="12700" rIns="0" bIns="0" rtlCol="0">
            <a:spAutoFit/>
          </a:bodyPr>
          <a:lstStyle/>
          <a:p>
            <a:pPr marL="114300" marR="5080" indent="-101600">
              <a:lnSpc>
                <a:spcPct val="111100"/>
              </a:lnSpc>
              <a:spcBef>
                <a:spcPts val="100"/>
              </a:spcBef>
              <a:buChar char="•"/>
              <a:tabLst>
                <a:tab pos="114300" algn="l"/>
              </a:tabLst>
            </a:pPr>
            <a:r>
              <a:rPr lang="pap-029" sz="900" dirty="0">
                <a:latin typeface="Verdana" panose="020B0604030504040204" pitchFamily="34" charset="0"/>
                <a:ea typeface="Verdana" panose="020B0604030504040204" pitchFamily="34" charset="0"/>
                <a:cs typeface="Arial"/>
              </a:rPr>
              <a:t>contribui na fortalecemento di estado di derecho, door di en todo caso haci esfuerso den fortalece control di frontera, accion contra criminalidad financiero-economico y mehora sistema di detencion.</a:t>
            </a:r>
          </a:p>
        </p:txBody>
      </p:sp>
      <p:sp>
        <p:nvSpPr>
          <p:cNvPr id="4" name="object 4"/>
          <p:cNvSpPr txBox="1">
            <a:spLocks noGrp="1"/>
          </p:cNvSpPr>
          <p:nvPr>
            <p:ph type="title"/>
          </p:nvPr>
        </p:nvSpPr>
        <p:spPr>
          <a:xfrm>
            <a:off x="540000" y="468000"/>
            <a:ext cx="6635500" cy="335989"/>
          </a:xfrm>
          <a:prstGeom prst="rect">
            <a:avLst/>
          </a:prstGeom>
        </p:spPr>
        <p:txBody>
          <a:bodyPr vert="horz" wrap="square" lIns="0" tIns="12700" rIns="0" bIns="0" rtlCol="0">
            <a:spAutoFit/>
          </a:bodyPr>
          <a:lstStyle/>
          <a:p>
            <a:pPr marL="12700">
              <a:lnSpc>
                <a:spcPct val="100000"/>
              </a:lnSpc>
              <a:spcBef>
                <a:spcPts val="100"/>
              </a:spcBef>
            </a:pPr>
            <a:r>
              <a:rPr lang="pap-029" sz="2100" dirty="0">
                <a:solidFill>
                  <a:srgbClr val="000000"/>
                </a:solidFill>
                <a:latin typeface="Verdana" panose="020B0604030504040204" pitchFamily="34" charset="0"/>
                <a:ea typeface="Verdana" panose="020B0604030504040204" pitchFamily="34" charset="0"/>
              </a:rPr>
              <a:t>Tema H: </a:t>
            </a:r>
            <a:r>
              <a:rPr lang="pap-029" sz="2100" b="1" dirty="0">
                <a:solidFill>
                  <a:srgbClr val="000000"/>
                </a:solidFill>
                <a:latin typeface="Verdana" panose="020B0604030504040204" pitchFamily="34" charset="0"/>
                <a:ea typeface="Verdana" panose="020B0604030504040204" pitchFamily="34" charset="0"/>
              </a:rPr>
              <a:t>Fortalece estado di derecho</a:t>
            </a:r>
          </a:p>
        </p:txBody>
      </p:sp>
      <p:sp>
        <p:nvSpPr>
          <p:cNvPr id="5" name="object 5"/>
          <p:cNvSpPr txBox="1"/>
          <p:nvPr/>
        </p:nvSpPr>
        <p:spPr>
          <a:xfrm>
            <a:off x="540000" y="936000"/>
            <a:ext cx="768100" cy="151323"/>
          </a:xfrm>
          <a:prstGeom prst="rect">
            <a:avLst/>
          </a:prstGeom>
        </p:spPr>
        <p:txBody>
          <a:bodyPr vert="horz" wrap="square" lIns="0" tIns="12700" rIns="0" bIns="0" rtlCol="0">
            <a:spAutoFit/>
          </a:bodyPr>
          <a:lstStyle/>
          <a:p>
            <a:pPr marL="12700">
              <a:lnSpc>
                <a:spcPct val="100000"/>
              </a:lnSpc>
              <a:spcBef>
                <a:spcPts val="100"/>
              </a:spcBef>
            </a:pPr>
            <a:r>
              <a:rPr lang="pap-029" sz="900" b="1" dirty="0">
                <a:latin typeface="Verdana" panose="020B0604030504040204" pitchFamily="34" charset="0"/>
                <a:ea typeface="Verdana" panose="020B0604030504040204" pitchFamily="34" charset="0"/>
                <a:cs typeface="Arial"/>
              </a:rPr>
              <a:t>Obhetivo</a:t>
            </a:r>
          </a:p>
        </p:txBody>
      </p:sp>
      <p:graphicFrame>
        <p:nvGraphicFramePr>
          <p:cNvPr id="7" name="Tabel 6">
            <a:extLst>
              <a:ext uri="{FF2B5EF4-FFF2-40B4-BE49-F238E27FC236}">
                <a16:creationId xmlns:a16="http://schemas.microsoft.com/office/drawing/2014/main" id="{77D35657-B815-E5C0-82E9-BD523A997F22}"/>
              </a:ext>
            </a:extLst>
          </p:cNvPr>
          <p:cNvGraphicFramePr>
            <a:graphicFrameLocks noGrp="1"/>
          </p:cNvGraphicFramePr>
          <p:nvPr>
            <p:extLst>
              <p:ext uri="{D42A27DB-BD31-4B8C-83A1-F6EECF244321}">
                <p14:modId xmlns:p14="http://schemas.microsoft.com/office/powerpoint/2010/main" val="4098585578"/>
              </p:ext>
            </p:extLst>
          </p:nvPr>
        </p:nvGraphicFramePr>
        <p:xfrm>
          <a:off x="540000" y="1584000"/>
          <a:ext cx="9612000" cy="3943458"/>
        </p:xfrm>
        <a:graphic>
          <a:graphicData uri="http://schemas.openxmlformats.org/drawingml/2006/table">
            <a:tbl>
              <a:tblPr/>
              <a:tblGrid>
                <a:gridCol w="360000">
                  <a:extLst>
                    <a:ext uri="{9D8B030D-6E8A-4147-A177-3AD203B41FA5}">
                      <a16:colId xmlns:a16="http://schemas.microsoft.com/office/drawing/2014/main" val="3269422899"/>
                    </a:ext>
                  </a:extLst>
                </a:gridCol>
                <a:gridCol w="2160000">
                  <a:extLst>
                    <a:ext uri="{9D8B030D-6E8A-4147-A177-3AD203B41FA5}">
                      <a16:colId xmlns:a16="http://schemas.microsoft.com/office/drawing/2014/main" val="1811602882"/>
                    </a:ext>
                  </a:extLst>
                </a:gridCol>
                <a:gridCol w="360000">
                  <a:extLst>
                    <a:ext uri="{9D8B030D-6E8A-4147-A177-3AD203B41FA5}">
                      <a16:colId xmlns:a16="http://schemas.microsoft.com/office/drawing/2014/main" val="2940332394"/>
                    </a:ext>
                  </a:extLst>
                </a:gridCol>
                <a:gridCol w="1440000">
                  <a:extLst>
                    <a:ext uri="{9D8B030D-6E8A-4147-A177-3AD203B41FA5}">
                      <a16:colId xmlns:a16="http://schemas.microsoft.com/office/drawing/2014/main" val="4259030673"/>
                    </a:ext>
                  </a:extLst>
                </a:gridCol>
                <a:gridCol w="1440000">
                  <a:extLst>
                    <a:ext uri="{9D8B030D-6E8A-4147-A177-3AD203B41FA5}">
                      <a16:colId xmlns:a16="http://schemas.microsoft.com/office/drawing/2014/main" val="1850820425"/>
                    </a:ext>
                  </a:extLst>
                </a:gridCol>
                <a:gridCol w="756000">
                  <a:extLst>
                    <a:ext uri="{9D8B030D-6E8A-4147-A177-3AD203B41FA5}">
                      <a16:colId xmlns:a16="http://schemas.microsoft.com/office/drawing/2014/main" val="2325692052"/>
                    </a:ext>
                  </a:extLst>
                </a:gridCol>
                <a:gridCol w="576000">
                  <a:extLst>
                    <a:ext uri="{9D8B030D-6E8A-4147-A177-3AD203B41FA5}">
                      <a16:colId xmlns:a16="http://schemas.microsoft.com/office/drawing/2014/main" val="1280211985"/>
                    </a:ext>
                  </a:extLst>
                </a:gridCol>
                <a:gridCol w="2520000">
                  <a:extLst>
                    <a:ext uri="{9D8B030D-6E8A-4147-A177-3AD203B41FA5}">
                      <a16:colId xmlns:a16="http://schemas.microsoft.com/office/drawing/2014/main" val="1730473157"/>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extLst>
                  <a:ext uri="{0D108BD9-81ED-4DB2-BD59-A6C34878D82A}">
                    <a16:rowId xmlns:a16="http://schemas.microsoft.com/office/drawing/2014/main" val="3113584990"/>
                  </a:ext>
                </a:extLst>
              </a:tr>
              <a:tr h="400202">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H.1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Na bienestar di stabilidad di orden publico y siguridad, no ta aplica cortamento di gasto te cu otro aviso cu ta limita capacidad di desempeño operativo den e sectornan mas vital di estado di derecho (Polis, Aduana, Landsrecherche, OM, Corte, Wardacosta, Servicio Penitenciario y seguridad).</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H.1.1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Continuo, basa riba e nul-meting entrega dia 29 di januari 2021.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 base di e JVO di Januari 2023, a keda stipula pa sigui papia tocante e cantidad abou di personal cu ta existi den e servicionan na e paisnan Caribense y e desbalanse coherente den e cadena di aplicacion di ley. E discusion aki ta continua den e JVO fin di juni 2023.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extLst>
                  <a:ext uri="{0D108BD9-81ED-4DB2-BD59-A6C34878D82A}">
                    <a16:rowId xmlns:a16="http://schemas.microsoft.com/office/drawing/2014/main" val="956136020"/>
                  </a:ext>
                </a:extLst>
              </a:tr>
              <a:tr h="285858">
                <a:tc rowSpan="9">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H.2</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rowSpan="9">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 base di investigacion existente y/of adicional, ta determina si of con mester reforma sector di wega di placa (fisico y online) y con pa hacie. E obhetivo ta pa aumenta ingreso pa gobierno. A base di e proposicion, ta realisa tumamento di decision y implementacion di esaki.</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rowSpan="9">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H.2.1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rowSpan="9">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Tratamento y implementacion di Landsverordening Toezicht Kansspelen.</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8. Fihamento oficial Plan di Accion KSA incluso Business Case.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3250982693"/>
                  </a:ext>
                </a:extLst>
              </a:tr>
              <a:tr h="285858">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9. Establecimento gubernamental incluso Plan di Accion KSA Business Case.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14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trayecto aki a haya un retraso. Basa riba e Plan di Accion KSA incluso Business Case, a desaroya e plan di ehecucion di KSA, incluso stakeholdermanagement.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2491692115"/>
                  </a:ext>
                </a:extLst>
              </a:tr>
              <a:tr h="285858">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rtl="0" fontAlgn="t"/>
                      <a:endParaRPr lang="nl-NL" sz="600" b="0" i="0" u="none" strike="noStrike">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11. Establecimento di Plan di Accion Proteccion di Consumido fiha oficialmente.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Segun verwachting investigacion di H.2.12 lo contene informacion relevante pa esaki. KSA lo duna mas contenido como un ZBO despues di su establecimento.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1578789959"/>
                  </a:ext>
                </a:extLst>
              </a:tr>
              <a:tr h="28585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12. Haci Estudio Adiccion na Gamble, Entrega di estudio di adiccion na gamble.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Entre tanto, un peticion a ser pidi na Sociaal Economische Raad pa haci e estudio preliminar aki, traha un inventario y duna conseho riba e topico aki.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3347505237"/>
                  </a:ext>
                </a:extLst>
              </a:tr>
              <a:tr h="228687">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13. Agenda di Ehecucion KSA ser estableci oficialmente.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28 di juli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Cu input di Plan di Accion incl. Business Case por stel op un concepto di plan di implementacion pa forma e KSA, incluso stakeholdermanagement.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4266285431"/>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14. Implementacion KSA fiha gubernamentalmente.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3537014130"/>
                  </a:ext>
                </a:extLst>
              </a:tr>
              <a:tr h="228687">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Documento di maneho basa riba un reglamento ministerial fiha gubernamentalmente.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KSA lo sigui duna contenido como ZBO, tumando na consideracion punto di bista di Gabinete. Punto di bista di gabinete tocante gamble ta keda traha den tranche.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3774446619"/>
                  </a:ext>
                </a:extLst>
              </a:tr>
              <a:tr h="28585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16. Letter of Intent DAC-KSA fiha gubernamentalmente.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trata di un acuerdo di cooperacion desea prome entre Departamentonan di mundo di Casino (DAC) y KSA. KSA lo duna contenido como un ZBO despues di su establecimento.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1336158010"/>
                  </a:ext>
                </a:extLst>
              </a:tr>
              <a:tr h="171515">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17. Entrega di investigacion di adiccion na gamble.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Sperando riba conseho di SER (H.2.1.12), e investigacion aki lo/lo no wordo presenta.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244724025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21</a:t>
            </a:fld>
            <a:endParaRPr spc="-30" dirty="0">
              <a:latin typeface="Verdana" panose="020B0604030504040204" pitchFamily="34" charset="0"/>
              <a:ea typeface="Verdana" panose="020B0604030504040204" pitchFamily="34" charset="0"/>
            </a:endParaRPr>
          </a:p>
        </p:txBody>
      </p:sp>
      <p:graphicFrame>
        <p:nvGraphicFramePr>
          <p:cNvPr id="7" name="Tabel 6">
            <a:extLst>
              <a:ext uri="{FF2B5EF4-FFF2-40B4-BE49-F238E27FC236}">
                <a16:creationId xmlns:a16="http://schemas.microsoft.com/office/drawing/2014/main" id="{77D35657-B815-E5C0-82E9-BD523A997F22}"/>
              </a:ext>
            </a:extLst>
          </p:cNvPr>
          <p:cNvGraphicFramePr>
            <a:graphicFrameLocks noGrp="1"/>
          </p:cNvGraphicFramePr>
          <p:nvPr>
            <p:extLst>
              <p:ext uri="{D42A27DB-BD31-4B8C-83A1-F6EECF244321}">
                <p14:modId xmlns:p14="http://schemas.microsoft.com/office/powerpoint/2010/main" val="1412223017"/>
              </p:ext>
            </p:extLst>
          </p:nvPr>
        </p:nvGraphicFramePr>
        <p:xfrm>
          <a:off x="540000" y="1584000"/>
          <a:ext cx="9612000" cy="3749040"/>
        </p:xfrm>
        <a:graphic>
          <a:graphicData uri="http://schemas.openxmlformats.org/drawingml/2006/table">
            <a:tbl>
              <a:tblPr/>
              <a:tblGrid>
                <a:gridCol w="360000">
                  <a:extLst>
                    <a:ext uri="{9D8B030D-6E8A-4147-A177-3AD203B41FA5}">
                      <a16:colId xmlns:a16="http://schemas.microsoft.com/office/drawing/2014/main" val="3269422899"/>
                    </a:ext>
                  </a:extLst>
                </a:gridCol>
                <a:gridCol w="2160000">
                  <a:extLst>
                    <a:ext uri="{9D8B030D-6E8A-4147-A177-3AD203B41FA5}">
                      <a16:colId xmlns:a16="http://schemas.microsoft.com/office/drawing/2014/main" val="1811602882"/>
                    </a:ext>
                  </a:extLst>
                </a:gridCol>
                <a:gridCol w="360000">
                  <a:extLst>
                    <a:ext uri="{9D8B030D-6E8A-4147-A177-3AD203B41FA5}">
                      <a16:colId xmlns:a16="http://schemas.microsoft.com/office/drawing/2014/main" val="2940332394"/>
                    </a:ext>
                  </a:extLst>
                </a:gridCol>
                <a:gridCol w="1440000">
                  <a:extLst>
                    <a:ext uri="{9D8B030D-6E8A-4147-A177-3AD203B41FA5}">
                      <a16:colId xmlns:a16="http://schemas.microsoft.com/office/drawing/2014/main" val="4259030673"/>
                    </a:ext>
                  </a:extLst>
                </a:gridCol>
                <a:gridCol w="1440000">
                  <a:extLst>
                    <a:ext uri="{9D8B030D-6E8A-4147-A177-3AD203B41FA5}">
                      <a16:colId xmlns:a16="http://schemas.microsoft.com/office/drawing/2014/main" val="1850820425"/>
                    </a:ext>
                  </a:extLst>
                </a:gridCol>
                <a:gridCol w="756000">
                  <a:extLst>
                    <a:ext uri="{9D8B030D-6E8A-4147-A177-3AD203B41FA5}">
                      <a16:colId xmlns:a16="http://schemas.microsoft.com/office/drawing/2014/main" val="2325692052"/>
                    </a:ext>
                  </a:extLst>
                </a:gridCol>
                <a:gridCol w="576000">
                  <a:extLst>
                    <a:ext uri="{9D8B030D-6E8A-4147-A177-3AD203B41FA5}">
                      <a16:colId xmlns:a16="http://schemas.microsoft.com/office/drawing/2014/main" val="1280211985"/>
                    </a:ext>
                  </a:extLst>
                </a:gridCol>
                <a:gridCol w="2520000">
                  <a:extLst>
                    <a:ext uri="{9D8B030D-6E8A-4147-A177-3AD203B41FA5}">
                      <a16:colId xmlns:a16="http://schemas.microsoft.com/office/drawing/2014/main" val="1730473157"/>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EDECC"/>
                    </a:solidFill>
                  </a:tcPr>
                </a:tc>
                <a:extLst>
                  <a:ext uri="{0D108BD9-81ED-4DB2-BD59-A6C34878D82A}">
                    <a16:rowId xmlns:a16="http://schemas.microsoft.com/office/drawing/2014/main" val="3113584990"/>
                  </a:ext>
                </a:extLst>
              </a:tr>
              <a:tr h="800403">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H.9</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rowSpan="3">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paisnan ta traha hunto pa yega na un nivel harmonisa di proteccion di dato personal den Reino, mediante un Rijkswet. Un plan di accion lo ser desaroya y implementa.</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rowSpan="3">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H.9.1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rowSpan="3">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 base di un plan di </a:t>
                      </a:r>
                      <a:r>
                        <a:rPr lang="pap-029" sz="600" b="0" i="0" u="none" strike="noStrike">
                          <a:solidFill>
                            <a:srgbClr val="000000"/>
                          </a:solidFill>
                          <a:latin typeface="Verdana" panose="020B0604030504040204" pitchFamily="34" charset="0"/>
                          <a:ea typeface="Verdana" panose="020B0604030504040204" pitchFamily="34" charset="0"/>
                        </a:rPr>
                        <a:t>accion fiha </a:t>
                      </a:r>
                      <a:r>
                        <a:rPr lang="pap-029" sz="600" b="0" i="0" u="none" strike="noStrike" dirty="0">
                          <a:solidFill>
                            <a:srgbClr val="000000"/>
                          </a:solidFill>
                          <a:latin typeface="Verdana" panose="020B0604030504040204" pitchFamily="34" charset="0"/>
                          <a:ea typeface="Verdana" panose="020B0604030504040204" pitchFamily="34" charset="0"/>
                        </a:rPr>
                        <a:t>implementa fase di proyecto.</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6. Capitulo 3 concepto di diseño di ley.</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januari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di tres capitulo di consensusrijkswet, incluso e Memorie van Toelichting perteneciente, lo ser entrega pa JVO for di januari 2024 pa e dunado di encargo. Na e ocasion ey, un evaluacion intermedio di ehecucion lo ser presenta tambe na e dunado di encargo cu tin bista riba e di dos capitulo di Rijkswet; unda mester menciona como risico cu Aruba ta cana cu un atraso compara cu e otro paisnan pa loke ta trata legislacion y experencia riba tereno di dato di polis. Esaki por resulta den posibel retraso.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extLst>
                  <a:ext uri="{0D108BD9-81ED-4DB2-BD59-A6C34878D82A}">
                    <a16:rowId xmlns:a16="http://schemas.microsoft.com/office/drawing/2014/main" val="1710495468"/>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7. Evaluacion di ehecucion di diseño di ley.</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extLst>
                  <a:ext uri="{0D108BD9-81ED-4DB2-BD59-A6C34878D82A}">
                    <a16:rowId xmlns:a16="http://schemas.microsoft.com/office/drawing/2014/main" val="2793350036"/>
                  </a:ext>
                </a:extLst>
              </a:tr>
              <a:tr h="34303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8. Claridad tocante peticion pa bijstand paisnan.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Hulanda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Den colaboracion cu TWO Nederland, JenV ta pone disponibel e yudansa cu a keda pidi pa e proceso di implementacion di Rijkswet, manera cu e Ministernan di Husticia di e paisnan a pidi riba 14 di december 2022.</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extLst>
                  <a:ext uri="{0D108BD9-81ED-4DB2-BD59-A6C34878D82A}">
                    <a16:rowId xmlns:a16="http://schemas.microsoft.com/office/drawing/2014/main" val="3052490081"/>
                  </a:ext>
                </a:extLst>
              </a:tr>
              <a:tr h="343030">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H.12</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rowSpan="2">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Ta pone maneho y supervision di fondo di criminalidad na ordo. Aruba y Sint Maarten ta sigui e recomendacionnan di e rapportnan di Raad voor de Rechtshandhaving (Conseho di Aplicacion di e Ley).</a:t>
                      </a:r>
                      <a:br>
                        <a:rPr lang="pap-029" sz="600" b="0" i="0" u="none" strike="noStrike" dirty="0">
                          <a:solidFill>
                            <a:srgbClr val="000000"/>
                          </a:solidFill>
                          <a:latin typeface="Verdana" panose="020B0604030504040204" pitchFamily="34" charset="0"/>
                          <a:ea typeface="Verdana" panose="020B0604030504040204" pitchFamily="34" charset="0"/>
                        </a:rPr>
                      </a:br>
                      <a:r>
                        <a:rPr lang="pap-029" sz="600" b="0" i="0" u="none" strike="noStrike" dirty="0">
                          <a:solidFill>
                            <a:srgbClr val="000000"/>
                          </a:solidFill>
                          <a:latin typeface="Verdana" panose="020B0604030504040204" pitchFamily="34" charset="0"/>
                          <a:ea typeface="Verdana" panose="020B0604030504040204" pitchFamily="34" charset="0"/>
                        </a:rPr>
                        <a:t>No mas tarda cu 1 di april 2021, e paisnan a apunta un organisacion independiente pa controla e fondo pa sigui e recomendacionnan y raporta si e fondo ta funciona corectamente.</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H.12.2</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Modificacion di Landsverordening Fondo di Lucha Contra Criminalidad (Criminaliteitsbestrjdingsfonds).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4. Nota di relato di Landsverordening Criminaliteitsfonds (Landsverordening Fondo di Criminalidad) adapta a ser presenta na Staten.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Pa tratamento publico, un nota ta ser presenta na Staten.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1391173895"/>
                  </a:ext>
                </a:extLst>
              </a:tr>
              <a:tr h="171515">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H.12.3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Modificacion di Landsverordening Fondo di Lucha Contra Criminalidad (Criminaliteitsbestrjdingsfonds).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 Informe final di Plan di Accion entrega.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Rapport final ta sigui despues di e tratamento di Landsverordening adapta den Staten.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F9F6"/>
                    </a:solidFill>
                  </a:tcPr>
                </a:tc>
                <a:extLst>
                  <a:ext uri="{0D108BD9-81ED-4DB2-BD59-A6C34878D82A}">
                    <a16:rowId xmlns:a16="http://schemas.microsoft.com/office/drawing/2014/main" val="1205204738"/>
                  </a:ext>
                </a:extLst>
              </a:tr>
              <a:tr h="285858">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H.13</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cu ayudo di Defensa, lo bin cu un plan di accion prome cu 1 di maart 2021 pa adapta e normanan anticua di reclutamento y pa profesionalisa ARUMIL, incluyendo entre otro ancramento di e posibilidad di pasa di ARUMIL pa e socionan di siguridad nacional.</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H.13.2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rowSpan="2">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Set up posicion huridico moderno pa militarnan profesional Caribense, incluyendo cuadro di ley.</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Concepto Landsverordening y landsbesluit tocante posicion huridico di Arumil.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MinDef Hulanda ta entrega un concepto na september.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extLst>
                  <a:ext uri="{0D108BD9-81ED-4DB2-BD59-A6C34878D82A}">
                    <a16:rowId xmlns:a16="http://schemas.microsoft.com/office/drawing/2014/main" val="493478906"/>
                  </a:ext>
                </a:extLst>
              </a:tr>
              <a:tr h="171515">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 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Ta trata di proximo accion cu mester ser fiha despues di entrega di nota adapta di lv y lb tocante posicion di Arumil (H.13.2.2).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6F1E9"/>
                    </a:solidFill>
                  </a:tcPr>
                </a:tc>
                <a:extLst>
                  <a:ext uri="{0D108BD9-81ED-4DB2-BD59-A6C34878D82A}">
                    <a16:rowId xmlns:a16="http://schemas.microsoft.com/office/drawing/2014/main" val="817288311"/>
                  </a:ext>
                </a:extLst>
              </a:tr>
            </a:tbl>
          </a:graphicData>
        </a:graphic>
      </p:graphicFrame>
    </p:spTree>
    <p:extLst>
      <p:ext uri="{BB962C8B-B14F-4D97-AF65-F5344CB8AC3E}">
        <p14:creationId xmlns:p14="http://schemas.microsoft.com/office/powerpoint/2010/main" val="2657841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5229225"/>
            <a:ext cx="3835400" cy="1166986"/>
          </a:xfrm>
          <a:prstGeom prst="rect">
            <a:avLst/>
          </a:prstGeom>
        </p:spPr>
        <p:txBody>
          <a:bodyPr vert="horz" wrap="square" lIns="0" tIns="12700" rIns="0" bIns="0" rtlCol="0">
            <a:spAutoFit/>
          </a:bodyPr>
          <a:lstStyle/>
          <a:p>
            <a:pPr marL="12700">
              <a:lnSpc>
                <a:spcPts val="4460"/>
              </a:lnSpc>
              <a:spcBef>
                <a:spcPts val="100"/>
              </a:spcBef>
            </a:pPr>
            <a:r>
              <a:rPr lang="pap-029" dirty="0">
                <a:latin typeface="Verdana" panose="020B0604030504040204" pitchFamily="34" charset="0"/>
                <a:ea typeface="Verdana" panose="020B0604030504040204" pitchFamily="34" charset="0"/>
              </a:rPr>
              <a:t>Pakete di Pais</a:t>
            </a:r>
          </a:p>
          <a:p>
            <a:pPr marL="12700">
              <a:lnSpc>
                <a:spcPts val="4460"/>
              </a:lnSpc>
            </a:pPr>
            <a:r>
              <a:rPr lang="pap-029" b="1" dirty="0">
                <a:latin typeface="Verdana" panose="020B0604030504040204" pitchFamily="34" charset="0"/>
                <a:ea typeface="Verdana" panose="020B0604030504040204" pitchFamily="34" charset="0"/>
              </a:rPr>
              <a:t>Aruba</a:t>
            </a:r>
          </a:p>
        </p:txBody>
      </p:sp>
      <p:sp>
        <p:nvSpPr>
          <p:cNvPr id="3" name="object 3"/>
          <p:cNvSpPr txBox="1"/>
          <p:nvPr/>
        </p:nvSpPr>
        <p:spPr>
          <a:xfrm>
            <a:off x="444500" y="7018725"/>
            <a:ext cx="3987800" cy="166712"/>
          </a:xfrm>
          <a:prstGeom prst="rect">
            <a:avLst/>
          </a:prstGeom>
        </p:spPr>
        <p:txBody>
          <a:bodyPr vert="horz" wrap="square" lIns="0" tIns="12700" rIns="0" bIns="0" rtlCol="0">
            <a:spAutoFit/>
          </a:bodyPr>
          <a:lstStyle/>
          <a:p>
            <a:pPr marL="12700">
              <a:lnSpc>
                <a:spcPct val="100000"/>
              </a:lnSpc>
              <a:spcBef>
                <a:spcPts val="100"/>
              </a:spcBef>
            </a:pPr>
            <a:r>
              <a:rPr lang="pap-029" sz="1000" b="1" dirty="0">
                <a:solidFill>
                  <a:srgbClr val="01689B"/>
                </a:solidFill>
                <a:latin typeface="Verdana" panose="020B0604030504040204" pitchFamily="34" charset="0"/>
                <a:ea typeface="Verdana" panose="020B0604030504040204" pitchFamily="34" charset="0"/>
                <a:cs typeface="Arial"/>
              </a:rPr>
              <a:t>Agenda di Ehecucion </a:t>
            </a:r>
            <a:r>
              <a:rPr lang="pap-029" sz="1000" dirty="0">
                <a:solidFill>
                  <a:srgbClr val="01689B"/>
                </a:solidFill>
                <a:latin typeface="Verdana" panose="020B0604030504040204" pitchFamily="34" charset="0"/>
                <a:ea typeface="Verdana" panose="020B0604030504040204" pitchFamily="34" charset="0"/>
                <a:cs typeface="Arial"/>
              </a:rPr>
              <a:t>1e di juli – 30 di september 2023</a:t>
            </a:r>
          </a:p>
        </p:txBody>
      </p:sp>
      <p:grpSp>
        <p:nvGrpSpPr>
          <p:cNvPr id="4" name="object 4"/>
          <p:cNvGrpSpPr/>
          <p:nvPr/>
        </p:nvGrpSpPr>
        <p:grpSpPr>
          <a:xfrm>
            <a:off x="5130101" y="0"/>
            <a:ext cx="5561965" cy="7560309"/>
            <a:chOff x="5130101" y="0"/>
            <a:chExt cx="5561965" cy="7560309"/>
          </a:xfrm>
        </p:grpSpPr>
        <p:sp>
          <p:nvSpPr>
            <p:cNvPr id="5" name="object 5"/>
            <p:cNvSpPr/>
            <p:nvPr/>
          </p:nvSpPr>
          <p:spPr>
            <a:xfrm>
              <a:off x="5346001" y="0"/>
              <a:ext cx="5346065" cy="7560309"/>
            </a:xfrm>
            <a:custGeom>
              <a:avLst/>
              <a:gdLst/>
              <a:ahLst/>
              <a:cxnLst/>
              <a:rect l="l" t="t" r="r" b="b"/>
              <a:pathLst>
                <a:path w="5346065" h="7560309">
                  <a:moveTo>
                    <a:pt x="5345988" y="0"/>
                  </a:moveTo>
                  <a:lnTo>
                    <a:pt x="0" y="0"/>
                  </a:lnTo>
                  <a:lnTo>
                    <a:pt x="0" y="7560005"/>
                  </a:lnTo>
                  <a:lnTo>
                    <a:pt x="5345988" y="7560005"/>
                  </a:lnTo>
                  <a:lnTo>
                    <a:pt x="5345988" y="0"/>
                  </a:lnTo>
                  <a:close/>
                </a:path>
              </a:pathLst>
            </a:custGeom>
            <a:solidFill>
              <a:srgbClr val="8FCAE7"/>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8" name="object 8"/>
            <p:cNvSpPr/>
            <p:nvPr/>
          </p:nvSpPr>
          <p:spPr>
            <a:xfrm>
              <a:off x="5130101" y="0"/>
              <a:ext cx="433070" cy="865505"/>
            </a:xfrm>
            <a:custGeom>
              <a:avLst/>
              <a:gdLst/>
              <a:ahLst/>
              <a:cxnLst/>
              <a:rect l="l" t="t" r="r" b="b"/>
              <a:pathLst>
                <a:path w="433070" h="865505">
                  <a:moveTo>
                    <a:pt x="432676" y="0"/>
                  </a:moveTo>
                  <a:lnTo>
                    <a:pt x="0" y="0"/>
                  </a:lnTo>
                  <a:lnTo>
                    <a:pt x="0" y="865352"/>
                  </a:lnTo>
                  <a:lnTo>
                    <a:pt x="432676" y="865352"/>
                  </a:lnTo>
                  <a:lnTo>
                    <a:pt x="432676" y="0"/>
                  </a:lnTo>
                  <a:close/>
                </a:path>
              </a:pathLst>
            </a:custGeom>
            <a:solidFill>
              <a:srgbClr val="154273"/>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9" name="object 9"/>
            <p:cNvSpPr/>
            <p:nvPr/>
          </p:nvSpPr>
          <p:spPr>
            <a:xfrm>
              <a:off x="5159222" y="431893"/>
              <a:ext cx="375285" cy="309880"/>
            </a:xfrm>
            <a:custGeom>
              <a:avLst/>
              <a:gdLst/>
              <a:ahLst/>
              <a:cxnLst/>
              <a:rect l="l" t="t" r="r" b="b"/>
              <a:pathLst>
                <a:path w="375285" h="309880">
                  <a:moveTo>
                    <a:pt x="118808" y="302259"/>
                  </a:moveTo>
                  <a:lnTo>
                    <a:pt x="65570" y="302259"/>
                  </a:lnTo>
                  <a:lnTo>
                    <a:pt x="84920" y="306070"/>
                  </a:lnTo>
                  <a:lnTo>
                    <a:pt x="101995" y="309879"/>
                  </a:lnTo>
                  <a:lnTo>
                    <a:pt x="114167" y="309879"/>
                  </a:lnTo>
                  <a:lnTo>
                    <a:pt x="118808" y="303529"/>
                  </a:lnTo>
                  <a:lnTo>
                    <a:pt x="118808" y="302259"/>
                  </a:lnTo>
                  <a:close/>
                </a:path>
                <a:path w="375285" h="309880">
                  <a:moveTo>
                    <a:pt x="276694" y="293370"/>
                  </a:moveTo>
                  <a:lnTo>
                    <a:pt x="256197" y="293370"/>
                  </a:lnTo>
                  <a:lnTo>
                    <a:pt x="256197" y="303529"/>
                  </a:lnTo>
                  <a:lnTo>
                    <a:pt x="260840" y="309879"/>
                  </a:lnTo>
                  <a:lnTo>
                    <a:pt x="273016" y="309879"/>
                  </a:lnTo>
                  <a:lnTo>
                    <a:pt x="290095" y="306070"/>
                  </a:lnTo>
                  <a:lnTo>
                    <a:pt x="309448" y="302259"/>
                  </a:lnTo>
                  <a:lnTo>
                    <a:pt x="336324" y="302259"/>
                  </a:lnTo>
                  <a:lnTo>
                    <a:pt x="336102" y="300989"/>
                  </a:lnTo>
                  <a:lnTo>
                    <a:pt x="279704" y="300989"/>
                  </a:lnTo>
                  <a:lnTo>
                    <a:pt x="279704" y="299720"/>
                  </a:lnTo>
                  <a:lnTo>
                    <a:pt x="276694" y="293370"/>
                  </a:lnTo>
                  <a:close/>
                </a:path>
                <a:path w="375285" h="309880">
                  <a:moveTo>
                    <a:pt x="73532" y="280670"/>
                  </a:moveTo>
                  <a:lnTo>
                    <a:pt x="46685" y="280670"/>
                  </a:lnTo>
                  <a:lnTo>
                    <a:pt x="41998" y="283209"/>
                  </a:lnTo>
                  <a:lnTo>
                    <a:pt x="37807" y="307339"/>
                  </a:lnTo>
                  <a:lnTo>
                    <a:pt x="41649" y="303529"/>
                  </a:lnTo>
                  <a:lnTo>
                    <a:pt x="45821" y="302259"/>
                  </a:lnTo>
                  <a:lnTo>
                    <a:pt x="118808" y="302259"/>
                  </a:lnTo>
                  <a:lnTo>
                    <a:pt x="118808" y="300989"/>
                  </a:lnTo>
                  <a:lnTo>
                    <a:pt x="93319" y="300989"/>
                  </a:lnTo>
                  <a:lnTo>
                    <a:pt x="91998" y="299720"/>
                  </a:lnTo>
                  <a:lnTo>
                    <a:pt x="91998" y="284479"/>
                  </a:lnTo>
                  <a:lnTo>
                    <a:pt x="88397" y="283209"/>
                  </a:lnTo>
                  <a:lnTo>
                    <a:pt x="82343" y="281939"/>
                  </a:lnTo>
                  <a:lnTo>
                    <a:pt x="73532" y="280670"/>
                  </a:lnTo>
                  <a:close/>
                </a:path>
                <a:path w="375285" h="309880">
                  <a:moveTo>
                    <a:pt x="336324" y="302259"/>
                  </a:moveTo>
                  <a:lnTo>
                    <a:pt x="322942" y="302259"/>
                  </a:lnTo>
                  <a:lnTo>
                    <a:pt x="331468" y="304800"/>
                  </a:lnTo>
                  <a:lnTo>
                    <a:pt x="335924" y="306070"/>
                  </a:lnTo>
                  <a:lnTo>
                    <a:pt x="337210" y="307339"/>
                  </a:lnTo>
                  <a:lnTo>
                    <a:pt x="336324" y="302259"/>
                  </a:lnTo>
                  <a:close/>
                </a:path>
                <a:path w="375285" h="309880">
                  <a:moveTo>
                    <a:pt x="118808" y="293370"/>
                  </a:moveTo>
                  <a:lnTo>
                    <a:pt x="98310" y="293370"/>
                  </a:lnTo>
                  <a:lnTo>
                    <a:pt x="95313" y="299720"/>
                  </a:lnTo>
                  <a:lnTo>
                    <a:pt x="95313" y="300989"/>
                  </a:lnTo>
                  <a:lnTo>
                    <a:pt x="118808" y="300989"/>
                  </a:lnTo>
                  <a:lnTo>
                    <a:pt x="118808" y="293370"/>
                  </a:lnTo>
                  <a:close/>
                </a:path>
                <a:path w="375285" h="309880">
                  <a:moveTo>
                    <a:pt x="328320" y="280670"/>
                  </a:moveTo>
                  <a:lnTo>
                    <a:pt x="301478" y="280670"/>
                  </a:lnTo>
                  <a:lnTo>
                    <a:pt x="292668" y="281939"/>
                  </a:lnTo>
                  <a:lnTo>
                    <a:pt x="286615" y="283209"/>
                  </a:lnTo>
                  <a:lnTo>
                    <a:pt x="283019" y="284479"/>
                  </a:lnTo>
                  <a:lnTo>
                    <a:pt x="283019" y="299720"/>
                  </a:lnTo>
                  <a:lnTo>
                    <a:pt x="281698" y="300989"/>
                  </a:lnTo>
                  <a:lnTo>
                    <a:pt x="336102" y="300989"/>
                  </a:lnTo>
                  <a:lnTo>
                    <a:pt x="333222" y="284479"/>
                  </a:lnTo>
                  <a:lnTo>
                    <a:pt x="333019" y="283209"/>
                  </a:lnTo>
                  <a:lnTo>
                    <a:pt x="328320" y="280670"/>
                  </a:lnTo>
                  <a:close/>
                </a:path>
                <a:path w="375285" h="309880">
                  <a:moveTo>
                    <a:pt x="187502" y="259079"/>
                  </a:moveTo>
                  <a:lnTo>
                    <a:pt x="124344" y="261620"/>
                  </a:lnTo>
                  <a:lnTo>
                    <a:pt x="104044" y="265429"/>
                  </a:lnTo>
                  <a:lnTo>
                    <a:pt x="96418" y="269239"/>
                  </a:lnTo>
                  <a:lnTo>
                    <a:pt x="96431" y="292100"/>
                  </a:lnTo>
                  <a:lnTo>
                    <a:pt x="96608" y="293370"/>
                  </a:lnTo>
                  <a:lnTo>
                    <a:pt x="97066" y="292100"/>
                  </a:lnTo>
                  <a:lnTo>
                    <a:pt x="107633" y="288289"/>
                  </a:lnTo>
                  <a:lnTo>
                    <a:pt x="128592" y="285750"/>
                  </a:lnTo>
                  <a:lnTo>
                    <a:pt x="187502" y="283209"/>
                  </a:lnTo>
                  <a:lnTo>
                    <a:pt x="278592" y="283209"/>
                  </a:lnTo>
                  <a:lnTo>
                    <a:pt x="278599" y="269239"/>
                  </a:lnTo>
                  <a:lnTo>
                    <a:pt x="270972" y="265429"/>
                  </a:lnTo>
                  <a:lnTo>
                    <a:pt x="250667" y="261620"/>
                  </a:lnTo>
                  <a:lnTo>
                    <a:pt x="187502" y="259079"/>
                  </a:lnTo>
                  <a:close/>
                </a:path>
                <a:path w="375285" h="309880">
                  <a:moveTo>
                    <a:pt x="278592" y="283209"/>
                  </a:moveTo>
                  <a:lnTo>
                    <a:pt x="187502" y="283209"/>
                  </a:lnTo>
                  <a:lnTo>
                    <a:pt x="246424" y="285750"/>
                  </a:lnTo>
                  <a:lnTo>
                    <a:pt x="267384" y="288289"/>
                  </a:lnTo>
                  <a:lnTo>
                    <a:pt x="277952" y="292100"/>
                  </a:lnTo>
                  <a:lnTo>
                    <a:pt x="278396" y="293370"/>
                  </a:lnTo>
                  <a:lnTo>
                    <a:pt x="278587" y="292100"/>
                  </a:lnTo>
                  <a:lnTo>
                    <a:pt x="278592" y="283209"/>
                  </a:lnTo>
                  <a:close/>
                </a:path>
                <a:path w="375285" h="309880">
                  <a:moveTo>
                    <a:pt x="60731" y="266700"/>
                  </a:moveTo>
                  <a:lnTo>
                    <a:pt x="56172" y="266700"/>
                  </a:lnTo>
                  <a:lnTo>
                    <a:pt x="56883" y="275589"/>
                  </a:lnTo>
                  <a:lnTo>
                    <a:pt x="57213" y="274320"/>
                  </a:lnTo>
                  <a:lnTo>
                    <a:pt x="62560" y="267970"/>
                  </a:lnTo>
                  <a:lnTo>
                    <a:pt x="60731" y="266700"/>
                  </a:lnTo>
                  <a:close/>
                </a:path>
                <a:path w="375285" h="309880">
                  <a:moveTo>
                    <a:pt x="327151" y="252729"/>
                  </a:moveTo>
                  <a:lnTo>
                    <a:pt x="324599" y="252729"/>
                  </a:lnTo>
                  <a:lnTo>
                    <a:pt x="323164" y="257809"/>
                  </a:lnTo>
                  <a:lnTo>
                    <a:pt x="322948" y="259079"/>
                  </a:lnTo>
                  <a:lnTo>
                    <a:pt x="316636" y="259079"/>
                  </a:lnTo>
                  <a:lnTo>
                    <a:pt x="320751" y="262889"/>
                  </a:lnTo>
                  <a:lnTo>
                    <a:pt x="321005" y="262889"/>
                  </a:lnTo>
                  <a:lnTo>
                    <a:pt x="317944" y="264159"/>
                  </a:lnTo>
                  <a:lnTo>
                    <a:pt x="312445" y="267970"/>
                  </a:lnTo>
                  <a:lnTo>
                    <a:pt x="317804" y="274320"/>
                  </a:lnTo>
                  <a:lnTo>
                    <a:pt x="318122" y="275589"/>
                  </a:lnTo>
                  <a:lnTo>
                    <a:pt x="318833" y="266700"/>
                  </a:lnTo>
                  <a:lnTo>
                    <a:pt x="339242" y="266700"/>
                  </a:lnTo>
                  <a:lnTo>
                    <a:pt x="343928" y="265429"/>
                  </a:lnTo>
                  <a:lnTo>
                    <a:pt x="347357" y="265429"/>
                  </a:lnTo>
                  <a:lnTo>
                    <a:pt x="347865" y="257809"/>
                  </a:lnTo>
                  <a:lnTo>
                    <a:pt x="348029" y="256539"/>
                  </a:lnTo>
                  <a:lnTo>
                    <a:pt x="330365" y="256539"/>
                  </a:lnTo>
                  <a:lnTo>
                    <a:pt x="328117" y="254000"/>
                  </a:lnTo>
                  <a:lnTo>
                    <a:pt x="327151" y="252729"/>
                  </a:lnTo>
                  <a:close/>
                </a:path>
                <a:path w="375285" h="309880">
                  <a:moveTo>
                    <a:pt x="25285" y="218439"/>
                  </a:moveTo>
                  <a:lnTo>
                    <a:pt x="24917" y="218439"/>
                  </a:lnTo>
                  <a:lnTo>
                    <a:pt x="22428" y="224789"/>
                  </a:lnTo>
                  <a:lnTo>
                    <a:pt x="23291" y="229870"/>
                  </a:lnTo>
                  <a:lnTo>
                    <a:pt x="30543" y="231139"/>
                  </a:lnTo>
                  <a:lnTo>
                    <a:pt x="29895" y="231139"/>
                  </a:lnTo>
                  <a:lnTo>
                    <a:pt x="26586" y="237489"/>
                  </a:lnTo>
                  <a:lnTo>
                    <a:pt x="25881" y="245109"/>
                  </a:lnTo>
                  <a:lnTo>
                    <a:pt x="26497" y="252729"/>
                  </a:lnTo>
                  <a:lnTo>
                    <a:pt x="27152" y="257809"/>
                  </a:lnTo>
                  <a:lnTo>
                    <a:pt x="27660" y="265429"/>
                  </a:lnTo>
                  <a:lnTo>
                    <a:pt x="31089" y="265429"/>
                  </a:lnTo>
                  <a:lnTo>
                    <a:pt x="35775" y="266700"/>
                  </a:lnTo>
                  <a:lnTo>
                    <a:pt x="32867" y="270509"/>
                  </a:lnTo>
                  <a:lnTo>
                    <a:pt x="29260" y="273050"/>
                  </a:lnTo>
                  <a:lnTo>
                    <a:pt x="37782" y="274320"/>
                  </a:lnTo>
                  <a:lnTo>
                    <a:pt x="39065" y="267970"/>
                  </a:lnTo>
                  <a:lnTo>
                    <a:pt x="52774" y="267970"/>
                  </a:lnTo>
                  <a:lnTo>
                    <a:pt x="56172" y="266700"/>
                  </a:lnTo>
                  <a:lnTo>
                    <a:pt x="60731" y="266700"/>
                  </a:lnTo>
                  <a:lnTo>
                    <a:pt x="57073" y="264159"/>
                  </a:lnTo>
                  <a:lnTo>
                    <a:pt x="54013" y="262889"/>
                  </a:lnTo>
                  <a:lnTo>
                    <a:pt x="54267" y="262889"/>
                  </a:lnTo>
                  <a:lnTo>
                    <a:pt x="58381" y="259079"/>
                  </a:lnTo>
                  <a:lnTo>
                    <a:pt x="52057" y="259079"/>
                  </a:lnTo>
                  <a:lnTo>
                    <a:pt x="51854" y="257809"/>
                  </a:lnTo>
                  <a:lnTo>
                    <a:pt x="51495" y="256539"/>
                  </a:lnTo>
                  <a:lnTo>
                    <a:pt x="44653" y="256539"/>
                  </a:lnTo>
                  <a:lnTo>
                    <a:pt x="39052" y="255270"/>
                  </a:lnTo>
                  <a:lnTo>
                    <a:pt x="38531" y="255270"/>
                  </a:lnTo>
                  <a:lnTo>
                    <a:pt x="43513" y="240029"/>
                  </a:lnTo>
                  <a:lnTo>
                    <a:pt x="53024" y="233679"/>
                  </a:lnTo>
                  <a:lnTo>
                    <a:pt x="62850" y="229870"/>
                  </a:lnTo>
                  <a:lnTo>
                    <a:pt x="67596" y="224789"/>
                  </a:lnTo>
                  <a:lnTo>
                    <a:pt x="28363" y="224789"/>
                  </a:lnTo>
                  <a:lnTo>
                    <a:pt x="25323" y="219709"/>
                  </a:lnTo>
                  <a:lnTo>
                    <a:pt x="25285" y="218439"/>
                  </a:lnTo>
                  <a:close/>
                </a:path>
                <a:path w="375285" h="309880">
                  <a:moveTo>
                    <a:pt x="340211" y="267970"/>
                  </a:moveTo>
                  <a:lnTo>
                    <a:pt x="335953" y="267970"/>
                  </a:lnTo>
                  <a:lnTo>
                    <a:pt x="337235" y="274320"/>
                  </a:lnTo>
                  <a:lnTo>
                    <a:pt x="345706" y="273050"/>
                  </a:lnTo>
                  <a:lnTo>
                    <a:pt x="342150" y="270509"/>
                  </a:lnTo>
                  <a:lnTo>
                    <a:pt x="340211" y="267970"/>
                  </a:lnTo>
                  <a:close/>
                </a:path>
                <a:path w="375285" h="309880">
                  <a:moveTo>
                    <a:pt x="52774" y="267970"/>
                  </a:moveTo>
                  <a:lnTo>
                    <a:pt x="39065" y="267970"/>
                  </a:lnTo>
                  <a:lnTo>
                    <a:pt x="42278" y="271779"/>
                  </a:lnTo>
                  <a:lnTo>
                    <a:pt x="46989" y="270509"/>
                  </a:lnTo>
                  <a:lnTo>
                    <a:pt x="49377" y="269239"/>
                  </a:lnTo>
                  <a:lnTo>
                    <a:pt x="52774" y="267970"/>
                  </a:lnTo>
                  <a:close/>
                </a:path>
                <a:path w="375285" h="309880">
                  <a:moveTo>
                    <a:pt x="339242" y="266700"/>
                  </a:moveTo>
                  <a:lnTo>
                    <a:pt x="318833" y="266700"/>
                  </a:lnTo>
                  <a:lnTo>
                    <a:pt x="325627" y="269239"/>
                  </a:lnTo>
                  <a:lnTo>
                    <a:pt x="328015" y="270509"/>
                  </a:lnTo>
                  <a:lnTo>
                    <a:pt x="332727" y="271779"/>
                  </a:lnTo>
                  <a:lnTo>
                    <a:pt x="335953" y="267970"/>
                  </a:lnTo>
                  <a:lnTo>
                    <a:pt x="340211" y="267970"/>
                  </a:lnTo>
                  <a:lnTo>
                    <a:pt x="339242" y="266700"/>
                  </a:lnTo>
                  <a:close/>
                </a:path>
                <a:path w="375285" h="309880">
                  <a:moveTo>
                    <a:pt x="20586" y="264159"/>
                  </a:moveTo>
                  <a:lnTo>
                    <a:pt x="19430" y="264159"/>
                  </a:lnTo>
                  <a:lnTo>
                    <a:pt x="24891" y="270509"/>
                  </a:lnTo>
                  <a:lnTo>
                    <a:pt x="31089" y="265429"/>
                  </a:lnTo>
                  <a:lnTo>
                    <a:pt x="27660" y="265429"/>
                  </a:lnTo>
                  <a:lnTo>
                    <a:pt x="20586" y="264159"/>
                  </a:lnTo>
                  <a:close/>
                </a:path>
                <a:path w="375285" h="309880">
                  <a:moveTo>
                    <a:pt x="355587" y="264159"/>
                  </a:moveTo>
                  <a:lnTo>
                    <a:pt x="354431" y="264159"/>
                  </a:lnTo>
                  <a:lnTo>
                    <a:pt x="347357" y="265429"/>
                  </a:lnTo>
                  <a:lnTo>
                    <a:pt x="343928" y="265429"/>
                  </a:lnTo>
                  <a:lnTo>
                    <a:pt x="350126" y="270509"/>
                  </a:lnTo>
                  <a:lnTo>
                    <a:pt x="355587" y="264159"/>
                  </a:lnTo>
                  <a:close/>
                </a:path>
                <a:path w="375285" h="309880">
                  <a:moveTo>
                    <a:pt x="56362" y="255270"/>
                  </a:moveTo>
                  <a:lnTo>
                    <a:pt x="52057" y="259079"/>
                  </a:lnTo>
                  <a:lnTo>
                    <a:pt x="58381" y="259079"/>
                  </a:lnTo>
                  <a:lnTo>
                    <a:pt x="62318" y="264159"/>
                  </a:lnTo>
                  <a:lnTo>
                    <a:pt x="62560" y="264159"/>
                  </a:lnTo>
                  <a:lnTo>
                    <a:pt x="63030" y="256539"/>
                  </a:lnTo>
                  <a:lnTo>
                    <a:pt x="56362" y="255270"/>
                  </a:lnTo>
                  <a:close/>
                </a:path>
                <a:path w="375285" h="309880">
                  <a:moveTo>
                    <a:pt x="318642" y="255270"/>
                  </a:moveTo>
                  <a:lnTo>
                    <a:pt x="311988" y="256539"/>
                  </a:lnTo>
                  <a:lnTo>
                    <a:pt x="312458" y="264159"/>
                  </a:lnTo>
                  <a:lnTo>
                    <a:pt x="312699" y="264159"/>
                  </a:lnTo>
                  <a:lnTo>
                    <a:pt x="316636" y="259079"/>
                  </a:lnTo>
                  <a:lnTo>
                    <a:pt x="322948" y="259079"/>
                  </a:lnTo>
                  <a:lnTo>
                    <a:pt x="318642" y="255270"/>
                  </a:lnTo>
                  <a:close/>
                </a:path>
                <a:path w="375285" h="309880">
                  <a:moveTo>
                    <a:pt x="52019" y="247650"/>
                  </a:moveTo>
                  <a:lnTo>
                    <a:pt x="47866" y="252729"/>
                  </a:lnTo>
                  <a:lnTo>
                    <a:pt x="46901" y="254000"/>
                  </a:lnTo>
                  <a:lnTo>
                    <a:pt x="44653" y="256539"/>
                  </a:lnTo>
                  <a:lnTo>
                    <a:pt x="51495" y="256539"/>
                  </a:lnTo>
                  <a:lnTo>
                    <a:pt x="50419" y="252729"/>
                  </a:lnTo>
                  <a:lnTo>
                    <a:pt x="57391" y="252729"/>
                  </a:lnTo>
                  <a:lnTo>
                    <a:pt x="52019" y="247650"/>
                  </a:lnTo>
                  <a:close/>
                </a:path>
                <a:path w="375285" h="309880">
                  <a:moveTo>
                    <a:pt x="337337" y="222250"/>
                  </a:moveTo>
                  <a:lnTo>
                    <a:pt x="306070" y="222250"/>
                  </a:lnTo>
                  <a:lnTo>
                    <a:pt x="306222" y="223520"/>
                  </a:lnTo>
                  <a:lnTo>
                    <a:pt x="312162" y="229870"/>
                  </a:lnTo>
                  <a:lnTo>
                    <a:pt x="321992" y="233679"/>
                  </a:lnTo>
                  <a:lnTo>
                    <a:pt x="331504" y="240029"/>
                  </a:lnTo>
                  <a:lnTo>
                    <a:pt x="336486" y="255270"/>
                  </a:lnTo>
                  <a:lnTo>
                    <a:pt x="335965" y="255270"/>
                  </a:lnTo>
                  <a:lnTo>
                    <a:pt x="330365" y="256539"/>
                  </a:lnTo>
                  <a:lnTo>
                    <a:pt x="348029" y="256539"/>
                  </a:lnTo>
                  <a:lnTo>
                    <a:pt x="348519" y="252729"/>
                  </a:lnTo>
                  <a:lnTo>
                    <a:pt x="348928" y="247650"/>
                  </a:lnTo>
                  <a:lnTo>
                    <a:pt x="348897" y="242570"/>
                  </a:lnTo>
                  <a:lnTo>
                    <a:pt x="348426" y="237489"/>
                  </a:lnTo>
                  <a:lnTo>
                    <a:pt x="345122" y="231139"/>
                  </a:lnTo>
                  <a:lnTo>
                    <a:pt x="344474" y="231139"/>
                  </a:lnTo>
                  <a:lnTo>
                    <a:pt x="351713" y="229870"/>
                  </a:lnTo>
                  <a:lnTo>
                    <a:pt x="352590" y="224789"/>
                  </a:lnTo>
                  <a:lnTo>
                    <a:pt x="340444" y="224789"/>
                  </a:lnTo>
                  <a:lnTo>
                    <a:pt x="337337" y="222250"/>
                  </a:lnTo>
                  <a:close/>
                </a:path>
                <a:path w="375285" h="309880">
                  <a:moveTo>
                    <a:pt x="57391" y="252729"/>
                  </a:moveTo>
                  <a:lnTo>
                    <a:pt x="50419" y="252729"/>
                  </a:lnTo>
                  <a:lnTo>
                    <a:pt x="56934" y="254000"/>
                  </a:lnTo>
                  <a:lnTo>
                    <a:pt x="57086" y="254000"/>
                  </a:lnTo>
                  <a:lnTo>
                    <a:pt x="57391" y="252729"/>
                  </a:lnTo>
                  <a:close/>
                </a:path>
                <a:path w="375285" h="309880">
                  <a:moveTo>
                    <a:pt x="133692" y="240029"/>
                  </a:moveTo>
                  <a:lnTo>
                    <a:pt x="103530" y="240029"/>
                  </a:lnTo>
                  <a:lnTo>
                    <a:pt x="110134" y="243839"/>
                  </a:lnTo>
                  <a:lnTo>
                    <a:pt x="110134" y="250189"/>
                  </a:lnTo>
                  <a:lnTo>
                    <a:pt x="108623" y="251459"/>
                  </a:lnTo>
                  <a:lnTo>
                    <a:pt x="106679" y="252729"/>
                  </a:lnTo>
                  <a:lnTo>
                    <a:pt x="108280" y="252729"/>
                  </a:lnTo>
                  <a:lnTo>
                    <a:pt x="114452" y="254000"/>
                  </a:lnTo>
                  <a:lnTo>
                    <a:pt x="115646" y="248920"/>
                  </a:lnTo>
                  <a:lnTo>
                    <a:pt x="135912" y="248920"/>
                  </a:lnTo>
                  <a:lnTo>
                    <a:pt x="136905" y="247650"/>
                  </a:lnTo>
                  <a:lnTo>
                    <a:pt x="131495" y="243839"/>
                  </a:lnTo>
                  <a:lnTo>
                    <a:pt x="128371" y="242570"/>
                  </a:lnTo>
                  <a:lnTo>
                    <a:pt x="129044" y="242570"/>
                  </a:lnTo>
                  <a:lnTo>
                    <a:pt x="133692" y="240029"/>
                  </a:lnTo>
                  <a:close/>
                </a:path>
                <a:path w="375285" h="309880">
                  <a:moveTo>
                    <a:pt x="135912" y="248920"/>
                  </a:moveTo>
                  <a:lnTo>
                    <a:pt x="131254" y="248920"/>
                  </a:lnTo>
                  <a:lnTo>
                    <a:pt x="131762" y="254000"/>
                  </a:lnTo>
                  <a:lnTo>
                    <a:pt x="131940" y="254000"/>
                  </a:lnTo>
                  <a:lnTo>
                    <a:pt x="135912" y="248920"/>
                  </a:lnTo>
                  <a:close/>
                </a:path>
                <a:path w="375285" h="309880">
                  <a:moveTo>
                    <a:pt x="271487" y="240029"/>
                  </a:moveTo>
                  <a:lnTo>
                    <a:pt x="241312" y="240029"/>
                  </a:lnTo>
                  <a:lnTo>
                    <a:pt x="245960" y="242570"/>
                  </a:lnTo>
                  <a:lnTo>
                    <a:pt x="246634" y="242570"/>
                  </a:lnTo>
                  <a:lnTo>
                    <a:pt x="243522" y="243839"/>
                  </a:lnTo>
                  <a:lnTo>
                    <a:pt x="238112" y="247650"/>
                  </a:lnTo>
                  <a:lnTo>
                    <a:pt x="243065" y="254000"/>
                  </a:lnTo>
                  <a:lnTo>
                    <a:pt x="243281" y="254000"/>
                  </a:lnTo>
                  <a:lnTo>
                    <a:pt x="243763" y="248920"/>
                  </a:lnTo>
                  <a:lnTo>
                    <a:pt x="264871" y="248920"/>
                  </a:lnTo>
                  <a:lnTo>
                    <a:pt x="264871" y="243839"/>
                  </a:lnTo>
                  <a:lnTo>
                    <a:pt x="271487" y="240029"/>
                  </a:lnTo>
                  <a:close/>
                </a:path>
                <a:path w="375285" h="309880">
                  <a:moveTo>
                    <a:pt x="264871" y="248920"/>
                  </a:moveTo>
                  <a:lnTo>
                    <a:pt x="259359" y="248920"/>
                  </a:lnTo>
                  <a:lnTo>
                    <a:pt x="260565" y="254000"/>
                  </a:lnTo>
                  <a:lnTo>
                    <a:pt x="266738" y="252729"/>
                  </a:lnTo>
                  <a:lnTo>
                    <a:pt x="268338" y="252729"/>
                  </a:lnTo>
                  <a:lnTo>
                    <a:pt x="266395" y="251459"/>
                  </a:lnTo>
                  <a:lnTo>
                    <a:pt x="264871" y="250189"/>
                  </a:lnTo>
                  <a:lnTo>
                    <a:pt x="264871" y="248920"/>
                  </a:lnTo>
                  <a:close/>
                </a:path>
                <a:path w="375285" h="309880">
                  <a:moveTo>
                    <a:pt x="322999" y="247650"/>
                  </a:moveTo>
                  <a:lnTo>
                    <a:pt x="317614" y="252729"/>
                  </a:lnTo>
                  <a:lnTo>
                    <a:pt x="317919" y="254000"/>
                  </a:lnTo>
                  <a:lnTo>
                    <a:pt x="324599" y="252729"/>
                  </a:lnTo>
                  <a:lnTo>
                    <a:pt x="327151" y="252729"/>
                  </a:lnTo>
                  <a:lnTo>
                    <a:pt x="322999" y="247650"/>
                  </a:lnTo>
                  <a:close/>
                </a:path>
                <a:path w="375285" h="309880">
                  <a:moveTo>
                    <a:pt x="122161" y="248920"/>
                  </a:moveTo>
                  <a:lnTo>
                    <a:pt x="115646" y="248920"/>
                  </a:lnTo>
                  <a:lnTo>
                    <a:pt x="118973" y="252729"/>
                  </a:lnTo>
                  <a:lnTo>
                    <a:pt x="122161" y="248920"/>
                  </a:lnTo>
                  <a:close/>
                </a:path>
                <a:path w="375285" h="309880">
                  <a:moveTo>
                    <a:pt x="259359" y="248920"/>
                  </a:moveTo>
                  <a:lnTo>
                    <a:pt x="252844" y="248920"/>
                  </a:lnTo>
                  <a:lnTo>
                    <a:pt x="256032" y="252729"/>
                  </a:lnTo>
                  <a:lnTo>
                    <a:pt x="259359" y="248920"/>
                  </a:lnTo>
                  <a:close/>
                </a:path>
                <a:path w="375285" h="309880">
                  <a:moveTo>
                    <a:pt x="189001" y="173989"/>
                  </a:moveTo>
                  <a:lnTo>
                    <a:pt x="171767" y="173989"/>
                  </a:lnTo>
                  <a:lnTo>
                    <a:pt x="164591" y="176529"/>
                  </a:lnTo>
                  <a:lnTo>
                    <a:pt x="159258" y="180339"/>
                  </a:lnTo>
                  <a:lnTo>
                    <a:pt x="164223" y="181609"/>
                  </a:lnTo>
                  <a:lnTo>
                    <a:pt x="163753" y="186689"/>
                  </a:lnTo>
                  <a:lnTo>
                    <a:pt x="158927" y="189229"/>
                  </a:lnTo>
                  <a:lnTo>
                    <a:pt x="131813" y="189229"/>
                  </a:lnTo>
                  <a:lnTo>
                    <a:pt x="131813" y="205739"/>
                  </a:lnTo>
                  <a:lnTo>
                    <a:pt x="136417" y="219709"/>
                  </a:lnTo>
                  <a:lnTo>
                    <a:pt x="148732" y="229870"/>
                  </a:lnTo>
                  <a:lnTo>
                    <a:pt x="166510" y="238759"/>
                  </a:lnTo>
                  <a:lnTo>
                    <a:pt x="187502" y="251459"/>
                  </a:lnTo>
                  <a:lnTo>
                    <a:pt x="208495" y="238759"/>
                  </a:lnTo>
                  <a:lnTo>
                    <a:pt x="187502" y="238759"/>
                  </a:lnTo>
                  <a:lnTo>
                    <a:pt x="187502" y="220979"/>
                  </a:lnTo>
                  <a:lnTo>
                    <a:pt x="155740" y="220979"/>
                  </a:lnTo>
                  <a:lnTo>
                    <a:pt x="152984" y="217170"/>
                  </a:lnTo>
                  <a:lnTo>
                    <a:pt x="155955" y="214629"/>
                  </a:lnTo>
                  <a:lnTo>
                    <a:pt x="152869" y="214629"/>
                  </a:lnTo>
                  <a:lnTo>
                    <a:pt x="152793" y="209550"/>
                  </a:lnTo>
                  <a:lnTo>
                    <a:pt x="158038" y="209550"/>
                  </a:lnTo>
                  <a:lnTo>
                    <a:pt x="156133" y="208279"/>
                  </a:lnTo>
                  <a:lnTo>
                    <a:pt x="156756" y="208279"/>
                  </a:lnTo>
                  <a:lnTo>
                    <a:pt x="157530" y="207009"/>
                  </a:lnTo>
                  <a:lnTo>
                    <a:pt x="169037" y="207009"/>
                  </a:lnTo>
                  <a:lnTo>
                    <a:pt x="166611" y="200659"/>
                  </a:lnTo>
                  <a:lnTo>
                    <a:pt x="167106" y="196850"/>
                  </a:lnTo>
                  <a:lnTo>
                    <a:pt x="162712" y="196850"/>
                  </a:lnTo>
                  <a:lnTo>
                    <a:pt x="162712" y="193039"/>
                  </a:lnTo>
                  <a:lnTo>
                    <a:pt x="166420" y="193039"/>
                  </a:lnTo>
                  <a:lnTo>
                    <a:pt x="168655" y="190500"/>
                  </a:lnTo>
                  <a:lnTo>
                    <a:pt x="174828" y="181609"/>
                  </a:lnTo>
                  <a:lnTo>
                    <a:pt x="193514" y="181609"/>
                  </a:lnTo>
                  <a:lnTo>
                    <a:pt x="189001" y="173989"/>
                  </a:lnTo>
                  <a:close/>
                </a:path>
                <a:path w="375285" h="309880">
                  <a:moveTo>
                    <a:pt x="88125" y="191770"/>
                  </a:moveTo>
                  <a:lnTo>
                    <a:pt x="84518" y="191770"/>
                  </a:lnTo>
                  <a:lnTo>
                    <a:pt x="77685" y="194309"/>
                  </a:lnTo>
                  <a:lnTo>
                    <a:pt x="74244" y="198120"/>
                  </a:lnTo>
                  <a:lnTo>
                    <a:pt x="75907" y="198120"/>
                  </a:lnTo>
                  <a:lnTo>
                    <a:pt x="76225" y="200659"/>
                  </a:lnTo>
                  <a:lnTo>
                    <a:pt x="75806" y="204470"/>
                  </a:lnTo>
                  <a:lnTo>
                    <a:pt x="73913" y="205739"/>
                  </a:lnTo>
                  <a:lnTo>
                    <a:pt x="71640" y="205739"/>
                  </a:lnTo>
                  <a:lnTo>
                    <a:pt x="71615" y="207009"/>
                  </a:lnTo>
                  <a:lnTo>
                    <a:pt x="78968" y="209550"/>
                  </a:lnTo>
                  <a:lnTo>
                    <a:pt x="91655" y="214629"/>
                  </a:lnTo>
                  <a:lnTo>
                    <a:pt x="97942" y="219709"/>
                  </a:lnTo>
                  <a:lnTo>
                    <a:pt x="97282" y="224789"/>
                  </a:lnTo>
                  <a:lnTo>
                    <a:pt x="93395" y="240029"/>
                  </a:lnTo>
                  <a:lnTo>
                    <a:pt x="133692" y="240029"/>
                  </a:lnTo>
                  <a:lnTo>
                    <a:pt x="136804" y="243839"/>
                  </a:lnTo>
                  <a:lnTo>
                    <a:pt x="137121" y="243839"/>
                  </a:lnTo>
                  <a:lnTo>
                    <a:pt x="137121" y="238759"/>
                  </a:lnTo>
                  <a:lnTo>
                    <a:pt x="126504" y="238759"/>
                  </a:lnTo>
                  <a:lnTo>
                    <a:pt x="126225" y="237489"/>
                  </a:lnTo>
                  <a:lnTo>
                    <a:pt x="118732" y="237489"/>
                  </a:lnTo>
                  <a:lnTo>
                    <a:pt x="110871" y="232409"/>
                  </a:lnTo>
                  <a:lnTo>
                    <a:pt x="107734" y="229870"/>
                  </a:lnTo>
                  <a:lnTo>
                    <a:pt x="114680" y="222250"/>
                  </a:lnTo>
                  <a:lnTo>
                    <a:pt x="114642" y="214629"/>
                  </a:lnTo>
                  <a:lnTo>
                    <a:pt x="114731" y="213359"/>
                  </a:lnTo>
                  <a:lnTo>
                    <a:pt x="122072" y="213359"/>
                  </a:lnTo>
                  <a:lnTo>
                    <a:pt x="122072" y="209550"/>
                  </a:lnTo>
                  <a:lnTo>
                    <a:pt x="119252" y="209550"/>
                  </a:lnTo>
                  <a:lnTo>
                    <a:pt x="113967" y="207009"/>
                  </a:lnTo>
                  <a:lnTo>
                    <a:pt x="106765" y="200659"/>
                  </a:lnTo>
                  <a:lnTo>
                    <a:pt x="98025" y="194309"/>
                  </a:lnTo>
                  <a:lnTo>
                    <a:pt x="88125" y="191770"/>
                  </a:lnTo>
                  <a:close/>
                </a:path>
                <a:path w="375285" h="309880">
                  <a:moveTo>
                    <a:pt x="244055" y="234950"/>
                  </a:moveTo>
                  <a:lnTo>
                    <a:pt x="237896" y="234950"/>
                  </a:lnTo>
                  <a:lnTo>
                    <a:pt x="237896" y="243839"/>
                  </a:lnTo>
                  <a:lnTo>
                    <a:pt x="238213" y="243839"/>
                  </a:lnTo>
                  <a:lnTo>
                    <a:pt x="241312" y="240029"/>
                  </a:lnTo>
                  <a:lnTo>
                    <a:pt x="281622" y="240029"/>
                  </a:lnTo>
                  <a:lnTo>
                    <a:pt x="281298" y="238759"/>
                  </a:lnTo>
                  <a:lnTo>
                    <a:pt x="248513" y="238759"/>
                  </a:lnTo>
                  <a:lnTo>
                    <a:pt x="244055" y="234950"/>
                  </a:lnTo>
                  <a:close/>
                </a:path>
                <a:path w="375285" h="309880">
                  <a:moveTo>
                    <a:pt x="89306" y="238759"/>
                  </a:moveTo>
                  <a:lnTo>
                    <a:pt x="87515" y="238759"/>
                  </a:lnTo>
                  <a:lnTo>
                    <a:pt x="89458" y="241300"/>
                  </a:lnTo>
                  <a:lnTo>
                    <a:pt x="91643" y="242570"/>
                  </a:lnTo>
                  <a:lnTo>
                    <a:pt x="97142" y="242570"/>
                  </a:lnTo>
                  <a:lnTo>
                    <a:pt x="98501" y="240029"/>
                  </a:lnTo>
                  <a:lnTo>
                    <a:pt x="93395" y="240029"/>
                  </a:lnTo>
                  <a:lnTo>
                    <a:pt x="89306" y="238759"/>
                  </a:lnTo>
                  <a:close/>
                </a:path>
                <a:path w="375285" h="309880">
                  <a:moveTo>
                    <a:pt x="287489" y="238759"/>
                  </a:moveTo>
                  <a:lnTo>
                    <a:pt x="285699" y="238759"/>
                  </a:lnTo>
                  <a:lnTo>
                    <a:pt x="281622" y="240029"/>
                  </a:lnTo>
                  <a:lnTo>
                    <a:pt x="276517" y="240029"/>
                  </a:lnTo>
                  <a:lnTo>
                    <a:pt x="277863" y="242570"/>
                  </a:lnTo>
                  <a:lnTo>
                    <a:pt x="283362" y="242570"/>
                  </a:lnTo>
                  <a:lnTo>
                    <a:pt x="285559" y="241300"/>
                  </a:lnTo>
                  <a:lnTo>
                    <a:pt x="287489" y="238759"/>
                  </a:lnTo>
                  <a:close/>
                </a:path>
                <a:path w="375285" h="309880">
                  <a:moveTo>
                    <a:pt x="137121" y="234950"/>
                  </a:moveTo>
                  <a:lnTo>
                    <a:pt x="130962" y="234950"/>
                  </a:lnTo>
                  <a:lnTo>
                    <a:pt x="126504" y="238759"/>
                  </a:lnTo>
                  <a:lnTo>
                    <a:pt x="137121" y="238759"/>
                  </a:lnTo>
                  <a:lnTo>
                    <a:pt x="137121" y="234950"/>
                  </a:lnTo>
                  <a:close/>
                </a:path>
                <a:path w="375285" h="309880">
                  <a:moveTo>
                    <a:pt x="204266" y="217170"/>
                  </a:moveTo>
                  <a:lnTo>
                    <a:pt x="195033" y="217170"/>
                  </a:lnTo>
                  <a:lnTo>
                    <a:pt x="195033" y="238759"/>
                  </a:lnTo>
                  <a:lnTo>
                    <a:pt x="208495" y="238759"/>
                  </a:lnTo>
                  <a:lnTo>
                    <a:pt x="226272" y="229870"/>
                  </a:lnTo>
                  <a:lnTo>
                    <a:pt x="230890" y="226059"/>
                  </a:lnTo>
                  <a:lnTo>
                    <a:pt x="210388" y="226059"/>
                  </a:lnTo>
                  <a:lnTo>
                    <a:pt x="206540" y="223520"/>
                  </a:lnTo>
                  <a:lnTo>
                    <a:pt x="208013" y="220979"/>
                  </a:lnTo>
                  <a:lnTo>
                    <a:pt x="206032" y="220979"/>
                  </a:lnTo>
                  <a:lnTo>
                    <a:pt x="204266" y="217170"/>
                  </a:lnTo>
                  <a:close/>
                </a:path>
                <a:path w="375285" h="309880">
                  <a:moveTo>
                    <a:pt x="249021" y="226059"/>
                  </a:moveTo>
                  <a:lnTo>
                    <a:pt x="243319" y="232409"/>
                  </a:lnTo>
                  <a:lnTo>
                    <a:pt x="246926" y="232409"/>
                  </a:lnTo>
                  <a:lnTo>
                    <a:pt x="249339" y="234950"/>
                  </a:lnTo>
                  <a:lnTo>
                    <a:pt x="248513" y="238759"/>
                  </a:lnTo>
                  <a:lnTo>
                    <a:pt x="281298" y="238759"/>
                  </a:lnTo>
                  <a:lnTo>
                    <a:pt x="280974" y="237489"/>
                  </a:lnTo>
                  <a:lnTo>
                    <a:pt x="256273" y="237489"/>
                  </a:lnTo>
                  <a:lnTo>
                    <a:pt x="254076" y="234950"/>
                  </a:lnTo>
                  <a:lnTo>
                    <a:pt x="253136" y="233679"/>
                  </a:lnTo>
                  <a:lnTo>
                    <a:pt x="249021" y="226059"/>
                  </a:lnTo>
                  <a:close/>
                </a:path>
                <a:path w="375285" h="309880">
                  <a:moveTo>
                    <a:pt x="125996" y="226059"/>
                  </a:moveTo>
                  <a:lnTo>
                    <a:pt x="121869" y="233679"/>
                  </a:lnTo>
                  <a:lnTo>
                    <a:pt x="120942" y="234950"/>
                  </a:lnTo>
                  <a:lnTo>
                    <a:pt x="118732" y="237489"/>
                  </a:lnTo>
                  <a:lnTo>
                    <a:pt x="126225" y="237489"/>
                  </a:lnTo>
                  <a:lnTo>
                    <a:pt x="125666" y="234950"/>
                  </a:lnTo>
                  <a:lnTo>
                    <a:pt x="128079" y="232409"/>
                  </a:lnTo>
                  <a:lnTo>
                    <a:pt x="131686" y="232409"/>
                  </a:lnTo>
                  <a:lnTo>
                    <a:pt x="125996" y="226059"/>
                  </a:lnTo>
                  <a:close/>
                </a:path>
                <a:path w="375285" h="309880">
                  <a:moveTo>
                    <a:pt x="286534" y="213359"/>
                  </a:moveTo>
                  <a:lnTo>
                    <a:pt x="260273" y="213359"/>
                  </a:lnTo>
                  <a:lnTo>
                    <a:pt x="260375" y="214629"/>
                  </a:lnTo>
                  <a:lnTo>
                    <a:pt x="260324" y="222250"/>
                  </a:lnTo>
                  <a:lnTo>
                    <a:pt x="267284" y="229870"/>
                  </a:lnTo>
                  <a:lnTo>
                    <a:pt x="264134" y="232409"/>
                  </a:lnTo>
                  <a:lnTo>
                    <a:pt x="256273" y="237489"/>
                  </a:lnTo>
                  <a:lnTo>
                    <a:pt x="280974" y="237489"/>
                  </a:lnTo>
                  <a:lnTo>
                    <a:pt x="277736" y="224789"/>
                  </a:lnTo>
                  <a:lnTo>
                    <a:pt x="277075" y="219709"/>
                  </a:lnTo>
                  <a:lnTo>
                    <a:pt x="283362" y="214629"/>
                  </a:lnTo>
                  <a:lnTo>
                    <a:pt x="286534" y="213359"/>
                  </a:lnTo>
                  <a:close/>
                </a:path>
                <a:path w="375285" h="309880">
                  <a:moveTo>
                    <a:pt x="79786" y="222250"/>
                  </a:moveTo>
                  <a:lnTo>
                    <a:pt x="69278" y="222250"/>
                  </a:lnTo>
                  <a:lnTo>
                    <a:pt x="70294" y="226059"/>
                  </a:lnTo>
                  <a:lnTo>
                    <a:pt x="78803" y="226059"/>
                  </a:lnTo>
                  <a:lnTo>
                    <a:pt x="79786" y="222250"/>
                  </a:lnTo>
                  <a:close/>
                </a:path>
                <a:path w="375285" h="309880">
                  <a:moveTo>
                    <a:pt x="213842" y="220979"/>
                  </a:moveTo>
                  <a:lnTo>
                    <a:pt x="211327" y="220979"/>
                  </a:lnTo>
                  <a:lnTo>
                    <a:pt x="210261" y="223520"/>
                  </a:lnTo>
                  <a:lnTo>
                    <a:pt x="210667" y="226059"/>
                  </a:lnTo>
                  <a:lnTo>
                    <a:pt x="230890" y="226059"/>
                  </a:lnTo>
                  <a:lnTo>
                    <a:pt x="235508" y="222250"/>
                  </a:lnTo>
                  <a:lnTo>
                    <a:pt x="216179" y="222250"/>
                  </a:lnTo>
                  <a:lnTo>
                    <a:pt x="213842" y="220979"/>
                  </a:lnTo>
                  <a:close/>
                </a:path>
                <a:path w="375285" h="309880">
                  <a:moveTo>
                    <a:pt x="274637" y="160020"/>
                  </a:moveTo>
                  <a:lnTo>
                    <a:pt x="269201" y="160020"/>
                  </a:lnTo>
                  <a:lnTo>
                    <a:pt x="263105" y="163829"/>
                  </a:lnTo>
                  <a:lnTo>
                    <a:pt x="254139" y="170179"/>
                  </a:lnTo>
                  <a:lnTo>
                    <a:pt x="246303" y="176529"/>
                  </a:lnTo>
                  <a:lnTo>
                    <a:pt x="270229" y="176529"/>
                  </a:lnTo>
                  <a:lnTo>
                    <a:pt x="282449" y="177800"/>
                  </a:lnTo>
                  <a:lnTo>
                    <a:pt x="296214" y="185420"/>
                  </a:lnTo>
                  <a:lnTo>
                    <a:pt x="306440" y="199389"/>
                  </a:lnTo>
                  <a:lnTo>
                    <a:pt x="306649" y="212089"/>
                  </a:lnTo>
                  <a:lnTo>
                    <a:pt x="301317" y="219709"/>
                  </a:lnTo>
                  <a:lnTo>
                    <a:pt x="294652" y="219709"/>
                  </a:lnTo>
                  <a:lnTo>
                    <a:pt x="296214" y="226059"/>
                  </a:lnTo>
                  <a:lnTo>
                    <a:pt x="304723" y="226059"/>
                  </a:lnTo>
                  <a:lnTo>
                    <a:pt x="305739" y="222250"/>
                  </a:lnTo>
                  <a:lnTo>
                    <a:pt x="337337" y="222250"/>
                  </a:lnTo>
                  <a:lnTo>
                    <a:pt x="334231" y="219709"/>
                  </a:lnTo>
                  <a:lnTo>
                    <a:pt x="331177" y="209550"/>
                  </a:lnTo>
                  <a:lnTo>
                    <a:pt x="343213" y="209550"/>
                  </a:lnTo>
                  <a:lnTo>
                    <a:pt x="347356" y="208279"/>
                  </a:lnTo>
                  <a:lnTo>
                    <a:pt x="353896" y="203200"/>
                  </a:lnTo>
                  <a:lnTo>
                    <a:pt x="354655" y="200659"/>
                  </a:lnTo>
                  <a:lnTo>
                    <a:pt x="331774" y="200659"/>
                  </a:lnTo>
                  <a:lnTo>
                    <a:pt x="329488" y="199389"/>
                  </a:lnTo>
                  <a:lnTo>
                    <a:pt x="327039" y="185420"/>
                  </a:lnTo>
                  <a:lnTo>
                    <a:pt x="324612" y="177800"/>
                  </a:lnTo>
                  <a:lnTo>
                    <a:pt x="320755" y="172720"/>
                  </a:lnTo>
                  <a:lnTo>
                    <a:pt x="319071" y="171450"/>
                  </a:lnTo>
                  <a:lnTo>
                    <a:pt x="300504" y="171450"/>
                  </a:lnTo>
                  <a:lnTo>
                    <a:pt x="295057" y="170179"/>
                  </a:lnTo>
                  <a:lnTo>
                    <a:pt x="287121" y="166370"/>
                  </a:lnTo>
                  <a:lnTo>
                    <a:pt x="280311" y="162559"/>
                  </a:lnTo>
                  <a:lnTo>
                    <a:pt x="274637" y="160020"/>
                  </a:lnTo>
                  <a:close/>
                </a:path>
                <a:path w="375285" h="309880">
                  <a:moveTo>
                    <a:pt x="68406" y="209550"/>
                  </a:moveTo>
                  <a:lnTo>
                    <a:pt x="43827" y="209550"/>
                  </a:lnTo>
                  <a:lnTo>
                    <a:pt x="40781" y="219709"/>
                  </a:lnTo>
                  <a:lnTo>
                    <a:pt x="34570" y="224789"/>
                  </a:lnTo>
                  <a:lnTo>
                    <a:pt x="67596" y="224789"/>
                  </a:lnTo>
                  <a:lnTo>
                    <a:pt x="68783" y="223520"/>
                  </a:lnTo>
                  <a:lnTo>
                    <a:pt x="68948" y="222250"/>
                  </a:lnTo>
                  <a:lnTo>
                    <a:pt x="79786" y="222250"/>
                  </a:lnTo>
                  <a:lnTo>
                    <a:pt x="80441" y="219709"/>
                  </a:lnTo>
                  <a:lnTo>
                    <a:pt x="73695" y="219709"/>
                  </a:lnTo>
                  <a:lnTo>
                    <a:pt x="68364" y="212089"/>
                  </a:lnTo>
                  <a:lnTo>
                    <a:pt x="68406" y="209550"/>
                  </a:lnTo>
                  <a:close/>
                </a:path>
                <a:path w="375285" h="309880">
                  <a:moveTo>
                    <a:pt x="350100" y="218439"/>
                  </a:moveTo>
                  <a:lnTo>
                    <a:pt x="349719" y="218439"/>
                  </a:lnTo>
                  <a:lnTo>
                    <a:pt x="349681" y="219709"/>
                  </a:lnTo>
                  <a:lnTo>
                    <a:pt x="346649" y="224789"/>
                  </a:lnTo>
                  <a:lnTo>
                    <a:pt x="352590" y="224789"/>
                  </a:lnTo>
                  <a:lnTo>
                    <a:pt x="350100" y="218439"/>
                  </a:lnTo>
                  <a:close/>
                </a:path>
                <a:path w="375285" h="309880">
                  <a:moveTo>
                    <a:pt x="217309" y="218439"/>
                  </a:moveTo>
                  <a:lnTo>
                    <a:pt x="216179" y="222250"/>
                  </a:lnTo>
                  <a:lnTo>
                    <a:pt x="235508" y="222250"/>
                  </a:lnTo>
                  <a:lnTo>
                    <a:pt x="237048" y="220979"/>
                  </a:lnTo>
                  <a:lnTo>
                    <a:pt x="218833" y="220979"/>
                  </a:lnTo>
                  <a:lnTo>
                    <a:pt x="217309" y="218439"/>
                  </a:lnTo>
                  <a:close/>
                </a:path>
                <a:path w="375285" h="309880">
                  <a:moveTo>
                    <a:pt x="164680" y="217170"/>
                  </a:moveTo>
                  <a:lnTo>
                    <a:pt x="162775" y="219709"/>
                  </a:lnTo>
                  <a:lnTo>
                    <a:pt x="155816" y="219709"/>
                  </a:lnTo>
                  <a:lnTo>
                    <a:pt x="155740" y="220979"/>
                  </a:lnTo>
                  <a:lnTo>
                    <a:pt x="165430" y="220979"/>
                  </a:lnTo>
                  <a:lnTo>
                    <a:pt x="164680" y="217170"/>
                  </a:lnTo>
                  <a:close/>
                </a:path>
                <a:path w="375285" h="309880">
                  <a:moveTo>
                    <a:pt x="174218" y="212089"/>
                  </a:moveTo>
                  <a:lnTo>
                    <a:pt x="171742" y="212089"/>
                  </a:lnTo>
                  <a:lnTo>
                    <a:pt x="167690" y="214629"/>
                  </a:lnTo>
                  <a:lnTo>
                    <a:pt x="167690" y="218439"/>
                  </a:lnTo>
                  <a:lnTo>
                    <a:pt x="168160" y="218439"/>
                  </a:lnTo>
                  <a:lnTo>
                    <a:pt x="169697" y="219709"/>
                  </a:lnTo>
                  <a:lnTo>
                    <a:pt x="168643" y="219709"/>
                  </a:lnTo>
                  <a:lnTo>
                    <a:pt x="165430" y="220979"/>
                  </a:lnTo>
                  <a:lnTo>
                    <a:pt x="187502" y="220979"/>
                  </a:lnTo>
                  <a:lnTo>
                    <a:pt x="187502" y="217170"/>
                  </a:lnTo>
                  <a:lnTo>
                    <a:pt x="204266" y="217170"/>
                  </a:lnTo>
                  <a:lnTo>
                    <a:pt x="207924" y="215900"/>
                  </a:lnTo>
                  <a:lnTo>
                    <a:pt x="210388" y="215900"/>
                  </a:lnTo>
                  <a:lnTo>
                    <a:pt x="209696" y="214629"/>
                  </a:lnTo>
                  <a:lnTo>
                    <a:pt x="205270" y="214629"/>
                  </a:lnTo>
                  <a:lnTo>
                    <a:pt x="205943" y="213359"/>
                  </a:lnTo>
                  <a:lnTo>
                    <a:pt x="174625" y="213359"/>
                  </a:lnTo>
                  <a:lnTo>
                    <a:pt x="174218" y="212089"/>
                  </a:lnTo>
                  <a:close/>
                </a:path>
                <a:path w="375285" h="309880">
                  <a:moveTo>
                    <a:pt x="207390" y="218439"/>
                  </a:moveTo>
                  <a:lnTo>
                    <a:pt x="206184" y="220979"/>
                  </a:lnTo>
                  <a:lnTo>
                    <a:pt x="208013" y="220979"/>
                  </a:lnTo>
                  <a:lnTo>
                    <a:pt x="208749" y="219709"/>
                  </a:lnTo>
                  <a:lnTo>
                    <a:pt x="210032" y="219709"/>
                  </a:lnTo>
                  <a:lnTo>
                    <a:pt x="207390" y="218439"/>
                  </a:lnTo>
                  <a:close/>
                </a:path>
                <a:path w="375285" h="309880">
                  <a:moveTo>
                    <a:pt x="240680" y="213359"/>
                  </a:moveTo>
                  <a:lnTo>
                    <a:pt x="226834" y="213359"/>
                  </a:lnTo>
                  <a:lnTo>
                    <a:pt x="225158" y="217170"/>
                  </a:lnTo>
                  <a:lnTo>
                    <a:pt x="218757" y="217170"/>
                  </a:lnTo>
                  <a:lnTo>
                    <a:pt x="221411" y="218439"/>
                  </a:lnTo>
                  <a:lnTo>
                    <a:pt x="223710" y="219709"/>
                  </a:lnTo>
                  <a:lnTo>
                    <a:pt x="221983" y="220979"/>
                  </a:lnTo>
                  <a:lnTo>
                    <a:pt x="237048" y="220979"/>
                  </a:lnTo>
                  <a:lnTo>
                    <a:pt x="238587" y="219709"/>
                  </a:lnTo>
                  <a:lnTo>
                    <a:pt x="239424" y="217170"/>
                  </a:lnTo>
                  <a:lnTo>
                    <a:pt x="225158" y="217170"/>
                  </a:lnTo>
                  <a:lnTo>
                    <a:pt x="220954" y="215900"/>
                  </a:lnTo>
                  <a:lnTo>
                    <a:pt x="239843" y="215900"/>
                  </a:lnTo>
                  <a:lnTo>
                    <a:pt x="240680" y="213359"/>
                  </a:lnTo>
                  <a:close/>
                </a:path>
                <a:path w="375285" h="309880">
                  <a:moveTo>
                    <a:pt x="161112" y="217170"/>
                  </a:moveTo>
                  <a:lnTo>
                    <a:pt x="156273" y="217170"/>
                  </a:lnTo>
                  <a:lnTo>
                    <a:pt x="155892" y="219709"/>
                  </a:lnTo>
                  <a:lnTo>
                    <a:pt x="162775" y="219709"/>
                  </a:lnTo>
                  <a:lnTo>
                    <a:pt x="161112" y="217170"/>
                  </a:lnTo>
                  <a:close/>
                </a:path>
                <a:path w="375285" h="309880">
                  <a:moveTo>
                    <a:pt x="243192" y="198120"/>
                  </a:moveTo>
                  <a:lnTo>
                    <a:pt x="219328" y="198120"/>
                  </a:lnTo>
                  <a:lnTo>
                    <a:pt x="221183" y="200659"/>
                  </a:lnTo>
                  <a:lnTo>
                    <a:pt x="220332" y="203200"/>
                  </a:lnTo>
                  <a:lnTo>
                    <a:pt x="218719" y="203200"/>
                  </a:lnTo>
                  <a:lnTo>
                    <a:pt x="218698" y="203623"/>
                  </a:lnTo>
                  <a:lnTo>
                    <a:pt x="220154" y="204470"/>
                  </a:lnTo>
                  <a:lnTo>
                    <a:pt x="220548" y="209550"/>
                  </a:lnTo>
                  <a:lnTo>
                    <a:pt x="222148" y="215900"/>
                  </a:lnTo>
                  <a:lnTo>
                    <a:pt x="226529" y="213359"/>
                  </a:lnTo>
                  <a:lnTo>
                    <a:pt x="240680" y="213359"/>
                  </a:lnTo>
                  <a:lnTo>
                    <a:pt x="243192" y="205739"/>
                  </a:lnTo>
                  <a:lnTo>
                    <a:pt x="243192" y="198120"/>
                  </a:lnTo>
                  <a:close/>
                </a:path>
                <a:path w="375285" h="309880">
                  <a:moveTo>
                    <a:pt x="122072" y="213359"/>
                  </a:moveTo>
                  <a:lnTo>
                    <a:pt x="114731" y="213359"/>
                  </a:lnTo>
                  <a:lnTo>
                    <a:pt x="115608" y="214629"/>
                  </a:lnTo>
                  <a:lnTo>
                    <a:pt x="122072" y="214629"/>
                  </a:lnTo>
                  <a:lnTo>
                    <a:pt x="122072" y="213359"/>
                  </a:lnTo>
                  <a:close/>
                </a:path>
                <a:path w="375285" h="309880">
                  <a:moveTo>
                    <a:pt x="154825" y="212089"/>
                  </a:moveTo>
                  <a:lnTo>
                    <a:pt x="153035" y="214629"/>
                  </a:lnTo>
                  <a:lnTo>
                    <a:pt x="157429" y="214629"/>
                  </a:lnTo>
                  <a:lnTo>
                    <a:pt x="154825" y="212089"/>
                  </a:lnTo>
                  <a:close/>
                </a:path>
                <a:path w="375285" h="309880">
                  <a:moveTo>
                    <a:pt x="209003" y="213359"/>
                  </a:moveTo>
                  <a:lnTo>
                    <a:pt x="205524" y="214629"/>
                  </a:lnTo>
                  <a:lnTo>
                    <a:pt x="209696" y="214629"/>
                  </a:lnTo>
                  <a:lnTo>
                    <a:pt x="209003" y="213359"/>
                  </a:lnTo>
                  <a:close/>
                </a:path>
                <a:path w="375285" h="309880">
                  <a:moveTo>
                    <a:pt x="253136" y="208279"/>
                  </a:moveTo>
                  <a:lnTo>
                    <a:pt x="252945" y="208279"/>
                  </a:lnTo>
                  <a:lnTo>
                    <a:pt x="252945" y="214629"/>
                  </a:lnTo>
                  <a:lnTo>
                    <a:pt x="259397" y="214629"/>
                  </a:lnTo>
                  <a:lnTo>
                    <a:pt x="260273" y="213359"/>
                  </a:lnTo>
                  <a:lnTo>
                    <a:pt x="286534" y="213359"/>
                  </a:lnTo>
                  <a:lnTo>
                    <a:pt x="296049" y="209550"/>
                  </a:lnTo>
                  <a:lnTo>
                    <a:pt x="254139" y="209550"/>
                  </a:lnTo>
                  <a:lnTo>
                    <a:pt x="253136" y="208279"/>
                  </a:lnTo>
                  <a:close/>
                </a:path>
                <a:path w="375285" h="309880">
                  <a:moveTo>
                    <a:pt x="193514" y="181609"/>
                  </a:moveTo>
                  <a:lnTo>
                    <a:pt x="184886" y="181609"/>
                  </a:lnTo>
                  <a:lnTo>
                    <a:pt x="187236" y="182879"/>
                  </a:lnTo>
                  <a:lnTo>
                    <a:pt x="189115" y="184150"/>
                  </a:lnTo>
                  <a:lnTo>
                    <a:pt x="186270" y="186689"/>
                  </a:lnTo>
                  <a:lnTo>
                    <a:pt x="189090" y="190500"/>
                  </a:lnTo>
                  <a:lnTo>
                    <a:pt x="191490" y="190500"/>
                  </a:lnTo>
                  <a:lnTo>
                    <a:pt x="180365" y="194309"/>
                  </a:lnTo>
                  <a:lnTo>
                    <a:pt x="175488" y="195579"/>
                  </a:lnTo>
                  <a:lnTo>
                    <a:pt x="175488" y="209550"/>
                  </a:lnTo>
                  <a:lnTo>
                    <a:pt x="177114" y="213359"/>
                  </a:lnTo>
                  <a:lnTo>
                    <a:pt x="180124" y="212089"/>
                  </a:lnTo>
                  <a:lnTo>
                    <a:pt x="206800" y="212089"/>
                  </a:lnTo>
                  <a:lnTo>
                    <a:pt x="207657" y="210820"/>
                  </a:lnTo>
                  <a:lnTo>
                    <a:pt x="214198" y="210820"/>
                  </a:lnTo>
                  <a:lnTo>
                    <a:pt x="210466" y="207009"/>
                  </a:lnTo>
                  <a:lnTo>
                    <a:pt x="204797" y="205739"/>
                  </a:lnTo>
                  <a:lnTo>
                    <a:pt x="199722" y="205739"/>
                  </a:lnTo>
                  <a:lnTo>
                    <a:pt x="197595" y="203200"/>
                  </a:lnTo>
                  <a:lnTo>
                    <a:pt x="190792" y="203200"/>
                  </a:lnTo>
                  <a:lnTo>
                    <a:pt x="189852" y="199389"/>
                  </a:lnTo>
                  <a:lnTo>
                    <a:pt x="193960" y="199389"/>
                  </a:lnTo>
                  <a:lnTo>
                    <a:pt x="195592" y="196850"/>
                  </a:lnTo>
                  <a:lnTo>
                    <a:pt x="195681" y="195579"/>
                  </a:lnTo>
                  <a:lnTo>
                    <a:pt x="195770" y="185420"/>
                  </a:lnTo>
                  <a:lnTo>
                    <a:pt x="193514" y="181609"/>
                  </a:lnTo>
                  <a:close/>
                </a:path>
                <a:path w="375285" h="309880">
                  <a:moveTo>
                    <a:pt x="206800" y="212089"/>
                  </a:moveTo>
                  <a:lnTo>
                    <a:pt x="180187" y="212089"/>
                  </a:lnTo>
                  <a:lnTo>
                    <a:pt x="179031" y="213359"/>
                  </a:lnTo>
                  <a:lnTo>
                    <a:pt x="205943" y="213359"/>
                  </a:lnTo>
                  <a:lnTo>
                    <a:pt x="206800" y="212089"/>
                  </a:lnTo>
                  <a:close/>
                </a:path>
                <a:path w="375285" h="309880">
                  <a:moveTo>
                    <a:pt x="214198" y="210820"/>
                  </a:moveTo>
                  <a:lnTo>
                    <a:pt x="207657" y="210820"/>
                  </a:lnTo>
                  <a:lnTo>
                    <a:pt x="210807" y="213359"/>
                  </a:lnTo>
                  <a:lnTo>
                    <a:pt x="212420" y="213359"/>
                  </a:lnTo>
                  <a:lnTo>
                    <a:pt x="215442" y="212089"/>
                  </a:lnTo>
                  <a:lnTo>
                    <a:pt x="214198" y="210820"/>
                  </a:lnTo>
                  <a:close/>
                </a:path>
                <a:path w="375285" h="309880">
                  <a:moveTo>
                    <a:pt x="159143" y="209550"/>
                  </a:moveTo>
                  <a:lnTo>
                    <a:pt x="156362" y="209550"/>
                  </a:lnTo>
                  <a:lnTo>
                    <a:pt x="158711" y="212089"/>
                  </a:lnTo>
                  <a:lnTo>
                    <a:pt x="159143" y="209550"/>
                  </a:lnTo>
                  <a:close/>
                </a:path>
                <a:path w="375285" h="309880">
                  <a:moveTo>
                    <a:pt x="41810" y="151129"/>
                  </a:moveTo>
                  <a:lnTo>
                    <a:pt x="37655" y="151129"/>
                  </a:lnTo>
                  <a:lnTo>
                    <a:pt x="37604" y="160020"/>
                  </a:lnTo>
                  <a:lnTo>
                    <a:pt x="34612" y="167639"/>
                  </a:lnTo>
                  <a:lnTo>
                    <a:pt x="28028" y="175259"/>
                  </a:lnTo>
                  <a:lnTo>
                    <a:pt x="21445" y="184150"/>
                  </a:lnTo>
                  <a:lnTo>
                    <a:pt x="18453" y="194309"/>
                  </a:lnTo>
                  <a:lnTo>
                    <a:pt x="21108" y="203200"/>
                  </a:lnTo>
                  <a:lnTo>
                    <a:pt x="27649" y="208279"/>
                  </a:lnTo>
                  <a:lnTo>
                    <a:pt x="35935" y="210820"/>
                  </a:lnTo>
                  <a:lnTo>
                    <a:pt x="43827" y="209550"/>
                  </a:lnTo>
                  <a:lnTo>
                    <a:pt x="68406" y="209550"/>
                  </a:lnTo>
                  <a:lnTo>
                    <a:pt x="68554" y="200659"/>
                  </a:lnTo>
                  <a:lnTo>
                    <a:pt x="27012" y="200659"/>
                  </a:lnTo>
                  <a:lnTo>
                    <a:pt x="25387" y="195579"/>
                  </a:lnTo>
                  <a:lnTo>
                    <a:pt x="25387" y="193039"/>
                  </a:lnTo>
                  <a:lnTo>
                    <a:pt x="28046" y="184150"/>
                  </a:lnTo>
                  <a:lnTo>
                    <a:pt x="39746" y="168909"/>
                  </a:lnTo>
                  <a:lnTo>
                    <a:pt x="42405" y="160020"/>
                  </a:lnTo>
                  <a:lnTo>
                    <a:pt x="42405" y="156209"/>
                  </a:lnTo>
                  <a:lnTo>
                    <a:pt x="41810" y="151129"/>
                  </a:lnTo>
                  <a:close/>
                </a:path>
                <a:path w="375285" h="309880">
                  <a:moveTo>
                    <a:pt x="168694" y="207009"/>
                  </a:moveTo>
                  <a:lnTo>
                    <a:pt x="160820" y="207009"/>
                  </a:lnTo>
                  <a:lnTo>
                    <a:pt x="161137" y="210820"/>
                  </a:lnTo>
                  <a:lnTo>
                    <a:pt x="165226" y="210820"/>
                  </a:lnTo>
                  <a:lnTo>
                    <a:pt x="168694" y="207009"/>
                  </a:lnTo>
                  <a:close/>
                </a:path>
                <a:path w="375285" h="309880">
                  <a:moveTo>
                    <a:pt x="343213" y="209550"/>
                  </a:moveTo>
                  <a:lnTo>
                    <a:pt x="331177" y="209550"/>
                  </a:lnTo>
                  <a:lnTo>
                    <a:pt x="339069" y="210820"/>
                  </a:lnTo>
                  <a:lnTo>
                    <a:pt x="343213" y="209550"/>
                  </a:lnTo>
                  <a:close/>
                </a:path>
                <a:path w="375285" h="309880">
                  <a:moveTo>
                    <a:pt x="122072" y="208279"/>
                  </a:moveTo>
                  <a:lnTo>
                    <a:pt x="121881" y="208279"/>
                  </a:lnTo>
                  <a:lnTo>
                    <a:pt x="120865" y="209550"/>
                  </a:lnTo>
                  <a:lnTo>
                    <a:pt x="122072" y="209550"/>
                  </a:lnTo>
                  <a:lnTo>
                    <a:pt x="122072" y="208279"/>
                  </a:lnTo>
                  <a:close/>
                </a:path>
                <a:path w="375285" h="309880">
                  <a:moveTo>
                    <a:pt x="290487" y="191770"/>
                  </a:moveTo>
                  <a:lnTo>
                    <a:pt x="286880" y="191770"/>
                  </a:lnTo>
                  <a:lnTo>
                    <a:pt x="276982" y="194309"/>
                  </a:lnTo>
                  <a:lnTo>
                    <a:pt x="268244" y="200659"/>
                  </a:lnTo>
                  <a:lnTo>
                    <a:pt x="261043" y="207009"/>
                  </a:lnTo>
                  <a:lnTo>
                    <a:pt x="255752" y="209550"/>
                  </a:lnTo>
                  <a:lnTo>
                    <a:pt x="296049" y="209550"/>
                  </a:lnTo>
                  <a:lnTo>
                    <a:pt x="303402" y="207009"/>
                  </a:lnTo>
                  <a:lnTo>
                    <a:pt x="303364" y="205739"/>
                  </a:lnTo>
                  <a:lnTo>
                    <a:pt x="301091" y="205739"/>
                  </a:lnTo>
                  <a:lnTo>
                    <a:pt x="299212" y="204470"/>
                  </a:lnTo>
                  <a:lnTo>
                    <a:pt x="298792" y="200659"/>
                  </a:lnTo>
                  <a:lnTo>
                    <a:pt x="299097" y="198120"/>
                  </a:lnTo>
                  <a:lnTo>
                    <a:pt x="300774" y="198120"/>
                  </a:lnTo>
                  <a:lnTo>
                    <a:pt x="297332" y="194309"/>
                  </a:lnTo>
                  <a:lnTo>
                    <a:pt x="290487" y="191770"/>
                  </a:lnTo>
                  <a:close/>
                </a:path>
                <a:path w="375285" h="309880">
                  <a:moveTo>
                    <a:pt x="205854" y="190500"/>
                  </a:moveTo>
                  <a:lnTo>
                    <a:pt x="206146" y="199389"/>
                  </a:lnTo>
                  <a:lnTo>
                    <a:pt x="218655" y="204470"/>
                  </a:lnTo>
                  <a:lnTo>
                    <a:pt x="218698" y="203623"/>
                  </a:lnTo>
                  <a:lnTo>
                    <a:pt x="217970" y="203200"/>
                  </a:lnTo>
                  <a:lnTo>
                    <a:pt x="218719" y="203200"/>
                  </a:lnTo>
                  <a:lnTo>
                    <a:pt x="218973" y="198120"/>
                  </a:lnTo>
                  <a:lnTo>
                    <a:pt x="243192" y="198120"/>
                  </a:lnTo>
                  <a:lnTo>
                    <a:pt x="243192" y="193039"/>
                  </a:lnTo>
                  <a:lnTo>
                    <a:pt x="214668" y="193039"/>
                  </a:lnTo>
                  <a:lnTo>
                    <a:pt x="205854" y="190500"/>
                  </a:lnTo>
                  <a:close/>
                </a:path>
                <a:path w="375285" h="309880">
                  <a:moveTo>
                    <a:pt x="218719" y="203200"/>
                  </a:moveTo>
                  <a:lnTo>
                    <a:pt x="217970" y="203200"/>
                  </a:lnTo>
                  <a:lnTo>
                    <a:pt x="218698" y="203623"/>
                  </a:lnTo>
                  <a:lnTo>
                    <a:pt x="218719" y="203200"/>
                  </a:lnTo>
                  <a:close/>
                </a:path>
                <a:path w="375285" h="309880">
                  <a:moveTo>
                    <a:pt x="196532" y="201929"/>
                  </a:moveTo>
                  <a:lnTo>
                    <a:pt x="196265" y="201929"/>
                  </a:lnTo>
                  <a:lnTo>
                    <a:pt x="195541" y="203200"/>
                  </a:lnTo>
                  <a:lnTo>
                    <a:pt x="197595" y="203200"/>
                  </a:lnTo>
                  <a:lnTo>
                    <a:pt x="196532" y="201929"/>
                  </a:lnTo>
                  <a:close/>
                </a:path>
                <a:path w="375285" h="309880">
                  <a:moveTo>
                    <a:pt x="193960" y="199389"/>
                  </a:moveTo>
                  <a:lnTo>
                    <a:pt x="189953" y="199389"/>
                  </a:lnTo>
                  <a:lnTo>
                    <a:pt x="190830" y="200659"/>
                  </a:lnTo>
                  <a:lnTo>
                    <a:pt x="192328" y="201929"/>
                  </a:lnTo>
                  <a:lnTo>
                    <a:pt x="193960" y="199389"/>
                  </a:lnTo>
                  <a:close/>
                </a:path>
                <a:path w="375285" h="309880">
                  <a:moveTo>
                    <a:pt x="63320" y="167639"/>
                  </a:moveTo>
                  <a:lnTo>
                    <a:pt x="60998" y="167639"/>
                  </a:lnTo>
                  <a:lnTo>
                    <a:pt x="53710" y="175259"/>
                  </a:lnTo>
                  <a:lnTo>
                    <a:pt x="48934" y="186689"/>
                  </a:lnTo>
                  <a:lnTo>
                    <a:pt x="46323" y="195579"/>
                  </a:lnTo>
                  <a:lnTo>
                    <a:pt x="45529" y="199389"/>
                  </a:lnTo>
                  <a:lnTo>
                    <a:pt x="43230" y="200659"/>
                  </a:lnTo>
                  <a:lnTo>
                    <a:pt x="68554" y="200659"/>
                  </a:lnTo>
                  <a:lnTo>
                    <a:pt x="68576" y="199389"/>
                  </a:lnTo>
                  <a:lnTo>
                    <a:pt x="78803" y="185420"/>
                  </a:lnTo>
                  <a:lnTo>
                    <a:pt x="92568" y="177800"/>
                  </a:lnTo>
                  <a:lnTo>
                    <a:pt x="104789" y="176529"/>
                  </a:lnTo>
                  <a:lnTo>
                    <a:pt x="128701" y="176529"/>
                  </a:lnTo>
                  <a:lnTo>
                    <a:pt x="120878" y="170179"/>
                  </a:lnTo>
                  <a:lnTo>
                    <a:pt x="78052" y="170179"/>
                  </a:lnTo>
                  <a:lnTo>
                    <a:pt x="69432" y="168909"/>
                  </a:lnTo>
                  <a:lnTo>
                    <a:pt x="63320" y="167639"/>
                  </a:lnTo>
                  <a:close/>
                </a:path>
                <a:path w="375285" h="309880">
                  <a:moveTo>
                    <a:pt x="374548" y="137159"/>
                  </a:moveTo>
                  <a:lnTo>
                    <a:pt x="373913" y="137159"/>
                  </a:lnTo>
                  <a:lnTo>
                    <a:pt x="372745" y="138429"/>
                  </a:lnTo>
                  <a:lnTo>
                    <a:pt x="371208" y="143509"/>
                  </a:lnTo>
                  <a:lnTo>
                    <a:pt x="334098" y="143509"/>
                  </a:lnTo>
                  <a:lnTo>
                    <a:pt x="332600" y="156209"/>
                  </a:lnTo>
                  <a:lnTo>
                    <a:pt x="332600" y="160020"/>
                  </a:lnTo>
                  <a:lnTo>
                    <a:pt x="335259" y="168909"/>
                  </a:lnTo>
                  <a:lnTo>
                    <a:pt x="346959" y="184150"/>
                  </a:lnTo>
                  <a:lnTo>
                    <a:pt x="349618" y="193039"/>
                  </a:lnTo>
                  <a:lnTo>
                    <a:pt x="349618" y="195579"/>
                  </a:lnTo>
                  <a:lnTo>
                    <a:pt x="348005" y="200659"/>
                  </a:lnTo>
                  <a:lnTo>
                    <a:pt x="354655" y="200659"/>
                  </a:lnTo>
                  <a:lnTo>
                    <a:pt x="356552" y="194309"/>
                  </a:lnTo>
                  <a:lnTo>
                    <a:pt x="353560" y="184150"/>
                  </a:lnTo>
                  <a:lnTo>
                    <a:pt x="346976" y="175259"/>
                  </a:lnTo>
                  <a:lnTo>
                    <a:pt x="340393" y="167639"/>
                  </a:lnTo>
                  <a:lnTo>
                    <a:pt x="337400" y="160020"/>
                  </a:lnTo>
                  <a:lnTo>
                    <a:pt x="337362" y="151129"/>
                  </a:lnTo>
                  <a:lnTo>
                    <a:pt x="372884" y="151129"/>
                  </a:lnTo>
                  <a:lnTo>
                    <a:pt x="375018" y="148589"/>
                  </a:lnTo>
                  <a:lnTo>
                    <a:pt x="375018" y="140970"/>
                  </a:lnTo>
                  <a:lnTo>
                    <a:pt x="373849" y="138429"/>
                  </a:lnTo>
                  <a:lnTo>
                    <a:pt x="374548" y="137159"/>
                  </a:lnTo>
                  <a:close/>
                </a:path>
                <a:path w="375285" h="309880">
                  <a:moveTo>
                    <a:pt x="145173" y="121920"/>
                  </a:moveTo>
                  <a:lnTo>
                    <a:pt x="131813" y="121920"/>
                  </a:lnTo>
                  <a:lnTo>
                    <a:pt x="131813" y="175259"/>
                  </a:lnTo>
                  <a:lnTo>
                    <a:pt x="128701" y="176529"/>
                  </a:lnTo>
                  <a:lnTo>
                    <a:pt x="104789" y="176529"/>
                  </a:lnTo>
                  <a:lnTo>
                    <a:pt x="114659" y="180339"/>
                  </a:lnTo>
                  <a:lnTo>
                    <a:pt x="121373" y="184150"/>
                  </a:lnTo>
                  <a:lnTo>
                    <a:pt x="121716" y="186689"/>
                  </a:lnTo>
                  <a:lnTo>
                    <a:pt x="125145" y="186689"/>
                  </a:lnTo>
                  <a:lnTo>
                    <a:pt x="129235" y="189229"/>
                  </a:lnTo>
                  <a:lnTo>
                    <a:pt x="125729" y="193039"/>
                  </a:lnTo>
                  <a:lnTo>
                    <a:pt x="123659" y="194309"/>
                  </a:lnTo>
                  <a:lnTo>
                    <a:pt x="124193" y="194309"/>
                  </a:lnTo>
                  <a:lnTo>
                    <a:pt x="127952" y="195579"/>
                  </a:lnTo>
                  <a:lnTo>
                    <a:pt x="131038" y="191770"/>
                  </a:lnTo>
                  <a:lnTo>
                    <a:pt x="131190" y="189229"/>
                  </a:lnTo>
                  <a:lnTo>
                    <a:pt x="158927" y="189229"/>
                  </a:lnTo>
                  <a:lnTo>
                    <a:pt x="154495" y="187959"/>
                  </a:lnTo>
                  <a:lnTo>
                    <a:pt x="154882" y="185420"/>
                  </a:lnTo>
                  <a:lnTo>
                    <a:pt x="151282" y="185420"/>
                  </a:lnTo>
                  <a:lnTo>
                    <a:pt x="150342" y="181609"/>
                  </a:lnTo>
                  <a:lnTo>
                    <a:pt x="149250" y="181609"/>
                  </a:lnTo>
                  <a:lnTo>
                    <a:pt x="148831" y="180339"/>
                  </a:lnTo>
                  <a:lnTo>
                    <a:pt x="149948" y="179070"/>
                  </a:lnTo>
                  <a:lnTo>
                    <a:pt x="145694" y="177800"/>
                  </a:lnTo>
                  <a:lnTo>
                    <a:pt x="145338" y="177800"/>
                  </a:lnTo>
                  <a:lnTo>
                    <a:pt x="140398" y="175259"/>
                  </a:lnTo>
                  <a:lnTo>
                    <a:pt x="145262" y="175259"/>
                  </a:lnTo>
                  <a:lnTo>
                    <a:pt x="141262" y="171450"/>
                  </a:lnTo>
                  <a:lnTo>
                    <a:pt x="145059" y="171450"/>
                  </a:lnTo>
                  <a:lnTo>
                    <a:pt x="143179" y="168909"/>
                  </a:lnTo>
                  <a:lnTo>
                    <a:pt x="147487" y="168909"/>
                  </a:lnTo>
                  <a:lnTo>
                    <a:pt x="146062" y="165100"/>
                  </a:lnTo>
                  <a:lnTo>
                    <a:pt x="149844" y="165100"/>
                  </a:lnTo>
                  <a:lnTo>
                    <a:pt x="149593" y="163829"/>
                  </a:lnTo>
                  <a:lnTo>
                    <a:pt x="190169" y="163829"/>
                  </a:lnTo>
                  <a:lnTo>
                    <a:pt x="187921" y="162559"/>
                  </a:lnTo>
                  <a:lnTo>
                    <a:pt x="183438" y="161289"/>
                  </a:lnTo>
                  <a:lnTo>
                    <a:pt x="179793" y="158750"/>
                  </a:lnTo>
                  <a:lnTo>
                    <a:pt x="174028" y="158750"/>
                  </a:lnTo>
                  <a:lnTo>
                    <a:pt x="174161" y="157479"/>
                  </a:lnTo>
                  <a:lnTo>
                    <a:pt x="169887" y="157479"/>
                  </a:lnTo>
                  <a:lnTo>
                    <a:pt x="166649" y="156209"/>
                  </a:lnTo>
                  <a:lnTo>
                    <a:pt x="164486" y="154939"/>
                  </a:lnTo>
                  <a:lnTo>
                    <a:pt x="148983" y="154939"/>
                  </a:lnTo>
                  <a:lnTo>
                    <a:pt x="145770" y="153670"/>
                  </a:lnTo>
                  <a:lnTo>
                    <a:pt x="149504" y="147320"/>
                  </a:lnTo>
                  <a:lnTo>
                    <a:pt x="145669" y="147320"/>
                  </a:lnTo>
                  <a:lnTo>
                    <a:pt x="147192" y="144779"/>
                  </a:lnTo>
                  <a:lnTo>
                    <a:pt x="151015" y="144779"/>
                  </a:lnTo>
                  <a:lnTo>
                    <a:pt x="151028" y="143509"/>
                  </a:lnTo>
                  <a:lnTo>
                    <a:pt x="146507" y="143509"/>
                  </a:lnTo>
                  <a:lnTo>
                    <a:pt x="147548" y="142239"/>
                  </a:lnTo>
                  <a:lnTo>
                    <a:pt x="150367" y="140970"/>
                  </a:lnTo>
                  <a:lnTo>
                    <a:pt x="154901" y="140970"/>
                  </a:lnTo>
                  <a:lnTo>
                    <a:pt x="152120" y="137159"/>
                  </a:lnTo>
                  <a:lnTo>
                    <a:pt x="153873" y="134620"/>
                  </a:lnTo>
                  <a:lnTo>
                    <a:pt x="158525" y="134620"/>
                  </a:lnTo>
                  <a:lnTo>
                    <a:pt x="163041" y="128270"/>
                  </a:lnTo>
                  <a:lnTo>
                    <a:pt x="145173" y="128270"/>
                  </a:lnTo>
                  <a:lnTo>
                    <a:pt x="145173" y="121920"/>
                  </a:lnTo>
                  <a:close/>
                </a:path>
                <a:path w="375285" h="309880">
                  <a:moveTo>
                    <a:pt x="166420" y="193039"/>
                  </a:moveTo>
                  <a:lnTo>
                    <a:pt x="162801" y="193039"/>
                  </a:lnTo>
                  <a:lnTo>
                    <a:pt x="164287" y="195579"/>
                  </a:lnTo>
                  <a:lnTo>
                    <a:pt x="166420" y="193039"/>
                  </a:lnTo>
                  <a:close/>
                </a:path>
                <a:path w="375285" h="309880">
                  <a:moveTo>
                    <a:pt x="245783" y="189229"/>
                  </a:moveTo>
                  <a:lnTo>
                    <a:pt x="243827" y="189229"/>
                  </a:lnTo>
                  <a:lnTo>
                    <a:pt x="243979" y="191770"/>
                  </a:lnTo>
                  <a:lnTo>
                    <a:pt x="247065" y="195579"/>
                  </a:lnTo>
                  <a:lnTo>
                    <a:pt x="250825" y="194309"/>
                  </a:lnTo>
                  <a:lnTo>
                    <a:pt x="249275" y="193039"/>
                  </a:lnTo>
                  <a:lnTo>
                    <a:pt x="245783" y="189229"/>
                  </a:lnTo>
                  <a:close/>
                </a:path>
                <a:path w="375285" h="309880">
                  <a:moveTo>
                    <a:pt x="222300" y="162559"/>
                  </a:moveTo>
                  <a:lnTo>
                    <a:pt x="215201" y="162559"/>
                  </a:lnTo>
                  <a:lnTo>
                    <a:pt x="215201" y="170179"/>
                  </a:lnTo>
                  <a:lnTo>
                    <a:pt x="223431" y="173989"/>
                  </a:lnTo>
                  <a:lnTo>
                    <a:pt x="223431" y="190500"/>
                  </a:lnTo>
                  <a:lnTo>
                    <a:pt x="214668" y="193039"/>
                  </a:lnTo>
                  <a:lnTo>
                    <a:pt x="243192" y="193039"/>
                  </a:lnTo>
                  <a:lnTo>
                    <a:pt x="243192" y="189229"/>
                  </a:lnTo>
                  <a:lnTo>
                    <a:pt x="245783" y="189229"/>
                  </a:lnTo>
                  <a:lnTo>
                    <a:pt x="249872" y="186689"/>
                  </a:lnTo>
                  <a:lnTo>
                    <a:pt x="253301" y="186689"/>
                  </a:lnTo>
                  <a:lnTo>
                    <a:pt x="253644" y="184150"/>
                  </a:lnTo>
                  <a:lnTo>
                    <a:pt x="260358" y="180339"/>
                  </a:lnTo>
                  <a:lnTo>
                    <a:pt x="270229" y="176529"/>
                  </a:lnTo>
                  <a:lnTo>
                    <a:pt x="246303" y="176529"/>
                  </a:lnTo>
                  <a:lnTo>
                    <a:pt x="243192" y="175259"/>
                  </a:lnTo>
                  <a:lnTo>
                    <a:pt x="243192" y="170179"/>
                  </a:lnTo>
                  <a:lnTo>
                    <a:pt x="226898" y="170179"/>
                  </a:lnTo>
                  <a:lnTo>
                    <a:pt x="226148" y="166370"/>
                  </a:lnTo>
                  <a:lnTo>
                    <a:pt x="222300" y="162559"/>
                  </a:lnTo>
                  <a:close/>
                </a:path>
                <a:path w="375285" h="309880">
                  <a:moveTo>
                    <a:pt x="125145" y="186689"/>
                  </a:moveTo>
                  <a:lnTo>
                    <a:pt x="120357" y="186689"/>
                  </a:lnTo>
                  <a:lnTo>
                    <a:pt x="119189" y="187959"/>
                  </a:lnTo>
                  <a:lnTo>
                    <a:pt x="123951" y="187959"/>
                  </a:lnTo>
                  <a:lnTo>
                    <a:pt x="125145" y="186689"/>
                  </a:lnTo>
                  <a:close/>
                </a:path>
                <a:path w="375285" h="309880">
                  <a:moveTo>
                    <a:pt x="210426" y="167639"/>
                  </a:moveTo>
                  <a:lnTo>
                    <a:pt x="199720" y="167639"/>
                  </a:lnTo>
                  <a:lnTo>
                    <a:pt x="203085" y="172720"/>
                  </a:lnTo>
                  <a:lnTo>
                    <a:pt x="204266" y="176529"/>
                  </a:lnTo>
                  <a:lnTo>
                    <a:pt x="205574" y="182879"/>
                  </a:lnTo>
                  <a:lnTo>
                    <a:pt x="210731" y="187959"/>
                  </a:lnTo>
                  <a:lnTo>
                    <a:pt x="217982" y="186689"/>
                  </a:lnTo>
                  <a:lnTo>
                    <a:pt x="217982" y="173989"/>
                  </a:lnTo>
                  <a:lnTo>
                    <a:pt x="210426" y="172720"/>
                  </a:lnTo>
                  <a:lnTo>
                    <a:pt x="210426" y="167639"/>
                  </a:lnTo>
                  <a:close/>
                </a:path>
                <a:path w="375285" h="309880">
                  <a:moveTo>
                    <a:pt x="254647" y="186689"/>
                  </a:moveTo>
                  <a:lnTo>
                    <a:pt x="249872" y="186689"/>
                  </a:lnTo>
                  <a:lnTo>
                    <a:pt x="251066" y="187959"/>
                  </a:lnTo>
                  <a:lnTo>
                    <a:pt x="255828" y="187959"/>
                  </a:lnTo>
                  <a:lnTo>
                    <a:pt x="254647" y="186689"/>
                  </a:lnTo>
                  <a:close/>
                </a:path>
                <a:path w="375285" h="309880">
                  <a:moveTo>
                    <a:pt x="155270" y="182879"/>
                  </a:moveTo>
                  <a:lnTo>
                    <a:pt x="154495" y="182879"/>
                  </a:lnTo>
                  <a:lnTo>
                    <a:pt x="152552" y="184150"/>
                  </a:lnTo>
                  <a:lnTo>
                    <a:pt x="151511" y="185420"/>
                  </a:lnTo>
                  <a:lnTo>
                    <a:pt x="154882" y="185420"/>
                  </a:lnTo>
                  <a:lnTo>
                    <a:pt x="155270" y="182879"/>
                  </a:lnTo>
                  <a:close/>
                </a:path>
                <a:path w="375285" h="309880">
                  <a:moveTo>
                    <a:pt x="151384" y="179070"/>
                  </a:moveTo>
                  <a:lnTo>
                    <a:pt x="150025" y="181609"/>
                  </a:lnTo>
                  <a:lnTo>
                    <a:pt x="150342" y="181609"/>
                  </a:lnTo>
                  <a:lnTo>
                    <a:pt x="153035" y="180339"/>
                  </a:lnTo>
                  <a:lnTo>
                    <a:pt x="153962" y="180339"/>
                  </a:lnTo>
                  <a:lnTo>
                    <a:pt x="151384" y="179070"/>
                  </a:lnTo>
                  <a:close/>
                </a:path>
                <a:path w="375285" h="309880">
                  <a:moveTo>
                    <a:pt x="170421" y="163829"/>
                  </a:moveTo>
                  <a:lnTo>
                    <a:pt x="157556" y="163829"/>
                  </a:lnTo>
                  <a:lnTo>
                    <a:pt x="157746" y="168909"/>
                  </a:lnTo>
                  <a:lnTo>
                    <a:pt x="157035" y="170179"/>
                  </a:lnTo>
                  <a:lnTo>
                    <a:pt x="156146" y="176529"/>
                  </a:lnTo>
                  <a:lnTo>
                    <a:pt x="162496" y="173989"/>
                  </a:lnTo>
                  <a:lnTo>
                    <a:pt x="170421" y="163829"/>
                  </a:lnTo>
                  <a:close/>
                </a:path>
                <a:path w="375285" h="309880">
                  <a:moveTo>
                    <a:pt x="145059" y="171450"/>
                  </a:moveTo>
                  <a:lnTo>
                    <a:pt x="141262" y="171450"/>
                  </a:lnTo>
                  <a:lnTo>
                    <a:pt x="146469" y="173989"/>
                  </a:lnTo>
                  <a:lnTo>
                    <a:pt x="146596" y="172720"/>
                  </a:lnTo>
                  <a:lnTo>
                    <a:pt x="146430" y="172720"/>
                  </a:lnTo>
                  <a:lnTo>
                    <a:pt x="145059" y="171450"/>
                  </a:lnTo>
                  <a:close/>
                </a:path>
                <a:path w="375285" h="309880">
                  <a:moveTo>
                    <a:pt x="147487" y="168909"/>
                  </a:moveTo>
                  <a:lnTo>
                    <a:pt x="143179" y="168909"/>
                  </a:lnTo>
                  <a:lnTo>
                    <a:pt x="147967" y="171450"/>
                  </a:lnTo>
                  <a:lnTo>
                    <a:pt x="148437" y="171450"/>
                  </a:lnTo>
                  <a:lnTo>
                    <a:pt x="147487" y="168909"/>
                  </a:lnTo>
                  <a:close/>
                </a:path>
                <a:path w="375285" h="309880">
                  <a:moveTo>
                    <a:pt x="314020" y="167639"/>
                  </a:moveTo>
                  <a:lnTo>
                    <a:pt x="305984" y="170179"/>
                  </a:lnTo>
                  <a:lnTo>
                    <a:pt x="300504" y="171450"/>
                  </a:lnTo>
                  <a:lnTo>
                    <a:pt x="319071" y="171450"/>
                  </a:lnTo>
                  <a:lnTo>
                    <a:pt x="314020" y="167639"/>
                  </a:lnTo>
                  <a:close/>
                </a:path>
                <a:path w="375285" h="309880">
                  <a:moveTo>
                    <a:pt x="105816" y="160020"/>
                  </a:moveTo>
                  <a:lnTo>
                    <a:pt x="100380" y="160020"/>
                  </a:lnTo>
                  <a:lnTo>
                    <a:pt x="94706" y="162559"/>
                  </a:lnTo>
                  <a:lnTo>
                    <a:pt x="87896" y="166370"/>
                  </a:lnTo>
                  <a:lnTo>
                    <a:pt x="78052" y="170179"/>
                  </a:lnTo>
                  <a:lnTo>
                    <a:pt x="120878" y="170179"/>
                  </a:lnTo>
                  <a:lnTo>
                    <a:pt x="111912" y="163829"/>
                  </a:lnTo>
                  <a:lnTo>
                    <a:pt x="105816" y="160020"/>
                  </a:lnTo>
                  <a:close/>
                </a:path>
                <a:path w="375285" h="309880">
                  <a:moveTo>
                    <a:pt x="149844" y="165100"/>
                  </a:moveTo>
                  <a:lnTo>
                    <a:pt x="146062" y="165100"/>
                  </a:lnTo>
                  <a:lnTo>
                    <a:pt x="150622" y="170179"/>
                  </a:lnTo>
                  <a:lnTo>
                    <a:pt x="150850" y="170179"/>
                  </a:lnTo>
                  <a:lnTo>
                    <a:pt x="149844" y="165100"/>
                  </a:lnTo>
                  <a:close/>
                </a:path>
                <a:path w="375285" h="309880">
                  <a:moveTo>
                    <a:pt x="207073" y="147320"/>
                  </a:moveTo>
                  <a:lnTo>
                    <a:pt x="205549" y="149859"/>
                  </a:lnTo>
                  <a:lnTo>
                    <a:pt x="205905" y="153670"/>
                  </a:lnTo>
                  <a:lnTo>
                    <a:pt x="209359" y="154939"/>
                  </a:lnTo>
                  <a:lnTo>
                    <a:pt x="235165" y="154939"/>
                  </a:lnTo>
                  <a:lnTo>
                    <a:pt x="234962" y="156209"/>
                  </a:lnTo>
                  <a:lnTo>
                    <a:pt x="235458" y="157479"/>
                  </a:lnTo>
                  <a:lnTo>
                    <a:pt x="235458" y="163829"/>
                  </a:lnTo>
                  <a:lnTo>
                    <a:pt x="227393" y="163829"/>
                  </a:lnTo>
                  <a:lnTo>
                    <a:pt x="228638" y="165100"/>
                  </a:lnTo>
                  <a:lnTo>
                    <a:pt x="228409" y="167639"/>
                  </a:lnTo>
                  <a:lnTo>
                    <a:pt x="227228" y="168909"/>
                  </a:lnTo>
                  <a:lnTo>
                    <a:pt x="227075" y="170179"/>
                  </a:lnTo>
                  <a:lnTo>
                    <a:pt x="243192" y="170179"/>
                  </a:lnTo>
                  <a:lnTo>
                    <a:pt x="243192" y="149859"/>
                  </a:lnTo>
                  <a:lnTo>
                    <a:pt x="208775" y="149859"/>
                  </a:lnTo>
                  <a:lnTo>
                    <a:pt x="207073" y="147320"/>
                  </a:lnTo>
                  <a:close/>
                </a:path>
                <a:path w="375285" h="309880">
                  <a:moveTo>
                    <a:pt x="153327" y="163829"/>
                  </a:moveTo>
                  <a:lnTo>
                    <a:pt x="149593" y="163829"/>
                  </a:lnTo>
                  <a:lnTo>
                    <a:pt x="152984" y="168909"/>
                  </a:lnTo>
                  <a:lnTo>
                    <a:pt x="153225" y="168909"/>
                  </a:lnTo>
                  <a:lnTo>
                    <a:pt x="153327" y="163829"/>
                  </a:lnTo>
                  <a:close/>
                </a:path>
                <a:path w="375285" h="309880">
                  <a:moveTo>
                    <a:pt x="157556" y="163829"/>
                  </a:moveTo>
                  <a:lnTo>
                    <a:pt x="153327" y="163829"/>
                  </a:lnTo>
                  <a:lnTo>
                    <a:pt x="155498" y="168909"/>
                  </a:lnTo>
                  <a:lnTo>
                    <a:pt x="155740" y="168909"/>
                  </a:lnTo>
                  <a:lnTo>
                    <a:pt x="157556" y="163829"/>
                  </a:lnTo>
                  <a:close/>
                </a:path>
                <a:path w="375285" h="309880">
                  <a:moveTo>
                    <a:pt x="190169" y="163829"/>
                  </a:moveTo>
                  <a:lnTo>
                    <a:pt x="176491" y="163829"/>
                  </a:lnTo>
                  <a:lnTo>
                    <a:pt x="181296" y="165100"/>
                  </a:lnTo>
                  <a:lnTo>
                    <a:pt x="185810" y="167639"/>
                  </a:lnTo>
                  <a:lnTo>
                    <a:pt x="191472" y="168909"/>
                  </a:lnTo>
                  <a:lnTo>
                    <a:pt x="199720" y="167639"/>
                  </a:lnTo>
                  <a:lnTo>
                    <a:pt x="210426" y="167639"/>
                  </a:lnTo>
                  <a:lnTo>
                    <a:pt x="210426" y="166370"/>
                  </a:lnTo>
                  <a:lnTo>
                    <a:pt x="194665" y="166370"/>
                  </a:lnTo>
                  <a:lnTo>
                    <a:pt x="190169" y="163829"/>
                  </a:lnTo>
                  <a:close/>
                </a:path>
                <a:path w="375285" h="309880">
                  <a:moveTo>
                    <a:pt x="202780" y="153670"/>
                  </a:moveTo>
                  <a:lnTo>
                    <a:pt x="200088" y="156209"/>
                  </a:lnTo>
                  <a:lnTo>
                    <a:pt x="200482" y="160020"/>
                  </a:lnTo>
                  <a:lnTo>
                    <a:pt x="202107" y="161289"/>
                  </a:lnTo>
                  <a:lnTo>
                    <a:pt x="194665" y="166370"/>
                  </a:lnTo>
                  <a:lnTo>
                    <a:pt x="210426" y="166370"/>
                  </a:lnTo>
                  <a:lnTo>
                    <a:pt x="210426" y="162559"/>
                  </a:lnTo>
                  <a:lnTo>
                    <a:pt x="212686" y="157479"/>
                  </a:lnTo>
                  <a:lnTo>
                    <a:pt x="207238" y="157479"/>
                  </a:lnTo>
                  <a:lnTo>
                    <a:pt x="204190" y="156209"/>
                  </a:lnTo>
                  <a:lnTo>
                    <a:pt x="202780" y="153670"/>
                  </a:lnTo>
                  <a:close/>
                </a:path>
                <a:path w="375285" h="309880">
                  <a:moveTo>
                    <a:pt x="96084" y="156209"/>
                  </a:moveTo>
                  <a:lnTo>
                    <a:pt x="71996" y="156209"/>
                  </a:lnTo>
                  <a:lnTo>
                    <a:pt x="73583" y="160020"/>
                  </a:lnTo>
                  <a:lnTo>
                    <a:pt x="72148" y="163829"/>
                  </a:lnTo>
                  <a:lnTo>
                    <a:pt x="82771" y="162559"/>
                  </a:lnTo>
                  <a:lnTo>
                    <a:pt x="91043" y="158750"/>
                  </a:lnTo>
                  <a:lnTo>
                    <a:pt x="96084" y="156209"/>
                  </a:lnTo>
                  <a:close/>
                </a:path>
                <a:path w="375285" h="309880">
                  <a:moveTo>
                    <a:pt x="329742" y="118109"/>
                  </a:moveTo>
                  <a:lnTo>
                    <a:pt x="299478" y="118109"/>
                  </a:lnTo>
                  <a:lnTo>
                    <a:pt x="303695" y="125729"/>
                  </a:lnTo>
                  <a:lnTo>
                    <a:pt x="288036" y="128270"/>
                  </a:lnTo>
                  <a:lnTo>
                    <a:pt x="278185" y="132079"/>
                  </a:lnTo>
                  <a:lnTo>
                    <a:pt x="271818" y="139700"/>
                  </a:lnTo>
                  <a:lnTo>
                    <a:pt x="268394" y="147320"/>
                  </a:lnTo>
                  <a:lnTo>
                    <a:pt x="267373" y="153670"/>
                  </a:lnTo>
                  <a:lnTo>
                    <a:pt x="267373" y="154939"/>
                  </a:lnTo>
                  <a:lnTo>
                    <a:pt x="276405" y="154939"/>
                  </a:lnTo>
                  <a:lnTo>
                    <a:pt x="283968" y="158750"/>
                  </a:lnTo>
                  <a:lnTo>
                    <a:pt x="292241" y="162559"/>
                  </a:lnTo>
                  <a:lnTo>
                    <a:pt x="302869" y="163829"/>
                  </a:lnTo>
                  <a:lnTo>
                    <a:pt x="301434" y="160020"/>
                  </a:lnTo>
                  <a:lnTo>
                    <a:pt x="303009" y="156209"/>
                  </a:lnTo>
                  <a:lnTo>
                    <a:pt x="318652" y="156209"/>
                  </a:lnTo>
                  <a:lnTo>
                    <a:pt x="313994" y="152400"/>
                  </a:lnTo>
                  <a:lnTo>
                    <a:pt x="318046" y="142239"/>
                  </a:lnTo>
                  <a:lnTo>
                    <a:pt x="322973" y="142239"/>
                  </a:lnTo>
                  <a:lnTo>
                    <a:pt x="319176" y="140970"/>
                  </a:lnTo>
                  <a:lnTo>
                    <a:pt x="326275" y="132079"/>
                  </a:lnTo>
                  <a:lnTo>
                    <a:pt x="326948" y="130809"/>
                  </a:lnTo>
                  <a:lnTo>
                    <a:pt x="334865" y="130809"/>
                  </a:lnTo>
                  <a:lnTo>
                    <a:pt x="336296" y="129539"/>
                  </a:lnTo>
                  <a:lnTo>
                    <a:pt x="336296" y="128270"/>
                  </a:lnTo>
                  <a:lnTo>
                    <a:pt x="331101" y="128270"/>
                  </a:lnTo>
                  <a:lnTo>
                    <a:pt x="328549" y="123189"/>
                  </a:lnTo>
                  <a:lnTo>
                    <a:pt x="329742" y="118109"/>
                  </a:lnTo>
                  <a:close/>
                </a:path>
                <a:path w="375285" h="309880">
                  <a:moveTo>
                    <a:pt x="21526" y="151129"/>
                  </a:moveTo>
                  <a:lnTo>
                    <a:pt x="16065" y="151129"/>
                  </a:lnTo>
                  <a:lnTo>
                    <a:pt x="13220" y="154939"/>
                  </a:lnTo>
                  <a:lnTo>
                    <a:pt x="13017" y="160020"/>
                  </a:lnTo>
                  <a:lnTo>
                    <a:pt x="14325" y="162559"/>
                  </a:lnTo>
                  <a:lnTo>
                    <a:pt x="14643" y="162559"/>
                  </a:lnTo>
                  <a:lnTo>
                    <a:pt x="16141" y="156209"/>
                  </a:lnTo>
                  <a:lnTo>
                    <a:pt x="21526" y="151129"/>
                  </a:lnTo>
                  <a:close/>
                </a:path>
                <a:path w="375285" h="309880">
                  <a:moveTo>
                    <a:pt x="104336" y="142239"/>
                  </a:moveTo>
                  <a:lnTo>
                    <a:pt x="56959" y="142239"/>
                  </a:lnTo>
                  <a:lnTo>
                    <a:pt x="61010" y="152400"/>
                  </a:lnTo>
                  <a:lnTo>
                    <a:pt x="54800" y="157479"/>
                  </a:lnTo>
                  <a:lnTo>
                    <a:pt x="55676" y="158750"/>
                  </a:lnTo>
                  <a:lnTo>
                    <a:pt x="59524" y="161289"/>
                  </a:lnTo>
                  <a:lnTo>
                    <a:pt x="65379" y="162559"/>
                  </a:lnTo>
                  <a:lnTo>
                    <a:pt x="67589" y="161289"/>
                  </a:lnTo>
                  <a:lnTo>
                    <a:pt x="70700" y="160020"/>
                  </a:lnTo>
                  <a:lnTo>
                    <a:pt x="71996" y="156209"/>
                  </a:lnTo>
                  <a:lnTo>
                    <a:pt x="96084" y="156209"/>
                  </a:lnTo>
                  <a:lnTo>
                    <a:pt x="98605" y="154939"/>
                  </a:lnTo>
                  <a:lnTo>
                    <a:pt x="107645" y="154939"/>
                  </a:lnTo>
                  <a:lnTo>
                    <a:pt x="107645" y="153670"/>
                  </a:lnTo>
                  <a:lnTo>
                    <a:pt x="106622" y="147320"/>
                  </a:lnTo>
                  <a:lnTo>
                    <a:pt x="104336" y="142239"/>
                  </a:lnTo>
                  <a:close/>
                </a:path>
                <a:path w="375285" h="309880">
                  <a:moveTo>
                    <a:pt x="318652" y="156209"/>
                  </a:moveTo>
                  <a:lnTo>
                    <a:pt x="303009" y="156209"/>
                  </a:lnTo>
                  <a:lnTo>
                    <a:pt x="304304" y="160020"/>
                  </a:lnTo>
                  <a:lnTo>
                    <a:pt x="307416" y="161289"/>
                  </a:lnTo>
                  <a:lnTo>
                    <a:pt x="309638" y="162559"/>
                  </a:lnTo>
                  <a:lnTo>
                    <a:pt x="315480" y="161289"/>
                  </a:lnTo>
                  <a:lnTo>
                    <a:pt x="319328" y="158750"/>
                  </a:lnTo>
                  <a:lnTo>
                    <a:pt x="320205" y="157479"/>
                  </a:lnTo>
                  <a:lnTo>
                    <a:pt x="318652" y="156209"/>
                  </a:lnTo>
                  <a:close/>
                </a:path>
                <a:path w="375285" h="309880">
                  <a:moveTo>
                    <a:pt x="358940" y="151129"/>
                  </a:moveTo>
                  <a:lnTo>
                    <a:pt x="353479" y="151129"/>
                  </a:lnTo>
                  <a:lnTo>
                    <a:pt x="358863" y="156209"/>
                  </a:lnTo>
                  <a:lnTo>
                    <a:pt x="360362" y="162559"/>
                  </a:lnTo>
                  <a:lnTo>
                    <a:pt x="360679" y="162559"/>
                  </a:lnTo>
                  <a:lnTo>
                    <a:pt x="362000" y="160020"/>
                  </a:lnTo>
                  <a:lnTo>
                    <a:pt x="361797" y="154939"/>
                  </a:lnTo>
                  <a:lnTo>
                    <a:pt x="358940" y="151129"/>
                  </a:lnTo>
                  <a:close/>
                </a:path>
                <a:path w="375285" h="309880">
                  <a:moveTo>
                    <a:pt x="234276" y="154939"/>
                  </a:moveTo>
                  <a:lnTo>
                    <a:pt x="209397" y="154939"/>
                  </a:lnTo>
                  <a:lnTo>
                    <a:pt x="207238" y="157479"/>
                  </a:lnTo>
                  <a:lnTo>
                    <a:pt x="222123" y="157479"/>
                  </a:lnTo>
                  <a:lnTo>
                    <a:pt x="226898" y="158750"/>
                  </a:lnTo>
                  <a:lnTo>
                    <a:pt x="232917" y="158750"/>
                  </a:lnTo>
                  <a:lnTo>
                    <a:pt x="233603" y="157479"/>
                  </a:lnTo>
                  <a:lnTo>
                    <a:pt x="234276" y="154939"/>
                  </a:lnTo>
                  <a:close/>
                </a:path>
                <a:path w="375285" h="309880">
                  <a:moveTo>
                    <a:pt x="186309" y="147320"/>
                  </a:moveTo>
                  <a:lnTo>
                    <a:pt x="160464" y="147320"/>
                  </a:lnTo>
                  <a:lnTo>
                    <a:pt x="172631" y="151129"/>
                  </a:lnTo>
                  <a:lnTo>
                    <a:pt x="171069" y="152400"/>
                  </a:lnTo>
                  <a:lnTo>
                    <a:pt x="170091" y="154939"/>
                  </a:lnTo>
                  <a:lnTo>
                    <a:pt x="169887" y="157479"/>
                  </a:lnTo>
                  <a:lnTo>
                    <a:pt x="174161" y="157479"/>
                  </a:lnTo>
                  <a:lnTo>
                    <a:pt x="174828" y="151129"/>
                  </a:lnTo>
                  <a:lnTo>
                    <a:pt x="178879" y="148589"/>
                  </a:lnTo>
                  <a:lnTo>
                    <a:pt x="186309" y="147320"/>
                  </a:lnTo>
                  <a:close/>
                </a:path>
                <a:path w="375285" h="309880">
                  <a:moveTo>
                    <a:pt x="153670" y="148589"/>
                  </a:moveTo>
                  <a:lnTo>
                    <a:pt x="148983" y="154939"/>
                  </a:lnTo>
                  <a:lnTo>
                    <a:pt x="164486" y="154939"/>
                  </a:lnTo>
                  <a:lnTo>
                    <a:pt x="153670" y="148589"/>
                  </a:lnTo>
                  <a:close/>
                </a:path>
                <a:path w="375285" h="309880">
                  <a:moveTo>
                    <a:pt x="1092" y="137159"/>
                  </a:moveTo>
                  <a:lnTo>
                    <a:pt x="469" y="137159"/>
                  </a:lnTo>
                  <a:lnTo>
                    <a:pt x="1168" y="138429"/>
                  </a:lnTo>
                  <a:lnTo>
                    <a:pt x="0" y="140970"/>
                  </a:lnTo>
                  <a:lnTo>
                    <a:pt x="0" y="148589"/>
                  </a:lnTo>
                  <a:lnTo>
                    <a:pt x="3187" y="152400"/>
                  </a:lnTo>
                  <a:lnTo>
                    <a:pt x="11849" y="152400"/>
                  </a:lnTo>
                  <a:lnTo>
                    <a:pt x="14401" y="151129"/>
                  </a:lnTo>
                  <a:lnTo>
                    <a:pt x="41810" y="151129"/>
                  </a:lnTo>
                  <a:lnTo>
                    <a:pt x="40919" y="143509"/>
                  </a:lnTo>
                  <a:lnTo>
                    <a:pt x="3797" y="143509"/>
                  </a:lnTo>
                  <a:lnTo>
                    <a:pt x="2273" y="138429"/>
                  </a:lnTo>
                  <a:lnTo>
                    <a:pt x="1092" y="137159"/>
                  </a:lnTo>
                  <a:close/>
                </a:path>
                <a:path w="375285" h="309880">
                  <a:moveTo>
                    <a:pt x="372884" y="151129"/>
                  </a:moveTo>
                  <a:lnTo>
                    <a:pt x="360603" y="151129"/>
                  </a:lnTo>
                  <a:lnTo>
                    <a:pt x="363169" y="152400"/>
                  </a:lnTo>
                  <a:lnTo>
                    <a:pt x="371817" y="152400"/>
                  </a:lnTo>
                  <a:lnTo>
                    <a:pt x="372884" y="151129"/>
                  </a:lnTo>
                  <a:close/>
                </a:path>
                <a:path w="375285" h="309880">
                  <a:moveTo>
                    <a:pt x="243192" y="125729"/>
                  </a:moveTo>
                  <a:lnTo>
                    <a:pt x="228993" y="125729"/>
                  </a:lnTo>
                  <a:lnTo>
                    <a:pt x="228993" y="146050"/>
                  </a:lnTo>
                  <a:lnTo>
                    <a:pt x="212928" y="146050"/>
                  </a:lnTo>
                  <a:lnTo>
                    <a:pt x="212521" y="147320"/>
                  </a:lnTo>
                  <a:lnTo>
                    <a:pt x="208775" y="149859"/>
                  </a:lnTo>
                  <a:lnTo>
                    <a:pt x="243192" y="149859"/>
                  </a:lnTo>
                  <a:lnTo>
                    <a:pt x="243192" y="125729"/>
                  </a:lnTo>
                  <a:close/>
                </a:path>
                <a:path w="375285" h="309880">
                  <a:moveTo>
                    <a:pt x="93538" y="130809"/>
                  </a:moveTo>
                  <a:lnTo>
                    <a:pt x="48069" y="130809"/>
                  </a:lnTo>
                  <a:lnTo>
                    <a:pt x="48729" y="132079"/>
                  </a:lnTo>
                  <a:lnTo>
                    <a:pt x="55829" y="140970"/>
                  </a:lnTo>
                  <a:lnTo>
                    <a:pt x="44437" y="144779"/>
                  </a:lnTo>
                  <a:lnTo>
                    <a:pt x="44272" y="144779"/>
                  </a:lnTo>
                  <a:lnTo>
                    <a:pt x="53060" y="148589"/>
                  </a:lnTo>
                  <a:lnTo>
                    <a:pt x="56959" y="142239"/>
                  </a:lnTo>
                  <a:lnTo>
                    <a:pt x="104336" y="142239"/>
                  </a:lnTo>
                  <a:lnTo>
                    <a:pt x="103193" y="139700"/>
                  </a:lnTo>
                  <a:lnTo>
                    <a:pt x="96822" y="132079"/>
                  </a:lnTo>
                  <a:lnTo>
                    <a:pt x="93538" y="130809"/>
                  </a:lnTo>
                  <a:close/>
                </a:path>
                <a:path w="375285" h="309880">
                  <a:moveTo>
                    <a:pt x="153911" y="144779"/>
                  </a:moveTo>
                  <a:lnTo>
                    <a:pt x="154292" y="146050"/>
                  </a:lnTo>
                  <a:lnTo>
                    <a:pt x="155689" y="148589"/>
                  </a:lnTo>
                  <a:lnTo>
                    <a:pt x="158711" y="148589"/>
                  </a:lnTo>
                  <a:lnTo>
                    <a:pt x="160083" y="147320"/>
                  </a:lnTo>
                  <a:lnTo>
                    <a:pt x="186309" y="147320"/>
                  </a:lnTo>
                  <a:lnTo>
                    <a:pt x="192265" y="146050"/>
                  </a:lnTo>
                  <a:lnTo>
                    <a:pt x="156044" y="146050"/>
                  </a:lnTo>
                  <a:lnTo>
                    <a:pt x="153911" y="144779"/>
                  </a:lnTo>
                  <a:close/>
                </a:path>
                <a:path w="375285" h="309880">
                  <a:moveTo>
                    <a:pt x="322973" y="142239"/>
                  </a:moveTo>
                  <a:lnTo>
                    <a:pt x="318046" y="142239"/>
                  </a:lnTo>
                  <a:lnTo>
                    <a:pt x="321957" y="148589"/>
                  </a:lnTo>
                  <a:lnTo>
                    <a:pt x="330009" y="146050"/>
                  </a:lnTo>
                  <a:lnTo>
                    <a:pt x="330733" y="144779"/>
                  </a:lnTo>
                  <a:lnTo>
                    <a:pt x="330568" y="144779"/>
                  </a:lnTo>
                  <a:lnTo>
                    <a:pt x="322973" y="142239"/>
                  </a:lnTo>
                  <a:close/>
                </a:path>
                <a:path w="375285" h="309880">
                  <a:moveTo>
                    <a:pt x="158127" y="142239"/>
                  </a:moveTo>
                  <a:lnTo>
                    <a:pt x="156489" y="144779"/>
                  </a:lnTo>
                  <a:lnTo>
                    <a:pt x="156044" y="146050"/>
                  </a:lnTo>
                  <a:lnTo>
                    <a:pt x="192265" y="146050"/>
                  </a:lnTo>
                  <a:lnTo>
                    <a:pt x="192639" y="144779"/>
                  </a:lnTo>
                  <a:lnTo>
                    <a:pt x="161798" y="144779"/>
                  </a:lnTo>
                  <a:lnTo>
                    <a:pt x="158127" y="142239"/>
                  </a:lnTo>
                  <a:close/>
                </a:path>
                <a:path w="375285" h="309880">
                  <a:moveTo>
                    <a:pt x="243192" y="124459"/>
                  </a:moveTo>
                  <a:lnTo>
                    <a:pt x="212572" y="124459"/>
                  </a:lnTo>
                  <a:lnTo>
                    <a:pt x="215061" y="125729"/>
                  </a:lnTo>
                  <a:lnTo>
                    <a:pt x="215036" y="127000"/>
                  </a:lnTo>
                  <a:lnTo>
                    <a:pt x="213105" y="127000"/>
                  </a:lnTo>
                  <a:lnTo>
                    <a:pt x="208356" y="128270"/>
                  </a:lnTo>
                  <a:lnTo>
                    <a:pt x="207581" y="129539"/>
                  </a:lnTo>
                  <a:lnTo>
                    <a:pt x="210299" y="134620"/>
                  </a:lnTo>
                  <a:lnTo>
                    <a:pt x="209016" y="139700"/>
                  </a:lnTo>
                  <a:lnTo>
                    <a:pt x="209016" y="143509"/>
                  </a:lnTo>
                  <a:lnTo>
                    <a:pt x="210172" y="146050"/>
                  </a:lnTo>
                  <a:lnTo>
                    <a:pt x="221462" y="146050"/>
                  </a:lnTo>
                  <a:lnTo>
                    <a:pt x="221462" y="125729"/>
                  </a:lnTo>
                  <a:lnTo>
                    <a:pt x="243192" y="125729"/>
                  </a:lnTo>
                  <a:lnTo>
                    <a:pt x="243192" y="124459"/>
                  </a:lnTo>
                  <a:close/>
                </a:path>
                <a:path w="375285" h="309880">
                  <a:moveTo>
                    <a:pt x="194310" y="115570"/>
                  </a:moveTo>
                  <a:lnTo>
                    <a:pt x="175260" y="115570"/>
                  </a:lnTo>
                  <a:lnTo>
                    <a:pt x="175374" y="116839"/>
                  </a:lnTo>
                  <a:lnTo>
                    <a:pt x="175501" y="119379"/>
                  </a:lnTo>
                  <a:lnTo>
                    <a:pt x="160413" y="140970"/>
                  </a:lnTo>
                  <a:lnTo>
                    <a:pt x="163512" y="142239"/>
                  </a:lnTo>
                  <a:lnTo>
                    <a:pt x="161798" y="144779"/>
                  </a:lnTo>
                  <a:lnTo>
                    <a:pt x="192639" y="144779"/>
                  </a:lnTo>
                  <a:lnTo>
                    <a:pt x="193014" y="143509"/>
                  </a:lnTo>
                  <a:lnTo>
                    <a:pt x="186448" y="143509"/>
                  </a:lnTo>
                  <a:lnTo>
                    <a:pt x="185788" y="142239"/>
                  </a:lnTo>
                  <a:lnTo>
                    <a:pt x="186753" y="140970"/>
                  </a:lnTo>
                  <a:lnTo>
                    <a:pt x="175513" y="140970"/>
                  </a:lnTo>
                  <a:lnTo>
                    <a:pt x="173227" y="138429"/>
                  </a:lnTo>
                  <a:lnTo>
                    <a:pt x="174205" y="134620"/>
                  </a:lnTo>
                  <a:lnTo>
                    <a:pt x="183280" y="134620"/>
                  </a:lnTo>
                  <a:lnTo>
                    <a:pt x="182499" y="133350"/>
                  </a:lnTo>
                  <a:lnTo>
                    <a:pt x="182752" y="132079"/>
                  </a:lnTo>
                  <a:lnTo>
                    <a:pt x="182295" y="132079"/>
                  </a:lnTo>
                  <a:lnTo>
                    <a:pt x="182003" y="130809"/>
                  </a:lnTo>
                  <a:lnTo>
                    <a:pt x="182003" y="129539"/>
                  </a:lnTo>
                  <a:lnTo>
                    <a:pt x="186931" y="127000"/>
                  </a:lnTo>
                  <a:lnTo>
                    <a:pt x="188201" y="127000"/>
                  </a:lnTo>
                  <a:lnTo>
                    <a:pt x="188518" y="125729"/>
                  </a:lnTo>
                  <a:lnTo>
                    <a:pt x="190309" y="123189"/>
                  </a:lnTo>
                  <a:lnTo>
                    <a:pt x="195541" y="123189"/>
                  </a:lnTo>
                  <a:lnTo>
                    <a:pt x="196164" y="121920"/>
                  </a:lnTo>
                  <a:lnTo>
                    <a:pt x="195148" y="116839"/>
                  </a:lnTo>
                  <a:lnTo>
                    <a:pt x="194310" y="115570"/>
                  </a:lnTo>
                  <a:close/>
                </a:path>
                <a:path w="375285" h="309880">
                  <a:moveTo>
                    <a:pt x="192163" y="140970"/>
                  </a:moveTo>
                  <a:lnTo>
                    <a:pt x="190144" y="140970"/>
                  </a:lnTo>
                  <a:lnTo>
                    <a:pt x="186448" y="143509"/>
                  </a:lnTo>
                  <a:lnTo>
                    <a:pt x="193014" y="143509"/>
                  </a:lnTo>
                  <a:lnTo>
                    <a:pt x="192163" y="140970"/>
                  </a:lnTo>
                  <a:close/>
                </a:path>
                <a:path w="375285" h="309880">
                  <a:moveTo>
                    <a:pt x="154901" y="140970"/>
                  </a:moveTo>
                  <a:lnTo>
                    <a:pt x="150367" y="140970"/>
                  </a:lnTo>
                  <a:lnTo>
                    <a:pt x="153530" y="142239"/>
                  </a:lnTo>
                  <a:lnTo>
                    <a:pt x="154901" y="140970"/>
                  </a:lnTo>
                  <a:close/>
                </a:path>
                <a:path w="375285" h="309880">
                  <a:moveTo>
                    <a:pt x="191833" y="133350"/>
                  </a:moveTo>
                  <a:lnTo>
                    <a:pt x="187426" y="133350"/>
                  </a:lnTo>
                  <a:lnTo>
                    <a:pt x="184061" y="135889"/>
                  </a:lnTo>
                  <a:lnTo>
                    <a:pt x="183210" y="135889"/>
                  </a:lnTo>
                  <a:lnTo>
                    <a:pt x="185864" y="137159"/>
                  </a:lnTo>
                  <a:lnTo>
                    <a:pt x="186524" y="137159"/>
                  </a:lnTo>
                  <a:lnTo>
                    <a:pt x="181063" y="138429"/>
                  </a:lnTo>
                  <a:lnTo>
                    <a:pt x="180835" y="140970"/>
                  </a:lnTo>
                  <a:lnTo>
                    <a:pt x="186753" y="140970"/>
                  </a:lnTo>
                  <a:lnTo>
                    <a:pt x="186385" y="139700"/>
                  </a:lnTo>
                  <a:lnTo>
                    <a:pt x="186194" y="138429"/>
                  </a:lnTo>
                  <a:lnTo>
                    <a:pt x="190360" y="138429"/>
                  </a:lnTo>
                  <a:lnTo>
                    <a:pt x="191084" y="137159"/>
                  </a:lnTo>
                  <a:lnTo>
                    <a:pt x="191833" y="133350"/>
                  </a:lnTo>
                  <a:close/>
                </a:path>
                <a:path w="375285" h="309880">
                  <a:moveTo>
                    <a:pt x="130492" y="104139"/>
                  </a:moveTo>
                  <a:lnTo>
                    <a:pt x="127393" y="111759"/>
                  </a:lnTo>
                  <a:lnTo>
                    <a:pt x="122389" y="111759"/>
                  </a:lnTo>
                  <a:lnTo>
                    <a:pt x="122389" y="114300"/>
                  </a:lnTo>
                  <a:lnTo>
                    <a:pt x="119456" y="119379"/>
                  </a:lnTo>
                  <a:lnTo>
                    <a:pt x="112682" y="124459"/>
                  </a:lnTo>
                  <a:lnTo>
                    <a:pt x="105110" y="127000"/>
                  </a:lnTo>
                  <a:lnTo>
                    <a:pt x="99783" y="128270"/>
                  </a:lnTo>
                  <a:lnTo>
                    <a:pt x="107276" y="130809"/>
                  </a:lnTo>
                  <a:lnTo>
                    <a:pt x="110401" y="139700"/>
                  </a:lnTo>
                  <a:lnTo>
                    <a:pt x="115836" y="134620"/>
                  </a:lnTo>
                  <a:lnTo>
                    <a:pt x="122199" y="129539"/>
                  </a:lnTo>
                  <a:lnTo>
                    <a:pt x="128390" y="129539"/>
                  </a:lnTo>
                  <a:lnTo>
                    <a:pt x="129159" y="128270"/>
                  </a:lnTo>
                  <a:lnTo>
                    <a:pt x="127787" y="128270"/>
                  </a:lnTo>
                  <a:lnTo>
                    <a:pt x="127380" y="125729"/>
                  </a:lnTo>
                  <a:lnTo>
                    <a:pt x="127660" y="121920"/>
                  </a:lnTo>
                  <a:lnTo>
                    <a:pt x="145173" y="121920"/>
                  </a:lnTo>
                  <a:lnTo>
                    <a:pt x="145173" y="114300"/>
                  </a:lnTo>
                  <a:lnTo>
                    <a:pt x="132346" y="114300"/>
                  </a:lnTo>
                  <a:lnTo>
                    <a:pt x="132461" y="111759"/>
                  </a:lnTo>
                  <a:lnTo>
                    <a:pt x="133515" y="109220"/>
                  </a:lnTo>
                  <a:lnTo>
                    <a:pt x="136296" y="107950"/>
                  </a:lnTo>
                  <a:lnTo>
                    <a:pt x="130492" y="104139"/>
                  </a:lnTo>
                  <a:close/>
                </a:path>
                <a:path w="375285" h="309880">
                  <a:moveTo>
                    <a:pt x="271487" y="129539"/>
                  </a:moveTo>
                  <a:lnTo>
                    <a:pt x="252806" y="129539"/>
                  </a:lnTo>
                  <a:lnTo>
                    <a:pt x="259181" y="134620"/>
                  </a:lnTo>
                  <a:lnTo>
                    <a:pt x="264617" y="139700"/>
                  </a:lnTo>
                  <a:lnTo>
                    <a:pt x="267741" y="130809"/>
                  </a:lnTo>
                  <a:lnTo>
                    <a:pt x="271487" y="129539"/>
                  </a:lnTo>
                  <a:close/>
                </a:path>
                <a:path w="375285" h="309880">
                  <a:moveTo>
                    <a:pt x="158525" y="134620"/>
                  </a:moveTo>
                  <a:lnTo>
                    <a:pt x="153873" y="134620"/>
                  </a:lnTo>
                  <a:lnTo>
                    <a:pt x="155816" y="138429"/>
                  </a:lnTo>
                  <a:lnTo>
                    <a:pt x="158525" y="134620"/>
                  </a:lnTo>
                  <a:close/>
                </a:path>
                <a:path w="375285" h="309880">
                  <a:moveTo>
                    <a:pt x="183280" y="134620"/>
                  </a:moveTo>
                  <a:lnTo>
                    <a:pt x="174523" y="134620"/>
                  </a:lnTo>
                  <a:lnTo>
                    <a:pt x="174929" y="137159"/>
                  </a:lnTo>
                  <a:lnTo>
                    <a:pt x="176885" y="138429"/>
                  </a:lnTo>
                  <a:lnTo>
                    <a:pt x="180809" y="137159"/>
                  </a:lnTo>
                  <a:lnTo>
                    <a:pt x="183210" y="135889"/>
                  </a:lnTo>
                  <a:lnTo>
                    <a:pt x="184061" y="135889"/>
                  </a:lnTo>
                  <a:lnTo>
                    <a:pt x="183280" y="134620"/>
                  </a:lnTo>
                  <a:close/>
                </a:path>
                <a:path w="375285" h="309880">
                  <a:moveTo>
                    <a:pt x="38950" y="125729"/>
                  </a:moveTo>
                  <a:lnTo>
                    <a:pt x="38709" y="125729"/>
                  </a:lnTo>
                  <a:lnTo>
                    <a:pt x="38709" y="129539"/>
                  </a:lnTo>
                  <a:lnTo>
                    <a:pt x="43002" y="133350"/>
                  </a:lnTo>
                  <a:lnTo>
                    <a:pt x="48069" y="130809"/>
                  </a:lnTo>
                  <a:lnTo>
                    <a:pt x="93538" y="130809"/>
                  </a:lnTo>
                  <a:lnTo>
                    <a:pt x="86969" y="128270"/>
                  </a:lnTo>
                  <a:lnTo>
                    <a:pt x="43916" y="128270"/>
                  </a:lnTo>
                  <a:lnTo>
                    <a:pt x="38950" y="125729"/>
                  </a:lnTo>
                  <a:close/>
                </a:path>
                <a:path w="375285" h="309880">
                  <a:moveTo>
                    <a:pt x="128390" y="129539"/>
                  </a:moveTo>
                  <a:lnTo>
                    <a:pt x="125056" y="129539"/>
                  </a:lnTo>
                  <a:lnTo>
                    <a:pt x="125602" y="132079"/>
                  </a:lnTo>
                  <a:lnTo>
                    <a:pt x="125755" y="133350"/>
                  </a:lnTo>
                  <a:lnTo>
                    <a:pt x="126085" y="133350"/>
                  </a:lnTo>
                  <a:lnTo>
                    <a:pt x="128390" y="129539"/>
                  </a:lnTo>
                  <a:close/>
                </a:path>
                <a:path w="375285" h="309880">
                  <a:moveTo>
                    <a:pt x="258940" y="121920"/>
                  </a:moveTo>
                  <a:lnTo>
                    <a:pt x="247345" y="121920"/>
                  </a:lnTo>
                  <a:lnTo>
                    <a:pt x="247637" y="125729"/>
                  </a:lnTo>
                  <a:lnTo>
                    <a:pt x="247230" y="128270"/>
                  </a:lnTo>
                  <a:lnTo>
                    <a:pt x="245859" y="128270"/>
                  </a:lnTo>
                  <a:lnTo>
                    <a:pt x="248920" y="133350"/>
                  </a:lnTo>
                  <a:lnTo>
                    <a:pt x="249262" y="133350"/>
                  </a:lnTo>
                  <a:lnTo>
                    <a:pt x="249402" y="132079"/>
                  </a:lnTo>
                  <a:lnTo>
                    <a:pt x="249961" y="129539"/>
                  </a:lnTo>
                  <a:lnTo>
                    <a:pt x="271487" y="129539"/>
                  </a:lnTo>
                  <a:lnTo>
                    <a:pt x="275234" y="128270"/>
                  </a:lnTo>
                  <a:lnTo>
                    <a:pt x="269905" y="127000"/>
                  </a:lnTo>
                  <a:lnTo>
                    <a:pt x="262329" y="124459"/>
                  </a:lnTo>
                  <a:lnTo>
                    <a:pt x="258940" y="121920"/>
                  </a:lnTo>
                  <a:close/>
                </a:path>
                <a:path w="375285" h="309880">
                  <a:moveTo>
                    <a:pt x="334865" y="130809"/>
                  </a:moveTo>
                  <a:lnTo>
                    <a:pt x="326948" y="130809"/>
                  </a:lnTo>
                  <a:lnTo>
                    <a:pt x="332003" y="133350"/>
                  </a:lnTo>
                  <a:lnTo>
                    <a:pt x="334865" y="130809"/>
                  </a:lnTo>
                  <a:close/>
                </a:path>
                <a:path w="375285" h="309880">
                  <a:moveTo>
                    <a:pt x="193382" y="128270"/>
                  </a:moveTo>
                  <a:lnTo>
                    <a:pt x="189979" y="128270"/>
                  </a:lnTo>
                  <a:lnTo>
                    <a:pt x="187794" y="129539"/>
                  </a:lnTo>
                  <a:lnTo>
                    <a:pt x="187896" y="130809"/>
                  </a:lnTo>
                  <a:lnTo>
                    <a:pt x="189560" y="132079"/>
                  </a:lnTo>
                  <a:lnTo>
                    <a:pt x="191757" y="132079"/>
                  </a:lnTo>
                  <a:lnTo>
                    <a:pt x="193382" y="128270"/>
                  </a:lnTo>
                  <a:close/>
                </a:path>
                <a:path w="375285" h="309880">
                  <a:moveTo>
                    <a:pt x="48539" y="101600"/>
                  </a:moveTo>
                  <a:lnTo>
                    <a:pt x="42125" y="107950"/>
                  </a:lnTo>
                  <a:lnTo>
                    <a:pt x="44678" y="115570"/>
                  </a:lnTo>
                  <a:lnTo>
                    <a:pt x="46469" y="123189"/>
                  </a:lnTo>
                  <a:lnTo>
                    <a:pt x="43916" y="128270"/>
                  </a:lnTo>
                  <a:lnTo>
                    <a:pt x="86969" y="128270"/>
                  </a:lnTo>
                  <a:lnTo>
                    <a:pt x="71323" y="125729"/>
                  </a:lnTo>
                  <a:lnTo>
                    <a:pt x="75539" y="118109"/>
                  </a:lnTo>
                  <a:lnTo>
                    <a:pt x="86302" y="118109"/>
                  </a:lnTo>
                  <a:lnTo>
                    <a:pt x="85458" y="116839"/>
                  </a:lnTo>
                  <a:lnTo>
                    <a:pt x="86080" y="116839"/>
                  </a:lnTo>
                  <a:lnTo>
                    <a:pt x="86436" y="114300"/>
                  </a:lnTo>
                  <a:lnTo>
                    <a:pt x="79006" y="114300"/>
                  </a:lnTo>
                  <a:lnTo>
                    <a:pt x="77050" y="111759"/>
                  </a:lnTo>
                  <a:lnTo>
                    <a:pt x="75907" y="107950"/>
                  </a:lnTo>
                  <a:lnTo>
                    <a:pt x="77132" y="105409"/>
                  </a:lnTo>
                  <a:lnTo>
                    <a:pt x="54838" y="105409"/>
                  </a:lnTo>
                  <a:lnTo>
                    <a:pt x="48539" y="101600"/>
                  </a:lnTo>
                  <a:close/>
                </a:path>
                <a:path w="375285" h="309880">
                  <a:moveTo>
                    <a:pt x="187502" y="106679"/>
                  </a:moveTo>
                  <a:lnTo>
                    <a:pt x="177886" y="106679"/>
                  </a:lnTo>
                  <a:lnTo>
                    <a:pt x="168787" y="107950"/>
                  </a:lnTo>
                  <a:lnTo>
                    <a:pt x="160344" y="107950"/>
                  </a:lnTo>
                  <a:lnTo>
                    <a:pt x="152692" y="109220"/>
                  </a:lnTo>
                  <a:lnTo>
                    <a:pt x="152692" y="128270"/>
                  </a:lnTo>
                  <a:lnTo>
                    <a:pt x="163041" y="128270"/>
                  </a:lnTo>
                  <a:lnTo>
                    <a:pt x="171170" y="116839"/>
                  </a:lnTo>
                  <a:lnTo>
                    <a:pt x="174129" y="115570"/>
                  </a:lnTo>
                  <a:lnTo>
                    <a:pt x="253349" y="115570"/>
                  </a:lnTo>
                  <a:lnTo>
                    <a:pt x="252615" y="114300"/>
                  </a:lnTo>
                  <a:lnTo>
                    <a:pt x="242658" y="114300"/>
                  </a:lnTo>
                  <a:lnTo>
                    <a:pt x="235585" y="113029"/>
                  </a:lnTo>
                  <a:lnTo>
                    <a:pt x="223210" y="109220"/>
                  </a:lnTo>
                  <a:lnTo>
                    <a:pt x="206770" y="107950"/>
                  </a:lnTo>
                  <a:lnTo>
                    <a:pt x="187502" y="106679"/>
                  </a:lnTo>
                  <a:close/>
                </a:path>
                <a:path w="375285" h="309880">
                  <a:moveTo>
                    <a:pt x="336296" y="125729"/>
                  </a:moveTo>
                  <a:lnTo>
                    <a:pt x="336054" y="125729"/>
                  </a:lnTo>
                  <a:lnTo>
                    <a:pt x="331101" y="128270"/>
                  </a:lnTo>
                  <a:lnTo>
                    <a:pt x="336296" y="128270"/>
                  </a:lnTo>
                  <a:lnTo>
                    <a:pt x="336296" y="125729"/>
                  </a:lnTo>
                  <a:close/>
                </a:path>
                <a:path w="375285" h="309880">
                  <a:moveTo>
                    <a:pt x="254817" y="118109"/>
                  </a:moveTo>
                  <a:lnTo>
                    <a:pt x="206413" y="118109"/>
                  </a:lnTo>
                  <a:lnTo>
                    <a:pt x="207238" y="124459"/>
                  </a:lnTo>
                  <a:lnTo>
                    <a:pt x="208025" y="125729"/>
                  </a:lnTo>
                  <a:lnTo>
                    <a:pt x="212572" y="124459"/>
                  </a:lnTo>
                  <a:lnTo>
                    <a:pt x="243192" y="124459"/>
                  </a:lnTo>
                  <a:lnTo>
                    <a:pt x="243192" y="121920"/>
                  </a:lnTo>
                  <a:lnTo>
                    <a:pt x="258940" y="121920"/>
                  </a:lnTo>
                  <a:lnTo>
                    <a:pt x="255551" y="119379"/>
                  </a:lnTo>
                  <a:lnTo>
                    <a:pt x="254817" y="118109"/>
                  </a:lnTo>
                  <a:close/>
                </a:path>
                <a:path w="375285" h="309880">
                  <a:moveTo>
                    <a:pt x="86302" y="118109"/>
                  </a:moveTo>
                  <a:lnTo>
                    <a:pt x="82143" y="118109"/>
                  </a:lnTo>
                  <a:lnTo>
                    <a:pt x="85953" y="120650"/>
                  </a:lnTo>
                  <a:lnTo>
                    <a:pt x="87147" y="119379"/>
                  </a:lnTo>
                  <a:lnTo>
                    <a:pt x="86302" y="118109"/>
                  </a:lnTo>
                  <a:close/>
                </a:path>
                <a:path w="375285" h="309880">
                  <a:moveTo>
                    <a:pt x="253349" y="115570"/>
                  </a:moveTo>
                  <a:lnTo>
                    <a:pt x="194602" y="115570"/>
                  </a:lnTo>
                  <a:lnTo>
                    <a:pt x="196888" y="116839"/>
                  </a:lnTo>
                  <a:lnTo>
                    <a:pt x="198716" y="120650"/>
                  </a:lnTo>
                  <a:lnTo>
                    <a:pt x="199948" y="120650"/>
                  </a:lnTo>
                  <a:lnTo>
                    <a:pt x="205841" y="118109"/>
                  </a:lnTo>
                  <a:lnTo>
                    <a:pt x="254817" y="118109"/>
                  </a:lnTo>
                  <a:lnTo>
                    <a:pt x="253349" y="115570"/>
                  </a:lnTo>
                  <a:close/>
                </a:path>
                <a:path w="375285" h="309880">
                  <a:moveTo>
                    <a:pt x="307888" y="95250"/>
                  </a:moveTo>
                  <a:lnTo>
                    <a:pt x="300659" y="95250"/>
                  </a:lnTo>
                  <a:lnTo>
                    <a:pt x="299478" y="101600"/>
                  </a:lnTo>
                  <a:lnTo>
                    <a:pt x="296037" y="101600"/>
                  </a:lnTo>
                  <a:lnTo>
                    <a:pt x="299097" y="107950"/>
                  </a:lnTo>
                  <a:lnTo>
                    <a:pt x="297967" y="111759"/>
                  </a:lnTo>
                  <a:lnTo>
                    <a:pt x="296011" y="114300"/>
                  </a:lnTo>
                  <a:lnTo>
                    <a:pt x="288569" y="114300"/>
                  </a:lnTo>
                  <a:lnTo>
                    <a:pt x="288925" y="116839"/>
                  </a:lnTo>
                  <a:lnTo>
                    <a:pt x="289560" y="116839"/>
                  </a:lnTo>
                  <a:lnTo>
                    <a:pt x="287858" y="119379"/>
                  </a:lnTo>
                  <a:lnTo>
                    <a:pt x="289064" y="120650"/>
                  </a:lnTo>
                  <a:lnTo>
                    <a:pt x="292874" y="118109"/>
                  </a:lnTo>
                  <a:lnTo>
                    <a:pt x="329742" y="118109"/>
                  </a:lnTo>
                  <a:lnTo>
                    <a:pt x="330339" y="115570"/>
                  </a:lnTo>
                  <a:lnTo>
                    <a:pt x="332892" y="107950"/>
                  </a:lnTo>
                  <a:lnTo>
                    <a:pt x="330326" y="105409"/>
                  </a:lnTo>
                  <a:lnTo>
                    <a:pt x="320166" y="105409"/>
                  </a:lnTo>
                  <a:lnTo>
                    <a:pt x="315925" y="99059"/>
                  </a:lnTo>
                  <a:lnTo>
                    <a:pt x="307644" y="99059"/>
                  </a:lnTo>
                  <a:lnTo>
                    <a:pt x="307888" y="95250"/>
                  </a:lnTo>
                  <a:close/>
                </a:path>
                <a:path w="375285" h="309880">
                  <a:moveTo>
                    <a:pt x="108153" y="106679"/>
                  </a:moveTo>
                  <a:lnTo>
                    <a:pt x="107607" y="106679"/>
                  </a:lnTo>
                  <a:lnTo>
                    <a:pt x="107480" y="107950"/>
                  </a:lnTo>
                  <a:lnTo>
                    <a:pt x="106895" y="110489"/>
                  </a:lnTo>
                  <a:lnTo>
                    <a:pt x="103847" y="111759"/>
                  </a:lnTo>
                  <a:lnTo>
                    <a:pt x="86880" y="111759"/>
                  </a:lnTo>
                  <a:lnTo>
                    <a:pt x="95567" y="113029"/>
                  </a:lnTo>
                  <a:lnTo>
                    <a:pt x="97942" y="115570"/>
                  </a:lnTo>
                  <a:lnTo>
                    <a:pt x="106006" y="115570"/>
                  </a:lnTo>
                  <a:lnTo>
                    <a:pt x="109931" y="113029"/>
                  </a:lnTo>
                  <a:lnTo>
                    <a:pt x="108153" y="106679"/>
                  </a:lnTo>
                  <a:close/>
                </a:path>
                <a:path w="375285" h="309880">
                  <a:moveTo>
                    <a:pt x="267398" y="106679"/>
                  </a:moveTo>
                  <a:lnTo>
                    <a:pt x="266865" y="106679"/>
                  </a:lnTo>
                  <a:lnTo>
                    <a:pt x="265087" y="113029"/>
                  </a:lnTo>
                  <a:lnTo>
                    <a:pt x="269011" y="115570"/>
                  </a:lnTo>
                  <a:lnTo>
                    <a:pt x="277075" y="115570"/>
                  </a:lnTo>
                  <a:lnTo>
                    <a:pt x="279450" y="113029"/>
                  </a:lnTo>
                  <a:lnTo>
                    <a:pt x="288124" y="111759"/>
                  </a:lnTo>
                  <a:lnTo>
                    <a:pt x="271157" y="111759"/>
                  </a:lnTo>
                  <a:lnTo>
                    <a:pt x="268122" y="110489"/>
                  </a:lnTo>
                  <a:lnTo>
                    <a:pt x="267398" y="106679"/>
                  </a:lnTo>
                  <a:close/>
                </a:path>
                <a:path w="375285" h="309880">
                  <a:moveTo>
                    <a:pt x="145173" y="110489"/>
                  </a:moveTo>
                  <a:lnTo>
                    <a:pt x="138887" y="113029"/>
                  </a:lnTo>
                  <a:lnTo>
                    <a:pt x="134365" y="114300"/>
                  </a:lnTo>
                  <a:lnTo>
                    <a:pt x="145173" y="114300"/>
                  </a:lnTo>
                  <a:lnTo>
                    <a:pt x="145173" y="110489"/>
                  </a:lnTo>
                  <a:close/>
                </a:path>
                <a:path w="375285" h="309880">
                  <a:moveTo>
                    <a:pt x="244525" y="104139"/>
                  </a:moveTo>
                  <a:lnTo>
                    <a:pt x="238633" y="107950"/>
                  </a:lnTo>
                  <a:lnTo>
                    <a:pt x="241503" y="109220"/>
                  </a:lnTo>
                  <a:lnTo>
                    <a:pt x="242557" y="111759"/>
                  </a:lnTo>
                  <a:lnTo>
                    <a:pt x="242658" y="114300"/>
                  </a:lnTo>
                  <a:lnTo>
                    <a:pt x="252615" y="114300"/>
                  </a:lnTo>
                  <a:lnTo>
                    <a:pt x="252615" y="111759"/>
                  </a:lnTo>
                  <a:lnTo>
                    <a:pt x="247611" y="111759"/>
                  </a:lnTo>
                  <a:lnTo>
                    <a:pt x="244525" y="104139"/>
                  </a:lnTo>
                  <a:close/>
                </a:path>
                <a:path w="375285" h="309880">
                  <a:moveTo>
                    <a:pt x="95808" y="110489"/>
                  </a:moveTo>
                  <a:lnTo>
                    <a:pt x="85064" y="110489"/>
                  </a:lnTo>
                  <a:lnTo>
                    <a:pt x="85064" y="111759"/>
                  </a:lnTo>
                  <a:lnTo>
                    <a:pt x="96659" y="111759"/>
                  </a:lnTo>
                  <a:lnTo>
                    <a:pt x="95808" y="110489"/>
                  </a:lnTo>
                  <a:close/>
                </a:path>
                <a:path w="375285" h="309880">
                  <a:moveTo>
                    <a:pt x="289940" y="110489"/>
                  </a:moveTo>
                  <a:lnTo>
                    <a:pt x="279209" y="110489"/>
                  </a:lnTo>
                  <a:lnTo>
                    <a:pt x="278345" y="111759"/>
                  </a:lnTo>
                  <a:lnTo>
                    <a:pt x="289940" y="111759"/>
                  </a:lnTo>
                  <a:lnTo>
                    <a:pt x="289940" y="110489"/>
                  </a:lnTo>
                  <a:close/>
                </a:path>
                <a:path w="375285" h="309880">
                  <a:moveTo>
                    <a:pt x="92557" y="101600"/>
                  </a:moveTo>
                  <a:lnTo>
                    <a:pt x="78968" y="101600"/>
                  </a:lnTo>
                  <a:lnTo>
                    <a:pt x="90017" y="107950"/>
                  </a:lnTo>
                  <a:lnTo>
                    <a:pt x="92773" y="105409"/>
                  </a:lnTo>
                  <a:lnTo>
                    <a:pt x="92557" y="101600"/>
                  </a:lnTo>
                  <a:close/>
                </a:path>
                <a:path w="375285" h="309880">
                  <a:moveTo>
                    <a:pt x="296037" y="101600"/>
                  </a:moveTo>
                  <a:lnTo>
                    <a:pt x="282460" y="101600"/>
                  </a:lnTo>
                  <a:lnTo>
                    <a:pt x="282244" y="105409"/>
                  </a:lnTo>
                  <a:lnTo>
                    <a:pt x="285000" y="107950"/>
                  </a:lnTo>
                  <a:lnTo>
                    <a:pt x="296037" y="101600"/>
                  </a:lnTo>
                  <a:close/>
                </a:path>
                <a:path w="375285" h="309880">
                  <a:moveTo>
                    <a:pt x="65098" y="95250"/>
                  </a:moveTo>
                  <a:lnTo>
                    <a:pt x="57721" y="95250"/>
                  </a:lnTo>
                  <a:lnTo>
                    <a:pt x="59080" y="99059"/>
                  </a:lnTo>
                  <a:lnTo>
                    <a:pt x="54838" y="105409"/>
                  </a:lnTo>
                  <a:lnTo>
                    <a:pt x="77132" y="105409"/>
                  </a:lnTo>
                  <a:lnTo>
                    <a:pt x="78968" y="101600"/>
                  </a:lnTo>
                  <a:lnTo>
                    <a:pt x="75526" y="101600"/>
                  </a:lnTo>
                  <a:lnTo>
                    <a:pt x="75059" y="99059"/>
                  </a:lnTo>
                  <a:lnTo>
                    <a:pt x="66154" y="99059"/>
                  </a:lnTo>
                  <a:lnTo>
                    <a:pt x="65098" y="95250"/>
                  </a:lnTo>
                  <a:close/>
                </a:path>
                <a:path w="375285" h="309880">
                  <a:moveTo>
                    <a:pt x="326478" y="101600"/>
                  </a:moveTo>
                  <a:lnTo>
                    <a:pt x="320166" y="105409"/>
                  </a:lnTo>
                  <a:lnTo>
                    <a:pt x="330326" y="105409"/>
                  </a:lnTo>
                  <a:lnTo>
                    <a:pt x="326478" y="101600"/>
                  </a:lnTo>
                  <a:close/>
                </a:path>
                <a:path w="375285" h="309880">
                  <a:moveTo>
                    <a:pt x="89490" y="95250"/>
                  </a:moveTo>
                  <a:lnTo>
                    <a:pt x="80505" y="95250"/>
                  </a:lnTo>
                  <a:lnTo>
                    <a:pt x="83159" y="96520"/>
                  </a:lnTo>
                  <a:lnTo>
                    <a:pt x="83400" y="99059"/>
                  </a:lnTo>
                  <a:lnTo>
                    <a:pt x="80403" y="101600"/>
                  </a:lnTo>
                  <a:lnTo>
                    <a:pt x="93395" y="101600"/>
                  </a:lnTo>
                  <a:lnTo>
                    <a:pt x="93903" y="100329"/>
                  </a:lnTo>
                  <a:lnTo>
                    <a:pt x="93903" y="97789"/>
                  </a:lnTo>
                  <a:lnTo>
                    <a:pt x="89490" y="95250"/>
                  </a:lnTo>
                  <a:close/>
                </a:path>
                <a:path w="375285" h="309880">
                  <a:moveTo>
                    <a:pt x="296176" y="86359"/>
                  </a:moveTo>
                  <a:lnTo>
                    <a:pt x="292747" y="90170"/>
                  </a:lnTo>
                  <a:lnTo>
                    <a:pt x="292201" y="92709"/>
                  </a:lnTo>
                  <a:lnTo>
                    <a:pt x="289928" y="92709"/>
                  </a:lnTo>
                  <a:lnTo>
                    <a:pt x="281101" y="97789"/>
                  </a:lnTo>
                  <a:lnTo>
                    <a:pt x="281101" y="100329"/>
                  </a:lnTo>
                  <a:lnTo>
                    <a:pt x="281622" y="101600"/>
                  </a:lnTo>
                  <a:lnTo>
                    <a:pt x="294601" y="101600"/>
                  </a:lnTo>
                  <a:lnTo>
                    <a:pt x="291617" y="99059"/>
                  </a:lnTo>
                  <a:lnTo>
                    <a:pt x="291858" y="96520"/>
                  </a:lnTo>
                  <a:lnTo>
                    <a:pt x="294513" y="95250"/>
                  </a:lnTo>
                  <a:lnTo>
                    <a:pt x="307888" y="95250"/>
                  </a:lnTo>
                  <a:lnTo>
                    <a:pt x="308051" y="92709"/>
                  </a:lnTo>
                  <a:lnTo>
                    <a:pt x="311096" y="90998"/>
                  </a:lnTo>
                  <a:lnTo>
                    <a:pt x="311327" y="90170"/>
                  </a:lnTo>
                  <a:lnTo>
                    <a:pt x="313444" y="89679"/>
                  </a:lnTo>
                  <a:lnTo>
                    <a:pt x="317093" y="87629"/>
                  </a:lnTo>
                  <a:lnTo>
                    <a:pt x="306552" y="87629"/>
                  </a:lnTo>
                  <a:lnTo>
                    <a:pt x="296176" y="86359"/>
                  </a:lnTo>
                  <a:close/>
                </a:path>
                <a:path w="375285" h="309880">
                  <a:moveTo>
                    <a:pt x="52679" y="87629"/>
                  </a:moveTo>
                  <a:lnTo>
                    <a:pt x="46164" y="92709"/>
                  </a:lnTo>
                  <a:lnTo>
                    <a:pt x="46545" y="96520"/>
                  </a:lnTo>
                  <a:lnTo>
                    <a:pt x="51180" y="99059"/>
                  </a:lnTo>
                  <a:lnTo>
                    <a:pt x="55194" y="99059"/>
                  </a:lnTo>
                  <a:lnTo>
                    <a:pt x="57213" y="97789"/>
                  </a:lnTo>
                  <a:lnTo>
                    <a:pt x="57213" y="95250"/>
                  </a:lnTo>
                  <a:lnTo>
                    <a:pt x="65098" y="95250"/>
                  </a:lnTo>
                  <a:lnTo>
                    <a:pt x="63917" y="90998"/>
                  </a:lnTo>
                  <a:lnTo>
                    <a:pt x="61565" y="89679"/>
                  </a:lnTo>
                  <a:lnTo>
                    <a:pt x="52679" y="87629"/>
                  </a:lnTo>
                  <a:close/>
                </a:path>
                <a:path w="375285" h="309880">
                  <a:moveTo>
                    <a:pt x="61950" y="82550"/>
                  </a:moveTo>
                  <a:lnTo>
                    <a:pt x="61074" y="82550"/>
                  </a:lnTo>
                  <a:lnTo>
                    <a:pt x="59474" y="85089"/>
                  </a:lnTo>
                  <a:lnTo>
                    <a:pt x="57912" y="87629"/>
                  </a:lnTo>
                  <a:lnTo>
                    <a:pt x="61574" y="89681"/>
                  </a:lnTo>
                  <a:lnTo>
                    <a:pt x="63690" y="90170"/>
                  </a:lnTo>
                  <a:lnTo>
                    <a:pt x="63920" y="91000"/>
                  </a:lnTo>
                  <a:lnTo>
                    <a:pt x="66967" y="92709"/>
                  </a:lnTo>
                  <a:lnTo>
                    <a:pt x="67259" y="97789"/>
                  </a:lnTo>
                  <a:lnTo>
                    <a:pt x="67373" y="99059"/>
                  </a:lnTo>
                  <a:lnTo>
                    <a:pt x="75059" y="99059"/>
                  </a:lnTo>
                  <a:lnTo>
                    <a:pt x="74358" y="95250"/>
                  </a:lnTo>
                  <a:lnTo>
                    <a:pt x="89490" y="95250"/>
                  </a:lnTo>
                  <a:lnTo>
                    <a:pt x="85077" y="92709"/>
                  </a:lnTo>
                  <a:lnTo>
                    <a:pt x="82816" y="92709"/>
                  </a:lnTo>
                  <a:lnTo>
                    <a:pt x="82257" y="90170"/>
                  </a:lnTo>
                  <a:lnTo>
                    <a:pt x="79980" y="87629"/>
                  </a:lnTo>
                  <a:lnTo>
                    <a:pt x="63563" y="87629"/>
                  </a:lnTo>
                  <a:lnTo>
                    <a:pt x="60020" y="86359"/>
                  </a:lnTo>
                  <a:lnTo>
                    <a:pt x="61950" y="82550"/>
                  </a:lnTo>
                  <a:close/>
                </a:path>
                <a:path w="375285" h="309880">
                  <a:moveTo>
                    <a:pt x="322325" y="87629"/>
                  </a:moveTo>
                  <a:lnTo>
                    <a:pt x="313441" y="89681"/>
                  </a:lnTo>
                  <a:lnTo>
                    <a:pt x="311096" y="91000"/>
                  </a:lnTo>
                  <a:lnTo>
                    <a:pt x="308851" y="99059"/>
                  </a:lnTo>
                  <a:lnTo>
                    <a:pt x="315925" y="99059"/>
                  </a:lnTo>
                  <a:lnTo>
                    <a:pt x="317296" y="95250"/>
                  </a:lnTo>
                  <a:lnTo>
                    <a:pt x="328591" y="95250"/>
                  </a:lnTo>
                  <a:lnTo>
                    <a:pt x="328853" y="92709"/>
                  </a:lnTo>
                  <a:lnTo>
                    <a:pt x="322325" y="87629"/>
                  </a:lnTo>
                  <a:close/>
                </a:path>
                <a:path w="375285" h="309880">
                  <a:moveTo>
                    <a:pt x="328591" y="95250"/>
                  </a:moveTo>
                  <a:lnTo>
                    <a:pt x="317792" y="95250"/>
                  </a:lnTo>
                  <a:lnTo>
                    <a:pt x="317792" y="97789"/>
                  </a:lnTo>
                  <a:lnTo>
                    <a:pt x="319824" y="99059"/>
                  </a:lnTo>
                  <a:lnTo>
                    <a:pt x="323824" y="99059"/>
                  </a:lnTo>
                  <a:lnTo>
                    <a:pt x="328460" y="96520"/>
                  </a:lnTo>
                  <a:lnTo>
                    <a:pt x="328591" y="95250"/>
                  </a:lnTo>
                  <a:close/>
                </a:path>
                <a:path w="375285" h="309880">
                  <a:moveTo>
                    <a:pt x="223672" y="80009"/>
                  </a:moveTo>
                  <a:lnTo>
                    <a:pt x="151345" y="80009"/>
                  </a:lnTo>
                  <a:lnTo>
                    <a:pt x="151384" y="97789"/>
                  </a:lnTo>
                  <a:lnTo>
                    <a:pt x="159277" y="95250"/>
                  </a:lnTo>
                  <a:lnTo>
                    <a:pt x="165671" y="93979"/>
                  </a:lnTo>
                  <a:lnTo>
                    <a:pt x="223663" y="93979"/>
                  </a:lnTo>
                  <a:lnTo>
                    <a:pt x="223672" y="80009"/>
                  </a:lnTo>
                  <a:close/>
                </a:path>
                <a:path w="375285" h="309880">
                  <a:moveTo>
                    <a:pt x="223663" y="93979"/>
                  </a:moveTo>
                  <a:lnTo>
                    <a:pt x="202886" y="93979"/>
                  </a:lnTo>
                  <a:lnTo>
                    <a:pt x="214220" y="96520"/>
                  </a:lnTo>
                  <a:lnTo>
                    <a:pt x="221224" y="97789"/>
                  </a:lnTo>
                  <a:lnTo>
                    <a:pt x="223621" y="97789"/>
                  </a:lnTo>
                  <a:lnTo>
                    <a:pt x="223663" y="93979"/>
                  </a:lnTo>
                  <a:close/>
                </a:path>
                <a:path w="375285" h="309880">
                  <a:moveTo>
                    <a:pt x="61565" y="89679"/>
                  </a:moveTo>
                  <a:lnTo>
                    <a:pt x="63920" y="91000"/>
                  </a:lnTo>
                  <a:lnTo>
                    <a:pt x="63690" y="90170"/>
                  </a:lnTo>
                  <a:lnTo>
                    <a:pt x="61565" y="89679"/>
                  </a:lnTo>
                  <a:close/>
                </a:path>
                <a:path w="375285" h="309880">
                  <a:moveTo>
                    <a:pt x="313441" y="89681"/>
                  </a:moveTo>
                  <a:lnTo>
                    <a:pt x="311327" y="90170"/>
                  </a:lnTo>
                  <a:lnTo>
                    <a:pt x="311096" y="90998"/>
                  </a:lnTo>
                  <a:lnTo>
                    <a:pt x="313441" y="89681"/>
                  </a:lnTo>
                  <a:close/>
                </a:path>
                <a:path w="375285" h="309880">
                  <a:moveTo>
                    <a:pt x="78841" y="86359"/>
                  </a:moveTo>
                  <a:lnTo>
                    <a:pt x="68465" y="87629"/>
                  </a:lnTo>
                  <a:lnTo>
                    <a:pt x="79980" y="87629"/>
                  </a:lnTo>
                  <a:lnTo>
                    <a:pt x="78841" y="86359"/>
                  </a:lnTo>
                  <a:close/>
                </a:path>
                <a:path w="375285" h="309880">
                  <a:moveTo>
                    <a:pt x="313931" y="82550"/>
                  </a:moveTo>
                  <a:lnTo>
                    <a:pt x="313054" y="82550"/>
                  </a:lnTo>
                  <a:lnTo>
                    <a:pt x="314998" y="86359"/>
                  </a:lnTo>
                  <a:lnTo>
                    <a:pt x="311454" y="87629"/>
                  </a:lnTo>
                  <a:lnTo>
                    <a:pt x="317093" y="87629"/>
                  </a:lnTo>
                  <a:lnTo>
                    <a:pt x="315531" y="85089"/>
                  </a:lnTo>
                  <a:lnTo>
                    <a:pt x="313931" y="82550"/>
                  </a:lnTo>
                  <a:close/>
                </a:path>
                <a:path w="375285" h="309880">
                  <a:moveTo>
                    <a:pt x="145491" y="45720"/>
                  </a:moveTo>
                  <a:lnTo>
                    <a:pt x="132549" y="45720"/>
                  </a:lnTo>
                  <a:lnTo>
                    <a:pt x="132549" y="54609"/>
                  </a:lnTo>
                  <a:lnTo>
                    <a:pt x="134955" y="62229"/>
                  </a:lnTo>
                  <a:lnTo>
                    <a:pt x="139973" y="68579"/>
                  </a:lnTo>
                  <a:lnTo>
                    <a:pt x="144304" y="74929"/>
                  </a:lnTo>
                  <a:lnTo>
                    <a:pt x="144652" y="81279"/>
                  </a:lnTo>
                  <a:lnTo>
                    <a:pt x="151345" y="80009"/>
                  </a:lnTo>
                  <a:lnTo>
                    <a:pt x="230434" y="80009"/>
                  </a:lnTo>
                  <a:lnTo>
                    <a:pt x="230574" y="77470"/>
                  </a:lnTo>
                  <a:lnTo>
                    <a:pt x="157048" y="77470"/>
                  </a:lnTo>
                  <a:lnTo>
                    <a:pt x="155638" y="76200"/>
                  </a:lnTo>
                  <a:lnTo>
                    <a:pt x="156070" y="74929"/>
                  </a:lnTo>
                  <a:lnTo>
                    <a:pt x="156260" y="74929"/>
                  </a:lnTo>
                  <a:lnTo>
                    <a:pt x="156260" y="69850"/>
                  </a:lnTo>
                  <a:lnTo>
                    <a:pt x="147751" y="69850"/>
                  </a:lnTo>
                  <a:lnTo>
                    <a:pt x="143548" y="64770"/>
                  </a:lnTo>
                  <a:lnTo>
                    <a:pt x="139992" y="59689"/>
                  </a:lnTo>
                  <a:lnTo>
                    <a:pt x="139992" y="50800"/>
                  </a:lnTo>
                  <a:lnTo>
                    <a:pt x="150240" y="50800"/>
                  </a:lnTo>
                  <a:lnTo>
                    <a:pt x="150240" y="48259"/>
                  </a:lnTo>
                  <a:lnTo>
                    <a:pt x="144665" y="48259"/>
                  </a:lnTo>
                  <a:lnTo>
                    <a:pt x="145491" y="45720"/>
                  </a:lnTo>
                  <a:close/>
                </a:path>
                <a:path w="375285" h="309880">
                  <a:moveTo>
                    <a:pt x="230434" y="80009"/>
                  </a:moveTo>
                  <a:lnTo>
                    <a:pt x="223672" y="80009"/>
                  </a:lnTo>
                  <a:lnTo>
                    <a:pt x="230365" y="81279"/>
                  </a:lnTo>
                  <a:lnTo>
                    <a:pt x="230434" y="80009"/>
                  </a:lnTo>
                  <a:close/>
                </a:path>
                <a:path w="375285" h="309880">
                  <a:moveTo>
                    <a:pt x="171513" y="33020"/>
                  </a:moveTo>
                  <a:lnTo>
                    <a:pt x="155321" y="33020"/>
                  </a:lnTo>
                  <a:lnTo>
                    <a:pt x="151574" y="38100"/>
                  </a:lnTo>
                  <a:lnTo>
                    <a:pt x="151574" y="43179"/>
                  </a:lnTo>
                  <a:lnTo>
                    <a:pt x="153513" y="52070"/>
                  </a:lnTo>
                  <a:lnTo>
                    <a:pt x="157778" y="59689"/>
                  </a:lnTo>
                  <a:lnTo>
                    <a:pt x="162043" y="66039"/>
                  </a:lnTo>
                  <a:lnTo>
                    <a:pt x="163982" y="72389"/>
                  </a:lnTo>
                  <a:lnTo>
                    <a:pt x="163982" y="77470"/>
                  </a:lnTo>
                  <a:lnTo>
                    <a:pt x="211035" y="77470"/>
                  </a:lnTo>
                  <a:lnTo>
                    <a:pt x="211035" y="73659"/>
                  </a:lnTo>
                  <a:lnTo>
                    <a:pt x="175450" y="73659"/>
                  </a:lnTo>
                  <a:lnTo>
                    <a:pt x="173583" y="72389"/>
                  </a:lnTo>
                  <a:lnTo>
                    <a:pt x="171754" y="69850"/>
                  </a:lnTo>
                  <a:lnTo>
                    <a:pt x="173291" y="68579"/>
                  </a:lnTo>
                  <a:lnTo>
                    <a:pt x="174193" y="66039"/>
                  </a:lnTo>
                  <a:lnTo>
                    <a:pt x="174193" y="60959"/>
                  </a:lnTo>
                  <a:lnTo>
                    <a:pt x="173448" y="59689"/>
                  </a:lnTo>
                  <a:lnTo>
                    <a:pt x="165188" y="59689"/>
                  </a:lnTo>
                  <a:lnTo>
                    <a:pt x="162598" y="53339"/>
                  </a:lnTo>
                  <a:lnTo>
                    <a:pt x="160782" y="46989"/>
                  </a:lnTo>
                  <a:lnTo>
                    <a:pt x="160782" y="39370"/>
                  </a:lnTo>
                  <a:lnTo>
                    <a:pt x="162763" y="38100"/>
                  </a:lnTo>
                  <a:lnTo>
                    <a:pt x="170472" y="38100"/>
                  </a:lnTo>
                  <a:lnTo>
                    <a:pt x="171513" y="33020"/>
                  </a:lnTo>
                  <a:close/>
                </a:path>
                <a:path w="375285" h="309880">
                  <a:moveTo>
                    <a:pt x="224980" y="67309"/>
                  </a:moveTo>
                  <a:lnTo>
                    <a:pt x="220929" y="67309"/>
                  </a:lnTo>
                  <a:lnTo>
                    <a:pt x="218744" y="69850"/>
                  </a:lnTo>
                  <a:lnTo>
                    <a:pt x="218744" y="74929"/>
                  </a:lnTo>
                  <a:lnTo>
                    <a:pt x="218935" y="74929"/>
                  </a:lnTo>
                  <a:lnTo>
                    <a:pt x="219367" y="76200"/>
                  </a:lnTo>
                  <a:lnTo>
                    <a:pt x="217970" y="77470"/>
                  </a:lnTo>
                  <a:lnTo>
                    <a:pt x="230574" y="77470"/>
                  </a:lnTo>
                  <a:lnTo>
                    <a:pt x="230713" y="74929"/>
                  </a:lnTo>
                  <a:lnTo>
                    <a:pt x="234178" y="69850"/>
                  </a:lnTo>
                  <a:lnTo>
                    <a:pt x="227266" y="69850"/>
                  </a:lnTo>
                  <a:lnTo>
                    <a:pt x="226301" y="68579"/>
                  </a:lnTo>
                  <a:lnTo>
                    <a:pt x="224980" y="67309"/>
                  </a:lnTo>
                  <a:close/>
                </a:path>
                <a:path w="375285" h="309880">
                  <a:moveTo>
                    <a:pt x="186029" y="53339"/>
                  </a:moveTo>
                  <a:lnTo>
                    <a:pt x="181406" y="53339"/>
                  </a:lnTo>
                  <a:lnTo>
                    <a:pt x="179095" y="54609"/>
                  </a:lnTo>
                  <a:lnTo>
                    <a:pt x="179095" y="63500"/>
                  </a:lnTo>
                  <a:lnTo>
                    <a:pt x="185216" y="64770"/>
                  </a:lnTo>
                  <a:lnTo>
                    <a:pt x="185216" y="71120"/>
                  </a:lnTo>
                  <a:lnTo>
                    <a:pt x="183007" y="73659"/>
                  </a:lnTo>
                  <a:lnTo>
                    <a:pt x="192011" y="73659"/>
                  </a:lnTo>
                  <a:lnTo>
                    <a:pt x="189788" y="71120"/>
                  </a:lnTo>
                  <a:lnTo>
                    <a:pt x="189788" y="64770"/>
                  </a:lnTo>
                  <a:lnTo>
                    <a:pt x="195910" y="63500"/>
                  </a:lnTo>
                  <a:lnTo>
                    <a:pt x="195910" y="54609"/>
                  </a:lnTo>
                  <a:lnTo>
                    <a:pt x="187261" y="54609"/>
                  </a:lnTo>
                  <a:lnTo>
                    <a:pt x="186029" y="53339"/>
                  </a:lnTo>
                  <a:close/>
                </a:path>
                <a:path w="375285" h="309880">
                  <a:moveTo>
                    <a:pt x="207606" y="57150"/>
                  </a:moveTo>
                  <a:lnTo>
                    <a:pt x="203047" y="57150"/>
                  </a:lnTo>
                  <a:lnTo>
                    <a:pt x="200812" y="60959"/>
                  </a:lnTo>
                  <a:lnTo>
                    <a:pt x="200812" y="66039"/>
                  </a:lnTo>
                  <a:lnTo>
                    <a:pt x="201714" y="68579"/>
                  </a:lnTo>
                  <a:lnTo>
                    <a:pt x="203250" y="69850"/>
                  </a:lnTo>
                  <a:lnTo>
                    <a:pt x="201422" y="72389"/>
                  </a:lnTo>
                  <a:lnTo>
                    <a:pt x="199555" y="73659"/>
                  </a:lnTo>
                  <a:lnTo>
                    <a:pt x="211035" y="73659"/>
                  </a:lnTo>
                  <a:lnTo>
                    <a:pt x="211035" y="72389"/>
                  </a:lnTo>
                  <a:lnTo>
                    <a:pt x="212974" y="66039"/>
                  </a:lnTo>
                  <a:lnTo>
                    <a:pt x="217239" y="59689"/>
                  </a:lnTo>
                  <a:lnTo>
                    <a:pt x="209816" y="59689"/>
                  </a:lnTo>
                  <a:lnTo>
                    <a:pt x="208876" y="58420"/>
                  </a:lnTo>
                  <a:lnTo>
                    <a:pt x="207606" y="57150"/>
                  </a:lnTo>
                  <a:close/>
                </a:path>
                <a:path w="375285" h="309880">
                  <a:moveTo>
                    <a:pt x="154076" y="67309"/>
                  </a:moveTo>
                  <a:lnTo>
                    <a:pt x="150025" y="67309"/>
                  </a:lnTo>
                  <a:lnTo>
                    <a:pt x="148716" y="68579"/>
                  </a:lnTo>
                  <a:lnTo>
                    <a:pt x="147751" y="69850"/>
                  </a:lnTo>
                  <a:lnTo>
                    <a:pt x="156260" y="69850"/>
                  </a:lnTo>
                  <a:lnTo>
                    <a:pt x="154076" y="67309"/>
                  </a:lnTo>
                  <a:close/>
                </a:path>
                <a:path w="375285" h="309880">
                  <a:moveTo>
                    <a:pt x="242468" y="50800"/>
                  </a:moveTo>
                  <a:lnTo>
                    <a:pt x="235026" y="50800"/>
                  </a:lnTo>
                  <a:lnTo>
                    <a:pt x="235026" y="59689"/>
                  </a:lnTo>
                  <a:lnTo>
                    <a:pt x="231470" y="64770"/>
                  </a:lnTo>
                  <a:lnTo>
                    <a:pt x="227266" y="69850"/>
                  </a:lnTo>
                  <a:lnTo>
                    <a:pt x="234178" y="69850"/>
                  </a:lnTo>
                  <a:lnTo>
                    <a:pt x="235045" y="68579"/>
                  </a:lnTo>
                  <a:lnTo>
                    <a:pt x="240062" y="62229"/>
                  </a:lnTo>
                  <a:lnTo>
                    <a:pt x="242468" y="54609"/>
                  </a:lnTo>
                  <a:lnTo>
                    <a:pt x="242468" y="50800"/>
                  </a:lnTo>
                  <a:close/>
                </a:path>
                <a:path w="375285" h="309880">
                  <a:moveTo>
                    <a:pt x="171958" y="57150"/>
                  </a:moveTo>
                  <a:lnTo>
                    <a:pt x="167411" y="57150"/>
                  </a:lnTo>
                  <a:lnTo>
                    <a:pt x="166128" y="58420"/>
                  </a:lnTo>
                  <a:lnTo>
                    <a:pt x="165188" y="59689"/>
                  </a:lnTo>
                  <a:lnTo>
                    <a:pt x="173448" y="59689"/>
                  </a:lnTo>
                  <a:lnTo>
                    <a:pt x="171958" y="57150"/>
                  </a:lnTo>
                  <a:close/>
                </a:path>
                <a:path w="375285" h="309880">
                  <a:moveTo>
                    <a:pt x="223443" y="38100"/>
                  </a:moveTo>
                  <a:lnTo>
                    <a:pt x="212255" y="38100"/>
                  </a:lnTo>
                  <a:lnTo>
                    <a:pt x="214236" y="39370"/>
                  </a:lnTo>
                  <a:lnTo>
                    <a:pt x="214236" y="46989"/>
                  </a:lnTo>
                  <a:lnTo>
                    <a:pt x="212420" y="53339"/>
                  </a:lnTo>
                  <a:lnTo>
                    <a:pt x="209816" y="59689"/>
                  </a:lnTo>
                  <a:lnTo>
                    <a:pt x="217239" y="59689"/>
                  </a:lnTo>
                  <a:lnTo>
                    <a:pt x="221505" y="52070"/>
                  </a:lnTo>
                  <a:lnTo>
                    <a:pt x="223443" y="43179"/>
                  </a:lnTo>
                  <a:lnTo>
                    <a:pt x="223443" y="38100"/>
                  </a:lnTo>
                  <a:close/>
                </a:path>
                <a:path w="375285" h="309880">
                  <a:moveTo>
                    <a:pt x="193598" y="53339"/>
                  </a:moveTo>
                  <a:lnTo>
                    <a:pt x="188975" y="53339"/>
                  </a:lnTo>
                  <a:lnTo>
                    <a:pt x="187744" y="54609"/>
                  </a:lnTo>
                  <a:lnTo>
                    <a:pt x="195910" y="54609"/>
                  </a:lnTo>
                  <a:lnTo>
                    <a:pt x="193598" y="53339"/>
                  </a:lnTo>
                  <a:close/>
                </a:path>
                <a:path w="375285" h="309880">
                  <a:moveTo>
                    <a:pt x="150240" y="50800"/>
                  </a:moveTo>
                  <a:lnTo>
                    <a:pt x="144157" y="50800"/>
                  </a:lnTo>
                  <a:lnTo>
                    <a:pt x="144221" y="53339"/>
                  </a:lnTo>
                  <a:lnTo>
                    <a:pt x="148983" y="53339"/>
                  </a:lnTo>
                  <a:lnTo>
                    <a:pt x="150240" y="50800"/>
                  </a:lnTo>
                  <a:close/>
                </a:path>
                <a:path w="375285" h="309880">
                  <a:moveTo>
                    <a:pt x="242468" y="45720"/>
                  </a:moveTo>
                  <a:lnTo>
                    <a:pt x="229527" y="45720"/>
                  </a:lnTo>
                  <a:lnTo>
                    <a:pt x="230352" y="48259"/>
                  </a:lnTo>
                  <a:lnTo>
                    <a:pt x="224777" y="48259"/>
                  </a:lnTo>
                  <a:lnTo>
                    <a:pt x="224777" y="50800"/>
                  </a:lnTo>
                  <a:lnTo>
                    <a:pt x="226021" y="53339"/>
                  </a:lnTo>
                  <a:lnTo>
                    <a:pt x="230797" y="53339"/>
                  </a:lnTo>
                  <a:lnTo>
                    <a:pt x="230860" y="50800"/>
                  </a:lnTo>
                  <a:lnTo>
                    <a:pt x="242468" y="50800"/>
                  </a:lnTo>
                  <a:lnTo>
                    <a:pt x="242468" y="45720"/>
                  </a:lnTo>
                  <a:close/>
                </a:path>
                <a:path w="375285" h="309880">
                  <a:moveTo>
                    <a:pt x="190690" y="38100"/>
                  </a:moveTo>
                  <a:lnTo>
                    <a:pt x="184327" y="38100"/>
                  </a:lnTo>
                  <a:lnTo>
                    <a:pt x="181737" y="40639"/>
                  </a:lnTo>
                  <a:lnTo>
                    <a:pt x="181737" y="46989"/>
                  </a:lnTo>
                  <a:lnTo>
                    <a:pt x="184327" y="49529"/>
                  </a:lnTo>
                  <a:lnTo>
                    <a:pt x="190690" y="49529"/>
                  </a:lnTo>
                  <a:lnTo>
                    <a:pt x="193268" y="46989"/>
                  </a:lnTo>
                  <a:lnTo>
                    <a:pt x="193268" y="40639"/>
                  </a:lnTo>
                  <a:lnTo>
                    <a:pt x="190690" y="38100"/>
                  </a:lnTo>
                  <a:close/>
                </a:path>
                <a:path w="375285" h="309880">
                  <a:moveTo>
                    <a:pt x="170472" y="38100"/>
                  </a:moveTo>
                  <a:lnTo>
                    <a:pt x="167639" y="38100"/>
                  </a:lnTo>
                  <a:lnTo>
                    <a:pt x="168770" y="45720"/>
                  </a:lnTo>
                  <a:lnTo>
                    <a:pt x="176555" y="45720"/>
                  </a:lnTo>
                  <a:lnTo>
                    <a:pt x="177812" y="40639"/>
                  </a:lnTo>
                  <a:lnTo>
                    <a:pt x="169951" y="40639"/>
                  </a:lnTo>
                  <a:lnTo>
                    <a:pt x="170472" y="38100"/>
                  </a:lnTo>
                  <a:close/>
                </a:path>
                <a:path w="375285" h="309880">
                  <a:moveTo>
                    <a:pt x="219697" y="33020"/>
                  </a:moveTo>
                  <a:lnTo>
                    <a:pt x="203492" y="33020"/>
                  </a:lnTo>
                  <a:lnTo>
                    <a:pt x="205054" y="40639"/>
                  </a:lnTo>
                  <a:lnTo>
                    <a:pt x="197205" y="40639"/>
                  </a:lnTo>
                  <a:lnTo>
                    <a:pt x="198462" y="45720"/>
                  </a:lnTo>
                  <a:lnTo>
                    <a:pt x="206235" y="45720"/>
                  </a:lnTo>
                  <a:lnTo>
                    <a:pt x="207365" y="38100"/>
                  </a:lnTo>
                  <a:lnTo>
                    <a:pt x="223443" y="38100"/>
                  </a:lnTo>
                  <a:lnTo>
                    <a:pt x="219697" y="33020"/>
                  </a:lnTo>
                  <a:close/>
                </a:path>
                <a:path w="375285" h="309880">
                  <a:moveTo>
                    <a:pt x="193636" y="21589"/>
                  </a:moveTo>
                  <a:lnTo>
                    <a:pt x="181368" y="21589"/>
                  </a:lnTo>
                  <a:lnTo>
                    <a:pt x="179476" y="25400"/>
                  </a:lnTo>
                  <a:lnTo>
                    <a:pt x="179476" y="31750"/>
                  </a:lnTo>
                  <a:lnTo>
                    <a:pt x="187502" y="35559"/>
                  </a:lnTo>
                  <a:lnTo>
                    <a:pt x="195529" y="31750"/>
                  </a:lnTo>
                  <a:lnTo>
                    <a:pt x="195529" y="25400"/>
                  </a:lnTo>
                  <a:lnTo>
                    <a:pt x="193636" y="21589"/>
                  </a:lnTo>
                  <a:close/>
                </a:path>
                <a:path w="375285" h="309880">
                  <a:moveTo>
                    <a:pt x="189407" y="11429"/>
                  </a:moveTo>
                  <a:lnTo>
                    <a:pt x="185597" y="11429"/>
                  </a:lnTo>
                  <a:lnTo>
                    <a:pt x="186512" y="12700"/>
                  </a:lnTo>
                  <a:lnTo>
                    <a:pt x="185305" y="21589"/>
                  </a:lnTo>
                  <a:lnTo>
                    <a:pt x="189712" y="21589"/>
                  </a:lnTo>
                  <a:lnTo>
                    <a:pt x="189166" y="17779"/>
                  </a:lnTo>
                  <a:lnTo>
                    <a:pt x="188506" y="12700"/>
                  </a:lnTo>
                  <a:lnTo>
                    <a:pt x="189407" y="11429"/>
                  </a:lnTo>
                  <a:close/>
                </a:path>
                <a:path w="375285" h="309880">
                  <a:moveTo>
                    <a:pt x="181559" y="7620"/>
                  </a:moveTo>
                  <a:lnTo>
                    <a:pt x="177800" y="7620"/>
                  </a:lnTo>
                  <a:lnTo>
                    <a:pt x="176618" y="8889"/>
                  </a:lnTo>
                  <a:lnTo>
                    <a:pt x="176618" y="11429"/>
                  </a:lnTo>
                  <a:lnTo>
                    <a:pt x="177800" y="13970"/>
                  </a:lnTo>
                  <a:lnTo>
                    <a:pt x="181559" y="13970"/>
                  </a:lnTo>
                  <a:lnTo>
                    <a:pt x="182778" y="12700"/>
                  </a:lnTo>
                  <a:lnTo>
                    <a:pt x="184835" y="11429"/>
                  </a:lnTo>
                  <a:lnTo>
                    <a:pt x="198386" y="11429"/>
                  </a:lnTo>
                  <a:lnTo>
                    <a:pt x="198386" y="10159"/>
                  </a:lnTo>
                  <a:lnTo>
                    <a:pt x="184835" y="10159"/>
                  </a:lnTo>
                  <a:lnTo>
                    <a:pt x="182778" y="8889"/>
                  </a:lnTo>
                  <a:lnTo>
                    <a:pt x="181559" y="7620"/>
                  </a:lnTo>
                  <a:close/>
                </a:path>
                <a:path w="375285" h="309880">
                  <a:moveTo>
                    <a:pt x="198386" y="11429"/>
                  </a:moveTo>
                  <a:lnTo>
                    <a:pt x="190182" y="11429"/>
                  </a:lnTo>
                  <a:lnTo>
                    <a:pt x="192239" y="12700"/>
                  </a:lnTo>
                  <a:lnTo>
                    <a:pt x="193446" y="13970"/>
                  </a:lnTo>
                  <a:lnTo>
                    <a:pt x="197218" y="13970"/>
                  </a:lnTo>
                  <a:lnTo>
                    <a:pt x="198386" y="11429"/>
                  </a:lnTo>
                  <a:close/>
                </a:path>
                <a:path w="375285" h="309880">
                  <a:moveTo>
                    <a:pt x="188836" y="0"/>
                  </a:moveTo>
                  <a:lnTo>
                    <a:pt x="186169" y="0"/>
                  </a:lnTo>
                  <a:lnTo>
                    <a:pt x="184619" y="1270"/>
                  </a:lnTo>
                  <a:lnTo>
                    <a:pt x="184619" y="5079"/>
                  </a:lnTo>
                  <a:lnTo>
                    <a:pt x="185216" y="6350"/>
                  </a:lnTo>
                  <a:lnTo>
                    <a:pt x="186664" y="7620"/>
                  </a:lnTo>
                  <a:lnTo>
                    <a:pt x="186512" y="8889"/>
                  </a:lnTo>
                  <a:lnTo>
                    <a:pt x="185597" y="10159"/>
                  </a:lnTo>
                  <a:lnTo>
                    <a:pt x="189407" y="10159"/>
                  </a:lnTo>
                  <a:lnTo>
                    <a:pt x="188506" y="8889"/>
                  </a:lnTo>
                  <a:lnTo>
                    <a:pt x="188353" y="7620"/>
                  </a:lnTo>
                  <a:lnTo>
                    <a:pt x="189801" y="6350"/>
                  </a:lnTo>
                  <a:lnTo>
                    <a:pt x="190398" y="5079"/>
                  </a:lnTo>
                  <a:lnTo>
                    <a:pt x="190398" y="1270"/>
                  </a:lnTo>
                  <a:lnTo>
                    <a:pt x="188836" y="0"/>
                  </a:lnTo>
                  <a:close/>
                </a:path>
                <a:path w="375285" h="309880">
                  <a:moveTo>
                    <a:pt x="197218" y="7620"/>
                  </a:moveTo>
                  <a:lnTo>
                    <a:pt x="193446" y="7620"/>
                  </a:lnTo>
                  <a:lnTo>
                    <a:pt x="192239" y="8889"/>
                  </a:lnTo>
                  <a:lnTo>
                    <a:pt x="190182" y="10159"/>
                  </a:lnTo>
                  <a:lnTo>
                    <a:pt x="198386" y="10159"/>
                  </a:lnTo>
                  <a:lnTo>
                    <a:pt x="198386" y="8889"/>
                  </a:lnTo>
                  <a:lnTo>
                    <a:pt x="197218" y="762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a:hlinkClick r:id="rId2" action="ppaction://hlinksldjump"/>
          </p:cNvPr>
          <p:cNvSpPr/>
          <p:nvPr/>
        </p:nvSpPr>
        <p:spPr>
          <a:xfrm>
            <a:off x="457200" y="911999"/>
            <a:ext cx="4709160" cy="1275715"/>
          </a:xfrm>
          <a:custGeom>
            <a:avLst/>
            <a:gdLst/>
            <a:ahLst/>
            <a:cxnLst/>
            <a:rect l="l" t="t" r="r" b="b"/>
            <a:pathLst>
              <a:path w="4709160" h="1275714">
                <a:moveTo>
                  <a:pt x="4658004" y="0"/>
                </a:moveTo>
                <a:lnTo>
                  <a:pt x="50800" y="0"/>
                </a:lnTo>
                <a:lnTo>
                  <a:pt x="31027" y="3992"/>
                </a:lnTo>
                <a:lnTo>
                  <a:pt x="14879" y="14879"/>
                </a:lnTo>
                <a:lnTo>
                  <a:pt x="3992" y="31027"/>
                </a:lnTo>
                <a:lnTo>
                  <a:pt x="0" y="50800"/>
                </a:lnTo>
                <a:lnTo>
                  <a:pt x="0" y="1224711"/>
                </a:lnTo>
                <a:lnTo>
                  <a:pt x="3992" y="1244490"/>
                </a:lnTo>
                <a:lnTo>
                  <a:pt x="14879" y="1260636"/>
                </a:lnTo>
                <a:lnTo>
                  <a:pt x="31027" y="1271521"/>
                </a:lnTo>
                <a:lnTo>
                  <a:pt x="50800" y="1275511"/>
                </a:lnTo>
                <a:lnTo>
                  <a:pt x="4658004" y="1275511"/>
                </a:lnTo>
                <a:lnTo>
                  <a:pt x="4677777" y="1271521"/>
                </a:lnTo>
                <a:lnTo>
                  <a:pt x="4693924" y="1260636"/>
                </a:lnTo>
                <a:lnTo>
                  <a:pt x="4704812" y="1244490"/>
                </a:lnTo>
                <a:lnTo>
                  <a:pt x="4708804" y="1224711"/>
                </a:lnTo>
                <a:lnTo>
                  <a:pt x="4708804" y="50800"/>
                </a:lnTo>
                <a:lnTo>
                  <a:pt x="4704812" y="31027"/>
                </a:lnTo>
                <a:lnTo>
                  <a:pt x="4693924" y="14879"/>
                </a:lnTo>
                <a:lnTo>
                  <a:pt x="4677777" y="3992"/>
                </a:lnTo>
                <a:lnTo>
                  <a:pt x="4658004" y="0"/>
                </a:lnTo>
                <a:close/>
              </a:path>
            </a:pathLst>
          </a:custGeom>
          <a:solidFill>
            <a:srgbClr val="FFDB88"/>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6" name="object 6">
            <a:hlinkClick r:id="rId3" action="ppaction://hlinksldjump"/>
          </p:cNvPr>
          <p:cNvSpPr/>
          <p:nvPr/>
        </p:nvSpPr>
        <p:spPr>
          <a:xfrm>
            <a:off x="5526002" y="911999"/>
            <a:ext cx="4709160" cy="1275715"/>
          </a:xfrm>
          <a:custGeom>
            <a:avLst/>
            <a:gdLst/>
            <a:ahLst/>
            <a:cxnLst/>
            <a:rect l="l" t="t" r="r" b="b"/>
            <a:pathLst>
              <a:path w="4709159" h="1275714">
                <a:moveTo>
                  <a:pt x="4658004" y="0"/>
                </a:moveTo>
                <a:lnTo>
                  <a:pt x="50800" y="0"/>
                </a:lnTo>
                <a:lnTo>
                  <a:pt x="31027" y="3992"/>
                </a:lnTo>
                <a:lnTo>
                  <a:pt x="14879" y="14879"/>
                </a:lnTo>
                <a:lnTo>
                  <a:pt x="3992" y="31027"/>
                </a:lnTo>
                <a:lnTo>
                  <a:pt x="0" y="50800"/>
                </a:lnTo>
                <a:lnTo>
                  <a:pt x="0" y="1224711"/>
                </a:lnTo>
                <a:lnTo>
                  <a:pt x="3992" y="1244490"/>
                </a:lnTo>
                <a:lnTo>
                  <a:pt x="14879" y="1260636"/>
                </a:lnTo>
                <a:lnTo>
                  <a:pt x="31027" y="1271521"/>
                </a:lnTo>
                <a:lnTo>
                  <a:pt x="50800" y="1275511"/>
                </a:lnTo>
                <a:lnTo>
                  <a:pt x="4658004" y="1275511"/>
                </a:lnTo>
                <a:lnTo>
                  <a:pt x="4677777" y="1271521"/>
                </a:lnTo>
                <a:lnTo>
                  <a:pt x="4693924" y="1260636"/>
                </a:lnTo>
                <a:lnTo>
                  <a:pt x="4704812" y="1244490"/>
                </a:lnTo>
                <a:lnTo>
                  <a:pt x="4708804" y="1224711"/>
                </a:lnTo>
                <a:lnTo>
                  <a:pt x="4708804" y="50800"/>
                </a:lnTo>
                <a:lnTo>
                  <a:pt x="4704812" y="31027"/>
                </a:lnTo>
                <a:lnTo>
                  <a:pt x="4693924" y="14879"/>
                </a:lnTo>
                <a:lnTo>
                  <a:pt x="4677777" y="3992"/>
                </a:lnTo>
                <a:lnTo>
                  <a:pt x="4658004" y="0"/>
                </a:lnTo>
                <a:close/>
              </a:path>
            </a:pathLst>
          </a:custGeom>
          <a:solidFill>
            <a:srgbClr val="99CAE9"/>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7" name="object 7">
            <a:hlinkClick r:id="rId4" action="ppaction://hlinksldjump"/>
          </p:cNvPr>
          <p:cNvSpPr/>
          <p:nvPr/>
        </p:nvSpPr>
        <p:spPr>
          <a:xfrm>
            <a:off x="457200" y="2365998"/>
            <a:ext cx="4709160" cy="1275715"/>
          </a:xfrm>
          <a:custGeom>
            <a:avLst/>
            <a:gdLst/>
            <a:ahLst/>
            <a:cxnLst/>
            <a:rect l="l" t="t" r="r" b="b"/>
            <a:pathLst>
              <a:path w="4709160" h="1275714">
                <a:moveTo>
                  <a:pt x="4658004" y="0"/>
                </a:moveTo>
                <a:lnTo>
                  <a:pt x="50800" y="0"/>
                </a:lnTo>
                <a:lnTo>
                  <a:pt x="31027" y="3992"/>
                </a:lnTo>
                <a:lnTo>
                  <a:pt x="14879" y="14879"/>
                </a:lnTo>
                <a:lnTo>
                  <a:pt x="3992" y="31027"/>
                </a:lnTo>
                <a:lnTo>
                  <a:pt x="0" y="50800"/>
                </a:lnTo>
                <a:lnTo>
                  <a:pt x="0" y="1224711"/>
                </a:lnTo>
                <a:lnTo>
                  <a:pt x="3992" y="1244490"/>
                </a:lnTo>
                <a:lnTo>
                  <a:pt x="14879" y="1260636"/>
                </a:lnTo>
                <a:lnTo>
                  <a:pt x="31027" y="1271521"/>
                </a:lnTo>
                <a:lnTo>
                  <a:pt x="50800" y="1275511"/>
                </a:lnTo>
                <a:lnTo>
                  <a:pt x="4658004" y="1275511"/>
                </a:lnTo>
                <a:lnTo>
                  <a:pt x="4677777" y="1271521"/>
                </a:lnTo>
                <a:lnTo>
                  <a:pt x="4693924" y="1260636"/>
                </a:lnTo>
                <a:lnTo>
                  <a:pt x="4704812" y="1244490"/>
                </a:lnTo>
                <a:lnTo>
                  <a:pt x="4708804" y="1224711"/>
                </a:lnTo>
                <a:lnTo>
                  <a:pt x="4708804" y="50800"/>
                </a:lnTo>
                <a:lnTo>
                  <a:pt x="4704812" y="31027"/>
                </a:lnTo>
                <a:lnTo>
                  <a:pt x="4693924" y="14879"/>
                </a:lnTo>
                <a:lnTo>
                  <a:pt x="4677777" y="3992"/>
                </a:lnTo>
                <a:lnTo>
                  <a:pt x="4658004" y="0"/>
                </a:lnTo>
                <a:close/>
              </a:path>
            </a:pathLst>
          </a:custGeom>
          <a:solidFill>
            <a:srgbClr val="9CC386"/>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8" name="object 8">
            <a:hlinkClick r:id="rId5" action="ppaction://hlinksldjump"/>
          </p:cNvPr>
          <p:cNvSpPr/>
          <p:nvPr/>
        </p:nvSpPr>
        <p:spPr>
          <a:xfrm>
            <a:off x="5526002" y="2365998"/>
            <a:ext cx="4709160" cy="1275715"/>
          </a:xfrm>
          <a:custGeom>
            <a:avLst/>
            <a:gdLst/>
            <a:ahLst/>
            <a:cxnLst/>
            <a:rect l="l" t="t" r="r" b="b"/>
            <a:pathLst>
              <a:path w="4709159" h="1275714">
                <a:moveTo>
                  <a:pt x="4658004" y="0"/>
                </a:moveTo>
                <a:lnTo>
                  <a:pt x="50800" y="0"/>
                </a:lnTo>
                <a:lnTo>
                  <a:pt x="31027" y="3992"/>
                </a:lnTo>
                <a:lnTo>
                  <a:pt x="14879" y="14879"/>
                </a:lnTo>
                <a:lnTo>
                  <a:pt x="3992" y="31027"/>
                </a:lnTo>
                <a:lnTo>
                  <a:pt x="0" y="50800"/>
                </a:lnTo>
                <a:lnTo>
                  <a:pt x="0" y="1224711"/>
                </a:lnTo>
                <a:lnTo>
                  <a:pt x="3992" y="1244490"/>
                </a:lnTo>
                <a:lnTo>
                  <a:pt x="14879" y="1260636"/>
                </a:lnTo>
                <a:lnTo>
                  <a:pt x="31027" y="1271521"/>
                </a:lnTo>
                <a:lnTo>
                  <a:pt x="50800" y="1275511"/>
                </a:lnTo>
                <a:lnTo>
                  <a:pt x="4658004" y="1275511"/>
                </a:lnTo>
                <a:lnTo>
                  <a:pt x="4677777" y="1271521"/>
                </a:lnTo>
                <a:lnTo>
                  <a:pt x="4693924" y="1260636"/>
                </a:lnTo>
                <a:lnTo>
                  <a:pt x="4704812" y="1244490"/>
                </a:lnTo>
                <a:lnTo>
                  <a:pt x="4708804" y="1224711"/>
                </a:lnTo>
                <a:lnTo>
                  <a:pt x="4708804" y="50800"/>
                </a:lnTo>
                <a:lnTo>
                  <a:pt x="4704812" y="31027"/>
                </a:lnTo>
                <a:lnTo>
                  <a:pt x="4693924" y="14879"/>
                </a:lnTo>
                <a:lnTo>
                  <a:pt x="4677777" y="3992"/>
                </a:lnTo>
                <a:lnTo>
                  <a:pt x="4658004" y="0"/>
                </a:lnTo>
                <a:close/>
              </a:path>
            </a:pathLst>
          </a:custGeom>
          <a:solidFill>
            <a:srgbClr val="DD99C0"/>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9" name="object 9">
            <a:hlinkClick r:id="rId6" action="ppaction://hlinksldjump"/>
          </p:cNvPr>
          <p:cNvSpPr/>
          <p:nvPr/>
        </p:nvSpPr>
        <p:spPr>
          <a:xfrm>
            <a:off x="457200" y="3790643"/>
            <a:ext cx="4709160" cy="1275715"/>
          </a:xfrm>
          <a:custGeom>
            <a:avLst/>
            <a:gdLst/>
            <a:ahLst/>
            <a:cxnLst/>
            <a:rect l="l" t="t" r="r" b="b"/>
            <a:pathLst>
              <a:path w="4709160" h="1275714">
                <a:moveTo>
                  <a:pt x="4658004" y="0"/>
                </a:moveTo>
                <a:lnTo>
                  <a:pt x="50800" y="0"/>
                </a:lnTo>
                <a:lnTo>
                  <a:pt x="31027" y="3992"/>
                </a:lnTo>
                <a:lnTo>
                  <a:pt x="14879" y="14879"/>
                </a:lnTo>
                <a:lnTo>
                  <a:pt x="3992" y="31027"/>
                </a:lnTo>
                <a:lnTo>
                  <a:pt x="0" y="50800"/>
                </a:lnTo>
                <a:lnTo>
                  <a:pt x="0" y="1224711"/>
                </a:lnTo>
                <a:lnTo>
                  <a:pt x="3992" y="1244484"/>
                </a:lnTo>
                <a:lnTo>
                  <a:pt x="14879" y="1260632"/>
                </a:lnTo>
                <a:lnTo>
                  <a:pt x="31027" y="1271519"/>
                </a:lnTo>
                <a:lnTo>
                  <a:pt x="50800" y="1275511"/>
                </a:lnTo>
                <a:lnTo>
                  <a:pt x="4658004" y="1275511"/>
                </a:lnTo>
                <a:lnTo>
                  <a:pt x="4677777" y="1271519"/>
                </a:lnTo>
                <a:lnTo>
                  <a:pt x="4693924" y="1260632"/>
                </a:lnTo>
                <a:lnTo>
                  <a:pt x="4704812" y="1244484"/>
                </a:lnTo>
                <a:lnTo>
                  <a:pt x="4708804" y="1224711"/>
                </a:lnTo>
                <a:lnTo>
                  <a:pt x="4708804" y="50800"/>
                </a:lnTo>
                <a:lnTo>
                  <a:pt x="4704812" y="31027"/>
                </a:lnTo>
                <a:lnTo>
                  <a:pt x="4693924" y="14879"/>
                </a:lnTo>
                <a:lnTo>
                  <a:pt x="4677777" y="3992"/>
                </a:lnTo>
                <a:lnTo>
                  <a:pt x="4658004" y="0"/>
                </a:lnTo>
                <a:close/>
              </a:path>
            </a:pathLst>
          </a:custGeom>
          <a:solidFill>
            <a:srgbClr val="B4A1B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10" name="object 10">
            <a:hlinkClick r:id="rId7" action="ppaction://hlinksldjump"/>
          </p:cNvPr>
          <p:cNvSpPr/>
          <p:nvPr/>
        </p:nvSpPr>
        <p:spPr>
          <a:xfrm>
            <a:off x="5526002" y="3790643"/>
            <a:ext cx="4709160" cy="1275715"/>
          </a:xfrm>
          <a:custGeom>
            <a:avLst/>
            <a:gdLst/>
            <a:ahLst/>
            <a:cxnLst/>
            <a:rect l="l" t="t" r="r" b="b"/>
            <a:pathLst>
              <a:path w="4709159" h="1275714">
                <a:moveTo>
                  <a:pt x="4658004" y="0"/>
                </a:moveTo>
                <a:lnTo>
                  <a:pt x="50800" y="0"/>
                </a:lnTo>
                <a:lnTo>
                  <a:pt x="31027" y="3992"/>
                </a:lnTo>
                <a:lnTo>
                  <a:pt x="14879" y="14879"/>
                </a:lnTo>
                <a:lnTo>
                  <a:pt x="3992" y="31027"/>
                </a:lnTo>
                <a:lnTo>
                  <a:pt x="0" y="50800"/>
                </a:lnTo>
                <a:lnTo>
                  <a:pt x="0" y="1224711"/>
                </a:lnTo>
                <a:lnTo>
                  <a:pt x="3992" y="1244484"/>
                </a:lnTo>
                <a:lnTo>
                  <a:pt x="14879" y="1260632"/>
                </a:lnTo>
                <a:lnTo>
                  <a:pt x="31027" y="1271519"/>
                </a:lnTo>
                <a:lnTo>
                  <a:pt x="50800" y="1275511"/>
                </a:lnTo>
                <a:lnTo>
                  <a:pt x="4658004" y="1275511"/>
                </a:lnTo>
                <a:lnTo>
                  <a:pt x="4677777" y="1271519"/>
                </a:lnTo>
                <a:lnTo>
                  <a:pt x="4693924" y="1260632"/>
                </a:lnTo>
                <a:lnTo>
                  <a:pt x="4704812" y="1244484"/>
                </a:lnTo>
                <a:lnTo>
                  <a:pt x="4708804" y="1224711"/>
                </a:lnTo>
                <a:lnTo>
                  <a:pt x="4708804" y="50800"/>
                </a:lnTo>
                <a:lnTo>
                  <a:pt x="4704812" y="31027"/>
                </a:lnTo>
                <a:lnTo>
                  <a:pt x="4693924" y="14879"/>
                </a:lnTo>
                <a:lnTo>
                  <a:pt x="4677777" y="3992"/>
                </a:lnTo>
                <a:lnTo>
                  <a:pt x="4658004" y="0"/>
                </a:lnTo>
                <a:close/>
              </a:path>
            </a:pathLst>
          </a:custGeom>
          <a:solidFill>
            <a:srgbClr val="C2ADA9"/>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11" name="object 11">
            <a:hlinkClick r:id="rId8" action="ppaction://hlinksldjump"/>
          </p:cNvPr>
          <p:cNvSpPr/>
          <p:nvPr/>
        </p:nvSpPr>
        <p:spPr>
          <a:xfrm>
            <a:off x="457200" y="5215287"/>
            <a:ext cx="4709160" cy="1275715"/>
          </a:xfrm>
          <a:custGeom>
            <a:avLst/>
            <a:gdLst/>
            <a:ahLst/>
            <a:cxnLst/>
            <a:rect l="l" t="t" r="r" b="b"/>
            <a:pathLst>
              <a:path w="4709160" h="1275714">
                <a:moveTo>
                  <a:pt x="4658004" y="0"/>
                </a:moveTo>
                <a:lnTo>
                  <a:pt x="50800" y="0"/>
                </a:lnTo>
                <a:lnTo>
                  <a:pt x="31027" y="3992"/>
                </a:lnTo>
                <a:lnTo>
                  <a:pt x="14879" y="14879"/>
                </a:lnTo>
                <a:lnTo>
                  <a:pt x="3992" y="31027"/>
                </a:lnTo>
                <a:lnTo>
                  <a:pt x="0" y="50800"/>
                </a:lnTo>
                <a:lnTo>
                  <a:pt x="0" y="1224711"/>
                </a:lnTo>
                <a:lnTo>
                  <a:pt x="3992" y="1244490"/>
                </a:lnTo>
                <a:lnTo>
                  <a:pt x="14879" y="1260636"/>
                </a:lnTo>
                <a:lnTo>
                  <a:pt x="31027" y="1271521"/>
                </a:lnTo>
                <a:lnTo>
                  <a:pt x="50800" y="1275511"/>
                </a:lnTo>
                <a:lnTo>
                  <a:pt x="4658004" y="1275511"/>
                </a:lnTo>
                <a:lnTo>
                  <a:pt x="4677777" y="1271521"/>
                </a:lnTo>
                <a:lnTo>
                  <a:pt x="4693924" y="1260636"/>
                </a:lnTo>
                <a:lnTo>
                  <a:pt x="4704812" y="1244490"/>
                </a:lnTo>
                <a:lnTo>
                  <a:pt x="4708804" y="1224711"/>
                </a:lnTo>
                <a:lnTo>
                  <a:pt x="4708804" y="50800"/>
                </a:lnTo>
                <a:lnTo>
                  <a:pt x="4704812" y="31027"/>
                </a:lnTo>
                <a:lnTo>
                  <a:pt x="4693924" y="14879"/>
                </a:lnTo>
                <a:lnTo>
                  <a:pt x="4677777" y="3992"/>
                </a:lnTo>
                <a:lnTo>
                  <a:pt x="4658004" y="0"/>
                </a:lnTo>
                <a:close/>
              </a:path>
            </a:pathLst>
          </a:custGeom>
          <a:solidFill>
            <a:srgbClr val="F0B87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12" name="object 12">
            <a:hlinkClick r:id="rId9" action="ppaction://hlinksldjump"/>
          </p:cNvPr>
          <p:cNvSpPr/>
          <p:nvPr/>
        </p:nvSpPr>
        <p:spPr>
          <a:xfrm>
            <a:off x="5526002" y="5215287"/>
            <a:ext cx="4709160" cy="1275715"/>
          </a:xfrm>
          <a:custGeom>
            <a:avLst/>
            <a:gdLst/>
            <a:ahLst/>
            <a:cxnLst/>
            <a:rect l="l" t="t" r="r" b="b"/>
            <a:pathLst>
              <a:path w="4709159" h="1275714">
                <a:moveTo>
                  <a:pt x="4658004" y="0"/>
                </a:moveTo>
                <a:lnTo>
                  <a:pt x="50800" y="0"/>
                </a:lnTo>
                <a:lnTo>
                  <a:pt x="31027" y="3992"/>
                </a:lnTo>
                <a:lnTo>
                  <a:pt x="14879" y="14879"/>
                </a:lnTo>
                <a:lnTo>
                  <a:pt x="3992" y="31027"/>
                </a:lnTo>
                <a:lnTo>
                  <a:pt x="0" y="50800"/>
                </a:lnTo>
                <a:lnTo>
                  <a:pt x="0" y="1224711"/>
                </a:lnTo>
                <a:lnTo>
                  <a:pt x="3992" y="1244490"/>
                </a:lnTo>
                <a:lnTo>
                  <a:pt x="14879" y="1260636"/>
                </a:lnTo>
                <a:lnTo>
                  <a:pt x="31027" y="1271521"/>
                </a:lnTo>
                <a:lnTo>
                  <a:pt x="50800" y="1275511"/>
                </a:lnTo>
                <a:lnTo>
                  <a:pt x="4658004" y="1275511"/>
                </a:lnTo>
                <a:lnTo>
                  <a:pt x="4677777" y="1271521"/>
                </a:lnTo>
                <a:lnTo>
                  <a:pt x="4693924" y="1260636"/>
                </a:lnTo>
                <a:lnTo>
                  <a:pt x="4704812" y="1244490"/>
                </a:lnTo>
                <a:lnTo>
                  <a:pt x="4708804" y="1224711"/>
                </a:lnTo>
                <a:lnTo>
                  <a:pt x="4708804" y="50800"/>
                </a:lnTo>
                <a:lnTo>
                  <a:pt x="4704812" y="31027"/>
                </a:lnTo>
                <a:lnTo>
                  <a:pt x="4693924" y="14879"/>
                </a:lnTo>
                <a:lnTo>
                  <a:pt x="4677777" y="3992"/>
                </a:lnTo>
                <a:lnTo>
                  <a:pt x="4658004" y="0"/>
                </a:lnTo>
                <a:close/>
              </a:path>
            </a:pathLst>
          </a:custGeom>
          <a:solidFill>
            <a:srgbClr val="C8EDE2"/>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sp>
        <p:nvSpPr>
          <p:cNvPr id="19" name="object 19">
            <a:hlinkClick r:id="rId2" action="ppaction://hlinksldjump"/>
          </p:cNvPr>
          <p:cNvSpPr txBox="1"/>
          <p:nvPr/>
        </p:nvSpPr>
        <p:spPr>
          <a:xfrm>
            <a:off x="759200" y="1250050"/>
            <a:ext cx="2225300" cy="505267"/>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A:</a:t>
            </a:r>
          </a:p>
          <a:p>
            <a:pPr marL="12700">
              <a:lnSpc>
                <a:spcPct val="100000"/>
              </a:lnSpc>
            </a:pPr>
            <a:r>
              <a:rPr lang="pap-029" sz="1600" b="1">
                <a:latin typeface="Verdana" panose="020B0604030504040204" pitchFamily="34" charset="0"/>
                <a:ea typeface="Verdana" panose="020B0604030504040204" pitchFamily="34" charset="0"/>
                <a:cs typeface="Arial"/>
              </a:rPr>
              <a:t>Maneho financiero</a:t>
            </a:r>
          </a:p>
        </p:txBody>
      </p:sp>
      <p:sp>
        <p:nvSpPr>
          <p:cNvPr id="20" name="object 20">
            <a:hlinkClick r:id="rId3" action="ppaction://hlinksldjump"/>
          </p:cNvPr>
          <p:cNvSpPr txBox="1"/>
          <p:nvPr/>
        </p:nvSpPr>
        <p:spPr>
          <a:xfrm>
            <a:off x="5872322" y="1250050"/>
            <a:ext cx="3275290" cy="505267"/>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E:</a:t>
            </a:r>
          </a:p>
          <a:p>
            <a:pPr marL="12700">
              <a:lnSpc>
                <a:spcPct val="100000"/>
              </a:lnSpc>
            </a:pPr>
            <a:r>
              <a:rPr lang="pap-029" sz="1600" b="1">
                <a:latin typeface="Verdana" panose="020B0604030504040204" pitchFamily="34" charset="0"/>
                <a:ea typeface="Verdana" panose="020B0604030504040204" pitchFamily="34" charset="0"/>
                <a:cs typeface="Arial"/>
              </a:rPr>
              <a:t>Reforma economico</a:t>
            </a:r>
          </a:p>
        </p:txBody>
      </p:sp>
      <p:sp>
        <p:nvSpPr>
          <p:cNvPr id="21" name="object 21">
            <a:hlinkClick r:id="rId4" action="ppaction://hlinksldjump"/>
          </p:cNvPr>
          <p:cNvSpPr txBox="1"/>
          <p:nvPr/>
        </p:nvSpPr>
        <p:spPr>
          <a:xfrm>
            <a:off x="759201" y="2712887"/>
            <a:ext cx="3063500" cy="751488"/>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B:</a:t>
            </a:r>
          </a:p>
          <a:p>
            <a:pPr marL="12700">
              <a:lnSpc>
                <a:spcPct val="100000"/>
              </a:lnSpc>
            </a:pPr>
            <a:r>
              <a:rPr lang="pap-029" sz="1600" b="1">
                <a:latin typeface="Verdana" panose="020B0604030504040204" pitchFamily="34" charset="0"/>
                <a:ea typeface="Verdana" panose="020B0604030504040204" pitchFamily="34" charset="0"/>
                <a:cs typeface="Arial"/>
              </a:rPr>
              <a:t>Costo y efictividad di sector publico</a:t>
            </a:r>
          </a:p>
        </p:txBody>
      </p:sp>
      <p:sp>
        <p:nvSpPr>
          <p:cNvPr id="22" name="object 22">
            <a:hlinkClick r:id="rId5" action="ppaction://hlinksldjump"/>
          </p:cNvPr>
          <p:cNvSpPr txBox="1"/>
          <p:nvPr/>
        </p:nvSpPr>
        <p:spPr>
          <a:xfrm>
            <a:off x="5872322" y="2712887"/>
            <a:ext cx="1455578" cy="505267"/>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F:</a:t>
            </a:r>
          </a:p>
          <a:p>
            <a:pPr marL="12700">
              <a:lnSpc>
                <a:spcPct val="100000"/>
              </a:lnSpc>
            </a:pPr>
            <a:r>
              <a:rPr lang="pap-029" sz="1600" b="1">
                <a:latin typeface="Verdana" panose="020B0604030504040204" pitchFamily="34" charset="0"/>
                <a:ea typeface="Verdana" panose="020B0604030504040204" pitchFamily="34" charset="0"/>
                <a:cs typeface="Arial"/>
              </a:rPr>
              <a:t>Cuido</a:t>
            </a:r>
          </a:p>
        </p:txBody>
      </p:sp>
      <p:sp>
        <p:nvSpPr>
          <p:cNvPr id="23" name="object 23">
            <a:hlinkClick r:id="rId6" action="ppaction://hlinksldjump"/>
          </p:cNvPr>
          <p:cNvSpPr txBox="1"/>
          <p:nvPr/>
        </p:nvSpPr>
        <p:spPr>
          <a:xfrm>
            <a:off x="759200" y="4137522"/>
            <a:ext cx="1470660" cy="505267"/>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C:</a:t>
            </a:r>
          </a:p>
          <a:p>
            <a:pPr marL="12700">
              <a:lnSpc>
                <a:spcPct val="100000"/>
              </a:lnSpc>
            </a:pPr>
            <a:r>
              <a:rPr lang="pap-029" sz="1600" b="1">
                <a:latin typeface="Verdana" panose="020B0604030504040204" pitchFamily="34" charset="0"/>
                <a:ea typeface="Verdana" panose="020B0604030504040204" pitchFamily="34" charset="0"/>
                <a:cs typeface="Arial"/>
              </a:rPr>
              <a:t>Impuesto</a:t>
            </a:r>
          </a:p>
        </p:txBody>
      </p:sp>
      <p:sp>
        <p:nvSpPr>
          <p:cNvPr id="24" name="object 24">
            <a:hlinkClick r:id="rId7" action="ppaction://hlinksldjump"/>
          </p:cNvPr>
          <p:cNvSpPr txBox="1"/>
          <p:nvPr/>
        </p:nvSpPr>
        <p:spPr>
          <a:xfrm>
            <a:off x="5872322" y="4137522"/>
            <a:ext cx="1988978" cy="505267"/>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G:</a:t>
            </a:r>
          </a:p>
          <a:p>
            <a:pPr marL="12700">
              <a:lnSpc>
                <a:spcPct val="100000"/>
              </a:lnSpc>
            </a:pPr>
            <a:r>
              <a:rPr lang="pap-029" sz="1600" b="1">
                <a:latin typeface="Verdana" panose="020B0604030504040204" pitchFamily="34" charset="0"/>
                <a:ea typeface="Verdana" panose="020B0604030504040204" pitchFamily="34" charset="0"/>
                <a:cs typeface="Arial"/>
              </a:rPr>
              <a:t>Educacion</a:t>
            </a:r>
          </a:p>
        </p:txBody>
      </p:sp>
      <p:sp>
        <p:nvSpPr>
          <p:cNvPr id="25" name="object 25">
            <a:hlinkClick r:id="rId8" action="ppaction://hlinksldjump"/>
          </p:cNvPr>
          <p:cNvSpPr txBox="1"/>
          <p:nvPr/>
        </p:nvSpPr>
        <p:spPr>
          <a:xfrm>
            <a:off x="759200" y="5562158"/>
            <a:ext cx="2225300" cy="505267"/>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D:</a:t>
            </a:r>
          </a:p>
          <a:p>
            <a:pPr marL="12700">
              <a:lnSpc>
                <a:spcPct val="100000"/>
              </a:lnSpc>
            </a:pPr>
            <a:r>
              <a:rPr lang="pap-029" sz="1600" b="1">
                <a:latin typeface="Verdana" panose="020B0604030504040204" pitchFamily="34" charset="0"/>
                <a:ea typeface="Verdana" panose="020B0604030504040204" pitchFamily="34" charset="0"/>
                <a:cs typeface="Arial"/>
              </a:rPr>
              <a:t>Sector financiero</a:t>
            </a:r>
          </a:p>
        </p:txBody>
      </p:sp>
      <p:sp>
        <p:nvSpPr>
          <p:cNvPr id="26" name="object 26">
            <a:hlinkClick r:id="rId9" action="ppaction://hlinksldjump"/>
          </p:cNvPr>
          <p:cNvSpPr txBox="1"/>
          <p:nvPr/>
        </p:nvSpPr>
        <p:spPr>
          <a:xfrm>
            <a:off x="5872322" y="5562158"/>
            <a:ext cx="2827178" cy="505267"/>
          </a:xfrm>
          <a:prstGeom prst="rect">
            <a:avLst/>
          </a:prstGeom>
        </p:spPr>
        <p:txBody>
          <a:bodyPr vert="horz" wrap="square" lIns="0" tIns="12700" rIns="0" bIns="0" rtlCol="0">
            <a:spAutoFit/>
          </a:bodyPr>
          <a:lstStyle/>
          <a:p>
            <a:pPr marL="12700">
              <a:lnSpc>
                <a:spcPct val="100000"/>
              </a:lnSpc>
              <a:spcBef>
                <a:spcPts val="100"/>
              </a:spcBef>
            </a:pPr>
            <a:r>
              <a:rPr lang="pap-029" sz="1600">
                <a:latin typeface="Verdana" panose="020B0604030504040204" pitchFamily="34" charset="0"/>
                <a:ea typeface="Verdana" panose="020B0604030504040204" pitchFamily="34" charset="0"/>
                <a:cs typeface="Arial"/>
              </a:rPr>
              <a:t>Tema H:</a:t>
            </a:r>
          </a:p>
          <a:p>
            <a:pPr marL="12700">
              <a:lnSpc>
                <a:spcPct val="100000"/>
              </a:lnSpc>
            </a:pPr>
            <a:r>
              <a:rPr lang="pap-029" sz="1600" b="1">
                <a:latin typeface="Verdana" panose="020B0604030504040204" pitchFamily="34" charset="0"/>
                <a:ea typeface="Verdana" panose="020B0604030504040204" pitchFamily="34" charset="0"/>
                <a:cs typeface="Arial"/>
              </a:rPr>
              <a:t>Fortalece estado di derecho</a:t>
            </a:r>
          </a:p>
        </p:txBody>
      </p:sp>
      <p:grpSp>
        <p:nvGrpSpPr>
          <p:cNvPr id="27" name="object 27"/>
          <p:cNvGrpSpPr/>
          <p:nvPr/>
        </p:nvGrpSpPr>
        <p:grpSpPr>
          <a:xfrm>
            <a:off x="4693901" y="1715415"/>
            <a:ext cx="292100" cy="292100"/>
            <a:chOff x="4693901" y="1715415"/>
            <a:chExt cx="292100" cy="292100"/>
          </a:xfrm>
        </p:grpSpPr>
        <p:sp>
          <p:nvSpPr>
            <p:cNvPr id="28" name="object 28"/>
            <p:cNvSpPr/>
            <p:nvPr/>
          </p:nvSpPr>
          <p:spPr>
            <a:xfrm>
              <a:off x="4693901" y="1715415"/>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29" name="object 29"/>
            <p:cNvPicPr/>
            <p:nvPr/>
          </p:nvPicPr>
          <p:blipFill>
            <a:blip r:embed="rId10" cstate="print"/>
            <a:stretch>
              <a:fillRect/>
            </a:stretch>
          </p:blipFill>
          <p:spPr>
            <a:xfrm>
              <a:off x="4768989" y="1797458"/>
              <a:ext cx="141922" cy="127063"/>
            </a:xfrm>
            <a:prstGeom prst="rect">
              <a:avLst/>
            </a:prstGeom>
          </p:spPr>
        </p:pic>
      </p:grpSp>
      <p:grpSp>
        <p:nvGrpSpPr>
          <p:cNvPr id="30" name="object 30"/>
          <p:cNvGrpSpPr/>
          <p:nvPr/>
        </p:nvGrpSpPr>
        <p:grpSpPr>
          <a:xfrm>
            <a:off x="4693901" y="3168002"/>
            <a:ext cx="292100" cy="292100"/>
            <a:chOff x="4693901" y="3168002"/>
            <a:chExt cx="292100" cy="292100"/>
          </a:xfrm>
        </p:grpSpPr>
        <p:sp>
          <p:nvSpPr>
            <p:cNvPr id="31" name="object 31"/>
            <p:cNvSpPr/>
            <p:nvPr/>
          </p:nvSpPr>
          <p:spPr>
            <a:xfrm>
              <a:off x="4693901" y="3168002"/>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32" name="object 32"/>
            <p:cNvPicPr/>
            <p:nvPr/>
          </p:nvPicPr>
          <p:blipFill>
            <a:blip r:embed="rId10" cstate="print"/>
            <a:stretch>
              <a:fillRect/>
            </a:stretch>
          </p:blipFill>
          <p:spPr>
            <a:xfrm>
              <a:off x="4768989" y="3250044"/>
              <a:ext cx="141922" cy="127063"/>
            </a:xfrm>
            <a:prstGeom prst="rect">
              <a:avLst/>
            </a:prstGeom>
          </p:spPr>
        </p:pic>
      </p:grpSp>
      <p:grpSp>
        <p:nvGrpSpPr>
          <p:cNvPr id="33" name="object 33"/>
          <p:cNvGrpSpPr/>
          <p:nvPr/>
        </p:nvGrpSpPr>
        <p:grpSpPr>
          <a:xfrm>
            <a:off x="4693901" y="4594061"/>
            <a:ext cx="292100" cy="292100"/>
            <a:chOff x="4693901" y="4594061"/>
            <a:chExt cx="292100" cy="292100"/>
          </a:xfrm>
        </p:grpSpPr>
        <p:sp>
          <p:nvSpPr>
            <p:cNvPr id="34" name="object 34"/>
            <p:cNvSpPr/>
            <p:nvPr/>
          </p:nvSpPr>
          <p:spPr>
            <a:xfrm>
              <a:off x="4693901" y="4594061"/>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35" name="object 35"/>
            <p:cNvPicPr/>
            <p:nvPr/>
          </p:nvPicPr>
          <p:blipFill>
            <a:blip r:embed="rId10" cstate="print"/>
            <a:stretch>
              <a:fillRect/>
            </a:stretch>
          </p:blipFill>
          <p:spPr>
            <a:xfrm>
              <a:off x="4768989" y="4676101"/>
              <a:ext cx="141922" cy="127063"/>
            </a:xfrm>
            <a:prstGeom prst="rect">
              <a:avLst/>
            </a:prstGeom>
          </p:spPr>
        </p:pic>
      </p:grpSp>
      <p:grpSp>
        <p:nvGrpSpPr>
          <p:cNvPr id="36" name="object 36"/>
          <p:cNvGrpSpPr/>
          <p:nvPr/>
        </p:nvGrpSpPr>
        <p:grpSpPr>
          <a:xfrm>
            <a:off x="4693901" y="6018705"/>
            <a:ext cx="292100" cy="292100"/>
            <a:chOff x="4693901" y="6018705"/>
            <a:chExt cx="292100" cy="292100"/>
          </a:xfrm>
        </p:grpSpPr>
        <p:sp>
          <p:nvSpPr>
            <p:cNvPr id="37" name="object 37"/>
            <p:cNvSpPr/>
            <p:nvPr/>
          </p:nvSpPr>
          <p:spPr>
            <a:xfrm>
              <a:off x="4693901" y="6018705"/>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38" name="object 38"/>
            <p:cNvPicPr/>
            <p:nvPr/>
          </p:nvPicPr>
          <p:blipFill>
            <a:blip r:embed="rId11" cstate="print"/>
            <a:stretch>
              <a:fillRect/>
            </a:stretch>
          </p:blipFill>
          <p:spPr>
            <a:xfrm>
              <a:off x="4768989" y="6100747"/>
              <a:ext cx="141922" cy="127063"/>
            </a:xfrm>
            <a:prstGeom prst="rect">
              <a:avLst/>
            </a:prstGeom>
          </p:spPr>
        </p:pic>
      </p:grpSp>
      <p:grpSp>
        <p:nvGrpSpPr>
          <p:cNvPr id="39" name="object 39"/>
          <p:cNvGrpSpPr/>
          <p:nvPr/>
        </p:nvGrpSpPr>
        <p:grpSpPr>
          <a:xfrm>
            <a:off x="9762703" y="1715415"/>
            <a:ext cx="292100" cy="292100"/>
            <a:chOff x="9762703" y="1715415"/>
            <a:chExt cx="292100" cy="292100"/>
          </a:xfrm>
        </p:grpSpPr>
        <p:sp>
          <p:nvSpPr>
            <p:cNvPr id="40" name="object 40"/>
            <p:cNvSpPr/>
            <p:nvPr/>
          </p:nvSpPr>
          <p:spPr>
            <a:xfrm>
              <a:off x="9762703" y="1715415"/>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41" name="object 41"/>
            <p:cNvPicPr/>
            <p:nvPr/>
          </p:nvPicPr>
          <p:blipFill>
            <a:blip r:embed="rId12" cstate="print"/>
            <a:stretch>
              <a:fillRect/>
            </a:stretch>
          </p:blipFill>
          <p:spPr>
            <a:xfrm>
              <a:off x="9837790" y="1797458"/>
              <a:ext cx="141922" cy="127063"/>
            </a:xfrm>
            <a:prstGeom prst="rect">
              <a:avLst/>
            </a:prstGeom>
          </p:spPr>
        </p:pic>
      </p:grpSp>
      <p:grpSp>
        <p:nvGrpSpPr>
          <p:cNvPr id="42" name="object 42"/>
          <p:cNvGrpSpPr/>
          <p:nvPr/>
        </p:nvGrpSpPr>
        <p:grpSpPr>
          <a:xfrm>
            <a:off x="9762703" y="3168002"/>
            <a:ext cx="292100" cy="292100"/>
            <a:chOff x="9762703" y="3168002"/>
            <a:chExt cx="292100" cy="292100"/>
          </a:xfrm>
        </p:grpSpPr>
        <p:sp>
          <p:nvSpPr>
            <p:cNvPr id="43" name="object 43"/>
            <p:cNvSpPr/>
            <p:nvPr/>
          </p:nvSpPr>
          <p:spPr>
            <a:xfrm>
              <a:off x="9762703" y="3168002"/>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44" name="object 44"/>
            <p:cNvPicPr/>
            <p:nvPr/>
          </p:nvPicPr>
          <p:blipFill>
            <a:blip r:embed="rId12" cstate="print"/>
            <a:stretch>
              <a:fillRect/>
            </a:stretch>
          </p:blipFill>
          <p:spPr>
            <a:xfrm>
              <a:off x="9837790" y="3250044"/>
              <a:ext cx="141922" cy="127063"/>
            </a:xfrm>
            <a:prstGeom prst="rect">
              <a:avLst/>
            </a:prstGeom>
          </p:spPr>
        </p:pic>
      </p:grpSp>
      <p:grpSp>
        <p:nvGrpSpPr>
          <p:cNvPr id="45" name="object 45"/>
          <p:cNvGrpSpPr/>
          <p:nvPr/>
        </p:nvGrpSpPr>
        <p:grpSpPr>
          <a:xfrm>
            <a:off x="9762703" y="4594061"/>
            <a:ext cx="292100" cy="292100"/>
            <a:chOff x="9762703" y="4594061"/>
            <a:chExt cx="292100" cy="292100"/>
          </a:xfrm>
        </p:grpSpPr>
        <p:sp>
          <p:nvSpPr>
            <p:cNvPr id="46" name="object 46"/>
            <p:cNvSpPr/>
            <p:nvPr/>
          </p:nvSpPr>
          <p:spPr>
            <a:xfrm>
              <a:off x="9762703" y="4594061"/>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47" name="object 47"/>
            <p:cNvPicPr/>
            <p:nvPr/>
          </p:nvPicPr>
          <p:blipFill>
            <a:blip r:embed="rId12" cstate="print"/>
            <a:stretch>
              <a:fillRect/>
            </a:stretch>
          </p:blipFill>
          <p:spPr>
            <a:xfrm>
              <a:off x="9837790" y="4676101"/>
              <a:ext cx="141922" cy="127063"/>
            </a:xfrm>
            <a:prstGeom prst="rect">
              <a:avLst/>
            </a:prstGeom>
          </p:spPr>
        </p:pic>
      </p:grpSp>
      <p:grpSp>
        <p:nvGrpSpPr>
          <p:cNvPr id="48" name="object 48"/>
          <p:cNvGrpSpPr/>
          <p:nvPr/>
        </p:nvGrpSpPr>
        <p:grpSpPr>
          <a:xfrm>
            <a:off x="9762703" y="6018705"/>
            <a:ext cx="292100" cy="292100"/>
            <a:chOff x="9762703" y="6018705"/>
            <a:chExt cx="292100" cy="292100"/>
          </a:xfrm>
        </p:grpSpPr>
        <p:sp>
          <p:nvSpPr>
            <p:cNvPr id="49" name="object 49"/>
            <p:cNvSpPr/>
            <p:nvPr/>
          </p:nvSpPr>
          <p:spPr>
            <a:xfrm>
              <a:off x="9762703" y="6018705"/>
              <a:ext cx="292100" cy="292100"/>
            </a:xfrm>
            <a:custGeom>
              <a:avLst/>
              <a:gdLst/>
              <a:ahLst/>
              <a:cxnLst/>
              <a:rect l="l" t="t" r="r" b="b"/>
              <a:pathLst>
                <a:path w="292100" h="292100">
                  <a:moveTo>
                    <a:pt x="146050" y="0"/>
                  </a:moveTo>
                  <a:lnTo>
                    <a:pt x="99888" y="7446"/>
                  </a:lnTo>
                  <a:lnTo>
                    <a:pt x="59796" y="28180"/>
                  </a:lnTo>
                  <a:lnTo>
                    <a:pt x="28180" y="59796"/>
                  </a:lnTo>
                  <a:lnTo>
                    <a:pt x="7446" y="99888"/>
                  </a:lnTo>
                  <a:lnTo>
                    <a:pt x="0" y="146050"/>
                  </a:lnTo>
                  <a:lnTo>
                    <a:pt x="7446" y="192211"/>
                  </a:lnTo>
                  <a:lnTo>
                    <a:pt x="28180" y="232303"/>
                  </a:lnTo>
                  <a:lnTo>
                    <a:pt x="59796" y="263919"/>
                  </a:lnTo>
                  <a:lnTo>
                    <a:pt x="99888" y="284653"/>
                  </a:lnTo>
                  <a:lnTo>
                    <a:pt x="146050" y="292100"/>
                  </a:lnTo>
                  <a:lnTo>
                    <a:pt x="192211" y="284653"/>
                  </a:lnTo>
                  <a:lnTo>
                    <a:pt x="232303" y="263919"/>
                  </a:lnTo>
                  <a:lnTo>
                    <a:pt x="263919" y="232303"/>
                  </a:lnTo>
                  <a:lnTo>
                    <a:pt x="284653" y="192211"/>
                  </a:lnTo>
                  <a:lnTo>
                    <a:pt x="292100" y="146050"/>
                  </a:lnTo>
                  <a:lnTo>
                    <a:pt x="284653" y="99888"/>
                  </a:lnTo>
                  <a:lnTo>
                    <a:pt x="263919" y="59796"/>
                  </a:lnTo>
                  <a:lnTo>
                    <a:pt x="232303" y="28180"/>
                  </a:lnTo>
                  <a:lnTo>
                    <a:pt x="192211" y="7446"/>
                  </a:lnTo>
                  <a:lnTo>
                    <a:pt x="146050" y="0"/>
                  </a:lnTo>
                  <a:close/>
                </a:path>
              </a:pathLst>
            </a:custGeom>
            <a:solidFill>
              <a:srgbClr val="FFFFFF"/>
            </a:solidFill>
          </p:spPr>
          <p:txBody>
            <a:bodyPr wrap="square" lIns="0" tIns="0" rIns="0" bIns="0" rtlCol="0"/>
            <a:lstStyle/>
            <a:p>
              <a:endParaRPr dirty="0">
                <a:latin typeface="Verdana" panose="020B0604030504040204" pitchFamily="34" charset="0"/>
                <a:ea typeface="Verdana" panose="020B0604030504040204" pitchFamily="34" charset="0"/>
              </a:endParaRPr>
            </a:p>
          </p:txBody>
        </p:sp>
        <p:pic>
          <p:nvPicPr>
            <p:cNvPr id="50" name="object 50"/>
            <p:cNvPicPr/>
            <p:nvPr/>
          </p:nvPicPr>
          <p:blipFill>
            <a:blip r:embed="rId13" cstate="print"/>
            <a:stretch>
              <a:fillRect/>
            </a:stretch>
          </p:blipFill>
          <p:spPr>
            <a:xfrm>
              <a:off x="9837790" y="6100747"/>
              <a:ext cx="141922" cy="127063"/>
            </a:xfrm>
            <a:prstGeom prst="rect">
              <a:avLst/>
            </a:prstGeom>
          </p:spPr>
        </p:pic>
      </p:grpSp>
      <p:sp>
        <p:nvSpPr>
          <p:cNvPr id="51" name="object 51"/>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dirty="0">
                <a:latin typeface="Verdana" panose="020B0604030504040204" pitchFamily="34" charset="0"/>
                <a:ea typeface="Verdana" panose="020B0604030504040204" pitchFamily="34" charset="0"/>
              </a:rPr>
              <a:t>3</a:t>
            </a:fld>
            <a:endParaRPr dirty="0">
              <a:latin typeface="Verdana" panose="020B0604030504040204" pitchFamily="34" charset="0"/>
              <a:ea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4</a:t>
            </a:fld>
            <a:endParaRPr spc="-30" dirty="0">
              <a:latin typeface="Verdana" panose="020B0604030504040204" pitchFamily="34" charset="0"/>
              <a:ea typeface="Verdana" panose="020B0604030504040204" pitchFamily="34" charset="0"/>
            </a:endParaRPr>
          </a:p>
        </p:txBody>
      </p:sp>
      <p:sp>
        <p:nvSpPr>
          <p:cNvPr id="3" name="object 3"/>
          <p:cNvSpPr txBox="1"/>
          <p:nvPr/>
        </p:nvSpPr>
        <p:spPr>
          <a:xfrm>
            <a:off x="540000" y="936000"/>
            <a:ext cx="9203314" cy="151323"/>
          </a:xfrm>
          <a:prstGeom prst="rect">
            <a:avLst/>
          </a:prstGeom>
        </p:spPr>
        <p:txBody>
          <a:bodyPr vert="horz" wrap="square" lIns="0" tIns="12700" rIns="0" bIns="0" rtlCol="0">
            <a:spAutoFit/>
          </a:bodyPr>
          <a:lstStyle/>
          <a:p>
            <a:pPr marL="12700">
              <a:lnSpc>
                <a:spcPct val="100000"/>
              </a:lnSpc>
              <a:spcBef>
                <a:spcPts val="100"/>
              </a:spcBef>
              <a:tabLst>
                <a:tab pos="664210" algn="l"/>
              </a:tabLst>
            </a:pPr>
            <a:r>
              <a:rPr lang="pap-029" sz="900" b="1">
                <a:latin typeface="Verdana" panose="020B0604030504040204" pitchFamily="34" charset="0"/>
                <a:ea typeface="Verdana" panose="020B0604030504040204" pitchFamily="34" charset="0"/>
                <a:cs typeface="Arial"/>
              </a:rPr>
              <a:t>Obhetivo	</a:t>
            </a:r>
            <a:r>
              <a:rPr lang="pap-029" sz="900">
                <a:latin typeface="Verdana" panose="020B0604030504040204" pitchFamily="34" charset="0"/>
                <a:ea typeface="Verdana" panose="020B0604030504040204" pitchFamily="34" charset="0"/>
                <a:cs typeface="Arial"/>
              </a:rPr>
              <a:t>• controla y pone na ordo maneho financiero y ser supervisor financiero pa motibo di e necesidad di ta 'den control' con gobierno.</a:t>
            </a:r>
          </a:p>
        </p:txBody>
      </p:sp>
      <p:sp>
        <p:nvSpPr>
          <p:cNvPr id="4" name="object 4"/>
          <p:cNvSpPr txBox="1">
            <a:spLocks noGrp="1"/>
          </p:cNvSpPr>
          <p:nvPr>
            <p:ph type="title"/>
          </p:nvPr>
        </p:nvSpPr>
        <p:spPr>
          <a:xfrm>
            <a:off x="540000" y="468000"/>
            <a:ext cx="4749800" cy="335989"/>
          </a:xfrm>
          <a:prstGeom prst="rect">
            <a:avLst/>
          </a:prstGeom>
        </p:spPr>
        <p:txBody>
          <a:bodyPr vert="horz" wrap="square" lIns="0" tIns="12700" rIns="0" bIns="0" rtlCol="0">
            <a:spAutoFit/>
          </a:bodyPr>
          <a:lstStyle/>
          <a:p>
            <a:pPr marL="12700">
              <a:lnSpc>
                <a:spcPct val="100000"/>
              </a:lnSpc>
              <a:spcBef>
                <a:spcPts val="100"/>
              </a:spcBef>
            </a:pPr>
            <a:r>
              <a:rPr lang="pap-029" sz="2100">
                <a:solidFill>
                  <a:srgbClr val="000000"/>
                </a:solidFill>
                <a:latin typeface="Verdana" panose="020B0604030504040204" pitchFamily="34" charset="0"/>
                <a:ea typeface="Verdana" panose="020B0604030504040204" pitchFamily="34" charset="0"/>
              </a:rPr>
              <a:t>Tema A: </a:t>
            </a:r>
            <a:r>
              <a:rPr lang="pap-029" sz="2100" b="1">
                <a:solidFill>
                  <a:srgbClr val="000000"/>
                </a:solidFill>
                <a:latin typeface="Verdana" panose="020B0604030504040204" pitchFamily="34" charset="0"/>
                <a:ea typeface="Verdana" panose="020B0604030504040204" pitchFamily="34" charset="0"/>
              </a:rPr>
              <a:t>Maneho financiero</a:t>
            </a:r>
          </a:p>
        </p:txBody>
      </p:sp>
      <p:graphicFrame>
        <p:nvGraphicFramePr>
          <p:cNvPr id="2" name="Tabel 1">
            <a:extLst>
              <a:ext uri="{FF2B5EF4-FFF2-40B4-BE49-F238E27FC236}">
                <a16:creationId xmlns:a16="http://schemas.microsoft.com/office/drawing/2014/main" id="{3D827AEA-929D-65BD-5FA3-92385A66C822}"/>
              </a:ext>
            </a:extLst>
          </p:cNvPr>
          <p:cNvGraphicFramePr>
            <a:graphicFrameLocks noGrp="1"/>
          </p:cNvGraphicFramePr>
          <p:nvPr>
            <p:extLst>
              <p:ext uri="{D42A27DB-BD31-4B8C-83A1-F6EECF244321}">
                <p14:modId xmlns:p14="http://schemas.microsoft.com/office/powerpoint/2010/main" val="2342176552"/>
              </p:ext>
            </p:extLst>
          </p:nvPr>
        </p:nvGraphicFramePr>
        <p:xfrm>
          <a:off x="540000" y="1584000"/>
          <a:ext cx="9612000" cy="3657600"/>
        </p:xfrm>
        <a:graphic>
          <a:graphicData uri="http://schemas.openxmlformats.org/drawingml/2006/table">
            <a:tbl>
              <a:tblPr/>
              <a:tblGrid>
                <a:gridCol w="360000">
                  <a:extLst>
                    <a:ext uri="{9D8B030D-6E8A-4147-A177-3AD203B41FA5}">
                      <a16:colId xmlns:a16="http://schemas.microsoft.com/office/drawing/2014/main" val="706122087"/>
                    </a:ext>
                  </a:extLst>
                </a:gridCol>
                <a:gridCol w="2160000">
                  <a:extLst>
                    <a:ext uri="{9D8B030D-6E8A-4147-A177-3AD203B41FA5}">
                      <a16:colId xmlns:a16="http://schemas.microsoft.com/office/drawing/2014/main" val="1959569634"/>
                    </a:ext>
                  </a:extLst>
                </a:gridCol>
                <a:gridCol w="360000">
                  <a:extLst>
                    <a:ext uri="{9D8B030D-6E8A-4147-A177-3AD203B41FA5}">
                      <a16:colId xmlns:a16="http://schemas.microsoft.com/office/drawing/2014/main" val="24165233"/>
                    </a:ext>
                  </a:extLst>
                </a:gridCol>
                <a:gridCol w="1440000">
                  <a:extLst>
                    <a:ext uri="{9D8B030D-6E8A-4147-A177-3AD203B41FA5}">
                      <a16:colId xmlns:a16="http://schemas.microsoft.com/office/drawing/2014/main" val="3792833405"/>
                    </a:ext>
                  </a:extLst>
                </a:gridCol>
                <a:gridCol w="1440000">
                  <a:extLst>
                    <a:ext uri="{9D8B030D-6E8A-4147-A177-3AD203B41FA5}">
                      <a16:colId xmlns:a16="http://schemas.microsoft.com/office/drawing/2014/main" val="121955478"/>
                    </a:ext>
                  </a:extLst>
                </a:gridCol>
                <a:gridCol w="756000">
                  <a:extLst>
                    <a:ext uri="{9D8B030D-6E8A-4147-A177-3AD203B41FA5}">
                      <a16:colId xmlns:a16="http://schemas.microsoft.com/office/drawing/2014/main" val="3365024885"/>
                    </a:ext>
                  </a:extLst>
                </a:gridCol>
                <a:gridCol w="576000">
                  <a:extLst>
                    <a:ext uri="{9D8B030D-6E8A-4147-A177-3AD203B41FA5}">
                      <a16:colId xmlns:a16="http://schemas.microsoft.com/office/drawing/2014/main" val="3653693515"/>
                    </a:ext>
                  </a:extLst>
                </a:gridCol>
                <a:gridCol w="2520000">
                  <a:extLst>
                    <a:ext uri="{9D8B030D-6E8A-4147-A177-3AD203B41FA5}">
                      <a16:colId xmlns:a16="http://schemas.microsoft.com/office/drawing/2014/main" val="1522625880"/>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extLst>
                  <a:ext uri="{0D108BD9-81ED-4DB2-BD59-A6C34878D82A}">
                    <a16:rowId xmlns:a16="http://schemas.microsoft.com/office/drawing/2014/main" val="2714950637"/>
                  </a:ext>
                </a:extLst>
              </a:tr>
              <a:tr h="265271">
                <a:tc rowSpan="7">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A.1</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7">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investigacion existente y/of adicional, lo determina con ta fortalece e kolom financiero. Den cualkier caso, ta considera e control financiero y control di maneho (central y den tur servicio), funcion di audit/inspeccion y posicion di Raad van Advies y Algemene Rekenkamer.</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Implementacion y tumamento di decision ta tuma luga a base di sugerencia.</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7">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A.1.1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7">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Ahusta marco huridico como base pa fortalece e kolom financiero.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16. Decreto de ehecucion destaho: publica.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Q4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Deadline ta bou di condicion di tratamento door di Raad van Advies y Staten. Pa yega na e publicacion di e uitvoeringsbesluit pa destaho, ta necesario tambe un cambio di ley di destaho. Pa e motibo ey, publicacion di e uitvoeringsbesluit ta coherente cu e otro trayecto legal aki.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448020488"/>
                  </a:ext>
                </a:extLst>
              </a:tr>
              <a:tr h="14737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18. Sistema di duna relato: analisis di impacto ta cla conforme e Plan di Accion.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concepto di raportahe ta entrega na tempo conforme e Plan di Accion, algun punto den e analisis mester ta mas detaya ainda door di e tumado di encargo (opdrachtnemer). Pa esaki, e deadline ta aplasa pa 1e di augustus.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234633171"/>
                  </a:ext>
                </a:extLst>
              </a:tr>
              <a:tr h="14737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19. Sistema di reporte: concepto di plan di implementacion ta cla conforme e Plan di Accion.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Wak splicacion na A.1.1.18. Pa motibo cu e analisis di impacto ainda no ta finalisa, lo stel op e plan di implementacion na un momento mas despues. Resultando cu e deadline ta cambia pa medio september.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6995681"/>
                  </a:ext>
                </a:extLst>
              </a:tr>
              <a:tr h="26527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22. Analisis di Impacto pa Regeling Materieel Beheer finalisa.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di juli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Contrario na loke a spera prome, analisis di impacto no por a conclui na april. Planificacion di e combersacionnan necesario a tuma mas tempo, pero mientrastanto nan a tuma luga si, door di cual por conclui e analisis y raportahe. Ta haci esfurso pa finalisa e analisis di impacto prome cu cumienso di juli.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214315799"/>
                  </a:ext>
                </a:extLst>
              </a:tr>
              <a:tr h="11789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23. Implementatieplan Regeling Materieel Beheer fiha pa gobierno.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Door di e situacion relaciona cu analisis di impacto (mira splicacion A.1.1.22) ta aplasa planning di fihamento door di gobierno tambe.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781408607"/>
                  </a:ext>
                </a:extLst>
              </a:tr>
              <a:tr h="235796">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25. Cambio di presentacion di Aanbestedingsverordening na Raad van Advies.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Ta conecta directamente cu A.1.1.16. Despues di decision gubernamental, ta presenta e cambio di concepto di e aanbestedingsverordening pa conseho, na Raad van Advies. Durante preparacion e actividad aki, segun planning, ainda mester a tuma luga y por lo tanto ta keda pendiente.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083895657"/>
                  </a:ext>
                </a:extLst>
              </a:tr>
              <a:tr h="14737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26. Plan di Implementacion pa Sistema di duna Relato acepta pa gobierno.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17 di november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Actividad ta un continuacion di A.1.1.19 (Formula concepto plan di implementacion). Pa motibo di retraso na momento di formulacion di e plan di implementacion, tambe confirmacion di parti di gobierno lo tuma luga mas despues.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90948167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5</a:t>
            </a:fld>
            <a:endParaRPr spc="-30" dirty="0">
              <a:latin typeface="Verdana" panose="020B0604030504040204" pitchFamily="34" charset="0"/>
              <a:ea typeface="Verdana" panose="020B0604030504040204" pitchFamily="34" charset="0"/>
            </a:endParaRPr>
          </a:p>
        </p:txBody>
      </p:sp>
      <p:graphicFrame>
        <p:nvGraphicFramePr>
          <p:cNvPr id="2" name="Tabel 1">
            <a:extLst>
              <a:ext uri="{FF2B5EF4-FFF2-40B4-BE49-F238E27FC236}">
                <a16:creationId xmlns:a16="http://schemas.microsoft.com/office/drawing/2014/main" id="{3D827AEA-929D-65BD-5FA3-92385A66C822}"/>
              </a:ext>
            </a:extLst>
          </p:cNvPr>
          <p:cNvGraphicFramePr>
            <a:graphicFrameLocks noGrp="1"/>
          </p:cNvGraphicFramePr>
          <p:nvPr>
            <p:extLst>
              <p:ext uri="{D42A27DB-BD31-4B8C-83A1-F6EECF244321}">
                <p14:modId xmlns:p14="http://schemas.microsoft.com/office/powerpoint/2010/main" val="3379698005"/>
              </p:ext>
            </p:extLst>
          </p:nvPr>
        </p:nvGraphicFramePr>
        <p:xfrm>
          <a:off x="540700" y="1584000"/>
          <a:ext cx="9612000" cy="3657600"/>
        </p:xfrm>
        <a:graphic>
          <a:graphicData uri="http://schemas.openxmlformats.org/drawingml/2006/table">
            <a:tbl>
              <a:tblPr/>
              <a:tblGrid>
                <a:gridCol w="360000">
                  <a:extLst>
                    <a:ext uri="{9D8B030D-6E8A-4147-A177-3AD203B41FA5}">
                      <a16:colId xmlns:a16="http://schemas.microsoft.com/office/drawing/2014/main" val="706122087"/>
                    </a:ext>
                  </a:extLst>
                </a:gridCol>
                <a:gridCol w="2160000">
                  <a:extLst>
                    <a:ext uri="{9D8B030D-6E8A-4147-A177-3AD203B41FA5}">
                      <a16:colId xmlns:a16="http://schemas.microsoft.com/office/drawing/2014/main" val="1959569634"/>
                    </a:ext>
                  </a:extLst>
                </a:gridCol>
                <a:gridCol w="360000">
                  <a:extLst>
                    <a:ext uri="{9D8B030D-6E8A-4147-A177-3AD203B41FA5}">
                      <a16:colId xmlns:a16="http://schemas.microsoft.com/office/drawing/2014/main" val="24165233"/>
                    </a:ext>
                  </a:extLst>
                </a:gridCol>
                <a:gridCol w="1440000">
                  <a:extLst>
                    <a:ext uri="{9D8B030D-6E8A-4147-A177-3AD203B41FA5}">
                      <a16:colId xmlns:a16="http://schemas.microsoft.com/office/drawing/2014/main" val="3792833405"/>
                    </a:ext>
                  </a:extLst>
                </a:gridCol>
                <a:gridCol w="1440000">
                  <a:extLst>
                    <a:ext uri="{9D8B030D-6E8A-4147-A177-3AD203B41FA5}">
                      <a16:colId xmlns:a16="http://schemas.microsoft.com/office/drawing/2014/main" val="121955478"/>
                    </a:ext>
                  </a:extLst>
                </a:gridCol>
                <a:gridCol w="756000">
                  <a:extLst>
                    <a:ext uri="{9D8B030D-6E8A-4147-A177-3AD203B41FA5}">
                      <a16:colId xmlns:a16="http://schemas.microsoft.com/office/drawing/2014/main" val="3365024885"/>
                    </a:ext>
                  </a:extLst>
                </a:gridCol>
                <a:gridCol w="576000">
                  <a:extLst>
                    <a:ext uri="{9D8B030D-6E8A-4147-A177-3AD203B41FA5}">
                      <a16:colId xmlns:a16="http://schemas.microsoft.com/office/drawing/2014/main" val="3653693515"/>
                    </a:ext>
                  </a:extLst>
                </a:gridCol>
                <a:gridCol w="2520000">
                  <a:extLst>
                    <a:ext uri="{9D8B030D-6E8A-4147-A177-3AD203B41FA5}">
                      <a16:colId xmlns:a16="http://schemas.microsoft.com/office/drawing/2014/main" val="1522625880"/>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de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extLst>
                  <a:ext uri="{0D108BD9-81ED-4DB2-BD59-A6C34878D82A}">
                    <a16:rowId xmlns:a16="http://schemas.microsoft.com/office/drawing/2014/main" val="2714950637"/>
                  </a:ext>
                </a:extLst>
              </a:tr>
              <a:tr h="677914">
                <a:tc rowSpan="5">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A.1</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5">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Continuacion.</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5">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A.1.3</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5">
                  <a:txBody>
                    <a:bodyPr/>
                    <a:lstStyle/>
                    <a:p>
                      <a:pPr algn="l" fontAlgn="t"/>
                      <a:r>
                        <a:rPr lang="pap-029" sz="600" b="0" i="1" u="none" strike="noStrike">
                          <a:solidFill>
                            <a:srgbClr val="000000"/>
                          </a:solidFill>
                          <a:latin typeface="Verdana" panose="020B0604030504040204" pitchFamily="34" charset="0"/>
                          <a:ea typeface="Verdana" panose="020B0604030504040204" pitchFamily="34" charset="0"/>
                        </a:rPr>
                        <a:t>Roadmap</a:t>
                      </a:r>
                      <a:r>
                        <a:rPr lang="pap-029" sz="600" b="0" i="0" u="none" strike="noStrike">
                          <a:solidFill>
                            <a:srgbClr val="000000"/>
                          </a:solidFill>
                          <a:latin typeface="Verdana" panose="020B0604030504040204" pitchFamily="34" charset="0"/>
                          <a:ea typeface="Verdana" panose="020B0604030504040204" pitchFamily="34" charset="0"/>
                        </a:rPr>
                        <a:t> mehoracion di maneho financiero.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5. Añadi na nulmeting cu Douane y DIMP.</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december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Den e nulmetingnan, ta pone e puntonan di mehoracion den un cuadro pa loke ta trata di verificacion di e datonan financiero. E nulmeting pa Aduana lo finalisa prome cu 30 di juni, pa e nulmeting DIMP mester atrae prome capacidad externo nobo cu por yuda den e ehecucion. Probablemente e capacidad aki lo ta disponibel te na september, cu ta cambia e fecha di finalisacion pa e nulmeting DIMP pa december.</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318999002"/>
                  </a:ext>
                </a:extLst>
              </a:tr>
              <a:tr h="353694">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7. Encargo otorga pa un estudio riba optimalisacion di proceso di trabou financiero y e organisacion di modelo di 3-lines-of-defense.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31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Un blauwdruk y un plan di implementacion ta wordo traha pa organisacion di proceso di trabou financiero (incl. organisacion, personal y sistema) y e modelo di '3-lines-of-defense’. E proceso di coordinacion di departamento di gobierno di e plan di accion a tuma mas tempo cu a spera, cu ta haci cu fihamento door di gobierno a tuma luga mas despues. E trayecto di destaho lo finalisa na fin di augustus.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556195972"/>
                  </a:ext>
                </a:extLst>
              </a:tr>
              <a:tr h="14737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8. Un rapport definitivo entrega cu e blauwdruk pa organisacion di proceso di trabou financiero (incl. organisacion, personal y sistema) y e modelo '3-lines-of-defense’.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februari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deadline ta depende di e encargo y set up definitivo di e investigacion. Mira tambe A.1.3.7.</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624388631"/>
                  </a:ext>
                </a:extLst>
              </a:tr>
              <a:tr h="14737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9. Fihamento gubernamental di plan di implementacion pa organisacion di proceso di trabou financiero (incl organisacion, personal y sistema) y e modelo di ‘3-lines-of-defense'.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30 di mei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deadline tuma ta depende di encargo y enfoke di e investigacion definitivo. Mira tambe A.1.3.7.</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462778591"/>
                  </a:ext>
                </a:extLst>
              </a:tr>
              <a:tr h="147373">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10. Set up y fiha gubernamentalmente di plan di accion pa maneho di informacion y maneho di proceso di IT.</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30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Organisacion di maneho di IT mester wordo actualisa y mester set up un maneho di informacion. Esaki como continuacion di e quick scan realisa anteriormente. Topico cu ta wordo trata aki ta inclui: organisacion, personal y funcion cu nan descripcion actual perteneciente. Maneho di informatisacion y su aplicacion den e funcion financiero, maneho di riesgo, maneho funcional y tecnico.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153193070"/>
                  </a:ext>
                </a:extLst>
              </a:tr>
            </a:tbl>
          </a:graphicData>
        </a:graphic>
      </p:graphicFrame>
    </p:spTree>
    <p:extLst>
      <p:ext uri="{BB962C8B-B14F-4D97-AF65-F5344CB8AC3E}">
        <p14:creationId xmlns:p14="http://schemas.microsoft.com/office/powerpoint/2010/main" val="303813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6</a:t>
            </a:fld>
            <a:endParaRPr spc="-30" dirty="0">
              <a:latin typeface="Verdana" panose="020B0604030504040204" pitchFamily="34" charset="0"/>
              <a:ea typeface="Verdana" panose="020B0604030504040204" pitchFamily="34" charset="0"/>
            </a:endParaRPr>
          </a:p>
        </p:txBody>
      </p:sp>
      <p:graphicFrame>
        <p:nvGraphicFramePr>
          <p:cNvPr id="2" name="Tabel 1">
            <a:extLst>
              <a:ext uri="{FF2B5EF4-FFF2-40B4-BE49-F238E27FC236}">
                <a16:creationId xmlns:a16="http://schemas.microsoft.com/office/drawing/2014/main" id="{3D827AEA-929D-65BD-5FA3-92385A66C822}"/>
              </a:ext>
            </a:extLst>
          </p:cNvPr>
          <p:cNvGraphicFramePr>
            <a:graphicFrameLocks noGrp="1"/>
          </p:cNvGraphicFramePr>
          <p:nvPr>
            <p:extLst>
              <p:ext uri="{D42A27DB-BD31-4B8C-83A1-F6EECF244321}">
                <p14:modId xmlns:p14="http://schemas.microsoft.com/office/powerpoint/2010/main" val="911946161"/>
              </p:ext>
            </p:extLst>
          </p:nvPr>
        </p:nvGraphicFramePr>
        <p:xfrm>
          <a:off x="540700" y="1584000"/>
          <a:ext cx="9612000" cy="3749040"/>
        </p:xfrm>
        <a:graphic>
          <a:graphicData uri="http://schemas.openxmlformats.org/drawingml/2006/table">
            <a:tbl>
              <a:tblPr/>
              <a:tblGrid>
                <a:gridCol w="360000">
                  <a:extLst>
                    <a:ext uri="{9D8B030D-6E8A-4147-A177-3AD203B41FA5}">
                      <a16:colId xmlns:a16="http://schemas.microsoft.com/office/drawing/2014/main" val="706122087"/>
                    </a:ext>
                  </a:extLst>
                </a:gridCol>
                <a:gridCol w="2160000">
                  <a:extLst>
                    <a:ext uri="{9D8B030D-6E8A-4147-A177-3AD203B41FA5}">
                      <a16:colId xmlns:a16="http://schemas.microsoft.com/office/drawing/2014/main" val="1959569634"/>
                    </a:ext>
                  </a:extLst>
                </a:gridCol>
                <a:gridCol w="360000">
                  <a:extLst>
                    <a:ext uri="{9D8B030D-6E8A-4147-A177-3AD203B41FA5}">
                      <a16:colId xmlns:a16="http://schemas.microsoft.com/office/drawing/2014/main" val="24165233"/>
                    </a:ext>
                  </a:extLst>
                </a:gridCol>
                <a:gridCol w="1440000">
                  <a:extLst>
                    <a:ext uri="{9D8B030D-6E8A-4147-A177-3AD203B41FA5}">
                      <a16:colId xmlns:a16="http://schemas.microsoft.com/office/drawing/2014/main" val="3792833405"/>
                    </a:ext>
                  </a:extLst>
                </a:gridCol>
                <a:gridCol w="1440000">
                  <a:extLst>
                    <a:ext uri="{9D8B030D-6E8A-4147-A177-3AD203B41FA5}">
                      <a16:colId xmlns:a16="http://schemas.microsoft.com/office/drawing/2014/main" val="121955478"/>
                    </a:ext>
                  </a:extLst>
                </a:gridCol>
                <a:gridCol w="756000">
                  <a:extLst>
                    <a:ext uri="{9D8B030D-6E8A-4147-A177-3AD203B41FA5}">
                      <a16:colId xmlns:a16="http://schemas.microsoft.com/office/drawing/2014/main" val="3365024885"/>
                    </a:ext>
                  </a:extLst>
                </a:gridCol>
                <a:gridCol w="576000">
                  <a:extLst>
                    <a:ext uri="{9D8B030D-6E8A-4147-A177-3AD203B41FA5}">
                      <a16:colId xmlns:a16="http://schemas.microsoft.com/office/drawing/2014/main" val="3653693515"/>
                    </a:ext>
                  </a:extLst>
                </a:gridCol>
                <a:gridCol w="2520000">
                  <a:extLst>
                    <a:ext uri="{9D8B030D-6E8A-4147-A177-3AD203B41FA5}">
                      <a16:colId xmlns:a16="http://schemas.microsoft.com/office/drawing/2014/main" val="1522625880"/>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extLst>
                  <a:ext uri="{0D108BD9-81ED-4DB2-BD59-A6C34878D82A}">
                    <a16:rowId xmlns:a16="http://schemas.microsoft.com/office/drawing/2014/main" val="2714950637"/>
                  </a:ext>
                </a:extLst>
              </a:tr>
              <a:tr h="294745">
                <a:tc rowSpan="6">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A.1</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6">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Continuacion.</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5">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A.1.4</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5">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Presupuesto di mehoracion di Roadmap.</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Set up un curso di presupuesto y proceso presupuestario (actualisacion di Leergang Openbare Financiën 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maart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Dos di e total di dies modulo di e E-curso LOFA a keda finalisa mientrastanto. Esaki a causa mas trabou cu unda a tuma na cuenta cu ne prome. Ademas, e tempo disponibel den e grupo di trabou ta mas limita, pa motibo di otro trayecto di mehoracion y e prioridadnan necesario. Por lo tanto, e fecha di finalisacion ta wordo amplia di september pa maart 2024.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242807375"/>
                  </a:ext>
                </a:extLst>
              </a:tr>
              <a:tr h="11789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 Fiha presupuesto di curso y proceso di presupuesto (actualisacion di Leergang Openbare Financiën 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28 di juni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Mira splicacion A.1.4.2. Finalisacion di e e E-curso LOFA lo tuma luga pa medio di un beta-test bou di un grupo mas chikito di usuario.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998149957"/>
                  </a:ext>
                </a:extLst>
              </a:tr>
              <a:tr h="265271">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4. Stel op y fihamento gubernamentalmente un plan di accion pa implementacion di e quick wins identifica, pa mehoracion di e proceso di presupuesto.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juli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quick win ta dirigi riba introduccion di un sistema y un website (intranet), cu por duna sosten na e proceso di presupuesto. Ainda tin trabou den preparacion pa un exploracion na e (in)posibilidad pa implementacion di un sistema manera esaki. Pa motibo di esaki, e fecha di finalisacion ta cambia di juni pa juli.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488852358"/>
                  </a:ext>
                </a:extLst>
              </a:tr>
              <a:tr h="176847">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5. Trahamento di un plan di accion pa un estudio riba e forma con policy based budgeting por wordo implementa na Aruba (inclui planificacion y ciclo di control di implementacion).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Na momento di traha di e Agenda di Ehecucion aki, ainda tabata traha na e Plan di Accion. E expectativa ta cu esaki lo keda traha rond di e fecha di 30 di juni, despues di cual e fihamento via gobierno por tuma luga.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616496571"/>
                  </a:ext>
                </a:extLst>
              </a:tr>
              <a:tr h="14737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6. Fiha gubernamentalmente un plan di accion pa un estudio riba e forma con policy based budgeting por wordo implementa na Aruba (incl. planning y ciclo di control di implementacion).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Mira splicacion A.1.4.5.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1118066"/>
                  </a:ext>
                </a:extLst>
              </a:tr>
              <a:tr h="117898">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A.1.5</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Roadmap pa mehoramento di maneho financiero.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Traha y fihamento via gobierno un plan di accion screening di loke no ta medio di impuesto (niet-belastingmiddelen).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Cu e screening, tin como meta actualisacion di reglamentacion y tarifa, y mehoracion den e procesonan di cobra y incaso.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890733926"/>
                  </a:ext>
                </a:extLst>
              </a:tr>
            </a:tbl>
          </a:graphicData>
        </a:graphic>
      </p:graphicFrame>
    </p:spTree>
    <p:extLst>
      <p:ext uri="{BB962C8B-B14F-4D97-AF65-F5344CB8AC3E}">
        <p14:creationId xmlns:p14="http://schemas.microsoft.com/office/powerpoint/2010/main" val="4131560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7</a:t>
            </a:fld>
            <a:endParaRPr spc="-30" dirty="0">
              <a:latin typeface="Verdana" panose="020B0604030504040204" pitchFamily="34" charset="0"/>
              <a:ea typeface="Verdana" panose="020B0604030504040204" pitchFamily="34" charset="0"/>
            </a:endParaRPr>
          </a:p>
        </p:txBody>
      </p:sp>
      <p:graphicFrame>
        <p:nvGraphicFramePr>
          <p:cNvPr id="2" name="Tabel 1">
            <a:extLst>
              <a:ext uri="{FF2B5EF4-FFF2-40B4-BE49-F238E27FC236}">
                <a16:creationId xmlns:a16="http://schemas.microsoft.com/office/drawing/2014/main" id="{3D827AEA-929D-65BD-5FA3-92385A66C822}"/>
              </a:ext>
            </a:extLst>
          </p:cNvPr>
          <p:cNvGraphicFramePr>
            <a:graphicFrameLocks noGrp="1"/>
          </p:cNvGraphicFramePr>
          <p:nvPr>
            <p:extLst>
              <p:ext uri="{D42A27DB-BD31-4B8C-83A1-F6EECF244321}">
                <p14:modId xmlns:p14="http://schemas.microsoft.com/office/powerpoint/2010/main" val="1286782145"/>
              </p:ext>
            </p:extLst>
          </p:nvPr>
        </p:nvGraphicFramePr>
        <p:xfrm>
          <a:off x="540700" y="1584000"/>
          <a:ext cx="9612000" cy="2926080"/>
        </p:xfrm>
        <a:graphic>
          <a:graphicData uri="http://schemas.openxmlformats.org/drawingml/2006/table">
            <a:tbl>
              <a:tblPr/>
              <a:tblGrid>
                <a:gridCol w="360000">
                  <a:extLst>
                    <a:ext uri="{9D8B030D-6E8A-4147-A177-3AD203B41FA5}">
                      <a16:colId xmlns:a16="http://schemas.microsoft.com/office/drawing/2014/main" val="706122087"/>
                    </a:ext>
                  </a:extLst>
                </a:gridCol>
                <a:gridCol w="2160000">
                  <a:extLst>
                    <a:ext uri="{9D8B030D-6E8A-4147-A177-3AD203B41FA5}">
                      <a16:colId xmlns:a16="http://schemas.microsoft.com/office/drawing/2014/main" val="1959569634"/>
                    </a:ext>
                  </a:extLst>
                </a:gridCol>
                <a:gridCol w="360000">
                  <a:extLst>
                    <a:ext uri="{9D8B030D-6E8A-4147-A177-3AD203B41FA5}">
                      <a16:colId xmlns:a16="http://schemas.microsoft.com/office/drawing/2014/main" val="24165233"/>
                    </a:ext>
                  </a:extLst>
                </a:gridCol>
                <a:gridCol w="1440000">
                  <a:extLst>
                    <a:ext uri="{9D8B030D-6E8A-4147-A177-3AD203B41FA5}">
                      <a16:colId xmlns:a16="http://schemas.microsoft.com/office/drawing/2014/main" val="3792833405"/>
                    </a:ext>
                  </a:extLst>
                </a:gridCol>
                <a:gridCol w="1440000">
                  <a:extLst>
                    <a:ext uri="{9D8B030D-6E8A-4147-A177-3AD203B41FA5}">
                      <a16:colId xmlns:a16="http://schemas.microsoft.com/office/drawing/2014/main" val="121955478"/>
                    </a:ext>
                  </a:extLst>
                </a:gridCol>
                <a:gridCol w="756000">
                  <a:extLst>
                    <a:ext uri="{9D8B030D-6E8A-4147-A177-3AD203B41FA5}">
                      <a16:colId xmlns:a16="http://schemas.microsoft.com/office/drawing/2014/main" val="3365024885"/>
                    </a:ext>
                  </a:extLst>
                </a:gridCol>
                <a:gridCol w="576000">
                  <a:extLst>
                    <a:ext uri="{9D8B030D-6E8A-4147-A177-3AD203B41FA5}">
                      <a16:colId xmlns:a16="http://schemas.microsoft.com/office/drawing/2014/main" val="3653693515"/>
                    </a:ext>
                  </a:extLst>
                </a:gridCol>
                <a:gridCol w="2520000">
                  <a:extLst>
                    <a:ext uri="{9D8B030D-6E8A-4147-A177-3AD203B41FA5}">
                      <a16:colId xmlns:a16="http://schemas.microsoft.com/office/drawing/2014/main" val="1522625880"/>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D966"/>
                    </a:solidFill>
                  </a:tcPr>
                </a:tc>
                <a:extLst>
                  <a:ext uri="{0D108BD9-81ED-4DB2-BD59-A6C34878D82A}">
                    <a16:rowId xmlns:a16="http://schemas.microsoft.com/office/drawing/2014/main" val="2714950637"/>
                  </a:ext>
                </a:extLst>
              </a:tr>
              <a:tr h="176847">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A.2</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estudio existente y/o suplementario, lo determina si y con e uzo di informacion estadistico y di dato confiabel pa desaroyo di maneho y tumamento di decision por wordo reforsa.</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A base di proposicion, decision y implementacion lo tuma luga.</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A.2.3</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Realisacion di e Plan di Implementacion di Nationaal Statistisch Systeem.</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 Diseña infrastructura tecnico y di Business Intelligence pa e Digitale Data Platform.</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october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infrastructura tecnico a wordo entrega den concepto y ta revisa. Comision NSS tin e encargo di describi e necesidadnan pa e infrastructura B1 y e Data Disseminatie Platform. Asistencia a wordo pidi na UNSD.</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469716237"/>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4. Version concepto di texto di ley ta cla pa presenta nan na Ministerraad.</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continuacion di A.2.3.1.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831982809"/>
                  </a:ext>
                </a:extLst>
              </a:tr>
              <a:tr h="235796">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A.3</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e investigacion existente y/of adicional lo determina si e maneho di subsidio, ehecucion y e relacionnan di subsidio existente ta cumpli cu e rekisitonan: legalidad, legitimidad, eficacia y eficiencia. </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A base di e resultadonan lo haci ahustacion na maneho y/of ehecucion y lo cobra bek suministro di subsidio ilisito (na manera proporcional, si esaki ta e kaso), tomando en cuenta e cuadro y principio legal.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3">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A.3.1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Investigacion tocante maneho di subsidio y ehecucion di subsidio.</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7. Destaho pa sosten externo inhaalslag afrekening final conclui.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juli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Ainda ta busca sosten adecua. Hunto cu e proceso di destaho, asignacion di encargo probablemente lo tuma luga na fin di juli, den lugar di mei.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300461129"/>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8. Inhaalslag afrekening final conclui.</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28 di juni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530229365"/>
                  </a:ext>
                </a:extLst>
              </a:tr>
              <a:tr h="14737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9. Plan di implementacion quick wins a keda traha.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maart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Ademas di un revision di e maneho di subsidio y e proceso, lo haci acuerdo riba termino corto cu ta mehora confiabilidad y legalidad di otorgacion di subsidio.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534982775"/>
                  </a:ext>
                </a:extLst>
              </a:tr>
              <a:tr h="206322">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investigacion existente y/of adicional lo determina con por reforsa funcion di compra pa asina gobierno por ehecuta compra di bienes y servicio di un manera mas eficaz y eficiente posibel. Hunto ku esey ta considera centralisacion. </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Implementacion y tumamento di decision ta tuma luga a base di sugerencia.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A.4.1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Investigacion tocante e situacion actual y e obhetivonan.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4. 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Lo inclui mas dilanti den agenda di ehecucion den cuadro di Roadmap Financieel Beheer (vid. A.1.3).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034348264"/>
                  </a:ext>
                </a:extLst>
              </a:tr>
            </a:tbl>
          </a:graphicData>
        </a:graphic>
      </p:graphicFrame>
    </p:spTree>
    <p:extLst>
      <p:ext uri="{BB962C8B-B14F-4D97-AF65-F5344CB8AC3E}">
        <p14:creationId xmlns:p14="http://schemas.microsoft.com/office/powerpoint/2010/main" val="339160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8</a:t>
            </a:fld>
            <a:endParaRPr spc="-30" dirty="0">
              <a:latin typeface="Verdana" panose="020B0604030504040204" pitchFamily="34" charset="0"/>
              <a:ea typeface="Verdana" panose="020B0604030504040204" pitchFamily="34" charset="0"/>
            </a:endParaRPr>
          </a:p>
        </p:txBody>
      </p:sp>
      <p:sp>
        <p:nvSpPr>
          <p:cNvPr id="3" name="object 3"/>
          <p:cNvSpPr txBox="1"/>
          <p:nvPr/>
        </p:nvSpPr>
        <p:spPr>
          <a:xfrm>
            <a:off x="1286640" y="936000"/>
            <a:ext cx="7222160" cy="471668"/>
          </a:xfrm>
          <a:prstGeom prst="rect">
            <a:avLst/>
          </a:prstGeom>
        </p:spPr>
        <p:txBody>
          <a:bodyPr vert="horz" wrap="square" lIns="0" tIns="12700" rIns="0" bIns="0" rtlCol="0">
            <a:spAutoFit/>
          </a:bodyPr>
          <a:lstStyle/>
          <a:p>
            <a:pPr marL="113664" marR="5080" indent="-101600">
              <a:lnSpc>
                <a:spcPct val="111100"/>
              </a:lnSpc>
              <a:spcBef>
                <a:spcPts val="100"/>
              </a:spcBef>
              <a:buChar char="•"/>
              <a:tabLst>
                <a:tab pos="114300" algn="l"/>
              </a:tabLst>
            </a:pPr>
            <a:r>
              <a:rPr lang="pap-029" sz="900">
                <a:latin typeface="Verdana" panose="020B0604030504040204" pitchFamily="34" charset="0"/>
                <a:ea typeface="Verdana" panose="020B0604030504040204" pitchFamily="34" charset="0"/>
                <a:cs typeface="Arial"/>
              </a:rPr>
              <a:t>aumenta eficiencia di sector publico reduciendo ‘public wage bill’ (pareu cu e promedio Caribense di 10 porciento di BBP) y reduciendo e gastonan di sector publico den sentido general;</a:t>
            </a:r>
          </a:p>
          <a:p>
            <a:pPr marL="114300" indent="-101600">
              <a:lnSpc>
                <a:spcPct val="100000"/>
              </a:lnSpc>
              <a:spcBef>
                <a:spcPts val="120"/>
              </a:spcBef>
              <a:buChar char="•"/>
              <a:tabLst>
                <a:tab pos="114300" algn="l"/>
              </a:tabLst>
            </a:pPr>
            <a:r>
              <a:rPr lang="pap-029" sz="900">
                <a:latin typeface="Verdana" panose="020B0604030504040204" pitchFamily="34" charset="0"/>
                <a:ea typeface="Verdana" panose="020B0604030504040204" pitchFamily="34" charset="0"/>
                <a:cs typeface="Arial"/>
              </a:rPr>
              <a:t>aumenta calidad y eficacia (incluyendo poder ehecutivo) di sector publico.</a:t>
            </a:r>
          </a:p>
        </p:txBody>
      </p:sp>
      <p:sp>
        <p:nvSpPr>
          <p:cNvPr id="4" name="object 4"/>
          <p:cNvSpPr txBox="1">
            <a:spLocks noGrp="1"/>
          </p:cNvSpPr>
          <p:nvPr>
            <p:ph type="title"/>
          </p:nvPr>
        </p:nvSpPr>
        <p:spPr>
          <a:xfrm>
            <a:off x="540000" y="468000"/>
            <a:ext cx="6823405" cy="335989"/>
          </a:xfrm>
          <a:prstGeom prst="rect">
            <a:avLst/>
          </a:prstGeom>
        </p:spPr>
        <p:txBody>
          <a:bodyPr vert="horz" wrap="square" lIns="0" tIns="12700" rIns="0" bIns="0" rtlCol="0">
            <a:spAutoFit/>
          </a:bodyPr>
          <a:lstStyle/>
          <a:p>
            <a:pPr marL="12700">
              <a:lnSpc>
                <a:spcPct val="100000"/>
              </a:lnSpc>
              <a:spcBef>
                <a:spcPts val="100"/>
              </a:spcBef>
            </a:pPr>
            <a:r>
              <a:rPr lang="pap-029" sz="2100">
                <a:solidFill>
                  <a:srgbClr val="000000"/>
                </a:solidFill>
                <a:latin typeface="Verdana" panose="020B0604030504040204" pitchFamily="34" charset="0"/>
                <a:ea typeface="Verdana" panose="020B0604030504040204" pitchFamily="34" charset="0"/>
              </a:rPr>
              <a:t>Tema B: </a:t>
            </a:r>
            <a:r>
              <a:rPr lang="pap-029" sz="2100" b="1">
                <a:solidFill>
                  <a:srgbClr val="000000"/>
                </a:solidFill>
                <a:latin typeface="Verdana" panose="020B0604030504040204" pitchFamily="34" charset="0"/>
                <a:ea typeface="Verdana" panose="020B0604030504040204" pitchFamily="34" charset="0"/>
              </a:rPr>
              <a:t>Costo y efictividad di sector publico</a:t>
            </a:r>
          </a:p>
        </p:txBody>
      </p:sp>
      <p:sp>
        <p:nvSpPr>
          <p:cNvPr id="5" name="object 5"/>
          <p:cNvSpPr txBox="1"/>
          <p:nvPr/>
        </p:nvSpPr>
        <p:spPr>
          <a:xfrm>
            <a:off x="540000" y="936000"/>
            <a:ext cx="691900" cy="151323"/>
          </a:xfrm>
          <a:prstGeom prst="rect">
            <a:avLst/>
          </a:prstGeom>
        </p:spPr>
        <p:txBody>
          <a:bodyPr vert="horz" wrap="square" lIns="0" tIns="12700" rIns="0" bIns="0" rtlCol="0">
            <a:spAutoFit/>
          </a:bodyPr>
          <a:lstStyle/>
          <a:p>
            <a:pPr marL="12700">
              <a:lnSpc>
                <a:spcPct val="100000"/>
              </a:lnSpc>
              <a:spcBef>
                <a:spcPts val="100"/>
              </a:spcBef>
            </a:pPr>
            <a:r>
              <a:rPr lang="pap-029" sz="900" b="1" dirty="0">
                <a:latin typeface="Verdana" panose="020B0604030504040204" pitchFamily="34" charset="0"/>
                <a:ea typeface="Verdana" panose="020B0604030504040204" pitchFamily="34" charset="0"/>
                <a:cs typeface="Arial"/>
              </a:rPr>
              <a:t>Obhetivo</a:t>
            </a:r>
          </a:p>
        </p:txBody>
      </p:sp>
      <p:graphicFrame>
        <p:nvGraphicFramePr>
          <p:cNvPr id="7" name="Tabel 6">
            <a:extLst>
              <a:ext uri="{FF2B5EF4-FFF2-40B4-BE49-F238E27FC236}">
                <a16:creationId xmlns:a16="http://schemas.microsoft.com/office/drawing/2014/main" id="{7654B57F-50A7-575A-A109-AE253A6915F5}"/>
              </a:ext>
            </a:extLst>
          </p:cNvPr>
          <p:cNvGraphicFramePr>
            <a:graphicFrameLocks noGrp="1"/>
          </p:cNvGraphicFramePr>
          <p:nvPr>
            <p:extLst>
              <p:ext uri="{D42A27DB-BD31-4B8C-83A1-F6EECF244321}">
                <p14:modId xmlns:p14="http://schemas.microsoft.com/office/powerpoint/2010/main" val="260675049"/>
              </p:ext>
            </p:extLst>
          </p:nvPr>
        </p:nvGraphicFramePr>
        <p:xfrm>
          <a:off x="540000" y="1584000"/>
          <a:ext cx="9612000" cy="5029200"/>
        </p:xfrm>
        <a:graphic>
          <a:graphicData uri="http://schemas.openxmlformats.org/drawingml/2006/table">
            <a:tbl>
              <a:tblPr/>
              <a:tblGrid>
                <a:gridCol w="360000">
                  <a:extLst>
                    <a:ext uri="{9D8B030D-6E8A-4147-A177-3AD203B41FA5}">
                      <a16:colId xmlns:a16="http://schemas.microsoft.com/office/drawing/2014/main" val="640632937"/>
                    </a:ext>
                  </a:extLst>
                </a:gridCol>
                <a:gridCol w="2160000">
                  <a:extLst>
                    <a:ext uri="{9D8B030D-6E8A-4147-A177-3AD203B41FA5}">
                      <a16:colId xmlns:a16="http://schemas.microsoft.com/office/drawing/2014/main" val="3803488303"/>
                    </a:ext>
                  </a:extLst>
                </a:gridCol>
                <a:gridCol w="360000">
                  <a:extLst>
                    <a:ext uri="{9D8B030D-6E8A-4147-A177-3AD203B41FA5}">
                      <a16:colId xmlns:a16="http://schemas.microsoft.com/office/drawing/2014/main" val="2562402536"/>
                    </a:ext>
                  </a:extLst>
                </a:gridCol>
                <a:gridCol w="1440000">
                  <a:extLst>
                    <a:ext uri="{9D8B030D-6E8A-4147-A177-3AD203B41FA5}">
                      <a16:colId xmlns:a16="http://schemas.microsoft.com/office/drawing/2014/main" val="3004176616"/>
                    </a:ext>
                  </a:extLst>
                </a:gridCol>
                <a:gridCol w="1440000">
                  <a:extLst>
                    <a:ext uri="{9D8B030D-6E8A-4147-A177-3AD203B41FA5}">
                      <a16:colId xmlns:a16="http://schemas.microsoft.com/office/drawing/2014/main" val="2533766294"/>
                    </a:ext>
                  </a:extLst>
                </a:gridCol>
                <a:gridCol w="756000">
                  <a:extLst>
                    <a:ext uri="{9D8B030D-6E8A-4147-A177-3AD203B41FA5}">
                      <a16:colId xmlns:a16="http://schemas.microsoft.com/office/drawing/2014/main" val="2743373390"/>
                    </a:ext>
                  </a:extLst>
                </a:gridCol>
                <a:gridCol w="576000">
                  <a:extLst>
                    <a:ext uri="{9D8B030D-6E8A-4147-A177-3AD203B41FA5}">
                      <a16:colId xmlns:a16="http://schemas.microsoft.com/office/drawing/2014/main" val="1897133529"/>
                    </a:ext>
                  </a:extLst>
                </a:gridCol>
                <a:gridCol w="2520000">
                  <a:extLst>
                    <a:ext uri="{9D8B030D-6E8A-4147-A177-3AD203B41FA5}">
                      <a16:colId xmlns:a16="http://schemas.microsoft.com/office/drawing/2014/main" val="1202925473"/>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extLst>
                  <a:ext uri="{0D108BD9-81ED-4DB2-BD59-A6C34878D82A}">
                    <a16:rowId xmlns:a16="http://schemas.microsoft.com/office/drawing/2014/main" val="1403510416"/>
                  </a:ext>
                </a:extLst>
              </a:tr>
              <a:tr h="180263">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paisnan ta percura pa e continuidad di proceso vital, cu den tur caso ta inclui electricidad, suministro di petroleo, internet y servicio di data, suministro di awa potabel, maneho di vuelo y avion, maneho di transporte maritimo, pago, servicio di emergencia y comunicacion entre nan y e institucionnan medico.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B.1.1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Continuo.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47063520"/>
                  </a:ext>
                </a:extLst>
              </a:tr>
              <a:tr h="288421">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B.2</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un screening integral di e companianan di sector (semi)publico y e entidadnan gubernamental tocante legitimidad di accion di propiedad publico (nan ta sirbi interes publico/obhetivo?), efectividad (ta logrando e obhetivonan?) y eficiencia, lo desaroya y implementa proposicion.</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4">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B.2.1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Screening di empresa (semi)-estatal y entidad gubernamental.</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7. Trahamento di un plan di accion, maneho di participacion / dividendo a keda aproba pa gobierno.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Na momento di stel op e Agenda di Ehecucion aki, ainda tabata traha na e plan di accion.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496731894"/>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8. Trahamento di un plan di accion, maneho di participacion / dividendo a keda aproba pa gobierno.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Ta un continuacion di B.2.1.7.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751792224"/>
                  </a:ext>
                </a:extLst>
              </a:tr>
              <a:tr h="18026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9. Plan di accion pa implementacion di recomendacion for di evaluacion specifico acorda gubernamentalmente.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Ta traha un plan di accion specifico pa implementacion di e recomendacionnan pa un di e companianan estatal di gobierno for di evaluacion (Freezone).</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3613078755"/>
                  </a:ext>
                </a:extLst>
              </a:tr>
              <a:tr h="180263">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10. Plan di accion pa implementacion di recomendacion for di evaluacion specifico acorda gubernamentalmente.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29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ta un continuacion di B.2.1.9.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219290307"/>
                  </a:ext>
                </a:extLst>
              </a:tr>
              <a:tr h="216315">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 base di investigacion existente y/of adicional ta traha cu e paisnan pa fortalece sistema di aviacion den Reino. Esaki por bay tocante colaboracion estrecho entre organisacionnan y organisacion di e proceso di traha uniforme, conforme rekisito internacional di seguridad, unda e enfoke ta dirigi riba eficiencia y reduccion di gasto.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B.3.1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cuerdo haci den grupo di direccion di Aviacion ta guia pa implementacion di e medida aki.</a:t>
                      </a:r>
                      <a:br>
                        <a:rPr lang="pap-029" sz="600" b="0" i="0" u="none" strike="noStrike">
                          <a:solidFill>
                            <a:srgbClr val="000000"/>
                          </a:solidFill>
                          <a:latin typeface="Verdana" panose="020B0604030504040204" pitchFamily="34" charset="0"/>
                          <a:ea typeface="Verdana" panose="020B0604030504040204" pitchFamily="34" charset="0"/>
                        </a:rPr>
                      </a:br>
                      <a:r>
                        <a:rPr lang="pap-029" sz="600" b="0" i="0" u="none" strike="noStrike">
                          <a:solidFill>
                            <a:srgbClr val="000000"/>
                          </a:solidFill>
                          <a:latin typeface="Verdana" panose="020B0604030504040204" pitchFamily="34" charset="0"/>
                          <a:ea typeface="Verdana" panose="020B0604030504040204" pitchFamily="34" charset="0"/>
                        </a:rPr>
                        <a:t>Lo no sera acuerdo separa na e momento aki den agenda di ehecucion.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135996532"/>
                  </a:ext>
                </a:extLst>
              </a:tr>
              <a:tr h="180263">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B.4</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un screening integral ta elabora y implementa proposicion pa mehora calidad y efectividad y poder di ehecucion di organisacion publico, bou di cua ta compronde tambe eficacia di personal ministerial.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B.4.1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Exploracion di posibilidad di pool legislativo pa fortalecimento (temporal) di funcion legislativo di e paisnan.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5. Atrae capacidad temporal di legislacion.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Actividad continuo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Basa riba necesidad (entre otro registra den kalender di legislacion (B.4.1.4)), ta atrae capacidad di legislacion tanto generalista como specialisa.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022014266"/>
                  </a:ext>
                </a:extLst>
              </a:tr>
              <a:tr h="216315">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B.4.2</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Desaroya proposicion pa mehora calidad, efectividad y poder ehecutivo di organizacion gubernamental.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7. Roadmap determina pa gobierno.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31 di augustus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roadmap ta enfoca riba desaroyo continuo di e organisacion gubernamental. 31 di augustus ta fecha meta, posiblemente ainda ta necesario/of desea pa consulta cu stakeholders, cu como consecuencia cu fecha ainda por cambia.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4246928187"/>
                  </a:ext>
                </a:extLst>
              </a:tr>
              <a:tr h="18026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B.4.3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Diseño organisacion gubernamental.</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5. Entrega di rapport final door di Tumado di encargo, incluyendo un cuadro di afweging fiha pa gobierno, aplicacion di e cuadro di afweging, particion di topstructura y proximo paso.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1e di april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trayecto aki ta ehecuta y monitorea basa riba mijlpaal/resultado intermedio indica pa tumado di encargo den Plan di Accion.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37385376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xfrm>
            <a:off x="9647814" y="7081111"/>
            <a:ext cx="196215" cy="139782"/>
          </a:xfrm>
          <a:prstGeom prst="rect">
            <a:avLst/>
          </a:prstGeom>
        </p:spPr>
        <p:txBody>
          <a:bodyPr vert="horz" wrap="square" lIns="0" tIns="1270" rIns="0" bIns="0" rtlCol="0">
            <a:spAutoFit/>
          </a:bodyPr>
          <a:lstStyle/>
          <a:p>
            <a:pPr marL="38100">
              <a:lnSpc>
                <a:spcPct val="100000"/>
              </a:lnSpc>
              <a:spcBef>
                <a:spcPts val="10"/>
              </a:spcBef>
            </a:pPr>
            <a:fld id="{81D60167-4931-47E6-BA6A-407CBD079E47}" type="slidenum">
              <a:rPr spc="-30" dirty="0">
                <a:latin typeface="Verdana" panose="020B0604030504040204" pitchFamily="34" charset="0"/>
                <a:ea typeface="Verdana" panose="020B0604030504040204" pitchFamily="34" charset="0"/>
              </a:rPr>
              <a:t>9</a:t>
            </a:fld>
            <a:endParaRPr spc="-30" dirty="0">
              <a:latin typeface="Verdana" panose="020B0604030504040204" pitchFamily="34" charset="0"/>
              <a:ea typeface="Verdana" panose="020B0604030504040204" pitchFamily="34" charset="0"/>
            </a:endParaRPr>
          </a:p>
        </p:txBody>
      </p:sp>
      <p:graphicFrame>
        <p:nvGraphicFramePr>
          <p:cNvPr id="7" name="Tabel 6">
            <a:extLst>
              <a:ext uri="{FF2B5EF4-FFF2-40B4-BE49-F238E27FC236}">
                <a16:creationId xmlns:a16="http://schemas.microsoft.com/office/drawing/2014/main" id="{7654B57F-50A7-575A-A109-AE253A6915F5}"/>
              </a:ext>
            </a:extLst>
          </p:cNvPr>
          <p:cNvGraphicFramePr>
            <a:graphicFrameLocks noGrp="1"/>
          </p:cNvGraphicFramePr>
          <p:nvPr>
            <p:extLst>
              <p:ext uri="{D42A27DB-BD31-4B8C-83A1-F6EECF244321}">
                <p14:modId xmlns:p14="http://schemas.microsoft.com/office/powerpoint/2010/main" val="4091832071"/>
              </p:ext>
            </p:extLst>
          </p:nvPr>
        </p:nvGraphicFramePr>
        <p:xfrm>
          <a:off x="540000" y="1584000"/>
          <a:ext cx="9612000" cy="4389120"/>
        </p:xfrm>
        <a:graphic>
          <a:graphicData uri="http://schemas.openxmlformats.org/drawingml/2006/table">
            <a:tbl>
              <a:tblPr/>
              <a:tblGrid>
                <a:gridCol w="360000">
                  <a:extLst>
                    <a:ext uri="{9D8B030D-6E8A-4147-A177-3AD203B41FA5}">
                      <a16:colId xmlns:a16="http://schemas.microsoft.com/office/drawing/2014/main" val="640632937"/>
                    </a:ext>
                  </a:extLst>
                </a:gridCol>
                <a:gridCol w="2160000">
                  <a:extLst>
                    <a:ext uri="{9D8B030D-6E8A-4147-A177-3AD203B41FA5}">
                      <a16:colId xmlns:a16="http://schemas.microsoft.com/office/drawing/2014/main" val="3803488303"/>
                    </a:ext>
                  </a:extLst>
                </a:gridCol>
                <a:gridCol w="360000">
                  <a:extLst>
                    <a:ext uri="{9D8B030D-6E8A-4147-A177-3AD203B41FA5}">
                      <a16:colId xmlns:a16="http://schemas.microsoft.com/office/drawing/2014/main" val="2562402536"/>
                    </a:ext>
                  </a:extLst>
                </a:gridCol>
                <a:gridCol w="1440000">
                  <a:extLst>
                    <a:ext uri="{9D8B030D-6E8A-4147-A177-3AD203B41FA5}">
                      <a16:colId xmlns:a16="http://schemas.microsoft.com/office/drawing/2014/main" val="3004176616"/>
                    </a:ext>
                  </a:extLst>
                </a:gridCol>
                <a:gridCol w="1440000">
                  <a:extLst>
                    <a:ext uri="{9D8B030D-6E8A-4147-A177-3AD203B41FA5}">
                      <a16:colId xmlns:a16="http://schemas.microsoft.com/office/drawing/2014/main" val="2533766294"/>
                    </a:ext>
                  </a:extLst>
                </a:gridCol>
                <a:gridCol w="756000">
                  <a:extLst>
                    <a:ext uri="{9D8B030D-6E8A-4147-A177-3AD203B41FA5}">
                      <a16:colId xmlns:a16="http://schemas.microsoft.com/office/drawing/2014/main" val="2743373390"/>
                    </a:ext>
                  </a:extLst>
                </a:gridCol>
                <a:gridCol w="576000">
                  <a:extLst>
                    <a:ext uri="{9D8B030D-6E8A-4147-A177-3AD203B41FA5}">
                      <a16:colId xmlns:a16="http://schemas.microsoft.com/office/drawing/2014/main" val="1897133529"/>
                    </a:ext>
                  </a:extLst>
                </a:gridCol>
                <a:gridCol w="2520000">
                  <a:extLst>
                    <a:ext uri="{9D8B030D-6E8A-4147-A177-3AD203B41FA5}">
                      <a16:colId xmlns:a16="http://schemas.microsoft.com/office/drawing/2014/main" val="1202925473"/>
                    </a:ext>
                  </a:extLst>
                </a:gridCol>
              </a:tblGrid>
              <a:tr h="0">
                <a:tc gridSpan="2">
                  <a:txBody>
                    <a:bodyPr/>
                    <a:lstStyle/>
                    <a:p>
                      <a:pPr algn="l" fontAlgn="t"/>
                      <a:r>
                        <a:rPr lang="pap-029" sz="600" b="1" i="0" u="none" strike="noStrike" dirty="0">
                          <a:solidFill>
                            <a:srgbClr val="000000"/>
                          </a:solidFill>
                          <a:latin typeface="Verdana" panose="020B0604030504040204" pitchFamily="34" charset="0"/>
                          <a:ea typeface="Verdana" panose="020B0604030504040204" pitchFamily="34" charset="0"/>
                        </a:rPr>
                        <a:t>Medida (mira Pakete di Pais)</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Medida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gridSpan="2">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hMerge="1">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Actividad di elaboracion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Resultado di obhetivo premira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Momento di meta</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Actor</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tc>
                  <a:txBody>
                    <a:bodyPr/>
                    <a:lstStyle/>
                    <a:p>
                      <a:pPr algn="l" fontAlgn="t"/>
                      <a:r>
                        <a:rPr lang="pap-029" sz="600" b="1" i="0" u="none" strike="noStrike">
                          <a:solidFill>
                            <a:srgbClr val="000000"/>
                          </a:solidFill>
                          <a:latin typeface="Verdana" panose="020B0604030504040204" pitchFamily="34" charset="0"/>
                          <a:ea typeface="Verdana" panose="020B0604030504040204" pitchFamily="34" charset="0"/>
                        </a:rPr>
                        <a:t>Splicacion</a:t>
                      </a:r>
                    </a:p>
                  </a:txBody>
                  <a:tcPr marL="45720" marR="4572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A9D08E"/>
                    </a:solidFill>
                  </a:tcPr>
                </a:tc>
                <a:extLst>
                  <a:ext uri="{0D108BD9-81ED-4DB2-BD59-A6C34878D82A}">
                    <a16:rowId xmlns:a16="http://schemas.microsoft.com/office/drawing/2014/main" val="1403510416"/>
                  </a:ext>
                </a:extLst>
              </a:tr>
              <a:tr h="180263">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B.5</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 base di un investigacion tocante condicion laboral primario, secundario y terciario (incluyendo tarifa di overtime, areglo di verlof, compensacion y recargonan, biahe y gasto di biahe, etc.) ta desaroya y implementa proposicion pa medida di austeridad.</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B.5.3</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rowSpan="2">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Pa añadi na e investigacion comparativo di e condicionnan di empleo primario, secundario y terciario, ta efectua un estudio benchmark den cua ta compara e condicionnan di empleo di sector (semi)-publico cu sector priva.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7. Reaccion di maneho fiha pa gobierno.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 raportahe a ser entrega. Actualmente coordinacion ta tuma lugar tocante finalisacion.</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420589569"/>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8. 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 + Hulanda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Siguiente accion ta determina basa riba e rapport di investigacion y reaccion di maneho.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1043326475"/>
                  </a:ext>
                </a:extLst>
              </a:tr>
              <a:tr h="216315">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B.6</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4">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Den cuadro di un inzet optimal di personal, ta investiga formacion, ocupacion y presencia real y capacidad di esfuerso di e empleado di gobierno y organizacion gubernamental. Si en caso empleado ta ricibi salario inhustamente, dependiendo di e situacion, medida ta ser tuma (entre otro, interupcion di salario, trayecto di kitamento).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4">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B.6.2</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4">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Investiga cuadro huridico.</a:t>
                      </a: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br>
                        <a:rPr lang="pap-029" sz="600" b="0" i="0" u="none" strike="noStrike" dirty="0">
                          <a:solidFill>
                            <a:srgbClr val="000000"/>
                          </a:solidFill>
                          <a:latin typeface="Verdana" panose="020B0604030504040204" pitchFamily="34" charset="0"/>
                          <a:ea typeface="Verdana" panose="020B0604030504040204" pitchFamily="34" charset="0"/>
                        </a:rPr>
                      </a:br>
                      <a:endParaRPr lang="pap-029" sz="600" b="0" i="0" u="none" strike="noStrike" dirty="0">
                        <a:solidFill>
                          <a:srgbClr val="000000"/>
                        </a:solidFill>
                        <a:latin typeface="Verdana" panose="020B0604030504040204" pitchFamily="34" charset="0"/>
                        <a:ea typeface="Verdana" panose="020B0604030504040204" pitchFamily="34" charset="0"/>
                      </a:endParaRP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9. Ehecucion di fase 1 di Plan di Accion pa conducta no-integro finalisa.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30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trata di medida cu ta tuma pa conducta no integro. E deadline ta cambia en conexion cu introduccion di maneho di prestacion. </a:t>
                      </a:r>
                      <a:br>
                        <a:rPr lang="pap-029" sz="600" b="0" i="0" u="none" strike="noStrike">
                          <a:solidFill>
                            <a:srgbClr val="000000"/>
                          </a:solidFill>
                          <a:latin typeface="Verdana" panose="020B0604030504040204" pitchFamily="34" charset="0"/>
                          <a:ea typeface="Verdana" panose="020B0604030504040204" pitchFamily="34" charset="0"/>
                        </a:rPr>
                      </a:br>
                      <a:endParaRPr lang="pap-029" sz="600" b="0" i="0" u="none" strike="noStrike">
                        <a:solidFill>
                          <a:srgbClr val="000000"/>
                        </a:solidFill>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2755602070"/>
                  </a:ext>
                </a:extLst>
              </a:tr>
              <a:tr h="216315">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10. Ehecucion di Fase 2 di Plan di Accion pa conducta no-integro finalisa.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januari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Mira splicacion na B.6.2.9.</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3716693723"/>
                  </a:ext>
                </a:extLst>
              </a:tr>
              <a:tr h="0">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12. Ehecucion fase 2 di Plan di Accion test di ubicacion finalisa.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januari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trata di establece un ubicacion di prueba prome cu ubicacion final den un funcion mas halto.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3124148802"/>
                  </a:ext>
                </a:extLst>
              </a:tr>
              <a:tr h="180263">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14. Plan di Accion reintegracion dificil di no-activo, fase 2, finalisa.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januari 2024</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Fase 2 ta trata di: pasa door di trayecto di reintegracion pa ubicacion interno (den gobierno), pasa door di trayecto di reintegracion pa ubicacion externo (pafor di gobierno) si no ta posibel internamente.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788757078"/>
                  </a:ext>
                </a:extLst>
              </a:tr>
              <a:tr h="0">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B.7</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Ta desaroya un accion dirigi riba reduccion y maneha gasto di contact inhuur externo.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B.7.1</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Inventarisacion di tamaño di inhuur externo.</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3. 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No ta conoci ainda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tc>
                  <a:txBody>
                    <a:bodyPr/>
                    <a:lstStyle/>
                    <a:p>
                      <a:pPr algn="l" rtl="0" fontAlgn="t"/>
                      <a:endParaRPr lang="nl-NL" sz="600" b="0" i="0" u="none" strike="noStrike" dirty="0">
                        <a:solidFill>
                          <a:srgbClr val="000000"/>
                        </a:solidFill>
                        <a:effectLst/>
                        <a:latin typeface="Verdana" panose="020B0604030504040204" pitchFamily="34" charset="0"/>
                        <a:ea typeface="Verdana" panose="020B0604030504040204" pitchFamily="34" charset="0"/>
                      </a:endParaRP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2EFDA"/>
                    </a:solidFill>
                  </a:tcPr>
                </a:tc>
                <a:extLst>
                  <a:ext uri="{0D108BD9-81ED-4DB2-BD59-A6C34878D82A}">
                    <a16:rowId xmlns:a16="http://schemas.microsoft.com/office/drawing/2014/main" val="913774445"/>
                  </a:ext>
                </a:extLst>
              </a:tr>
              <a:tr h="180263">
                <a:tc rowSpan="3">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B.8</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3">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A base di un screening di funcion door di Departamento di Recurso Humano (maneho, conseho di DRH, gobierno y instrumentario), ta desaroya y implementa proposicion pa mehoracion. </a:t>
                      </a:r>
                      <a:br>
                        <a:rPr lang="pap-029" sz="600" b="0" i="0" u="none" strike="noStrike" dirty="0">
                          <a:solidFill>
                            <a:srgbClr val="000000"/>
                          </a:solidFill>
                          <a:latin typeface="Verdana" panose="020B0604030504040204" pitchFamily="34" charset="0"/>
                          <a:ea typeface="Verdana" panose="020B0604030504040204" pitchFamily="34" charset="0"/>
                        </a:rPr>
                      </a:br>
                      <a:endParaRPr lang="pap-029" sz="600" b="0" i="0" u="none" strike="noStrike" dirty="0">
                        <a:solidFill>
                          <a:srgbClr val="000000"/>
                        </a:solidFill>
                        <a:latin typeface="Verdana" panose="020B0604030504040204" pitchFamily="34" charset="0"/>
                        <a:ea typeface="Verdana" panose="020B0604030504040204" pitchFamily="34" charset="0"/>
                      </a:endParaRP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3">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B.8.1</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rowSpan="3">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Investigacion tocante funcion di DRH.</a:t>
                      </a:r>
                      <a:br>
                        <a:rPr lang="pap-029" sz="600" b="0" i="0" u="none" strike="noStrike" dirty="0">
                          <a:solidFill>
                            <a:srgbClr val="000000"/>
                          </a:solidFill>
                          <a:latin typeface="Verdana" panose="020B0604030504040204" pitchFamily="34" charset="0"/>
                          <a:ea typeface="Verdana" panose="020B0604030504040204" pitchFamily="34" charset="0"/>
                        </a:rPr>
                      </a:br>
                      <a:endParaRPr lang="pap-029" sz="600" b="0" i="0" u="none" strike="noStrike" dirty="0">
                        <a:solidFill>
                          <a:srgbClr val="000000"/>
                        </a:solidFill>
                        <a:latin typeface="Verdana" panose="020B0604030504040204" pitchFamily="34" charset="0"/>
                        <a:ea typeface="Verdana" panose="020B0604030504040204" pitchFamily="34" charset="0"/>
                      </a:endParaRP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p>
                      <a:pPr algn="l" fontAlgn="t"/>
                      <a:r>
                        <a:rPr lang="pap-029" sz="600" b="0" i="0" u="none" strike="noStrike" dirty="0">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8. Concepto di strategia di HR pa discusion oficialmente prepara.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31 di juli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Esaki ta un di e recomendacionnan for di e rapport di screening di funcion di HR (B.8.1.5). E actividad aki ta depende tambe di e decision di gobierno relaciona cu envolvimento di stakeholders.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06995065"/>
                  </a:ext>
                </a:extLst>
              </a:tr>
              <a:tr h="216315">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9. Concepto di maneho pa seleccion y reclutacion di entrada fiha pa gobierno.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30 di juni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Esaki ta un di e recomendacionnan for di e rapport di screening di funcion di HR (B.8.1.5). E deadline ta cambia pa Q2 pa motibo di capacidad necesario inespera pa introduccion di maneho di prestacion. E actividad aki ta depende tambe di e decision di gobierno relaciona cu e conseho di DRH tocante envolvimento di stakeholders.</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1327689490"/>
                  </a:ext>
                </a:extLst>
              </a:tr>
              <a:tr h="360526">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ctr"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vMerge="1">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10. Maneho pa seleccion y reclutacion di entrada fiha pa gobierno. </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15 di september 2023</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a:solidFill>
                            <a:srgbClr val="000000"/>
                          </a:solidFill>
                          <a:latin typeface="Verdana" panose="020B0604030504040204" pitchFamily="34" charset="0"/>
                          <a:ea typeface="Verdana" panose="020B0604030504040204" pitchFamily="34" charset="0"/>
                        </a:rPr>
                        <a:t>Aruba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tc>
                  <a:txBody>
                    <a:bodyPr/>
                    <a:lstStyle/>
                    <a:p>
                      <a:pPr algn="l" fontAlgn="t"/>
                      <a:r>
                        <a:rPr lang="pap-029" sz="600" b="0" i="0" u="none" strike="noStrike" dirty="0">
                          <a:solidFill>
                            <a:srgbClr val="000000"/>
                          </a:solidFill>
                          <a:latin typeface="Verdana" panose="020B0604030504040204" pitchFamily="34" charset="0"/>
                          <a:ea typeface="Verdana" panose="020B0604030504040204" pitchFamily="34" charset="0"/>
                        </a:rPr>
                        <a:t>E concepto a ser entrega despues di e planificacion y mester ser discuti cu stakeholders concerni, cu consecuencia cu e fecha pa gobierno fiha ta cambia.</a:t>
                      </a:r>
                    </a:p>
                  </a:txBody>
                  <a:tcPr marL="45720" marR="4572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6E0B4"/>
                    </a:solidFill>
                  </a:tcPr>
                </a:tc>
                <a:extLst>
                  <a:ext uri="{0D108BD9-81ED-4DB2-BD59-A6C34878D82A}">
                    <a16:rowId xmlns:a16="http://schemas.microsoft.com/office/drawing/2014/main" val="3438300938"/>
                  </a:ext>
                </a:extLst>
              </a:tr>
            </a:tbl>
          </a:graphicData>
        </a:graphic>
      </p:graphicFrame>
    </p:spTree>
    <p:extLst>
      <p:ext uri="{BB962C8B-B14F-4D97-AF65-F5344CB8AC3E}">
        <p14:creationId xmlns:p14="http://schemas.microsoft.com/office/powerpoint/2010/main" val="285549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10625</Words>
  <Application>Microsoft Office PowerPoint</Application>
  <PresentationFormat>Aangepast</PresentationFormat>
  <Paragraphs>1090</Paragraphs>
  <Slides>22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22</vt:i4>
      </vt:variant>
    </vt:vector>
  </HeadingPairs>
  <TitlesOfParts>
    <vt:vector size="26" baseType="lpstr">
      <vt:lpstr>Arial</vt:lpstr>
      <vt:lpstr>Calibri</vt:lpstr>
      <vt:lpstr>Verdana</vt:lpstr>
      <vt:lpstr>Office Theme</vt:lpstr>
      <vt:lpstr>PowerPoint-presentatie</vt:lpstr>
      <vt:lpstr>PowerPoint-presentatie</vt:lpstr>
      <vt:lpstr>PowerPoint-presentatie</vt:lpstr>
      <vt:lpstr>Tema A: Maneho financiero</vt:lpstr>
      <vt:lpstr>PowerPoint-presentatie</vt:lpstr>
      <vt:lpstr>PowerPoint-presentatie</vt:lpstr>
      <vt:lpstr>PowerPoint-presentatie</vt:lpstr>
      <vt:lpstr>Tema B: Costo y efictividad di sector publico</vt:lpstr>
      <vt:lpstr>PowerPoint-presentatie</vt:lpstr>
      <vt:lpstr>PowerPoint-presentatie</vt:lpstr>
      <vt:lpstr>Tema C: Impuesto</vt:lpstr>
      <vt:lpstr>Tema D: Sector financiero</vt:lpstr>
      <vt:lpstr>Tema E: Reforma economico</vt:lpstr>
      <vt:lpstr>PowerPoint-presentatie</vt:lpstr>
      <vt:lpstr>PowerPoint-presentatie</vt:lpstr>
      <vt:lpstr>Tema F: Cuido</vt:lpstr>
      <vt:lpstr>PowerPoint-presentatie</vt:lpstr>
      <vt:lpstr>PowerPoint-presentatie</vt:lpstr>
      <vt:lpstr>Tema G: Educacion</vt:lpstr>
      <vt:lpstr>Tema H: Fortalece estado di derecho</vt:lpstr>
      <vt:lpstr>PowerPoint-presentatie</vt:lpstr>
      <vt:lpstr>Pakete di Pais Aruba</vt:lpstr>
    </vt:vector>
  </TitlesOfParts>
  <Company>AVB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Landspakket Aruba - Uitvoeringsagenda 1 oktober - 31 december 2021</dc:title>
  <dc:creator>AVB</dc:creator>
  <cp:lastModifiedBy>AVB</cp:lastModifiedBy>
  <cp:revision>109</cp:revision>
  <cp:lastPrinted>2023-06-15T13:45:36Z</cp:lastPrinted>
  <dcterms:created xsi:type="dcterms:W3CDTF">2021-10-01T08:02:22Z</dcterms:created>
  <dcterms:modified xsi:type="dcterms:W3CDTF">2023-07-07T12:56:12Z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2021-09-13T00:00:00Z</vt:filetime>
  </property>
  <property fmtid="{D5CDD505-2E9C-101B-9397-08002B2CF9AE}" pid="3" name="Creator">
    <vt:lpwstr>Adobe InDesign 16.4 (Macintosh)</vt:lpwstr>
  </property>
  <property fmtid="{D5CDD505-2E9C-101B-9397-08002B2CF9AE}" pid="4" name="LastSaved">
    <vt:filetime>2021-10-01T00:00:00Z</vt:filetime>
  </property>
</Properties>
</file>