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7"/>
  </p:sldMasterIdLst>
  <p:notesMasterIdLst>
    <p:notesMasterId r:id="rId82"/>
  </p:notesMasterIdLst>
  <p:handoutMasterIdLst>
    <p:handoutMasterId r:id="rId83"/>
  </p:handoutMasterIdLst>
  <p:sldIdLst>
    <p:sldId id="256" r:id="rId18"/>
    <p:sldId id="260" r:id="rId19"/>
    <p:sldId id="267" r:id="rId20"/>
    <p:sldId id="370" r:id="rId21"/>
    <p:sldId id="364" r:id="rId22"/>
    <p:sldId id="393" r:id="rId23"/>
    <p:sldId id="277" r:id="rId24"/>
    <p:sldId id="322" r:id="rId25"/>
    <p:sldId id="298" r:id="rId26"/>
    <p:sldId id="338" r:id="rId27"/>
    <p:sldId id="271" r:id="rId28"/>
    <p:sldId id="392" r:id="rId29"/>
    <p:sldId id="372" r:id="rId30"/>
    <p:sldId id="374" r:id="rId31"/>
    <p:sldId id="373" r:id="rId32"/>
    <p:sldId id="380" r:id="rId33"/>
    <p:sldId id="330" r:id="rId34"/>
    <p:sldId id="381" r:id="rId35"/>
    <p:sldId id="328" r:id="rId36"/>
    <p:sldId id="268" r:id="rId37"/>
    <p:sldId id="339" r:id="rId38"/>
    <p:sldId id="345" r:id="rId39"/>
    <p:sldId id="343" r:id="rId40"/>
    <p:sldId id="344" r:id="rId41"/>
    <p:sldId id="282" r:id="rId42"/>
    <p:sldId id="292" r:id="rId43"/>
    <p:sldId id="341" r:id="rId44"/>
    <p:sldId id="342" r:id="rId45"/>
    <p:sldId id="361" r:id="rId46"/>
    <p:sldId id="369" r:id="rId47"/>
    <p:sldId id="375" r:id="rId48"/>
    <p:sldId id="390" r:id="rId49"/>
    <p:sldId id="301" r:id="rId50"/>
    <p:sldId id="347" r:id="rId51"/>
    <p:sldId id="308" r:id="rId52"/>
    <p:sldId id="360" r:id="rId53"/>
    <p:sldId id="362" r:id="rId54"/>
    <p:sldId id="366" r:id="rId55"/>
    <p:sldId id="376" r:id="rId56"/>
    <p:sldId id="388" r:id="rId57"/>
    <p:sldId id="349" r:id="rId58"/>
    <p:sldId id="350" r:id="rId59"/>
    <p:sldId id="351" r:id="rId60"/>
    <p:sldId id="352" r:id="rId61"/>
    <p:sldId id="363" r:id="rId62"/>
    <p:sldId id="368" r:id="rId63"/>
    <p:sldId id="377" r:id="rId64"/>
    <p:sldId id="389" r:id="rId65"/>
    <p:sldId id="354" r:id="rId66"/>
    <p:sldId id="355" r:id="rId67"/>
    <p:sldId id="356" r:id="rId68"/>
    <p:sldId id="359" r:id="rId69"/>
    <p:sldId id="303" r:id="rId70"/>
    <p:sldId id="346" r:id="rId71"/>
    <p:sldId id="327" r:id="rId72"/>
    <p:sldId id="394" r:id="rId73"/>
    <p:sldId id="257" r:id="rId74"/>
    <p:sldId id="266" r:id="rId75"/>
    <p:sldId id="324" r:id="rId76"/>
    <p:sldId id="335" r:id="rId77"/>
    <p:sldId id="336" r:id="rId78"/>
    <p:sldId id="334" r:id="rId79"/>
    <p:sldId id="340" r:id="rId80"/>
    <p:sldId id="395" r:id="rId81"/>
  </p:sldIdLst>
  <p:sldSz cx="10691813" cy="7559675"/>
  <p:notesSz cx="6858000" cy="9144000"/>
  <p:defaultTextStyle>
    <a:defPPr lvl="0">
      <a:defRPr lang="en-GB"/>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ijn Jonkheer" initials="WJ" lastIdx="150" clrIdx="0">
    <p:extLst>
      <p:ext uri="{19B8F6BF-5375-455C-9EA6-DF929625EA0E}">
        <p15:presenceInfo xmlns:p15="http://schemas.microsoft.com/office/powerpoint/2012/main" userId="S::Willemijn.Jonkheer@rebelgroup.com::376209c4-115e-414f-a033-835a2fe83183" providerId="AD"/>
      </p:ext>
    </p:extLst>
  </p:cmAuthor>
  <p:cmAuthor id="2" name="Wouter Vos" initials="WV" lastIdx="24" clrIdx="1">
    <p:extLst>
      <p:ext uri="{19B8F6BF-5375-455C-9EA6-DF929625EA0E}">
        <p15:presenceInfo xmlns:p15="http://schemas.microsoft.com/office/powerpoint/2012/main" userId="S::Wouter.Vos@Rebelgroup.com::1f8bf49d-aed0-416e-af37-ad5b86d7edaa" providerId="AD"/>
      </p:ext>
    </p:extLst>
  </p:cmAuthor>
  <p:cmAuthor id="3" name="Bert Hoeven" initials="b" lastIdx="5" clrIdx="2">
    <p:extLst>
      <p:ext uri="{19B8F6BF-5375-455C-9EA6-DF929625EA0E}">
        <p15:presenceInfo xmlns:p15="http://schemas.microsoft.com/office/powerpoint/2012/main" userId="Bert Hoe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BE3D7-1C1B-4908-AE28-A7D965329B6B}" v="10" dt="2021-11-24T09:30:44.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9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commentAuthors" Target="commentAuthors.xml"/><Relationship Id="rId89"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44.xml"/><Relationship Id="rId82" Type="http://schemas.openxmlformats.org/officeDocument/2006/relationships/notesMaster" Target="notesMasters/notesMaster1.xml"/><Relationship Id="rId19"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A47AD2-5FF1-481E-BA17-92A87AC9FFEC}" type="datetimeFigureOut">
              <a:rPr lang="nl-NL" smtClean="0"/>
              <a:pPr/>
              <a:t>25-11-2021</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68DBD-8C7D-4F2D-8505-D01A3BC55EC8}" type="slidenum">
              <a:rPr lang="nl-NL" smtClean="0"/>
              <a:pPr/>
              <a:t>‹nr.›</a:t>
            </a:fld>
            <a:endParaRPr lang="nl-NL" dirty="0"/>
          </a:p>
        </p:txBody>
      </p:sp>
    </p:spTree>
    <p:extLst>
      <p:ext uri="{BB962C8B-B14F-4D97-AF65-F5344CB8AC3E}">
        <p14:creationId xmlns:p14="http://schemas.microsoft.com/office/powerpoint/2010/main" val="146265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25-11-2021</a:t>
            </a:fld>
            <a:endParaRPr lang="nl-NL" dirty="0"/>
          </a:p>
        </p:txBody>
      </p:sp>
      <p:sp>
        <p:nvSpPr>
          <p:cNvPr id="4" name="Tijdelijke aanduiding voor dia-afbeelding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279560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66185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354792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41</a:t>
            </a:fld>
            <a:endParaRPr lang="nl-NL" dirty="0"/>
          </a:p>
        </p:txBody>
      </p:sp>
    </p:spTree>
    <p:extLst>
      <p:ext uri="{BB962C8B-B14F-4D97-AF65-F5344CB8AC3E}">
        <p14:creationId xmlns:p14="http://schemas.microsoft.com/office/powerpoint/2010/main" val="288503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42</a:t>
            </a:fld>
            <a:endParaRPr lang="nl-NL" dirty="0"/>
          </a:p>
        </p:txBody>
      </p:sp>
    </p:spTree>
    <p:extLst>
      <p:ext uri="{BB962C8B-B14F-4D97-AF65-F5344CB8AC3E}">
        <p14:creationId xmlns:p14="http://schemas.microsoft.com/office/powerpoint/2010/main" val="44847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43</a:t>
            </a:fld>
            <a:endParaRPr lang="nl-NL" dirty="0"/>
          </a:p>
        </p:txBody>
      </p:sp>
    </p:spTree>
    <p:extLst>
      <p:ext uri="{BB962C8B-B14F-4D97-AF65-F5344CB8AC3E}">
        <p14:creationId xmlns:p14="http://schemas.microsoft.com/office/powerpoint/2010/main" val="33660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44</a:t>
            </a:fld>
            <a:endParaRPr lang="nl-NL" dirty="0"/>
          </a:p>
        </p:txBody>
      </p:sp>
    </p:spTree>
    <p:extLst>
      <p:ext uri="{BB962C8B-B14F-4D97-AF65-F5344CB8AC3E}">
        <p14:creationId xmlns:p14="http://schemas.microsoft.com/office/powerpoint/2010/main" val="2593795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46</a:t>
            </a:fld>
            <a:endParaRPr lang="nl-NL" dirty="0"/>
          </a:p>
        </p:txBody>
      </p:sp>
    </p:spTree>
    <p:extLst>
      <p:ext uri="{BB962C8B-B14F-4D97-AF65-F5344CB8AC3E}">
        <p14:creationId xmlns:p14="http://schemas.microsoft.com/office/powerpoint/2010/main" val="325429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49</a:t>
            </a:fld>
            <a:endParaRPr lang="nl-NL" dirty="0"/>
          </a:p>
        </p:txBody>
      </p:sp>
    </p:spTree>
    <p:extLst>
      <p:ext uri="{BB962C8B-B14F-4D97-AF65-F5344CB8AC3E}">
        <p14:creationId xmlns:p14="http://schemas.microsoft.com/office/powerpoint/2010/main" val="323877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50</a:t>
            </a:fld>
            <a:endParaRPr lang="nl-NL" dirty="0"/>
          </a:p>
        </p:txBody>
      </p:sp>
    </p:spTree>
    <p:extLst>
      <p:ext uri="{BB962C8B-B14F-4D97-AF65-F5344CB8AC3E}">
        <p14:creationId xmlns:p14="http://schemas.microsoft.com/office/powerpoint/2010/main" val="593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51</a:t>
            </a:fld>
            <a:endParaRPr lang="nl-NL" dirty="0"/>
          </a:p>
        </p:txBody>
      </p:sp>
    </p:spTree>
    <p:extLst>
      <p:ext uri="{BB962C8B-B14F-4D97-AF65-F5344CB8AC3E}">
        <p14:creationId xmlns:p14="http://schemas.microsoft.com/office/powerpoint/2010/main" val="249258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52</a:t>
            </a:fld>
            <a:endParaRPr lang="nl-NL" dirty="0"/>
          </a:p>
        </p:txBody>
      </p:sp>
    </p:spTree>
    <p:extLst>
      <p:ext uri="{BB962C8B-B14F-4D97-AF65-F5344CB8AC3E}">
        <p14:creationId xmlns:p14="http://schemas.microsoft.com/office/powerpoint/2010/main" val="85837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412411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57</a:t>
            </a:fld>
            <a:endParaRPr lang="nl-NL" dirty="0"/>
          </a:p>
        </p:txBody>
      </p:sp>
    </p:spTree>
    <p:extLst>
      <p:ext uri="{BB962C8B-B14F-4D97-AF65-F5344CB8AC3E}">
        <p14:creationId xmlns:p14="http://schemas.microsoft.com/office/powerpoint/2010/main" val="199116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59</a:t>
            </a:fld>
            <a:endParaRPr lang="nl-NL" dirty="0"/>
          </a:p>
        </p:txBody>
      </p:sp>
    </p:spTree>
    <p:extLst>
      <p:ext uri="{BB962C8B-B14F-4D97-AF65-F5344CB8AC3E}">
        <p14:creationId xmlns:p14="http://schemas.microsoft.com/office/powerpoint/2010/main" val="287877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60</a:t>
            </a:fld>
            <a:endParaRPr lang="nl-NL" dirty="0"/>
          </a:p>
        </p:txBody>
      </p:sp>
    </p:spTree>
    <p:extLst>
      <p:ext uri="{BB962C8B-B14F-4D97-AF65-F5344CB8AC3E}">
        <p14:creationId xmlns:p14="http://schemas.microsoft.com/office/powerpoint/2010/main" val="245280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61</a:t>
            </a:fld>
            <a:endParaRPr lang="nl-NL" dirty="0"/>
          </a:p>
        </p:txBody>
      </p:sp>
    </p:spTree>
    <p:extLst>
      <p:ext uri="{BB962C8B-B14F-4D97-AF65-F5344CB8AC3E}">
        <p14:creationId xmlns:p14="http://schemas.microsoft.com/office/powerpoint/2010/main" val="220059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62</a:t>
            </a:fld>
            <a:endParaRPr lang="nl-NL" dirty="0"/>
          </a:p>
        </p:txBody>
      </p:sp>
    </p:spTree>
    <p:extLst>
      <p:ext uri="{BB962C8B-B14F-4D97-AF65-F5344CB8AC3E}">
        <p14:creationId xmlns:p14="http://schemas.microsoft.com/office/powerpoint/2010/main" val="394057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63</a:t>
            </a:fld>
            <a:endParaRPr lang="nl-NL" dirty="0"/>
          </a:p>
        </p:txBody>
      </p:sp>
    </p:spTree>
    <p:extLst>
      <p:ext uri="{BB962C8B-B14F-4D97-AF65-F5344CB8AC3E}">
        <p14:creationId xmlns:p14="http://schemas.microsoft.com/office/powerpoint/2010/main" val="258559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31641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271629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340774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48737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354596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242153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384814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xml"/><Relationship Id="rId1" Type="http://schemas.openxmlformats.org/officeDocument/2006/relationships/customXml" Target="../../customXml/item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7.xml"/><Relationship Id="rId1" Type="http://schemas.openxmlformats.org/officeDocument/2006/relationships/customXml" Target="../../customXml/item1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zonder foto">
    <p:bg>
      <p:bgPr>
        <a:solidFill>
          <a:srgbClr val="FFFFFF"/>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8E4FFE0E-52E2-45CA-86B2-71980653E9A7}"/>
              </a:ext>
            </a:extLst>
          </p:cNvPr>
          <p:cNvGrpSpPr>
            <a:grpSpLocks/>
          </p:cNvGrpSpPr>
          <p:nvPr userDrawn="1"/>
        </p:nvGrpSpPr>
        <p:grpSpPr bwMode="gray">
          <a:xfrm>
            <a:off x="0" y="1074550"/>
            <a:ext cx="10691813" cy="6488113"/>
            <a:chOff x="0" y="1074550"/>
            <a:chExt cx="10691813" cy="6488113"/>
          </a:xfrm>
        </p:grpSpPr>
        <p:sp>
          <p:nvSpPr>
            <p:cNvPr id="5" name="Freeform 6">
              <a:extLst>
                <a:ext uri="{FF2B5EF4-FFF2-40B4-BE49-F238E27FC236}">
                  <a16:creationId xmlns:a16="http://schemas.microsoft.com/office/drawing/2014/main" id="{B7DEA3E5-9A21-4E46-9F1D-4A798973B5CA}"/>
                </a:ext>
              </a:extLst>
            </p:cNvPr>
            <p:cNvSpPr>
              <a:spLocks/>
            </p:cNvSpPr>
            <p:nvPr userDrawn="1"/>
          </p:nvSpPr>
          <p:spPr bwMode="gray">
            <a:xfrm>
              <a:off x="0" y="1927038"/>
              <a:ext cx="6218238" cy="5635625"/>
            </a:xfrm>
            <a:custGeom>
              <a:avLst/>
              <a:gdLst>
                <a:gd name="T0" fmla="*/ 19592 w 19592"/>
                <a:gd name="T1" fmla="*/ 17774 h 17774"/>
                <a:gd name="T2" fmla="*/ 6884 w 19592"/>
                <a:gd name="T3" fmla="*/ 9100 h 17774"/>
                <a:gd name="T4" fmla="*/ 0 w 19592"/>
                <a:gd name="T5" fmla="*/ 0 h 17774"/>
                <a:gd name="T6" fmla="*/ 0 w 19592"/>
                <a:gd name="T7" fmla="*/ 11367 h 17774"/>
                <a:gd name="T8" fmla="*/ 6794 w 19592"/>
                <a:gd name="T9" fmla="*/ 17774 h 17774"/>
                <a:gd name="T10" fmla="*/ 19592 w 19592"/>
                <a:gd name="T11" fmla="*/ 17774 h 17774"/>
              </a:gdLst>
              <a:ahLst/>
              <a:cxnLst>
                <a:cxn ang="0">
                  <a:pos x="T0" y="T1"/>
                </a:cxn>
                <a:cxn ang="0">
                  <a:pos x="T2" y="T3"/>
                </a:cxn>
                <a:cxn ang="0">
                  <a:pos x="T4" y="T5"/>
                </a:cxn>
                <a:cxn ang="0">
                  <a:pos x="T6" y="T7"/>
                </a:cxn>
                <a:cxn ang="0">
                  <a:pos x="T8" y="T9"/>
                </a:cxn>
                <a:cxn ang="0">
                  <a:pos x="T10" y="T11"/>
                </a:cxn>
              </a:cxnLst>
              <a:rect l="0" t="0" r="r" b="b"/>
              <a:pathLst>
                <a:path w="19592" h="17774">
                  <a:moveTo>
                    <a:pt x="19592" y="17774"/>
                  </a:moveTo>
                  <a:cubicBezTo>
                    <a:pt x="14821" y="15692"/>
                    <a:pt x="10520" y="12734"/>
                    <a:pt x="6884" y="9100"/>
                  </a:cubicBezTo>
                  <a:cubicBezTo>
                    <a:pt x="4191" y="6405"/>
                    <a:pt x="1869" y="3346"/>
                    <a:pt x="0" y="0"/>
                  </a:cubicBezTo>
                  <a:cubicBezTo>
                    <a:pt x="0" y="11367"/>
                    <a:pt x="0" y="11367"/>
                    <a:pt x="0" y="11367"/>
                  </a:cubicBezTo>
                  <a:cubicBezTo>
                    <a:pt x="2050" y="13716"/>
                    <a:pt x="4326" y="15863"/>
                    <a:pt x="6794" y="17774"/>
                  </a:cubicBezTo>
                  <a:lnTo>
                    <a:pt x="19592" y="17774"/>
                  </a:lnTo>
                  <a:close/>
                </a:path>
              </a:pathLst>
            </a:custGeom>
            <a:solidFill>
              <a:srgbClr val="DBE1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5">
              <a:extLst>
                <a:ext uri="{FF2B5EF4-FFF2-40B4-BE49-F238E27FC236}">
                  <a16:creationId xmlns:a16="http://schemas.microsoft.com/office/drawing/2014/main" id="{B08EAFBE-BF32-454F-B1A9-3578093C12FC}"/>
                </a:ext>
              </a:extLst>
            </p:cNvPr>
            <p:cNvSpPr>
              <a:spLocks/>
            </p:cNvSpPr>
            <p:nvPr userDrawn="1"/>
          </p:nvSpPr>
          <p:spPr bwMode="gray">
            <a:xfrm>
              <a:off x="0" y="1074550"/>
              <a:ext cx="10691813" cy="6488113"/>
            </a:xfrm>
            <a:custGeom>
              <a:avLst/>
              <a:gdLst>
                <a:gd name="T0" fmla="*/ 0 w 33689"/>
                <a:gd name="T1" fmla="*/ 14064 h 20461"/>
                <a:gd name="T2" fmla="*/ 0 w 33689"/>
                <a:gd name="T3" fmla="*/ 20461 h 20461"/>
                <a:gd name="T4" fmla="*/ 22089 w 33689"/>
                <a:gd name="T5" fmla="*/ 20461 h 20461"/>
                <a:gd name="T6" fmla="*/ 33689 w 33689"/>
                <a:gd name="T7" fmla="*/ 14634 h 20461"/>
                <a:gd name="T8" fmla="*/ 33689 w 33689"/>
                <a:gd name="T9" fmla="*/ 0 h 20461"/>
                <a:gd name="T10" fmla="*/ 0 w 33689"/>
                <a:gd name="T11" fmla="*/ 14064 h 20461"/>
              </a:gdLst>
              <a:ahLst/>
              <a:cxnLst>
                <a:cxn ang="0">
                  <a:pos x="T0" y="T1"/>
                </a:cxn>
                <a:cxn ang="0">
                  <a:pos x="T2" y="T3"/>
                </a:cxn>
                <a:cxn ang="0">
                  <a:pos x="T4" y="T5"/>
                </a:cxn>
                <a:cxn ang="0">
                  <a:pos x="T6" y="T7"/>
                </a:cxn>
                <a:cxn ang="0">
                  <a:pos x="T8" y="T9"/>
                </a:cxn>
                <a:cxn ang="0">
                  <a:pos x="T10" y="T11"/>
                </a:cxn>
              </a:cxnLst>
              <a:rect l="0" t="0" r="r" b="b"/>
              <a:pathLst>
                <a:path w="33689" h="20461">
                  <a:moveTo>
                    <a:pt x="0" y="14064"/>
                  </a:moveTo>
                  <a:cubicBezTo>
                    <a:pt x="0" y="20461"/>
                    <a:pt x="0" y="20461"/>
                    <a:pt x="0" y="20461"/>
                  </a:cubicBezTo>
                  <a:cubicBezTo>
                    <a:pt x="22089" y="20461"/>
                    <a:pt x="22089" y="20461"/>
                    <a:pt x="22089" y="20461"/>
                  </a:cubicBezTo>
                  <a:cubicBezTo>
                    <a:pt x="26113" y="18798"/>
                    <a:pt x="29988" y="16847"/>
                    <a:pt x="33689" y="14634"/>
                  </a:cubicBezTo>
                  <a:cubicBezTo>
                    <a:pt x="33689" y="0"/>
                    <a:pt x="33689" y="0"/>
                    <a:pt x="33689" y="0"/>
                  </a:cubicBezTo>
                  <a:cubicBezTo>
                    <a:pt x="23963" y="7195"/>
                    <a:pt x="12487" y="12137"/>
                    <a:pt x="0" y="14064"/>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7">
              <a:extLst>
                <a:ext uri="{FF2B5EF4-FFF2-40B4-BE49-F238E27FC236}">
                  <a16:creationId xmlns:a16="http://schemas.microsoft.com/office/drawing/2014/main" id="{580D756C-988A-4BC2-8F28-81DB93520B31}"/>
                </a:ext>
              </a:extLst>
            </p:cNvPr>
            <p:cNvSpPr>
              <a:spLocks/>
            </p:cNvSpPr>
            <p:nvPr userDrawn="1"/>
          </p:nvSpPr>
          <p:spPr bwMode="gray">
            <a:xfrm>
              <a:off x="1588" y="5035363"/>
              <a:ext cx="6216650" cy="2527300"/>
            </a:xfrm>
            <a:custGeom>
              <a:avLst/>
              <a:gdLst>
                <a:gd name="T0" fmla="*/ 6786 w 19584"/>
                <a:gd name="T1" fmla="*/ 7971 h 7971"/>
                <a:gd name="T2" fmla="*/ 19584 w 19584"/>
                <a:gd name="T3" fmla="*/ 7971 h 7971"/>
                <a:gd name="T4" fmla="*/ 7597 w 19584"/>
                <a:gd name="T5" fmla="*/ 0 h 7971"/>
                <a:gd name="T6" fmla="*/ 0 w 19584"/>
                <a:gd name="T7" fmla="*/ 1573 h 7971"/>
                <a:gd name="T8" fmla="*/ 6786 w 19584"/>
                <a:gd name="T9" fmla="*/ 7971 h 7971"/>
              </a:gdLst>
              <a:ahLst/>
              <a:cxnLst>
                <a:cxn ang="0">
                  <a:pos x="T0" y="T1"/>
                </a:cxn>
                <a:cxn ang="0">
                  <a:pos x="T2" y="T3"/>
                </a:cxn>
                <a:cxn ang="0">
                  <a:pos x="T4" y="T5"/>
                </a:cxn>
                <a:cxn ang="0">
                  <a:pos x="T6" y="T7"/>
                </a:cxn>
                <a:cxn ang="0">
                  <a:pos x="T8" y="T9"/>
                </a:cxn>
              </a:cxnLst>
              <a:rect l="0" t="0" r="r" b="b"/>
              <a:pathLst>
                <a:path w="19584" h="7971">
                  <a:moveTo>
                    <a:pt x="6786" y="7971"/>
                  </a:moveTo>
                  <a:cubicBezTo>
                    <a:pt x="19584" y="7971"/>
                    <a:pt x="19584" y="7971"/>
                    <a:pt x="19584" y="7971"/>
                  </a:cubicBezTo>
                  <a:cubicBezTo>
                    <a:pt x="15125" y="6025"/>
                    <a:pt x="11076" y="3313"/>
                    <a:pt x="7597" y="0"/>
                  </a:cubicBezTo>
                  <a:cubicBezTo>
                    <a:pt x="5112" y="648"/>
                    <a:pt x="2578" y="1175"/>
                    <a:pt x="0" y="1573"/>
                  </a:cubicBezTo>
                  <a:cubicBezTo>
                    <a:pt x="2048" y="3918"/>
                    <a:pt x="4321" y="6062"/>
                    <a:pt x="6786" y="7971"/>
                  </a:cubicBezTo>
                  <a:close/>
                </a:path>
              </a:pathLst>
            </a:custGeom>
            <a:solidFill>
              <a:srgbClr val="BF2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2" name="LS1_1 (JU-Free)">
            <a:extLst>
              <a:ext uri="{FF2B5EF4-FFF2-40B4-BE49-F238E27FC236}">
                <a16:creationId xmlns:a16="http://schemas.microsoft.com/office/drawing/2014/main" id="{D54A1463-0C95-4249-B879-19C6D246B227}"/>
              </a:ext>
            </a:extLst>
          </p:cNvPr>
          <p:cNvSpPr>
            <a:spLocks/>
          </p:cNvSpPr>
          <p:nvPr userDrawn="1"/>
        </p:nvSpPr>
        <p:spPr bwMode="gray">
          <a:xfrm>
            <a:off x="1084263" y="1011050"/>
            <a:ext cx="8337550" cy="4248150"/>
          </a:xfrm>
          <a:custGeom>
            <a:avLst/>
            <a:gdLst>
              <a:gd name="T0" fmla="*/ 25470 w 26272"/>
              <a:gd name="T1" fmla="*/ 1192 h 13397"/>
              <a:gd name="T2" fmla="*/ 26008 w 26272"/>
              <a:gd name="T3" fmla="*/ 1001 h 13397"/>
              <a:gd name="T4" fmla="*/ 2046 w 26272"/>
              <a:gd name="T5" fmla="*/ 12921 h 13397"/>
              <a:gd name="T6" fmla="*/ 1574 w 26272"/>
              <a:gd name="T7" fmla="*/ 13027 h 13397"/>
              <a:gd name="T8" fmla="*/ 1078 w 26272"/>
              <a:gd name="T9" fmla="*/ 13118 h 13397"/>
              <a:gd name="T10" fmla="*/ 2125 w 26272"/>
              <a:gd name="T11" fmla="*/ 12903 h 13397"/>
              <a:gd name="T12" fmla="*/ 733 w 26272"/>
              <a:gd name="T13" fmla="*/ 13237 h 13397"/>
              <a:gd name="T14" fmla="*/ 6030 w 26272"/>
              <a:gd name="T15" fmla="*/ 11889 h 13397"/>
              <a:gd name="T16" fmla="*/ 5541 w 26272"/>
              <a:gd name="T17" fmla="*/ 12013 h 13397"/>
              <a:gd name="T18" fmla="*/ 6352 w 26272"/>
              <a:gd name="T19" fmla="*/ 11769 h 13397"/>
              <a:gd name="T20" fmla="*/ 7499 w 26272"/>
              <a:gd name="T21" fmla="*/ 11384 h 13397"/>
              <a:gd name="T22" fmla="*/ 7184 w 26272"/>
              <a:gd name="T23" fmla="*/ 11521 h 13397"/>
              <a:gd name="T24" fmla="*/ 5192 w 26272"/>
              <a:gd name="T25" fmla="*/ 12115 h 13397"/>
              <a:gd name="T26" fmla="*/ 4984 w 26272"/>
              <a:gd name="T27" fmla="*/ 12196 h 13397"/>
              <a:gd name="T28" fmla="*/ 8034 w 26272"/>
              <a:gd name="T29" fmla="*/ 11103 h 13397"/>
              <a:gd name="T30" fmla="*/ 9922 w 26272"/>
              <a:gd name="T31" fmla="*/ 10262 h 13397"/>
              <a:gd name="T32" fmla="*/ 9124 w 26272"/>
              <a:gd name="T33" fmla="*/ 10231 h 13397"/>
              <a:gd name="T34" fmla="*/ 10399 w 26272"/>
              <a:gd name="T35" fmla="*/ 10227 h 13397"/>
              <a:gd name="T36" fmla="*/ 8760 w 26272"/>
              <a:gd name="T37" fmla="*/ 10348 h 13397"/>
              <a:gd name="T38" fmla="*/ 11030 w 26272"/>
              <a:gd name="T39" fmla="*/ 9684 h 13397"/>
              <a:gd name="T40" fmla="*/ 10609 w 26272"/>
              <a:gd name="T41" fmla="*/ 10082 h 13397"/>
              <a:gd name="T42" fmla="*/ 11437 w 26272"/>
              <a:gd name="T43" fmla="*/ 8730 h 13397"/>
              <a:gd name="T44" fmla="*/ 11228 w 26272"/>
              <a:gd name="T45" fmla="*/ 8189 h 13397"/>
              <a:gd name="T46" fmla="*/ 11575 w 26272"/>
              <a:gd name="T47" fmla="*/ 8706 h 13397"/>
              <a:gd name="T48" fmla="*/ 10968 w 26272"/>
              <a:gd name="T49" fmla="*/ 8203 h 13397"/>
              <a:gd name="T50" fmla="*/ 13152 w 26272"/>
              <a:gd name="T51" fmla="*/ 8007 h 13397"/>
              <a:gd name="T52" fmla="*/ 11793 w 26272"/>
              <a:gd name="T53" fmla="*/ 8690 h 13397"/>
              <a:gd name="T54" fmla="*/ 12280 w 26272"/>
              <a:gd name="T55" fmla="*/ 8584 h 13397"/>
              <a:gd name="T56" fmla="*/ 13497 w 26272"/>
              <a:gd name="T57" fmla="*/ 7089 h 13397"/>
              <a:gd name="T58" fmla="*/ 13503 w 26272"/>
              <a:gd name="T59" fmla="*/ 6985 h 13397"/>
              <a:gd name="T60" fmla="*/ 12604 w 26272"/>
              <a:gd name="T61" fmla="*/ 7143 h 13397"/>
              <a:gd name="T62" fmla="*/ 12794 w 26272"/>
              <a:gd name="T63" fmla="*/ 6558 h 13397"/>
              <a:gd name="T64" fmla="*/ 16103 w 26272"/>
              <a:gd name="T65" fmla="*/ 7201 h 13397"/>
              <a:gd name="T66" fmla="*/ 15645 w 26272"/>
              <a:gd name="T67" fmla="*/ 7561 h 13397"/>
              <a:gd name="T68" fmla="*/ 13334 w 26272"/>
              <a:gd name="T69" fmla="*/ 7864 h 13397"/>
              <a:gd name="T70" fmla="*/ 13461 w 26272"/>
              <a:gd name="T71" fmla="*/ 7871 h 13397"/>
              <a:gd name="T72" fmla="*/ 14281 w 26272"/>
              <a:gd name="T73" fmla="*/ 8048 h 13397"/>
              <a:gd name="T74" fmla="*/ 13574 w 26272"/>
              <a:gd name="T75" fmla="*/ 7908 h 13397"/>
              <a:gd name="T76" fmla="*/ 14643 w 26272"/>
              <a:gd name="T77" fmla="*/ 8012 h 13397"/>
              <a:gd name="T78" fmla="*/ 19633 w 26272"/>
              <a:gd name="T79" fmla="*/ 5349 h 13397"/>
              <a:gd name="T80" fmla="*/ 19850 w 26272"/>
              <a:gd name="T81" fmla="*/ 5325 h 13397"/>
              <a:gd name="T82" fmla="*/ 19265 w 26272"/>
              <a:gd name="T83" fmla="*/ 5427 h 13397"/>
              <a:gd name="T84" fmla="*/ 20732 w 26272"/>
              <a:gd name="T85" fmla="*/ 4979 h 13397"/>
              <a:gd name="T86" fmla="*/ 20208 w 26272"/>
              <a:gd name="T87" fmla="*/ 5206 h 13397"/>
              <a:gd name="T88" fmla="*/ 17066 w 26272"/>
              <a:gd name="T89" fmla="*/ 6115 h 13397"/>
              <a:gd name="T90" fmla="*/ 17417 w 26272"/>
              <a:gd name="T91" fmla="*/ 5862 h 13397"/>
              <a:gd name="T92" fmla="*/ 16648 w 26272"/>
              <a:gd name="T93" fmla="*/ 6535 h 13397"/>
              <a:gd name="T94" fmla="*/ 16572 w 26272"/>
              <a:gd name="T95" fmla="*/ 6626 h 13397"/>
              <a:gd name="T96" fmla="*/ 18109 w 26272"/>
              <a:gd name="T97" fmla="*/ 5578 h 13397"/>
              <a:gd name="T98" fmla="*/ 25046 w 26272"/>
              <a:gd name="T99" fmla="*/ 1736 h 13397"/>
              <a:gd name="T100" fmla="*/ 23564 w 26272"/>
              <a:gd name="T101" fmla="*/ 3168 h 13397"/>
              <a:gd name="T102" fmla="*/ 22988 w 26272"/>
              <a:gd name="T103" fmla="*/ 3570 h 13397"/>
              <a:gd name="T104" fmla="*/ 24646 w 26272"/>
              <a:gd name="T105" fmla="*/ 2185 h 13397"/>
              <a:gd name="T106" fmla="*/ 23849 w 26272"/>
              <a:gd name="T107" fmla="*/ 2915 h 13397"/>
              <a:gd name="T108" fmla="*/ 24812 w 26272"/>
              <a:gd name="T109" fmla="*/ 2037 h 13397"/>
              <a:gd name="T110" fmla="*/ 25195 w 26272"/>
              <a:gd name="T111" fmla="*/ 1547 h 13397"/>
              <a:gd name="T112" fmla="*/ 22466 w 26272"/>
              <a:gd name="T113" fmla="*/ 3906 h 13397"/>
              <a:gd name="T114" fmla="*/ 22366 w 26272"/>
              <a:gd name="T115" fmla="*/ 3973 h 13397"/>
              <a:gd name="T116" fmla="*/ 25341 w 26272"/>
              <a:gd name="T117" fmla="*/ 1355 h 13397"/>
              <a:gd name="T118" fmla="*/ 34 w 26272"/>
              <a:gd name="T119" fmla="*/ 13391 h 13397"/>
              <a:gd name="T120" fmla="*/ 8503 w 26272"/>
              <a:gd name="T121" fmla="*/ 10632 h 13397"/>
              <a:gd name="T122" fmla="*/ 16472 w 26272"/>
              <a:gd name="T123" fmla="*/ 6721 h 13397"/>
              <a:gd name="T124" fmla="*/ 13439 w 26272"/>
              <a:gd name="T125" fmla="*/ 7479 h 13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72" h="13397">
                <a:moveTo>
                  <a:pt x="26271" y="33"/>
                </a:moveTo>
                <a:cubicBezTo>
                  <a:pt x="26272" y="30"/>
                  <a:pt x="26272" y="27"/>
                  <a:pt x="26272" y="25"/>
                </a:cubicBezTo>
                <a:cubicBezTo>
                  <a:pt x="26271" y="24"/>
                  <a:pt x="26271" y="23"/>
                  <a:pt x="26271" y="22"/>
                </a:cubicBezTo>
                <a:cubicBezTo>
                  <a:pt x="26270" y="20"/>
                  <a:pt x="26269" y="17"/>
                  <a:pt x="26268" y="15"/>
                </a:cubicBezTo>
                <a:cubicBezTo>
                  <a:pt x="26268" y="15"/>
                  <a:pt x="26268" y="15"/>
                  <a:pt x="26268" y="14"/>
                </a:cubicBezTo>
                <a:cubicBezTo>
                  <a:pt x="26267" y="13"/>
                  <a:pt x="26267" y="13"/>
                  <a:pt x="26266" y="12"/>
                </a:cubicBezTo>
                <a:cubicBezTo>
                  <a:pt x="26265" y="10"/>
                  <a:pt x="26264" y="9"/>
                  <a:pt x="26262" y="7"/>
                </a:cubicBezTo>
                <a:cubicBezTo>
                  <a:pt x="26261" y="6"/>
                  <a:pt x="26260" y="5"/>
                  <a:pt x="26258" y="5"/>
                </a:cubicBezTo>
                <a:cubicBezTo>
                  <a:pt x="26257" y="4"/>
                  <a:pt x="26256" y="3"/>
                  <a:pt x="26255" y="2"/>
                </a:cubicBezTo>
                <a:cubicBezTo>
                  <a:pt x="26255" y="2"/>
                  <a:pt x="26254" y="2"/>
                  <a:pt x="26253" y="2"/>
                </a:cubicBezTo>
                <a:cubicBezTo>
                  <a:pt x="26252" y="1"/>
                  <a:pt x="26250" y="1"/>
                  <a:pt x="26249" y="0"/>
                </a:cubicBezTo>
                <a:cubicBezTo>
                  <a:pt x="26247" y="0"/>
                  <a:pt x="26245" y="0"/>
                  <a:pt x="26243" y="0"/>
                </a:cubicBezTo>
                <a:cubicBezTo>
                  <a:pt x="26242" y="0"/>
                  <a:pt x="26240" y="0"/>
                  <a:pt x="26239" y="0"/>
                </a:cubicBezTo>
                <a:cubicBezTo>
                  <a:pt x="26237" y="0"/>
                  <a:pt x="26235" y="0"/>
                  <a:pt x="26233" y="1"/>
                </a:cubicBezTo>
                <a:cubicBezTo>
                  <a:pt x="26232" y="1"/>
                  <a:pt x="26232" y="1"/>
                  <a:pt x="26231" y="1"/>
                </a:cubicBezTo>
                <a:cubicBezTo>
                  <a:pt x="24995" y="501"/>
                  <a:pt x="24995" y="501"/>
                  <a:pt x="24995" y="501"/>
                </a:cubicBezTo>
                <a:cubicBezTo>
                  <a:pt x="24983" y="505"/>
                  <a:pt x="24976" y="516"/>
                  <a:pt x="24976" y="528"/>
                </a:cubicBezTo>
                <a:cubicBezTo>
                  <a:pt x="24976" y="540"/>
                  <a:pt x="24983" y="551"/>
                  <a:pt x="24994" y="556"/>
                </a:cubicBezTo>
                <a:cubicBezTo>
                  <a:pt x="25364" y="713"/>
                  <a:pt x="25364" y="713"/>
                  <a:pt x="25364" y="713"/>
                </a:cubicBezTo>
                <a:cubicBezTo>
                  <a:pt x="25435" y="1167"/>
                  <a:pt x="25435" y="1167"/>
                  <a:pt x="25435" y="1167"/>
                </a:cubicBezTo>
                <a:cubicBezTo>
                  <a:pt x="25436" y="1168"/>
                  <a:pt x="25436" y="1168"/>
                  <a:pt x="25436" y="1169"/>
                </a:cubicBezTo>
                <a:cubicBezTo>
                  <a:pt x="25437" y="1171"/>
                  <a:pt x="25438" y="1173"/>
                  <a:pt x="25439" y="1176"/>
                </a:cubicBezTo>
                <a:cubicBezTo>
                  <a:pt x="25439" y="1177"/>
                  <a:pt x="25440" y="1178"/>
                  <a:pt x="25441" y="1179"/>
                </a:cubicBezTo>
                <a:cubicBezTo>
                  <a:pt x="25442" y="1181"/>
                  <a:pt x="25444" y="1183"/>
                  <a:pt x="25445" y="1184"/>
                </a:cubicBezTo>
                <a:cubicBezTo>
                  <a:pt x="25446" y="1185"/>
                  <a:pt x="25447" y="1186"/>
                  <a:pt x="25449" y="1187"/>
                </a:cubicBezTo>
                <a:cubicBezTo>
                  <a:pt x="25449" y="1187"/>
                  <a:pt x="25450" y="1188"/>
                  <a:pt x="25450" y="1188"/>
                </a:cubicBezTo>
                <a:cubicBezTo>
                  <a:pt x="25452" y="1189"/>
                  <a:pt x="25453" y="1189"/>
                  <a:pt x="25455" y="1190"/>
                </a:cubicBezTo>
                <a:cubicBezTo>
                  <a:pt x="25456" y="1190"/>
                  <a:pt x="25457" y="1191"/>
                  <a:pt x="25459" y="1191"/>
                </a:cubicBezTo>
                <a:cubicBezTo>
                  <a:pt x="25462" y="1192"/>
                  <a:pt x="25466" y="1192"/>
                  <a:pt x="25470" y="1192"/>
                </a:cubicBezTo>
                <a:cubicBezTo>
                  <a:pt x="25470" y="1192"/>
                  <a:pt x="25470" y="1192"/>
                  <a:pt x="25470" y="1192"/>
                </a:cubicBezTo>
                <a:cubicBezTo>
                  <a:pt x="25470" y="1192"/>
                  <a:pt x="25470" y="1191"/>
                  <a:pt x="25471" y="1191"/>
                </a:cubicBezTo>
                <a:cubicBezTo>
                  <a:pt x="25474" y="1191"/>
                  <a:pt x="25477" y="1189"/>
                  <a:pt x="25480" y="1188"/>
                </a:cubicBezTo>
                <a:cubicBezTo>
                  <a:pt x="25481" y="1187"/>
                  <a:pt x="25482" y="1186"/>
                  <a:pt x="25483" y="1185"/>
                </a:cubicBezTo>
                <a:cubicBezTo>
                  <a:pt x="25485" y="1184"/>
                  <a:pt x="25486" y="1184"/>
                  <a:pt x="25487" y="1182"/>
                </a:cubicBezTo>
                <a:cubicBezTo>
                  <a:pt x="25735" y="915"/>
                  <a:pt x="25735" y="915"/>
                  <a:pt x="25735" y="915"/>
                </a:cubicBezTo>
                <a:cubicBezTo>
                  <a:pt x="26014" y="1074"/>
                  <a:pt x="26014" y="1074"/>
                  <a:pt x="26014" y="1074"/>
                </a:cubicBezTo>
                <a:cubicBezTo>
                  <a:pt x="26022" y="1079"/>
                  <a:pt x="26032" y="1079"/>
                  <a:pt x="26041" y="1075"/>
                </a:cubicBezTo>
                <a:cubicBezTo>
                  <a:pt x="26050" y="1071"/>
                  <a:pt x="26056" y="1063"/>
                  <a:pt x="26058" y="1054"/>
                </a:cubicBezTo>
                <a:cubicBezTo>
                  <a:pt x="26271" y="35"/>
                  <a:pt x="26271" y="35"/>
                  <a:pt x="26271" y="35"/>
                </a:cubicBezTo>
                <a:cubicBezTo>
                  <a:pt x="26271" y="35"/>
                  <a:pt x="26271" y="35"/>
                  <a:pt x="26271" y="35"/>
                </a:cubicBezTo>
                <a:cubicBezTo>
                  <a:pt x="26272" y="34"/>
                  <a:pt x="26271" y="34"/>
                  <a:pt x="26271" y="33"/>
                </a:cubicBezTo>
                <a:close/>
                <a:moveTo>
                  <a:pt x="25560" y="774"/>
                </a:moveTo>
                <a:cubicBezTo>
                  <a:pt x="25560" y="774"/>
                  <a:pt x="25560" y="774"/>
                  <a:pt x="25560" y="774"/>
                </a:cubicBezTo>
                <a:cubicBezTo>
                  <a:pt x="25558" y="777"/>
                  <a:pt x="25556" y="781"/>
                  <a:pt x="25554" y="785"/>
                </a:cubicBezTo>
                <a:cubicBezTo>
                  <a:pt x="25554" y="785"/>
                  <a:pt x="25554" y="785"/>
                  <a:pt x="25554" y="785"/>
                </a:cubicBezTo>
                <a:cubicBezTo>
                  <a:pt x="25475" y="1032"/>
                  <a:pt x="25475" y="1032"/>
                  <a:pt x="25475" y="1032"/>
                </a:cubicBezTo>
                <a:cubicBezTo>
                  <a:pt x="25424" y="704"/>
                  <a:pt x="25424" y="704"/>
                  <a:pt x="25424" y="704"/>
                </a:cubicBezTo>
                <a:cubicBezTo>
                  <a:pt x="26022" y="239"/>
                  <a:pt x="26022" y="239"/>
                  <a:pt x="26022" y="239"/>
                </a:cubicBezTo>
                <a:lnTo>
                  <a:pt x="25560" y="774"/>
                </a:lnTo>
                <a:close/>
                <a:moveTo>
                  <a:pt x="25387" y="657"/>
                </a:moveTo>
                <a:cubicBezTo>
                  <a:pt x="25084" y="529"/>
                  <a:pt x="25084" y="529"/>
                  <a:pt x="25084" y="529"/>
                </a:cubicBezTo>
                <a:cubicBezTo>
                  <a:pt x="26054" y="137"/>
                  <a:pt x="26054" y="137"/>
                  <a:pt x="26054" y="137"/>
                </a:cubicBezTo>
                <a:lnTo>
                  <a:pt x="25387" y="657"/>
                </a:lnTo>
                <a:close/>
                <a:moveTo>
                  <a:pt x="25535" y="1042"/>
                </a:moveTo>
                <a:cubicBezTo>
                  <a:pt x="25600" y="838"/>
                  <a:pt x="25600" y="838"/>
                  <a:pt x="25600" y="838"/>
                </a:cubicBezTo>
                <a:cubicBezTo>
                  <a:pt x="25681" y="884"/>
                  <a:pt x="25681" y="884"/>
                  <a:pt x="25681" y="884"/>
                </a:cubicBezTo>
                <a:lnTo>
                  <a:pt x="25535" y="1042"/>
                </a:lnTo>
                <a:close/>
                <a:moveTo>
                  <a:pt x="26008" y="1001"/>
                </a:moveTo>
                <a:cubicBezTo>
                  <a:pt x="25629" y="786"/>
                  <a:pt x="25629" y="786"/>
                  <a:pt x="25629" y="786"/>
                </a:cubicBezTo>
                <a:cubicBezTo>
                  <a:pt x="26189" y="137"/>
                  <a:pt x="26189" y="137"/>
                  <a:pt x="26189" y="137"/>
                </a:cubicBezTo>
                <a:lnTo>
                  <a:pt x="26008" y="1001"/>
                </a:lnTo>
                <a:close/>
                <a:moveTo>
                  <a:pt x="1928" y="12947"/>
                </a:moveTo>
                <a:cubicBezTo>
                  <a:pt x="1931" y="12958"/>
                  <a:pt x="1924" y="12969"/>
                  <a:pt x="1913" y="12971"/>
                </a:cubicBezTo>
                <a:cubicBezTo>
                  <a:pt x="1902" y="12973"/>
                  <a:pt x="1892" y="12967"/>
                  <a:pt x="1889" y="12956"/>
                </a:cubicBezTo>
                <a:cubicBezTo>
                  <a:pt x="1887" y="12945"/>
                  <a:pt x="1893" y="12934"/>
                  <a:pt x="1904" y="12932"/>
                </a:cubicBezTo>
                <a:cubicBezTo>
                  <a:pt x="1915" y="12930"/>
                  <a:pt x="1926" y="12936"/>
                  <a:pt x="1928" y="12947"/>
                </a:cubicBezTo>
                <a:close/>
                <a:moveTo>
                  <a:pt x="2518" y="12814"/>
                </a:moveTo>
                <a:cubicBezTo>
                  <a:pt x="2521" y="12825"/>
                  <a:pt x="2514" y="12836"/>
                  <a:pt x="2503" y="12838"/>
                </a:cubicBezTo>
                <a:cubicBezTo>
                  <a:pt x="2492" y="12840"/>
                  <a:pt x="2482" y="12834"/>
                  <a:pt x="2479" y="12823"/>
                </a:cubicBezTo>
                <a:cubicBezTo>
                  <a:pt x="2477" y="12812"/>
                  <a:pt x="2484" y="12801"/>
                  <a:pt x="2494" y="12799"/>
                </a:cubicBezTo>
                <a:cubicBezTo>
                  <a:pt x="2505" y="12797"/>
                  <a:pt x="2516" y="12803"/>
                  <a:pt x="2518" y="12814"/>
                </a:cubicBezTo>
                <a:close/>
                <a:moveTo>
                  <a:pt x="1810" y="12974"/>
                </a:moveTo>
                <a:cubicBezTo>
                  <a:pt x="1813" y="12985"/>
                  <a:pt x="1806" y="12995"/>
                  <a:pt x="1795" y="12998"/>
                </a:cubicBezTo>
                <a:cubicBezTo>
                  <a:pt x="1784" y="13000"/>
                  <a:pt x="1774" y="12993"/>
                  <a:pt x="1771" y="12983"/>
                </a:cubicBezTo>
                <a:cubicBezTo>
                  <a:pt x="1769" y="12972"/>
                  <a:pt x="1775" y="12961"/>
                  <a:pt x="1786" y="12959"/>
                </a:cubicBezTo>
                <a:cubicBezTo>
                  <a:pt x="1797" y="12956"/>
                  <a:pt x="1808" y="12963"/>
                  <a:pt x="1810" y="12974"/>
                </a:cubicBezTo>
                <a:close/>
                <a:moveTo>
                  <a:pt x="2400" y="12841"/>
                </a:moveTo>
                <a:cubicBezTo>
                  <a:pt x="2403" y="12851"/>
                  <a:pt x="2396" y="12862"/>
                  <a:pt x="2385" y="12865"/>
                </a:cubicBezTo>
                <a:cubicBezTo>
                  <a:pt x="2374" y="12867"/>
                  <a:pt x="2364" y="12860"/>
                  <a:pt x="2361" y="12849"/>
                </a:cubicBezTo>
                <a:cubicBezTo>
                  <a:pt x="2359" y="12839"/>
                  <a:pt x="2366" y="12828"/>
                  <a:pt x="2376" y="12826"/>
                </a:cubicBezTo>
                <a:cubicBezTo>
                  <a:pt x="2387" y="12823"/>
                  <a:pt x="2398" y="12830"/>
                  <a:pt x="2400" y="12841"/>
                </a:cubicBezTo>
                <a:close/>
                <a:moveTo>
                  <a:pt x="2282" y="12867"/>
                </a:moveTo>
                <a:cubicBezTo>
                  <a:pt x="2285" y="12878"/>
                  <a:pt x="2278" y="12889"/>
                  <a:pt x="2267" y="12891"/>
                </a:cubicBezTo>
                <a:cubicBezTo>
                  <a:pt x="2256" y="12894"/>
                  <a:pt x="2246" y="12887"/>
                  <a:pt x="2243" y="12876"/>
                </a:cubicBezTo>
                <a:cubicBezTo>
                  <a:pt x="2241" y="12865"/>
                  <a:pt x="2248" y="12855"/>
                  <a:pt x="2258" y="12852"/>
                </a:cubicBezTo>
                <a:cubicBezTo>
                  <a:pt x="2269" y="12850"/>
                  <a:pt x="2280" y="12857"/>
                  <a:pt x="2282" y="12867"/>
                </a:cubicBezTo>
                <a:close/>
                <a:moveTo>
                  <a:pt x="2046" y="12921"/>
                </a:moveTo>
                <a:cubicBezTo>
                  <a:pt x="2049" y="12931"/>
                  <a:pt x="2042" y="12942"/>
                  <a:pt x="2031" y="12944"/>
                </a:cubicBezTo>
                <a:cubicBezTo>
                  <a:pt x="2020" y="12947"/>
                  <a:pt x="2010" y="12940"/>
                  <a:pt x="2007" y="12929"/>
                </a:cubicBezTo>
                <a:cubicBezTo>
                  <a:pt x="2005" y="12919"/>
                  <a:pt x="2011" y="12908"/>
                  <a:pt x="2022" y="12905"/>
                </a:cubicBezTo>
                <a:cubicBezTo>
                  <a:pt x="2033" y="12903"/>
                  <a:pt x="2044" y="12910"/>
                  <a:pt x="2046" y="12921"/>
                </a:cubicBezTo>
                <a:close/>
                <a:moveTo>
                  <a:pt x="1220" y="13107"/>
                </a:moveTo>
                <a:cubicBezTo>
                  <a:pt x="1222" y="13118"/>
                  <a:pt x="1216" y="13128"/>
                  <a:pt x="1205" y="13131"/>
                </a:cubicBezTo>
                <a:cubicBezTo>
                  <a:pt x="1194" y="13133"/>
                  <a:pt x="1183" y="13126"/>
                  <a:pt x="1181" y="13116"/>
                </a:cubicBezTo>
                <a:cubicBezTo>
                  <a:pt x="1178" y="13105"/>
                  <a:pt x="1185" y="13094"/>
                  <a:pt x="1196" y="13092"/>
                </a:cubicBezTo>
                <a:cubicBezTo>
                  <a:pt x="1207" y="13089"/>
                  <a:pt x="1217" y="13096"/>
                  <a:pt x="1220" y="13107"/>
                </a:cubicBezTo>
                <a:close/>
                <a:moveTo>
                  <a:pt x="1692" y="13000"/>
                </a:moveTo>
                <a:cubicBezTo>
                  <a:pt x="1694" y="13011"/>
                  <a:pt x="1688" y="13022"/>
                  <a:pt x="1677" y="13024"/>
                </a:cubicBezTo>
                <a:cubicBezTo>
                  <a:pt x="1666" y="13027"/>
                  <a:pt x="1655" y="13020"/>
                  <a:pt x="1653" y="13009"/>
                </a:cubicBezTo>
                <a:cubicBezTo>
                  <a:pt x="1651" y="12998"/>
                  <a:pt x="1657" y="12988"/>
                  <a:pt x="1668" y="12985"/>
                </a:cubicBezTo>
                <a:cubicBezTo>
                  <a:pt x="1679" y="12983"/>
                  <a:pt x="1690" y="12990"/>
                  <a:pt x="1692" y="13000"/>
                </a:cubicBezTo>
                <a:close/>
                <a:moveTo>
                  <a:pt x="1338" y="13080"/>
                </a:moveTo>
                <a:cubicBezTo>
                  <a:pt x="1340" y="13091"/>
                  <a:pt x="1334" y="13102"/>
                  <a:pt x="1323" y="13104"/>
                </a:cubicBezTo>
                <a:cubicBezTo>
                  <a:pt x="1312" y="13107"/>
                  <a:pt x="1301" y="13100"/>
                  <a:pt x="1299" y="13089"/>
                </a:cubicBezTo>
                <a:cubicBezTo>
                  <a:pt x="1297" y="13078"/>
                  <a:pt x="1303" y="13068"/>
                  <a:pt x="1314" y="13065"/>
                </a:cubicBezTo>
                <a:cubicBezTo>
                  <a:pt x="1325" y="13063"/>
                  <a:pt x="1336" y="13069"/>
                  <a:pt x="1338" y="13080"/>
                </a:cubicBezTo>
                <a:close/>
                <a:moveTo>
                  <a:pt x="1456" y="13054"/>
                </a:moveTo>
                <a:cubicBezTo>
                  <a:pt x="1458" y="13064"/>
                  <a:pt x="1452" y="13075"/>
                  <a:pt x="1441" y="13077"/>
                </a:cubicBezTo>
                <a:cubicBezTo>
                  <a:pt x="1430" y="13080"/>
                  <a:pt x="1419" y="13073"/>
                  <a:pt x="1417" y="13062"/>
                </a:cubicBezTo>
                <a:cubicBezTo>
                  <a:pt x="1415" y="13052"/>
                  <a:pt x="1421" y="13041"/>
                  <a:pt x="1432" y="13038"/>
                </a:cubicBezTo>
                <a:cubicBezTo>
                  <a:pt x="1443" y="13036"/>
                  <a:pt x="1454" y="13043"/>
                  <a:pt x="1456" y="13054"/>
                </a:cubicBezTo>
                <a:close/>
                <a:moveTo>
                  <a:pt x="1574" y="13027"/>
                </a:moveTo>
                <a:cubicBezTo>
                  <a:pt x="1576" y="13038"/>
                  <a:pt x="1570" y="13048"/>
                  <a:pt x="1559" y="13051"/>
                </a:cubicBezTo>
                <a:cubicBezTo>
                  <a:pt x="1548" y="13053"/>
                  <a:pt x="1537" y="13047"/>
                  <a:pt x="1535" y="13036"/>
                </a:cubicBezTo>
                <a:cubicBezTo>
                  <a:pt x="1533" y="13025"/>
                  <a:pt x="1539" y="13014"/>
                  <a:pt x="1550" y="13012"/>
                </a:cubicBezTo>
                <a:cubicBezTo>
                  <a:pt x="1561" y="13009"/>
                  <a:pt x="1572" y="13016"/>
                  <a:pt x="1574" y="13027"/>
                </a:cubicBezTo>
                <a:close/>
                <a:moveTo>
                  <a:pt x="3581" y="12575"/>
                </a:moveTo>
                <a:cubicBezTo>
                  <a:pt x="3583" y="12585"/>
                  <a:pt x="3576" y="12596"/>
                  <a:pt x="3566" y="12598"/>
                </a:cubicBezTo>
                <a:cubicBezTo>
                  <a:pt x="3555" y="12601"/>
                  <a:pt x="3544" y="12594"/>
                  <a:pt x="3542" y="12583"/>
                </a:cubicBezTo>
                <a:cubicBezTo>
                  <a:pt x="3539" y="12573"/>
                  <a:pt x="3546" y="12562"/>
                  <a:pt x="3557" y="12559"/>
                </a:cubicBezTo>
                <a:cubicBezTo>
                  <a:pt x="3568" y="12557"/>
                  <a:pt x="3578" y="12564"/>
                  <a:pt x="3581" y="12575"/>
                </a:cubicBezTo>
                <a:close/>
                <a:moveTo>
                  <a:pt x="3345" y="12628"/>
                </a:moveTo>
                <a:cubicBezTo>
                  <a:pt x="3347" y="12639"/>
                  <a:pt x="3340" y="12649"/>
                  <a:pt x="3329" y="12652"/>
                </a:cubicBezTo>
                <a:cubicBezTo>
                  <a:pt x="3319" y="12654"/>
                  <a:pt x="3308" y="12647"/>
                  <a:pt x="3306" y="12637"/>
                </a:cubicBezTo>
                <a:cubicBezTo>
                  <a:pt x="3303" y="12626"/>
                  <a:pt x="3310" y="12615"/>
                  <a:pt x="3321" y="12613"/>
                </a:cubicBezTo>
                <a:cubicBezTo>
                  <a:pt x="3331" y="12610"/>
                  <a:pt x="3342" y="12617"/>
                  <a:pt x="3345" y="12628"/>
                </a:cubicBezTo>
                <a:close/>
                <a:moveTo>
                  <a:pt x="3227" y="12654"/>
                </a:moveTo>
                <a:cubicBezTo>
                  <a:pt x="3229" y="12665"/>
                  <a:pt x="3222" y="12676"/>
                  <a:pt x="3211" y="12678"/>
                </a:cubicBezTo>
                <a:cubicBezTo>
                  <a:pt x="3201" y="12681"/>
                  <a:pt x="3190" y="12674"/>
                  <a:pt x="3188" y="12663"/>
                </a:cubicBezTo>
                <a:cubicBezTo>
                  <a:pt x="3185" y="12652"/>
                  <a:pt x="3192" y="12642"/>
                  <a:pt x="3203" y="12639"/>
                </a:cubicBezTo>
                <a:cubicBezTo>
                  <a:pt x="3213" y="12637"/>
                  <a:pt x="3224" y="12644"/>
                  <a:pt x="3227" y="12654"/>
                </a:cubicBezTo>
                <a:close/>
                <a:moveTo>
                  <a:pt x="2636" y="12787"/>
                </a:moveTo>
                <a:cubicBezTo>
                  <a:pt x="2639" y="12798"/>
                  <a:pt x="2632" y="12809"/>
                  <a:pt x="2621" y="12811"/>
                </a:cubicBezTo>
                <a:cubicBezTo>
                  <a:pt x="2610" y="12814"/>
                  <a:pt x="2600" y="12807"/>
                  <a:pt x="2597" y="12796"/>
                </a:cubicBezTo>
                <a:cubicBezTo>
                  <a:pt x="2595" y="12785"/>
                  <a:pt x="2602" y="12775"/>
                  <a:pt x="2612" y="12772"/>
                </a:cubicBezTo>
                <a:cubicBezTo>
                  <a:pt x="2623" y="12770"/>
                  <a:pt x="2634" y="12777"/>
                  <a:pt x="2636" y="12787"/>
                </a:cubicBezTo>
                <a:close/>
                <a:moveTo>
                  <a:pt x="3699" y="12548"/>
                </a:moveTo>
                <a:cubicBezTo>
                  <a:pt x="3701" y="12559"/>
                  <a:pt x="3694" y="12569"/>
                  <a:pt x="3684" y="12572"/>
                </a:cubicBezTo>
                <a:cubicBezTo>
                  <a:pt x="3673" y="12574"/>
                  <a:pt x="3662" y="12567"/>
                  <a:pt x="3660" y="12557"/>
                </a:cubicBezTo>
                <a:cubicBezTo>
                  <a:pt x="3657" y="12546"/>
                  <a:pt x="3664" y="12535"/>
                  <a:pt x="3675" y="12533"/>
                </a:cubicBezTo>
                <a:cubicBezTo>
                  <a:pt x="3686" y="12530"/>
                  <a:pt x="3696" y="12537"/>
                  <a:pt x="3699" y="12548"/>
                </a:cubicBezTo>
                <a:close/>
                <a:moveTo>
                  <a:pt x="1102" y="13133"/>
                </a:moveTo>
                <a:cubicBezTo>
                  <a:pt x="1104" y="13144"/>
                  <a:pt x="1098" y="13155"/>
                  <a:pt x="1087" y="13157"/>
                </a:cubicBezTo>
                <a:cubicBezTo>
                  <a:pt x="1076" y="13160"/>
                  <a:pt x="1065" y="13153"/>
                  <a:pt x="1063" y="13142"/>
                </a:cubicBezTo>
                <a:cubicBezTo>
                  <a:pt x="1060" y="13131"/>
                  <a:pt x="1067" y="13121"/>
                  <a:pt x="1078" y="13118"/>
                </a:cubicBezTo>
                <a:cubicBezTo>
                  <a:pt x="1089" y="13116"/>
                  <a:pt x="1099" y="13123"/>
                  <a:pt x="1102" y="13133"/>
                </a:cubicBezTo>
                <a:close/>
                <a:moveTo>
                  <a:pt x="3463" y="12601"/>
                </a:moveTo>
                <a:cubicBezTo>
                  <a:pt x="3465" y="12612"/>
                  <a:pt x="3458" y="12623"/>
                  <a:pt x="3448" y="12625"/>
                </a:cubicBezTo>
                <a:cubicBezTo>
                  <a:pt x="3437" y="12627"/>
                  <a:pt x="3426" y="12621"/>
                  <a:pt x="3424" y="12610"/>
                </a:cubicBezTo>
                <a:cubicBezTo>
                  <a:pt x="3421" y="12599"/>
                  <a:pt x="3428" y="12588"/>
                  <a:pt x="3439" y="12586"/>
                </a:cubicBezTo>
                <a:cubicBezTo>
                  <a:pt x="3449" y="12584"/>
                  <a:pt x="3460" y="12590"/>
                  <a:pt x="3463" y="12601"/>
                </a:cubicBezTo>
                <a:close/>
                <a:moveTo>
                  <a:pt x="2754" y="12761"/>
                </a:moveTo>
                <a:cubicBezTo>
                  <a:pt x="2757" y="12772"/>
                  <a:pt x="2750" y="12782"/>
                  <a:pt x="2739" y="12785"/>
                </a:cubicBezTo>
                <a:cubicBezTo>
                  <a:pt x="2729" y="12787"/>
                  <a:pt x="2718" y="12780"/>
                  <a:pt x="2715" y="12770"/>
                </a:cubicBezTo>
                <a:cubicBezTo>
                  <a:pt x="2713" y="12759"/>
                  <a:pt x="2720" y="12748"/>
                  <a:pt x="2730" y="12746"/>
                </a:cubicBezTo>
                <a:cubicBezTo>
                  <a:pt x="2741" y="12743"/>
                  <a:pt x="2752" y="12750"/>
                  <a:pt x="2754" y="12761"/>
                </a:cubicBezTo>
                <a:close/>
                <a:moveTo>
                  <a:pt x="2872" y="12734"/>
                </a:moveTo>
                <a:cubicBezTo>
                  <a:pt x="2875" y="12745"/>
                  <a:pt x="2868" y="12756"/>
                  <a:pt x="2857" y="12758"/>
                </a:cubicBezTo>
                <a:cubicBezTo>
                  <a:pt x="2847" y="12761"/>
                  <a:pt x="2836" y="12754"/>
                  <a:pt x="2833" y="12743"/>
                </a:cubicBezTo>
                <a:cubicBezTo>
                  <a:pt x="2831" y="12732"/>
                  <a:pt x="2838" y="12722"/>
                  <a:pt x="2849" y="12719"/>
                </a:cubicBezTo>
                <a:cubicBezTo>
                  <a:pt x="2859" y="12717"/>
                  <a:pt x="2870" y="12723"/>
                  <a:pt x="2872" y="12734"/>
                </a:cubicBezTo>
                <a:close/>
                <a:moveTo>
                  <a:pt x="3109" y="12681"/>
                </a:moveTo>
                <a:cubicBezTo>
                  <a:pt x="3111" y="12692"/>
                  <a:pt x="3104" y="12702"/>
                  <a:pt x="3093" y="12705"/>
                </a:cubicBezTo>
                <a:cubicBezTo>
                  <a:pt x="3083" y="12707"/>
                  <a:pt x="3072" y="12701"/>
                  <a:pt x="3069" y="12690"/>
                </a:cubicBezTo>
                <a:cubicBezTo>
                  <a:pt x="3067" y="12679"/>
                  <a:pt x="3074" y="12668"/>
                  <a:pt x="3085" y="12666"/>
                </a:cubicBezTo>
                <a:cubicBezTo>
                  <a:pt x="3095" y="12663"/>
                  <a:pt x="3106" y="12670"/>
                  <a:pt x="3109" y="12681"/>
                </a:cubicBezTo>
                <a:close/>
                <a:moveTo>
                  <a:pt x="2990" y="12708"/>
                </a:moveTo>
                <a:cubicBezTo>
                  <a:pt x="2993" y="12718"/>
                  <a:pt x="2986" y="12729"/>
                  <a:pt x="2975" y="12732"/>
                </a:cubicBezTo>
                <a:cubicBezTo>
                  <a:pt x="2965" y="12734"/>
                  <a:pt x="2954" y="12727"/>
                  <a:pt x="2951" y="12716"/>
                </a:cubicBezTo>
                <a:cubicBezTo>
                  <a:pt x="2949" y="12706"/>
                  <a:pt x="2956" y="12695"/>
                  <a:pt x="2967" y="12692"/>
                </a:cubicBezTo>
                <a:cubicBezTo>
                  <a:pt x="2977" y="12690"/>
                  <a:pt x="2988" y="12697"/>
                  <a:pt x="2990" y="12708"/>
                </a:cubicBezTo>
                <a:close/>
                <a:moveTo>
                  <a:pt x="2164" y="12894"/>
                </a:moveTo>
                <a:cubicBezTo>
                  <a:pt x="2167" y="12905"/>
                  <a:pt x="2160" y="12915"/>
                  <a:pt x="2149" y="12918"/>
                </a:cubicBezTo>
                <a:cubicBezTo>
                  <a:pt x="2138" y="12920"/>
                  <a:pt x="2128" y="12913"/>
                  <a:pt x="2125" y="12903"/>
                </a:cubicBezTo>
                <a:cubicBezTo>
                  <a:pt x="2123" y="12892"/>
                  <a:pt x="2130" y="12881"/>
                  <a:pt x="2140" y="12879"/>
                </a:cubicBezTo>
                <a:cubicBezTo>
                  <a:pt x="2151" y="12876"/>
                  <a:pt x="2162" y="12883"/>
                  <a:pt x="2164" y="12894"/>
                </a:cubicBezTo>
                <a:close/>
                <a:moveTo>
                  <a:pt x="276" y="13320"/>
                </a:moveTo>
                <a:cubicBezTo>
                  <a:pt x="278" y="13330"/>
                  <a:pt x="271" y="13341"/>
                  <a:pt x="261" y="13344"/>
                </a:cubicBezTo>
                <a:cubicBezTo>
                  <a:pt x="250" y="13346"/>
                  <a:pt x="239" y="13339"/>
                  <a:pt x="237" y="13329"/>
                </a:cubicBezTo>
                <a:cubicBezTo>
                  <a:pt x="234" y="13318"/>
                  <a:pt x="241" y="13307"/>
                  <a:pt x="252" y="13305"/>
                </a:cubicBezTo>
                <a:cubicBezTo>
                  <a:pt x="262" y="13302"/>
                  <a:pt x="273" y="13309"/>
                  <a:pt x="276" y="13320"/>
                </a:cubicBezTo>
                <a:close/>
                <a:moveTo>
                  <a:pt x="158" y="13346"/>
                </a:moveTo>
                <a:cubicBezTo>
                  <a:pt x="160" y="13357"/>
                  <a:pt x="153" y="13368"/>
                  <a:pt x="142" y="13370"/>
                </a:cubicBezTo>
                <a:cubicBezTo>
                  <a:pt x="132" y="13373"/>
                  <a:pt x="121" y="13366"/>
                  <a:pt x="119" y="13355"/>
                </a:cubicBezTo>
                <a:cubicBezTo>
                  <a:pt x="116" y="13344"/>
                  <a:pt x="123" y="13334"/>
                  <a:pt x="134" y="13331"/>
                </a:cubicBezTo>
                <a:cubicBezTo>
                  <a:pt x="144" y="13329"/>
                  <a:pt x="155" y="13336"/>
                  <a:pt x="158" y="13346"/>
                </a:cubicBezTo>
                <a:close/>
                <a:moveTo>
                  <a:pt x="394" y="13293"/>
                </a:moveTo>
                <a:cubicBezTo>
                  <a:pt x="396" y="13304"/>
                  <a:pt x="389" y="13315"/>
                  <a:pt x="379" y="13317"/>
                </a:cubicBezTo>
                <a:cubicBezTo>
                  <a:pt x="368" y="13319"/>
                  <a:pt x="357" y="13313"/>
                  <a:pt x="355" y="13302"/>
                </a:cubicBezTo>
                <a:cubicBezTo>
                  <a:pt x="352" y="13291"/>
                  <a:pt x="359" y="13280"/>
                  <a:pt x="370" y="13278"/>
                </a:cubicBezTo>
                <a:cubicBezTo>
                  <a:pt x="381" y="13276"/>
                  <a:pt x="391" y="13282"/>
                  <a:pt x="394" y="13293"/>
                </a:cubicBezTo>
                <a:close/>
                <a:moveTo>
                  <a:pt x="3817" y="12521"/>
                </a:moveTo>
                <a:cubicBezTo>
                  <a:pt x="3819" y="12532"/>
                  <a:pt x="3812" y="12543"/>
                  <a:pt x="3802" y="12545"/>
                </a:cubicBezTo>
                <a:cubicBezTo>
                  <a:pt x="3791" y="12548"/>
                  <a:pt x="3780" y="12541"/>
                  <a:pt x="3778" y="12530"/>
                </a:cubicBezTo>
                <a:cubicBezTo>
                  <a:pt x="3775" y="12519"/>
                  <a:pt x="3782" y="12509"/>
                  <a:pt x="3793" y="12506"/>
                </a:cubicBezTo>
                <a:cubicBezTo>
                  <a:pt x="3804" y="12504"/>
                  <a:pt x="3814" y="12511"/>
                  <a:pt x="3817" y="12521"/>
                </a:cubicBezTo>
                <a:close/>
                <a:moveTo>
                  <a:pt x="984" y="13160"/>
                </a:moveTo>
                <a:cubicBezTo>
                  <a:pt x="986" y="13171"/>
                  <a:pt x="980" y="13182"/>
                  <a:pt x="969" y="13184"/>
                </a:cubicBezTo>
                <a:cubicBezTo>
                  <a:pt x="958" y="13186"/>
                  <a:pt x="947" y="13180"/>
                  <a:pt x="945" y="13169"/>
                </a:cubicBezTo>
                <a:cubicBezTo>
                  <a:pt x="942" y="13158"/>
                  <a:pt x="949" y="13147"/>
                  <a:pt x="960" y="13145"/>
                </a:cubicBezTo>
                <a:cubicBezTo>
                  <a:pt x="971" y="13142"/>
                  <a:pt x="981" y="13149"/>
                  <a:pt x="984" y="13160"/>
                </a:cubicBezTo>
                <a:close/>
                <a:moveTo>
                  <a:pt x="748" y="13213"/>
                </a:moveTo>
                <a:cubicBezTo>
                  <a:pt x="750" y="13224"/>
                  <a:pt x="743" y="13235"/>
                  <a:pt x="733" y="13237"/>
                </a:cubicBezTo>
                <a:cubicBezTo>
                  <a:pt x="722" y="13240"/>
                  <a:pt x="711" y="13233"/>
                  <a:pt x="709" y="13222"/>
                </a:cubicBezTo>
                <a:cubicBezTo>
                  <a:pt x="706" y="13211"/>
                  <a:pt x="713" y="13201"/>
                  <a:pt x="724" y="13198"/>
                </a:cubicBezTo>
                <a:cubicBezTo>
                  <a:pt x="735" y="13196"/>
                  <a:pt x="745" y="13202"/>
                  <a:pt x="748" y="13213"/>
                </a:cubicBezTo>
                <a:close/>
                <a:moveTo>
                  <a:pt x="512" y="13266"/>
                </a:moveTo>
                <a:cubicBezTo>
                  <a:pt x="514" y="13277"/>
                  <a:pt x="507" y="13288"/>
                  <a:pt x="497" y="13290"/>
                </a:cubicBezTo>
                <a:cubicBezTo>
                  <a:pt x="486" y="13293"/>
                  <a:pt x="475" y="13286"/>
                  <a:pt x="473" y="13275"/>
                </a:cubicBezTo>
                <a:cubicBezTo>
                  <a:pt x="470" y="13265"/>
                  <a:pt x="477" y="13254"/>
                  <a:pt x="488" y="13251"/>
                </a:cubicBezTo>
                <a:cubicBezTo>
                  <a:pt x="499" y="13249"/>
                  <a:pt x="509" y="13256"/>
                  <a:pt x="512" y="13266"/>
                </a:cubicBezTo>
                <a:close/>
                <a:moveTo>
                  <a:pt x="866" y="13187"/>
                </a:moveTo>
                <a:cubicBezTo>
                  <a:pt x="868" y="13197"/>
                  <a:pt x="861" y="13208"/>
                  <a:pt x="851" y="13211"/>
                </a:cubicBezTo>
                <a:cubicBezTo>
                  <a:pt x="840" y="13213"/>
                  <a:pt x="829" y="13206"/>
                  <a:pt x="827" y="13195"/>
                </a:cubicBezTo>
                <a:cubicBezTo>
                  <a:pt x="824" y="13185"/>
                  <a:pt x="831" y="13174"/>
                  <a:pt x="842" y="13172"/>
                </a:cubicBezTo>
                <a:cubicBezTo>
                  <a:pt x="853" y="13169"/>
                  <a:pt x="863" y="13176"/>
                  <a:pt x="866" y="13187"/>
                </a:cubicBezTo>
                <a:close/>
                <a:moveTo>
                  <a:pt x="630" y="13240"/>
                </a:moveTo>
                <a:cubicBezTo>
                  <a:pt x="632" y="13251"/>
                  <a:pt x="625" y="13261"/>
                  <a:pt x="615" y="13264"/>
                </a:cubicBezTo>
                <a:cubicBezTo>
                  <a:pt x="604" y="13266"/>
                  <a:pt x="593" y="13259"/>
                  <a:pt x="591" y="13249"/>
                </a:cubicBezTo>
                <a:cubicBezTo>
                  <a:pt x="588" y="13238"/>
                  <a:pt x="595" y="13227"/>
                  <a:pt x="606" y="13225"/>
                </a:cubicBezTo>
                <a:cubicBezTo>
                  <a:pt x="617" y="13222"/>
                  <a:pt x="627" y="13229"/>
                  <a:pt x="630" y="13240"/>
                </a:cubicBezTo>
                <a:close/>
                <a:moveTo>
                  <a:pt x="5914" y="11923"/>
                </a:moveTo>
                <a:cubicBezTo>
                  <a:pt x="5917" y="11934"/>
                  <a:pt x="5911" y="11945"/>
                  <a:pt x="5900" y="11948"/>
                </a:cubicBezTo>
                <a:cubicBezTo>
                  <a:pt x="5900" y="11948"/>
                  <a:pt x="5900" y="11948"/>
                  <a:pt x="5900" y="11948"/>
                </a:cubicBezTo>
                <a:cubicBezTo>
                  <a:pt x="5890" y="11952"/>
                  <a:pt x="5879" y="11945"/>
                  <a:pt x="5875" y="11935"/>
                </a:cubicBezTo>
                <a:cubicBezTo>
                  <a:pt x="5872" y="11924"/>
                  <a:pt x="5878" y="11913"/>
                  <a:pt x="5889" y="11910"/>
                </a:cubicBezTo>
                <a:cubicBezTo>
                  <a:pt x="5899" y="11907"/>
                  <a:pt x="5911" y="11913"/>
                  <a:pt x="5914" y="11923"/>
                </a:cubicBezTo>
                <a:close/>
                <a:moveTo>
                  <a:pt x="6030" y="11889"/>
                </a:moveTo>
                <a:cubicBezTo>
                  <a:pt x="6033" y="11899"/>
                  <a:pt x="6027" y="11910"/>
                  <a:pt x="6016" y="11913"/>
                </a:cubicBezTo>
                <a:cubicBezTo>
                  <a:pt x="6006" y="11917"/>
                  <a:pt x="5995" y="11911"/>
                  <a:pt x="5991" y="11900"/>
                </a:cubicBezTo>
                <a:cubicBezTo>
                  <a:pt x="5988" y="11889"/>
                  <a:pt x="5994" y="11878"/>
                  <a:pt x="6005" y="11875"/>
                </a:cubicBezTo>
                <a:cubicBezTo>
                  <a:pt x="6015" y="11872"/>
                  <a:pt x="6026" y="11878"/>
                  <a:pt x="6030" y="11889"/>
                </a:cubicBezTo>
                <a:close/>
                <a:moveTo>
                  <a:pt x="5798" y="11958"/>
                </a:moveTo>
                <a:cubicBezTo>
                  <a:pt x="5801" y="11969"/>
                  <a:pt x="5795" y="11980"/>
                  <a:pt x="5784" y="11983"/>
                </a:cubicBezTo>
                <a:cubicBezTo>
                  <a:pt x="5784" y="11983"/>
                  <a:pt x="5784" y="11983"/>
                  <a:pt x="5784" y="11983"/>
                </a:cubicBezTo>
                <a:cubicBezTo>
                  <a:pt x="5774" y="11986"/>
                  <a:pt x="5762" y="11980"/>
                  <a:pt x="5759" y="11970"/>
                </a:cubicBezTo>
                <a:cubicBezTo>
                  <a:pt x="5756" y="11959"/>
                  <a:pt x="5762" y="11948"/>
                  <a:pt x="5773" y="11945"/>
                </a:cubicBezTo>
                <a:cubicBezTo>
                  <a:pt x="5783" y="11942"/>
                  <a:pt x="5794" y="11948"/>
                  <a:pt x="5798" y="11958"/>
                </a:cubicBezTo>
                <a:close/>
                <a:moveTo>
                  <a:pt x="5449" y="12061"/>
                </a:moveTo>
                <a:cubicBezTo>
                  <a:pt x="5452" y="12072"/>
                  <a:pt x="5446" y="12083"/>
                  <a:pt x="5436" y="12086"/>
                </a:cubicBezTo>
                <a:cubicBezTo>
                  <a:pt x="5425" y="12089"/>
                  <a:pt x="5414" y="12083"/>
                  <a:pt x="5411" y="12072"/>
                </a:cubicBezTo>
                <a:cubicBezTo>
                  <a:pt x="5408" y="12062"/>
                  <a:pt x="5414" y="12051"/>
                  <a:pt x="5424" y="12048"/>
                </a:cubicBezTo>
                <a:cubicBezTo>
                  <a:pt x="5435" y="12045"/>
                  <a:pt x="5446" y="12051"/>
                  <a:pt x="5449" y="12061"/>
                </a:cubicBezTo>
                <a:close/>
                <a:moveTo>
                  <a:pt x="7069" y="11560"/>
                </a:moveTo>
                <a:cubicBezTo>
                  <a:pt x="7073" y="11571"/>
                  <a:pt x="7067" y="11582"/>
                  <a:pt x="7056" y="11586"/>
                </a:cubicBezTo>
                <a:cubicBezTo>
                  <a:pt x="7056" y="11586"/>
                  <a:pt x="7056" y="11586"/>
                  <a:pt x="7056" y="11586"/>
                </a:cubicBezTo>
                <a:cubicBezTo>
                  <a:pt x="7046" y="11589"/>
                  <a:pt x="7035" y="11583"/>
                  <a:pt x="7031" y="11573"/>
                </a:cubicBezTo>
                <a:cubicBezTo>
                  <a:pt x="7028" y="11562"/>
                  <a:pt x="7033" y="11551"/>
                  <a:pt x="7044" y="11548"/>
                </a:cubicBezTo>
                <a:cubicBezTo>
                  <a:pt x="7044" y="11548"/>
                  <a:pt x="7044" y="11548"/>
                  <a:pt x="7044" y="11548"/>
                </a:cubicBezTo>
                <a:cubicBezTo>
                  <a:pt x="7054" y="11544"/>
                  <a:pt x="7066" y="11550"/>
                  <a:pt x="7069" y="11560"/>
                </a:cubicBezTo>
                <a:close/>
                <a:moveTo>
                  <a:pt x="5682" y="11993"/>
                </a:moveTo>
                <a:cubicBezTo>
                  <a:pt x="5685" y="12003"/>
                  <a:pt x="5679" y="12014"/>
                  <a:pt x="5668" y="12018"/>
                </a:cubicBezTo>
                <a:cubicBezTo>
                  <a:pt x="5658" y="12021"/>
                  <a:pt x="5646" y="12015"/>
                  <a:pt x="5643" y="12004"/>
                </a:cubicBezTo>
                <a:cubicBezTo>
                  <a:pt x="5640" y="11993"/>
                  <a:pt x="5646" y="11982"/>
                  <a:pt x="5657" y="11979"/>
                </a:cubicBezTo>
                <a:cubicBezTo>
                  <a:pt x="5657" y="11979"/>
                  <a:pt x="5657" y="11979"/>
                  <a:pt x="5657" y="11979"/>
                </a:cubicBezTo>
                <a:cubicBezTo>
                  <a:pt x="5667" y="11976"/>
                  <a:pt x="5678" y="11982"/>
                  <a:pt x="5682" y="11993"/>
                </a:cubicBezTo>
                <a:close/>
                <a:moveTo>
                  <a:pt x="5565" y="12027"/>
                </a:moveTo>
                <a:cubicBezTo>
                  <a:pt x="5569" y="12038"/>
                  <a:pt x="5563" y="12049"/>
                  <a:pt x="5552" y="12052"/>
                </a:cubicBezTo>
                <a:cubicBezTo>
                  <a:pt x="5552" y="12052"/>
                  <a:pt x="5552" y="12052"/>
                  <a:pt x="5552" y="12052"/>
                </a:cubicBezTo>
                <a:cubicBezTo>
                  <a:pt x="5541" y="12055"/>
                  <a:pt x="5530" y="12049"/>
                  <a:pt x="5527" y="12038"/>
                </a:cubicBezTo>
                <a:cubicBezTo>
                  <a:pt x="5524" y="12028"/>
                  <a:pt x="5530" y="12017"/>
                  <a:pt x="5541" y="12013"/>
                </a:cubicBezTo>
                <a:cubicBezTo>
                  <a:pt x="5541" y="12013"/>
                  <a:pt x="5541" y="12013"/>
                  <a:pt x="5541" y="12013"/>
                </a:cubicBezTo>
                <a:cubicBezTo>
                  <a:pt x="5551" y="12010"/>
                  <a:pt x="5562" y="12016"/>
                  <a:pt x="5565" y="12027"/>
                </a:cubicBezTo>
                <a:close/>
                <a:moveTo>
                  <a:pt x="6146" y="11853"/>
                </a:moveTo>
                <a:cubicBezTo>
                  <a:pt x="6149" y="11864"/>
                  <a:pt x="6143" y="11875"/>
                  <a:pt x="6132" y="11878"/>
                </a:cubicBezTo>
                <a:cubicBezTo>
                  <a:pt x="6122" y="11882"/>
                  <a:pt x="6110" y="11876"/>
                  <a:pt x="6107" y="11865"/>
                </a:cubicBezTo>
                <a:cubicBezTo>
                  <a:pt x="6104" y="11854"/>
                  <a:pt x="6110" y="11843"/>
                  <a:pt x="6121" y="11840"/>
                </a:cubicBezTo>
                <a:cubicBezTo>
                  <a:pt x="6131" y="11837"/>
                  <a:pt x="6142" y="11843"/>
                  <a:pt x="6146" y="11853"/>
                </a:cubicBezTo>
                <a:close/>
                <a:moveTo>
                  <a:pt x="6608" y="11710"/>
                </a:moveTo>
                <a:cubicBezTo>
                  <a:pt x="6612" y="11721"/>
                  <a:pt x="6606" y="11732"/>
                  <a:pt x="6595" y="11735"/>
                </a:cubicBezTo>
                <a:cubicBezTo>
                  <a:pt x="6585" y="11738"/>
                  <a:pt x="6573" y="11733"/>
                  <a:pt x="6570" y="11722"/>
                </a:cubicBezTo>
                <a:cubicBezTo>
                  <a:pt x="6567" y="11712"/>
                  <a:pt x="6573" y="11700"/>
                  <a:pt x="6583" y="11697"/>
                </a:cubicBezTo>
                <a:cubicBezTo>
                  <a:pt x="6583" y="11697"/>
                  <a:pt x="6583" y="11697"/>
                  <a:pt x="6583" y="11697"/>
                </a:cubicBezTo>
                <a:cubicBezTo>
                  <a:pt x="6594" y="11694"/>
                  <a:pt x="6605" y="11700"/>
                  <a:pt x="6608" y="11710"/>
                </a:cubicBezTo>
                <a:close/>
                <a:moveTo>
                  <a:pt x="6724" y="11673"/>
                </a:moveTo>
                <a:cubicBezTo>
                  <a:pt x="6727" y="11684"/>
                  <a:pt x="6721" y="11695"/>
                  <a:pt x="6711" y="11699"/>
                </a:cubicBezTo>
                <a:cubicBezTo>
                  <a:pt x="6711" y="11699"/>
                  <a:pt x="6711" y="11699"/>
                  <a:pt x="6711" y="11699"/>
                </a:cubicBezTo>
                <a:cubicBezTo>
                  <a:pt x="6700" y="11702"/>
                  <a:pt x="6689" y="11696"/>
                  <a:pt x="6686" y="11686"/>
                </a:cubicBezTo>
                <a:cubicBezTo>
                  <a:pt x="6682" y="11675"/>
                  <a:pt x="6688" y="11664"/>
                  <a:pt x="6699" y="11660"/>
                </a:cubicBezTo>
                <a:cubicBezTo>
                  <a:pt x="6709" y="11657"/>
                  <a:pt x="6720" y="11663"/>
                  <a:pt x="6724" y="11673"/>
                </a:cubicBezTo>
                <a:close/>
                <a:moveTo>
                  <a:pt x="6839" y="11636"/>
                </a:moveTo>
                <a:cubicBezTo>
                  <a:pt x="6842" y="11647"/>
                  <a:pt x="6837" y="11658"/>
                  <a:pt x="6826" y="11661"/>
                </a:cubicBezTo>
                <a:cubicBezTo>
                  <a:pt x="6816" y="11665"/>
                  <a:pt x="6804" y="11659"/>
                  <a:pt x="6801" y="11649"/>
                </a:cubicBezTo>
                <a:cubicBezTo>
                  <a:pt x="6798" y="11638"/>
                  <a:pt x="6803" y="11627"/>
                  <a:pt x="6814" y="11623"/>
                </a:cubicBezTo>
                <a:cubicBezTo>
                  <a:pt x="6814" y="11623"/>
                  <a:pt x="6814" y="11623"/>
                  <a:pt x="6814" y="11623"/>
                </a:cubicBezTo>
                <a:cubicBezTo>
                  <a:pt x="6824" y="11620"/>
                  <a:pt x="6836" y="11626"/>
                  <a:pt x="6839" y="11636"/>
                </a:cubicBezTo>
                <a:close/>
                <a:moveTo>
                  <a:pt x="6377" y="11782"/>
                </a:moveTo>
                <a:cubicBezTo>
                  <a:pt x="6380" y="11793"/>
                  <a:pt x="6374" y="11804"/>
                  <a:pt x="6364" y="11807"/>
                </a:cubicBezTo>
                <a:cubicBezTo>
                  <a:pt x="6353" y="11811"/>
                  <a:pt x="6342" y="11805"/>
                  <a:pt x="6339" y="11794"/>
                </a:cubicBezTo>
                <a:cubicBezTo>
                  <a:pt x="6336" y="11784"/>
                  <a:pt x="6342" y="11772"/>
                  <a:pt x="6352" y="11769"/>
                </a:cubicBezTo>
                <a:cubicBezTo>
                  <a:pt x="6352" y="11769"/>
                  <a:pt x="6352" y="11769"/>
                  <a:pt x="6352" y="11769"/>
                </a:cubicBezTo>
                <a:cubicBezTo>
                  <a:pt x="6363" y="11766"/>
                  <a:pt x="6374" y="11772"/>
                  <a:pt x="6377" y="11782"/>
                </a:cubicBezTo>
                <a:close/>
                <a:moveTo>
                  <a:pt x="5333" y="12095"/>
                </a:moveTo>
                <a:cubicBezTo>
                  <a:pt x="5336" y="12106"/>
                  <a:pt x="5330" y="12117"/>
                  <a:pt x="5320" y="12120"/>
                </a:cubicBezTo>
                <a:cubicBezTo>
                  <a:pt x="5309" y="12123"/>
                  <a:pt x="5298" y="12117"/>
                  <a:pt x="5295" y="12106"/>
                </a:cubicBezTo>
                <a:cubicBezTo>
                  <a:pt x="5292" y="12096"/>
                  <a:pt x="5298" y="12085"/>
                  <a:pt x="5308" y="12082"/>
                </a:cubicBezTo>
                <a:cubicBezTo>
                  <a:pt x="5319" y="12079"/>
                  <a:pt x="5330" y="12085"/>
                  <a:pt x="5333" y="12095"/>
                </a:cubicBezTo>
                <a:close/>
                <a:moveTo>
                  <a:pt x="6261" y="11818"/>
                </a:moveTo>
                <a:cubicBezTo>
                  <a:pt x="6265" y="11829"/>
                  <a:pt x="6259" y="11840"/>
                  <a:pt x="6248" y="11843"/>
                </a:cubicBezTo>
                <a:cubicBezTo>
                  <a:pt x="6238" y="11846"/>
                  <a:pt x="6226" y="11840"/>
                  <a:pt x="6223" y="11830"/>
                </a:cubicBezTo>
                <a:cubicBezTo>
                  <a:pt x="6220" y="11819"/>
                  <a:pt x="6226" y="11808"/>
                  <a:pt x="6236" y="11805"/>
                </a:cubicBezTo>
                <a:cubicBezTo>
                  <a:pt x="6247" y="11801"/>
                  <a:pt x="6258" y="11807"/>
                  <a:pt x="6261" y="11818"/>
                </a:cubicBezTo>
                <a:close/>
                <a:moveTo>
                  <a:pt x="6493" y="11746"/>
                </a:moveTo>
                <a:cubicBezTo>
                  <a:pt x="6496" y="11757"/>
                  <a:pt x="6490" y="11768"/>
                  <a:pt x="6480" y="11771"/>
                </a:cubicBezTo>
                <a:cubicBezTo>
                  <a:pt x="6480" y="11771"/>
                  <a:pt x="6480" y="11771"/>
                  <a:pt x="6480" y="11771"/>
                </a:cubicBezTo>
                <a:cubicBezTo>
                  <a:pt x="6469" y="11775"/>
                  <a:pt x="6458" y="11769"/>
                  <a:pt x="6455" y="11758"/>
                </a:cubicBezTo>
                <a:cubicBezTo>
                  <a:pt x="6451" y="11748"/>
                  <a:pt x="6457" y="11737"/>
                  <a:pt x="6468" y="11733"/>
                </a:cubicBezTo>
                <a:cubicBezTo>
                  <a:pt x="6468" y="11733"/>
                  <a:pt x="6468" y="11733"/>
                  <a:pt x="6468" y="11733"/>
                </a:cubicBezTo>
                <a:cubicBezTo>
                  <a:pt x="6478" y="11730"/>
                  <a:pt x="6489" y="11736"/>
                  <a:pt x="6493" y="11746"/>
                </a:cubicBezTo>
                <a:close/>
                <a:moveTo>
                  <a:pt x="6954" y="11599"/>
                </a:moveTo>
                <a:cubicBezTo>
                  <a:pt x="6958" y="11609"/>
                  <a:pt x="6952" y="11620"/>
                  <a:pt x="6941" y="11624"/>
                </a:cubicBezTo>
                <a:cubicBezTo>
                  <a:pt x="6941" y="11624"/>
                  <a:pt x="6941" y="11624"/>
                  <a:pt x="6941" y="11624"/>
                </a:cubicBezTo>
                <a:cubicBezTo>
                  <a:pt x="6931" y="11627"/>
                  <a:pt x="6920" y="11622"/>
                  <a:pt x="6916" y="11611"/>
                </a:cubicBezTo>
                <a:cubicBezTo>
                  <a:pt x="6913" y="11601"/>
                  <a:pt x="6918" y="11589"/>
                  <a:pt x="6929" y="11586"/>
                </a:cubicBezTo>
                <a:cubicBezTo>
                  <a:pt x="6939" y="11582"/>
                  <a:pt x="6951" y="11588"/>
                  <a:pt x="6954" y="11599"/>
                </a:cubicBezTo>
                <a:close/>
                <a:moveTo>
                  <a:pt x="7525" y="11396"/>
                </a:moveTo>
                <a:cubicBezTo>
                  <a:pt x="7529" y="11406"/>
                  <a:pt x="7524" y="11418"/>
                  <a:pt x="7514" y="11422"/>
                </a:cubicBezTo>
                <a:cubicBezTo>
                  <a:pt x="7504" y="11426"/>
                  <a:pt x="7492" y="11421"/>
                  <a:pt x="7488" y="11410"/>
                </a:cubicBezTo>
                <a:cubicBezTo>
                  <a:pt x="7484" y="11400"/>
                  <a:pt x="7489" y="11388"/>
                  <a:pt x="7499" y="11384"/>
                </a:cubicBezTo>
                <a:cubicBezTo>
                  <a:pt x="7509" y="11380"/>
                  <a:pt x="7521" y="11385"/>
                  <a:pt x="7525" y="11396"/>
                </a:cubicBezTo>
                <a:close/>
                <a:moveTo>
                  <a:pt x="7637" y="11348"/>
                </a:moveTo>
                <a:cubicBezTo>
                  <a:pt x="7641" y="11358"/>
                  <a:pt x="7637" y="11370"/>
                  <a:pt x="7627" y="11375"/>
                </a:cubicBezTo>
                <a:cubicBezTo>
                  <a:pt x="7617" y="11379"/>
                  <a:pt x="7605" y="11375"/>
                  <a:pt x="7600" y="11365"/>
                </a:cubicBezTo>
                <a:cubicBezTo>
                  <a:pt x="7596" y="11354"/>
                  <a:pt x="7600" y="11343"/>
                  <a:pt x="7610" y="11338"/>
                </a:cubicBezTo>
                <a:cubicBezTo>
                  <a:pt x="7621" y="11334"/>
                  <a:pt x="7632" y="11338"/>
                  <a:pt x="7637" y="11348"/>
                </a:cubicBezTo>
                <a:close/>
                <a:moveTo>
                  <a:pt x="4868" y="12230"/>
                </a:moveTo>
                <a:cubicBezTo>
                  <a:pt x="4871" y="12241"/>
                  <a:pt x="4865" y="12252"/>
                  <a:pt x="4854" y="12255"/>
                </a:cubicBezTo>
                <a:cubicBezTo>
                  <a:pt x="4843" y="12258"/>
                  <a:pt x="4832" y="12252"/>
                  <a:pt x="4829" y="12241"/>
                </a:cubicBezTo>
                <a:cubicBezTo>
                  <a:pt x="4826" y="12230"/>
                  <a:pt x="4832" y="12219"/>
                  <a:pt x="4843" y="12216"/>
                </a:cubicBezTo>
                <a:cubicBezTo>
                  <a:pt x="4854" y="12213"/>
                  <a:pt x="4865" y="12219"/>
                  <a:pt x="4868" y="12230"/>
                </a:cubicBezTo>
                <a:close/>
                <a:moveTo>
                  <a:pt x="4751" y="12263"/>
                </a:moveTo>
                <a:cubicBezTo>
                  <a:pt x="4754" y="12274"/>
                  <a:pt x="4748" y="12285"/>
                  <a:pt x="4738" y="12288"/>
                </a:cubicBezTo>
                <a:cubicBezTo>
                  <a:pt x="4727" y="12291"/>
                  <a:pt x="4716" y="12285"/>
                  <a:pt x="4713" y="12274"/>
                </a:cubicBezTo>
                <a:cubicBezTo>
                  <a:pt x="4710" y="12264"/>
                  <a:pt x="4716" y="12253"/>
                  <a:pt x="4727" y="12250"/>
                </a:cubicBezTo>
                <a:cubicBezTo>
                  <a:pt x="4737" y="12247"/>
                  <a:pt x="4748" y="12253"/>
                  <a:pt x="4751" y="12263"/>
                </a:cubicBezTo>
                <a:close/>
                <a:moveTo>
                  <a:pt x="4518" y="12330"/>
                </a:moveTo>
                <a:cubicBezTo>
                  <a:pt x="4521" y="12340"/>
                  <a:pt x="4515" y="12351"/>
                  <a:pt x="4504" y="12354"/>
                </a:cubicBezTo>
                <a:cubicBezTo>
                  <a:pt x="4494" y="12357"/>
                  <a:pt x="4483" y="12351"/>
                  <a:pt x="4480" y="12341"/>
                </a:cubicBezTo>
                <a:cubicBezTo>
                  <a:pt x="4477" y="12330"/>
                  <a:pt x="4483" y="12319"/>
                  <a:pt x="4494" y="12316"/>
                </a:cubicBezTo>
                <a:cubicBezTo>
                  <a:pt x="4504" y="12313"/>
                  <a:pt x="4515" y="12319"/>
                  <a:pt x="4518" y="12330"/>
                </a:cubicBezTo>
                <a:close/>
                <a:moveTo>
                  <a:pt x="7298" y="11481"/>
                </a:moveTo>
                <a:cubicBezTo>
                  <a:pt x="7302" y="11491"/>
                  <a:pt x="7296" y="11503"/>
                  <a:pt x="7286" y="11506"/>
                </a:cubicBezTo>
                <a:cubicBezTo>
                  <a:pt x="7286" y="11506"/>
                  <a:pt x="7286" y="11506"/>
                  <a:pt x="7286" y="11506"/>
                </a:cubicBezTo>
                <a:cubicBezTo>
                  <a:pt x="7276" y="11510"/>
                  <a:pt x="7264" y="11505"/>
                  <a:pt x="7260" y="11494"/>
                </a:cubicBezTo>
                <a:cubicBezTo>
                  <a:pt x="7257" y="11484"/>
                  <a:pt x="7262" y="11472"/>
                  <a:pt x="7273" y="11469"/>
                </a:cubicBezTo>
                <a:cubicBezTo>
                  <a:pt x="7273" y="11469"/>
                  <a:pt x="7273" y="11469"/>
                  <a:pt x="7273" y="11469"/>
                </a:cubicBezTo>
                <a:cubicBezTo>
                  <a:pt x="7283" y="11465"/>
                  <a:pt x="7294" y="11471"/>
                  <a:pt x="7298" y="11481"/>
                </a:cubicBezTo>
                <a:close/>
                <a:moveTo>
                  <a:pt x="7184" y="11521"/>
                </a:moveTo>
                <a:cubicBezTo>
                  <a:pt x="7187" y="11532"/>
                  <a:pt x="7182" y="11543"/>
                  <a:pt x="7171" y="11547"/>
                </a:cubicBezTo>
                <a:cubicBezTo>
                  <a:pt x="7171" y="11547"/>
                  <a:pt x="7171" y="11547"/>
                  <a:pt x="7171" y="11547"/>
                </a:cubicBezTo>
                <a:cubicBezTo>
                  <a:pt x="7161" y="11550"/>
                  <a:pt x="7150" y="11545"/>
                  <a:pt x="7146" y="11534"/>
                </a:cubicBezTo>
                <a:cubicBezTo>
                  <a:pt x="7142" y="11524"/>
                  <a:pt x="7148" y="11512"/>
                  <a:pt x="7158" y="11509"/>
                </a:cubicBezTo>
                <a:cubicBezTo>
                  <a:pt x="7169" y="11505"/>
                  <a:pt x="7180" y="11511"/>
                  <a:pt x="7184" y="11521"/>
                </a:cubicBezTo>
                <a:close/>
                <a:moveTo>
                  <a:pt x="7412" y="11439"/>
                </a:moveTo>
                <a:cubicBezTo>
                  <a:pt x="7416" y="11450"/>
                  <a:pt x="7411" y="11461"/>
                  <a:pt x="7400" y="11465"/>
                </a:cubicBezTo>
                <a:cubicBezTo>
                  <a:pt x="7400" y="11465"/>
                  <a:pt x="7400" y="11465"/>
                  <a:pt x="7400" y="11465"/>
                </a:cubicBezTo>
                <a:cubicBezTo>
                  <a:pt x="7390" y="11469"/>
                  <a:pt x="7378" y="11464"/>
                  <a:pt x="7374" y="11453"/>
                </a:cubicBezTo>
                <a:cubicBezTo>
                  <a:pt x="7371" y="11443"/>
                  <a:pt x="7376" y="11431"/>
                  <a:pt x="7386" y="11428"/>
                </a:cubicBezTo>
                <a:cubicBezTo>
                  <a:pt x="7397" y="11424"/>
                  <a:pt x="7408" y="11429"/>
                  <a:pt x="7412" y="11439"/>
                </a:cubicBezTo>
                <a:close/>
                <a:moveTo>
                  <a:pt x="4168" y="12429"/>
                </a:moveTo>
                <a:cubicBezTo>
                  <a:pt x="4171" y="12439"/>
                  <a:pt x="4165" y="12450"/>
                  <a:pt x="4154" y="12453"/>
                </a:cubicBezTo>
                <a:cubicBezTo>
                  <a:pt x="4144" y="12456"/>
                  <a:pt x="4133" y="12450"/>
                  <a:pt x="4130" y="12439"/>
                </a:cubicBezTo>
                <a:cubicBezTo>
                  <a:pt x="4127" y="12429"/>
                  <a:pt x="4133" y="12418"/>
                  <a:pt x="4143" y="12415"/>
                </a:cubicBezTo>
                <a:cubicBezTo>
                  <a:pt x="4143" y="12415"/>
                  <a:pt x="4143" y="12415"/>
                  <a:pt x="4143" y="12415"/>
                </a:cubicBezTo>
                <a:cubicBezTo>
                  <a:pt x="4154" y="12412"/>
                  <a:pt x="4165" y="12418"/>
                  <a:pt x="4168" y="12429"/>
                </a:cubicBezTo>
                <a:close/>
                <a:moveTo>
                  <a:pt x="4051" y="12461"/>
                </a:moveTo>
                <a:cubicBezTo>
                  <a:pt x="4054" y="12472"/>
                  <a:pt x="4048" y="12483"/>
                  <a:pt x="4037" y="12486"/>
                </a:cubicBezTo>
                <a:cubicBezTo>
                  <a:pt x="4037" y="12486"/>
                  <a:pt x="4037" y="12486"/>
                  <a:pt x="4037" y="12486"/>
                </a:cubicBezTo>
                <a:cubicBezTo>
                  <a:pt x="4027" y="12489"/>
                  <a:pt x="4016" y="12483"/>
                  <a:pt x="4013" y="12472"/>
                </a:cubicBezTo>
                <a:cubicBezTo>
                  <a:pt x="4010" y="12461"/>
                  <a:pt x="4016" y="12450"/>
                  <a:pt x="4027" y="12447"/>
                </a:cubicBezTo>
                <a:cubicBezTo>
                  <a:pt x="4037" y="12444"/>
                  <a:pt x="4048" y="12451"/>
                  <a:pt x="4051" y="12461"/>
                </a:cubicBezTo>
                <a:close/>
                <a:moveTo>
                  <a:pt x="5217" y="12129"/>
                </a:moveTo>
                <a:cubicBezTo>
                  <a:pt x="5220" y="12140"/>
                  <a:pt x="5214" y="12151"/>
                  <a:pt x="5203" y="12154"/>
                </a:cubicBezTo>
                <a:cubicBezTo>
                  <a:pt x="5203" y="12154"/>
                  <a:pt x="5203" y="12154"/>
                  <a:pt x="5203" y="12154"/>
                </a:cubicBezTo>
                <a:cubicBezTo>
                  <a:pt x="5193" y="12157"/>
                  <a:pt x="5181" y="12151"/>
                  <a:pt x="5178" y="12140"/>
                </a:cubicBezTo>
                <a:cubicBezTo>
                  <a:pt x="5175" y="12130"/>
                  <a:pt x="5181" y="12119"/>
                  <a:pt x="5192" y="12115"/>
                </a:cubicBezTo>
                <a:cubicBezTo>
                  <a:pt x="5192" y="12115"/>
                  <a:pt x="5192" y="12115"/>
                  <a:pt x="5192" y="12115"/>
                </a:cubicBezTo>
                <a:cubicBezTo>
                  <a:pt x="5203" y="12112"/>
                  <a:pt x="5214" y="12119"/>
                  <a:pt x="5217" y="12129"/>
                </a:cubicBezTo>
                <a:close/>
                <a:moveTo>
                  <a:pt x="5101" y="12163"/>
                </a:moveTo>
                <a:cubicBezTo>
                  <a:pt x="5104" y="12173"/>
                  <a:pt x="5097" y="12185"/>
                  <a:pt x="5087" y="12188"/>
                </a:cubicBezTo>
                <a:cubicBezTo>
                  <a:pt x="5076" y="12191"/>
                  <a:pt x="5065" y="12185"/>
                  <a:pt x="5062" y="12174"/>
                </a:cubicBezTo>
                <a:cubicBezTo>
                  <a:pt x="5059" y="12163"/>
                  <a:pt x="5065" y="12152"/>
                  <a:pt x="5076" y="12149"/>
                </a:cubicBezTo>
                <a:cubicBezTo>
                  <a:pt x="5076" y="12149"/>
                  <a:pt x="5076" y="12149"/>
                  <a:pt x="5076" y="12149"/>
                </a:cubicBezTo>
                <a:cubicBezTo>
                  <a:pt x="5086" y="12146"/>
                  <a:pt x="5097" y="12152"/>
                  <a:pt x="5101" y="12163"/>
                </a:cubicBezTo>
                <a:close/>
                <a:moveTo>
                  <a:pt x="4285" y="12396"/>
                </a:moveTo>
                <a:cubicBezTo>
                  <a:pt x="4288" y="12406"/>
                  <a:pt x="4282" y="12417"/>
                  <a:pt x="4271" y="12420"/>
                </a:cubicBezTo>
                <a:cubicBezTo>
                  <a:pt x="4260" y="12423"/>
                  <a:pt x="4249" y="12417"/>
                  <a:pt x="4246" y="12407"/>
                </a:cubicBezTo>
                <a:cubicBezTo>
                  <a:pt x="4243" y="12396"/>
                  <a:pt x="4250" y="12385"/>
                  <a:pt x="4260" y="12382"/>
                </a:cubicBezTo>
                <a:cubicBezTo>
                  <a:pt x="4271" y="12379"/>
                  <a:pt x="4282" y="12385"/>
                  <a:pt x="4285" y="12396"/>
                </a:cubicBezTo>
                <a:close/>
                <a:moveTo>
                  <a:pt x="4402" y="12363"/>
                </a:moveTo>
                <a:cubicBezTo>
                  <a:pt x="4405" y="12373"/>
                  <a:pt x="4398" y="12385"/>
                  <a:pt x="4388" y="12388"/>
                </a:cubicBezTo>
                <a:cubicBezTo>
                  <a:pt x="4377" y="12391"/>
                  <a:pt x="4366" y="12384"/>
                  <a:pt x="4363" y="12374"/>
                </a:cubicBezTo>
                <a:cubicBezTo>
                  <a:pt x="4360" y="12363"/>
                  <a:pt x="4366" y="12352"/>
                  <a:pt x="4377" y="12349"/>
                </a:cubicBezTo>
                <a:cubicBezTo>
                  <a:pt x="4388" y="12346"/>
                  <a:pt x="4399" y="12352"/>
                  <a:pt x="4402" y="12363"/>
                </a:cubicBezTo>
                <a:close/>
                <a:moveTo>
                  <a:pt x="4635" y="12297"/>
                </a:moveTo>
                <a:cubicBezTo>
                  <a:pt x="4638" y="12307"/>
                  <a:pt x="4632" y="12318"/>
                  <a:pt x="4621" y="12321"/>
                </a:cubicBezTo>
                <a:cubicBezTo>
                  <a:pt x="4610" y="12324"/>
                  <a:pt x="4599" y="12318"/>
                  <a:pt x="4596" y="12308"/>
                </a:cubicBezTo>
                <a:cubicBezTo>
                  <a:pt x="4593" y="12297"/>
                  <a:pt x="4599" y="12286"/>
                  <a:pt x="4610" y="12283"/>
                </a:cubicBezTo>
                <a:cubicBezTo>
                  <a:pt x="4610" y="12283"/>
                  <a:pt x="4610" y="12283"/>
                  <a:pt x="4610" y="12283"/>
                </a:cubicBezTo>
                <a:cubicBezTo>
                  <a:pt x="4621" y="12280"/>
                  <a:pt x="4632" y="12286"/>
                  <a:pt x="4635" y="12297"/>
                </a:cubicBezTo>
                <a:close/>
                <a:moveTo>
                  <a:pt x="4984" y="12196"/>
                </a:moveTo>
                <a:cubicBezTo>
                  <a:pt x="4987" y="12207"/>
                  <a:pt x="4981" y="12218"/>
                  <a:pt x="4970" y="12221"/>
                </a:cubicBezTo>
                <a:cubicBezTo>
                  <a:pt x="4970" y="12221"/>
                  <a:pt x="4970" y="12221"/>
                  <a:pt x="4970" y="12221"/>
                </a:cubicBezTo>
                <a:cubicBezTo>
                  <a:pt x="4960" y="12224"/>
                  <a:pt x="4949" y="12218"/>
                  <a:pt x="4946" y="12208"/>
                </a:cubicBezTo>
                <a:cubicBezTo>
                  <a:pt x="4943" y="12197"/>
                  <a:pt x="4949" y="12186"/>
                  <a:pt x="4959" y="12183"/>
                </a:cubicBezTo>
                <a:cubicBezTo>
                  <a:pt x="4970" y="12180"/>
                  <a:pt x="4981" y="12186"/>
                  <a:pt x="4984" y="12196"/>
                </a:cubicBezTo>
                <a:close/>
                <a:moveTo>
                  <a:pt x="8128" y="11031"/>
                </a:moveTo>
                <a:cubicBezTo>
                  <a:pt x="8134" y="11040"/>
                  <a:pt x="8133" y="11053"/>
                  <a:pt x="8124" y="11059"/>
                </a:cubicBezTo>
                <a:cubicBezTo>
                  <a:pt x="8116" y="11066"/>
                  <a:pt x="8103" y="11065"/>
                  <a:pt x="8096" y="11056"/>
                </a:cubicBezTo>
                <a:cubicBezTo>
                  <a:pt x="8089" y="11047"/>
                  <a:pt x="8091" y="11035"/>
                  <a:pt x="8100" y="11028"/>
                </a:cubicBezTo>
                <a:cubicBezTo>
                  <a:pt x="8100" y="11028"/>
                  <a:pt x="8100" y="11028"/>
                  <a:pt x="8100" y="11028"/>
                </a:cubicBezTo>
                <a:cubicBezTo>
                  <a:pt x="8108" y="11021"/>
                  <a:pt x="8121" y="11023"/>
                  <a:pt x="8128" y="11031"/>
                </a:cubicBezTo>
                <a:close/>
                <a:moveTo>
                  <a:pt x="8386" y="10817"/>
                </a:moveTo>
                <a:cubicBezTo>
                  <a:pt x="8386" y="10817"/>
                  <a:pt x="8386" y="10817"/>
                  <a:pt x="8386" y="10817"/>
                </a:cubicBezTo>
                <a:cubicBezTo>
                  <a:pt x="8379" y="10825"/>
                  <a:pt x="8366" y="10826"/>
                  <a:pt x="8358" y="10818"/>
                </a:cubicBezTo>
                <a:cubicBezTo>
                  <a:pt x="8349" y="10811"/>
                  <a:pt x="8349" y="10798"/>
                  <a:pt x="8356" y="10790"/>
                </a:cubicBezTo>
                <a:cubicBezTo>
                  <a:pt x="8364" y="10782"/>
                  <a:pt x="8376" y="10781"/>
                  <a:pt x="8384" y="10789"/>
                </a:cubicBezTo>
                <a:cubicBezTo>
                  <a:pt x="8393" y="10796"/>
                  <a:pt x="8393" y="10809"/>
                  <a:pt x="8386" y="10817"/>
                </a:cubicBezTo>
                <a:close/>
                <a:moveTo>
                  <a:pt x="8459" y="10698"/>
                </a:moveTo>
                <a:cubicBezTo>
                  <a:pt x="8468" y="10704"/>
                  <a:pt x="8469" y="10717"/>
                  <a:pt x="8463" y="10726"/>
                </a:cubicBezTo>
                <a:cubicBezTo>
                  <a:pt x="8456" y="10734"/>
                  <a:pt x="8443" y="10736"/>
                  <a:pt x="8434" y="10729"/>
                </a:cubicBezTo>
                <a:cubicBezTo>
                  <a:pt x="8426" y="10722"/>
                  <a:pt x="8424" y="10710"/>
                  <a:pt x="8431" y="10701"/>
                </a:cubicBezTo>
                <a:cubicBezTo>
                  <a:pt x="8431" y="10701"/>
                  <a:pt x="8431" y="10701"/>
                  <a:pt x="8431" y="10701"/>
                </a:cubicBezTo>
                <a:cubicBezTo>
                  <a:pt x="8438" y="10692"/>
                  <a:pt x="8451" y="10691"/>
                  <a:pt x="8459" y="10698"/>
                </a:cubicBezTo>
                <a:close/>
                <a:moveTo>
                  <a:pt x="8304" y="10875"/>
                </a:moveTo>
                <a:cubicBezTo>
                  <a:pt x="8311" y="10883"/>
                  <a:pt x="8311" y="10895"/>
                  <a:pt x="8303" y="10903"/>
                </a:cubicBezTo>
                <a:cubicBezTo>
                  <a:pt x="8296" y="10911"/>
                  <a:pt x="8283" y="10911"/>
                  <a:pt x="8275" y="10903"/>
                </a:cubicBezTo>
                <a:cubicBezTo>
                  <a:pt x="8267" y="10895"/>
                  <a:pt x="8268" y="10882"/>
                  <a:pt x="8275" y="10874"/>
                </a:cubicBezTo>
                <a:cubicBezTo>
                  <a:pt x="8283" y="10867"/>
                  <a:pt x="8296" y="10867"/>
                  <a:pt x="8304" y="10875"/>
                </a:cubicBezTo>
                <a:close/>
                <a:moveTo>
                  <a:pt x="8034" y="11103"/>
                </a:moveTo>
                <a:cubicBezTo>
                  <a:pt x="8040" y="11112"/>
                  <a:pt x="8038" y="11124"/>
                  <a:pt x="8029" y="11131"/>
                </a:cubicBezTo>
                <a:cubicBezTo>
                  <a:pt x="8020" y="11137"/>
                  <a:pt x="8008" y="11135"/>
                  <a:pt x="8001" y="11126"/>
                </a:cubicBezTo>
                <a:cubicBezTo>
                  <a:pt x="7995" y="11117"/>
                  <a:pt x="7997" y="11105"/>
                  <a:pt x="8006" y="11098"/>
                </a:cubicBezTo>
                <a:cubicBezTo>
                  <a:pt x="8006" y="11098"/>
                  <a:pt x="8006" y="11098"/>
                  <a:pt x="8006" y="11098"/>
                </a:cubicBezTo>
                <a:cubicBezTo>
                  <a:pt x="8015" y="11092"/>
                  <a:pt x="8027" y="11094"/>
                  <a:pt x="8034" y="11103"/>
                </a:cubicBezTo>
                <a:close/>
                <a:moveTo>
                  <a:pt x="7937" y="11170"/>
                </a:moveTo>
                <a:cubicBezTo>
                  <a:pt x="7943" y="11180"/>
                  <a:pt x="7941" y="11192"/>
                  <a:pt x="7932" y="11198"/>
                </a:cubicBezTo>
                <a:cubicBezTo>
                  <a:pt x="7922" y="11204"/>
                  <a:pt x="7910" y="11202"/>
                  <a:pt x="7904" y="11193"/>
                </a:cubicBezTo>
                <a:cubicBezTo>
                  <a:pt x="7898" y="11183"/>
                  <a:pt x="7900" y="11171"/>
                  <a:pt x="7909" y="11165"/>
                </a:cubicBezTo>
                <a:cubicBezTo>
                  <a:pt x="7919" y="11159"/>
                  <a:pt x="7931" y="11161"/>
                  <a:pt x="7937" y="11170"/>
                </a:cubicBezTo>
                <a:close/>
                <a:moveTo>
                  <a:pt x="8218" y="10956"/>
                </a:moveTo>
                <a:cubicBezTo>
                  <a:pt x="8225" y="10964"/>
                  <a:pt x="8224" y="10976"/>
                  <a:pt x="8216" y="10984"/>
                </a:cubicBezTo>
                <a:cubicBezTo>
                  <a:pt x="8208" y="10991"/>
                  <a:pt x="8195" y="10990"/>
                  <a:pt x="8188" y="10982"/>
                </a:cubicBezTo>
                <a:cubicBezTo>
                  <a:pt x="8180" y="10973"/>
                  <a:pt x="8181" y="10961"/>
                  <a:pt x="8190" y="10954"/>
                </a:cubicBezTo>
                <a:cubicBezTo>
                  <a:pt x="8198" y="10946"/>
                  <a:pt x="8211" y="10947"/>
                  <a:pt x="8218" y="10956"/>
                </a:cubicBezTo>
                <a:close/>
                <a:moveTo>
                  <a:pt x="7838" y="11235"/>
                </a:moveTo>
                <a:cubicBezTo>
                  <a:pt x="7844" y="11244"/>
                  <a:pt x="7841" y="11256"/>
                  <a:pt x="7832" y="11262"/>
                </a:cubicBezTo>
                <a:cubicBezTo>
                  <a:pt x="7832" y="11262"/>
                  <a:pt x="7832" y="11262"/>
                  <a:pt x="7832" y="11262"/>
                </a:cubicBezTo>
                <a:cubicBezTo>
                  <a:pt x="7822" y="11268"/>
                  <a:pt x="7810" y="11265"/>
                  <a:pt x="7804" y="11256"/>
                </a:cubicBezTo>
                <a:cubicBezTo>
                  <a:pt x="7798" y="11246"/>
                  <a:pt x="7801" y="11234"/>
                  <a:pt x="7811" y="11228"/>
                </a:cubicBezTo>
                <a:cubicBezTo>
                  <a:pt x="7811" y="11228"/>
                  <a:pt x="7811" y="11228"/>
                  <a:pt x="7811" y="11228"/>
                </a:cubicBezTo>
                <a:cubicBezTo>
                  <a:pt x="7820" y="11222"/>
                  <a:pt x="7832" y="11225"/>
                  <a:pt x="7838" y="11235"/>
                </a:cubicBezTo>
                <a:close/>
                <a:moveTo>
                  <a:pt x="10063" y="10249"/>
                </a:moveTo>
                <a:cubicBezTo>
                  <a:pt x="10063" y="10249"/>
                  <a:pt x="10063" y="10249"/>
                  <a:pt x="10063" y="10249"/>
                </a:cubicBezTo>
                <a:cubicBezTo>
                  <a:pt x="10063" y="10249"/>
                  <a:pt x="10063" y="10249"/>
                  <a:pt x="10063" y="10249"/>
                </a:cubicBezTo>
                <a:close/>
                <a:moveTo>
                  <a:pt x="9483" y="10220"/>
                </a:moveTo>
                <a:cubicBezTo>
                  <a:pt x="9483" y="10231"/>
                  <a:pt x="9473" y="10240"/>
                  <a:pt x="9462" y="10239"/>
                </a:cubicBezTo>
                <a:cubicBezTo>
                  <a:pt x="9451" y="10238"/>
                  <a:pt x="9443" y="10229"/>
                  <a:pt x="9444" y="10218"/>
                </a:cubicBezTo>
                <a:cubicBezTo>
                  <a:pt x="9444" y="10207"/>
                  <a:pt x="9454" y="10198"/>
                  <a:pt x="9465" y="10199"/>
                </a:cubicBezTo>
                <a:cubicBezTo>
                  <a:pt x="9465" y="10199"/>
                  <a:pt x="9465" y="10199"/>
                  <a:pt x="9465" y="10199"/>
                </a:cubicBezTo>
                <a:cubicBezTo>
                  <a:pt x="9476" y="10200"/>
                  <a:pt x="9484" y="10209"/>
                  <a:pt x="9483" y="10220"/>
                </a:cubicBezTo>
                <a:close/>
                <a:moveTo>
                  <a:pt x="9962" y="10265"/>
                </a:moveTo>
                <a:cubicBezTo>
                  <a:pt x="9961" y="10276"/>
                  <a:pt x="9952" y="10284"/>
                  <a:pt x="9941" y="10283"/>
                </a:cubicBezTo>
                <a:cubicBezTo>
                  <a:pt x="9930" y="10282"/>
                  <a:pt x="9922" y="10273"/>
                  <a:pt x="9922" y="10262"/>
                </a:cubicBezTo>
                <a:cubicBezTo>
                  <a:pt x="9923" y="10251"/>
                  <a:pt x="9933" y="10242"/>
                  <a:pt x="9944" y="10243"/>
                </a:cubicBezTo>
                <a:cubicBezTo>
                  <a:pt x="9955" y="10244"/>
                  <a:pt x="9963" y="10254"/>
                  <a:pt x="9962" y="10265"/>
                </a:cubicBezTo>
                <a:close/>
                <a:moveTo>
                  <a:pt x="9363" y="10216"/>
                </a:moveTo>
                <a:cubicBezTo>
                  <a:pt x="9363" y="10227"/>
                  <a:pt x="9354" y="10236"/>
                  <a:pt x="9343" y="10236"/>
                </a:cubicBezTo>
                <a:cubicBezTo>
                  <a:pt x="9332" y="10236"/>
                  <a:pt x="9323" y="10227"/>
                  <a:pt x="9323" y="10216"/>
                </a:cubicBezTo>
                <a:cubicBezTo>
                  <a:pt x="9323" y="10204"/>
                  <a:pt x="9332" y="10196"/>
                  <a:pt x="9343" y="10196"/>
                </a:cubicBezTo>
                <a:cubicBezTo>
                  <a:pt x="9354" y="10196"/>
                  <a:pt x="9363" y="10204"/>
                  <a:pt x="9363" y="10216"/>
                </a:cubicBezTo>
                <a:close/>
                <a:moveTo>
                  <a:pt x="10082" y="10270"/>
                </a:moveTo>
                <a:cubicBezTo>
                  <a:pt x="10082" y="10281"/>
                  <a:pt x="10073" y="10290"/>
                  <a:pt x="10062" y="10289"/>
                </a:cubicBezTo>
                <a:cubicBezTo>
                  <a:pt x="10062" y="10289"/>
                  <a:pt x="10062" y="10289"/>
                  <a:pt x="10062" y="10289"/>
                </a:cubicBezTo>
                <a:cubicBezTo>
                  <a:pt x="10051" y="10289"/>
                  <a:pt x="10042" y="10280"/>
                  <a:pt x="10042" y="10269"/>
                </a:cubicBezTo>
                <a:cubicBezTo>
                  <a:pt x="10043" y="10258"/>
                  <a:pt x="10052" y="10249"/>
                  <a:pt x="10063" y="10249"/>
                </a:cubicBezTo>
                <a:cubicBezTo>
                  <a:pt x="10074" y="10250"/>
                  <a:pt x="10083" y="10259"/>
                  <a:pt x="10082" y="10270"/>
                </a:cubicBezTo>
                <a:close/>
                <a:moveTo>
                  <a:pt x="9243" y="10218"/>
                </a:moveTo>
                <a:cubicBezTo>
                  <a:pt x="9244" y="10229"/>
                  <a:pt x="9236" y="10239"/>
                  <a:pt x="9225" y="10240"/>
                </a:cubicBezTo>
                <a:cubicBezTo>
                  <a:pt x="9225" y="10240"/>
                  <a:pt x="9225" y="10240"/>
                  <a:pt x="9225" y="10240"/>
                </a:cubicBezTo>
                <a:cubicBezTo>
                  <a:pt x="9214" y="10241"/>
                  <a:pt x="9204" y="10232"/>
                  <a:pt x="9203" y="10221"/>
                </a:cubicBezTo>
                <a:cubicBezTo>
                  <a:pt x="9202" y="10210"/>
                  <a:pt x="9211" y="10201"/>
                  <a:pt x="9222" y="10200"/>
                </a:cubicBezTo>
                <a:cubicBezTo>
                  <a:pt x="9233" y="10199"/>
                  <a:pt x="9242" y="10207"/>
                  <a:pt x="9243" y="10218"/>
                </a:cubicBezTo>
                <a:close/>
                <a:moveTo>
                  <a:pt x="9603" y="10230"/>
                </a:moveTo>
                <a:cubicBezTo>
                  <a:pt x="9602" y="10241"/>
                  <a:pt x="9593" y="10249"/>
                  <a:pt x="9582" y="10248"/>
                </a:cubicBezTo>
                <a:cubicBezTo>
                  <a:pt x="9582" y="10248"/>
                  <a:pt x="9582" y="10248"/>
                  <a:pt x="9582" y="10248"/>
                </a:cubicBezTo>
                <a:cubicBezTo>
                  <a:pt x="9571" y="10247"/>
                  <a:pt x="9562" y="10237"/>
                  <a:pt x="9563" y="10226"/>
                </a:cubicBezTo>
                <a:cubicBezTo>
                  <a:pt x="9564" y="10215"/>
                  <a:pt x="9574" y="10207"/>
                  <a:pt x="9585" y="10208"/>
                </a:cubicBezTo>
                <a:cubicBezTo>
                  <a:pt x="9596" y="10209"/>
                  <a:pt x="9604" y="10219"/>
                  <a:pt x="9603" y="10230"/>
                </a:cubicBezTo>
                <a:close/>
                <a:moveTo>
                  <a:pt x="9585" y="10208"/>
                </a:moveTo>
                <a:cubicBezTo>
                  <a:pt x="9585" y="10208"/>
                  <a:pt x="9585" y="10208"/>
                  <a:pt x="9585" y="10208"/>
                </a:cubicBezTo>
                <a:cubicBezTo>
                  <a:pt x="9585" y="10208"/>
                  <a:pt x="9585" y="10208"/>
                  <a:pt x="9585" y="10208"/>
                </a:cubicBezTo>
                <a:close/>
                <a:moveTo>
                  <a:pt x="9124" y="10231"/>
                </a:moveTo>
                <a:cubicBezTo>
                  <a:pt x="9126" y="10242"/>
                  <a:pt x="9118" y="10253"/>
                  <a:pt x="9108" y="10255"/>
                </a:cubicBezTo>
                <a:cubicBezTo>
                  <a:pt x="9097" y="10257"/>
                  <a:pt x="9086" y="10249"/>
                  <a:pt x="9084" y="10238"/>
                </a:cubicBezTo>
                <a:cubicBezTo>
                  <a:pt x="9082" y="10228"/>
                  <a:pt x="9090" y="10217"/>
                  <a:pt x="9101" y="10215"/>
                </a:cubicBezTo>
                <a:cubicBezTo>
                  <a:pt x="9101" y="10215"/>
                  <a:pt x="9101" y="10215"/>
                  <a:pt x="9101" y="10215"/>
                </a:cubicBezTo>
                <a:cubicBezTo>
                  <a:pt x="9111" y="10213"/>
                  <a:pt x="9122" y="10221"/>
                  <a:pt x="9124" y="10231"/>
                </a:cubicBezTo>
                <a:close/>
                <a:moveTo>
                  <a:pt x="9843" y="10254"/>
                </a:moveTo>
                <a:cubicBezTo>
                  <a:pt x="9841" y="10265"/>
                  <a:pt x="9832" y="10273"/>
                  <a:pt x="9821" y="10272"/>
                </a:cubicBezTo>
                <a:cubicBezTo>
                  <a:pt x="9821" y="10272"/>
                  <a:pt x="9821" y="10272"/>
                  <a:pt x="9821" y="10272"/>
                </a:cubicBezTo>
                <a:cubicBezTo>
                  <a:pt x="9810" y="10271"/>
                  <a:pt x="9802" y="10261"/>
                  <a:pt x="9803" y="10250"/>
                </a:cubicBezTo>
                <a:cubicBezTo>
                  <a:pt x="9804" y="10239"/>
                  <a:pt x="9814" y="10231"/>
                  <a:pt x="9825" y="10232"/>
                </a:cubicBezTo>
                <a:cubicBezTo>
                  <a:pt x="9836" y="10234"/>
                  <a:pt x="9844" y="10243"/>
                  <a:pt x="9843" y="10254"/>
                </a:cubicBezTo>
                <a:close/>
                <a:moveTo>
                  <a:pt x="9723" y="10242"/>
                </a:moveTo>
                <a:cubicBezTo>
                  <a:pt x="9722" y="10253"/>
                  <a:pt x="9712" y="10261"/>
                  <a:pt x="9701" y="10260"/>
                </a:cubicBezTo>
                <a:cubicBezTo>
                  <a:pt x="9690" y="10258"/>
                  <a:pt x="9682" y="10249"/>
                  <a:pt x="9683" y="10238"/>
                </a:cubicBezTo>
                <a:cubicBezTo>
                  <a:pt x="9684" y="10227"/>
                  <a:pt x="9694" y="10219"/>
                  <a:pt x="9705" y="10220"/>
                </a:cubicBezTo>
                <a:cubicBezTo>
                  <a:pt x="9705" y="10220"/>
                  <a:pt x="9705" y="10220"/>
                  <a:pt x="9705" y="10220"/>
                </a:cubicBezTo>
                <a:cubicBezTo>
                  <a:pt x="9716" y="10221"/>
                  <a:pt x="9724" y="10231"/>
                  <a:pt x="9723" y="10242"/>
                </a:cubicBezTo>
                <a:close/>
                <a:moveTo>
                  <a:pt x="9701" y="10260"/>
                </a:moveTo>
                <a:cubicBezTo>
                  <a:pt x="9701" y="10260"/>
                  <a:pt x="9701" y="10260"/>
                  <a:pt x="9701" y="10260"/>
                </a:cubicBezTo>
                <a:cubicBezTo>
                  <a:pt x="9701" y="10260"/>
                  <a:pt x="9701" y="10260"/>
                  <a:pt x="9701" y="10260"/>
                </a:cubicBezTo>
                <a:close/>
                <a:moveTo>
                  <a:pt x="8690" y="10425"/>
                </a:moveTo>
                <a:cubicBezTo>
                  <a:pt x="8698" y="10433"/>
                  <a:pt x="8697" y="10446"/>
                  <a:pt x="8689" y="10453"/>
                </a:cubicBezTo>
                <a:cubicBezTo>
                  <a:pt x="8689" y="10453"/>
                  <a:pt x="8689" y="10453"/>
                  <a:pt x="8689" y="10453"/>
                </a:cubicBezTo>
                <a:cubicBezTo>
                  <a:pt x="8681" y="10461"/>
                  <a:pt x="8668" y="10460"/>
                  <a:pt x="8661" y="10452"/>
                </a:cubicBezTo>
                <a:cubicBezTo>
                  <a:pt x="8653" y="10443"/>
                  <a:pt x="8654" y="10431"/>
                  <a:pt x="8662" y="10423"/>
                </a:cubicBezTo>
                <a:cubicBezTo>
                  <a:pt x="8670" y="10416"/>
                  <a:pt x="8683" y="10417"/>
                  <a:pt x="8690" y="10425"/>
                </a:cubicBezTo>
                <a:close/>
                <a:moveTo>
                  <a:pt x="10436" y="10213"/>
                </a:moveTo>
                <a:cubicBezTo>
                  <a:pt x="10440" y="10223"/>
                  <a:pt x="10435" y="10235"/>
                  <a:pt x="10424" y="10239"/>
                </a:cubicBezTo>
                <a:cubicBezTo>
                  <a:pt x="10414" y="10242"/>
                  <a:pt x="10403" y="10237"/>
                  <a:pt x="10399" y="10227"/>
                </a:cubicBezTo>
                <a:cubicBezTo>
                  <a:pt x="10395" y="10217"/>
                  <a:pt x="10400" y="10205"/>
                  <a:pt x="10410" y="10201"/>
                </a:cubicBezTo>
                <a:cubicBezTo>
                  <a:pt x="10420" y="10197"/>
                  <a:pt x="10432" y="10202"/>
                  <a:pt x="10436" y="10213"/>
                </a:cubicBezTo>
                <a:close/>
                <a:moveTo>
                  <a:pt x="9006" y="10257"/>
                </a:moveTo>
                <a:cubicBezTo>
                  <a:pt x="9010" y="10268"/>
                  <a:pt x="9004" y="10279"/>
                  <a:pt x="8993" y="10282"/>
                </a:cubicBezTo>
                <a:cubicBezTo>
                  <a:pt x="8983" y="10285"/>
                  <a:pt x="8971" y="10280"/>
                  <a:pt x="8968" y="10269"/>
                </a:cubicBezTo>
                <a:cubicBezTo>
                  <a:pt x="8965" y="10258"/>
                  <a:pt x="8971" y="10247"/>
                  <a:pt x="8981" y="10244"/>
                </a:cubicBezTo>
                <a:cubicBezTo>
                  <a:pt x="8992" y="10241"/>
                  <a:pt x="9003" y="10247"/>
                  <a:pt x="9006" y="10257"/>
                </a:cubicBezTo>
                <a:close/>
                <a:moveTo>
                  <a:pt x="10203" y="10266"/>
                </a:moveTo>
                <a:cubicBezTo>
                  <a:pt x="10203" y="10277"/>
                  <a:pt x="10195" y="10287"/>
                  <a:pt x="10184" y="10287"/>
                </a:cubicBezTo>
                <a:cubicBezTo>
                  <a:pt x="10173" y="10288"/>
                  <a:pt x="10163" y="10280"/>
                  <a:pt x="10163" y="10269"/>
                </a:cubicBezTo>
                <a:cubicBezTo>
                  <a:pt x="10162" y="10258"/>
                  <a:pt x="10170" y="10248"/>
                  <a:pt x="10181" y="10247"/>
                </a:cubicBezTo>
                <a:cubicBezTo>
                  <a:pt x="10192" y="10247"/>
                  <a:pt x="10202" y="10255"/>
                  <a:pt x="10203" y="10266"/>
                </a:cubicBezTo>
                <a:close/>
                <a:moveTo>
                  <a:pt x="10321" y="10249"/>
                </a:moveTo>
                <a:cubicBezTo>
                  <a:pt x="10324" y="10260"/>
                  <a:pt x="10316" y="10270"/>
                  <a:pt x="10306" y="10272"/>
                </a:cubicBezTo>
                <a:cubicBezTo>
                  <a:pt x="10306" y="10272"/>
                  <a:pt x="10306" y="10272"/>
                  <a:pt x="10306" y="10272"/>
                </a:cubicBezTo>
                <a:cubicBezTo>
                  <a:pt x="10295" y="10274"/>
                  <a:pt x="10284" y="10267"/>
                  <a:pt x="10282" y="10256"/>
                </a:cubicBezTo>
                <a:cubicBezTo>
                  <a:pt x="10280" y="10246"/>
                  <a:pt x="10287" y="10235"/>
                  <a:pt x="10298" y="10233"/>
                </a:cubicBezTo>
                <a:cubicBezTo>
                  <a:pt x="10309" y="10231"/>
                  <a:pt x="10319" y="10238"/>
                  <a:pt x="10321" y="10249"/>
                </a:cubicBezTo>
                <a:close/>
                <a:moveTo>
                  <a:pt x="8606" y="10537"/>
                </a:moveTo>
                <a:cubicBezTo>
                  <a:pt x="8606" y="10537"/>
                  <a:pt x="8606" y="10537"/>
                  <a:pt x="8606" y="10537"/>
                </a:cubicBezTo>
                <a:cubicBezTo>
                  <a:pt x="8599" y="10545"/>
                  <a:pt x="8586" y="10546"/>
                  <a:pt x="8578" y="10539"/>
                </a:cubicBezTo>
                <a:cubicBezTo>
                  <a:pt x="8570" y="10531"/>
                  <a:pt x="8569" y="10519"/>
                  <a:pt x="8576" y="10510"/>
                </a:cubicBezTo>
                <a:cubicBezTo>
                  <a:pt x="8576" y="10510"/>
                  <a:pt x="8576" y="10510"/>
                  <a:pt x="8576" y="10510"/>
                </a:cubicBezTo>
                <a:cubicBezTo>
                  <a:pt x="8583" y="10502"/>
                  <a:pt x="8596" y="10501"/>
                  <a:pt x="8604" y="10509"/>
                </a:cubicBezTo>
                <a:cubicBezTo>
                  <a:pt x="8612" y="10516"/>
                  <a:pt x="8613" y="10528"/>
                  <a:pt x="8606" y="10537"/>
                </a:cubicBezTo>
                <a:close/>
                <a:moveTo>
                  <a:pt x="8787" y="10354"/>
                </a:moveTo>
                <a:cubicBezTo>
                  <a:pt x="8793" y="10363"/>
                  <a:pt x="8791" y="10376"/>
                  <a:pt x="8782" y="10382"/>
                </a:cubicBezTo>
                <a:cubicBezTo>
                  <a:pt x="8772" y="10388"/>
                  <a:pt x="8760" y="10385"/>
                  <a:pt x="8754" y="10376"/>
                </a:cubicBezTo>
                <a:cubicBezTo>
                  <a:pt x="8748" y="10367"/>
                  <a:pt x="8750" y="10354"/>
                  <a:pt x="8760" y="10348"/>
                </a:cubicBezTo>
                <a:cubicBezTo>
                  <a:pt x="8769" y="10342"/>
                  <a:pt x="8781" y="10345"/>
                  <a:pt x="8787" y="10354"/>
                </a:cubicBezTo>
                <a:close/>
                <a:moveTo>
                  <a:pt x="8893" y="10298"/>
                </a:moveTo>
                <a:cubicBezTo>
                  <a:pt x="8898" y="10308"/>
                  <a:pt x="8894" y="10320"/>
                  <a:pt x="8884" y="10324"/>
                </a:cubicBezTo>
                <a:cubicBezTo>
                  <a:pt x="8874" y="10329"/>
                  <a:pt x="8862" y="10325"/>
                  <a:pt x="8857" y="10315"/>
                </a:cubicBezTo>
                <a:cubicBezTo>
                  <a:pt x="8852" y="10305"/>
                  <a:pt x="8857" y="10293"/>
                  <a:pt x="8867" y="10288"/>
                </a:cubicBezTo>
                <a:cubicBezTo>
                  <a:pt x="8867" y="10288"/>
                  <a:pt x="8867" y="10288"/>
                  <a:pt x="8867" y="10288"/>
                </a:cubicBezTo>
                <a:cubicBezTo>
                  <a:pt x="8877" y="10283"/>
                  <a:pt x="8889" y="10288"/>
                  <a:pt x="8893" y="10298"/>
                </a:cubicBezTo>
                <a:close/>
                <a:moveTo>
                  <a:pt x="11251" y="9408"/>
                </a:moveTo>
                <a:cubicBezTo>
                  <a:pt x="11246" y="9417"/>
                  <a:pt x="11234" y="9422"/>
                  <a:pt x="11224" y="9417"/>
                </a:cubicBezTo>
                <a:cubicBezTo>
                  <a:pt x="11215" y="9412"/>
                  <a:pt x="11210" y="9400"/>
                  <a:pt x="11215" y="9390"/>
                </a:cubicBezTo>
                <a:cubicBezTo>
                  <a:pt x="11220" y="9380"/>
                  <a:pt x="11232" y="9376"/>
                  <a:pt x="11242" y="9381"/>
                </a:cubicBezTo>
                <a:cubicBezTo>
                  <a:pt x="11252" y="9386"/>
                  <a:pt x="11256" y="9398"/>
                  <a:pt x="11251" y="9408"/>
                </a:cubicBezTo>
                <a:close/>
                <a:moveTo>
                  <a:pt x="11195" y="9512"/>
                </a:moveTo>
                <a:cubicBezTo>
                  <a:pt x="11189" y="9522"/>
                  <a:pt x="11177" y="9525"/>
                  <a:pt x="11168" y="9519"/>
                </a:cubicBezTo>
                <a:cubicBezTo>
                  <a:pt x="11158" y="9514"/>
                  <a:pt x="11155" y="9502"/>
                  <a:pt x="11160" y="9492"/>
                </a:cubicBezTo>
                <a:cubicBezTo>
                  <a:pt x="11160" y="9492"/>
                  <a:pt x="11160" y="9492"/>
                  <a:pt x="11160" y="9492"/>
                </a:cubicBezTo>
                <a:cubicBezTo>
                  <a:pt x="11166" y="9483"/>
                  <a:pt x="11178" y="9479"/>
                  <a:pt x="11188" y="9485"/>
                </a:cubicBezTo>
                <a:cubicBezTo>
                  <a:pt x="11197" y="9490"/>
                  <a:pt x="11201" y="9503"/>
                  <a:pt x="11195" y="9512"/>
                </a:cubicBezTo>
                <a:close/>
                <a:moveTo>
                  <a:pt x="11126" y="9585"/>
                </a:moveTo>
                <a:cubicBezTo>
                  <a:pt x="11135" y="9591"/>
                  <a:pt x="11138" y="9604"/>
                  <a:pt x="11132" y="9613"/>
                </a:cubicBezTo>
                <a:cubicBezTo>
                  <a:pt x="11132" y="9613"/>
                  <a:pt x="11132" y="9613"/>
                  <a:pt x="11132" y="9613"/>
                </a:cubicBezTo>
                <a:cubicBezTo>
                  <a:pt x="11125" y="9622"/>
                  <a:pt x="11113" y="9624"/>
                  <a:pt x="11104" y="9618"/>
                </a:cubicBezTo>
                <a:cubicBezTo>
                  <a:pt x="11095" y="9612"/>
                  <a:pt x="11092" y="9599"/>
                  <a:pt x="11099" y="9590"/>
                </a:cubicBezTo>
                <a:cubicBezTo>
                  <a:pt x="11105" y="9581"/>
                  <a:pt x="11117" y="9579"/>
                  <a:pt x="11126" y="9585"/>
                </a:cubicBezTo>
                <a:close/>
                <a:moveTo>
                  <a:pt x="11058" y="9680"/>
                </a:moveTo>
                <a:cubicBezTo>
                  <a:pt x="11067" y="9687"/>
                  <a:pt x="11068" y="9700"/>
                  <a:pt x="11062" y="9709"/>
                </a:cubicBezTo>
                <a:cubicBezTo>
                  <a:pt x="11055" y="9717"/>
                  <a:pt x="11042" y="9719"/>
                  <a:pt x="11033" y="9712"/>
                </a:cubicBezTo>
                <a:cubicBezTo>
                  <a:pt x="11025" y="9705"/>
                  <a:pt x="11023" y="9693"/>
                  <a:pt x="11030" y="9684"/>
                </a:cubicBezTo>
                <a:cubicBezTo>
                  <a:pt x="11030" y="9684"/>
                  <a:pt x="11030" y="9684"/>
                  <a:pt x="11030" y="9684"/>
                </a:cubicBezTo>
                <a:cubicBezTo>
                  <a:pt x="11037" y="9675"/>
                  <a:pt x="11049" y="9674"/>
                  <a:pt x="11058" y="9680"/>
                </a:cubicBezTo>
                <a:close/>
                <a:moveTo>
                  <a:pt x="11342" y="9188"/>
                </a:moveTo>
                <a:cubicBezTo>
                  <a:pt x="11338" y="9199"/>
                  <a:pt x="11327" y="9204"/>
                  <a:pt x="11317" y="9201"/>
                </a:cubicBezTo>
                <a:cubicBezTo>
                  <a:pt x="11306" y="9197"/>
                  <a:pt x="11300" y="9186"/>
                  <a:pt x="11304" y="9175"/>
                </a:cubicBezTo>
                <a:cubicBezTo>
                  <a:pt x="11304" y="9175"/>
                  <a:pt x="11304" y="9175"/>
                  <a:pt x="11304" y="9175"/>
                </a:cubicBezTo>
                <a:cubicBezTo>
                  <a:pt x="11308" y="9165"/>
                  <a:pt x="11319" y="9159"/>
                  <a:pt x="11329" y="9163"/>
                </a:cubicBezTo>
                <a:cubicBezTo>
                  <a:pt x="11340" y="9166"/>
                  <a:pt x="11345" y="9178"/>
                  <a:pt x="11342" y="9188"/>
                </a:cubicBezTo>
                <a:close/>
                <a:moveTo>
                  <a:pt x="11300" y="9299"/>
                </a:moveTo>
                <a:cubicBezTo>
                  <a:pt x="11300" y="9299"/>
                  <a:pt x="11300" y="9299"/>
                  <a:pt x="11300" y="9299"/>
                </a:cubicBezTo>
                <a:cubicBezTo>
                  <a:pt x="11296" y="9310"/>
                  <a:pt x="11284" y="9314"/>
                  <a:pt x="11274" y="9310"/>
                </a:cubicBezTo>
                <a:cubicBezTo>
                  <a:pt x="11264" y="9306"/>
                  <a:pt x="11259" y="9294"/>
                  <a:pt x="11263" y="9284"/>
                </a:cubicBezTo>
                <a:cubicBezTo>
                  <a:pt x="11267" y="9274"/>
                  <a:pt x="11279" y="9269"/>
                  <a:pt x="11289" y="9273"/>
                </a:cubicBezTo>
                <a:cubicBezTo>
                  <a:pt x="11300" y="9277"/>
                  <a:pt x="11304" y="9289"/>
                  <a:pt x="11300" y="9299"/>
                </a:cubicBezTo>
                <a:close/>
                <a:moveTo>
                  <a:pt x="11377" y="9075"/>
                </a:moveTo>
                <a:cubicBezTo>
                  <a:pt x="11374" y="9086"/>
                  <a:pt x="11363" y="9092"/>
                  <a:pt x="11352" y="9089"/>
                </a:cubicBezTo>
                <a:cubicBezTo>
                  <a:pt x="11341" y="9086"/>
                  <a:pt x="11335" y="9075"/>
                  <a:pt x="11338" y="9064"/>
                </a:cubicBezTo>
                <a:cubicBezTo>
                  <a:pt x="11341" y="9054"/>
                  <a:pt x="11352" y="9047"/>
                  <a:pt x="11363" y="9050"/>
                </a:cubicBezTo>
                <a:cubicBezTo>
                  <a:pt x="11373" y="9053"/>
                  <a:pt x="11380" y="9064"/>
                  <a:pt x="11377" y="9075"/>
                </a:cubicBezTo>
                <a:close/>
                <a:moveTo>
                  <a:pt x="10730" y="10015"/>
                </a:moveTo>
                <a:cubicBezTo>
                  <a:pt x="10736" y="10023"/>
                  <a:pt x="10735" y="10036"/>
                  <a:pt x="10726" y="10043"/>
                </a:cubicBezTo>
                <a:cubicBezTo>
                  <a:pt x="10718" y="10050"/>
                  <a:pt x="10705" y="10048"/>
                  <a:pt x="10698" y="10039"/>
                </a:cubicBezTo>
                <a:cubicBezTo>
                  <a:pt x="10691" y="10031"/>
                  <a:pt x="10693" y="10018"/>
                  <a:pt x="10701" y="10011"/>
                </a:cubicBezTo>
                <a:cubicBezTo>
                  <a:pt x="10710" y="10004"/>
                  <a:pt x="10723" y="10006"/>
                  <a:pt x="10730" y="10015"/>
                </a:cubicBezTo>
                <a:close/>
                <a:moveTo>
                  <a:pt x="10637" y="10086"/>
                </a:moveTo>
                <a:cubicBezTo>
                  <a:pt x="10643" y="10095"/>
                  <a:pt x="10641" y="10108"/>
                  <a:pt x="10632" y="10114"/>
                </a:cubicBezTo>
                <a:cubicBezTo>
                  <a:pt x="10632" y="10114"/>
                  <a:pt x="10632" y="10114"/>
                  <a:pt x="10632" y="10114"/>
                </a:cubicBezTo>
                <a:cubicBezTo>
                  <a:pt x="10623" y="10121"/>
                  <a:pt x="10611" y="10119"/>
                  <a:pt x="10604" y="10110"/>
                </a:cubicBezTo>
                <a:cubicBezTo>
                  <a:pt x="10598" y="10101"/>
                  <a:pt x="10600" y="10088"/>
                  <a:pt x="10609" y="10082"/>
                </a:cubicBezTo>
                <a:cubicBezTo>
                  <a:pt x="10609" y="10082"/>
                  <a:pt x="10609" y="10082"/>
                  <a:pt x="10609" y="10082"/>
                </a:cubicBezTo>
                <a:cubicBezTo>
                  <a:pt x="10618" y="10075"/>
                  <a:pt x="10630" y="10077"/>
                  <a:pt x="10637" y="10086"/>
                </a:cubicBezTo>
                <a:close/>
                <a:moveTo>
                  <a:pt x="10819" y="9938"/>
                </a:moveTo>
                <a:cubicBezTo>
                  <a:pt x="10826" y="9947"/>
                  <a:pt x="10825" y="9959"/>
                  <a:pt x="10817" y="9966"/>
                </a:cubicBezTo>
                <a:cubicBezTo>
                  <a:pt x="10809" y="9974"/>
                  <a:pt x="10796" y="9973"/>
                  <a:pt x="10789" y="9965"/>
                </a:cubicBezTo>
                <a:cubicBezTo>
                  <a:pt x="10782" y="9956"/>
                  <a:pt x="10782" y="9944"/>
                  <a:pt x="10791" y="9937"/>
                </a:cubicBezTo>
                <a:cubicBezTo>
                  <a:pt x="10799" y="9929"/>
                  <a:pt x="10811" y="9930"/>
                  <a:pt x="10819" y="9938"/>
                </a:cubicBezTo>
                <a:close/>
                <a:moveTo>
                  <a:pt x="10985" y="9800"/>
                </a:moveTo>
                <a:cubicBezTo>
                  <a:pt x="10985" y="9800"/>
                  <a:pt x="10985" y="9800"/>
                  <a:pt x="10985" y="9800"/>
                </a:cubicBezTo>
                <a:cubicBezTo>
                  <a:pt x="10978" y="9808"/>
                  <a:pt x="10965" y="9808"/>
                  <a:pt x="10957" y="9801"/>
                </a:cubicBezTo>
                <a:cubicBezTo>
                  <a:pt x="10949" y="9794"/>
                  <a:pt x="10948" y="9781"/>
                  <a:pt x="10956" y="9773"/>
                </a:cubicBezTo>
                <a:cubicBezTo>
                  <a:pt x="10963" y="9765"/>
                  <a:pt x="10976" y="9764"/>
                  <a:pt x="10984" y="9771"/>
                </a:cubicBezTo>
                <a:cubicBezTo>
                  <a:pt x="10992" y="9779"/>
                  <a:pt x="10993" y="9791"/>
                  <a:pt x="10985" y="9800"/>
                </a:cubicBezTo>
                <a:close/>
                <a:moveTo>
                  <a:pt x="10904" y="9857"/>
                </a:moveTo>
                <a:cubicBezTo>
                  <a:pt x="10912" y="9865"/>
                  <a:pt x="10911" y="9878"/>
                  <a:pt x="10904" y="9885"/>
                </a:cubicBezTo>
                <a:cubicBezTo>
                  <a:pt x="10904" y="9885"/>
                  <a:pt x="10904" y="9885"/>
                  <a:pt x="10904" y="9885"/>
                </a:cubicBezTo>
                <a:cubicBezTo>
                  <a:pt x="10896" y="9893"/>
                  <a:pt x="10883" y="9893"/>
                  <a:pt x="10875" y="9885"/>
                </a:cubicBezTo>
                <a:cubicBezTo>
                  <a:pt x="10868" y="9877"/>
                  <a:pt x="10868" y="9865"/>
                  <a:pt x="10875" y="9857"/>
                </a:cubicBezTo>
                <a:cubicBezTo>
                  <a:pt x="10883" y="9849"/>
                  <a:pt x="10896" y="9849"/>
                  <a:pt x="10904" y="9857"/>
                </a:cubicBezTo>
                <a:close/>
                <a:moveTo>
                  <a:pt x="11350" y="8398"/>
                </a:moveTo>
                <a:cubicBezTo>
                  <a:pt x="11346" y="8388"/>
                  <a:pt x="11351" y="8376"/>
                  <a:pt x="11362" y="8372"/>
                </a:cubicBezTo>
                <a:cubicBezTo>
                  <a:pt x="11372" y="8368"/>
                  <a:pt x="11383" y="8373"/>
                  <a:pt x="11388" y="8384"/>
                </a:cubicBezTo>
                <a:cubicBezTo>
                  <a:pt x="11388" y="8384"/>
                  <a:pt x="11388" y="8384"/>
                  <a:pt x="11388" y="8384"/>
                </a:cubicBezTo>
                <a:cubicBezTo>
                  <a:pt x="11392" y="8394"/>
                  <a:pt x="11386" y="8406"/>
                  <a:pt x="11376" y="8410"/>
                </a:cubicBezTo>
                <a:cubicBezTo>
                  <a:pt x="11366" y="8414"/>
                  <a:pt x="11354" y="8409"/>
                  <a:pt x="11350" y="8398"/>
                </a:cubicBezTo>
                <a:close/>
                <a:moveTo>
                  <a:pt x="11386" y="8840"/>
                </a:moveTo>
                <a:cubicBezTo>
                  <a:pt x="11386" y="8840"/>
                  <a:pt x="11386" y="8840"/>
                  <a:pt x="11386" y="8840"/>
                </a:cubicBezTo>
                <a:cubicBezTo>
                  <a:pt x="11386" y="8840"/>
                  <a:pt x="11386" y="8840"/>
                  <a:pt x="11386" y="8840"/>
                </a:cubicBezTo>
                <a:close/>
                <a:moveTo>
                  <a:pt x="11437" y="8730"/>
                </a:moveTo>
                <a:cubicBezTo>
                  <a:pt x="11437" y="8730"/>
                  <a:pt x="11437" y="8730"/>
                  <a:pt x="11437" y="8730"/>
                </a:cubicBezTo>
                <a:cubicBezTo>
                  <a:pt x="11436" y="8741"/>
                  <a:pt x="11427" y="8749"/>
                  <a:pt x="11416" y="8749"/>
                </a:cubicBezTo>
                <a:cubicBezTo>
                  <a:pt x="11405" y="8748"/>
                  <a:pt x="11396" y="8739"/>
                  <a:pt x="11397" y="8728"/>
                </a:cubicBezTo>
                <a:cubicBezTo>
                  <a:pt x="11397" y="8717"/>
                  <a:pt x="11407" y="8708"/>
                  <a:pt x="11418" y="8709"/>
                </a:cubicBezTo>
                <a:cubicBezTo>
                  <a:pt x="11429" y="8709"/>
                  <a:pt x="11437" y="8719"/>
                  <a:pt x="11437" y="8730"/>
                </a:cubicBezTo>
                <a:close/>
                <a:moveTo>
                  <a:pt x="11129" y="8132"/>
                </a:moveTo>
                <a:cubicBezTo>
                  <a:pt x="11133" y="8122"/>
                  <a:pt x="11145" y="8118"/>
                  <a:pt x="11155" y="8122"/>
                </a:cubicBezTo>
                <a:cubicBezTo>
                  <a:pt x="11165" y="8126"/>
                  <a:pt x="11170" y="8138"/>
                  <a:pt x="11165" y="8148"/>
                </a:cubicBezTo>
                <a:cubicBezTo>
                  <a:pt x="11161" y="8158"/>
                  <a:pt x="11149" y="8163"/>
                  <a:pt x="11139" y="8159"/>
                </a:cubicBezTo>
                <a:cubicBezTo>
                  <a:pt x="11139" y="8159"/>
                  <a:pt x="11139" y="8159"/>
                  <a:pt x="11139" y="8159"/>
                </a:cubicBezTo>
                <a:cubicBezTo>
                  <a:pt x="11129" y="8154"/>
                  <a:pt x="11124" y="8143"/>
                  <a:pt x="11129" y="8132"/>
                </a:cubicBezTo>
                <a:close/>
                <a:moveTo>
                  <a:pt x="11397" y="8481"/>
                </a:moveTo>
                <a:cubicBezTo>
                  <a:pt x="11408" y="8479"/>
                  <a:pt x="11418" y="8486"/>
                  <a:pt x="11421" y="8497"/>
                </a:cubicBezTo>
                <a:cubicBezTo>
                  <a:pt x="11423" y="8507"/>
                  <a:pt x="11416" y="8518"/>
                  <a:pt x="11405" y="8520"/>
                </a:cubicBezTo>
                <a:cubicBezTo>
                  <a:pt x="11394" y="8523"/>
                  <a:pt x="11384" y="8516"/>
                  <a:pt x="11382" y="8505"/>
                </a:cubicBezTo>
                <a:cubicBezTo>
                  <a:pt x="11379" y="8494"/>
                  <a:pt x="11386" y="8483"/>
                  <a:pt x="11397" y="8481"/>
                </a:cubicBezTo>
                <a:close/>
                <a:moveTo>
                  <a:pt x="11426" y="8845"/>
                </a:moveTo>
                <a:cubicBezTo>
                  <a:pt x="11426" y="8845"/>
                  <a:pt x="11426" y="8845"/>
                  <a:pt x="11426" y="8845"/>
                </a:cubicBezTo>
                <a:cubicBezTo>
                  <a:pt x="11424" y="8856"/>
                  <a:pt x="11414" y="8864"/>
                  <a:pt x="11403" y="8862"/>
                </a:cubicBezTo>
                <a:cubicBezTo>
                  <a:pt x="11392" y="8861"/>
                  <a:pt x="11385" y="8851"/>
                  <a:pt x="11386" y="8840"/>
                </a:cubicBezTo>
                <a:cubicBezTo>
                  <a:pt x="11388" y="8829"/>
                  <a:pt x="11398" y="8821"/>
                  <a:pt x="11409" y="8823"/>
                </a:cubicBezTo>
                <a:cubicBezTo>
                  <a:pt x="11420" y="8824"/>
                  <a:pt x="11427" y="8834"/>
                  <a:pt x="11426" y="8845"/>
                </a:cubicBezTo>
                <a:close/>
                <a:moveTo>
                  <a:pt x="11300" y="8300"/>
                </a:moveTo>
                <a:cubicBezTo>
                  <a:pt x="11294" y="8291"/>
                  <a:pt x="11296" y="8279"/>
                  <a:pt x="11306" y="8273"/>
                </a:cubicBezTo>
                <a:cubicBezTo>
                  <a:pt x="11315" y="8266"/>
                  <a:pt x="11327" y="8269"/>
                  <a:pt x="11333" y="8278"/>
                </a:cubicBezTo>
                <a:cubicBezTo>
                  <a:pt x="11339" y="8287"/>
                  <a:pt x="11337" y="8300"/>
                  <a:pt x="11328" y="8306"/>
                </a:cubicBezTo>
                <a:cubicBezTo>
                  <a:pt x="11318" y="8312"/>
                  <a:pt x="11306" y="8309"/>
                  <a:pt x="11300" y="8300"/>
                </a:cubicBezTo>
                <a:close/>
                <a:moveTo>
                  <a:pt x="11257" y="8216"/>
                </a:moveTo>
                <a:cubicBezTo>
                  <a:pt x="11250" y="8224"/>
                  <a:pt x="11237" y="8225"/>
                  <a:pt x="11229" y="8217"/>
                </a:cubicBezTo>
                <a:cubicBezTo>
                  <a:pt x="11221" y="8210"/>
                  <a:pt x="11220" y="8197"/>
                  <a:pt x="11228" y="8189"/>
                </a:cubicBezTo>
                <a:cubicBezTo>
                  <a:pt x="11235" y="8181"/>
                  <a:pt x="11248" y="8180"/>
                  <a:pt x="11256" y="8187"/>
                </a:cubicBezTo>
                <a:cubicBezTo>
                  <a:pt x="11256" y="8187"/>
                  <a:pt x="11256" y="8187"/>
                  <a:pt x="11256" y="8187"/>
                </a:cubicBezTo>
                <a:cubicBezTo>
                  <a:pt x="11264" y="8195"/>
                  <a:pt x="11265" y="8207"/>
                  <a:pt x="11257" y="8216"/>
                </a:cubicBezTo>
                <a:close/>
                <a:moveTo>
                  <a:pt x="11415" y="8594"/>
                </a:moveTo>
                <a:cubicBezTo>
                  <a:pt x="11426" y="8593"/>
                  <a:pt x="11435" y="8602"/>
                  <a:pt x="11436" y="8613"/>
                </a:cubicBezTo>
                <a:cubicBezTo>
                  <a:pt x="11437" y="8624"/>
                  <a:pt x="11428" y="8633"/>
                  <a:pt x="11417" y="8634"/>
                </a:cubicBezTo>
                <a:cubicBezTo>
                  <a:pt x="11406" y="8635"/>
                  <a:pt x="11397" y="8626"/>
                  <a:pt x="11396" y="8615"/>
                </a:cubicBezTo>
                <a:cubicBezTo>
                  <a:pt x="11395" y="8604"/>
                  <a:pt x="11404" y="8595"/>
                  <a:pt x="11415" y="8594"/>
                </a:cubicBezTo>
                <a:close/>
                <a:moveTo>
                  <a:pt x="10946" y="8427"/>
                </a:moveTo>
                <a:cubicBezTo>
                  <a:pt x="10946" y="8427"/>
                  <a:pt x="10946" y="8427"/>
                  <a:pt x="10946" y="8427"/>
                </a:cubicBezTo>
                <a:cubicBezTo>
                  <a:pt x="10941" y="8417"/>
                  <a:pt x="10944" y="8405"/>
                  <a:pt x="10954" y="8400"/>
                </a:cubicBezTo>
                <a:cubicBezTo>
                  <a:pt x="10964" y="8395"/>
                  <a:pt x="10976" y="8398"/>
                  <a:pt x="10981" y="8408"/>
                </a:cubicBezTo>
                <a:cubicBezTo>
                  <a:pt x="10981" y="8408"/>
                  <a:pt x="10981" y="8408"/>
                  <a:pt x="10981" y="8408"/>
                </a:cubicBezTo>
                <a:cubicBezTo>
                  <a:pt x="10986" y="8417"/>
                  <a:pt x="10983" y="8430"/>
                  <a:pt x="10973" y="8435"/>
                </a:cubicBezTo>
                <a:cubicBezTo>
                  <a:pt x="10963" y="8440"/>
                  <a:pt x="10951" y="8437"/>
                  <a:pt x="10946" y="8427"/>
                </a:cubicBezTo>
                <a:close/>
                <a:moveTo>
                  <a:pt x="11351" y="8634"/>
                </a:moveTo>
                <a:cubicBezTo>
                  <a:pt x="11362" y="8637"/>
                  <a:pt x="11369" y="8647"/>
                  <a:pt x="11366" y="8658"/>
                </a:cubicBezTo>
                <a:cubicBezTo>
                  <a:pt x="11364" y="8669"/>
                  <a:pt x="11353" y="8675"/>
                  <a:pt x="11342" y="8673"/>
                </a:cubicBezTo>
                <a:cubicBezTo>
                  <a:pt x="11332" y="8671"/>
                  <a:pt x="11325" y="8660"/>
                  <a:pt x="11327" y="8649"/>
                </a:cubicBezTo>
                <a:cubicBezTo>
                  <a:pt x="11330" y="8638"/>
                  <a:pt x="11341" y="8632"/>
                  <a:pt x="11351" y="8634"/>
                </a:cubicBezTo>
                <a:close/>
                <a:moveTo>
                  <a:pt x="11022" y="8522"/>
                </a:moveTo>
                <a:cubicBezTo>
                  <a:pt x="11014" y="8515"/>
                  <a:pt x="11013" y="8502"/>
                  <a:pt x="11021" y="8494"/>
                </a:cubicBezTo>
                <a:cubicBezTo>
                  <a:pt x="11028" y="8486"/>
                  <a:pt x="11041" y="8485"/>
                  <a:pt x="11049" y="8493"/>
                </a:cubicBezTo>
                <a:cubicBezTo>
                  <a:pt x="11049" y="8493"/>
                  <a:pt x="11049" y="8493"/>
                  <a:pt x="11049" y="8493"/>
                </a:cubicBezTo>
                <a:cubicBezTo>
                  <a:pt x="11057" y="8500"/>
                  <a:pt x="11058" y="8513"/>
                  <a:pt x="11050" y="8521"/>
                </a:cubicBezTo>
                <a:cubicBezTo>
                  <a:pt x="11043" y="8529"/>
                  <a:pt x="11030" y="8530"/>
                  <a:pt x="11022" y="8522"/>
                </a:cubicBezTo>
                <a:close/>
                <a:moveTo>
                  <a:pt x="11596" y="8688"/>
                </a:moveTo>
                <a:cubicBezTo>
                  <a:pt x="11595" y="8699"/>
                  <a:pt x="11586" y="8707"/>
                  <a:pt x="11575" y="8706"/>
                </a:cubicBezTo>
                <a:cubicBezTo>
                  <a:pt x="11575" y="8706"/>
                  <a:pt x="11575" y="8706"/>
                  <a:pt x="11575" y="8706"/>
                </a:cubicBezTo>
                <a:cubicBezTo>
                  <a:pt x="11564" y="8705"/>
                  <a:pt x="11555" y="8696"/>
                  <a:pt x="11556" y="8685"/>
                </a:cubicBezTo>
                <a:cubicBezTo>
                  <a:pt x="11557" y="8674"/>
                  <a:pt x="11566" y="8665"/>
                  <a:pt x="11577" y="8666"/>
                </a:cubicBezTo>
                <a:cubicBezTo>
                  <a:pt x="11588" y="8667"/>
                  <a:pt x="11597" y="8677"/>
                  <a:pt x="11596" y="8688"/>
                </a:cubicBezTo>
                <a:close/>
                <a:moveTo>
                  <a:pt x="11254" y="8628"/>
                </a:moveTo>
                <a:cubicBezTo>
                  <a:pt x="11251" y="8638"/>
                  <a:pt x="11239" y="8644"/>
                  <a:pt x="11229" y="8640"/>
                </a:cubicBezTo>
                <a:cubicBezTo>
                  <a:pt x="11218" y="8636"/>
                  <a:pt x="11213" y="8625"/>
                  <a:pt x="11217" y="8615"/>
                </a:cubicBezTo>
                <a:cubicBezTo>
                  <a:pt x="11220" y="8604"/>
                  <a:pt x="11232" y="8599"/>
                  <a:pt x="11242" y="8602"/>
                </a:cubicBezTo>
                <a:cubicBezTo>
                  <a:pt x="11242" y="8602"/>
                  <a:pt x="11242" y="8602"/>
                  <a:pt x="11242" y="8602"/>
                </a:cubicBezTo>
                <a:cubicBezTo>
                  <a:pt x="11253" y="8606"/>
                  <a:pt x="11258" y="8618"/>
                  <a:pt x="11254" y="8628"/>
                </a:cubicBezTo>
                <a:close/>
                <a:moveTo>
                  <a:pt x="11147" y="8584"/>
                </a:moveTo>
                <a:cubicBezTo>
                  <a:pt x="11142" y="8594"/>
                  <a:pt x="11130" y="8597"/>
                  <a:pt x="11120" y="8592"/>
                </a:cubicBezTo>
                <a:cubicBezTo>
                  <a:pt x="11111" y="8586"/>
                  <a:pt x="11107" y="8574"/>
                  <a:pt x="11112" y="8564"/>
                </a:cubicBezTo>
                <a:cubicBezTo>
                  <a:pt x="11118" y="8555"/>
                  <a:pt x="11130" y="8551"/>
                  <a:pt x="11140" y="8557"/>
                </a:cubicBezTo>
                <a:cubicBezTo>
                  <a:pt x="11149" y="8562"/>
                  <a:pt x="11153" y="8574"/>
                  <a:pt x="11147" y="8584"/>
                </a:cubicBezTo>
                <a:close/>
                <a:moveTo>
                  <a:pt x="10932" y="8327"/>
                </a:moveTo>
                <a:cubicBezTo>
                  <a:pt x="10921" y="8328"/>
                  <a:pt x="10911" y="8320"/>
                  <a:pt x="10910" y="8309"/>
                </a:cubicBezTo>
                <a:cubicBezTo>
                  <a:pt x="10910" y="8309"/>
                  <a:pt x="10910" y="8309"/>
                  <a:pt x="10910" y="8309"/>
                </a:cubicBezTo>
                <a:cubicBezTo>
                  <a:pt x="10909" y="8298"/>
                  <a:pt x="10918" y="8288"/>
                  <a:pt x="10929" y="8287"/>
                </a:cubicBezTo>
                <a:cubicBezTo>
                  <a:pt x="10940" y="8287"/>
                  <a:pt x="10949" y="8295"/>
                  <a:pt x="10950" y="8306"/>
                </a:cubicBezTo>
                <a:cubicBezTo>
                  <a:pt x="10951" y="8317"/>
                  <a:pt x="10943" y="8326"/>
                  <a:pt x="10932" y="8327"/>
                </a:cubicBezTo>
                <a:close/>
                <a:moveTo>
                  <a:pt x="11481" y="8677"/>
                </a:moveTo>
                <a:cubicBezTo>
                  <a:pt x="11479" y="8688"/>
                  <a:pt x="11469" y="8696"/>
                  <a:pt x="11458" y="8694"/>
                </a:cubicBezTo>
                <a:cubicBezTo>
                  <a:pt x="11447" y="8693"/>
                  <a:pt x="11439" y="8682"/>
                  <a:pt x="11441" y="8672"/>
                </a:cubicBezTo>
                <a:cubicBezTo>
                  <a:pt x="11442" y="8661"/>
                  <a:pt x="11453" y="8653"/>
                  <a:pt x="11464" y="8654"/>
                </a:cubicBezTo>
                <a:cubicBezTo>
                  <a:pt x="11474" y="8656"/>
                  <a:pt x="11482" y="8666"/>
                  <a:pt x="11481" y="8677"/>
                </a:cubicBezTo>
                <a:close/>
                <a:moveTo>
                  <a:pt x="10932" y="8186"/>
                </a:moveTo>
                <a:cubicBezTo>
                  <a:pt x="10932" y="8186"/>
                  <a:pt x="10932" y="8186"/>
                  <a:pt x="10932" y="8186"/>
                </a:cubicBezTo>
                <a:cubicBezTo>
                  <a:pt x="10937" y="8176"/>
                  <a:pt x="10949" y="8172"/>
                  <a:pt x="10959" y="8176"/>
                </a:cubicBezTo>
                <a:cubicBezTo>
                  <a:pt x="10969" y="8181"/>
                  <a:pt x="10973" y="8193"/>
                  <a:pt x="10968" y="8203"/>
                </a:cubicBezTo>
                <a:cubicBezTo>
                  <a:pt x="10968" y="8203"/>
                  <a:pt x="10968" y="8203"/>
                  <a:pt x="10968" y="8203"/>
                </a:cubicBezTo>
                <a:cubicBezTo>
                  <a:pt x="10963" y="8213"/>
                  <a:pt x="10951" y="8217"/>
                  <a:pt x="10941" y="8212"/>
                </a:cubicBezTo>
                <a:cubicBezTo>
                  <a:pt x="10931" y="8208"/>
                  <a:pt x="10927" y="8196"/>
                  <a:pt x="10932" y="8186"/>
                </a:cubicBezTo>
                <a:close/>
                <a:moveTo>
                  <a:pt x="12928" y="8237"/>
                </a:moveTo>
                <a:cubicBezTo>
                  <a:pt x="12935" y="8246"/>
                  <a:pt x="12934" y="8258"/>
                  <a:pt x="12926" y="8266"/>
                </a:cubicBezTo>
                <a:cubicBezTo>
                  <a:pt x="12917" y="8273"/>
                  <a:pt x="12905" y="8272"/>
                  <a:pt x="12898" y="8263"/>
                </a:cubicBezTo>
                <a:cubicBezTo>
                  <a:pt x="12890" y="8255"/>
                  <a:pt x="12891" y="8242"/>
                  <a:pt x="12900" y="8235"/>
                </a:cubicBezTo>
                <a:cubicBezTo>
                  <a:pt x="12900" y="8235"/>
                  <a:pt x="12900" y="8235"/>
                  <a:pt x="12900" y="8235"/>
                </a:cubicBezTo>
                <a:cubicBezTo>
                  <a:pt x="12908" y="8228"/>
                  <a:pt x="12921" y="8229"/>
                  <a:pt x="12928" y="8237"/>
                </a:cubicBezTo>
                <a:close/>
                <a:moveTo>
                  <a:pt x="12736" y="8384"/>
                </a:moveTo>
                <a:cubicBezTo>
                  <a:pt x="12742" y="8393"/>
                  <a:pt x="12740" y="8405"/>
                  <a:pt x="12731" y="8411"/>
                </a:cubicBezTo>
                <a:cubicBezTo>
                  <a:pt x="12721" y="8417"/>
                  <a:pt x="12709" y="8415"/>
                  <a:pt x="12703" y="8406"/>
                </a:cubicBezTo>
                <a:cubicBezTo>
                  <a:pt x="12697" y="8396"/>
                  <a:pt x="12699" y="8384"/>
                  <a:pt x="12709" y="8378"/>
                </a:cubicBezTo>
                <a:cubicBezTo>
                  <a:pt x="12718" y="8372"/>
                  <a:pt x="12730" y="8374"/>
                  <a:pt x="12736" y="8384"/>
                </a:cubicBezTo>
                <a:close/>
                <a:moveTo>
                  <a:pt x="12835" y="8314"/>
                </a:moveTo>
                <a:cubicBezTo>
                  <a:pt x="12841" y="8322"/>
                  <a:pt x="12839" y="8335"/>
                  <a:pt x="12831" y="8342"/>
                </a:cubicBezTo>
                <a:cubicBezTo>
                  <a:pt x="12822" y="8348"/>
                  <a:pt x="12809" y="8346"/>
                  <a:pt x="12803" y="8338"/>
                </a:cubicBezTo>
                <a:cubicBezTo>
                  <a:pt x="12796" y="8329"/>
                  <a:pt x="12798" y="8316"/>
                  <a:pt x="12807" y="8310"/>
                </a:cubicBezTo>
                <a:cubicBezTo>
                  <a:pt x="12807" y="8310"/>
                  <a:pt x="12807" y="8310"/>
                  <a:pt x="12807" y="8310"/>
                </a:cubicBezTo>
                <a:cubicBezTo>
                  <a:pt x="12815" y="8303"/>
                  <a:pt x="12828" y="8305"/>
                  <a:pt x="12835" y="8314"/>
                </a:cubicBezTo>
                <a:close/>
                <a:moveTo>
                  <a:pt x="13248" y="7878"/>
                </a:moveTo>
                <a:cubicBezTo>
                  <a:pt x="13257" y="7885"/>
                  <a:pt x="13260" y="7897"/>
                  <a:pt x="13253" y="7906"/>
                </a:cubicBezTo>
                <a:cubicBezTo>
                  <a:pt x="13247" y="7915"/>
                  <a:pt x="13234" y="7917"/>
                  <a:pt x="13225" y="7911"/>
                </a:cubicBezTo>
                <a:cubicBezTo>
                  <a:pt x="13216" y="7905"/>
                  <a:pt x="13214" y="7892"/>
                  <a:pt x="13220" y="7883"/>
                </a:cubicBezTo>
                <a:cubicBezTo>
                  <a:pt x="13220" y="7883"/>
                  <a:pt x="13220" y="7883"/>
                  <a:pt x="13220" y="7883"/>
                </a:cubicBezTo>
                <a:cubicBezTo>
                  <a:pt x="13227" y="7874"/>
                  <a:pt x="13239" y="7872"/>
                  <a:pt x="13248" y="7878"/>
                </a:cubicBezTo>
                <a:close/>
                <a:moveTo>
                  <a:pt x="13177" y="7976"/>
                </a:moveTo>
                <a:cubicBezTo>
                  <a:pt x="13186" y="7982"/>
                  <a:pt x="13187" y="7995"/>
                  <a:pt x="13180" y="8004"/>
                </a:cubicBezTo>
                <a:cubicBezTo>
                  <a:pt x="13173" y="8012"/>
                  <a:pt x="13161" y="8014"/>
                  <a:pt x="13152" y="8007"/>
                </a:cubicBezTo>
                <a:cubicBezTo>
                  <a:pt x="13143" y="8000"/>
                  <a:pt x="13142" y="7987"/>
                  <a:pt x="13149" y="7979"/>
                </a:cubicBezTo>
                <a:cubicBezTo>
                  <a:pt x="13156" y="7970"/>
                  <a:pt x="13168" y="7969"/>
                  <a:pt x="13177" y="7976"/>
                </a:cubicBezTo>
                <a:close/>
                <a:moveTo>
                  <a:pt x="13100" y="8068"/>
                </a:moveTo>
                <a:cubicBezTo>
                  <a:pt x="13108" y="8075"/>
                  <a:pt x="13108" y="8088"/>
                  <a:pt x="13101" y="8096"/>
                </a:cubicBezTo>
                <a:cubicBezTo>
                  <a:pt x="13101" y="8096"/>
                  <a:pt x="13101" y="8096"/>
                  <a:pt x="13101" y="8096"/>
                </a:cubicBezTo>
                <a:cubicBezTo>
                  <a:pt x="13093" y="8104"/>
                  <a:pt x="13081" y="8105"/>
                  <a:pt x="13073" y="8098"/>
                </a:cubicBezTo>
                <a:cubicBezTo>
                  <a:pt x="13065" y="8090"/>
                  <a:pt x="13064" y="8078"/>
                  <a:pt x="13071" y="8069"/>
                </a:cubicBezTo>
                <a:cubicBezTo>
                  <a:pt x="13079" y="8061"/>
                  <a:pt x="13091" y="8061"/>
                  <a:pt x="13100" y="8068"/>
                </a:cubicBezTo>
                <a:close/>
                <a:moveTo>
                  <a:pt x="13016" y="8184"/>
                </a:moveTo>
                <a:cubicBezTo>
                  <a:pt x="13016" y="8184"/>
                  <a:pt x="13016" y="8184"/>
                  <a:pt x="13016" y="8184"/>
                </a:cubicBezTo>
                <a:cubicBezTo>
                  <a:pt x="13008" y="8191"/>
                  <a:pt x="12995" y="8191"/>
                  <a:pt x="12988" y="8183"/>
                </a:cubicBezTo>
                <a:cubicBezTo>
                  <a:pt x="12980" y="8175"/>
                  <a:pt x="12980" y="8163"/>
                  <a:pt x="12988" y="8155"/>
                </a:cubicBezTo>
                <a:cubicBezTo>
                  <a:pt x="12996" y="8147"/>
                  <a:pt x="13009" y="8147"/>
                  <a:pt x="13017" y="8155"/>
                </a:cubicBezTo>
                <a:cubicBezTo>
                  <a:pt x="13024" y="8163"/>
                  <a:pt x="13024" y="8176"/>
                  <a:pt x="13016" y="8184"/>
                </a:cubicBezTo>
                <a:close/>
                <a:moveTo>
                  <a:pt x="12634" y="8447"/>
                </a:moveTo>
                <a:cubicBezTo>
                  <a:pt x="12639" y="8457"/>
                  <a:pt x="12636" y="8469"/>
                  <a:pt x="12626" y="8475"/>
                </a:cubicBezTo>
                <a:cubicBezTo>
                  <a:pt x="12626" y="8475"/>
                  <a:pt x="12626" y="8475"/>
                  <a:pt x="12626" y="8475"/>
                </a:cubicBezTo>
                <a:cubicBezTo>
                  <a:pt x="12617" y="8480"/>
                  <a:pt x="12605" y="8477"/>
                  <a:pt x="12599" y="8467"/>
                </a:cubicBezTo>
                <a:cubicBezTo>
                  <a:pt x="12594" y="8457"/>
                  <a:pt x="12597" y="8445"/>
                  <a:pt x="12607" y="8440"/>
                </a:cubicBezTo>
                <a:cubicBezTo>
                  <a:pt x="12616" y="8434"/>
                  <a:pt x="12629" y="8438"/>
                  <a:pt x="12634" y="8447"/>
                </a:cubicBezTo>
                <a:close/>
                <a:moveTo>
                  <a:pt x="12418" y="8554"/>
                </a:moveTo>
                <a:cubicBezTo>
                  <a:pt x="12422" y="8564"/>
                  <a:pt x="12417" y="8576"/>
                  <a:pt x="12407" y="8580"/>
                </a:cubicBezTo>
                <a:cubicBezTo>
                  <a:pt x="12407" y="8580"/>
                  <a:pt x="12407" y="8580"/>
                  <a:pt x="12407" y="8580"/>
                </a:cubicBezTo>
                <a:cubicBezTo>
                  <a:pt x="12397" y="8584"/>
                  <a:pt x="12385" y="8579"/>
                  <a:pt x="12381" y="8569"/>
                </a:cubicBezTo>
                <a:cubicBezTo>
                  <a:pt x="12377" y="8559"/>
                  <a:pt x="12382" y="8547"/>
                  <a:pt x="12392" y="8543"/>
                </a:cubicBezTo>
                <a:cubicBezTo>
                  <a:pt x="12402" y="8539"/>
                  <a:pt x="12414" y="8544"/>
                  <a:pt x="12418" y="8554"/>
                </a:cubicBezTo>
                <a:close/>
                <a:moveTo>
                  <a:pt x="11833" y="8688"/>
                </a:moveTo>
                <a:cubicBezTo>
                  <a:pt x="11834" y="8699"/>
                  <a:pt x="11825" y="8709"/>
                  <a:pt x="11814" y="8709"/>
                </a:cubicBezTo>
                <a:cubicBezTo>
                  <a:pt x="11803" y="8710"/>
                  <a:pt x="11794" y="8701"/>
                  <a:pt x="11793" y="8690"/>
                </a:cubicBezTo>
                <a:cubicBezTo>
                  <a:pt x="11793" y="8679"/>
                  <a:pt x="11801" y="8670"/>
                  <a:pt x="11812" y="8669"/>
                </a:cubicBezTo>
                <a:cubicBezTo>
                  <a:pt x="11812" y="8669"/>
                  <a:pt x="11812" y="8669"/>
                  <a:pt x="11812" y="8669"/>
                </a:cubicBezTo>
                <a:cubicBezTo>
                  <a:pt x="11823" y="8669"/>
                  <a:pt x="11833" y="8677"/>
                  <a:pt x="11833" y="8688"/>
                </a:cubicBezTo>
                <a:close/>
                <a:moveTo>
                  <a:pt x="11814" y="8709"/>
                </a:moveTo>
                <a:cubicBezTo>
                  <a:pt x="11814" y="8709"/>
                  <a:pt x="11814" y="8709"/>
                  <a:pt x="11814" y="8709"/>
                </a:cubicBezTo>
                <a:cubicBezTo>
                  <a:pt x="11814" y="8709"/>
                  <a:pt x="11814" y="8709"/>
                  <a:pt x="11814" y="8709"/>
                </a:cubicBezTo>
                <a:close/>
                <a:moveTo>
                  <a:pt x="13320" y="7804"/>
                </a:moveTo>
                <a:cubicBezTo>
                  <a:pt x="13320" y="7804"/>
                  <a:pt x="13320" y="7804"/>
                  <a:pt x="13320" y="7804"/>
                </a:cubicBezTo>
                <a:cubicBezTo>
                  <a:pt x="13314" y="7813"/>
                  <a:pt x="13302" y="7816"/>
                  <a:pt x="13292" y="7811"/>
                </a:cubicBezTo>
                <a:cubicBezTo>
                  <a:pt x="13283" y="7805"/>
                  <a:pt x="13280" y="7793"/>
                  <a:pt x="13285" y="7783"/>
                </a:cubicBezTo>
                <a:cubicBezTo>
                  <a:pt x="13291" y="7774"/>
                  <a:pt x="13303" y="7771"/>
                  <a:pt x="13313" y="7776"/>
                </a:cubicBezTo>
                <a:cubicBezTo>
                  <a:pt x="13322" y="7782"/>
                  <a:pt x="13325" y="7794"/>
                  <a:pt x="13320" y="7804"/>
                </a:cubicBezTo>
                <a:close/>
                <a:moveTo>
                  <a:pt x="11953" y="8677"/>
                </a:moveTo>
                <a:cubicBezTo>
                  <a:pt x="11954" y="8688"/>
                  <a:pt x="11946" y="8698"/>
                  <a:pt x="11935" y="8699"/>
                </a:cubicBezTo>
                <a:cubicBezTo>
                  <a:pt x="11935" y="8699"/>
                  <a:pt x="11935" y="8699"/>
                  <a:pt x="11935" y="8699"/>
                </a:cubicBezTo>
                <a:cubicBezTo>
                  <a:pt x="11924" y="8700"/>
                  <a:pt x="11915" y="8693"/>
                  <a:pt x="11913" y="8682"/>
                </a:cubicBezTo>
                <a:cubicBezTo>
                  <a:pt x="11912" y="8671"/>
                  <a:pt x="11920" y="8661"/>
                  <a:pt x="11931" y="8659"/>
                </a:cubicBezTo>
                <a:cubicBezTo>
                  <a:pt x="11931" y="8659"/>
                  <a:pt x="11931" y="8659"/>
                  <a:pt x="11931" y="8659"/>
                </a:cubicBezTo>
                <a:cubicBezTo>
                  <a:pt x="11942" y="8658"/>
                  <a:pt x="11952" y="8666"/>
                  <a:pt x="11953" y="8677"/>
                </a:cubicBezTo>
                <a:close/>
                <a:moveTo>
                  <a:pt x="12072" y="8658"/>
                </a:moveTo>
                <a:cubicBezTo>
                  <a:pt x="12074" y="8669"/>
                  <a:pt x="12067" y="8679"/>
                  <a:pt x="12056" y="8681"/>
                </a:cubicBezTo>
                <a:cubicBezTo>
                  <a:pt x="12056" y="8681"/>
                  <a:pt x="12056" y="8681"/>
                  <a:pt x="12056" y="8681"/>
                </a:cubicBezTo>
                <a:cubicBezTo>
                  <a:pt x="12045" y="8683"/>
                  <a:pt x="12035" y="8676"/>
                  <a:pt x="12033" y="8665"/>
                </a:cubicBezTo>
                <a:cubicBezTo>
                  <a:pt x="12031" y="8654"/>
                  <a:pt x="12038" y="8644"/>
                  <a:pt x="12049" y="8642"/>
                </a:cubicBezTo>
                <a:cubicBezTo>
                  <a:pt x="12060" y="8640"/>
                  <a:pt x="12070" y="8647"/>
                  <a:pt x="12072" y="8658"/>
                </a:cubicBezTo>
                <a:close/>
                <a:moveTo>
                  <a:pt x="12305" y="8596"/>
                </a:moveTo>
                <a:cubicBezTo>
                  <a:pt x="12308" y="8607"/>
                  <a:pt x="12303" y="8618"/>
                  <a:pt x="12292" y="8622"/>
                </a:cubicBezTo>
                <a:cubicBezTo>
                  <a:pt x="12282" y="8625"/>
                  <a:pt x="12270" y="8619"/>
                  <a:pt x="12267" y="8609"/>
                </a:cubicBezTo>
                <a:cubicBezTo>
                  <a:pt x="12264" y="8598"/>
                  <a:pt x="12269" y="8587"/>
                  <a:pt x="12280" y="8584"/>
                </a:cubicBezTo>
                <a:cubicBezTo>
                  <a:pt x="12290" y="8580"/>
                  <a:pt x="12302" y="8586"/>
                  <a:pt x="12305" y="8596"/>
                </a:cubicBezTo>
                <a:close/>
                <a:moveTo>
                  <a:pt x="12190" y="8631"/>
                </a:moveTo>
                <a:cubicBezTo>
                  <a:pt x="12192" y="8642"/>
                  <a:pt x="12186" y="8653"/>
                  <a:pt x="12175" y="8655"/>
                </a:cubicBezTo>
                <a:cubicBezTo>
                  <a:pt x="12164" y="8658"/>
                  <a:pt x="12154" y="8652"/>
                  <a:pt x="12151" y="8641"/>
                </a:cubicBezTo>
                <a:cubicBezTo>
                  <a:pt x="12148" y="8630"/>
                  <a:pt x="12155" y="8619"/>
                  <a:pt x="12165" y="8617"/>
                </a:cubicBezTo>
                <a:cubicBezTo>
                  <a:pt x="12176" y="8614"/>
                  <a:pt x="12187" y="8620"/>
                  <a:pt x="12190" y="8631"/>
                </a:cubicBezTo>
                <a:close/>
                <a:moveTo>
                  <a:pt x="12528" y="8504"/>
                </a:moveTo>
                <a:cubicBezTo>
                  <a:pt x="12532" y="8514"/>
                  <a:pt x="12528" y="8526"/>
                  <a:pt x="12518" y="8531"/>
                </a:cubicBezTo>
                <a:cubicBezTo>
                  <a:pt x="12518" y="8531"/>
                  <a:pt x="12518" y="8531"/>
                  <a:pt x="12518" y="8531"/>
                </a:cubicBezTo>
                <a:cubicBezTo>
                  <a:pt x="12508" y="8536"/>
                  <a:pt x="12496" y="8531"/>
                  <a:pt x="12492" y="8522"/>
                </a:cubicBezTo>
                <a:cubicBezTo>
                  <a:pt x="12487" y="8512"/>
                  <a:pt x="12491" y="8500"/>
                  <a:pt x="12501" y="8495"/>
                </a:cubicBezTo>
                <a:cubicBezTo>
                  <a:pt x="12501" y="8495"/>
                  <a:pt x="12501" y="8495"/>
                  <a:pt x="12501" y="8495"/>
                </a:cubicBezTo>
                <a:cubicBezTo>
                  <a:pt x="12511" y="8490"/>
                  <a:pt x="12523" y="8494"/>
                  <a:pt x="12528" y="8504"/>
                </a:cubicBezTo>
                <a:close/>
                <a:moveTo>
                  <a:pt x="13379" y="7697"/>
                </a:moveTo>
                <a:cubicBezTo>
                  <a:pt x="13379" y="7697"/>
                  <a:pt x="13379" y="7697"/>
                  <a:pt x="13379" y="7697"/>
                </a:cubicBezTo>
                <a:cubicBezTo>
                  <a:pt x="13374" y="7707"/>
                  <a:pt x="13362" y="7711"/>
                  <a:pt x="13352" y="7706"/>
                </a:cubicBezTo>
                <a:cubicBezTo>
                  <a:pt x="13342" y="7701"/>
                  <a:pt x="13338" y="7689"/>
                  <a:pt x="13343" y="7679"/>
                </a:cubicBezTo>
                <a:cubicBezTo>
                  <a:pt x="13348" y="7669"/>
                  <a:pt x="13360" y="7665"/>
                  <a:pt x="13370" y="7670"/>
                </a:cubicBezTo>
                <a:cubicBezTo>
                  <a:pt x="13380" y="7675"/>
                  <a:pt x="13384" y="7687"/>
                  <a:pt x="13379" y="7697"/>
                </a:cubicBezTo>
                <a:close/>
                <a:moveTo>
                  <a:pt x="13430" y="7586"/>
                </a:moveTo>
                <a:cubicBezTo>
                  <a:pt x="13426" y="7596"/>
                  <a:pt x="13414" y="7601"/>
                  <a:pt x="13404" y="7597"/>
                </a:cubicBezTo>
                <a:cubicBezTo>
                  <a:pt x="13393" y="7593"/>
                  <a:pt x="13389" y="7581"/>
                  <a:pt x="13393" y="7571"/>
                </a:cubicBezTo>
                <a:cubicBezTo>
                  <a:pt x="13397" y="7561"/>
                  <a:pt x="13409" y="7556"/>
                  <a:pt x="13419" y="7560"/>
                </a:cubicBezTo>
                <a:cubicBezTo>
                  <a:pt x="13429" y="7564"/>
                  <a:pt x="13434" y="7576"/>
                  <a:pt x="13430" y="7586"/>
                </a:cubicBezTo>
                <a:close/>
                <a:moveTo>
                  <a:pt x="13518" y="7107"/>
                </a:moveTo>
                <a:cubicBezTo>
                  <a:pt x="13518" y="7107"/>
                  <a:pt x="13518" y="7107"/>
                  <a:pt x="13518" y="7107"/>
                </a:cubicBezTo>
                <a:cubicBezTo>
                  <a:pt x="13519" y="7118"/>
                  <a:pt x="13511" y="7128"/>
                  <a:pt x="13499" y="7129"/>
                </a:cubicBezTo>
                <a:cubicBezTo>
                  <a:pt x="13488" y="7129"/>
                  <a:pt x="13479" y="7121"/>
                  <a:pt x="13478" y="7110"/>
                </a:cubicBezTo>
                <a:cubicBezTo>
                  <a:pt x="13478" y="7099"/>
                  <a:pt x="13486" y="7089"/>
                  <a:pt x="13497" y="7089"/>
                </a:cubicBezTo>
                <a:cubicBezTo>
                  <a:pt x="13508" y="7088"/>
                  <a:pt x="13518" y="7096"/>
                  <a:pt x="13518" y="7107"/>
                </a:cubicBezTo>
                <a:close/>
                <a:moveTo>
                  <a:pt x="13518" y="7230"/>
                </a:moveTo>
                <a:cubicBezTo>
                  <a:pt x="13517" y="7241"/>
                  <a:pt x="13507" y="7250"/>
                  <a:pt x="13496" y="7249"/>
                </a:cubicBezTo>
                <a:cubicBezTo>
                  <a:pt x="13485" y="7248"/>
                  <a:pt x="13477" y="7239"/>
                  <a:pt x="13478" y="7228"/>
                </a:cubicBezTo>
                <a:cubicBezTo>
                  <a:pt x="13478" y="7228"/>
                  <a:pt x="13478" y="7228"/>
                  <a:pt x="13478" y="7228"/>
                </a:cubicBezTo>
                <a:cubicBezTo>
                  <a:pt x="13478" y="7217"/>
                  <a:pt x="13488" y="7208"/>
                  <a:pt x="13499" y="7209"/>
                </a:cubicBezTo>
                <a:cubicBezTo>
                  <a:pt x="13510" y="7210"/>
                  <a:pt x="13518" y="7219"/>
                  <a:pt x="13518" y="7230"/>
                </a:cubicBezTo>
                <a:close/>
                <a:moveTo>
                  <a:pt x="13502" y="7352"/>
                </a:moveTo>
                <a:cubicBezTo>
                  <a:pt x="13502" y="7352"/>
                  <a:pt x="13502" y="7352"/>
                  <a:pt x="13502" y="7352"/>
                </a:cubicBezTo>
                <a:cubicBezTo>
                  <a:pt x="13500" y="7363"/>
                  <a:pt x="13489" y="7370"/>
                  <a:pt x="13479" y="7368"/>
                </a:cubicBezTo>
                <a:cubicBezTo>
                  <a:pt x="13468" y="7366"/>
                  <a:pt x="13461" y="7355"/>
                  <a:pt x="13463" y="7345"/>
                </a:cubicBezTo>
                <a:cubicBezTo>
                  <a:pt x="13465" y="7334"/>
                  <a:pt x="13475" y="7327"/>
                  <a:pt x="13486" y="7329"/>
                </a:cubicBezTo>
                <a:cubicBezTo>
                  <a:pt x="13497" y="7331"/>
                  <a:pt x="13504" y="7341"/>
                  <a:pt x="13502" y="7352"/>
                </a:cubicBezTo>
                <a:close/>
                <a:moveTo>
                  <a:pt x="13132" y="6509"/>
                </a:moveTo>
                <a:cubicBezTo>
                  <a:pt x="13136" y="6499"/>
                  <a:pt x="13148" y="6494"/>
                  <a:pt x="13158" y="6498"/>
                </a:cubicBezTo>
                <a:cubicBezTo>
                  <a:pt x="13168" y="6502"/>
                  <a:pt x="13173" y="6514"/>
                  <a:pt x="13169" y="6524"/>
                </a:cubicBezTo>
                <a:cubicBezTo>
                  <a:pt x="13165" y="6534"/>
                  <a:pt x="13154" y="6539"/>
                  <a:pt x="13143" y="6535"/>
                </a:cubicBezTo>
                <a:cubicBezTo>
                  <a:pt x="13143" y="6535"/>
                  <a:pt x="13143" y="6535"/>
                  <a:pt x="13143" y="6535"/>
                </a:cubicBezTo>
                <a:cubicBezTo>
                  <a:pt x="13133" y="6531"/>
                  <a:pt x="13128" y="6519"/>
                  <a:pt x="13132" y="6509"/>
                </a:cubicBezTo>
                <a:close/>
                <a:moveTo>
                  <a:pt x="13463" y="7345"/>
                </a:moveTo>
                <a:cubicBezTo>
                  <a:pt x="13463" y="7345"/>
                  <a:pt x="13463" y="7345"/>
                  <a:pt x="13463" y="7345"/>
                </a:cubicBezTo>
                <a:cubicBezTo>
                  <a:pt x="13463" y="7345"/>
                  <a:pt x="13463" y="7345"/>
                  <a:pt x="13463" y="7345"/>
                </a:cubicBezTo>
                <a:close/>
                <a:moveTo>
                  <a:pt x="13267" y="6561"/>
                </a:moveTo>
                <a:cubicBezTo>
                  <a:pt x="13276" y="6568"/>
                  <a:pt x="13277" y="6580"/>
                  <a:pt x="13271" y="6589"/>
                </a:cubicBezTo>
                <a:cubicBezTo>
                  <a:pt x="13264" y="6598"/>
                  <a:pt x="13251" y="6599"/>
                  <a:pt x="13242" y="6592"/>
                </a:cubicBezTo>
                <a:cubicBezTo>
                  <a:pt x="13234" y="6585"/>
                  <a:pt x="13232" y="6573"/>
                  <a:pt x="13239" y="6564"/>
                </a:cubicBezTo>
                <a:cubicBezTo>
                  <a:pt x="13246" y="6555"/>
                  <a:pt x="13258" y="6554"/>
                  <a:pt x="13267" y="6561"/>
                </a:cubicBezTo>
                <a:close/>
                <a:moveTo>
                  <a:pt x="13480" y="6969"/>
                </a:moveTo>
                <a:cubicBezTo>
                  <a:pt x="13491" y="6967"/>
                  <a:pt x="13501" y="6974"/>
                  <a:pt x="13503" y="6985"/>
                </a:cubicBezTo>
                <a:cubicBezTo>
                  <a:pt x="13505" y="6996"/>
                  <a:pt x="13498" y="7007"/>
                  <a:pt x="13487" y="7009"/>
                </a:cubicBezTo>
                <a:cubicBezTo>
                  <a:pt x="13477" y="7011"/>
                  <a:pt x="13466" y="7004"/>
                  <a:pt x="13464" y="6993"/>
                </a:cubicBezTo>
                <a:cubicBezTo>
                  <a:pt x="13464" y="6993"/>
                  <a:pt x="13464" y="6993"/>
                  <a:pt x="13464" y="6993"/>
                </a:cubicBezTo>
                <a:cubicBezTo>
                  <a:pt x="13462" y="6982"/>
                  <a:pt x="13469" y="6971"/>
                  <a:pt x="13480" y="6969"/>
                </a:cubicBezTo>
                <a:close/>
                <a:moveTo>
                  <a:pt x="13054" y="6492"/>
                </a:moveTo>
                <a:cubicBezTo>
                  <a:pt x="13053" y="6503"/>
                  <a:pt x="13044" y="6512"/>
                  <a:pt x="13033" y="6511"/>
                </a:cubicBezTo>
                <a:cubicBezTo>
                  <a:pt x="13022" y="6510"/>
                  <a:pt x="13013" y="6501"/>
                  <a:pt x="13014" y="6490"/>
                </a:cubicBezTo>
                <a:cubicBezTo>
                  <a:pt x="13014" y="6479"/>
                  <a:pt x="13024" y="6470"/>
                  <a:pt x="13035" y="6471"/>
                </a:cubicBezTo>
                <a:cubicBezTo>
                  <a:pt x="13046" y="6472"/>
                  <a:pt x="13054" y="6481"/>
                  <a:pt x="13054" y="6492"/>
                </a:cubicBezTo>
                <a:close/>
                <a:moveTo>
                  <a:pt x="13434" y="6879"/>
                </a:moveTo>
                <a:cubicBezTo>
                  <a:pt x="13431" y="6869"/>
                  <a:pt x="13436" y="6857"/>
                  <a:pt x="13447" y="6854"/>
                </a:cubicBezTo>
                <a:cubicBezTo>
                  <a:pt x="13457" y="6850"/>
                  <a:pt x="13469" y="6856"/>
                  <a:pt x="13472" y="6866"/>
                </a:cubicBezTo>
                <a:cubicBezTo>
                  <a:pt x="13472" y="6866"/>
                  <a:pt x="13472" y="6866"/>
                  <a:pt x="13472" y="6866"/>
                </a:cubicBezTo>
                <a:cubicBezTo>
                  <a:pt x="13476" y="6877"/>
                  <a:pt x="13470" y="6888"/>
                  <a:pt x="13460" y="6892"/>
                </a:cubicBezTo>
                <a:cubicBezTo>
                  <a:pt x="13449" y="6895"/>
                  <a:pt x="13438" y="6889"/>
                  <a:pt x="13434" y="6879"/>
                </a:cubicBezTo>
                <a:close/>
                <a:moveTo>
                  <a:pt x="13388" y="6771"/>
                </a:moveTo>
                <a:cubicBezTo>
                  <a:pt x="13383" y="6762"/>
                  <a:pt x="13387" y="6750"/>
                  <a:pt x="13396" y="6744"/>
                </a:cubicBezTo>
                <a:cubicBezTo>
                  <a:pt x="13406" y="6739"/>
                  <a:pt x="13418" y="6743"/>
                  <a:pt x="13423" y="6753"/>
                </a:cubicBezTo>
                <a:cubicBezTo>
                  <a:pt x="13423" y="6753"/>
                  <a:pt x="13423" y="6753"/>
                  <a:pt x="13423" y="6753"/>
                </a:cubicBezTo>
                <a:cubicBezTo>
                  <a:pt x="13429" y="6762"/>
                  <a:pt x="13425" y="6775"/>
                  <a:pt x="13415" y="6780"/>
                </a:cubicBezTo>
                <a:cubicBezTo>
                  <a:pt x="13405" y="6785"/>
                  <a:pt x="13393" y="6781"/>
                  <a:pt x="13388" y="6771"/>
                </a:cubicBezTo>
                <a:close/>
                <a:moveTo>
                  <a:pt x="13324" y="6674"/>
                </a:moveTo>
                <a:cubicBezTo>
                  <a:pt x="13317" y="6665"/>
                  <a:pt x="13319" y="6653"/>
                  <a:pt x="13327" y="6646"/>
                </a:cubicBezTo>
                <a:cubicBezTo>
                  <a:pt x="13336" y="6639"/>
                  <a:pt x="13349" y="6640"/>
                  <a:pt x="13356" y="6649"/>
                </a:cubicBezTo>
                <a:cubicBezTo>
                  <a:pt x="13362" y="6657"/>
                  <a:pt x="13361" y="6670"/>
                  <a:pt x="13352" y="6677"/>
                </a:cubicBezTo>
                <a:cubicBezTo>
                  <a:pt x="13344" y="6684"/>
                  <a:pt x="13331" y="6682"/>
                  <a:pt x="13324" y="6674"/>
                </a:cubicBezTo>
                <a:close/>
                <a:moveTo>
                  <a:pt x="12604" y="7143"/>
                </a:moveTo>
                <a:cubicBezTo>
                  <a:pt x="12604" y="7143"/>
                  <a:pt x="12604" y="7143"/>
                  <a:pt x="12604" y="7143"/>
                </a:cubicBezTo>
                <a:cubicBezTo>
                  <a:pt x="12604" y="7143"/>
                  <a:pt x="12604" y="7143"/>
                  <a:pt x="12604" y="7143"/>
                </a:cubicBezTo>
                <a:close/>
                <a:moveTo>
                  <a:pt x="12587" y="7166"/>
                </a:moveTo>
                <a:cubicBezTo>
                  <a:pt x="12576" y="7168"/>
                  <a:pt x="12566" y="7160"/>
                  <a:pt x="12564" y="7149"/>
                </a:cubicBezTo>
                <a:cubicBezTo>
                  <a:pt x="12563" y="7138"/>
                  <a:pt x="12570" y="7128"/>
                  <a:pt x="12581" y="7126"/>
                </a:cubicBezTo>
                <a:cubicBezTo>
                  <a:pt x="12592" y="7125"/>
                  <a:pt x="12602" y="7132"/>
                  <a:pt x="12604" y="7143"/>
                </a:cubicBezTo>
                <a:cubicBezTo>
                  <a:pt x="12605" y="7154"/>
                  <a:pt x="12598" y="7164"/>
                  <a:pt x="12587" y="7166"/>
                </a:cubicBezTo>
                <a:close/>
                <a:moveTo>
                  <a:pt x="12589" y="6805"/>
                </a:moveTo>
                <a:cubicBezTo>
                  <a:pt x="12593" y="6795"/>
                  <a:pt x="12604" y="6789"/>
                  <a:pt x="12615" y="6792"/>
                </a:cubicBezTo>
                <a:cubicBezTo>
                  <a:pt x="12625" y="6796"/>
                  <a:pt x="12631" y="6807"/>
                  <a:pt x="12627" y="6818"/>
                </a:cubicBezTo>
                <a:cubicBezTo>
                  <a:pt x="12627" y="6818"/>
                  <a:pt x="12627" y="6818"/>
                  <a:pt x="12627" y="6818"/>
                </a:cubicBezTo>
                <a:cubicBezTo>
                  <a:pt x="12624" y="6828"/>
                  <a:pt x="12612" y="6834"/>
                  <a:pt x="12602" y="6830"/>
                </a:cubicBezTo>
                <a:cubicBezTo>
                  <a:pt x="12592" y="6827"/>
                  <a:pt x="12586" y="6815"/>
                  <a:pt x="12589" y="6805"/>
                </a:cubicBezTo>
                <a:close/>
                <a:moveTo>
                  <a:pt x="12709" y="6633"/>
                </a:moveTo>
                <a:cubicBezTo>
                  <a:pt x="12701" y="6626"/>
                  <a:pt x="12701" y="6613"/>
                  <a:pt x="12709" y="6605"/>
                </a:cubicBezTo>
                <a:cubicBezTo>
                  <a:pt x="12716" y="6597"/>
                  <a:pt x="12729" y="6597"/>
                  <a:pt x="12737" y="6604"/>
                </a:cubicBezTo>
                <a:cubicBezTo>
                  <a:pt x="12745" y="6612"/>
                  <a:pt x="12745" y="6625"/>
                  <a:pt x="12738" y="6633"/>
                </a:cubicBezTo>
                <a:cubicBezTo>
                  <a:pt x="12730" y="6641"/>
                  <a:pt x="12717" y="6641"/>
                  <a:pt x="12709" y="6633"/>
                </a:cubicBezTo>
                <a:close/>
                <a:moveTo>
                  <a:pt x="12563" y="6918"/>
                </a:moveTo>
                <a:cubicBezTo>
                  <a:pt x="12563" y="6918"/>
                  <a:pt x="12563" y="6918"/>
                  <a:pt x="12563" y="6918"/>
                </a:cubicBezTo>
                <a:cubicBezTo>
                  <a:pt x="12564" y="6907"/>
                  <a:pt x="12574" y="6900"/>
                  <a:pt x="12585" y="6901"/>
                </a:cubicBezTo>
                <a:cubicBezTo>
                  <a:pt x="12596" y="6903"/>
                  <a:pt x="12604" y="6913"/>
                  <a:pt x="12602" y="6924"/>
                </a:cubicBezTo>
                <a:cubicBezTo>
                  <a:pt x="12601" y="6935"/>
                  <a:pt x="12590" y="6943"/>
                  <a:pt x="12579" y="6941"/>
                </a:cubicBezTo>
                <a:cubicBezTo>
                  <a:pt x="12569" y="6939"/>
                  <a:pt x="12561" y="6929"/>
                  <a:pt x="12563" y="6918"/>
                </a:cubicBezTo>
                <a:close/>
                <a:moveTo>
                  <a:pt x="12575" y="7054"/>
                </a:moveTo>
                <a:cubicBezTo>
                  <a:pt x="12564" y="7054"/>
                  <a:pt x="12555" y="7045"/>
                  <a:pt x="12555" y="7034"/>
                </a:cubicBezTo>
                <a:cubicBezTo>
                  <a:pt x="12555" y="7034"/>
                  <a:pt x="12555" y="7034"/>
                  <a:pt x="12555" y="7034"/>
                </a:cubicBezTo>
                <a:cubicBezTo>
                  <a:pt x="12555" y="7023"/>
                  <a:pt x="12564" y="7014"/>
                  <a:pt x="12575" y="7014"/>
                </a:cubicBezTo>
                <a:cubicBezTo>
                  <a:pt x="12586" y="7014"/>
                  <a:pt x="12595" y="7022"/>
                  <a:pt x="12595" y="7033"/>
                </a:cubicBezTo>
                <a:cubicBezTo>
                  <a:pt x="12595" y="7045"/>
                  <a:pt x="12586" y="7054"/>
                  <a:pt x="12575" y="7054"/>
                </a:cubicBezTo>
                <a:close/>
                <a:moveTo>
                  <a:pt x="12794" y="6558"/>
                </a:moveTo>
                <a:cubicBezTo>
                  <a:pt x="12788" y="6549"/>
                  <a:pt x="12791" y="6537"/>
                  <a:pt x="12800" y="6531"/>
                </a:cubicBezTo>
                <a:cubicBezTo>
                  <a:pt x="12810" y="6525"/>
                  <a:pt x="12822" y="6528"/>
                  <a:pt x="12828" y="6538"/>
                </a:cubicBezTo>
                <a:cubicBezTo>
                  <a:pt x="12833" y="6547"/>
                  <a:pt x="12830" y="6559"/>
                  <a:pt x="12821" y="6565"/>
                </a:cubicBezTo>
                <a:cubicBezTo>
                  <a:pt x="12821" y="6565"/>
                  <a:pt x="12821" y="6565"/>
                  <a:pt x="12821" y="6565"/>
                </a:cubicBezTo>
                <a:cubicBezTo>
                  <a:pt x="12812" y="6571"/>
                  <a:pt x="12799" y="6568"/>
                  <a:pt x="12794" y="6558"/>
                </a:cubicBezTo>
                <a:close/>
                <a:moveTo>
                  <a:pt x="12645" y="6726"/>
                </a:moveTo>
                <a:cubicBezTo>
                  <a:pt x="12636" y="6720"/>
                  <a:pt x="12632" y="6708"/>
                  <a:pt x="12638" y="6699"/>
                </a:cubicBezTo>
                <a:cubicBezTo>
                  <a:pt x="12644" y="6689"/>
                  <a:pt x="12656" y="6686"/>
                  <a:pt x="12665" y="6692"/>
                </a:cubicBezTo>
                <a:cubicBezTo>
                  <a:pt x="12675" y="6697"/>
                  <a:pt x="12678" y="6709"/>
                  <a:pt x="12672" y="6719"/>
                </a:cubicBezTo>
                <a:cubicBezTo>
                  <a:pt x="12667" y="6728"/>
                  <a:pt x="12655" y="6732"/>
                  <a:pt x="12645" y="6726"/>
                </a:cubicBezTo>
                <a:close/>
                <a:moveTo>
                  <a:pt x="15928" y="7338"/>
                </a:moveTo>
                <a:cubicBezTo>
                  <a:pt x="15935" y="7346"/>
                  <a:pt x="15934" y="7359"/>
                  <a:pt x="15926" y="7366"/>
                </a:cubicBezTo>
                <a:cubicBezTo>
                  <a:pt x="15926" y="7366"/>
                  <a:pt x="15926" y="7366"/>
                  <a:pt x="15926" y="7366"/>
                </a:cubicBezTo>
                <a:cubicBezTo>
                  <a:pt x="15918" y="7373"/>
                  <a:pt x="15905" y="7372"/>
                  <a:pt x="15898" y="7364"/>
                </a:cubicBezTo>
                <a:cubicBezTo>
                  <a:pt x="15891" y="7356"/>
                  <a:pt x="15891" y="7343"/>
                  <a:pt x="15900" y="7336"/>
                </a:cubicBezTo>
                <a:cubicBezTo>
                  <a:pt x="15908" y="7328"/>
                  <a:pt x="15921" y="7329"/>
                  <a:pt x="15928" y="7338"/>
                </a:cubicBezTo>
                <a:close/>
                <a:moveTo>
                  <a:pt x="15836" y="7416"/>
                </a:moveTo>
                <a:cubicBezTo>
                  <a:pt x="15843" y="7424"/>
                  <a:pt x="15842" y="7437"/>
                  <a:pt x="15833" y="7444"/>
                </a:cubicBezTo>
                <a:cubicBezTo>
                  <a:pt x="15833" y="7444"/>
                  <a:pt x="15833" y="7444"/>
                  <a:pt x="15833" y="7444"/>
                </a:cubicBezTo>
                <a:cubicBezTo>
                  <a:pt x="15825" y="7451"/>
                  <a:pt x="15812" y="7449"/>
                  <a:pt x="15805" y="7441"/>
                </a:cubicBezTo>
                <a:cubicBezTo>
                  <a:pt x="15798" y="7432"/>
                  <a:pt x="15800" y="7420"/>
                  <a:pt x="15808" y="7413"/>
                </a:cubicBezTo>
                <a:cubicBezTo>
                  <a:pt x="15817" y="7406"/>
                  <a:pt x="15829" y="7407"/>
                  <a:pt x="15836" y="7416"/>
                </a:cubicBezTo>
                <a:close/>
                <a:moveTo>
                  <a:pt x="15337" y="7749"/>
                </a:moveTo>
                <a:cubicBezTo>
                  <a:pt x="15342" y="7759"/>
                  <a:pt x="15338" y="7771"/>
                  <a:pt x="15328" y="7776"/>
                </a:cubicBezTo>
                <a:cubicBezTo>
                  <a:pt x="15319" y="7781"/>
                  <a:pt x="15306" y="7777"/>
                  <a:pt x="15301" y="7768"/>
                </a:cubicBezTo>
                <a:cubicBezTo>
                  <a:pt x="15296" y="7758"/>
                  <a:pt x="15300" y="7746"/>
                  <a:pt x="15310" y="7741"/>
                </a:cubicBezTo>
                <a:cubicBezTo>
                  <a:pt x="15320" y="7736"/>
                  <a:pt x="15332" y="7739"/>
                  <a:pt x="15337" y="7749"/>
                </a:cubicBezTo>
                <a:close/>
                <a:moveTo>
                  <a:pt x="16103" y="7173"/>
                </a:moveTo>
                <a:cubicBezTo>
                  <a:pt x="16111" y="7181"/>
                  <a:pt x="16111" y="7194"/>
                  <a:pt x="16103" y="7201"/>
                </a:cubicBezTo>
                <a:cubicBezTo>
                  <a:pt x="16103" y="7201"/>
                  <a:pt x="16103" y="7201"/>
                  <a:pt x="16103" y="7201"/>
                </a:cubicBezTo>
                <a:cubicBezTo>
                  <a:pt x="16095" y="7209"/>
                  <a:pt x="16083" y="7209"/>
                  <a:pt x="16075" y="7201"/>
                </a:cubicBezTo>
                <a:cubicBezTo>
                  <a:pt x="16067" y="7193"/>
                  <a:pt x="16067" y="7181"/>
                  <a:pt x="16075" y="7173"/>
                </a:cubicBezTo>
                <a:cubicBezTo>
                  <a:pt x="16083" y="7165"/>
                  <a:pt x="16096" y="7165"/>
                  <a:pt x="16103" y="7173"/>
                </a:cubicBezTo>
                <a:close/>
                <a:moveTo>
                  <a:pt x="15545" y="7628"/>
                </a:moveTo>
                <a:cubicBezTo>
                  <a:pt x="15551" y="7637"/>
                  <a:pt x="15548" y="7650"/>
                  <a:pt x="15539" y="7656"/>
                </a:cubicBezTo>
                <a:cubicBezTo>
                  <a:pt x="15539" y="7656"/>
                  <a:pt x="15539" y="7656"/>
                  <a:pt x="15539" y="7656"/>
                </a:cubicBezTo>
                <a:cubicBezTo>
                  <a:pt x="15529" y="7662"/>
                  <a:pt x="15517" y="7659"/>
                  <a:pt x="15511" y="7649"/>
                </a:cubicBezTo>
                <a:cubicBezTo>
                  <a:pt x="15505" y="7640"/>
                  <a:pt x="15508" y="7628"/>
                  <a:pt x="15517" y="7622"/>
                </a:cubicBezTo>
                <a:cubicBezTo>
                  <a:pt x="15526" y="7616"/>
                  <a:pt x="15539" y="7619"/>
                  <a:pt x="15545" y="7628"/>
                </a:cubicBezTo>
                <a:close/>
                <a:moveTo>
                  <a:pt x="16269" y="6998"/>
                </a:moveTo>
                <a:cubicBezTo>
                  <a:pt x="16277" y="7005"/>
                  <a:pt x="16277" y="7018"/>
                  <a:pt x="16270" y="7026"/>
                </a:cubicBezTo>
                <a:cubicBezTo>
                  <a:pt x="16263" y="7034"/>
                  <a:pt x="16250" y="7035"/>
                  <a:pt x="16242" y="7028"/>
                </a:cubicBezTo>
                <a:cubicBezTo>
                  <a:pt x="16234" y="7020"/>
                  <a:pt x="16233" y="7008"/>
                  <a:pt x="16240" y="6999"/>
                </a:cubicBezTo>
                <a:cubicBezTo>
                  <a:pt x="16248" y="6991"/>
                  <a:pt x="16260" y="6991"/>
                  <a:pt x="16269" y="6998"/>
                </a:cubicBezTo>
                <a:close/>
                <a:moveTo>
                  <a:pt x="15442" y="7691"/>
                </a:moveTo>
                <a:cubicBezTo>
                  <a:pt x="15448" y="7700"/>
                  <a:pt x="15444" y="7713"/>
                  <a:pt x="15435" y="7718"/>
                </a:cubicBezTo>
                <a:cubicBezTo>
                  <a:pt x="15425" y="7724"/>
                  <a:pt x="15413" y="7720"/>
                  <a:pt x="15407" y="7711"/>
                </a:cubicBezTo>
                <a:cubicBezTo>
                  <a:pt x="15402" y="7701"/>
                  <a:pt x="15405" y="7689"/>
                  <a:pt x="15415" y="7684"/>
                </a:cubicBezTo>
                <a:cubicBezTo>
                  <a:pt x="15415" y="7684"/>
                  <a:pt x="15415" y="7684"/>
                  <a:pt x="15415" y="7684"/>
                </a:cubicBezTo>
                <a:cubicBezTo>
                  <a:pt x="15424" y="7678"/>
                  <a:pt x="15437" y="7681"/>
                  <a:pt x="15442" y="7691"/>
                </a:cubicBezTo>
                <a:close/>
                <a:moveTo>
                  <a:pt x="15742" y="7490"/>
                </a:moveTo>
                <a:cubicBezTo>
                  <a:pt x="15748" y="7499"/>
                  <a:pt x="15747" y="7511"/>
                  <a:pt x="15738" y="7518"/>
                </a:cubicBezTo>
                <a:cubicBezTo>
                  <a:pt x="15738" y="7518"/>
                  <a:pt x="15738" y="7518"/>
                  <a:pt x="15738" y="7518"/>
                </a:cubicBezTo>
                <a:cubicBezTo>
                  <a:pt x="15729" y="7525"/>
                  <a:pt x="15716" y="7523"/>
                  <a:pt x="15710" y="7514"/>
                </a:cubicBezTo>
                <a:cubicBezTo>
                  <a:pt x="15703" y="7505"/>
                  <a:pt x="15705" y="7493"/>
                  <a:pt x="15714" y="7486"/>
                </a:cubicBezTo>
                <a:cubicBezTo>
                  <a:pt x="15714" y="7486"/>
                  <a:pt x="15714" y="7486"/>
                  <a:pt x="15714" y="7486"/>
                </a:cubicBezTo>
                <a:cubicBezTo>
                  <a:pt x="15723" y="7479"/>
                  <a:pt x="15735" y="7481"/>
                  <a:pt x="15742" y="7490"/>
                </a:cubicBezTo>
                <a:close/>
                <a:moveTo>
                  <a:pt x="15645" y="7561"/>
                </a:moveTo>
                <a:cubicBezTo>
                  <a:pt x="15651" y="7570"/>
                  <a:pt x="15649" y="7583"/>
                  <a:pt x="15640" y="7589"/>
                </a:cubicBezTo>
                <a:cubicBezTo>
                  <a:pt x="15630" y="7595"/>
                  <a:pt x="15618" y="7593"/>
                  <a:pt x="15612" y="7584"/>
                </a:cubicBezTo>
                <a:cubicBezTo>
                  <a:pt x="15605" y="7575"/>
                  <a:pt x="15608" y="7562"/>
                  <a:pt x="15617" y="7556"/>
                </a:cubicBezTo>
                <a:cubicBezTo>
                  <a:pt x="15626" y="7550"/>
                  <a:pt x="15638" y="7552"/>
                  <a:pt x="15645" y="7561"/>
                </a:cubicBezTo>
                <a:close/>
                <a:moveTo>
                  <a:pt x="16187" y="7087"/>
                </a:moveTo>
                <a:cubicBezTo>
                  <a:pt x="16195" y="7094"/>
                  <a:pt x="16196" y="7107"/>
                  <a:pt x="16188" y="7115"/>
                </a:cubicBezTo>
                <a:cubicBezTo>
                  <a:pt x="16188" y="7115"/>
                  <a:pt x="16188" y="7115"/>
                  <a:pt x="16188" y="7115"/>
                </a:cubicBezTo>
                <a:cubicBezTo>
                  <a:pt x="16180" y="7123"/>
                  <a:pt x="16168" y="7123"/>
                  <a:pt x="16160" y="7116"/>
                </a:cubicBezTo>
                <a:cubicBezTo>
                  <a:pt x="16152" y="7108"/>
                  <a:pt x="16151" y="7095"/>
                  <a:pt x="16159" y="7087"/>
                </a:cubicBezTo>
                <a:cubicBezTo>
                  <a:pt x="16167" y="7079"/>
                  <a:pt x="16179" y="7079"/>
                  <a:pt x="16187" y="7087"/>
                </a:cubicBezTo>
                <a:close/>
                <a:moveTo>
                  <a:pt x="13223" y="7814"/>
                </a:moveTo>
                <a:cubicBezTo>
                  <a:pt x="13213" y="7809"/>
                  <a:pt x="13209" y="7797"/>
                  <a:pt x="13214" y="7787"/>
                </a:cubicBezTo>
                <a:cubicBezTo>
                  <a:pt x="13219" y="7777"/>
                  <a:pt x="13231" y="7773"/>
                  <a:pt x="13241" y="7778"/>
                </a:cubicBezTo>
                <a:cubicBezTo>
                  <a:pt x="13241" y="7778"/>
                  <a:pt x="13241" y="7778"/>
                  <a:pt x="13241" y="7778"/>
                </a:cubicBezTo>
                <a:cubicBezTo>
                  <a:pt x="13251" y="7783"/>
                  <a:pt x="13255" y="7795"/>
                  <a:pt x="13250" y="7805"/>
                </a:cubicBezTo>
                <a:cubicBezTo>
                  <a:pt x="13245" y="7815"/>
                  <a:pt x="13233" y="7819"/>
                  <a:pt x="13223" y="7814"/>
                </a:cubicBezTo>
                <a:close/>
                <a:moveTo>
                  <a:pt x="13039" y="7690"/>
                </a:moveTo>
                <a:cubicBezTo>
                  <a:pt x="13033" y="7699"/>
                  <a:pt x="13020" y="7702"/>
                  <a:pt x="13011" y="7696"/>
                </a:cubicBezTo>
                <a:cubicBezTo>
                  <a:pt x="13002" y="7690"/>
                  <a:pt x="12999" y="7678"/>
                  <a:pt x="13005" y="7669"/>
                </a:cubicBezTo>
                <a:cubicBezTo>
                  <a:pt x="13011" y="7659"/>
                  <a:pt x="13023" y="7656"/>
                  <a:pt x="13032" y="7662"/>
                </a:cubicBezTo>
                <a:cubicBezTo>
                  <a:pt x="13042" y="7668"/>
                  <a:pt x="13044" y="7681"/>
                  <a:pt x="13039" y="7690"/>
                </a:cubicBezTo>
                <a:close/>
                <a:moveTo>
                  <a:pt x="13143" y="7750"/>
                </a:moveTo>
                <a:cubicBezTo>
                  <a:pt x="13137" y="7760"/>
                  <a:pt x="13125" y="7763"/>
                  <a:pt x="13116" y="7758"/>
                </a:cubicBezTo>
                <a:cubicBezTo>
                  <a:pt x="13106" y="7753"/>
                  <a:pt x="13102" y="7741"/>
                  <a:pt x="13108" y="7731"/>
                </a:cubicBezTo>
                <a:cubicBezTo>
                  <a:pt x="13113" y="7721"/>
                  <a:pt x="13125" y="7718"/>
                  <a:pt x="13135" y="7723"/>
                </a:cubicBezTo>
                <a:cubicBezTo>
                  <a:pt x="13145" y="7728"/>
                  <a:pt x="13148" y="7741"/>
                  <a:pt x="13143" y="7750"/>
                </a:cubicBezTo>
                <a:close/>
                <a:moveTo>
                  <a:pt x="13360" y="7853"/>
                </a:moveTo>
                <a:cubicBezTo>
                  <a:pt x="13356" y="7864"/>
                  <a:pt x="13344" y="7868"/>
                  <a:pt x="13334" y="7864"/>
                </a:cubicBezTo>
                <a:cubicBezTo>
                  <a:pt x="13334" y="7864"/>
                  <a:pt x="13334" y="7864"/>
                  <a:pt x="13334" y="7864"/>
                </a:cubicBezTo>
                <a:cubicBezTo>
                  <a:pt x="13324" y="7860"/>
                  <a:pt x="13319" y="7848"/>
                  <a:pt x="13323" y="7838"/>
                </a:cubicBezTo>
                <a:cubicBezTo>
                  <a:pt x="13328" y="7828"/>
                  <a:pt x="13339" y="7823"/>
                  <a:pt x="13350" y="7827"/>
                </a:cubicBezTo>
                <a:cubicBezTo>
                  <a:pt x="13360" y="7832"/>
                  <a:pt x="13364" y="7843"/>
                  <a:pt x="13360" y="7853"/>
                </a:cubicBezTo>
                <a:close/>
                <a:moveTo>
                  <a:pt x="12840" y="7522"/>
                </a:moveTo>
                <a:cubicBezTo>
                  <a:pt x="12849" y="7529"/>
                  <a:pt x="12850" y="7542"/>
                  <a:pt x="12843" y="7550"/>
                </a:cubicBezTo>
                <a:cubicBezTo>
                  <a:pt x="12835" y="7559"/>
                  <a:pt x="12823" y="7560"/>
                  <a:pt x="12814" y="7553"/>
                </a:cubicBezTo>
                <a:cubicBezTo>
                  <a:pt x="12806" y="7546"/>
                  <a:pt x="12805" y="7533"/>
                  <a:pt x="12812" y="7524"/>
                </a:cubicBezTo>
                <a:cubicBezTo>
                  <a:pt x="12819" y="7516"/>
                  <a:pt x="12832" y="7515"/>
                  <a:pt x="12840" y="7522"/>
                </a:cubicBezTo>
                <a:close/>
                <a:moveTo>
                  <a:pt x="12934" y="7596"/>
                </a:moveTo>
                <a:cubicBezTo>
                  <a:pt x="12943" y="7602"/>
                  <a:pt x="12945" y="7615"/>
                  <a:pt x="12938" y="7623"/>
                </a:cubicBezTo>
                <a:cubicBezTo>
                  <a:pt x="12932" y="7632"/>
                  <a:pt x="12919" y="7634"/>
                  <a:pt x="12910" y="7628"/>
                </a:cubicBezTo>
                <a:cubicBezTo>
                  <a:pt x="12910" y="7628"/>
                  <a:pt x="12910" y="7628"/>
                  <a:pt x="12910" y="7628"/>
                </a:cubicBezTo>
                <a:cubicBezTo>
                  <a:pt x="12901" y="7621"/>
                  <a:pt x="12899" y="7609"/>
                  <a:pt x="12906" y="7600"/>
                </a:cubicBezTo>
                <a:cubicBezTo>
                  <a:pt x="12912" y="7591"/>
                  <a:pt x="12925" y="7589"/>
                  <a:pt x="12934" y="7596"/>
                </a:cubicBezTo>
                <a:close/>
                <a:moveTo>
                  <a:pt x="16424" y="6814"/>
                </a:moveTo>
                <a:cubicBezTo>
                  <a:pt x="16432" y="6821"/>
                  <a:pt x="16434" y="6834"/>
                  <a:pt x="16427" y="6842"/>
                </a:cubicBezTo>
                <a:cubicBezTo>
                  <a:pt x="16420" y="6851"/>
                  <a:pt x="16407" y="6852"/>
                  <a:pt x="16399" y="6845"/>
                </a:cubicBezTo>
                <a:cubicBezTo>
                  <a:pt x="16390" y="6838"/>
                  <a:pt x="16389" y="6826"/>
                  <a:pt x="16396" y="6817"/>
                </a:cubicBezTo>
                <a:cubicBezTo>
                  <a:pt x="16396" y="6817"/>
                  <a:pt x="16396" y="6817"/>
                  <a:pt x="16396" y="6817"/>
                </a:cubicBezTo>
                <a:cubicBezTo>
                  <a:pt x="16403" y="6809"/>
                  <a:pt x="16415" y="6807"/>
                  <a:pt x="16424" y="6814"/>
                </a:cubicBezTo>
                <a:close/>
                <a:moveTo>
                  <a:pt x="16347" y="6907"/>
                </a:moveTo>
                <a:cubicBezTo>
                  <a:pt x="16356" y="6914"/>
                  <a:pt x="16357" y="6927"/>
                  <a:pt x="16350" y="6935"/>
                </a:cubicBezTo>
                <a:cubicBezTo>
                  <a:pt x="16342" y="6944"/>
                  <a:pt x="16330" y="6945"/>
                  <a:pt x="16321" y="6938"/>
                </a:cubicBezTo>
                <a:cubicBezTo>
                  <a:pt x="16313" y="6930"/>
                  <a:pt x="16312" y="6918"/>
                  <a:pt x="16319" y="6909"/>
                </a:cubicBezTo>
                <a:cubicBezTo>
                  <a:pt x="16326" y="6901"/>
                  <a:pt x="16339" y="6900"/>
                  <a:pt x="16347" y="6907"/>
                </a:cubicBezTo>
                <a:close/>
                <a:moveTo>
                  <a:pt x="13473" y="7896"/>
                </a:moveTo>
                <a:cubicBezTo>
                  <a:pt x="13469" y="7907"/>
                  <a:pt x="13457" y="7912"/>
                  <a:pt x="13447" y="7908"/>
                </a:cubicBezTo>
                <a:cubicBezTo>
                  <a:pt x="13437" y="7905"/>
                  <a:pt x="13431" y="7893"/>
                  <a:pt x="13435" y="7883"/>
                </a:cubicBezTo>
                <a:cubicBezTo>
                  <a:pt x="13439" y="7872"/>
                  <a:pt x="13450" y="7867"/>
                  <a:pt x="13461" y="7871"/>
                </a:cubicBezTo>
                <a:cubicBezTo>
                  <a:pt x="13461" y="7871"/>
                  <a:pt x="13461" y="7871"/>
                  <a:pt x="13461" y="7871"/>
                </a:cubicBezTo>
                <a:cubicBezTo>
                  <a:pt x="13471" y="7875"/>
                  <a:pt x="13476" y="7886"/>
                  <a:pt x="13473" y="7896"/>
                </a:cubicBezTo>
                <a:close/>
                <a:moveTo>
                  <a:pt x="16016" y="7285"/>
                </a:moveTo>
                <a:cubicBezTo>
                  <a:pt x="16016" y="7285"/>
                  <a:pt x="16016" y="7285"/>
                  <a:pt x="16016" y="7285"/>
                </a:cubicBezTo>
                <a:cubicBezTo>
                  <a:pt x="16008" y="7293"/>
                  <a:pt x="15995" y="7292"/>
                  <a:pt x="15988" y="7284"/>
                </a:cubicBezTo>
                <a:cubicBezTo>
                  <a:pt x="15980" y="7276"/>
                  <a:pt x="15981" y="7263"/>
                  <a:pt x="15989" y="7256"/>
                </a:cubicBezTo>
                <a:cubicBezTo>
                  <a:pt x="15997" y="7248"/>
                  <a:pt x="16010" y="7249"/>
                  <a:pt x="16017" y="7257"/>
                </a:cubicBezTo>
                <a:cubicBezTo>
                  <a:pt x="16025" y="7265"/>
                  <a:pt x="16024" y="7278"/>
                  <a:pt x="16016" y="7285"/>
                </a:cubicBezTo>
                <a:close/>
                <a:moveTo>
                  <a:pt x="14060" y="8021"/>
                </a:moveTo>
                <a:cubicBezTo>
                  <a:pt x="14059" y="8032"/>
                  <a:pt x="14049" y="8040"/>
                  <a:pt x="14038" y="8039"/>
                </a:cubicBezTo>
                <a:cubicBezTo>
                  <a:pt x="14038" y="8039"/>
                  <a:pt x="14038" y="8039"/>
                  <a:pt x="14038" y="8039"/>
                </a:cubicBezTo>
                <a:cubicBezTo>
                  <a:pt x="14027" y="8038"/>
                  <a:pt x="14019" y="8029"/>
                  <a:pt x="14020" y="8018"/>
                </a:cubicBezTo>
                <a:cubicBezTo>
                  <a:pt x="14021" y="8007"/>
                  <a:pt x="14031" y="7999"/>
                  <a:pt x="14042" y="8000"/>
                </a:cubicBezTo>
                <a:cubicBezTo>
                  <a:pt x="14053" y="8001"/>
                  <a:pt x="14061" y="8010"/>
                  <a:pt x="14060" y="8021"/>
                </a:cubicBezTo>
                <a:close/>
                <a:moveTo>
                  <a:pt x="13940" y="8009"/>
                </a:moveTo>
                <a:cubicBezTo>
                  <a:pt x="13938" y="8020"/>
                  <a:pt x="13928" y="8027"/>
                  <a:pt x="13917" y="8026"/>
                </a:cubicBezTo>
                <a:cubicBezTo>
                  <a:pt x="13917" y="8026"/>
                  <a:pt x="13917" y="8026"/>
                  <a:pt x="13917" y="8026"/>
                </a:cubicBezTo>
                <a:cubicBezTo>
                  <a:pt x="13906" y="8024"/>
                  <a:pt x="13899" y="8014"/>
                  <a:pt x="13900" y="8003"/>
                </a:cubicBezTo>
                <a:cubicBezTo>
                  <a:pt x="13902" y="7992"/>
                  <a:pt x="13912" y="7984"/>
                  <a:pt x="13923" y="7986"/>
                </a:cubicBezTo>
                <a:cubicBezTo>
                  <a:pt x="13934" y="7988"/>
                  <a:pt x="13942" y="7998"/>
                  <a:pt x="13940" y="8009"/>
                </a:cubicBezTo>
                <a:close/>
                <a:moveTo>
                  <a:pt x="13821" y="7990"/>
                </a:moveTo>
                <a:cubicBezTo>
                  <a:pt x="13819" y="8001"/>
                  <a:pt x="13809" y="8008"/>
                  <a:pt x="13798" y="8005"/>
                </a:cubicBezTo>
                <a:cubicBezTo>
                  <a:pt x="13798" y="8005"/>
                  <a:pt x="13798" y="8005"/>
                  <a:pt x="13798" y="8005"/>
                </a:cubicBezTo>
                <a:cubicBezTo>
                  <a:pt x="13787" y="8003"/>
                  <a:pt x="13780" y="7993"/>
                  <a:pt x="13782" y="7982"/>
                </a:cubicBezTo>
                <a:cubicBezTo>
                  <a:pt x="13784" y="7971"/>
                  <a:pt x="13795" y="7964"/>
                  <a:pt x="13805" y="7966"/>
                </a:cubicBezTo>
                <a:cubicBezTo>
                  <a:pt x="13816" y="7968"/>
                  <a:pt x="13823" y="7979"/>
                  <a:pt x="13821" y="7990"/>
                </a:cubicBezTo>
                <a:close/>
                <a:moveTo>
                  <a:pt x="14281" y="8048"/>
                </a:moveTo>
                <a:cubicBezTo>
                  <a:pt x="14281" y="8048"/>
                  <a:pt x="14281" y="8048"/>
                  <a:pt x="14281" y="8048"/>
                </a:cubicBezTo>
                <a:cubicBezTo>
                  <a:pt x="14281" y="8048"/>
                  <a:pt x="14281" y="8048"/>
                  <a:pt x="14281" y="8048"/>
                </a:cubicBezTo>
                <a:close/>
                <a:moveTo>
                  <a:pt x="14161" y="8007"/>
                </a:moveTo>
                <a:cubicBezTo>
                  <a:pt x="14161" y="8007"/>
                  <a:pt x="14161" y="8007"/>
                  <a:pt x="14161" y="8007"/>
                </a:cubicBezTo>
                <a:cubicBezTo>
                  <a:pt x="14161" y="8007"/>
                  <a:pt x="14161" y="8007"/>
                  <a:pt x="14161" y="8007"/>
                </a:cubicBezTo>
                <a:close/>
                <a:moveTo>
                  <a:pt x="14180" y="8028"/>
                </a:moveTo>
                <a:cubicBezTo>
                  <a:pt x="14179" y="8039"/>
                  <a:pt x="14170" y="8047"/>
                  <a:pt x="14159" y="8047"/>
                </a:cubicBezTo>
                <a:cubicBezTo>
                  <a:pt x="14148" y="8047"/>
                  <a:pt x="14139" y="8037"/>
                  <a:pt x="14140" y="8026"/>
                </a:cubicBezTo>
                <a:cubicBezTo>
                  <a:pt x="14140" y="8015"/>
                  <a:pt x="14150" y="8007"/>
                  <a:pt x="14161" y="8007"/>
                </a:cubicBezTo>
                <a:cubicBezTo>
                  <a:pt x="14172" y="8007"/>
                  <a:pt x="14180" y="8017"/>
                  <a:pt x="14180" y="8028"/>
                </a:cubicBezTo>
                <a:close/>
                <a:moveTo>
                  <a:pt x="12753" y="7442"/>
                </a:moveTo>
                <a:cubicBezTo>
                  <a:pt x="12761" y="7449"/>
                  <a:pt x="12761" y="7462"/>
                  <a:pt x="12753" y="7470"/>
                </a:cubicBezTo>
                <a:cubicBezTo>
                  <a:pt x="12745" y="7477"/>
                  <a:pt x="12732" y="7477"/>
                  <a:pt x="12725" y="7469"/>
                </a:cubicBezTo>
                <a:cubicBezTo>
                  <a:pt x="12725" y="7469"/>
                  <a:pt x="12725" y="7469"/>
                  <a:pt x="12725" y="7469"/>
                </a:cubicBezTo>
                <a:cubicBezTo>
                  <a:pt x="12717" y="7461"/>
                  <a:pt x="12717" y="7449"/>
                  <a:pt x="12725" y="7441"/>
                </a:cubicBezTo>
                <a:cubicBezTo>
                  <a:pt x="12733" y="7433"/>
                  <a:pt x="12746" y="7434"/>
                  <a:pt x="12753" y="7442"/>
                </a:cubicBezTo>
                <a:close/>
                <a:moveTo>
                  <a:pt x="13703" y="7965"/>
                </a:moveTo>
                <a:cubicBezTo>
                  <a:pt x="13701" y="7975"/>
                  <a:pt x="13690" y="7982"/>
                  <a:pt x="13679" y="7979"/>
                </a:cubicBezTo>
                <a:cubicBezTo>
                  <a:pt x="13668" y="7976"/>
                  <a:pt x="13662" y="7966"/>
                  <a:pt x="13665" y="7955"/>
                </a:cubicBezTo>
                <a:cubicBezTo>
                  <a:pt x="13667" y="7944"/>
                  <a:pt x="13678" y="7938"/>
                  <a:pt x="13689" y="7940"/>
                </a:cubicBezTo>
                <a:cubicBezTo>
                  <a:pt x="13689" y="7940"/>
                  <a:pt x="13689" y="7940"/>
                  <a:pt x="13689" y="7940"/>
                </a:cubicBezTo>
                <a:cubicBezTo>
                  <a:pt x="13700" y="7943"/>
                  <a:pt x="13706" y="7954"/>
                  <a:pt x="13703" y="7965"/>
                </a:cubicBezTo>
                <a:close/>
                <a:moveTo>
                  <a:pt x="12678" y="7352"/>
                </a:moveTo>
                <a:cubicBezTo>
                  <a:pt x="12684" y="7361"/>
                  <a:pt x="12682" y="7373"/>
                  <a:pt x="12673" y="7380"/>
                </a:cubicBezTo>
                <a:cubicBezTo>
                  <a:pt x="12664" y="7386"/>
                  <a:pt x="12652" y="7384"/>
                  <a:pt x="12645" y="7375"/>
                </a:cubicBezTo>
                <a:cubicBezTo>
                  <a:pt x="12639" y="7366"/>
                  <a:pt x="12641" y="7354"/>
                  <a:pt x="12650" y="7347"/>
                </a:cubicBezTo>
                <a:cubicBezTo>
                  <a:pt x="12659" y="7341"/>
                  <a:pt x="12671" y="7343"/>
                  <a:pt x="12678" y="7352"/>
                </a:cubicBezTo>
                <a:close/>
                <a:moveTo>
                  <a:pt x="13587" y="7933"/>
                </a:moveTo>
                <a:cubicBezTo>
                  <a:pt x="13584" y="7944"/>
                  <a:pt x="13573" y="7950"/>
                  <a:pt x="13562" y="7947"/>
                </a:cubicBezTo>
                <a:cubicBezTo>
                  <a:pt x="13552" y="7944"/>
                  <a:pt x="13546" y="7932"/>
                  <a:pt x="13549" y="7922"/>
                </a:cubicBezTo>
                <a:cubicBezTo>
                  <a:pt x="13552" y="7911"/>
                  <a:pt x="13563" y="7905"/>
                  <a:pt x="13574" y="7908"/>
                </a:cubicBezTo>
                <a:cubicBezTo>
                  <a:pt x="13584" y="7912"/>
                  <a:pt x="13590" y="7923"/>
                  <a:pt x="13587" y="7933"/>
                </a:cubicBezTo>
                <a:close/>
                <a:moveTo>
                  <a:pt x="14643" y="8012"/>
                </a:moveTo>
                <a:cubicBezTo>
                  <a:pt x="14643" y="8012"/>
                  <a:pt x="14643" y="8012"/>
                  <a:pt x="14643" y="8012"/>
                </a:cubicBezTo>
                <a:cubicBezTo>
                  <a:pt x="14643" y="8012"/>
                  <a:pt x="14643" y="8012"/>
                  <a:pt x="14643" y="8012"/>
                </a:cubicBezTo>
                <a:close/>
                <a:moveTo>
                  <a:pt x="15007" y="7894"/>
                </a:moveTo>
                <a:cubicBezTo>
                  <a:pt x="15010" y="7905"/>
                  <a:pt x="15005" y="7916"/>
                  <a:pt x="14994" y="7920"/>
                </a:cubicBezTo>
                <a:cubicBezTo>
                  <a:pt x="14984" y="7923"/>
                  <a:pt x="14973" y="7918"/>
                  <a:pt x="14969" y="7908"/>
                </a:cubicBezTo>
                <a:cubicBezTo>
                  <a:pt x="14965" y="7897"/>
                  <a:pt x="14971" y="7886"/>
                  <a:pt x="14981" y="7882"/>
                </a:cubicBezTo>
                <a:cubicBezTo>
                  <a:pt x="14992" y="7878"/>
                  <a:pt x="15003" y="7884"/>
                  <a:pt x="15007" y="7894"/>
                </a:cubicBezTo>
                <a:close/>
                <a:moveTo>
                  <a:pt x="14776" y="7963"/>
                </a:moveTo>
                <a:cubicBezTo>
                  <a:pt x="14779" y="7974"/>
                  <a:pt x="14772" y="7985"/>
                  <a:pt x="14761" y="7987"/>
                </a:cubicBezTo>
                <a:cubicBezTo>
                  <a:pt x="14761" y="7987"/>
                  <a:pt x="14761" y="7987"/>
                  <a:pt x="14761" y="7987"/>
                </a:cubicBezTo>
                <a:cubicBezTo>
                  <a:pt x="14751" y="7990"/>
                  <a:pt x="14740" y="7983"/>
                  <a:pt x="14737" y="7973"/>
                </a:cubicBezTo>
                <a:cubicBezTo>
                  <a:pt x="14735" y="7962"/>
                  <a:pt x="14742" y="7951"/>
                  <a:pt x="14752" y="7949"/>
                </a:cubicBezTo>
                <a:cubicBezTo>
                  <a:pt x="14763" y="7946"/>
                  <a:pt x="14774" y="7953"/>
                  <a:pt x="14776" y="7963"/>
                </a:cubicBezTo>
                <a:close/>
                <a:moveTo>
                  <a:pt x="14892" y="7932"/>
                </a:moveTo>
                <a:cubicBezTo>
                  <a:pt x="14896" y="7942"/>
                  <a:pt x="14889" y="7954"/>
                  <a:pt x="14879" y="7957"/>
                </a:cubicBezTo>
                <a:cubicBezTo>
                  <a:pt x="14868" y="7960"/>
                  <a:pt x="14857" y="7954"/>
                  <a:pt x="14854" y="7943"/>
                </a:cubicBezTo>
                <a:cubicBezTo>
                  <a:pt x="14851" y="7932"/>
                  <a:pt x="14857" y="7921"/>
                  <a:pt x="14868" y="7918"/>
                </a:cubicBezTo>
                <a:cubicBezTo>
                  <a:pt x="14868" y="7918"/>
                  <a:pt x="14868" y="7918"/>
                  <a:pt x="14868" y="7918"/>
                </a:cubicBezTo>
                <a:cubicBezTo>
                  <a:pt x="14878" y="7915"/>
                  <a:pt x="14889" y="7921"/>
                  <a:pt x="14892" y="7932"/>
                </a:cubicBezTo>
                <a:close/>
                <a:moveTo>
                  <a:pt x="15119" y="7851"/>
                </a:moveTo>
                <a:cubicBezTo>
                  <a:pt x="15123" y="7862"/>
                  <a:pt x="15118" y="7873"/>
                  <a:pt x="15108" y="7877"/>
                </a:cubicBezTo>
                <a:cubicBezTo>
                  <a:pt x="15098" y="7881"/>
                  <a:pt x="15086" y="7876"/>
                  <a:pt x="15082" y="7866"/>
                </a:cubicBezTo>
                <a:cubicBezTo>
                  <a:pt x="15078" y="7856"/>
                  <a:pt x="15083" y="7844"/>
                  <a:pt x="15093" y="7840"/>
                </a:cubicBezTo>
                <a:cubicBezTo>
                  <a:pt x="15093" y="7840"/>
                  <a:pt x="15093" y="7840"/>
                  <a:pt x="15093" y="7840"/>
                </a:cubicBezTo>
                <a:cubicBezTo>
                  <a:pt x="15103" y="7836"/>
                  <a:pt x="15115" y="7841"/>
                  <a:pt x="15119" y="7851"/>
                </a:cubicBezTo>
                <a:close/>
                <a:moveTo>
                  <a:pt x="14659" y="7989"/>
                </a:moveTo>
                <a:cubicBezTo>
                  <a:pt x="14661" y="8000"/>
                  <a:pt x="14654" y="8010"/>
                  <a:pt x="14643" y="8012"/>
                </a:cubicBezTo>
                <a:cubicBezTo>
                  <a:pt x="14632" y="8014"/>
                  <a:pt x="14621" y="8007"/>
                  <a:pt x="14619" y="7996"/>
                </a:cubicBezTo>
                <a:cubicBezTo>
                  <a:pt x="14617" y="7985"/>
                  <a:pt x="14625" y="7975"/>
                  <a:pt x="14636" y="7973"/>
                </a:cubicBezTo>
                <a:cubicBezTo>
                  <a:pt x="14646" y="7971"/>
                  <a:pt x="14657" y="7978"/>
                  <a:pt x="14659" y="7989"/>
                </a:cubicBezTo>
                <a:close/>
                <a:moveTo>
                  <a:pt x="14420" y="8021"/>
                </a:moveTo>
                <a:cubicBezTo>
                  <a:pt x="14421" y="8032"/>
                  <a:pt x="14413" y="8042"/>
                  <a:pt x="14402" y="8042"/>
                </a:cubicBezTo>
                <a:cubicBezTo>
                  <a:pt x="14391" y="8043"/>
                  <a:pt x="14381" y="8035"/>
                  <a:pt x="14380" y="8024"/>
                </a:cubicBezTo>
                <a:cubicBezTo>
                  <a:pt x="14380" y="8013"/>
                  <a:pt x="14388" y="8003"/>
                  <a:pt x="14399" y="8003"/>
                </a:cubicBezTo>
                <a:cubicBezTo>
                  <a:pt x="14410" y="8002"/>
                  <a:pt x="14420" y="8010"/>
                  <a:pt x="14420" y="8021"/>
                </a:cubicBezTo>
                <a:close/>
                <a:moveTo>
                  <a:pt x="14540" y="8008"/>
                </a:moveTo>
                <a:cubicBezTo>
                  <a:pt x="14541" y="8019"/>
                  <a:pt x="14534" y="8029"/>
                  <a:pt x="14523" y="8031"/>
                </a:cubicBezTo>
                <a:cubicBezTo>
                  <a:pt x="14512" y="8032"/>
                  <a:pt x="14502" y="8024"/>
                  <a:pt x="14500" y="8013"/>
                </a:cubicBezTo>
                <a:cubicBezTo>
                  <a:pt x="14499" y="8002"/>
                  <a:pt x="14507" y="7992"/>
                  <a:pt x="14518" y="7991"/>
                </a:cubicBezTo>
                <a:cubicBezTo>
                  <a:pt x="14529" y="7989"/>
                  <a:pt x="14539" y="7997"/>
                  <a:pt x="14540" y="8008"/>
                </a:cubicBezTo>
                <a:close/>
                <a:moveTo>
                  <a:pt x="14300" y="8028"/>
                </a:moveTo>
                <a:cubicBezTo>
                  <a:pt x="14300" y="8039"/>
                  <a:pt x="14292" y="8048"/>
                  <a:pt x="14281" y="8048"/>
                </a:cubicBezTo>
                <a:cubicBezTo>
                  <a:pt x="14270" y="8048"/>
                  <a:pt x="14260" y="8039"/>
                  <a:pt x="14260" y="8028"/>
                </a:cubicBezTo>
                <a:cubicBezTo>
                  <a:pt x="14260" y="8017"/>
                  <a:pt x="14269" y="8008"/>
                  <a:pt x="14280" y="8008"/>
                </a:cubicBezTo>
                <a:cubicBezTo>
                  <a:pt x="14291" y="8008"/>
                  <a:pt x="14300" y="8017"/>
                  <a:pt x="14300" y="8028"/>
                </a:cubicBezTo>
                <a:close/>
                <a:moveTo>
                  <a:pt x="15229" y="7803"/>
                </a:moveTo>
                <a:cubicBezTo>
                  <a:pt x="15234" y="7813"/>
                  <a:pt x="15229" y="7825"/>
                  <a:pt x="15219" y="7829"/>
                </a:cubicBezTo>
                <a:cubicBezTo>
                  <a:pt x="15209" y="7834"/>
                  <a:pt x="15198" y="7830"/>
                  <a:pt x="15193" y="7820"/>
                </a:cubicBezTo>
                <a:cubicBezTo>
                  <a:pt x="15188" y="7809"/>
                  <a:pt x="15193" y="7798"/>
                  <a:pt x="15203" y="7793"/>
                </a:cubicBezTo>
                <a:cubicBezTo>
                  <a:pt x="15213" y="7788"/>
                  <a:pt x="15225" y="7793"/>
                  <a:pt x="15229" y="7803"/>
                </a:cubicBezTo>
                <a:close/>
                <a:moveTo>
                  <a:pt x="17771" y="5686"/>
                </a:moveTo>
                <a:cubicBezTo>
                  <a:pt x="17775" y="5697"/>
                  <a:pt x="17770" y="5708"/>
                  <a:pt x="17760" y="5712"/>
                </a:cubicBezTo>
                <a:cubicBezTo>
                  <a:pt x="17750" y="5717"/>
                  <a:pt x="17738" y="5712"/>
                  <a:pt x="17734" y="5702"/>
                </a:cubicBezTo>
                <a:cubicBezTo>
                  <a:pt x="17730" y="5691"/>
                  <a:pt x="17735" y="5680"/>
                  <a:pt x="17745" y="5675"/>
                </a:cubicBezTo>
                <a:cubicBezTo>
                  <a:pt x="17755" y="5671"/>
                  <a:pt x="17767" y="5676"/>
                  <a:pt x="17771" y="5686"/>
                </a:cubicBezTo>
                <a:close/>
                <a:moveTo>
                  <a:pt x="19633" y="5349"/>
                </a:moveTo>
                <a:cubicBezTo>
                  <a:pt x="19635" y="5360"/>
                  <a:pt x="19628" y="5371"/>
                  <a:pt x="19617" y="5373"/>
                </a:cubicBezTo>
                <a:cubicBezTo>
                  <a:pt x="19617" y="5373"/>
                  <a:pt x="19617" y="5373"/>
                  <a:pt x="19617" y="5373"/>
                </a:cubicBezTo>
                <a:cubicBezTo>
                  <a:pt x="19606" y="5375"/>
                  <a:pt x="19596" y="5368"/>
                  <a:pt x="19594" y="5357"/>
                </a:cubicBezTo>
                <a:cubicBezTo>
                  <a:pt x="19592" y="5346"/>
                  <a:pt x="19599" y="5335"/>
                  <a:pt x="19610" y="5333"/>
                </a:cubicBezTo>
                <a:cubicBezTo>
                  <a:pt x="19621" y="5331"/>
                  <a:pt x="19631" y="5339"/>
                  <a:pt x="19633" y="5349"/>
                </a:cubicBezTo>
                <a:close/>
                <a:moveTo>
                  <a:pt x="19516" y="5370"/>
                </a:moveTo>
                <a:cubicBezTo>
                  <a:pt x="19518" y="5381"/>
                  <a:pt x="19511" y="5391"/>
                  <a:pt x="19500" y="5393"/>
                </a:cubicBezTo>
                <a:cubicBezTo>
                  <a:pt x="19489" y="5395"/>
                  <a:pt x="19479" y="5387"/>
                  <a:pt x="19477" y="5376"/>
                </a:cubicBezTo>
                <a:cubicBezTo>
                  <a:pt x="19475" y="5365"/>
                  <a:pt x="19483" y="5355"/>
                  <a:pt x="19494" y="5353"/>
                </a:cubicBezTo>
                <a:cubicBezTo>
                  <a:pt x="19504" y="5352"/>
                  <a:pt x="19515" y="5359"/>
                  <a:pt x="19516" y="5370"/>
                </a:cubicBezTo>
                <a:close/>
                <a:moveTo>
                  <a:pt x="19399" y="5388"/>
                </a:moveTo>
                <a:cubicBezTo>
                  <a:pt x="19401" y="5399"/>
                  <a:pt x="19393" y="5409"/>
                  <a:pt x="19382" y="5411"/>
                </a:cubicBezTo>
                <a:cubicBezTo>
                  <a:pt x="19371" y="5412"/>
                  <a:pt x="19361" y="5405"/>
                  <a:pt x="19360" y="5394"/>
                </a:cubicBezTo>
                <a:cubicBezTo>
                  <a:pt x="19358" y="5383"/>
                  <a:pt x="19366" y="5373"/>
                  <a:pt x="19377" y="5371"/>
                </a:cubicBezTo>
                <a:cubicBezTo>
                  <a:pt x="19377" y="5371"/>
                  <a:pt x="19377" y="5371"/>
                  <a:pt x="19377" y="5371"/>
                </a:cubicBezTo>
                <a:cubicBezTo>
                  <a:pt x="19388" y="5370"/>
                  <a:pt x="19398" y="5377"/>
                  <a:pt x="19399" y="5388"/>
                </a:cubicBezTo>
                <a:close/>
                <a:moveTo>
                  <a:pt x="19750" y="5327"/>
                </a:moveTo>
                <a:cubicBezTo>
                  <a:pt x="19752" y="5337"/>
                  <a:pt x="19745" y="5348"/>
                  <a:pt x="19734" y="5350"/>
                </a:cubicBezTo>
                <a:cubicBezTo>
                  <a:pt x="19734" y="5350"/>
                  <a:pt x="19734" y="5350"/>
                  <a:pt x="19734" y="5350"/>
                </a:cubicBezTo>
                <a:cubicBezTo>
                  <a:pt x="19723" y="5352"/>
                  <a:pt x="19713" y="5345"/>
                  <a:pt x="19710" y="5335"/>
                </a:cubicBezTo>
                <a:cubicBezTo>
                  <a:pt x="19708" y="5324"/>
                  <a:pt x="19715" y="5313"/>
                  <a:pt x="19726" y="5311"/>
                </a:cubicBezTo>
                <a:cubicBezTo>
                  <a:pt x="19726" y="5311"/>
                  <a:pt x="19726" y="5311"/>
                  <a:pt x="19726" y="5311"/>
                </a:cubicBezTo>
                <a:cubicBezTo>
                  <a:pt x="19737" y="5309"/>
                  <a:pt x="19747" y="5316"/>
                  <a:pt x="19750" y="5327"/>
                </a:cubicBezTo>
                <a:close/>
                <a:moveTo>
                  <a:pt x="19382" y="5411"/>
                </a:moveTo>
                <a:cubicBezTo>
                  <a:pt x="19382" y="5411"/>
                  <a:pt x="19382" y="5411"/>
                  <a:pt x="19382" y="5411"/>
                </a:cubicBezTo>
                <a:cubicBezTo>
                  <a:pt x="19382" y="5411"/>
                  <a:pt x="19382" y="5411"/>
                  <a:pt x="19382" y="5411"/>
                </a:cubicBezTo>
                <a:close/>
                <a:moveTo>
                  <a:pt x="19865" y="5301"/>
                </a:moveTo>
                <a:cubicBezTo>
                  <a:pt x="19868" y="5312"/>
                  <a:pt x="19861" y="5322"/>
                  <a:pt x="19850" y="5325"/>
                </a:cubicBezTo>
                <a:cubicBezTo>
                  <a:pt x="19850" y="5325"/>
                  <a:pt x="19850" y="5325"/>
                  <a:pt x="19850" y="5325"/>
                </a:cubicBezTo>
                <a:cubicBezTo>
                  <a:pt x="19840" y="5327"/>
                  <a:pt x="19829" y="5321"/>
                  <a:pt x="19826" y="5310"/>
                </a:cubicBezTo>
                <a:cubicBezTo>
                  <a:pt x="19824" y="5299"/>
                  <a:pt x="19831" y="5288"/>
                  <a:pt x="19841" y="5286"/>
                </a:cubicBezTo>
                <a:cubicBezTo>
                  <a:pt x="19841" y="5286"/>
                  <a:pt x="19841" y="5286"/>
                  <a:pt x="19841" y="5286"/>
                </a:cubicBezTo>
                <a:cubicBezTo>
                  <a:pt x="19852" y="5283"/>
                  <a:pt x="19863" y="5290"/>
                  <a:pt x="19865" y="5301"/>
                </a:cubicBezTo>
                <a:close/>
                <a:moveTo>
                  <a:pt x="19164" y="5420"/>
                </a:moveTo>
                <a:cubicBezTo>
                  <a:pt x="19165" y="5431"/>
                  <a:pt x="19158" y="5441"/>
                  <a:pt x="19147" y="5442"/>
                </a:cubicBezTo>
                <a:cubicBezTo>
                  <a:pt x="19147" y="5442"/>
                  <a:pt x="19147" y="5442"/>
                  <a:pt x="19147" y="5442"/>
                </a:cubicBezTo>
                <a:cubicBezTo>
                  <a:pt x="19136" y="5443"/>
                  <a:pt x="19126" y="5435"/>
                  <a:pt x="19124" y="5424"/>
                </a:cubicBezTo>
                <a:cubicBezTo>
                  <a:pt x="19123" y="5413"/>
                  <a:pt x="19131" y="5403"/>
                  <a:pt x="19142" y="5402"/>
                </a:cubicBezTo>
                <a:cubicBezTo>
                  <a:pt x="19153" y="5401"/>
                  <a:pt x="19163" y="5409"/>
                  <a:pt x="19164" y="5420"/>
                </a:cubicBezTo>
                <a:close/>
                <a:moveTo>
                  <a:pt x="19046" y="5434"/>
                </a:moveTo>
                <a:cubicBezTo>
                  <a:pt x="19048" y="5445"/>
                  <a:pt x="19040" y="5454"/>
                  <a:pt x="19029" y="5456"/>
                </a:cubicBezTo>
                <a:cubicBezTo>
                  <a:pt x="19018" y="5457"/>
                  <a:pt x="19008" y="5449"/>
                  <a:pt x="19007" y="5438"/>
                </a:cubicBezTo>
                <a:cubicBezTo>
                  <a:pt x="19005" y="5427"/>
                  <a:pt x="19013" y="5417"/>
                  <a:pt x="19024" y="5416"/>
                </a:cubicBezTo>
                <a:cubicBezTo>
                  <a:pt x="19035" y="5415"/>
                  <a:pt x="19045" y="5423"/>
                  <a:pt x="19046" y="5434"/>
                </a:cubicBezTo>
                <a:close/>
                <a:moveTo>
                  <a:pt x="19282" y="5405"/>
                </a:moveTo>
                <a:cubicBezTo>
                  <a:pt x="19283" y="5416"/>
                  <a:pt x="19275" y="5426"/>
                  <a:pt x="19265" y="5427"/>
                </a:cubicBezTo>
                <a:cubicBezTo>
                  <a:pt x="19254" y="5428"/>
                  <a:pt x="19244" y="5421"/>
                  <a:pt x="19242" y="5410"/>
                </a:cubicBezTo>
                <a:cubicBezTo>
                  <a:pt x="19241" y="5399"/>
                  <a:pt x="19248" y="5389"/>
                  <a:pt x="19259" y="5387"/>
                </a:cubicBezTo>
                <a:cubicBezTo>
                  <a:pt x="19259" y="5387"/>
                  <a:pt x="19259" y="5387"/>
                  <a:pt x="19259" y="5387"/>
                </a:cubicBezTo>
                <a:cubicBezTo>
                  <a:pt x="19270" y="5386"/>
                  <a:pt x="19280" y="5394"/>
                  <a:pt x="19282" y="5405"/>
                </a:cubicBezTo>
                <a:close/>
                <a:moveTo>
                  <a:pt x="18928" y="5447"/>
                </a:moveTo>
                <a:cubicBezTo>
                  <a:pt x="18930" y="5458"/>
                  <a:pt x="18922" y="5468"/>
                  <a:pt x="18911" y="5469"/>
                </a:cubicBezTo>
                <a:cubicBezTo>
                  <a:pt x="18900" y="5470"/>
                  <a:pt x="18890" y="5463"/>
                  <a:pt x="18889" y="5452"/>
                </a:cubicBezTo>
                <a:cubicBezTo>
                  <a:pt x="18887" y="5441"/>
                  <a:pt x="18895" y="5431"/>
                  <a:pt x="18906" y="5429"/>
                </a:cubicBezTo>
                <a:cubicBezTo>
                  <a:pt x="18917" y="5428"/>
                  <a:pt x="18927" y="5436"/>
                  <a:pt x="18928" y="5447"/>
                </a:cubicBezTo>
                <a:close/>
                <a:moveTo>
                  <a:pt x="19265" y="5427"/>
                </a:moveTo>
                <a:cubicBezTo>
                  <a:pt x="19265" y="5427"/>
                  <a:pt x="19265" y="5427"/>
                  <a:pt x="19265" y="5427"/>
                </a:cubicBezTo>
                <a:cubicBezTo>
                  <a:pt x="19265" y="5427"/>
                  <a:pt x="19265" y="5427"/>
                  <a:pt x="19265" y="5427"/>
                </a:cubicBezTo>
                <a:close/>
                <a:moveTo>
                  <a:pt x="19981" y="5272"/>
                </a:moveTo>
                <a:cubicBezTo>
                  <a:pt x="19983" y="5283"/>
                  <a:pt x="19977" y="5294"/>
                  <a:pt x="19966" y="5297"/>
                </a:cubicBezTo>
                <a:cubicBezTo>
                  <a:pt x="19955" y="5300"/>
                  <a:pt x="19945" y="5293"/>
                  <a:pt x="19942" y="5282"/>
                </a:cubicBezTo>
                <a:cubicBezTo>
                  <a:pt x="19939" y="5272"/>
                  <a:pt x="19945" y="5261"/>
                  <a:pt x="19956" y="5258"/>
                </a:cubicBezTo>
                <a:cubicBezTo>
                  <a:pt x="19967" y="5255"/>
                  <a:pt x="19978" y="5262"/>
                  <a:pt x="19981" y="5272"/>
                </a:cubicBezTo>
                <a:close/>
                <a:moveTo>
                  <a:pt x="20970" y="4881"/>
                </a:moveTo>
                <a:cubicBezTo>
                  <a:pt x="20976" y="4891"/>
                  <a:pt x="20972" y="4903"/>
                  <a:pt x="20962" y="4908"/>
                </a:cubicBezTo>
                <a:cubicBezTo>
                  <a:pt x="20962" y="4908"/>
                  <a:pt x="20962" y="4908"/>
                  <a:pt x="20962" y="4908"/>
                </a:cubicBezTo>
                <a:cubicBezTo>
                  <a:pt x="20952" y="4913"/>
                  <a:pt x="20940" y="4909"/>
                  <a:pt x="20935" y="4900"/>
                </a:cubicBezTo>
                <a:cubicBezTo>
                  <a:pt x="20930" y="4890"/>
                  <a:pt x="20934" y="4878"/>
                  <a:pt x="20943" y="4873"/>
                </a:cubicBezTo>
                <a:cubicBezTo>
                  <a:pt x="20943" y="4873"/>
                  <a:pt x="20943" y="4873"/>
                  <a:pt x="20943" y="4873"/>
                </a:cubicBezTo>
                <a:cubicBezTo>
                  <a:pt x="20953" y="4867"/>
                  <a:pt x="20965" y="4871"/>
                  <a:pt x="20970" y="4881"/>
                </a:cubicBezTo>
                <a:close/>
                <a:moveTo>
                  <a:pt x="20865" y="4936"/>
                </a:moveTo>
                <a:cubicBezTo>
                  <a:pt x="20870" y="4946"/>
                  <a:pt x="20866" y="4958"/>
                  <a:pt x="20857" y="4963"/>
                </a:cubicBezTo>
                <a:cubicBezTo>
                  <a:pt x="20857" y="4963"/>
                  <a:pt x="20857" y="4963"/>
                  <a:pt x="20857" y="4963"/>
                </a:cubicBezTo>
                <a:cubicBezTo>
                  <a:pt x="20847" y="4968"/>
                  <a:pt x="20835" y="4964"/>
                  <a:pt x="20830" y="4954"/>
                </a:cubicBezTo>
                <a:cubicBezTo>
                  <a:pt x="20825" y="4944"/>
                  <a:pt x="20829" y="4932"/>
                  <a:pt x="20839" y="4927"/>
                </a:cubicBezTo>
                <a:cubicBezTo>
                  <a:pt x="20848" y="4922"/>
                  <a:pt x="20860" y="4926"/>
                  <a:pt x="20865" y="4936"/>
                </a:cubicBezTo>
                <a:close/>
                <a:moveTo>
                  <a:pt x="18811" y="5461"/>
                </a:moveTo>
                <a:cubicBezTo>
                  <a:pt x="18812" y="5472"/>
                  <a:pt x="18804" y="5481"/>
                  <a:pt x="18793" y="5483"/>
                </a:cubicBezTo>
                <a:cubicBezTo>
                  <a:pt x="18782" y="5484"/>
                  <a:pt x="18772" y="5476"/>
                  <a:pt x="18771" y="5465"/>
                </a:cubicBezTo>
                <a:cubicBezTo>
                  <a:pt x="18770" y="5454"/>
                  <a:pt x="18777" y="5444"/>
                  <a:pt x="18788" y="5443"/>
                </a:cubicBezTo>
                <a:cubicBezTo>
                  <a:pt x="18788" y="5443"/>
                  <a:pt x="18788" y="5443"/>
                  <a:pt x="18788" y="5443"/>
                </a:cubicBezTo>
                <a:cubicBezTo>
                  <a:pt x="18799" y="5442"/>
                  <a:pt x="18809" y="5450"/>
                  <a:pt x="18811" y="5461"/>
                </a:cubicBezTo>
                <a:close/>
                <a:moveTo>
                  <a:pt x="20759" y="4988"/>
                </a:moveTo>
                <a:cubicBezTo>
                  <a:pt x="20764" y="4998"/>
                  <a:pt x="20759" y="5010"/>
                  <a:pt x="20749" y="5015"/>
                </a:cubicBezTo>
                <a:cubicBezTo>
                  <a:pt x="20749" y="5015"/>
                  <a:pt x="20749" y="5015"/>
                  <a:pt x="20749" y="5015"/>
                </a:cubicBezTo>
                <a:cubicBezTo>
                  <a:pt x="20739" y="5019"/>
                  <a:pt x="20728" y="5015"/>
                  <a:pt x="20723" y="5005"/>
                </a:cubicBezTo>
                <a:cubicBezTo>
                  <a:pt x="20718" y="4995"/>
                  <a:pt x="20722" y="4983"/>
                  <a:pt x="20732" y="4979"/>
                </a:cubicBezTo>
                <a:cubicBezTo>
                  <a:pt x="20732" y="4979"/>
                  <a:pt x="20732" y="4979"/>
                  <a:pt x="20732" y="4979"/>
                </a:cubicBezTo>
                <a:cubicBezTo>
                  <a:pt x="20742" y="4974"/>
                  <a:pt x="20754" y="4978"/>
                  <a:pt x="20759" y="4988"/>
                </a:cubicBezTo>
                <a:close/>
                <a:moveTo>
                  <a:pt x="21177" y="4763"/>
                </a:moveTo>
                <a:cubicBezTo>
                  <a:pt x="21182" y="4773"/>
                  <a:pt x="21179" y="4785"/>
                  <a:pt x="21170" y="4791"/>
                </a:cubicBezTo>
                <a:cubicBezTo>
                  <a:pt x="21170" y="4791"/>
                  <a:pt x="21170" y="4791"/>
                  <a:pt x="21170" y="4791"/>
                </a:cubicBezTo>
                <a:cubicBezTo>
                  <a:pt x="21160" y="4796"/>
                  <a:pt x="21148" y="4793"/>
                  <a:pt x="21142" y="4784"/>
                </a:cubicBezTo>
                <a:cubicBezTo>
                  <a:pt x="21137" y="4774"/>
                  <a:pt x="21140" y="4762"/>
                  <a:pt x="21149" y="4756"/>
                </a:cubicBezTo>
                <a:cubicBezTo>
                  <a:pt x="21149" y="4756"/>
                  <a:pt x="21149" y="4756"/>
                  <a:pt x="21149" y="4756"/>
                </a:cubicBezTo>
                <a:cubicBezTo>
                  <a:pt x="21159" y="4751"/>
                  <a:pt x="21171" y="4754"/>
                  <a:pt x="21177" y="4763"/>
                </a:cubicBezTo>
                <a:close/>
                <a:moveTo>
                  <a:pt x="21074" y="4823"/>
                </a:moveTo>
                <a:cubicBezTo>
                  <a:pt x="21080" y="4833"/>
                  <a:pt x="21076" y="4845"/>
                  <a:pt x="21067" y="4850"/>
                </a:cubicBezTo>
                <a:cubicBezTo>
                  <a:pt x="21067" y="4850"/>
                  <a:pt x="21067" y="4850"/>
                  <a:pt x="21067" y="4850"/>
                </a:cubicBezTo>
                <a:cubicBezTo>
                  <a:pt x="21057" y="4856"/>
                  <a:pt x="21045" y="4853"/>
                  <a:pt x="21039" y="4843"/>
                </a:cubicBezTo>
                <a:cubicBezTo>
                  <a:pt x="21034" y="4833"/>
                  <a:pt x="21037" y="4821"/>
                  <a:pt x="21047" y="4816"/>
                </a:cubicBezTo>
                <a:cubicBezTo>
                  <a:pt x="21047" y="4816"/>
                  <a:pt x="21047" y="4816"/>
                  <a:pt x="21047" y="4816"/>
                </a:cubicBezTo>
                <a:cubicBezTo>
                  <a:pt x="21057" y="4810"/>
                  <a:pt x="21069" y="4814"/>
                  <a:pt x="21074" y="4823"/>
                </a:cubicBezTo>
                <a:close/>
                <a:moveTo>
                  <a:pt x="20542" y="5084"/>
                </a:moveTo>
                <a:cubicBezTo>
                  <a:pt x="20546" y="5095"/>
                  <a:pt x="20542" y="5106"/>
                  <a:pt x="20531" y="5110"/>
                </a:cubicBezTo>
                <a:cubicBezTo>
                  <a:pt x="20521" y="5115"/>
                  <a:pt x="20509" y="5110"/>
                  <a:pt x="20505" y="5100"/>
                </a:cubicBezTo>
                <a:cubicBezTo>
                  <a:pt x="20501" y="5089"/>
                  <a:pt x="20506" y="5078"/>
                  <a:pt x="20516" y="5073"/>
                </a:cubicBezTo>
                <a:cubicBezTo>
                  <a:pt x="20526" y="5069"/>
                  <a:pt x="20538" y="5074"/>
                  <a:pt x="20542" y="5084"/>
                </a:cubicBezTo>
                <a:close/>
                <a:moveTo>
                  <a:pt x="20651" y="5038"/>
                </a:moveTo>
                <a:cubicBezTo>
                  <a:pt x="20656" y="5048"/>
                  <a:pt x="20651" y="5060"/>
                  <a:pt x="20641" y="5064"/>
                </a:cubicBezTo>
                <a:cubicBezTo>
                  <a:pt x="20641" y="5064"/>
                  <a:pt x="20641" y="5064"/>
                  <a:pt x="20641" y="5064"/>
                </a:cubicBezTo>
                <a:cubicBezTo>
                  <a:pt x="20631" y="5069"/>
                  <a:pt x="20619" y="5064"/>
                  <a:pt x="20615" y="5054"/>
                </a:cubicBezTo>
                <a:cubicBezTo>
                  <a:pt x="20610" y="5044"/>
                  <a:pt x="20615" y="5032"/>
                  <a:pt x="20625" y="5027"/>
                </a:cubicBezTo>
                <a:cubicBezTo>
                  <a:pt x="20625" y="5027"/>
                  <a:pt x="20625" y="5027"/>
                  <a:pt x="20625" y="5027"/>
                </a:cubicBezTo>
                <a:cubicBezTo>
                  <a:pt x="20635" y="5023"/>
                  <a:pt x="20647" y="5028"/>
                  <a:pt x="20651" y="5038"/>
                </a:cubicBezTo>
                <a:close/>
                <a:moveTo>
                  <a:pt x="20208" y="5206"/>
                </a:moveTo>
                <a:cubicBezTo>
                  <a:pt x="20212" y="5217"/>
                  <a:pt x="20206" y="5228"/>
                  <a:pt x="20195" y="5232"/>
                </a:cubicBezTo>
                <a:cubicBezTo>
                  <a:pt x="20185" y="5235"/>
                  <a:pt x="20173" y="5229"/>
                  <a:pt x="20170" y="5218"/>
                </a:cubicBezTo>
                <a:cubicBezTo>
                  <a:pt x="20167" y="5208"/>
                  <a:pt x="20173" y="5197"/>
                  <a:pt x="20183" y="5193"/>
                </a:cubicBezTo>
                <a:cubicBezTo>
                  <a:pt x="20194" y="5190"/>
                  <a:pt x="20205" y="5196"/>
                  <a:pt x="20208" y="5206"/>
                </a:cubicBezTo>
                <a:close/>
                <a:moveTo>
                  <a:pt x="20321" y="5169"/>
                </a:moveTo>
                <a:cubicBezTo>
                  <a:pt x="20324" y="5179"/>
                  <a:pt x="20319" y="5191"/>
                  <a:pt x="20308" y="5194"/>
                </a:cubicBezTo>
                <a:cubicBezTo>
                  <a:pt x="20308" y="5194"/>
                  <a:pt x="20308" y="5194"/>
                  <a:pt x="20308" y="5194"/>
                </a:cubicBezTo>
                <a:cubicBezTo>
                  <a:pt x="20298" y="5198"/>
                  <a:pt x="20287" y="5192"/>
                  <a:pt x="20283" y="5182"/>
                </a:cubicBezTo>
                <a:cubicBezTo>
                  <a:pt x="20279" y="5171"/>
                  <a:pt x="20285" y="5160"/>
                  <a:pt x="20295" y="5156"/>
                </a:cubicBezTo>
                <a:cubicBezTo>
                  <a:pt x="20295" y="5156"/>
                  <a:pt x="20295" y="5156"/>
                  <a:pt x="20295" y="5156"/>
                </a:cubicBezTo>
                <a:cubicBezTo>
                  <a:pt x="20306" y="5153"/>
                  <a:pt x="20317" y="5158"/>
                  <a:pt x="20321" y="5169"/>
                </a:cubicBezTo>
                <a:close/>
                <a:moveTo>
                  <a:pt x="20095" y="5241"/>
                </a:moveTo>
                <a:cubicBezTo>
                  <a:pt x="20098" y="5252"/>
                  <a:pt x="20092" y="5263"/>
                  <a:pt x="20081" y="5266"/>
                </a:cubicBezTo>
                <a:cubicBezTo>
                  <a:pt x="20081" y="5266"/>
                  <a:pt x="20081" y="5266"/>
                  <a:pt x="20081" y="5266"/>
                </a:cubicBezTo>
                <a:cubicBezTo>
                  <a:pt x="20070" y="5269"/>
                  <a:pt x="20059" y="5263"/>
                  <a:pt x="20056" y="5252"/>
                </a:cubicBezTo>
                <a:cubicBezTo>
                  <a:pt x="20053" y="5241"/>
                  <a:pt x="20060" y="5230"/>
                  <a:pt x="20070" y="5227"/>
                </a:cubicBezTo>
                <a:cubicBezTo>
                  <a:pt x="20070" y="5227"/>
                  <a:pt x="20070" y="5227"/>
                  <a:pt x="20070" y="5227"/>
                </a:cubicBezTo>
                <a:cubicBezTo>
                  <a:pt x="20081" y="5224"/>
                  <a:pt x="20092" y="5230"/>
                  <a:pt x="20095" y="5241"/>
                </a:cubicBezTo>
                <a:close/>
                <a:moveTo>
                  <a:pt x="20432" y="5128"/>
                </a:moveTo>
                <a:cubicBezTo>
                  <a:pt x="20436" y="5139"/>
                  <a:pt x="20431" y="5150"/>
                  <a:pt x="20420" y="5154"/>
                </a:cubicBezTo>
                <a:cubicBezTo>
                  <a:pt x="20420" y="5154"/>
                  <a:pt x="20420" y="5154"/>
                  <a:pt x="20420" y="5154"/>
                </a:cubicBezTo>
                <a:cubicBezTo>
                  <a:pt x="20410" y="5158"/>
                  <a:pt x="20399" y="5153"/>
                  <a:pt x="20395" y="5142"/>
                </a:cubicBezTo>
                <a:cubicBezTo>
                  <a:pt x="20391" y="5132"/>
                  <a:pt x="20396" y="5120"/>
                  <a:pt x="20406" y="5116"/>
                </a:cubicBezTo>
                <a:cubicBezTo>
                  <a:pt x="20406" y="5116"/>
                  <a:pt x="20406" y="5116"/>
                  <a:pt x="20406" y="5116"/>
                </a:cubicBezTo>
                <a:cubicBezTo>
                  <a:pt x="20417" y="5113"/>
                  <a:pt x="20428" y="5118"/>
                  <a:pt x="20432" y="5128"/>
                </a:cubicBezTo>
                <a:close/>
                <a:moveTo>
                  <a:pt x="18558" y="5513"/>
                </a:moveTo>
                <a:cubicBezTo>
                  <a:pt x="18558" y="5513"/>
                  <a:pt x="18558" y="5513"/>
                  <a:pt x="18558" y="5513"/>
                </a:cubicBezTo>
                <a:cubicBezTo>
                  <a:pt x="18558" y="5513"/>
                  <a:pt x="18558" y="5513"/>
                  <a:pt x="18558" y="5513"/>
                </a:cubicBezTo>
                <a:close/>
                <a:moveTo>
                  <a:pt x="17066" y="6115"/>
                </a:moveTo>
                <a:cubicBezTo>
                  <a:pt x="17073" y="6124"/>
                  <a:pt x="17072" y="6136"/>
                  <a:pt x="17063" y="6143"/>
                </a:cubicBezTo>
                <a:cubicBezTo>
                  <a:pt x="17055" y="6151"/>
                  <a:pt x="17042" y="6150"/>
                  <a:pt x="17035" y="6141"/>
                </a:cubicBezTo>
                <a:cubicBezTo>
                  <a:pt x="17028" y="6133"/>
                  <a:pt x="17029" y="6120"/>
                  <a:pt x="17037" y="6113"/>
                </a:cubicBezTo>
                <a:cubicBezTo>
                  <a:pt x="17046" y="6106"/>
                  <a:pt x="17058" y="6107"/>
                  <a:pt x="17066" y="6115"/>
                </a:cubicBezTo>
                <a:close/>
                <a:moveTo>
                  <a:pt x="17248" y="5998"/>
                </a:moveTo>
                <a:cubicBezTo>
                  <a:pt x="17248" y="5998"/>
                  <a:pt x="17248" y="5998"/>
                  <a:pt x="17248" y="5998"/>
                </a:cubicBezTo>
                <a:cubicBezTo>
                  <a:pt x="17239" y="6004"/>
                  <a:pt x="17227" y="6002"/>
                  <a:pt x="17220" y="5993"/>
                </a:cubicBezTo>
                <a:cubicBezTo>
                  <a:pt x="17214" y="5984"/>
                  <a:pt x="17216" y="5972"/>
                  <a:pt x="17225" y="5965"/>
                </a:cubicBezTo>
                <a:cubicBezTo>
                  <a:pt x="17225" y="5965"/>
                  <a:pt x="17225" y="5965"/>
                  <a:pt x="17225" y="5965"/>
                </a:cubicBezTo>
                <a:cubicBezTo>
                  <a:pt x="17234" y="5959"/>
                  <a:pt x="17246" y="5961"/>
                  <a:pt x="17253" y="5970"/>
                </a:cubicBezTo>
                <a:cubicBezTo>
                  <a:pt x="17259" y="5979"/>
                  <a:pt x="17257" y="5991"/>
                  <a:pt x="17248" y="5998"/>
                </a:cubicBezTo>
                <a:close/>
                <a:moveTo>
                  <a:pt x="17154" y="6069"/>
                </a:moveTo>
                <a:cubicBezTo>
                  <a:pt x="17154" y="6069"/>
                  <a:pt x="17154" y="6069"/>
                  <a:pt x="17154" y="6069"/>
                </a:cubicBezTo>
                <a:cubicBezTo>
                  <a:pt x="17146" y="6075"/>
                  <a:pt x="17133" y="6074"/>
                  <a:pt x="17126" y="6065"/>
                </a:cubicBezTo>
                <a:cubicBezTo>
                  <a:pt x="17119" y="6057"/>
                  <a:pt x="17121" y="6044"/>
                  <a:pt x="17130" y="6037"/>
                </a:cubicBezTo>
                <a:cubicBezTo>
                  <a:pt x="17130" y="6037"/>
                  <a:pt x="17130" y="6037"/>
                  <a:pt x="17130" y="6037"/>
                </a:cubicBezTo>
                <a:cubicBezTo>
                  <a:pt x="17138" y="6030"/>
                  <a:pt x="17151" y="6032"/>
                  <a:pt x="17158" y="6040"/>
                </a:cubicBezTo>
                <a:cubicBezTo>
                  <a:pt x="17164" y="6049"/>
                  <a:pt x="17163" y="6062"/>
                  <a:pt x="17154" y="6069"/>
                </a:cubicBezTo>
                <a:close/>
                <a:moveTo>
                  <a:pt x="17351" y="5903"/>
                </a:moveTo>
                <a:cubicBezTo>
                  <a:pt x="17357" y="5913"/>
                  <a:pt x="17354" y="5925"/>
                  <a:pt x="17345" y="5931"/>
                </a:cubicBezTo>
                <a:cubicBezTo>
                  <a:pt x="17345" y="5931"/>
                  <a:pt x="17345" y="5931"/>
                  <a:pt x="17345" y="5931"/>
                </a:cubicBezTo>
                <a:cubicBezTo>
                  <a:pt x="17336" y="5937"/>
                  <a:pt x="17323" y="5934"/>
                  <a:pt x="17317" y="5925"/>
                </a:cubicBezTo>
                <a:cubicBezTo>
                  <a:pt x="17311" y="5916"/>
                  <a:pt x="17314" y="5904"/>
                  <a:pt x="17323" y="5898"/>
                </a:cubicBezTo>
                <a:cubicBezTo>
                  <a:pt x="17323" y="5898"/>
                  <a:pt x="17323" y="5898"/>
                  <a:pt x="17323" y="5898"/>
                </a:cubicBezTo>
                <a:cubicBezTo>
                  <a:pt x="17332" y="5891"/>
                  <a:pt x="17345" y="5894"/>
                  <a:pt x="17351" y="5903"/>
                </a:cubicBezTo>
                <a:close/>
                <a:moveTo>
                  <a:pt x="17452" y="5841"/>
                </a:moveTo>
                <a:cubicBezTo>
                  <a:pt x="17457" y="5851"/>
                  <a:pt x="17454" y="5863"/>
                  <a:pt x="17445" y="5869"/>
                </a:cubicBezTo>
                <a:cubicBezTo>
                  <a:pt x="17445" y="5869"/>
                  <a:pt x="17445" y="5869"/>
                  <a:pt x="17445" y="5869"/>
                </a:cubicBezTo>
                <a:cubicBezTo>
                  <a:pt x="17435" y="5874"/>
                  <a:pt x="17423" y="5871"/>
                  <a:pt x="17417" y="5862"/>
                </a:cubicBezTo>
                <a:cubicBezTo>
                  <a:pt x="17412" y="5852"/>
                  <a:pt x="17415" y="5840"/>
                  <a:pt x="17424" y="5834"/>
                </a:cubicBezTo>
                <a:cubicBezTo>
                  <a:pt x="17424" y="5834"/>
                  <a:pt x="17424" y="5834"/>
                  <a:pt x="17424" y="5834"/>
                </a:cubicBezTo>
                <a:cubicBezTo>
                  <a:pt x="17434" y="5829"/>
                  <a:pt x="17446" y="5832"/>
                  <a:pt x="17452" y="5841"/>
                </a:cubicBezTo>
                <a:close/>
                <a:moveTo>
                  <a:pt x="17556" y="5785"/>
                </a:moveTo>
                <a:cubicBezTo>
                  <a:pt x="17561" y="5794"/>
                  <a:pt x="17557" y="5806"/>
                  <a:pt x="17547" y="5812"/>
                </a:cubicBezTo>
                <a:cubicBezTo>
                  <a:pt x="17537" y="5817"/>
                  <a:pt x="17525" y="5813"/>
                  <a:pt x="17520" y="5803"/>
                </a:cubicBezTo>
                <a:cubicBezTo>
                  <a:pt x="17515" y="5793"/>
                  <a:pt x="17519" y="5781"/>
                  <a:pt x="17529" y="5776"/>
                </a:cubicBezTo>
                <a:cubicBezTo>
                  <a:pt x="17529" y="5776"/>
                  <a:pt x="17529" y="5776"/>
                  <a:pt x="17529" y="5776"/>
                </a:cubicBezTo>
                <a:cubicBezTo>
                  <a:pt x="17538" y="5771"/>
                  <a:pt x="17550" y="5775"/>
                  <a:pt x="17556" y="5785"/>
                </a:cubicBezTo>
                <a:close/>
                <a:moveTo>
                  <a:pt x="16976" y="6222"/>
                </a:moveTo>
                <a:cubicBezTo>
                  <a:pt x="16976" y="6222"/>
                  <a:pt x="16976" y="6222"/>
                  <a:pt x="16976" y="6222"/>
                </a:cubicBezTo>
                <a:cubicBezTo>
                  <a:pt x="16967" y="6229"/>
                  <a:pt x="16955" y="6229"/>
                  <a:pt x="16947" y="6220"/>
                </a:cubicBezTo>
                <a:cubicBezTo>
                  <a:pt x="16940" y="6212"/>
                  <a:pt x="16940" y="6200"/>
                  <a:pt x="16948" y="6192"/>
                </a:cubicBezTo>
                <a:cubicBezTo>
                  <a:pt x="16948" y="6192"/>
                  <a:pt x="16948" y="6192"/>
                  <a:pt x="16948" y="6192"/>
                </a:cubicBezTo>
                <a:cubicBezTo>
                  <a:pt x="16956" y="6185"/>
                  <a:pt x="16969" y="6185"/>
                  <a:pt x="16977" y="6193"/>
                </a:cubicBezTo>
                <a:cubicBezTo>
                  <a:pt x="16984" y="6201"/>
                  <a:pt x="16984" y="6214"/>
                  <a:pt x="16976" y="6222"/>
                </a:cubicBezTo>
                <a:close/>
                <a:moveTo>
                  <a:pt x="16728" y="6474"/>
                </a:moveTo>
                <a:cubicBezTo>
                  <a:pt x="16728" y="6474"/>
                  <a:pt x="16728" y="6474"/>
                  <a:pt x="16728" y="6474"/>
                </a:cubicBezTo>
                <a:cubicBezTo>
                  <a:pt x="16721" y="6482"/>
                  <a:pt x="16708" y="6483"/>
                  <a:pt x="16700" y="6476"/>
                </a:cubicBezTo>
                <a:cubicBezTo>
                  <a:pt x="16692" y="6468"/>
                  <a:pt x="16691" y="6456"/>
                  <a:pt x="16698" y="6447"/>
                </a:cubicBezTo>
                <a:cubicBezTo>
                  <a:pt x="16698" y="6447"/>
                  <a:pt x="16698" y="6447"/>
                  <a:pt x="16698" y="6447"/>
                </a:cubicBezTo>
                <a:cubicBezTo>
                  <a:pt x="16706" y="6439"/>
                  <a:pt x="16718" y="6438"/>
                  <a:pt x="16726" y="6446"/>
                </a:cubicBezTo>
                <a:cubicBezTo>
                  <a:pt x="16735" y="6453"/>
                  <a:pt x="16735" y="6466"/>
                  <a:pt x="16728" y="6474"/>
                </a:cubicBezTo>
                <a:close/>
                <a:moveTo>
                  <a:pt x="16648" y="6535"/>
                </a:moveTo>
                <a:cubicBezTo>
                  <a:pt x="16657" y="6542"/>
                  <a:pt x="16658" y="6555"/>
                  <a:pt x="16651" y="6563"/>
                </a:cubicBezTo>
                <a:cubicBezTo>
                  <a:pt x="16643" y="6571"/>
                  <a:pt x="16631" y="6572"/>
                  <a:pt x="16622" y="6565"/>
                </a:cubicBezTo>
                <a:cubicBezTo>
                  <a:pt x="16614" y="6558"/>
                  <a:pt x="16613" y="6546"/>
                  <a:pt x="16620" y="6537"/>
                </a:cubicBezTo>
                <a:cubicBezTo>
                  <a:pt x="16620" y="6537"/>
                  <a:pt x="16620" y="6537"/>
                  <a:pt x="16620" y="6537"/>
                </a:cubicBezTo>
                <a:cubicBezTo>
                  <a:pt x="16627" y="6529"/>
                  <a:pt x="16640" y="6528"/>
                  <a:pt x="16648" y="6535"/>
                </a:cubicBezTo>
                <a:close/>
                <a:moveTo>
                  <a:pt x="16808" y="6387"/>
                </a:moveTo>
                <a:cubicBezTo>
                  <a:pt x="16808" y="6387"/>
                  <a:pt x="16808" y="6387"/>
                  <a:pt x="16808" y="6387"/>
                </a:cubicBezTo>
                <a:cubicBezTo>
                  <a:pt x="16800" y="6395"/>
                  <a:pt x="16788" y="6396"/>
                  <a:pt x="16780" y="6388"/>
                </a:cubicBezTo>
                <a:cubicBezTo>
                  <a:pt x="16772" y="6380"/>
                  <a:pt x="16771" y="6368"/>
                  <a:pt x="16779" y="6360"/>
                </a:cubicBezTo>
                <a:cubicBezTo>
                  <a:pt x="16786" y="6352"/>
                  <a:pt x="16799" y="6351"/>
                  <a:pt x="16807" y="6359"/>
                </a:cubicBezTo>
                <a:cubicBezTo>
                  <a:pt x="16815" y="6367"/>
                  <a:pt x="16816" y="6379"/>
                  <a:pt x="16808" y="6387"/>
                </a:cubicBezTo>
                <a:close/>
                <a:moveTo>
                  <a:pt x="16891" y="6275"/>
                </a:moveTo>
                <a:cubicBezTo>
                  <a:pt x="16898" y="6283"/>
                  <a:pt x="16898" y="6295"/>
                  <a:pt x="16890" y="6303"/>
                </a:cubicBezTo>
                <a:cubicBezTo>
                  <a:pt x="16890" y="6303"/>
                  <a:pt x="16890" y="6303"/>
                  <a:pt x="16890" y="6303"/>
                </a:cubicBezTo>
                <a:cubicBezTo>
                  <a:pt x="16883" y="6311"/>
                  <a:pt x="16870" y="6311"/>
                  <a:pt x="16862" y="6303"/>
                </a:cubicBezTo>
                <a:cubicBezTo>
                  <a:pt x="16854" y="6295"/>
                  <a:pt x="16854" y="6282"/>
                  <a:pt x="16862" y="6275"/>
                </a:cubicBezTo>
                <a:cubicBezTo>
                  <a:pt x="16870" y="6267"/>
                  <a:pt x="16883" y="6267"/>
                  <a:pt x="16891" y="6275"/>
                </a:cubicBezTo>
                <a:close/>
                <a:moveTo>
                  <a:pt x="17662" y="5733"/>
                </a:moveTo>
                <a:cubicBezTo>
                  <a:pt x="17667" y="5743"/>
                  <a:pt x="17662" y="5755"/>
                  <a:pt x="17652" y="5759"/>
                </a:cubicBezTo>
                <a:cubicBezTo>
                  <a:pt x="17652" y="5759"/>
                  <a:pt x="17652" y="5759"/>
                  <a:pt x="17652" y="5759"/>
                </a:cubicBezTo>
                <a:cubicBezTo>
                  <a:pt x="17642" y="5764"/>
                  <a:pt x="17631" y="5760"/>
                  <a:pt x="17626" y="5750"/>
                </a:cubicBezTo>
                <a:cubicBezTo>
                  <a:pt x="17621" y="5740"/>
                  <a:pt x="17626" y="5728"/>
                  <a:pt x="17636" y="5723"/>
                </a:cubicBezTo>
                <a:cubicBezTo>
                  <a:pt x="17636" y="5723"/>
                  <a:pt x="17636" y="5723"/>
                  <a:pt x="17636" y="5723"/>
                </a:cubicBezTo>
                <a:cubicBezTo>
                  <a:pt x="17646" y="5719"/>
                  <a:pt x="17657" y="5723"/>
                  <a:pt x="17662" y="5733"/>
                </a:cubicBezTo>
                <a:close/>
                <a:moveTo>
                  <a:pt x="18225" y="5551"/>
                </a:moveTo>
                <a:cubicBezTo>
                  <a:pt x="18227" y="5561"/>
                  <a:pt x="18220" y="5572"/>
                  <a:pt x="18210" y="5575"/>
                </a:cubicBezTo>
                <a:cubicBezTo>
                  <a:pt x="18199" y="5577"/>
                  <a:pt x="18188" y="5570"/>
                  <a:pt x="18186" y="5559"/>
                </a:cubicBezTo>
                <a:cubicBezTo>
                  <a:pt x="18183" y="5549"/>
                  <a:pt x="18190" y="5538"/>
                  <a:pt x="18201" y="5536"/>
                </a:cubicBezTo>
                <a:cubicBezTo>
                  <a:pt x="18212" y="5533"/>
                  <a:pt x="18222" y="5540"/>
                  <a:pt x="18225" y="5551"/>
                </a:cubicBezTo>
                <a:close/>
                <a:moveTo>
                  <a:pt x="16575" y="6654"/>
                </a:moveTo>
                <a:cubicBezTo>
                  <a:pt x="16575" y="6654"/>
                  <a:pt x="16575" y="6654"/>
                  <a:pt x="16575" y="6654"/>
                </a:cubicBezTo>
                <a:cubicBezTo>
                  <a:pt x="16568" y="6663"/>
                  <a:pt x="16556" y="6664"/>
                  <a:pt x="16547" y="6657"/>
                </a:cubicBezTo>
                <a:cubicBezTo>
                  <a:pt x="16539" y="6650"/>
                  <a:pt x="16537" y="6637"/>
                  <a:pt x="16544" y="6629"/>
                </a:cubicBezTo>
                <a:cubicBezTo>
                  <a:pt x="16551" y="6620"/>
                  <a:pt x="16564" y="6619"/>
                  <a:pt x="16572" y="6626"/>
                </a:cubicBezTo>
                <a:cubicBezTo>
                  <a:pt x="16581" y="6633"/>
                  <a:pt x="16582" y="6645"/>
                  <a:pt x="16575" y="6654"/>
                </a:cubicBezTo>
                <a:close/>
                <a:moveTo>
                  <a:pt x="18441" y="5531"/>
                </a:moveTo>
                <a:cubicBezTo>
                  <a:pt x="18441" y="5531"/>
                  <a:pt x="18441" y="5531"/>
                  <a:pt x="18441" y="5531"/>
                </a:cubicBezTo>
                <a:cubicBezTo>
                  <a:pt x="18441" y="5531"/>
                  <a:pt x="18441" y="5531"/>
                  <a:pt x="18441" y="5531"/>
                </a:cubicBezTo>
                <a:close/>
                <a:moveTo>
                  <a:pt x="18458" y="5508"/>
                </a:moveTo>
                <a:cubicBezTo>
                  <a:pt x="18460" y="5519"/>
                  <a:pt x="18452" y="5529"/>
                  <a:pt x="18441" y="5531"/>
                </a:cubicBezTo>
                <a:cubicBezTo>
                  <a:pt x="18430" y="5532"/>
                  <a:pt x="18420" y="5525"/>
                  <a:pt x="18418" y="5514"/>
                </a:cubicBezTo>
                <a:cubicBezTo>
                  <a:pt x="18417" y="5503"/>
                  <a:pt x="18424" y="5493"/>
                  <a:pt x="18435" y="5491"/>
                </a:cubicBezTo>
                <a:cubicBezTo>
                  <a:pt x="18435" y="5491"/>
                  <a:pt x="18435" y="5491"/>
                  <a:pt x="18435" y="5491"/>
                </a:cubicBezTo>
                <a:cubicBezTo>
                  <a:pt x="18446" y="5489"/>
                  <a:pt x="18456" y="5497"/>
                  <a:pt x="18458" y="5508"/>
                </a:cubicBezTo>
                <a:close/>
                <a:moveTo>
                  <a:pt x="18575" y="5490"/>
                </a:moveTo>
                <a:cubicBezTo>
                  <a:pt x="18577" y="5501"/>
                  <a:pt x="18569" y="5511"/>
                  <a:pt x="18558" y="5513"/>
                </a:cubicBezTo>
                <a:cubicBezTo>
                  <a:pt x="18547" y="5514"/>
                  <a:pt x="18537" y="5507"/>
                  <a:pt x="18536" y="5496"/>
                </a:cubicBezTo>
                <a:cubicBezTo>
                  <a:pt x="18534" y="5485"/>
                  <a:pt x="18542" y="5475"/>
                  <a:pt x="18553" y="5473"/>
                </a:cubicBezTo>
                <a:cubicBezTo>
                  <a:pt x="18553" y="5473"/>
                  <a:pt x="18553" y="5473"/>
                  <a:pt x="18553" y="5473"/>
                </a:cubicBezTo>
                <a:cubicBezTo>
                  <a:pt x="18564" y="5472"/>
                  <a:pt x="18574" y="5479"/>
                  <a:pt x="18575" y="5490"/>
                </a:cubicBezTo>
                <a:close/>
                <a:moveTo>
                  <a:pt x="18693" y="5475"/>
                </a:moveTo>
                <a:cubicBezTo>
                  <a:pt x="18694" y="5486"/>
                  <a:pt x="18686" y="5496"/>
                  <a:pt x="18675" y="5497"/>
                </a:cubicBezTo>
                <a:cubicBezTo>
                  <a:pt x="18665" y="5499"/>
                  <a:pt x="18654" y="5491"/>
                  <a:pt x="18653" y="5480"/>
                </a:cubicBezTo>
                <a:cubicBezTo>
                  <a:pt x="18652" y="5469"/>
                  <a:pt x="18659" y="5459"/>
                  <a:pt x="18670" y="5457"/>
                </a:cubicBezTo>
                <a:cubicBezTo>
                  <a:pt x="18681" y="5456"/>
                  <a:pt x="18691" y="5464"/>
                  <a:pt x="18693" y="5475"/>
                </a:cubicBezTo>
                <a:close/>
                <a:moveTo>
                  <a:pt x="17995" y="5609"/>
                </a:moveTo>
                <a:cubicBezTo>
                  <a:pt x="17998" y="5620"/>
                  <a:pt x="17992" y="5631"/>
                  <a:pt x="17982" y="5634"/>
                </a:cubicBezTo>
                <a:cubicBezTo>
                  <a:pt x="17982" y="5634"/>
                  <a:pt x="17982" y="5634"/>
                  <a:pt x="17982" y="5634"/>
                </a:cubicBezTo>
                <a:cubicBezTo>
                  <a:pt x="17971" y="5637"/>
                  <a:pt x="17960" y="5631"/>
                  <a:pt x="17957" y="5621"/>
                </a:cubicBezTo>
                <a:cubicBezTo>
                  <a:pt x="17954" y="5610"/>
                  <a:pt x="17960" y="5599"/>
                  <a:pt x="17970" y="5596"/>
                </a:cubicBezTo>
                <a:cubicBezTo>
                  <a:pt x="17970" y="5596"/>
                  <a:pt x="17970" y="5596"/>
                  <a:pt x="17970" y="5596"/>
                </a:cubicBezTo>
                <a:cubicBezTo>
                  <a:pt x="17981" y="5593"/>
                  <a:pt x="17992" y="5599"/>
                  <a:pt x="17995" y="5609"/>
                </a:cubicBezTo>
                <a:close/>
                <a:moveTo>
                  <a:pt x="18109" y="5578"/>
                </a:moveTo>
                <a:cubicBezTo>
                  <a:pt x="18112" y="5588"/>
                  <a:pt x="18106" y="5599"/>
                  <a:pt x="18095" y="5602"/>
                </a:cubicBezTo>
                <a:cubicBezTo>
                  <a:pt x="18095" y="5602"/>
                  <a:pt x="18095" y="5602"/>
                  <a:pt x="18095" y="5602"/>
                </a:cubicBezTo>
                <a:cubicBezTo>
                  <a:pt x="18084" y="5605"/>
                  <a:pt x="18073" y="5598"/>
                  <a:pt x="18071" y="5588"/>
                </a:cubicBezTo>
                <a:cubicBezTo>
                  <a:pt x="18068" y="5577"/>
                  <a:pt x="18074" y="5566"/>
                  <a:pt x="18085" y="5563"/>
                </a:cubicBezTo>
                <a:cubicBezTo>
                  <a:pt x="18096" y="5561"/>
                  <a:pt x="18107" y="5567"/>
                  <a:pt x="18109" y="5578"/>
                </a:cubicBezTo>
                <a:close/>
                <a:moveTo>
                  <a:pt x="18341" y="5528"/>
                </a:moveTo>
                <a:cubicBezTo>
                  <a:pt x="18343" y="5538"/>
                  <a:pt x="18336" y="5549"/>
                  <a:pt x="18325" y="5551"/>
                </a:cubicBezTo>
                <a:cubicBezTo>
                  <a:pt x="18314" y="5553"/>
                  <a:pt x="18304" y="5546"/>
                  <a:pt x="18302" y="5535"/>
                </a:cubicBezTo>
                <a:cubicBezTo>
                  <a:pt x="18300" y="5524"/>
                  <a:pt x="18307" y="5514"/>
                  <a:pt x="18318" y="5512"/>
                </a:cubicBezTo>
                <a:cubicBezTo>
                  <a:pt x="18328" y="5510"/>
                  <a:pt x="18339" y="5517"/>
                  <a:pt x="18341" y="5528"/>
                </a:cubicBezTo>
                <a:close/>
                <a:moveTo>
                  <a:pt x="17882" y="5645"/>
                </a:moveTo>
                <a:cubicBezTo>
                  <a:pt x="17886" y="5656"/>
                  <a:pt x="17880" y="5667"/>
                  <a:pt x="17870" y="5671"/>
                </a:cubicBezTo>
                <a:cubicBezTo>
                  <a:pt x="17870" y="5671"/>
                  <a:pt x="17870" y="5671"/>
                  <a:pt x="17870" y="5671"/>
                </a:cubicBezTo>
                <a:cubicBezTo>
                  <a:pt x="17860" y="5674"/>
                  <a:pt x="17848" y="5669"/>
                  <a:pt x="17844" y="5659"/>
                </a:cubicBezTo>
                <a:cubicBezTo>
                  <a:pt x="17841" y="5648"/>
                  <a:pt x="17846" y="5637"/>
                  <a:pt x="17857" y="5633"/>
                </a:cubicBezTo>
                <a:cubicBezTo>
                  <a:pt x="17857" y="5633"/>
                  <a:pt x="17857" y="5633"/>
                  <a:pt x="17857" y="5633"/>
                </a:cubicBezTo>
                <a:cubicBezTo>
                  <a:pt x="17867" y="5629"/>
                  <a:pt x="17879" y="5635"/>
                  <a:pt x="17882" y="5645"/>
                </a:cubicBezTo>
                <a:close/>
                <a:moveTo>
                  <a:pt x="18793" y="5483"/>
                </a:moveTo>
                <a:cubicBezTo>
                  <a:pt x="18793" y="5483"/>
                  <a:pt x="18793" y="5483"/>
                  <a:pt x="18793" y="5483"/>
                </a:cubicBezTo>
                <a:cubicBezTo>
                  <a:pt x="18793" y="5483"/>
                  <a:pt x="18793" y="5483"/>
                  <a:pt x="18793" y="5483"/>
                </a:cubicBezTo>
                <a:close/>
                <a:moveTo>
                  <a:pt x="18325" y="5551"/>
                </a:moveTo>
                <a:cubicBezTo>
                  <a:pt x="18325" y="5551"/>
                  <a:pt x="18325" y="5551"/>
                  <a:pt x="18325" y="5551"/>
                </a:cubicBezTo>
                <a:cubicBezTo>
                  <a:pt x="18325" y="5551"/>
                  <a:pt x="18325" y="5551"/>
                  <a:pt x="18325" y="5551"/>
                </a:cubicBezTo>
                <a:close/>
                <a:moveTo>
                  <a:pt x="25049" y="1764"/>
                </a:moveTo>
                <a:cubicBezTo>
                  <a:pt x="25049" y="1764"/>
                  <a:pt x="25049" y="1764"/>
                  <a:pt x="25049" y="1764"/>
                </a:cubicBezTo>
                <a:cubicBezTo>
                  <a:pt x="25042" y="1772"/>
                  <a:pt x="25029" y="1774"/>
                  <a:pt x="25021" y="1767"/>
                </a:cubicBezTo>
                <a:cubicBezTo>
                  <a:pt x="25012" y="1760"/>
                  <a:pt x="25011" y="1747"/>
                  <a:pt x="25018" y="1738"/>
                </a:cubicBezTo>
                <a:cubicBezTo>
                  <a:pt x="25018" y="1738"/>
                  <a:pt x="25018" y="1738"/>
                  <a:pt x="25018" y="1738"/>
                </a:cubicBezTo>
                <a:cubicBezTo>
                  <a:pt x="25025" y="1730"/>
                  <a:pt x="25037" y="1729"/>
                  <a:pt x="25046" y="1736"/>
                </a:cubicBezTo>
                <a:cubicBezTo>
                  <a:pt x="25054" y="1743"/>
                  <a:pt x="25056" y="1755"/>
                  <a:pt x="25049" y="1764"/>
                </a:cubicBezTo>
                <a:close/>
                <a:moveTo>
                  <a:pt x="23280" y="3358"/>
                </a:moveTo>
                <a:cubicBezTo>
                  <a:pt x="23286" y="3367"/>
                  <a:pt x="23285" y="3379"/>
                  <a:pt x="23276" y="3386"/>
                </a:cubicBezTo>
                <a:cubicBezTo>
                  <a:pt x="23276" y="3386"/>
                  <a:pt x="23276" y="3386"/>
                  <a:pt x="23276" y="3386"/>
                </a:cubicBezTo>
                <a:cubicBezTo>
                  <a:pt x="23267" y="3393"/>
                  <a:pt x="23254" y="3391"/>
                  <a:pt x="23248" y="3382"/>
                </a:cubicBezTo>
                <a:cubicBezTo>
                  <a:pt x="23241" y="3373"/>
                  <a:pt x="23243" y="3360"/>
                  <a:pt x="23252" y="3354"/>
                </a:cubicBezTo>
                <a:cubicBezTo>
                  <a:pt x="23252" y="3354"/>
                  <a:pt x="23252" y="3354"/>
                  <a:pt x="23252" y="3354"/>
                </a:cubicBezTo>
                <a:cubicBezTo>
                  <a:pt x="23261" y="3347"/>
                  <a:pt x="23273" y="3349"/>
                  <a:pt x="23280" y="3358"/>
                </a:cubicBezTo>
                <a:close/>
                <a:moveTo>
                  <a:pt x="23179" y="3457"/>
                </a:moveTo>
                <a:cubicBezTo>
                  <a:pt x="23179" y="3457"/>
                  <a:pt x="23179" y="3457"/>
                  <a:pt x="23179" y="3457"/>
                </a:cubicBezTo>
                <a:cubicBezTo>
                  <a:pt x="23170" y="3464"/>
                  <a:pt x="23157" y="3462"/>
                  <a:pt x="23151" y="3453"/>
                </a:cubicBezTo>
                <a:cubicBezTo>
                  <a:pt x="23144" y="3444"/>
                  <a:pt x="23146" y="3431"/>
                  <a:pt x="23155" y="3425"/>
                </a:cubicBezTo>
                <a:cubicBezTo>
                  <a:pt x="23155" y="3425"/>
                  <a:pt x="23155" y="3425"/>
                  <a:pt x="23155" y="3425"/>
                </a:cubicBezTo>
                <a:cubicBezTo>
                  <a:pt x="23164" y="3418"/>
                  <a:pt x="23177" y="3420"/>
                  <a:pt x="23183" y="3429"/>
                </a:cubicBezTo>
                <a:cubicBezTo>
                  <a:pt x="23190" y="3438"/>
                  <a:pt x="23188" y="3451"/>
                  <a:pt x="23179" y="3457"/>
                </a:cubicBezTo>
                <a:close/>
                <a:moveTo>
                  <a:pt x="23376" y="3286"/>
                </a:moveTo>
                <a:cubicBezTo>
                  <a:pt x="23383" y="3295"/>
                  <a:pt x="23381" y="3307"/>
                  <a:pt x="23372" y="3314"/>
                </a:cubicBezTo>
                <a:cubicBezTo>
                  <a:pt x="23372" y="3314"/>
                  <a:pt x="23372" y="3314"/>
                  <a:pt x="23372" y="3314"/>
                </a:cubicBezTo>
                <a:cubicBezTo>
                  <a:pt x="23363" y="3321"/>
                  <a:pt x="23351" y="3319"/>
                  <a:pt x="23344" y="3310"/>
                </a:cubicBezTo>
                <a:cubicBezTo>
                  <a:pt x="23338" y="3301"/>
                  <a:pt x="23339" y="3289"/>
                  <a:pt x="23348" y="3282"/>
                </a:cubicBezTo>
                <a:cubicBezTo>
                  <a:pt x="23348" y="3282"/>
                  <a:pt x="23348" y="3282"/>
                  <a:pt x="23348" y="3282"/>
                </a:cubicBezTo>
                <a:cubicBezTo>
                  <a:pt x="23357" y="3275"/>
                  <a:pt x="23370" y="3277"/>
                  <a:pt x="23376" y="3286"/>
                </a:cubicBezTo>
                <a:close/>
                <a:moveTo>
                  <a:pt x="23472" y="3214"/>
                </a:moveTo>
                <a:cubicBezTo>
                  <a:pt x="23479" y="3222"/>
                  <a:pt x="23477" y="3235"/>
                  <a:pt x="23468" y="3242"/>
                </a:cubicBezTo>
                <a:cubicBezTo>
                  <a:pt x="23459" y="3248"/>
                  <a:pt x="23447" y="3247"/>
                  <a:pt x="23440" y="3238"/>
                </a:cubicBezTo>
                <a:cubicBezTo>
                  <a:pt x="23434" y="3229"/>
                  <a:pt x="23435" y="3216"/>
                  <a:pt x="23444" y="3210"/>
                </a:cubicBezTo>
                <a:cubicBezTo>
                  <a:pt x="23453" y="3203"/>
                  <a:pt x="23465" y="3205"/>
                  <a:pt x="23472" y="3214"/>
                </a:cubicBezTo>
                <a:close/>
                <a:moveTo>
                  <a:pt x="23567" y="3140"/>
                </a:moveTo>
                <a:cubicBezTo>
                  <a:pt x="23574" y="3149"/>
                  <a:pt x="23572" y="3161"/>
                  <a:pt x="23564" y="3168"/>
                </a:cubicBezTo>
                <a:cubicBezTo>
                  <a:pt x="23555" y="3175"/>
                  <a:pt x="23542" y="3173"/>
                  <a:pt x="23536" y="3165"/>
                </a:cubicBezTo>
                <a:cubicBezTo>
                  <a:pt x="23529" y="3156"/>
                  <a:pt x="23530" y="3143"/>
                  <a:pt x="23539" y="3137"/>
                </a:cubicBezTo>
                <a:cubicBezTo>
                  <a:pt x="23539" y="3137"/>
                  <a:pt x="23539" y="3137"/>
                  <a:pt x="23539" y="3137"/>
                </a:cubicBezTo>
                <a:cubicBezTo>
                  <a:pt x="23548" y="3130"/>
                  <a:pt x="23561" y="3131"/>
                  <a:pt x="23567" y="3140"/>
                </a:cubicBezTo>
                <a:close/>
                <a:moveTo>
                  <a:pt x="22791" y="3708"/>
                </a:moveTo>
                <a:cubicBezTo>
                  <a:pt x="22798" y="3717"/>
                  <a:pt x="22795" y="3730"/>
                  <a:pt x="22786" y="3736"/>
                </a:cubicBezTo>
                <a:cubicBezTo>
                  <a:pt x="22777" y="3742"/>
                  <a:pt x="22765" y="3740"/>
                  <a:pt x="22758" y="3731"/>
                </a:cubicBezTo>
                <a:cubicBezTo>
                  <a:pt x="22752" y="3722"/>
                  <a:pt x="22754" y="3709"/>
                  <a:pt x="22764" y="3703"/>
                </a:cubicBezTo>
                <a:cubicBezTo>
                  <a:pt x="22773" y="3697"/>
                  <a:pt x="22785" y="3699"/>
                  <a:pt x="22791" y="3708"/>
                </a:cubicBezTo>
                <a:close/>
                <a:moveTo>
                  <a:pt x="23659" y="3094"/>
                </a:moveTo>
                <a:cubicBezTo>
                  <a:pt x="23659" y="3094"/>
                  <a:pt x="23659" y="3094"/>
                  <a:pt x="23659" y="3094"/>
                </a:cubicBezTo>
                <a:cubicBezTo>
                  <a:pt x="23650" y="3101"/>
                  <a:pt x="23637" y="3099"/>
                  <a:pt x="23630" y="3091"/>
                </a:cubicBezTo>
                <a:cubicBezTo>
                  <a:pt x="23624" y="3082"/>
                  <a:pt x="23625" y="3070"/>
                  <a:pt x="23634" y="3063"/>
                </a:cubicBezTo>
                <a:cubicBezTo>
                  <a:pt x="23634" y="3063"/>
                  <a:pt x="23634" y="3063"/>
                  <a:pt x="23634" y="3063"/>
                </a:cubicBezTo>
                <a:cubicBezTo>
                  <a:pt x="23642" y="3056"/>
                  <a:pt x="23655" y="3057"/>
                  <a:pt x="23662" y="3066"/>
                </a:cubicBezTo>
                <a:cubicBezTo>
                  <a:pt x="23669" y="3075"/>
                  <a:pt x="23667" y="3087"/>
                  <a:pt x="23659" y="3094"/>
                </a:cubicBezTo>
                <a:close/>
                <a:moveTo>
                  <a:pt x="22687" y="3804"/>
                </a:moveTo>
                <a:cubicBezTo>
                  <a:pt x="22687" y="3804"/>
                  <a:pt x="22687" y="3804"/>
                  <a:pt x="22687" y="3804"/>
                </a:cubicBezTo>
                <a:cubicBezTo>
                  <a:pt x="22678" y="3811"/>
                  <a:pt x="22666" y="3808"/>
                  <a:pt x="22660" y="3799"/>
                </a:cubicBezTo>
                <a:cubicBezTo>
                  <a:pt x="22653" y="3790"/>
                  <a:pt x="22656" y="3778"/>
                  <a:pt x="22665" y="3771"/>
                </a:cubicBezTo>
                <a:cubicBezTo>
                  <a:pt x="22665" y="3771"/>
                  <a:pt x="22665" y="3771"/>
                  <a:pt x="22665" y="3771"/>
                </a:cubicBezTo>
                <a:cubicBezTo>
                  <a:pt x="22674" y="3765"/>
                  <a:pt x="22686" y="3767"/>
                  <a:pt x="22692" y="3776"/>
                </a:cubicBezTo>
                <a:cubicBezTo>
                  <a:pt x="22699" y="3786"/>
                  <a:pt x="22696" y="3798"/>
                  <a:pt x="22687" y="3804"/>
                </a:cubicBezTo>
                <a:close/>
                <a:moveTo>
                  <a:pt x="22890" y="3639"/>
                </a:moveTo>
                <a:cubicBezTo>
                  <a:pt x="22896" y="3648"/>
                  <a:pt x="22894" y="3661"/>
                  <a:pt x="22885" y="3667"/>
                </a:cubicBezTo>
                <a:cubicBezTo>
                  <a:pt x="22876" y="3673"/>
                  <a:pt x="22863" y="3671"/>
                  <a:pt x="22857" y="3662"/>
                </a:cubicBezTo>
                <a:cubicBezTo>
                  <a:pt x="22851" y="3653"/>
                  <a:pt x="22853" y="3641"/>
                  <a:pt x="22862" y="3634"/>
                </a:cubicBezTo>
                <a:cubicBezTo>
                  <a:pt x="22871" y="3628"/>
                  <a:pt x="22884" y="3630"/>
                  <a:pt x="22890" y="3639"/>
                </a:cubicBezTo>
                <a:close/>
                <a:moveTo>
                  <a:pt x="22988" y="3570"/>
                </a:moveTo>
                <a:cubicBezTo>
                  <a:pt x="22994" y="3579"/>
                  <a:pt x="22992" y="3591"/>
                  <a:pt x="22983" y="3598"/>
                </a:cubicBezTo>
                <a:cubicBezTo>
                  <a:pt x="22974" y="3604"/>
                  <a:pt x="22962" y="3602"/>
                  <a:pt x="22955" y="3593"/>
                </a:cubicBezTo>
                <a:cubicBezTo>
                  <a:pt x="22949" y="3584"/>
                  <a:pt x="22951" y="3571"/>
                  <a:pt x="22960" y="3565"/>
                </a:cubicBezTo>
                <a:cubicBezTo>
                  <a:pt x="22969" y="3559"/>
                  <a:pt x="22982" y="3561"/>
                  <a:pt x="22988" y="3570"/>
                </a:cubicBezTo>
                <a:close/>
                <a:moveTo>
                  <a:pt x="23086" y="3500"/>
                </a:moveTo>
                <a:cubicBezTo>
                  <a:pt x="23092" y="3509"/>
                  <a:pt x="23090" y="3521"/>
                  <a:pt x="23081" y="3528"/>
                </a:cubicBezTo>
                <a:cubicBezTo>
                  <a:pt x="23072" y="3534"/>
                  <a:pt x="23060" y="3532"/>
                  <a:pt x="23053" y="3523"/>
                </a:cubicBezTo>
                <a:cubicBezTo>
                  <a:pt x="23047" y="3514"/>
                  <a:pt x="23049" y="3502"/>
                  <a:pt x="23058" y="3495"/>
                </a:cubicBezTo>
                <a:cubicBezTo>
                  <a:pt x="23067" y="3489"/>
                  <a:pt x="23079" y="3491"/>
                  <a:pt x="23086" y="3500"/>
                </a:cubicBezTo>
                <a:close/>
                <a:moveTo>
                  <a:pt x="24302" y="2521"/>
                </a:moveTo>
                <a:cubicBezTo>
                  <a:pt x="24310" y="2529"/>
                  <a:pt x="24309" y="2541"/>
                  <a:pt x="24301" y="2549"/>
                </a:cubicBezTo>
                <a:cubicBezTo>
                  <a:pt x="24293" y="2556"/>
                  <a:pt x="24280" y="2556"/>
                  <a:pt x="24273" y="2548"/>
                </a:cubicBezTo>
                <a:cubicBezTo>
                  <a:pt x="24265" y="2540"/>
                  <a:pt x="24266" y="2527"/>
                  <a:pt x="24274" y="2520"/>
                </a:cubicBezTo>
                <a:cubicBezTo>
                  <a:pt x="24282" y="2512"/>
                  <a:pt x="24295" y="2513"/>
                  <a:pt x="24302" y="2521"/>
                </a:cubicBezTo>
                <a:close/>
                <a:moveTo>
                  <a:pt x="24214" y="2602"/>
                </a:moveTo>
                <a:cubicBezTo>
                  <a:pt x="24221" y="2610"/>
                  <a:pt x="24220" y="2623"/>
                  <a:pt x="24212" y="2630"/>
                </a:cubicBezTo>
                <a:cubicBezTo>
                  <a:pt x="24204" y="2637"/>
                  <a:pt x="24191" y="2637"/>
                  <a:pt x="24184" y="2628"/>
                </a:cubicBezTo>
                <a:cubicBezTo>
                  <a:pt x="24176" y="2620"/>
                  <a:pt x="24177" y="2608"/>
                  <a:pt x="24185" y="2600"/>
                </a:cubicBezTo>
                <a:cubicBezTo>
                  <a:pt x="24194" y="2593"/>
                  <a:pt x="24206" y="2594"/>
                  <a:pt x="24214" y="2602"/>
                </a:cubicBezTo>
                <a:close/>
                <a:moveTo>
                  <a:pt x="22593" y="3844"/>
                </a:moveTo>
                <a:cubicBezTo>
                  <a:pt x="22600" y="3854"/>
                  <a:pt x="22597" y="3866"/>
                  <a:pt x="22588" y="3872"/>
                </a:cubicBezTo>
                <a:cubicBezTo>
                  <a:pt x="22579" y="3878"/>
                  <a:pt x="22566" y="3876"/>
                  <a:pt x="22560" y="3867"/>
                </a:cubicBezTo>
                <a:cubicBezTo>
                  <a:pt x="22554" y="3858"/>
                  <a:pt x="22556" y="3845"/>
                  <a:pt x="22566" y="3839"/>
                </a:cubicBezTo>
                <a:cubicBezTo>
                  <a:pt x="22575" y="3833"/>
                  <a:pt x="22587" y="3835"/>
                  <a:pt x="22593" y="3844"/>
                </a:cubicBezTo>
                <a:close/>
                <a:moveTo>
                  <a:pt x="24646" y="2185"/>
                </a:moveTo>
                <a:cubicBezTo>
                  <a:pt x="24654" y="2192"/>
                  <a:pt x="24654" y="2205"/>
                  <a:pt x="24646" y="2213"/>
                </a:cubicBezTo>
                <a:cubicBezTo>
                  <a:pt x="24639" y="2221"/>
                  <a:pt x="24626" y="2221"/>
                  <a:pt x="24618" y="2213"/>
                </a:cubicBezTo>
                <a:cubicBezTo>
                  <a:pt x="24610" y="2206"/>
                  <a:pt x="24610" y="2193"/>
                  <a:pt x="24618" y="2185"/>
                </a:cubicBezTo>
                <a:cubicBezTo>
                  <a:pt x="24625" y="2177"/>
                  <a:pt x="24638" y="2177"/>
                  <a:pt x="24646" y="2185"/>
                </a:cubicBezTo>
                <a:close/>
                <a:moveTo>
                  <a:pt x="24390" y="2439"/>
                </a:moveTo>
                <a:cubicBezTo>
                  <a:pt x="24398" y="2447"/>
                  <a:pt x="24397" y="2459"/>
                  <a:pt x="24389" y="2467"/>
                </a:cubicBezTo>
                <a:cubicBezTo>
                  <a:pt x="24381" y="2474"/>
                  <a:pt x="24369" y="2474"/>
                  <a:pt x="24361" y="2466"/>
                </a:cubicBezTo>
                <a:cubicBezTo>
                  <a:pt x="24353" y="2458"/>
                  <a:pt x="24354" y="2445"/>
                  <a:pt x="24362" y="2438"/>
                </a:cubicBezTo>
                <a:cubicBezTo>
                  <a:pt x="24370" y="2430"/>
                  <a:pt x="24382" y="2430"/>
                  <a:pt x="24390" y="2439"/>
                </a:cubicBezTo>
                <a:close/>
                <a:moveTo>
                  <a:pt x="24477" y="2355"/>
                </a:moveTo>
                <a:cubicBezTo>
                  <a:pt x="24484" y="2363"/>
                  <a:pt x="24484" y="2376"/>
                  <a:pt x="24476" y="2383"/>
                </a:cubicBezTo>
                <a:cubicBezTo>
                  <a:pt x="24476" y="2383"/>
                  <a:pt x="24476" y="2383"/>
                  <a:pt x="24476" y="2383"/>
                </a:cubicBezTo>
                <a:cubicBezTo>
                  <a:pt x="24468" y="2391"/>
                  <a:pt x="24456" y="2391"/>
                  <a:pt x="24448" y="2383"/>
                </a:cubicBezTo>
                <a:cubicBezTo>
                  <a:pt x="24440" y="2375"/>
                  <a:pt x="24440" y="2362"/>
                  <a:pt x="24448" y="2355"/>
                </a:cubicBezTo>
                <a:cubicBezTo>
                  <a:pt x="24448" y="2355"/>
                  <a:pt x="24448" y="2355"/>
                  <a:pt x="24448" y="2355"/>
                </a:cubicBezTo>
                <a:cubicBezTo>
                  <a:pt x="24456" y="2347"/>
                  <a:pt x="24469" y="2347"/>
                  <a:pt x="24477" y="2355"/>
                </a:cubicBezTo>
                <a:close/>
                <a:moveTo>
                  <a:pt x="23756" y="2991"/>
                </a:moveTo>
                <a:cubicBezTo>
                  <a:pt x="23763" y="3000"/>
                  <a:pt x="23761" y="3012"/>
                  <a:pt x="23753" y="3019"/>
                </a:cubicBezTo>
                <a:cubicBezTo>
                  <a:pt x="23744" y="3026"/>
                  <a:pt x="23732" y="3025"/>
                  <a:pt x="23725" y="3016"/>
                </a:cubicBezTo>
                <a:cubicBezTo>
                  <a:pt x="23718" y="3007"/>
                  <a:pt x="23719" y="2995"/>
                  <a:pt x="23728" y="2988"/>
                </a:cubicBezTo>
                <a:cubicBezTo>
                  <a:pt x="23736" y="2981"/>
                  <a:pt x="23749" y="2982"/>
                  <a:pt x="23756" y="2991"/>
                </a:cubicBezTo>
                <a:close/>
                <a:moveTo>
                  <a:pt x="24124" y="2682"/>
                </a:moveTo>
                <a:cubicBezTo>
                  <a:pt x="24131" y="2690"/>
                  <a:pt x="24130" y="2703"/>
                  <a:pt x="24122" y="2710"/>
                </a:cubicBezTo>
                <a:cubicBezTo>
                  <a:pt x="24122" y="2710"/>
                  <a:pt x="24122" y="2710"/>
                  <a:pt x="24122" y="2710"/>
                </a:cubicBezTo>
                <a:cubicBezTo>
                  <a:pt x="24114" y="2717"/>
                  <a:pt x="24101" y="2716"/>
                  <a:pt x="24094" y="2708"/>
                </a:cubicBezTo>
                <a:cubicBezTo>
                  <a:pt x="24086" y="2700"/>
                  <a:pt x="24087" y="2687"/>
                  <a:pt x="24096" y="2680"/>
                </a:cubicBezTo>
                <a:cubicBezTo>
                  <a:pt x="24096" y="2680"/>
                  <a:pt x="24096" y="2680"/>
                  <a:pt x="24096" y="2680"/>
                </a:cubicBezTo>
                <a:cubicBezTo>
                  <a:pt x="24104" y="2673"/>
                  <a:pt x="24116" y="2673"/>
                  <a:pt x="24124" y="2682"/>
                </a:cubicBezTo>
                <a:close/>
                <a:moveTo>
                  <a:pt x="23849" y="2915"/>
                </a:moveTo>
                <a:cubicBezTo>
                  <a:pt x="23856" y="2924"/>
                  <a:pt x="23855" y="2936"/>
                  <a:pt x="23846" y="2943"/>
                </a:cubicBezTo>
                <a:cubicBezTo>
                  <a:pt x="23838" y="2950"/>
                  <a:pt x="23825" y="2949"/>
                  <a:pt x="23818" y="2940"/>
                </a:cubicBezTo>
                <a:cubicBezTo>
                  <a:pt x="23811" y="2932"/>
                  <a:pt x="23812" y="2919"/>
                  <a:pt x="23821" y="2912"/>
                </a:cubicBezTo>
                <a:cubicBezTo>
                  <a:pt x="23829" y="2905"/>
                  <a:pt x="23842" y="2907"/>
                  <a:pt x="23849" y="2915"/>
                </a:cubicBezTo>
                <a:close/>
                <a:moveTo>
                  <a:pt x="23939" y="2866"/>
                </a:moveTo>
                <a:cubicBezTo>
                  <a:pt x="23939" y="2866"/>
                  <a:pt x="23939" y="2866"/>
                  <a:pt x="23939" y="2866"/>
                </a:cubicBezTo>
                <a:cubicBezTo>
                  <a:pt x="23930" y="2874"/>
                  <a:pt x="23918" y="2872"/>
                  <a:pt x="23911" y="2864"/>
                </a:cubicBezTo>
                <a:cubicBezTo>
                  <a:pt x="23904" y="2856"/>
                  <a:pt x="23905" y="2843"/>
                  <a:pt x="23913" y="2836"/>
                </a:cubicBezTo>
                <a:cubicBezTo>
                  <a:pt x="23913" y="2836"/>
                  <a:pt x="23913" y="2836"/>
                  <a:pt x="23913" y="2836"/>
                </a:cubicBezTo>
                <a:cubicBezTo>
                  <a:pt x="23922" y="2829"/>
                  <a:pt x="23934" y="2830"/>
                  <a:pt x="23941" y="2838"/>
                </a:cubicBezTo>
                <a:cubicBezTo>
                  <a:pt x="23949" y="2847"/>
                  <a:pt x="23947" y="2859"/>
                  <a:pt x="23939" y="2866"/>
                </a:cubicBezTo>
                <a:close/>
                <a:moveTo>
                  <a:pt x="24031" y="2789"/>
                </a:moveTo>
                <a:cubicBezTo>
                  <a:pt x="24031" y="2789"/>
                  <a:pt x="24031" y="2789"/>
                  <a:pt x="24031" y="2789"/>
                </a:cubicBezTo>
                <a:cubicBezTo>
                  <a:pt x="24022" y="2796"/>
                  <a:pt x="24010" y="2795"/>
                  <a:pt x="24003" y="2787"/>
                </a:cubicBezTo>
                <a:cubicBezTo>
                  <a:pt x="23995" y="2778"/>
                  <a:pt x="23996" y="2765"/>
                  <a:pt x="24005" y="2758"/>
                </a:cubicBezTo>
                <a:cubicBezTo>
                  <a:pt x="24005" y="2758"/>
                  <a:pt x="24005" y="2758"/>
                  <a:pt x="24005" y="2758"/>
                </a:cubicBezTo>
                <a:cubicBezTo>
                  <a:pt x="24013" y="2751"/>
                  <a:pt x="24026" y="2752"/>
                  <a:pt x="24033" y="2760"/>
                </a:cubicBezTo>
                <a:cubicBezTo>
                  <a:pt x="24040" y="2769"/>
                  <a:pt x="24039" y="2782"/>
                  <a:pt x="24031" y="2789"/>
                </a:cubicBezTo>
                <a:close/>
                <a:moveTo>
                  <a:pt x="25272" y="1479"/>
                </a:moveTo>
                <a:cubicBezTo>
                  <a:pt x="25272" y="1479"/>
                  <a:pt x="25272" y="1479"/>
                  <a:pt x="25272" y="1479"/>
                </a:cubicBezTo>
                <a:cubicBezTo>
                  <a:pt x="25265" y="1488"/>
                  <a:pt x="25253" y="1490"/>
                  <a:pt x="25244" y="1483"/>
                </a:cubicBezTo>
                <a:cubicBezTo>
                  <a:pt x="25235" y="1477"/>
                  <a:pt x="25233" y="1464"/>
                  <a:pt x="25240" y="1455"/>
                </a:cubicBezTo>
                <a:cubicBezTo>
                  <a:pt x="25240" y="1455"/>
                  <a:pt x="25240" y="1455"/>
                  <a:pt x="25240" y="1455"/>
                </a:cubicBezTo>
                <a:cubicBezTo>
                  <a:pt x="25246" y="1446"/>
                  <a:pt x="25259" y="1445"/>
                  <a:pt x="25268" y="1451"/>
                </a:cubicBezTo>
                <a:cubicBezTo>
                  <a:pt x="25276" y="1458"/>
                  <a:pt x="25278" y="1470"/>
                  <a:pt x="25272" y="1479"/>
                </a:cubicBezTo>
                <a:close/>
                <a:moveTo>
                  <a:pt x="24730" y="2126"/>
                </a:moveTo>
                <a:cubicBezTo>
                  <a:pt x="24730" y="2126"/>
                  <a:pt x="24730" y="2126"/>
                  <a:pt x="24730" y="2126"/>
                </a:cubicBezTo>
                <a:cubicBezTo>
                  <a:pt x="24722" y="2134"/>
                  <a:pt x="24709" y="2134"/>
                  <a:pt x="24701" y="2127"/>
                </a:cubicBezTo>
                <a:cubicBezTo>
                  <a:pt x="24693" y="2119"/>
                  <a:pt x="24693" y="2106"/>
                  <a:pt x="24701" y="2098"/>
                </a:cubicBezTo>
                <a:cubicBezTo>
                  <a:pt x="24708" y="2090"/>
                  <a:pt x="24721" y="2090"/>
                  <a:pt x="24729" y="2098"/>
                </a:cubicBezTo>
                <a:cubicBezTo>
                  <a:pt x="24737" y="2105"/>
                  <a:pt x="24737" y="2118"/>
                  <a:pt x="24730" y="2126"/>
                </a:cubicBezTo>
                <a:close/>
                <a:moveTo>
                  <a:pt x="24812" y="2037"/>
                </a:moveTo>
                <a:cubicBezTo>
                  <a:pt x="24812" y="2037"/>
                  <a:pt x="24812" y="2037"/>
                  <a:pt x="24812" y="2037"/>
                </a:cubicBezTo>
                <a:cubicBezTo>
                  <a:pt x="24804" y="2046"/>
                  <a:pt x="24791" y="2046"/>
                  <a:pt x="24783" y="2039"/>
                </a:cubicBezTo>
                <a:cubicBezTo>
                  <a:pt x="24775" y="2031"/>
                  <a:pt x="24775" y="2019"/>
                  <a:pt x="24782" y="2010"/>
                </a:cubicBezTo>
                <a:cubicBezTo>
                  <a:pt x="24782" y="2010"/>
                  <a:pt x="24782" y="2010"/>
                  <a:pt x="24782" y="2010"/>
                </a:cubicBezTo>
                <a:cubicBezTo>
                  <a:pt x="24789" y="2002"/>
                  <a:pt x="24802" y="2002"/>
                  <a:pt x="24810" y="2009"/>
                </a:cubicBezTo>
                <a:cubicBezTo>
                  <a:pt x="24818" y="2017"/>
                  <a:pt x="24819" y="2029"/>
                  <a:pt x="24812" y="2037"/>
                </a:cubicBezTo>
                <a:close/>
                <a:moveTo>
                  <a:pt x="21487" y="4569"/>
                </a:moveTo>
                <a:cubicBezTo>
                  <a:pt x="21493" y="4578"/>
                  <a:pt x="21490" y="4590"/>
                  <a:pt x="21481" y="4596"/>
                </a:cubicBezTo>
                <a:cubicBezTo>
                  <a:pt x="21481" y="4596"/>
                  <a:pt x="21481" y="4596"/>
                  <a:pt x="21481" y="4596"/>
                </a:cubicBezTo>
                <a:cubicBezTo>
                  <a:pt x="21471" y="4602"/>
                  <a:pt x="21459" y="4599"/>
                  <a:pt x="21453" y="4590"/>
                </a:cubicBezTo>
                <a:cubicBezTo>
                  <a:pt x="21447" y="4581"/>
                  <a:pt x="21450" y="4568"/>
                  <a:pt x="21459" y="4562"/>
                </a:cubicBezTo>
                <a:cubicBezTo>
                  <a:pt x="21459" y="4562"/>
                  <a:pt x="21459" y="4562"/>
                  <a:pt x="21459" y="4562"/>
                </a:cubicBezTo>
                <a:cubicBezTo>
                  <a:pt x="21469" y="4557"/>
                  <a:pt x="21481" y="4559"/>
                  <a:pt x="21487" y="4569"/>
                </a:cubicBezTo>
                <a:close/>
                <a:moveTo>
                  <a:pt x="21385" y="4633"/>
                </a:moveTo>
                <a:cubicBezTo>
                  <a:pt x="21391" y="4642"/>
                  <a:pt x="21388" y="4655"/>
                  <a:pt x="21379" y="4660"/>
                </a:cubicBezTo>
                <a:cubicBezTo>
                  <a:pt x="21379" y="4660"/>
                  <a:pt x="21379" y="4660"/>
                  <a:pt x="21379" y="4660"/>
                </a:cubicBezTo>
                <a:cubicBezTo>
                  <a:pt x="21370" y="4666"/>
                  <a:pt x="21357" y="4664"/>
                  <a:pt x="21352" y="4654"/>
                </a:cubicBezTo>
                <a:cubicBezTo>
                  <a:pt x="21346" y="4645"/>
                  <a:pt x="21348" y="4633"/>
                  <a:pt x="21358" y="4627"/>
                </a:cubicBezTo>
                <a:cubicBezTo>
                  <a:pt x="21358" y="4627"/>
                  <a:pt x="21358" y="4627"/>
                  <a:pt x="21358" y="4627"/>
                </a:cubicBezTo>
                <a:cubicBezTo>
                  <a:pt x="21367" y="4621"/>
                  <a:pt x="21379" y="4624"/>
                  <a:pt x="21385" y="4633"/>
                </a:cubicBezTo>
                <a:close/>
                <a:moveTo>
                  <a:pt x="24701" y="2098"/>
                </a:moveTo>
                <a:cubicBezTo>
                  <a:pt x="24701" y="2098"/>
                  <a:pt x="24701" y="2098"/>
                  <a:pt x="24701" y="2098"/>
                </a:cubicBezTo>
                <a:cubicBezTo>
                  <a:pt x="24701" y="2098"/>
                  <a:pt x="24701" y="2098"/>
                  <a:pt x="24701" y="2098"/>
                </a:cubicBezTo>
                <a:close/>
                <a:moveTo>
                  <a:pt x="24890" y="1919"/>
                </a:moveTo>
                <a:cubicBezTo>
                  <a:pt x="24898" y="1927"/>
                  <a:pt x="24899" y="1939"/>
                  <a:pt x="24892" y="1948"/>
                </a:cubicBezTo>
                <a:cubicBezTo>
                  <a:pt x="24885" y="1956"/>
                  <a:pt x="24872" y="1957"/>
                  <a:pt x="24864" y="1949"/>
                </a:cubicBezTo>
                <a:cubicBezTo>
                  <a:pt x="24855" y="1942"/>
                  <a:pt x="24855" y="1929"/>
                  <a:pt x="24862" y="1921"/>
                </a:cubicBezTo>
                <a:cubicBezTo>
                  <a:pt x="24862" y="1921"/>
                  <a:pt x="24862" y="1921"/>
                  <a:pt x="24862" y="1921"/>
                </a:cubicBezTo>
                <a:cubicBezTo>
                  <a:pt x="24869" y="1913"/>
                  <a:pt x="24882" y="1912"/>
                  <a:pt x="24890" y="1919"/>
                </a:cubicBezTo>
                <a:close/>
                <a:moveTo>
                  <a:pt x="25195" y="1547"/>
                </a:moveTo>
                <a:cubicBezTo>
                  <a:pt x="25204" y="1554"/>
                  <a:pt x="25206" y="1567"/>
                  <a:pt x="25199" y="1575"/>
                </a:cubicBezTo>
                <a:cubicBezTo>
                  <a:pt x="25199" y="1575"/>
                  <a:pt x="25199" y="1575"/>
                  <a:pt x="25199" y="1575"/>
                </a:cubicBezTo>
                <a:cubicBezTo>
                  <a:pt x="25192" y="1584"/>
                  <a:pt x="25180" y="1586"/>
                  <a:pt x="25171" y="1579"/>
                </a:cubicBezTo>
                <a:cubicBezTo>
                  <a:pt x="25162" y="1572"/>
                  <a:pt x="25161" y="1560"/>
                  <a:pt x="25167" y="1551"/>
                </a:cubicBezTo>
                <a:cubicBezTo>
                  <a:pt x="25167" y="1551"/>
                  <a:pt x="25167" y="1551"/>
                  <a:pt x="25167" y="1551"/>
                </a:cubicBezTo>
                <a:cubicBezTo>
                  <a:pt x="25174" y="1542"/>
                  <a:pt x="25187" y="1541"/>
                  <a:pt x="25195" y="1547"/>
                </a:cubicBezTo>
                <a:close/>
                <a:moveTo>
                  <a:pt x="24562" y="2271"/>
                </a:moveTo>
                <a:cubicBezTo>
                  <a:pt x="24570" y="2278"/>
                  <a:pt x="24570" y="2291"/>
                  <a:pt x="24562" y="2299"/>
                </a:cubicBezTo>
                <a:cubicBezTo>
                  <a:pt x="24554" y="2307"/>
                  <a:pt x="24541" y="2307"/>
                  <a:pt x="24534" y="2299"/>
                </a:cubicBezTo>
                <a:cubicBezTo>
                  <a:pt x="24526" y="2291"/>
                  <a:pt x="24526" y="2278"/>
                  <a:pt x="24534" y="2271"/>
                </a:cubicBezTo>
                <a:cubicBezTo>
                  <a:pt x="24541" y="2263"/>
                  <a:pt x="24554" y="2263"/>
                  <a:pt x="24562" y="2271"/>
                </a:cubicBezTo>
                <a:close/>
                <a:moveTo>
                  <a:pt x="24971" y="1856"/>
                </a:moveTo>
                <a:cubicBezTo>
                  <a:pt x="24971" y="1856"/>
                  <a:pt x="24971" y="1856"/>
                  <a:pt x="24971" y="1856"/>
                </a:cubicBezTo>
                <a:cubicBezTo>
                  <a:pt x="24964" y="1865"/>
                  <a:pt x="24951" y="1866"/>
                  <a:pt x="24943" y="1859"/>
                </a:cubicBezTo>
                <a:cubicBezTo>
                  <a:pt x="24935" y="1851"/>
                  <a:pt x="24934" y="1839"/>
                  <a:pt x="24941" y="1830"/>
                </a:cubicBezTo>
                <a:cubicBezTo>
                  <a:pt x="24941" y="1830"/>
                  <a:pt x="24941" y="1830"/>
                  <a:pt x="24941" y="1830"/>
                </a:cubicBezTo>
                <a:cubicBezTo>
                  <a:pt x="24948" y="1822"/>
                  <a:pt x="24960" y="1821"/>
                  <a:pt x="24969" y="1828"/>
                </a:cubicBezTo>
                <a:cubicBezTo>
                  <a:pt x="24977" y="1835"/>
                  <a:pt x="24978" y="1848"/>
                  <a:pt x="24971" y="1856"/>
                </a:cubicBezTo>
                <a:close/>
                <a:moveTo>
                  <a:pt x="25121" y="1642"/>
                </a:moveTo>
                <a:cubicBezTo>
                  <a:pt x="25130" y="1649"/>
                  <a:pt x="25132" y="1662"/>
                  <a:pt x="25125" y="1670"/>
                </a:cubicBezTo>
                <a:cubicBezTo>
                  <a:pt x="25118" y="1679"/>
                  <a:pt x="25105" y="1680"/>
                  <a:pt x="25097" y="1673"/>
                </a:cubicBezTo>
                <a:cubicBezTo>
                  <a:pt x="25088" y="1666"/>
                  <a:pt x="25086" y="1654"/>
                  <a:pt x="25093" y="1645"/>
                </a:cubicBezTo>
                <a:cubicBezTo>
                  <a:pt x="25100" y="1637"/>
                  <a:pt x="25113" y="1635"/>
                  <a:pt x="25121" y="1642"/>
                </a:cubicBezTo>
                <a:close/>
                <a:moveTo>
                  <a:pt x="22494" y="3912"/>
                </a:moveTo>
                <a:cubicBezTo>
                  <a:pt x="22500" y="3921"/>
                  <a:pt x="22498" y="3933"/>
                  <a:pt x="22488" y="3940"/>
                </a:cubicBezTo>
                <a:cubicBezTo>
                  <a:pt x="22488" y="3940"/>
                  <a:pt x="22488" y="3940"/>
                  <a:pt x="22488" y="3940"/>
                </a:cubicBezTo>
                <a:cubicBezTo>
                  <a:pt x="22479" y="3946"/>
                  <a:pt x="22467" y="3943"/>
                  <a:pt x="22461" y="3934"/>
                </a:cubicBezTo>
                <a:cubicBezTo>
                  <a:pt x="22455" y="3925"/>
                  <a:pt x="22457" y="3913"/>
                  <a:pt x="22466" y="3906"/>
                </a:cubicBezTo>
                <a:cubicBezTo>
                  <a:pt x="22466" y="3906"/>
                  <a:pt x="22466" y="3906"/>
                  <a:pt x="22466" y="3906"/>
                </a:cubicBezTo>
                <a:cubicBezTo>
                  <a:pt x="22475" y="3900"/>
                  <a:pt x="22488" y="3903"/>
                  <a:pt x="22494" y="3912"/>
                </a:cubicBezTo>
                <a:close/>
                <a:moveTo>
                  <a:pt x="22194" y="4112"/>
                </a:moveTo>
                <a:cubicBezTo>
                  <a:pt x="22200" y="4121"/>
                  <a:pt x="22197" y="4134"/>
                  <a:pt x="22188" y="4140"/>
                </a:cubicBezTo>
                <a:cubicBezTo>
                  <a:pt x="22188" y="4140"/>
                  <a:pt x="22188" y="4140"/>
                  <a:pt x="22188" y="4140"/>
                </a:cubicBezTo>
                <a:cubicBezTo>
                  <a:pt x="22179" y="4146"/>
                  <a:pt x="22167" y="4143"/>
                  <a:pt x="22160" y="4134"/>
                </a:cubicBezTo>
                <a:cubicBezTo>
                  <a:pt x="22154" y="4125"/>
                  <a:pt x="22157" y="4112"/>
                  <a:pt x="22166" y="4106"/>
                </a:cubicBezTo>
                <a:cubicBezTo>
                  <a:pt x="22166" y="4106"/>
                  <a:pt x="22166" y="4106"/>
                  <a:pt x="22166" y="4106"/>
                </a:cubicBezTo>
                <a:cubicBezTo>
                  <a:pt x="22175" y="4100"/>
                  <a:pt x="22188" y="4103"/>
                  <a:pt x="22194" y="4112"/>
                </a:cubicBezTo>
                <a:close/>
                <a:moveTo>
                  <a:pt x="22093" y="4178"/>
                </a:moveTo>
                <a:cubicBezTo>
                  <a:pt x="22099" y="4187"/>
                  <a:pt x="22097" y="4200"/>
                  <a:pt x="22088" y="4206"/>
                </a:cubicBezTo>
                <a:cubicBezTo>
                  <a:pt x="22078" y="4212"/>
                  <a:pt x="22066" y="4209"/>
                  <a:pt x="22060" y="4200"/>
                </a:cubicBezTo>
                <a:cubicBezTo>
                  <a:pt x="22054" y="4191"/>
                  <a:pt x="22056" y="4178"/>
                  <a:pt x="22066" y="4172"/>
                </a:cubicBezTo>
                <a:cubicBezTo>
                  <a:pt x="22075" y="4166"/>
                  <a:pt x="22087" y="4169"/>
                  <a:pt x="22093" y="4178"/>
                </a:cubicBezTo>
                <a:close/>
                <a:moveTo>
                  <a:pt x="22294" y="4046"/>
                </a:moveTo>
                <a:cubicBezTo>
                  <a:pt x="22300" y="4055"/>
                  <a:pt x="22298" y="4067"/>
                  <a:pt x="22289" y="4073"/>
                </a:cubicBezTo>
                <a:cubicBezTo>
                  <a:pt x="22279" y="4080"/>
                  <a:pt x="22267" y="4077"/>
                  <a:pt x="22261" y="4068"/>
                </a:cubicBezTo>
                <a:cubicBezTo>
                  <a:pt x="22255" y="4059"/>
                  <a:pt x="22257" y="4046"/>
                  <a:pt x="22266" y="4040"/>
                </a:cubicBezTo>
                <a:cubicBezTo>
                  <a:pt x="22276" y="4034"/>
                  <a:pt x="22288" y="4037"/>
                  <a:pt x="22294" y="4046"/>
                </a:cubicBezTo>
                <a:close/>
                <a:moveTo>
                  <a:pt x="21588" y="4504"/>
                </a:moveTo>
                <a:cubicBezTo>
                  <a:pt x="21594" y="4513"/>
                  <a:pt x="21592" y="4526"/>
                  <a:pt x="21582" y="4532"/>
                </a:cubicBezTo>
                <a:cubicBezTo>
                  <a:pt x="21582" y="4532"/>
                  <a:pt x="21582" y="4532"/>
                  <a:pt x="21582" y="4532"/>
                </a:cubicBezTo>
                <a:cubicBezTo>
                  <a:pt x="21573" y="4538"/>
                  <a:pt x="21561" y="4535"/>
                  <a:pt x="21555" y="4526"/>
                </a:cubicBezTo>
                <a:cubicBezTo>
                  <a:pt x="21549" y="4516"/>
                  <a:pt x="21551" y="4504"/>
                  <a:pt x="21561" y="4498"/>
                </a:cubicBezTo>
                <a:cubicBezTo>
                  <a:pt x="21570" y="4492"/>
                  <a:pt x="21582" y="4495"/>
                  <a:pt x="21588" y="4504"/>
                </a:cubicBezTo>
                <a:close/>
                <a:moveTo>
                  <a:pt x="22394" y="3979"/>
                </a:moveTo>
                <a:cubicBezTo>
                  <a:pt x="22400" y="3988"/>
                  <a:pt x="22398" y="4001"/>
                  <a:pt x="22389" y="4007"/>
                </a:cubicBezTo>
                <a:cubicBezTo>
                  <a:pt x="22389" y="4007"/>
                  <a:pt x="22389" y="4007"/>
                  <a:pt x="22389" y="4007"/>
                </a:cubicBezTo>
                <a:cubicBezTo>
                  <a:pt x="22379" y="4013"/>
                  <a:pt x="22367" y="4010"/>
                  <a:pt x="22361" y="4001"/>
                </a:cubicBezTo>
                <a:cubicBezTo>
                  <a:pt x="22355" y="3992"/>
                  <a:pt x="22357" y="3980"/>
                  <a:pt x="22366" y="3973"/>
                </a:cubicBezTo>
                <a:cubicBezTo>
                  <a:pt x="22366" y="3973"/>
                  <a:pt x="22366" y="3973"/>
                  <a:pt x="22366" y="3973"/>
                </a:cubicBezTo>
                <a:cubicBezTo>
                  <a:pt x="22376" y="3967"/>
                  <a:pt x="22388" y="3970"/>
                  <a:pt x="22394" y="3979"/>
                </a:cubicBezTo>
                <a:close/>
                <a:moveTo>
                  <a:pt x="21690" y="4439"/>
                </a:moveTo>
                <a:cubicBezTo>
                  <a:pt x="21696" y="4449"/>
                  <a:pt x="21693" y="4461"/>
                  <a:pt x="21684" y="4467"/>
                </a:cubicBezTo>
                <a:cubicBezTo>
                  <a:pt x="21674" y="4473"/>
                  <a:pt x="21662" y="4470"/>
                  <a:pt x="21656" y="4461"/>
                </a:cubicBezTo>
                <a:cubicBezTo>
                  <a:pt x="21650" y="4452"/>
                  <a:pt x="21653" y="4439"/>
                  <a:pt x="21662" y="4433"/>
                </a:cubicBezTo>
                <a:cubicBezTo>
                  <a:pt x="21671" y="4427"/>
                  <a:pt x="21684" y="4430"/>
                  <a:pt x="21690" y="4439"/>
                </a:cubicBezTo>
                <a:close/>
                <a:moveTo>
                  <a:pt x="21791" y="4374"/>
                </a:moveTo>
                <a:cubicBezTo>
                  <a:pt x="21797" y="4384"/>
                  <a:pt x="21794" y="4396"/>
                  <a:pt x="21785" y="4402"/>
                </a:cubicBezTo>
                <a:cubicBezTo>
                  <a:pt x="21785" y="4402"/>
                  <a:pt x="21785" y="4402"/>
                  <a:pt x="21785" y="4402"/>
                </a:cubicBezTo>
                <a:cubicBezTo>
                  <a:pt x="21776" y="4408"/>
                  <a:pt x="21763" y="4405"/>
                  <a:pt x="21757" y="4396"/>
                </a:cubicBezTo>
                <a:cubicBezTo>
                  <a:pt x="21751" y="4387"/>
                  <a:pt x="21754" y="4374"/>
                  <a:pt x="21763" y="4368"/>
                </a:cubicBezTo>
                <a:cubicBezTo>
                  <a:pt x="21763" y="4368"/>
                  <a:pt x="21763" y="4368"/>
                  <a:pt x="21763" y="4368"/>
                </a:cubicBezTo>
                <a:cubicBezTo>
                  <a:pt x="21773" y="4363"/>
                  <a:pt x="21785" y="4365"/>
                  <a:pt x="21791" y="4374"/>
                </a:cubicBezTo>
                <a:close/>
                <a:moveTo>
                  <a:pt x="21993" y="4244"/>
                </a:moveTo>
                <a:cubicBezTo>
                  <a:pt x="21999" y="4253"/>
                  <a:pt x="21996" y="4266"/>
                  <a:pt x="21987" y="4272"/>
                </a:cubicBezTo>
                <a:cubicBezTo>
                  <a:pt x="21987" y="4272"/>
                  <a:pt x="21987" y="4272"/>
                  <a:pt x="21987" y="4272"/>
                </a:cubicBezTo>
                <a:cubicBezTo>
                  <a:pt x="21978" y="4278"/>
                  <a:pt x="21965" y="4275"/>
                  <a:pt x="21959" y="4266"/>
                </a:cubicBezTo>
                <a:cubicBezTo>
                  <a:pt x="21953" y="4256"/>
                  <a:pt x="21956" y="4244"/>
                  <a:pt x="21965" y="4238"/>
                </a:cubicBezTo>
                <a:cubicBezTo>
                  <a:pt x="21965" y="4238"/>
                  <a:pt x="21965" y="4238"/>
                  <a:pt x="21965" y="4238"/>
                </a:cubicBezTo>
                <a:cubicBezTo>
                  <a:pt x="21974" y="4232"/>
                  <a:pt x="21987" y="4235"/>
                  <a:pt x="21993" y="4244"/>
                </a:cubicBezTo>
                <a:close/>
                <a:moveTo>
                  <a:pt x="21892" y="4309"/>
                </a:moveTo>
                <a:cubicBezTo>
                  <a:pt x="21898" y="4319"/>
                  <a:pt x="21895" y="4331"/>
                  <a:pt x="21886" y="4337"/>
                </a:cubicBezTo>
                <a:cubicBezTo>
                  <a:pt x="21886" y="4337"/>
                  <a:pt x="21886" y="4337"/>
                  <a:pt x="21886" y="4337"/>
                </a:cubicBezTo>
                <a:cubicBezTo>
                  <a:pt x="21877" y="4343"/>
                  <a:pt x="21864" y="4340"/>
                  <a:pt x="21858" y="4331"/>
                </a:cubicBezTo>
                <a:cubicBezTo>
                  <a:pt x="21852" y="4322"/>
                  <a:pt x="21855" y="4309"/>
                  <a:pt x="21864" y="4303"/>
                </a:cubicBezTo>
                <a:cubicBezTo>
                  <a:pt x="21864" y="4303"/>
                  <a:pt x="21864" y="4303"/>
                  <a:pt x="21864" y="4303"/>
                </a:cubicBezTo>
                <a:cubicBezTo>
                  <a:pt x="21874" y="4297"/>
                  <a:pt x="21886" y="4300"/>
                  <a:pt x="21892" y="4309"/>
                </a:cubicBezTo>
                <a:close/>
                <a:moveTo>
                  <a:pt x="25341" y="1355"/>
                </a:moveTo>
                <a:cubicBezTo>
                  <a:pt x="25345" y="1359"/>
                  <a:pt x="25347" y="1364"/>
                  <a:pt x="25347" y="1369"/>
                </a:cubicBezTo>
                <a:cubicBezTo>
                  <a:pt x="25347" y="1375"/>
                  <a:pt x="25345" y="1380"/>
                  <a:pt x="25341" y="1384"/>
                </a:cubicBezTo>
                <a:cubicBezTo>
                  <a:pt x="25338" y="1387"/>
                  <a:pt x="25332" y="1389"/>
                  <a:pt x="25327" y="1389"/>
                </a:cubicBezTo>
                <a:cubicBezTo>
                  <a:pt x="25322" y="1389"/>
                  <a:pt x="25317" y="1387"/>
                  <a:pt x="25313" y="1384"/>
                </a:cubicBezTo>
                <a:cubicBezTo>
                  <a:pt x="25309" y="1380"/>
                  <a:pt x="25307" y="1375"/>
                  <a:pt x="25307" y="1369"/>
                </a:cubicBezTo>
                <a:cubicBezTo>
                  <a:pt x="25307" y="1364"/>
                  <a:pt x="25309" y="1359"/>
                  <a:pt x="25313" y="1355"/>
                </a:cubicBezTo>
                <a:cubicBezTo>
                  <a:pt x="25317" y="1352"/>
                  <a:pt x="25322" y="1349"/>
                  <a:pt x="25327" y="1349"/>
                </a:cubicBezTo>
                <a:cubicBezTo>
                  <a:pt x="25332" y="1349"/>
                  <a:pt x="25338" y="1352"/>
                  <a:pt x="25341" y="1355"/>
                </a:cubicBezTo>
                <a:close/>
                <a:moveTo>
                  <a:pt x="12900" y="6518"/>
                </a:moveTo>
                <a:cubicBezTo>
                  <a:pt x="12896" y="6514"/>
                  <a:pt x="12894" y="6509"/>
                  <a:pt x="12894" y="6504"/>
                </a:cubicBezTo>
                <a:cubicBezTo>
                  <a:pt x="12894" y="6498"/>
                  <a:pt x="12896" y="6493"/>
                  <a:pt x="12900" y="6490"/>
                </a:cubicBezTo>
                <a:cubicBezTo>
                  <a:pt x="12904" y="6486"/>
                  <a:pt x="12909" y="6484"/>
                  <a:pt x="12914" y="6484"/>
                </a:cubicBezTo>
                <a:cubicBezTo>
                  <a:pt x="12919" y="6484"/>
                  <a:pt x="12925" y="6486"/>
                  <a:pt x="12928" y="6490"/>
                </a:cubicBezTo>
                <a:cubicBezTo>
                  <a:pt x="12932" y="6493"/>
                  <a:pt x="12934" y="6498"/>
                  <a:pt x="12934" y="6504"/>
                </a:cubicBezTo>
                <a:cubicBezTo>
                  <a:pt x="12934" y="6509"/>
                  <a:pt x="12932" y="6514"/>
                  <a:pt x="12928" y="6518"/>
                </a:cubicBezTo>
                <a:cubicBezTo>
                  <a:pt x="12925" y="6522"/>
                  <a:pt x="12919" y="6524"/>
                  <a:pt x="12914" y="6524"/>
                </a:cubicBezTo>
                <a:cubicBezTo>
                  <a:pt x="12909" y="6524"/>
                  <a:pt x="12904" y="6522"/>
                  <a:pt x="12900" y="6518"/>
                </a:cubicBezTo>
                <a:close/>
                <a:moveTo>
                  <a:pt x="10538" y="10151"/>
                </a:moveTo>
                <a:cubicBezTo>
                  <a:pt x="10542" y="10155"/>
                  <a:pt x="10544" y="10160"/>
                  <a:pt x="10544" y="10165"/>
                </a:cubicBezTo>
                <a:cubicBezTo>
                  <a:pt x="10544" y="10170"/>
                  <a:pt x="10542" y="10175"/>
                  <a:pt x="10538" y="10179"/>
                </a:cubicBezTo>
                <a:cubicBezTo>
                  <a:pt x="10534" y="10183"/>
                  <a:pt x="10529" y="10185"/>
                  <a:pt x="10524" y="10185"/>
                </a:cubicBezTo>
                <a:cubicBezTo>
                  <a:pt x="10519" y="10185"/>
                  <a:pt x="10514" y="10183"/>
                  <a:pt x="10510" y="10179"/>
                </a:cubicBezTo>
                <a:cubicBezTo>
                  <a:pt x="10506" y="10175"/>
                  <a:pt x="10504" y="10170"/>
                  <a:pt x="10504" y="10165"/>
                </a:cubicBezTo>
                <a:cubicBezTo>
                  <a:pt x="10504" y="10160"/>
                  <a:pt x="10506" y="10155"/>
                  <a:pt x="10510" y="10151"/>
                </a:cubicBezTo>
                <a:cubicBezTo>
                  <a:pt x="10514" y="10147"/>
                  <a:pt x="10519" y="10145"/>
                  <a:pt x="10524" y="10145"/>
                </a:cubicBezTo>
                <a:cubicBezTo>
                  <a:pt x="10529" y="10145"/>
                  <a:pt x="10534" y="10147"/>
                  <a:pt x="10538" y="10151"/>
                </a:cubicBezTo>
                <a:close/>
                <a:moveTo>
                  <a:pt x="34" y="13363"/>
                </a:moveTo>
                <a:cubicBezTo>
                  <a:pt x="38" y="13367"/>
                  <a:pt x="40" y="13372"/>
                  <a:pt x="40" y="13377"/>
                </a:cubicBezTo>
                <a:cubicBezTo>
                  <a:pt x="40" y="13383"/>
                  <a:pt x="38" y="13388"/>
                  <a:pt x="34" y="13391"/>
                </a:cubicBezTo>
                <a:cubicBezTo>
                  <a:pt x="30" y="13395"/>
                  <a:pt x="25" y="13397"/>
                  <a:pt x="20" y="13397"/>
                </a:cubicBezTo>
                <a:cubicBezTo>
                  <a:pt x="15" y="13397"/>
                  <a:pt x="10" y="13395"/>
                  <a:pt x="6" y="13391"/>
                </a:cubicBezTo>
                <a:cubicBezTo>
                  <a:pt x="2" y="13388"/>
                  <a:pt x="0" y="13383"/>
                  <a:pt x="0" y="13377"/>
                </a:cubicBezTo>
                <a:cubicBezTo>
                  <a:pt x="0" y="13372"/>
                  <a:pt x="2" y="13367"/>
                  <a:pt x="6" y="13363"/>
                </a:cubicBezTo>
                <a:cubicBezTo>
                  <a:pt x="10" y="13359"/>
                  <a:pt x="15" y="13357"/>
                  <a:pt x="20" y="13357"/>
                </a:cubicBezTo>
                <a:cubicBezTo>
                  <a:pt x="25" y="13357"/>
                  <a:pt x="30" y="13359"/>
                  <a:pt x="34" y="13363"/>
                </a:cubicBezTo>
                <a:close/>
                <a:moveTo>
                  <a:pt x="11400" y="8941"/>
                </a:moveTo>
                <a:cubicBezTo>
                  <a:pt x="11404" y="8945"/>
                  <a:pt x="11406" y="8950"/>
                  <a:pt x="11406" y="8955"/>
                </a:cubicBezTo>
                <a:cubicBezTo>
                  <a:pt x="11406" y="8961"/>
                  <a:pt x="11404" y="8966"/>
                  <a:pt x="11400" y="8969"/>
                </a:cubicBezTo>
                <a:cubicBezTo>
                  <a:pt x="11396" y="8973"/>
                  <a:pt x="11391" y="8975"/>
                  <a:pt x="11386" y="8975"/>
                </a:cubicBezTo>
                <a:cubicBezTo>
                  <a:pt x="11380" y="8975"/>
                  <a:pt x="11375" y="8973"/>
                  <a:pt x="11372" y="8969"/>
                </a:cubicBezTo>
                <a:cubicBezTo>
                  <a:pt x="11368" y="8966"/>
                  <a:pt x="11366" y="8961"/>
                  <a:pt x="11366" y="8955"/>
                </a:cubicBezTo>
                <a:cubicBezTo>
                  <a:pt x="11366" y="8950"/>
                  <a:pt x="11368" y="8945"/>
                  <a:pt x="11372" y="8941"/>
                </a:cubicBezTo>
                <a:cubicBezTo>
                  <a:pt x="11375" y="8937"/>
                  <a:pt x="11380" y="8935"/>
                  <a:pt x="11386" y="8935"/>
                </a:cubicBezTo>
                <a:cubicBezTo>
                  <a:pt x="11391" y="8935"/>
                  <a:pt x="11396" y="8937"/>
                  <a:pt x="11400" y="8941"/>
                </a:cubicBezTo>
                <a:close/>
                <a:moveTo>
                  <a:pt x="11707" y="8677"/>
                </a:moveTo>
                <a:cubicBezTo>
                  <a:pt x="11710" y="8681"/>
                  <a:pt x="11712" y="8686"/>
                  <a:pt x="11712" y="8691"/>
                </a:cubicBezTo>
                <a:cubicBezTo>
                  <a:pt x="11712" y="8696"/>
                  <a:pt x="11710" y="8702"/>
                  <a:pt x="11707" y="8705"/>
                </a:cubicBezTo>
                <a:cubicBezTo>
                  <a:pt x="11703" y="8709"/>
                  <a:pt x="11698" y="8711"/>
                  <a:pt x="11692" y="8711"/>
                </a:cubicBezTo>
                <a:cubicBezTo>
                  <a:pt x="11687" y="8711"/>
                  <a:pt x="11682" y="8709"/>
                  <a:pt x="11678" y="8705"/>
                </a:cubicBezTo>
                <a:cubicBezTo>
                  <a:pt x="11675" y="8702"/>
                  <a:pt x="11672" y="8696"/>
                  <a:pt x="11672" y="8691"/>
                </a:cubicBezTo>
                <a:cubicBezTo>
                  <a:pt x="11672" y="8686"/>
                  <a:pt x="11675" y="8681"/>
                  <a:pt x="11678" y="8677"/>
                </a:cubicBezTo>
                <a:cubicBezTo>
                  <a:pt x="11682" y="8673"/>
                  <a:pt x="11687" y="8671"/>
                  <a:pt x="11692" y="8671"/>
                </a:cubicBezTo>
                <a:cubicBezTo>
                  <a:pt x="11698" y="8671"/>
                  <a:pt x="11703" y="8673"/>
                  <a:pt x="11707" y="8677"/>
                </a:cubicBezTo>
                <a:close/>
                <a:moveTo>
                  <a:pt x="8531" y="10604"/>
                </a:moveTo>
                <a:cubicBezTo>
                  <a:pt x="8535" y="10608"/>
                  <a:pt x="8537" y="10613"/>
                  <a:pt x="8537" y="10618"/>
                </a:cubicBezTo>
                <a:cubicBezTo>
                  <a:pt x="8537" y="10624"/>
                  <a:pt x="8535" y="10629"/>
                  <a:pt x="8531" y="10632"/>
                </a:cubicBezTo>
                <a:cubicBezTo>
                  <a:pt x="8528" y="10636"/>
                  <a:pt x="8522" y="10638"/>
                  <a:pt x="8517" y="10638"/>
                </a:cubicBezTo>
                <a:cubicBezTo>
                  <a:pt x="8512" y="10638"/>
                  <a:pt x="8507" y="10636"/>
                  <a:pt x="8503" y="10632"/>
                </a:cubicBezTo>
                <a:cubicBezTo>
                  <a:pt x="8499" y="10629"/>
                  <a:pt x="8497" y="10624"/>
                  <a:pt x="8497" y="10618"/>
                </a:cubicBezTo>
                <a:cubicBezTo>
                  <a:pt x="8497" y="10613"/>
                  <a:pt x="8499" y="10608"/>
                  <a:pt x="8503" y="10604"/>
                </a:cubicBezTo>
                <a:cubicBezTo>
                  <a:pt x="8507" y="10600"/>
                  <a:pt x="8512" y="10598"/>
                  <a:pt x="8517" y="10598"/>
                </a:cubicBezTo>
                <a:cubicBezTo>
                  <a:pt x="8522" y="10598"/>
                  <a:pt x="8528" y="10600"/>
                  <a:pt x="8531" y="10604"/>
                </a:cubicBezTo>
                <a:close/>
                <a:moveTo>
                  <a:pt x="7734" y="11292"/>
                </a:moveTo>
                <a:cubicBezTo>
                  <a:pt x="7738" y="11296"/>
                  <a:pt x="7740" y="11301"/>
                  <a:pt x="7740" y="11306"/>
                </a:cubicBezTo>
                <a:cubicBezTo>
                  <a:pt x="7740" y="11311"/>
                  <a:pt x="7738" y="11316"/>
                  <a:pt x="7734" y="11320"/>
                </a:cubicBezTo>
                <a:cubicBezTo>
                  <a:pt x="7731" y="11324"/>
                  <a:pt x="7726" y="11326"/>
                  <a:pt x="7720" y="11326"/>
                </a:cubicBezTo>
                <a:cubicBezTo>
                  <a:pt x="7715" y="11326"/>
                  <a:pt x="7710" y="11324"/>
                  <a:pt x="7706" y="11320"/>
                </a:cubicBezTo>
                <a:cubicBezTo>
                  <a:pt x="7702" y="11316"/>
                  <a:pt x="7700" y="11311"/>
                  <a:pt x="7700" y="11306"/>
                </a:cubicBezTo>
                <a:cubicBezTo>
                  <a:pt x="7700" y="11301"/>
                  <a:pt x="7702" y="11296"/>
                  <a:pt x="7706" y="11292"/>
                </a:cubicBezTo>
                <a:cubicBezTo>
                  <a:pt x="7710" y="11288"/>
                  <a:pt x="7715" y="11286"/>
                  <a:pt x="7720" y="11286"/>
                </a:cubicBezTo>
                <a:cubicBezTo>
                  <a:pt x="7726" y="11286"/>
                  <a:pt x="7731" y="11288"/>
                  <a:pt x="7734" y="11292"/>
                </a:cubicBezTo>
                <a:close/>
                <a:moveTo>
                  <a:pt x="11021" y="8136"/>
                </a:moveTo>
                <a:cubicBezTo>
                  <a:pt x="11017" y="8133"/>
                  <a:pt x="11015" y="8127"/>
                  <a:pt x="11015" y="8122"/>
                </a:cubicBezTo>
                <a:cubicBezTo>
                  <a:pt x="11015" y="8117"/>
                  <a:pt x="11017" y="8112"/>
                  <a:pt x="11021" y="8108"/>
                </a:cubicBezTo>
                <a:cubicBezTo>
                  <a:pt x="11024" y="8104"/>
                  <a:pt x="11030" y="8102"/>
                  <a:pt x="11035" y="8102"/>
                </a:cubicBezTo>
                <a:cubicBezTo>
                  <a:pt x="11040" y="8102"/>
                  <a:pt x="11045" y="8104"/>
                  <a:pt x="11049" y="8108"/>
                </a:cubicBezTo>
                <a:cubicBezTo>
                  <a:pt x="11053" y="8112"/>
                  <a:pt x="11055" y="8117"/>
                  <a:pt x="11055" y="8122"/>
                </a:cubicBezTo>
                <a:cubicBezTo>
                  <a:pt x="11055" y="8127"/>
                  <a:pt x="11053" y="8133"/>
                  <a:pt x="11049" y="8136"/>
                </a:cubicBezTo>
                <a:cubicBezTo>
                  <a:pt x="11045" y="8140"/>
                  <a:pt x="11040" y="8142"/>
                  <a:pt x="11035" y="8142"/>
                </a:cubicBezTo>
                <a:cubicBezTo>
                  <a:pt x="11030" y="8142"/>
                  <a:pt x="11024" y="8140"/>
                  <a:pt x="11021" y="8136"/>
                </a:cubicBezTo>
                <a:close/>
                <a:moveTo>
                  <a:pt x="16500" y="6721"/>
                </a:moveTo>
                <a:cubicBezTo>
                  <a:pt x="16504" y="6724"/>
                  <a:pt x="16506" y="6729"/>
                  <a:pt x="16506" y="6735"/>
                </a:cubicBezTo>
                <a:cubicBezTo>
                  <a:pt x="16506" y="6740"/>
                  <a:pt x="16504" y="6745"/>
                  <a:pt x="16500" y="6749"/>
                </a:cubicBezTo>
                <a:cubicBezTo>
                  <a:pt x="16497" y="6753"/>
                  <a:pt x="16492" y="6755"/>
                  <a:pt x="16486" y="6755"/>
                </a:cubicBezTo>
                <a:cubicBezTo>
                  <a:pt x="16481" y="6755"/>
                  <a:pt x="16476" y="6753"/>
                  <a:pt x="16472" y="6749"/>
                </a:cubicBezTo>
                <a:cubicBezTo>
                  <a:pt x="16468" y="6745"/>
                  <a:pt x="16466" y="6740"/>
                  <a:pt x="16466" y="6735"/>
                </a:cubicBezTo>
                <a:cubicBezTo>
                  <a:pt x="16466" y="6729"/>
                  <a:pt x="16468" y="6724"/>
                  <a:pt x="16472" y="6721"/>
                </a:cubicBezTo>
                <a:cubicBezTo>
                  <a:pt x="16476" y="6717"/>
                  <a:pt x="16481" y="6715"/>
                  <a:pt x="16486" y="6715"/>
                </a:cubicBezTo>
                <a:cubicBezTo>
                  <a:pt x="16492" y="6715"/>
                  <a:pt x="16497" y="6717"/>
                  <a:pt x="16500" y="6721"/>
                </a:cubicBezTo>
                <a:close/>
                <a:moveTo>
                  <a:pt x="21281" y="4694"/>
                </a:moveTo>
                <a:cubicBezTo>
                  <a:pt x="21285" y="4697"/>
                  <a:pt x="21287" y="4702"/>
                  <a:pt x="21287" y="4708"/>
                </a:cubicBezTo>
                <a:cubicBezTo>
                  <a:pt x="21287" y="4713"/>
                  <a:pt x="21285" y="4718"/>
                  <a:pt x="21281" y="4722"/>
                </a:cubicBezTo>
                <a:cubicBezTo>
                  <a:pt x="21277" y="4726"/>
                  <a:pt x="21272" y="4728"/>
                  <a:pt x="21267" y="4728"/>
                </a:cubicBezTo>
                <a:cubicBezTo>
                  <a:pt x="21261" y="4728"/>
                  <a:pt x="21256" y="4726"/>
                  <a:pt x="21253" y="4722"/>
                </a:cubicBezTo>
                <a:cubicBezTo>
                  <a:pt x="21249" y="4718"/>
                  <a:pt x="21247" y="4713"/>
                  <a:pt x="21247" y="4708"/>
                </a:cubicBezTo>
                <a:cubicBezTo>
                  <a:pt x="21247" y="4702"/>
                  <a:pt x="21249" y="4697"/>
                  <a:pt x="21253" y="4694"/>
                </a:cubicBezTo>
                <a:cubicBezTo>
                  <a:pt x="21256" y="4690"/>
                  <a:pt x="21261" y="4688"/>
                  <a:pt x="21267" y="4688"/>
                </a:cubicBezTo>
                <a:cubicBezTo>
                  <a:pt x="21272" y="4688"/>
                  <a:pt x="21277" y="4690"/>
                  <a:pt x="21281" y="4694"/>
                </a:cubicBezTo>
                <a:close/>
                <a:moveTo>
                  <a:pt x="3930" y="12485"/>
                </a:moveTo>
                <a:cubicBezTo>
                  <a:pt x="3933" y="12489"/>
                  <a:pt x="3935" y="12494"/>
                  <a:pt x="3935" y="12499"/>
                </a:cubicBezTo>
                <a:cubicBezTo>
                  <a:pt x="3935" y="12504"/>
                  <a:pt x="3933" y="12509"/>
                  <a:pt x="3930" y="12513"/>
                </a:cubicBezTo>
                <a:cubicBezTo>
                  <a:pt x="3926" y="12517"/>
                  <a:pt x="3921" y="12519"/>
                  <a:pt x="3915" y="12519"/>
                </a:cubicBezTo>
                <a:cubicBezTo>
                  <a:pt x="3910" y="12519"/>
                  <a:pt x="3905" y="12517"/>
                  <a:pt x="3901" y="12513"/>
                </a:cubicBezTo>
                <a:cubicBezTo>
                  <a:pt x="3898" y="12509"/>
                  <a:pt x="3895" y="12504"/>
                  <a:pt x="3895" y="12499"/>
                </a:cubicBezTo>
                <a:cubicBezTo>
                  <a:pt x="3895" y="12494"/>
                  <a:pt x="3898" y="12489"/>
                  <a:pt x="3901" y="12485"/>
                </a:cubicBezTo>
                <a:cubicBezTo>
                  <a:pt x="3905" y="12481"/>
                  <a:pt x="3910" y="12479"/>
                  <a:pt x="3915" y="12479"/>
                </a:cubicBezTo>
                <a:cubicBezTo>
                  <a:pt x="3921" y="12479"/>
                  <a:pt x="3926" y="12481"/>
                  <a:pt x="3930" y="12485"/>
                </a:cubicBezTo>
                <a:close/>
                <a:moveTo>
                  <a:pt x="13439" y="7479"/>
                </a:moveTo>
                <a:cubicBezTo>
                  <a:pt x="13435" y="7476"/>
                  <a:pt x="13433" y="7470"/>
                  <a:pt x="13433" y="7465"/>
                </a:cubicBezTo>
                <a:cubicBezTo>
                  <a:pt x="13433" y="7460"/>
                  <a:pt x="13435" y="7455"/>
                  <a:pt x="13439" y="7451"/>
                </a:cubicBezTo>
                <a:cubicBezTo>
                  <a:pt x="13442" y="7447"/>
                  <a:pt x="13448" y="7445"/>
                  <a:pt x="13453" y="7445"/>
                </a:cubicBezTo>
                <a:cubicBezTo>
                  <a:pt x="13458" y="7445"/>
                  <a:pt x="13463" y="7447"/>
                  <a:pt x="13467" y="7451"/>
                </a:cubicBezTo>
                <a:cubicBezTo>
                  <a:pt x="13471" y="7455"/>
                  <a:pt x="13473" y="7460"/>
                  <a:pt x="13473" y="7465"/>
                </a:cubicBezTo>
                <a:cubicBezTo>
                  <a:pt x="13473" y="7470"/>
                  <a:pt x="13471" y="7476"/>
                  <a:pt x="13467" y="7479"/>
                </a:cubicBezTo>
                <a:cubicBezTo>
                  <a:pt x="13463" y="7483"/>
                  <a:pt x="13458" y="7485"/>
                  <a:pt x="13453" y="7485"/>
                </a:cubicBezTo>
                <a:cubicBezTo>
                  <a:pt x="13448" y="7485"/>
                  <a:pt x="13442" y="7483"/>
                  <a:pt x="13439" y="7479"/>
                </a:cubicBezTo>
                <a:close/>
                <a:moveTo>
                  <a:pt x="12607" y="7277"/>
                </a:moveTo>
                <a:cubicBezTo>
                  <a:pt x="12602" y="7277"/>
                  <a:pt x="12596" y="7275"/>
                  <a:pt x="12593" y="7271"/>
                </a:cubicBezTo>
                <a:cubicBezTo>
                  <a:pt x="12589" y="7267"/>
                  <a:pt x="12587" y="7262"/>
                  <a:pt x="12587" y="7257"/>
                </a:cubicBezTo>
                <a:cubicBezTo>
                  <a:pt x="12587" y="7252"/>
                  <a:pt x="12589" y="7247"/>
                  <a:pt x="12593" y="7243"/>
                </a:cubicBezTo>
                <a:cubicBezTo>
                  <a:pt x="12596" y="7239"/>
                  <a:pt x="12602" y="7237"/>
                  <a:pt x="12607" y="7237"/>
                </a:cubicBezTo>
                <a:cubicBezTo>
                  <a:pt x="12612" y="7237"/>
                  <a:pt x="12617" y="7239"/>
                  <a:pt x="12621" y="7243"/>
                </a:cubicBezTo>
                <a:cubicBezTo>
                  <a:pt x="12625" y="7247"/>
                  <a:pt x="12627" y="7252"/>
                  <a:pt x="12627" y="7257"/>
                </a:cubicBezTo>
                <a:cubicBezTo>
                  <a:pt x="12627" y="7262"/>
                  <a:pt x="12625" y="7267"/>
                  <a:pt x="12621" y="7271"/>
                </a:cubicBezTo>
                <a:cubicBezTo>
                  <a:pt x="12617" y="7275"/>
                  <a:pt x="12612" y="7277"/>
                  <a:pt x="12607" y="7277"/>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9">
            <a:extLst>
              <a:ext uri="{FF2B5EF4-FFF2-40B4-BE49-F238E27FC236}">
                <a16:creationId xmlns:a16="http://schemas.microsoft.com/office/drawing/2014/main" id="{A58440FB-21F8-44F2-8E91-154B12D7B8B9}"/>
              </a:ext>
            </a:extLst>
          </p:cNvPr>
          <p:cNvSpPr>
            <a:spLocks/>
          </p:cNvSpPr>
          <p:nvPr userDrawn="1"/>
        </p:nvSpPr>
        <p:spPr bwMode="gray">
          <a:xfrm>
            <a:off x="9680575" y="7100700"/>
            <a:ext cx="647700" cy="104775"/>
          </a:xfrm>
          <a:custGeom>
            <a:avLst/>
            <a:gdLst>
              <a:gd name="T0" fmla="*/ 139 w 2040"/>
              <a:gd name="T1" fmla="*/ 157 h 333"/>
              <a:gd name="T2" fmla="*/ 139 w 2040"/>
              <a:gd name="T3" fmla="*/ 65 h 333"/>
              <a:gd name="T4" fmla="*/ 116 w 2040"/>
              <a:gd name="T5" fmla="*/ 130 h 333"/>
              <a:gd name="T6" fmla="*/ 0 w 2040"/>
              <a:gd name="T7" fmla="*/ 262 h 333"/>
              <a:gd name="T8" fmla="*/ 30 w 2040"/>
              <a:gd name="T9" fmla="*/ 129 h 333"/>
              <a:gd name="T10" fmla="*/ 139 w 2040"/>
              <a:gd name="T11" fmla="*/ 0 h 333"/>
              <a:gd name="T12" fmla="*/ 357 w 2040"/>
              <a:gd name="T13" fmla="*/ 23 h 333"/>
              <a:gd name="T14" fmla="*/ 333 w 2040"/>
              <a:gd name="T15" fmla="*/ 333 h 333"/>
              <a:gd name="T16" fmla="*/ 271 w 2040"/>
              <a:gd name="T17" fmla="*/ 310 h 333"/>
              <a:gd name="T18" fmla="*/ 93 w 2040"/>
              <a:gd name="T19" fmla="*/ 243 h 333"/>
              <a:gd name="T20" fmla="*/ 79 w 2040"/>
              <a:gd name="T21" fmla="*/ 327 h 333"/>
              <a:gd name="T22" fmla="*/ 7 w 2040"/>
              <a:gd name="T23" fmla="*/ 327 h 333"/>
              <a:gd name="T24" fmla="*/ 1126 w 2040"/>
              <a:gd name="T25" fmla="*/ 266 h 333"/>
              <a:gd name="T26" fmla="*/ 1150 w 2040"/>
              <a:gd name="T27" fmla="*/ 205 h 333"/>
              <a:gd name="T28" fmla="*/ 964 w 2040"/>
              <a:gd name="T29" fmla="*/ 66 h 333"/>
              <a:gd name="T30" fmla="*/ 1133 w 2040"/>
              <a:gd name="T31" fmla="*/ 128 h 333"/>
              <a:gd name="T32" fmla="*/ 1109 w 2040"/>
              <a:gd name="T33" fmla="*/ 66 h 333"/>
              <a:gd name="T34" fmla="*/ 917 w 2040"/>
              <a:gd name="T35" fmla="*/ 333 h 333"/>
              <a:gd name="T36" fmla="*/ 893 w 2040"/>
              <a:gd name="T37" fmla="*/ 22 h 333"/>
              <a:gd name="T38" fmla="*/ 1113 w 2040"/>
              <a:gd name="T39" fmla="*/ 0 h 333"/>
              <a:gd name="T40" fmla="*/ 1205 w 2040"/>
              <a:gd name="T41" fmla="*/ 157 h 333"/>
              <a:gd name="T42" fmla="*/ 1130 w 2040"/>
              <a:gd name="T43" fmla="*/ 333 h 333"/>
              <a:gd name="T44" fmla="*/ 2040 w 2040"/>
              <a:gd name="T45" fmla="*/ 310 h 333"/>
              <a:gd name="T46" fmla="*/ 1779 w 2040"/>
              <a:gd name="T47" fmla="*/ 333 h 333"/>
              <a:gd name="T48" fmla="*/ 1756 w 2040"/>
              <a:gd name="T49" fmla="*/ 278 h 333"/>
              <a:gd name="T50" fmla="*/ 1780 w 2040"/>
              <a:gd name="T51" fmla="*/ 255 h 333"/>
              <a:gd name="T52" fmla="*/ 1762 w 2040"/>
              <a:gd name="T53" fmla="*/ 66 h 333"/>
              <a:gd name="T54" fmla="*/ 1762 w 2040"/>
              <a:gd name="T55" fmla="*/ 7 h 333"/>
              <a:gd name="T56" fmla="*/ 1857 w 2040"/>
              <a:gd name="T57" fmla="*/ 7 h 333"/>
              <a:gd name="T58" fmla="*/ 2017 w 2040"/>
              <a:gd name="T59" fmla="*/ 255 h 333"/>
              <a:gd name="T60" fmla="*/ 1428 w 2040"/>
              <a:gd name="T61" fmla="*/ 94 h 333"/>
              <a:gd name="T62" fmla="*/ 1613 w 2040"/>
              <a:gd name="T63" fmla="*/ 131 h 333"/>
              <a:gd name="T64" fmla="*/ 1634 w 2040"/>
              <a:gd name="T65" fmla="*/ 181 h 333"/>
              <a:gd name="T66" fmla="*/ 1422 w 2040"/>
              <a:gd name="T67" fmla="*/ 202 h 333"/>
              <a:gd name="T68" fmla="*/ 1443 w 2040"/>
              <a:gd name="T69" fmla="*/ 247 h 333"/>
              <a:gd name="T70" fmla="*/ 1634 w 2040"/>
              <a:gd name="T71" fmla="*/ 267 h 333"/>
              <a:gd name="T72" fmla="*/ 1613 w 2040"/>
              <a:gd name="T73" fmla="*/ 316 h 333"/>
              <a:gd name="T74" fmla="*/ 1344 w 2040"/>
              <a:gd name="T75" fmla="*/ 222 h 333"/>
              <a:gd name="T76" fmla="*/ 1443 w 2040"/>
              <a:gd name="T77" fmla="*/ 17 h 333"/>
              <a:gd name="T78" fmla="*/ 1634 w 2040"/>
              <a:gd name="T79" fmla="*/ 37 h 333"/>
              <a:gd name="T80" fmla="*/ 1614 w 2040"/>
              <a:gd name="T81" fmla="*/ 87 h 333"/>
              <a:gd name="T82" fmla="*/ 487 w 2040"/>
              <a:gd name="T83" fmla="*/ 81 h 333"/>
              <a:gd name="T84" fmla="*/ 487 w 2040"/>
              <a:gd name="T85" fmla="*/ 23 h 333"/>
              <a:gd name="T86" fmla="*/ 742 w 2040"/>
              <a:gd name="T87" fmla="*/ 45 h 333"/>
              <a:gd name="T88" fmla="*/ 742 w 2040"/>
              <a:gd name="T89" fmla="*/ 289 h 333"/>
              <a:gd name="T90" fmla="*/ 487 w 2040"/>
              <a:gd name="T91" fmla="*/ 311 h 333"/>
              <a:gd name="T92" fmla="*/ 487 w 2040"/>
              <a:gd name="T93" fmla="*/ 253 h 333"/>
              <a:gd name="T94" fmla="*/ 687 w 2040"/>
              <a:gd name="T95" fmla="*/ 240 h 333"/>
              <a:gd name="T96" fmla="*/ 502 w 2040"/>
              <a:gd name="T97" fmla="*/ 202 h 333"/>
              <a:gd name="T98" fmla="*/ 481 w 2040"/>
              <a:gd name="T99" fmla="*/ 152 h 333"/>
              <a:gd name="T100" fmla="*/ 693 w 2040"/>
              <a:gd name="T101" fmla="*/ 131 h 333"/>
              <a:gd name="T102" fmla="*/ 672 w 2040"/>
              <a:gd name="T103" fmla="*/ 8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0" h="333">
                <a:moveTo>
                  <a:pt x="116" y="130"/>
                </a:moveTo>
                <a:cubicBezTo>
                  <a:pt x="116" y="138"/>
                  <a:pt x="119" y="144"/>
                  <a:pt x="123" y="149"/>
                </a:cubicBezTo>
                <a:cubicBezTo>
                  <a:pt x="128" y="154"/>
                  <a:pt x="133" y="157"/>
                  <a:pt x="139" y="157"/>
                </a:cubicBezTo>
                <a:cubicBezTo>
                  <a:pt x="271" y="157"/>
                  <a:pt x="271" y="157"/>
                  <a:pt x="271" y="157"/>
                </a:cubicBezTo>
                <a:cubicBezTo>
                  <a:pt x="271" y="65"/>
                  <a:pt x="271" y="65"/>
                  <a:pt x="271" y="65"/>
                </a:cubicBezTo>
                <a:cubicBezTo>
                  <a:pt x="139" y="65"/>
                  <a:pt x="139" y="65"/>
                  <a:pt x="139" y="65"/>
                </a:cubicBezTo>
                <a:cubicBezTo>
                  <a:pt x="133" y="65"/>
                  <a:pt x="128" y="68"/>
                  <a:pt x="123" y="73"/>
                </a:cubicBezTo>
                <a:cubicBezTo>
                  <a:pt x="119" y="78"/>
                  <a:pt x="116" y="85"/>
                  <a:pt x="116" y="93"/>
                </a:cubicBezTo>
                <a:lnTo>
                  <a:pt x="116" y="130"/>
                </a:lnTo>
                <a:close/>
                <a:moveTo>
                  <a:pt x="7" y="327"/>
                </a:moveTo>
                <a:cubicBezTo>
                  <a:pt x="2" y="322"/>
                  <a:pt x="0" y="317"/>
                  <a:pt x="0" y="310"/>
                </a:cubicBezTo>
                <a:cubicBezTo>
                  <a:pt x="0" y="262"/>
                  <a:pt x="0" y="262"/>
                  <a:pt x="0" y="262"/>
                </a:cubicBezTo>
                <a:cubicBezTo>
                  <a:pt x="0" y="239"/>
                  <a:pt x="3" y="221"/>
                  <a:pt x="11" y="208"/>
                </a:cubicBezTo>
                <a:cubicBezTo>
                  <a:pt x="17" y="198"/>
                  <a:pt x="28" y="188"/>
                  <a:pt x="43" y="179"/>
                </a:cubicBezTo>
                <a:cubicBezTo>
                  <a:pt x="35" y="163"/>
                  <a:pt x="30" y="147"/>
                  <a:pt x="30" y="129"/>
                </a:cubicBezTo>
                <a:cubicBezTo>
                  <a:pt x="30" y="105"/>
                  <a:pt x="30" y="105"/>
                  <a:pt x="30" y="105"/>
                </a:cubicBezTo>
                <a:cubicBezTo>
                  <a:pt x="30" y="76"/>
                  <a:pt x="41" y="51"/>
                  <a:pt x="62" y="31"/>
                </a:cubicBezTo>
                <a:cubicBezTo>
                  <a:pt x="83" y="11"/>
                  <a:pt x="109" y="0"/>
                  <a:pt x="139" y="0"/>
                </a:cubicBezTo>
                <a:cubicBezTo>
                  <a:pt x="333" y="0"/>
                  <a:pt x="333" y="0"/>
                  <a:pt x="333" y="0"/>
                </a:cubicBezTo>
                <a:cubicBezTo>
                  <a:pt x="340" y="0"/>
                  <a:pt x="346" y="2"/>
                  <a:pt x="350" y="7"/>
                </a:cubicBezTo>
                <a:cubicBezTo>
                  <a:pt x="355" y="11"/>
                  <a:pt x="357" y="17"/>
                  <a:pt x="357" y="23"/>
                </a:cubicBezTo>
                <a:cubicBezTo>
                  <a:pt x="357" y="310"/>
                  <a:pt x="357" y="310"/>
                  <a:pt x="357" y="310"/>
                </a:cubicBezTo>
                <a:cubicBezTo>
                  <a:pt x="357" y="317"/>
                  <a:pt x="355" y="322"/>
                  <a:pt x="350" y="327"/>
                </a:cubicBezTo>
                <a:cubicBezTo>
                  <a:pt x="346" y="331"/>
                  <a:pt x="340" y="333"/>
                  <a:pt x="333" y="333"/>
                </a:cubicBezTo>
                <a:cubicBezTo>
                  <a:pt x="294" y="333"/>
                  <a:pt x="294" y="333"/>
                  <a:pt x="294" y="333"/>
                </a:cubicBezTo>
                <a:cubicBezTo>
                  <a:pt x="288" y="333"/>
                  <a:pt x="282" y="331"/>
                  <a:pt x="278" y="327"/>
                </a:cubicBezTo>
                <a:cubicBezTo>
                  <a:pt x="273" y="322"/>
                  <a:pt x="271" y="317"/>
                  <a:pt x="271" y="310"/>
                </a:cubicBezTo>
                <a:cubicBezTo>
                  <a:pt x="271" y="235"/>
                  <a:pt x="271" y="235"/>
                  <a:pt x="271" y="235"/>
                </a:cubicBezTo>
                <a:cubicBezTo>
                  <a:pt x="109" y="235"/>
                  <a:pt x="109" y="235"/>
                  <a:pt x="109" y="235"/>
                </a:cubicBezTo>
                <a:cubicBezTo>
                  <a:pt x="103" y="235"/>
                  <a:pt x="98" y="238"/>
                  <a:pt x="93" y="243"/>
                </a:cubicBezTo>
                <a:cubicBezTo>
                  <a:pt x="88" y="248"/>
                  <a:pt x="86" y="254"/>
                  <a:pt x="86" y="262"/>
                </a:cubicBezTo>
                <a:cubicBezTo>
                  <a:pt x="86" y="310"/>
                  <a:pt x="86" y="310"/>
                  <a:pt x="86" y="310"/>
                </a:cubicBezTo>
                <a:cubicBezTo>
                  <a:pt x="86" y="317"/>
                  <a:pt x="84" y="322"/>
                  <a:pt x="79" y="327"/>
                </a:cubicBezTo>
                <a:cubicBezTo>
                  <a:pt x="75" y="331"/>
                  <a:pt x="69" y="333"/>
                  <a:pt x="63" y="333"/>
                </a:cubicBezTo>
                <a:cubicBezTo>
                  <a:pt x="23" y="333"/>
                  <a:pt x="23" y="333"/>
                  <a:pt x="23" y="333"/>
                </a:cubicBezTo>
                <a:cubicBezTo>
                  <a:pt x="17" y="333"/>
                  <a:pt x="11" y="331"/>
                  <a:pt x="7" y="327"/>
                </a:cubicBezTo>
                <a:moveTo>
                  <a:pt x="964" y="194"/>
                </a:moveTo>
                <a:cubicBezTo>
                  <a:pt x="964" y="266"/>
                  <a:pt x="964" y="266"/>
                  <a:pt x="964" y="266"/>
                </a:cubicBezTo>
                <a:cubicBezTo>
                  <a:pt x="1126" y="266"/>
                  <a:pt x="1126" y="266"/>
                  <a:pt x="1126" y="266"/>
                </a:cubicBezTo>
                <a:cubicBezTo>
                  <a:pt x="1135" y="266"/>
                  <a:pt x="1143" y="263"/>
                  <a:pt x="1150" y="256"/>
                </a:cubicBezTo>
                <a:cubicBezTo>
                  <a:pt x="1157" y="249"/>
                  <a:pt x="1160" y="240"/>
                  <a:pt x="1160" y="230"/>
                </a:cubicBezTo>
                <a:cubicBezTo>
                  <a:pt x="1160" y="220"/>
                  <a:pt x="1157" y="211"/>
                  <a:pt x="1150" y="205"/>
                </a:cubicBezTo>
                <a:cubicBezTo>
                  <a:pt x="1143" y="198"/>
                  <a:pt x="1135" y="194"/>
                  <a:pt x="1126" y="194"/>
                </a:cubicBezTo>
                <a:lnTo>
                  <a:pt x="964" y="194"/>
                </a:lnTo>
                <a:close/>
                <a:moveTo>
                  <a:pt x="964" y="66"/>
                </a:moveTo>
                <a:cubicBezTo>
                  <a:pt x="964" y="139"/>
                  <a:pt x="964" y="139"/>
                  <a:pt x="964" y="139"/>
                </a:cubicBezTo>
                <a:cubicBezTo>
                  <a:pt x="1109" y="139"/>
                  <a:pt x="1109" y="139"/>
                  <a:pt x="1109" y="139"/>
                </a:cubicBezTo>
                <a:cubicBezTo>
                  <a:pt x="1118" y="139"/>
                  <a:pt x="1126" y="135"/>
                  <a:pt x="1133" y="128"/>
                </a:cubicBezTo>
                <a:cubicBezTo>
                  <a:pt x="1139" y="122"/>
                  <a:pt x="1143" y="113"/>
                  <a:pt x="1143" y="103"/>
                </a:cubicBezTo>
                <a:cubicBezTo>
                  <a:pt x="1143" y="92"/>
                  <a:pt x="1139" y="84"/>
                  <a:pt x="1133" y="77"/>
                </a:cubicBezTo>
                <a:cubicBezTo>
                  <a:pt x="1126" y="70"/>
                  <a:pt x="1118" y="66"/>
                  <a:pt x="1109" y="66"/>
                </a:cubicBezTo>
                <a:lnTo>
                  <a:pt x="964" y="66"/>
                </a:lnTo>
                <a:close/>
                <a:moveTo>
                  <a:pt x="1130" y="333"/>
                </a:moveTo>
                <a:cubicBezTo>
                  <a:pt x="917" y="333"/>
                  <a:pt x="917" y="333"/>
                  <a:pt x="917" y="333"/>
                </a:cubicBezTo>
                <a:cubicBezTo>
                  <a:pt x="910" y="333"/>
                  <a:pt x="905" y="331"/>
                  <a:pt x="900" y="327"/>
                </a:cubicBezTo>
                <a:cubicBezTo>
                  <a:pt x="896" y="322"/>
                  <a:pt x="893" y="317"/>
                  <a:pt x="893" y="311"/>
                </a:cubicBezTo>
                <a:cubicBezTo>
                  <a:pt x="893" y="22"/>
                  <a:pt x="893" y="22"/>
                  <a:pt x="893" y="22"/>
                </a:cubicBezTo>
                <a:cubicBezTo>
                  <a:pt x="893" y="16"/>
                  <a:pt x="896" y="11"/>
                  <a:pt x="900" y="7"/>
                </a:cubicBezTo>
                <a:cubicBezTo>
                  <a:pt x="905" y="2"/>
                  <a:pt x="910" y="0"/>
                  <a:pt x="917" y="0"/>
                </a:cubicBezTo>
                <a:cubicBezTo>
                  <a:pt x="1113" y="0"/>
                  <a:pt x="1113" y="0"/>
                  <a:pt x="1113" y="0"/>
                </a:cubicBezTo>
                <a:cubicBezTo>
                  <a:pt x="1143" y="0"/>
                  <a:pt x="1168" y="10"/>
                  <a:pt x="1190" y="30"/>
                </a:cubicBezTo>
                <a:cubicBezTo>
                  <a:pt x="1211" y="50"/>
                  <a:pt x="1222" y="74"/>
                  <a:pt x="1222" y="102"/>
                </a:cubicBezTo>
                <a:cubicBezTo>
                  <a:pt x="1222" y="122"/>
                  <a:pt x="1216" y="141"/>
                  <a:pt x="1205" y="157"/>
                </a:cubicBezTo>
                <a:cubicBezTo>
                  <a:pt x="1227" y="177"/>
                  <a:pt x="1239" y="202"/>
                  <a:pt x="1239" y="231"/>
                </a:cubicBezTo>
                <a:cubicBezTo>
                  <a:pt x="1239" y="259"/>
                  <a:pt x="1228" y="283"/>
                  <a:pt x="1207" y="303"/>
                </a:cubicBezTo>
                <a:cubicBezTo>
                  <a:pt x="1185" y="323"/>
                  <a:pt x="1160" y="333"/>
                  <a:pt x="1130" y="333"/>
                </a:cubicBezTo>
                <a:moveTo>
                  <a:pt x="2033" y="262"/>
                </a:moveTo>
                <a:cubicBezTo>
                  <a:pt x="2038" y="266"/>
                  <a:pt x="2040" y="272"/>
                  <a:pt x="2040" y="278"/>
                </a:cubicBezTo>
                <a:cubicBezTo>
                  <a:pt x="2040" y="310"/>
                  <a:pt x="2040" y="310"/>
                  <a:pt x="2040" y="310"/>
                </a:cubicBezTo>
                <a:cubicBezTo>
                  <a:pt x="2040" y="317"/>
                  <a:pt x="2038" y="322"/>
                  <a:pt x="2033" y="327"/>
                </a:cubicBezTo>
                <a:cubicBezTo>
                  <a:pt x="2029" y="331"/>
                  <a:pt x="2023" y="333"/>
                  <a:pt x="2017" y="333"/>
                </a:cubicBezTo>
                <a:cubicBezTo>
                  <a:pt x="1779" y="333"/>
                  <a:pt x="1779" y="333"/>
                  <a:pt x="1779" y="333"/>
                </a:cubicBezTo>
                <a:cubicBezTo>
                  <a:pt x="1772" y="333"/>
                  <a:pt x="1767" y="331"/>
                  <a:pt x="1762" y="327"/>
                </a:cubicBezTo>
                <a:cubicBezTo>
                  <a:pt x="1758" y="322"/>
                  <a:pt x="1756" y="317"/>
                  <a:pt x="1756" y="310"/>
                </a:cubicBezTo>
                <a:cubicBezTo>
                  <a:pt x="1756" y="278"/>
                  <a:pt x="1756" y="278"/>
                  <a:pt x="1756" y="278"/>
                </a:cubicBezTo>
                <a:cubicBezTo>
                  <a:pt x="1756" y="272"/>
                  <a:pt x="1758" y="266"/>
                  <a:pt x="1762" y="262"/>
                </a:cubicBezTo>
                <a:cubicBezTo>
                  <a:pt x="1767" y="257"/>
                  <a:pt x="1772" y="255"/>
                  <a:pt x="1779" y="255"/>
                </a:cubicBezTo>
                <a:cubicBezTo>
                  <a:pt x="1780" y="255"/>
                  <a:pt x="1780" y="255"/>
                  <a:pt x="1780" y="255"/>
                </a:cubicBezTo>
                <a:cubicBezTo>
                  <a:pt x="1780" y="73"/>
                  <a:pt x="1780" y="73"/>
                  <a:pt x="1780" y="73"/>
                </a:cubicBezTo>
                <a:cubicBezTo>
                  <a:pt x="1779" y="73"/>
                  <a:pt x="1779" y="73"/>
                  <a:pt x="1779" y="73"/>
                </a:cubicBezTo>
                <a:cubicBezTo>
                  <a:pt x="1772" y="73"/>
                  <a:pt x="1767" y="71"/>
                  <a:pt x="1762" y="66"/>
                </a:cubicBezTo>
                <a:cubicBezTo>
                  <a:pt x="1758" y="62"/>
                  <a:pt x="1756" y="57"/>
                  <a:pt x="1756" y="50"/>
                </a:cubicBezTo>
                <a:cubicBezTo>
                  <a:pt x="1756" y="23"/>
                  <a:pt x="1756" y="23"/>
                  <a:pt x="1756" y="23"/>
                </a:cubicBezTo>
                <a:cubicBezTo>
                  <a:pt x="1756" y="17"/>
                  <a:pt x="1758" y="11"/>
                  <a:pt x="1762" y="7"/>
                </a:cubicBezTo>
                <a:cubicBezTo>
                  <a:pt x="1767" y="2"/>
                  <a:pt x="1772" y="0"/>
                  <a:pt x="1779" y="0"/>
                </a:cubicBezTo>
                <a:cubicBezTo>
                  <a:pt x="1841" y="0"/>
                  <a:pt x="1841" y="0"/>
                  <a:pt x="1841" y="0"/>
                </a:cubicBezTo>
                <a:cubicBezTo>
                  <a:pt x="1847" y="0"/>
                  <a:pt x="1852" y="2"/>
                  <a:pt x="1857" y="7"/>
                </a:cubicBezTo>
                <a:cubicBezTo>
                  <a:pt x="1862" y="11"/>
                  <a:pt x="1864" y="17"/>
                  <a:pt x="1864" y="23"/>
                </a:cubicBezTo>
                <a:cubicBezTo>
                  <a:pt x="1864" y="255"/>
                  <a:pt x="1864" y="255"/>
                  <a:pt x="1864" y="255"/>
                </a:cubicBezTo>
                <a:cubicBezTo>
                  <a:pt x="2017" y="255"/>
                  <a:pt x="2017" y="255"/>
                  <a:pt x="2017" y="255"/>
                </a:cubicBezTo>
                <a:cubicBezTo>
                  <a:pt x="2023" y="255"/>
                  <a:pt x="2029" y="257"/>
                  <a:pt x="2033" y="262"/>
                </a:cubicBezTo>
                <a:moveTo>
                  <a:pt x="1443" y="87"/>
                </a:moveTo>
                <a:cubicBezTo>
                  <a:pt x="1437" y="87"/>
                  <a:pt x="1432" y="89"/>
                  <a:pt x="1428" y="94"/>
                </a:cubicBezTo>
                <a:cubicBezTo>
                  <a:pt x="1424" y="98"/>
                  <a:pt x="1422" y="104"/>
                  <a:pt x="1422" y="112"/>
                </a:cubicBezTo>
                <a:cubicBezTo>
                  <a:pt x="1422" y="131"/>
                  <a:pt x="1422" y="131"/>
                  <a:pt x="1422" y="131"/>
                </a:cubicBezTo>
                <a:cubicBezTo>
                  <a:pt x="1613" y="131"/>
                  <a:pt x="1613" y="131"/>
                  <a:pt x="1613" y="131"/>
                </a:cubicBezTo>
                <a:cubicBezTo>
                  <a:pt x="1619" y="131"/>
                  <a:pt x="1624" y="133"/>
                  <a:pt x="1628" y="137"/>
                </a:cubicBezTo>
                <a:cubicBezTo>
                  <a:pt x="1632" y="141"/>
                  <a:pt x="1634" y="146"/>
                  <a:pt x="1634" y="152"/>
                </a:cubicBezTo>
                <a:cubicBezTo>
                  <a:pt x="1634" y="181"/>
                  <a:pt x="1634" y="181"/>
                  <a:pt x="1634" y="181"/>
                </a:cubicBezTo>
                <a:cubicBezTo>
                  <a:pt x="1634" y="187"/>
                  <a:pt x="1632" y="192"/>
                  <a:pt x="1628" y="196"/>
                </a:cubicBezTo>
                <a:cubicBezTo>
                  <a:pt x="1624" y="200"/>
                  <a:pt x="1619" y="202"/>
                  <a:pt x="1613" y="202"/>
                </a:cubicBezTo>
                <a:cubicBezTo>
                  <a:pt x="1422" y="202"/>
                  <a:pt x="1422" y="202"/>
                  <a:pt x="1422" y="202"/>
                </a:cubicBezTo>
                <a:cubicBezTo>
                  <a:pt x="1422" y="222"/>
                  <a:pt x="1422" y="222"/>
                  <a:pt x="1422" y="222"/>
                </a:cubicBezTo>
                <a:cubicBezTo>
                  <a:pt x="1422" y="229"/>
                  <a:pt x="1424" y="235"/>
                  <a:pt x="1428" y="240"/>
                </a:cubicBezTo>
                <a:cubicBezTo>
                  <a:pt x="1432" y="244"/>
                  <a:pt x="1437" y="247"/>
                  <a:pt x="1443" y="247"/>
                </a:cubicBezTo>
                <a:cubicBezTo>
                  <a:pt x="1613" y="247"/>
                  <a:pt x="1613" y="247"/>
                  <a:pt x="1613" y="247"/>
                </a:cubicBezTo>
                <a:cubicBezTo>
                  <a:pt x="1619" y="247"/>
                  <a:pt x="1624" y="249"/>
                  <a:pt x="1628" y="253"/>
                </a:cubicBezTo>
                <a:cubicBezTo>
                  <a:pt x="1632" y="257"/>
                  <a:pt x="1634" y="261"/>
                  <a:pt x="1634" y="267"/>
                </a:cubicBezTo>
                <a:cubicBezTo>
                  <a:pt x="1634" y="296"/>
                  <a:pt x="1634" y="296"/>
                  <a:pt x="1634" y="296"/>
                </a:cubicBezTo>
                <a:cubicBezTo>
                  <a:pt x="1634" y="302"/>
                  <a:pt x="1632" y="307"/>
                  <a:pt x="1628" y="311"/>
                </a:cubicBezTo>
                <a:cubicBezTo>
                  <a:pt x="1624" y="314"/>
                  <a:pt x="1619" y="316"/>
                  <a:pt x="1613" y="316"/>
                </a:cubicBezTo>
                <a:cubicBezTo>
                  <a:pt x="1443" y="316"/>
                  <a:pt x="1443" y="316"/>
                  <a:pt x="1443" y="316"/>
                </a:cubicBezTo>
                <a:cubicBezTo>
                  <a:pt x="1415" y="316"/>
                  <a:pt x="1392" y="307"/>
                  <a:pt x="1373" y="289"/>
                </a:cubicBezTo>
                <a:cubicBezTo>
                  <a:pt x="1354" y="270"/>
                  <a:pt x="1344" y="248"/>
                  <a:pt x="1344" y="222"/>
                </a:cubicBezTo>
                <a:cubicBezTo>
                  <a:pt x="1344" y="112"/>
                  <a:pt x="1344" y="112"/>
                  <a:pt x="1344" y="112"/>
                </a:cubicBezTo>
                <a:cubicBezTo>
                  <a:pt x="1344" y="85"/>
                  <a:pt x="1354" y="63"/>
                  <a:pt x="1373" y="45"/>
                </a:cubicBezTo>
                <a:cubicBezTo>
                  <a:pt x="1392" y="26"/>
                  <a:pt x="1415" y="17"/>
                  <a:pt x="1443" y="17"/>
                </a:cubicBezTo>
                <a:cubicBezTo>
                  <a:pt x="1614" y="17"/>
                  <a:pt x="1614" y="17"/>
                  <a:pt x="1614" y="17"/>
                </a:cubicBezTo>
                <a:cubicBezTo>
                  <a:pt x="1619" y="17"/>
                  <a:pt x="1624" y="19"/>
                  <a:pt x="1628" y="23"/>
                </a:cubicBezTo>
                <a:cubicBezTo>
                  <a:pt x="1632" y="27"/>
                  <a:pt x="1634" y="32"/>
                  <a:pt x="1634" y="37"/>
                </a:cubicBezTo>
                <a:cubicBezTo>
                  <a:pt x="1634" y="66"/>
                  <a:pt x="1634" y="66"/>
                  <a:pt x="1634" y="66"/>
                </a:cubicBezTo>
                <a:cubicBezTo>
                  <a:pt x="1634" y="72"/>
                  <a:pt x="1632" y="77"/>
                  <a:pt x="1628" y="81"/>
                </a:cubicBezTo>
                <a:cubicBezTo>
                  <a:pt x="1624" y="85"/>
                  <a:pt x="1619" y="87"/>
                  <a:pt x="1614" y="87"/>
                </a:cubicBezTo>
                <a:lnTo>
                  <a:pt x="1443" y="87"/>
                </a:lnTo>
                <a:close/>
                <a:moveTo>
                  <a:pt x="501" y="87"/>
                </a:moveTo>
                <a:cubicBezTo>
                  <a:pt x="496" y="87"/>
                  <a:pt x="491" y="85"/>
                  <a:pt x="487" y="81"/>
                </a:cubicBezTo>
                <a:cubicBezTo>
                  <a:pt x="483" y="77"/>
                  <a:pt x="481" y="72"/>
                  <a:pt x="481" y="66"/>
                </a:cubicBezTo>
                <a:cubicBezTo>
                  <a:pt x="481" y="37"/>
                  <a:pt x="481" y="37"/>
                  <a:pt x="481" y="37"/>
                </a:cubicBezTo>
                <a:cubicBezTo>
                  <a:pt x="481" y="32"/>
                  <a:pt x="483" y="27"/>
                  <a:pt x="487" y="23"/>
                </a:cubicBezTo>
                <a:cubicBezTo>
                  <a:pt x="491" y="19"/>
                  <a:pt x="496" y="17"/>
                  <a:pt x="501" y="17"/>
                </a:cubicBezTo>
                <a:cubicBezTo>
                  <a:pt x="672" y="17"/>
                  <a:pt x="672" y="17"/>
                  <a:pt x="672" y="17"/>
                </a:cubicBezTo>
                <a:cubicBezTo>
                  <a:pt x="700" y="17"/>
                  <a:pt x="723" y="26"/>
                  <a:pt x="742" y="45"/>
                </a:cubicBezTo>
                <a:cubicBezTo>
                  <a:pt x="761" y="63"/>
                  <a:pt x="771" y="85"/>
                  <a:pt x="771" y="112"/>
                </a:cubicBezTo>
                <a:cubicBezTo>
                  <a:pt x="771" y="222"/>
                  <a:pt x="771" y="222"/>
                  <a:pt x="771" y="222"/>
                </a:cubicBezTo>
                <a:cubicBezTo>
                  <a:pt x="771" y="248"/>
                  <a:pt x="761" y="270"/>
                  <a:pt x="742" y="289"/>
                </a:cubicBezTo>
                <a:cubicBezTo>
                  <a:pt x="723" y="307"/>
                  <a:pt x="700" y="316"/>
                  <a:pt x="672" y="316"/>
                </a:cubicBezTo>
                <a:cubicBezTo>
                  <a:pt x="502" y="316"/>
                  <a:pt x="502" y="316"/>
                  <a:pt x="502" y="316"/>
                </a:cubicBezTo>
                <a:cubicBezTo>
                  <a:pt x="496" y="316"/>
                  <a:pt x="491" y="314"/>
                  <a:pt x="487" y="311"/>
                </a:cubicBezTo>
                <a:cubicBezTo>
                  <a:pt x="483" y="307"/>
                  <a:pt x="481" y="302"/>
                  <a:pt x="481" y="296"/>
                </a:cubicBezTo>
                <a:cubicBezTo>
                  <a:pt x="481" y="267"/>
                  <a:pt x="481" y="267"/>
                  <a:pt x="481" y="267"/>
                </a:cubicBezTo>
                <a:cubicBezTo>
                  <a:pt x="481" y="261"/>
                  <a:pt x="483" y="257"/>
                  <a:pt x="487" y="253"/>
                </a:cubicBezTo>
                <a:cubicBezTo>
                  <a:pt x="491" y="249"/>
                  <a:pt x="496" y="247"/>
                  <a:pt x="502" y="247"/>
                </a:cubicBezTo>
                <a:cubicBezTo>
                  <a:pt x="672" y="247"/>
                  <a:pt x="672" y="247"/>
                  <a:pt x="672" y="247"/>
                </a:cubicBezTo>
                <a:cubicBezTo>
                  <a:pt x="678" y="247"/>
                  <a:pt x="682" y="244"/>
                  <a:pt x="687" y="240"/>
                </a:cubicBezTo>
                <a:cubicBezTo>
                  <a:pt x="691" y="235"/>
                  <a:pt x="693" y="229"/>
                  <a:pt x="693" y="222"/>
                </a:cubicBezTo>
                <a:cubicBezTo>
                  <a:pt x="693" y="202"/>
                  <a:pt x="693" y="202"/>
                  <a:pt x="693" y="202"/>
                </a:cubicBezTo>
                <a:cubicBezTo>
                  <a:pt x="502" y="202"/>
                  <a:pt x="502" y="202"/>
                  <a:pt x="502" y="202"/>
                </a:cubicBezTo>
                <a:cubicBezTo>
                  <a:pt x="496" y="202"/>
                  <a:pt x="491" y="200"/>
                  <a:pt x="487" y="196"/>
                </a:cubicBezTo>
                <a:cubicBezTo>
                  <a:pt x="483" y="192"/>
                  <a:pt x="481" y="187"/>
                  <a:pt x="481" y="181"/>
                </a:cubicBezTo>
                <a:cubicBezTo>
                  <a:pt x="481" y="152"/>
                  <a:pt x="481" y="152"/>
                  <a:pt x="481" y="152"/>
                </a:cubicBezTo>
                <a:cubicBezTo>
                  <a:pt x="481" y="146"/>
                  <a:pt x="483" y="141"/>
                  <a:pt x="487" y="137"/>
                </a:cubicBezTo>
                <a:cubicBezTo>
                  <a:pt x="491" y="133"/>
                  <a:pt x="496" y="131"/>
                  <a:pt x="502" y="131"/>
                </a:cubicBezTo>
                <a:cubicBezTo>
                  <a:pt x="693" y="131"/>
                  <a:pt x="693" y="131"/>
                  <a:pt x="693" y="131"/>
                </a:cubicBezTo>
                <a:cubicBezTo>
                  <a:pt x="693" y="112"/>
                  <a:pt x="693" y="112"/>
                  <a:pt x="693" y="112"/>
                </a:cubicBezTo>
                <a:cubicBezTo>
                  <a:pt x="693" y="104"/>
                  <a:pt x="691" y="98"/>
                  <a:pt x="687" y="94"/>
                </a:cubicBezTo>
                <a:cubicBezTo>
                  <a:pt x="682" y="89"/>
                  <a:pt x="678" y="87"/>
                  <a:pt x="672" y="87"/>
                </a:cubicBezTo>
                <a:lnTo>
                  <a:pt x="501" y="87"/>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hasCustomPrompt="1"/>
          </p:nvPr>
        </p:nvSpPr>
        <p:spPr bwMode="gray">
          <a:xfrm>
            <a:off x="1080000" y="2043238"/>
            <a:ext cx="6480000" cy="479217"/>
          </a:xfrm>
        </p:spPr>
        <p:txBody>
          <a:bodyPr/>
          <a:lstStyle>
            <a:lvl1pPr marL="0" indent="0" algn="l">
              <a:lnSpc>
                <a:spcPct val="100000"/>
              </a:lnSpc>
              <a:buNone/>
              <a:defRPr sz="1700">
                <a:solidFill>
                  <a:schemeClr val="tx2"/>
                </a:solidFill>
              </a:defRPr>
            </a:lvl1pPr>
            <a:lvl2pPr marL="400964" indent="0" algn="ctr">
              <a:buNone/>
              <a:defRPr>
                <a:solidFill>
                  <a:schemeClr val="tx1">
                    <a:tint val="75000"/>
                  </a:schemeClr>
                </a:solidFill>
              </a:defRPr>
            </a:lvl2pPr>
            <a:lvl3pPr marL="801929" indent="0" algn="ctr">
              <a:buNone/>
              <a:defRPr>
                <a:solidFill>
                  <a:schemeClr val="tx1">
                    <a:tint val="75000"/>
                  </a:schemeClr>
                </a:solidFill>
              </a:defRPr>
            </a:lvl3pPr>
            <a:lvl4pPr marL="1202893" indent="0" algn="ctr">
              <a:buNone/>
              <a:defRPr>
                <a:solidFill>
                  <a:schemeClr val="tx1">
                    <a:tint val="75000"/>
                  </a:schemeClr>
                </a:solidFill>
              </a:defRPr>
            </a:lvl4pPr>
            <a:lvl5pPr marL="1603858" indent="0" algn="ctr">
              <a:buNone/>
              <a:defRPr>
                <a:solidFill>
                  <a:schemeClr val="tx1">
                    <a:tint val="75000"/>
                  </a:schemeClr>
                </a:solidFill>
              </a:defRPr>
            </a:lvl5pPr>
            <a:lvl6pPr marL="2004822" indent="0" algn="ctr">
              <a:buNone/>
              <a:defRPr>
                <a:solidFill>
                  <a:schemeClr val="tx1">
                    <a:tint val="75000"/>
                  </a:schemeClr>
                </a:solidFill>
              </a:defRPr>
            </a:lvl6pPr>
            <a:lvl7pPr marL="2405786" indent="0" algn="ctr">
              <a:buNone/>
              <a:defRPr>
                <a:solidFill>
                  <a:schemeClr val="tx1">
                    <a:tint val="75000"/>
                  </a:schemeClr>
                </a:solidFill>
              </a:defRPr>
            </a:lvl7pPr>
            <a:lvl8pPr marL="2806751" indent="0" algn="ctr">
              <a:buNone/>
              <a:defRPr>
                <a:solidFill>
                  <a:schemeClr val="tx1">
                    <a:tint val="75000"/>
                  </a:schemeClr>
                </a:solidFill>
              </a:defRPr>
            </a:lvl8pPr>
            <a:lvl9pPr marL="3207715" indent="0" algn="ctr">
              <a:buNone/>
              <a:defRPr>
                <a:solidFill>
                  <a:schemeClr val="tx1">
                    <a:tint val="75000"/>
                  </a:schemeClr>
                </a:solidFill>
              </a:defRPr>
            </a:lvl9pPr>
          </a:lstStyle>
          <a:p>
            <a:r>
              <a:rPr lang="nl-NL" noProof="1"/>
              <a:t>[Subtitel]</a:t>
            </a:r>
          </a:p>
        </p:txBody>
      </p:sp>
      <p:sp>
        <p:nvSpPr>
          <p:cNvPr id="2" name="Titel 1"/>
          <p:cNvSpPr>
            <a:spLocks noGrp="1"/>
          </p:cNvSpPr>
          <p:nvPr>
            <p:ph type="ctrTitle" hasCustomPrompt="1"/>
          </p:nvPr>
        </p:nvSpPr>
        <p:spPr bwMode="gray">
          <a:xfrm>
            <a:off x="1080000" y="846000"/>
            <a:ext cx="6480000" cy="1152000"/>
          </a:xfrm>
        </p:spPr>
        <p:txBody>
          <a:bodyPr anchor="b" anchorCtr="0"/>
          <a:lstStyle>
            <a:lvl1pPr algn="l">
              <a:lnSpc>
                <a:spcPct val="90000"/>
              </a:lnSpc>
              <a:defRPr sz="3500" baseline="0">
                <a:solidFill>
                  <a:schemeClr val="tx2"/>
                </a:solidFill>
              </a:defRPr>
            </a:lvl1pPr>
          </a:lstStyle>
          <a:p>
            <a:r>
              <a:rPr lang="nl-NL" noProof="1"/>
              <a:t>[Titel]</a:t>
            </a:r>
          </a:p>
        </p:txBody>
      </p:sp>
      <p:sp>
        <p:nvSpPr>
          <p:cNvPr id="14" name="Aanvullende info"/>
          <p:cNvSpPr>
            <a:spLocks noGrp="1"/>
          </p:cNvSpPr>
          <p:nvPr>
            <p:ph type="body" sz="quarter" idx="12" hasCustomPrompt="1"/>
          </p:nvPr>
        </p:nvSpPr>
        <p:spPr>
          <a:xfrm>
            <a:off x="1080000" y="330710"/>
            <a:ext cx="8538020" cy="252000"/>
          </a:xfrm>
        </p:spPr>
        <p:txBody>
          <a:bodyPr/>
          <a:lstStyle>
            <a:lvl1pPr marL="0" indent="0" algn="r">
              <a:lnSpc>
                <a:spcPct val="100000"/>
              </a:lnSpc>
              <a:buFont typeface="Arial" panose="020B0604020202020204" pitchFamily="34" charset="0"/>
              <a:buNone/>
              <a:defRPr sz="800" b="0">
                <a:solidFill>
                  <a:srgbClr val="748585"/>
                </a:solidFill>
                <a:latin typeface="+mn-lt"/>
              </a:defRPr>
            </a:lvl1pPr>
            <a:lvl2pPr marL="0" indent="0" algn="r">
              <a:lnSpc>
                <a:spcPct val="100000"/>
              </a:lnSpc>
              <a:buFont typeface="Arial" panose="020B0604020202020204" pitchFamily="34" charset="0"/>
              <a:buNone/>
              <a:defRPr sz="800" b="0">
                <a:solidFill>
                  <a:srgbClr val="8EA2A2"/>
                </a:solidFill>
              </a:defRPr>
            </a:lvl2pPr>
            <a:lvl3pPr marL="0" indent="0" algn="r">
              <a:lnSpc>
                <a:spcPct val="100000"/>
              </a:lnSpc>
              <a:buFont typeface="Arial" panose="020B0604020202020204" pitchFamily="34" charset="0"/>
              <a:buNone/>
              <a:defRPr sz="800" b="0">
                <a:solidFill>
                  <a:srgbClr val="8EA2A2"/>
                </a:solidFill>
              </a:defRPr>
            </a:lvl3pPr>
            <a:lvl4pPr marL="0" indent="0" algn="r">
              <a:lnSpc>
                <a:spcPct val="100000"/>
              </a:lnSpc>
              <a:buNone/>
              <a:defRPr sz="800" b="0">
                <a:solidFill>
                  <a:srgbClr val="8EA2A2"/>
                </a:solidFill>
              </a:defRPr>
            </a:lvl4pPr>
            <a:lvl5pPr marL="180000" indent="0" algn="r">
              <a:lnSpc>
                <a:spcPct val="100000"/>
              </a:lnSpc>
              <a:buNone/>
              <a:defRPr sz="800" b="0">
                <a:solidFill>
                  <a:srgbClr val="8EA2A2"/>
                </a:solidFill>
              </a:defRPr>
            </a:lvl5pPr>
            <a:lvl6pPr marL="360000" indent="0" algn="r">
              <a:lnSpc>
                <a:spcPct val="100000"/>
              </a:lnSpc>
              <a:buNone/>
              <a:defRPr sz="800" b="0">
                <a:solidFill>
                  <a:srgbClr val="8EA2A2"/>
                </a:solidFill>
              </a:defRPr>
            </a:lvl6pPr>
            <a:lvl7pPr marL="180000" indent="0" algn="r">
              <a:lnSpc>
                <a:spcPct val="100000"/>
              </a:lnSpc>
              <a:buFont typeface="Arial" panose="020B0604020202020204" pitchFamily="34" charset="0"/>
              <a:buNone/>
              <a:defRPr sz="800" b="0">
                <a:solidFill>
                  <a:srgbClr val="8EA2A2"/>
                </a:solidFill>
              </a:defRPr>
            </a:lvl7pPr>
            <a:lvl8pPr marL="360000" indent="0" algn="r">
              <a:lnSpc>
                <a:spcPct val="100000"/>
              </a:lnSpc>
              <a:buFont typeface="Arial" panose="020B0604020202020204" pitchFamily="34" charset="0"/>
              <a:buNone/>
              <a:defRPr sz="800" b="0">
                <a:solidFill>
                  <a:srgbClr val="8EA2A2"/>
                </a:solidFill>
              </a:defRPr>
            </a:lvl8pPr>
            <a:lvl9pPr marL="540000" indent="0" algn="r">
              <a:lnSpc>
                <a:spcPct val="100000"/>
              </a:lnSpc>
              <a:buFont typeface="Arial" panose="020B0604020202020204" pitchFamily="34" charset="0"/>
              <a:buNone/>
              <a:defRPr sz="800" b="0">
                <a:solidFill>
                  <a:srgbClr val="8EA2A2"/>
                </a:solidFill>
              </a:defRPr>
            </a:lvl9pPr>
          </a:lstStyle>
          <a:p>
            <a:pPr lvl="0"/>
            <a:r>
              <a:rPr lang="nl-NL" noProof="1"/>
              <a:t>[Aanvullende informatie, zoals plaats en datum, auteur(s), opdrachtgever(s), referentie en status]</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2 boxen">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22"/>
          </p:nvPr>
        </p:nvSpPr>
        <p:spPr/>
        <p:txBody>
          <a:bodyPr/>
          <a:lstStyle/>
          <a:p>
            <a:fld id="{1336C48C-F87C-4E4B-81EF-5027B17D1F61}" type="slidenum">
              <a:rPr lang="nl-NL" noProof="1" smtClean="0"/>
              <a:pPr/>
              <a:t>‹nr.›</a:t>
            </a:fld>
            <a:endParaRPr lang="nl-NL" noProof="1"/>
          </a:p>
        </p:txBody>
      </p:sp>
      <p:sp>
        <p:nvSpPr>
          <p:cNvPr id="5" name="Tijdelijke aanduiding voor voettekst 4"/>
          <p:cNvSpPr>
            <a:spLocks noGrp="1"/>
          </p:cNvSpPr>
          <p:nvPr>
            <p:ph type="ftr" sz="quarter" idx="21"/>
          </p:nvPr>
        </p:nvSpPr>
        <p:spPr/>
        <p:txBody>
          <a:bodyPr/>
          <a:lstStyle>
            <a:lvl1pPr>
              <a:defRPr>
                <a:solidFill>
                  <a:srgbClr val="748585"/>
                </a:solidFill>
              </a:defRPr>
            </a:lvl1pPr>
          </a:lstStyle>
          <a:p>
            <a:r>
              <a:rPr lang="en-US" noProof="1"/>
              <a:t>[Title] | Status: [...]</a:t>
            </a:r>
          </a:p>
        </p:txBody>
      </p:sp>
      <p:sp>
        <p:nvSpPr>
          <p:cNvPr id="22" name="Tijdelijke aanduiding voor inhoud R"/>
          <p:cNvSpPr>
            <a:spLocks noGrp="1"/>
          </p:cNvSpPr>
          <p:nvPr>
            <p:ph idx="15" hasCustomPrompt="1"/>
          </p:nvPr>
        </p:nvSpPr>
        <p:spPr bwMode="gray">
          <a:xfrm>
            <a:off x="5655960" y="1818000"/>
            <a:ext cx="3992040" cy="4484217"/>
          </a:xfrm>
        </p:spPr>
        <p:txBody>
          <a:bodyPr/>
          <a:lstStyle>
            <a:lvl1pPr>
              <a:defRPr/>
            </a:lvl1pPr>
          </a:lstStyle>
          <a:p>
            <a:pPr lvl="0"/>
            <a:r>
              <a:rPr lang="nl-NL" noProof="1"/>
              <a:t>[Typ tekst of voeg object toe]</a:t>
            </a:r>
          </a:p>
        </p:txBody>
      </p:sp>
      <p:sp>
        <p:nvSpPr>
          <p:cNvPr id="19" name="Tijdelijke aanduiding voor inhoud L"/>
          <p:cNvSpPr>
            <a:spLocks noGrp="1"/>
          </p:cNvSpPr>
          <p:nvPr>
            <p:ph idx="1" hasCustomPrompt="1"/>
          </p:nvPr>
        </p:nvSpPr>
        <p:spPr bwMode="gray">
          <a:xfrm>
            <a:off x="1080000" y="1818000"/>
            <a:ext cx="3960000" cy="4484217"/>
          </a:xfrm>
        </p:spPr>
        <p:txBody>
          <a:bodyPr/>
          <a:lstStyle>
            <a:lvl1pPr>
              <a:defRPr/>
            </a:lvl1pPr>
          </a:lstStyle>
          <a:p>
            <a:pPr lvl="0"/>
            <a:r>
              <a:rPr lang="nl-NL" noProof="1"/>
              <a:t>[Typ tekst of voeg object toe]</a:t>
            </a:r>
          </a:p>
        </p:txBody>
      </p:sp>
      <p:sp>
        <p:nvSpPr>
          <p:cNvPr id="8" name="Tijdelijke aanduiding voor tekst 4"/>
          <p:cNvSpPr>
            <a:spLocks noGrp="1"/>
          </p:cNvSpPr>
          <p:nvPr>
            <p:ph type="body" sz="quarter" idx="19" hasCustomPrompt="1"/>
          </p:nvPr>
        </p:nvSpPr>
        <p:spPr bwMode="gray">
          <a:xfrm>
            <a:off x="1096963" y="6450216"/>
            <a:ext cx="8556625" cy="622300"/>
          </a:xfrm>
        </p:spPr>
        <p:txBody>
          <a:bodyPr/>
          <a:lstStyle>
            <a:lvl1pPr marL="180000" indent="-180000">
              <a:lnSpc>
                <a:spcPct val="117000"/>
              </a:lnSpc>
              <a:buClr>
                <a:schemeClr val="tx2"/>
              </a:buClr>
              <a:buFont typeface="+mj-lt"/>
              <a:buAutoNum type="arabicPeriod"/>
              <a:defRPr sz="800" b="0">
                <a:solidFill>
                  <a:schemeClr val="tx1"/>
                </a:solidFill>
              </a:defRPr>
            </a:lvl1pPr>
            <a:lvl2pPr marL="180000" indent="-180000">
              <a:lnSpc>
                <a:spcPct val="117000"/>
              </a:lnSpc>
              <a:buClr>
                <a:schemeClr val="tx2"/>
              </a:buClr>
              <a:buFont typeface="+mj-lt"/>
              <a:buAutoNum type="arabicPeriod"/>
              <a:defRPr sz="800" b="0">
                <a:solidFill>
                  <a:schemeClr val="tx1"/>
                </a:solidFill>
              </a:defRPr>
            </a:lvl2pPr>
            <a:lvl3pPr marL="180000" indent="-180000">
              <a:lnSpc>
                <a:spcPct val="117000"/>
              </a:lnSpc>
              <a:buClr>
                <a:schemeClr val="tx2"/>
              </a:buClr>
              <a:buFont typeface="+mj-lt"/>
              <a:buAutoNum type="arabicPeriod"/>
              <a:defRPr sz="800" b="0">
                <a:solidFill>
                  <a:schemeClr val="tx1"/>
                </a:solidFill>
              </a:defRPr>
            </a:lvl3pPr>
            <a:lvl4pPr marL="180000" indent="-180000">
              <a:lnSpc>
                <a:spcPct val="117000"/>
              </a:lnSpc>
              <a:buClr>
                <a:schemeClr val="tx2"/>
              </a:buClr>
              <a:buFont typeface="+mj-lt"/>
              <a:buAutoNum type="arabicPeriod"/>
              <a:defRPr sz="800" b="0">
                <a:solidFill>
                  <a:schemeClr val="tx1"/>
                </a:solidFill>
              </a:defRPr>
            </a:lvl4pPr>
            <a:lvl5pPr marL="180000" indent="-180000">
              <a:lnSpc>
                <a:spcPct val="117000"/>
              </a:lnSpc>
              <a:buClr>
                <a:schemeClr val="tx2"/>
              </a:buClr>
              <a:buFont typeface="+mj-lt"/>
              <a:buAutoNum type="arabicPeriod"/>
              <a:defRPr sz="800" b="0">
                <a:solidFill>
                  <a:schemeClr val="tx1"/>
                </a:solidFill>
              </a:defRPr>
            </a:lvl5pPr>
            <a:lvl6pPr marL="180000" indent="-180000">
              <a:lnSpc>
                <a:spcPct val="117000"/>
              </a:lnSpc>
              <a:buClr>
                <a:schemeClr val="tx2"/>
              </a:buClr>
              <a:buFont typeface="+mj-lt"/>
              <a:buAutoNum type="arabicPeriod"/>
              <a:defRPr sz="800" b="0">
                <a:solidFill>
                  <a:schemeClr val="tx1"/>
                </a:solidFill>
              </a:defRPr>
            </a:lvl6pPr>
            <a:lvl7pPr marL="180000" indent="-180000">
              <a:lnSpc>
                <a:spcPct val="117000"/>
              </a:lnSpc>
              <a:buClr>
                <a:schemeClr val="tx2"/>
              </a:buClr>
              <a:buFont typeface="+mj-lt"/>
              <a:buAutoNum type="arabicPeriod"/>
              <a:defRPr sz="800" b="0">
                <a:solidFill>
                  <a:schemeClr val="tx1"/>
                </a:solidFill>
              </a:defRPr>
            </a:lvl7pPr>
            <a:lvl8pPr marL="180000" indent="-180000">
              <a:lnSpc>
                <a:spcPct val="117000"/>
              </a:lnSpc>
              <a:buClr>
                <a:schemeClr val="tx2"/>
              </a:buClr>
              <a:buFont typeface="+mj-lt"/>
              <a:buAutoNum type="arabicPeriod"/>
              <a:defRPr sz="800" b="0">
                <a:solidFill>
                  <a:schemeClr val="tx1"/>
                </a:solidFill>
              </a:defRPr>
            </a:lvl8pPr>
            <a:lvl9pPr marL="180000" indent="-180000">
              <a:lnSpc>
                <a:spcPct val="117000"/>
              </a:lnSpc>
              <a:buClr>
                <a:schemeClr val="tx2"/>
              </a:buClr>
              <a:buFont typeface="+mj-lt"/>
              <a:buAutoNum type="arabicPeriod"/>
              <a:defRPr sz="800" b="0">
                <a:solidFill>
                  <a:schemeClr val="tx1"/>
                </a:solidFill>
              </a:defRPr>
            </a:lvl9pPr>
          </a:lstStyle>
          <a:p>
            <a:pPr lvl="0"/>
            <a:r>
              <a:rPr lang="nl-NL"/>
              <a:t>[Voetnoot]</a:t>
            </a:r>
          </a:p>
        </p:txBody>
      </p:sp>
      <p:sp>
        <p:nvSpPr>
          <p:cNvPr id="2" name="Titel 1"/>
          <p:cNvSpPr>
            <a:spLocks noGrp="1"/>
          </p:cNvSpPr>
          <p:nvPr>
            <p:ph type="title" hasCustomPrompt="1"/>
          </p:nvPr>
        </p:nvSpPr>
        <p:spPr bwMode="gray"/>
        <p:txBody>
          <a:bodyPr/>
          <a:lstStyle>
            <a:lvl1pPr>
              <a:defRPr/>
            </a:lvl1pPr>
          </a:lstStyle>
          <a:p>
            <a:r>
              <a:rPr lang="nl-NL"/>
              <a:t>[Titel]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2 boxen - geen voetregel">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22"/>
          </p:nvPr>
        </p:nvSpPr>
        <p:spPr/>
        <p:txBody>
          <a:bodyPr/>
          <a:lstStyle/>
          <a:p>
            <a:fld id="{1336C48C-F87C-4E4B-81EF-5027B17D1F61}" type="slidenum">
              <a:rPr lang="nl-NL" noProof="1" smtClean="0"/>
              <a:pPr/>
              <a:t>‹nr.›</a:t>
            </a:fld>
            <a:endParaRPr lang="nl-NL" noProof="1"/>
          </a:p>
        </p:txBody>
      </p:sp>
      <p:sp>
        <p:nvSpPr>
          <p:cNvPr id="5" name="Tijdelijke aanduiding voor voettekst 4"/>
          <p:cNvSpPr>
            <a:spLocks noGrp="1"/>
          </p:cNvSpPr>
          <p:nvPr>
            <p:ph type="ftr" sz="quarter" idx="21"/>
          </p:nvPr>
        </p:nvSpPr>
        <p:spPr/>
        <p:txBody>
          <a:bodyPr/>
          <a:lstStyle>
            <a:lvl1pPr>
              <a:defRPr>
                <a:solidFill>
                  <a:srgbClr val="748585"/>
                </a:solidFill>
              </a:defRPr>
            </a:lvl1pPr>
          </a:lstStyle>
          <a:p>
            <a:r>
              <a:rPr lang="en-US" noProof="1"/>
              <a:t>[Title] | Status: [...]</a:t>
            </a:r>
          </a:p>
        </p:txBody>
      </p:sp>
      <p:sp>
        <p:nvSpPr>
          <p:cNvPr id="22" name="Tijdelijke aanduiding voor inhoud R"/>
          <p:cNvSpPr>
            <a:spLocks noGrp="1"/>
          </p:cNvSpPr>
          <p:nvPr>
            <p:ph idx="15" hasCustomPrompt="1"/>
          </p:nvPr>
        </p:nvSpPr>
        <p:spPr bwMode="gray">
          <a:xfrm>
            <a:off x="5655960" y="1817999"/>
            <a:ext cx="3992040" cy="5256000"/>
          </a:xfrm>
        </p:spPr>
        <p:txBody>
          <a:bodyPr/>
          <a:lstStyle>
            <a:lvl1pPr>
              <a:defRPr/>
            </a:lvl1pPr>
          </a:lstStyle>
          <a:p>
            <a:pPr lvl="0"/>
            <a:r>
              <a:rPr lang="nl-NL" noProof="1"/>
              <a:t>[Typ tekst of voeg object toe]</a:t>
            </a:r>
          </a:p>
        </p:txBody>
      </p:sp>
      <p:sp>
        <p:nvSpPr>
          <p:cNvPr id="19" name="Tijdelijke aanduiding voor inhoud L"/>
          <p:cNvSpPr>
            <a:spLocks noGrp="1"/>
          </p:cNvSpPr>
          <p:nvPr>
            <p:ph idx="1" hasCustomPrompt="1"/>
          </p:nvPr>
        </p:nvSpPr>
        <p:spPr bwMode="gray">
          <a:xfrm>
            <a:off x="1080000" y="1817999"/>
            <a:ext cx="3960000" cy="5256000"/>
          </a:xfrm>
        </p:spPr>
        <p:txBody>
          <a:bodyPr/>
          <a:lstStyle>
            <a:lvl1pPr>
              <a:defRPr/>
            </a:lvl1pPr>
          </a:lstStyle>
          <a:p>
            <a:pPr lvl="0"/>
            <a:r>
              <a:rPr lang="nl-NL" noProof="1"/>
              <a:t>[Typ tekst of voeg object toe]</a:t>
            </a:r>
          </a:p>
        </p:txBody>
      </p:sp>
      <p:sp>
        <p:nvSpPr>
          <p:cNvPr id="2" name="Titel 1"/>
          <p:cNvSpPr>
            <a:spLocks noGrp="1"/>
          </p:cNvSpPr>
          <p:nvPr>
            <p:ph type="title" hasCustomPrompt="1"/>
          </p:nvPr>
        </p:nvSpPr>
        <p:spPr bwMode="gray"/>
        <p:txBody>
          <a:bodyPr/>
          <a:lstStyle>
            <a:lvl1pPr>
              <a:defRPr/>
            </a:lvl1pPr>
          </a:lstStyle>
          <a:p>
            <a:r>
              <a:rPr lang="nl-NL"/>
              <a:t>[Titel]</a:t>
            </a:r>
          </a:p>
        </p:txBody>
      </p:sp>
    </p:spTree>
    <p:extLst>
      <p:ext uri="{BB962C8B-B14F-4D97-AF65-F5344CB8AC3E}">
        <p14:creationId xmlns:p14="http://schemas.microsoft.com/office/powerpoint/2010/main" val="384972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Grafiek">
    <p:bg bwMode="gray">
      <p:bgPr>
        <a:solidFill>
          <a:srgbClr val="FFFFFF"/>
        </a:solidFill>
        <a:effectLst/>
      </p:bgPr>
    </p:b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23"/>
          </p:nvPr>
        </p:nvSpPr>
        <p:spPr/>
        <p:txBody>
          <a:bodyPr/>
          <a:lstStyle/>
          <a:p>
            <a:fld id="{1336C48C-F87C-4E4B-81EF-5027B17D1F61}" type="slidenum">
              <a:rPr lang="nl-NL" noProof="1" smtClean="0"/>
              <a:pPr/>
              <a:t>‹nr.›</a:t>
            </a:fld>
            <a:endParaRPr lang="nl-NL" noProof="1"/>
          </a:p>
        </p:txBody>
      </p:sp>
      <p:sp>
        <p:nvSpPr>
          <p:cNvPr id="8" name="Tijdelijke aanduiding voor voettekst 7"/>
          <p:cNvSpPr>
            <a:spLocks noGrp="1"/>
          </p:cNvSpPr>
          <p:nvPr>
            <p:ph type="ftr" sz="quarter" idx="22"/>
          </p:nvPr>
        </p:nvSpPr>
        <p:spPr/>
        <p:txBody>
          <a:bodyPr/>
          <a:lstStyle>
            <a:lvl1pPr>
              <a:defRPr>
                <a:solidFill>
                  <a:srgbClr val="748585"/>
                </a:solidFill>
              </a:defRPr>
            </a:lvl1pPr>
          </a:lstStyle>
          <a:p>
            <a:r>
              <a:rPr lang="en-US" noProof="1"/>
              <a:t>[Title] | Status: [...]</a:t>
            </a:r>
          </a:p>
        </p:txBody>
      </p:sp>
      <p:sp>
        <p:nvSpPr>
          <p:cNvPr id="4" name="Tijdelijke aanduiding voor grafiek 3"/>
          <p:cNvSpPr>
            <a:spLocks noGrp="1"/>
          </p:cNvSpPr>
          <p:nvPr>
            <p:ph type="chart" sz="quarter" idx="18" hasCustomPrompt="1"/>
          </p:nvPr>
        </p:nvSpPr>
        <p:spPr bwMode="gray">
          <a:xfrm>
            <a:off x="1080000" y="2276745"/>
            <a:ext cx="8532000" cy="4176000"/>
          </a:xfrm>
        </p:spPr>
        <p:txBody>
          <a:bodyPr/>
          <a:lstStyle>
            <a:lvl1pPr>
              <a:defRPr lang="nl-NL" dirty="0"/>
            </a:lvl1pPr>
          </a:lstStyle>
          <a:p>
            <a:r>
              <a:rPr lang="nl-NL" dirty="0"/>
              <a:t>[Voeg grafiek toe]</a:t>
            </a:r>
          </a:p>
        </p:txBody>
      </p:sp>
      <p:sp>
        <p:nvSpPr>
          <p:cNvPr id="11" name="Grafiek subtitel"/>
          <p:cNvSpPr>
            <a:spLocks noGrp="1"/>
          </p:cNvSpPr>
          <p:nvPr>
            <p:ph type="body" sz="quarter" idx="20" hasCustomPrompt="1"/>
          </p:nvPr>
        </p:nvSpPr>
        <p:spPr bwMode="gray">
          <a:xfrm>
            <a:off x="1080000" y="1990402"/>
            <a:ext cx="8532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p:cNvSpPr>
            <a:spLocks noGrp="1"/>
          </p:cNvSpPr>
          <p:nvPr>
            <p:ph type="body" sz="quarter" idx="19" hasCustomPrompt="1"/>
          </p:nvPr>
        </p:nvSpPr>
        <p:spPr bwMode="gray">
          <a:xfrm>
            <a:off x="1080000" y="1825645"/>
            <a:ext cx="8532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[Titel]</a:t>
            </a:r>
          </a:p>
        </p:txBody>
      </p:sp>
    </p:spTree>
    <p:extLst>
      <p:ext uri="{BB962C8B-B14F-4D97-AF65-F5344CB8AC3E}">
        <p14:creationId xmlns:p14="http://schemas.microsoft.com/office/powerpoint/2010/main" val="122270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Grafieken (verticaal)">
    <p:bg bwMode="gray">
      <p:bgPr>
        <a:solidFill>
          <a:srgbClr val="FFFFFF"/>
        </a:solidFill>
        <a:effectLst/>
      </p:bgPr>
    </p:bg>
    <p:spTree>
      <p:nvGrpSpPr>
        <p:cNvPr id="1" name=""/>
        <p:cNvGrpSpPr/>
        <p:nvPr/>
      </p:nvGrpSpPr>
      <p:grpSpPr>
        <a:xfrm>
          <a:off x="0" y="0"/>
          <a:ext cx="0" cy="0"/>
          <a:chOff x="0" y="0"/>
          <a:chExt cx="0" cy="0"/>
        </a:xfrm>
      </p:grpSpPr>
      <p:sp>
        <p:nvSpPr>
          <p:cNvPr id="12" name="Tijdelijke aanduiding voor dianummer 11"/>
          <p:cNvSpPr>
            <a:spLocks noGrp="1"/>
          </p:cNvSpPr>
          <p:nvPr>
            <p:ph type="sldNum" sz="quarter" idx="26"/>
          </p:nvPr>
        </p:nvSpPr>
        <p:spPr/>
        <p:txBody>
          <a:bodyPr/>
          <a:lstStyle/>
          <a:p>
            <a:fld id="{1336C48C-F87C-4E4B-81EF-5027B17D1F61}" type="slidenum">
              <a:rPr lang="nl-NL" noProof="1" smtClean="0"/>
              <a:pPr/>
              <a:t>‹nr.›</a:t>
            </a:fld>
            <a:endParaRPr lang="nl-NL" noProof="1"/>
          </a:p>
        </p:txBody>
      </p:sp>
      <p:sp>
        <p:nvSpPr>
          <p:cNvPr id="8" name="Tijdelijke aanduiding voor voettekst 7"/>
          <p:cNvSpPr>
            <a:spLocks noGrp="1"/>
          </p:cNvSpPr>
          <p:nvPr>
            <p:ph type="ftr" sz="quarter" idx="25"/>
          </p:nvPr>
        </p:nvSpPr>
        <p:spPr/>
        <p:txBody>
          <a:bodyPr/>
          <a:lstStyle>
            <a:lvl1pPr>
              <a:defRPr>
                <a:solidFill>
                  <a:srgbClr val="748585"/>
                </a:solidFill>
              </a:defRPr>
            </a:lvl1pPr>
          </a:lstStyle>
          <a:p>
            <a:r>
              <a:rPr lang="en-US" noProof="1"/>
              <a:t>[Title] | Status: [...]</a:t>
            </a:r>
          </a:p>
        </p:txBody>
      </p:sp>
      <p:sp>
        <p:nvSpPr>
          <p:cNvPr id="9" name="Tijdelijke aanduiding voor grafiek R"/>
          <p:cNvSpPr>
            <a:spLocks noGrp="1"/>
          </p:cNvSpPr>
          <p:nvPr>
            <p:ph type="chart" sz="quarter" idx="21" hasCustomPrompt="1"/>
          </p:nvPr>
        </p:nvSpPr>
        <p:spPr bwMode="gray">
          <a:xfrm>
            <a:off x="5656134" y="2276745"/>
            <a:ext cx="3960000" cy="4176000"/>
          </a:xfrm>
        </p:spPr>
        <p:txBody>
          <a:bodyPr/>
          <a:lstStyle>
            <a:lvl1pPr>
              <a:defRPr lang="nl-NL" dirty="0"/>
            </a:lvl1pPr>
          </a:lstStyle>
          <a:p>
            <a:r>
              <a:rPr lang="nl-NL" dirty="0"/>
              <a:t>[Voeg grafiek toe]</a:t>
            </a:r>
          </a:p>
        </p:txBody>
      </p:sp>
      <p:sp>
        <p:nvSpPr>
          <p:cNvPr id="16" name="Grafiek subtitel R"/>
          <p:cNvSpPr>
            <a:spLocks noGrp="1"/>
          </p:cNvSpPr>
          <p:nvPr>
            <p:ph type="body" sz="quarter" idx="23" hasCustomPrompt="1"/>
          </p:nvPr>
        </p:nvSpPr>
        <p:spPr bwMode="gray">
          <a:xfrm>
            <a:off x="5656134"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5" name="Grafiektitel R"/>
          <p:cNvSpPr>
            <a:spLocks noGrp="1"/>
          </p:cNvSpPr>
          <p:nvPr>
            <p:ph type="body" sz="quarter" idx="22" hasCustomPrompt="1"/>
          </p:nvPr>
        </p:nvSpPr>
        <p:spPr bwMode="gray">
          <a:xfrm>
            <a:off x="5656134"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4" name="Tijdelijke aanduiding voor grafiek L"/>
          <p:cNvSpPr>
            <a:spLocks noGrp="1"/>
          </p:cNvSpPr>
          <p:nvPr>
            <p:ph type="chart" sz="quarter" idx="18" hasCustomPrompt="1"/>
          </p:nvPr>
        </p:nvSpPr>
        <p:spPr bwMode="gray">
          <a:xfrm>
            <a:off x="1080000" y="2276745"/>
            <a:ext cx="3960000" cy="4176000"/>
          </a:xfrm>
        </p:spPr>
        <p:txBody>
          <a:bodyPr/>
          <a:lstStyle>
            <a:lvl1pPr>
              <a:defRPr/>
            </a:lvl1pPr>
          </a:lstStyle>
          <a:p>
            <a:r>
              <a:rPr lang="nl-NL" dirty="0"/>
              <a:t>[Voeg grafiek toe]</a:t>
            </a:r>
          </a:p>
        </p:txBody>
      </p:sp>
      <p:sp>
        <p:nvSpPr>
          <p:cNvPr id="11" name="Grafiek subtitel L"/>
          <p:cNvSpPr>
            <a:spLocks noGrp="1"/>
          </p:cNvSpPr>
          <p:nvPr>
            <p:ph type="body" sz="quarter" idx="20" hasCustomPrompt="1"/>
          </p:nvPr>
        </p:nvSpPr>
        <p:spPr bwMode="gray">
          <a:xfrm>
            <a:off x="1080000"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L"/>
          <p:cNvSpPr>
            <a:spLocks noGrp="1"/>
          </p:cNvSpPr>
          <p:nvPr>
            <p:ph type="body" sz="quarter" idx="19" hasCustomPrompt="1"/>
          </p:nvPr>
        </p:nvSpPr>
        <p:spPr bwMode="gray">
          <a:xfrm>
            <a:off x="1080000"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[Titel]</a:t>
            </a:r>
          </a:p>
        </p:txBody>
      </p:sp>
    </p:spTree>
    <p:extLst>
      <p:ext uri="{BB962C8B-B14F-4D97-AF65-F5344CB8AC3E}">
        <p14:creationId xmlns:p14="http://schemas.microsoft.com/office/powerpoint/2010/main" val="419366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Grafieken (horizontaal)">
    <p:bg bwMode="gray">
      <p:bgPr>
        <a:solidFill>
          <a:srgbClr val="FFFFFF"/>
        </a:solidFill>
        <a:effectLst/>
      </p:bgPr>
    </p:b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27"/>
          </p:nvPr>
        </p:nvSpPr>
        <p:spPr/>
        <p:txBody>
          <a:bodyPr/>
          <a:lstStyle/>
          <a:p>
            <a:fld id="{1336C48C-F87C-4E4B-81EF-5027B17D1F61}" type="slidenum">
              <a:rPr lang="nl-NL" noProof="1" smtClean="0"/>
              <a:pPr/>
              <a:t>‹nr.›</a:t>
            </a:fld>
            <a:endParaRPr lang="nl-NL" noProof="1"/>
          </a:p>
        </p:txBody>
      </p:sp>
      <p:sp>
        <p:nvSpPr>
          <p:cNvPr id="8" name="Tijdelijke aanduiding voor voettekst 7"/>
          <p:cNvSpPr>
            <a:spLocks noGrp="1"/>
          </p:cNvSpPr>
          <p:nvPr>
            <p:ph type="ftr" sz="quarter" idx="26"/>
          </p:nvPr>
        </p:nvSpPr>
        <p:spPr/>
        <p:txBody>
          <a:bodyPr/>
          <a:lstStyle>
            <a:lvl1pPr>
              <a:defRPr>
                <a:solidFill>
                  <a:srgbClr val="748585"/>
                </a:solidFill>
              </a:defRPr>
            </a:lvl1pPr>
          </a:lstStyle>
          <a:p>
            <a:r>
              <a:rPr lang="en-US" noProof="1"/>
              <a:t>[Title] | Status: [...]</a:t>
            </a:r>
          </a:p>
        </p:txBody>
      </p:sp>
      <p:sp>
        <p:nvSpPr>
          <p:cNvPr id="17" name="Tijdelijke aanduiding voor grafiek 2"/>
          <p:cNvSpPr>
            <a:spLocks noGrp="1"/>
          </p:cNvSpPr>
          <p:nvPr>
            <p:ph type="chart" sz="quarter" idx="24" hasCustomPrompt="1"/>
          </p:nvPr>
        </p:nvSpPr>
        <p:spPr bwMode="gray">
          <a:xfrm>
            <a:off x="1080000" y="4673765"/>
            <a:ext cx="8532000" cy="1782000"/>
          </a:xfrm>
        </p:spPr>
        <p:txBody>
          <a:bodyPr/>
          <a:lstStyle/>
          <a:p>
            <a:r>
              <a:rPr lang="nl-NL" dirty="0"/>
              <a:t>[Voeg grafiek toe]</a:t>
            </a:r>
          </a:p>
        </p:txBody>
      </p:sp>
      <p:sp>
        <p:nvSpPr>
          <p:cNvPr id="16" name="Grafiektitel 1"/>
          <p:cNvSpPr>
            <a:spLocks noGrp="1"/>
          </p:cNvSpPr>
          <p:nvPr>
            <p:ph type="body" sz="quarter" idx="23" hasCustomPrompt="1"/>
          </p:nvPr>
        </p:nvSpPr>
        <p:spPr bwMode="gray">
          <a:xfrm>
            <a:off x="1080000" y="4240800"/>
            <a:ext cx="8532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15" name="Grafiek subtitel 2"/>
          <p:cNvSpPr>
            <a:spLocks noGrp="1"/>
          </p:cNvSpPr>
          <p:nvPr>
            <p:ph type="body" sz="quarter" idx="22" hasCustomPrompt="1"/>
          </p:nvPr>
        </p:nvSpPr>
        <p:spPr bwMode="gray">
          <a:xfrm>
            <a:off x="1080000" y="4396180"/>
            <a:ext cx="8532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4" name="Tijdelijke aanduiding voor grafiek 1"/>
          <p:cNvSpPr>
            <a:spLocks noGrp="1"/>
          </p:cNvSpPr>
          <p:nvPr>
            <p:ph type="chart" sz="quarter" idx="18" hasCustomPrompt="1"/>
          </p:nvPr>
        </p:nvSpPr>
        <p:spPr bwMode="gray">
          <a:xfrm>
            <a:off x="1080000" y="2276640"/>
            <a:ext cx="8532000" cy="1800000"/>
          </a:xfrm>
        </p:spPr>
        <p:txBody>
          <a:bodyPr/>
          <a:lstStyle/>
          <a:p>
            <a:r>
              <a:rPr lang="nl-NL" dirty="0"/>
              <a:t>[Voeg grafiek toe]</a:t>
            </a:r>
          </a:p>
        </p:txBody>
      </p:sp>
      <p:sp>
        <p:nvSpPr>
          <p:cNvPr id="11" name="Grafiek subtitel 1"/>
          <p:cNvSpPr>
            <a:spLocks noGrp="1"/>
          </p:cNvSpPr>
          <p:nvPr>
            <p:ph type="body" sz="quarter" idx="20" hasCustomPrompt="1"/>
          </p:nvPr>
        </p:nvSpPr>
        <p:spPr bwMode="gray">
          <a:xfrm>
            <a:off x="1080000" y="1990440"/>
            <a:ext cx="8532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1"/>
          <p:cNvSpPr>
            <a:spLocks noGrp="1"/>
          </p:cNvSpPr>
          <p:nvPr>
            <p:ph type="body" sz="quarter" idx="19" hasCustomPrompt="1"/>
          </p:nvPr>
        </p:nvSpPr>
        <p:spPr bwMode="gray">
          <a:xfrm>
            <a:off x="1080000" y="1825560"/>
            <a:ext cx="8532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[Titel]</a:t>
            </a:r>
          </a:p>
        </p:txBody>
      </p:sp>
    </p:spTree>
    <p:extLst>
      <p:ext uri="{BB962C8B-B14F-4D97-AF65-F5344CB8AC3E}">
        <p14:creationId xmlns:p14="http://schemas.microsoft.com/office/powerpoint/2010/main" val="60508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Grafieken (1 links, 2 rechts)">
    <p:bg bwMode="gray">
      <p:bgPr>
        <a:solidFill>
          <a:srgbClr val="FFFFFF"/>
        </a:solidFill>
        <a:effectLst/>
      </p:bgPr>
    </p:bg>
    <p:spTree>
      <p:nvGrpSpPr>
        <p:cNvPr id="1" name=""/>
        <p:cNvGrpSpPr/>
        <p:nvPr/>
      </p:nvGrpSpPr>
      <p:grpSpPr>
        <a:xfrm>
          <a:off x="0" y="0"/>
          <a:ext cx="0" cy="0"/>
          <a:chOff x="0" y="0"/>
          <a:chExt cx="0" cy="0"/>
        </a:xfrm>
      </p:grpSpPr>
      <p:sp>
        <p:nvSpPr>
          <p:cNvPr id="12" name="Tijdelijke aanduiding voor dianummer 11"/>
          <p:cNvSpPr>
            <a:spLocks noGrp="1"/>
          </p:cNvSpPr>
          <p:nvPr>
            <p:ph type="sldNum" sz="quarter" idx="29"/>
          </p:nvPr>
        </p:nvSpPr>
        <p:spPr/>
        <p:txBody>
          <a:bodyPr/>
          <a:lstStyle/>
          <a:p>
            <a:fld id="{1336C48C-F87C-4E4B-81EF-5027B17D1F61}" type="slidenum">
              <a:rPr lang="nl-NL" noProof="1" smtClean="0"/>
              <a:pPr/>
              <a:t>‹nr.›</a:t>
            </a:fld>
            <a:endParaRPr lang="nl-NL" noProof="1"/>
          </a:p>
        </p:txBody>
      </p:sp>
      <p:sp>
        <p:nvSpPr>
          <p:cNvPr id="8" name="Tijdelijke aanduiding voor voettekst 7"/>
          <p:cNvSpPr>
            <a:spLocks noGrp="1"/>
          </p:cNvSpPr>
          <p:nvPr>
            <p:ph type="ftr" sz="quarter" idx="28"/>
          </p:nvPr>
        </p:nvSpPr>
        <p:spPr/>
        <p:txBody>
          <a:bodyPr/>
          <a:lstStyle>
            <a:lvl1pPr>
              <a:defRPr>
                <a:solidFill>
                  <a:srgbClr val="748585"/>
                </a:solidFill>
              </a:defRPr>
            </a:lvl1pPr>
          </a:lstStyle>
          <a:p>
            <a:r>
              <a:rPr lang="en-US" noProof="1"/>
              <a:t>[Title] | Status: [...]</a:t>
            </a:r>
          </a:p>
        </p:txBody>
      </p:sp>
      <p:sp>
        <p:nvSpPr>
          <p:cNvPr id="14" name="Tijdelijke aanduiding voor grafiek R 2"/>
          <p:cNvSpPr>
            <a:spLocks noGrp="1"/>
          </p:cNvSpPr>
          <p:nvPr>
            <p:ph type="chart" sz="quarter" idx="24" hasCustomPrompt="1"/>
          </p:nvPr>
        </p:nvSpPr>
        <p:spPr bwMode="gray">
          <a:xfrm>
            <a:off x="5652000" y="4668500"/>
            <a:ext cx="3960000" cy="1800000"/>
          </a:xfrm>
        </p:spPr>
        <p:txBody>
          <a:bodyPr/>
          <a:lstStyle/>
          <a:p>
            <a:r>
              <a:rPr lang="nl-NL" dirty="0"/>
              <a:t>[Voeg grafiek toe]</a:t>
            </a:r>
          </a:p>
        </p:txBody>
      </p:sp>
      <p:sp>
        <p:nvSpPr>
          <p:cNvPr id="17" name="Grafiek subtitel R 2"/>
          <p:cNvSpPr>
            <a:spLocks noGrp="1"/>
          </p:cNvSpPr>
          <p:nvPr>
            <p:ph type="body" sz="quarter" idx="25" hasCustomPrompt="1"/>
          </p:nvPr>
        </p:nvSpPr>
        <p:spPr bwMode="gray">
          <a:xfrm>
            <a:off x="5656134" y="4395430"/>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8" name="Grafiektitel R 2"/>
          <p:cNvSpPr>
            <a:spLocks noGrp="1"/>
          </p:cNvSpPr>
          <p:nvPr>
            <p:ph type="body" sz="quarter" idx="26" hasCustomPrompt="1"/>
          </p:nvPr>
        </p:nvSpPr>
        <p:spPr bwMode="gray">
          <a:xfrm>
            <a:off x="5656134" y="4239336"/>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9" name="Tijdelijke aanduiding voor grafiek R 1"/>
          <p:cNvSpPr>
            <a:spLocks noGrp="1"/>
          </p:cNvSpPr>
          <p:nvPr>
            <p:ph type="chart" sz="quarter" idx="21" hasCustomPrompt="1"/>
          </p:nvPr>
        </p:nvSpPr>
        <p:spPr bwMode="gray">
          <a:xfrm>
            <a:off x="5656134" y="2276745"/>
            <a:ext cx="3960000" cy="1800000"/>
          </a:xfrm>
        </p:spPr>
        <p:txBody>
          <a:bodyPr/>
          <a:lstStyle>
            <a:lvl1pPr>
              <a:defRPr lang="nl-NL" dirty="0"/>
            </a:lvl1pPr>
          </a:lstStyle>
          <a:p>
            <a:r>
              <a:rPr lang="nl-NL" dirty="0"/>
              <a:t>[Voeg grafiek toe]</a:t>
            </a:r>
          </a:p>
        </p:txBody>
      </p:sp>
      <p:sp>
        <p:nvSpPr>
          <p:cNvPr id="16" name="Grafiek subtitel R 1"/>
          <p:cNvSpPr>
            <a:spLocks noGrp="1"/>
          </p:cNvSpPr>
          <p:nvPr>
            <p:ph type="body" sz="quarter" idx="23" hasCustomPrompt="1"/>
          </p:nvPr>
        </p:nvSpPr>
        <p:spPr bwMode="gray">
          <a:xfrm>
            <a:off x="5656134"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5" name="Grafiektitel R 1"/>
          <p:cNvSpPr>
            <a:spLocks noGrp="1"/>
          </p:cNvSpPr>
          <p:nvPr>
            <p:ph type="body" sz="quarter" idx="22" hasCustomPrompt="1"/>
          </p:nvPr>
        </p:nvSpPr>
        <p:spPr bwMode="gray">
          <a:xfrm>
            <a:off x="5656134"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4" name="Tijdelijke aanduiding voor grafiek L"/>
          <p:cNvSpPr>
            <a:spLocks noGrp="1"/>
          </p:cNvSpPr>
          <p:nvPr>
            <p:ph type="chart" sz="quarter" idx="18" hasCustomPrompt="1"/>
          </p:nvPr>
        </p:nvSpPr>
        <p:spPr bwMode="gray">
          <a:xfrm>
            <a:off x="1080000" y="2276745"/>
            <a:ext cx="3960000" cy="4176000"/>
          </a:xfrm>
        </p:spPr>
        <p:txBody>
          <a:bodyPr/>
          <a:lstStyle/>
          <a:p>
            <a:r>
              <a:rPr lang="nl-NL" dirty="0"/>
              <a:t>[Voeg grafiek toe]</a:t>
            </a:r>
          </a:p>
        </p:txBody>
      </p:sp>
      <p:sp>
        <p:nvSpPr>
          <p:cNvPr id="11" name="Grafiek subtitel L"/>
          <p:cNvSpPr>
            <a:spLocks noGrp="1"/>
          </p:cNvSpPr>
          <p:nvPr>
            <p:ph type="body" sz="quarter" idx="20" hasCustomPrompt="1"/>
          </p:nvPr>
        </p:nvSpPr>
        <p:spPr bwMode="gray">
          <a:xfrm>
            <a:off x="1080000"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L"/>
          <p:cNvSpPr>
            <a:spLocks noGrp="1"/>
          </p:cNvSpPr>
          <p:nvPr>
            <p:ph type="body" sz="quarter" idx="19" hasCustomPrompt="1"/>
          </p:nvPr>
        </p:nvSpPr>
        <p:spPr bwMode="gray">
          <a:xfrm>
            <a:off x="1080000"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[Titel]</a:t>
            </a:r>
          </a:p>
        </p:txBody>
      </p:sp>
    </p:spTree>
    <p:extLst>
      <p:ext uri="{BB962C8B-B14F-4D97-AF65-F5344CB8AC3E}">
        <p14:creationId xmlns:p14="http://schemas.microsoft.com/office/powerpoint/2010/main" val="116423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Grafieken (2 links, 1 rechts)">
    <p:bg bwMode="gray">
      <p:bgPr>
        <a:solidFill>
          <a:srgbClr val="FFFFFF"/>
        </a:solidFill>
        <a:effectLst/>
      </p:bgPr>
    </p:bg>
    <p:spTree>
      <p:nvGrpSpPr>
        <p:cNvPr id="1" name=""/>
        <p:cNvGrpSpPr/>
        <p:nvPr/>
      </p:nvGrpSpPr>
      <p:grpSpPr>
        <a:xfrm>
          <a:off x="0" y="0"/>
          <a:ext cx="0" cy="0"/>
          <a:chOff x="0" y="0"/>
          <a:chExt cx="0" cy="0"/>
        </a:xfrm>
      </p:grpSpPr>
      <p:sp>
        <p:nvSpPr>
          <p:cNvPr id="12" name="Tijdelijke aanduiding voor dianummer 11"/>
          <p:cNvSpPr>
            <a:spLocks noGrp="1"/>
          </p:cNvSpPr>
          <p:nvPr>
            <p:ph type="sldNum" sz="quarter" idx="29"/>
          </p:nvPr>
        </p:nvSpPr>
        <p:spPr/>
        <p:txBody>
          <a:bodyPr/>
          <a:lstStyle/>
          <a:p>
            <a:fld id="{1336C48C-F87C-4E4B-81EF-5027B17D1F61}" type="slidenum">
              <a:rPr lang="nl-NL" noProof="1" smtClean="0"/>
              <a:pPr/>
              <a:t>‹nr.›</a:t>
            </a:fld>
            <a:endParaRPr lang="nl-NL" noProof="1"/>
          </a:p>
        </p:txBody>
      </p:sp>
      <p:sp>
        <p:nvSpPr>
          <p:cNvPr id="8" name="Tijdelijke aanduiding voor voettekst 7"/>
          <p:cNvSpPr>
            <a:spLocks noGrp="1"/>
          </p:cNvSpPr>
          <p:nvPr>
            <p:ph type="ftr" sz="quarter" idx="28"/>
          </p:nvPr>
        </p:nvSpPr>
        <p:spPr/>
        <p:txBody>
          <a:bodyPr/>
          <a:lstStyle>
            <a:lvl1pPr>
              <a:defRPr>
                <a:solidFill>
                  <a:srgbClr val="748585"/>
                </a:solidFill>
              </a:defRPr>
            </a:lvl1pPr>
          </a:lstStyle>
          <a:p>
            <a:r>
              <a:rPr lang="en-US" noProof="1"/>
              <a:t>[Title] | Status: [...]</a:t>
            </a:r>
          </a:p>
        </p:txBody>
      </p:sp>
      <p:sp>
        <p:nvSpPr>
          <p:cNvPr id="4" name="Tijdelijke aanduiding voor grafiek R"/>
          <p:cNvSpPr>
            <a:spLocks noGrp="1"/>
          </p:cNvSpPr>
          <p:nvPr>
            <p:ph type="chart" sz="quarter" idx="18" hasCustomPrompt="1"/>
          </p:nvPr>
        </p:nvSpPr>
        <p:spPr bwMode="gray">
          <a:xfrm>
            <a:off x="5655960" y="2276745"/>
            <a:ext cx="3960000" cy="4176000"/>
          </a:xfrm>
        </p:spPr>
        <p:txBody>
          <a:bodyPr/>
          <a:lstStyle/>
          <a:p>
            <a:r>
              <a:rPr lang="nl-NL" dirty="0"/>
              <a:t>[Voeg grafiek toe]</a:t>
            </a:r>
          </a:p>
        </p:txBody>
      </p:sp>
      <p:sp>
        <p:nvSpPr>
          <p:cNvPr id="16" name="Grafiek subtitel R"/>
          <p:cNvSpPr>
            <a:spLocks noGrp="1"/>
          </p:cNvSpPr>
          <p:nvPr>
            <p:ph type="body" sz="quarter" idx="23" hasCustomPrompt="1"/>
          </p:nvPr>
        </p:nvSpPr>
        <p:spPr bwMode="gray">
          <a:xfrm>
            <a:off x="5656134"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5" name="Grafiektitel R"/>
          <p:cNvSpPr>
            <a:spLocks noGrp="1"/>
          </p:cNvSpPr>
          <p:nvPr>
            <p:ph type="body" sz="quarter" idx="22" hasCustomPrompt="1"/>
          </p:nvPr>
        </p:nvSpPr>
        <p:spPr bwMode="gray">
          <a:xfrm>
            <a:off x="5656134"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14" name="Tijdelijke aanduiding voor grafiek L 2"/>
          <p:cNvSpPr>
            <a:spLocks noGrp="1"/>
          </p:cNvSpPr>
          <p:nvPr>
            <p:ph type="chart" sz="quarter" idx="24" hasCustomPrompt="1"/>
          </p:nvPr>
        </p:nvSpPr>
        <p:spPr bwMode="gray">
          <a:xfrm>
            <a:off x="1080000" y="4684275"/>
            <a:ext cx="3960000" cy="1782000"/>
          </a:xfrm>
        </p:spPr>
        <p:txBody>
          <a:bodyPr/>
          <a:lstStyle/>
          <a:p>
            <a:r>
              <a:rPr lang="nl-NL" dirty="0"/>
              <a:t>[Voeg grafiek toe]</a:t>
            </a:r>
          </a:p>
        </p:txBody>
      </p:sp>
      <p:sp>
        <p:nvSpPr>
          <p:cNvPr id="17" name="Grafiek subtitel L 2"/>
          <p:cNvSpPr>
            <a:spLocks noGrp="1"/>
          </p:cNvSpPr>
          <p:nvPr>
            <p:ph type="body" sz="quarter" idx="25" hasCustomPrompt="1"/>
          </p:nvPr>
        </p:nvSpPr>
        <p:spPr bwMode="gray">
          <a:xfrm>
            <a:off x="1080000" y="4405940"/>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8" name="Grafiektitel L 2"/>
          <p:cNvSpPr>
            <a:spLocks noGrp="1"/>
          </p:cNvSpPr>
          <p:nvPr>
            <p:ph type="body" sz="quarter" idx="26" hasCustomPrompt="1"/>
          </p:nvPr>
        </p:nvSpPr>
        <p:spPr bwMode="gray">
          <a:xfrm>
            <a:off x="1080000" y="4239336"/>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9" name="Tijdelijke aanduiding voor grafiek L 1"/>
          <p:cNvSpPr>
            <a:spLocks noGrp="1"/>
          </p:cNvSpPr>
          <p:nvPr>
            <p:ph type="chart" sz="quarter" idx="21" hasCustomPrompt="1"/>
          </p:nvPr>
        </p:nvSpPr>
        <p:spPr bwMode="gray">
          <a:xfrm>
            <a:off x="1080000" y="2276745"/>
            <a:ext cx="3960000" cy="1800000"/>
          </a:xfrm>
        </p:spPr>
        <p:txBody>
          <a:bodyPr/>
          <a:lstStyle/>
          <a:p>
            <a:r>
              <a:rPr lang="nl-NL" dirty="0"/>
              <a:t>[Voeg grafiek toe]</a:t>
            </a:r>
          </a:p>
        </p:txBody>
      </p:sp>
      <p:sp>
        <p:nvSpPr>
          <p:cNvPr id="11" name="Grafiek subtitel L 1"/>
          <p:cNvSpPr>
            <a:spLocks noGrp="1"/>
          </p:cNvSpPr>
          <p:nvPr>
            <p:ph type="body" sz="quarter" idx="20" hasCustomPrompt="1"/>
          </p:nvPr>
        </p:nvSpPr>
        <p:spPr bwMode="gray">
          <a:xfrm>
            <a:off x="1080000"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L 1"/>
          <p:cNvSpPr>
            <a:spLocks noGrp="1"/>
          </p:cNvSpPr>
          <p:nvPr>
            <p:ph type="body" sz="quarter" idx="19" hasCustomPrompt="1"/>
          </p:nvPr>
        </p:nvSpPr>
        <p:spPr bwMode="gray">
          <a:xfrm>
            <a:off x="1080000"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3" name="Tijdelijke aanduiding voor datum 2"/>
          <p:cNvSpPr>
            <a:spLocks noGrp="1"/>
          </p:cNvSpPr>
          <p:nvPr>
            <p:ph type="dt" sz="half" idx="27"/>
          </p:nvPr>
        </p:nvSpPr>
        <p:spPr/>
        <p:txBody>
          <a:bodyPr/>
          <a:lstStyle/>
          <a:p>
            <a:endParaRPr lang="nl-NL" noProof="1"/>
          </a:p>
        </p:txBody>
      </p:sp>
    </p:spTree>
    <p:extLst>
      <p:ext uri="{BB962C8B-B14F-4D97-AF65-F5344CB8AC3E}">
        <p14:creationId xmlns:p14="http://schemas.microsoft.com/office/powerpoint/2010/main" val="293042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Grafieken">
    <p:bg bwMode="gray">
      <p:bgPr>
        <a:solidFill>
          <a:srgbClr val="FFFFFF"/>
        </a:solidFill>
        <a:effectLst/>
      </p:bgPr>
    </p:bg>
    <p:spTree>
      <p:nvGrpSpPr>
        <p:cNvPr id="1" name=""/>
        <p:cNvGrpSpPr/>
        <p:nvPr/>
      </p:nvGrpSpPr>
      <p:grpSpPr>
        <a:xfrm>
          <a:off x="0" y="0"/>
          <a:ext cx="0" cy="0"/>
          <a:chOff x="0" y="0"/>
          <a:chExt cx="0" cy="0"/>
        </a:xfrm>
      </p:grpSpPr>
      <p:sp>
        <p:nvSpPr>
          <p:cNvPr id="8" name="Tijdelijke aanduiding voor dianummer 7"/>
          <p:cNvSpPr>
            <a:spLocks noGrp="1"/>
          </p:cNvSpPr>
          <p:nvPr>
            <p:ph type="sldNum" sz="quarter" idx="33"/>
          </p:nvPr>
        </p:nvSpPr>
        <p:spPr/>
        <p:txBody>
          <a:bodyPr/>
          <a:lstStyle/>
          <a:p>
            <a:fld id="{1336C48C-F87C-4E4B-81EF-5027B17D1F61}" type="slidenum">
              <a:rPr lang="nl-NL" noProof="1" smtClean="0"/>
              <a:pPr/>
              <a:t>‹nr.›</a:t>
            </a:fld>
            <a:endParaRPr lang="nl-NL" noProof="1"/>
          </a:p>
        </p:txBody>
      </p:sp>
      <p:sp>
        <p:nvSpPr>
          <p:cNvPr id="7" name="Tijdelijke aanduiding voor voettekst 6"/>
          <p:cNvSpPr>
            <a:spLocks noGrp="1"/>
          </p:cNvSpPr>
          <p:nvPr>
            <p:ph type="ftr" sz="quarter" idx="32"/>
          </p:nvPr>
        </p:nvSpPr>
        <p:spPr/>
        <p:txBody>
          <a:bodyPr/>
          <a:lstStyle>
            <a:lvl1pPr>
              <a:defRPr>
                <a:solidFill>
                  <a:srgbClr val="748585"/>
                </a:solidFill>
              </a:defRPr>
            </a:lvl1pPr>
          </a:lstStyle>
          <a:p>
            <a:r>
              <a:rPr lang="en-US" noProof="1"/>
              <a:t>[Title] | Status: [...]</a:t>
            </a:r>
          </a:p>
        </p:txBody>
      </p:sp>
      <p:sp>
        <p:nvSpPr>
          <p:cNvPr id="19" name="Tijdelijke aanduiding voor grafiek R 2"/>
          <p:cNvSpPr>
            <a:spLocks noGrp="1"/>
          </p:cNvSpPr>
          <p:nvPr>
            <p:ph type="chart" sz="quarter" idx="27" hasCustomPrompt="1"/>
          </p:nvPr>
        </p:nvSpPr>
        <p:spPr bwMode="gray">
          <a:xfrm>
            <a:off x="5656134" y="4673765"/>
            <a:ext cx="3960000" cy="1800000"/>
          </a:xfrm>
        </p:spPr>
        <p:txBody>
          <a:bodyPr/>
          <a:lstStyle/>
          <a:p>
            <a:r>
              <a:rPr lang="nl-NL" dirty="0"/>
              <a:t>[Voeg grafiek toe]</a:t>
            </a:r>
          </a:p>
        </p:txBody>
      </p:sp>
      <p:sp>
        <p:nvSpPr>
          <p:cNvPr id="20" name="Grafiek subtitel R 2"/>
          <p:cNvSpPr>
            <a:spLocks noGrp="1"/>
          </p:cNvSpPr>
          <p:nvPr>
            <p:ph type="body" sz="quarter" idx="28" hasCustomPrompt="1"/>
          </p:nvPr>
        </p:nvSpPr>
        <p:spPr bwMode="gray">
          <a:xfrm>
            <a:off x="5656134" y="4405940"/>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21" name="Grafiektitel R 2"/>
          <p:cNvSpPr>
            <a:spLocks noGrp="1"/>
          </p:cNvSpPr>
          <p:nvPr>
            <p:ph type="body" sz="quarter" idx="29" hasCustomPrompt="1"/>
          </p:nvPr>
        </p:nvSpPr>
        <p:spPr bwMode="gray">
          <a:xfrm>
            <a:off x="5656134" y="4239336"/>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22" name="Tijdelijke aanduiding voor grafiek R 1"/>
          <p:cNvSpPr>
            <a:spLocks noGrp="1"/>
          </p:cNvSpPr>
          <p:nvPr>
            <p:ph type="chart" sz="quarter" idx="30" hasCustomPrompt="1"/>
          </p:nvPr>
        </p:nvSpPr>
        <p:spPr bwMode="gray">
          <a:xfrm>
            <a:off x="5656134" y="2276745"/>
            <a:ext cx="3960000" cy="1800000"/>
          </a:xfrm>
        </p:spPr>
        <p:txBody>
          <a:bodyPr/>
          <a:lstStyle/>
          <a:p>
            <a:r>
              <a:rPr lang="nl-NL" dirty="0"/>
              <a:t>[Voeg grafiek toe]</a:t>
            </a:r>
          </a:p>
        </p:txBody>
      </p:sp>
      <p:sp>
        <p:nvSpPr>
          <p:cNvPr id="23" name="Grafiek subtitel R 1"/>
          <p:cNvSpPr>
            <a:spLocks noGrp="1"/>
          </p:cNvSpPr>
          <p:nvPr>
            <p:ph type="body" sz="quarter" idx="23" hasCustomPrompt="1"/>
          </p:nvPr>
        </p:nvSpPr>
        <p:spPr bwMode="gray">
          <a:xfrm>
            <a:off x="5656134"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24" name="Grafiektitel R 1"/>
          <p:cNvSpPr>
            <a:spLocks noGrp="1"/>
          </p:cNvSpPr>
          <p:nvPr>
            <p:ph type="body" sz="quarter" idx="22" hasCustomPrompt="1"/>
          </p:nvPr>
        </p:nvSpPr>
        <p:spPr bwMode="gray">
          <a:xfrm>
            <a:off x="5656134"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14" name="Tijdelijke aanduiding voor grafiek L 2"/>
          <p:cNvSpPr>
            <a:spLocks noGrp="1"/>
          </p:cNvSpPr>
          <p:nvPr>
            <p:ph type="chart" sz="quarter" idx="24" hasCustomPrompt="1"/>
          </p:nvPr>
        </p:nvSpPr>
        <p:spPr bwMode="gray">
          <a:xfrm>
            <a:off x="1080000" y="4684275"/>
            <a:ext cx="3960000" cy="1764000"/>
          </a:xfrm>
        </p:spPr>
        <p:txBody>
          <a:bodyPr/>
          <a:lstStyle/>
          <a:p>
            <a:r>
              <a:rPr lang="nl-NL" dirty="0"/>
              <a:t>[Voeg grafiek toe]</a:t>
            </a:r>
          </a:p>
        </p:txBody>
      </p:sp>
      <p:sp>
        <p:nvSpPr>
          <p:cNvPr id="17" name="Grafiek subtitel L 2"/>
          <p:cNvSpPr>
            <a:spLocks noGrp="1"/>
          </p:cNvSpPr>
          <p:nvPr>
            <p:ph type="body" sz="quarter" idx="25" hasCustomPrompt="1"/>
          </p:nvPr>
        </p:nvSpPr>
        <p:spPr bwMode="gray">
          <a:xfrm>
            <a:off x="1080000" y="4405940"/>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8" name="Grafiektitel L 2"/>
          <p:cNvSpPr>
            <a:spLocks noGrp="1"/>
          </p:cNvSpPr>
          <p:nvPr>
            <p:ph type="body" sz="quarter" idx="26" hasCustomPrompt="1"/>
          </p:nvPr>
        </p:nvSpPr>
        <p:spPr bwMode="gray">
          <a:xfrm>
            <a:off x="1080000" y="4239336"/>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9" name="Tijdelijke aanduiding voor grafiek L 1"/>
          <p:cNvSpPr>
            <a:spLocks noGrp="1"/>
          </p:cNvSpPr>
          <p:nvPr>
            <p:ph type="chart" sz="quarter" idx="21" hasCustomPrompt="1"/>
          </p:nvPr>
        </p:nvSpPr>
        <p:spPr bwMode="gray">
          <a:xfrm>
            <a:off x="1080000" y="2276745"/>
            <a:ext cx="3960000" cy="1800000"/>
          </a:xfrm>
        </p:spPr>
        <p:txBody>
          <a:bodyPr/>
          <a:lstStyle/>
          <a:p>
            <a:r>
              <a:rPr lang="nl-NL" dirty="0"/>
              <a:t>[Voeg grafiek toe]</a:t>
            </a:r>
          </a:p>
        </p:txBody>
      </p:sp>
      <p:sp>
        <p:nvSpPr>
          <p:cNvPr id="11" name="Grafiek subtitel L 1"/>
          <p:cNvSpPr>
            <a:spLocks noGrp="1"/>
          </p:cNvSpPr>
          <p:nvPr>
            <p:ph type="body" sz="quarter" idx="20" hasCustomPrompt="1"/>
          </p:nvPr>
        </p:nvSpPr>
        <p:spPr bwMode="gray">
          <a:xfrm>
            <a:off x="1080000" y="1990402"/>
            <a:ext cx="3960000" cy="216000"/>
          </a:xfrm>
        </p:spPr>
        <p:txBody>
          <a:bodyPr/>
          <a:lstStyle>
            <a:lvl1pPr marL="0" indent="0">
              <a:lnSpc>
                <a:spcPct val="100000"/>
              </a:lnSpc>
              <a:buFont typeface="Arial" panose="020B0604020202020204" pitchFamily="34" charset="0"/>
              <a:buNone/>
              <a:defRPr sz="1000" b="0" baseline="0">
                <a:solidFill>
                  <a:schemeClr val="tx1"/>
                </a:solidFill>
              </a:defRPr>
            </a:lvl1pPr>
            <a:lvl2pPr marL="0" indent="0">
              <a:lnSpc>
                <a:spcPct val="100000"/>
              </a:lnSpc>
              <a:buFont typeface="Arial" panose="020B0604020202020204" pitchFamily="34" charset="0"/>
              <a:buNone/>
              <a:defRPr sz="1000" b="0">
                <a:solidFill>
                  <a:schemeClr val="tx1"/>
                </a:solidFill>
              </a:defRPr>
            </a:lvl2pPr>
            <a:lvl3pPr marL="0" indent="0">
              <a:lnSpc>
                <a:spcPct val="100000"/>
              </a:lnSpc>
              <a:buFont typeface="Arial" panose="020B0604020202020204" pitchFamily="34" charset="0"/>
              <a:buNone/>
              <a:defRPr sz="1000" b="0">
                <a:solidFill>
                  <a:schemeClr val="tx1"/>
                </a:solidFill>
              </a:defRPr>
            </a:lvl3pPr>
            <a:lvl4pPr marL="0" indent="0">
              <a:lnSpc>
                <a:spcPct val="100000"/>
              </a:lnSpc>
              <a:buNone/>
              <a:defRPr sz="1000" b="0">
                <a:solidFill>
                  <a:schemeClr val="tx1"/>
                </a:solidFill>
              </a:defRPr>
            </a:lvl4pPr>
            <a:lvl5pPr marL="0" indent="0">
              <a:lnSpc>
                <a:spcPct val="100000"/>
              </a:lnSpc>
              <a:buNone/>
              <a:defRPr sz="1000" b="0">
                <a:solidFill>
                  <a:schemeClr val="tx1"/>
                </a:solidFill>
              </a:defRPr>
            </a:lvl5pPr>
            <a:lvl6pPr marL="0" indent="0">
              <a:lnSpc>
                <a:spcPct val="100000"/>
              </a:lnSpc>
              <a:buNone/>
              <a:defRPr sz="1000" b="0"/>
            </a:lvl6pPr>
            <a:lvl7pPr marL="0" indent="0">
              <a:lnSpc>
                <a:spcPct val="100000"/>
              </a:lnSpc>
              <a:buFont typeface="Arial" panose="020B0604020202020204" pitchFamily="34" charset="0"/>
              <a:buNone/>
              <a:defRPr sz="1000" b="0"/>
            </a:lvl7pPr>
            <a:lvl8pPr marL="0" indent="0">
              <a:lnSpc>
                <a:spcPct val="100000"/>
              </a:lnSpc>
              <a:buFont typeface="Arial" panose="020B0604020202020204" pitchFamily="34" charset="0"/>
              <a:buNone/>
              <a:defRPr sz="1000" b="0"/>
            </a:lvl8pPr>
            <a:lvl9pPr marL="0" indent="0">
              <a:lnSpc>
                <a:spcPct val="100000"/>
              </a:lnSpc>
              <a:buFont typeface="Arial" panose="020B0604020202020204" pitchFamily="34" charset="0"/>
              <a:buNone/>
              <a:defRPr sz="1000" b="0"/>
            </a:lvl9pPr>
          </a:lstStyle>
          <a:p>
            <a:pPr lvl="0"/>
            <a:r>
              <a:rPr lang="nl-NL"/>
              <a:t>[Grafiek subtitel]</a:t>
            </a:r>
          </a:p>
        </p:txBody>
      </p:sp>
      <p:sp>
        <p:nvSpPr>
          <p:cNvPr id="10" name="Grafiektitel L 1"/>
          <p:cNvSpPr>
            <a:spLocks noGrp="1"/>
          </p:cNvSpPr>
          <p:nvPr>
            <p:ph type="body" sz="quarter" idx="19" hasCustomPrompt="1"/>
          </p:nvPr>
        </p:nvSpPr>
        <p:spPr bwMode="gray">
          <a:xfrm>
            <a:off x="1080000" y="1825645"/>
            <a:ext cx="3960000" cy="180000"/>
          </a:xfrm>
        </p:spPr>
        <p:txBody>
          <a:bodyPr/>
          <a:lstStyle>
            <a:lvl1pPr marL="0" indent="0">
              <a:lnSpc>
                <a:spcPct val="100000"/>
              </a:lnSpc>
              <a:buFont typeface="Arial" panose="020B0604020202020204" pitchFamily="34" charset="0"/>
              <a:buNone/>
              <a:defRPr sz="1000" b="1" baseline="0">
                <a:solidFill>
                  <a:schemeClr val="tx1"/>
                </a:solidFill>
              </a:defRPr>
            </a:lvl1pPr>
            <a:lvl2pPr marL="0" indent="0">
              <a:lnSpc>
                <a:spcPct val="100000"/>
              </a:lnSpc>
              <a:buFont typeface="Arial" panose="020B0604020202020204" pitchFamily="34" charset="0"/>
              <a:buNone/>
              <a:defRPr sz="1000" b="1">
                <a:solidFill>
                  <a:schemeClr val="tx1"/>
                </a:solidFill>
              </a:defRPr>
            </a:lvl2pPr>
            <a:lvl3pPr marL="0" indent="0">
              <a:lnSpc>
                <a:spcPct val="100000"/>
              </a:lnSpc>
              <a:buFont typeface="Arial" panose="020B0604020202020204" pitchFamily="34" charset="0"/>
              <a:buNone/>
              <a:defRPr sz="1000" b="1">
                <a:solidFill>
                  <a:schemeClr val="tx1"/>
                </a:solidFill>
              </a:defRPr>
            </a:lvl3pPr>
            <a:lvl4pPr marL="0" indent="0">
              <a:lnSpc>
                <a:spcPct val="100000"/>
              </a:lnSpc>
              <a:buNone/>
              <a:defRPr sz="1000" b="1">
                <a:solidFill>
                  <a:schemeClr val="tx1"/>
                </a:solidFill>
              </a:defRPr>
            </a:lvl4pPr>
            <a:lvl5pPr marL="0" indent="0">
              <a:lnSpc>
                <a:spcPct val="100000"/>
              </a:lnSpc>
              <a:buNone/>
              <a:defRPr sz="1000" b="1">
                <a:solidFill>
                  <a:schemeClr val="tx1"/>
                </a:solidFill>
              </a:defRPr>
            </a:lvl5pPr>
            <a:lvl6pPr marL="0" indent="0">
              <a:lnSpc>
                <a:spcPct val="100000"/>
              </a:lnSpc>
              <a:buNone/>
              <a:defRPr sz="1000" b="1"/>
            </a:lvl6pPr>
            <a:lvl7pPr marL="0" indent="0">
              <a:lnSpc>
                <a:spcPct val="100000"/>
              </a:lnSpc>
              <a:buFont typeface="Arial" panose="020B0604020202020204" pitchFamily="34" charset="0"/>
              <a:buNone/>
              <a:defRPr sz="1000" b="1"/>
            </a:lvl7pPr>
            <a:lvl8pPr marL="0" indent="0">
              <a:lnSpc>
                <a:spcPct val="100000"/>
              </a:lnSpc>
              <a:buFont typeface="Arial" panose="020B0604020202020204" pitchFamily="34" charset="0"/>
              <a:buNone/>
              <a:defRPr sz="1000" b="1"/>
            </a:lvl8pPr>
            <a:lvl9pPr marL="0" indent="0">
              <a:lnSpc>
                <a:spcPct val="100000"/>
              </a:lnSpc>
              <a:buFont typeface="Arial" panose="020B0604020202020204" pitchFamily="34" charset="0"/>
              <a:buNone/>
              <a:defRPr sz="1000" b="1"/>
            </a:lvl9pPr>
          </a:lstStyle>
          <a:p>
            <a:pPr lvl="0"/>
            <a:r>
              <a:rPr lang="nl-NL"/>
              <a:t>[Grafiektitel]</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[Titel]</a:t>
            </a:r>
          </a:p>
        </p:txBody>
      </p:sp>
    </p:spTree>
    <p:extLst>
      <p:ext uri="{BB962C8B-B14F-4D97-AF65-F5344CB8AC3E}">
        <p14:creationId xmlns:p14="http://schemas.microsoft.com/office/powerpoint/2010/main" val="207085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solidFill>
                  <a:srgbClr val="748585"/>
                </a:solidFill>
              </a:defRPr>
            </a:lvl1pPr>
          </a:lstStyle>
          <a:p>
            <a:r>
              <a:rPr lang="en-US" noProof="1"/>
              <a:t>[Title] | Status: [...]</a:t>
            </a:r>
          </a:p>
        </p:txBody>
      </p:sp>
      <p:sp>
        <p:nvSpPr>
          <p:cNvPr id="6" name="Tijdelijke aanduiding voor dianummer 5"/>
          <p:cNvSpPr>
            <a:spLocks noGrp="1"/>
          </p:cNvSpPr>
          <p:nvPr>
            <p:ph type="sldNum" sz="quarter" idx="12"/>
          </p:nvPr>
        </p:nvSpPr>
        <p:spPr/>
        <p:txBody>
          <a:bodyPr/>
          <a:lstStyle/>
          <a:p>
            <a:fld id="{1336C48C-F87C-4E4B-81EF-5027B17D1F61}" type="slidenum">
              <a:rPr lang="nl-NL" noProof="1" smtClean="0"/>
              <a:pPr/>
              <a:t>‹nr.›</a:t>
            </a:fld>
            <a:endParaRPr lang="nl-NL" noProof="1"/>
          </a:p>
        </p:txBody>
      </p:sp>
      <p:sp>
        <p:nvSpPr>
          <p:cNvPr id="9" name="Titel 1"/>
          <p:cNvSpPr>
            <a:spLocks noGrp="1"/>
          </p:cNvSpPr>
          <p:nvPr>
            <p:ph type="title" hasCustomPrompt="1"/>
          </p:nvPr>
        </p:nvSpPr>
        <p:spPr bwMode="gray">
          <a:xfrm>
            <a:off x="947619" y="1132653"/>
            <a:ext cx="8776547" cy="430031"/>
          </a:xfrm>
        </p:spPr>
        <p:txBody>
          <a:bodyPr/>
          <a:lstStyle>
            <a:lvl1pPr>
              <a:defRPr/>
            </a:lvl1pPr>
          </a:lstStyle>
          <a:p>
            <a:r>
              <a:rPr lang="nl-NL" noProof="1"/>
              <a:t>[Titel]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p:txBody>
          <a:bodyPr/>
          <a:lstStyle>
            <a:lvl1pPr>
              <a:defRPr>
                <a:solidFill>
                  <a:srgbClr val="748585"/>
                </a:solidFill>
              </a:defRPr>
            </a:lvl1pPr>
          </a:lstStyle>
          <a:p>
            <a:r>
              <a:rPr lang="en-US" noProof="1"/>
              <a:t>[Title] | Status: [...]</a:t>
            </a:r>
          </a:p>
        </p:txBody>
      </p:sp>
      <p:sp>
        <p:nvSpPr>
          <p:cNvPr id="7" name="Tijdelijke aanduiding voor dianummer 6"/>
          <p:cNvSpPr>
            <a:spLocks noGrp="1"/>
          </p:cNvSpPr>
          <p:nvPr>
            <p:ph type="sldNum" sz="quarter" idx="12"/>
          </p:nvPr>
        </p:nvSpPr>
        <p:spPr/>
        <p:txBody>
          <a:bodyPr/>
          <a:lstStyle/>
          <a:p>
            <a:fld id="{1336C48C-F87C-4E4B-81EF-5027B17D1F61}" type="slidenum">
              <a:rPr lang="nl-NL" noProof="1" smtClean="0"/>
              <a:pPr/>
              <a:t>‹nr.›</a:t>
            </a:fld>
            <a:endParaRPr lang="nl-NL"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met foto (staand)">
    <p:bg>
      <p:bgPr>
        <a:solidFill>
          <a:srgbClr val="FFFFFF"/>
        </a:solidFill>
        <a:effectLst/>
      </p:bgPr>
    </p:bg>
    <p:spTree>
      <p:nvGrpSpPr>
        <p:cNvPr id="1" name=""/>
        <p:cNvGrpSpPr/>
        <p:nvPr/>
      </p:nvGrpSpPr>
      <p:grpSpPr>
        <a:xfrm>
          <a:off x="0" y="0"/>
          <a:ext cx="0" cy="0"/>
          <a:chOff x="0" y="0"/>
          <a:chExt cx="0" cy="0"/>
        </a:xfrm>
      </p:grpSpPr>
      <p:sp>
        <p:nvSpPr>
          <p:cNvPr id="10" name="LS1_1 (JU-Free)">
            <a:extLst>
              <a:ext uri="{FF2B5EF4-FFF2-40B4-BE49-F238E27FC236}">
                <a16:creationId xmlns:a16="http://schemas.microsoft.com/office/drawing/2014/main" id="{7CB620F2-3C8C-4367-8EBA-F6EF725B701E}"/>
              </a:ext>
            </a:extLst>
          </p:cNvPr>
          <p:cNvSpPr>
            <a:spLocks/>
          </p:cNvSpPr>
          <p:nvPr userDrawn="1"/>
        </p:nvSpPr>
        <p:spPr bwMode="gray">
          <a:xfrm>
            <a:off x="1075617" y="1274101"/>
            <a:ext cx="5604060" cy="5847163"/>
          </a:xfrm>
          <a:custGeom>
            <a:avLst/>
            <a:gdLst>
              <a:gd name="T0" fmla="*/ 5342 w 17638"/>
              <a:gd name="T1" fmla="*/ 12917 h 18417"/>
              <a:gd name="T2" fmla="*/ 5575 w 17638"/>
              <a:gd name="T3" fmla="*/ 14285 h 18417"/>
              <a:gd name="T4" fmla="*/ 5726 w 17638"/>
              <a:gd name="T5" fmla="*/ 13594 h 18417"/>
              <a:gd name="T6" fmla="*/ 4691 w 17638"/>
              <a:gd name="T7" fmla="*/ 15593 h 18417"/>
              <a:gd name="T8" fmla="*/ 4808 w 17638"/>
              <a:gd name="T9" fmla="*/ 15513 h 18417"/>
              <a:gd name="T10" fmla="*/ 5136 w 17638"/>
              <a:gd name="T11" fmla="*/ 15134 h 18417"/>
              <a:gd name="T12" fmla="*/ 4163 w 17638"/>
              <a:gd name="T13" fmla="*/ 16020 h 18417"/>
              <a:gd name="T14" fmla="*/ 6561 w 17638"/>
              <a:gd name="T15" fmla="*/ 10331 h 18417"/>
              <a:gd name="T16" fmla="*/ 6842 w 17638"/>
              <a:gd name="T17" fmla="*/ 12304 h 18417"/>
              <a:gd name="T18" fmla="*/ 7024 w 17638"/>
              <a:gd name="T19" fmla="*/ 12006 h 18417"/>
              <a:gd name="T20" fmla="*/ 5799 w 17638"/>
              <a:gd name="T21" fmla="*/ 12893 h 18417"/>
              <a:gd name="T22" fmla="*/ 6268 w 17638"/>
              <a:gd name="T23" fmla="*/ 12766 h 18417"/>
              <a:gd name="T24" fmla="*/ 5932 w 17638"/>
              <a:gd name="T25" fmla="*/ 12897 h 18417"/>
              <a:gd name="T26" fmla="*/ 6316 w 17638"/>
              <a:gd name="T27" fmla="*/ 11101 h 18417"/>
              <a:gd name="T28" fmla="*/ 6454 w 17638"/>
              <a:gd name="T29" fmla="*/ 10418 h 18417"/>
              <a:gd name="T30" fmla="*/ 5070 w 17638"/>
              <a:gd name="T31" fmla="*/ 12624 h 18417"/>
              <a:gd name="T32" fmla="*/ 5493 w 17638"/>
              <a:gd name="T33" fmla="*/ 12705 h 18417"/>
              <a:gd name="T34" fmla="*/ 5638 w 17638"/>
              <a:gd name="T35" fmla="*/ 12887 h 18417"/>
              <a:gd name="T36" fmla="*/ 7098 w 17638"/>
              <a:gd name="T37" fmla="*/ 11861 h 18417"/>
              <a:gd name="T38" fmla="*/ 7207 w 17638"/>
              <a:gd name="T39" fmla="*/ 10831 h 18417"/>
              <a:gd name="T40" fmla="*/ 7231 w 17638"/>
              <a:gd name="T41" fmla="*/ 10909 h 18417"/>
              <a:gd name="T42" fmla="*/ 5708 w 17638"/>
              <a:gd name="T43" fmla="*/ 12932 h 18417"/>
              <a:gd name="T44" fmla="*/ 6244 w 17638"/>
              <a:gd name="T45" fmla="*/ 10669 h 18417"/>
              <a:gd name="T46" fmla="*/ 3173 w 17638"/>
              <a:gd name="T47" fmla="*/ 16697 h 18417"/>
              <a:gd name="T48" fmla="*/ 2761 w 17638"/>
              <a:gd name="T49" fmla="*/ 16981 h 18417"/>
              <a:gd name="T50" fmla="*/ 3965 w 17638"/>
              <a:gd name="T51" fmla="*/ 16189 h 18417"/>
              <a:gd name="T52" fmla="*/ 2942 w 17638"/>
              <a:gd name="T53" fmla="*/ 16820 h 18417"/>
              <a:gd name="T54" fmla="*/ 1518 w 17638"/>
              <a:gd name="T55" fmla="*/ 17677 h 18417"/>
              <a:gd name="T56" fmla="*/ 1394 w 17638"/>
              <a:gd name="T57" fmla="*/ 17695 h 18417"/>
              <a:gd name="T58" fmla="*/ 2356 w 17638"/>
              <a:gd name="T59" fmla="*/ 17228 h 18417"/>
              <a:gd name="T60" fmla="*/ 1702 w 17638"/>
              <a:gd name="T61" fmla="*/ 17559 h 18417"/>
              <a:gd name="T62" fmla="*/ 14399 w 17638"/>
              <a:gd name="T63" fmla="*/ 5740 h 18417"/>
              <a:gd name="T64" fmla="*/ 14087 w 17638"/>
              <a:gd name="T65" fmla="*/ 6074 h 18417"/>
              <a:gd name="T66" fmla="*/ 15008 w 17638"/>
              <a:gd name="T67" fmla="*/ 5005 h 18417"/>
              <a:gd name="T68" fmla="*/ 14658 w 17638"/>
              <a:gd name="T69" fmla="*/ 5464 h 18417"/>
              <a:gd name="T70" fmla="*/ 12910 w 17638"/>
              <a:gd name="T71" fmla="*/ 7129 h 18417"/>
              <a:gd name="T72" fmla="*/ 12841 w 17638"/>
              <a:gd name="T73" fmla="*/ 7169 h 18417"/>
              <a:gd name="T74" fmla="*/ 13215 w 17638"/>
              <a:gd name="T75" fmla="*/ 6902 h 18417"/>
              <a:gd name="T76" fmla="*/ 16455 w 17638"/>
              <a:gd name="T77" fmla="*/ 2917 h 18417"/>
              <a:gd name="T78" fmla="*/ 16278 w 17638"/>
              <a:gd name="T79" fmla="*/ 3228 h 18417"/>
              <a:gd name="T80" fmla="*/ 15079 w 17638"/>
              <a:gd name="T81" fmla="*/ 4884 h 18417"/>
              <a:gd name="T82" fmla="*/ 16813 w 17638"/>
              <a:gd name="T83" fmla="*/ 2163 h 18417"/>
              <a:gd name="T84" fmla="*/ 15405 w 17638"/>
              <a:gd name="T85" fmla="*/ 4533 h 18417"/>
              <a:gd name="T86" fmla="*/ 15185 w 17638"/>
              <a:gd name="T87" fmla="*/ 4816 h 18417"/>
              <a:gd name="T88" fmla="*/ 15936 w 17638"/>
              <a:gd name="T89" fmla="*/ 3764 h 18417"/>
              <a:gd name="T90" fmla="*/ 13586 w 17638"/>
              <a:gd name="T91" fmla="*/ 6600 h 18417"/>
              <a:gd name="T92" fmla="*/ 8507 w 17638"/>
              <a:gd name="T93" fmla="*/ 11340 h 18417"/>
              <a:gd name="T94" fmla="*/ 9089 w 17638"/>
              <a:gd name="T95" fmla="*/ 10942 h 18417"/>
              <a:gd name="T96" fmla="*/ 9334 w 17638"/>
              <a:gd name="T97" fmla="*/ 10685 h 18417"/>
              <a:gd name="T98" fmla="*/ 7479 w 17638"/>
              <a:gd name="T99" fmla="*/ 11606 h 18417"/>
              <a:gd name="T100" fmla="*/ 7244 w 17638"/>
              <a:gd name="T101" fmla="*/ 11551 h 18417"/>
              <a:gd name="T102" fmla="*/ 8064 w 17638"/>
              <a:gd name="T103" fmla="*/ 11499 h 18417"/>
              <a:gd name="T104" fmla="*/ 7949 w 17638"/>
              <a:gd name="T105" fmla="*/ 11524 h 18417"/>
              <a:gd name="T106" fmla="*/ 11212 w 17638"/>
              <a:gd name="T107" fmla="*/ 7986 h 18417"/>
              <a:gd name="T108" fmla="*/ 10895 w 17638"/>
              <a:gd name="T109" fmla="*/ 8162 h 18417"/>
              <a:gd name="T110" fmla="*/ 11838 w 17638"/>
              <a:gd name="T111" fmla="*/ 7627 h 18417"/>
              <a:gd name="T112" fmla="*/ 11635 w 17638"/>
              <a:gd name="T113" fmla="*/ 7762 h 18417"/>
              <a:gd name="T114" fmla="*/ 9974 w 17638"/>
              <a:gd name="T115" fmla="*/ 9577 h 18417"/>
              <a:gd name="T116" fmla="*/ 9907 w 17638"/>
              <a:gd name="T117" fmla="*/ 9766 h 18417"/>
              <a:gd name="T118" fmla="*/ 10339 w 17638"/>
              <a:gd name="T119" fmla="*/ 8796 h 18417"/>
              <a:gd name="T120" fmla="*/ 17601 w 17638"/>
              <a:gd name="T121" fmla="*/ 1095 h 18417"/>
              <a:gd name="T122" fmla="*/ 17507 w 17638"/>
              <a:gd name="T123" fmla="*/ 0 h 18417"/>
              <a:gd name="T124" fmla="*/ 17361 w 17638"/>
              <a:gd name="T125" fmla="*/ 295 h 18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38" h="18417">
                <a:moveTo>
                  <a:pt x="5417" y="12624"/>
                </a:moveTo>
                <a:cubicBezTo>
                  <a:pt x="5417" y="12624"/>
                  <a:pt x="5417" y="12624"/>
                  <a:pt x="5417" y="12624"/>
                </a:cubicBezTo>
                <a:cubicBezTo>
                  <a:pt x="5408" y="12616"/>
                  <a:pt x="5407" y="12604"/>
                  <a:pt x="5415" y="12595"/>
                </a:cubicBezTo>
                <a:cubicBezTo>
                  <a:pt x="5422" y="12587"/>
                  <a:pt x="5435" y="12586"/>
                  <a:pt x="5443" y="12593"/>
                </a:cubicBezTo>
                <a:cubicBezTo>
                  <a:pt x="5451" y="12601"/>
                  <a:pt x="5452" y="12613"/>
                  <a:pt x="5445" y="12622"/>
                </a:cubicBezTo>
                <a:cubicBezTo>
                  <a:pt x="5438" y="12630"/>
                  <a:pt x="5425" y="12631"/>
                  <a:pt x="5417" y="12624"/>
                </a:cubicBezTo>
                <a:close/>
                <a:moveTo>
                  <a:pt x="5448" y="14625"/>
                </a:moveTo>
                <a:cubicBezTo>
                  <a:pt x="5438" y="14620"/>
                  <a:pt x="5426" y="14624"/>
                  <a:pt x="5421" y="14635"/>
                </a:cubicBezTo>
                <a:cubicBezTo>
                  <a:pt x="5417" y="14645"/>
                  <a:pt x="5421" y="14656"/>
                  <a:pt x="5431" y="14661"/>
                </a:cubicBezTo>
                <a:cubicBezTo>
                  <a:pt x="5441" y="14666"/>
                  <a:pt x="5453" y="14661"/>
                  <a:pt x="5458" y="14651"/>
                </a:cubicBezTo>
                <a:cubicBezTo>
                  <a:pt x="5458" y="14651"/>
                  <a:pt x="5458" y="14651"/>
                  <a:pt x="5458" y="14651"/>
                </a:cubicBezTo>
                <a:cubicBezTo>
                  <a:pt x="5462" y="14641"/>
                  <a:pt x="5458" y="14629"/>
                  <a:pt x="5448" y="14625"/>
                </a:cubicBezTo>
                <a:close/>
                <a:moveTo>
                  <a:pt x="5396" y="14734"/>
                </a:moveTo>
                <a:cubicBezTo>
                  <a:pt x="5386" y="14729"/>
                  <a:pt x="5374" y="14733"/>
                  <a:pt x="5369" y="14743"/>
                </a:cubicBezTo>
                <a:cubicBezTo>
                  <a:pt x="5369" y="14743"/>
                  <a:pt x="5369" y="14743"/>
                  <a:pt x="5369" y="14743"/>
                </a:cubicBezTo>
                <a:cubicBezTo>
                  <a:pt x="5364" y="14752"/>
                  <a:pt x="5368" y="14764"/>
                  <a:pt x="5378" y="14770"/>
                </a:cubicBezTo>
                <a:cubicBezTo>
                  <a:pt x="5388" y="14775"/>
                  <a:pt x="5400" y="14771"/>
                  <a:pt x="5405" y="14761"/>
                </a:cubicBezTo>
                <a:cubicBezTo>
                  <a:pt x="5405" y="14761"/>
                  <a:pt x="5405" y="14761"/>
                  <a:pt x="5405" y="14761"/>
                </a:cubicBezTo>
                <a:cubicBezTo>
                  <a:pt x="5410" y="14751"/>
                  <a:pt x="5406" y="14739"/>
                  <a:pt x="5396" y="14734"/>
                </a:cubicBezTo>
                <a:close/>
                <a:moveTo>
                  <a:pt x="5495" y="14513"/>
                </a:moveTo>
                <a:cubicBezTo>
                  <a:pt x="5484" y="14509"/>
                  <a:pt x="5473" y="14514"/>
                  <a:pt x="5469" y="14524"/>
                </a:cubicBezTo>
                <a:cubicBezTo>
                  <a:pt x="5465" y="14534"/>
                  <a:pt x="5469" y="14546"/>
                  <a:pt x="5480" y="14550"/>
                </a:cubicBezTo>
                <a:cubicBezTo>
                  <a:pt x="5490" y="14554"/>
                  <a:pt x="5502" y="14549"/>
                  <a:pt x="5506" y="14539"/>
                </a:cubicBezTo>
                <a:cubicBezTo>
                  <a:pt x="5510" y="14529"/>
                  <a:pt x="5505" y="14517"/>
                  <a:pt x="5495" y="14513"/>
                </a:cubicBezTo>
                <a:close/>
                <a:moveTo>
                  <a:pt x="5342" y="12917"/>
                </a:moveTo>
                <a:cubicBezTo>
                  <a:pt x="5342" y="12917"/>
                  <a:pt x="5342" y="12917"/>
                  <a:pt x="5342" y="12917"/>
                </a:cubicBezTo>
                <a:cubicBezTo>
                  <a:pt x="5331" y="12915"/>
                  <a:pt x="5320" y="12922"/>
                  <a:pt x="5318" y="12932"/>
                </a:cubicBezTo>
                <a:cubicBezTo>
                  <a:pt x="5316" y="12943"/>
                  <a:pt x="5322" y="12954"/>
                  <a:pt x="5333" y="12956"/>
                </a:cubicBezTo>
                <a:cubicBezTo>
                  <a:pt x="5344" y="12958"/>
                  <a:pt x="5355" y="12952"/>
                  <a:pt x="5357" y="12941"/>
                </a:cubicBezTo>
                <a:cubicBezTo>
                  <a:pt x="5359" y="12930"/>
                  <a:pt x="5352" y="12919"/>
                  <a:pt x="5342" y="12917"/>
                </a:cubicBezTo>
                <a:close/>
                <a:moveTo>
                  <a:pt x="5250" y="14947"/>
                </a:moveTo>
                <a:cubicBezTo>
                  <a:pt x="5244" y="14956"/>
                  <a:pt x="5246" y="14968"/>
                  <a:pt x="5255" y="14974"/>
                </a:cubicBezTo>
                <a:cubicBezTo>
                  <a:pt x="5264" y="14980"/>
                  <a:pt x="5277" y="14978"/>
                  <a:pt x="5283" y="14969"/>
                </a:cubicBezTo>
                <a:cubicBezTo>
                  <a:pt x="5289" y="14960"/>
                  <a:pt x="5287" y="14947"/>
                  <a:pt x="5277" y="14941"/>
                </a:cubicBezTo>
                <a:cubicBezTo>
                  <a:pt x="5268" y="14935"/>
                  <a:pt x="5256" y="14937"/>
                  <a:pt x="5250" y="14947"/>
                </a:cubicBezTo>
                <a:close/>
                <a:moveTo>
                  <a:pt x="5329" y="14838"/>
                </a:moveTo>
                <a:cubicBezTo>
                  <a:pt x="5324" y="14838"/>
                  <a:pt x="5318" y="14840"/>
                  <a:pt x="5315" y="14844"/>
                </a:cubicBezTo>
                <a:cubicBezTo>
                  <a:pt x="5311" y="14847"/>
                  <a:pt x="5309" y="14853"/>
                  <a:pt x="5309" y="14858"/>
                </a:cubicBezTo>
                <a:cubicBezTo>
                  <a:pt x="5309" y="14863"/>
                  <a:pt x="5311" y="14868"/>
                  <a:pt x="5315" y="14872"/>
                </a:cubicBezTo>
                <a:cubicBezTo>
                  <a:pt x="5318" y="14876"/>
                  <a:pt x="5324" y="14878"/>
                  <a:pt x="5329" y="14878"/>
                </a:cubicBezTo>
                <a:cubicBezTo>
                  <a:pt x="5334" y="14878"/>
                  <a:pt x="5339" y="14876"/>
                  <a:pt x="5343" y="14872"/>
                </a:cubicBezTo>
                <a:cubicBezTo>
                  <a:pt x="5347" y="14868"/>
                  <a:pt x="5349" y="14863"/>
                  <a:pt x="5349" y="14858"/>
                </a:cubicBezTo>
                <a:cubicBezTo>
                  <a:pt x="5349" y="14853"/>
                  <a:pt x="5347" y="14847"/>
                  <a:pt x="5343" y="14844"/>
                </a:cubicBezTo>
                <a:cubicBezTo>
                  <a:pt x="5339" y="14840"/>
                  <a:pt x="5334" y="14838"/>
                  <a:pt x="5329" y="14838"/>
                </a:cubicBezTo>
                <a:close/>
                <a:moveTo>
                  <a:pt x="5575" y="14285"/>
                </a:moveTo>
                <a:cubicBezTo>
                  <a:pt x="5565" y="14282"/>
                  <a:pt x="5553" y="14288"/>
                  <a:pt x="5550" y="14298"/>
                </a:cubicBezTo>
                <a:cubicBezTo>
                  <a:pt x="5550" y="14298"/>
                  <a:pt x="5550" y="14298"/>
                  <a:pt x="5550" y="14298"/>
                </a:cubicBezTo>
                <a:cubicBezTo>
                  <a:pt x="5547" y="14309"/>
                  <a:pt x="5553" y="14320"/>
                  <a:pt x="5563" y="14323"/>
                </a:cubicBezTo>
                <a:cubicBezTo>
                  <a:pt x="5574" y="14327"/>
                  <a:pt x="5585" y="14321"/>
                  <a:pt x="5588" y="14310"/>
                </a:cubicBezTo>
                <a:cubicBezTo>
                  <a:pt x="5592" y="14300"/>
                  <a:pt x="5586" y="14288"/>
                  <a:pt x="5575" y="14285"/>
                </a:cubicBezTo>
                <a:close/>
                <a:moveTo>
                  <a:pt x="5698" y="13694"/>
                </a:moveTo>
                <a:cubicBezTo>
                  <a:pt x="5687" y="13692"/>
                  <a:pt x="5677" y="13700"/>
                  <a:pt x="5676" y="13711"/>
                </a:cubicBezTo>
                <a:cubicBezTo>
                  <a:pt x="5676" y="13711"/>
                  <a:pt x="5676" y="13711"/>
                  <a:pt x="5676" y="13711"/>
                </a:cubicBezTo>
                <a:cubicBezTo>
                  <a:pt x="5675" y="13722"/>
                  <a:pt x="5683" y="13732"/>
                  <a:pt x="5694" y="13733"/>
                </a:cubicBezTo>
                <a:cubicBezTo>
                  <a:pt x="5705" y="13735"/>
                  <a:pt x="5714" y="13727"/>
                  <a:pt x="5716" y="13716"/>
                </a:cubicBezTo>
                <a:cubicBezTo>
                  <a:pt x="5716" y="13716"/>
                  <a:pt x="5716" y="13716"/>
                  <a:pt x="5716" y="13716"/>
                </a:cubicBezTo>
                <a:cubicBezTo>
                  <a:pt x="5717" y="13705"/>
                  <a:pt x="5709" y="13695"/>
                  <a:pt x="5698" y="13694"/>
                </a:cubicBezTo>
                <a:close/>
                <a:moveTo>
                  <a:pt x="5663" y="13933"/>
                </a:moveTo>
                <a:cubicBezTo>
                  <a:pt x="5652" y="13931"/>
                  <a:pt x="5642" y="13938"/>
                  <a:pt x="5639" y="13949"/>
                </a:cubicBezTo>
                <a:cubicBezTo>
                  <a:pt x="5637" y="13960"/>
                  <a:pt x="5644" y="13970"/>
                  <a:pt x="5655" y="13972"/>
                </a:cubicBezTo>
                <a:cubicBezTo>
                  <a:pt x="5666" y="13975"/>
                  <a:pt x="5677" y="13967"/>
                  <a:pt x="5679" y="13957"/>
                </a:cubicBezTo>
                <a:cubicBezTo>
                  <a:pt x="5679" y="13957"/>
                  <a:pt x="5679" y="13957"/>
                  <a:pt x="5679" y="13957"/>
                </a:cubicBezTo>
                <a:cubicBezTo>
                  <a:pt x="5681" y="13946"/>
                  <a:pt x="5674" y="13935"/>
                  <a:pt x="5663" y="13933"/>
                </a:cubicBezTo>
                <a:close/>
                <a:moveTo>
                  <a:pt x="5683" y="13814"/>
                </a:moveTo>
                <a:cubicBezTo>
                  <a:pt x="5672" y="13812"/>
                  <a:pt x="5662" y="13820"/>
                  <a:pt x="5660" y="13831"/>
                </a:cubicBezTo>
                <a:cubicBezTo>
                  <a:pt x="5658" y="13841"/>
                  <a:pt x="5666" y="13852"/>
                  <a:pt x="5677" y="13853"/>
                </a:cubicBezTo>
                <a:cubicBezTo>
                  <a:pt x="5688" y="13855"/>
                  <a:pt x="5698" y="13848"/>
                  <a:pt x="5700" y="13837"/>
                </a:cubicBezTo>
                <a:cubicBezTo>
                  <a:pt x="5700" y="13837"/>
                  <a:pt x="5700" y="13837"/>
                  <a:pt x="5700" y="13837"/>
                </a:cubicBezTo>
                <a:cubicBezTo>
                  <a:pt x="5701" y="13826"/>
                  <a:pt x="5694" y="13815"/>
                  <a:pt x="5683" y="13814"/>
                </a:cubicBezTo>
                <a:close/>
                <a:moveTo>
                  <a:pt x="5707" y="13573"/>
                </a:moveTo>
                <a:cubicBezTo>
                  <a:pt x="5696" y="13572"/>
                  <a:pt x="5687" y="13581"/>
                  <a:pt x="5686" y="13592"/>
                </a:cubicBezTo>
                <a:cubicBezTo>
                  <a:pt x="5686" y="13592"/>
                  <a:pt x="5686" y="13592"/>
                  <a:pt x="5686" y="13592"/>
                </a:cubicBezTo>
                <a:cubicBezTo>
                  <a:pt x="5685" y="13603"/>
                  <a:pt x="5694" y="13612"/>
                  <a:pt x="5705" y="13613"/>
                </a:cubicBezTo>
                <a:cubicBezTo>
                  <a:pt x="5716" y="13614"/>
                  <a:pt x="5725" y="13605"/>
                  <a:pt x="5726" y="13594"/>
                </a:cubicBezTo>
                <a:cubicBezTo>
                  <a:pt x="5726" y="13594"/>
                  <a:pt x="5726" y="13594"/>
                  <a:pt x="5726" y="13594"/>
                </a:cubicBezTo>
                <a:cubicBezTo>
                  <a:pt x="5727" y="13583"/>
                  <a:pt x="5718" y="13574"/>
                  <a:pt x="5707" y="13573"/>
                </a:cubicBezTo>
                <a:close/>
                <a:moveTo>
                  <a:pt x="5638" y="14052"/>
                </a:moveTo>
                <a:cubicBezTo>
                  <a:pt x="5627" y="14049"/>
                  <a:pt x="5617" y="14056"/>
                  <a:pt x="5614" y="14066"/>
                </a:cubicBezTo>
                <a:cubicBezTo>
                  <a:pt x="5614" y="14066"/>
                  <a:pt x="5614" y="14066"/>
                  <a:pt x="5614" y="14066"/>
                </a:cubicBezTo>
                <a:cubicBezTo>
                  <a:pt x="5612" y="14077"/>
                  <a:pt x="5618" y="14088"/>
                  <a:pt x="5629" y="14091"/>
                </a:cubicBezTo>
                <a:cubicBezTo>
                  <a:pt x="5640" y="14093"/>
                  <a:pt x="5650" y="14086"/>
                  <a:pt x="5653" y="14076"/>
                </a:cubicBezTo>
                <a:cubicBezTo>
                  <a:pt x="5656" y="14065"/>
                  <a:pt x="5649" y="14054"/>
                  <a:pt x="5638" y="14052"/>
                </a:cubicBezTo>
                <a:close/>
                <a:moveTo>
                  <a:pt x="5537" y="14400"/>
                </a:moveTo>
                <a:cubicBezTo>
                  <a:pt x="5527" y="14396"/>
                  <a:pt x="5515" y="14401"/>
                  <a:pt x="5512" y="14412"/>
                </a:cubicBezTo>
                <a:cubicBezTo>
                  <a:pt x="5512" y="14412"/>
                  <a:pt x="5512" y="14412"/>
                  <a:pt x="5512" y="14412"/>
                </a:cubicBezTo>
                <a:cubicBezTo>
                  <a:pt x="5508" y="14422"/>
                  <a:pt x="5513" y="14434"/>
                  <a:pt x="5524" y="14437"/>
                </a:cubicBezTo>
                <a:cubicBezTo>
                  <a:pt x="5534" y="14441"/>
                  <a:pt x="5545" y="14436"/>
                  <a:pt x="5549" y="14425"/>
                </a:cubicBezTo>
                <a:cubicBezTo>
                  <a:pt x="5553" y="14415"/>
                  <a:pt x="5548" y="14404"/>
                  <a:pt x="5537" y="14400"/>
                </a:cubicBezTo>
                <a:close/>
                <a:moveTo>
                  <a:pt x="5235" y="12882"/>
                </a:moveTo>
                <a:cubicBezTo>
                  <a:pt x="5225" y="12877"/>
                  <a:pt x="5213" y="12881"/>
                  <a:pt x="5208" y="12891"/>
                </a:cubicBezTo>
                <a:cubicBezTo>
                  <a:pt x="5203" y="12901"/>
                  <a:pt x="5207" y="12913"/>
                  <a:pt x="5217" y="12918"/>
                </a:cubicBezTo>
                <a:cubicBezTo>
                  <a:pt x="5227" y="12923"/>
                  <a:pt x="5239" y="12918"/>
                  <a:pt x="5244" y="12908"/>
                </a:cubicBezTo>
                <a:cubicBezTo>
                  <a:pt x="5249" y="12898"/>
                  <a:pt x="5245" y="12887"/>
                  <a:pt x="5235" y="12882"/>
                </a:cubicBezTo>
                <a:close/>
                <a:moveTo>
                  <a:pt x="5609" y="14169"/>
                </a:moveTo>
                <a:cubicBezTo>
                  <a:pt x="5598" y="14166"/>
                  <a:pt x="5587" y="14172"/>
                  <a:pt x="5584" y="14183"/>
                </a:cubicBezTo>
                <a:cubicBezTo>
                  <a:pt x="5581" y="14194"/>
                  <a:pt x="5588" y="14205"/>
                  <a:pt x="5598" y="14207"/>
                </a:cubicBezTo>
                <a:cubicBezTo>
                  <a:pt x="5609" y="14210"/>
                  <a:pt x="5620" y="14204"/>
                  <a:pt x="5623" y="14194"/>
                </a:cubicBezTo>
                <a:cubicBezTo>
                  <a:pt x="5626" y="14183"/>
                  <a:pt x="5619" y="14172"/>
                  <a:pt x="5609" y="14169"/>
                </a:cubicBezTo>
                <a:close/>
                <a:moveTo>
                  <a:pt x="4692" y="15564"/>
                </a:moveTo>
                <a:cubicBezTo>
                  <a:pt x="4684" y="15572"/>
                  <a:pt x="4683" y="15584"/>
                  <a:pt x="4691" y="15593"/>
                </a:cubicBezTo>
                <a:cubicBezTo>
                  <a:pt x="4698" y="15601"/>
                  <a:pt x="4711" y="15602"/>
                  <a:pt x="4719" y="15594"/>
                </a:cubicBezTo>
                <a:cubicBezTo>
                  <a:pt x="4727" y="15587"/>
                  <a:pt x="4728" y="15574"/>
                  <a:pt x="4721" y="15566"/>
                </a:cubicBezTo>
                <a:cubicBezTo>
                  <a:pt x="4713" y="15558"/>
                  <a:pt x="4701" y="15557"/>
                  <a:pt x="4692" y="15564"/>
                </a:cubicBezTo>
                <a:close/>
                <a:moveTo>
                  <a:pt x="4603" y="15643"/>
                </a:moveTo>
                <a:cubicBezTo>
                  <a:pt x="4594" y="15651"/>
                  <a:pt x="4593" y="15663"/>
                  <a:pt x="4601" y="15672"/>
                </a:cubicBezTo>
                <a:cubicBezTo>
                  <a:pt x="4608" y="15680"/>
                  <a:pt x="4620" y="15681"/>
                  <a:pt x="4629" y="15674"/>
                </a:cubicBezTo>
                <a:cubicBezTo>
                  <a:pt x="4629" y="15674"/>
                  <a:pt x="4629" y="15674"/>
                  <a:pt x="4629" y="15674"/>
                </a:cubicBezTo>
                <a:cubicBezTo>
                  <a:pt x="4637" y="15667"/>
                  <a:pt x="4638" y="15654"/>
                  <a:pt x="4631" y="15646"/>
                </a:cubicBezTo>
                <a:cubicBezTo>
                  <a:pt x="4624" y="15637"/>
                  <a:pt x="4611" y="15636"/>
                  <a:pt x="4603" y="15643"/>
                </a:cubicBezTo>
                <a:close/>
                <a:moveTo>
                  <a:pt x="5711" y="13452"/>
                </a:moveTo>
                <a:cubicBezTo>
                  <a:pt x="5700" y="13452"/>
                  <a:pt x="5691" y="13461"/>
                  <a:pt x="5691" y="13472"/>
                </a:cubicBezTo>
                <a:cubicBezTo>
                  <a:pt x="5691" y="13472"/>
                  <a:pt x="5691" y="13472"/>
                  <a:pt x="5691" y="13472"/>
                </a:cubicBezTo>
                <a:cubicBezTo>
                  <a:pt x="5690" y="13483"/>
                  <a:pt x="5699" y="13492"/>
                  <a:pt x="5710" y="13492"/>
                </a:cubicBezTo>
                <a:cubicBezTo>
                  <a:pt x="5721" y="13492"/>
                  <a:pt x="5730" y="13483"/>
                  <a:pt x="5731" y="13472"/>
                </a:cubicBezTo>
                <a:cubicBezTo>
                  <a:pt x="5731" y="13472"/>
                  <a:pt x="5731" y="13472"/>
                  <a:pt x="5731" y="13472"/>
                </a:cubicBezTo>
                <a:cubicBezTo>
                  <a:pt x="5731" y="13461"/>
                  <a:pt x="5722" y="13452"/>
                  <a:pt x="5711" y="13452"/>
                </a:cubicBezTo>
                <a:close/>
                <a:moveTo>
                  <a:pt x="4512" y="15721"/>
                </a:moveTo>
                <a:cubicBezTo>
                  <a:pt x="4503" y="15728"/>
                  <a:pt x="4502" y="15740"/>
                  <a:pt x="4509" y="15749"/>
                </a:cubicBezTo>
                <a:cubicBezTo>
                  <a:pt x="4516" y="15757"/>
                  <a:pt x="4529" y="15759"/>
                  <a:pt x="4537" y="15752"/>
                </a:cubicBezTo>
                <a:cubicBezTo>
                  <a:pt x="4546" y="15744"/>
                  <a:pt x="4547" y="15732"/>
                  <a:pt x="4540" y="15723"/>
                </a:cubicBezTo>
                <a:cubicBezTo>
                  <a:pt x="4533" y="15715"/>
                  <a:pt x="4520" y="15714"/>
                  <a:pt x="4512" y="15721"/>
                </a:cubicBezTo>
                <a:close/>
                <a:moveTo>
                  <a:pt x="4808" y="15484"/>
                </a:moveTo>
                <a:cubicBezTo>
                  <a:pt x="4801" y="15476"/>
                  <a:pt x="4788" y="15476"/>
                  <a:pt x="4780" y="15484"/>
                </a:cubicBezTo>
                <a:cubicBezTo>
                  <a:pt x="4772" y="15491"/>
                  <a:pt x="4772" y="15504"/>
                  <a:pt x="4779" y="15512"/>
                </a:cubicBezTo>
                <a:cubicBezTo>
                  <a:pt x="4787" y="15520"/>
                  <a:pt x="4800" y="15520"/>
                  <a:pt x="4808" y="15513"/>
                </a:cubicBezTo>
                <a:cubicBezTo>
                  <a:pt x="4808" y="15513"/>
                  <a:pt x="4808" y="15513"/>
                  <a:pt x="4808" y="15513"/>
                </a:cubicBezTo>
                <a:cubicBezTo>
                  <a:pt x="4816" y="15505"/>
                  <a:pt x="4816" y="15492"/>
                  <a:pt x="4808" y="15484"/>
                </a:cubicBezTo>
                <a:close/>
                <a:moveTo>
                  <a:pt x="4419" y="15797"/>
                </a:moveTo>
                <a:cubicBezTo>
                  <a:pt x="4410" y="15804"/>
                  <a:pt x="4409" y="15816"/>
                  <a:pt x="4416" y="15825"/>
                </a:cubicBezTo>
                <a:cubicBezTo>
                  <a:pt x="4423" y="15833"/>
                  <a:pt x="4436" y="15835"/>
                  <a:pt x="4444" y="15828"/>
                </a:cubicBezTo>
                <a:cubicBezTo>
                  <a:pt x="4444" y="15828"/>
                  <a:pt x="4444" y="15828"/>
                  <a:pt x="4444" y="15828"/>
                </a:cubicBezTo>
                <a:cubicBezTo>
                  <a:pt x="4453" y="15821"/>
                  <a:pt x="4454" y="15808"/>
                  <a:pt x="4447" y="15800"/>
                </a:cubicBezTo>
                <a:cubicBezTo>
                  <a:pt x="4440" y="15791"/>
                  <a:pt x="4428" y="15790"/>
                  <a:pt x="4419" y="15797"/>
                </a:cubicBezTo>
                <a:close/>
                <a:moveTo>
                  <a:pt x="4231" y="15944"/>
                </a:moveTo>
                <a:cubicBezTo>
                  <a:pt x="4231" y="15944"/>
                  <a:pt x="4231" y="15944"/>
                  <a:pt x="4231" y="15944"/>
                </a:cubicBezTo>
                <a:cubicBezTo>
                  <a:pt x="4222" y="15951"/>
                  <a:pt x="4220" y="15963"/>
                  <a:pt x="4227" y="15972"/>
                </a:cubicBezTo>
                <a:cubicBezTo>
                  <a:pt x="4234" y="15981"/>
                  <a:pt x="4246" y="15983"/>
                  <a:pt x="4255" y="15976"/>
                </a:cubicBezTo>
                <a:cubicBezTo>
                  <a:pt x="4264" y="15969"/>
                  <a:pt x="4265" y="15957"/>
                  <a:pt x="4259" y="15948"/>
                </a:cubicBezTo>
                <a:cubicBezTo>
                  <a:pt x="4252" y="15939"/>
                  <a:pt x="4239" y="15937"/>
                  <a:pt x="4231" y="15944"/>
                </a:cubicBezTo>
                <a:close/>
                <a:moveTo>
                  <a:pt x="4325" y="15871"/>
                </a:moveTo>
                <a:cubicBezTo>
                  <a:pt x="4317" y="15878"/>
                  <a:pt x="4315" y="15890"/>
                  <a:pt x="4322" y="15899"/>
                </a:cubicBezTo>
                <a:cubicBezTo>
                  <a:pt x="4329" y="15908"/>
                  <a:pt x="4341" y="15909"/>
                  <a:pt x="4350" y="15903"/>
                </a:cubicBezTo>
                <a:cubicBezTo>
                  <a:pt x="4359" y="15896"/>
                  <a:pt x="4360" y="15883"/>
                  <a:pt x="4353" y="15874"/>
                </a:cubicBezTo>
                <a:cubicBezTo>
                  <a:pt x="4347" y="15866"/>
                  <a:pt x="4334" y="15864"/>
                  <a:pt x="4325" y="15871"/>
                </a:cubicBezTo>
                <a:close/>
                <a:moveTo>
                  <a:pt x="5136" y="15134"/>
                </a:moveTo>
                <a:cubicBezTo>
                  <a:pt x="5127" y="15127"/>
                  <a:pt x="5115" y="15128"/>
                  <a:pt x="5108" y="15137"/>
                </a:cubicBezTo>
                <a:cubicBezTo>
                  <a:pt x="5101" y="15146"/>
                  <a:pt x="5102" y="15158"/>
                  <a:pt x="5110" y="15165"/>
                </a:cubicBezTo>
                <a:cubicBezTo>
                  <a:pt x="5119" y="15172"/>
                  <a:pt x="5131" y="15171"/>
                  <a:pt x="5138" y="15162"/>
                </a:cubicBezTo>
                <a:cubicBezTo>
                  <a:pt x="5138" y="15162"/>
                  <a:pt x="5138" y="15162"/>
                  <a:pt x="5138" y="15162"/>
                </a:cubicBezTo>
                <a:cubicBezTo>
                  <a:pt x="5146" y="15154"/>
                  <a:pt x="5144" y="15141"/>
                  <a:pt x="5136" y="15134"/>
                </a:cubicBezTo>
                <a:close/>
                <a:moveTo>
                  <a:pt x="5181" y="15043"/>
                </a:moveTo>
                <a:cubicBezTo>
                  <a:pt x="5174" y="15052"/>
                  <a:pt x="5176" y="15065"/>
                  <a:pt x="5185" y="15071"/>
                </a:cubicBezTo>
                <a:cubicBezTo>
                  <a:pt x="5194" y="15078"/>
                  <a:pt x="5206" y="15076"/>
                  <a:pt x="5213" y="15067"/>
                </a:cubicBezTo>
                <a:cubicBezTo>
                  <a:pt x="5213" y="15067"/>
                  <a:pt x="5213" y="15067"/>
                  <a:pt x="5213" y="15067"/>
                </a:cubicBezTo>
                <a:cubicBezTo>
                  <a:pt x="5220" y="15059"/>
                  <a:pt x="5218" y="15046"/>
                  <a:pt x="5209" y="15039"/>
                </a:cubicBezTo>
                <a:cubicBezTo>
                  <a:pt x="5200" y="15033"/>
                  <a:pt x="5188" y="15035"/>
                  <a:pt x="5181" y="15043"/>
                </a:cubicBezTo>
                <a:close/>
                <a:moveTo>
                  <a:pt x="5115" y="12820"/>
                </a:moveTo>
                <a:cubicBezTo>
                  <a:pt x="5107" y="12828"/>
                  <a:pt x="5107" y="12840"/>
                  <a:pt x="5115" y="12848"/>
                </a:cubicBezTo>
                <a:cubicBezTo>
                  <a:pt x="5123" y="12856"/>
                  <a:pt x="5136" y="12856"/>
                  <a:pt x="5144" y="12848"/>
                </a:cubicBezTo>
                <a:cubicBezTo>
                  <a:pt x="5151" y="12840"/>
                  <a:pt x="5151" y="12827"/>
                  <a:pt x="5143" y="12820"/>
                </a:cubicBezTo>
                <a:cubicBezTo>
                  <a:pt x="5135" y="12812"/>
                  <a:pt x="5123" y="12812"/>
                  <a:pt x="5115" y="12820"/>
                </a:cubicBezTo>
                <a:close/>
                <a:moveTo>
                  <a:pt x="5125" y="12540"/>
                </a:moveTo>
                <a:cubicBezTo>
                  <a:pt x="5129" y="12536"/>
                  <a:pt x="5131" y="12531"/>
                  <a:pt x="5131" y="12526"/>
                </a:cubicBezTo>
                <a:cubicBezTo>
                  <a:pt x="5131" y="12521"/>
                  <a:pt x="5129" y="12516"/>
                  <a:pt x="5125" y="12512"/>
                </a:cubicBezTo>
                <a:cubicBezTo>
                  <a:pt x="5121" y="12508"/>
                  <a:pt x="5116" y="12506"/>
                  <a:pt x="5111" y="12506"/>
                </a:cubicBezTo>
                <a:cubicBezTo>
                  <a:pt x="5106" y="12506"/>
                  <a:pt x="5101" y="12508"/>
                  <a:pt x="5097" y="12512"/>
                </a:cubicBezTo>
                <a:cubicBezTo>
                  <a:pt x="5093" y="12516"/>
                  <a:pt x="5091" y="12521"/>
                  <a:pt x="5091" y="12526"/>
                </a:cubicBezTo>
                <a:cubicBezTo>
                  <a:pt x="5091" y="12531"/>
                  <a:pt x="5093" y="12536"/>
                  <a:pt x="5097" y="12540"/>
                </a:cubicBezTo>
                <a:cubicBezTo>
                  <a:pt x="5101" y="12544"/>
                  <a:pt x="5106" y="12546"/>
                  <a:pt x="5111" y="12546"/>
                </a:cubicBezTo>
                <a:cubicBezTo>
                  <a:pt x="5116" y="12546"/>
                  <a:pt x="5121" y="12544"/>
                  <a:pt x="5125" y="12540"/>
                </a:cubicBezTo>
                <a:close/>
                <a:moveTo>
                  <a:pt x="4135" y="16016"/>
                </a:moveTo>
                <a:cubicBezTo>
                  <a:pt x="4135" y="16016"/>
                  <a:pt x="4135" y="16016"/>
                  <a:pt x="4135" y="16016"/>
                </a:cubicBezTo>
                <a:cubicBezTo>
                  <a:pt x="4126" y="16023"/>
                  <a:pt x="4124" y="16035"/>
                  <a:pt x="4131" y="16044"/>
                </a:cubicBezTo>
                <a:cubicBezTo>
                  <a:pt x="4137" y="16053"/>
                  <a:pt x="4150" y="16055"/>
                  <a:pt x="4159" y="16048"/>
                </a:cubicBezTo>
                <a:cubicBezTo>
                  <a:pt x="4168" y="16042"/>
                  <a:pt x="4170" y="16029"/>
                  <a:pt x="4163" y="16020"/>
                </a:cubicBezTo>
                <a:cubicBezTo>
                  <a:pt x="4156" y="16011"/>
                  <a:pt x="4144" y="16009"/>
                  <a:pt x="4135" y="16016"/>
                </a:cubicBezTo>
                <a:close/>
                <a:moveTo>
                  <a:pt x="5057" y="12718"/>
                </a:moveTo>
                <a:cubicBezTo>
                  <a:pt x="5047" y="12722"/>
                  <a:pt x="5042" y="12734"/>
                  <a:pt x="5046" y="12744"/>
                </a:cubicBezTo>
                <a:cubicBezTo>
                  <a:pt x="5046" y="12744"/>
                  <a:pt x="5046" y="12744"/>
                  <a:pt x="5046" y="12744"/>
                </a:cubicBezTo>
                <a:cubicBezTo>
                  <a:pt x="5050" y="12754"/>
                  <a:pt x="5061" y="12760"/>
                  <a:pt x="5072" y="12756"/>
                </a:cubicBezTo>
                <a:cubicBezTo>
                  <a:pt x="5082" y="12752"/>
                  <a:pt x="5087" y="12740"/>
                  <a:pt x="5083" y="12730"/>
                </a:cubicBezTo>
                <a:cubicBezTo>
                  <a:pt x="5079" y="12719"/>
                  <a:pt x="5067" y="12714"/>
                  <a:pt x="5057" y="12718"/>
                </a:cubicBezTo>
                <a:close/>
                <a:moveTo>
                  <a:pt x="4950" y="15315"/>
                </a:moveTo>
                <a:cubicBezTo>
                  <a:pt x="4942" y="15323"/>
                  <a:pt x="4942" y="15336"/>
                  <a:pt x="4950" y="15344"/>
                </a:cubicBezTo>
                <a:cubicBezTo>
                  <a:pt x="4958" y="15351"/>
                  <a:pt x="4971" y="15351"/>
                  <a:pt x="4978" y="15343"/>
                </a:cubicBezTo>
                <a:cubicBezTo>
                  <a:pt x="4986" y="15335"/>
                  <a:pt x="4986" y="15322"/>
                  <a:pt x="4978" y="15315"/>
                </a:cubicBezTo>
                <a:cubicBezTo>
                  <a:pt x="4970" y="15307"/>
                  <a:pt x="4957" y="15307"/>
                  <a:pt x="4950" y="15315"/>
                </a:cubicBezTo>
                <a:close/>
                <a:moveTo>
                  <a:pt x="4894" y="15401"/>
                </a:moveTo>
                <a:cubicBezTo>
                  <a:pt x="4887" y="15393"/>
                  <a:pt x="4874" y="15393"/>
                  <a:pt x="4866" y="15401"/>
                </a:cubicBezTo>
                <a:cubicBezTo>
                  <a:pt x="4858" y="15408"/>
                  <a:pt x="4858" y="15421"/>
                  <a:pt x="4866" y="15429"/>
                </a:cubicBezTo>
                <a:cubicBezTo>
                  <a:pt x="4874" y="15437"/>
                  <a:pt x="4886" y="15437"/>
                  <a:pt x="4894" y="15429"/>
                </a:cubicBezTo>
                <a:cubicBezTo>
                  <a:pt x="4894" y="15429"/>
                  <a:pt x="4894" y="15429"/>
                  <a:pt x="4894" y="15429"/>
                </a:cubicBezTo>
                <a:cubicBezTo>
                  <a:pt x="4902" y="15421"/>
                  <a:pt x="4902" y="15409"/>
                  <a:pt x="4894" y="15401"/>
                </a:cubicBezTo>
                <a:close/>
                <a:moveTo>
                  <a:pt x="5030" y="15228"/>
                </a:moveTo>
                <a:cubicBezTo>
                  <a:pt x="5030" y="15228"/>
                  <a:pt x="5030" y="15228"/>
                  <a:pt x="5030" y="15228"/>
                </a:cubicBezTo>
                <a:cubicBezTo>
                  <a:pt x="5023" y="15236"/>
                  <a:pt x="5024" y="15248"/>
                  <a:pt x="5032" y="15256"/>
                </a:cubicBezTo>
                <a:cubicBezTo>
                  <a:pt x="5040" y="15263"/>
                  <a:pt x="5053" y="15262"/>
                  <a:pt x="5060" y="15254"/>
                </a:cubicBezTo>
                <a:cubicBezTo>
                  <a:pt x="5067" y="15246"/>
                  <a:pt x="5067" y="15233"/>
                  <a:pt x="5058" y="15226"/>
                </a:cubicBezTo>
                <a:cubicBezTo>
                  <a:pt x="5050" y="15219"/>
                  <a:pt x="5038" y="15219"/>
                  <a:pt x="5030" y="15228"/>
                </a:cubicBezTo>
                <a:close/>
                <a:moveTo>
                  <a:pt x="6561" y="10331"/>
                </a:moveTo>
                <a:cubicBezTo>
                  <a:pt x="6550" y="10334"/>
                  <a:pt x="6544" y="10344"/>
                  <a:pt x="6547" y="10355"/>
                </a:cubicBezTo>
                <a:cubicBezTo>
                  <a:pt x="6549" y="10366"/>
                  <a:pt x="6560" y="10372"/>
                  <a:pt x="6571" y="10370"/>
                </a:cubicBezTo>
                <a:cubicBezTo>
                  <a:pt x="6571" y="10370"/>
                  <a:pt x="6571" y="10370"/>
                  <a:pt x="6571" y="10370"/>
                </a:cubicBezTo>
                <a:cubicBezTo>
                  <a:pt x="6582" y="10367"/>
                  <a:pt x="6588" y="10356"/>
                  <a:pt x="6585" y="10345"/>
                </a:cubicBezTo>
                <a:cubicBezTo>
                  <a:pt x="6583" y="10335"/>
                  <a:pt x="6572" y="10328"/>
                  <a:pt x="6561" y="10331"/>
                </a:cubicBezTo>
                <a:close/>
                <a:moveTo>
                  <a:pt x="6731" y="12368"/>
                </a:moveTo>
                <a:cubicBezTo>
                  <a:pt x="6723" y="12376"/>
                  <a:pt x="6723" y="12389"/>
                  <a:pt x="6731" y="12397"/>
                </a:cubicBezTo>
                <a:cubicBezTo>
                  <a:pt x="6739" y="12404"/>
                  <a:pt x="6752" y="12404"/>
                  <a:pt x="6760" y="12396"/>
                </a:cubicBezTo>
                <a:cubicBezTo>
                  <a:pt x="6760" y="12396"/>
                  <a:pt x="6760" y="12396"/>
                  <a:pt x="6760" y="12396"/>
                </a:cubicBezTo>
                <a:cubicBezTo>
                  <a:pt x="6767" y="12388"/>
                  <a:pt x="6767" y="12375"/>
                  <a:pt x="6759" y="12368"/>
                </a:cubicBezTo>
                <a:cubicBezTo>
                  <a:pt x="6751" y="12360"/>
                  <a:pt x="6738" y="12360"/>
                  <a:pt x="6731" y="12368"/>
                </a:cubicBezTo>
                <a:close/>
                <a:moveTo>
                  <a:pt x="6825" y="10375"/>
                </a:moveTo>
                <a:cubicBezTo>
                  <a:pt x="6829" y="10364"/>
                  <a:pt x="6823" y="10353"/>
                  <a:pt x="6813" y="10349"/>
                </a:cubicBezTo>
                <a:cubicBezTo>
                  <a:pt x="6813" y="10349"/>
                  <a:pt x="6813" y="10349"/>
                  <a:pt x="6813" y="10349"/>
                </a:cubicBezTo>
                <a:cubicBezTo>
                  <a:pt x="6803" y="10345"/>
                  <a:pt x="6791" y="10350"/>
                  <a:pt x="6787" y="10360"/>
                </a:cubicBezTo>
                <a:cubicBezTo>
                  <a:pt x="6783" y="10371"/>
                  <a:pt x="6789" y="10382"/>
                  <a:pt x="6799" y="10386"/>
                </a:cubicBezTo>
                <a:cubicBezTo>
                  <a:pt x="6809" y="10390"/>
                  <a:pt x="6821" y="10385"/>
                  <a:pt x="6825" y="10375"/>
                </a:cubicBezTo>
                <a:close/>
                <a:moveTo>
                  <a:pt x="6644" y="12453"/>
                </a:moveTo>
                <a:cubicBezTo>
                  <a:pt x="6636" y="12461"/>
                  <a:pt x="6636" y="12473"/>
                  <a:pt x="6643" y="12481"/>
                </a:cubicBezTo>
                <a:cubicBezTo>
                  <a:pt x="6651" y="12490"/>
                  <a:pt x="6663" y="12490"/>
                  <a:pt x="6671" y="12483"/>
                </a:cubicBezTo>
                <a:cubicBezTo>
                  <a:pt x="6680" y="12475"/>
                  <a:pt x="6680" y="12462"/>
                  <a:pt x="6673" y="12454"/>
                </a:cubicBezTo>
                <a:cubicBezTo>
                  <a:pt x="6665" y="12446"/>
                  <a:pt x="6652" y="12446"/>
                  <a:pt x="6644" y="12453"/>
                </a:cubicBezTo>
                <a:close/>
                <a:moveTo>
                  <a:pt x="6811" y="12278"/>
                </a:moveTo>
                <a:cubicBezTo>
                  <a:pt x="6804" y="12286"/>
                  <a:pt x="6805" y="12299"/>
                  <a:pt x="6814" y="12306"/>
                </a:cubicBezTo>
                <a:cubicBezTo>
                  <a:pt x="6822" y="12313"/>
                  <a:pt x="6835" y="12312"/>
                  <a:pt x="6842" y="12304"/>
                </a:cubicBezTo>
                <a:cubicBezTo>
                  <a:pt x="6842" y="12304"/>
                  <a:pt x="6842" y="12304"/>
                  <a:pt x="6842" y="12304"/>
                </a:cubicBezTo>
                <a:cubicBezTo>
                  <a:pt x="6849" y="12295"/>
                  <a:pt x="6848" y="12283"/>
                  <a:pt x="6839" y="12275"/>
                </a:cubicBezTo>
                <a:cubicBezTo>
                  <a:pt x="6831" y="12268"/>
                  <a:pt x="6818" y="12269"/>
                  <a:pt x="6811" y="12278"/>
                </a:cubicBezTo>
                <a:close/>
                <a:moveTo>
                  <a:pt x="6689" y="10320"/>
                </a:moveTo>
                <a:cubicBezTo>
                  <a:pt x="6689" y="10320"/>
                  <a:pt x="6689" y="10320"/>
                  <a:pt x="6689" y="10320"/>
                </a:cubicBezTo>
                <a:cubicBezTo>
                  <a:pt x="6678" y="10319"/>
                  <a:pt x="6668" y="10328"/>
                  <a:pt x="6667" y="10339"/>
                </a:cubicBezTo>
                <a:cubicBezTo>
                  <a:pt x="6666" y="10350"/>
                  <a:pt x="6675" y="10359"/>
                  <a:pt x="6686" y="10360"/>
                </a:cubicBezTo>
                <a:cubicBezTo>
                  <a:pt x="6686" y="10360"/>
                  <a:pt x="6686" y="10360"/>
                  <a:pt x="6686" y="10360"/>
                </a:cubicBezTo>
                <a:cubicBezTo>
                  <a:pt x="6697" y="10361"/>
                  <a:pt x="6706" y="10353"/>
                  <a:pt x="6707" y="10342"/>
                </a:cubicBezTo>
                <a:cubicBezTo>
                  <a:pt x="6708" y="10331"/>
                  <a:pt x="6700" y="10321"/>
                  <a:pt x="6689" y="10320"/>
                </a:cubicBezTo>
                <a:close/>
                <a:moveTo>
                  <a:pt x="6676" y="11405"/>
                </a:moveTo>
                <a:cubicBezTo>
                  <a:pt x="6666" y="11400"/>
                  <a:pt x="6654" y="11405"/>
                  <a:pt x="6649" y="11415"/>
                </a:cubicBezTo>
                <a:cubicBezTo>
                  <a:pt x="6645" y="11425"/>
                  <a:pt x="6650" y="11437"/>
                  <a:pt x="6660" y="11442"/>
                </a:cubicBezTo>
                <a:cubicBezTo>
                  <a:pt x="6670" y="11446"/>
                  <a:pt x="6682" y="11441"/>
                  <a:pt x="6686" y="11431"/>
                </a:cubicBezTo>
                <a:cubicBezTo>
                  <a:pt x="6690" y="11421"/>
                  <a:pt x="6686" y="11409"/>
                  <a:pt x="6676" y="11405"/>
                </a:cubicBezTo>
                <a:close/>
                <a:moveTo>
                  <a:pt x="6785" y="11448"/>
                </a:moveTo>
                <a:cubicBezTo>
                  <a:pt x="6785" y="11448"/>
                  <a:pt x="6785" y="11448"/>
                  <a:pt x="6785" y="11448"/>
                </a:cubicBezTo>
                <a:cubicBezTo>
                  <a:pt x="6775" y="11444"/>
                  <a:pt x="6763" y="11450"/>
                  <a:pt x="6760" y="11460"/>
                </a:cubicBezTo>
                <a:cubicBezTo>
                  <a:pt x="6756" y="11471"/>
                  <a:pt x="6761" y="11482"/>
                  <a:pt x="6772" y="11486"/>
                </a:cubicBezTo>
                <a:cubicBezTo>
                  <a:pt x="6782" y="11489"/>
                  <a:pt x="6794" y="11484"/>
                  <a:pt x="6797" y="11473"/>
                </a:cubicBezTo>
                <a:cubicBezTo>
                  <a:pt x="6801" y="11463"/>
                  <a:pt x="6796" y="11452"/>
                  <a:pt x="6785" y="11448"/>
                </a:cubicBezTo>
                <a:close/>
                <a:moveTo>
                  <a:pt x="7043" y="11971"/>
                </a:moveTo>
                <a:cubicBezTo>
                  <a:pt x="7034" y="11966"/>
                  <a:pt x="7022" y="11969"/>
                  <a:pt x="7016" y="11979"/>
                </a:cubicBezTo>
                <a:cubicBezTo>
                  <a:pt x="7016" y="11979"/>
                  <a:pt x="7016" y="11979"/>
                  <a:pt x="7016" y="11979"/>
                </a:cubicBezTo>
                <a:cubicBezTo>
                  <a:pt x="7011" y="11988"/>
                  <a:pt x="7014" y="12001"/>
                  <a:pt x="7024" y="12006"/>
                </a:cubicBezTo>
                <a:cubicBezTo>
                  <a:pt x="7034" y="12011"/>
                  <a:pt x="7046" y="12008"/>
                  <a:pt x="7051" y="11998"/>
                </a:cubicBezTo>
                <a:cubicBezTo>
                  <a:pt x="7057" y="11988"/>
                  <a:pt x="7053" y="11976"/>
                  <a:pt x="7043" y="11971"/>
                </a:cubicBezTo>
                <a:close/>
                <a:moveTo>
                  <a:pt x="6886" y="11522"/>
                </a:moveTo>
                <a:cubicBezTo>
                  <a:pt x="6897" y="11525"/>
                  <a:pt x="6908" y="11519"/>
                  <a:pt x="6911" y="11508"/>
                </a:cubicBezTo>
                <a:cubicBezTo>
                  <a:pt x="6914" y="11498"/>
                  <a:pt x="6908" y="11487"/>
                  <a:pt x="6897" y="11484"/>
                </a:cubicBezTo>
                <a:cubicBezTo>
                  <a:pt x="6897" y="11484"/>
                  <a:pt x="6897" y="11484"/>
                  <a:pt x="6897" y="11484"/>
                </a:cubicBezTo>
                <a:cubicBezTo>
                  <a:pt x="6887" y="11480"/>
                  <a:pt x="6876" y="11487"/>
                  <a:pt x="6873" y="11497"/>
                </a:cubicBezTo>
                <a:cubicBezTo>
                  <a:pt x="6870" y="11508"/>
                  <a:pt x="6876" y="11519"/>
                  <a:pt x="6886" y="11522"/>
                </a:cubicBezTo>
                <a:close/>
                <a:moveTo>
                  <a:pt x="7070" y="10608"/>
                </a:moveTo>
                <a:cubicBezTo>
                  <a:pt x="7077" y="10617"/>
                  <a:pt x="7089" y="10619"/>
                  <a:pt x="7098" y="10612"/>
                </a:cubicBezTo>
                <a:cubicBezTo>
                  <a:pt x="7107" y="10606"/>
                  <a:pt x="7109" y="10593"/>
                  <a:pt x="7103" y="10584"/>
                </a:cubicBezTo>
                <a:cubicBezTo>
                  <a:pt x="7096" y="10575"/>
                  <a:pt x="7084" y="10573"/>
                  <a:pt x="7075" y="10580"/>
                </a:cubicBezTo>
                <a:cubicBezTo>
                  <a:pt x="7066" y="10586"/>
                  <a:pt x="7064" y="10599"/>
                  <a:pt x="7070" y="10608"/>
                </a:cubicBezTo>
                <a:close/>
                <a:moveTo>
                  <a:pt x="7027" y="11536"/>
                </a:moveTo>
                <a:cubicBezTo>
                  <a:pt x="7029" y="11525"/>
                  <a:pt x="7022" y="11515"/>
                  <a:pt x="7012" y="11512"/>
                </a:cubicBezTo>
                <a:cubicBezTo>
                  <a:pt x="7001" y="11510"/>
                  <a:pt x="6990" y="11517"/>
                  <a:pt x="6988" y="11527"/>
                </a:cubicBezTo>
                <a:cubicBezTo>
                  <a:pt x="6985" y="11538"/>
                  <a:pt x="6992" y="11549"/>
                  <a:pt x="7003" y="11551"/>
                </a:cubicBezTo>
                <a:cubicBezTo>
                  <a:pt x="7003" y="11551"/>
                  <a:pt x="7003" y="11551"/>
                  <a:pt x="7003" y="11551"/>
                </a:cubicBezTo>
                <a:cubicBezTo>
                  <a:pt x="7014" y="11554"/>
                  <a:pt x="7024" y="11547"/>
                  <a:pt x="7027" y="11536"/>
                </a:cubicBezTo>
                <a:close/>
                <a:moveTo>
                  <a:pt x="5799" y="12893"/>
                </a:moveTo>
                <a:cubicBezTo>
                  <a:pt x="5789" y="12896"/>
                  <a:pt x="5782" y="12907"/>
                  <a:pt x="5784" y="12917"/>
                </a:cubicBezTo>
                <a:cubicBezTo>
                  <a:pt x="5787" y="12928"/>
                  <a:pt x="5798" y="12935"/>
                  <a:pt x="5808" y="12932"/>
                </a:cubicBezTo>
                <a:cubicBezTo>
                  <a:pt x="5808" y="12932"/>
                  <a:pt x="5808" y="12932"/>
                  <a:pt x="5808" y="12932"/>
                </a:cubicBezTo>
                <a:cubicBezTo>
                  <a:pt x="5819" y="12930"/>
                  <a:pt x="5826" y="12919"/>
                  <a:pt x="5823" y="12908"/>
                </a:cubicBezTo>
                <a:cubicBezTo>
                  <a:pt x="5821" y="12898"/>
                  <a:pt x="5810" y="12891"/>
                  <a:pt x="5799" y="12893"/>
                </a:cubicBezTo>
                <a:close/>
                <a:moveTo>
                  <a:pt x="6897" y="10413"/>
                </a:moveTo>
                <a:cubicBezTo>
                  <a:pt x="6891" y="10423"/>
                  <a:pt x="6893" y="10435"/>
                  <a:pt x="6903" y="10441"/>
                </a:cubicBezTo>
                <a:cubicBezTo>
                  <a:pt x="6903" y="10441"/>
                  <a:pt x="6903" y="10441"/>
                  <a:pt x="6903" y="10441"/>
                </a:cubicBezTo>
                <a:cubicBezTo>
                  <a:pt x="6912" y="10447"/>
                  <a:pt x="6924" y="10445"/>
                  <a:pt x="6930" y="10436"/>
                </a:cubicBezTo>
                <a:cubicBezTo>
                  <a:pt x="6937" y="10427"/>
                  <a:pt x="6934" y="10414"/>
                  <a:pt x="6925" y="10408"/>
                </a:cubicBezTo>
                <a:cubicBezTo>
                  <a:pt x="6916" y="10402"/>
                  <a:pt x="6903" y="10404"/>
                  <a:pt x="6897" y="10413"/>
                </a:cubicBezTo>
                <a:close/>
                <a:moveTo>
                  <a:pt x="6982" y="12077"/>
                </a:moveTo>
                <a:cubicBezTo>
                  <a:pt x="6973" y="12071"/>
                  <a:pt x="6960" y="12073"/>
                  <a:pt x="6954" y="12083"/>
                </a:cubicBezTo>
                <a:cubicBezTo>
                  <a:pt x="6948" y="12092"/>
                  <a:pt x="6951" y="12104"/>
                  <a:pt x="6960" y="12110"/>
                </a:cubicBezTo>
                <a:cubicBezTo>
                  <a:pt x="6970" y="12116"/>
                  <a:pt x="6982" y="12114"/>
                  <a:pt x="6988" y="12104"/>
                </a:cubicBezTo>
                <a:cubicBezTo>
                  <a:pt x="6994" y="12095"/>
                  <a:pt x="6991" y="12083"/>
                  <a:pt x="6982" y="12077"/>
                </a:cubicBezTo>
                <a:close/>
                <a:moveTo>
                  <a:pt x="6886" y="12183"/>
                </a:moveTo>
                <a:cubicBezTo>
                  <a:pt x="6879" y="12192"/>
                  <a:pt x="6881" y="12204"/>
                  <a:pt x="6890" y="12211"/>
                </a:cubicBezTo>
                <a:cubicBezTo>
                  <a:pt x="6899" y="12217"/>
                  <a:pt x="6912" y="12215"/>
                  <a:pt x="6918" y="12206"/>
                </a:cubicBezTo>
                <a:cubicBezTo>
                  <a:pt x="6925" y="12197"/>
                  <a:pt x="6923" y="12185"/>
                  <a:pt x="6914" y="12178"/>
                </a:cubicBezTo>
                <a:cubicBezTo>
                  <a:pt x="6905" y="12172"/>
                  <a:pt x="6892" y="12174"/>
                  <a:pt x="6886" y="12183"/>
                </a:cubicBezTo>
                <a:close/>
                <a:moveTo>
                  <a:pt x="6259" y="10921"/>
                </a:moveTo>
                <a:cubicBezTo>
                  <a:pt x="6270" y="10920"/>
                  <a:pt x="6277" y="10909"/>
                  <a:pt x="6276" y="10899"/>
                </a:cubicBezTo>
                <a:cubicBezTo>
                  <a:pt x="6274" y="10888"/>
                  <a:pt x="6264" y="10880"/>
                  <a:pt x="6253" y="10882"/>
                </a:cubicBezTo>
                <a:cubicBezTo>
                  <a:pt x="6242" y="10884"/>
                  <a:pt x="6235" y="10894"/>
                  <a:pt x="6236" y="10905"/>
                </a:cubicBezTo>
                <a:cubicBezTo>
                  <a:pt x="6236" y="10905"/>
                  <a:pt x="6236" y="10905"/>
                  <a:pt x="6236" y="10905"/>
                </a:cubicBezTo>
                <a:cubicBezTo>
                  <a:pt x="6238" y="10916"/>
                  <a:pt x="6248" y="10923"/>
                  <a:pt x="6259" y="10921"/>
                </a:cubicBezTo>
                <a:close/>
                <a:moveTo>
                  <a:pt x="6249" y="12730"/>
                </a:moveTo>
                <a:cubicBezTo>
                  <a:pt x="6239" y="12735"/>
                  <a:pt x="6236" y="12747"/>
                  <a:pt x="6241" y="12757"/>
                </a:cubicBezTo>
                <a:cubicBezTo>
                  <a:pt x="6246" y="12767"/>
                  <a:pt x="6258" y="12771"/>
                  <a:pt x="6268" y="12766"/>
                </a:cubicBezTo>
                <a:cubicBezTo>
                  <a:pt x="6277" y="12761"/>
                  <a:pt x="6281" y="12748"/>
                  <a:pt x="6276" y="12739"/>
                </a:cubicBezTo>
                <a:cubicBezTo>
                  <a:pt x="6271" y="12729"/>
                  <a:pt x="6259" y="12725"/>
                  <a:pt x="6249" y="12730"/>
                </a:cubicBezTo>
                <a:close/>
                <a:moveTo>
                  <a:pt x="6269" y="10788"/>
                </a:moveTo>
                <a:cubicBezTo>
                  <a:pt x="6269" y="10777"/>
                  <a:pt x="6260" y="10768"/>
                  <a:pt x="6249" y="10767"/>
                </a:cubicBezTo>
                <a:cubicBezTo>
                  <a:pt x="6238" y="10767"/>
                  <a:pt x="6229" y="10776"/>
                  <a:pt x="6229" y="10787"/>
                </a:cubicBezTo>
                <a:cubicBezTo>
                  <a:pt x="6228" y="10798"/>
                  <a:pt x="6237" y="10807"/>
                  <a:pt x="6248" y="10807"/>
                </a:cubicBezTo>
                <a:cubicBezTo>
                  <a:pt x="6259" y="10808"/>
                  <a:pt x="6268" y="10799"/>
                  <a:pt x="6269" y="10788"/>
                </a:cubicBezTo>
                <a:close/>
                <a:moveTo>
                  <a:pt x="6581" y="12535"/>
                </a:moveTo>
                <a:cubicBezTo>
                  <a:pt x="6574" y="12527"/>
                  <a:pt x="6561" y="12525"/>
                  <a:pt x="6553" y="12532"/>
                </a:cubicBezTo>
                <a:cubicBezTo>
                  <a:pt x="6544" y="12539"/>
                  <a:pt x="6543" y="12552"/>
                  <a:pt x="6550" y="12560"/>
                </a:cubicBezTo>
                <a:cubicBezTo>
                  <a:pt x="6557" y="12569"/>
                  <a:pt x="6569" y="12570"/>
                  <a:pt x="6578" y="12563"/>
                </a:cubicBezTo>
                <a:cubicBezTo>
                  <a:pt x="6578" y="12563"/>
                  <a:pt x="6578" y="12563"/>
                  <a:pt x="6578" y="12563"/>
                </a:cubicBezTo>
                <a:cubicBezTo>
                  <a:pt x="6586" y="12556"/>
                  <a:pt x="6588" y="12544"/>
                  <a:pt x="6581" y="12535"/>
                </a:cubicBezTo>
                <a:close/>
                <a:moveTo>
                  <a:pt x="6276" y="10994"/>
                </a:moveTo>
                <a:cubicBezTo>
                  <a:pt x="6266" y="10997"/>
                  <a:pt x="6260" y="11009"/>
                  <a:pt x="6263" y="11019"/>
                </a:cubicBezTo>
                <a:cubicBezTo>
                  <a:pt x="6263" y="11019"/>
                  <a:pt x="6263" y="11019"/>
                  <a:pt x="6263" y="11019"/>
                </a:cubicBezTo>
                <a:cubicBezTo>
                  <a:pt x="6267" y="11030"/>
                  <a:pt x="6278" y="11035"/>
                  <a:pt x="6288" y="11032"/>
                </a:cubicBezTo>
                <a:cubicBezTo>
                  <a:pt x="6299" y="11029"/>
                  <a:pt x="6305" y="11018"/>
                  <a:pt x="6301" y="11007"/>
                </a:cubicBezTo>
                <a:cubicBezTo>
                  <a:pt x="6298" y="10996"/>
                  <a:pt x="6287" y="10991"/>
                  <a:pt x="6276" y="10994"/>
                </a:cubicBezTo>
                <a:close/>
                <a:moveTo>
                  <a:pt x="5918" y="12863"/>
                </a:moveTo>
                <a:cubicBezTo>
                  <a:pt x="5913" y="12863"/>
                  <a:pt x="5907" y="12865"/>
                  <a:pt x="5904" y="12869"/>
                </a:cubicBezTo>
                <a:cubicBezTo>
                  <a:pt x="5900" y="12873"/>
                  <a:pt x="5898" y="12878"/>
                  <a:pt x="5898" y="12883"/>
                </a:cubicBezTo>
                <a:cubicBezTo>
                  <a:pt x="5898" y="12889"/>
                  <a:pt x="5900" y="12894"/>
                  <a:pt x="5904" y="12897"/>
                </a:cubicBezTo>
                <a:cubicBezTo>
                  <a:pt x="5907" y="12901"/>
                  <a:pt x="5913" y="12903"/>
                  <a:pt x="5918" y="12903"/>
                </a:cubicBezTo>
                <a:cubicBezTo>
                  <a:pt x="5923" y="12903"/>
                  <a:pt x="5928" y="12901"/>
                  <a:pt x="5932" y="12897"/>
                </a:cubicBezTo>
                <a:cubicBezTo>
                  <a:pt x="5936" y="12894"/>
                  <a:pt x="5938" y="12889"/>
                  <a:pt x="5938" y="12883"/>
                </a:cubicBezTo>
                <a:cubicBezTo>
                  <a:pt x="5938" y="12878"/>
                  <a:pt x="5936" y="12873"/>
                  <a:pt x="5932" y="12869"/>
                </a:cubicBezTo>
                <a:cubicBezTo>
                  <a:pt x="5928" y="12865"/>
                  <a:pt x="5923" y="12863"/>
                  <a:pt x="5918" y="12863"/>
                </a:cubicBezTo>
                <a:close/>
                <a:moveTo>
                  <a:pt x="6028" y="12827"/>
                </a:moveTo>
                <a:cubicBezTo>
                  <a:pt x="6017" y="12830"/>
                  <a:pt x="6012" y="12842"/>
                  <a:pt x="6016" y="12852"/>
                </a:cubicBezTo>
                <a:cubicBezTo>
                  <a:pt x="6019" y="12863"/>
                  <a:pt x="6031" y="12868"/>
                  <a:pt x="6041" y="12864"/>
                </a:cubicBezTo>
                <a:cubicBezTo>
                  <a:pt x="6041" y="12864"/>
                  <a:pt x="6041" y="12864"/>
                  <a:pt x="6041" y="12864"/>
                </a:cubicBezTo>
                <a:cubicBezTo>
                  <a:pt x="6051" y="12861"/>
                  <a:pt x="6057" y="12849"/>
                  <a:pt x="6053" y="12839"/>
                </a:cubicBezTo>
                <a:cubicBezTo>
                  <a:pt x="6049" y="12828"/>
                  <a:pt x="6038" y="12823"/>
                  <a:pt x="6028" y="12827"/>
                </a:cubicBezTo>
                <a:close/>
                <a:moveTo>
                  <a:pt x="6140" y="12782"/>
                </a:moveTo>
                <a:cubicBezTo>
                  <a:pt x="6130" y="12786"/>
                  <a:pt x="6125" y="12798"/>
                  <a:pt x="6130" y="12808"/>
                </a:cubicBezTo>
                <a:cubicBezTo>
                  <a:pt x="6134" y="12819"/>
                  <a:pt x="6146" y="12823"/>
                  <a:pt x="6156" y="12819"/>
                </a:cubicBezTo>
                <a:cubicBezTo>
                  <a:pt x="6166" y="12814"/>
                  <a:pt x="6171" y="12803"/>
                  <a:pt x="6166" y="12792"/>
                </a:cubicBezTo>
                <a:cubicBezTo>
                  <a:pt x="6162" y="12782"/>
                  <a:pt x="6150" y="12778"/>
                  <a:pt x="6140" y="12782"/>
                </a:cubicBezTo>
                <a:close/>
                <a:moveTo>
                  <a:pt x="6456" y="12605"/>
                </a:moveTo>
                <a:cubicBezTo>
                  <a:pt x="6447" y="12611"/>
                  <a:pt x="6445" y="12624"/>
                  <a:pt x="6451" y="12633"/>
                </a:cubicBezTo>
                <a:cubicBezTo>
                  <a:pt x="6457" y="12642"/>
                  <a:pt x="6470" y="12644"/>
                  <a:pt x="6479" y="12638"/>
                </a:cubicBezTo>
                <a:cubicBezTo>
                  <a:pt x="6488" y="12631"/>
                  <a:pt x="6490" y="12619"/>
                  <a:pt x="6484" y="12610"/>
                </a:cubicBezTo>
                <a:cubicBezTo>
                  <a:pt x="6478" y="12601"/>
                  <a:pt x="6465" y="12599"/>
                  <a:pt x="6456" y="12605"/>
                </a:cubicBezTo>
                <a:close/>
                <a:moveTo>
                  <a:pt x="6316" y="11101"/>
                </a:moveTo>
                <a:cubicBezTo>
                  <a:pt x="6306" y="11106"/>
                  <a:pt x="6302" y="11118"/>
                  <a:pt x="6306" y="11128"/>
                </a:cubicBezTo>
                <a:cubicBezTo>
                  <a:pt x="6306" y="11128"/>
                  <a:pt x="6306" y="11128"/>
                  <a:pt x="6306" y="11128"/>
                </a:cubicBezTo>
                <a:cubicBezTo>
                  <a:pt x="6311" y="11138"/>
                  <a:pt x="6323" y="11142"/>
                  <a:pt x="6333" y="11138"/>
                </a:cubicBezTo>
                <a:cubicBezTo>
                  <a:pt x="6343" y="11133"/>
                  <a:pt x="6347" y="11121"/>
                  <a:pt x="6343" y="11111"/>
                </a:cubicBezTo>
                <a:cubicBezTo>
                  <a:pt x="6338" y="11101"/>
                  <a:pt x="6326" y="11097"/>
                  <a:pt x="6316" y="11101"/>
                </a:cubicBezTo>
                <a:close/>
                <a:moveTo>
                  <a:pt x="6477" y="11318"/>
                </a:moveTo>
                <a:cubicBezTo>
                  <a:pt x="6484" y="11309"/>
                  <a:pt x="6482" y="11297"/>
                  <a:pt x="6474" y="11290"/>
                </a:cubicBezTo>
                <a:cubicBezTo>
                  <a:pt x="6474" y="11290"/>
                  <a:pt x="6474" y="11290"/>
                  <a:pt x="6474" y="11290"/>
                </a:cubicBezTo>
                <a:cubicBezTo>
                  <a:pt x="6465" y="11283"/>
                  <a:pt x="6452" y="11285"/>
                  <a:pt x="6446" y="11293"/>
                </a:cubicBezTo>
                <a:cubicBezTo>
                  <a:pt x="6439" y="11302"/>
                  <a:pt x="6440" y="11315"/>
                  <a:pt x="6449" y="11321"/>
                </a:cubicBezTo>
                <a:cubicBezTo>
                  <a:pt x="6458" y="11328"/>
                  <a:pt x="6471" y="11327"/>
                  <a:pt x="6477" y="11318"/>
                </a:cubicBezTo>
                <a:close/>
                <a:moveTo>
                  <a:pt x="6579" y="11380"/>
                </a:moveTo>
                <a:cubicBezTo>
                  <a:pt x="6584" y="11371"/>
                  <a:pt x="6580" y="11358"/>
                  <a:pt x="6571" y="11353"/>
                </a:cubicBezTo>
                <a:cubicBezTo>
                  <a:pt x="6561" y="11348"/>
                  <a:pt x="6549" y="11351"/>
                  <a:pt x="6544" y="11361"/>
                </a:cubicBezTo>
                <a:cubicBezTo>
                  <a:pt x="6538" y="11370"/>
                  <a:pt x="6542" y="11383"/>
                  <a:pt x="6551" y="11388"/>
                </a:cubicBezTo>
                <a:cubicBezTo>
                  <a:pt x="6561" y="11393"/>
                  <a:pt x="6573" y="11390"/>
                  <a:pt x="6579" y="11380"/>
                </a:cubicBezTo>
                <a:close/>
                <a:moveTo>
                  <a:pt x="6355" y="12671"/>
                </a:moveTo>
                <a:cubicBezTo>
                  <a:pt x="6355" y="12671"/>
                  <a:pt x="6355" y="12671"/>
                  <a:pt x="6355" y="12671"/>
                </a:cubicBezTo>
                <a:cubicBezTo>
                  <a:pt x="6345" y="12677"/>
                  <a:pt x="6342" y="12689"/>
                  <a:pt x="6348" y="12698"/>
                </a:cubicBezTo>
                <a:cubicBezTo>
                  <a:pt x="6354" y="12708"/>
                  <a:pt x="6366" y="12711"/>
                  <a:pt x="6375" y="12705"/>
                </a:cubicBezTo>
                <a:cubicBezTo>
                  <a:pt x="6385" y="12699"/>
                  <a:pt x="6388" y="12687"/>
                  <a:pt x="6382" y="12678"/>
                </a:cubicBezTo>
                <a:cubicBezTo>
                  <a:pt x="6376" y="12668"/>
                  <a:pt x="6364" y="12665"/>
                  <a:pt x="6355" y="12671"/>
                </a:cubicBezTo>
                <a:close/>
                <a:moveTo>
                  <a:pt x="6468" y="10412"/>
                </a:moveTo>
                <a:cubicBezTo>
                  <a:pt x="6472" y="10408"/>
                  <a:pt x="6474" y="10403"/>
                  <a:pt x="6474" y="10398"/>
                </a:cubicBezTo>
                <a:cubicBezTo>
                  <a:pt x="6474" y="10393"/>
                  <a:pt x="6472" y="10388"/>
                  <a:pt x="6468" y="10384"/>
                </a:cubicBezTo>
                <a:cubicBezTo>
                  <a:pt x="6464" y="10380"/>
                  <a:pt x="6459" y="10378"/>
                  <a:pt x="6454" y="10378"/>
                </a:cubicBezTo>
                <a:cubicBezTo>
                  <a:pt x="6449" y="10378"/>
                  <a:pt x="6443" y="10380"/>
                  <a:pt x="6440" y="10384"/>
                </a:cubicBezTo>
                <a:cubicBezTo>
                  <a:pt x="6436" y="10388"/>
                  <a:pt x="6434" y="10393"/>
                  <a:pt x="6434" y="10398"/>
                </a:cubicBezTo>
                <a:cubicBezTo>
                  <a:pt x="6434" y="10403"/>
                  <a:pt x="6436" y="10408"/>
                  <a:pt x="6440" y="10412"/>
                </a:cubicBezTo>
                <a:cubicBezTo>
                  <a:pt x="6443" y="10416"/>
                  <a:pt x="6449" y="10418"/>
                  <a:pt x="6454" y="10418"/>
                </a:cubicBezTo>
                <a:cubicBezTo>
                  <a:pt x="6459" y="10418"/>
                  <a:pt x="6464" y="10416"/>
                  <a:pt x="6468" y="10412"/>
                </a:cubicBezTo>
                <a:close/>
                <a:moveTo>
                  <a:pt x="6379" y="11200"/>
                </a:moveTo>
                <a:cubicBezTo>
                  <a:pt x="6374" y="11200"/>
                  <a:pt x="6369" y="11202"/>
                  <a:pt x="6365" y="11206"/>
                </a:cubicBezTo>
                <a:cubicBezTo>
                  <a:pt x="6361" y="11210"/>
                  <a:pt x="6359" y="11215"/>
                  <a:pt x="6359" y="11220"/>
                </a:cubicBezTo>
                <a:cubicBezTo>
                  <a:pt x="6359" y="11226"/>
                  <a:pt x="6361" y="11231"/>
                  <a:pt x="6365" y="11234"/>
                </a:cubicBezTo>
                <a:cubicBezTo>
                  <a:pt x="6369" y="11238"/>
                  <a:pt x="6374" y="11240"/>
                  <a:pt x="6379" y="11240"/>
                </a:cubicBezTo>
                <a:cubicBezTo>
                  <a:pt x="6385" y="11240"/>
                  <a:pt x="6390" y="11238"/>
                  <a:pt x="6394" y="11234"/>
                </a:cubicBezTo>
                <a:cubicBezTo>
                  <a:pt x="6397" y="11231"/>
                  <a:pt x="6399" y="11226"/>
                  <a:pt x="6399" y="11220"/>
                </a:cubicBezTo>
                <a:cubicBezTo>
                  <a:pt x="6399" y="11215"/>
                  <a:pt x="6397" y="11210"/>
                  <a:pt x="6394" y="11206"/>
                </a:cubicBezTo>
                <a:cubicBezTo>
                  <a:pt x="6390" y="11202"/>
                  <a:pt x="6385" y="11200"/>
                  <a:pt x="6379" y="11200"/>
                </a:cubicBezTo>
                <a:close/>
                <a:moveTo>
                  <a:pt x="332" y="18224"/>
                </a:moveTo>
                <a:cubicBezTo>
                  <a:pt x="332" y="18224"/>
                  <a:pt x="332" y="18224"/>
                  <a:pt x="332" y="18224"/>
                </a:cubicBezTo>
                <a:cubicBezTo>
                  <a:pt x="322" y="18229"/>
                  <a:pt x="318" y="18241"/>
                  <a:pt x="323" y="18251"/>
                </a:cubicBezTo>
                <a:cubicBezTo>
                  <a:pt x="328" y="18261"/>
                  <a:pt x="340" y="18265"/>
                  <a:pt x="350" y="18260"/>
                </a:cubicBezTo>
                <a:cubicBezTo>
                  <a:pt x="350" y="18260"/>
                  <a:pt x="350" y="18260"/>
                  <a:pt x="350" y="18260"/>
                </a:cubicBezTo>
                <a:cubicBezTo>
                  <a:pt x="360" y="18255"/>
                  <a:pt x="364" y="18243"/>
                  <a:pt x="359" y="18233"/>
                </a:cubicBezTo>
                <a:cubicBezTo>
                  <a:pt x="354" y="18224"/>
                  <a:pt x="342" y="18219"/>
                  <a:pt x="332" y="18224"/>
                </a:cubicBezTo>
                <a:close/>
                <a:moveTo>
                  <a:pt x="5325" y="12562"/>
                </a:moveTo>
                <a:cubicBezTo>
                  <a:pt x="5335" y="12567"/>
                  <a:pt x="5347" y="12563"/>
                  <a:pt x="5352" y="12553"/>
                </a:cubicBezTo>
                <a:cubicBezTo>
                  <a:pt x="5357" y="12543"/>
                  <a:pt x="5353" y="12531"/>
                  <a:pt x="5343" y="12526"/>
                </a:cubicBezTo>
                <a:cubicBezTo>
                  <a:pt x="5343" y="12526"/>
                  <a:pt x="5343" y="12526"/>
                  <a:pt x="5343" y="12526"/>
                </a:cubicBezTo>
                <a:cubicBezTo>
                  <a:pt x="5333" y="12522"/>
                  <a:pt x="5321" y="12526"/>
                  <a:pt x="5316" y="12535"/>
                </a:cubicBezTo>
                <a:cubicBezTo>
                  <a:pt x="5311" y="12545"/>
                  <a:pt x="5315" y="12557"/>
                  <a:pt x="5325" y="12562"/>
                </a:cubicBezTo>
                <a:close/>
                <a:moveTo>
                  <a:pt x="5047" y="12641"/>
                </a:moveTo>
                <a:cubicBezTo>
                  <a:pt x="5058" y="12643"/>
                  <a:pt x="5068" y="12635"/>
                  <a:pt x="5070" y="12624"/>
                </a:cubicBezTo>
                <a:cubicBezTo>
                  <a:pt x="5070" y="12624"/>
                  <a:pt x="5070" y="12624"/>
                  <a:pt x="5070" y="12624"/>
                </a:cubicBezTo>
                <a:cubicBezTo>
                  <a:pt x="5072" y="12614"/>
                  <a:pt x="5064" y="12603"/>
                  <a:pt x="5053" y="12602"/>
                </a:cubicBezTo>
                <a:cubicBezTo>
                  <a:pt x="5042" y="12600"/>
                  <a:pt x="5032" y="12607"/>
                  <a:pt x="5030" y="12618"/>
                </a:cubicBezTo>
                <a:cubicBezTo>
                  <a:pt x="5029" y="12629"/>
                  <a:pt x="5036" y="12639"/>
                  <a:pt x="5047" y="12641"/>
                </a:cubicBezTo>
                <a:close/>
                <a:moveTo>
                  <a:pt x="5434" y="12950"/>
                </a:moveTo>
                <a:cubicBezTo>
                  <a:pt x="5434" y="12961"/>
                  <a:pt x="5442" y="12971"/>
                  <a:pt x="5453" y="12971"/>
                </a:cubicBezTo>
                <a:cubicBezTo>
                  <a:pt x="5464" y="12972"/>
                  <a:pt x="5473" y="12963"/>
                  <a:pt x="5474" y="12952"/>
                </a:cubicBezTo>
                <a:cubicBezTo>
                  <a:pt x="5474" y="12941"/>
                  <a:pt x="5466" y="12932"/>
                  <a:pt x="5455" y="12931"/>
                </a:cubicBezTo>
                <a:cubicBezTo>
                  <a:pt x="5444" y="12931"/>
                  <a:pt x="5435" y="12939"/>
                  <a:pt x="5434" y="12950"/>
                </a:cubicBezTo>
                <a:close/>
                <a:moveTo>
                  <a:pt x="5222" y="12531"/>
                </a:moveTo>
                <a:cubicBezTo>
                  <a:pt x="5233" y="12532"/>
                  <a:pt x="5243" y="12524"/>
                  <a:pt x="5244" y="12513"/>
                </a:cubicBezTo>
                <a:cubicBezTo>
                  <a:pt x="5245" y="12502"/>
                  <a:pt x="5238" y="12492"/>
                  <a:pt x="5227" y="12491"/>
                </a:cubicBezTo>
                <a:cubicBezTo>
                  <a:pt x="5216" y="12490"/>
                  <a:pt x="5206" y="12497"/>
                  <a:pt x="5204" y="12508"/>
                </a:cubicBezTo>
                <a:cubicBezTo>
                  <a:pt x="5203" y="12519"/>
                  <a:pt x="5211" y="12529"/>
                  <a:pt x="5222" y="12531"/>
                </a:cubicBezTo>
                <a:close/>
                <a:moveTo>
                  <a:pt x="5554" y="12799"/>
                </a:moveTo>
                <a:cubicBezTo>
                  <a:pt x="5559" y="12809"/>
                  <a:pt x="5571" y="12812"/>
                  <a:pt x="5581" y="12807"/>
                </a:cubicBezTo>
                <a:cubicBezTo>
                  <a:pt x="5590" y="12802"/>
                  <a:pt x="5594" y="12790"/>
                  <a:pt x="5589" y="12780"/>
                </a:cubicBezTo>
                <a:cubicBezTo>
                  <a:pt x="5589" y="12780"/>
                  <a:pt x="5589" y="12780"/>
                  <a:pt x="5589" y="12780"/>
                </a:cubicBezTo>
                <a:cubicBezTo>
                  <a:pt x="5584" y="12770"/>
                  <a:pt x="5571" y="12767"/>
                  <a:pt x="5562" y="12772"/>
                </a:cubicBezTo>
                <a:cubicBezTo>
                  <a:pt x="5552" y="12777"/>
                  <a:pt x="5548" y="12789"/>
                  <a:pt x="5554" y="12799"/>
                </a:cubicBezTo>
                <a:close/>
                <a:moveTo>
                  <a:pt x="5493" y="12705"/>
                </a:moveTo>
                <a:cubicBezTo>
                  <a:pt x="5499" y="12714"/>
                  <a:pt x="5512" y="12715"/>
                  <a:pt x="5521" y="12709"/>
                </a:cubicBezTo>
                <a:cubicBezTo>
                  <a:pt x="5530" y="12702"/>
                  <a:pt x="5531" y="12689"/>
                  <a:pt x="5524" y="12681"/>
                </a:cubicBezTo>
                <a:cubicBezTo>
                  <a:pt x="5518" y="12672"/>
                  <a:pt x="5505" y="12670"/>
                  <a:pt x="5496" y="12677"/>
                </a:cubicBezTo>
                <a:cubicBezTo>
                  <a:pt x="5488" y="12684"/>
                  <a:pt x="5486" y="12696"/>
                  <a:pt x="5493" y="12705"/>
                </a:cubicBezTo>
                <a:close/>
                <a:moveTo>
                  <a:pt x="5570" y="12929"/>
                </a:moveTo>
                <a:cubicBezTo>
                  <a:pt x="5570" y="12929"/>
                  <a:pt x="5570" y="12929"/>
                  <a:pt x="5570" y="12929"/>
                </a:cubicBezTo>
                <a:cubicBezTo>
                  <a:pt x="5559" y="12930"/>
                  <a:pt x="5551" y="12940"/>
                  <a:pt x="5552" y="12951"/>
                </a:cubicBezTo>
                <a:cubicBezTo>
                  <a:pt x="5552" y="12962"/>
                  <a:pt x="5562" y="12970"/>
                  <a:pt x="5573" y="12969"/>
                </a:cubicBezTo>
                <a:cubicBezTo>
                  <a:pt x="5584" y="12968"/>
                  <a:pt x="5592" y="12959"/>
                  <a:pt x="5592" y="12948"/>
                </a:cubicBezTo>
                <a:cubicBezTo>
                  <a:pt x="5591" y="12937"/>
                  <a:pt x="5581" y="12929"/>
                  <a:pt x="5570" y="12929"/>
                </a:cubicBezTo>
                <a:close/>
                <a:moveTo>
                  <a:pt x="652" y="18067"/>
                </a:moveTo>
                <a:cubicBezTo>
                  <a:pt x="642" y="18072"/>
                  <a:pt x="638" y="18084"/>
                  <a:pt x="643" y="18094"/>
                </a:cubicBezTo>
                <a:cubicBezTo>
                  <a:pt x="648" y="18104"/>
                  <a:pt x="660" y="18108"/>
                  <a:pt x="669" y="18103"/>
                </a:cubicBezTo>
                <a:cubicBezTo>
                  <a:pt x="679" y="18098"/>
                  <a:pt x="683" y="18086"/>
                  <a:pt x="679" y="18076"/>
                </a:cubicBezTo>
                <a:cubicBezTo>
                  <a:pt x="674" y="18067"/>
                  <a:pt x="662" y="18063"/>
                  <a:pt x="652" y="18067"/>
                </a:cubicBezTo>
                <a:close/>
                <a:moveTo>
                  <a:pt x="439" y="18172"/>
                </a:moveTo>
                <a:cubicBezTo>
                  <a:pt x="429" y="18177"/>
                  <a:pt x="425" y="18189"/>
                  <a:pt x="430" y="18199"/>
                </a:cubicBezTo>
                <a:cubicBezTo>
                  <a:pt x="434" y="18209"/>
                  <a:pt x="446" y="18213"/>
                  <a:pt x="456" y="18208"/>
                </a:cubicBezTo>
                <a:cubicBezTo>
                  <a:pt x="466" y="18203"/>
                  <a:pt x="470" y="18191"/>
                  <a:pt x="465" y="18181"/>
                </a:cubicBezTo>
                <a:cubicBezTo>
                  <a:pt x="461" y="18171"/>
                  <a:pt x="449" y="18167"/>
                  <a:pt x="439" y="18172"/>
                </a:cubicBezTo>
                <a:close/>
                <a:moveTo>
                  <a:pt x="545" y="18120"/>
                </a:moveTo>
                <a:cubicBezTo>
                  <a:pt x="545" y="18120"/>
                  <a:pt x="545" y="18120"/>
                  <a:pt x="545" y="18120"/>
                </a:cubicBezTo>
                <a:cubicBezTo>
                  <a:pt x="535" y="18125"/>
                  <a:pt x="531" y="18137"/>
                  <a:pt x="536" y="18147"/>
                </a:cubicBezTo>
                <a:cubicBezTo>
                  <a:pt x="541" y="18157"/>
                  <a:pt x="553" y="18161"/>
                  <a:pt x="563" y="18156"/>
                </a:cubicBezTo>
                <a:cubicBezTo>
                  <a:pt x="563" y="18156"/>
                  <a:pt x="563" y="18156"/>
                  <a:pt x="563" y="18156"/>
                </a:cubicBezTo>
                <a:cubicBezTo>
                  <a:pt x="573" y="18151"/>
                  <a:pt x="577" y="18139"/>
                  <a:pt x="572" y="18129"/>
                </a:cubicBezTo>
                <a:cubicBezTo>
                  <a:pt x="567" y="18119"/>
                  <a:pt x="555" y="18115"/>
                  <a:pt x="545" y="18120"/>
                </a:cubicBezTo>
                <a:close/>
                <a:moveTo>
                  <a:pt x="5627" y="12913"/>
                </a:moveTo>
                <a:cubicBezTo>
                  <a:pt x="5637" y="12909"/>
                  <a:pt x="5642" y="12897"/>
                  <a:pt x="5638" y="12887"/>
                </a:cubicBezTo>
                <a:cubicBezTo>
                  <a:pt x="5638" y="12887"/>
                  <a:pt x="5638" y="12887"/>
                  <a:pt x="5638" y="12887"/>
                </a:cubicBezTo>
                <a:cubicBezTo>
                  <a:pt x="5634" y="12877"/>
                  <a:pt x="5623" y="12872"/>
                  <a:pt x="5612" y="12876"/>
                </a:cubicBezTo>
                <a:cubicBezTo>
                  <a:pt x="5602" y="12880"/>
                  <a:pt x="5597" y="12891"/>
                  <a:pt x="5601" y="12902"/>
                </a:cubicBezTo>
                <a:cubicBezTo>
                  <a:pt x="5605" y="12912"/>
                  <a:pt x="5617" y="12917"/>
                  <a:pt x="5627" y="12913"/>
                </a:cubicBezTo>
                <a:close/>
                <a:moveTo>
                  <a:pt x="20" y="18377"/>
                </a:moveTo>
                <a:cubicBezTo>
                  <a:pt x="15" y="18377"/>
                  <a:pt x="10" y="18380"/>
                  <a:pt x="6" y="18383"/>
                </a:cubicBezTo>
                <a:cubicBezTo>
                  <a:pt x="3" y="18387"/>
                  <a:pt x="0" y="18392"/>
                  <a:pt x="0" y="18397"/>
                </a:cubicBezTo>
                <a:cubicBezTo>
                  <a:pt x="0" y="18403"/>
                  <a:pt x="3" y="18408"/>
                  <a:pt x="6" y="18412"/>
                </a:cubicBezTo>
                <a:cubicBezTo>
                  <a:pt x="10" y="18415"/>
                  <a:pt x="15" y="18417"/>
                  <a:pt x="20" y="18417"/>
                </a:cubicBezTo>
                <a:cubicBezTo>
                  <a:pt x="26" y="18417"/>
                  <a:pt x="31" y="18415"/>
                  <a:pt x="35" y="18412"/>
                </a:cubicBezTo>
                <a:cubicBezTo>
                  <a:pt x="38" y="18408"/>
                  <a:pt x="40" y="18403"/>
                  <a:pt x="40" y="18397"/>
                </a:cubicBezTo>
                <a:cubicBezTo>
                  <a:pt x="40" y="18392"/>
                  <a:pt x="38" y="18387"/>
                  <a:pt x="35" y="18383"/>
                </a:cubicBezTo>
                <a:cubicBezTo>
                  <a:pt x="31" y="18380"/>
                  <a:pt x="26" y="18377"/>
                  <a:pt x="20" y="18377"/>
                </a:cubicBezTo>
                <a:close/>
                <a:moveTo>
                  <a:pt x="118" y="18328"/>
                </a:moveTo>
                <a:cubicBezTo>
                  <a:pt x="118" y="18328"/>
                  <a:pt x="118" y="18328"/>
                  <a:pt x="118" y="18328"/>
                </a:cubicBezTo>
                <a:cubicBezTo>
                  <a:pt x="109" y="18333"/>
                  <a:pt x="104" y="18345"/>
                  <a:pt x="109" y="18355"/>
                </a:cubicBezTo>
                <a:cubicBezTo>
                  <a:pt x="114" y="18365"/>
                  <a:pt x="126" y="18369"/>
                  <a:pt x="136" y="18364"/>
                </a:cubicBezTo>
                <a:cubicBezTo>
                  <a:pt x="136" y="18364"/>
                  <a:pt x="136" y="18364"/>
                  <a:pt x="136" y="18364"/>
                </a:cubicBezTo>
                <a:cubicBezTo>
                  <a:pt x="146" y="18359"/>
                  <a:pt x="150" y="18347"/>
                  <a:pt x="145" y="18337"/>
                </a:cubicBezTo>
                <a:cubicBezTo>
                  <a:pt x="140" y="18327"/>
                  <a:pt x="128" y="18323"/>
                  <a:pt x="118" y="18328"/>
                </a:cubicBezTo>
                <a:close/>
                <a:moveTo>
                  <a:pt x="7098" y="11861"/>
                </a:moveTo>
                <a:cubicBezTo>
                  <a:pt x="7088" y="11857"/>
                  <a:pt x="7076" y="11861"/>
                  <a:pt x="7071" y="11871"/>
                </a:cubicBezTo>
                <a:cubicBezTo>
                  <a:pt x="7067" y="11881"/>
                  <a:pt x="7071" y="11893"/>
                  <a:pt x="7081" y="11898"/>
                </a:cubicBezTo>
                <a:cubicBezTo>
                  <a:pt x="7091" y="11902"/>
                  <a:pt x="7103" y="11898"/>
                  <a:pt x="7108" y="11888"/>
                </a:cubicBezTo>
                <a:cubicBezTo>
                  <a:pt x="7112" y="11878"/>
                  <a:pt x="7108" y="11866"/>
                  <a:pt x="7098" y="11861"/>
                </a:cubicBezTo>
                <a:close/>
                <a:moveTo>
                  <a:pt x="225" y="18276"/>
                </a:moveTo>
                <a:cubicBezTo>
                  <a:pt x="225" y="18276"/>
                  <a:pt x="225" y="18276"/>
                  <a:pt x="225" y="18276"/>
                </a:cubicBezTo>
                <a:cubicBezTo>
                  <a:pt x="215" y="18281"/>
                  <a:pt x="211" y="18293"/>
                  <a:pt x="216" y="18303"/>
                </a:cubicBezTo>
                <a:cubicBezTo>
                  <a:pt x="221" y="18313"/>
                  <a:pt x="233" y="18317"/>
                  <a:pt x="243" y="18312"/>
                </a:cubicBezTo>
                <a:cubicBezTo>
                  <a:pt x="243" y="18312"/>
                  <a:pt x="243" y="18312"/>
                  <a:pt x="243" y="18312"/>
                </a:cubicBezTo>
                <a:cubicBezTo>
                  <a:pt x="253" y="18307"/>
                  <a:pt x="257" y="18295"/>
                  <a:pt x="252" y="18285"/>
                </a:cubicBezTo>
                <a:cubicBezTo>
                  <a:pt x="247" y="18276"/>
                  <a:pt x="235" y="18271"/>
                  <a:pt x="225" y="18276"/>
                </a:cubicBezTo>
                <a:close/>
                <a:moveTo>
                  <a:pt x="758" y="18015"/>
                </a:moveTo>
                <a:cubicBezTo>
                  <a:pt x="748" y="18020"/>
                  <a:pt x="744" y="18032"/>
                  <a:pt x="749" y="18042"/>
                </a:cubicBezTo>
                <a:cubicBezTo>
                  <a:pt x="754" y="18052"/>
                  <a:pt x="766" y="18056"/>
                  <a:pt x="776" y="18051"/>
                </a:cubicBezTo>
                <a:cubicBezTo>
                  <a:pt x="786" y="18046"/>
                  <a:pt x="790" y="18034"/>
                  <a:pt x="785" y="18024"/>
                </a:cubicBezTo>
                <a:cubicBezTo>
                  <a:pt x="780" y="18014"/>
                  <a:pt x="768" y="18010"/>
                  <a:pt x="758" y="18015"/>
                </a:cubicBezTo>
                <a:close/>
                <a:moveTo>
                  <a:pt x="7022" y="10517"/>
                </a:moveTo>
                <a:cubicBezTo>
                  <a:pt x="7029" y="10509"/>
                  <a:pt x="7029" y="10497"/>
                  <a:pt x="7022" y="10489"/>
                </a:cubicBezTo>
                <a:cubicBezTo>
                  <a:pt x="7022" y="10489"/>
                  <a:pt x="7022" y="10489"/>
                  <a:pt x="7022" y="10489"/>
                </a:cubicBezTo>
                <a:cubicBezTo>
                  <a:pt x="7014" y="10481"/>
                  <a:pt x="7001" y="10481"/>
                  <a:pt x="6993" y="10489"/>
                </a:cubicBezTo>
                <a:cubicBezTo>
                  <a:pt x="6986" y="10497"/>
                  <a:pt x="6986" y="10509"/>
                  <a:pt x="6993" y="10517"/>
                </a:cubicBezTo>
                <a:cubicBezTo>
                  <a:pt x="7001" y="10525"/>
                  <a:pt x="7014" y="10525"/>
                  <a:pt x="7022" y="10517"/>
                </a:cubicBezTo>
                <a:close/>
                <a:moveTo>
                  <a:pt x="7121" y="11574"/>
                </a:moveTo>
                <a:cubicBezTo>
                  <a:pt x="7121" y="11574"/>
                  <a:pt x="7121" y="11574"/>
                  <a:pt x="7121" y="11574"/>
                </a:cubicBezTo>
                <a:cubicBezTo>
                  <a:pt x="7132" y="11576"/>
                  <a:pt x="7142" y="11569"/>
                  <a:pt x="7144" y="11558"/>
                </a:cubicBezTo>
                <a:cubicBezTo>
                  <a:pt x="7146" y="11547"/>
                  <a:pt x="7138" y="11537"/>
                  <a:pt x="7127" y="11535"/>
                </a:cubicBezTo>
                <a:cubicBezTo>
                  <a:pt x="7117" y="11533"/>
                  <a:pt x="7106" y="11540"/>
                  <a:pt x="7104" y="11551"/>
                </a:cubicBezTo>
                <a:cubicBezTo>
                  <a:pt x="7103" y="11562"/>
                  <a:pt x="7110" y="11572"/>
                  <a:pt x="7121" y="11574"/>
                </a:cubicBezTo>
                <a:close/>
                <a:moveTo>
                  <a:pt x="7207" y="10831"/>
                </a:moveTo>
                <a:cubicBezTo>
                  <a:pt x="7218" y="10827"/>
                  <a:pt x="7223" y="10815"/>
                  <a:pt x="7219" y="10805"/>
                </a:cubicBezTo>
                <a:cubicBezTo>
                  <a:pt x="7215" y="10794"/>
                  <a:pt x="7204" y="10789"/>
                  <a:pt x="7193" y="10793"/>
                </a:cubicBezTo>
                <a:cubicBezTo>
                  <a:pt x="7183" y="10797"/>
                  <a:pt x="7178" y="10808"/>
                  <a:pt x="7182" y="10819"/>
                </a:cubicBezTo>
                <a:cubicBezTo>
                  <a:pt x="7185" y="10829"/>
                  <a:pt x="7197" y="10834"/>
                  <a:pt x="7207" y="10831"/>
                </a:cubicBezTo>
                <a:close/>
                <a:moveTo>
                  <a:pt x="7133" y="10709"/>
                </a:moveTo>
                <a:cubicBezTo>
                  <a:pt x="7138" y="10719"/>
                  <a:pt x="7150" y="10723"/>
                  <a:pt x="7160" y="10718"/>
                </a:cubicBezTo>
                <a:cubicBezTo>
                  <a:pt x="7170" y="10713"/>
                  <a:pt x="7173" y="10701"/>
                  <a:pt x="7168" y="10691"/>
                </a:cubicBezTo>
                <a:cubicBezTo>
                  <a:pt x="7163" y="10681"/>
                  <a:pt x="7151" y="10677"/>
                  <a:pt x="7141" y="10682"/>
                </a:cubicBezTo>
                <a:cubicBezTo>
                  <a:pt x="7132" y="10688"/>
                  <a:pt x="7128" y="10700"/>
                  <a:pt x="7133" y="10709"/>
                </a:cubicBezTo>
                <a:close/>
                <a:moveTo>
                  <a:pt x="7236" y="11051"/>
                </a:moveTo>
                <a:cubicBezTo>
                  <a:pt x="7236" y="11051"/>
                  <a:pt x="7236" y="11051"/>
                  <a:pt x="7236" y="11051"/>
                </a:cubicBezTo>
                <a:cubicBezTo>
                  <a:pt x="7237" y="11062"/>
                  <a:pt x="7247" y="11070"/>
                  <a:pt x="7258" y="11069"/>
                </a:cubicBezTo>
                <a:cubicBezTo>
                  <a:pt x="7269" y="11068"/>
                  <a:pt x="7277" y="11058"/>
                  <a:pt x="7276" y="11047"/>
                </a:cubicBezTo>
                <a:cubicBezTo>
                  <a:pt x="7275" y="11036"/>
                  <a:pt x="7265" y="11028"/>
                  <a:pt x="7254" y="11029"/>
                </a:cubicBezTo>
                <a:cubicBezTo>
                  <a:pt x="7243" y="11031"/>
                  <a:pt x="7235" y="11040"/>
                  <a:pt x="7236" y="11051"/>
                </a:cubicBezTo>
                <a:close/>
                <a:moveTo>
                  <a:pt x="7235" y="11435"/>
                </a:moveTo>
                <a:cubicBezTo>
                  <a:pt x="7246" y="11436"/>
                  <a:pt x="7257" y="11429"/>
                  <a:pt x="7259" y="11418"/>
                </a:cubicBezTo>
                <a:cubicBezTo>
                  <a:pt x="7259" y="11418"/>
                  <a:pt x="7259" y="11418"/>
                  <a:pt x="7259" y="11418"/>
                </a:cubicBezTo>
                <a:cubicBezTo>
                  <a:pt x="7260" y="11407"/>
                  <a:pt x="7253" y="11397"/>
                  <a:pt x="7242" y="11395"/>
                </a:cubicBezTo>
                <a:cubicBezTo>
                  <a:pt x="7231" y="11393"/>
                  <a:pt x="7221" y="11401"/>
                  <a:pt x="7219" y="11411"/>
                </a:cubicBezTo>
                <a:cubicBezTo>
                  <a:pt x="7217" y="11422"/>
                  <a:pt x="7225" y="11433"/>
                  <a:pt x="7235" y="11435"/>
                </a:cubicBezTo>
                <a:close/>
                <a:moveTo>
                  <a:pt x="7216" y="10933"/>
                </a:moveTo>
                <a:cubicBezTo>
                  <a:pt x="7218" y="10944"/>
                  <a:pt x="7229" y="10951"/>
                  <a:pt x="7240" y="10948"/>
                </a:cubicBezTo>
                <a:cubicBezTo>
                  <a:pt x="7251" y="10946"/>
                  <a:pt x="7257" y="10935"/>
                  <a:pt x="7255" y="10924"/>
                </a:cubicBezTo>
                <a:cubicBezTo>
                  <a:pt x="7252" y="10914"/>
                  <a:pt x="7242" y="10907"/>
                  <a:pt x="7231" y="10909"/>
                </a:cubicBezTo>
                <a:cubicBezTo>
                  <a:pt x="7220" y="10912"/>
                  <a:pt x="7213" y="10923"/>
                  <a:pt x="7216" y="10933"/>
                </a:cubicBezTo>
                <a:close/>
                <a:moveTo>
                  <a:pt x="5636" y="13009"/>
                </a:moveTo>
                <a:cubicBezTo>
                  <a:pt x="5636" y="13009"/>
                  <a:pt x="5636" y="13009"/>
                  <a:pt x="5636" y="13009"/>
                </a:cubicBezTo>
                <a:cubicBezTo>
                  <a:pt x="5639" y="13020"/>
                  <a:pt x="5650" y="13026"/>
                  <a:pt x="5661" y="13023"/>
                </a:cubicBezTo>
                <a:cubicBezTo>
                  <a:pt x="5672" y="13020"/>
                  <a:pt x="5678" y="13009"/>
                  <a:pt x="5675" y="12999"/>
                </a:cubicBezTo>
                <a:cubicBezTo>
                  <a:pt x="5672" y="12988"/>
                  <a:pt x="5661" y="12982"/>
                  <a:pt x="5650" y="12985"/>
                </a:cubicBezTo>
                <a:cubicBezTo>
                  <a:pt x="5640" y="12988"/>
                  <a:pt x="5634" y="12999"/>
                  <a:pt x="5636" y="13009"/>
                </a:cubicBezTo>
                <a:close/>
                <a:moveTo>
                  <a:pt x="5685" y="13217"/>
                </a:moveTo>
                <a:cubicBezTo>
                  <a:pt x="5681" y="13220"/>
                  <a:pt x="5679" y="13225"/>
                  <a:pt x="5679" y="13231"/>
                </a:cubicBezTo>
                <a:cubicBezTo>
                  <a:pt x="5679" y="13236"/>
                  <a:pt x="5681" y="13241"/>
                  <a:pt x="5685" y="13245"/>
                </a:cubicBezTo>
                <a:cubicBezTo>
                  <a:pt x="5688" y="13249"/>
                  <a:pt x="5693" y="13251"/>
                  <a:pt x="5699" y="13251"/>
                </a:cubicBezTo>
                <a:cubicBezTo>
                  <a:pt x="5704" y="13251"/>
                  <a:pt x="5709" y="13249"/>
                  <a:pt x="5713" y="13245"/>
                </a:cubicBezTo>
                <a:cubicBezTo>
                  <a:pt x="5717" y="13241"/>
                  <a:pt x="5719" y="13236"/>
                  <a:pt x="5719" y="13231"/>
                </a:cubicBezTo>
                <a:cubicBezTo>
                  <a:pt x="5719" y="13225"/>
                  <a:pt x="5717" y="13220"/>
                  <a:pt x="5713" y="13217"/>
                </a:cubicBezTo>
                <a:cubicBezTo>
                  <a:pt x="5709" y="13213"/>
                  <a:pt x="5704" y="13211"/>
                  <a:pt x="5699" y="13211"/>
                </a:cubicBezTo>
                <a:cubicBezTo>
                  <a:pt x="5693" y="13211"/>
                  <a:pt x="5688" y="13213"/>
                  <a:pt x="5685" y="13217"/>
                </a:cubicBezTo>
                <a:close/>
                <a:moveTo>
                  <a:pt x="5701" y="13113"/>
                </a:moveTo>
                <a:cubicBezTo>
                  <a:pt x="5701" y="13113"/>
                  <a:pt x="5701" y="13113"/>
                  <a:pt x="5701" y="13113"/>
                </a:cubicBezTo>
                <a:cubicBezTo>
                  <a:pt x="5699" y="13102"/>
                  <a:pt x="5689" y="13095"/>
                  <a:pt x="5678" y="13097"/>
                </a:cubicBezTo>
                <a:cubicBezTo>
                  <a:pt x="5667" y="13099"/>
                  <a:pt x="5660" y="13109"/>
                  <a:pt x="5662" y="13120"/>
                </a:cubicBezTo>
                <a:cubicBezTo>
                  <a:pt x="5662" y="13120"/>
                  <a:pt x="5662" y="13120"/>
                  <a:pt x="5662" y="13120"/>
                </a:cubicBezTo>
                <a:cubicBezTo>
                  <a:pt x="5664" y="13131"/>
                  <a:pt x="5674" y="13138"/>
                  <a:pt x="5685" y="13136"/>
                </a:cubicBezTo>
                <a:cubicBezTo>
                  <a:pt x="5696" y="13134"/>
                  <a:pt x="5703" y="13124"/>
                  <a:pt x="5701" y="13113"/>
                </a:cubicBezTo>
                <a:close/>
                <a:moveTo>
                  <a:pt x="5692" y="12955"/>
                </a:moveTo>
                <a:cubicBezTo>
                  <a:pt x="5702" y="12954"/>
                  <a:pt x="5710" y="12943"/>
                  <a:pt x="5708" y="12932"/>
                </a:cubicBezTo>
                <a:cubicBezTo>
                  <a:pt x="5706" y="12922"/>
                  <a:pt x="5696" y="12914"/>
                  <a:pt x="5685" y="12916"/>
                </a:cubicBezTo>
                <a:cubicBezTo>
                  <a:pt x="5674" y="12918"/>
                  <a:pt x="5667" y="12928"/>
                  <a:pt x="5669" y="12939"/>
                </a:cubicBezTo>
                <a:cubicBezTo>
                  <a:pt x="5670" y="12950"/>
                  <a:pt x="5681" y="12957"/>
                  <a:pt x="5692" y="12955"/>
                </a:cubicBezTo>
                <a:close/>
                <a:moveTo>
                  <a:pt x="6294" y="10584"/>
                </a:moveTo>
                <a:cubicBezTo>
                  <a:pt x="6304" y="10589"/>
                  <a:pt x="6316" y="10585"/>
                  <a:pt x="6321" y="10575"/>
                </a:cubicBezTo>
                <a:cubicBezTo>
                  <a:pt x="6321" y="10575"/>
                  <a:pt x="6321" y="10575"/>
                  <a:pt x="6321" y="10575"/>
                </a:cubicBezTo>
                <a:cubicBezTo>
                  <a:pt x="6326" y="10566"/>
                  <a:pt x="6322" y="10554"/>
                  <a:pt x="6312" y="10549"/>
                </a:cubicBezTo>
                <a:cubicBezTo>
                  <a:pt x="6302" y="10544"/>
                  <a:pt x="6290" y="10548"/>
                  <a:pt x="6285" y="10557"/>
                </a:cubicBezTo>
                <a:cubicBezTo>
                  <a:pt x="6280" y="10567"/>
                  <a:pt x="6284" y="10579"/>
                  <a:pt x="6294" y="10584"/>
                </a:cubicBezTo>
                <a:close/>
                <a:moveTo>
                  <a:pt x="5688" y="13352"/>
                </a:moveTo>
                <a:cubicBezTo>
                  <a:pt x="5688" y="13352"/>
                  <a:pt x="5688" y="13352"/>
                  <a:pt x="5688" y="13352"/>
                </a:cubicBezTo>
                <a:cubicBezTo>
                  <a:pt x="5689" y="13363"/>
                  <a:pt x="5698" y="13372"/>
                  <a:pt x="5709" y="13371"/>
                </a:cubicBezTo>
                <a:cubicBezTo>
                  <a:pt x="5720" y="13371"/>
                  <a:pt x="5729" y="13361"/>
                  <a:pt x="5728" y="13350"/>
                </a:cubicBezTo>
                <a:cubicBezTo>
                  <a:pt x="5728" y="13339"/>
                  <a:pt x="5718" y="13331"/>
                  <a:pt x="5707" y="13331"/>
                </a:cubicBezTo>
                <a:cubicBezTo>
                  <a:pt x="5696" y="13332"/>
                  <a:pt x="5688" y="13341"/>
                  <a:pt x="5688" y="13352"/>
                </a:cubicBezTo>
                <a:close/>
                <a:moveTo>
                  <a:pt x="6382" y="10485"/>
                </a:moveTo>
                <a:cubicBezTo>
                  <a:pt x="6389" y="10477"/>
                  <a:pt x="6388" y="10464"/>
                  <a:pt x="6380" y="10457"/>
                </a:cubicBezTo>
                <a:cubicBezTo>
                  <a:pt x="6372" y="10449"/>
                  <a:pt x="6359" y="10450"/>
                  <a:pt x="6352" y="10458"/>
                </a:cubicBezTo>
                <a:cubicBezTo>
                  <a:pt x="6352" y="10458"/>
                  <a:pt x="6352" y="10458"/>
                  <a:pt x="6352" y="10458"/>
                </a:cubicBezTo>
                <a:cubicBezTo>
                  <a:pt x="6344" y="10467"/>
                  <a:pt x="6345" y="10479"/>
                  <a:pt x="6353" y="10487"/>
                </a:cubicBezTo>
                <a:cubicBezTo>
                  <a:pt x="6362" y="10494"/>
                  <a:pt x="6374" y="10493"/>
                  <a:pt x="6382" y="10485"/>
                </a:cubicBezTo>
                <a:close/>
                <a:moveTo>
                  <a:pt x="6259" y="10693"/>
                </a:moveTo>
                <a:cubicBezTo>
                  <a:pt x="6270" y="10696"/>
                  <a:pt x="6280" y="10689"/>
                  <a:pt x="6283" y="10679"/>
                </a:cubicBezTo>
                <a:cubicBezTo>
                  <a:pt x="6286" y="10668"/>
                  <a:pt x="6279" y="10657"/>
                  <a:pt x="6268" y="10654"/>
                </a:cubicBezTo>
                <a:cubicBezTo>
                  <a:pt x="6258" y="10652"/>
                  <a:pt x="6247" y="10658"/>
                  <a:pt x="6244" y="10669"/>
                </a:cubicBezTo>
                <a:cubicBezTo>
                  <a:pt x="6244" y="10669"/>
                  <a:pt x="6244" y="10669"/>
                  <a:pt x="6244" y="10669"/>
                </a:cubicBezTo>
                <a:cubicBezTo>
                  <a:pt x="6242" y="10680"/>
                  <a:pt x="6248" y="10691"/>
                  <a:pt x="6259" y="10693"/>
                </a:cubicBezTo>
                <a:close/>
                <a:moveTo>
                  <a:pt x="3844" y="16226"/>
                </a:moveTo>
                <a:cubicBezTo>
                  <a:pt x="3834" y="16232"/>
                  <a:pt x="3832" y="16245"/>
                  <a:pt x="3839" y="16254"/>
                </a:cubicBezTo>
                <a:cubicBezTo>
                  <a:pt x="3845" y="16263"/>
                  <a:pt x="3857" y="16265"/>
                  <a:pt x="3866" y="16259"/>
                </a:cubicBezTo>
                <a:cubicBezTo>
                  <a:pt x="3866" y="16259"/>
                  <a:pt x="3866" y="16259"/>
                  <a:pt x="3866" y="16259"/>
                </a:cubicBezTo>
                <a:cubicBezTo>
                  <a:pt x="3876" y="16252"/>
                  <a:pt x="3878" y="16240"/>
                  <a:pt x="3871" y="16231"/>
                </a:cubicBezTo>
                <a:cubicBezTo>
                  <a:pt x="3865" y="16222"/>
                  <a:pt x="3853" y="16220"/>
                  <a:pt x="3844" y="16226"/>
                </a:cubicBezTo>
                <a:close/>
                <a:moveTo>
                  <a:pt x="864" y="17962"/>
                </a:moveTo>
                <a:cubicBezTo>
                  <a:pt x="854" y="17967"/>
                  <a:pt x="850" y="17979"/>
                  <a:pt x="855" y="17989"/>
                </a:cubicBezTo>
                <a:cubicBezTo>
                  <a:pt x="860" y="17999"/>
                  <a:pt x="872" y="18003"/>
                  <a:pt x="882" y="17998"/>
                </a:cubicBezTo>
                <a:cubicBezTo>
                  <a:pt x="892" y="17993"/>
                  <a:pt x="896" y="17981"/>
                  <a:pt x="891" y="17971"/>
                </a:cubicBezTo>
                <a:cubicBezTo>
                  <a:pt x="886" y="17961"/>
                  <a:pt x="874" y="17957"/>
                  <a:pt x="864" y="17962"/>
                </a:cubicBezTo>
                <a:close/>
                <a:moveTo>
                  <a:pt x="3044" y="16756"/>
                </a:moveTo>
                <a:cubicBezTo>
                  <a:pt x="3044" y="16756"/>
                  <a:pt x="3044" y="16756"/>
                  <a:pt x="3044" y="16756"/>
                </a:cubicBezTo>
                <a:cubicBezTo>
                  <a:pt x="3034" y="16762"/>
                  <a:pt x="3032" y="16774"/>
                  <a:pt x="3038" y="16783"/>
                </a:cubicBezTo>
                <a:cubicBezTo>
                  <a:pt x="3044" y="16793"/>
                  <a:pt x="3056" y="16795"/>
                  <a:pt x="3065" y="16789"/>
                </a:cubicBezTo>
                <a:cubicBezTo>
                  <a:pt x="3075" y="16783"/>
                  <a:pt x="3077" y="16771"/>
                  <a:pt x="3071" y="16762"/>
                </a:cubicBezTo>
                <a:cubicBezTo>
                  <a:pt x="3065" y="16752"/>
                  <a:pt x="3053" y="16750"/>
                  <a:pt x="3044" y="16756"/>
                </a:cubicBezTo>
                <a:close/>
                <a:moveTo>
                  <a:pt x="3145" y="16691"/>
                </a:moveTo>
                <a:cubicBezTo>
                  <a:pt x="3145" y="16691"/>
                  <a:pt x="3145" y="16691"/>
                  <a:pt x="3145" y="16691"/>
                </a:cubicBezTo>
                <a:cubicBezTo>
                  <a:pt x="3136" y="16697"/>
                  <a:pt x="3133" y="16709"/>
                  <a:pt x="3139" y="16719"/>
                </a:cubicBezTo>
                <a:cubicBezTo>
                  <a:pt x="3145" y="16728"/>
                  <a:pt x="3157" y="16731"/>
                  <a:pt x="3167" y="16725"/>
                </a:cubicBezTo>
                <a:cubicBezTo>
                  <a:pt x="3167" y="16725"/>
                  <a:pt x="3167" y="16725"/>
                  <a:pt x="3167" y="16725"/>
                </a:cubicBezTo>
                <a:cubicBezTo>
                  <a:pt x="3176" y="16719"/>
                  <a:pt x="3179" y="16706"/>
                  <a:pt x="3173" y="16697"/>
                </a:cubicBezTo>
                <a:cubicBezTo>
                  <a:pt x="3167" y="16688"/>
                  <a:pt x="3154" y="16685"/>
                  <a:pt x="3145" y="16691"/>
                </a:cubicBezTo>
                <a:close/>
                <a:moveTo>
                  <a:pt x="2638" y="17011"/>
                </a:moveTo>
                <a:cubicBezTo>
                  <a:pt x="2638" y="17011"/>
                  <a:pt x="2638" y="17011"/>
                  <a:pt x="2638" y="17011"/>
                </a:cubicBezTo>
                <a:cubicBezTo>
                  <a:pt x="2629" y="17017"/>
                  <a:pt x="2626" y="17029"/>
                  <a:pt x="2631" y="17038"/>
                </a:cubicBezTo>
                <a:cubicBezTo>
                  <a:pt x="2637" y="17048"/>
                  <a:pt x="2650" y="17051"/>
                  <a:pt x="2659" y="17045"/>
                </a:cubicBezTo>
                <a:cubicBezTo>
                  <a:pt x="2659" y="17045"/>
                  <a:pt x="2659" y="17045"/>
                  <a:pt x="2659" y="17045"/>
                </a:cubicBezTo>
                <a:cubicBezTo>
                  <a:pt x="2668" y="17039"/>
                  <a:pt x="2671" y="17027"/>
                  <a:pt x="2665" y="17017"/>
                </a:cubicBezTo>
                <a:cubicBezTo>
                  <a:pt x="2660" y="17008"/>
                  <a:pt x="2647" y="17005"/>
                  <a:pt x="2638" y="17011"/>
                </a:cubicBezTo>
                <a:close/>
                <a:moveTo>
                  <a:pt x="3246" y="16626"/>
                </a:moveTo>
                <a:cubicBezTo>
                  <a:pt x="3237" y="16632"/>
                  <a:pt x="3234" y="16645"/>
                  <a:pt x="3240" y="16654"/>
                </a:cubicBezTo>
                <a:cubicBezTo>
                  <a:pt x="3246" y="16663"/>
                  <a:pt x="3258" y="16666"/>
                  <a:pt x="3268" y="16660"/>
                </a:cubicBezTo>
                <a:cubicBezTo>
                  <a:pt x="3277" y="16654"/>
                  <a:pt x="3280" y="16641"/>
                  <a:pt x="3274" y="16632"/>
                </a:cubicBezTo>
                <a:cubicBezTo>
                  <a:pt x="3268" y="16623"/>
                  <a:pt x="3255" y="16620"/>
                  <a:pt x="3246" y="16626"/>
                </a:cubicBezTo>
                <a:close/>
                <a:moveTo>
                  <a:pt x="2841" y="16884"/>
                </a:moveTo>
                <a:cubicBezTo>
                  <a:pt x="2841" y="16884"/>
                  <a:pt x="2841" y="16884"/>
                  <a:pt x="2841" y="16884"/>
                </a:cubicBezTo>
                <a:cubicBezTo>
                  <a:pt x="2832" y="16890"/>
                  <a:pt x="2829" y="16902"/>
                  <a:pt x="2835" y="16911"/>
                </a:cubicBezTo>
                <a:cubicBezTo>
                  <a:pt x="2841" y="16921"/>
                  <a:pt x="2853" y="16923"/>
                  <a:pt x="2862" y="16918"/>
                </a:cubicBezTo>
                <a:cubicBezTo>
                  <a:pt x="2862" y="16918"/>
                  <a:pt x="2862" y="16918"/>
                  <a:pt x="2862" y="16918"/>
                </a:cubicBezTo>
                <a:cubicBezTo>
                  <a:pt x="2872" y="16912"/>
                  <a:pt x="2875" y="16899"/>
                  <a:pt x="2869" y="16890"/>
                </a:cubicBezTo>
                <a:cubicBezTo>
                  <a:pt x="2863" y="16881"/>
                  <a:pt x="2850" y="16878"/>
                  <a:pt x="2841" y="16884"/>
                </a:cubicBezTo>
                <a:close/>
                <a:moveTo>
                  <a:pt x="2740" y="16947"/>
                </a:moveTo>
                <a:cubicBezTo>
                  <a:pt x="2740" y="16947"/>
                  <a:pt x="2740" y="16947"/>
                  <a:pt x="2740" y="16947"/>
                </a:cubicBezTo>
                <a:cubicBezTo>
                  <a:pt x="2730" y="16953"/>
                  <a:pt x="2727" y="16966"/>
                  <a:pt x="2733" y="16975"/>
                </a:cubicBezTo>
                <a:cubicBezTo>
                  <a:pt x="2739" y="16984"/>
                  <a:pt x="2751" y="16987"/>
                  <a:pt x="2761" y="16981"/>
                </a:cubicBezTo>
                <a:cubicBezTo>
                  <a:pt x="2761" y="16981"/>
                  <a:pt x="2761" y="16981"/>
                  <a:pt x="2761" y="16981"/>
                </a:cubicBezTo>
                <a:cubicBezTo>
                  <a:pt x="2770" y="16975"/>
                  <a:pt x="2773" y="16963"/>
                  <a:pt x="2767" y="16954"/>
                </a:cubicBezTo>
                <a:cubicBezTo>
                  <a:pt x="2761" y="16944"/>
                  <a:pt x="2749" y="16941"/>
                  <a:pt x="2740" y="16947"/>
                </a:cubicBezTo>
                <a:close/>
                <a:moveTo>
                  <a:pt x="4039" y="16087"/>
                </a:moveTo>
                <a:cubicBezTo>
                  <a:pt x="4030" y="16093"/>
                  <a:pt x="4028" y="16106"/>
                  <a:pt x="4034" y="16115"/>
                </a:cubicBezTo>
                <a:cubicBezTo>
                  <a:pt x="4041" y="16124"/>
                  <a:pt x="4053" y="16126"/>
                  <a:pt x="4062" y="16119"/>
                </a:cubicBezTo>
                <a:cubicBezTo>
                  <a:pt x="4062" y="16119"/>
                  <a:pt x="4062" y="16119"/>
                  <a:pt x="4062" y="16119"/>
                </a:cubicBezTo>
                <a:cubicBezTo>
                  <a:pt x="4071" y="16113"/>
                  <a:pt x="4073" y="16100"/>
                  <a:pt x="4066" y="16091"/>
                </a:cubicBezTo>
                <a:cubicBezTo>
                  <a:pt x="4060" y="16082"/>
                  <a:pt x="4047" y="16080"/>
                  <a:pt x="4039" y="16087"/>
                </a:cubicBezTo>
                <a:close/>
                <a:moveTo>
                  <a:pt x="3347" y="16561"/>
                </a:moveTo>
                <a:cubicBezTo>
                  <a:pt x="3337" y="16567"/>
                  <a:pt x="3335" y="16579"/>
                  <a:pt x="3341" y="16588"/>
                </a:cubicBezTo>
                <a:cubicBezTo>
                  <a:pt x="3347" y="16598"/>
                  <a:pt x="3359" y="16600"/>
                  <a:pt x="3368" y="16594"/>
                </a:cubicBezTo>
                <a:cubicBezTo>
                  <a:pt x="3378" y="16588"/>
                  <a:pt x="3380" y="16576"/>
                  <a:pt x="3374" y="16567"/>
                </a:cubicBezTo>
                <a:cubicBezTo>
                  <a:pt x="3368" y="16557"/>
                  <a:pt x="3356" y="16555"/>
                  <a:pt x="3347" y="16561"/>
                </a:cubicBezTo>
                <a:close/>
                <a:moveTo>
                  <a:pt x="2547" y="17071"/>
                </a:moveTo>
                <a:cubicBezTo>
                  <a:pt x="2541" y="17071"/>
                  <a:pt x="2536" y="17073"/>
                  <a:pt x="2533" y="17077"/>
                </a:cubicBezTo>
                <a:cubicBezTo>
                  <a:pt x="2529" y="17081"/>
                  <a:pt x="2527" y="17086"/>
                  <a:pt x="2527" y="17091"/>
                </a:cubicBezTo>
                <a:cubicBezTo>
                  <a:pt x="2527" y="17096"/>
                  <a:pt x="2529" y="17102"/>
                  <a:pt x="2533" y="17105"/>
                </a:cubicBezTo>
                <a:cubicBezTo>
                  <a:pt x="2536" y="17109"/>
                  <a:pt x="2541" y="17111"/>
                  <a:pt x="2547" y="17111"/>
                </a:cubicBezTo>
                <a:cubicBezTo>
                  <a:pt x="2552" y="17111"/>
                  <a:pt x="2557" y="17109"/>
                  <a:pt x="2561" y="17105"/>
                </a:cubicBezTo>
                <a:cubicBezTo>
                  <a:pt x="2565" y="17102"/>
                  <a:pt x="2567" y="17096"/>
                  <a:pt x="2567" y="17091"/>
                </a:cubicBezTo>
                <a:cubicBezTo>
                  <a:pt x="2567" y="17086"/>
                  <a:pt x="2565" y="17081"/>
                  <a:pt x="2561" y="17077"/>
                </a:cubicBezTo>
                <a:cubicBezTo>
                  <a:pt x="2557" y="17073"/>
                  <a:pt x="2552" y="17071"/>
                  <a:pt x="2547" y="17071"/>
                </a:cubicBezTo>
                <a:close/>
                <a:moveTo>
                  <a:pt x="3941" y="16157"/>
                </a:moveTo>
                <a:cubicBezTo>
                  <a:pt x="3932" y="16163"/>
                  <a:pt x="3930" y="16176"/>
                  <a:pt x="3937" y="16185"/>
                </a:cubicBezTo>
                <a:cubicBezTo>
                  <a:pt x="3943" y="16194"/>
                  <a:pt x="3956" y="16196"/>
                  <a:pt x="3965" y="16189"/>
                </a:cubicBezTo>
                <a:cubicBezTo>
                  <a:pt x="3974" y="16183"/>
                  <a:pt x="3976" y="16171"/>
                  <a:pt x="3969" y="16162"/>
                </a:cubicBezTo>
                <a:cubicBezTo>
                  <a:pt x="3963" y="16153"/>
                  <a:pt x="3950" y="16151"/>
                  <a:pt x="3941" y="16157"/>
                </a:cubicBezTo>
                <a:close/>
                <a:moveTo>
                  <a:pt x="3773" y="16299"/>
                </a:moveTo>
                <a:cubicBezTo>
                  <a:pt x="3767" y="16290"/>
                  <a:pt x="3754" y="16288"/>
                  <a:pt x="3745" y="16294"/>
                </a:cubicBezTo>
                <a:cubicBezTo>
                  <a:pt x="3736" y="16300"/>
                  <a:pt x="3734" y="16313"/>
                  <a:pt x="3740" y="16322"/>
                </a:cubicBezTo>
                <a:cubicBezTo>
                  <a:pt x="3746" y="16331"/>
                  <a:pt x="3759" y="16333"/>
                  <a:pt x="3768" y="16327"/>
                </a:cubicBezTo>
                <a:cubicBezTo>
                  <a:pt x="3768" y="16327"/>
                  <a:pt x="3768" y="16327"/>
                  <a:pt x="3768" y="16327"/>
                </a:cubicBezTo>
                <a:cubicBezTo>
                  <a:pt x="3777" y="16321"/>
                  <a:pt x="3779" y="16308"/>
                  <a:pt x="3773" y="16299"/>
                </a:cubicBezTo>
                <a:close/>
                <a:moveTo>
                  <a:pt x="3447" y="16495"/>
                </a:moveTo>
                <a:cubicBezTo>
                  <a:pt x="3438" y="16501"/>
                  <a:pt x="3435" y="16513"/>
                  <a:pt x="3441" y="16523"/>
                </a:cubicBezTo>
                <a:cubicBezTo>
                  <a:pt x="3447" y="16532"/>
                  <a:pt x="3460" y="16534"/>
                  <a:pt x="3469" y="16528"/>
                </a:cubicBezTo>
                <a:cubicBezTo>
                  <a:pt x="3478" y="16522"/>
                  <a:pt x="3481" y="16510"/>
                  <a:pt x="3475" y="16501"/>
                </a:cubicBezTo>
                <a:cubicBezTo>
                  <a:pt x="3469" y="16491"/>
                  <a:pt x="3456" y="16489"/>
                  <a:pt x="3447" y="16495"/>
                </a:cubicBezTo>
                <a:close/>
                <a:moveTo>
                  <a:pt x="3547" y="16429"/>
                </a:moveTo>
                <a:cubicBezTo>
                  <a:pt x="3538" y="16435"/>
                  <a:pt x="3535" y="16447"/>
                  <a:pt x="3541" y="16456"/>
                </a:cubicBezTo>
                <a:cubicBezTo>
                  <a:pt x="3547" y="16466"/>
                  <a:pt x="3560" y="16468"/>
                  <a:pt x="3569" y="16462"/>
                </a:cubicBezTo>
                <a:cubicBezTo>
                  <a:pt x="3569" y="16462"/>
                  <a:pt x="3569" y="16462"/>
                  <a:pt x="3569" y="16462"/>
                </a:cubicBezTo>
                <a:cubicBezTo>
                  <a:pt x="3578" y="16456"/>
                  <a:pt x="3581" y="16443"/>
                  <a:pt x="3575" y="16434"/>
                </a:cubicBezTo>
                <a:cubicBezTo>
                  <a:pt x="3568" y="16425"/>
                  <a:pt x="3556" y="16422"/>
                  <a:pt x="3547" y="16429"/>
                </a:cubicBezTo>
                <a:close/>
                <a:moveTo>
                  <a:pt x="3646" y="16362"/>
                </a:moveTo>
                <a:cubicBezTo>
                  <a:pt x="3637" y="16368"/>
                  <a:pt x="3635" y="16380"/>
                  <a:pt x="3641" y="16390"/>
                </a:cubicBezTo>
                <a:cubicBezTo>
                  <a:pt x="3647" y="16399"/>
                  <a:pt x="3660" y="16401"/>
                  <a:pt x="3669" y="16395"/>
                </a:cubicBezTo>
                <a:cubicBezTo>
                  <a:pt x="3678" y="16389"/>
                  <a:pt x="3680" y="16376"/>
                  <a:pt x="3674" y="16367"/>
                </a:cubicBezTo>
                <a:cubicBezTo>
                  <a:pt x="3668" y="16358"/>
                  <a:pt x="3655" y="16356"/>
                  <a:pt x="3646" y="16362"/>
                </a:cubicBezTo>
                <a:close/>
                <a:moveTo>
                  <a:pt x="2942" y="16820"/>
                </a:moveTo>
                <a:cubicBezTo>
                  <a:pt x="2942" y="16820"/>
                  <a:pt x="2942" y="16820"/>
                  <a:pt x="2942" y="16820"/>
                </a:cubicBezTo>
                <a:cubicBezTo>
                  <a:pt x="2933" y="16826"/>
                  <a:pt x="2930" y="16838"/>
                  <a:pt x="2936" y="16847"/>
                </a:cubicBezTo>
                <a:cubicBezTo>
                  <a:pt x="2942" y="16857"/>
                  <a:pt x="2955" y="16860"/>
                  <a:pt x="2964" y="16854"/>
                </a:cubicBezTo>
                <a:cubicBezTo>
                  <a:pt x="2964" y="16854"/>
                  <a:pt x="2964" y="16854"/>
                  <a:pt x="2964" y="16854"/>
                </a:cubicBezTo>
                <a:cubicBezTo>
                  <a:pt x="2973" y="16848"/>
                  <a:pt x="2976" y="16835"/>
                  <a:pt x="2970" y="16826"/>
                </a:cubicBezTo>
                <a:cubicBezTo>
                  <a:pt x="2964" y="16817"/>
                  <a:pt x="2952" y="16814"/>
                  <a:pt x="2942" y="16820"/>
                </a:cubicBezTo>
                <a:close/>
                <a:moveTo>
                  <a:pt x="2438" y="17134"/>
                </a:moveTo>
                <a:cubicBezTo>
                  <a:pt x="2438" y="17134"/>
                  <a:pt x="2438" y="17134"/>
                  <a:pt x="2438" y="17134"/>
                </a:cubicBezTo>
                <a:cubicBezTo>
                  <a:pt x="2429" y="17139"/>
                  <a:pt x="2426" y="17151"/>
                  <a:pt x="2431" y="17161"/>
                </a:cubicBezTo>
                <a:cubicBezTo>
                  <a:pt x="2437" y="17170"/>
                  <a:pt x="2449" y="17174"/>
                  <a:pt x="2459" y="17168"/>
                </a:cubicBezTo>
                <a:cubicBezTo>
                  <a:pt x="2459" y="17168"/>
                  <a:pt x="2459" y="17168"/>
                  <a:pt x="2459" y="17168"/>
                </a:cubicBezTo>
                <a:cubicBezTo>
                  <a:pt x="2468" y="17162"/>
                  <a:pt x="2471" y="17150"/>
                  <a:pt x="2466" y="17141"/>
                </a:cubicBezTo>
                <a:cubicBezTo>
                  <a:pt x="2460" y="17131"/>
                  <a:pt x="2448" y="17128"/>
                  <a:pt x="2438" y="17134"/>
                </a:cubicBezTo>
                <a:close/>
                <a:moveTo>
                  <a:pt x="1288" y="17749"/>
                </a:moveTo>
                <a:cubicBezTo>
                  <a:pt x="1288" y="17749"/>
                  <a:pt x="1288" y="17749"/>
                  <a:pt x="1288" y="17749"/>
                </a:cubicBezTo>
                <a:cubicBezTo>
                  <a:pt x="1279" y="17754"/>
                  <a:pt x="1275" y="17766"/>
                  <a:pt x="1280" y="17776"/>
                </a:cubicBezTo>
                <a:cubicBezTo>
                  <a:pt x="1285" y="17786"/>
                  <a:pt x="1297" y="17790"/>
                  <a:pt x="1307" y="17785"/>
                </a:cubicBezTo>
                <a:cubicBezTo>
                  <a:pt x="1307" y="17785"/>
                  <a:pt x="1307" y="17785"/>
                  <a:pt x="1307" y="17785"/>
                </a:cubicBezTo>
                <a:cubicBezTo>
                  <a:pt x="1316" y="17780"/>
                  <a:pt x="1320" y="17768"/>
                  <a:pt x="1315" y="17758"/>
                </a:cubicBezTo>
                <a:cubicBezTo>
                  <a:pt x="1310" y="17748"/>
                  <a:pt x="1298" y="17744"/>
                  <a:pt x="1288" y="17749"/>
                </a:cubicBezTo>
                <a:close/>
                <a:moveTo>
                  <a:pt x="1500" y="17641"/>
                </a:moveTo>
                <a:cubicBezTo>
                  <a:pt x="1500" y="17641"/>
                  <a:pt x="1500" y="17641"/>
                  <a:pt x="1500" y="17641"/>
                </a:cubicBezTo>
                <a:cubicBezTo>
                  <a:pt x="1490" y="17646"/>
                  <a:pt x="1486" y="17658"/>
                  <a:pt x="1491" y="17668"/>
                </a:cubicBezTo>
                <a:cubicBezTo>
                  <a:pt x="1496" y="17678"/>
                  <a:pt x="1508" y="17682"/>
                  <a:pt x="1518" y="17677"/>
                </a:cubicBezTo>
                <a:cubicBezTo>
                  <a:pt x="1518" y="17677"/>
                  <a:pt x="1518" y="17677"/>
                  <a:pt x="1518" y="17677"/>
                </a:cubicBezTo>
                <a:cubicBezTo>
                  <a:pt x="1528" y="17672"/>
                  <a:pt x="1532" y="17659"/>
                  <a:pt x="1527" y="17650"/>
                </a:cubicBezTo>
                <a:cubicBezTo>
                  <a:pt x="1522" y="17640"/>
                  <a:pt x="1510" y="17636"/>
                  <a:pt x="1500" y="17641"/>
                </a:cubicBezTo>
                <a:close/>
                <a:moveTo>
                  <a:pt x="971" y="17909"/>
                </a:moveTo>
                <a:cubicBezTo>
                  <a:pt x="961" y="17914"/>
                  <a:pt x="957" y="17926"/>
                  <a:pt x="962" y="17936"/>
                </a:cubicBezTo>
                <a:cubicBezTo>
                  <a:pt x="967" y="17946"/>
                  <a:pt x="979" y="17950"/>
                  <a:pt x="988" y="17945"/>
                </a:cubicBezTo>
                <a:cubicBezTo>
                  <a:pt x="998" y="17940"/>
                  <a:pt x="1002" y="17928"/>
                  <a:pt x="997" y="17918"/>
                </a:cubicBezTo>
                <a:cubicBezTo>
                  <a:pt x="992" y="17908"/>
                  <a:pt x="980" y="17904"/>
                  <a:pt x="971" y="17909"/>
                </a:cubicBezTo>
                <a:close/>
                <a:moveTo>
                  <a:pt x="1605" y="17587"/>
                </a:moveTo>
                <a:cubicBezTo>
                  <a:pt x="1605" y="17587"/>
                  <a:pt x="1605" y="17587"/>
                  <a:pt x="1605" y="17587"/>
                </a:cubicBezTo>
                <a:cubicBezTo>
                  <a:pt x="1595" y="17592"/>
                  <a:pt x="1591" y="17604"/>
                  <a:pt x="1597" y="17614"/>
                </a:cubicBezTo>
                <a:cubicBezTo>
                  <a:pt x="1602" y="17623"/>
                  <a:pt x="1614" y="17627"/>
                  <a:pt x="1624" y="17622"/>
                </a:cubicBezTo>
                <a:cubicBezTo>
                  <a:pt x="1624" y="17622"/>
                  <a:pt x="1624" y="17622"/>
                  <a:pt x="1624" y="17622"/>
                </a:cubicBezTo>
                <a:cubicBezTo>
                  <a:pt x="1633" y="17617"/>
                  <a:pt x="1637" y="17605"/>
                  <a:pt x="1632" y="17595"/>
                </a:cubicBezTo>
                <a:cubicBezTo>
                  <a:pt x="1627" y="17585"/>
                  <a:pt x="1615" y="17582"/>
                  <a:pt x="1605" y="17587"/>
                </a:cubicBezTo>
                <a:close/>
                <a:moveTo>
                  <a:pt x="1183" y="17803"/>
                </a:moveTo>
                <a:cubicBezTo>
                  <a:pt x="1173" y="17808"/>
                  <a:pt x="1169" y="17820"/>
                  <a:pt x="1174" y="17829"/>
                </a:cubicBezTo>
                <a:cubicBezTo>
                  <a:pt x="1179" y="17839"/>
                  <a:pt x="1191" y="17843"/>
                  <a:pt x="1201" y="17838"/>
                </a:cubicBezTo>
                <a:cubicBezTo>
                  <a:pt x="1210" y="17833"/>
                  <a:pt x="1214" y="17821"/>
                  <a:pt x="1209" y="17811"/>
                </a:cubicBezTo>
                <a:cubicBezTo>
                  <a:pt x="1204" y="17802"/>
                  <a:pt x="1192" y="17798"/>
                  <a:pt x="1183" y="17803"/>
                </a:cubicBezTo>
                <a:close/>
                <a:moveTo>
                  <a:pt x="1077" y="17856"/>
                </a:moveTo>
                <a:cubicBezTo>
                  <a:pt x="1067" y="17861"/>
                  <a:pt x="1063" y="17873"/>
                  <a:pt x="1068" y="17883"/>
                </a:cubicBezTo>
                <a:cubicBezTo>
                  <a:pt x="1073" y="17893"/>
                  <a:pt x="1085" y="17897"/>
                  <a:pt x="1095" y="17892"/>
                </a:cubicBezTo>
                <a:cubicBezTo>
                  <a:pt x="1104" y="17887"/>
                  <a:pt x="1108" y="17875"/>
                  <a:pt x="1103" y="17865"/>
                </a:cubicBezTo>
                <a:cubicBezTo>
                  <a:pt x="1098" y="17855"/>
                  <a:pt x="1086" y="17851"/>
                  <a:pt x="1077" y="17856"/>
                </a:cubicBezTo>
                <a:close/>
                <a:moveTo>
                  <a:pt x="1394" y="17695"/>
                </a:moveTo>
                <a:cubicBezTo>
                  <a:pt x="1394" y="17695"/>
                  <a:pt x="1394" y="17695"/>
                  <a:pt x="1394" y="17695"/>
                </a:cubicBezTo>
                <a:cubicBezTo>
                  <a:pt x="1384" y="17700"/>
                  <a:pt x="1380" y="17712"/>
                  <a:pt x="1385" y="17722"/>
                </a:cubicBezTo>
                <a:cubicBezTo>
                  <a:pt x="1390" y="17732"/>
                  <a:pt x="1402" y="17736"/>
                  <a:pt x="1412" y="17731"/>
                </a:cubicBezTo>
                <a:cubicBezTo>
                  <a:pt x="1412" y="17731"/>
                  <a:pt x="1412" y="17731"/>
                  <a:pt x="1412" y="17731"/>
                </a:cubicBezTo>
                <a:cubicBezTo>
                  <a:pt x="1422" y="17726"/>
                  <a:pt x="1426" y="17714"/>
                  <a:pt x="1421" y="17704"/>
                </a:cubicBezTo>
                <a:cubicBezTo>
                  <a:pt x="1416" y="17694"/>
                  <a:pt x="1404" y="17690"/>
                  <a:pt x="1394" y="17695"/>
                </a:cubicBezTo>
                <a:close/>
                <a:moveTo>
                  <a:pt x="2129" y="17309"/>
                </a:moveTo>
                <a:cubicBezTo>
                  <a:pt x="2129" y="17309"/>
                  <a:pt x="2129" y="17309"/>
                  <a:pt x="2129" y="17309"/>
                </a:cubicBezTo>
                <a:cubicBezTo>
                  <a:pt x="2119" y="17314"/>
                  <a:pt x="2116" y="17326"/>
                  <a:pt x="2121" y="17336"/>
                </a:cubicBezTo>
                <a:cubicBezTo>
                  <a:pt x="2126" y="17346"/>
                  <a:pt x="2138" y="17349"/>
                  <a:pt x="2148" y="17344"/>
                </a:cubicBezTo>
                <a:cubicBezTo>
                  <a:pt x="2148" y="17344"/>
                  <a:pt x="2148" y="17344"/>
                  <a:pt x="2148" y="17344"/>
                </a:cubicBezTo>
                <a:cubicBezTo>
                  <a:pt x="2158" y="17338"/>
                  <a:pt x="2161" y="17326"/>
                  <a:pt x="2156" y="17317"/>
                </a:cubicBezTo>
                <a:cubicBezTo>
                  <a:pt x="2151" y="17307"/>
                  <a:pt x="2139" y="17303"/>
                  <a:pt x="2129" y="17309"/>
                </a:cubicBezTo>
                <a:close/>
                <a:moveTo>
                  <a:pt x="2233" y="17251"/>
                </a:moveTo>
                <a:cubicBezTo>
                  <a:pt x="2233" y="17251"/>
                  <a:pt x="2233" y="17251"/>
                  <a:pt x="2233" y="17251"/>
                </a:cubicBezTo>
                <a:cubicBezTo>
                  <a:pt x="2223" y="17257"/>
                  <a:pt x="2220" y="17269"/>
                  <a:pt x="2225" y="17279"/>
                </a:cubicBezTo>
                <a:cubicBezTo>
                  <a:pt x="2230" y="17288"/>
                  <a:pt x="2242" y="17292"/>
                  <a:pt x="2252" y="17286"/>
                </a:cubicBezTo>
                <a:cubicBezTo>
                  <a:pt x="2252" y="17286"/>
                  <a:pt x="2252" y="17286"/>
                  <a:pt x="2252" y="17286"/>
                </a:cubicBezTo>
                <a:cubicBezTo>
                  <a:pt x="2262" y="17281"/>
                  <a:pt x="2265" y="17269"/>
                  <a:pt x="2260" y="17259"/>
                </a:cubicBezTo>
                <a:cubicBezTo>
                  <a:pt x="2254" y="17249"/>
                  <a:pt x="2242" y="17246"/>
                  <a:pt x="2233" y="17251"/>
                </a:cubicBezTo>
                <a:close/>
                <a:moveTo>
                  <a:pt x="2336" y="17193"/>
                </a:moveTo>
                <a:cubicBezTo>
                  <a:pt x="2336" y="17193"/>
                  <a:pt x="2336" y="17193"/>
                  <a:pt x="2336" y="17193"/>
                </a:cubicBezTo>
                <a:cubicBezTo>
                  <a:pt x="2326" y="17199"/>
                  <a:pt x="2323" y="17211"/>
                  <a:pt x="2328" y="17220"/>
                </a:cubicBezTo>
                <a:cubicBezTo>
                  <a:pt x="2334" y="17230"/>
                  <a:pt x="2346" y="17233"/>
                  <a:pt x="2356" y="17228"/>
                </a:cubicBezTo>
                <a:cubicBezTo>
                  <a:pt x="2356" y="17228"/>
                  <a:pt x="2356" y="17228"/>
                  <a:pt x="2356" y="17228"/>
                </a:cubicBezTo>
                <a:cubicBezTo>
                  <a:pt x="2365" y="17222"/>
                  <a:pt x="2369" y="17210"/>
                  <a:pt x="2363" y="17200"/>
                </a:cubicBezTo>
                <a:cubicBezTo>
                  <a:pt x="2358" y="17191"/>
                  <a:pt x="2345" y="17188"/>
                  <a:pt x="2336" y="17193"/>
                </a:cubicBezTo>
                <a:close/>
                <a:moveTo>
                  <a:pt x="1920" y="17421"/>
                </a:moveTo>
                <a:cubicBezTo>
                  <a:pt x="1910" y="17427"/>
                  <a:pt x="1907" y="17439"/>
                  <a:pt x="1912" y="17448"/>
                </a:cubicBezTo>
                <a:cubicBezTo>
                  <a:pt x="1917" y="17458"/>
                  <a:pt x="1929" y="17462"/>
                  <a:pt x="1939" y="17457"/>
                </a:cubicBezTo>
                <a:cubicBezTo>
                  <a:pt x="1939" y="17457"/>
                  <a:pt x="1939" y="17457"/>
                  <a:pt x="1939" y="17457"/>
                </a:cubicBezTo>
                <a:cubicBezTo>
                  <a:pt x="1949" y="17451"/>
                  <a:pt x="1952" y="17439"/>
                  <a:pt x="1947" y="17430"/>
                </a:cubicBezTo>
                <a:cubicBezTo>
                  <a:pt x="1942" y="17420"/>
                  <a:pt x="1930" y="17416"/>
                  <a:pt x="1920" y="17421"/>
                </a:cubicBezTo>
                <a:close/>
                <a:moveTo>
                  <a:pt x="1815" y="17477"/>
                </a:moveTo>
                <a:cubicBezTo>
                  <a:pt x="1815" y="17477"/>
                  <a:pt x="1815" y="17477"/>
                  <a:pt x="1815" y="17477"/>
                </a:cubicBezTo>
                <a:cubicBezTo>
                  <a:pt x="1806" y="17482"/>
                  <a:pt x="1802" y="17494"/>
                  <a:pt x="1807" y="17504"/>
                </a:cubicBezTo>
                <a:cubicBezTo>
                  <a:pt x="1812" y="17514"/>
                  <a:pt x="1824" y="17517"/>
                  <a:pt x="1834" y="17512"/>
                </a:cubicBezTo>
                <a:cubicBezTo>
                  <a:pt x="1834" y="17512"/>
                  <a:pt x="1834" y="17512"/>
                  <a:pt x="1834" y="17512"/>
                </a:cubicBezTo>
                <a:cubicBezTo>
                  <a:pt x="1844" y="17507"/>
                  <a:pt x="1848" y="17495"/>
                  <a:pt x="1842" y="17485"/>
                </a:cubicBezTo>
                <a:cubicBezTo>
                  <a:pt x="1837" y="17475"/>
                  <a:pt x="1825" y="17472"/>
                  <a:pt x="1815" y="17477"/>
                </a:cubicBezTo>
                <a:close/>
                <a:moveTo>
                  <a:pt x="2025" y="17365"/>
                </a:moveTo>
                <a:cubicBezTo>
                  <a:pt x="2025" y="17365"/>
                  <a:pt x="2025" y="17365"/>
                  <a:pt x="2025" y="17365"/>
                </a:cubicBezTo>
                <a:cubicBezTo>
                  <a:pt x="2015" y="17371"/>
                  <a:pt x="2011" y="17383"/>
                  <a:pt x="2017" y="17392"/>
                </a:cubicBezTo>
                <a:cubicBezTo>
                  <a:pt x="2022" y="17402"/>
                  <a:pt x="2034" y="17406"/>
                  <a:pt x="2044" y="17401"/>
                </a:cubicBezTo>
                <a:cubicBezTo>
                  <a:pt x="2044" y="17401"/>
                  <a:pt x="2044" y="17401"/>
                  <a:pt x="2044" y="17401"/>
                </a:cubicBezTo>
                <a:cubicBezTo>
                  <a:pt x="2053" y="17395"/>
                  <a:pt x="2057" y="17383"/>
                  <a:pt x="2052" y="17373"/>
                </a:cubicBezTo>
                <a:cubicBezTo>
                  <a:pt x="2047" y="17364"/>
                  <a:pt x="2034" y="17360"/>
                  <a:pt x="2025" y="17365"/>
                </a:cubicBezTo>
                <a:close/>
                <a:moveTo>
                  <a:pt x="1710" y="17532"/>
                </a:moveTo>
                <a:cubicBezTo>
                  <a:pt x="1710" y="17532"/>
                  <a:pt x="1710" y="17532"/>
                  <a:pt x="1710" y="17532"/>
                </a:cubicBezTo>
                <a:cubicBezTo>
                  <a:pt x="1701" y="17537"/>
                  <a:pt x="1697" y="17549"/>
                  <a:pt x="1702" y="17559"/>
                </a:cubicBezTo>
                <a:cubicBezTo>
                  <a:pt x="1707" y="17569"/>
                  <a:pt x="1719" y="17573"/>
                  <a:pt x="1729" y="17567"/>
                </a:cubicBezTo>
                <a:cubicBezTo>
                  <a:pt x="1729" y="17567"/>
                  <a:pt x="1729" y="17567"/>
                  <a:pt x="1729" y="17567"/>
                </a:cubicBezTo>
                <a:cubicBezTo>
                  <a:pt x="1739" y="17562"/>
                  <a:pt x="1742" y="17550"/>
                  <a:pt x="1737" y="17540"/>
                </a:cubicBezTo>
                <a:cubicBezTo>
                  <a:pt x="1732" y="17531"/>
                  <a:pt x="1720" y="17527"/>
                  <a:pt x="1710" y="17532"/>
                </a:cubicBezTo>
                <a:close/>
                <a:moveTo>
                  <a:pt x="16565" y="2706"/>
                </a:moveTo>
                <a:cubicBezTo>
                  <a:pt x="16555" y="2701"/>
                  <a:pt x="16543" y="2705"/>
                  <a:pt x="16538" y="2714"/>
                </a:cubicBezTo>
                <a:cubicBezTo>
                  <a:pt x="16538" y="2714"/>
                  <a:pt x="16538" y="2714"/>
                  <a:pt x="16538" y="2714"/>
                </a:cubicBezTo>
                <a:cubicBezTo>
                  <a:pt x="16533" y="2724"/>
                  <a:pt x="16537" y="2736"/>
                  <a:pt x="16547" y="2741"/>
                </a:cubicBezTo>
                <a:cubicBezTo>
                  <a:pt x="16557" y="2746"/>
                  <a:pt x="16569" y="2742"/>
                  <a:pt x="16574" y="2733"/>
                </a:cubicBezTo>
                <a:cubicBezTo>
                  <a:pt x="16574" y="2733"/>
                  <a:pt x="16574" y="2733"/>
                  <a:pt x="16574" y="2733"/>
                </a:cubicBezTo>
                <a:cubicBezTo>
                  <a:pt x="16579" y="2723"/>
                  <a:pt x="16575" y="2711"/>
                  <a:pt x="16565" y="2706"/>
                </a:cubicBezTo>
                <a:close/>
                <a:moveTo>
                  <a:pt x="14243" y="5893"/>
                </a:moveTo>
                <a:cubicBezTo>
                  <a:pt x="14243" y="5893"/>
                  <a:pt x="14243" y="5893"/>
                  <a:pt x="14243" y="5893"/>
                </a:cubicBezTo>
                <a:cubicBezTo>
                  <a:pt x="14235" y="5902"/>
                  <a:pt x="14236" y="5915"/>
                  <a:pt x="14245" y="5922"/>
                </a:cubicBezTo>
                <a:cubicBezTo>
                  <a:pt x="14253" y="5929"/>
                  <a:pt x="14266" y="5928"/>
                  <a:pt x="14273" y="5919"/>
                </a:cubicBezTo>
                <a:cubicBezTo>
                  <a:pt x="14280" y="5911"/>
                  <a:pt x="14279" y="5898"/>
                  <a:pt x="14271" y="5891"/>
                </a:cubicBezTo>
                <a:cubicBezTo>
                  <a:pt x="14262" y="5884"/>
                  <a:pt x="14250" y="5885"/>
                  <a:pt x="14243" y="5893"/>
                </a:cubicBezTo>
                <a:close/>
                <a:moveTo>
                  <a:pt x="14165" y="5984"/>
                </a:moveTo>
                <a:cubicBezTo>
                  <a:pt x="14158" y="5992"/>
                  <a:pt x="14159" y="6005"/>
                  <a:pt x="14167" y="6012"/>
                </a:cubicBezTo>
                <a:cubicBezTo>
                  <a:pt x="14176" y="6019"/>
                  <a:pt x="14188" y="6018"/>
                  <a:pt x="14195" y="6010"/>
                </a:cubicBezTo>
                <a:cubicBezTo>
                  <a:pt x="14195" y="6010"/>
                  <a:pt x="14195" y="6010"/>
                  <a:pt x="14195" y="6010"/>
                </a:cubicBezTo>
                <a:cubicBezTo>
                  <a:pt x="14203" y="6002"/>
                  <a:pt x="14202" y="5989"/>
                  <a:pt x="14193" y="5982"/>
                </a:cubicBezTo>
                <a:cubicBezTo>
                  <a:pt x="14185" y="5975"/>
                  <a:pt x="14172" y="5976"/>
                  <a:pt x="14165" y="5984"/>
                </a:cubicBezTo>
                <a:close/>
                <a:moveTo>
                  <a:pt x="14397" y="5712"/>
                </a:moveTo>
                <a:cubicBezTo>
                  <a:pt x="14390" y="5720"/>
                  <a:pt x="14391" y="5733"/>
                  <a:pt x="14399" y="5740"/>
                </a:cubicBezTo>
                <a:cubicBezTo>
                  <a:pt x="14408" y="5747"/>
                  <a:pt x="14420" y="5746"/>
                  <a:pt x="14428" y="5738"/>
                </a:cubicBezTo>
                <a:cubicBezTo>
                  <a:pt x="14435" y="5729"/>
                  <a:pt x="14434" y="5717"/>
                  <a:pt x="14425" y="5710"/>
                </a:cubicBezTo>
                <a:cubicBezTo>
                  <a:pt x="14417" y="5702"/>
                  <a:pt x="14404" y="5703"/>
                  <a:pt x="14397" y="5712"/>
                </a:cubicBezTo>
                <a:close/>
                <a:moveTo>
                  <a:pt x="14320" y="5803"/>
                </a:moveTo>
                <a:cubicBezTo>
                  <a:pt x="14313" y="5811"/>
                  <a:pt x="14314" y="5824"/>
                  <a:pt x="14322" y="5831"/>
                </a:cubicBezTo>
                <a:cubicBezTo>
                  <a:pt x="14331" y="5838"/>
                  <a:pt x="14343" y="5837"/>
                  <a:pt x="14350" y="5829"/>
                </a:cubicBezTo>
                <a:cubicBezTo>
                  <a:pt x="14358" y="5820"/>
                  <a:pt x="14356" y="5808"/>
                  <a:pt x="14348" y="5801"/>
                </a:cubicBezTo>
                <a:cubicBezTo>
                  <a:pt x="14340" y="5793"/>
                  <a:pt x="14327" y="5794"/>
                  <a:pt x="14320" y="5803"/>
                </a:cubicBezTo>
                <a:close/>
                <a:moveTo>
                  <a:pt x="13953" y="6259"/>
                </a:moveTo>
                <a:cubicBezTo>
                  <a:pt x="13945" y="6251"/>
                  <a:pt x="13932" y="6252"/>
                  <a:pt x="13925" y="6260"/>
                </a:cubicBezTo>
                <a:cubicBezTo>
                  <a:pt x="13917" y="6268"/>
                  <a:pt x="13918" y="6281"/>
                  <a:pt x="13926" y="6289"/>
                </a:cubicBezTo>
                <a:cubicBezTo>
                  <a:pt x="13934" y="6296"/>
                  <a:pt x="13947" y="6295"/>
                  <a:pt x="13954" y="6287"/>
                </a:cubicBezTo>
                <a:cubicBezTo>
                  <a:pt x="13954" y="6287"/>
                  <a:pt x="13954" y="6287"/>
                  <a:pt x="13954" y="6287"/>
                </a:cubicBezTo>
                <a:cubicBezTo>
                  <a:pt x="13962" y="6279"/>
                  <a:pt x="13961" y="6266"/>
                  <a:pt x="13953" y="6259"/>
                </a:cubicBezTo>
                <a:close/>
                <a:moveTo>
                  <a:pt x="14024" y="6158"/>
                </a:moveTo>
                <a:cubicBezTo>
                  <a:pt x="14019" y="6158"/>
                  <a:pt x="14014" y="6160"/>
                  <a:pt x="14010" y="6164"/>
                </a:cubicBezTo>
                <a:cubicBezTo>
                  <a:pt x="14007" y="6167"/>
                  <a:pt x="14004" y="6173"/>
                  <a:pt x="14004" y="6178"/>
                </a:cubicBezTo>
                <a:cubicBezTo>
                  <a:pt x="14004" y="6183"/>
                  <a:pt x="14007" y="6188"/>
                  <a:pt x="14010" y="6192"/>
                </a:cubicBezTo>
                <a:cubicBezTo>
                  <a:pt x="14014" y="6196"/>
                  <a:pt x="14019" y="6198"/>
                  <a:pt x="14024" y="6198"/>
                </a:cubicBezTo>
                <a:cubicBezTo>
                  <a:pt x="14030" y="6198"/>
                  <a:pt x="14035" y="6196"/>
                  <a:pt x="14039" y="6192"/>
                </a:cubicBezTo>
                <a:cubicBezTo>
                  <a:pt x="14042" y="6188"/>
                  <a:pt x="14044" y="6183"/>
                  <a:pt x="14044" y="6178"/>
                </a:cubicBezTo>
                <a:cubicBezTo>
                  <a:pt x="14044" y="6173"/>
                  <a:pt x="14042" y="6167"/>
                  <a:pt x="14039" y="6164"/>
                </a:cubicBezTo>
                <a:cubicBezTo>
                  <a:pt x="14035" y="6160"/>
                  <a:pt x="14030" y="6158"/>
                  <a:pt x="14024" y="6158"/>
                </a:cubicBezTo>
                <a:close/>
                <a:moveTo>
                  <a:pt x="14115" y="6072"/>
                </a:moveTo>
                <a:cubicBezTo>
                  <a:pt x="14107" y="6065"/>
                  <a:pt x="14094" y="6066"/>
                  <a:pt x="14087" y="6074"/>
                </a:cubicBezTo>
                <a:cubicBezTo>
                  <a:pt x="14080" y="6083"/>
                  <a:pt x="14081" y="6095"/>
                  <a:pt x="14089" y="6103"/>
                </a:cubicBezTo>
                <a:cubicBezTo>
                  <a:pt x="14098" y="6110"/>
                  <a:pt x="14110" y="6109"/>
                  <a:pt x="14118" y="6101"/>
                </a:cubicBezTo>
                <a:cubicBezTo>
                  <a:pt x="14118" y="6101"/>
                  <a:pt x="14118" y="6101"/>
                  <a:pt x="14118" y="6101"/>
                </a:cubicBezTo>
                <a:cubicBezTo>
                  <a:pt x="14125" y="6092"/>
                  <a:pt x="14124" y="6080"/>
                  <a:pt x="14115" y="6072"/>
                </a:cubicBezTo>
                <a:close/>
                <a:moveTo>
                  <a:pt x="14779" y="5255"/>
                </a:moveTo>
                <a:cubicBezTo>
                  <a:pt x="14772" y="5263"/>
                  <a:pt x="14773" y="5276"/>
                  <a:pt x="14782" y="5283"/>
                </a:cubicBezTo>
                <a:cubicBezTo>
                  <a:pt x="14790" y="5290"/>
                  <a:pt x="14803" y="5289"/>
                  <a:pt x="14810" y="5280"/>
                </a:cubicBezTo>
                <a:cubicBezTo>
                  <a:pt x="14817" y="5271"/>
                  <a:pt x="14816" y="5259"/>
                  <a:pt x="14807" y="5252"/>
                </a:cubicBezTo>
                <a:cubicBezTo>
                  <a:pt x="14799" y="5245"/>
                  <a:pt x="14786" y="5246"/>
                  <a:pt x="14779" y="5255"/>
                </a:cubicBezTo>
                <a:close/>
                <a:moveTo>
                  <a:pt x="14855" y="5162"/>
                </a:moveTo>
                <a:cubicBezTo>
                  <a:pt x="14855" y="5162"/>
                  <a:pt x="14855" y="5162"/>
                  <a:pt x="14855" y="5162"/>
                </a:cubicBezTo>
                <a:cubicBezTo>
                  <a:pt x="14848" y="5171"/>
                  <a:pt x="14849" y="5184"/>
                  <a:pt x="14858" y="5191"/>
                </a:cubicBezTo>
                <a:cubicBezTo>
                  <a:pt x="14866" y="5198"/>
                  <a:pt x="14879" y="5196"/>
                  <a:pt x="14886" y="5188"/>
                </a:cubicBezTo>
                <a:cubicBezTo>
                  <a:pt x="14893" y="5179"/>
                  <a:pt x="14892" y="5167"/>
                  <a:pt x="14883" y="5160"/>
                </a:cubicBezTo>
                <a:cubicBezTo>
                  <a:pt x="14874" y="5153"/>
                  <a:pt x="14862" y="5154"/>
                  <a:pt x="14855" y="5162"/>
                </a:cubicBezTo>
                <a:close/>
                <a:moveTo>
                  <a:pt x="13843" y="6348"/>
                </a:moveTo>
                <a:cubicBezTo>
                  <a:pt x="13843" y="6348"/>
                  <a:pt x="13843" y="6348"/>
                  <a:pt x="13843" y="6348"/>
                </a:cubicBezTo>
                <a:cubicBezTo>
                  <a:pt x="13836" y="6356"/>
                  <a:pt x="13836" y="6369"/>
                  <a:pt x="13844" y="6376"/>
                </a:cubicBezTo>
                <a:cubicBezTo>
                  <a:pt x="13852" y="6384"/>
                  <a:pt x="13865" y="6384"/>
                  <a:pt x="13872" y="6376"/>
                </a:cubicBezTo>
                <a:cubicBezTo>
                  <a:pt x="13872" y="6376"/>
                  <a:pt x="13872" y="6376"/>
                  <a:pt x="13872" y="6376"/>
                </a:cubicBezTo>
                <a:cubicBezTo>
                  <a:pt x="13880" y="6368"/>
                  <a:pt x="13880" y="6355"/>
                  <a:pt x="13872" y="6347"/>
                </a:cubicBezTo>
                <a:cubicBezTo>
                  <a:pt x="13864" y="6340"/>
                  <a:pt x="13851" y="6340"/>
                  <a:pt x="13843" y="6348"/>
                </a:cubicBezTo>
                <a:close/>
                <a:moveTo>
                  <a:pt x="15005" y="4977"/>
                </a:moveTo>
                <a:cubicBezTo>
                  <a:pt x="15005" y="4977"/>
                  <a:pt x="15005" y="4977"/>
                  <a:pt x="15005" y="4977"/>
                </a:cubicBezTo>
                <a:cubicBezTo>
                  <a:pt x="14998" y="4986"/>
                  <a:pt x="14999" y="4999"/>
                  <a:pt x="15008" y="5005"/>
                </a:cubicBezTo>
                <a:cubicBezTo>
                  <a:pt x="15017" y="5012"/>
                  <a:pt x="15029" y="5011"/>
                  <a:pt x="15036" y="5002"/>
                </a:cubicBezTo>
                <a:cubicBezTo>
                  <a:pt x="15043" y="4994"/>
                  <a:pt x="15042" y="4981"/>
                  <a:pt x="15033" y="4974"/>
                </a:cubicBezTo>
                <a:cubicBezTo>
                  <a:pt x="15024" y="4967"/>
                  <a:pt x="15012" y="4969"/>
                  <a:pt x="15005" y="4977"/>
                </a:cubicBezTo>
                <a:close/>
                <a:moveTo>
                  <a:pt x="14474" y="5621"/>
                </a:moveTo>
                <a:cubicBezTo>
                  <a:pt x="14467" y="5629"/>
                  <a:pt x="14468" y="5642"/>
                  <a:pt x="14476" y="5649"/>
                </a:cubicBezTo>
                <a:cubicBezTo>
                  <a:pt x="14485" y="5656"/>
                  <a:pt x="14497" y="5655"/>
                  <a:pt x="14505" y="5647"/>
                </a:cubicBezTo>
                <a:cubicBezTo>
                  <a:pt x="14505" y="5647"/>
                  <a:pt x="14505" y="5647"/>
                  <a:pt x="14505" y="5647"/>
                </a:cubicBezTo>
                <a:cubicBezTo>
                  <a:pt x="14512" y="5638"/>
                  <a:pt x="14511" y="5626"/>
                  <a:pt x="14502" y="5618"/>
                </a:cubicBezTo>
                <a:cubicBezTo>
                  <a:pt x="14494" y="5611"/>
                  <a:pt x="14481" y="5612"/>
                  <a:pt x="14474" y="5621"/>
                </a:cubicBezTo>
                <a:close/>
                <a:moveTo>
                  <a:pt x="14551" y="5530"/>
                </a:moveTo>
                <a:cubicBezTo>
                  <a:pt x="14544" y="5538"/>
                  <a:pt x="14545" y="5551"/>
                  <a:pt x="14553" y="5558"/>
                </a:cubicBezTo>
                <a:cubicBezTo>
                  <a:pt x="14562" y="5565"/>
                  <a:pt x="14574" y="5564"/>
                  <a:pt x="14581" y="5555"/>
                </a:cubicBezTo>
                <a:cubicBezTo>
                  <a:pt x="14581" y="5555"/>
                  <a:pt x="14581" y="5555"/>
                  <a:pt x="14581" y="5555"/>
                </a:cubicBezTo>
                <a:cubicBezTo>
                  <a:pt x="14588" y="5547"/>
                  <a:pt x="14587" y="5534"/>
                  <a:pt x="14579" y="5527"/>
                </a:cubicBezTo>
                <a:cubicBezTo>
                  <a:pt x="14570" y="5520"/>
                  <a:pt x="14558" y="5521"/>
                  <a:pt x="14551" y="5530"/>
                </a:cubicBezTo>
                <a:close/>
                <a:moveTo>
                  <a:pt x="14703" y="5346"/>
                </a:moveTo>
                <a:cubicBezTo>
                  <a:pt x="14703" y="5346"/>
                  <a:pt x="14703" y="5346"/>
                  <a:pt x="14703" y="5346"/>
                </a:cubicBezTo>
                <a:cubicBezTo>
                  <a:pt x="14696" y="5355"/>
                  <a:pt x="14697" y="5368"/>
                  <a:pt x="14706" y="5375"/>
                </a:cubicBezTo>
                <a:cubicBezTo>
                  <a:pt x="14714" y="5382"/>
                  <a:pt x="14727" y="5381"/>
                  <a:pt x="14734" y="5372"/>
                </a:cubicBezTo>
                <a:cubicBezTo>
                  <a:pt x="14741" y="5364"/>
                  <a:pt x="14740" y="5351"/>
                  <a:pt x="14732" y="5344"/>
                </a:cubicBezTo>
                <a:cubicBezTo>
                  <a:pt x="14723" y="5337"/>
                  <a:pt x="14710" y="5338"/>
                  <a:pt x="14703" y="5346"/>
                </a:cubicBezTo>
                <a:close/>
                <a:moveTo>
                  <a:pt x="14655" y="5436"/>
                </a:moveTo>
                <a:cubicBezTo>
                  <a:pt x="14647" y="5429"/>
                  <a:pt x="14634" y="5430"/>
                  <a:pt x="14627" y="5438"/>
                </a:cubicBezTo>
                <a:cubicBezTo>
                  <a:pt x="14620" y="5447"/>
                  <a:pt x="14621" y="5459"/>
                  <a:pt x="14630" y="5466"/>
                </a:cubicBezTo>
                <a:cubicBezTo>
                  <a:pt x="14638" y="5473"/>
                  <a:pt x="14651" y="5472"/>
                  <a:pt x="14658" y="5464"/>
                </a:cubicBezTo>
                <a:cubicBezTo>
                  <a:pt x="14658" y="5464"/>
                  <a:pt x="14658" y="5464"/>
                  <a:pt x="14658" y="5464"/>
                </a:cubicBezTo>
                <a:cubicBezTo>
                  <a:pt x="14665" y="5455"/>
                  <a:pt x="14664" y="5443"/>
                  <a:pt x="14655" y="5436"/>
                </a:cubicBezTo>
                <a:close/>
                <a:moveTo>
                  <a:pt x="14930" y="5070"/>
                </a:moveTo>
                <a:cubicBezTo>
                  <a:pt x="14923" y="5079"/>
                  <a:pt x="14924" y="5091"/>
                  <a:pt x="14933" y="5098"/>
                </a:cubicBezTo>
                <a:cubicBezTo>
                  <a:pt x="14942" y="5105"/>
                  <a:pt x="14954" y="5104"/>
                  <a:pt x="14961" y="5095"/>
                </a:cubicBezTo>
                <a:cubicBezTo>
                  <a:pt x="14961" y="5095"/>
                  <a:pt x="14961" y="5095"/>
                  <a:pt x="14961" y="5095"/>
                </a:cubicBezTo>
                <a:cubicBezTo>
                  <a:pt x="14968" y="5087"/>
                  <a:pt x="14967" y="5074"/>
                  <a:pt x="14958" y="5067"/>
                </a:cubicBezTo>
                <a:cubicBezTo>
                  <a:pt x="14950" y="5060"/>
                  <a:pt x="14937" y="5061"/>
                  <a:pt x="14930" y="5070"/>
                </a:cubicBezTo>
                <a:close/>
                <a:moveTo>
                  <a:pt x="13760" y="6434"/>
                </a:moveTo>
                <a:cubicBezTo>
                  <a:pt x="13752" y="6442"/>
                  <a:pt x="13752" y="6455"/>
                  <a:pt x="13760" y="6462"/>
                </a:cubicBezTo>
                <a:cubicBezTo>
                  <a:pt x="13768" y="6470"/>
                  <a:pt x="13780" y="6470"/>
                  <a:pt x="13788" y="6462"/>
                </a:cubicBezTo>
                <a:cubicBezTo>
                  <a:pt x="13796" y="6455"/>
                  <a:pt x="13796" y="6442"/>
                  <a:pt x="13788" y="6434"/>
                </a:cubicBezTo>
                <a:cubicBezTo>
                  <a:pt x="13780" y="6426"/>
                  <a:pt x="13768" y="6426"/>
                  <a:pt x="13760" y="6434"/>
                </a:cubicBezTo>
                <a:close/>
                <a:moveTo>
                  <a:pt x="12709" y="7221"/>
                </a:moveTo>
                <a:cubicBezTo>
                  <a:pt x="12699" y="7226"/>
                  <a:pt x="12695" y="7238"/>
                  <a:pt x="12701" y="7248"/>
                </a:cubicBezTo>
                <a:cubicBezTo>
                  <a:pt x="12706" y="7257"/>
                  <a:pt x="12718" y="7261"/>
                  <a:pt x="12728" y="7256"/>
                </a:cubicBezTo>
                <a:cubicBezTo>
                  <a:pt x="12738" y="7250"/>
                  <a:pt x="12741" y="7238"/>
                  <a:pt x="12736" y="7229"/>
                </a:cubicBezTo>
                <a:cubicBezTo>
                  <a:pt x="12731" y="7219"/>
                  <a:pt x="12718" y="7215"/>
                  <a:pt x="12709" y="7221"/>
                </a:cubicBezTo>
                <a:close/>
                <a:moveTo>
                  <a:pt x="13018" y="7037"/>
                </a:moveTo>
                <a:cubicBezTo>
                  <a:pt x="13008" y="7043"/>
                  <a:pt x="13006" y="7056"/>
                  <a:pt x="13012" y="7065"/>
                </a:cubicBezTo>
                <a:cubicBezTo>
                  <a:pt x="13018" y="7074"/>
                  <a:pt x="13030" y="7077"/>
                  <a:pt x="13039" y="7071"/>
                </a:cubicBezTo>
                <a:cubicBezTo>
                  <a:pt x="13049" y="7065"/>
                  <a:pt x="13051" y="7053"/>
                  <a:pt x="13045" y="7043"/>
                </a:cubicBezTo>
                <a:cubicBezTo>
                  <a:pt x="13039" y="7034"/>
                  <a:pt x="13027" y="7031"/>
                  <a:pt x="13018" y="7037"/>
                </a:cubicBezTo>
                <a:close/>
                <a:moveTo>
                  <a:pt x="12916" y="7101"/>
                </a:moveTo>
                <a:cubicBezTo>
                  <a:pt x="12907" y="7107"/>
                  <a:pt x="12904" y="7119"/>
                  <a:pt x="12910" y="7129"/>
                </a:cubicBezTo>
                <a:cubicBezTo>
                  <a:pt x="12915" y="7138"/>
                  <a:pt x="12928" y="7141"/>
                  <a:pt x="12937" y="7135"/>
                </a:cubicBezTo>
                <a:cubicBezTo>
                  <a:pt x="12947" y="7129"/>
                  <a:pt x="12950" y="7117"/>
                  <a:pt x="12944" y="7108"/>
                </a:cubicBezTo>
                <a:cubicBezTo>
                  <a:pt x="12938" y="7098"/>
                  <a:pt x="12926" y="7095"/>
                  <a:pt x="12916" y="7101"/>
                </a:cubicBezTo>
                <a:close/>
                <a:moveTo>
                  <a:pt x="12388" y="7383"/>
                </a:moveTo>
                <a:cubicBezTo>
                  <a:pt x="12388" y="7383"/>
                  <a:pt x="12388" y="7383"/>
                  <a:pt x="12388" y="7383"/>
                </a:cubicBezTo>
                <a:cubicBezTo>
                  <a:pt x="12378" y="7387"/>
                  <a:pt x="12373" y="7399"/>
                  <a:pt x="12378" y="7409"/>
                </a:cubicBezTo>
                <a:cubicBezTo>
                  <a:pt x="12383" y="7419"/>
                  <a:pt x="12395" y="7424"/>
                  <a:pt x="12405" y="7419"/>
                </a:cubicBezTo>
                <a:cubicBezTo>
                  <a:pt x="12415" y="7414"/>
                  <a:pt x="12419" y="7402"/>
                  <a:pt x="12414" y="7392"/>
                </a:cubicBezTo>
                <a:cubicBezTo>
                  <a:pt x="12409" y="7382"/>
                  <a:pt x="12398" y="7378"/>
                  <a:pt x="12388" y="7383"/>
                </a:cubicBezTo>
                <a:close/>
                <a:moveTo>
                  <a:pt x="12496" y="7331"/>
                </a:moveTo>
                <a:cubicBezTo>
                  <a:pt x="12486" y="7336"/>
                  <a:pt x="12482" y="7348"/>
                  <a:pt x="12487" y="7358"/>
                </a:cubicBezTo>
                <a:cubicBezTo>
                  <a:pt x="12491" y="7367"/>
                  <a:pt x="12503" y="7372"/>
                  <a:pt x="12513" y="7367"/>
                </a:cubicBezTo>
                <a:cubicBezTo>
                  <a:pt x="12523" y="7362"/>
                  <a:pt x="12527" y="7350"/>
                  <a:pt x="12522" y="7340"/>
                </a:cubicBezTo>
                <a:cubicBezTo>
                  <a:pt x="12518" y="7330"/>
                  <a:pt x="12506" y="7326"/>
                  <a:pt x="12496" y="7331"/>
                </a:cubicBezTo>
                <a:close/>
                <a:moveTo>
                  <a:pt x="12603" y="7277"/>
                </a:moveTo>
                <a:cubicBezTo>
                  <a:pt x="12593" y="7282"/>
                  <a:pt x="12589" y="7294"/>
                  <a:pt x="12594" y="7304"/>
                </a:cubicBezTo>
                <a:cubicBezTo>
                  <a:pt x="12599" y="7314"/>
                  <a:pt x="12611" y="7317"/>
                  <a:pt x="12621" y="7312"/>
                </a:cubicBezTo>
                <a:cubicBezTo>
                  <a:pt x="12631" y="7307"/>
                  <a:pt x="12635" y="7295"/>
                  <a:pt x="12630" y="7285"/>
                </a:cubicBezTo>
                <a:cubicBezTo>
                  <a:pt x="12625" y="7276"/>
                  <a:pt x="12613" y="7272"/>
                  <a:pt x="12603" y="7277"/>
                </a:cubicBezTo>
                <a:close/>
                <a:moveTo>
                  <a:pt x="12813" y="7162"/>
                </a:moveTo>
                <a:cubicBezTo>
                  <a:pt x="12813" y="7162"/>
                  <a:pt x="12813" y="7162"/>
                  <a:pt x="12813" y="7162"/>
                </a:cubicBezTo>
                <a:cubicBezTo>
                  <a:pt x="12804" y="7168"/>
                  <a:pt x="12800" y="7180"/>
                  <a:pt x="12806" y="7189"/>
                </a:cubicBezTo>
                <a:cubicBezTo>
                  <a:pt x="12811" y="7199"/>
                  <a:pt x="12824" y="7202"/>
                  <a:pt x="12833" y="7197"/>
                </a:cubicBezTo>
                <a:cubicBezTo>
                  <a:pt x="12833" y="7197"/>
                  <a:pt x="12833" y="7197"/>
                  <a:pt x="12833" y="7197"/>
                </a:cubicBezTo>
                <a:cubicBezTo>
                  <a:pt x="12843" y="7191"/>
                  <a:pt x="12846" y="7179"/>
                  <a:pt x="12841" y="7169"/>
                </a:cubicBezTo>
                <a:cubicBezTo>
                  <a:pt x="12835" y="7160"/>
                  <a:pt x="12823" y="7157"/>
                  <a:pt x="12813" y="7162"/>
                </a:cubicBezTo>
                <a:close/>
                <a:moveTo>
                  <a:pt x="12279" y="7433"/>
                </a:moveTo>
                <a:cubicBezTo>
                  <a:pt x="12269" y="7438"/>
                  <a:pt x="12264" y="7450"/>
                  <a:pt x="12269" y="7460"/>
                </a:cubicBezTo>
                <a:cubicBezTo>
                  <a:pt x="12273" y="7470"/>
                  <a:pt x="12285" y="7474"/>
                  <a:pt x="12295" y="7470"/>
                </a:cubicBezTo>
                <a:cubicBezTo>
                  <a:pt x="12295" y="7470"/>
                  <a:pt x="12295" y="7470"/>
                  <a:pt x="12295" y="7470"/>
                </a:cubicBezTo>
                <a:cubicBezTo>
                  <a:pt x="12305" y="7465"/>
                  <a:pt x="12310" y="7453"/>
                  <a:pt x="12305" y="7443"/>
                </a:cubicBezTo>
                <a:cubicBezTo>
                  <a:pt x="12300" y="7433"/>
                  <a:pt x="12289" y="7429"/>
                  <a:pt x="12279" y="7433"/>
                </a:cubicBezTo>
                <a:close/>
                <a:moveTo>
                  <a:pt x="7146" y="11749"/>
                </a:moveTo>
                <a:cubicBezTo>
                  <a:pt x="7135" y="11745"/>
                  <a:pt x="7124" y="11750"/>
                  <a:pt x="7120" y="11760"/>
                </a:cubicBezTo>
                <a:cubicBezTo>
                  <a:pt x="7116" y="11770"/>
                  <a:pt x="7121" y="11782"/>
                  <a:pt x="7131" y="11786"/>
                </a:cubicBezTo>
                <a:cubicBezTo>
                  <a:pt x="7141" y="11790"/>
                  <a:pt x="7153" y="11785"/>
                  <a:pt x="7157" y="11775"/>
                </a:cubicBezTo>
                <a:cubicBezTo>
                  <a:pt x="7157" y="11775"/>
                  <a:pt x="7157" y="11775"/>
                  <a:pt x="7157" y="11775"/>
                </a:cubicBezTo>
                <a:cubicBezTo>
                  <a:pt x="7161" y="11764"/>
                  <a:pt x="7156" y="11753"/>
                  <a:pt x="7146" y="11749"/>
                </a:cubicBezTo>
                <a:close/>
                <a:moveTo>
                  <a:pt x="13674" y="6518"/>
                </a:moveTo>
                <a:cubicBezTo>
                  <a:pt x="13666" y="6526"/>
                  <a:pt x="13666" y="6538"/>
                  <a:pt x="13673" y="6546"/>
                </a:cubicBezTo>
                <a:cubicBezTo>
                  <a:pt x="13681" y="6554"/>
                  <a:pt x="13694" y="6555"/>
                  <a:pt x="13702" y="6547"/>
                </a:cubicBezTo>
                <a:cubicBezTo>
                  <a:pt x="13702" y="6547"/>
                  <a:pt x="13702" y="6547"/>
                  <a:pt x="13702" y="6547"/>
                </a:cubicBezTo>
                <a:cubicBezTo>
                  <a:pt x="13710" y="6539"/>
                  <a:pt x="13710" y="6527"/>
                  <a:pt x="13702" y="6519"/>
                </a:cubicBezTo>
                <a:cubicBezTo>
                  <a:pt x="13695" y="6511"/>
                  <a:pt x="13682" y="6510"/>
                  <a:pt x="13674" y="6518"/>
                </a:cubicBezTo>
                <a:close/>
                <a:moveTo>
                  <a:pt x="13215" y="6902"/>
                </a:moveTo>
                <a:cubicBezTo>
                  <a:pt x="13215" y="6902"/>
                  <a:pt x="13215" y="6902"/>
                  <a:pt x="13215" y="6902"/>
                </a:cubicBezTo>
                <a:cubicBezTo>
                  <a:pt x="13206" y="6908"/>
                  <a:pt x="13204" y="6921"/>
                  <a:pt x="13211" y="6930"/>
                </a:cubicBezTo>
                <a:cubicBezTo>
                  <a:pt x="13217" y="6939"/>
                  <a:pt x="13230" y="6941"/>
                  <a:pt x="13239" y="6934"/>
                </a:cubicBezTo>
                <a:cubicBezTo>
                  <a:pt x="13248" y="6928"/>
                  <a:pt x="13250" y="6915"/>
                  <a:pt x="13243" y="6906"/>
                </a:cubicBezTo>
                <a:cubicBezTo>
                  <a:pt x="13237" y="6897"/>
                  <a:pt x="13224" y="6895"/>
                  <a:pt x="13215" y="6902"/>
                </a:cubicBezTo>
                <a:close/>
                <a:moveTo>
                  <a:pt x="13145" y="6976"/>
                </a:moveTo>
                <a:cubicBezTo>
                  <a:pt x="13139" y="6967"/>
                  <a:pt x="13127" y="6965"/>
                  <a:pt x="13117" y="6971"/>
                </a:cubicBezTo>
                <a:cubicBezTo>
                  <a:pt x="13117" y="6971"/>
                  <a:pt x="13117" y="6971"/>
                  <a:pt x="13117" y="6971"/>
                </a:cubicBezTo>
                <a:cubicBezTo>
                  <a:pt x="13108" y="6977"/>
                  <a:pt x="13106" y="6990"/>
                  <a:pt x="13112" y="6999"/>
                </a:cubicBezTo>
                <a:cubicBezTo>
                  <a:pt x="13118" y="7008"/>
                  <a:pt x="13131" y="7010"/>
                  <a:pt x="13140" y="7004"/>
                </a:cubicBezTo>
                <a:cubicBezTo>
                  <a:pt x="13140" y="7004"/>
                  <a:pt x="13140" y="7004"/>
                  <a:pt x="13140" y="7004"/>
                </a:cubicBezTo>
                <a:cubicBezTo>
                  <a:pt x="13149" y="6998"/>
                  <a:pt x="13151" y="6985"/>
                  <a:pt x="13145" y="6976"/>
                </a:cubicBezTo>
                <a:close/>
                <a:moveTo>
                  <a:pt x="13339" y="6834"/>
                </a:moveTo>
                <a:cubicBezTo>
                  <a:pt x="13332" y="6825"/>
                  <a:pt x="13320" y="6823"/>
                  <a:pt x="13311" y="6830"/>
                </a:cubicBezTo>
                <a:cubicBezTo>
                  <a:pt x="13302" y="6837"/>
                  <a:pt x="13301" y="6849"/>
                  <a:pt x="13307" y="6858"/>
                </a:cubicBezTo>
                <a:cubicBezTo>
                  <a:pt x="13314" y="6867"/>
                  <a:pt x="13327" y="6869"/>
                  <a:pt x="13335" y="6862"/>
                </a:cubicBezTo>
                <a:cubicBezTo>
                  <a:pt x="13335" y="6862"/>
                  <a:pt x="13335" y="6862"/>
                  <a:pt x="13335" y="6862"/>
                </a:cubicBezTo>
                <a:cubicBezTo>
                  <a:pt x="13344" y="6855"/>
                  <a:pt x="13346" y="6843"/>
                  <a:pt x="13339" y="6834"/>
                </a:cubicBezTo>
                <a:close/>
                <a:moveTo>
                  <a:pt x="13405" y="6756"/>
                </a:moveTo>
                <a:cubicBezTo>
                  <a:pt x="13396" y="6763"/>
                  <a:pt x="13395" y="6775"/>
                  <a:pt x="13402" y="6784"/>
                </a:cubicBezTo>
                <a:cubicBezTo>
                  <a:pt x="13409" y="6792"/>
                  <a:pt x="13422" y="6794"/>
                  <a:pt x="13430" y="6787"/>
                </a:cubicBezTo>
                <a:cubicBezTo>
                  <a:pt x="13439" y="6780"/>
                  <a:pt x="13440" y="6767"/>
                  <a:pt x="13433" y="6759"/>
                </a:cubicBezTo>
                <a:cubicBezTo>
                  <a:pt x="13426" y="6750"/>
                  <a:pt x="13413" y="6749"/>
                  <a:pt x="13405" y="6756"/>
                </a:cubicBezTo>
                <a:close/>
                <a:moveTo>
                  <a:pt x="13497" y="6679"/>
                </a:moveTo>
                <a:cubicBezTo>
                  <a:pt x="13497" y="6679"/>
                  <a:pt x="13497" y="6679"/>
                  <a:pt x="13497" y="6679"/>
                </a:cubicBezTo>
                <a:cubicBezTo>
                  <a:pt x="13488" y="6686"/>
                  <a:pt x="13487" y="6699"/>
                  <a:pt x="13495" y="6707"/>
                </a:cubicBezTo>
                <a:cubicBezTo>
                  <a:pt x="13502" y="6715"/>
                  <a:pt x="13514" y="6716"/>
                  <a:pt x="13523" y="6709"/>
                </a:cubicBezTo>
                <a:cubicBezTo>
                  <a:pt x="13531" y="6702"/>
                  <a:pt x="13532" y="6689"/>
                  <a:pt x="13525" y="6681"/>
                </a:cubicBezTo>
                <a:cubicBezTo>
                  <a:pt x="13518" y="6673"/>
                  <a:pt x="13505" y="6672"/>
                  <a:pt x="13497" y="6679"/>
                </a:cubicBezTo>
                <a:close/>
                <a:moveTo>
                  <a:pt x="16455" y="2917"/>
                </a:moveTo>
                <a:cubicBezTo>
                  <a:pt x="16445" y="2912"/>
                  <a:pt x="16433" y="2915"/>
                  <a:pt x="16427" y="2925"/>
                </a:cubicBezTo>
                <a:cubicBezTo>
                  <a:pt x="16422" y="2935"/>
                  <a:pt x="16426" y="2947"/>
                  <a:pt x="16435" y="2952"/>
                </a:cubicBezTo>
                <a:cubicBezTo>
                  <a:pt x="16445" y="2957"/>
                  <a:pt x="16457" y="2954"/>
                  <a:pt x="16462" y="2944"/>
                </a:cubicBezTo>
                <a:cubicBezTo>
                  <a:pt x="16468" y="2934"/>
                  <a:pt x="16464" y="2922"/>
                  <a:pt x="16455" y="2917"/>
                </a:cubicBezTo>
                <a:close/>
                <a:moveTo>
                  <a:pt x="16511" y="2812"/>
                </a:moveTo>
                <a:cubicBezTo>
                  <a:pt x="16501" y="2806"/>
                  <a:pt x="16489" y="2810"/>
                  <a:pt x="16484" y="2820"/>
                </a:cubicBezTo>
                <a:cubicBezTo>
                  <a:pt x="16478" y="2830"/>
                  <a:pt x="16482" y="2842"/>
                  <a:pt x="16492" y="2847"/>
                </a:cubicBezTo>
                <a:cubicBezTo>
                  <a:pt x="16502" y="2852"/>
                  <a:pt x="16514" y="2848"/>
                  <a:pt x="16519" y="2839"/>
                </a:cubicBezTo>
                <a:cubicBezTo>
                  <a:pt x="16524" y="2829"/>
                  <a:pt x="16520" y="2817"/>
                  <a:pt x="16511" y="2812"/>
                </a:cubicBezTo>
                <a:close/>
                <a:moveTo>
                  <a:pt x="16618" y="2599"/>
                </a:moveTo>
                <a:cubicBezTo>
                  <a:pt x="16608" y="2594"/>
                  <a:pt x="16596" y="2598"/>
                  <a:pt x="16591" y="2608"/>
                </a:cubicBezTo>
                <a:cubicBezTo>
                  <a:pt x="16586" y="2618"/>
                  <a:pt x="16591" y="2630"/>
                  <a:pt x="16600" y="2635"/>
                </a:cubicBezTo>
                <a:cubicBezTo>
                  <a:pt x="16610" y="2640"/>
                  <a:pt x="16622" y="2635"/>
                  <a:pt x="16627" y="2626"/>
                </a:cubicBezTo>
                <a:cubicBezTo>
                  <a:pt x="16632" y="2616"/>
                  <a:pt x="16628" y="2604"/>
                  <a:pt x="16618" y="2599"/>
                </a:cubicBezTo>
                <a:close/>
                <a:moveTo>
                  <a:pt x="16338" y="3125"/>
                </a:moveTo>
                <a:cubicBezTo>
                  <a:pt x="16328" y="3119"/>
                  <a:pt x="16316" y="3123"/>
                  <a:pt x="16311" y="3132"/>
                </a:cubicBezTo>
                <a:cubicBezTo>
                  <a:pt x="16305" y="3142"/>
                  <a:pt x="16308" y="3154"/>
                  <a:pt x="16318" y="3160"/>
                </a:cubicBezTo>
                <a:cubicBezTo>
                  <a:pt x="16327" y="3165"/>
                  <a:pt x="16340" y="3162"/>
                  <a:pt x="16345" y="3152"/>
                </a:cubicBezTo>
                <a:cubicBezTo>
                  <a:pt x="16345" y="3152"/>
                  <a:pt x="16345" y="3152"/>
                  <a:pt x="16345" y="3152"/>
                </a:cubicBezTo>
                <a:cubicBezTo>
                  <a:pt x="16351" y="3143"/>
                  <a:pt x="16348" y="3130"/>
                  <a:pt x="16338" y="3125"/>
                </a:cubicBezTo>
                <a:close/>
                <a:moveTo>
                  <a:pt x="16278" y="3228"/>
                </a:moveTo>
                <a:cubicBezTo>
                  <a:pt x="16268" y="3222"/>
                  <a:pt x="16256" y="3225"/>
                  <a:pt x="16250" y="3235"/>
                </a:cubicBezTo>
                <a:cubicBezTo>
                  <a:pt x="16245" y="3244"/>
                  <a:pt x="16248" y="3256"/>
                  <a:pt x="16257" y="3262"/>
                </a:cubicBezTo>
                <a:cubicBezTo>
                  <a:pt x="16267" y="3268"/>
                  <a:pt x="16279" y="3265"/>
                  <a:pt x="16285" y="3255"/>
                </a:cubicBezTo>
                <a:cubicBezTo>
                  <a:pt x="16290" y="3246"/>
                  <a:pt x="16287" y="3233"/>
                  <a:pt x="16278" y="3228"/>
                </a:cubicBezTo>
                <a:close/>
                <a:moveTo>
                  <a:pt x="16669" y="2491"/>
                </a:moveTo>
                <a:cubicBezTo>
                  <a:pt x="16659" y="2486"/>
                  <a:pt x="16647" y="2491"/>
                  <a:pt x="16643" y="2501"/>
                </a:cubicBezTo>
                <a:cubicBezTo>
                  <a:pt x="16638" y="2511"/>
                  <a:pt x="16642" y="2523"/>
                  <a:pt x="16652" y="2527"/>
                </a:cubicBezTo>
                <a:cubicBezTo>
                  <a:pt x="16662" y="2532"/>
                  <a:pt x="16674" y="2528"/>
                  <a:pt x="16679" y="2518"/>
                </a:cubicBezTo>
                <a:cubicBezTo>
                  <a:pt x="16684" y="2508"/>
                  <a:pt x="16679" y="2496"/>
                  <a:pt x="16669" y="2491"/>
                </a:cubicBezTo>
                <a:close/>
                <a:moveTo>
                  <a:pt x="16397" y="3021"/>
                </a:moveTo>
                <a:cubicBezTo>
                  <a:pt x="16387" y="3016"/>
                  <a:pt x="16375" y="3019"/>
                  <a:pt x="16370" y="3029"/>
                </a:cubicBezTo>
                <a:cubicBezTo>
                  <a:pt x="16370" y="3029"/>
                  <a:pt x="16370" y="3029"/>
                  <a:pt x="16370" y="3029"/>
                </a:cubicBezTo>
                <a:cubicBezTo>
                  <a:pt x="16364" y="3039"/>
                  <a:pt x="16368" y="3051"/>
                  <a:pt x="16377" y="3056"/>
                </a:cubicBezTo>
                <a:cubicBezTo>
                  <a:pt x="16387" y="3062"/>
                  <a:pt x="16399" y="3058"/>
                  <a:pt x="16405" y="3049"/>
                </a:cubicBezTo>
                <a:cubicBezTo>
                  <a:pt x="16410" y="3039"/>
                  <a:pt x="16407" y="3027"/>
                  <a:pt x="16397" y="3021"/>
                </a:cubicBezTo>
                <a:close/>
                <a:moveTo>
                  <a:pt x="16973" y="1714"/>
                </a:moveTo>
                <a:cubicBezTo>
                  <a:pt x="16968" y="1714"/>
                  <a:pt x="16963" y="1716"/>
                  <a:pt x="16959" y="1720"/>
                </a:cubicBezTo>
                <a:cubicBezTo>
                  <a:pt x="16955" y="1723"/>
                  <a:pt x="16953" y="1728"/>
                  <a:pt x="16953" y="1734"/>
                </a:cubicBezTo>
                <a:cubicBezTo>
                  <a:pt x="16953" y="1739"/>
                  <a:pt x="16955" y="1744"/>
                  <a:pt x="16959" y="1748"/>
                </a:cubicBezTo>
                <a:cubicBezTo>
                  <a:pt x="16963" y="1752"/>
                  <a:pt x="16968" y="1754"/>
                  <a:pt x="16973" y="1754"/>
                </a:cubicBezTo>
                <a:cubicBezTo>
                  <a:pt x="16978" y="1754"/>
                  <a:pt x="16983" y="1752"/>
                  <a:pt x="16987" y="1748"/>
                </a:cubicBezTo>
                <a:cubicBezTo>
                  <a:pt x="16991" y="1744"/>
                  <a:pt x="16993" y="1739"/>
                  <a:pt x="16993" y="1734"/>
                </a:cubicBezTo>
                <a:cubicBezTo>
                  <a:pt x="16993" y="1728"/>
                  <a:pt x="16991" y="1723"/>
                  <a:pt x="16987" y="1720"/>
                </a:cubicBezTo>
                <a:cubicBezTo>
                  <a:pt x="16983" y="1716"/>
                  <a:pt x="16978" y="1714"/>
                  <a:pt x="16973" y="1714"/>
                </a:cubicBezTo>
                <a:close/>
                <a:moveTo>
                  <a:pt x="15079" y="4884"/>
                </a:moveTo>
                <a:cubicBezTo>
                  <a:pt x="15073" y="4893"/>
                  <a:pt x="15074" y="4906"/>
                  <a:pt x="15083" y="4912"/>
                </a:cubicBezTo>
                <a:cubicBezTo>
                  <a:pt x="15091" y="4919"/>
                  <a:pt x="15104" y="4918"/>
                  <a:pt x="15111" y="4909"/>
                </a:cubicBezTo>
                <a:cubicBezTo>
                  <a:pt x="15118" y="4901"/>
                  <a:pt x="15116" y="4888"/>
                  <a:pt x="15108" y="4881"/>
                </a:cubicBezTo>
                <a:cubicBezTo>
                  <a:pt x="15099" y="4874"/>
                  <a:pt x="15086" y="4876"/>
                  <a:pt x="15079" y="4884"/>
                </a:cubicBezTo>
                <a:close/>
                <a:moveTo>
                  <a:pt x="16940" y="1829"/>
                </a:moveTo>
                <a:cubicBezTo>
                  <a:pt x="16930" y="1825"/>
                  <a:pt x="16918" y="1831"/>
                  <a:pt x="16915" y="1841"/>
                </a:cubicBezTo>
                <a:cubicBezTo>
                  <a:pt x="16911" y="1851"/>
                  <a:pt x="16916" y="1863"/>
                  <a:pt x="16927" y="1866"/>
                </a:cubicBezTo>
                <a:cubicBezTo>
                  <a:pt x="16937" y="1870"/>
                  <a:pt x="16949" y="1865"/>
                  <a:pt x="16952" y="1854"/>
                </a:cubicBezTo>
                <a:cubicBezTo>
                  <a:pt x="16952" y="1854"/>
                  <a:pt x="16952" y="1854"/>
                  <a:pt x="16952" y="1854"/>
                </a:cubicBezTo>
                <a:cubicBezTo>
                  <a:pt x="16956" y="1844"/>
                  <a:pt x="16951" y="1833"/>
                  <a:pt x="16940" y="1829"/>
                </a:cubicBezTo>
                <a:close/>
                <a:moveTo>
                  <a:pt x="16216" y="3330"/>
                </a:moveTo>
                <a:cubicBezTo>
                  <a:pt x="16207" y="3324"/>
                  <a:pt x="16194" y="3327"/>
                  <a:pt x="16189" y="3336"/>
                </a:cubicBezTo>
                <a:cubicBezTo>
                  <a:pt x="16183" y="3346"/>
                  <a:pt x="16186" y="3358"/>
                  <a:pt x="16195" y="3364"/>
                </a:cubicBezTo>
                <a:cubicBezTo>
                  <a:pt x="16205" y="3370"/>
                  <a:pt x="16217" y="3367"/>
                  <a:pt x="16223" y="3357"/>
                </a:cubicBezTo>
                <a:cubicBezTo>
                  <a:pt x="16223" y="3357"/>
                  <a:pt x="16223" y="3357"/>
                  <a:pt x="16223" y="3357"/>
                </a:cubicBezTo>
                <a:cubicBezTo>
                  <a:pt x="16229" y="3348"/>
                  <a:pt x="16226" y="3336"/>
                  <a:pt x="16216" y="3330"/>
                </a:cubicBezTo>
                <a:close/>
                <a:moveTo>
                  <a:pt x="16900" y="1941"/>
                </a:moveTo>
                <a:cubicBezTo>
                  <a:pt x="16889" y="1937"/>
                  <a:pt x="16878" y="1942"/>
                  <a:pt x="16874" y="1953"/>
                </a:cubicBezTo>
                <a:cubicBezTo>
                  <a:pt x="16870" y="1963"/>
                  <a:pt x="16875" y="1974"/>
                  <a:pt x="16886" y="1978"/>
                </a:cubicBezTo>
                <a:cubicBezTo>
                  <a:pt x="16896" y="1982"/>
                  <a:pt x="16908" y="1977"/>
                  <a:pt x="16911" y="1967"/>
                </a:cubicBezTo>
                <a:cubicBezTo>
                  <a:pt x="16915" y="1956"/>
                  <a:pt x="16910" y="1945"/>
                  <a:pt x="16900" y="1941"/>
                </a:cubicBezTo>
                <a:close/>
                <a:moveTo>
                  <a:pt x="16767" y="2273"/>
                </a:moveTo>
                <a:cubicBezTo>
                  <a:pt x="16757" y="2269"/>
                  <a:pt x="16745" y="2274"/>
                  <a:pt x="16741" y="2284"/>
                </a:cubicBezTo>
                <a:cubicBezTo>
                  <a:pt x="16741" y="2284"/>
                  <a:pt x="16741" y="2284"/>
                  <a:pt x="16741" y="2284"/>
                </a:cubicBezTo>
                <a:cubicBezTo>
                  <a:pt x="16736" y="2294"/>
                  <a:pt x="16741" y="2306"/>
                  <a:pt x="16751" y="2310"/>
                </a:cubicBezTo>
                <a:cubicBezTo>
                  <a:pt x="16761" y="2314"/>
                  <a:pt x="16773" y="2310"/>
                  <a:pt x="16777" y="2300"/>
                </a:cubicBezTo>
                <a:cubicBezTo>
                  <a:pt x="16777" y="2300"/>
                  <a:pt x="16777" y="2300"/>
                  <a:pt x="16777" y="2300"/>
                </a:cubicBezTo>
                <a:cubicBezTo>
                  <a:pt x="16782" y="2289"/>
                  <a:pt x="16777" y="2278"/>
                  <a:pt x="16767" y="2273"/>
                </a:cubicBezTo>
                <a:close/>
                <a:moveTo>
                  <a:pt x="16813" y="2163"/>
                </a:moveTo>
                <a:cubicBezTo>
                  <a:pt x="16803" y="2159"/>
                  <a:pt x="16791" y="2164"/>
                  <a:pt x="16787" y="2174"/>
                </a:cubicBezTo>
                <a:cubicBezTo>
                  <a:pt x="16783" y="2184"/>
                  <a:pt x="16788" y="2196"/>
                  <a:pt x="16798" y="2200"/>
                </a:cubicBezTo>
                <a:cubicBezTo>
                  <a:pt x="16808" y="2204"/>
                  <a:pt x="16820" y="2199"/>
                  <a:pt x="16824" y="2189"/>
                </a:cubicBezTo>
                <a:cubicBezTo>
                  <a:pt x="16828" y="2179"/>
                  <a:pt x="16823" y="2167"/>
                  <a:pt x="16813" y="2163"/>
                </a:cubicBezTo>
                <a:close/>
                <a:moveTo>
                  <a:pt x="16857" y="2052"/>
                </a:moveTo>
                <a:cubicBezTo>
                  <a:pt x="16847" y="2048"/>
                  <a:pt x="16835" y="2053"/>
                  <a:pt x="16831" y="2064"/>
                </a:cubicBezTo>
                <a:cubicBezTo>
                  <a:pt x="16831" y="2064"/>
                  <a:pt x="16831" y="2064"/>
                  <a:pt x="16831" y="2064"/>
                </a:cubicBezTo>
                <a:cubicBezTo>
                  <a:pt x="16827" y="2074"/>
                  <a:pt x="16832" y="2086"/>
                  <a:pt x="16843" y="2090"/>
                </a:cubicBezTo>
                <a:cubicBezTo>
                  <a:pt x="16853" y="2094"/>
                  <a:pt x="16865" y="2089"/>
                  <a:pt x="16869" y="2078"/>
                </a:cubicBezTo>
                <a:cubicBezTo>
                  <a:pt x="16873" y="2068"/>
                  <a:pt x="16868" y="2056"/>
                  <a:pt x="16857" y="2052"/>
                </a:cubicBezTo>
                <a:close/>
                <a:moveTo>
                  <a:pt x="16719" y="2383"/>
                </a:moveTo>
                <a:cubicBezTo>
                  <a:pt x="16709" y="2378"/>
                  <a:pt x="16697" y="2383"/>
                  <a:pt x="16692" y="2393"/>
                </a:cubicBezTo>
                <a:cubicBezTo>
                  <a:pt x="16692" y="2393"/>
                  <a:pt x="16692" y="2393"/>
                  <a:pt x="16692" y="2393"/>
                </a:cubicBezTo>
                <a:cubicBezTo>
                  <a:pt x="16688" y="2403"/>
                  <a:pt x="16692" y="2415"/>
                  <a:pt x="16702" y="2419"/>
                </a:cubicBezTo>
                <a:cubicBezTo>
                  <a:pt x="16713" y="2424"/>
                  <a:pt x="16724" y="2419"/>
                  <a:pt x="16729" y="2409"/>
                </a:cubicBezTo>
                <a:cubicBezTo>
                  <a:pt x="16733" y="2399"/>
                  <a:pt x="16729" y="2387"/>
                  <a:pt x="16719" y="2383"/>
                </a:cubicBezTo>
                <a:close/>
                <a:moveTo>
                  <a:pt x="15588" y="4223"/>
                </a:moveTo>
                <a:cubicBezTo>
                  <a:pt x="15581" y="4232"/>
                  <a:pt x="15583" y="4244"/>
                  <a:pt x="15592" y="4251"/>
                </a:cubicBezTo>
                <a:cubicBezTo>
                  <a:pt x="15601" y="4258"/>
                  <a:pt x="15613" y="4256"/>
                  <a:pt x="15620" y="4247"/>
                </a:cubicBezTo>
                <a:cubicBezTo>
                  <a:pt x="15626" y="4238"/>
                  <a:pt x="15624" y="4225"/>
                  <a:pt x="15615" y="4219"/>
                </a:cubicBezTo>
                <a:cubicBezTo>
                  <a:pt x="15607" y="4212"/>
                  <a:pt x="15594" y="4214"/>
                  <a:pt x="15588" y="4223"/>
                </a:cubicBezTo>
                <a:close/>
                <a:moveTo>
                  <a:pt x="15373" y="4509"/>
                </a:moveTo>
                <a:cubicBezTo>
                  <a:pt x="15366" y="4518"/>
                  <a:pt x="15368" y="4530"/>
                  <a:pt x="15377" y="4537"/>
                </a:cubicBezTo>
                <a:cubicBezTo>
                  <a:pt x="15386" y="4544"/>
                  <a:pt x="15398" y="4542"/>
                  <a:pt x="15405" y="4533"/>
                </a:cubicBezTo>
                <a:cubicBezTo>
                  <a:pt x="15405" y="4533"/>
                  <a:pt x="15405" y="4533"/>
                  <a:pt x="15405" y="4533"/>
                </a:cubicBezTo>
                <a:cubicBezTo>
                  <a:pt x="15412" y="4524"/>
                  <a:pt x="15410" y="4512"/>
                  <a:pt x="15401" y="4505"/>
                </a:cubicBezTo>
                <a:cubicBezTo>
                  <a:pt x="15392" y="4498"/>
                  <a:pt x="15380" y="4500"/>
                  <a:pt x="15373" y="4509"/>
                </a:cubicBezTo>
                <a:close/>
                <a:moveTo>
                  <a:pt x="16153" y="3431"/>
                </a:moveTo>
                <a:cubicBezTo>
                  <a:pt x="16144" y="3425"/>
                  <a:pt x="16132" y="3428"/>
                  <a:pt x="16126" y="3438"/>
                </a:cubicBezTo>
                <a:cubicBezTo>
                  <a:pt x="16120" y="3447"/>
                  <a:pt x="16123" y="3459"/>
                  <a:pt x="16132" y="3465"/>
                </a:cubicBezTo>
                <a:cubicBezTo>
                  <a:pt x="16141" y="3471"/>
                  <a:pt x="16154" y="3468"/>
                  <a:pt x="16160" y="3459"/>
                </a:cubicBezTo>
                <a:cubicBezTo>
                  <a:pt x="16166" y="3449"/>
                  <a:pt x="16163" y="3437"/>
                  <a:pt x="16153" y="3431"/>
                </a:cubicBezTo>
                <a:close/>
                <a:moveTo>
                  <a:pt x="15473" y="4410"/>
                </a:moveTo>
                <a:cubicBezTo>
                  <a:pt x="15464" y="4403"/>
                  <a:pt x="15452" y="4405"/>
                  <a:pt x="15445" y="4414"/>
                </a:cubicBezTo>
                <a:cubicBezTo>
                  <a:pt x="15445" y="4414"/>
                  <a:pt x="15445" y="4414"/>
                  <a:pt x="15445" y="4414"/>
                </a:cubicBezTo>
                <a:cubicBezTo>
                  <a:pt x="15438" y="4423"/>
                  <a:pt x="15440" y="4435"/>
                  <a:pt x="15449" y="4442"/>
                </a:cubicBezTo>
                <a:cubicBezTo>
                  <a:pt x="15458" y="4449"/>
                  <a:pt x="15470" y="4447"/>
                  <a:pt x="15477" y="4438"/>
                </a:cubicBezTo>
                <a:cubicBezTo>
                  <a:pt x="15477" y="4438"/>
                  <a:pt x="15477" y="4438"/>
                  <a:pt x="15477" y="4438"/>
                </a:cubicBezTo>
                <a:cubicBezTo>
                  <a:pt x="15484" y="4429"/>
                  <a:pt x="15482" y="4417"/>
                  <a:pt x="15473" y="4410"/>
                </a:cubicBezTo>
                <a:close/>
                <a:moveTo>
                  <a:pt x="15300" y="4603"/>
                </a:moveTo>
                <a:cubicBezTo>
                  <a:pt x="15300" y="4603"/>
                  <a:pt x="15300" y="4603"/>
                  <a:pt x="15300" y="4603"/>
                </a:cubicBezTo>
                <a:cubicBezTo>
                  <a:pt x="15294" y="4612"/>
                  <a:pt x="15295" y="4625"/>
                  <a:pt x="15304" y="4631"/>
                </a:cubicBezTo>
                <a:cubicBezTo>
                  <a:pt x="15313" y="4638"/>
                  <a:pt x="15325" y="4636"/>
                  <a:pt x="15332" y="4628"/>
                </a:cubicBezTo>
                <a:cubicBezTo>
                  <a:pt x="15339" y="4619"/>
                  <a:pt x="15337" y="4606"/>
                  <a:pt x="15328" y="4600"/>
                </a:cubicBezTo>
                <a:cubicBezTo>
                  <a:pt x="15320" y="4593"/>
                  <a:pt x="15307" y="4595"/>
                  <a:pt x="15300" y="4603"/>
                </a:cubicBezTo>
                <a:close/>
                <a:moveTo>
                  <a:pt x="15182" y="4788"/>
                </a:moveTo>
                <a:cubicBezTo>
                  <a:pt x="15173" y="4781"/>
                  <a:pt x="15160" y="4782"/>
                  <a:pt x="15154" y="4791"/>
                </a:cubicBezTo>
                <a:cubicBezTo>
                  <a:pt x="15147" y="4800"/>
                  <a:pt x="15148" y="4812"/>
                  <a:pt x="15157" y="4819"/>
                </a:cubicBezTo>
                <a:cubicBezTo>
                  <a:pt x="15166" y="4826"/>
                  <a:pt x="15178" y="4824"/>
                  <a:pt x="15185" y="4816"/>
                </a:cubicBezTo>
                <a:cubicBezTo>
                  <a:pt x="15185" y="4816"/>
                  <a:pt x="15185" y="4816"/>
                  <a:pt x="15185" y="4816"/>
                </a:cubicBezTo>
                <a:cubicBezTo>
                  <a:pt x="15192" y="4807"/>
                  <a:pt x="15190" y="4795"/>
                  <a:pt x="15182" y="4788"/>
                </a:cubicBezTo>
                <a:close/>
                <a:moveTo>
                  <a:pt x="15227" y="4697"/>
                </a:moveTo>
                <a:cubicBezTo>
                  <a:pt x="15220" y="4706"/>
                  <a:pt x="15222" y="4719"/>
                  <a:pt x="15231" y="4725"/>
                </a:cubicBezTo>
                <a:cubicBezTo>
                  <a:pt x="15239" y="4732"/>
                  <a:pt x="15252" y="4731"/>
                  <a:pt x="15259" y="4722"/>
                </a:cubicBezTo>
                <a:cubicBezTo>
                  <a:pt x="15266" y="4713"/>
                  <a:pt x="15264" y="4701"/>
                  <a:pt x="15255" y="4694"/>
                </a:cubicBezTo>
                <a:cubicBezTo>
                  <a:pt x="15247" y="4687"/>
                  <a:pt x="15234" y="4689"/>
                  <a:pt x="15227" y="4697"/>
                </a:cubicBezTo>
                <a:close/>
                <a:moveTo>
                  <a:pt x="15545" y="4315"/>
                </a:moveTo>
                <a:cubicBezTo>
                  <a:pt x="15536" y="4308"/>
                  <a:pt x="15523" y="4310"/>
                  <a:pt x="15517" y="4319"/>
                </a:cubicBezTo>
                <a:cubicBezTo>
                  <a:pt x="15510" y="4328"/>
                  <a:pt x="15512" y="4340"/>
                  <a:pt x="15521" y="4347"/>
                </a:cubicBezTo>
                <a:cubicBezTo>
                  <a:pt x="15530" y="4353"/>
                  <a:pt x="15542" y="4352"/>
                  <a:pt x="15549" y="4343"/>
                </a:cubicBezTo>
                <a:cubicBezTo>
                  <a:pt x="15549" y="4343"/>
                  <a:pt x="15549" y="4343"/>
                  <a:pt x="15549" y="4343"/>
                </a:cubicBezTo>
                <a:cubicBezTo>
                  <a:pt x="15555" y="4334"/>
                  <a:pt x="15553" y="4321"/>
                  <a:pt x="15545" y="4315"/>
                </a:cubicBezTo>
                <a:close/>
                <a:moveTo>
                  <a:pt x="16024" y="3632"/>
                </a:moveTo>
                <a:cubicBezTo>
                  <a:pt x="16015" y="3626"/>
                  <a:pt x="16003" y="3628"/>
                  <a:pt x="15997" y="3638"/>
                </a:cubicBezTo>
                <a:cubicBezTo>
                  <a:pt x="15997" y="3638"/>
                  <a:pt x="15997" y="3638"/>
                  <a:pt x="15997" y="3638"/>
                </a:cubicBezTo>
                <a:cubicBezTo>
                  <a:pt x="15991" y="3647"/>
                  <a:pt x="15993" y="3659"/>
                  <a:pt x="16002" y="3665"/>
                </a:cubicBezTo>
                <a:cubicBezTo>
                  <a:pt x="16012" y="3671"/>
                  <a:pt x="16024" y="3669"/>
                  <a:pt x="16030" y="3660"/>
                </a:cubicBezTo>
                <a:cubicBezTo>
                  <a:pt x="16036" y="3650"/>
                  <a:pt x="16034" y="3638"/>
                  <a:pt x="16024" y="3632"/>
                </a:cubicBezTo>
                <a:close/>
                <a:moveTo>
                  <a:pt x="16089" y="3532"/>
                </a:moveTo>
                <a:cubicBezTo>
                  <a:pt x="16080" y="3526"/>
                  <a:pt x="16068" y="3529"/>
                  <a:pt x="16062" y="3538"/>
                </a:cubicBezTo>
                <a:cubicBezTo>
                  <a:pt x="16056" y="3547"/>
                  <a:pt x="16059" y="3560"/>
                  <a:pt x="16068" y="3566"/>
                </a:cubicBezTo>
                <a:cubicBezTo>
                  <a:pt x="16077" y="3572"/>
                  <a:pt x="16089" y="3569"/>
                  <a:pt x="16095" y="3560"/>
                </a:cubicBezTo>
                <a:cubicBezTo>
                  <a:pt x="16101" y="3550"/>
                  <a:pt x="16099" y="3538"/>
                  <a:pt x="16089" y="3532"/>
                </a:cubicBezTo>
                <a:close/>
                <a:moveTo>
                  <a:pt x="15931" y="3737"/>
                </a:moveTo>
                <a:cubicBezTo>
                  <a:pt x="15925" y="3746"/>
                  <a:pt x="15927" y="3758"/>
                  <a:pt x="15936" y="3764"/>
                </a:cubicBezTo>
                <a:cubicBezTo>
                  <a:pt x="15945" y="3771"/>
                  <a:pt x="15958" y="3768"/>
                  <a:pt x="15964" y="3759"/>
                </a:cubicBezTo>
                <a:cubicBezTo>
                  <a:pt x="15970" y="3750"/>
                  <a:pt x="15968" y="3737"/>
                  <a:pt x="15959" y="3731"/>
                </a:cubicBezTo>
                <a:cubicBezTo>
                  <a:pt x="15949" y="3725"/>
                  <a:pt x="15937" y="3727"/>
                  <a:pt x="15931" y="3737"/>
                </a:cubicBezTo>
                <a:close/>
                <a:moveTo>
                  <a:pt x="15864" y="3835"/>
                </a:moveTo>
                <a:cubicBezTo>
                  <a:pt x="15858" y="3844"/>
                  <a:pt x="15860" y="3857"/>
                  <a:pt x="15869" y="3863"/>
                </a:cubicBezTo>
                <a:cubicBezTo>
                  <a:pt x="15878" y="3869"/>
                  <a:pt x="15890" y="3867"/>
                  <a:pt x="15897" y="3858"/>
                </a:cubicBezTo>
                <a:cubicBezTo>
                  <a:pt x="15903" y="3849"/>
                  <a:pt x="15901" y="3836"/>
                  <a:pt x="15892" y="3830"/>
                </a:cubicBezTo>
                <a:cubicBezTo>
                  <a:pt x="15882" y="3824"/>
                  <a:pt x="15870" y="3826"/>
                  <a:pt x="15864" y="3835"/>
                </a:cubicBezTo>
                <a:close/>
                <a:moveTo>
                  <a:pt x="15658" y="4127"/>
                </a:moveTo>
                <a:cubicBezTo>
                  <a:pt x="15658" y="4127"/>
                  <a:pt x="15658" y="4127"/>
                  <a:pt x="15658" y="4127"/>
                </a:cubicBezTo>
                <a:cubicBezTo>
                  <a:pt x="15651" y="4136"/>
                  <a:pt x="15653" y="4148"/>
                  <a:pt x="15662" y="4155"/>
                </a:cubicBezTo>
                <a:cubicBezTo>
                  <a:pt x="15671" y="4161"/>
                  <a:pt x="15684" y="4159"/>
                  <a:pt x="15690" y="4150"/>
                </a:cubicBezTo>
                <a:cubicBezTo>
                  <a:pt x="15697" y="4141"/>
                  <a:pt x="15695" y="4129"/>
                  <a:pt x="15686" y="4122"/>
                </a:cubicBezTo>
                <a:cubicBezTo>
                  <a:pt x="15677" y="4116"/>
                  <a:pt x="15664" y="4118"/>
                  <a:pt x="15658" y="4127"/>
                </a:cubicBezTo>
                <a:close/>
                <a:moveTo>
                  <a:pt x="15727" y="4030"/>
                </a:moveTo>
                <a:cubicBezTo>
                  <a:pt x="15721" y="4039"/>
                  <a:pt x="15723" y="4052"/>
                  <a:pt x="15732" y="4058"/>
                </a:cubicBezTo>
                <a:cubicBezTo>
                  <a:pt x="15741" y="4064"/>
                  <a:pt x="15753" y="4062"/>
                  <a:pt x="15760" y="4053"/>
                </a:cubicBezTo>
                <a:cubicBezTo>
                  <a:pt x="15766" y="4044"/>
                  <a:pt x="15764" y="4032"/>
                  <a:pt x="15755" y="4025"/>
                </a:cubicBezTo>
                <a:cubicBezTo>
                  <a:pt x="15746" y="4019"/>
                  <a:pt x="15734" y="4021"/>
                  <a:pt x="15727" y="4030"/>
                </a:cubicBezTo>
                <a:close/>
                <a:moveTo>
                  <a:pt x="15796" y="3933"/>
                </a:moveTo>
                <a:cubicBezTo>
                  <a:pt x="15790" y="3942"/>
                  <a:pt x="15792" y="3954"/>
                  <a:pt x="15801" y="3961"/>
                </a:cubicBezTo>
                <a:cubicBezTo>
                  <a:pt x="15810" y="3967"/>
                  <a:pt x="15822" y="3965"/>
                  <a:pt x="15829" y="3956"/>
                </a:cubicBezTo>
                <a:cubicBezTo>
                  <a:pt x="15835" y="3947"/>
                  <a:pt x="15833" y="3934"/>
                  <a:pt x="15824" y="3928"/>
                </a:cubicBezTo>
                <a:cubicBezTo>
                  <a:pt x="15815" y="3922"/>
                  <a:pt x="15802" y="3924"/>
                  <a:pt x="15796" y="3933"/>
                </a:cubicBezTo>
                <a:close/>
                <a:moveTo>
                  <a:pt x="13586" y="6600"/>
                </a:moveTo>
                <a:cubicBezTo>
                  <a:pt x="13578" y="6607"/>
                  <a:pt x="13578" y="6620"/>
                  <a:pt x="13585" y="6628"/>
                </a:cubicBezTo>
                <a:cubicBezTo>
                  <a:pt x="13593" y="6636"/>
                  <a:pt x="13605" y="6637"/>
                  <a:pt x="13613" y="6629"/>
                </a:cubicBezTo>
                <a:cubicBezTo>
                  <a:pt x="13613" y="6629"/>
                  <a:pt x="13613" y="6629"/>
                  <a:pt x="13613" y="6629"/>
                </a:cubicBezTo>
                <a:cubicBezTo>
                  <a:pt x="13622" y="6622"/>
                  <a:pt x="13622" y="6609"/>
                  <a:pt x="13615" y="6601"/>
                </a:cubicBezTo>
                <a:cubicBezTo>
                  <a:pt x="13607" y="6593"/>
                  <a:pt x="13595" y="6592"/>
                  <a:pt x="13586" y="6600"/>
                </a:cubicBezTo>
                <a:close/>
                <a:moveTo>
                  <a:pt x="9001" y="11020"/>
                </a:moveTo>
                <a:cubicBezTo>
                  <a:pt x="8992" y="11027"/>
                  <a:pt x="8991" y="11039"/>
                  <a:pt x="8998" y="11048"/>
                </a:cubicBezTo>
                <a:cubicBezTo>
                  <a:pt x="9005" y="11056"/>
                  <a:pt x="9018" y="11057"/>
                  <a:pt x="9026" y="11050"/>
                </a:cubicBezTo>
                <a:cubicBezTo>
                  <a:pt x="9026" y="11050"/>
                  <a:pt x="9026" y="11050"/>
                  <a:pt x="9026" y="11050"/>
                </a:cubicBezTo>
                <a:cubicBezTo>
                  <a:pt x="9035" y="11043"/>
                  <a:pt x="9036" y="11031"/>
                  <a:pt x="9029" y="11022"/>
                </a:cubicBezTo>
                <a:cubicBezTo>
                  <a:pt x="9022" y="11014"/>
                  <a:pt x="9009" y="11013"/>
                  <a:pt x="9001" y="11020"/>
                </a:cubicBezTo>
                <a:close/>
                <a:moveTo>
                  <a:pt x="8909" y="11093"/>
                </a:moveTo>
                <a:cubicBezTo>
                  <a:pt x="8909" y="11093"/>
                  <a:pt x="8909" y="11093"/>
                  <a:pt x="8909" y="11093"/>
                </a:cubicBezTo>
                <a:cubicBezTo>
                  <a:pt x="8900" y="11100"/>
                  <a:pt x="8898" y="11113"/>
                  <a:pt x="8905" y="11121"/>
                </a:cubicBezTo>
                <a:cubicBezTo>
                  <a:pt x="8911" y="11130"/>
                  <a:pt x="8924" y="11132"/>
                  <a:pt x="8933" y="11125"/>
                </a:cubicBezTo>
                <a:cubicBezTo>
                  <a:pt x="8933" y="11125"/>
                  <a:pt x="8933" y="11125"/>
                  <a:pt x="8933" y="11125"/>
                </a:cubicBezTo>
                <a:cubicBezTo>
                  <a:pt x="8942" y="11118"/>
                  <a:pt x="8943" y="11106"/>
                  <a:pt x="8937" y="11097"/>
                </a:cubicBezTo>
                <a:cubicBezTo>
                  <a:pt x="8930" y="11088"/>
                  <a:pt x="8917" y="11087"/>
                  <a:pt x="8909" y="11093"/>
                </a:cubicBezTo>
                <a:close/>
                <a:moveTo>
                  <a:pt x="8507" y="11340"/>
                </a:moveTo>
                <a:cubicBezTo>
                  <a:pt x="8507" y="11340"/>
                  <a:pt x="8507" y="11340"/>
                  <a:pt x="8507" y="11340"/>
                </a:cubicBezTo>
                <a:cubicBezTo>
                  <a:pt x="8497" y="11345"/>
                  <a:pt x="8493" y="11357"/>
                  <a:pt x="8498" y="11367"/>
                </a:cubicBezTo>
                <a:cubicBezTo>
                  <a:pt x="8503" y="11377"/>
                  <a:pt x="8515" y="11381"/>
                  <a:pt x="8525" y="11376"/>
                </a:cubicBezTo>
                <a:cubicBezTo>
                  <a:pt x="8525" y="11376"/>
                  <a:pt x="8525" y="11376"/>
                  <a:pt x="8525" y="11376"/>
                </a:cubicBezTo>
                <a:cubicBezTo>
                  <a:pt x="8535" y="11371"/>
                  <a:pt x="8539" y="11359"/>
                  <a:pt x="8534" y="11349"/>
                </a:cubicBezTo>
                <a:cubicBezTo>
                  <a:pt x="8529" y="11339"/>
                  <a:pt x="8517" y="11335"/>
                  <a:pt x="8507" y="11340"/>
                </a:cubicBezTo>
                <a:close/>
                <a:moveTo>
                  <a:pt x="8714" y="11227"/>
                </a:moveTo>
                <a:cubicBezTo>
                  <a:pt x="8714" y="11227"/>
                  <a:pt x="8714" y="11227"/>
                  <a:pt x="8714" y="11227"/>
                </a:cubicBezTo>
                <a:cubicBezTo>
                  <a:pt x="8705" y="11233"/>
                  <a:pt x="8702" y="11245"/>
                  <a:pt x="8708" y="11254"/>
                </a:cubicBezTo>
                <a:cubicBezTo>
                  <a:pt x="8713" y="11264"/>
                  <a:pt x="8726" y="11267"/>
                  <a:pt x="8735" y="11261"/>
                </a:cubicBezTo>
                <a:cubicBezTo>
                  <a:pt x="8735" y="11261"/>
                  <a:pt x="8735" y="11261"/>
                  <a:pt x="8735" y="11261"/>
                </a:cubicBezTo>
                <a:cubicBezTo>
                  <a:pt x="8745" y="11255"/>
                  <a:pt x="8747" y="11243"/>
                  <a:pt x="8742" y="11233"/>
                </a:cubicBezTo>
                <a:cubicBezTo>
                  <a:pt x="8736" y="11224"/>
                  <a:pt x="8724" y="11221"/>
                  <a:pt x="8714" y="11227"/>
                </a:cubicBezTo>
                <a:close/>
                <a:moveTo>
                  <a:pt x="9754" y="10088"/>
                </a:moveTo>
                <a:cubicBezTo>
                  <a:pt x="9744" y="10083"/>
                  <a:pt x="9732" y="10087"/>
                  <a:pt x="9727" y="10097"/>
                </a:cubicBezTo>
                <a:cubicBezTo>
                  <a:pt x="9722" y="10106"/>
                  <a:pt x="9725" y="10118"/>
                  <a:pt x="9735" y="10124"/>
                </a:cubicBezTo>
                <a:cubicBezTo>
                  <a:pt x="9745" y="10129"/>
                  <a:pt x="9757" y="10125"/>
                  <a:pt x="9762" y="10115"/>
                </a:cubicBezTo>
                <a:cubicBezTo>
                  <a:pt x="9762" y="10115"/>
                  <a:pt x="9762" y="10115"/>
                  <a:pt x="9762" y="10115"/>
                </a:cubicBezTo>
                <a:cubicBezTo>
                  <a:pt x="9767" y="10106"/>
                  <a:pt x="9764" y="10094"/>
                  <a:pt x="9754" y="10088"/>
                </a:cubicBezTo>
                <a:close/>
                <a:moveTo>
                  <a:pt x="8813" y="11162"/>
                </a:moveTo>
                <a:cubicBezTo>
                  <a:pt x="8804" y="11169"/>
                  <a:pt x="8802" y="11181"/>
                  <a:pt x="8808" y="11190"/>
                </a:cubicBezTo>
                <a:cubicBezTo>
                  <a:pt x="8814" y="11199"/>
                  <a:pt x="8827" y="11202"/>
                  <a:pt x="8836" y="11195"/>
                </a:cubicBezTo>
                <a:cubicBezTo>
                  <a:pt x="8845" y="11189"/>
                  <a:pt x="8847" y="11177"/>
                  <a:pt x="8841" y="11168"/>
                </a:cubicBezTo>
                <a:cubicBezTo>
                  <a:pt x="8835" y="11158"/>
                  <a:pt x="8822" y="11156"/>
                  <a:pt x="8813" y="11162"/>
                </a:cubicBezTo>
                <a:close/>
                <a:moveTo>
                  <a:pt x="9203" y="10860"/>
                </a:moveTo>
                <a:cubicBezTo>
                  <a:pt x="9195" y="10852"/>
                  <a:pt x="9182" y="10852"/>
                  <a:pt x="9174" y="10860"/>
                </a:cubicBezTo>
                <a:cubicBezTo>
                  <a:pt x="9167" y="10868"/>
                  <a:pt x="9167" y="10880"/>
                  <a:pt x="9174" y="10888"/>
                </a:cubicBezTo>
                <a:cubicBezTo>
                  <a:pt x="9182" y="10896"/>
                  <a:pt x="9195" y="10896"/>
                  <a:pt x="9203" y="10888"/>
                </a:cubicBezTo>
                <a:cubicBezTo>
                  <a:pt x="9203" y="10888"/>
                  <a:pt x="9203" y="10888"/>
                  <a:pt x="9203" y="10888"/>
                </a:cubicBezTo>
                <a:cubicBezTo>
                  <a:pt x="9211" y="10880"/>
                  <a:pt x="9210" y="10868"/>
                  <a:pt x="9203" y="10860"/>
                </a:cubicBezTo>
                <a:close/>
                <a:moveTo>
                  <a:pt x="9089" y="10942"/>
                </a:moveTo>
                <a:cubicBezTo>
                  <a:pt x="9081" y="10949"/>
                  <a:pt x="9081" y="10962"/>
                  <a:pt x="9088" y="10970"/>
                </a:cubicBezTo>
                <a:cubicBezTo>
                  <a:pt x="9096" y="10978"/>
                  <a:pt x="9108" y="10979"/>
                  <a:pt x="9116" y="10971"/>
                </a:cubicBezTo>
                <a:cubicBezTo>
                  <a:pt x="9125" y="10964"/>
                  <a:pt x="9125" y="10951"/>
                  <a:pt x="9118" y="10943"/>
                </a:cubicBezTo>
                <a:cubicBezTo>
                  <a:pt x="9110" y="10935"/>
                  <a:pt x="9097" y="10934"/>
                  <a:pt x="9089" y="10942"/>
                </a:cubicBezTo>
                <a:close/>
                <a:moveTo>
                  <a:pt x="9256" y="10774"/>
                </a:moveTo>
                <a:cubicBezTo>
                  <a:pt x="9248" y="10782"/>
                  <a:pt x="9249" y="10795"/>
                  <a:pt x="9257" y="10803"/>
                </a:cubicBezTo>
                <a:cubicBezTo>
                  <a:pt x="9265" y="10810"/>
                  <a:pt x="9278" y="10809"/>
                  <a:pt x="9285" y="10801"/>
                </a:cubicBezTo>
                <a:cubicBezTo>
                  <a:pt x="9293" y="10793"/>
                  <a:pt x="9292" y="10780"/>
                  <a:pt x="9284" y="10773"/>
                </a:cubicBezTo>
                <a:cubicBezTo>
                  <a:pt x="9276" y="10766"/>
                  <a:pt x="9263" y="10766"/>
                  <a:pt x="9256" y="10774"/>
                </a:cubicBezTo>
                <a:close/>
                <a:moveTo>
                  <a:pt x="9637" y="10295"/>
                </a:moveTo>
                <a:cubicBezTo>
                  <a:pt x="9627" y="10290"/>
                  <a:pt x="9615" y="10292"/>
                  <a:pt x="9609" y="10302"/>
                </a:cubicBezTo>
                <a:cubicBezTo>
                  <a:pt x="9603" y="10311"/>
                  <a:pt x="9606" y="10324"/>
                  <a:pt x="9616" y="10329"/>
                </a:cubicBezTo>
                <a:cubicBezTo>
                  <a:pt x="9625" y="10335"/>
                  <a:pt x="9637" y="10332"/>
                  <a:pt x="9643" y="10323"/>
                </a:cubicBezTo>
                <a:cubicBezTo>
                  <a:pt x="9649" y="10313"/>
                  <a:pt x="9646" y="10301"/>
                  <a:pt x="9637" y="10295"/>
                </a:cubicBezTo>
                <a:close/>
                <a:moveTo>
                  <a:pt x="9697" y="10193"/>
                </a:moveTo>
                <a:cubicBezTo>
                  <a:pt x="9687" y="10187"/>
                  <a:pt x="9675" y="10191"/>
                  <a:pt x="9670" y="10200"/>
                </a:cubicBezTo>
                <a:cubicBezTo>
                  <a:pt x="9664" y="10210"/>
                  <a:pt x="9667" y="10222"/>
                  <a:pt x="9677" y="10227"/>
                </a:cubicBezTo>
                <a:cubicBezTo>
                  <a:pt x="9687" y="10233"/>
                  <a:pt x="9699" y="10230"/>
                  <a:pt x="9704" y="10220"/>
                </a:cubicBezTo>
                <a:cubicBezTo>
                  <a:pt x="9710" y="10210"/>
                  <a:pt x="9707" y="10198"/>
                  <a:pt x="9697" y="10193"/>
                </a:cubicBezTo>
                <a:close/>
                <a:moveTo>
                  <a:pt x="9545" y="10401"/>
                </a:moveTo>
                <a:cubicBezTo>
                  <a:pt x="9539" y="10411"/>
                  <a:pt x="9542" y="10423"/>
                  <a:pt x="9551" y="10429"/>
                </a:cubicBezTo>
                <a:cubicBezTo>
                  <a:pt x="9560" y="10435"/>
                  <a:pt x="9573" y="10433"/>
                  <a:pt x="9579" y="10424"/>
                </a:cubicBezTo>
                <a:cubicBezTo>
                  <a:pt x="9585" y="10414"/>
                  <a:pt x="9582" y="10402"/>
                  <a:pt x="9573" y="10396"/>
                </a:cubicBezTo>
                <a:cubicBezTo>
                  <a:pt x="9564" y="10390"/>
                  <a:pt x="9552" y="10392"/>
                  <a:pt x="9545" y="10401"/>
                </a:cubicBezTo>
                <a:close/>
                <a:moveTo>
                  <a:pt x="9334" y="10685"/>
                </a:moveTo>
                <a:cubicBezTo>
                  <a:pt x="9326" y="10694"/>
                  <a:pt x="9328" y="10707"/>
                  <a:pt x="9336" y="10714"/>
                </a:cubicBezTo>
                <a:cubicBezTo>
                  <a:pt x="9344" y="10721"/>
                  <a:pt x="9357" y="10720"/>
                  <a:pt x="9364" y="10711"/>
                </a:cubicBezTo>
                <a:cubicBezTo>
                  <a:pt x="9371" y="10703"/>
                  <a:pt x="9370" y="10690"/>
                  <a:pt x="9362" y="10683"/>
                </a:cubicBezTo>
                <a:cubicBezTo>
                  <a:pt x="9353" y="10676"/>
                  <a:pt x="9341" y="10677"/>
                  <a:pt x="9334" y="10685"/>
                </a:cubicBezTo>
                <a:close/>
                <a:moveTo>
                  <a:pt x="9408" y="10593"/>
                </a:moveTo>
                <a:cubicBezTo>
                  <a:pt x="9408" y="10593"/>
                  <a:pt x="9408" y="10593"/>
                  <a:pt x="9408" y="10593"/>
                </a:cubicBezTo>
                <a:cubicBezTo>
                  <a:pt x="9401" y="10602"/>
                  <a:pt x="9403" y="10615"/>
                  <a:pt x="9411" y="10622"/>
                </a:cubicBezTo>
                <a:cubicBezTo>
                  <a:pt x="9420" y="10628"/>
                  <a:pt x="9433" y="10627"/>
                  <a:pt x="9439" y="10618"/>
                </a:cubicBezTo>
                <a:cubicBezTo>
                  <a:pt x="9446" y="10609"/>
                  <a:pt x="9444" y="10597"/>
                  <a:pt x="9436" y="10590"/>
                </a:cubicBezTo>
                <a:cubicBezTo>
                  <a:pt x="9427" y="10583"/>
                  <a:pt x="9414" y="10585"/>
                  <a:pt x="9408" y="10593"/>
                </a:cubicBezTo>
                <a:close/>
                <a:moveTo>
                  <a:pt x="9506" y="10494"/>
                </a:moveTo>
                <a:cubicBezTo>
                  <a:pt x="9497" y="10488"/>
                  <a:pt x="9485" y="10490"/>
                  <a:pt x="9478" y="10499"/>
                </a:cubicBezTo>
                <a:cubicBezTo>
                  <a:pt x="9472" y="10508"/>
                  <a:pt x="9474" y="10520"/>
                  <a:pt x="9483" y="10527"/>
                </a:cubicBezTo>
                <a:cubicBezTo>
                  <a:pt x="9492" y="10533"/>
                  <a:pt x="9504" y="10531"/>
                  <a:pt x="9511" y="10522"/>
                </a:cubicBezTo>
                <a:cubicBezTo>
                  <a:pt x="9511" y="10522"/>
                  <a:pt x="9511" y="10522"/>
                  <a:pt x="9511" y="10522"/>
                </a:cubicBezTo>
                <a:cubicBezTo>
                  <a:pt x="9517" y="10513"/>
                  <a:pt x="9515" y="10501"/>
                  <a:pt x="9506" y="10494"/>
                </a:cubicBezTo>
                <a:close/>
                <a:moveTo>
                  <a:pt x="12169" y="7482"/>
                </a:moveTo>
                <a:cubicBezTo>
                  <a:pt x="12159" y="7487"/>
                  <a:pt x="12154" y="7499"/>
                  <a:pt x="12159" y="7509"/>
                </a:cubicBezTo>
                <a:cubicBezTo>
                  <a:pt x="12163" y="7519"/>
                  <a:pt x="12175" y="7523"/>
                  <a:pt x="12185" y="7519"/>
                </a:cubicBezTo>
                <a:cubicBezTo>
                  <a:pt x="12195" y="7514"/>
                  <a:pt x="12200" y="7503"/>
                  <a:pt x="12195" y="7493"/>
                </a:cubicBezTo>
                <a:cubicBezTo>
                  <a:pt x="12191" y="7482"/>
                  <a:pt x="12179" y="7478"/>
                  <a:pt x="12169" y="7482"/>
                </a:cubicBezTo>
                <a:close/>
                <a:moveTo>
                  <a:pt x="7480" y="11566"/>
                </a:moveTo>
                <a:cubicBezTo>
                  <a:pt x="7480" y="11566"/>
                  <a:pt x="7480" y="11566"/>
                  <a:pt x="7480" y="11566"/>
                </a:cubicBezTo>
                <a:cubicBezTo>
                  <a:pt x="7469" y="11566"/>
                  <a:pt x="7460" y="11575"/>
                  <a:pt x="7459" y="11586"/>
                </a:cubicBezTo>
                <a:cubicBezTo>
                  <a:pt x="7459" y="11597"/>
                  <a:pt x="7468" y="11606"/>
                  <a:pt x="7479" y="11606"/>
                </a:cubicBezTo>
                <a:cubicBezTo>
                  <a:pt x="7490" y="11606"/>
                  <a:pt x="7499" y="11597"/>
                  <a:pt x="7499" y="11586"/>
                </a:cubicBezTo>
                <a:cubicBezTo>
                  <a:pt x="7500" y="11575"/>
                  <a:pt x="7491" y="11566"/>
                  <a:pt x="7480" y="11566"/>
                </a:cubicBezTo>
                <a:close/>
                <a:moveTo>
                  <a:pt x="7257" y="11274"/>
                </a:moveTo>
                <a:cubicBezTo>
                  <a:pt x="7246" y="11273"/>
                  <a:pt x="7236" y="11281"/>
                  <a:pt x="7235" y="11292"/>
                </a:cubicBezTo>
                <a:cubicBezTo>
                  <a:pt x="7234" y="11303"/>
                  <a:pt x="7242" y="11312"/>
                  <a:pt x="7253" y="11314"/>
                </a:cubicBezTo>
                <a:cubicBezTo>
                  <a:pt x="7264" y="11315"/>
                  <a:pt x="7274" y="11307"/>
                  <a:pt x="7275" y="11296"/>
                </a:cubicBezTo>
                <a:cubicBezTo>
                  <a:pt x="7275" y="11296"/>
                  <a:pt x="7275" y="11296"/>
                  <a:pt x="7275" y="11296"/>
                </a:cubicBezTo>
                <a:cubicBezTo>
                  <a:pt x="7276" y="11285"/>
                  <a:pt x="7268" y="11275"/>
                  <a:pt x="7257" y="11274"/>
                </a:cubicBezTo>
                <a:close/>
                <a:moveTo>
                  <a:pt x="7362" y="11561"/>
                </a:moveTo>
                <a:cubicBezTo>
                  <a:pt x="7351" y="11561"/>
                  <a:pt x="7341" y="11569"/>
                  <a:pt x="7341" y="11580"/>
                </a:cubicBezTo>
                <a:cubicBezTo>
                  <a:pt x="7340" y="11591"/>
                  <a:pt x="7348" y="11601"/>
                  <a:pt x="7359" y="11601"/>
                </a:cubicBezTo>
                <a:cubicBezTo>
                  <a:pt x="7370" y="11602"/>
                  <a:pt x="7380" y="11594"/>
                  <a:pt x="7381" y="11583"/>
                </a:cubicBezTo>
                <a:cubicBezTo>
                  <a:pt x="7381" y="11572"/>
                  <a:pt x="7373" y="11562"/>
                  <a:pt x="7362" y="11561"/>
                </a:cubicBezTo>
                <a:close/>
                <a:moveTo>
                  <a:pt x="8400" y="11388"/>
                </a:moveTo>
                <a:cubicBezTo>
                  <a:pt x="8390" y="11393"/>
                  <a:pt x="8385" y="11404"/>
                  <a:pt x="8389" y="11415"/>
                </a:cubicBezTo>
                <a:cubicBezTo>
                  <a:pt x="8393" y="11425"/>
                  <a:pt x="8405" y="11429"/>
                  <a:pt x="8415" y="11425"/>
                </a:cubicBezTo>
                <a:cubicBezTo>
                  <a:pt x="8426" y="11421"/>
                  <a:pt x="8430" y="11409"/>
                  <a:pt x="8426" y="11399"/>
                </a:cubicBezTo>
                <a:cubicBezTo>
                  <a:pt x="8422" y="11389"/>
                  <a:pt x="8410" y="11384"/>
                  <a:pt x="8400" y="11388"/>
                </a:cubicBezTo>
                <a:close/>
                <a:moveTo>
                  <a:pt x="7186" y="11633"/>
                </a:moveTo>
                <a:cubicBezTo>
                  <a:pt x="7175" y="11630"/>
                  <a:pt x="7164" y="11636"/>
                  <a:pt x="7161" y="11646"/>
                </a:cubicBezTo>
                <a:cubicBezTo>
                  <a:pt x="7157" y="11657"/>
                  <a:pt x="7163" y="11668"/>
                  <a:pt x="7174" y="11671"/>
                </a:cubicBezTo>
                <a:cubicBezTo>
                  <a:pt x="7184" y="11675"/>
                  <a:pt x="7195" y="11669"/>
                  <a:pt x="7199" y="11658"/>
                </a:cubicBezTo>
                <a:cubicBezTo>
                  <a:pt x="7199" y="11658"/>
                  <a:pt x="7199" y="11658"/>
                  <a:pt x="7199" y="11658"/>
                </a:cubicBezTo>
                <a:cubicBezTo>
                  <a:pt x="7202" y="11648"/>
                  <a:pt x="7196" y="11637"/>
                  <a:pt x="7186" y="11633"/>
                </a:cubicBezTo>
                <a:close/>
                <a:moveTo>
                  <a:pt x="7244" y="11551"/>
                </a:moveTo>
                <a:cubicBezTo>
                  <a:pt x="7233" y="11550"/>
                  <a:pt x="7223" y="11558"/>
                  <a:pt x="7222" y="11569"/>
                </a:cubicBezTo>
                <a:cubicBezTo>
                  <a:pt x="7221" y="11580"/>
                  <a:pt x="7229" y="11590"/>
                  <a:pt x="7240" y="11591"/>
                </a:cubicBezTo>
                <a:cubicBezTo>
                  <a:pt x="7251" y="11592"/>
                  <a:pt x="7261" y="11584"/>
                  <a:pt x="7262" y="11573"/>
                </a:cubicBezTo>
                <a:cubicBezTo>
                  <a:pt x="7263" y="11562"/>
                  <a:pt x="7255" y="11552"/>
                  <a:pt x="7244" y="11551"/>
                </a:cubicBezTo>
                <a:close/>
                <a:moveTo>
                  <a:pt x="7233" y="11539"/>
                </a:moveTo>
                <a:cubicBezTo>
                  <a:pt x="7236" y="11529"/>
                  <a:pt x="7229" y="11518"/>
                  <a:pt x="7218" y="11515"/>
                </a:cubicBezTo>
                <a:cubicBezTo>
                  <a:pt x="7208" y="11512"/>
                  <a:pt x="7197" y="11519"/>
                  <a:pt x="7194" y="11530"/>
                </a:cubicBezTo>
                <a:cubicBezTo>
                  <a:pt x="7194" y="11530"/>
                  <a:pt x="7194" y="11530"/>
                  <a:pt x="7194" y="11530"/>
                </a:cubicBezTo>
                <a:cubicBezTo>
                  <a:pt x="7191" y="11540"/>
                  <a:pt x="7198" y="11551"/>
                  <a:pt x="7209" y="11554"/>
                </a:cubicBezTo>
                <a:cubicBezTo>
                  <a:pt x="7219" y="11557"/>
                  <a:pt x="7230" y="11550"/>
                  <a:pt x="7233" y="11539"/>
                </a:cubicBezTo>
                <a:close/>
                <a:moveTo>
                  <a:pt x="7262" y="11151"/>
                </a:moveTo>
                <a:cubicBezTo>
                  <a:pt x="7257" y="11151"/>
                  <a:pt x="7251" y="11153"/>
                  <a:pt x="7248" y="11157"/>
                </a:cubicBezTo>
                <a:cubicBezTo>
                  <a:pt x="7244" y="11161"/>
                  <a:pt x="7242" y="11166"/>
                  <a:pt x="7242" y="11171"/>
                </a:cubicBezTo>
                <a:cubicBezTo>
                  <a:pt x="7242" y="11177"/>
                  <a:pt x="7244" y="11182"/>
                  <a:pt x="7248" y="11186"/>
                </a:cubicBezTo>
                <a:cubicBezTo>
                  <a:pt x="7251" y="11189"/>
                  <a:pt x="7257" y="11191"/>
                  <a:pt x="7262" y="11191"/>
                </a:cubicBezTo>
                <a:cubicBezTo>
                  <a:pt x="7267" y="11191"/>
                  <a:pt x="7272" y="11189"/>
                  <a:pt x="7276" y="11186"/>
                </a:cubicBezTo>
                <a:cubicBezTo>
                  <a:pt x="7280" y="11182"/>
                  <a:pt x="7282" y="11177"/>
                  <a:pt x="7282" y="11171"/>
                </a:cubicBezTo>
                <a:cubicBezTo>
                  <a:pt x="7282" y="11166"/>
                  <a:pt x="7280" y="11161"/>
                  <a:pt x="7276" y="11157"/>
                </a:cubicBezTo>
                <a:cubicBezTo>
                  <a:pt x="7272" y="11153"/>
                  <a:pt x="7267" y="11151"/>
                  <a:pt x="7262" y="11151"/>
                </a:cubicBezTo>
                <a:close/>
                <a:moveTo>
                  <a:pt x="8064" y="11499"/>
                </a:moveTo>
                <a:cubicBezTo>
                  <a:pt x="8054" y="11502"/>
                  <a:pt x="8047" y="11513"/>
                  <a:pt x="8050" y="11523"/>
                </a:cubicBezTo>
                <a:cubicBezTo>
                  <a:pt x="8052" y="11534"/>
                  <a:pt x="8063" y="11541"/>
                  <a:pt x="8074" y="11538"/>
                </a:cubicBezTo>
                <a:cubicBezTo>
                  <a:pt x="8074" y="11538"/>
                  <a:pt x="8074" y="11538"/>
                  <a:pt x="8074" y="11538"/>
                </a:cubicBezTo>
                <a:cubicBezTo>
                  <a:pt x="8085" y="11535"/>
                  <a:pt x="8091" y="11525"/>
                  <a:pt x="8088" y="11514"/>
                </a:cubicBezTo>
                <a:cubicBezTo>
                  <a:pt x="8086" y="11503"/>
                  <a:pt x="8075" y="11497"/>
                  <a:pt x="8064" y="11499"/>
                </a:cubicBezTo>
                <a:close/>
                <a:moveTo>
                  <a:pt x="8178" y="11468"/>
                </a:moveTo>
                <a:cubicBezTo>
                  <a:pt x="8167" y="11471"/>
                  <a:pt x="8161" y="11482"/>
                  <a:pt x="8165" y="11493"/>
                </a:cubicBezTo>
                <a:cubicBezTo>
                  <a:pt x="8168" y="11504"/>
                  <a:pt x="8179" y="11510"/>
                  <a:pt x="8190" y="11506"/>
                </a:cubicBezTo>
                <a:cubicBezTo>
                  <a:pt x="8200" y="11503"/>
                  <a:pt x="8206" y="11492"/>
                  <a:pt x="8203" y="11481"/>
                </a:cubicBezTo>
                <a:cubicBezTo>
                  <a:pt x="8200" y="11471"/>
                  <a:pt x="8189" y="11465"/>
                  <a:pt x="8178" y="11468"/>
                </a:cubicBezTo>
                <a:close/>
                <a:moveTo>
                  <a:pt x="8290" y="11431"/>
                </a:moveTo>
                <a:cubicBezTo>
                  <a:pt x="8280" y="11435"/>
                  <a:pt x="8274" y="11446"/>
                  <a:pt x="8278" y="11457"/>
                </a:cubicBezTo>
                <a:cubicBezTo>
                  <a:pt x="8282" y="11467"/>
                  <a:pt x="8293" y="11472"/>
                  <a:pt x="8304" y="11469"/>
                </a:cubicBezTo>
                <a:cubicBezTo>
                  <a:pt x="8304" y="11469"/>
                  <a:pt x="8304" y="11469"/>
                  <a:pt x="8304" y="11469"/>
                </a:cubicBezTo>
                <a:cubicBezTo>
                  <a:pt x="8314" y="11465"/>
                  <a:pt x="8319" y="11454"/>
                  <a:pt x="8316" y="11443"/>
                </a:cubicBezTo>
                <a:cubicBezTo>
                  <a:pt x="8312" y="11433"/>
                  <a:pt x="8300" y="11427"/>
                  <a:pt x="8290" y="11431"/>
                </a:cubicBezTo>
                <a:close/>
                <a:moveTo>
                  <a:pt x="7715" y="11557"/>
                </a:moveTo>
                <a:cubicBezTo>
                  <a:pt x="7715" y="11557"/>
                  <a:pt x="7715" y="11557"/>
                  <a:pt x="7715" y="11557"/>
                </a:cubicBezTo>
                <a:cubicBezTo>
                  <a:pt x="7704" y="11558"/>
                  <a:pt x="7696" y="11568"/>
                  <a:pt x="7697" y="11579"/>
                </a:cubicBezTo>
                <a:cubicBezTo>
                  <a:pt x="7698" y="11590"/>
                  <a:pt x="7708" y="11598"/>
                  <a:pt x="7719" y="11597"/>
                </a:cubicBezTo>
                <a:cubicBezTo>
                  <a:pt x="7730" y="11596"/>
                  <a:pt x="7738" y="11586"/>
                  <a:pt x="7737" y="11575"/>
                </a:cubicBezTo>
                <a:cubicBezTo>
                  <a:pt x="7736" y="11564"/>
                  <a:pt x="7726" y="11556"/>
                  <a:pt x="7715" y="11557"/>
                </a:cubicBezTo>
                <a:close/>
                <a:moveTo>
                  <a:pt x="7598" y="11564"/>
                </a:moveTo>
                <a:cubicBezTo>
                  <a:pt x="7587" y="11565"/>
                  <a:pt x="7578" y="11574"/>
                  <a:pt x="7578" y="11585"/>
                </a:cubicBezTo>
                <a:cubicBezTo>
                  <a:pt x="7579" y="11596"/>
                  <a:pt x="7588" y="11605"/>
                  <a:pt x="7599" y="11604"/>
                </a:cubicBezTo>
                <a:cubicBezTo>
                  <a:pt x="7599" y="11604"/>
                  <a:pt x="7599" y="11604"/>
                  <a:pt x="7599" y="11604"/>
                </a:cubicBezTo>
                <a:cubicBezTo>
                  <a:pt x="7610" y="11604"/>
                  <a:pt x="7619" y="11595"/>
                  <a:pt x="7618" y="11584"/>
                </a:cubicBezTo>
                <a:cubicBezTo>
                  <a:pt x="7618" y="11573"/>
                  <a:pt x="7609" y="11564"/>
                  <a:pt x="7598" y="11564"/>
                </a:cubicBezTo>
                <a:close/>
                <a:moveTo>
                  <a:pt x="7949" y="11524"/>
                </a:moveTo>
                <a:cubicBezTo>
                  <a:pt x="7949" y="11524"/>
                  <a:pt x="7949" y="11524"/>
                  <a:pt x="7949" y="11524"/>
                </a:cubicBezTo>
                <a:cubicBezTo>
                  <a:pt x="7938" y="11527"/>
                  <a:pt x="7931" y="11537"/>
                  <a:pt x="7933" y="11548"/>
                </a:cubicBezTo>
                <a:cubicBezTo>
                  <a:pt x="7935" y="11559"/>
                  <a:pt x="7946" y="11566"/>
                  <a:pt x="7957" y="11564"/>
                </a:cubicBezTo>
                <a:cubicBezTo>
                  <a:pt x="7967" y="11562"/>
                  <a:pt x="7975" y="11551"/>
                  <a:pt x="7972" y="11540"/>
                </a:cubicBezTo>
                <a:cubicBezTo>
                  <a:pt x="7970" y="11529"/>
                  <a:pt x="7960" y="11522"/>
                  <a:pt x="7949" y="11524"/>
                </a:cubicBezTo>
                <a:close/>
                <a:moveTo>
                  <a:pt x="7833" y="11544"/>
                </a:moveTo>
                <a:cubicBezTo>
                  <a:pt x="7822" y="11545"/>
                  <a:pt x="7814" y="11555"/>
                  <a:pt x="7816" y="11566"/>
                </a:cubicBezTo>
                <a:cubicBezTo>
                  <a:pt x="7817" y="11577"/>
                  <a:pt x="7827" y="11585"/>
                  <a:pt x="7838" y="11583"/>
                </a:cubicBezTo>
                <a:cubicBezTo>
                  <a:pt x="7838" y="11583"/>
                  <a:pt x="7838" y="11583"/>
                  <a:pt x="7838" y="11583"/>
                </a:cubicBezTo>
                <a:cubicBezTo>
                  <a:pt x="7849" y="11582"/>
                  <a:pt x="7857" y="11572"/>
                  <a:pt x="7855" y="11561"/>
                </a:cubicBezTo>
                <a:cubicBezTo>
                  <a:pt x="7854" y="11550"/>
                  <a:pt x="7844" y="11542"/>
                  <a:pt x="7833" y="11544"/>
                </a:cubicBezTo>
                <a:close/>
                <a:moveTo>
                  <a:pt x="8612" y="11286"/>
                </a:moveTo>
                <a:cubicBezTo>
                  <a:pt x="8612" y="11286"/>
                  <a:pt x="8612" y="11286"/>
                  <a:pt x="8612" y="11286"/>
                </a:cubicBezTo>
                <a:cubicBezTo>
                  <a:pt x="8603" y="11291"/>
                  <a:pt x="8599" y="11303"/>
                  <a:pt x="8604" y="11313"/>
                </a:cubicBezTo>
                <a:cubicBezTo>
                  <a:pt x="8610" y="11323"/>
                  <a:pt x="8622" y="11326"/>
                  <a:pt x="8631" y="11321"/>
                </a:cubicBezTo>
                <a:cubicBezTo>
                  <a:pt x="8641" y="11316"/>
                  <a:pt x="8645" y="11304"/>
                  <a:pt x="8639" y="11294"/>
                </a:cubicBezTo>
                <a:cubicBezTo>
                  <a:pt x="8634" y="11284"/>
                  <a:pt x="8622" y="11281"/>
                  <a:pt x="8612" y="11286"/>
                </a:cubicBezTo>
                <a:close/>
                <a:moveTo>
                  <a:pt x="11090" y="8018"/>
                </a:moveTo>
                <a:cubicBezTo>
                  <a:pt x="11081" y="8024"/>
                  <a:pt x="11078" y="8036"/>
                  <a:pt x="11084" y="8046"/>
                </a:cubicBezTo>
                <a:cubicBezTo>
                  <a:pt x="11090" y="8055"/>
                  <a:pt x="11103" y="8057"/>
                  <a:pt x="11112" y="8051"/>
                </a:cubicBezTo>
                <a:cubicBezTo>
                  <a:pt x="11112" y="8051"/>
                  <a:pt x="11112" y="8051"/>
                  <a:pt x="11112" y="8051"/>
                </a:cubicBezTo>
                <a:cubicBezTo>
                  <a:pt x="11121" y="8045"/>
                  <a:pt x="11124" y="8032"/>
                  <a:pt x="11117" y="8023"/>
                </a:cubicBezTo>
                <a:cubicBezTo>
                  <a:pt x="11111" y="8014"/>
                  <a:pt x="11099" y="8012"/>
                  <a:pt x="11090" y="8018"/>
                </a:cubicBezTo>
                <a:close/>
                <a:moveTo>
                  <a:pt x="11191" y="7952"/>
                </a:moveTo>
                <a:cubicBezTo>
                  <a:pt x="11182" y="7958"/>
                  <a:pt x="11179" y="7970"/>
                  <a:pt x="11185" y="7980"/>
                </a:cubicBezTo>
                <a:cubicBezTo>
                  <a:pt x="11191" y="7989"/>
                  <a:pt x="11203" y="7992"/>
                  <a:pt x="11212" y="7986"/>
                </a:cubicBezTo>
                <a:cubicBezTo>
                  <a:pt x="11222" y="7981"/>
                  <a:pt x="11225" y="7968"/>
                  <a:pt x="11219" y="7959"/>
                </a:cubicBezTo>
                <a:cubicBezTo>
                  <a:pt x="11213" y="7949"/>
                  <a:pt x="11201" y="7947"/>
                  <a:pt x="11191" y="7952"/>
                </a:cubicBezTo>
                <a:close/>
                <a:moveTo>
                  <a:pt x="10631" y="8411"/>
                </a:moveTo>
                <a:cubicBezTo>
                  <a:pt x="10624" y="8419"/>
                  <a:pt x="10624" y="8432"/>
                  <a:pt x="10632" y="8439"/>
                </a:cubicBezTo>
                <a:cubicBezTo>
                  <a:pt x="10641" y="8447"/>
                  <a:pt x="10653" y="8446"/>
                  <a:pt x="10661" y="8438"/>
                </a:cubicBezTo>
                <a:cubicBezTo>
                  <a:pt x="10668" y="8430"/>
                  <a:pt x="10668" y="8417"/>
                  <a:pt x="10659" y="8410"/>
                </a:cubicBezTo>
                <a:cubicBezTo>
                  <a:pt x="10651" y="8403"/>
                  <a:pt x="10639" y="8403"/>
                  <a:pt x="10631" y="8411"/>
                </a:cubicBezTo>
                <a:close/>
                <a:moveTo>
                  <a:pt x="10715" y="8324"/>
                </a:moveTo>
                <a:cubicBezTo>
                  <a:pt x="10715" y="8324"/>
                  <a:pt x="10715" y="8324"/>
                  <a:pt x="10715" y="8324"/>
                </a:cubicBezTo>
                <a:cubicBezTo>
                  <a:pt x="10707" y="8332"/>
                  <a:pt x="10707" y="8344"/>
                  <a:pt x="10715" y="8352"/>
                </a:cubicBezTo>
                <a:cubicBezTo>
                  <a:pt x="10723" y="8360"/>
                  <a:pt x="10735" y="8360"/>
                  <a:pt x="10743" y="8352"/>
                </a:cubicBezTo>
                <a:cubicBezTo>
                  <a:pt x="10751" y="8344"/>
                  <a:pt x="10751" y="8332"/>
                  <a:pt x="10743" y="8324"/>
                </a:cubicBezTo>
                <a:cubicBezTo>
                  <a:pt x="10735" y="8316"/>
                  <a:pt x="10723" y="8316"/>
                  <a:pt x="10715" y="8324"/>
                </a:cubicBezTo>
                <a:close/>
                <a:moveTo>
                  <a:pt x="11296" y="7891"/>
                </a:moveTo>
                <a:cubicBezTo>
                  <a:pt x="11296" y="7891"/>
                  <a:pt x="11296" y="7891"/>
                  <a:pt x="11296" y="7891"/>
                </a:cubicBezTo>
                <a:cubicBezTo>
                  <a:pt x="11286" y="7896"/>
                  <a:pt x="11283" y="7908"/>
                  <a:pt x="11288" y="7918"/>
                </a:cubicBezTo>
                <a:cubicBezTo>
                  <a:pt x="11294" y="7928"/>
                  <a:pt x="11306" y="7931"/>
                  <a:pt x="11315" y="7926"/>
                </a:cubicBezTo>
                <a:cubicBezTo>
                  <a:pt x="11315" y="7926"/>
                  <a:pt x="11315" y="7926"/>
                  <a:pt x="11315" y="7926"/>
                </a:cubicBezTo>
                <a:cubicBezTo>
                  <a:pt x="11325" y="7920"/>
                  <a:pt x="11328" y="7908"/>
                  <a:pt x="11323" y="7898"/>
                </a:cubicBezTo>
                <a:cubicBezTo>
                  <a:pt x="11318" y="7889"/>
                  <a:pt x="11305" y="7885"/>
                  <a:pt x="11296" y="7891"/>
                </a:cubicBezTo>
                <a:close/>
                <a:moveTo>
                  <a:pt x="10895" y="8162"/>
                </a:moveTo>
                <a:cubicBezTo>
                  <a:pt x="10886" y="8169"/>
                  <a:pt x="10885" y="8181"/>
                  <a:pt x="10892" y="8190"/>
                </a:cubicBezTo>
                <a:cubicBezTo>
                  <a:pt x="10899" y="8199"/>
                  <a:pt x="10912" y="8200"/>
                  <a:pt x="10920" y="8193"/>
                </a:cubicBezTo>
                <a:cubicBezTo>
                  <a:pt x="10929" y="8186"/>
                  <a:pt x="10930" y="8173"/>
                  <a:pt x="10923" y="8165"/>
                </a:cubicBezTo>
                <a:cubicBezTo>
                  <a:pt x="10916" y="8156"/>
                  <a:pt x="10904" y="8155"/>
                  <a:pt x="10895" y="8162"/>
                </a:cubicBezTo>
                <a:close/>
                <a:moveTo>
                  <a:pt x="10803" y="8241"/>
                </a:moveTo>
                <a:cubicBezTo>
                  <a:pt x="10795" y="8248"/>
                  <a:pt x="10794" y="8261"/>
                  <a:pt x="10802" y="8269"/>
                </a:cubicBezTo>
                <a:cubicBezTo>
                  <a:pt x="10809" y="8277"/>
                  <a:pt x="10822" y="8278"/>
                  <a:pt x="10830" y="8270"/>
                </a:cubicBezTo>
                <a:cubicBezTo>
                  <a:pt x="10830" y="8270"/>
                  <a:pt x="10830" y="8270"/>
                  <a:pt x="10830" y="8270"/>
                </a:cubicBezTo>
                <a:cubicBezTo>
                  <a:pt x="10838" y="8263"/>
                  <a:pt x="10839" y="8250"/>
                  <a:pt x="10831" y="8242"/>
                </a:cubicBezTo>
                <a:cubicBezTo>
                  <a:pt x="10824" y="8234"/>
                  <a:pt x="10811" y="8233"/>
                  <a:pt x="10803" y="8241"/>
                </a:cubicBezTo>
                <a:close/>
                <a:moveTo>
                  <a:pt x="10991" y="8088"/>
                </a:moveTo>
                <a:cubicBezTo>
                  <a:pt x="10991" y="8088"/>
                  <a:pt x="10991" y="8088"/>
                  <a:pt x="10991" y="8088"/>
                </a:cubicBezTo>
                <a:cubicBezTo>
                  <a:pt x="10982" y="8094"/>
                  <a:pt x="10980" y="8107"/>
                  <a:pt x="10987" y="8116"/>
                </a:cubicBezTo>
                <a:cubicBezTo>
                  <a:pt x="10993" y="8124"/>
                  <a:pt x="11006" y="8126"/>
                  <a:pt x="11014" y="8120"/>
                </a:cubicBezTo>
                <a:cubicBezTo>
                  <a:pt x="11023" y="8113"/>
                  <a:pt x="11025" y="8101"/>
                  <a:pt x="11019" y="8092"/>
                </a:cubicBezTo>
                <a:cubicBezTo>
                  <a:pt x="11012" y="8083"/>
                  <a:pt x="11000" y="8081"/>
                  <a:pt x="10991" y="8088"/>
                </a:cubicBezTo>
                <a:close/>
                <a:moveTo>
                  <a:pt x="11949" y="7579"/>
                </a:moveTo>
                <a:cubicBezTo>
                  <a:pt x="11938" y="7583"/>
                  <a:pt x="11934" y="7595"/>
                  <a:pt x="11938" y="7605"/>
                </a:cubicBezTo>
                <a:cubicBezTo>
                  <a:pt x="11943" y="7615"/>
                  <a:pt x="11954" y="7620"/>
                  <a:pt x="11964" y="7615"/>
                </a:cubicBezTo>
                <a:cubicBezTo>
                  <a:pt x="11964" y="7615"/>
                  <a:pt x="11964" y="7615"/>
                  <a:pt x="11964" y="7615"/>
                </a:cubicBezTo>
                <a:cubicBezTo>
                  <a:pt x="11975" y="7611"/>
                  <a:pt x="11979" y="7599"/>
                  <a:pt x="11975" y="7589"/>
                </a:cubicBezTo>
                <a:cubicBezTo>
                  <a:pt x="11970" y="7579"/>
                  <a:pt x="11959" y="7574"/>
                  <a:pt x="11949" y="7579"/>
                </a:cubicBezTo>
                <a:close/>
                <a:moveTo>
                  <a:pt x="12059" y="7531"/>
                </a:moveTo>
                <a:cubicBezTo>
                  <a:pt x="12059" y="7531"/>
                  <a:pt x="12059" y="7531"/>
                  <a:pt x="12059" y="7531"/>
                </a:cubicBezTo>
                <a:cubicBezTo>
                  <a:pt x="12049" y="7535"/>
                  <a:pt x="12044" y="7547"/>
                  <a:pt x="12049" y="7557"/>
                </a:cubicBezTo>
                <a:cubicBezTo>
                  <a:pt x="12053" y="7567"/>
                  <a:pt x="12065" y="7572"/>
                  <a:pt x="12075" y="7567"/>
                </a:cubicBezTo>
                <a:cubicBezTo>
                  <a:pt x="12085" y="7563"/>
                  <a:pt x="12090" y="7551"/>
                  <a:pt x="12085" y="7541"/>
                </a:cubicBezTo>
                <a:cubicBezTo>
                  <a:pt x="12081" y="7531"/>
                  <a:pt x="12069" y="7526"/>
                  <a:pt x="12059" y="7531"/>
                </a:cubicBezTo>
                <a:close/>
                <a:moveTo>
                  <a:pt x="11838" y="7627"/>
                </a:moveTo>
                <a:cubicBezTo>
                  <a:pt x="11828" y="7631"/>
                  <a:pt x="11823" y="7643"/>
                  <a:pt x="11828" y="7653"/>
                </a:cubicBezTo>
                <a:cubicBezTo>
                  <a:pt x="11832" y="7663"/>
                  <a:pt x="11844" y="7668"/>
                  <a:pt x="11854" y="7664"/>
                </a:cubicBezTo>
                <a:cubicBezTo>
                  <a:pt x="11854" y="7664"/>
                  <a:pt x="11854" y="7664"/>
                  <a:pt x="11854" y="7664"/>
                </a:cubicBezTo>
                <a:cubicBezTo>
                  <a:pt x="11864" y="7659"/>
                  <a:pt x="11869" y="7647"/>
                  <a:pt x="11865" y="7637"/>
                </a:cubicBezTo>
                <a:cubicBezTo>
                  <a:pt x="11860" y="7627"/>
                  <a:pt x="11848" y="7622"/>
                  <a:pt x="11838" y="7627"/>
                </a:cubicBezTo>
                <a:close/>
                <a:moveTo>
                  <a:pt x="11728" y="7676"/>
                </a:moveTo>
                <a:cubicBezTo>
                  <a:pt x="11718" y="7680"/>
                  <a:pt x="11713" y="7692"/>
                  <a:pt x="11718" y="7702"/>
                </a:cubicBezTo>
                <a:cubicBezTo>
                  <a:pt x="11723" y="7712"/>
                  <a:pt x="11734" y="7717"/>
                  <a:pt x="11744" y="7712"/>
                </a:cubicBezTo>
                <a:cubicBezTo>
                  <a:pt x="11755" y="7708"/>
                  <a:pt x="11759" y="7696"/>
                  <a:pt x="11754" y="7686"/>
                </a:cubicBezTo>
                <a:cubicBezTo>
                  <a:pt x="11750" y="7676"/>
                  <a:pt x="11738" y="7671"/>
                  <a:pt x="11728" y="7676"/>
                </a:cubicBezTo>
                <a:close/>
                <a:moveTo>
                  <a:pt x="11402" y="7833"/>
                </a:moveTo>
                <a:cubicBezTo>
                  <a:pt x="11392" y="7838"/>
                  <a:pt x="11388" y="7850"/>
                  <a:pt x="11393" y="7860"/>
                </a:cubicBezTo>
                <a:cubicBezTo>
                  <a:pt x="11399" y="7870"/>
                  <a:pt x="11411" y="7874"/>
                  <a:pt x="11420" y="7868"/>
                </a:cubicBezTo>
                <a:cubicBezTo>
                  <a:pt x="11430" y="7863"/>
                  <a:pt x="11434" y="7851"/>
                  <a:pt x="11429" y="7841"/>
                </a:cubicBezTo>
                <a:cubicBezTo>
                  <a:pt x="11424" y="7832"/>
                  <a:pt x="11412" y="7828"/>
                  <a:pt x="11402" y="7833"/>
                </a:cubicBezTo>
                <a:close/>
                <a:moveTo>
                  <a:pt x="11510" y="7778"/>
                </a:moveTo>
                <a:cubicBezTo>
                  <a:pt x="11500" y="7783"/>
                  <a:pt x="11496" y="7795"/>
                  <a:pt x="11500" y="7805"/>
                </a:cubicBezTo>
                <a:cubicBezTo>
                  <a:pt x="11505" y="7815"/>
                  <a:pt x="11517" y="7819"/>
                  <a:pt x="11527" y="7814"/>
                </a:cubicBezTo>
                <a:cubicBezTo>
                  <a:pt x="11537" y="7809"/>
                  <a:pt x="11541" y="7797"/>
                  <a:pt x="11536" y="7787"/>
                </a:cubicBezTo>
                <a:cubicBezTo>
                  <a:pt x="11531" y="7777"/>
                  <a:pt x="11519" y="7773"/>
                  <a:pt x="11510" y="7778"/>
                </a:cubicBezTo>
                <a:close/>
                <a:moveTo>
                  <a:pt x="11618" y="7726"/>
                </a:moveTo>
                <a:cubicBezTo>
                  <a:pt x="11618" y="7726"/>
                  <a:pt x="11618" y="7726"/>
                  <a:pt x="11618" y="7726"/>
                </a:cubicBezTo>
                <a:cubicBezTo>
                  <a:pt x="11608" y="7731"/>
                  <a:pt x="11604" y="7743"/>
                  <a:pt x="11609" y="7753"/>
                </a:cubicBezTo>
                <a:cubicBezTo>
                  <a:pt x="11613" y="7763"/>
                  <a:pt x="11625" y="7767"/>
                  <a:pt x="11635" y="7762"/>
                </a:cubicBezTo>
                <a:cubicBezTo>
                  <a:pt x="11635" y="7762"/>
                  <a:pt x="11635" y="7762"/>
                  <a:pt x="11635" y="7762"/>
                </a:cubicBezTo>
                <a:cubicBezTo>
                  <a:pt x="11645" y="7758"/>
                  <a:pt x="11650" y="7746"/>
                  <a:pt x="11645" y="7736"/>
                </a:cubicBezTo>
                <a:cubicBezTo>
                  <a:pt x="11640" y="7726"/>
                  <a:pt x="11628" y="7721"/>
                  <a:pt x="11618" y="7726"/>
                </a:cubicBezTo>
                <a:close/>
                <a:moveTo>
                  <a:pt x="10135" y="9211"/>
                </a:moveTo>
                <a:cubicBezTo>
                  <a:pt x="10125" y="9207"/>
                  <a:pt x="10113" y="9211"/>
                  <a:pt x="10109" y="9221"/>
                </a:cubicBezTo>
                <a:cubicBezTo>
                  <a:pt x="10104" y="9231"/>
                  <a:pt x="10108" y="9243"/>
                  <a:pt x="10118" y="9248"/>
                </a:cubicBezTo>
                <a:cubicBezTo>
                  <a:pt x="10128" y="9252"/>
                  <a:pt x="10140" y="9248"/>
                  <a:pt x="10145" y="9238"/>
                </a:cubicBezTo>
                <a:cubicBezTo>
                  <a:pt x="10145" y="9238"/>
                  <a:pt x="10145" y="9238"/>
                  <a:pt x="10145" y="9238"/>
                </a:cubicBezTo>
                <a:cubicBezTo>
                  <a:pt x="10150" y="9228"/>
                  <a:pt x="10145" y="9216"/>
                  <a:pt x="10135" y="9211"/>
                </a:cubicBezTo>
                <a:close/>
                <a:moveTo>
                  <a:pt x="10039" y="9432"/>
                </a:moveTo>
                <a:cubicBezTo>
                  <a:pt x="10029" y="9428"/>
                  <a:pt x="10017" y="9433"/>
                  <a:pt x="10013" y="9443"/>
                </a:cubicBezTo>
                <a:cubicBezTo>
                  <a:pt x="10013" y="9443"/>
                  <a:pt x="10013" y="9443"/>
                  <a:pt x="10013" y="9443"/>
                </a:cubicBezTo>
                <a:cubicBezTo>
                  <a:pt x="10009" y="9453"/>
                  <a:pt x="10014" y="9465"/>
                  <a:pt x="10024" y="9469"/>
                </a:cubicBezTo>
                <a:cubicBezTo>
                  <a:pt x="10035" y="9473"/>
                  <a:pt x="10046" y="9468"/>
                  <a:pt x="10050" y="9458"/>
                </a:cubicBezTo>
                <a:cubicBezTo>
                  <a:pt x="10050" y="9458"/>
                  <a:pt x="10050" y="9458"/>
                  <a:pt x="10050" y="9458"/>
                </a:cubicBezTo>
                <a:cubicBezTo>
                  <a:pt x="10054" y="9448"/>
                  <a:pt x="10049" y="9436"/>
                  <a:pt x="10039" y="9432"/>
                </a:cubicBezTo>
                <a:close/>
                <a:moveTo>
                  <a:pt x="10086" y="9321"/>
                </a:moveTo>
                <a:cubicBezTo>
                  <a:pt x="10076" y="9317"/>
                  <a:pt x="10064" y="9321"/>
                  <a:pt x="10059" y="9332"/>
                </a:cubicBezTo>
                <a:cubicBezTo>
                  <a:pt x="10059" y="9332"/>
                  <a:pt x="10059" y="9332"/>
                  <a:pt x="10059" y="9332"/>
                </a:cubicBezTo>
                <a:cubicBezTo>
                  <a:pt x="10055" y="9342"/>
                  <a:pt x="10060" y="9353"/>
                  <a:pt x="10070" y="9358"/>
                </a:cubicBezTo>
                <a:cubicBezTo>
                  <a:pt x="10080" y="9362"/>
                  <a:pt x="10092" y="9358"/>
                  <a:pt x="10096" y="9347"/>
                </a:cubicBezTo>
                <a:cubicBezTo>
                  <a:pt x="10101" y="9337"/>
                  <a:pt x="10096" y="9325"/>
                  <a:pt x="10086" y="9321"/>
                </a:cubicBezTo>
                <a:close/>
                <a:moveTo>
                  <a:pt x="9988" y="9543"/>
                </a:moveTo>
                <a:cubicBezTo>
                  <a:pt x="9983" y="9543"/>
                  <a:pt x="9978" y="9545"/>
                  <a:pt x="9974" y="9549"/>
                </a:cubicBezTo>
                <a:cubicBezTo>
                  <a:pt x="9970" y="9552"/>
                  <a:pt x="9968" y="9558"/>
                  <a:pt x="9968" y="9563"/>
                </a:cubicBezTo>
                <a:cubicBezTo>
                  <a:pt x="9968" y="9568"/>
                  <a:pt x="9970" y="9573"/>
                  <a:pt x="9974" y="9577"/>
                </a:cubicBezTo>
                <a:cubicBezTo>
                  <a:pt x="9978" y="9581"/>
                  <a:pt x="9983" y="9583"/>
                  <a:pt x="9988" y="9583"/>
                </a:cubicBezTo>
                <a:cubicBezTo>
                  <a:pt x="9993" y="9583"/>
                  <a:pt x="9999" y="9581"/>
                  <a:pt x="10002" y="9577"/>
                </a:cubicBezTo>
                <a:cubicBezTo>
                  <a:pt x="10006" y="9573"/>
                  <a:pt x="10008" y="9568"/>
                  <a:pt x="10008" y="9563"/>
                </a:cubicBezTo>
                <a:cubicBezTo>
                  <a:pt x="10008" y="9558"/>
                  <a:pt x="10006" y="9552"/>
                  <a:pt x="10002" y="9549"/>
                </a:cubicBezTo>
                <a:cubicBezTo>
                  <a:pt x="9999" y="9545"/>
                  <a:pt x="9993" y="9543"/>
                  <a:pt x="9988" y="9543"/>
                </a:cubicBezTo>
                <a:close/>
                <a:moveTo>
                  <a:pt x="9859" y="9875"/>
                </a:moveTo>
                <a:cubicBezTo>
                  <a:pt x="9849" y="9870"/>
                  <a:pt x="9837" y="9875"/>
                  <a:pt x="9832" y="9885"/>
                </a:cubicBezTo>
                <a:cubicBezTo>
                  <a:pt x="9832" y="9885"/>
                  <a:pt x="9832" y="9885"/>
                  <a:pt x="9832" y="9885"/>
                </a:cubicBezTo>
                <a:cubicBezTo>
                  <a:pt x="9828" y="9895"/>
                  <a:pt x="9832" y="9907"/>
                  <a:pt x="9842" y="9911"/>
                </a:cubicBezTo>
                <a:cubicBezTo>
                  <a:pt x="9852" y="9916"/>
                  <a:pt x="9864" y="9911"/>
                  <a:pt x="9869" y="9901"/>
                </a:cubicBezTo>
                <a:cubicBezTo>
                  <a:pt x="9869" y="9901"/>
                  <a:pt x="9869" y="9901"/>
                  <a:pt x="9869" y="9901"/>
                </a:cubicBezTo>
                <a:cubicBezTo>
                  <a:pt x="9873" y="9891"/>
                  <a:pt x="9869" y="9880"/>
                  <a:pt x="9859" y="9875"/>
                </a:cubicBezTo>
                <a:close/>
                <a:moveTo>
                  <a:pt x="9952" y="9656"/>
                </a:moveTo>
                <a:cubicBezTo>
                  <a:pt x="9942" y="9652"/>
                  <a:pt x="9930" y="9657"/>
                  <a:pt x="9926" y="9667"/>
                </a:cubicBezTo>
                <a:cubicBezTo>
                  <a:pt x="9922" y="9677"/>
                  <a:pt x="9927" y="9689"/>
                  <a:pt x="9937" y="9693"/>
                </a:cubicBezTo>
                <a:cubicBezTo>
                  <a:pt x="9947" y="9697"/>
                  <a:pt x="9959" y="9692"/>
                  <a:pt x="9963" y="9682"/>
                </a:cubicBezTo>
                <a:cubicBezTo>
                  <a:pt x="9963" y="9682"/>
                  <a:pt x="9963" y="9682"/>
                  <a:pt x="9963" y="9682"/>
                </a:cubicBezTo>
                <a:cubicBezTo>
                  <a:pt x="9967" y="9672"/>
                  <a:pt x="9962" y="9660"/>
                  <a:pt x="9952" y="9656"/>
                </a:cubicBezTo>
                <a:close/>
                <a:moveTo>
                  <a:pt x="9808" y="9982"/>
                </a:moveTo>
                <a:cubicBezTo>
                  <a:pt x="9798" y="9977"/>
                  <a:pt x="9786" y="9981"/>
                  <a:pt x="9781" y="9991"/>
                </a:cubicBezTo>
                <a:cubicBezTo>
                  <a:pt x="9776" y="10001"/>
                  <a:pt x="9780" y="10013"/>
                  <a:pt x="9790" y="10018"/>
                </a:cubicBezTo>
                <a:cubicBezTo>
                  <a:pt x="9800" y="10023"/>
                  <a:pt x="9812" y="10019"/>
                  <a:pt x="9817" y="10009"/>
                </a:cubicBezTo>
                <a:cubicBezTo>
                  <a:pt x="9817" y="10009"/>
                  <a:pt x="9817" y="10009"/>
                  <a:pt x="9817" y="10009"/>
                </a:cubicBezTo>
                <a:cubicBezTo>
                  <a:pt x="9822" y="9999"/>
                  <a:pt x="9818" y="9987"/>
                  <a:pt x="9808" y="9982"/>
                </a:cubicBezTo>
                <a:close/>
                <a:moveTo>
                  <a:pt x="9907" y="9766"/>
                </a:moveTo>
                <a:cubicBezTo>
                  <a:pt x="9897" y="9762"/>
                  <a:pt x="9885" y="9766"/>
                  <a:pt x="9881" y="9776"/>
                </a:cubicBezTo>
                <a:cubicBezTo>
                  <a:pt x="9881" y="9777"/>
                  <a:pt x="9881" y="9777"/>
                  <a:pt x="9881" y="9777"/>
                </a:cubicBezTo>
                <a:cubicBezTo>
                  <a:pt x="9876" y="9787"/>
                  <a:pt x="9881" y="9798"/>
                  <a:pt x="9891" y="9803"/>
                </a:cubicBezTo>
                <a:cubicBezTo>
                  <a:pt x="9901" y="9807"/>
                  <a:pt x="9913" y="9802"/>
                  <a:pt x="9917" y="9792"/>
                </a:cubicBezTo>
                <a:cubicBezTo>
                  <a:pt x="9917" y="9792"/>
                  <a:pt x="9917" y="9792"/>
                  <a:pt x="9917" y="9792"/>
                </a:cubicBezTo>
                <a:cubicBezTo>
                  <a:pt x="9922" y="9782"/>
                  <a:pt x="9917" y="9770"/>
                  <a:pt x="9907" y="9766"/>
                </a:cubicBezTo>
                <a:close/>
                <a:moveTo>
                  <a:pt x="10303" y="8892"/>
                </a:moveTo>
                <a:cubicBezTo>
                  <a:pt x="10293" y="8887"/>
                  <a:pt x="10281" y="8890"/>
                  <a:pt x="10276" y="8900"/>
                </a:cubicBezTo>
                <a:cubicBezTo>
                  <a:pt x="10270" y="8909"/>
                  <a:pt x="10273" y="8921"/>
                  <a:pt x="10283" y="8927"/>
                </a:cubicBezTo>
                <a:cubicBezTo>
                  <a:pt x="10292" y="8932"/>
                  <a:pt x="10305" y="8929"/>
                  <a:pt x="10310" y="8920"/>
                </a:cubicBezTo>
                <a:cubicBezTo>
                  <a:pt x="10310" y="8920"/>
                  <a:pt x="10310" y="8920"/>
                  <a:pt x="10310" y="8920"/>
                </a:cubicBezTo>
                <a:cubicBezTo>
                  <a:pt x="10316" y="8910"/>
                  <a:pt x="10313" y="8898"/>
                  <a:pt x="10303" y="8892"/>
                </a:cubicBezTo>
                <a:close/>
                <a:moveTo>
                  <a:pt x="10405" y="8695"/>
                </a:moveTo>
                <a:cubicBezTo>
                  <a:pt x="10405" y="8695"/>
                  <a:pt x="10405" y="8695"/>
                  <a:pt x="10405" y="8695"/>
                </a:cubicBezTo>
                <a:cubicBezTo>
                  <a:pt x="10399" y="8704"/>
                  <a:pt x="10401" y="8717"/>
                  <a:pt x="10410" y="8723"/>
                </a:cubicBezTo>
                <a:cubicBezTo>
                  <a:pt x="10419" y="8730"/>
                  <a:pt x="10432" y="8727"/>
                  <a:pt x="10438" y="8718"/>
                </a:cubicBezTo>
                <a:cubicBezTo>
                  <a:pt x="10445" y="8709"/>
                  <a:pt x="10442" y="8697"/>
                  <a:pt x="10433" y="8690"/>
                </a:cubicBezTo>
                <a:cubicBezTo>
                  <a:pt x="10424" y="8684"/>
                  <a:pt x="10412" y="8686"/>
                  <a:pt x="10405" y="8695"/>
                </a:cubicBezTo>
                <a:close/>
                <a:moveTo>
                  <a:pt x="10476" y="8597"/>
                </a:moveTo>
                <a:cubicBezTo>
                  <a:pt x="10470" y="8606"/>
                  <a:pt x="10471" y="8619"/>
                  <a:pt x="10480" y="8625"/>
                </a:cubicBezTo>
                <a:cubicBezTo>
                  <a:pt x="10489" y="8632"/>
                  <a:pt x="10502" y="8630"/>
                  <a:pt x="10508" y="8622"/>
                </a:cubicBezTo>
                <a:cubicBezTo>
                  <a:pt x="10515" y="8613"/>
                  <a:pt x="10513" y="8600"/>
                  <a:pt x="10504" y="8594"/>
                </a:cubicBezTo>
                <a:cubicBezTo>
                  <a:pt x="10496" y="8587"/>
                  <a:pt x="10483" y="8589"/>
                  <a:pt x="10476" y="8597"/>
                </a:cubicBezTo>
                <a:close/>
                <a:moveTo>
                  <a:pt x="10366" y="8790"/>
                </a:moveTo>
                <a:cubicBezTo>
                  <a:pt x="10357" y="8784"/>
                  <a:pt x="10344" y="8787"/>
                  <a:pt x="10339" y="8796"/>
                </a:cubicBezTo>
                <a:cubicBezTo>
                  <a:pt x="10333" y="8806"/>
                  <a:pt x="10335" y="8818"/>
                  <a:pt x="10345" y="8824"/>
                </a:cubicBezTo>
                <a:cubicBezTo>
                  <a:pt x="10354" y="8830"/>
                  <a:pt x="10366" y="8827"/>
                  <a:pt x="10372" y="8818"/>
                </a:cubicBezTo>
                <a:cubicBezTo>
                  <a:pt x="10378" y="8808"/>
                  <a:pt x="10375" y="8796"/>
                  <a:pt x="10366" y="8790"/>
                </a:cubicBezTo>
                <a:close/>
                <a:moveTo>
                  <a:pt x="10188" y="9103"/>
                </a:moveTo>
                <a:cubicBezTo>
                  <a:pt x="10178" y="9098"/>
                  <a:pt x="10166" y="9102"/>
                  <a:pt x="10161" y="9112"/>
                </a:cubicBezTo>
                <a:cubicBezTo>
                  <a:pt x="10161" y="9112"/>
                  <a:pt x="10161" y="9112"/>
                  <a:pt x="10161" y="9112"/>
                </a:cubicBezTo>
                <a:cubicBezTo>
                  <a:pt x="10156" y="9122"/>
                  <a:pt x="10160" y="9134"/>
                  <a:pt x="10170" y="9139"/>
                </a:cubicBezTo>
                <a:cubicBezTo>
                  <a:pt x="10180" y="9144"/>
                  <a:pt x="10192" y="9140"/>
                  <a:pt x="10197" y="9130"/>
                </a:cubicBezTo>
                <a:cubicBezTo>
                  <a:pt x="10197" y="9130"/>
                  <a:pt x="10197" y="9130"/>
                  <a:pt x="10197" y="9130"/>
                </a:cubicBezTo>
                <a:cubicBezTo>
                  <a:pt x="10202" y="9120"/>
                  <a:pt x="10198" y="9108"/>
                  <a:pt x="10188" y="9103"/>
                </a:cubicBezTo>
                <a:close/>
                <a:moveTo>
                  <a:pt x="10552" y="8503"/>
                </a:moveTo>
                <a:cubicBezTo>
                  <a:pt x="10544" y="8511"/>
                  <a:pt x="10546" y="8524"/>
                  <a:pt x="10554" y="8531"/>
                </a:cubicBezTo>
                <a:cubicBezTo>
                  <a:pt x="10563" y="8538"/>
                  <a:pt x="10575" y="8537"/>
                  <a:pt x="10582" y="8528"/>
                </a:cubicBezTo>
                <a:cubicBezTo>
                  <a:pt x="10582" y="8528"/>
                  <a:pt x="10582" y="8528"/>
                  <a:pt x="10582" y="8528"/>
                </a:cubicBezTo>
                <a:cubicBezTo>
                  <a:pt x="10589" y="8520"/>
                  <a:pt x="10588" y="8507"/>
                  <a:pt x="10580" y="8500"/>
                </a:cubicBezTo>
                <a:cubicBezTo>
                  <a:pt x="10571" y="8493"/>
                  <a:pt x="10559" y="8494"/>
                  <a:pt x="10552" y="8503"/>
                </a:cubicBezTo>
                <a:close/>
                <a:moveTo>
                  <a:pt x="10244" y="8997"/>
                </a:moveTo>
                <a:cubicBezTo>
                  <a:pt x="10234" y="8992"/>
                  <a:pt x="10222" y="8995"/>
                  <a:pt x="10217" y="9005"/>
                </a:cubicBezTo>
                <a:cubicBezTo>
                  <a:pt x="10217" y="9005"/>
                  <a:pt x="10217" y="9005"/>
                  <a:pt x="10217" y="9005"/>
                </a:cubicBezTo>
                <a:cubicBezTo>
                  <a:pt x="10211" y="9015"/>
                  <a:pt x="10215" y="9027"/>
                  <a:pt x="10225" y="9032"/>
                </a:cubicBezTo>
                <a:cubicBezTo>
                  <a:pt x="10234" y="9037"/>
                  <a:pt x="10247" y="9034"/>
                  <a:pt x="10252" y="9024"/>
                </a:cubicBezTo>
                <a:cubicBezTo>
                  <a:pt x="10257" y="9014"/>
                  <a:pt x="10253" y="9002"/>
                  <a:pt x="10244" y="8997"/>
                </a:cubicBezTo>
                <a:close/>
                <a:moveTo>
                  <a:pt x="17637" y="1062"/>
                </a:moveTo>
                <a:cubicBezTo>
                  <a:pt x="17638" y="1072"/>
                  <a:pt x="17634" y="1081"/>
                  <a:pt x="17627" y="1088"/>
                </a:cubicBezTo>
                <a:cubicBezTo>
                  <a:pt x="17620" y="1094"/>
                  <a:pt x="17610" y="1097"/>
                  <a:pt x="17601" y="1095"/>
                </a:cubicBezTo>
                <a:cubicBezTo>
                  <a:pt x="17287" y="1025"/>
                  <a:pt x="17287" y="1025"/>
                  <a:pt x="17287" y="1025"/>
                </a:cubicBezTo>
                <a:cubicBezTo>
                  <a:pt x="17130" y="1354"/>
                  <a:pt x="17130" y="1354"/>
                  <a:pt x="17130" y="1354"/>
                </a:cubicBezTo>
                <a:cubicBezTo>
                  <a:pt x="17129" y="1356"/>
                  <a:pt x="17128" y="1357"/>
                  <a:pt x="17127" y="1358"/>
                </a:cubicBezTo>
                <a:cubicBezTo>
                  <a:pt x="17126" y="1360"/>
                  <a:pt x="17126" y="1361"/>
                  <a:pt x="17125" y="1362"/>
                </a:cubicBezTo>
                <a:cubicBezTo>
                  <a:pt x="17122" y="1364"/>
                  <a:pt x="17120" y="1366"/>
                  <a:pt x="17117" y="1368"/>
                </a:cubicBezTo>
                <a:cubicBezTo>
                  <a:pt x="17117" y="1368"/>
                  <a:pt x="17116" y="1368"/>
                  <a:pt x="17116" y="1368"/>
                </a:cubicBezTo>
                <a:cubicBezTo>
                  <a:pt x="17116" y="1368"/>
                  <a:pt x="17116" y="1368"/>
                  <a:pt x="17116" y="1368"/>
                </a:cubicBezTo>
                <a:cubicBezTo>
                  <a:pt x="17113" y="1370"/>
                  <a:pt x="17109" y="1371"/>
                  <a:pt x="17105" y="1371"/>
                </a:cubicBezTo>
                <a:cubicBezTo>
                  <a:pt x="17104" y="1371"/>
                  <a:pt x="17103" y="1371"/>
                  <a:pt x="17101" y="1371"/>
                </a:cubicBezTo>
                <a:cubicBezTo>
                  <a:pt x="17100" y="1371"/>
                  <a:pt x="17098" y="1371"/>
                  <a:pt x="17096" y="1371"/>
                </a:cubicBezTo>
                <a:cubicBezTo>
                  <a:pt x="17095" y="1371"/>
                  <a:pt x="17095" y="1370"/>
                  <a:pt x="17095" y="1370"/>
                </a:cubicBezTo>
                <a:cubicBezTo>
                  <a:pt x="17093" y="1370"/>
                  <a:pt x="17092" y="1369"/>
                  <a:pt x="17091" y="1368"/>
                </a:cubicBezTo>
                <a:cubicBezTo>
                  <a:pt x="17088" y="1367"/>
                  <a:pt x="17087" y="1366"/>
                  <a:pt x="17085" y="1365"/>
                </a:cubicBezTo>
                <a:cubicBezTo>
                  <a:pt x="17084" y="1364"/>
                  <a:pt x="17083" y="1363"/>
                  <a:pt x="17082" y="1362"/>
                </a:cubicBezTo>
                <a:cubicBezTo>
                  <a:pt x="17080" y="1361"/>
                  <a:pt x="17079" y="1359"/>
                  <a:pt x="17077" y="1357"/>
                </a:cubicBezTo>
                <a:cubicBezTo>
                  <a:pt x="17077" y="1356"/>
                  <a:pt x="17076" y="1356"/>
                  <a:pt x="17076" y="1355"/>
                </a:cubicBezTo>
                <a:cubicBezTo>
                  <a:pt x="16873" y="942"/>
                  <a:pt x="16873" y="942"/>
                  <a:pt x="16873" y="942"/>
                </a:cubicBezTo>
                <a:cubicBezTo>
                  <a:pt x="16473" y="903"/>
                  <a:pt x="16473" y="903"/>
                  <a:pt x="16473" y="903"/>
                </a:cubicBezTo>
                <a:cubicBezTo>
                  <a:pt x="16461" y="901"/>
                  <a:pt x="16451" y="893"/>
                  <a:pt x="16448" y="882"/>
                </a:cubicBezTo>
                <a:cubicBezTo>
                  <a:pt x="16444" y="870"/>
                  <a:pt x="16448" y="857"/>
                  <a:pt x="16457" y="850"/>
                </a:cubicBezTo>
                <a:cubicBezTo>
                  <a:pt x="17490" y="6"/>
                  <a:pt x="17490" y="6"/>
                  <a:pt x="17490" y="6"/>
                </a:cubicBezTo>
                <a:cubicBezTo>
                  <a:pt x="17491" y="6"/>
                  <a:pt x="17491" y="5"/>
                  <a:pt x="17492" y="5"/>
                </a:cubicBezTo>
                <a:cubicBezTo>
                  <a:pt x="17494" y="4"/>
                  <a:pt x="17495" y="3"/>
                  <a:pt x="17497" y="2"/>
                </a:cubicBezTo>
                <a:cubicBezTo>
                  <a:pt x="17499" y="2"/>
                  <a:pt x="17500" y="1"/>
                  <a:pt x="17501" y="1"/>
                </a:cubicBezTo>
                <a:cubicBezTo>
                  <a:pt x="17503" y="0"/>
                  <a:pt x="17505" y="0"/>
                  <a:pt x="17507" y="0"/>
                </a:cubicBezTo>
                <a:cubicBezTo>
                  <a:pt x="17509" y="0"/>
                  <a:pt x="17510" y="0"/>
                  <a:pt x="17512" y="0"/>
                </a:cubicBezTo>
                <a:cubicBezTo>
                  <a:pt x="17512" y="0"/>
                  <a:pt x="17513" y="0"/>
                  <a:pt x="17514" y="0"/>
                </a:cubicBezTo>
                <a:cubicBezTo>
                  <a:pt x="17515" y="0"/>
                  <a:pt x="17516" y="1"/>
                  <a:pt x="17517" y="1"/>
                </a:cubicBezTo>
                <a:cubicBezTo>
                  <a:pt x="17519" y="1"/>
                  <a:pt x="17520" y="2"/>
                  <a:pt x="17521" y="2"/>
                </a:cubicBezTo>
                <a:cubicBezTo>
                  <a:pt x="17523" y="3"/>
                  <a:pt x="17525" y="5"/>
                  <a:pt x="17527" y="6"/>
                </a:cubicBezTo>
                <a:cubicBezTo>
                  <a:pt x="17528" y="6"/>
                  <a:pt x="17528" y="7"/>
                  <a:pt x="17529" y="7"/>
                </a:cubicBezTo>
                <a:cubicBezTo>
                  <a:pt x="17529" y="8"/>
                  <a:pt x="17530" y="8"/>
                  <a:pt x="17530" y="8"/>
                </a:cubicBezTo>
                <a:cubicBezTo>
                  <a:pt x="17532" y="10"/>
                  <a:pt x="17533" y="12"/>
                  <a:pt x="17534" y="14"/>
                </a:cubicBezTo>
                <a:cubicBezTo>
                  <a:pt x="17535" y="15"/>
                  <a:pt x="17535" y="16"/>
                  <a:pt x="17536" y="17"/>
                </a:cubicBezTo>
                <a:cubicBezTo>
                  <a:pt x="17537" y="19"/>
                  <a:pt x="17538" y="21"/>
                  <a:pt x="17538" y="24"/>
                </a:cubicBezTo>
                <a:cubicBezTo>
                  <a:pt x="17538" y="25"/>
                  <a:pt x="17539" y="26"/>
                  <a:pt x="17539" y="26"/>
                </a:cubicBezTo>
                <a:cubicBezTo>
                  <a:pt x="17539" y="26"/>
                  <a:pt x="17539" y="26"/>
                  <a:pt x="17539" y="27"/>
                </a:cubicBezTo>
                <a:lnTo>
                  <a:pt x="17637" y="1062"/>
                </a:lnTo>
                <a:close/>
                <a:moveTo>
                  <a:pt x="16878" y="883"/>
                </a:moveTo>
                <a:cubicBezTo>
                  <a:pt x="17362" y="188"/>
                  <a:pt x="17362" y="188"/>
                  <a:pt x="17362" y="188"/>
                </a:cubicBezTo>
                <a:cubicBezTo>
                  <a:pt x="16551" y="850"/>
                  <a:pt x="16551" y="850"/>
                  <a:pt x="16551" y="850"/>
                </a:cubicBezTo>
                <a:lnTo>
                  <a:pt x="16878" y="883"/>
                </a:lnTo>
                <a:close/>
                <a:moveTo>
                  <a:pt x="17361" y="295"/>
                </a:moveTo>
                <a:cubicBezTo>
                  <a:pt x="16927" y="917"/>
                  <a:pt x="16927" y="917"/>
                  <a:pt x="16927" y="917"/>
                </a:cubicBezTo>
                <a:cubicBezTo>
                  <a:pt x="17074" y="1215"/>
                  <a:pt x="17074" y="1215"/>
                  <a:pt x="17074" y="1215"/>
                </a:cubicBezTo>
                <a:cubicBezTo>
                  <a:pt x="17076" y="955"/>
                  <a:pt x="17076" y="955"/>
                  <a:pt x="17076" y="955"/>
                </a:cubicBezTo>
                <a:cubicBezTo>
                  <a:pt x="17076" y="955"/>
                  <a:pt x="17076" y="955"/>
                  <a:pt x="17076" y="955"/>
                </a:cubicBezTo>
                <a:cubicBezTo>
                  <a:pt x="17076" y="951"/>
                  <a:pt x="17077" y="947"/>
                  <a:pt x="17079" y="943"/>
                </a:cubicBezTo>
                <a:cubicBezTo>
                  <a:pt x="17079" y="943"/>
                  <a:pt x="17079" y="943"/>
                  <a:pt x="17079" y="943"/>
                </a:cubicBezTo>
                <a:lnTo>
                  <a:pt x="17361" y="295"/>
                </a:lnTo>
                <a:close/>
                <a:moveTo>
                  <a:pt x="17227" y="1012"/>
                </a:moveTo>
                <a:cubicBezTo>
                  <a:pt x="17136" y="992"/>
                  <a:pt x="17136" y="992"/>
                  <a:pt x="17136" y="992"/>
                </a:cubicBezTo>
                <a:cubicBezTo>
                  <a:pt x="17134" y="1207"/>
                  <a:pt x="17134" y="1207"/>
                  <a:pt x="17134" y="1207"/>
                </a:cubicBezTo>
                <a:lnTo>
                  <a:pt x="17227" y="1012"/>
                </a:lnTo>
                <a:close/>
                <a:moveTo>
                  <a:pt x="17574" y="1027"/>
                </a:moveTo>
                <a:cubicBezTo>
                  <a:pt x="17490" y="148"/>
                  <a:pt x="17490" y="148"/>
                  <a:pt x="17490" y="148"/>
                </a:cubicBezTo>
                <a:cubicBezTo>
                  <a:pt x="17148" y="933"/>
                  <a:pt x="17148" y="933"/>
                  <a:pt x="17148" y="933"/>
                </a:cubicBezTo>
                <a:lnTo>
                  <a:pt x="17574" y="1027"/>
                </a:lnTo>
                <a:close/>
              </a:path>
            </a:pathLst>
          </a:custGeom>
          <a:solidFill>
            <a:srgbClr val="E5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Vrije vorm: vorm 11">
            <a:extLst>
              <a:ext uri="{FF2B5EF4-FFF2-40B4-BE49-F238E27FC236}">
                <a16:creationId xmlns:a16="http://schemas.microsoft.com/office/drawing/2014/main" id="{C32FB711-E809-4D9C-9557-099D671728D9}"/>
              </a:ext>
            </a:extLst>
          </p:cNvPr>
          <p:cNvSpPr>
            <a:spLocks/>
          </p:cNvSpPr>
          <p:nvPr userDrawn="1"/>
        </p:nvSpPr>
        <p:spPr bwMode="gray">
          <a:xfrm>
            <a:off x="292287" y="10923"/>
            <a:ext cx="9838486" cy="7560000"/>
          </a:xfrm>
          <a:custGeom>
            <a:avLst/>
            <a:gdLst>
              <a:gd name="connsiteX0" fmla="*/ 7883601 w 9838486"/>
              <a:gd name="connsiteY0" fmla="*/ 0 h 7560000"/>
              <a:gd name="connsiteX1" fmla="*/ 9838486 w 9838486"/>
              <a:gd name="connsiteY1" fmla="*/ 0 h 7560000"/>
              <a:gd name="connsiteX2" fmla="*/ 4362138 w 9838486"/>
              <a:gd name="connsiteY2" fmla="*/ 7560000 h 7560000"/>
              <a:gd name="connsiteX3" fmla="*/ 3664010 w 9838486"/>
              <a:gd name="connsiteY3" fmla="*/ 7560000 h 7560000"/>
              <a:gd name="connsiteX4" fmla="*/ 7883601 w 9838486"/>
              <a:gd name="connsiteY4" fmla="*/ 0 h 7560000"/>
              <a:gd name="connsiteX5" fmla="*/ 7521260 w 9838486"/>
              <a:gd name="connsiteY5" fmla="*/ 0 h 7560000"/>
              <a:gd name="connsiteX6" fmla="*/ 7882547 w 9838486"/>
              <a:gd name="connsiteY6" fmla="*/ 0 h 7560000"/>
              <a:gd name="connsiteX7" fmla="*/ 3663079 w 9838486"/>
              <a:gd name="connsiteY7" fmla="*/ 7560000 h 7560000"/>
              <a:gd name="connsiteX8" fmla="*/ 3648145 w 9838486"/>
              <a:gd name="connsiteY8" fmla="*/ 7560000 h 7560000"/>
              <a:gd name="connsiteX9" fmla="*/ 0 w 9838486"/>
              <a:gd name="connsiteY9" fmla="*/ 7560000 h 7560000"/>
              <a:gd name="connsiteX10" fmla="*/ 4499410 w 9838486"/>
              <a:gd name="connsiteY10" fmla="*/ 4570417 h 7560000"/>
              <a:gd name="connsiteX11" fmla="*/ 7521260 w 9838486"/>
              <a:gd name="connsiteY11" fmla="*/ 0 h 75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8486" h="7560000">
                <a:moveTo>
                  <a:pt x="7883601" y="0"/>
                </a:moveTo>
                <a:cubicBezTo>
                  <a:pt x="7883601" y="0"/>
                  <a:pt x="7883601" y="0"/>
                  <a:pt x="9838486" y="0"/>
                </a:cubicBezTo>
                <a:cubicBezTo>
                  <a:pt x="8808294" y="3041018"/>
                  <a:pt x="6876924" y="5666746"/>
                  <a:pt x="4362138" y="7560000"/>
                </a:cubicBezTo>
                <a:cubicBezTo>
                  <a:pt x="4362138" y="7560000"/>
                  <a:pt x="4362138" y="7560000"/>
                  <a:pt x="3664010" y="7560000"/>
                </a:cubicBezTo>
                <a:cubicBezTo>
                  <a:pt x="5473359" y="5319083"/>
                  <a:pt x="6910925" y="2768921"/>
                  <a:pt x="7883601" y="0"/>
                </a:cubicBezTo>
                <a:close/>
                <a:moveTo>
                  <a:pt x="7521260" y="0"/>
                </a:moveTo>
                <a:cubicBezTo>
                  <a:pt x="7882547" y="0"/>
                  <a:pt x="7882547" y="0"/>
                  <a:pt x="7882547" y="0"/>
                </a:cubicBezTo>
                <a:cubicBezTo>
                  <a:pt x="6909899" y="2768921"/>
                  <a:pt x="5472376" y="5319083"/>
                  <a:pt x="3663079" y="7560000"/>
                </a:cubicBezTo>
                <a:lnTo>
                  <a:pt x="3648145" y="7560000"/>
                </a:lnTo>
                <a:cubicBezTo>
                  <a:pt x="0" y="7560000"/>
                  <a:pt x="0" y="7560000"/>
                  <a:pt x="0" y="7560000"/>
                </a:cubicBezTo>
                <a:cubicBezTo>
                  <a:pt x="1696494" y="6868802"/>
                  <a:pt x="3222353" y="5845816"/>
                  <a:pt x="4499410" y="4570417"/>
                </a:cubicBezTo>
                <a:cubicBezTo>
                  <a:pt x="5794262" y="3275651"/>
                  <a:pt x="6829190" y="1724979"/>
                  <a:pt x="7521260" y="0"/>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dirty="0"/>
          </a:p>
        </p:txBody>
      </p:sp>
      <p:sp>
        <p:nvSpPr>
          <p:cNvPr id="5" name="Tijdelijke aanduiding voor afbeelding 10">
            <a:extLst>
              <a:ext uri="{FF2B5EF4-FFF2-40B4-BE49-F238E27FC236}">
                <a16:creationId xmlns:a16="http://schemas.microsoft.com/office/drawing/2014/main" id="{3556210F-E06C-412F-BCE5-095C7EC80132}"/>
              </a:ext>
            </a:extLst>
          </p:cNvPr>
          <p:cNvSpPr>
            <a:spLocks noGrp="1"/>
          </p:cNvSpPr>
          <p:nvPr>
            <p:ph type="pic" idx="10" hasCustomPrompt="1"/>
          </p:nvPr>
        </p:nvSpPr>
        <p:spPr bwMode="gray">
          <a:xfrm>
            <a:off x="3964746" y="10924"/>
            <a:ext cx="6727255" cy="7549077"/>
          </a:xfrm>
          <a:custGeom>
            <a:avLst/>
            <a:gdLst>
              <a:gd name="connsiteX0" fmla="*/ 4210963 w 6727255"/>
              <a:gd name="connsiteY0" fmla="*/ 0 h 7549077"/>
              <a:gd name="connsiteX1" fmla="*/ 6727255 w 6727255"/>
              <a:gd name="connsiteY1" fmla="*/ 0 h 7549077"/>
              <a:gd name="connsiteX2" fmla="*/ 6727255 w 6727255"/>
              <a:gd name="connsiteY2" fmla="*/ 4512231 h 7549077"/>
              <a:gd name="connsiteX3" fmla="*/ 6331124 w 6727255"/>
              <a:gd name="connsiteY3" fmla="*/ 5293063 h 7549077"/>
              <a:gd name="connsiteX4" fmla="*/ 5469762 w 6727255"/>
              <a:gd name="connsiteY4" fmla="*/ 6818682 h 7549077"/>
              <a:gd name="connsiteX5" fmla="*/ 5013435 w 6727255"/>
              <a:gd name="connsiteY5" fmla="*/ 7549077 h 7549077"/>
              <a:gd name="connsiteX6" fmla="*/ 0 w 6727255"/>
              <a:gd name="connsiteY6" fmla="*/ 7549077 h 7549077"/>
              <a:gd name="connsiteX7" fmla="*/ 652422 w 6727255"/>
              <a:gd name="connsiteY7" fmla="*/ 6705337 h 7549077"/>
              <a:gd name="connsiteX8" fmla="*/ 4210963 w 6727255"/>
              <a:gd name="connsiteY8" fmla="*/ 0 h 754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7255" h="7549077">
                <a:moveTo>
                  <a:pt x="4210963" y="0"/>
                </a:moveTo>
                <a:lnTo>
                  <a:pt x="6727255" y="0"/>
                </a:lnTo>
                <a:lnTo>
                  <a:pt x="6727255" y="4512231"/>
                </a:lnTo>
                <a:lnTo>
                  <a:pt x="6331124" y="5293063"/>
                </a:lnTo>
                <a:cubicBezTo>
                  <a:pt x="6058713" y="5810817"/>
                  <a:pt x="5771407" y="6319581"/>
                  <a:pt x="5469762" y="6818682"/>
                </a:cubicBezTo>
                <a:lnTo>
                  <a:pt x="5013435" y="7549077"/>
                </a:lnTo>
                <a:lnTo>
                  <a:pt x="0" y="7549077"/>
                </a:lnTo>
                <a:lnTo>
                  <a:pt x="652422" y="6705337"/>
                </a:lnTo>
                <a:cubicBezTo>
                  <a:pt x="2152938" y="4678125"/>
                  <a:pt x="3359908" y="2422805"/>
                  <a:pt x="4210963" y="0"/>
                </a:cubicBezTo>
                <a:close/>
              </a:path>
            </a:pathLst>
          </a:custGeom>
        </p:spPr>
        <p:txBody>
          <a:bodyPr wrap="square" anchor="ctr" anchorCtr="0">
            <a:noAutofit/>
          </a:bodyPr>
          <a:lstStyle>
            <a:lvl1pPr marL="0" indent="0" algn="l" defTabSz="1007943" rtl="0" eaLnBrk="1" latinLnBrk="0" hangingPunct="1">
              <a:lnSpc>
                <a:spcPct val="90000"/>
              </a:lnSpc>
              <a:spcBef>
                <a:spcPts val="1102"/>
              </a:spcBef>
              <a:buFont typeface="Arial" panose="020B0604020202020204" pitchFamily="34" charset="0"/>
              <a:buNone/>
              <a:defRPr lang="nl-NL" dirty="0"/>
            </a:lvl1pPr>
          </a:lstStyle>
          <a:p>
            <a:r>
              <a:rPr lang="nl-NL" dirty="0"/>
              <a:t>[Selecteer fotokader -&gt; Invoegen -&gt; Afbeeldingen]</a:t>
            </a:r>
          </a:p>
        </p:txBody>
      </p:sp>
      <p:sp>
        <p:nvSpPr>
          <p:cNvPr id="8" name="Freeform 7 (PHJU)">
            <a:extLst>
              <a:ext uri="{FF2B5EF4-FFF2-40B4-BE49-F238E27FC236}">
                <a16:creationId xmlns:a16="http://schemas.microsoft.com/office/drawing/2014/main" id="{CA20942E-AEB7-4333-835A-932983D5A357}"/>
              </a:ext>
            </a:extLst>
          </p:cNvPr>
          <p:cNvSpPr>
            <a:spLocks noGrp="1"/>
          </p:cNvSpPr>
          <p:nvPr>
            <p:ph type="body" idx="1001" hasCustomPrompt="1"/>
            <p:custDataLst>
              <p:custData r:id="rId1"/>
            </p:custDataLst>
          </p:nvPr>
        </p:nvSpPr>
        <p:spPr bwMode="gray">
          <a:xfrm>
            <a:off x="3956298" y="10923"/>
            <a:ext cx="6174476" cy="7560000"/>
          </a:xfrm>
          <a:custGeom>
            <a:avLst/>
            <a:gdLst>
              <a:gd name="T0" fmla="*/ 19431 w 19431"/>
              <a:gd name="T1" fmla="*/ 0 h 23811"/>
              <a:gd name="T2" fmla="*/ 13279 w 19431"/>
              <a:gd name="T3" fmla="*/ 0 h 23811"/>
              <a:gd name="T4" fmla="*/ 0 w 19431"/>
              <a:gd name="T5" fmla="*/ 23811 h 23811"/>
              <a:gd name="T6" fmla="*/ 2197 w 19431"/>
              <a:gd name="T7" fmla="*/ 23811 h 23811"/>
              <a:gd name="T8" fmla="*/ 19431 w 19431"/>
              <a:gd name="T9" fmla="*/ 0 h 23811"/>
            </a:gdLst>
            <a:ahLst/>
            <a:cxnLst>
              <a:cxn ang="0">
                <a:pos x="T0" y="T1"/>
              </a:cxn>
              <a:cxn ang="0">
                <a:pos x="T2" y="T3"/>
              </a:cxn>
              <a:cxn ang="0">
                <a:pos x="T4" y="T5"/>
              </a:cxn>
              <a:cxn ang="0">
                <a:pos x="T6" y="T7"/>
              </a:cxn>
              <a:cxn ang="0">
                <a:pos x="T8" y="T9"/>
              </a:cxn>
            </a:cxnLst>
            <a:rect l="0" t="0" r="r" b="b"/>
            <a:pathLst>
              <a:path w="19431" h="23811">
                <a:moveTo>
                  <a:pt x="19431" y="0"/>
                </a:moveTo>
                <a:cubicBezTo>
                  <a:pt x="13279" y="0"/>
                  <a:pt x="13279" y="0"/>
                  <a:pt x="13279" y="0"/>
                </a:cubicBezTo>
                <a:cubicBezTo>
                  <a:pt x="10218" y="8721"/>
                  <a:pt x="5694" y="16753"/>
                  <a:pt x="0" y="23811"/>
                </a:cubicBezTo>
                <a:cubicBezTo>
                  <a:pt x="2197" y="23811"/>
                  <a:pt x="2197" y="23811"/>
                  <a:pt x="2197" y="23811"/>
                </a:cubicBezTo>
                <a:cubicBezTo>
                  <a:pt x="10111" y="17848"/>
                  <a:pt x="16189" y="9578"/>
                  <a:pt x="19431" y="0"/>
                </a:cubicBezTo>
                <a:close/>
              </a:path>
            </a:pathLst>
          </a:custGeom>
          <a:solidFill>
            <a:srgbClr val="000000">
              <a:alpha val="30000"/>
            </a:srgbClr>
          </a:solidFill>
          <a:ln>
            <a:noFill/>
          </a:ln>
        </p:spPr>
        <p:txBody>
          <a:bodyPr vert="horz" wrap="square" lIns="91440" tIns="45720" rIns="91440" bIns="45720" numCol="1" anchor="t" anchorCtr="0" compatLnSpc="1">
            <a:prstTxWarp prst="textNoShape">
              <a:avLst/>
            </a:prstTxWarp>
          </a:bodyPr>
          <a:lstStyle>
            <a:lvl1pPr marL="251986" indent="-251986" algn="l" defTabSz="1007943" rtl="0" eaLnBrk="1" latinLnBrk="0" hangingPunct="1">
              <a:lnSpc>
                <a:spcPct val="90000"/>
              </a:lnSpc>
              <a:spcBef>
                <a:spcPts val="1102"/>
              </a:spcBef>
              <a:buFont typeface="Arial" panose="020B0604020202020204" pitchFamily="34" charset="0"/>
              <a:buNone/>
              <a:defRPr/>
            </a:lvl1pPr>
          </a:lstStyle>
          <a:p>
            <a:r>
              <a:rPr lang="nl-NL"/>
              <a:t> </a:t>
            </a:r>
          </a:p>
        </p:txBody>
      </p:sp>
      <p:sp>
        <p:nvSpPr>
          <p:cNvPr id="9" name="Freeform 8 (PHJU)">
            <a:extLst>
              <a:ext uri="{FF2B5EF4-FFF2-40B4-BE49-F238E27FC236}">
                <a16:creationId xmlns:a16="http://schemas.microsoft.com/office/drawing/2014/main" id="{3BD6CCD0-D41A-4227-932C-2A1B6E2662D2}"/>
              </a:ext>
            </a:extLst>
          </p:cNvPr>
          <p:cNvSpPr>
            <a:spLocks noGrp="1"/>
          </p:cNvSpPr>
          <p:nvPr>
            <p:ph type="body" idx="1000" hasCustomPrompt="1"/>
            <p:custDataLst>
              <p:custData r:id="rId2"/>
            </p:custDataLst>
          </p:nvPr>
        </p:nvSpPr>
        <p:spPr bwMode="gray">
          <a:xfrm>
            <a:off x="3956298" y="10923"/>
            <a:ext cx="6174476" cy="7560000"/>
          </a:xfrm>
          <a:custGeom>
            <a:avLst/>
            <a:gdLst>
              <a:gd name="T0" fmla="*/ 19431 w 19431"/>
              <a:gd name="T1" fmla="*/ 0 h 23811"/>
              <a:gd name="T2" fmla="*/ 13279 w 19431"/>
              <a:gd name="T3" fmla="*/ 0 h 23811"/>
              <a:gd name="T4" fmla="*/ 0 w 19431"/>
              <a:gd name="T5" fmla="*/ 23811 h 23811"/>
              <a:gd name="T6" fmla="*/ 2197 w 19431"/>
              <a:gd name="T7" fmla="*/ 23811 h 23811"/>
              <a:gd name="T8" fmla="*/ 19431 w 19431"/>
              <a:gd name="T9" fmla="*/ 0 h 23811"/>
            </a:gdLst>
            <a:ahLst/>
            <a:cxnLst>
              <a:cxn ang="0">
                <a:pos x="T0" y="T1"/>
              </a:cxn>
              <a:cxn ang="0">
                <a:pos x="T2" y="T3"/>
              </a:cxn>
              <a:cxn ang="0">
                <a:pos x="T4" y="T5"/>
              </a:cxn>
              <a:cxn ang="0">
                <a:pos x="T6" y="T7"/>
              </a:cxn>
              <a:cxn ang="0">
                <a:pos x="T8" y="T9"/>
              </a:cxn>
            </a:cxnLst>
            <a:rect l="0" t="0" r="r" b="b"/>
            <a:pathLst>
              <a:path w="19431" h="23811">
                <a:moveTo>
                  <a:pt x="19431" y="0"/>
                </a:moveTo>
                <a:cubicBezTo>
                  <a:pt x="13279" y="0"/>
                  <a:pt x="13279" y="0"/>
                  <a:pt x="13279" y="0"/>
                </a:cubicBezTo>
                <a:cubicBezTo>
                  <a:pt x="10218" y="8721"/>
                  <a:pt x="5694" y="16753"/>
                  <a:pt x="0" y="23811"/>
                </a:cubicBezTo>
                <a:cubicBezTo>
                  <a:pt x="2197" y="23811"/>
                  <a:pt x="2197" y="23811"/>
                  <a:pt x="2197" y="23811"/>
                </a:cubicBezTo>
                <a:cubicBezTo>
                  <a:pt x="10111" y="17848"/>
                  <a:pt x="16189" y="9578"/>
                  <a:pt x="19431" y="0"/>
                </a:cubicBezTo>
                <a:close/>
              </a:path>
            </a:pathLst>
          </a:custGeom>
          <a:solidFill>
            <a:srgbClr val="E42313">
              <a:alpha val="74902"/>
            </a:srgbClr>
          </a:solidFill>
          <a:ln>
            <a:noFill/>
          </a:ln>
        </p:spPr>
        <p:txBody>
          <a:bodyPr vert="horz" wrap="square" lIns="0" tIns="0" rIns="0" bIns="0" numCol="1" anchor="t" anchorCtr="0" compatLnSpc="1">
            <a:prstTxWarp prst="textNoShape">
              <a:avLst/>
            </a:prstTxWarp>
          </a:bodyPr>
          <a:lstStyle>
            <a:lvl1pPr marL="251986" indent="-251986" algn="l" defTabSz="1007943" rtl="0" eaLnBrk="1" latinLnBrk="0" hangingPunct="1">
              <a:lnSpc>
                <a:spcPct val="90000"/>
              </a:lnSpc>
              <a:spcBef>
                <a:spcPts val="1102"/>
              </a:spcBef>
              <a:buFont typeface="Arial" panose="020B0604020202020204" pitchFamily="34" charset="0"/>
              <a:buNone/>
              <a:defRPr lang="nl-NL" dirty="0"/>
            </a:lvl1pPr>
          </a:lstStyle>
          <a:p>
            <a:r>
              <a:rPr lang="nl-NL"/>
              <a:t> </a:t>
            </a:r>
          </a:p>
        </p:txBody>
      </p:sp>
      <p:sp>
        <p:nvSpPr>
          <p:cNvPr id="11" name="Freeform 9">
            <a:extLst>
              <a:ext uri="{FF2B5EF4-FFF2-40B4-BE49-F238E27FC236}">
                <a16:creationId xmlns:a16="http://schemas.microsoft.com/office/drawing/2014/main" id="{B4A31CBE-91FE-4250-A997-1C2291B10DF0}"/>
              </a:ext>
            </a:extLst>
          </p:cNvPr>
          <p:cNvSpPr>
            <a:spLocks/>
          </p:cNvSpPr>
          <p:nvPr userDrawn="1"/>
        </p:nvSpPr>
        <p:spPr bwMode="gray">
          <a:xfrm>
            <a:off x="9680575" y="7100700"/>
            <a:ext cx="647700" cy="104775"/>
          </a:xfrm>
          <a:custGeom>
            <a:avLst/>
            <a:gdLst>
              <a:gd name="T0" fmla="*/ 139 w 2040"/>
              <a:gd name="T1" fmla="*/ 157 h 333"/>
              <a:gd name="T2" fmla="*/ 139 w 2040"/>
              <a:gd name="T3" fmla="*/ 65 h 333"/>
              <a:gd name="T4" fmla="*/ 116 w 2040"/>
              <a:gd name="T5" fmla="*/ 130 h 333"/>
              <a:gd name="T6" fmla="*/ 0 w 2040"/>
              <a:gd name="T7" fmla="*/ 262 h 333"/>
              <a:gd name="T8" fmla="*/ 30 w 2040"/>
              <a:gd name="T9" fmla="*/ 129 h 333"/>
              <a:gd name="T10" fmla="*/ 139 w 2040"/>
              <a:gd name="T11" fmla="*/ 0 h 333"/>
              <a:gd name="T12" fmla="*/ 357 w 2040"/>
              <a:gd name="T13" fmla="*/ 23 h 333"/>
              <a:gd name="T14" fmla="*/ 333 w 2040"/>
              <a:gd name="T15" fmla="*/ 333 h 333"/>
              <a:gd name="T16" fmla="*/ 271 w 2040"/>
              <a:gd name="T17" fmla="*/ 310 h 333"/>
              <a:gd name="T18" fmla="*/ 93 w 2040"/>
              <a:gd name="T19" fmla="*/ 243 h 333"/>
              <a:gd name="T20" fmla="*/ 79 w 2040"/>
              <a:gd name="T21" fmla="*/ 327 h 333"/>
              <a:gd name="T22" fmla="*/ 7 w 2040"/>
              <a:gd name="T23" fmla="*/ 327 h 333"/>
              <a:gd name="T24" fmla="*/ 1126 w 2040"/>
              <a:gd name="T25" fmla="*/ 266 h 333"/>
              <a:gd name="T26" fmla="*/ 1150 w 2040"/>
              <a:gd name="T27" fmla="*/ 205 h 333"/>
              <a:gd name="T28" fmla="*/ 964 w 2040"/>
              <a:gd name="T29" fmla="*/ 66 h 333"/>
              <a:gd name="T30" fmla="*/ 1133 w 2040"/>
              <a:gd name="T31" fmla="*/ 128 h 333"/>
              <a:gd name="T32" fmla="*/ 1109 w 2040"/>
              <a:gd name="T33" fmla="*/ 66 h 333"/>
              <a:gd name="T34" fmla="*/ 917 w 2040"/>
              <a:gd name="T35" fmla="*/ 333 h 333"/>
              <a:gd name="T36" fmla="*/ 893 w 2040"/>
              <a:gd name="T37" fmla="*/ 22 h 333"/>
              <a:gd name="T38" fmla="*/ 1113 w 2040"/>
              <a:gd name="T39" fmla="*/ 0 h 333"/>
              <a:gd name="T40" fmla="*/ 1205 w 2040"/>
              <a:gd name="T41" fmla="*/ 157 h 333"/>
              <a:gd name="T42" fmla="*/ 1130 w 2040"/>
              <a:gd name="T43" fmla="*/ 333 h 333"/>
              <a:gd name="T44" fmla="*/ 2040 w 2040"/>
              <a:gd name="T45" fmla="*/ 310 h 333"/>
              <a:gd name="T46" fmla="*/ 1779 w 2040"/>
              <a:gd name="T47" fmla="*/ 333 h 333"/>
              <a:gd name="T48" fmla="*/ 1756 w 2040"/>
              <a:gd name="T49" fmla="*/ 278 h 333"/>
              <a:gd name="T50" fmla="*/ 1780 w 2040"/>
              <a:gd name="T51" fmla="*/ 255 h 333"/>
              <a:gd name="T52" fmla="*/ 1762 w 2040"/>
              <a:gd name="T53" fmla="*/ 66 h 333"/>
              <a:gd name="T54" fmla="*/ 1762 w 2040"/>
              <a:gd name="T55" fmla="*/ 7 h 333"/>
              <a:gd name="T56" fmla="*/ 1857 w 2040"/>
              <a:gd name="T57" fmla="*/ 7 h 333"/>
              <a:gd name="T58" fmla="*/ 2017 w 2040"/>
              <a:gd name="T59" fmla="*/ 255 h 333"/>
              <a:gd name="T60" fmla="*/ 1428 w 2040"/>
              <a:gd name="T61" fmla="*/ 94 h 333"/>
              <a:gd name="T62" fmla="*/ 1613 w 2040"/>
              <a:gd name="T63" fmla="*/ 131 h 333"/>
              <a:gd name="T64" fmla="*/ 1634 w 2040"/>
              <a:gd name="T65" fmla="*/ 181 h 333"/>
              <a:gd name="T66" fmla="*/ 1422 w 2040"/>
              <a:gd name="T67" fmla="*/ 202 h 333"/>
              <a:gd name="T68" fmla="*/ 1443 w 2040"/>
              <a:gd name="T69" fmla="*/ 247 h 333"/>
              <a:gd name="T70" fmla="*/ 1634 w 2040"/>
              <a:gd name="T71" fmla="*/ 267 h 333"/>
              <a:gd name="T72" fmla="*/ 1613 w 2040"/>
              <a:gd name="T73" fmla="*/ 316 h 333"/>
              <a:gd name="T74" fmla="*/ 1344 w 2040"/>
              <a:gd name="T75" fmla="*/ 222 h 333"/>
              <a:gd name="T76" fmla="*/ 1443 w 2040"/>
              <a:gd name="T77" fmla="*/ 17 h 333"/>
              <a:gd name="T78" fmla="*/ 1634 w 2040"/>
              <a:gd name="T79" fmla="*/ 37 h 333"/>
              <a:gd name="T80" fmla="*/ 1614 w 2040"/>
              <a:gd name="T81" fmla="*/ 87 h 333"/>
              <a:gd name="T82" fmla="*/ 487 w 2040"/>
              <a:gd name="T83" fmla="*/ 81 h 333"/>
              <a:gd name="T84" fmla="*/ 487 w 2040"/>
              <a:gd name="T85" fmla="*/ 23 h 333"/>
              <a:gd name="T86" fmla="*/ 742 w 2040"/>
              <a:gd name="T87" fmla="*/ 45 h 333"/>
              <a:gd name="T88" fmla="*/ 742 w 2040"/>
              <a:gd name="T89" fmla="*/ 289 h 333"/>
              <a:gd name="T90" fmla="*/ 487 w 2040"/>
              <a:gd name="T91" fmla="*/ 311 h 333"/>
              <a:gd name="T92" fmla="*/ 487 w 2040"/>
              <a:gd name="T93" fmla="*/ 253 h 333"/>
              <a:gd name="T94" fmla="*/ 687 w 2040"/>
              <a:gd name="T95" fmla="*/ 240 h 333"/>
              <a:gd name="T96" fmla="*/ 502 w 2040"/>
              <a:gd name="T97" fmla="*/ 202 h 333"/>
              <a:gd name="T98" fmla="*/ 481 w 2040"/>
              <a:gd name="T99" fmla="*/ 152 h 333"/>
              <a:gd name="T100" fmla="*/ 693 w 2040"/>
              <a:gd name="T101" fmla="*/ 131 h 333"/>
              <a:gd name="T102" fmla="*/ 672 w 2040"/>
              <a:gd name="T103" fmla="*/ 8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0" h="333">
                <a:moveTo>
                  <a:pt x="116" y="130"/>
                </a:moveTo>
                <a:cubicBezTo>
                  <a:pt x="116" y="138"/>
                  <a:pt x="119" y="144"/>
                  <a:pt x="123" y="149"/>
                </a:cubicBezTo>
                <a:cubicBezTo>
                  <a:pt x="128" y="154"/>
                  <a:pt x="133" y="157"/>
                  <a:pt x="139" y="157"/>
                </a:cubicBezTo>
                <a:cubicBezTo>
                  <a:pt x="271" y="157"/>
                  <a:pt x="271" y="157"/>
                  <a:pt x="271" y="157"/>
                </a:cubicBezTo>
                <a:cubicBezTo>
                  <a:pt x="271" y="65"/>
                  <a:pt x="271" y="65"/>
                  <a:pt x="271" y="65"/>
                </a:cubicBezTo>
                <a:cubicBezTo>
                  <a:pt x="139" y="65"/>
                  <a:pt x="139" y="65"/>
                  <a:pt x="139" y="65"/>
                </a:cubicBezTo>
                <a:cubicBezTo>
                  <a:pt x="133" y="65"/>
                  <a:pt x="128" y="68"/>
                  <a:pt x="123" y="73"/>
                </a:cubicBezTo>
                <a:cubicBezTo>
                  <a:pt x="119" y="78"/>
                  <a:pt x="116" y="85"/>
                  <a:pt x="116" y="93"/>
                </a:cubicBezTo>
                <a:lnTo>
                  <a:pt x="116" y="130"/>
                </a:lnTo>
                <a:close/>
                <a:moveTo>
                  <a:pt x="7" y="327"/>
                </a:moveTo>
                <a:cubicBezTo>
                  <a:pt x="2" y="322"/>
                  <a:pt x="0" y="317"/>
                  <a:pt x="0" y="310"/>
                </a:cubicBezTo>
                <a:cubicBezTo>
                  <a:pt x="0" y="262"/>
                  <a:pt x="0" y="262"/>
                  <a:pt x="0" y="262"/>
                </a:cubicBezTo>
                <a:cubicBezTo>
                  <a:pt x="0" y="239"/>
                  <a:pt x="3" y="221"/>
                  <a:pt x="11" y="208"/>
                </a:cubicBezTo>
                <a:cubicBezTo>
                  <a:pt x="17" y="198"/>
                  <a:pt x="28" y="188"/>
                  <a:pt x="43" y="179"/>
                </a:cubicBezTo>
                <a:cubicBezTo>
                  <a:pt x="35" y="163"/>
                  <a:pt x="30" y="147"/>
                  <a:pt x="30" y="129"/>
                </a:cubicBezTo>
                <a:cubicBezTo>
                  <a:pt x="30" y="105"/>
                  <a:pt x="30" y="105"/>
                  <a:pt x="30" y="105"/>
                </a:cubicBezTo>
                <a:cubicBezTo>
                  <a:pt x="30" y="76"/>
                  <a:pt x="41" y="51"/>
                  <a:pt x="62" y="31"/>
                </a:cubicBezTo>
                <a:cubicBezTo>
                  <a:pt x="83" y="11"/>
                  <a:pt x="109" y="0"/>
                  <a:pt x="139" y="0"/>
                </a:cubicBezTo>
                <a:cubicBezTo>
                  <a:pt x="333" y="0"/>
                  <a:pt x="333" y="0"/>
                  <a:pt x="333" y="0"/>
                </a:cubicBezTo>
                <a:cubicBezTo>
                  <a:pt x="340" y="0"/>
                  <a:pt x="346" y="2"/>
                  <a:pt x="350" y="7"/>
                </a:cubicBezTo>
                <a:cubicBezTo>
                  <a:pt x="355" y="11"/>
                  <a:pt x="357" y="17"/>
                  <a:pt x="357" y="23"/>
                </a:cubicBezTo>
                <a:cubicBezTo>
                  <a:pt x="357" y="310"/>
                  <a:pt x="357" y="310"/>
                  <a:pt x="357" y="310"/>
                </a:cubicBezTo>
                <a:cubicBezTo>
                  <a:pt x="357" y="317"/>
                  <a:pt x="355" y="322"/>
                  <a:pt x="350" y="327"/>
                </a:cubicBezTo>
                <a:cubicBezTo>
                  <a:pt x="346" y="331"/>
                  <a:pt x="340" y="333"/>
                  <a:pt x="333" y="333"/>
                </a:cubicBezTo>
                <a:cubicBezTo>
                  <a:pt x="294" y="333"/>
                  <a:pt x="294" y="333"/>
                  <a:pt x="294" y="333"/>
                </a:cubicBezTo>
                <a:cubicBezTo>
                  <a:pt x="288" y="333"/>
                  <a:pt x="282" y="331"/>
                  <a:pt x="278" y="327"/>
                </a:cubicBezTo>
                <a:cubicBezTo>
                  <a:pt x="273" y="322"/>
                  <a:pt x="271" y="317"/>
                  <a:pt x="271" y="310"/>
                </a:cubicBezTo>
                <a:cubicBezTo>
                  <a:pt x="271" y="235"/>
                  <a:pt x="271" y="235"/>
                  <a:pt x="271" y="235"/>
                </a:cubicBezTo>
                <a:cubicBezTo>
                  <a:pt x="109" y="235"/>
                  <a:pt x="109" y="235"/>
                  <a:pt x="109" y="235"/>
                </a:cubicBezTo>
                <a:cubicBezTo>
                  <a:pt x="103" y="235"/>
                  <a:pt x="98" y="238"/>
                  <a:pt x="93" y="243"/>
                </a:cubicBezTo>
                <a:cubicBezTo>
                  <a:pt x="88" y="248"/>
                  <a:pt x="86" y="254"/>
                  <a:pt x="86" y="262"/>
                </a:cubicBezTo>
                <a:cubicBezTo>
                  <a:pt x="86" y="310"/>
                  <a:pt x="86" y="310"/>
                  <a:pt x="86" y="310"/>
                </a:cubicBezTo>
                <a:cubicBezTo>
                  <a:pt x="86" y="317"/>
                  <a:pt x="84" y="322"/>
                  <a:pt x="79" y="327"/>
                </a:cubicBezTo>
                <a:cubicBezTo>
                  <a:pt x="75" y="331"/>
                  <a:pt x="69" y="333"/>
                  <a:pt x="63" y="333"/>
                </a:cubicBezTo>
                <a:cubicBezTo>
                  <a:pt x="23" y="333"/>
                  <a:pt x="23" y="333"/>
                  <a:pt x="23" y="333"/>
                </a:cubicBezTo>
                <a:cubicBezTo>
                  <a:pt x="17" y="333"/>
                  <a:pt x="11" y="331"/>
                  <a:pt x="7" y="327"/>
                </a:cubicBezTo>
                <a:moveTo>
                  <a:pt x="964" y="194"/>
                </a:moveTo>
                <a:cubicBezTo>
                  <a:pt x="964" y="266"/>
                  <a:pt x="964" y="266"/>
                  <a:pt x="964" y="266"/>
                </a:cubicBezTo>
                <a:cubicBezTo>
                  <a:pt x="1126" y="266"/>
                  <a:pt x="1126" y="266"/>
                  <a:pt x="1126" y="266"/>
                </a:cubicBezTo>
                <a:cubicBezTo>
                  <a:pt x="1135" y="266"/>
                  <a:pt x="1143" y="263"/>
                  <a:pt x="1150" y="256"/>
                </a:cubicBezTo>
                <a:cubicBezTo>
                  <a:pt x="1157" y="249"/>
                  <a:pt x="1160" y="240"/>
                  <a:pt x="1160" y="230"/>
                </a:cubicBezTo>
                <a:cubicBezTo>
                  <a:pt x="1160" y="220"/>
                  <a:pt x="1157" y="211"/>
                  <a:pt x="1150" y="205"/>
                </a:cubicBezTo>
                <a:cubicBezTo>
                  <a:pt x="1143" y="198"/>
                  <a:pt x="1135" y="194"/>
                  <a:pt x="1126" y="194"/>
                </a:cubicBezTo>
                <a:lnTo>
                  <a:pt x="964" y="194"/>
                </a:lnTo>
                <a:close/>
                <a:moveTo>
                  <a:pt x="964" y="66"/>
                </a:moveTo>
                <a:cubicBezTo>
                  <a:pt x="964" y="139"/>
                  <a:pt x="964" y="139"/>
                  <a:pt x="964" y="139"/>
                </a:cubicBezTo>
                <a:cubicBezTo>
                  <a:pt x="1109" y="139"/>
                  <a:pt x="1109" y="139"/>
                  <a:pt x="1109" y="139"/>
                </a:cubicBezTo>
                <a:cubicBezTo>
                  <a:pt x="1118" y="139"/>
                  <a:pt x="1126" y="135"/>
                  <a:pt x="1133" y="128"/>
                </a:cubicBezTo>
                <a:cubicBezTo>
                  <a:pt x="1139" y="122"/>
                  <a:pt x="1143" y="113"/>
                  <a:pt x="1143" y="103"/>
                </a:cubicBezTo>
                <a:cubicBezTo>
                  <a:pt x="1143" y="92"/>
                  <a:pt x="1139" y="84"/>
                  <a:pt x="1133" y="77"/>
                </a:cubicBezTo>
                <a:cubicBezTo>
                  <a:pt x="1126" y="70"/>
                  <a:pt x="1118" y="66"/>
                  <a:pt x="1109" y="66"/>
                </a:cubicBezTo>
                <a:lnTo>
                  <a:pt x="964" y="66"/>
                </a:lnTo>
                <a:close/>
                <a:moveTo>
                  <a:pt x="1130" y="333"/>
                </a:moveTo>
                <a:cubicBezTo>
                  <a:pt x="917" y="333"/>
                  <a:pt x="917" y="333"/>
                  <a:pt x="917" y="333"/>
                </a:cubicBezTo>
                <a:cubicBezTo>
                  <a:pt x="910" y="333"/>
                  <a:pt x="905" y="331"/>
                  <a:pt x="900" y="327"/>
                </a:cubicBezTo>
                <a:cubicBezTo>
                  <a:pt x="896" y="322"/>
                  <a:pt x="893" y="317"/>
                  <a:pt x="893" y="311"/>
                </a:cubicBezTo>
                <a:cubicBezTo>
                  <a:pt x="893" y="22"/>
                  <a:pt x="893" y="22"/>
                  <a:pt x="893" y="22"/>
                </a:cubicBezTo>
                <a:cubicBezTo>
                  <a:pt x="893" y="16"/>
                  <a:pt x="896" y="11"/>
                  <a:pt x="900" y="7"/>
                </a:cubicBezTo>
                <a:cubicBezTo>
                  <a:pt x="905" y="2"/>
                  <a:pt x="910" y="0"/>
                  <a:pt x="917" y="0"/>
                </a:cubicBezTo>
                <a:cubicBezTo>
                  <a:pt x="1113" y="0"/>
                  <a:pt x="1113" y="0"/>
                  <a:pt x="1113" y="0"/>
                </a:cubicBezTo>
                <a:cubicBezTo>
                  <a:pt x="1143" y="0"/>
                  <a:pt x="1168" y="10"/>
                  <a:pt x="1190" y="30"/>
                </a:cubicBezTo>
                <a:cubicBezTo>
                  <a:pt x="1211" y="50"/>
                  <a:pt x="1222" y="74"/>
                  <a:pt x="1222" y="102"/>
                </a:cubicBezTo>
                <a:cubicBezTo>
                  <a:pt x="1222" y="122"/>
                  <a:pt x="1216" y="141"/>
                  <a:pt x="1205" y="157"/>
                </a:cubicBezTo>
                <a:cubicBezTo>
                  <a:pt x="1227" y="177"/>
                  <a:pt x="1239" y="202"/>
                  <a:pt x="1239" y="231"/>
                </a:cubicBezTo>
                <a:cubicBezTo>
                  <a:pt x="1239" y="259"/>
                  <a:pt x="1228" y="283"/>
                  <a:pt x="1207" y="303"/>
                </a:cubicBezTo>
                <a:cubicBezTo>
                  <a:pt x="1185" y="323"/>
                  <a:pt x="1160" y="333"/>
                  <a:pt x="1130" y="333"/>
                </a:cubicBezTo>
                <a:moveTo>
                  <a:pt x="2033" y="262"/>
                </a:moveTo>
                <a:cubicBezTo>
                  <a:pt x="2038" y="266"/>
                  <a:pt x="2040" y="272"/>
                  <a:pt x="2040" y="278"/>
                </a:cubicBezTo>
                <a:cubicBezTo>
                  <a:pt x="2040" y="310"/>
                  <a:pt x="2040" y="310"/>
                  <a:pt x="2040" y="310"/>
                </a:cubicBezTo>
                <a:cubicBezTo>
                  <a:pt x="2040" y="317"/>
                  <a:pt x="2038" y="322"/>
                  <a:pt x="2033" y="327"/>
                </a:cubicBezTo>
                <a:cubicBezTo>
                  <a:pt x="2029" y="331"/>
                  <a:pt x="2023" y="333"/>
                  <a:pt x="2017" y="333"/>
                </a:cubicBezTo>
                <a:cubicBezTo>
                  <a:pt x="1779" y="333"/>
                  <a:pt x="1779" y="333"/>
                  <a:pt x="1779" y="333"/>
                </a:cubicBezTo>
                <a:cubicBezTo>
                  <a:pt x="1772" y="333"/>
                  <a:pt x="1767" y="331"/>
                  <a:pt x="1762" y="327"/>
                </a:cubicBezTo>
                <a:cubicBezTo>
                  <a:pt x="1758" y="322"/>
                  <a:pt x="1756" y="317"/>
                  <a:pt x="1756" y="310"/>
                </a:cubicBezTo>
                <a:cubicBezTo>
                  <a:pt x="1756" y="278"/>
                  <a:pt x="1756" y="278"/>
                  <a:pt x="1756" y="278"/>
                </a:cubicBezTo>
                <a:cubicBezTo>
                  <a:pt x="1756" y="272"/>
                  <a:pt x="1758" y="266"/>
                  <a:pt x="1762" y="262"/>
                </a:cubicBezTo>
                <a:cubicBezTo>
                  <a:pt x="1767" y="257"/>
                  <a:pt x="1772" y="255"/>
                  <a:pt x="1779" y="255"/>
                </a:cubicBezTo>
                <a:cubicBezTo>
                  <a:pt x="1780" y="255"/>
                  <a:pt x="1780" y="255"/>
                  <a:pt x="1780" y="255"/>
                </a:cubicBezTo>
                <a:cubicBezTo>
                  <a:pt x="1780" y="73"/>
                  <a:pt x="1780" y="73"/>
                  <a:pt x="1780" y="73"/>
                </a:cubicBezTo>
                <a:cubicBezTo>
                  <a:pt x="1779" y="73"/>
                  <a:pt x="1779" y="73"/>
                  <a:pt x="1779" y="73"/>
                </a:cubicBezTo>
                <a:cubicBezTo>
                  <a:pt x="1772" y="73"/>
                  <a:pt x="1767" y="71"/>
                  <a:pt x="1762" y="66"/>
                </a:cubicBezTo>
                <a:cubicBezTo>
                  <a:pt x="1758" y="62"/>
                  <a:pt x="1756" y="57"/>
                  <a:pt x="1756" y="50"/>
                </a:cubicBezTo>
                <a:cubicBezTo>
                  <a:pt x="1756" y="23"/>
                  <a:pt x="1756" y="23"/>
                  <a:pt x="1756" y="23"/>
                </a:cubicBezTo>
                <a:cubicBezTo>
                  <a:pt x="1756" y="17"/>
                  <a:pt x="1758" y="11"/>
                  <a:pt x="1762" y="7"/>
                </a:cubicBezTo>
                <a:cubicBezTo>
                  <a:pt x="1767" y="2"/>
                  <a:pt x="1772" y="0"/>
                  <a:pt x="1779" y="0"/>
                </a:cubicBezTo>
                <a:cubicBezTo>
                  <a:pt x="1841" y="0"/>
                  <a:pt x="1841" y="0"/>
                  <a:pt x="1841" y="0"/>
                </a:cubicBezTo>
                <a:cubicBezTo>
                  <a:pt x="1847" y="0"/>
                  <a:pt x="1852" y="2"/>
                  <a:pt x="1857" y="7"/>
                </a:cubicBezTo>
                <a:cubicBezTo>
                  <a:pt x="1862" y="11"/>
                  <a:pt x="1864" y="17"/>
                  <a:pt x="1864" y="23"/>
                </a:cubicBezTo>
                <a:cubicBezTo>
                  <a:pt x="1864" y="255"/>
                  <a:pt x="1864" y="255"/>
                  <a:pt x="1864" y="255"/>
                </a:cubicBezTo>
                <a:cubicBezTo>
                  <a:pt x="2017" y="255"/>
                  <a:pt x="2017" y="255"/>
                  <a:pt x="2017" y="255"/>
                </a:cubicBezTo>
                <a:cubicBezTo>
                  <a:pt x="2023" y="255"/>
                  <a:pt x="2029" y="257"/>
                  <a:pt x="2033" y="262"/>
                </a:cubicBezTo>
                <a:moveTo>
                  <a:pt x="1443" y="87"/>
                </a:moveTo>
                <a:cubicBezTo>
                  <a:pt x="1437" y="87"/>
                  <a:pt x="1432" y="89"/>
                  <a:pt x="1428" y="94"/>
                </a:cubicBezTo>
                <a:cubicBezTo>
                  <a:pt x="1424" y="98"/>
                  <a:pt x="1422" y="104"/>
                  <a:pt x="1422" y="112"/>
                </a:cubicBezTo>
                <a:cubicBezTo>
                  <a:pt x="1422" y="131"/>
                  <a:pt x="1422" y="131"/>
                  <a:pt x="1422" y="131"/>
                </a:cubicBezTo>
                <a:cubicBezTo>
                  <a:pt x="1613" y="131"/>
                  <a:pt x="1613" y="131"/>
                  <a:pt x="1613" y="131"/>
                </a:cubicBezTo>
                <a:cubicBezTo>
                  <a:pt x="1619" y="131"/>
                  <a:pt x="1624" y="133"/>
                  <a:pt x="1628" y="137"/>
                </a:cubicBezTo>
                <a:cubicBezTo>
                  <a:pt x="1632" y="141"/>
                  <a:pt x="1634" y="146"/>
                  <a:pt x="1634" y="152"/>
                </a:cubicBezTo>
                <a:cubicBezTo>
                  <a:pt x="1634" y="181"/>
                  <a:pt x="1634" y="181"/>
                  <a:pt x="1634" y="181"/>
                </a:cubicBezTo>
                <a:cubicBezTo>
                  <a:pt x="1634" y="187"/>
                  <a:pt x="1632" y="192"/>
                  <a:pt x="1628" y="196"/>
                </a:cubicBezTo>
                <a:cubicBezTo>
                  <a:pt x="1624" y="200"/>
                  <a:pt x="1619" y="202"/>
                  <a:pt x="1613" y="202"/>
                </a:cubicBezTo>
                <a:cubicBezTo>
                  <a:pt x="1422" y="202"/>
                  <a:pt x="1422" y="202"/>
                  <a:pt x="1422" y="202"/>
                </a:cubicBezTo>
                <a:cubicBezTo>
                  <a:pt x="1422" y="222"/>
                  <a:pt x="1422" y="222"/>
                  <a:pt x="1422" y="222"/>
                </a:cubicBezTo>
                <a:cubicBezTo>
                  <a:pt x="1422" y="229"/>
                  <a:pt x="1424" y="235"/>
                  <a:pt x="1428" y="240"/>
                </a:cubicBezTo>
                <a:cubicBezTo>
                  <a:pt x="1432" y="244"/>
                  <a:pt x="1437" y="247"/>
                  <a:pt x="1443" y="247"/>
                </a:cubicBezTo>
                <a:cubicBezTo>
                  <a:pt x="1613" y="247"/>
                  <a:pt x="1613" y="247"/>
                  <a:pt x="1613" y="247"/>
                </a:cubicBezTo>
                <a:cubicBezTo>
                  <a:pt x="1619" y="247"/>
                  <a:pt x="1624" y="249"/>
                  <a:pt x="1628" y="253"/>
                </a:cubicBezTo>
                <a:cubicBezTo>
                  <a:pt x="1632" y="257"/>
                  <a:pt x="1634" y="261"/>
                  <a:pt x="1634" y="267"/>
                </a:cubicBezTo>
                <a:cubicBezTo>
                  <a:pt x="1634" y="296"/>
                  <a:pt x="1634" y="296"/>
                  <a:pt x="1634" y="296"/>
                </a:cubicBezTo>
                <a:cubicBezTo>
                  <a:pt x="1634" y="302"/>
                  <a:pt x="1632" y="307"/>
                  <a:pt x="1628" y="311"/>
                </a:cubicBezTo>
                <a:cubicBezTo>
                  <a:pt x="1624" y="314"/>
                  <a:pt x="1619" y="316"/>
                  <a:pt x="1613" y="316"/>
                </a:cubicBezTo>
                <a:cubicBezTo>
                  <a:pt x="1443" y="316"/>
                  <a:pt x="1443" y="316"/>
                  <a:pt x="1443" y="316"/>
                </a:cubicBezTo>
                <a:cubicBezTo>
                  <a:pt x="1415" y="316"/>
                  <a:pt x="1392" y="307"/>
                  <a:pt x="1373" y="289"/>
                </a:cubicBezTo>
                <a:cubicBezTo>
                  <a:pt x="1354" y="270"/>
                  <a:pt x="1344" y="248"/>
                  <a:pt x="1344" y="222"/>
                </a:cubicBezTo>
                <a:cubicBezTo>
                  <a:pt x="1344" y="112"/>
                  <a:pt x="1344" y="112"/>
                  <a:pt x="1344" y="112"/>
                </a:cubicBezTo>
                <a:cubicBezTo>
                  <a:pt x="1344" y="85"/>
                  <a:pt x="1354" y="63"/>
                  <a:pt x="1373" y="45"/>
                </a:cubicBezTo>
                <a:cubicBezTo>
                  <a:pt x="1392" y="26"/>
                  <a:pt x="1415" y="17"/>
                  <a:pt x="1443" y="17"/>
                </a:cubicBezTo>
                <a:cubicBezTo>
                  <a:pt x="1614" y="17"/>
                  <a:pt x="1614" y="17"/>
                  <a:pt x="1614" y="17"/>
                </a:cubicBezTo>
                <a:cubicBezTo>
                  <a:pt x="1619" y="17"/>
                  <a:pt x="1624" y="19"/>
                  <a:pt x="1628" y="23"/>
                </a:cubicBezTo>
                <a:cubicBezTo>
                  <a:pt x="1632" y="27"/>
                  <a:pt x="1634" y="32"/>
                  <a:pt x="1634" y="37"/>
                </a:cubicBezTo>
                <a:cubicBezTo>
                  <a:pt x="1634" y="66"/>
                  <a:pt x="1634" y="66"/>
                  <a:pt x="1634" y="66"/>
                </a:cubicBezTo>
                <a:cubicBezTo>
                  <a:pt x="1634" y="72"/>
                  <a:pt x="1632" y="77"/>
                  <a:pt x="1628" y="81"/>
                </a:cubicBezTo>
                <a:cubicBezTo>
                  <a:pt x="1624" y="85"/>
                  <a:pt x="1619" y="87"/>
                  <a:pt x="1614" y="87"/>
                </a:cubicBezTo>
                <a:lnTo>
                  <a:pt x="1443" y="87"/>
                </a:lnTo>
                <a:close/>
                <a:moveTo>
                  <a:pt x="501" y="87"/>
                </a:moveTo>
                <a:cubicBezTo>
                  <a:pt x="496" y="87"/>
                  <a:pt x="491" y="85"/>
                  <a:pt x="487" y="81"/>
                </a:cubicBezTo>
                <a:cubicBezTo>
                  <a:pt x="483" y="77"/>
                  <a:pt x="481" y="72"/>
                  <a:pt x="481" y="66"/>
                </a:cubicBezTo>
                <a:cubicBezTo>
                  <a:pt x="481" y="37"/>
                  <a:pt x="481" y="37"/>
                  <a:pt x="481" y="37"/>
                </a:cubicBezTo>
                <a:cubicBezTo>
                  <a:pt x="481" y="32"/>
                  <a:pt x="483" y="27"/>
                  <a:pt x="487" y="23"/>
                </a:cubicBezTo>
                <a:cubicBezTo>
                  <a:pt x="491" y="19"/>
                  <a:pt x="496" y="17"/>
                  <a:pt x="501" y="17"/>
                </a:cubicBezTo>
                <a:cubicBezTo>
                  <a:pt x="672" y="17"/>
                  <a:pt x="672" y="17"/>
                  <a:pt x="672" y="17"/>
                </a:cubicBezTo>
                <a:cubicBezTo>
                  <a:pt x="700" y="17"/>
                  <a:pt x="723" y="26"/>
                  <a:pt x="742" y="45"/>
                </a:cubicBezTo>
                <a:cubicBezTo>
                  <a:pt x="761" y="63"/>
                  <a:pt x="771" y="85"/>
                  <a:pt x="771" y="112"/>
                </a:cubicBezTo>
                <a:cubicBezTo>
                  <a:pt x="771" y="222"/>
                  <a:pt x="771" y="222"/>
                  <a:pt x="771" y="222"/>
                </a:cubicBezTo>
                <a:cubicBezTo>
                  <a:pt x="771" y="248"/>
                  <a:pt x="761" y="270"/>
                  <a:pt x="742" y="289"/>
                </a:cubicBezTo>
                <a:cubicBezTo>
                  <a:pt x="723" y="307"/>
                  <a:pt x="700" y="316"/>
                  <a:pt x="672" y="316"/>
                </a:cubicBezTo>
                <a:cubicBezTo>
                  <a:pt x="502" y="316"/>
                  <a:pt x="502" y="316"/>
                  <a:pt x="502" y="316"/>
                </a:cubicBezTo>
                <a:cubicBezTo>
                  <a:pt x="496" y="316"/>
                  <a:pt x="491" y="314"/>
                  <a:pt x="487" y="311"/>
                </a:cubicBezTo>
                <a:cubicBezTo>
                  <a:pt x="483" y="307"/>
                  <a:pt x="481" y="302"/>
                  <a:pt x="481" y="296"/>
                </a:cubicBezTo>
                <a:cubicBezTo>
                  <a:pt x="481" y="267"/>
                  <a:pt x="481" y="267"/>
                  <a:pt x="481" y="267"/>
                </a:cubicBezTo>
                <a:cubicBezTo>
                  <a:pt x="481" y="261"/>
                  <a:pt x="483" y="257"/>
                  <a:pt x="487" y="253"/>
                </a:cubicBezTo>
                <a:cubicBezTo>
                  <a:pt x="491" y="249"/>
                  <a:pt x="496" y="247"/>
                  <a:pt x="502" y="247"/>
                </a:cubicBezTo>
                <a:cubicBezTo>
                  <a:pt x="672" y="247"/>
                  <a:pt x="672" y="247"/>
                  <a:pt x="672" y="247"/>
                </a:cubicBezTo>
                <a:cubicBezTo>
                  <a:pt x="678" y="247"/>
                  <a:pt x="682" y="244"/>
                  <a:pt x="687" y="240"/>
                </a:cubicBezTo>
                <a:cubicBezTo>
                  <a:pt x="691" y="235"/>
                  <a:pt x="693" y="229"/>
                  <a:pt x="693" y="222"/>
                </a:cubicBezTo>
                <a:cubicBezTo>
                  <a:pt x="693" y="202"/>
                  <a:pt x="693" y="202"/>
                  <a:pt x="693" y="202"/>
                </a:cubicBezTo>
                <a:cubicBezTo>
                  <a:pt x="502" y="202"/>
                  <a:pt x="502" y="202"/>
                  <a:pt x="502" y="202"/>
                </a:cubicBezTo>
                <a:cubicBezTo>
                  <a:pt x="496" y="202"/>
                  <a:pt x="491" y="200"/>
                  <a:pt x="487" y="196"/>
                </a:cubicBezTo>
                <a:cubicBezTo>
                  <a:pt x="483" y="192"/>
                  <a:pt x="481" y="187"/>
                  <a:pt x="481" y="181"/>
                </a:cubicBezTo>
                <a:cubicBezTo>
                  <a:pt x="481" y="152"/>
                  <a:pt x="481" y="152"/>
                  <a:pt x="481" y="152"/>
                </a:cubicBezTo>
                <a:cubicBezTo>
                  <a:pt x="481" y="146"/>
                  <a:pt x="483" y="141"/>
                  <a:pt x="487" y="137"/>
                </a:cubicBezTo>
                <a:cubicBezTo>
                  <a:pt x="491" y="133"/>
                  <a:pt x="496" y="131"/>
                  <a:pt x="502" y="131"/>
                </a:cubicBezTo>
                <a:cubicBezTo>
                  <a:pt x="693" y="131"/>
                  <a:pt x="693" y="131"/>
                  <a:pt x="693" y="131"/>
                </a:cubicBezTo>
                <a:cubicBezTo>
                  <a:pt x="693" y="112"/>
                  <a:pt x="693" y="112"/>
                  <a:pt x="693" y="112"/>
                </a:cubicBezTo>
                <a:cubicBezTo>
                  <a:pt x="693" y="104"/>
                  <a:pt x="691" y="98"/>
                  <a:pt x="687" y="94"/>
                </a:cubicBezTo>
                <a:cubicBezTo>
                  <a:pt x="682" y="89"/>
                  <a:pt x="678" y="87"/>
                  <a:pt x="672" y="87"/>
                </a:cubicBezTo>
                <a:lnTo>
                  <a:pt x="501" y="87"/>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hasCustomPrompt="1"/>
          </p:nvPr>
        </p:nvSpPr>
        <p:spPr bwMode="gray">
          <a:xfrm>
            <a:off x="1080000" y="2044800"/>
            <a:ext cx="5040000" cy="479217"/>
          </a:xfrm>
        </p:spPr>
        <p:txBody>
          <a:bodyPr/>
          <a:lstStyle>
            <a:lvl1pPr marL="0" indent="0" algn="l">
              <a:lnSpc>
                <a:spcPct val="100000"/>
              </a:lnSpc>
              <a:buNone/>
              <a:defRPr sz="1700">
                <a:solidFill>
                  <a:schemeClr val="tx2"/>
                </a:solidFill>
              </a:defRPr>
            </a:lvl1pPr>
            <a:lvl2pPr marL="400964" indent="0" algn="ctr">
              <a:buNone/>
              <a:defRPr>
                <a:solidFill>
                  <a:schemeClr val="tx1">
                    <a:tint val="75000"/>
                  </a:schemeClr>
                </a:solidFill>
              </a:defRPr>
            </a:lvl2pPr>
            <a:lvl3pPr marL="801929" indent="0" algn="ctr">
              <a:buNone/>
              <a:defRPr>
                <a:solidFill>
                  <a:schemeClr val="tx1">
                    <a:tint val="75000"/>
                  </a:schemeClr>
                </a:solidFill>
              </a:defRPr>
            </a:lvl3pPr>
            <a:lvl4pPr marL="1202893" indent="0" algn="ctr">
              <a:buNone/>
              <a:defRPr>
                <a:solidFill>
                  <a:schemeClr val="tx1">
                    <a:tint val="75000"/>
                  </a:schemeClr>
                </a:solidFill>
              </a:defRPr>
            </a:lvl4pPr>
            <a:lvl5pPr marL="1603858" indent="0" algn="ctr">
              <a:buNone/>
              <a:defRPr>
                <a:solidFill>
                  <a:schemeClr val="tx1">
                    <a:tint val="75000"/>
                  </a:schemeClr>
                </a:solidFill>
              </a:defRPr>
            </a:lvl5pPr>
            <a:lvl6pPr marL="2004822" indent="0" algn="ctr">
              <a:buNone/>
              <a:defRPr>
                <a:solidFill>
                  <a:schemeClr val="tx1">
                    <a:tint val="75000"/>
                  </a:schemeClr>
                </a:solidFill>
              </a:defRPr>
            </a:lvl6pPr>
            <a:lvl7pPr marL="2405786" indent="0" algn="ctr">
              <a:buNone/>
              <a:defRPr>
                <a:solidFill>
                  <a:schemeClr val="tx1">
                    <a:tint val="75000"/>
                  </a:schemeClr>
                </a:solidFill>
              </a:defRPr>
            </a:lvl7pPr>
            <a:lvl8pPr marL="2806751" indent="0" algn="ctr">
              <a:buNone/>
              <a:defRPr>
                <a:solidFill>
                  <a:schemeClr val="tx1">
                    <a:tint val="75000"/>
                  </a:schemeClr>
                </a:solidFill>
              </a:defRPr>
            </a:lvl8pPr>
            <a:lvl9pPr marL="3207715" indent="0" algn="ctr">
              <a:buNone/>
              <a:defRPr>
                <a:solidFill>
                  <a:schemeClr val="tx1">
                    <a:tint val="75000"/>
                  </a:schemeClr>
                </a:solidFill>
              </a:defRPr>
            </a:lvl9pPr>
          </a:lstStyle>
          <a:p>
            <a:r>
              <a:rPr lang="nl-NL" noProof="1"/>
              <a:t>[Subtitel]</a:t>
            </a:r>
          </a:p>
        </p:txBody>
      </p:sp>
      <p:sp>
        <p:nvSpPr>
          <p:cNvPr id="2" name="Titel 1"/>
          <p:cNvSpPr>
            <a:spLocks noGrp="1"/>
          </p:cNvSpPr>
          <p:nvPr>
            <p:ph type="ctrTitle" hasCustomPrompt="1"/>
          </p:nvPr>
        </p:nvSpPr>
        <p:spPr bwMode="gray">
          <a:xfrm>
            <a:off x="1080000" y="846000"/>
            <a:ext cx="5040000" cy="1152000"/>
          </a:xfrm>
        </p:spPr>
        <p:txBody>
          <a:bodyPr anchor="b" anchorCtr="0"/>
          <a:lstStyle>
            <a:lvl1pPr algn="l">
              <a:lnSpc>
                <a:spcPct val="90000"/>
              </a:lnSpc>
              <a:defRPr sz="3500" baseline="0">
                <a:solidFill>
                  <a:schemeClr val="tx2"/>
                </a:solidFill>
              </a:defRPr>
            </a:lvl1pPr>
          </a:lstStyle>
          <a:p>
            <a:r>
              <a:rPr lang="nl-NL" noProof="1"/>
              <a:t>[Titel]</a:t>
            </a:r>
          </a:p>
        </p:txBody>
      </p:sp>
      <p:sp>
        <p:nvSpPr>
          <p:cNvPr id="14" name="Aanvullende info"/>
          <p:cNvSpPr>
            <a:spLocks noGrp="1"/>
          </p:cNvSpPr>
          <p:nvPr>
            <p:ph type="body" sz="quarter" idx="12" hasCustomPrompt="1"/>
          </p:nvPr>
        </p:nvSpPr>
        <p:spPr>
          <a:xfrm>
            <a:off x="1080000" y="330710"/>
            <a:ext cx="6480000" cy="252000"/>
          </a:xfrm>
        </p:spPr>
        <p:txBody>
          <a:bodyPr/>
          <a:lstStyle>
            <a:lvl1pPr marL="0" indent="0" algn="l">
              <a:lnSpc>
                <a:spcPct val="100000"/>
              </a:lnSpc>
              <a:buFont typeface="Arial" panose="020B0604020202020204" pitchFamily="34" charset="0"/>
              <a:buNone/>
              <a:defRPr sz="800" b="0">
                <a:solidFill>
                  <a:srgbClr val="748585"/>
                </a:solidFill>
                <a:latin typeface="+mn-lt"/>
              </a:defRPr>
            </a:lvl1pPr>
            <a:lvl2pPr marL="0" indent="0" algn="r">
              <a:lnSpc>
                <a:spcPct val="100000"/>
              </a:lnSpc>
              <a:buFont typeface="Arial" panose="020B0604020202020204" pitchFamily="34" charset="0"/>
              <a:buNone/>
              <a:defRPr sz="800" b="0">
                <a:solidFill>
                  <a:srgbClr val="8EA2A2"/>
                </a:solidFill>
              </a:defRPr>
            </a:lvl2pPr>
            <a:lvl3pPr marL="0" indent="0" algn="r">
              <a:lnSpc>
                <a:spcPct val="100000"/>
              </a:lnSpc>
              <a:buFont typeface="Arial" panose="020B0604020202020204" pitchFamily="34" charset="0"/>
              <a:buNone/>
              <a:defRPr sz="800" b="0">
                <a:solidFill>
                  <a:srgbClr val="8EA2A2"/>
                </a:solidFill>
              </a:defRPr>
            </a:lvl3pPr>
            <a:lvl4pPr marL="0" indent="0" algn="r">
              <a:lnSpc>
                <a:spcPct val="100000"/>
              </a:lnSpc>
              <a:buNone/>
              <a:defRPr sz="800" b="0">
                <a:solidFill>
                  <a:srgbClr val="8EA2A2"/>
                </a:solidFill>
              </a:defRPr>
            </a:lvl4pPr>
            <a:lvl5pPr marL="180000" indent="0" algn="r">
              <a:lnSpc>
                <a:spcPct val="100000"/>
              </a:lnSpc>
              <a:buNone/>
              <a:defRPr sz="800" b="0">
                <a:solidFill>
                  <a:srgbClr val="8EA2A2"/>
                </a:solidFill>
              </a:defRPr>
            </a:lvl5pPr>
            <a:lvl6pPr marL="360000" indent="0" algn="r">
              <a:lnSpc>
                <a:spcPct val="100000"/>
              </a:lnSpc>
              <a:buNone/>
              <a:defRPr sz="800" b="0">
                <a:solidFill>
                  <a:srgbClr val="8EA2A2"/>
                </a:solidFill>
              </a:defRPr>
            </a:lvl6pPr>
            <a:lvl7pPr marL="180000" indent="0" algn="r">
              <a:lnSpc>
                <a:spcPct val="100000"/>
              </a:lnSpc>
              <a:buFont typeface="Arial" panose="020B0604020202020204" pitchFamily="34" charset="0"/>
              <a:buNone/>
              <a:defRPr sz="800" b="0">
                <a:solidFill>
                  <a:srgbClr val="8EA2A2"/>
                </a:solidFill>
              </a:defRPr>
            </a:lvl7pPr>
            <a:lvl8pPr marL="360000" indent="0" algn="r">
              <a:lnSpc>
                <a:spcPct val="100000"/>
              </a:lnSpc>
              <a:buFont typeface="Arial" panose="020B0604020202020204" pitchFamily="34" charset="0"/>
              <a:buNone/>
              <a:defRPr sz="800" b="0">
                <a:solidFill>
                  <a:srgbClr val="8EA2A2"/>
                </a:solidFill>
              </a:defRPr>
            </a:lvl8pPr>
            <a:lvl9pPr marL="540000" indent="0" algn="r">
              <a:lnSpc>
                <a:spcPct val="100000"/>
              </a:lnSpc>
              <a:buFont typeface="Arial" panose="020B0604020202020204" pitchFamily="34" charset="0"/>
              <a:buNone/>
              <a:defRPr sz="800" b="0">
                <a:solidFill>
                  <a:srgbClr val="8EA2A2"/>
                </a:solidFill>
              </a:defRPr>
            </a:lvl9pPr>
          </a:lstStyle>
          <a:p>
            <a:pPr lvl="0"/>
            <a:r>
              <a:rPr lang="nl-NL" noProof="1"/>
              <a:t>[Aanvullende informatie, zoals plaats en datum, auteur(s), opdrachtgever(s), referentie en status]</a:t>
            </a:r>
            <a:endParaRPr lang="nl-NL"/>
          </a:p>
        </p:txBody>
      </p:sp>
    </p:spTree>
    <p:extLst>
      <p:ext uri="{BB962C8B-B14F-4D97-AF65-F5344CB8AC3E}">
        <p14:creationId xmlns:p14="http://schemas.microsoft.com/office/powerpoint/2010/main" val="353554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ebruik voorbeelddia) Contac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C8152A4-112C-40BE-99B4-D5974BC40D47}"/>
              </a:ext>
            </a:extLst>
          </p:cNvPr>
          <p:cNvSpPr>
            <a:spLocks/>
          </p:cNvSpPr>
          <p:nvPr userDrawn="1"/>
        </p:nvSpPr>
        <p:spPr bwMode="gray">
          <a:xfrm>
            <a:off x="1050925" y="2696845"/>
            <a:ext cx="8561388" cy="4133850"/>
          </a:xfrm>
          <a:custGeom>
            <a:avLst/>
            <a:gdLst>
              <a:gd name="T0" fmla="*/ 10912 w 26965"/>
              <a:gd name="T1" fmla="*/ 454 h 13031"/>
              <a:gd name="T2" fmla="*/ 7475 w 26965"/>
              <a:gd name="T3" fmla="*/ 741 h 13031"/>
              <a:gd name="T4" fmla="*/ 9846 w 26965"/>
              <a:gd name="T5" fmla="*/ 2371 h 13031"/>
              <a:gd name="T6" fmla="*/ 13922 w 26965"/>
              <a:gd name="T7" fmla="*/ 821 h 13031"/>
              <a:gd name="T8" fmla="*/ 13781 w 26965"/>
              <a:gd name="T9" fmla="*/ 631 h 13031"/>
              <a:gd name="T10" fmla="*/ 17022 w 26965"/>
              <a:gd name="T11" fmla="*/ 546 h 13031"/>
              <a:gd name="T12" fmla="*/ 23481 w 26965"/>
              <a:gd name="T13" fmla="*/ 9307 h 13031"/>
              <a:gd name="T14" fmla="*/ 22071 w 26965"/>
              <a:gd name="T15" fmla="*/ 10947 h 13031"/>
              <a:gd name="T16" fmla="*/ 24696 w 26965"/>
              <a:gd name="T17" fmla="*/ 11986 h 13031"/>
              <a:gd name="T18" fmla="*/ 16082 w 26965"/>
              <a:gd name="T19" fmla="*/ 10279 h 13031"/>
              <a:gd name="T20" fmla="*/ 22595 w 26965"/>
              <a:gd name="T21" fmla="*/ 8407 h 13031"/>
              <a:gd name="T22" fmla="*/ 20508 w 26965"/>
              <a:gd name="T23" fmla="*/ 8345 h 13031"/>
              <a:gd name="T24" fmla="*/ 21576 w 26965"/>
              <a:gd name="T25" fmla="*/ 8171 h 13031"/>
              <a:gd name="T26" fmla="*/ 21895 w 26965"/>
              <a:gd name="T27" fmla="*/ 8353 h 13031"/>
              <a:gd name="T28" fmla="*/ 26727 w 26965"/>
              <a:gd name="T29" fmla="*/ 2598 h 13031"/>
              <a:gd name="T30" fmla="*/ 23608 w 26965"/>
              <a:gd name="T31" fmla="*/ 3020 h 13031"/>
              <a:gd name="T32" fmla="*/ 21708 w 26965"/>
              <a:gd name="T33" fmla="*/ 5383 h 13031"/>
              <a:gd name="T34" fmla="*/ 20268 w 26965"/>
              <a:gd name="T35" fmla="*/ 7903 h 13031"/>
              <a:gd name="T36" fmla="*/ 18205 w 26965"/>
              <a:gd name="T37" fmla="*/ 6944 h 13031"/>
              <a:gd name="T38" fmla="*/ 17020 w 26965"/>
              <a:gd name="T39" fmla="*/ 6732 h 13031"/>
              <a:gd name="T40" fmla="*/ 16299 w 26965"/>
              <a:gd name="T41" fmla="*/ 7826 h 13031"/>
              <a:gd name="T42" fmla="*/ 13488 w 26965"/>
              <a:gd name="T43" fmla="*/ 8456 h 13031"/>
              <a:gd name="T44" fmla="*/ 13371 w 26965"/>
              <a:gd name="T45" fmla="*/ 5224 h 13031"/>
              <a:gd name="T46" fmla="*/ 15476 w 26965"/>
              <a:gd name="T47" fmla="*/ 4806 h 13031"/>
              <a:gd name="T48" fmla="*/ 14204 w 26965"/>
              <a:gd name="T49" fmla="*/ 4871 h 13031"/>
              <a:gd name="T50" fmla="*/ 13424 w 26965"/>
              <a:gd name="T51" fmla="*/ 4568 h 13031"/>
              <a:gd name="T52" fmla="*/ 13258 w 26965"/>
              <a:gd name="T53" fmla="*/ 3685 h 13031"/>
              <a:gd name="T54" fmla="*/ 14621 w 26965"/>
              <a:gd name="T55" fmla="*/ 2404 h 13031"/>
              <a:gd name="T56" fmla="*/ 13881 w 26965"/>
              <a:gd name="T57" fmla="*/ 2238 h 13031"/>
              <a:gd name="T58" fmla="*/ 16581 w 26965"/>
              <a:gd name="T59" fmla="*/ 2062 h 13031"/>
              <a:gd name="T60" fmla="*/ 18189 w 26965"/>
              <a:gd name="T61" fmla="*/ 1552 h 13031"/>
              <a:gd name="T62" fmla="*/ 20270 w 26965"/>
              <a:gd name="T63" fmla="*/ 703 h 13031"/>
              <a:gd name="T64" fmla="*/ 24146 w 26965"/>
              <a:gd name="T65" fmla="*/ 1762 h 13031"/>
              <a:gd name="T66" fmla="*/ 16731 w 26965"/>
              <a:gd name="T67" fmla="*/ 4799 h 13031"/>
              <a:gd name="T68" fmla="*/ 21917 w 26965"/>
              <a:gd name="T69" fmla="*/ 6296 h 13031"/>
              <a:gd name="T70" fmla="*/ 23619 w 26965"/>
              <a:gd name="T71" fmla="*/ 4649 h 13031"/>
              <a:gd name="T72" fmla="*/ 12320 w 26965"/>
              <a:gd name="T73" fmla="*/ 3366 h 13031"/>
              <a:gd name="T74" fmla="*/ 12220 w 26965"/>
              <a:gd name="T75" fmla="*/ 3135 h 13031"/>
              <a:gd name="T76" fmla="*/ 9216 w 26965"/>
              <a:gd name="T77" fmla="*/ 8350 h 13031"/>
              <a:gd name="T78" fmla="*/ 6409 w 26965"/>
              <a:gd name="T79" fmla="*/ 7406 h 13031"/>
              <a:gd name="T80" fmla="*/ 6644 w 26965"/>
              <a:gd name="T81" fmla="*/ 6064 h 13031"/>
              <a:gd name="T82" fmla="*/ 8505 w 26965"/>
              <a:gd name="T83" fmla="*/ 3742 h 13031"/>
              <a:gd name="T84" fmla="*/ 5544 w 26965"/>
              <a:gd name="T85" fmla="*/ 3020 h 13031"/>
              <a:gd name="T86" fmla="*/ 7141 w 26965"/>
              <a:gd name="T87" fmla="*/ 2272 h 13031"/>
              <a:gd name="T88" fmla="*/ 7280 w 26965"/>
              <a:gd name="T89" fmla="*/ 1692 h 13031"/>
              <a:gd name="T90" fmla="*/ 5797 w 26965"/>
              <a:gd name="T91" fmla="*/ 1505 h 13031"/>
              <a:gd name="T92" fmla="*/ 7935 w 26965"/>
              <a:gd name="T93" fmla="*/ 188 h 13031"/>
              <a:gd name="T94" fmla="*/ 5564 w 26965"/>
              <a:gd name="T95" fmla="*/ 840 h 13031"/>
              <a:gd name="T96" fmla="*/ 5743 w 26965"/>
              <a:gd name="T97" fmla="*/ 1311 h 13031"/>
              <a:gd name="T98" fmla="*/ 4915 w 26965"/>
              <a:gd name="T99" fmla="*/ 1999 h 13031"/>
              <a:gd name="T100" fmla="*/ 3644 w 26965"/>
              <a:gd name="T101" fmla="*/ 944 h 13031"/>
              <a:gd name="T102" fmla="*/ 989 w 26965"/>
              <a:gd name="T103" fmla="*/ 1739 h 13031"/>
              <a:gd name="T104" fmla="*/ 368 w 26965"/>
              <a:gd name="T105" fmla="*/ 2975 h 13031"/>
              <a:gd name="T106" fmla="*/ 1982 w 26965"/>
              <a:gd name="T107" fmla="*/ 2988 h 13031"/>
              <a:gd name="T108" fmla="*/ 3526 w 26965"/>
              <a:gd name="T109" fmla="*/ 5202 h 13031"/>
              <a:gd name="T110" fmla="*/ 6040 w 26965"/>
              <a:gd name="T111" fmla="*/ 7138 h 13031"/>
              <a:gd name="T112" fmla="*/ 7435 w 26965"/>
              <a:gd name="T113" fmla="*/ 9808 h 13031"/>
              <a:gd name="T114" fmla="*/ 7633 w 26965"/>
              <a:gd name="T115" fmla="*/ 12859 h 13031"/>
              <a:gd name="T116" fmla="*/ 9443 w 26965"/>
              <a:gd name="T117" fmla="*/ 10086 h 13031"/>
              <a:gd name="T118" fmla="*/ 6849 w 26965"/>
              <a:gd name="T119" fmla="*/ 6577 h 1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65" h="13031">
                <a:moveTo>
                  <a:pt x="8859" y="11882"/>
                </a:moveTo>
                <a:cubicBezTo>
                  <a:pt x="8774" y="11927"/>
                  <a:pt x="8719" y="11896"/>
                  <a:pt x="8683" y="11896"/>
                </a:cubicBezTo>
                <a:cubicBezTo>
                  <a:pt x="8647" y="11896"/>
                  <a:pt x="8691" y="11808"/>
                  <a:pt x="8755" y="11808"/>
                </a:cubicBezTo>
                <a:cubicBezTo>
                  <a:pt x="8864" y="11808"/>
                  <a:pt x="8945" y="11837"/>
                  <a:pt x="8859" y="11882"/>
                </a:cubicBezTo>
                <a:close/>
                <a:moveTo>
                  <a:pt x="10966" y="1825"/>
                </a:moveTo>
                <a:cubicBezTo>
                  <a:pt x="10999" y="1797"/>
                  <a:pt x="11128" y="1840"/>
                  <a:pt x="11099" y="1782"/>
                </a:cubicBezTo>
                <a:cubicBezTo>
                  <a:pt x="11071" y="1724"/>
                  <a:pt x="11153" y="1661"/>
                  <a:pt x="11105" y="1584"/>
                </a:cubicBezTo>
                <a:cubicBezTo>
                  <a:pt x="11057" y="1506"/>
                  <a:pt x="11023" y="1480"/>
                  <a:pt x="11057" y="1480"/>
                </a:cubicBezTo>
                <a:cubicBezTo>
                  <a:pt x="11091" y="1480"/>
                  <a:pt x="11142" y="1417"/>
                  <a:pt x="11218" y="1352"/>
                </a:cubicBezTo>
                <a:cubicBezTo>
                  <a:pt x="11295" y="1287"/>
                  <a:pt x="11301" y="1207"/>
                  <a:pt x="11264" y="1137"/>
                </a:cubicBezTo>
                <a:cubicBezTo>
                  <a:pt x="11227" y="1067"/>
                  <a:pt x="11238" y="1050"/>
                  <a:pt x="11345" y="1014"/>
                </a:cubicBezTo>
                <a:cubicBezTo>
                  <a:pt x="11452" y="978"/>
                  <a:pt x="11278" y="937"/>
                  <a:pt x="11173" y="874"/>
                </a:cubicBezTo>
                <a:cubicBezTo>
                  <a:pt x="11068" y="811"/>
                  <a:pt x="11187" y="835"/>
                  <a:pt x="11278" y="739"/>
                </a:cubicBezTo>
                <a:cubicBezTo>
                  <a:pt x="11369" y="642"/>
                  <a:pt x="11465" y="620"/>
                  <a:pt x="11539" y="524"/>
                </a:cubicBezTo>
                <a:cubicBezTo>
                  <a:pt x="11613" y="427"/>
                  <a:pt x="11871" y="408"/>
                  <a:pt x="11743" y="372"/>
                </a:cubicBezTo>
                <a:cubicBezTo>
                  <a:pt x="11615" y="336"/>
                  <a:pt x="11494" y="336"/>
                  <a:pt x="11366" y="369"/>
                </a:cubicBezTo>
                <a:cubicBezTo>
                  <a:pt x="11238" y="403"/>
                  <a:pt x="11165" y="365"/>
                  <a:pt x="11102" y="418"/>
                </a:cubicBezTo>
                <a:cubicBezTo>
                  <a:pt x="11040" y="471"/>
                  <a:pt x="10972" y="505"/>
                  <a:pt x="10912" y="454"/>
                </a:cubicBezTo>
                <a:cubicBezTo>
                  <a:pt x="10877" y="424"/>
                  <a:pt x="10966" y="415"/>
                  <a:pt x="11009" y="379"/>
                </a:cubicBezTo>
                <a:cubicBezTo>
                  <a:pt x="11051" y="343"/>
                  <a:pt x="11014" y="304"/>
                  <a:pt x="11037" y="304"/>
                </a:cubicBezTo>
                <a:cubicBezTo>
                  <a:pt x="11060" y="304"/>
                  <a:pt x="11207" y="258"/>
                  <a:pt x="11165" y="222"/>
                </a:cubicBezTo>
                <a:cubicBezTo>
                  <a:pt x="11122" y="186"/>
                  <a:pt x="11085" y="217"/>
                  <a:pt x="10790" y="109"/>
                </a:cubicBezTo>
                <a:cubicBezTo>
                  <a:pt x="10495" y="0"/>
                  <a:pt x="10603" y="48"/>
                  <a:pt x="10436" y="48"/>
                </a:cubicBezTo>
                <a:cubicBezTo>
                  <a:pt x="10269" y="48"/>
                  <a:pt x="9920" y="22"/>
                  <a:pt x="9832" y="75"/>
                </a:cubicBezTo>
                <a:cubicBezTo>
                  <a:pt x="9744" y="128"/>
                  <a:pt x="9639" y="174"/>
                  <a:pt x="9568" y="114"/>
                </a:cubicBezTo>
                <a:cubicBezTo>
                  <a:pt x="9497" y="53"/>
                  <a:pt x="9387" y="159"/>
                  <a:pt x="9279" y="186"/>
                </a:cubicBezTo>
                <a:cubicBezTo>
                  <a:pt x="9171" y="213"/>
                  <a:pt x="9219" y="254"/>
                  <a:pt x="9285" y="343"/>
                </a:cubicBezTo>
                <a:cubicBezTo>
                  <a:pt x="9350" y="432"/>
                  <a:pt x="9201" y="361"/>
                  <a:pt x="9086" y="263"/>
                </a:cubicBezTo>
                <a:cubicBezTo>
                  <a:pt x="8971" y="165"/>
                  <a:pt x="8947" y="222"/>
                  <a:pt x="8947" y="263"/>
                </a:cubicBezTo>
                <a:cubicBezTo>
                  <a:pt x="8947" y="304"/>
                  <a:pt x="8987" y="345"/>
                  <a:pt x="8797" y="372"/>
                </a:cubicBezTo>
                <a:cubicBezTo>
                  <a:pt x="8607" y="398"/>
                  <a:pt x="8628" y="257"/>
                  <a:pt x="8604" y="278"/>
                </a:cubicBezTo>
                <a:cubicBezTo>
                  <a:pt x="8580" y="298"/>
                  <a:pt x="8282" y="264"/>
                  <a:pt x="8210" y="326"/>
                </a:cubicBezTo>
                <a:cubicBezTo>
                  <a:pt x="8137" y="388"/>
                  <a:pt x="8048" y="384"/>
                  <a:pt x="7949" y="447"/>
                </a:cubicBezTo>
                <a:cubicBezTo>
                  <a:pt x="7850" y="509"/>
                  <a:pt x="7680" y="493"/>
                  <a:pt x="7643" y="558"/>
                </a:cubicBezTo>
                <a:cubicBezTo>
                  <a:pt x="7606" y="623"/>
                  <a:pt x="7804" y="592"/>
                  <a:pt x="7824" y="657"/>
                </a:cubicBezTo>
                <a:cubicBezTo>
                  <a:pt x="7844" y="722"/>
                  <a:pt x="7623" y="722"/>
                  <a:pt x="7475" y="741"/>
                </a:cubicBezTo>
                <a:cubicBezTo>
                  <a:pt x="7328" y="760"/>
                  <a:pt x="7118" y="792"/>
                  <a:pt x="7382" y="917"/>
                </a:cubicBezTo>
                <a:cubicBezTo>
                  <a:pt x="7645" y="1043"/>
                  <a:pt x="7387" y="958"/>
                  <a:pt x="7351" y="1038"/>
                </a:cubicBezTo>
                <a:cubicBezTo>
                  <a:pt x="7314" y="1118"/>
                  <a:pt x="7611" y="1111"/>
                  <a:pt x="7767" y="1086"/>
                </a:cubicBezTo>
                <a:cubicBezTo>
                  <a:pt x="7923" y="1062"/>
                  <a:pt x="8230" y="1050"/>
                  <a:pt x="8394" y="1190"/>
                </a:cubicBezTo>
                <a:cubicBezTo>
                  <a:pt x="8559" y="1330"/>
                  <a:pt x="8649" y="1393"/>
                  <a:pt x="8573" y="1540"/>
                </a:cubicBezTo>
                <a:cubicBezTo>
                  <a:pt x="8496" y="1687"/>
                  <a:pt x="8658" y="1632"/>
                  <a:pt x="8768" y="1646"/>
                </a:cubicBezTo>
                <a:cubicBezTo>
                  <a:pt x="8879" y="1661"/>
                  <a:pt x="8879" y="1784"/>
                  <a:pt x="8828" y="1796"/>
                </a:cubicBezTo>
                <a:cubicBezTo>
                  <a:pt x="8777" y="1808"/>
                  <a:pt x="8698" y="1753"/>
                  <a:pt x="8593" y="1762"/>
                </a:cubicBezTo>
                <a:cubicBezTo>
                  <a:pt x="8488" y="1772"/>
                  <a:pt x="8508" y="1980"/>
                  <a:pt x="8601" y="2004"/>
                </a:cubicBezTo>
                <a:cubicBezTo>
                  <a:pt x="8695" y="2028"/>
                  <a:pt x="8801" y="1882"/>
                  <a:pt x="8848" y="1922"/>
                </a:cubicBezTo>
                <a:cubicBezTo>
                  <a:pt x="8895" y="1961"/>
                  <a:pt x="8814" y="2021"/>
                  <a:pt x="8717" y="2103"/>
                </a:cubicBezTo>
                <a:cubicBezTo>
                  <a:pt x="8621" y="2185"/>
                  <a:pt x="8717" y="2298"/>
                  <a:pt x="8802" y="2424"/>
                </a:cubicBezTo>
                <a:cubicBezTo>
                  <a:pt x="8888" y="2549"/>
                  <a:pt x="8822" y="2547"/>
                  <a:pt x="8853" y="2619"/>
                </a:cubicBezTo>
                <a:cubicBezTo>
                  <a:pt x="8885" y="2692"/>
                  <a:pt x="9038" y="2740"/>
                  <a:pt x="9052" y="2841"/>
                </a:cubicBezTo>
                <a:cubicBezTo>
                  <a:pt x="9066" y="2943"/>
                  <a:pt x="9137" y="2892"/>
                  <a:pt x="9265" y="2882"/>
                </a:cubicBezTo>
                <a:cubicBezTo>
                  <a:pt x="9392" y="2873"/>
                  <a:pt x="9418" y="3008"/>
                  <a:pt x="9418" y="2964"/>
                </a:cubicBezTo>
                <a:cubicBezTo>
                  <a:pt x="9418" y="2921"/>
                  <a:pt x="9557" y="2684"/>
                  <a:pt x="9628" y="2559"/>
                </a:cubicBezTo>
                <a:cubicBezTo>
                  <a:pt x="9699" y="2433"/>
                  <a:pt x="9642" y="2344"/>
                  <a:pt x="9846" y="2371"/>
                </a:cubicBezTo>
                <a:cubicBezTo>
                  <a:pt x="10050" y="2397"/>
                  <a:pt x="10005" y="2327"/>
                  <a:pt x="10209" y="2204"/>
                </a:cubicBezTo>
                <a:cubicBezTo>
                  <a:pt x="10413" y="2081"/>
                  <a:pt x="10433" y="2124"/>
                  <a:pt x="10563" y="2062"/>
                </a:cubicBezTo>
                <a:cubicBezTo>
                  <a:pt x="10694" y="1999"/>
                  <a:pt x="10885" y="1971"/>
                  <a:pt x="10941" y="1924"/>
                </a:cubicBezTo>
                <a:cubicBezTo>
                  <a:pt x="10996" y="1877"/>
                  <a:pt x="10933" y="1853"/>
                  <a:pt x="10966" y="1825"/>
                </a:cubicBezTo>
                <a:close/>
                <a:moveTo>
                  <a:pt x="11680" y="2381"/>
                </a:moveTo>
                <a:cubicBezTo>
                  <a:pt x="11574" y="2381"/>
                  <a:pt x="11591" y="2320"/>
                  <a:pt x="11540" y="2276"/>
                </a:cubicBezTo>
                <a:cubicBezTo>
                  <a:pt x="11489" y="2233"/>
                  <a:pt x="11535" y="2287"/>
                  <a:pt x="11427" y="2322"/>
                </a:cubicBezTo>
                <a:cubicBezTo>
                  <a:pt x="11318" y="2356"/>
                  <a:pt x="11325" y="2213"/>
                  <a:pt x="11244" y="2296"/>
                </a:cubicBezTo>
                <a:cubicBezTo>
                  <a:pt x="11163" y="2380"/>
                  <a:pt x="11184" y="2443"/>
                  <a:pt x="11129" y="2378"/>
                </a:cubicBezTo>
                <a:cubicBezTo>
                  <a:pt x="11074" y="2313"/>
                  <a:pt x="11106" y="2208"/>
                  <a:pt x="11029" y="2251"/>
                </a:cubicBezTo>
                <a:cubicBezTo>
                  <a:pt x="10953" y="2295"/>
                  <a:pt x="10908" y="2376"/>
                  <a:pt x="10950" y="2407"/>
                </a:cubicBezTo>
                <a:cubicBezTo>
                  <a:pt x="11029" y="2463"/>
                  <a:pt x="10976" y="2470"/>
                  <a:pt x="10965" y="2523"/>
                </a:cubicBezTo>
                <a:cubicBezTo>
                  <a:pt x="10955" y="2575"/>
                  <a:pt x="11044" y="2525"/>
                  <a:pt x="11157" y="2597"/>
                </a:cubicBezTo>
                <a:cubicBezTo>
                  <a:pt x="11269" y="2669"/>
                  <a:pt x="11206" y="2582"/>
                  <a:pt x="11352" y="2582"/>
                </a:cubicBezTo>
                <a:cubicBezTo>
                  <a:pt x="11499" y="2582"/>
                  <a:pt x="11489" y="2530"/>
                  <a:pt x="11591" y="2490"/>
                </a:cubicBezTo>
                <a:cubicBezTo>
                  <a:pt x="11693" y="2450"/>
                  <a:pt x="11786" y="2381"/>
                  <a:pt x="11680" y="2381"/>
                </a:cubicBezTo>
                <a:close/>
                <a:moveTo>
                  <a:pt x="13768" y="814"/>
                </a:moveTo>
                <a:cubicBezTo>
                  <a:pt x="13854" y="792"/>
                  <a:pt x="13847" y="801"/>
                  <a:pt x="13922" y="821"/>
                </a:cubicBezTo>
                <a:cubicBezTo>
                  <a:pt x="13996" y="841"/>
                  <a:pt x="13902" y="863"/>
                  <a:pt x="13762" y="863"/>
                </a:cubicBezTo>
                <a:cubicBezTo>
                  <a:pt x="13622" y="863"/>
                  <a:pt x="13720" y="962"/>
                  <a:pt x="13739" y="978"/>
                </a:cubicBezTo>
                <a:cubicBezTo>
                  <a:pt x="13758" y="995"/>
                  <a:pt x="13828" y="1049"/>
                  <a:pt x="13913" y="1096"/>
                </a:cubicBezTo>
                <a:cubicBezTo>
                  <a:pt x="13998" y="1143"/>
                  <a:pt x="14054" y="1039"/>
                  <a:pt x="14145" y="962"/>
                </a:cubicBezTo>
                <a:cubicBezTo>
                  <a:pt x="14193" y="921"/>
                  <a:pt x="14186" y="854"/>
                  <a:pt x="14226" y="888"/>
                </a:cubicBezTo>
                <a:cubicBezTo>
                  <a:pt x="14265" y="921"/>
                  <a:pt x="14266" y="969"/>
                  <a:pt x="14307" y="1020"/>
                </a:cubicBezTo>
                <a:cubicBezTo>
                  <a:pt x="14347" y="1071"/>
                  <a:pt x="14566" y="1011"/>
                  <a:pt x="14577" y="984"/>
                </a:cubicBezTo>
                <a:cubicBezTo>
                  <a:pt x="14587" y="957"/>
                  <a:pt x="14486" y="970"/>
                  <a:pt x="14415" y="910"/>
                </a:cubicBezTo>
                <a:cubicBezTo>
                  <a:pt x="14344" y="849"/>
                  <a:pt x="14358" y="859"/>
                  <a:pt x="14264" y="803"/>
                </a:cubicBezTo>
                <a:cubicBezTo>
                  <a:pt x="14170" y="748"/>
                  <a:pt x="14241" y="748"/>
                  <a:pt x="14330" y="734"/>
                </a:cubicBezTo>
                <a:cubicBezTo>
                  <a:pt x="14419" y="719"/>
                  <a:pt x="14581" y="797"/>
                  <a:pt x="14602" y="765"/>
                </a:cubicBezTo>
                <a:cubicBezTo>
                  <a:pt x="14623" y="732"/>
                  <a:pt x="14779" y="667"/>
                  <a:pt x="14798" y="611"/>
                </a:cubicBezTo>
                <a:cubicBezTo>
                  <a:pt x="14817" y="555"/>
                  <a:pt x="14611" y="585"/>
                  <a:pt x="14500" y="598"/>
                </a:cubicBezTo>
                <a:cubicBezTo>
                  <a:pt x="14389" y="611"/>
                  <a:pt x="14394" y="580"/>
                  <a:pt x="14277" y="515"/>
                </a:cubicBezTo>
                <a:cubicBezTo>
                  <a:pt x="14160" y="450"/>
                  <a:pt x="14130" y="596"/>
                  <a:pt x="14164" y="676"/>
                </a:cubicBezTo>
                <a:cubicBezTo>
                  <a:pt x="14198" y="756"/>
                  <a:pt x="14117" y="683"/>
                  <a:pt x="14047" y="642"/>
                </a:cubicBezTo>
                <a:cubicBezTo>
                  <a:pt x="13977" y="600"/>
                  <a:pt x="13902" y="620"/>
                  <a:pt x="13888" y="691"/>
                </a:cubicBezTo>
                <a:cubicBezTo>
                  <a:pt x="13873" y="761"/>
                  <a:pt x="13840" y="681"/>
                  <a:pt x="13781" y="631"/>
                </a:cubicBezTo>
                <a:cubicBezTo>
                  <a:pt x="13723" y="581"/>
                  <a:pt x="13594" y="672"/>
                  <a:pt x="13609" y="738"/>
                </a:cubicBezTo>
                <a:cubicBezTo>
                  <a:pt x="13624" y="803"/>
                  <a:pt x="13683" y="835"/>
                  <a:pt x="13768" y="814"/>
                </a:cubicBezTo>
                <a:close/>
                <a:moveTo>
                  <a:pt x="15976" y="567"/>
                </a:moveTo>
                <a:cubicBezTo>
                  <a:pt x="16089" y="614"/>
                  <a:pt x="16195" y="544"/>
                  <a:pt x="16246" y="553"/>
                </a:cubicBezTo>
                <a:cubicBezTo>
                  <a:pt x="16297" y="562"/>
                  <a:pt x="16272" y="614"/>
                  <a:pt x="16344" y="642"/>
                </a:cubicBezTo>
                <a:cubicBezTo>
                  <a:pt x="16416" y="669"/>
                  <a:pt x="16403" y="582"/>
                  <a:pt x="16531" y="629"/>
                </a:cubicBezTo>
                <a:cubicBezTo>
                  <a:pt x="16659" y="676"/>
                  <a:pt x="16713" y="614"/>
                  <a:pt x="16733" y="597"/>
                </a:cubicBezTo>
                <a:cubicBezTo>
                  <a:pt x="16754" y="579"/>
                  <a:pt x="16792" y="547"/>
                  <a:pt x="16842" y="589"/>
                </a:cubicBezTo>
                <a:cubicBezTo>
                  <a:pt x="16892" y="632"/>
                  <a:pt x="16871" y="604"/>
                  <a:pt x="17005" y="614"/>
                </a:cubicBezTo>
                <a:cubicBezTo>
                  <a:pt x="17139" y="625"/>
                  <a:pt x="17151" y="612"/>
                  <a:pt x="17193" y="647"/>
                </a:cubicBezTo>
                <a:cubicBezTo>
                  <a:pt x="17234" y="682"/>
                  <a:pt x="17233" y="634"/>
                  <a:pt x="17273" y="599"/>
                </a:cubicBezTo>
                <a:cubicBezTo>
                  <a:pt x="17313" y="565"/>
                  <a:pt x="17322" y="517"/>
                  <a:pt x="17412" y="535"/>
                </a:cubicBezTo>
                <a:cubicBezTo>
                  <a:pt x="17501" y="553"/>
                  <a:pt x="17456" y="581"/>
                  <a:pt x="17577" y="531"/>
                </a:cubicBezTo>
                <a:cubicBezTo>
                  <a:pt x="17699" y="480"/>
                  <a:pt x="17760" y="372"/>
                  <a:pt x="17658" y="412"/>
                </a:cubicBezTo>
                <a:cubicBezTo>
                  <a:pt x="17556" y="451"/>
                  <a:pt x="17552" y="488"/>
                  <a:pt x="17480" y="488"/>
                </a:cubicBezTo>
                <a:cubicBezTo>
                  <a:pt x="17407" y="488"/>
                  <a:pt x="17368" y="398"/>
                  <a:pt x="17295" y="461"/>
                </a:cubicBezTo>
                <a:cubicBezTo>
                  <a:pt x="17221" y="523"/>
                  <a:pt x="17252" y="562"/>
                  <a:pt x="17182" y="546"/>
                </a:cubicBezTo>
                <a:cubicBezTo>
                  <a:pt x="17112" y="529"/>
                  <a:pt x="17152" y="506"/>
                  <a:pt x="17022" y="546"/>
                </a:cubicBezTo>
                <a:cubicBezTo>
                  <a:pt x="16893" y="585"/>
                  <a:pt x="16906" y="585"/>
                  <a:pt x="16843" y="547"/>
                </a:cubicBezTo>
                <a:cubicBezTo>
                  <a:pt x="16780" y="509"/>
                  <a:pt x="16735" y="524"/>
                  <a:pt x="16669" y="544"/>
                </a:cubicBezTo>
                <a:cubicBezTo>
                  <a:pt x="16603" y="564"/>
                  <a:pt x="16627" y="602"/>
                  <a:pt x="16593" y="544"/>
                </a:cubicBezTo>
                <a:cubicBezTo>
                  <a:pt x="16559" y="486"/>
                  <a:pt x="16546" y="488"/>
                  <a:pt x="16435" y="524"/>
                </a:cubicBezTo>
                <a:cubicBezTo>
                  <a:pt x="16325" y="560"/>
                  <a:pt x="16378" y="439"/>
                  <a:pt x="16255" y="466"/>
                </a:cubicBezTo>
                <a:cubicBezTo>
                  <a:pt x="16131" y="493"/>
                  <a:pt x="15853" y="517"/>
                  <a:pt x="15976" y="567"/>
                </a:cubicBezTo>
                <a:close/>
                <a:moveTo>
                  <a:pt x="23708" y="11643"/>
                </a:moveTo>
                <a:cubicBezTo>
                  <a:pt x="23673" y="11661"/>
                  <a:pt x="23680" y="11690"/>
                  <a:pt x="23566" y="11649"/>
                </a:cubicBezTo>
                <a:cubicBezTo>
                  <a:pt x="23385" y="11583"/>
                  <a:pt x="23505" y="11725"/>
                  <a:pt x="23542" y="11766"/>
                </a:cubicBezTo>
                <a:cubicBezTo>
                  <a:pt x="23579" y="11807"/>
                  <a:pt x="23593" y="11913"/>
                  <a:pt x="23650" y="11896"/>
                </a:cubicBezTo>
                <a:cubicBezTo>
                  <a:pt x="23707" y="11879"/>
                  <a:pt x="23721" y="11811"/>
                  <a:pt x="23741" y="11749"/>
                </a:cubicBezTo>
                <a:cubicBezTo>
                  <a:pt x="23761" y="11687"/>
                  <a:pt x="23744" y="11625"/>
                  <a:pt x="23708" y="11643"/>
                </a:cubicBezTo>
                <a:close/>
                <a:moveTo>
                  <a:pt x="24190" y="10359"/>
                </a:moveTo>
                <a:cubicBezTo>
                  <a:pt x="24190" y="10264"/>
                  <a:pt x="24011" y="10163"/>
                  <a:pt x="23930" y="10031"/>
                </a:cubicBezTo>
                <a:cubicBezTo>
                  <a:pt x="23849" y="9899"/>
                  <a:pt x="23746" y="9842"/>
                  <a:pt x="23703" y="9805"/>
                </a:cubicBezTo>
                <a:cubicBezTo>
                  <a:pt x="23659" y="9767"/>
                  <a:pt x="23673" y="9622"/>
                  <a:pt x="23673" y="9549"/>
                </a:cubicBezTo>
                <a:cubicBezTo>
                  <a:pt x="23673" y="9477"/>
                  <a:pt x="23592" y="9448"/>
                  <a:pt x="23515" y="9448"/>
                </a:cubicBezTo>
                <a:cubicBezTo>
                  <a:pt x="23439" y="9448"/>
                  <a:pt x="23509" y="9379"/>
                  <a:pt x="23481" y="9307"/>
                </a:cubicBezTo>
                <a:cubicBezTo>
                  <a:pt x="23454" y="9234"/>
                  <a:pt x="23392" y="9118"/>
                  <a:pt x="23392" y="9211"/>
                </a:cubicBezTo>
                <a:cubicBezTo>
                  <a:pt x="23392" y="9303"/>
                  <a:pt x="23313" y="9341"/>
                  <a:pt x="23354" y="9451"/>
                </a:cubicBezTo>
                <a:cubicBezTo>
                  <a:pt x="23394" y="9562"/>
                  <a:pt x="23345" y="9584"/>
                  <a:pt x="23315" y="9640"/>
                </a:cubicBezTo>
                <a:cubicBezTo>
                  <a:pt x="23286" y="9696"/>
                  <a:pt x="23236" y="9695"/>
                  <a:pt x="23182" y="9649"/>
                </a:cubicBezTo>
                <a:cubicBezTo>
                  <a:pt x="23127" y="9603"/>
                  <a:pt x="23041" y="9580"/>
                  <a:pt x="22958" y="9537"/>
                </a:cubicBezTo>
                <a:cubicBezTo>
                  <a:pt x="22875" y="9493"/>
                  <a:pt x="22880" y="9413"/>
                  <a:pt x="22952" y="9352"/>
                </a:cubicBezTo>
                <a:cubicBezTo>
                  <a:pt x="23024" y="9290"/>
                  <a:pt x="22971" y="9241"/>
                  <a:pt x="22880" y="9241"/>
                </a:cubicBezTo>
                <a:cubicBezTo>
                  <a:pt x="22788" y="9241"/>
                  <a:pt x="22799" y="9269"/>
                  <a:pt x="22628" y="9269"/>
                </a:cubicBezTo>
                <a:cubicBezTo>
                  <a:pt x="22456" y="9269"/>
                  <a:pt x="22521" y="9422"/>
                  <a:pt x="22452" y="9480"/>
                </a:cubicBezTo>
                <a:cubicBezTo>
                  <a:pt x="22383" y="9539"/>
                  <a:pt x="22335" y="9473"/>
                  <a:pt x="22310" y="9399"/>
                </a:cubicBezTo>
                <a:cubicBezTo>
                  <a:pt x="22284" y="9325"/>
                  <a:pt x="22176" y="9408"/>
                  <a:pt x="22048" y="9517"/>
                </a:cubicBezTo>
                <a:cubicBezTo>
                  <a:pt x="21920" y="9625"/>
                  <a:pt x="22027" y="9674"/>
                  <a:pt x="21846" y="9828"/>
                </a:cubicBezTo>
                <a:cubicBezTo>
                  <a:pt x="21665" y="9982"/>
                  <a:pt x="21497" y="9942"/>
                  <a:pt x="21331" y="10004"/>
                </a:cubicBezTo>
                <a:cubicBezTo>
                  <a:pt x="21165" y="10065"/>
                  <a:pt x="21276" y="10112"/>
                  <a:pt x="21276" y="10248"/>
                </a:cubicBezTo>
                <a:cubicBezTo>
                  <a:pt x="21276" y="10384"/>
                  <a:pt x="21280" y="10485"/>
                  <a:pt x="21401" y="10664"/>
                </a:cubicBezTo>
                <a:cubicBezTo>
                  <a:pt x="21523" y="10844"/>
                  <a:pt x="21372" y="10923"/>
                  <a:pt x="21440" y="11048"/>
                </a:cubicBezTo>
                <a:cubicBezTo>
                  <a:pt x="21508" y="11173"/>
                  <a:pt x="21676" y="11030"/>
                  <a:pt x="21803" y="10994"/>
                </a:cubicBezTo>
                <a:cubicBezTo>
                  <a:pt x="21931" y="10958"/>
                  <a:pt x="22016" y="11014"/>
                  <a:pt x="22071" y="10947"/>
                </a:cubicBezTo>
                <a:cubicBezTo>
                  <a:pt x="22127" y="10880"/>
                  <a:pt x="22205" y="10856"/>
                  <a:pt x="22495" y="10820"/>
                </a:cubicBezTo>
                <a:cubicBezTo>
                  <a:pt x="22784" y="10784"/>
                  <a:pt x="22729" y="10913"/>
                  <a:pt x="22856" y="11039"/>
                </a:cubicBezTo>
                <a:cubicBezTo>
                  <a:pt x="22984" y="11166"/>
                  <a:pt x="23026" y="10887"/>
                  <a:pt x="23026" y="10922"/>
                </a:cubicBezTo>
                <a:cubicBezTo>
                  <a:pt x="23026" y="10956"/>
                  <a:pt x="23118" y="11083"/>
                  <a:pt x="23167" y="11168"/>
                </a:cubicBezTo>
                <a:cubicBezTo>
                  <a:pt x="23216" y="11253"/>
                  <a:pt x="23207" y="11316"/>
                  <a:pt x="23335" y="11405"/>
                </a:cubicBezTo>
                <a:cubicBezTo>
                  <a:pt x="23462" y="11494"/>
                  <a:pt x="23471" y="11448"/>
                  <a:pt x="23530" y="11398"/>
                </a:cubicBezTo>
                <a:cubicBezTo>
                  <a:pt x="23590" y="11347"/>
                  <a:pt x="23617" y="11519"/>
                  <a:pt x="23730" y="11472"/>
                </a:cubicBezTo>
                <a:cubicBezTo>
                  <a:pt x="23843" y="11425"/>
                  <a:pt x="23841" y="11414"/>
                  <a:pt x="23922" y="11380"/>
                </a:cubicBezTo>
                <a:cubicBezTo>
                  <a:pt x="24002" y="11345"/>
                  <a:pt x="23921" y="11186"/>
                  <a:pt x="24015" y="11056"/>
                </a:cubicBezTo>
                <a:cubicBezTo>
                  <a:pt x="24077" y="10970"/>
                  <a:pt x="24145" y="10900"/>
                  <a:pt x="24190" y="10818"/>
                </a:cubicBezTo>
                <a:cubicBezTo>
                  <a:pt x="24234" y="10737"/>
                  <a:pt x="24224" y="10645"/>
                  <a:pt x="24190" y="10574"/>
                </a:cubicBezTo>
                <a:cubicBezTo>
                  <a:pt x="24156" y="10503"/>
                  <a:pt x="24190" y="10453"/>
                  <a:pt x="24190" y="10359"/>
                </a:cubicBezTo>
                <a:close/>
                <a:moveTo>
                  <a:pt x="24747" y="11651"/>
                </a:moveTo>
                <a:cubicBezTo>
                  <a:pt x="24695" y="11736"/>
                  <a:pt x="24695" y="11830"/>
                  <a:pt x="24600" y="11910"/>
                </a:cubicBezTo>
                <a:cubicBezTo>
                  <a:pt x="24505" y="11991"/>
                  <a:pt x="24392" y="11966"/>
                  <a:pt x="24324" y="12064"/>
                </a:cubicBezTo>
                <a:cubicBezTo>
                  <a:pt x="24256" y="12162"/>
                  <a:pt x="24302" y="12124"/>
                  <a:pt x="24394" y="12180"/>
                </a:cubicBezTo>
                <a:cubicBezTo>
                  <a:pt x="24485" y="12236"/>
                  <a:pt x="24538" y="12238"/>
                  <a:pt x="24611" y="12138"/>
                </a:cubicBezTo>
                <a:cubicBezTo>
                  <a:pt x="24683" y="12039"/>
                  <a:pt x="24644" y="12031"/>
                  <a:pt x="24696" y="11986"/>
                </a:cubicBezTo>
                <a:cubicBezTo>
                  <a:pt x="24748" y="11942"/>
                  <a:pt x="24874" y="11830"/>
                  <a:pt x="24885" y="11753"/>
                </a:cubicBezTo>
                <a:cubicBezTo>
                  <a:pt x="24896" y="11675"/>
                  <a:pt x="24774" y="11607"/>
                  <a:pt x="24747" y="11651"/>
                </a:cubicBezTo>
                <a:close/>
                <a:moveTo>
                  <a:pt x="25081" y="11430"/>
                </a:moveTo>
                <a:cubicBezTo>
                  <a:pt x="24970" y="11430"/>
                  <a:pt x="25048" y="11370"/>
                  <a:pt x="25021" y="11347"/>
                </a:cubicBezTo>
                <a:cubicBezTo>
                  <a:pt x="24995" y="11324"/>
                  <a:pt x="24985" y="11307"/>
                  <a:pt x="24925" y="11220"/>
                </a:cubicBezTo>
                <a:cubicBezTo>
                  <a:pt x="24866" y="11133"/>
                  <a:pt x="24760" y="11097"/>
                  <a:pt x="24760" y="11119"/>
                </a:cubicBezTo>
                <a:cubicBezTo>
                  <a:pt x="24760" y="11141"/>
                  <a:pt x="24823" y="11195"/>
                  <a:pt x="24911" y="11316"/>
                </a:cubicBezTo>
                <a:cubicBezTo>
                  <a:pt x="24998" y="11438"/>
                  <a:pt x="24945" y="11430"/>
                  <a:pt x="24886" y="11505"/>
                </a:cubicBezTo>
                <a:cubicBezTo>
                  <a:pt x="24827" y="11579"/>
                  <a:pt x="24872" y="11555"/>
                  <a:pt x="24932" y="11606"/>
                </a:cubicBezTo>
                <a:cubicBezTo>
                  <a:pt x="24991" y="11657"/>
                  <a:pt x="24968" y="11725"/>
                  <a:pt x="25021" y="11702"/>
                </a:cubicBezTo>
                <a:cubicBezTo>
                  <a:pt x="25021" y="11702"/>
                  <a:pt x="25162" y="11620"/>
                  <a:pt x="25221" y="11480"/>
                </a:cubicBezTo>
                <a:cubicBezTo>
                  <a:pt x="25281" y="11340"/>
                  <a:pt x="25191" y="11430"/>
                  <a:pt x="25081" y="11430"/>
                </a:cubicBezTo>
                <a:close/>
                <a:moveTo>
                  <a:pt x="16317" y="9395"/>
                </a:moveTo>
                <a:cubicBezTo>
                  <a:pt x="16317" y="9453"/>
                  <a:pt x="16198" y="9511"/>
                  <a:pt x="16119" y="9511"/>
                </a:cubicBezTo>
                <a:cubicBezTo>
                  <a:pt x="16039" y="9511"/>
                  <a:pt x="15909" y="9613"/>
                  <a:pt x="15974" y="9721"/>
                </a:cubicBezTo>
                <a:cubicBezTo>
                  <a:pt x="16039" y="9830"/>
                  <a:pt x="16008" y="9813"/>
                  <a:pt x="15946" y="9907"/>
                </a:cubicBezTo>
                <a:cubicBezTo>
                  <a:pt x="15883" y="10001"/>
                  <a:pt x="15923" y="10023"/>
                  <a:pt x="15946" y="10112"/>
                </a:cubicBezTo>
                <a:cubicBezTo>
                  <a:pt x="15968" y="10202"/>
                  <a:pt x="15948" y="10279"/>
                  <a:pt x="16082" y="10279"/>
                </a:cubicBezTo>
                <a:cubicBezTo>
                  <a:pt x="16215" y="10279"/>
                  <a:pt x="16243" y="10165"/>
                  <a:pt x="16277" y="9975"/>
                </a:cubicBezTo>
                <a:cubicBezTo>
                  <a:pt x="16311" y="9784"/>
                  <a:pt x="16402" y="9649"/>
                  <a:pt x="16456" y="9538"/>
                </a:cubicBezTo>
                <a:cubicBezTo>
                  <a:pt x="16510" y="9427"/>
                  <a:pt x="16444" y="9375"/>
                  <a:pt x="16388" y="9267"/>
                </a:cubicBezTo>
                <a:cubicBezTo>
                  <a:pt x="16343" y="9180"/>
                  <a:pt x="16317" y="9337"/>
                  <a:pt x="16317" y="9395"/>
                </a:cubicBezTo>
                <a:close/>
                <a:moveTo>
                  <a:pt x="23199" y="8975"/>
                </a:moveTo>
                <a:cubicBezTo>
                  <a:pt x="23345" y="9033"/>
                  <a:pt x="23403" y="8988"/>
                  <a:pt x="23445" y="8899"/>
                </a:cubicBezTo>
                <a:cubicBezTo>
                  <a:pt x="23488" y="8811"/>
                  <a:pt x="23605" y="8917"/>
                  <a:pt x="23679" y="9008"/>
                </a:cubicBezTo>
                <a:cubicBezTo>
                  <a:pt x="23754" y="9098"/>
                  <a:pt x="23813" y="9113"/>
                  <a:pt x="23928" y="9113"/>
                </a:cubicBezTo>
                <a:cubicBezTo>
                  <a:pt x="23928" y="9113"/>
                  <a:pt x="23962" y="9100"/>
                  <a:pt x="23898" y="9073"/>
                </a:cubicBezTo>
                <a:cubicBezTo>
                  <a:pt x="23834" y="9046"/>
                  <a:pt x="23698" y="8899"/>
                  <a:pt x="23724" y="8849"/>
                </a:cubicBezTo>
                <a:cubicBezTo>
                  <a:pt x="23749" y="8798"/>
                  <a:pt x="23741" y="8783"/>
                  <a:pt x="23630" y="8722"/>
                </a:cubicBezTo>
                <a:cubicBezTo>
                  <a:pt x="23520" y="8660"/>
                  <a:pt x="23590" y="8591"/>
                  <a:pt x="23418" y="8563"/>
                </a:cubicBezTo>
                <a:cubicBezTo>
                  <a:pt x="23245" y="8534"/>
                  <a:pt x="23337" y="8483"/>
                  <a:pt x="23247" y="8465"/>
                </a:cubicBezTo>
                <a:cubicBezTo>
                  <a:pt x="23158" y="8447"/>
                  <a:pt x="23105" y="8477"/>
                  <a:pt x="23022" y="8407"/>
                </a:cubicBezTo>
                <a:cubicBezTo>
                  <a:pt x="22939" y="8336"/>
                  <a:pt x="22950" y="8474"/>
                  <a:pt x="22824" y="8525"/>
                </a:cubicBezTo>
                <a:cubicBezTo>
                  <a:pt x="22699" y="8575"/>
                  <a:pt x="22709" y="8439"/>
                  <a:pt x="22730" y="8360"/>
                </a:cubicBezTo>
                <a:cubicBezTo>
                  <a:pt x="22750" y="8280"/>
                  <a:pt x="22658" y="8302"/>
                  <a:pt x="22595" y="8311"/>
                </a:cubicBezTo>
                <a:cubicBezTo>
                  <a:pt x="22531" y="8320"/>
                  <a:pt x="22499" y="8387"/>
                  <a:pt x="22595" y="8407"/>
                </a:cubicBezTo>
                <a:cubicBezTo>
                  <a:pt x="22690" y="8427"/>
                  <a:pt x="22685" y="8422"/>
                  <a:pt x="22654" y="8448"/>
                </a:cubicBezTo>
                <a:cubicBezTo>
                  <a:pt x="22623" y="8475"/>
                  <a:pt x="22614" y="8528"/>
                  <a:pt x="22688" y="8539"/>
                </a:cubicBezTo>
                <a:cubicBezTo>
                  <a:pt x="22763" y="8550"/>
                  <a:pt x="22724" y="8563"/>
                  <a:pt x="22828" y="8595"/>
                </a:cubicBezTo>
                <a:cubicBezTo>
                  <a:pt x="22933" y="8628"/>
                  <a:pt x="23028" y="8648"/>
                  <a:pt x="23043" y="8686"/>
                </a:cubicBezTo>
                <a:cubicBezTo>
                  <a:pt x="23058" y="8724"/>
                  <a:pt x="23037" y="8832"/>
                  <a:pt x="23099" y="8866"/>
                </a:cubicBezTo>
                <a:cubicBezTo>
                  <a:pt x="23160" y="8900"/>
                  <a:pt x="23052" y="8917"/>
                  <a:pt x="23199" y="8975"/>
                </a:cubicBezTo>
                <a:close/>
                <a:moveTo>
                  <a:pt x="21259" y="8865"/>
                </a:moveTo>
                <a:cubicBezTo>
                  <a:pt x="21193" y="8845"/>
                  <a:pt x="21182" y="8840"/>
                  <a:pt x="21146" y="8785"/>
                </a:cubicBezTo>
                <a:cubicBezTo>
                  <a:pt x="21110" y="8731"/>
                  <a:pt x="21017" y="8706"/>
                  <a:pt x="20965" y="8751"/>
                </a:cubicBezTo>
                <a:cubicBezTo>
                  <a:pt x="20913" y="8795"/>
                  <a:pt x="20889" y="8749"/>
                  <a:pt x="20759" y="8707"/>
                </a:cubicBezTo>
                <a:cubicBezTo>
                  <a:pt x="20629" y="8665"/>
                  <a:pt x="20670" y="8696"/>
                  <a:pt x="20617" y="8707"/>
                </a:cubicBezTo>
                <a:cubicBezTo>
                  <a:pt x="20563" y="8718"/>
                  <a:pt x="20576" y="8731"/>
                  <a:pt x="20593" y="8783"/>
                </a:cubicBezTo>
                <a:cubicBezTo>
                  <a:pt x="20610" y="8836"/>
                  <a:pt x="20768" y="8861"/>
                  <a:pt x="20925" y="8861"/>
                </a:cubicBezTo>
                <a:cubicBezTo>
                  <a:pt x="21082" y="8861"/>
                  <a:pt x="21075" y="8864"/>
                  <a:pt x="21282" y="8939"/>
                </a:cubicBezTo>
                <a:cubicBezTo>
                  <a:pt x="21442" y="8997"/>
                  <a:pt x="21325" y="8885"/>
                  <a:pt x="21259" y="8865"/>
                </a:cubicBezTo>
                <a:close/>
                <a:moveTo>
                  <a:pt x="20638" y="8503"/>
                </a:moveTo>
                <a:cubicBezTo>
                  <a:pt x="20640" y="8461"/>
                  <a:pt x="20634" y="8456"/>
                  <a:pt x="20578" y="8429"/>
                </a:cubicBezTo>
                <a:cubicBezTo>
                  <a:pt x="20523" y="8401"/>
                  <a:pt x="20589" y="8360"/>
                  <a:pt x="20508" y="8345"/>
                </a:cubicBezTo>
                <a:cubicBezTo>
                  <a:pt x="20427" y="8331"/>
                  <a:pt x="20436" y="8324"/>
                  <a:pt x="20472" y="8264"/>
                </a:cubicBezTo>
                <a:cubicBezTo>
                  <a:pt x="20508" y="8204"/>
                  <a:pt x="20353" y="8112"/>
                  <a:pt x="20247" y="8041"/>
                </a:cubicBezTo>
                <a:cubicBezTo>
                  <a:pt x="20142" y="7970"/>
                  <a:pt x="20098" y="7905"/>
                  <a:pt x="20064" y="7844"/>
                </a:cubicBezTo>
                <a:cubicBezTo>
                  <a:pt x="20030" y="7782"/>
                  <a:pt x="20013" y="7833"/>
                  <a:pt x="19932" y="7808"/>
                </a:cubicBezTo>
                <a:cubicBezTo>
                  <a:pt x="19851" y="7782"/>
                  <a:pt x="19832" y="7806"/>
                  <a:pt x="19868" y="7851"/>
                </a:cubicBezTo>
                <a:cubicBezTo>
                  <a:pt x="19904" y="7896"/>
                  <a:pt x="19905" y="7948"/>
                  <a:pt x="19972" y="8005"/>
                </a:cubicBezTo>
                <a:cubicBezTo>
                  <a:pt x="20039" y="8062"/>
                  <a:pt x="20142" y="8061"/>
                  <a:pt x="20115" y="8139"/>
                </a:cubicBezTo>
                <a:cubicBezTo>
                  <a:pt x="20087" y="8217"/>
                  <a:pt x="20285" y="8329"/>
                  <a:pt x="20317" y="8394"/>
                </a:cubicBezTo>
                <a:cubicBezTo>
                  <a:pt x="20349" y="8459"/>
                  <a:pt x="20334" y="8601"/>
                  <a:pt x="20444" y="8626"/>
                </a:cubicBezTo>
                <a:cubicBezTo>
                  <a:pt x="20555" y="8651"/>
                  <a:pt x="20508" y="8668"/>
                  <a:pt x="20595" y="8668"/>
                </a:cubicBezTo>
                <a:cubicBezTo>
                  <a:pt x="20683" y="8668"/>
                  <a:pt x="20632" y="8601"/>
                  <a:pt x="20638" y="8503"/>
                </a:cubicBezTo>
                <a:close/>
                <a:moveTo>
                  <a:pt x="20887" y="8188"/>
                </a:moveTo>
                <a:cubicBezTo>
                  <a:pt x="20887" y="8251"/>
                  <a:pt x="20844" y="8289"/>
                  <a:pt x="20931" y="8340"/>
                </a:cubicBezTo>
                <a:cubicBezTo>
                  <a:pt x="21019" y="8391"/>
                  <a:pt x="20931" y="8340"/>
                  <a:pt x="20971" y="8419"/>
                </a:cubicBezTo>
                <a:cubicBezTo>
                  <a:pt x="21010" y="8499"/>
                  <a:pt x="21178" y="8465"/>
                  <a:pt x="21250" y="8526"/>
                </a:cubicBezTo>
                <a:cubicBezTo>
                  <a:pt x="21323" y="8588"/>
                  <a:pt x="21357" y="8520"/>
                  <a:pt x="21446" y="8445"/>
                </a:cubicBezTo>
                <a:cubicBezTo>
                  <a:pt x="21478" y="8418"/>
                  <a:pt x="21508" y="8392"/>
                  <a:pt x="21486" y="8324"/>
                </a:cubicBezTo>
                <a:cubicBezTo>
                  <a:pt x="21465" y="8255"/>
                  <a:pt x="21565" y="8209"/>
                  <a:pt x="21576" y="8171"/>
                </a:cubicBezTo>
                <a:cubicBezTo>
                  <a:pt x="21586" y="8133"/>
                  <a:pt x="21535" y="8139"/>
                  <a:pt x="21548" y="8106"/>
                </a:cubicBezTo>
                <a:cubicBezTo>
                  <a:pt x="21561" y="8074"/>
                  <a:pt x="21516" y="7992"/>
                  <a:pt x="21516" y="7932"/>
                </a:cubicBezTo>
                <a:cubicBezTo>
                  <a:pt x="21516" y="7873"/>
                  <a:pt x="21703" y="7856"/>
                  <a:pt x="21597" y="7811"/>
                </a:cubicBezTo>
                <a:cubicBezTo>
                  <a:pt x="21491" y="7766"/>
                  <a:pt x="21589" y="7770"/>
                  <a:pt x="21518" y="7726"/>
                </a:cubicBezTo>
                <a:cubicBezTo>
                  <a:pt x="21448" y="7683"/>
                  <a:pt x="21427" y="7748"/>
                  <a:pt x="21397" y="7797"/>
                </a:cubicBezTo>
                <a:cubicBezTo>
                  <a:pt x="21367" y="7847"/>
                  <a:pt x="21369" y="7858"/>
                  <a:pt x="21329" y="7907"/>
                </a:cubicBezTo>
                <a:cubicBezTo>
                  <a:pt x="21289" y="7956"/>
                  <a:pt x="21284" y="7951"/>
                  <a:pt x="21161" y="8005"/>
                </a:cubicBezTo>
                <a:cubicBezTo>
                  <a:pt x="21038" y="8059"/>
                  <a:pt x="21099" y="8021"/>
                  <a:pt x="21070" y="8070"/>
                </a:cubicBezTo>
                <a:cubicBezTo>
                  <a:pt x="21040" y="8119"/>
                  <a:pt x="21059" y="8132"/>
                  <a:pt x="20991" y="8115"/>
                </a:cubicBezTo>
                <a:cubicBezTo>
                  <a:pt x="20923" y="8099"/>
                  <a:pt x="20887" y="8124"/>
                  <a:pt x="20887" y="8188"/>
                </a:cubicBezTo>
                <a:close/>
                <a:moveTo>
                  <a:pt x="21733" y="8550"/>
                </a:moveTo>
                <a:cubicBezTo>
                  <a:pt x="21757" y="8592"/>
                  <a:pt x="21703" y="8637"/>
                  <a:pt x="21731" y="8686"/>
                </a:cubicBezTo>
                <a:cubicBezTo>
                  <a:pt x="21759" y="8735"/>
                  <a:pt x="21820" y="8677"/>
                  <a:pt x="21820" y="8608"/>
                </a:cubicBezTo>
                <a:cubicBezTo>
                  <a:pt x="21820" y="8539"/>
                  <a:pt x="21865" y="8510"/>
                  <a:pt x="21865" y="8530"/>
                </a:cubicBezTo>
                <a:cubicBezTo>
                  <a:pt x="21865" y="8550"/>
                  <a:pt x="21905" y="8699"/>
                  <a:pt x="21978" y="8637"/>
                </a:cubicBezTo>
                <a:cubicBezTo>
                  <a:pt x="22013" y="8607"/>
                  <a:pt x="21948" y="8532"/>
                  <a:pt x="21888" y="8456"/>
                </a:cubicBezTo>
                <a:cubicBezTo>
                  <a:pt x="21829" y="8380"/>
                  <a:pt x="21925" y="8412"/>
                  <a:pt x="21976" y="8369"/>
                </a:cubicBezTo>
                <a:cubicBezTo>
                  <a:pt x="22027" y="8325"/>
                  <a:pt x="21965" y="8333"/>
                  <a:pt x="21895" y="8353"/>
                </a:cubicBezTo>
                <a:cubicBezTo>
                  <a:pt x="21825" y="8372"/>
                  <a:pt x="21831" y="8316"/>
                  <a:pt x="21831" y="8260"/>
                </a:cubicBezTo>
                <a:cubicBezTo>
                  <a:pt x="21831" y="8204"/>
                  <a:pt x="21939" y="8248"/>
                  <a:pt x="22046" y="8248"/>
                </a:cubicBezTo>
                <a:cubicBezTo>
                  <a:pt x="22152" y="8248"/>
                  <a:pt x="22171" y="8117"/>
                  <a:pt x="22171" y="8117"/>
                </a:cubicBezTo>
                <a:cubicBezTo>
                  <a:pt x="22171" y="8117"/>
                  <a:pt x="22142" y="8170"/>
                  <a:pt x="21927" y="8170"/>
                </a:cubicBezTo>
                <a:cubicBezTo>
                  <a:pt x="21712" y="8170"/>
                  <a:pt x="21763" y="8184"/>
                  <a:pt x="21746" y="8286"/>
                </a:cubicBezTo>
                <a:cubicBezTo>
                  <a:pt x="21729" y="8387"/>
                  <a:pt x="21771" y="8336"/>
                  <a:pt x="21731" y="8418"/>
                </a:cubicBezTo>
                <a:cubicBezTo>
                  <a:pt x="21691" y="8499"/>
                  <a:pt x="21710" y="8508"/>
                  <a:pt x="21733" y="8550"/>
                </a:cubicBezTo>
                <a:close/>
                <a:moveTo>
                  <a:pt x="22280" y="7625"/>
                </a:moveTo>
                <a:cubicBezTo>
                  <a:pt x="22331" y="7556"/>
                  <a:pt x="22238" y="7528"/>
                  <a:pt x="22186" y="7572"/>
                </a:cubicBezTo>
                <a:cubicBezTo>
                  <a:pt x="22134" y="7617"/>
                  <a:pt x="22120" y="7616"/>
                  <a:pt x="21973" y="7616"/>
                </a:cubicBezTo>
                <a:cubicBezTo>
                  <a:pt x="21827" y="7616"/>
                  <a:pt x="21931" y="7681"/>
                  <a:pt x="22029" y="7681"/>
                </a:cubicBezTo>
                <a:cubicBezTo>
                  <a:pt x="22127" y="7681"/>
                  <a:pt x="22108" y="7694"/>
                  <a:pt x="22086" y="7712"/>
                </a:cubicBezTo>
                <a:cubicBezTo>
                  <a:pt x="22065" y="7730"/>
                  <a:pt x="22120" y="7829"/>
                  <a:pt x="22193" y="7797"/>
                </a:cubicBezTo>
                <a:cubicBezTo>
                  <a:pt x="22265" y="7765"/>
                  <a:pt x="22353" y="7780"/>
                  <a:pt x="22448" y="7780"/>
                </a:cubicBezTo>
                <a:cubicBezTo>
                  <a:pt x="22543" y="7780"/>
                  <a:pt x="22358" y="7755"/>
                  <a:pt x="22248" y="7728"/>
                </a:cubicBezTo>
                <a:cubicBezTo>
                  <a:pt x="22137" y="7701"/>
                  <a:pt x="22229" y="7693"/>
                  <a:pt x="22280" y="7625"/>
                </a:cubicBezTo>
                <a:close/>
                <a:moveTo>
                  <a:pt x="26965" y="2496"/>
                </a:moveTo>
                <a:cubicBezTo>
                  <a:pt x="26965" y="2564"/>
                  <a:pt x="26869" y="2622"/>
                  <a:pt x="26727" y="2598"/>
                </a:cubicBezTo>
                <a:cubicBezTo>
                  <a:pt x="26585" y="2573"/>
                  <a:pt x="26562" y="2501"/>
                  <a:pt x="26489" y="2501"/>
                </a:cubicBezTo>
                <a:cubicBezTo>
                  <a:pt x="26415" y="2501"/>
                  <a:pt x="26137" y="2569"/>
                  <a:pt x="26063" y="2569"/>
                </a:cubicBezTo>
                <a:cubicBezTo>
                  <a:pt x="25990" y="2569"/>
                  <a:pt x="26265" y="2711"/>
                  <a:pt x="26194" y="2771"/>
                </a:cubicBezTo>
                <a:cubicBezTo>
                  <a:pt x="26123" y="2832"/>
                  <a:pt x="25947" y="2687"/>
                  <a:pt x="25734" y="2868"/>
                </a:cubicBezTo>
                <a:cubicBezTo>
                  <a:pt x="25522" y="3049"/>
                  <a:pt x="25468" y="3133"/>
                  <a:pt x="25422" y="3042"/>
                </a:cubicBezTo>
                <a:cubicBezTo>
                  <a:pt x="25377" y="2950"/>
                  <a:pt x="25383" y="3037"/>
                  <a:pt x="25196" y="3037"/>
                </a:cubicBezTo>
                <a:cubicBezTo>
                  <a:pt x="25008" y="3037"/>
                  <a:pt x="24963" y="2916"/>
                  <a:pt x="24963" y="3090"/>
                </a:cubicBezTo>
                <a:cubicBezTo>
                  <a:pt x="24963" y="3264"/>
                  <a:pt x="24980" y="3285"/>
                  <a:pt x="24918" y="3479"/>
                </a:cubicBezTo>
                <a:cubicBezTo>
                  <a:pt x="24855" y="3672"/>
                  <a:pt x="24660" y="3884"/>
                  <a:pt x="24563" y="3913"/>
                </a:cubicBezTo>
                <a:cubicBezTo>
                  <a:pt x="24467" y="3942"/>
                  <a:pt x="24515" y="3896"/>
                  <a:pt x="24467" y="3691"/>
                </a:cubicBezTo>
                <a:cubicBezTo>
                  <a:pt x="24419" y="3486"/>
                  <a:pt x="24386" y="3448"/>
                  <a:pt x="24543" y="3314"/>
                </a:cubicBezTo>
                <a:cubicBezTo>
                  <a:pt x="24701" y="3180"/>
                  <a:pt x="24851" y="3053"/>
                  <a:pt x="24920" y="2993"/>
                </a:cubicBezTo>
                <a:cubicBezTo>
                  <a:pt x="24990" y="2934"/>
                  <a:pt x="25102" y="2914"/>
                  <a:pt x="25102" y="2861"/>
                </a:cubicBezTo>
                <a:cubicBezTo>
                  <a:pt x="25102" y="2808"/>
                  <a:pt x="24929" y="2948"/>
                  <a:pt x="24807" y="2938"/>
                </a:cubicBezTo>
                <a:cubicBezTo>
                  <a:pt x="24685" y="2928"/>
                  <a:pt x="24793" y="2689"/>
                  <a:pt x="24606" y="2808"/>
                </a:cubicBezTo>
                <a:cubicBezTo>
                  <a:pt x="24419" y="2926"/>
                  <a:pt x="24501" y="3097"/>
                  <a:pt x="24294" y="3114"/>
                </a:cubicBezTo>
                <a:cubicBezTo>
                  <a:pt x="24087" y="3131"/>
                  <a:pt x="24098" y="3037"/>
                  <a:pt x="23996" y="3037"/>
                </a:cubicBezTo>
                <a:cubicBezTo>
                  <a:pt x="23894" y="3037"/>
                  <a:pt x="23834" y="2979"/>
                  <a:pt x="23608" y="3020"/>
                </a:cubicBezTo>
                <a:cubicBezTo>
                  <a:pt x="23381" y="3061"/>
                  <a:pt x="23072" y="3401"/>
                  <a:pt x="22987" y="3510"/>
                </a:cubicBezTo>
                <a:cubicBezTo>
                  <a:pt x="22902" y="3619"/>
                  <a:pt x="23012" y="3669"/>
                  <a:pt x="23131" y="3701"/>
                </a:cubicBezTo>
                <a:cubicBezTo>
                  <a:pt x="23250" y="3732"/>
                  <a:pt x="23350" y="3730"/>
                  <a:pt x="23267" y="3887"/>
                </a:cubicBezTo>
                <a:cubicBezTo>
                  <a:pt x="23185" y="4043"/>
                  <a:pt x="23211" y="4188"/>
                  <a:pt x="23111" y="4319"/>
                </a:cubicBezTo>
                <a:cubicBezTo>
                  <a:pt x="23012" y="4449"/>
                  <a:pt x="22868" y="4657"/>
                  <a:pt x="22780" y="4700"/>
                </a:cubicBezTo>
                <a:cubicBezTo>
                  <a:pt x="22692" y="4744"/>
                  <a:pt x="22683" y="4584"/>
                  <a:pt x="22547" y="4678"/>
                </a:cubicBezTo>
                <a:cubicBezTo>
                  <a:pt x="22411" y="4773"/>
                  <a:pt x="22215" y="4818"/>
                  <a:pt x="22272" y="4929"/>
                </a:cubicBezTo>
                <a:cubicBezTo>
                  <a:pt x="22329" y="5041"/>
                  <a:pt x="22310" y="5126"/>
                  <a:pt x="22371" y="5178"/>
                </a:cubicBezTo>
                <a:cubicBezTo>
                  <a:pt x="22432" y="5230"/>
                  <a:pt x="22469" y="5305"/>
                  <a:pt x="22383" y="5378"/>
                </a:cubicBezTo>
                <a:cubicBezTo>
                  <a:pt x="22296" y="5452"/>
                  <a:pt x="22102" y="5487"/>
                  <a:pt x="22139" y="5395"/>
                </a:cubicBezTo>
                <a:cubicBezTo>
                  <a:pt x="22176" y="5304"/>
                  <a:pt x="22309" y="5263"/>
                  <a:pt x="22198" y="5207"/>
                </a:cubicBezTo>
                <a:cubicBezTo>
                  <a:pt x="22088" y="5151"/>
                  <a:pt x="22039" y="5139"/>
                  <a:pt x="22093" y="5069"/>
                </a:cubicBezTo>
                <a:cubicBezTo>
                  <a:pt x="22147" y="4999"/>
                  <a:pt x="22082" y="4951"/>
                  <a:pt x="21983" y="4990"/>
                </a:cubicBezTo>
                <a:cubicBezTo>
                  <a:pt x="21883" y="5028"/>
                  <a:pt x="21798" y="4985"/>
                  <a:pt x="21815" y="4934"/>
                </a:cubicBezTo>
                <a:cubicBezTo>
                  <a:pt x="21832" y="4884"/>
                  <a:pt x="21703" y="4919"/>
                  <a:pt x="21589" y="5016"/>
                </a:cubicBezTo>
                <a:cubicBezTo>
                  <a:pt x="21474" y="5114"/>
                  <a:pt x="21484" y="5219"/>
                  <a:pt x="21625" y="5180"/>
                </a:cubicBezTo>
                <a:cubicBezTo>
                  <a:pt x="21767" y="5142"/>
                  <a:pt x="22051" y="5086"/>
                  <a:pt x="21926" y="5193"/>
                </a:cubicBezTo>
                <a:cubicBezTo>
                  <a:pt x="21801" y="5299"/>
                  <a:pt x="21648" y="5294"/>
                  <a:pt x="21708" y="5383"/>
                </a:cubicBezTo>
                <a:cubicBezTo>
                  <a:pt x="21767" y="5473"/>
                  <a:pt x="21776" y="5603"/>
                  <a:pt x="21864" y="5763"/>
                </a:cubicBezTo>
                <a:cubicBezTo>
                  <a:pt x="21951" y="5924"/>
                  <a:pt x="21838" y="6103"/>
                  <a:pt x="21640" y="6214"/>
                </a:cubicBezTo>
                <a:cubicBezTo>
                  <a:pt x="21441" y="6325"/>
                  <a:pt x="21441" y="6404"/>
                  <a:pt x="21319" y="6465"/>
                </a:cubicBezTo>
                <a:cubicBezTo>
                  <a:pt x="21197" y="6525"/>
                  <a:pt x="21058" y="6520"/>
                  <a:pt x="20987" y="6581"/>
                </a:cubicBezTo>
                <a:cubicBezTo>
                  <a:pt x="20916" y="6641"/>
                  <a:pt x="20810" y="6551"/>
                  <a:pt x="20749" y="6602"/>
                </a:cubicBezTo>
                <a:cubicBezTo>
                  <a:pt x="20688" y="6654"/>
                  <a:pt x="20490" y="6707"/>
                  <a:pt x="20627" y="6824"/>
                </a:cubicBezTo>
                <a:cubicBezTo>
                  <a:pt x="20765" y="6942"/>
                  <a:pt x="20843" y="7032"/>
                  <a:pt x="20902" y="7174"/>
                </a:cubicBezTo>
                <a:cubicBezTo>
                  <a:pt x="20962" y="7317"/>
                  <a:pt x="20922" y="7377"/>
                  <a:pt x="20797" y="7442"/>
                </a:cubicBezTo>
                <a:cubicBezTo>
                  <a:pt x="20673" y="7508"/>
                  <a:pt x="20626" y="7583"/>
                  <a:pt x="20588" y="7551"/>
                </a:cubicBezTo>
                <a:cubicBezTo>
                  <a:pt x="20550" y="7518"/>
                  <a:pt x="20599" y="7479"/>
                  <a:pt x="20517" y="7409"/>
                </a:cubicBezTo>
                <a:cubicBezTo>
                  <a:pt x="20434" y="7339"/>
                  <a:pt x="20349" y="7302"/>
                  <a:pt x="20318" y="7254"/>
                </a:cubicBezTo>
                <a:cubicBezTo>
                  <a:pt x="20287" y="7206"/>
                  <a:pt x="20182" y="7160"/>
                  <a:pt x="20216" y="7305"/>
                </a:cubicBezTo>
                <a:cubicBezTo>
                  <a:pt x="20250" y="7450"/>
                  <a:pt x="20194" y="7469"/>
                  <a:pt x="20249" y="7568"/>
                </a:cubicBezTo>
                <a:cubicBezTo>
                  <a:pt x="20304" y="7667"/>
                  <a:pt x="20449" y="7805"/>
                  <a:pt x="20471" y="7862"/>
                </a:cubicBezTo>
                <a:cubicBezTo>
                  <a:pt x="20494" y="7920"/>
                  <a:pt x="20491" y="7990"/>
                  <a:pt x="20491" y="7990"/>
                </a:cubicBezTo>
                <a:cubicBezTo>
                  <a:pt x="20515" y="8059"/>
                  <a:pt x="20589" y="8090"/>
                  <a:pt x="20510" y="8099"/>
                </a:cubicBezTo>
                <a:cubicBezTo>
                  <a:pt x="20432" y="8108"/>
                  <a:pt x="20351" y="8079"/>
                  <a:pt x="20334" y="8045"/>
                </a:cubicBezTo>
                <a:cubicBezTo>
                  <a:pt x="20317" y="8010"/>
                  <a:pt x="20253" y="7996"/>
                  <a:pt x="20268" y="7903"/>
                </a:cubicBezTo>
                <a:cubicBezTo>
                  <a:pt x="20283" y="7811"/>
                  <a:pt x="20307" y="7749"/>
                  <a:pt x="20223" y="7677"/>
                </a:cubicBezTo>
                <a:cubicBezTo>
                  <a:pt x="20139" y="7606"/>
                  <a:pt x="20091" y="7561"/>
                  <a:pt x="20132" y="7464"/>
                </a:cubicBezTo>
                <a:cubicBezTo>
                  <a:pt x="20172" y="7366"/>
                  <a:pt x="20154" y="7331"/>
                  <a:pt x="20117" y="7179"/>
                </a:cubicBezTo>
                <a:cubicBezTo>
                  <a:pt x="20081" y="7027"/>
                  <a:pt x="20039" y="6950"/>
                  <a:pt x="19985" y="6904"/>
                </a:cubicBezTo>
                <a:cubicBezTo>
                  <a:pt x="19931" y="6858"/>
                  <a:pt x="19910" y="6915"/>
                  <a:pt x="19851" y="6948"/>
                </a:cubicBezTo>
                <a:cubicBezTo>
                  <a:pt x="19792" y="6980"/>
                  <a:pt x="19821" y="6900"/>
                  <a:pt x="19792" y="6803"/>
                </a:cubicBezTo>
                <a:cubicBezTo>
                  <a:pt x="19762" y="6705"/>
                  <a:pt x="19764" y="6663"/>
                  <a:pt x="19689" y="6600"/>
                </a:cubicBezTo>
                <a:cubicBezTo>
                  <a:pt x="19615" y="6537"/>
                  <a:pt x="19620" y="6485"/>
                  <a:pt x="19583" y="6453"/>
                </a:cubicBezTo>
                <a:cubicBezTo>
                  <a:pt x="19546" y="6422"/>
                  <a:pt x="19572" y="6475"/>
                  <a:pt x="19462" y="6511"/>
                </a:cubicBezTo>
                <a:cubicBezTo>
                  <a:pt x="19351" y="6547"/>
                  <a:pt x="19324" y="6430"/>
                  <a:pt x="19292" y="6529"/>
                </a:cubicBezTo>
                <a:cubicBezTo>
                  <a:pt x="19260" y="6629"/>
                  <a:pt x="19226" y="6624"/>
                  <a:pt x="19094" y="6736"/>
                </a:cubicBezTo>
                <a:cubicBezTo>
                  <a:pt x="18962" y="6848"/>
                  <a:pt x="18802" y="6844"/>
                  <a:pt x="18781" y="6955"/>
                </a:cubicBezTo>
                <a:cubicBezTo>
                  <a:pt x="18760" y="7065"/>
                  <a:pt x="18817" y="7094"/>
                  <a:pt x="18796" y="7201"/>
                </a:cubicBezTo>
                <a:cubicBezTo>
                  <a:pt x="18775" y="7308"/>
                  <a:pt x="18662" y="7234"/>
                  <a:pt x="18649" y="7349"/>
                </a:cubicBezTo>
                <a:cubicBezTo>
                  <a:pt x="18637" y="7465"/>
                  <a:pt x="18658" y="7480"/>
                  <a:pt x="18594" y="7534"/>
                </a:cubicBezTo>
                <a:cubicBezTo>
                  <a:pt x="18530" y="7588"/>
                  <a:pt x="18511" y="7655"/>
                  <a:pt x="18443" y="7500"/>
                </a:cubicBezTo>
                <a:cubicBezTo>
                  <a:pt x="18375" y="7344"/>
                  <a:pt x="18345" y="7295"/>
                  <a:pt x="18290" y="7197"/>
                </a:cubicBezTo>
                <a:cubicBezTo>
                  <a:pt x="18235" y="7100"/>
                  <a:pt x="18269" y="7067"/>
                  <a:pt x="18205" y="6944"/>
                </a:cubicBezTo>
                <a:cubicBezTo>
                  <a:pt x="18141" y="6821"/>
                  <a:pt x="18158" y="6705"/>
                  <a:pt x="18158" y="6620"/>
                </a:cubicBezTo>
                <a:cubicBezTo>
                  <a:pt x="18158" y="6535"/>
                  <a:pt x="18126" y="6468"/>
                  <a:pt x="18126" y="6468"/>
                </a:cubicBezTo>
                <a:cubicBezTo>
                  <a:pt x="18126" y="6468"/>
                  <a:pt x="18139" y="6546"/>
                  <a:pt x="18062" y="6580"/>
                </a:cubicBezTo>
                <a:cubicBezTo>
                  <a:pt x="17986" y="6614"/>
                  <a:pt x="17924" y="6533"/>
                  <a:pt x="17924" y="6499"/>
                </a:cubicBezTo>
                <a:cubicBezTo>
                  <a:pt x="17924" y="6464"/>
                  <a:pt x="18019" y="6443"/>
                  <a:pt x="17965" y="6397"/>
                </a:cubicBezTo>
                <a:cubicBezTo>
                  <a:pt x="17910" y="6351"/>
                  <a:pt x="17765" y="6319"/>
                  <a:pt x="17745" y="6254"/>
                </a:cubicBezTo>
                <a:cubicBezTo>
                  <a:pt x="17726" y="6189"/>
                  <a:pt x="17686" y="6174"/>
                  <a:pt x="17503" y="6222"/>
                </a:cubicBezTo>
                <a:cubicBezTo>
                  <a:pt x="17320" y="6269"/>
                  <a:pt x="17190" y="6205"/>
                  <a:pt x="17088" y="6176"/>
                </a:cubicBezTo>
                <a:cubicBezTo>
                  <a:pt x="16986" y="6147"/>
                  <a:pt x="17033" y="6017"/>
                  <a:pt x="16899" y="6066"/>
                </a:cubicBezTo>
                <a:cubicBezTo>
                  <a:pt x="16765" y="6115"/>
                  <a:pt x="16659" y="6069"/>
                  <a:pt x="16625" y="6012"/>
                </a:cubicBezTo>
                <a:cubicBezTo>
                  <a:pt x="16591" y="5954"/>
                  <a:pt x="16531" y="5821"/>
                  <a:pt x="16469" y="5796"/>
                </a:cubicBezTo>
                <a:cubicBezTo>
                  <a:pt x="16408" y="5771"/>
                  <a:pt x="16314" y="5727"/>
                  <a:pt x="16284" y="5814"/>
                </a:cubicBezTo>
                <a:cubicBezTo>
                  <a:pt x="16255" y="5901"/>
                  <a:pt x="16401" y="5968"/>
                  <a:pt x="16450" y="6044"/>
                </a:cubicBezTo>
                <a:cubicBezTo>
                  <a:pt x="16499" y="6120"/>
                  <a:pt x="16389" y="6240"/>
                  <a:pt x="16482" y="6240"/>
                </a:cubicBezTo>
                <a:cubicBezTo>
                  <a:pt x="16576" y="6240"/>
                  <a:pt x="16554" y="6354"/>
                  <a:pt x="16701" y="6317"/>
                </a:cubicBezTo>
                <a:cubicBezTo>
                  <a:pt x="16848" y="6281"/>
                  <a:pt x="16860" y="6174"/>
                  <a:pt x="16952" y="6252"/>
                </a:cubicBezTo>
                <a:cubicBezTo>
                  <a:pt x="17045" y="6331"/>
                  <a:pt x="17173" y="6365"/>
                  <a:pt x="17173" y="6464"/>
                </a:cubicBezTo>
                <a:cubicBezTo>
                  <a:pt x="17173" y="6564"/>
                  <a:pt x="17088" y="6652"/>
                  <a:pt x="17020" y="6732"/>
                </a:cubicBezTo>
                <a:cubicBezTo>
                  <a:pt x="16952" y="6812"/>
                  <a:pt x="16814" y="6837"/>
                  <a:pt x="16744" y="6877"/>
                </a:cubicBezTo>
                <a:cubicBezTo>
                  <a:pt x="16674" y="6917"/>
                  <a:pt x="16657" y="6940"/>
                  <a:pt x="16565" y="7018"/>
                </a:cubicBezTo>
                <a:cubicBezTo>
                  <a:pt x="16474" y="7096"/>
                  <a:pt x="16172" y="7149"/>
                  <a:pt x="16104" y="7178"/>
                </a:cubicBezTo>
                <a:cubicBezTo>
                  <a:pt x="16035" y="7206"/>
                  <a:pt x="16001" y="7237"/>
                  <a:pt x="15970" y="7159"/>
                </a:cubicBezTo>
                <a:cubicBezTo>
                  <a:pt x="15938" y="7081"/>
                  <a:pt x="15923" y="6884"/>
                  <a:pt x="15853" y="6801"/>
                </a:cubicBezTo>
                <a:cubicBezTo>
                  <a:pt x="15782" y="6718"/>
                  <a:pt x="15714" y="6605"/>
                  <a:pt x="15653" y="6515"/>
                </a:cubicBezTo>
                <a:cubicBezTo>
                  <a:pt x="15591" y="6424"/>
                  <a:pt x="15661" y="6448"/>
                  <a:pt x="15606" y="6336"/>
                </a:cubicBezTo>
                <a:cubicBezTo>
                  <a:pt x="15551" y="6223"/>
                  <a:pt x="15421" y="6120"/>
                  <a:pt x="15374" y="6046"/>
                </a:cubicBezTo>
                <a:cubicBezTo>
                  <a:pt x="15327" y="5972"/>
                  <a:pt x="15172" y="5870"/>
                  <a:pt x="15202" y="5955"/>
                </a:cubicBezTo>
                <a:cubicBezTo>
                  <a:pt x="15232" y="6041"/>
                  <a:pt x="15385" y="6169"/>
                  <a:pt x="15385" y="6305"/>
                </a:cubicBezTo>
                <a:cubicBezTo>
                  <a:pt x="15385" y="6441"/>
                  <a:pt x="15491" y="6448"/>
                  <a:pt x="15510" y="6564"/>
                </a:cubicBezTo>
                <a:cubicBezTo>
                  <a:pt x="15529" y="6680"/>
                  <a:pt x="15515" y="6705"/>
                  <a:pt x="15608" y="6799"/>
                </a:cubicBezTo>
                <a:cubicBezTo>
                  <a:pt x="15702" y="6893"/>
                  <a:pt x="15691" y="6960"/>
                  <a:pt x="15708" y="7009"/>
                </a:cubicBezTo>
                <a:cubicBezTo>
                  <a:pt x="15725" y="7058"/>
                  <a:pt x="15842" y="7123"/>
                  <a:pt x="15919" y="7241"/>
                </a:cubicBezTo>
                <a:cubicBezTo>
                  <a:pt x="15995" y="7359"/>
                  <a:pt x="15927" y="7398"/>
                  <a:pt x="16063" y="7398"/>
                </a:cubicBezTo>
                <a:cubicBezTo>
                  <a:pt x="16199" y="7398"/>
                  <a:pt x="16233" y="7373"/>
                  <a:pt x="16378" y="7331"/>
                </a:cubicBezTo>
                <a:cubicBezTo>
                  <a:pt x="16523" y="7290"/>
                  <a:pt x="16597" y="7272"/>
                  <a:pt x="16597" y="7351"/>
                </a:cubicBezTo>
                <a:cubicBezTo>
                  <a:pt x="16597" y="7431"/>
                  <a:pt x="16393" y="7634"/>
                  <a:pt x="16299" y="7826"/>
                </a:cubicBezTo>
                <a:cubicBezTo>
                  <a:pt x="16206" y="8018"/>
                  <a:pt x="16016" y="8188"/>
                  <a:pt x="15868" y="8273"/>
                </a:cubicBezTo>
                <a:cubicBezTo>
                  <a:pt x="15719" y="8358"/>
                  <a:pt x="15585" y="8465"/>
                  <a:pt x="15608" y="8622"/>
                </a:cubicBezTo>
                <a:cubicBezTo>
                  <a:pt x="15632" y="8780"/>
                  <a:pt x="15623" y="8921"/>
                  <a:pt x="15702" y="9013"/>
                </a:cubicBezTo>
                <a:cubicBezTo>
                  <a:pt x="15780" y="9106"/>
                  <a:pt x="15755" y="9326"/>
                  <a:pt x="15676" y="9464"/>
                </a:cubicBezTo>
                <a:cubicBezTo>
                  <a:pt x="15598" y="9602"/>
                  <a:pt x="15419" y="9627"/>
                  <a:pt x="15334" y="9734"/>
                </a:cubicBezTo>
                <a:cubicBezTo>
                  <a:pt x="15249" y="9841"/>
                  <a:pt x="15223" y="9888"/>
                  <a:pt x="15293" y="9948"/>
                </a:cubicBezTo>
                <a:cubicBezTo>
                  <a:pt x="15364" y="10007"/>
                  <a:pt x="15327" y="10167"/>
                  <a:pt x="15304" y="10205"/>
                </a:cubicBezTo>
                <a:cubicBezTo>
                  <a:pt x="15281" y="10243"/>
                  <a:pt x="15127" y="10206"/>
                  <a:pt x="15113" y="10346"/>
                </a:cubicBezTo>
                <a:cubicBezTo>
                  <a:pt x="15098" y="10485"/>
                  <a:pt x="15089" y="10625"/>
                  <a:pt x="14849" y="10829"/>
                </a:cubicBezTo>
                <a:cubicBezTo>
                  <a:pt x="14609" y="11034"/>
                  <a:pt x="14577" y="10983"/>
                  <a:pt x="14483" y="10974"/>
                </a:cubicBezTo>
                <a:cubicBezTo>
                  <a:pt x="14390" y="10965"/>
                  <a:pt x="14470" y="11017"/>
                  <a:pt x="14230" y="11034"/>
                </a:cubicBezTo>
                <a:cubicBezTo>
                  <a:pt x="13990" y="11050"/>
                  <a:pt x="14039" y="10998"/>
                  <a:pt x="14039" y="10842"/>
                </a:cubicBezTo>
                <a:cubicBezTo>
                  <a:pt x="14039" y="10686"/>
                  <a:pt x="14000" y="10652"/>
                  <a:pt x="13924" y="10563"/>
                </a:cubicBezTo>
                <a:cubicBezTo>
                  <a:pt x="13847" y="10474"/>
                  <a:pt x="13796" y="10246"/>
                  <a:pt x="13779" y="10078"/>
                </a:cubicBezTo>
                <a:cubicBezTo>
                  <a:pt x="13762" y="9909"/>
                  <a:pt x="13568" y="9696"/>
                  <a:pt x="13568" y="9549"/>
                </a:cubicBezTo>
                <a:cubicBezTo>
                  <a:pt x="13568" y="9403"/>
                  <a:pt x="13668" y="9325"/>
                  <a:pt x="13705" y="9229"/>
                </a:cubicBezTo>
                <a:cubicBezTo>
                  <a:pt x="13741" y="9133"/>
                  <a:pt x="13771" y="8961"/>
                  <a:pt x="13651" y="8787"/>
                </a:cubicBezTo>
                <a:cubicBezTo>
                  <a:pt x="13532" y="8613"/>
                  <a:pt x="13627" y="8574"/>
                  <a:pt x="13488" y="8456"/>
                </a:cubicBezTo>
                <a:cubicBezTo>
                  <a:pt x="13348" y="8337"/>
                  <a:pt x="13318" y="8302"/>
                  <a:pt x="13371" y="8175"/>
                </a:cubicBezTo>
                <a:cubicBezTo>
                  <a:pt x="13424" y="8048"/>
                  <a:pt x="13486" y="8076"/>
                  <a:pt x="13422" y="7974"/>
                </a:cubicBezTo>
                <a:cubicBezTo>
                  <a:pt x="13358" y="7873"/>
                  <a:pt x="13311" y="7797"/>
                  <a:pt x="13224" y="7835"/>
                </a:cubicBezTo>
                <a:cubicBezTo>
                  <a:pt x="13137" y="7873"/>
                  <a:pt x="13207" y="7847"/>
                  <a:pt x="13092" y="7769"/>
                </a:cubicBezTo>
                <a:cubicBezTo>
                  <a:pt x="12977" y="7692"/>
                  <a:pt x="12892" y="7657"/>
                  <a:pt x="12760" y="7733"/>
                </a:cubicBezTo>
                <a:cubicBezTo>
                  <a:pt x="12629" y="7809"/>
                  <a:pt x="12458" y="7748"/>
                  <a:pt x="12318" y="7833"/>
                </a:cubicBezTo>
                <a:cubicBezTo>
                  <a:pt x="12178" y="7918"/>
                  <a:pt x="12120" y="7891"/>
                  <a:pt x="12025" y="7846"/>
                </a:cubicBezTo>
                <a:cubicBezTo>
                  <a:pt x="11929" y="7800"/>
                  <a:pt x="11880" y="7721"/>
                  <a:pt x="11714" y="7608"/>
                </a:cubicBezTo>
                <a:cubicBezTo>
                  <a:pt x="11548" y="7496"/>
                  <a:pt x="11668" y="7396"/>
                  <a:pt x="11493" y="7246"/>
                </a:cubicBezTo>
                <a:cubicBezTo>
                  <a:pt x="11317" y="7097"/>
                  <a:pt x="11472" y="6957"/>
                  <a:pt x="11472" y="6806"/>
                </a:cubicBezTo>
                <a:cubicBezTo>
                  <a:pt x="11472" y="6656"/>
                  <a:pt x="11336" y="6553"/>
                  <a:pt x="11433" y="6432"/>
                </a:cubicBezTo>
                <a:cubicBezTo>
                  <a:pt x="11531" y="6310"/>
                  <a:pt x="11610" y="6091"/>
                  <a:pt x="11750" y="6012"/>
                </a:cubicBezTo>
                <a:cubicBezTo>
                  <a:pt x="11891" y="5932"/>
                  <a:pt x="11997" y="5850"/>
                  <a:pt x="11963" y="5745"/>
                </a:cubicBezTo>
                <a:cubicBezTo>
                  <a:pt x="11929" y="5640"/>
                  <a:pt x="11974" y="5579"/>
                  <a:pt x="12093" y="5506"/>
                </a:cubicBezTo>
                <a:cubicBezTo>
                  <a:pt x="12212" y="5434"/>
                  <a:pt x="12205" y="5300"/>
                  <a:pt x="12288" y="5325"/>
                </a:cubicBezTo>
                <a:cubicBezTo>
                  <a:pt x="12371" y="5351"/>
                  <a:pt x="12414" y="5367"/>
                  <a:pt x="12507" y="5347"/>
                </a:cubicBezTo>
                <a:cubicBezTo>
                  <a:pt x="12601" y="5327"/>
                  <a:pt x="12726" y="5246"/>
                  <a:pt x="12871" y="5211"/>
                </a:cubicBezTo>
                <a:cubicBezTo>
                  <a:pt x="13015" y="5177"/>
                  <a:pt x="13218" y="5249"/>
                  <a:pt x="13371" y="5224"/>
                </a:cubicBezTo>
                <a:cubicBezTo>
                  <a:pt x="13524" y="5199"/>
                  <a:pt x="13549" y="5278"/>
                  <a:pt x="13520" y="5358"/>
                </a:cubicBezTo>
                <a:cubicBezTo>
                  <a:pt x="13490" y="5438"/>
                  <a:pt x="13537" y="5524"/>
                  <a:pt x="13634" y="5579"/>
                </a:cubicBezTo>
                <a:cubicBezTo>
                  <a:pt x="13732" y="5633"/>
                  <a:pt x="13813" y="5655"/>
                  <a:pt x="13973" y="5740"/>
                </a:cubicBezTo>
                <a:cubicBezTo>
                  <a:pt x="14132" y="5825"/>
                  <a:pt x="14219" y="5794"/>
                  <a:pt x="14192" y="5733"/>
                </a:cubicBezTo>
                <a:cubicBezTo>
                  <a:pt x="14164" y="5671"/>
                  <a:pt x="14141" y="5503"/>
                  <a:pt x="14324" y="5579"/>
                </a:cubicBezTo>
                <a:cubicBezTo>
                  <a:pt x="14506" y="5655"/>
                  <a:pt x="14572" y="5700"/>
                  <a:pt x="14732" y="5711"/>
                </a:cubicBezTo>
                <a:cubicBezTo>
                  <a:pt x="14891" y="5722"/>
                  <a:pt x="15002" y="5691"/>
                  <a:pt x="15174" y="5711"/>
                </a:cubicBezTo>
                <a:cubicBezTo>
                  <a:pt x="15346" y="5731"/>
                  <a:pt x="15372" y="5736"/>
                  <a:pt x="15346" y="5637"/>
                </a:cubicBezTo>
                <a:cubicBezTo>
                  <a:pt x="15321" y="5537"/>
                  <a:pt x="15538" y="5505"/>
                  <a:pt x="15500" y="5434"/>
                </a:cubicBezTo>
                <a:cubicBezTo>
                  <a:pt x="15461" y="5363"/>
                  <a:pt x="15376" y="5343"/>
                  <a:pt x="15387" y="5278"/>
                </a:cubicBezTo>
                <a:cubicBezTo>
                  <a:pt x="15397" y="5213"/>
                  <a:pt x="15395" y="5191"/>
                  <a:pt x="15308" y="5266"/>
                </a:cubicBezTo>
                <a:cubicBezTo>
                  <a:pt x="15221" y="5340"/>
                  <a:pt x="15155" y="5284"/>
                  <a:pt x="15125" y="5258"/>
                </a:cubicBezTo>
                <a:cubicBezTo>
                  <a:pt x="15095" y="5233"/>
                  <a:pt x="15019" y="5186"/>
                  <a:pt x="14991" y="5237"/>
                </a:cubicBezTo>
                <a:cubicBezTo>
                  <a:pt x="14964" y="5287"/>
                  <a:pt x="14879" y="5264"/>
                  <a:pt x="14827" y="5220"/>
                </a:cubicBezTo>
                <a:cubicBezTo>
                  <a:pt x="14776" y="5177"/>
                  <a:pt x="14745" y="5104"/>
                  <a:pt x="14745" y="5050"/>
                </a:cubicBezTo>
                <a:cubicBezTo>
                  <a:pt x="14745" y="4996"/>
                  <a:pt x="14677" y="4940"/>
                  <a:pt x="14806" y="4920"/>
                </a:cubicBezTo>
                <a:cubicBezTo>
                  <a:pt x="14936" y="4900"/>
                  <a:pt x="15051" y="4826"/>
                  <a:pt x="15113" y="4798"/>
                </a:cubicBezTo>
                <a:cubicBezTo>
                  <a:pt x="15174" y="4771"/>
                  <a:pt x="15334" y="4722"/>
                  <a:pt x="15476" y="4806"/>
                </a:cubicBezTo>
                <a:cubicBezTo>
                  <a:pt x="15619" y="4889"/>
                  <a:pt x="15810" y="4869"/>
                  <a:pt x="15823" y="4809"/>
                </a:cubicBezTo>
                <a:cubicBezTo>
                  <a:pt x="15836" y="4750"/>
                  <a:pt x="15876" y="4706"/>
                  <a:pt x="15678" y="4597"/>
                </a:cubicBezTo>
                <a:cubicBezTo>
                  <a:pt x="15480" y="4489"/>
                  <a:pt x="15566" y="4449"/>
                  <a:pt x="15604" y="4397"/>
                </a:cubicBezTo>
                <a:cubicBezTo>
                  <a:pt x="15642" y="4344"/>
                  <a:pt x="15804" y="4232"/>
                  <a:pt x="15674" y="4272"/>
                </a:cubicBezTo>
                <a:cubicBezTo>
                  <a:pt x="15544" y="4311"/>
                  <a:pt x="15231" y="4370"/>
                  <a:pt x="15261" y="4397"/>
                </a:cubicBezTo>
                <a:cubicBezTo>
                  <a:pt x="15292" y="4423"/>
                  <a:pt x="15489" y="4435"/>
                  <a:pt x="15442" y="4474"/>
                </a:cubicBezTo>
                <a:cubicBezTo>
                  <a:pt x="15395" y="4514"/>
                  <a:pt x="15294" y="4548"/>
                  <a:pt x="15247" y="4507"/>
                </a:cubicBezTo>
                <a:cubicBezTo>
                  <a:pt x="15199" y="4466"/>
                  <a:pt x="15265" y="4464"/>
                  <a:pt x="15210" y="4418"/>
                </a:cubicBezTo>
                <a:cubicBezTo>
                  <a:pt x="15156" y="4372"/>
                  <a:pt x="15053" y="4264"/>
                  <a:pt x="14981" y="4364"/>
                </a:cubicBezTo>
                <a:cubicBezTo>
                  <a:pt x="14908" y="4463"/>
                  <a:pt x="14742" y="4621"/>
                  <a:pt x="14810" y="4706"/>
                </a:cubicBezTo>
                <a:cubicBezTo>
                  <a:pt x="14879" y="4791"/>
                  <a:pt x="14871" y="4846"/>
                  <a:pt x="14853" y="4862"/>
                </a:cubicBezTo>
                <a:cubicBezTo>
                  <a:pt x="14835" y="4877"/>
                  <a:pt x="14770" y="4914"/>
                  <a:pt x="14679" y="4894"/>
                </a:cubicBezTo>
                <a:cubicBezTo>
                  <a:pt x="14587" y="4875"/>
                  <a:pt x="14553" y="4853"/>
                  <a:pt x="14481" y="4876"/>
                </a:cubicBezTo>
                <a:cubicBezTo>
                  <a:pt x="14409" y="4900"/>
                  <a:pt x="14359" y="4924"/>
                  <a:pt x="14426" y="4981"/>
                </a:cubicBezTo>
                <a:cubicBezTo>
                  <a:pt x="14493" y="5038"/>
                  <a:pt x="14584" y="5042"/>
                  <a:pt x="14502" y="5112"/>
                </a:cubicBezTo>
                <a:cubicBezTo>
                  <a:pt x="14420" y="5181"/>
                  <a:pt x="14380" y="5263"/>
                  <a:pt x="14328" y="5219"/>
                </a:cubicBezTo>
                <a:cubicBezTo>
                  <a:pt x="14276" y="5174"/>
                  <a:pt x="14362" y="5146"/>
                  <a:pt x="14266" y="5065"/>
                </a:cubicBezTo>
                <a:cubicBezTo>
                  <a:pt x="14170" y="4983"/>
                  <a:pt x="14183" y="4916"/>
                  <a:pt x="14204" y="4871"/>
                </a:cubicBezTo>
                <a:cubicBezTo>
                  <a:pt x="14226" y="4826"/>
                  <a:pt x="14262" y="4820"/>
                  <a:pt x="14134" y="4757"/>
                </a:cubicBezTo>
                <a:cubicBezTo>
                  <a:pt x="14007" y="4693"/>
                  <a:pt x="13849" y="4679"/>
                  <a:pt x="13839" y="4601"/>
                </a:cubicBezTo>
                <a:cubicBezTo>
                  <a:pt x="13828" y="4523"/>
                  <a:pt x="13815" y="4440"/>
                  <a:pt x="13745" y="4440"/>
                </a:cubicBezTo>
                <a:cubicBezTo>
                  <a:pt x="13675" y="4440"/>
                  <a:pt x="13594" y="4402"/>
                  <a:pt x="13622" y="4511"/>
                </a:cubicBezTo>
                <a:cubicBezTo>
                  <a:pt x="13649" y="4619"/>
                  <a:pt x="13637" y="4636"/>
                  <a:pt x="13783" y="4728"/>
                </a:cubicBezTo>
                <a:cubicBezTo>
                  <a:pt x="13930" y="4820"/>
                  <a:pt x="14023" y="4866"/>
                  <a:pt x="14073" y="4909"/>
                </a:cubicBezTo>
                <a:cubicBezTo>
                  <a:pt x="14123" y="4951"/>
                  <a:pt x="14039" y="4954"/>
                  <a:pt x="14013" y="4932"/>
                </a:cubicBezTo>
                <a:cubicBezTo>
                  <a:pt x="13988" y="4911"/>
                  <a:pt x="13943" y="4898"/>
                  <a:pt x="13943" y="4931"/>
                </a:cubicBezTo>
                <a:cubicBezTo>
                  <a:pt x="13943" y="4963"/>
                  <a:pt x="13988" y="4996"/>
                  <a:pt x="13968" y="5046"/>
                </a:cubicBezTo>
                <a:cubicBezTo>
                  <a:pt x="13949" y="5097"/>
                  <a:pt x="13926" y="5132"/>
                  <a:pt x="13896" y="5141"/>
                </a:cubicBezTo>
                <a:cubicBezTo>
                  <a:pt x="13866" y="5150"/>
                  <a:pt x="13839" y="5135"/>
                  <a:pt x="13839" y="5143"/>
                </a:cubicBezTo>
                <a:cubicBezTo>
                  <a:pt x="13839" y="5150"/>
                  <a:pt x="13805" y="5219"/>
                  <a:pt x="13764" y="5209"/>
                </a:cubicBezTo>
                <a:cubicBezTo>
                  <a:pt x="13724" y="5200"/>
                  <a:pt x="13609" y="5121"/>
                  <a:pt x="13692" y="5121"/>
                </a:cubicBezTo>
                <a:cubicBezTo>
                  <a:pt x="13775" y="5121"/>
                  <a:pt x="13810" y="5147"/>
                  <a:pt x="13839" y="5123"/>
                </a:cubicBezTo>
                <a:cubicBezTo>
                  <a:pt x="13867" y="5098"/>
                  <a:pt x="13915" y="5066"/>
                  <a:pt x="13894" y="4994"/>
                </a:cubicBezTo>
                <a:cubicBezTo>
                  <a:pt x="13873" y="4922"/>
                  <a:pt x="13820" y="4889"/>
                  <a:pt x="13728" y="4856"/>
                </a:cubicBezTo>
                <a:cubicBezTo>
                  <a:pt x="13637" y="4824"/>
                  <a:pt x="13534" y="4760"/>
                  <a:pt x="13520" y="4713"/>
                </a:cubicBezTo>
                <a:cubicBezTo>
                  <a:pt x="13505" y="4666"/>
                  <a:pt x="13475" y="4612"/>
                  <a:pt x="13424" y="4568"/>
                </a:cubicBezTo>
                <a:cubicBezTo>
                  <a:pt x="13373" y="4525"/>
                  <a:pt x="13332" y="4531"/>
                  <a:pt x="13305" y="4601"/>
                </a:cubicBezTo>
                <a:cubicBezTo>
                  <a:pt x="13277" y="4672"/>
                  <a:pt x="13162" y="4670"/>
                  <a:pt x="13090" y="4634"/>
                </a:cubicBezTo>
                <a:cubicBezTo>
                  <a:pt x="13018" y="4597"/>
                  <a:pt x="12884" y="4594"/>
                  <a:pt x="12960" y="4659"/>
                </a:cubicBezTo>
                <a:cubicBezTo>
                  <a:pt x="13037" y="4724"/>
                  <a:pt x="13079" y="4693"/>
                  <a:pt x="12911" y="4800"/>
                </a:cubicBezTo>
                <a:cubicBezTo>
                  <a:pt x="12743" y="4907"/>
                  <a:pt x="12731" y="4887"/>
                  <a:pt x="12631" y="5052"/>
                </a:cubicBezTo>
                <a:cubicBezTo>
                  <a:pt x="12531" y="5217"/>
                  <a:pt x="12529" y="5215"/>
                  <a:pt x="12409" y="5224"/>
                </a:cubicBezTo>
                <a:cubicBezTo>
                  <a:pt x="12290" y="5233"/>
                  <a:pt x="12265" y="5182"/>
                  <a:pt x="12156" y="5182"/>
                </a:cubicBezTo>
                <a:cubicBezTo>
                  <a:pt x="12048" y="5182"/>
                  <a:pt x="12025" y="5133"/>
                  <a:pt x="12025" y="4989"/>
                </a:cubicBezTo>
                <a:cubicBezTo>
                  <a:pt x="12025" y="4844"/>
                  <a:pt x="12150" y="4891"/>
                  <a:pt x="12061" y="4762"/>
                </a:cubicBezTo>
                <a:cubicBezTo>
                  <a:pt x="11971" y="4634"/>
                  <a:pt x="12129" y="4543"/>
                  <a:pt x="12348" y="4592"/>
                </a:cubicBezTo>
                <a:cubicBezTo>
                  <a:pt x="12567" y="4641"/>
                  <a:pt x="12622" y="4708"/>
                  <a:pt x="12652" y="4614"/>
                </a:cubicBezTo>
                <a:cubicBezTo>
                  <a:pt x="12682" y="4520"/>
                  <a:pt x="12709" y="4426"/>
                  <a:pt x="12592" y="4351"/>
                </a:cubicBezTo>
                <a:cubicBezTo>
                  <a:pt x="12475" y="4277"/>
                  <a:pt x="12316" y="4275"/>
                  <a:pt x="12356" y="4197"/>
                </a:cubicBezTo>
                <a:cubicBezTo>
                  <a:pt x="12397" y="4119"/>
                  <a:pt x="12524" y="4201"/>
                  <a:pt x="12567" y="4132"/>
                </a:cubicBezTo>
                <a:cubicBezTo>
                  <a:pt x="12609" y="4063"/>
                  <a:pt x="12626" y="4098"/>
                  <a:pt x="12726" y="4062"/>
                </a:cubicBezTo>
                <a:cubicBezTo>
                  <a:pt x="12826" y="4025"/>
                  <a:pt x="12767" y="3931"/>
                  <a:pt x="12865" y="3906"/>
                </a:cubicBezTo>
                <a:cubicBezTo>
                  <a:pt x="12962" y="3880"/>
                  <a:pt x="13009" y="3888"/>
                  <a:pt x="13058" y="3794"/>
                </a:cubicBezTo>
                <a:cubicBezTo>
                  <a:pt x="13107" y="3699"/>
                  <a:pt x="13173" y="3705"/>
                  <a:pt x="13258" y="3685"/>
                </a:cubicBezTo>
                <a:cubicBezTo>
                  <a:pt x="13343" y="3665"/>
                  <a:pt x="13401" y="3680"/>
                  <a:pt x="13381" y="3605"/>
                </a:cubicBezTo>
                <a:cubicBezTo>
                  <a:pt x="13362" y="3531"/>
                  <a:pt x="13339" y="3489"/>
                  <a:pt x="13401" y="3408"/>
                </a:cubicBezTo>
                <a:cubicBezTo>
                  <a:pt x="13462" y="3326"/>
                  <a:pt x="13466" y="3184"/>
                  <a:pt x="13494" y="3238"/>
                </a:cubicBezTo>
                <a:cubicBezTo>
                  <a:pt x="13522" y="3292"/>
                  <a:pt x="13501" y="3384"/>
                  <a:pt x="13476" y="3475"/>
                </a:cubicBezTo>
                <a:cubicBezTo>
                  <a:pt x="13452" y="3565"/>
                  <a:pt x="13435" y="3669"/>
                  <a:pt x="13581" y="3623"/>
                </a:cubicBezTo>
                <a:cubicBezTo>
                  <a:pt x="13728" y="3578"/>
                  <a:pt x="13749" y="3629"/>
                  <a:pt x="13864" y="3638"/>
                </a:cubicBezTo>
                <a:cubicBezTo>
                  <a:pt x="13979" y="3647"/>
                  <a:pt x="14047" y="3580"/>
                  <a:pt x="14149" y="3580"/>
                </a:cubicBezTo>
                <a:cubicBezTo>
                  <a:pt x="14251" y="3580"/>
                  <a:pt x="14330" y="3604"/>
                  <a:pt x="14294" y="3538"/>
                </a:cubicBezTo>
                <a:cubicBezTo>
                  <a:pt x="14258" y="3473"/>
                  <a:pt x="14232" y="3276"/>
                  <a:pt x="14362" y="3260"/>
                </a:cubicBezTo>
                <a:cubicBezTo>
                  <a:pt x="14492" y="3243"/>
                  <a:pt x="14513" y="3317"/>
                  <a:pt x="14513" y="3226"/>
                </a:cubicBezTo>
                <a:cubicBezTo>
                  <a:pt x="14513" y="3135"/>
                  <a:pt x="14402" y="3079"/>
                  <a:pt x="14511" y="3079"/>
                </a:cubicBezTo>
                <a:cubicBezTo>
                  <a:pt x="14619" y="3079"/>
                  <a:pt x="14814" y="3037"/>
                  <a:pt x="14913" y="3003"/>
                </a:cubicBezTo>
                <a:cubicBezTo>
                  <a:pt x="15013" y="2969"/>
                  <a:pt x="15041" y="2986"/>
                  <a:pt x="14916" y="2945"/>
                </a:cubicBezTo>
                <a:cubicBezTo>
                  <a:pt x="14791" y="2904"/>
                  <a:pt x="14879" y="2812"/>
                  <a:pt x="14754" y="2887"/>
                </a:cubicBezTo>
                <a:cubicBezTo>
                  <a:pt x="14630" y="2962"/>
                  <a:pt x="14550" y="3039"/>
                  <a:pt x="14485" y="2984"/>
                </a:cubicBezTo>
                <a:cubicBezTo>
                  <a:pt x="14420" y="2928"/>
                  <a:pt x="14441" y="2901"/>
                  <a:pt x="14372" y="2841"/>
                </a:cubicBezTo>
                <a:cubicBezTo>
                  <a:pt x="14302" y="2782"/>
                  <a:pt x="14292" y="2694"/>
                  <a:pt x="14409" y="2634"/>
                </a:cubicBezTo>
                <a:cubicBezTo>
                  <a:pt x="14525" y="2573"/>
                  <a:pt x="14641" y="2453"/>
                  <a:pt x="14621" y="2404"/>
                </a:cubicBezTo>
                <a:cubicBezTo>
                  <a:pt x="14601" y="2356"/>
                  <a:pt x="14556" y="2279"/>
                  <a:pt x="14431" y="2349"/>
                </a:cubicBezTo>
                <a:cubicBezTo>
                  <a:pt x="14307" y="2419"/>
                  <a:pt x="14372" y="2477"/>
                  <a:pt x="14247" y="2540"/>
                </a:cubicBezTo>
                <a:cubicBezTo>
                  <a:pt x="14122" y="2602"/>
                  <a:pt x="13983" y="2667"/>
                  <a:pt x="14003" y="2812"/>
                </a:cubicBezTo>
                <a:cubicBezTo>
                  <a:pt x="14023" y="2957"/>
                  <a:pt x="14216" y="2952"/>
                  <a:pt x="14150" y="3039"/>
                </a:cubicBezTo>
                <a:cubicBezTo>
                  <a:pt x="14085" y="3126"/>
                  <a:pt x="14014" y="3143"/>
                  <a:pt x="14003" y="3237"/>
                </a:cubicBezTo>
                <a:cubicBezTo>
                  <a:pt x="13992" y="3331"/>
                  <a:pt x="13929" y="3353"/>
                  <a:pt x="13870" y="3375"/>
                </a:cubicBezTo>
                <a:cubicBezTo>
                  <a:pt x="13810" y="3397"/>
                  <a:pt x="13904" y="3467"/>
                  <a:pt x="13779" y="3467"/>
                </a:cubicBezTo>
                <a:cubicBezTo>
                  <a:pt x="13654" y="3467"/>
                  <a:pt x="13646" y="3423"/>
                  <a:pt x="13646" y="3365"/>
                </a:cubicBezTo>
                <a:cubicBezTo>
                  <a:pt x="13646" y="3307"/>
                  <a:pt x="13572" y="3264"/>
                  <a:pt x="13572" y="3218"/>
                </a:cubicBezTo>
                <a:cubicBezTo>
                  <a:pt x="13572" y="3172"/>
                  <a:pt x="13552" y="3039"/>
                  <a:pt x="13544" y="3032"/>
                </a:cubicBezTo>
                <a:cubicBezTo>
                  <a:pt x="13535" y="3025"/>
                  <a:pt x="13572" y="3121"/>
                  <a:pt x="13427" y="3158"/>
                </a:cubicBezTo>
                <a:cubicBezTo>
                  <a:pt x="13283" y="3194"/>
                  <a:pt x="13283" y="3257"/>
                  <a:pt x="13206" y="3225"/>
                </a:cubicBezTo>
                <a:cubicBezTo>
                  <a:pt x="13130" y="3194"/>
                  <a:pt x="13236" y="3115"/>
                  <a:pt x="13186" y="3073"/>
                </a:cubicBezTo>
                <a:cubicBezTo>
                  <a:pt x="13137" y="3031"/>
                  <a:pt x="13164" y="2972"/>
                  <a:pt x="13135" y="2948"/>
                </a:cubicBezTo>
                <a:cubicBezTo>
                  <a:pt x="13107" y="2923"/>
                  <a:pt x="13118" y="2919"/>
                  <a:pt x="13178" y="2827"/>
                </a:cubicBezTo>
                <a:cubicBezTo>
                  <a:pt x="13238" y="2735"/>
                  <a:pt x="13164" y="2728"/>
                  <a:pt x="13297" y="2699"/>
                </a:cubicBezTo>
                <a:cubicBezTo>
                  <a:pt x="13430" y="2670"/>
                  <a:pt x="13396" y="2617"/>
                  <a:pt x="13555" y="2540"/>
                </a:cubicBezTo>
                <a:cubicBezTo>
                  <a:pt x="13714" y="2462"/>
                  <a:pt x="13739" y="2337"/>
                  <a:pt x="13881" y="2238"/>
                </a:cubicBezTo>
                <a:cubicBezTo>
                  <a:pt x="14023" y="2139"/>
                  <a:pt x="13935" y="2086"/>
                  <a:pt x="14097" y="1975"/>
                </a:cubicBezTo>
                <a:cubicBezTo>
                  <a:pt x="14258" y="1864"/>
                  <a:pt x="14329" y="1840"/>
                  <a:pt x="14528" y="1774"/>
                </a:cubicBezTo>
                <a:cubicBezTo>
                  <a:pt x="14726" y="1709"/>
                  <a:pt x="14766" y="1661"/>
                  <a:pt x="14947" y="1782"/>
                </a:cubicBezTo>
                <a:cubicBezTo>
                  <a:pt x="15129" y="1902"/>
                  <a:pt x="15492" y="1946"/>
                  <a:pt x="15617" y="2018"/>
                </a:cubicBezTo>
                <a:cubicBezTo>
                  <a:pt x="15741" y="2091"/>
                  <a:pt x="15860" y="2127"/>
                  <a:pt x="15801" y="2204"/>
                </a:cubicBezTo>
                <a:cubicBezTo>
                  <a:pt x="15741" y="2281"/>
                  <a:pt x="15739" y="2332"/>
                  <a:pt x="15605" y="2322"/>
                </a:cubicBezTo>
                <a:cubicBezTo>
                  <a:pt x="15472" y="2313"/>
                  <a:pt x="15214" y="2199"/>
                  <a:pt x="15214" y="2247"/>
                </a:cubicBezTo>
                <a:cubicBezTo>
                  <a:pt x="15214" y="2296"/>
                  <a:pt x="15381" y="2318"/>
                  <a:pt x="15381" y="2385"/>
                </a:cubicBezTo>
                <a:cubicBezTo>
                  <a:pt x="15381" y="2453"/>
                  <a:pt x="15354" y="2478"/>
                  <a:pt x="15424" y="2537"/>
                </a:cubicBezTo>
                <a:cubicBezTo>
                  <a:pt x="15493" y="2596"/>
                  <a:pt x="15651" y="2622"/>
                  <a:pt x="15605" y="2559"/>
                </a:cubicBezTo>
                <a:cubicBezTo>
                  <a:pt x="15560" y="2496"/>
                  <a:pt x="15498" y="2489"/>
                  <a:pt x="15648" y="2445"/>
                </a:cubicBezTo>
                <a:cubicBezTo>
                  <a:pt x="15798" y="2402"/>
                  <a:pt x="15770" y="2318"/>
                  <a:pt x="15886" y="2318"/>
                </a:cubicBezTo>
                <a:cubicBezTo>
                  <a:pt x="16002" y="2318"/>
                  <a:pt x="16036" y="2303"/>
                  <a:pt x="16036" y="2235"/>
                </a:cubicBezTo>
                <a:cubicBezTo>
                  <a:pt x="16036" y="2168"/>
                  <a:pt x="16022" y="2057"/>
                  <a:pt x="16082" y="2057"/>
                </a:cubicBezTo>
                <a:cubicBezTo>
                  <a:pt x="16141" y="2057"/>
                  <a:pt x="16340" y="2081"/>
                  <a:pt x="16260" y="2149"/>
                </a:cubicBezTo>
                <a:cubicBezTo>
                  <a:pt x="16181" y="2216"/>
                  <a:pt x="16155" y="2260"/>
                  <a:pt x="16201" y="2276"/>
                </a:cubicBezTo>
                <a:cubicBezTo>
                  <a:pt x="16246" y="2293"/>
                  <a:pt x="16328" y="2279"/>
                  <a:pt x="16328" y="2221"/>
                </a:cubicBezTo>
                <a:cubicBezTo>
                  <a:pt x="16328" y="2163"/>
                  <a:pt x="16470" y="2093"/>
                  <a:pt x="16581" y="2062"/>
                </a:cubicBezTo>
                <a:cubicBezTo>
                  <a:pt x="16691" y="2030"/>
                  <a:pt x="16703" y="2074"/>
                  <a:pt x="16850" y="2074"/>
                </a:cubicBezTo>
                <a:cubicBezTo>
                  <a:pt x="16998" y="2074"/>
                  <a:pt x="17230" y="2076"/>
                  <a:pt x="17230" y="2023"/>
                </a:cubicBezTo>
                <a:cubicBezTo>
                  <a:pt x="17230" y="1970"/>
                  <a:pt x="17278" y="1931"/>
                  <a:pt x="17213" y="1919"/>
                </a:cubicBezTo>
                <a:cubicBezTo>
                  <a:pt x="17148" y="1907"/>
                  <a:pt x="17131" y="1820"/>
                  <a:pt x="17023" y="1820"/>
                </a:cubicBezTo>
                <a:cubicBezTo>
                  <a:pt x="16915" y="1820"/>
                  <a:pt x="16918" y="1789"/>
                  <a:pt x="16725" y="1733"/>
                </a:cubicBezTo>
                <a:cubicBezTo>
                  <a:pt x="16532" y="1678"/>
                  <a:pt x="16615" y="1634"/>
                  <a:pt x="16686" y="1543"/>
                </a:cubicBezTo>
                <a:cubicBezTo>
                  <a:pt x="16757" y="1451"/>
                  <a:pt x="16714" y="1304"/>
                  <a:pt x="17080" y="1185"/>
                </a:cubicBezTo>
                <a:cubicBezTo>
                  <a:pt x="17446" y="1067"/>
                  <a:pt x="17480" y="1135"/>
                  <a:pt x="17636" y="1067"/>
                </a:cubicBezTo>
                <a:cubicBezTo>
                  <a:pt x="17792" y="999"/>
                  <a:pt x="17884" y="1041"/>
                  <a:pt x="17806" y="1108"/>
                </a:cubicBezTo>
                <a:cubicBezTo>
                  <a:pt x="17728" y="1174"/>
                  <a:pt x="17412" y="1173"/>
                  <a:pt x="17244" y="1265"/>
                </a:cubicBezTo>
                <a:cubicBezTo>
                  <a:pt x="17077" y="1357"/>
                  <a:pt x="16842" y="1475"/>
                  <a:pt x="16918" y="1615"/>
                </a:cubicBezTo>
                <a:cubicBezTo>
                  <a:pt x="16995" y="1755"/>
                  <a:pt x="17020" y="1760"/>
                  <a:pt x="17156" y="1806"/>
                </a:cubicBezTo>
                <a:cubicBezTo>
                  <a:pt x="17292" y="1852"/>
                  <a:pt x="17284" y="1902"/>
                  <a:pt x="17403" y="1917"/>
                </a:cubicBezTo>
                <a:cubicBezTo>
                  <a:pt x="17522" y="1931"/>
                  <a:pt x="17655" y="1994"/>
                  <a:pt x="17735" y="2035"/>
                </a:cubicBezTo>
                <a:cubicBezTo>
                  <a:pt x="17814" y="2076"/>
                  <a:pt x="17977" y="2101"/>
                  <a:pt x="17882" y="2021"/>
                </a:cubicBezTo>
                <a:cubicBezTo>
                  <a:pt x="17787" y="1940"/>
                  <a:pt x="17687" y="1888"/>
                  <a:pt x="17752" y="1794"/>
                </a:cubicBezTo>
                <a:cubicBezTo>
                  <a:pt x="17817" y="1700"/>
                  <a:pt x="17931" y="1569"/>
                  <a:pt x="18018" y="1518"/>
                </a:cubicBezTo>
                <a:cubicBezTo>
                  <a:pt x="18106" y="1468"/>
                  <a:pt x="18177" y="1473"/>
                  <a:pt x="18189" y="1552"/>
                </a:cubicBezTo>
                <a:cubicBezTo>
                  <a:pt x="18200" y="1632"/>
                  <a:pt x="18132" y="1654"/>
                  <a:pt x="18157" y="1779"/>
                </a:cubicBezTo>
                <a:cubicBezTo>
                  <a:pt x="18183" y="1905"/>
                  <a:pt x="18235" y="1993"/>
                  <a:pt x="18259" y="1972"/>
                </a:cubicBezTo>
                <a:cubicBezTo>
                  <a:pt x="18284" y="1952"/>
                  <a:pt x="18240" y="1883"/>
                  <a:pt x="18262" y="1803"/>
                </a:cubicBezTo>
                <a:cubicBezTo>
                  <a:pt x="18285" y="1724"/>
                  <a:pt x="18291" y="1646"/>
                  <a:pt x="18367" y="1605"/>
                </a:cubicBezTo>
                <a:cubicBezTo>
                  <a:pt x="18444" y="1564"/>
                  <a:pt x="18373" y="1704"/>
                  <a:pt x="18571" y="1673"/>
                </a:cubicBezTo>
                <a:cubicBezTo>
                  <a:pt x="18770" y="1642"/>
                  <a:pt x="18818" y="1615"/>
                  <a:pt x="18818" y="1562"/>
                </a:cubicBezTo>
                <a:cubicBezTo>
                  <a:pt x="18818" y="1509"/>
                  <a:pt x="18827" y="1422"/>
                  <a:pt x="18988" y="1422"/>
                </a:cubicBezTo>
                <a:cubicBezTo>
                  <a:pt x="19150" y="1422"/>
                  <a:pt x="19314" y="1381"/>
                  <a:pt x="19331" y="1291"/>
                </a:cubicBezTo>
                <a:cubicBezTo>
                  <a:pt x="19348" y="1202"/>
                  <a:pt x="19445" y="1188"/>
                  <a:pt x="19527" y="1164"/>
                </a:cubicBezTo>
                <a:cubicBezTo>
                  <a:pt x="19609" y="1139"/>
                  <a:pt x="19941" y="1188"/>
                  <a:pt x="20128" y="1108"/>
                </a:cubicBezTo>
                <a:cubicBezTo>
                  <a:pt x="20315" y="1028"/>
                  <a:pt x="20347" y="985"/>
                  <a:pt x="20449" y="939"/>
                </a:cubicBezTo>
                <a:cubicBezTo>
                  <a:pt x="20551" y="893"/>
                  <a:pt x="20491" y="852"/>
                  <a:pt x="20338" y="864"/>
                </a:cubicBezTo>
                <a:cubicBezTo>
                  <a:pt x="20185" y="876"/>
                  <a:pt x="20253" y="847"/>
                  <a:pt x="20227" y="799"/>
                </a:cubicBezTo>
                <a:cubicBezTo>
                  <a:pt x="20202" y="751"/>
                  <a:pt x="20273" y="753"/>
                  <a:pt x="20037" y="736"/>
                </a:cubicBezTo>
                <a:cubicBezTo>
                  <a:pt x="19802" y="719"/>
                  <a:pt x="19697" y="758"/>
                  <a:pt x="19660" y="703"/>
                </a:cubicBezTo>
                <a:cubicBezTo>
                  <a:pt x="19623" y="647"/>
                  <a:pt x="19755" y="595"/>
                  <a:pt x="19833" y="529"/>
                </a:cubicBezTo>
                <a:cubicBezTo>
                  <a:pt x="19911" y="462"/>
                  <a:pt x="20039" y="486"/>
                  <a:pt x="20128" y="563"/>
                </a:cubicBezTo>
                <a:cubicBezTo>
                  <a:pt x="20218" y="639"/>
                  <a:pt x="20284" y="654"/>
                  <a:pt x="20270" y="703"/>
                </a:cubicBezTo>
                <a:cubicBezTo>
                  <a:pt x="20256" y="751"/>
                  <a:pt x="20239" y="833"/>
                  <a:pt x="20301" y="780"/>
                </a:cubicBezTo>
                <a:cubicBezTo>
                  <a:pt x="20364" y="727"/>
                  <a:pt x="20287" y="618"/>
                  <a:pt x="20406" y="683"/>
                </a:cubicBezTo>
                <a:cubicBezTo>
                  <a:pt x="20525" y="748"/>
                  <a:pt x="20649" y="754"/>
                  <a:pt x="20605" y="792"/>
                </a:cubicBezTo>
                <a:cubicBezTo>
                  <a:pt x="20561" y="829"/>
                  <a:pt x="20517" y="797"/>
                  <a:pt x="20554" y="850"/>
                </a:cubicBezTo>
                <a:cubicBezTo>
                  <a:pt x="20590" y="903"/>
                  <a:pt x="20514" y="944"/>
                  <a:pt x="20644" y="975"/>
                </a:cubicBezTo>
                <a:cubicBezTo>
                  <a:pt x="20775" y="1007"/>
                  <a:pt x="20735" y="1055"/>
                  <a:pt x="20809" y="1077"/>
                </a:cubicBezTo>
                <a:cubicBezTo>
                  <a:pt x="20882" y="1098"/>
                  <a:pt x="20902" y="983"/>
                  <a:pt x="21087" y="1050"/>
                </a:cubicBezTo>
                <a:cubicBezTo>
                  <a:pt x="21271" y="1118"/>
                  <a:pt x="21384" y="1181"/>
                  <a:pt x="21322" y="1234"/>
                </a:cubicBezTo>
                <a:cubicBezTo>
                  <a:pt x="21260" y="1287"/>
                  <a:pt x="21073" y="1311"/>
                  <a:pt x="21132" y="1362"/>
                </a:cubicBezTo>
                <a:cubicBezTo>
                  <a:pt x="21192" y="1412"/>
                  <a:pt x="21209" y="1448"/>
                  <a:pt x="21353" y="1439"/>
                </a:cubicBezTo>
                <a:cubicBezTo>
                  <a:pt x="21498" y="1429"/>
                  <a:pt x="21628" y="1516"/>
                  <a:pt x="21821" y="1559"/>
                </a:cubicBezTo>
                <a:cubicBezTo>
                  <a:pt x="22014" y="1603"/>
                  <a:pt x="22085" y="1475"/>
                  <a:pt x="22315" y="1671"/>
                </a:cubicBezTo>
                <a:cubicBezTo>
                  <a:pt x="22544" y="1866"/>
                  <a:pt x="22575" y="1994"/>
                  <a:pt x="22626" y="1869"/>
                </a:cubicBezTo>
                <a:cubicBezTo>
                  <a:pt x="22677" y="1743"/>
                  <a:pt x="22740" y="1666"/>
                  <a:pt x="22910" y="1709"/>
                </a:cubicBezTo>
                <a:cubicBezTo>
                  <a:pt x="23080" y="1753"/>
                  <a:pt x="23120" y="1912"/>
                  <a:pt x="23199" y="1714"/>
                </a:cubicBezTo>
                <a:cubicBezTo>
                  <a:pt x="23279" y="1516"/>
                  <a:pt x="23267" y="1511"/>
                  <a:pt x="23523" y="1598"/>
                </a:cubicBezTo>
                <a:cubicBezTo>
                  <a:pt x="23778" y="1685"/>
                  <a:pt x="23625" y="1777"/>
                  <a:pt x="23795" y="1714"/>
                </a:cubicBezTo>
                <a:cubicBezTo>
                  <a:pt x="23965" y="1651"/>
                  <a:pt x="24081" y="1707"/>
                  <a:pt x="24146" y="1762"/>
                </a:cubicBezTo>
                <a:cubicBezTo>
                  <a:pt x="24212" y="1818"/>
                  <a:pt x="24260" y="1830"/>
                  <a:pt x="24453" y="1830"/>
                </a:cubicBezTo>
                <a:cubicBezTo>
                  <a:pt x="24645" y="1830"/>
                  <a:pt x="24714" y="1883"/>
                  <a:pt x="24782" y="1941"/>
                </a:cubicBezTo>
                <a:cubicBezTo>
                  <a:pt x="24850" y="1999"/>
                  <a:pt x="24725" y="1859"/>
                  <a:pt x="25116" y="1965"/>
                </a:cubicBezTo>
                <a:cubicBezTo>
                  <a:pt x="25507" y="2071"/>
                  <a:pt x="25553" y="2081"/>
                  <a:pt x="25553" y="2033"/>
                </a:cubicBezTo>
                <a:cubicBezTo>
                  <a:pt x="25553" y="1984"/>
                  <a:pt x="25462" y="1970"/>
                  <a:pt x="25547" y="1898"/>
                </a:cubicBezTo>
                <a:cubicBezTo>
                  <a:pt x="25632" y="1825"/>
                  <a:pt x="25712" y="1898"/>
                  <a:pt x="26075" y="1999"/>
                </a:cubicBezTo>
                <a:cubicBezTo>
                  <a:pt x="26438" y="2100"/>
                  <a:pt x="26517" y="2153"/>
                  <a:pt x="26659" y="2274"/>
                </a:cubicBezTo>
                <a:cubicBezTo>
                  <a:pt x="26800" y="2395"/>
                  <a:pt x="26965" y="2428"/>
                  <a:pt x="26965" y="2496"/>
                </a:cubicBezTo>
                <a:close/>
                <a:moveTo>
                  <a:pt x="16706" y="4333"/>
                </a:moveTo>
                <a:cubicBezTo>
                  <a:pt x="16623" y="4234"/>
                  <a:pt x="16524" y="4282"/>
                  <a:pt x="16345" y="4362"/>
                </a:cubicBezTo>
                <a:cubicBezTo>
                  <a:pt x="16167" y="4442"/>
                  <a:pt x="16255" y="4514"/>
                  <a:pt x="16269" y="4616"/>
                </a:cubicBezTo>
                <a:cubicBezTo>
                  <a:pt x="16283" y="4717"/>
                  <a:pt x="16369" y="4793"/>
                  <a:pt x="16456" y="4867"/>
                </a:cubicBezTo>
                <a:cubicBezTo>
                  <a:pt x="16543" y="4940"/>
                  <a:pt x="16433" y="4983"/>
                  <a:pt x="16357" y="5077"/>
                </a:cubicBezTo>
                <a:cubicBezTo>
                  <a:pt x="16280" y="5171"/>
                  <a:pt x="16473" y="5207"/>
                  <a:pt x="16603" y="5236"/>
                </a:cubicBezTo>
                <a:cubicBezTo>
                  <a:pt x="16734" y="5265"/>
                  <a:pt x="16725" y="5234"/>
                  <a:pt x="16762" y="5183"/>
                </a:cubicBezTo>
                <a:cubicBezTo>
                  <a:pt x="16799" y="5132"/>
                  <a:pt x="16789" y="5071"/>
                  <a:pt x="16694" y="4990"/>
                </a:cubicBezTo>
                <a:cubicBezTo>
                  <a:pt x="16599" y="4909"/>
                  <a:pt x="16683" y="4932"/>
                  <a:pt x="16734" y="4920"/>
                </a:cubicBezTo>
                <a:cubicBezTo>
                  <a:pt x="16785" y="4908"/>
                  <a:pt x="16823" y="4878"/>
                  <a:pt x="16731" y="4799"/>
                </a:cubicBezTo>
                <a:cubicBezTo>
                  <a:pt x="16639" y="4721"/>
                  <a:pt x="16748" y="4748"/>
                  <a:pt x="16612" y="4695"/>
                </a:cubicBezTo>
                <a:cubicBezTo>
                  <a:pt x="16476" y="4642"/>
                  <a:pt x="16541" y="4589"/>
                  <a:pt x="16592" y="4512"/>
                </a:cubicBezTo>
                <a:cubicBezTo>
                  <a:pt x="16643" y="4435"/>
                  <a:pt x="16711" y="4512"/>
                  <a:pt x="16796" y="4485"/>
                </a:cubicBezTo>
                <a:cubicBezTo>
                  <a:pt x="16881" y="4459"/>
                  <a:pt x="16766" y="4406"/>
                  <a:pt x="16706" y="4333"/>
                </a:cubicBezTo>
                <a:close/>
                <a:moveTo>
                  <a:pt x="18770" y="7479"/>
                </a:moveTo>
                <a:cubicBezTo>
                  <a:pt x="18703" y="7535"/>
                  <a:pt x="18631" y="7689"/>
                  <a:pt x="18747" y="7737"/>
                </a:cubicBezTo>
                <a:cubicBezTo>
                  <a:pt x="18863" y="7785"/>
                  <a:pt x="18932" y="7744"/>
                  <a:pt x="18900" y="7689"/>
                </a:cubicBezTo>
                <a:cubicBezTo>
                  <a:pt x="18869" y="7633"/>
                  <a:pt x="18770" y="7479"/>
                  <a:pt x="18770" y="7479"/>
                </a:cubicBezTo>
                <a:close/>
                <a:moveTo>
                  <a:pt x="21822" y="7136"/>
                </a:moveTo>
                <a:cubicBezTo>
                  <a:pt x="21933" y="7136"/>
                  <a:pt x="21828" y="7043"/>
                  <a:pt x="21916" y="6967"/>
                </a:cubicBezTo>
                <a:cubicBezTo>
                  <a:pt x="22004" y="6892"/>
                  <a:pt x="21878" y="6698"/>
                  <a:pt x="21822" y="6799"/>
                </a:cubicBezTo>
                <a:cubicBezTo>
                  <a:pt x="21742" y="6947"/>
                  <a:pt x="21712" y="7136"/>
                  <a:pt x="21822" y="7136"/>
                </a:cubicBezTo>
                <a:close/>
                <a:moveTo>
                  <a:pt x="21036" y="6718"/>
                </a:moveTo>
                <a:cubicBezTo>
                  <a:pt x="21088" y="6674"/>
                  <a:pt x="21019" y="6634"/>
                  <a:pt x="20948" y="6665"/>
                </a:cubicBezTo>
                <a:cubicBezTo>
                  <a:pt x="20810" y="6726"/>
                  <a:pt x="20814" y="6812"/>
                  <a:pt x="20897" y="6812"/>
                </a:cubicBezTo>
                <a:cubicBezTo>
                  <a:pt x="20979" y="6812"/>
                  <a:pt x="20983" y="6763"/>
                  <a:pt x="21036" y="6718"/>
                </a:cubicBezTo>
                <a:close/>
                <a:moveTo>
                  <a:pt x="21872" y="6416"/>
                </a:moveTo>
                <a:cubicBezTo>
                  <a:pt x="21915" y="6351"/>
                  <a:pt x="21875" y="6332"/>
                  <a:pt x="21917" y="6296"/>
                </a:cubicBezTo>
                <a:cubicBezTo>
                  <a:pt x="21960" y="6260"/>
                  <a:pt x="21987" y="6111"/>
                  <a:pt x="21901" y="6219"/>
                </a:cubicBezTo>
                <a:cubicBezTo>
                  <a:pt x="21826" y="6311"/>
                  <a:pt x="21764" y="6363"/>
                  <a:pt x="21764" y="6424"/>
                </a:cubicBezTo>
                <a:cubicBezTo>
                  <a:pt x="21764" y="6484"/>
                  <a:pt x="21830" y="6482"/>
                  <a:pt x="21872" y="6416"/>
                </a:cubicBezTo>
                <a:close/>
                <a:moveTo>
                  <a:pt x="23072" y="5272"/>
                </a:moveTo>
                <a:cubicBezTo>
                  <a:pt x="22994" y="5339"/>
                  <a:pt x="22890" y="5362"/>
                  <a:pt x="22890" y="5362"/>
                </a:cubicBezTo>
                <a:cubicBezTo>
                  <a:pt x="22584" y="5499"/>
                  <a:pt x="22521" y="5499"/>
                  <a:pt x="22521" y="5586"/>
                </a:cubicBezTo>
                <a:cubicBezTo>
                  <a:pt x="22521" y="5673"/>
                  <a:pt x="22543" y="5681"/>
                  <a:pt x="22581" y="5714"/>
                </a:cubicBezTo>
                <a:cubicBezTo>
                  <a:pt x="22619" y="5747"/>
                  <a:pt x="22632" y="5516"/>
                  <a:pt x="22686" y="5562"/>
                </a:cubicBezTo>
                <a:cubicBezTo>
                  <a:pt x="22740" y="5608"/>
                  <a:pt x="22775" y="5623"/>
                  <a:pt x="22836" y="5572"/>
                </a:cubicBezTo>
                <a:cubicBezTo>
                  <a:pt x="22897" y="5520"/>
                  <a:pt x="22932" y="5517"/>
                  <a:pt x="22958" y="5539"/>
                </a:cubicBezTo>
                <a:cubicBezTo>
                  <a:pt x="22984" y="5562"/>
                  <a:pt x="22933" y="5463"/>
                  <a:pt x="23029" y="5463"/>
                </a:cubicBezTo>
                <a:cubicBezTo>
                  <a:pt x="23125" y="5463"/>
                  <a:pt x="23142" y="5540"/>
                  <a:pt x="23222" y="5439"/>
                </a:cubicBezTo>
                <a:cubicBezTo>
                  <a:pt x="23301" y="5337"/>
                  <a:pt x="23287" y="5246"/>
                  <a:pt x="23344" y="5137"/>
                </a:cubicBezTo>
                <a:cubicBezTo>
                  <a:pt x="23401" y="5028"/>
                  <a:pt x="23477" y="5038"/>
                  <a:pt x="23449" y="4944"/>
                </a:cubicBezTo>
                <a:cubicBezTo>
                  <a:pt x="23420" y="4850"/>
                  <a:pt x="23367" y="4818"/>
                  <a:pt x="23429" y="4799"/>
                </a:cubicBezTo>
                <a:cubicBezTo>
                  <a:pt x="23491" y="4780"/>
                  <a:pt x="23525" y="4722"/>
                  <a:pt x="23596" y="4722"/>
                </a:cubicBezTo>
                <a:cubicBezTo>
                  <a:pt x="23667" y="4722"/>
                  <a:pt x="23830" y="4711"/>
                  <a:pt x="23806" y="4690"/>
                </a:cubicBezTo>
                <a:cubicBezTo>
                  <a:pt x="23782" y="4670"/>
                  <a:pt x="23642" y="4688"/>
                  <a:pt x="23619" y="4649"/>
                </a:cubicBezTo>
                <a:cubicBezTo>
                  <a:pt x="23596" y="4611"/>
                  <a:pt x="23542" y="4645"/>
                  <a:pt x="23503" y="4591"/>
                </a:cubicBezTo>
                <a:cubicBezTo>
                  <a:pt x="23463" y="4538"/>
                  <a:pt x="23378" y="4521"/>
                  <a:pt x="23418" y="4461"/>
                </a:cubicBezTo>
                <a:cubicBezTo>
                  <a:pt x="23457" y="4401"/>
                  <a:pt x="23364" y="4439"/>
                  <a:pt x="23364" y="4560"/>
                </a:cubicBezTo>
                <a:cubicBezTo>
                  <a:pt x="23364" y="4681"/>
                  <a:pt x="23365" y="4692"/>
                  <a:pt x="23318" y="4732"/>
                </a:cubicBezTo>
                <a:cubicBezTo>
                  <a:pt x="23272" y="4771"/>
                  <a:pt x="23403" y="4874"/>
                  <a:pt x="23298" y="5038"/>
                </a:cubicBezTo>
                <a:cubicBezTo>
                  <a:pt x="23194" y="5202"/>
                  <a:pt x="23150" y="5206"/>
                  <a:pt x="23072" y="5272"/>
                </a:cubicBezTo>
                <a:close/>
                <a:moveTo>
                  <a:pt x="23508" y="3725"/>
                </a:moveTo>
                <a:cubicBezTo>
                  <a:pt x="23477" y="3677"/>
                  <a:pt x="23462" y="3604"/>
                  <a:pt x="23434" y="3701"/>
                </a:cubicBezTo>
                <a:cubicBezTo>
                  <a:pt x="23406" y="3797"/>
                  <a:pt x="23401" y="3812"/>
                  <a:pt x="23401" y="3901"/>
                </a:cubicBezTo>
                <a:cubicBezTo>
                  <a:pt x="23401" y="3990"/>
                  <a:pt x="23386" y="4087"/>
                  <a:pt x="23386" y="4217"/>
                </a:cubicBezTo>
                <a:cubicBezTo>
                  <a:pt x="23386" y="4348"/>
                  <a:pt x="23476" y="4423"/>
                  <a:pt x="23457" y="4343"/>
                </a:cubicBezTo>
                <a:cubicBezTo>
                  <a:pt x="23440" y="4270"/>
                  <a:pt x="23425" y="4127"/>
                  <a:pt x="23454" y="4101"/>
                </a:cubicBezTo>
                <a:cubicBezTo>
                  <a:pt x="23484" y="4076"/>
                  <a:pt x="23531" y="4147"/>
                  <a:pt x="23557" y="4126"/>
                </a:cubicBezTo>
                <a:cubicBezTo>
                  <a:pt x="23582" y="4104"/>
                  <a:pt x="23494" y="4065"/>
                  <a:pt x="23494" y="3983"/>
                </a:cubicBezTo>
                <a:cubicBezTo>
                  <a:pt x="23494" y="3901"/>
                  <a:pt x="23540" y="3773"/>
                  <a:pt x="23508" y="3725"/>
                </a:cubicBezTo>
                <a:close/>
                <a:moveTo>
                  <a:pt x="12207" y="3218"/>
                </a:moveTo>
                <a:cubicBezTo>
                  <a:pt x="12252" y="3218"/>
                  <a:pt x="12318" y="3193"/>
                  <a:pt x="12275" y="3265"/>
                </a:cubicBezTo>
                <a:cubicBezTo>
                  <a:pt x="12233" y="3337"/>
                  <a:pt x="12235" y="3332"/>
                  <a:pt x="12320" y="3366"/>
                </a:cubicBezTo>
                <a:cubicBezTo>
                  <a:pt x="12405" y="3401"/>
                  <a:pt x="12380" y="3410"/>
                  <a:pt x="12363" y="3442"/>
                </a:cubicBezTo>
                <a:cubicBezTo>
                  <a:pt x="12346" y="3475"/>
                  <a:pt x="12335" y="3526"/>
                  <a:pt x="12441" y="3544"/>
                </a:cubicBezTo>
                <a:cubicBezTo>
                  <a:pt x="12548" y="3562"/>
                  <a:pt x="12480" y="3596"/>
                  <a:pt x="12480" y="3661"/>
                </a:cubicBezTo>
                <a:cubicBezTo>
                  <a:pt x="12480" y="3727"/>
                  <a:pt x="12388" y="3669"/>
                  <a:pt x="12388" y="3710"/>
                </a:cubicBezTo>
                <a:cubicBezTo>
                  <a:pt x="12388" y="3752"/>
                  <a:pt x="12339" y="3763"/>
                  <a:pt x="12320" y="3815"/>
                </a:cubicBezTo>
                <a:cubicBezTo>
                  <a:pt x="12301" y="3868"/>
                  <a:pt x="12405" y="3857"/>
                  <a:pt x="12518" y="3857"/>
                </a:cubicBezTo>
                <a:cubicBezTo>
                  <a:pt x="12631" y="3857"/>
                  <a:pt x="12458" y="3861"/>
                  <a:pt x="12388" y="3891"/>
                </a:cubicBezTo>
                <a:cubicBezTo>
                  <a:pt x="12318" y="3922"/>
                  <a:pt x="12268" y="4030"/>
                  <a:pt x="12320" y="3986"/>
                </a:cubicBezTo>
                <a:cubicBezTo>
                  <a:pt x="12372" y="3941"/>
                  <a:pt x="12463" y="3984"/>
                  <a:pt x="12573" y="3929"/>
                </a:cubicBezTo>
                <a:cubicBezTo>
                  <a:pt x="12684" y="3875"/>
                  <a:pt x="12669" y="3960"/>
                  <a:pt x="12760" y="3920"/>
                </a:cubicBezTo>
                <a:cubicBezTo>
                  <a:pt x="12852" y="3881"/>
                  <a:pt x="12701" y="3902"/>
                  <a:pt x="12814" y="3806"/>
                </a:cubicBezTo>
                <a:cubicBezTo>
                  <a:pt x="12926" y="3710"/>
                  <a:pt x="12843" y="3763"/>
                  <a:pt x="12741" y="3725"/>
                </a:cubicBezTo>
                <a:cubicBezTo>
                  <a:pt x="12639" y="3687"/>
                  <a:pt x="12665" y="3582"/>
                  <a:pt x="12569" y="3500"/>
                </a:cubicBezTo>
                <a:cubicBezTo>
                  <a:pt x="12473" y="3419"/>
                  <a:pt x="12487" y="3355"/>
                  <a:pt x="12580" y="3218"/>
                </a:cubicBezTo>
                <a:cubicBezTo>
                  <a:pt x="12603" y="3183"/>
                  <a:pt x="12437" y="3214"/>
                  <a:pt x="12450" y="3176"/>
                </a:cubicBezTo>
                <a:cubicBezTo>
                  <a:pt x="12463" y="3138"/>
                  <a:pt x="12512" y="3050"/>
                  <a:pt x="12473" y="3050"/>
                </a:cubicBezTo>
                <a:cubicBezTo>
                  <a:pt x="12435" y="3050"/>
                  <a:pt x="12378" y="3126"/>
                  <a:pt x="12292" y="3176"/>
                </a:cubicBezTo>
                <a:cubicBezTo>
                  <a:pt x="12207" y="3227"/>
                  <a:pt x="12248" y="3135"/>
                  <a:pt x="12220" y="3135"/>
                </a:cubicBezTo>
                <a:cubicBezTo>
                  <a:pt x="12192" y="3135"/>
                  <a:pt x="12163" y="3218"/>
                  <a:pt x="12207" y="3218"/>
                </a:cubicBezTo>
                <a:close/>
                <a:moveTo>
                  <a:pt x="11935" y="3875"/>
                </a:moveTo>
                <a:cubicBezTo>
                  <a:pt x="11993" y="3897"/>
                  <a:pt x="12105" y="3832"/>
                  <a:pt x="12173" y="3797"/>
                </a:cubicBezTo>
                <a:cubicBezTo>
                  <a:pt x="12241" y="3763"/>
                  <a:pt x="12235" y="3714"/>
                  <a:pt x="12235" y="3660"/>
                </a:cubicBezTo>
                <a:cubicBezTo>
                  <a:pt x="12235" y="3605"/>
                  <a:pt x="12307" y="3622"/>
                  <a:pt x="12278" y="3557"/>
                </a:cubicBezTo>
                <a:cubicBezTo>
                  <a:pt x="12248" y="3491"/>
                  <a:pt x="12203" y="3468"/>
                  <a:pt x="12141" y="3497"/>
                </a:cubicBezTo>
                <a:cubicBezTo>
                  <a:pt x="12051" y="3539"/>
                  <a:pt x="12033" y="3569"/>
                  <a:pt x="11995" y="3616"/>
                </a:cubicBezTo>
                <a:cubicBezTo>
                  <a:pt x="11956" y="3663"/>
                  <a:pt x="12035" y="3645"/>
                  <a:pt x="11995" y="3727"/>
                </a:cubicBezTo>
                <a:cubicBezTo>
                  <a:pt x="11954" y="3808"/>
                  <a:pt x="11878" y="3853"/>
                  <a:pt x="11935" y="3875"/>
                </a:cubicBezTo>
                <a:close/>
                <a:moveTo>
                  <a:pt x="13376" y="4704"/>
                </a:moveTo>
                <a:cubicBezTo>
                  <a:pt x="13284" y="4746"/>
                  <a:pt x="13369" y="4792"/>
                  <a:pt x="13361" y="4829"/>
                </a:cubicBezTo>
                <a:cubicBezTo>
                  <a:pt x="13352" y="4867"/>
                  <a:pt x="13321" y="5053"/>
                  <a:pt x="13368" y="5025"/>
                </a:cubicBezTo>
                <a:cubicBezTo>
                  <a:pt x="13415" y="4997"/>
                  <a:pt x="13495" y="4923"/>
                  <a:pt x="13463" y="4884"/>
                </a:cubicBezTo>
                <a:cubicBezTo>
                  <a:pt x="13430" y="4844"/>
                  <a:pt x="13392" y="4878"/>
                  <a:pt x="13419" y="4818"/>
                </a:cubicBezTo>
                <a:cubicBezTo>
                  <a:pt x="13446" y="4759"/>
                  <a:pt x="13437" y="4676"/>
                  <a:pt x="13376" y="4704"/>
                </a:cubicBezTo>
                <a:close/>
                <a:moveTo>
                  <a:pt x="10010" y="8674"/>
                </a:moveTo>
                <a:cubicBezTo>
                  <a:pt x="9872" y="8555"/>
                  <a:pt x="9662" y="8435"/>
                  <a:pt x="9497" y="8435"/>
                </a:cubicBezTo>
                <a:cubicBezTo>
                  <a:pt x="9333" y="8435"/>
                  <a:pt x="9216" y="8350"/>
                  <a:pt x="9216" y="8350"/>
                </a:cubicBezTo>
                <a:cubicBezTo>
                  <a:pt x="9216" y="8350"/>
                  <a:pt x="9072" y="8254"/>
                  <a:pt x="9012" y="8229"/>
                </a:cubicBezTo>
                <a:cubicBezTo>
                  <a:pt x="8953" y="8205"/>
                  <a:pt x="8899" y="8278"/>
                  <a:pt x="8882" y="8241"/>
                </a:cubicBezTo>
                <a:cubicBezTo>
                  <a:pt x="8865" y="8205"/>
                  <a:pt x="8939" y="8167"/>
                  <a:pt x="8913" y="8044"/>
                </a:cubicBezTo>
                <a:cubicBezTo>
                  <a:pt x="8888" y="7920"/>
                  <a:pt x="8817" y="7751"/>
                  <a:pt x="8658" y="7768"/>
                </a:cubicBezTo>
                <a:cubicBezTo>
                  <a:pt x="8499" y="7785"/>
                  <a:pt x="8408" y="7720"/>
                  <a:pt x="8301" y="7679"/>
                </a:cubicBezTo>
                <a:cubicBezTo>
                  <a:pt x="8193" y="7638"/>
                  <a:pt x="8184" y="7570"/>
                  <a:pt x="8099" y="7561"/>
                </a:cubicBezTo>
                <a:cubicBezTo>
                  <a:pt x="8014" y="7551"/>
                  <a:pt x="8094" y="7493"/>
                  <a:pt x="8037" y="7423"/>
                </a:cubicBezTo>
                <a:cubicBezTo>
                  <a:pt x="7980" y="7353"/>
                  <a:pt x="7895" y="7401"/>
                  <a:pt x="7796" y="7442"/>
                </a:cubicBezTo>
                <a:cubicBezTo>
                  <a:pt x="7697" y="7483"/>
                  <a:pt x="7691" y="7380"/>
                  <a:pt x="7620" y="7406"/>
                </a:cubicBezTo>
                <a:cubicBezTo>
                  <a:pt x="7549" y="7433"/>
                  <a:pt x="7507" y="7341"/>
                  <a:pt x="7427" y="7317"/>
                </a:cubicBezTo>
                <a:cubicBezTo>
                  <a:pt x="7348" y="7293"/>
                  <a:pt x="7322" y="7382"/>
                  <a:pt x="7368" y="7454"/>
                </a:cubicBezTo>
                <a:cubicBezTo>
                  <a:pt x="7413" y="7527"/>
                  <a:pt x="7368" y="7491"/>
                  <a:pt x="7317" y="7491"/>
                </a:cubicBezTo>
                <a:cubicBezTo>
                  <a:pt x="7266" y="7491"/>
                  <a:pt x="7302" y="7360"/>
                  <a:pt x="7317" y="7307"/>
                </a:cubicBezTo>
                <a:cubicBezTo>
                  <a:pt x="7331" y="7254"/>
                  <a:pt x="7266" y="7259"/>
                  <a:pt x="7192" y="7322"/>
                </a:cubicBezTo>
                <a:cubicBezTo>
                  <a:pt x="7118" y="7384"/>
                  <a:pt x="7002" y="7411"/>
                  <a:pt x="6965" y="7493"/>
                </a:cubicBezTo>
                <a:cubicBezTo>
                  <a:pt x="6928" y="7575"/>
                  <a:pt x="6903" y="7623"/>
                  <a:pt x="6866" y="7556"/>
                </a:cubicBezTo>
                <a:cubicBezTo>
                  <a:pt x="6829" y="7488"/>
                  <a:pt x="6781" y="7418"/>
                  <a:pt x="6636" y="7508"/>
                </a:cubicBezTo>
                <a:cubicBezTo>
                  <a:pt x="6491" y="7597"/>
                  <a:pt x="6460" y="7486"/>
                  <a:pt x="6409" y="7406"/>
                </a:cubicBezTo>
                <a:cubicBezTo>
                  <a:pt x="6358" y="7327"/>
                  <a:pt x="6372" y="7179"/>
                  <a:pt x="6386" y="7039"/>
                </a:cubicBezTo>
                <a:cubicBezTo>
                  <a:pt x="6401" y="6899"/>
                  <a:pt x="6179" y="6962"/>
                  <a:pt x="6089" y="6977"/>
                </a:cubicBezTo>
                <a:cubicBezTo>
                  <a:pt x="5998" y="6991"/>
                  <a:pt x="5978" y="6899"/>
                  <a:pt x="6038" y="6849"/>
                </a:cubicBezTo>
                <a:cubicBezTo>
                  <a:pt x="6097" y="6798"/>
                  <a:pt x="6103" y="6672"/>
                  <a:pt x="6123" y="6577"/>
                </a:cubicBezTo>
                <a:cubicBezTo>
                  <a:pt x="6143" y="6482"/>
                  <a:pt x="6143" y="6474"/>
                  <a:pt x="6001" y="6511"/>
                </a:cubicBezTo>
                <a:cubicBezTo>
                  <a:pt x="5859" y="6547"/>
                  <a:pt x="5896" y="6622"/>
                  <a:pt x="5873" y="6696"/>
                </a:cubicBezTo>
                <a:cubicBezTo>
                  <a:pt x="5851" y="6771"/>
                  <a:pt x="5816" y="6747"/>
                  <a:pt x="5680" y="6779"/>
                </a:cubicBezTo>
                <a:cubicBezTo>
                  <a:pt x="5544" y="6810"/>
                  <a:pt x="5486" y="6729"/>
                  <a:pt x="5380" y="6639"/>
                </a:cubicBezTo>
                <a:cubicBezTo>
                  <a:pt x="5273" y="6548"/>
                  <a:pt x="5360" y="6441"/>
                  <a:pt x="5332" y="6327"/>
                </a:cubicBezTo>
                <a:cubicBezTo>
                  <a:pt x="5303" y="6214"/>
                  <a:pt x="5354" y="6187"/>
                  <a:pt x="5354" y="6093"/>
                </a:cubicBezTo>
                <a:cubicBezTo>
                  <a:pt x="5354" y="5999"/>
                  <a:pt x="5322" y="5935"/>
                  <a:pt x="5394" y="5873"/>
                </a:cubicBezTo>
                <a:cubicBezTo>
                  <a:pt x="5466" y="5812"/>
                  <a:pt x="5661" y="5791"/>
                  <a:pt x="5765" y="5832"/>
                </a:cubicBezTo>
                <a:cubicBezTo>
                  <a:pt x="5870" y="5873"/>
                  <a:pt x="5838" y="5819"/>
                  <a:pt x="5919" y="5750"/>
                </a:cubicBezTo>
                <a:cubicBezTo>
                  <a:pt x="5999" y="5681"/>
                  <a:pt x="6141" y="5710"/>
                  <a:pt x="6219" y="5777"/>
                </a:cubicBezTo>
                <a:cubicBezTo>
                  <a:pt x="6297" y="5843"/>
                  <a:pt x="6310" y="5818"/>
                  <a:pt x="6398" y="5801"/>
                </a:cubicBezTo>
                <a:cubicBezTo>
                  <a:pt x="6486" y="5784"/>
                  <a:pt x="6455" y="5888"/>
                  <a:pt x="6469" y="5953"/>
                </a:cubicBezTo>
                <a:cubicBezTo>
                  <a:pt x="6483" y="6018"/>
                  <a:pt x="6500" y="6095"/>
                  <a:pt x="6608" y="6163"/>
                </a:cubicBezTo>
                <a:cubicBezTo>
                  <a:pt x="6715" y="6231"/>
                  <a:pt x="6644" y="6105"/>
                  <a:pt x="6644" y="6064"/>
                </a:cubicBezTo>
                <a:cubicBezTo>
                  <a:pt x="6644" y="6023"/>
                  <a:pt x="6662" y="5982"/>
                  <a:pt x="6599" y="5893"/>
                </a:cubicBezTo>
                <a:cubicBezTo>
                  <a:pt x="6537" y="5803"/>
                  <a:pt x="6616" y="5690"/>
                  <a:pt x="6633" y="5625"/>
                </a:cubicBezTo>
                <a:cubicBezTo>
                  <a:pt x="6650" y="5560"/>
                  <a:pt x="6732" y="5494"/>
                  <a:pt x="6877" y="5400"/>
                </a:cubicBezTo>
                <a:cubicBezTo>
                  <a:pt x="7022" y="5306"/>
                  <a:pt x="6949" y="5095"/>
                  <a:pt x="6900" y="5053"/>
                </a:cubicBezTo>
                <a:cubicBezTo>
                  <a:pt x="6850" y="5010"/>
                  <a:pt x="7093" y="4951"/>
                  <a:pt x="7161" y="4857"/>
                </a:cubicBezTo>
                <a:cubicBezTo>
                  <a:pt x="7229" y="4763"/>
                  <a:pt x="7294" y="4785"/>
                  <a:pt x="7385" y="4657"/>
                </a:cubicBezTo>
                <a:cubicBezTo>
                  <a:pt x="7475" y="4529"/>
                  <a:pt x="7560" y="4550"/>
                  <a:pt x="7620" y="4500"/>
                </a:cubicBezTo>
                <a:cubicBezTo>
                  <a:pt x="7680" y="4449"/>
                  <a:pt x="7708" y="4536"/>
                  <a:pt x="7694" y="4570"/>
                </a:cubicBezTo>
                <a:cubicBezTo>
                  <a:pt x="7680" y="4604"/>
                  <a:pt x="7817" y="4614"/>
                  <a:pt x="7864" y="4575"/>
                </a:cubicBezTo>
                <a:cubicBezTo>
                  <a:pt x="7911" y="4535"/>
                  <a:pt x="8000" y="4493"/>
                  <a:pt x="8105" y="4459"/>
                </a:cubicBezTo>
                <a:cubicBezTo>
                  <a:pt x="8210" y="4425"/>
                  <a:pt x="8221" y="4345"/>
                  <a:pt x="8193" y="4302"/>
                </a:cubicBezTo>
                <a:cubicBezTo>
                  <a:pt x="8164" y="4258"/>
                  <a:pt x="8099" y="4350"/>
                  <a:pt x="8025" y="4379"/>
                </a:cubicBezTo>
                <a:cubicBezTo>
                  <a:pt x="7952" y="4408"/>
                  <a:pt x="7872" y="4340"/>
                  <a:pt x="7824" y="4196"/>
                </a:cubicBezTo>
                <a:cubicBezTo>
                  <a:pt x="7776" y="4051"/>
                  <a:pt x="7845" y="4059"/>
                  <a:pt x="7804" y="4024"/>
                </a:cubicBezTo>
                <a:cubicBezTo>
                  <a:pt x="7763" y="3989"/>
                  <a:pt x="7594" y="4000"/>
                  <a:pt x="7609" y="3961"/>
                </a:cubicBezTo>
                <a:cubicBezTo>
                  <a:pt x="7623" y="3923"/>
                  <a:pt x="7804" y="3935"/>
                  <a:pt x="8085" y="3957"/>
                </a:cubicBezTo>
                <a:cubicBezTo>
                  <a:pt x="8366" y="3978"/>
                  <a:pt x="8207" y="3959"/>
                  <a:pt x="8269" y="3858"/>
                </a:cubicBezTo>
                <a:cubicBezTo>
                  <a:pt x="8332" y="3756"/>
                  <a:pt x="8420" y="3814"/>
                  <a:pt x="8505" y="3742"/>
                </a:cubicBezTo>
                <a:cubicBezTo>
                  <a:pt x="8590" y="3669"/>
                  <a:pt x="8482" y="3611"/>
                  <a:pt x="8272" y="3529"/>
                </a:cubicBezTo>
                <a:cubicBezTo>
                  <a:pt x="8062" y="3447"/>
                  <a:pt x="8034" y="3433"/>
                  <a:pt x="8082" y="3329"/>
                </a:cubicBezTo>
                <a:cubicBezTo>
                  <a:pt x="8130" y="3225"/>
                  <a:pt x="8010" y="3195"/>
                  <a:pt x="7921" y="3119"/>
                </a:cubicBezTo>
                <a:cubicBezTo>
                  <a:pt x="7831" y="3043"/>
                  <a:pt x="7888" y="2905"/>
                  <a:pt x="7844" y="2943"/>
                </a:cubicBezTo>
                <a:cubicBezTo>
                  <a:pt x="7800" y="2980"/>
                  <a:pt x="7708" y="3083"/>
                  <a:pt x="7606" y="3104"/>
                </a:cubicBezTo>
                <a:cubicBezTo>
                  <a:pt x="7504" y="3126"/>
                  <a:pt x="7453" y="3030"/>
                  <a:pt x="7475" y="2919"/>
                </a:cubicBezTo>
                <a:cubicBezTo>
                  <a:pt x="7498" y="2808"/>
                  <a:pt x="7331" y="2834"/>
                  <a:pt x="7217" y="2738"/>
                </a:cubicBezTo>
                <a:cubicBezTo>
                  <a:pt x="7104" y="2641"/>
                  <a:pt x="6798" y="2699"/>
                  <a:pt x="6783" y="2730"/>
                </a:cubicBezTo>
                <a:cubicBezTo>
                  <a:pt x="6769" y="2762"/>
                  <a:pt x="6911" y="2902"/>
                  <a:pt x="6857" y="3006"/>
                </a:cubicBezTo>
                <a:cubicBezTo>
                  <a:pt x="6803" y="3109"/>
                  <a:pt x="6684" y="3095"/>
                  <a:pt x="6843" y="3189"/>
                </a:cubicBezTo>
                <a:cubicBezTo>
                  <a:pt x="7002" y="3283"/>
                  <a:pt x="6965" y="3329"/>
                  <a:pt x="6905" y="3435"/>
                </a:cubicBezTo>
                <a:cubicBezTo>
                  <a:pt x="6846" y="3541"/>
                  <a:pt x="6696" y="3529"/>
                  <a:pt x="6735" y="3616"/>
                </a:cubicBezTo>
                <a:cubicBezTo>
                  <a:pt x="6775" y="3703"/>
                  <a:pt x="6798" y="3747"/>
                  <a:pt x="6693" y="3891"/>
                </a:cubicBezTo>
                <a:cubicBezTo>
                  <a:pt x="6588" y="4036"/>
                  <a:pt x="6528" y="3638"/>
                  <a:pt x="6528" y="3553"/>
                </a:cubicBezTo>
                <a:cubicBezTo>
                  <a:pt x="6528" y="3469"/>
                  <a:pt x="6460" y="3517"/>
                  <a:pt x="6267" y="3471"/>
                </a:cubicBezTo>
                <a:cubicBezTo>
                  <a:pt x="6075" y="3426"/>
                  <a:pt x="6012" y="3261"/>
                  <a:pt x="5802" y="3261"/>
                </a:cubicBezTo>
                <a:cubicBezTo>
                  <a:pt x="5592" y="3261"/>
                  <a:pt x="5741" y="3168"/>
                  <a:pt x="5678" y="3114"/>
                </a:cubicBezTo>
                <a:cubicBezTo>
                  <a:pt x="5614" y="3060"/>
                  <a:pt x="5590" y="3117"/>
                  <a:pt x="5544" y="3020"/>
                </a:cubicBezTo>
                <a:cubicBezTo>
                  <a:pt x="5499" y="2923"/>
                  <a:pt x="5561" y="2829"/>
                  <a:pt x="5680" y="2754"/>
                </a:cubicBezTo>
                <a:cubicBezTo>
                  <a:pt x="5799" y="2680"/>
                  <a:pt x="5804" y="2669"/>
                  <a:pt x="5910" y="2578"/>
                </a:cubicBezTo>
                <a:cubicBezTo>
                  <a:pt x="6016" y="2488"/>
                  <a:pt x="6066" y="2486"/>
                  <a:pt x="6148" y="2416"/>
                </a:cubicBezTo>
                <a:cubicBezTo>
                  <a:pt x="6230" y="2346"/>
                  <a:pt x="6211" y="2332"/>
                  <a:pt x="6256" y="2332"/>
                </a:cubicBezTo>
                <a:cubicBezTo>
                  <a:pt x="6301" y="2332"/>
                  <a:pt x="6270" y="2426"/>
                  <a:pt x="6270" y="2486"/>
                </a:cubicBezTo>
                <a:cubicBezTo>
                  <a:pt x="6270" y="2547"/>
                  <a:pt x="6213" y="2571"/>
                  <a:pt x="6236" y="2622"/>
                </a:cubicBezTo>
                <a:cubicBezTo>
                  <a:pt x="6259" y="2672"/>
                  <a:pt x="6331" y="2613"/>
                  <a:pt x="6386" y="2566"/>
                </a:cubicBezTo>
                <a:cubicBezTo>
                  <a:pt x="6442" y="2519"/>
                  <a:pt x="6554" y="2607"/>
                  <a:pt x="6608" y="2583"/>
                </a:cubicBezTo>
                <a:cubicBezTo>
                  <a:pt x="6662" y="2559"/>
                  <a:pt x="6599" y="2515"/>
                  <a:pt x="6457" y="2474"/>
                </a:cubicBezTo>
                <a:cubicBezTo>
                  <a:pt x="6316" y="2433"/>
                  <a:pt x="6355" y="2388"/>
                  <a:pt x="6333" y="2330"/>
                </a:cubicBezTo>
                <a:cubicBezTo>
                  <a:pt x="6310" y="2272"/>
                  <a:pt x="6432" y="2286"/>
                  <a:pt x="6579" y="2228"/>
                </a:cubicBezTo>
                <a:cubicBezTo>
                  <a:pt x="6727" y="2170"/>
                  <a:pt x="6670" y="2158"/>
                  <a:pt x="6537" y="2098"/>
                </a:cubicBezTo>
                <a:cubicBezTo>
                  <a:pt x="6403" y="2037"/>
                  <a:pt x="6572" y="1945"/>
                  <a:pt x="6494" y="1878"/>
                </a:cubicBezTo>
                <a:cubicBezTo>
                  <a:pt x="6416" y="1812"/>
                  <a:pt x="6474" y="1832"/>
                  <a:pt x="6613" y="1832"/>
                </a:cubicBezTo>
                <a:cubicBezTo>
                  <a:pt x="6752" y="1832"/>
                  <a:pt x="6693" y="1774"/>
                  <a:pt x="6849" y="1789"/>
                </a:cubicBezTo>
                <a:cubicBezTo>
                  <a:pt x="7005" y="1803"/>
                  <a:pt x="6990" y="1864"/>
                  <a:pt x="7056" y="1975"/>
                </a:cubicBezTo>
                <a:cubicBezTo>
                  <a:pt x="7121" y="2086"/>
                  <a:pt x="7134" y="1978"/>
                  <a:pt x="7189" y="2025"/>
                </a:cubicBezTo>
                <a:cubicBezTo>
                  <a:pt x="7244" y="2072"/>
                  <a:pt x="7244" y="2184"/>
                  <a:pt x="7141" y="2272"/>
                </a:cubicBezTo>
                <a:cubicBezTo>
                  <a:pt x="7037" y="2360"/>
                  <a:pt x="7078" y="2334"/>
                  <a:pt x="7203" y="2441"/>
                </a:cubicBezTo>
                <a:cubicBezTo>
                  <a:pt x="7328" y="2547"/>
                  <a:pt x="7104" y="2467"/>
                  <a:pt x="6990" y="2458"/>
                </a:cubicBezTo>
                <a:cubicBezTo>
                  <a:pt x="6877" y="2448"/>
                  <a:pt x="6857" y="2535"/>
                  <a:pt x="6857" y="2561"/>
                </a:cubicBezTo>
                <a:cubicBezTo>
                  <a:pt x="6857" y="2588"/>
                  <a:pt x="6886" y="2595"/>
                  <a:pt x="7050" y="2564"/>
                </a:cubicBezTo>
                <a:cubicBezTo>
                  <a:pt x="7214" y="2532"/>
                  <a:pt x="7203" y="2573"/>
                  <a:pt x="7256" y="2665"/>
                </a:cubicBezTo>
                <a:cubicBezTo>
                  <a:pt x="7309" y="2757"/>
                  <a:pt x="7356" y="2740"/>
                  <a:pt x="7447" y="2721"/>
                </a:cubicBezTo>
                <a:cubicBezTo>
                  <a:pt x="7538" y="2701"/>
                  <a:pt x="7803" y="2763"/>
                  <a:pt x="7779" y="2742"/>
                </a:cubicBezTo>
                <a:cubicBezTo>
                  <a:pt x="7755" y="2722"/>
                  <a:pt x="7546" y="2629"/>
                  <a:pt x="7512" y="2564"/>
                </a:cubicBezTo>
                <a:cubicBezTo>
                  <a:pt x="7478" y="2499"/>
                  <a:pt x="7694" y="2569"/>
                  <a:pt x="7790" y="2549"/>
                </a:cubicBezTo>
                <a:cubicBezTo>
                  <a:pt x="7887" y="2530"/>
                  <a:pt x="7799" y="2489"/>
                  <a:pt x="7750" y="2448"/>
                </a:cubicBezTo>
                <a:cubicBezTo>
                  <a:pt x="7702" y="2407"/>
                  <a:pt x="7609" y="2366"/>
                  <a:pt x="7628" y="2301"/>
                </a:cubicBezTo>
                <a:cubicBezTo>
                  <a:pt x="7648" y="2235"/>
                  <a:pt x="7742" y="2322"/>
                  <a:pt x="7833" y="2400"/>
                </a:cubicBezTo>
                <a:cubicBezTo>
                  <a:pt x="7923" y="2477"/>
                  <a:pt x="7940" y="2445"/>
                  <a:pt x="7955" y="2400"/>
                </a:cubicBezTo>
                <a:cubicBezTo>
                  <a:pt x="7969" y="2354"/>
                  <a:pt x="8059" y="2305"/>
                  <a:pt x="8097" y="2219"/>
                </a:cubicBezTo>
                <a:cubicBezTo>
                  <a:pt x="8134" y="2132"/>
                  <a:pt x="7989" y="2221"/>
                  <a:pt x="7904" y="2127"/>
                </a:cubicBezTo>
                <a:cubicBezTo>
                  <a:pt x="7818" y="2033"/>
                  <a:pt x="7604" y="2118"/>
                  <a:pt x="7521" y="2047"/>
                </a:cubicBezTo>
                <a:cubicBezTo>
                  <a:pt x="7437" y="1976"/>
                  <a:pt x="7623" y="1972"/>
                  <a:pt x="7606" y="1832"/>
                </a:cubicBezTo>
                <a:cubicBezTo>
                  <a:pt x="7589" y="1692"/>
                  <a:pt x="7458" y="1709"/>
                  <a:pt x="7280" y="1692"/>
                </a:cubicBezTo>
                <a:cubicBezTo>
                  <a:pt x="7101" y="1675"/>
                  <a:pt x="7186" y="1646"/>
                  <a:pt x="7158" y="1579"/>
                </a:cubicBezTo>
                <a:cubicBezTo>
                  <a:pt x="7129" y="1511"/>
                  <a:pt x="7056" y="1562"/>
                  <a:pt x="6911" y="1528"/>
                </a:cubicBezTo>
                <a:cubicBezTo>
                  <a:pt x="6766" y="1494"/>
                  <a:pt x="6900" y="1463"/>
                  <a:pt x="6900" y="1420"/>
                </a:cubicBezTo>
                <a:cubicBezTo>
                  <a:pt x="6900" y="1376"/>
                  <a:pt x="6800" y="1337"/>
                  <a:pt x="6687" y="1352"/>
                </a:cubicBezTo>
                <a:cubicBezTo>
                  <a:pt x="6574" y="1366"/>
                  <a:pt x="6412" y="1371"/>
                  <a:pt x="6412" y="1371"/>
                </a:cubicBezTo>
                <a:cubicBezTo>
                  <a:pt x="6412" y="1371"/>
                  <a:pt x="6230" y="1362"/>
                  <a:pt x="6126" y="1362"/>
                </a:cubicBezTo>
                <a:cubicBezTo>
                  <a:pt x="6021" y="1362"/>
                  <a:pt x="6018" y="1473"/>
                  <a:pt x="5927" y="1591"/>
                </a:cubicBezTo>
                <a:cubicBezTo>
                  <a:pt x="5836" y="1709"/>
                  <a:pt x="5947" y="1680"/>
                  <a:pt x="6063" y="1743"/>
                </a:cubicBezTo>
                <a:cubicBezTo>
                  <a:pt x="6179" y="1806"/>
                  <a:pt x="6232" y="1826"/>
                  <a:pt x="6279" y="1866"/>
                </a:cubicBezTo>
                <a:cubicBezTo>
                  <a:pt x="6325" y="1906"/>
                  <a:pt x="6276" y="1946"/>
                  <a:pt x="6236" y="2028"/>
                </a:cubicBezTo>
                <a:cubicBezTo>
                  <a:pt x="6196" y="2110"/>
                  <a:pt x="6137" y="2199"/>
                  <a:pt x="6069" y="2173"/>
                </a:cubicBezTo>
                <a:cubicBezTo>
                  <a:pt x="6001" y="2146"/>
                  <a:pt x="6040" y="2057"/>
                  <a:pt x="6040" y="1970"/>
                </a:cubicBezTo>
                <a:cubicBezTo>
                  <a:pt x="6040" y="1883"/>
                  <a:pt x="5987" y="1926"/>
                  <a:pt x="5987" y="1982"/>
                </a:cubicBezTo>
                <a:cubicBezTo>
                  <a:pt x="5987" y="2037"/>
                  <a:pt x="5936" y="2091"/>
                  <a:pt x="5896" y="2011"/>
                </a:cubicBezTo>
                <a:cubicBezTo>
                  <a:pt x="5856" y="1931"/>
                  <a:pt x="5794" y="1881"/>
                  <a:pt x="5839" y="1823"/>
                </a:cubicBezTo>
                <a:cubicBezTo>
                  <a:pt x="5885" y="1765"/>
                  <a:pt x="5780" y="1724"/>
                  <a:pt x="5678" y="1692"/>
                </a:cubicBezTo>
                <a:cubicBezTo>
                  <a:pt x="5575" y="1661"/>
                  <a:pt x="5595" y="1603"/>
                  <a:pt x="5595" y="1557"/>
                </a:cubicBezTo>
                <a:cubicBezTo>
                  <a:pt x="5595" y="1511"/>
                  <a:pt x="5740" y="1528"/>
                  <a:pt x="5797" y="1505"/>
                </a:cubicBezTo>
                <a:cubicBezTo>
                  <a:pt x="5853" y="1483"/>
                  <a:pt x="5924" y="1424"/>
                  <a:pt x="5870" y="1378"/>
                </a:cubicBezTo>
                <a:cubicBezTo>
                  <a:pt x="5816" y="1333"/>
                  <a:pt x="5907" y="1333"/>
                  <a:pt x="6120" y="1313"/>
                </a:cubicBezTo>
                <a:cubicBezTo>
                  <a:pt x="6333" y="1294"/>
                  <a:pt x="6606" y="1300"/>
                  <a:pt x="6642" y="1270"/>
                </a:cubicBezTo>
                <a:cubicBezTo>
                  <a:pt x="6677" y="1240"/>
                  <a:pt x="6711" y="1203"/>
                  <a:pt x="6644" y="1147"/>
                </a:cubicBezTo>
                <a:cubicBezTo>
                  <a:pt x="6578" y="1090"/>
                  <a:pt x="6455" y="1120"/>
                  <a:pt x="6250" y="1161"/>
                </a:cubicBezTo>
                <a:cubicBezTo>
                  <a:pt x="6046" y="1202"/>
                  <a:pt x="6066" y="1161"/>
                  <a:pt x="5947" y="1144"/>
                </a:cubicBezTo>
                <a:cubicBezTo>
                  <a:pt x="5828" y="1127"/>
                  <a:pt x="5919" y="1079"/>
                  <a:pt x="6023" y="1079"/>
                </a:cubicBezTo>
                <a:cubicBezTo>
                  <a:pt x="6128" y="1079"/>
                  <a:pt x="6182" y="1091"/>
                  <a:pt x="6296" y="1055"/>
                </a:cubicBezTo>
                <a:cubicBezTo>
                  <a:pt x="6409" y="1019"/>
                  <a:pt x="6429" y="1033"/>
                  <a:pt x="6559" y="1055"/>
                </a:cubicBezTo>
                <a:cubicBezTo>
                  <a:pt x="6690" y="1077"/>
                  <a:pt x="6680" y="1114"/>
                  <a:pt x="6707" y="1091"/>
                </a:cubicBezTo>
                <a:cubicBezTo>
                  <a:pt x="6734" y="1068"/>
                  <a:pt x="6812" y="1041"/>
                  <a:pt x="6812" y="1012"/>
                </a:cubicBezTo>
                <a:cubicBezTo>
                  <a:pt x="6812" y="983"/>
                  <a:pt x="6748" y="960"/>
                  <a:pt x="6789" y="925"/>
                </a:cubicBezTo>
                <a:cubicBezTo>
                  <a:pt x="6830" y="890"/>
                  <a:pt x="6928" y="884"/>
                  <a:pt x="7033" y="826"/>
                </a:cubicBezTo>
                <a:cubicBezTo>
                  <a:pt x="7138" y="768"/>
                  <a:pt x="7095" y="729"/>
                  <a:pt x="7149" y="683"/>
                </a:cubicBezTo>
                <a:cubicBezTo>
                  <a:pt x="7203" y="637"/>
                  <a:pt x="7362" y="567"/>
                  <a:pt x="7521" y="517"/>
                </a:cubicBezTo>
                <a:cubicBezTo>
                  <a:pt x="7680" y="466"/>
                  <a:pt x="7824" y="435"/>
                  <a:pt x="7824" y="386"/>
                </a:cubicBezTo>
                <a:cubicBezTo>
                  <a:pt x="7824" y="338"/>
                  <a:pt x="8058" y="284"/>
                  <a:pt x="8091" y="256"/>
                </a:cubicBezTo>
                <a:cubicBezTo>
                  <a:pt x="8123" y="228"/>
                  <a:pt x="8014" y="213"/>
                  <a:pt x="7935" y="188"/>
                </a:cubicBezTo>
                <a:cubicBezTo>
                  <a:pt x="7855" y="164"/>
                  <a:pt x="7725" y="155"/>
                  <a:pt x="7481" y="155"/>
                </a:cubicBezTo>
                <a:cubicBezTo>
                  <a:pt x="7237" y="155"/>
                  <a:pt x="7314" y="184"/>
                  <a:pt x="7197" y="208"/>
                </a:cubicBezTo>
                <a:cubicBezTo>
                  <a:pt x="7081" y="232"/>
                  <a:pt x="7010" y="181"/>
                  <a:pt x="6900" y="234"/>
                </a:cubicBezTo>
                <a:cubicBezTo>
                  <a:pt x="6789" y="287"/>
                  <a:pt x="6690" y="225"/>
                  <a:pt x="6591" y="275"/>
                </a:cubicBezTo>
                <a:cubicBezTo>
                  <a:pt x="6491" y="326"/>
                  <a:pt x="6506" y="278"/>
                  <a:pt x="6358" y="246"/>
                </a:cubicBezTo>
                <a:cubicBezTo>
                  <a:pt x="6211" y="215"/>
                  <a:pt x="6273" y="316"/>
                  <a:pt x="6117" y="316"/>
                </a:cubicBezTo>
                <a:cubicBezTo>
                  <a:pt x="5961" y="316"/>
                  <a:pt x="5970" y="336"/>
                  <a:pt x="5890" y="345"/>
                </a:cubicBezTo>
                <a:cubicBezTo>
                  <a:pt x="5811" y="355"/>
                  <a:pt x="5853" y="379"/>
                  <a:pt x="5853" y="456"/>
                </a:cubicBezTo>
                <a:cubicBezTo>
                  <a:pt x="5853" y="534"/>
                  <a:pt x="5791" y="459"/>
                  <a:pt x="5731" y="408"/>
                </a:cubicBezTo>
                <a:cubicBezTo>
                  <a:pt x="5672" y="357"/>
                  <a:pt x="5394" y="398"/>
                  <a:pt x="5530" y="454"/>
                </a:cubicBezTo>
                <a:cubicBezTo>
                  <a:pt x="5666" y="509"/>
                  <a:pt x="5556" y="534"/>
                  <a:pt x="5556" y="599"/>
                </a:cubicBezTo>
                <a:cubicBezTo>
                  <a:pt x="5556" y="664"/>
                  <a:pt x="5615" y="700"/>
                  <a:pt x="5697" y="741"/>
                </a:cubicBezTo>
                <a:cubicBezTo>
                  <a:pt x="5780" y="782"/>
                  <a:pt x="5726" y="852"/>
                  <a:pt x="5870" y="840"/>
                </a:cubicBezTo>
                <a:cubicBezTo>
                  <a:pt x="6015" y="828"/>
                  <a:pt x="6089" y="756"/>
                  <a:pt x="6089" y="804"/>
                </a:cubicBezTo>
                <a:cubicBezTo>
                  <a:pt x="6089" y="852"/>
                  <a:pt x="6114" y="855"/>
                  <a:pt x="6072" y="920"/>
                </a:cubicBezTo>
                <a:cubicBezTo>
                  <a:pt x="6029" y="985"/>
                  <a:pt x="6021" y="1002"/>
                  <a:pt x="5933" y="1033"/>
                </a:cubicBezTo>
                <a:cubicBezTo>
                  <a:pt x="5845" y="1065"/>
                  <a:pt x="5795" y="1030"/>
                  <a:pt x="5729" y="973"/>
                </a:cubicBezTo>
                <a:cubicBezTo>
                  <a:pt x="5662" y="916"/>
                  <a:pt x="5649" y="864"/>
                  <a:pt x="5564" y="840"/>
                </a:cubicBezTo>
                <a:cubicBezTo>
                  <a:pt x="5479" y="816"/>
                  <a:pt x="5371" y="753"/>
                  <a:pt x="5275" y="753"/>
                </a:cubicBezTo>
                <a:cubicBezTo>
                  <a:pt x="5178" y="753"/>
                  <a:pt x="5281" y="806"/>
                  <a:pt x="5224" y="806"/>
                </a:cubicBezTo>
                <a:cubicBezTo>
                  <a:pt x="5167" y="806"/>
                  <a:pt x="5039" y="763"/>
                  <a:pt x="4895" y="734"/>
                </a:cubicBezTo>
                <a:cubicBezTo>
                  <a:pt x="4750" y="705"/>
                  <a:pt x="4757" y="721"/>
                  <a:pt x="4730" y="744"/>
                </a:cubicBezTo>
                <a:cubicBezTo>
                  <a:pt x="4703" y="767"/>
                  <a:pt x="4818" y="794"/>
                  <a:pt x="4932" y="804"/>
                </a:cubicBezTo>
                <a:cubicBezTo>
                  <a:pt x="5045" y="814"/>
                  <a:pt x="5062" y="874"/>
                  <a:pt x="5190" y="874"/>
                </a:cubicBezTo>
                <a:cubicBezTo>
                  <a:pt x="5317" y="874"/>
                  <a:pt x="5391" y="898"/>
                  <a:pt x="5448" y="925"/>
                </a:cubicBezTo>
                <a:cubicBezTo>
                  <a:pt x="5505" y="951"/>
                  <a:pt x="5434" y="1016"/>
                  <a:pt x="5471" y="1048"/>
                </a:cubicBezTo>
                <a:cubicBezTo>
                  <a:pt x="5507" y="1079"/>
                  <a:pt x="5505" y="1074"/>
                  <a:pt x="5482" y="1137"/>
                </a:cubicBezTo>
                <a:cubicBezTo>
                  <a:pt x="5459" y="1200"/>
                  <a:pt x="5422" y="1127"/>
                  <a:pt x="5320" y="1108"/>
                </a:cubicBezTo>
                <a:cubicBezTo>
                  <a:pt x="5218" y="1089"/>
                  <a:pt x="5266" y="1002"/>
                  <a:pt x="5210" y="1002"/>
                </a:cubicBezTo>
                <a:cubicBezTo>
                  <a:pt x="5153" y="1002"/>
                  <a:pt x="5017" y="1007"/>
                  <a:pt x="4872" y="1007"/>
                </a:cubicBezTo>
                <a:cubicBezTo>
                  <a:pt x="4728" y="1007"/>
                  <a:pt x="4827" y="1113"/>
                  <a:pt x="4827" y="1154"/>
                </a:cubicBezTo>
                <a:cubicBezTo>
                  <a:pt x="4827" y="1195"/>
                  <a:pt x="4946" y="1178"/>
                  <a:pt x="5042" y="1178"/>
                </a:cubicBezTo>
                <a:cubicBezTo>
                  <a:pt x="5139" y="1178"/>
                  <a:pt x="5136" y="1260"/>
                  <a:pt x="5298" y="1241"/>
                </a:cubicBezTo>
                <a:cubicBezTo>
                  <a:pt x="5459" y="1222"/>
                  <a:pt x="5402" y="1253"/>
                  <a:pt x="5502" y="1267"/>
                </a:cubicBezTo>
                <a:cubicBezTo>
                  <a:pt x="5601" y="1282"/>
                  <a:pt x="5585" y="1288"/>
                  <a:pt x="5652" y="1231"/>
                </a:cubicBezTo>
                <a:cubicBezTo>
                  <a:pt x="5719" y="1174"/>
                  <a:pt x="5731" y="1251"/>
                  <a:pt x="5743" y="1311"/>
                </a:cubicBezTo>
                <a:cubicBezTo>
                  <a:pt x="5754" y="1371"/>
                  <a:pt x="5666" y="1337"/>
                  <a:pt x="5544" y="1337"/>
                </a:cubicBezTo>
                <a:cubicBezTo>
                  <a:pt x="5422" y="1337"/>
                  <a:pt x="5499" y="1403"/>
                  <a:pt x="5499" y="1465"/>
                </a:cubicBezTo>
                <a:cubicBezTo>
                  <a:pt x="5499" y="1528"/>
                  <a:pt x="5417" y="1494"/>
                  <a:pt x="5360" y="1446"/>
                </a:cubicBezTo>
                <a:cubicBezTo>
                  <a:pt x="5303" y="1398"/>
                  <a:pt x="5351" y="1323"/>
                  <a:pt x="5303" y="1340"/>
                </a:cubicBezTo>
                <a:cubicBezTo>
                  <a:pt x="5255" y="1357"/>
                  <a:pt x="5170" y="1345"/>
                  <a:pt x="5039" y="1405"/>
                </a:cubicBezTo>
                <a:cubicBezTo>
                  <a:pt x="4909" y="1465"/>
                  <a:pt x="5079" y="1446"/>
                  <a:pt x="5108" y="1494"/>
                </a:cubicBezTo>
                <a:cubicBezTo>
                  <a:pt x="5136" y="1543"/>
                  <a:pt x="4974" y="1502"/>
                  <a:pt x="4940" y="1564"/>
                </a:cubicBezTo>
                <a:cubicBezTo>
                  <a:pt x="4906" y="1627"/>
                  <a:pt x="5013" y="1568"/>
                  <a:pt x="5071" y="1617"/>
                </a:cubicBezTo>
                <a:cubicBezTo>
                  <a:pt x="5129" y="1667"/>
                  <a:pt x="5224" y="1702"/>
                  <a:pt x="5363" y="1632"/>
                </a:cubicBezTo>
                <a:cubicBezTo>
                  <a:pt x="5502" y="1562"/>
                  <a:pt x="5480" y="1558"/>
                  <a:pt x="5513" y="1586"/>
                </a:cubicBezTo>
                <a:cubicBezTo>
                  <a:pt x="5546" y="1614"/>
                  <a:pt x="5530" y="1639"/>
                  <a:pt x="5448" y="1731"/>
                </a:cubicBezTo>
                <a:cubicBezTo>
                  <a:pt x="5366" y="1823"/>
                  <a:pt x="5451" y="1861"/>
                  <a:pt x="5417" y="1861"/>
                </a:cubicBezTo>
                <a:cubicBezTo>
                  <a:pt x="5383" y="1861"/>
                  <a:pt x="5290" y="1879"/>
                  <a:pt x="5195" y="1960"/>
                </a:cubicBezTo>
                <a:cubicBezTo>
                  <a:pt x="5100" y="2041"/>
                  <a:pt x="5238" y="2076"/>
                  <a:pt x="5238" y="2122"/>
                </a:cubicBezTo>
                <a:cubicBezTo>
                  <a:pt x="5238" y="2168"/>
                  <a:pt x="5110" y="2129"/>
                  <a:pt x="4991" y="2129"/>
                </a:cubicBezTo>
                <a:cubicBezTo>
                  <a:pt x="4872" y="2129"/>
                  <a:pt x="4745" y="2129"/>
                  <a:pt x="4770" y="2064"/>
                </a:cubicBezTo>
                <a:cubicBezTo>
                  <a:pt x="4796" y="1999"/>
                  <a:pt x="4628" y="1992"/>
                  <a:pt x="4648" y="1955"/>
                </a:cubicBezTo>
                <a:cubicBezTo>
                  <a:pt x="4668" y="1919"/>
                  <a:pt x="4779" y="1999"/>
                  <a:pt x="4915" y="1999"/>
                </a:cubicBezTo>
                <a:cubicBezTo>
                  <a:pt x="5051" y="1999"/>
                  <a:pt x="5065" y="1914"/>
                  <a:pt x="5065" y="1815"/>
                </a:cubicBezTo>
                <a:cubicBezTo>
                  <a:pt x="5065" y="1716"/>
                  <a:pt x="4903" y="1757"/>
                  <a:pt x="4781" y="1654"/>
                </a:cubicBezTo>
                <a:cubicBezTo>
                  <a:pt x="4660" y="1550"/>
                  <a:pt x="4722" y="1511"/>
                  <a:pt x="4628" y="1432"/>
                </a:cubicBezTo>
                <a:cubicBezTo>
                  <a:pt x="4535" y="1352"/>
                  <a:pt x="4523" y="1441"/>
                  <a:pt x="4481" y="1477"/>
                </a:cubicBezTo>
                <a:cubicBezTo>
                  <a:pt x="4438" y="1514"/>
                  <a:pt x="4305" y="1439"/>
                  <a:pt x="4274" y="1492"/>
                </a:cubicBezTo>
                <a:cubicBezTo>
                  <a:pt x="4243" y="1545"/>
                  <a:pt x="4206" y="1531"/>
                  <a:pt x="4175" y="1434"/>
                </a:cubicBezTo>
                <a:cubicBezTo>
                  <a:pt x="4143" y="1337"/>
                  <a:pt x="4139" y="1387"/>
                  <a:pt x="4019" y="1362"/>
                </a:cubicBezTo>
                <a:cubicBezTo>
                  <a:pt x="3898" y="1336"/>
                  <a:pt x="3874" y="1313"/>
                  <a:pt x="3946" y="1280"/>
                </a:cubicBezTo>
                <a:cubicBezTo>
                  <a:pt x="4017" y="1246"/>
                  <a:pt x="4139" y="1387"/>
                  <a:pt x="4211" y="1325"/>
                </a:cubicBezTo>
                <a:cubicBezTo>
                  <a:pt x="4284" y="1264"/>
                  <a:pt x="4382" y="1255"/>
                  <a:pt x="4572" y="1241"/>
                </a:cubicBezTo>
                <a:cubicBezTo>
                  <a:pt x="4762" y="1226"/>
                  <a:pt x="4677" y="1183"/>
                  <a:pt x="4708" y="1084"/>
                </a:cubicBezTo>
                <a:cubicBezTo>
                  <a:pt x="4739" y="985"/>
                  <a:pt x="4696" y="1065"/>
                  <a:pt x="4583" y="1021"/>
                </a:cubicBezTo>
                <a:cubicBezTo>
                  <a:pt x="4470" y="978"/>
                  <a:pt x="4435" y="954"/>
                  <a:pt x="4435" y="843"/>
                </a:cubicBezTo>
                <a:cubicBezTo>
                  <a:pt x="4435" y="732"/>
                  <a:pt x="4418" y="712"/>
                  <a:pt x="4314" y="727"/>
                </a:cubicBezTo>
                <a:cubicBezTo>
                  <a:pt x="4209" y="741"/>
                  <a:pt x="4177" y="857"/>
                  <a:pt x="4158" y="917"/>
                </a:cubicBezTo>
                <a:cubicBezTo>
                  <a:pt x="4138" y="978"/>
                  <a:pt x="4038" y="990"/>
                  <a:pt x="4058" y="954"/>
                </a:cubicBezTo>
                <a:cubicBezTo>
                  <a:pt x="4078" y="917"/>
                  <a:pt x="4064" y="843"/>
                  <a:pt x="4021" y="843"/>
                </a:cubicBezTo>
                <a:cubicBezTo>
                  <a:pt x="3979" y="843"/>
                  <a:pt x="3710" y="925"/>
                  <a:pt x="3644" y="944"/>
                </a:cubicBezTo>
                <a:cubicBezTo>
                  <a:pt x="3579" y="963"/>
                  <a:pt x="3395" y="1074"/>
                  <a:pt x="3395" y="1113"/>
                </a:cubicBezTo>
                <a:cubicBezTo>
                  <a:pt x="3395" y="1152"/>
                  <a:pt x="3511" y="1152"/>
                  <a:pt x="3687" y="1164"/>
                </a:cubicBezTo>
                <a:cubicBezTo>
                  <a:pt x="3863" y="1176"/>
                  <a:pt x="3690" y="1243"/>
                  <a:pt x="3556" y="1282"/>
                </a:cubicBezTo>
                <a:cubicBezTo>
                  <a:pt x="3423" y="1321"/>
                  <a:pt x="3335" y="1352"/>
                  <a:pt x="3335" y="1451"/>
                </a:cubicBezTo>
                <a:cubicBezTo>
                  <a:pt x="3335" y="1550"/>
                  <a:pt x="3288" y="1609"/>
                  <a:pt x="3409" y="1712"/>
                </a:cubicBezTo>
                <a:cubicBezTo>
                  <a:pt x="3529" y="1814"/>
                  <a:pt x="3480" y="1707"/>
                  <a:pt x="3605" y="1741"/>
                </a:cubicBezTo>
                <a:cubicBezTo>
                  <a:pt x="3729" y="1774"/>
                  <a:pt x="3824" y="1978"/>
                  <a:pt x="3613" y="1916"/>
                </a:cubicBezTo>
                <a:cubicBezTo>
                  <a:pt x="3403" y="1855"/>
                  <a:pt x="3410" y="1868"/>
                  <a:pt x="3352" y="1918"/>
                </a:cubicBezTo>
                <a:cubicBezTo>
                  <a:pt x="3293" y="1968"/>
                  <a:pt x="3230" y="1880"/>
                  <a:pt x="3156" y="1775"/>
                </a:cubicBezTo>
                <a:cubicBezTo>
                  <a:pt x="3081" y="1670"/>
                  <a:pt x="3013" y="1719"/>
                  <a:pt x="3013" y="1730"/>
                </a:cubicBezTo>
                <a:cubicBezTo>
                  <a:pt x="3013" y="1741"/>
                  <a:pt x="3003" y="1786"/>
                  <a:pt x="2941" y="1838"/>
                </a:cubicBezTo>
                <a:cubicBezTo>
                  <a:pt x="2879" y="1891"/>
                  <a:pt x="2892" y="1817"/>
                  <a:pt x="2850" y="1837"/>
                </a:cubicBezTo>
                <a:cubicBezTo>
                  <a:pt x="2807" y="1856"/>
                  <a:pt x="2701" y="1878"/>
                  <a:pt x="2552" y="1920"/>
                </a:cubicBezTo>
                <a:cubicBezTo>
                  <a:pt x="2403" y="1961"/>
                  <a:pt x="2433" y="1987"/>
                  <a:pt x="2284" y="1914"/>
                </a:cubicBezTo>
                <a:cubicBezTo>
                  <a:pt x="2135" y="1842"/>
                  <a:pt x="1918" y="1786"/>
                  <a:pt x="1814" y="1809"/>
                </a:cubicBezTo>
                <a:cubicBezTo>
                  <a:pt x="1710" y="1833"/>
                  <a:pt x="1496" y="1821"/>
                  <a:pt x="1448" y="1780"/>
                </a:cubicBezTo>
                <a:cubicBezTo>
                  <a:pt x="1400" y="1740"/>
                  <a:pt x="1340" y="1826"/>
                  <a:pt x="1244" y="1788"/>
                </a:cubicBezTo>
                <a:cubicBezTo>
                  <a:pt x="1148" y="1750"/>
                  <a:pt x="1089" y="1806"/>
                  <a:pt x="989" y="1739"/>
                </a:cubicBezTo>
                <a:cubicBezTo>
                  <a:pt x="889" y="1672"/>
                  <a:pt x="908" y="1675"/>
                  <a:pt x="850" y="1724"/>
                </a:cubicBezTo>
                <a:cubicBezTo>
                  <a:pt x="793" y="1773"/>
                  <a:pt x="725" y="1755"/>
                  <a:pt x="602" y="1789"/>
                </a:cubicBezTo>
                <a:cubicBezTo>
                  <a:pt x="478" y="1824"/>
                  <a:pt x="489" y="1920"/>
                  <a:pt x="432" y="1969"/>
                </a:cubicBezTo>
                <a:cubicBezTo>
                  <a:pt x="374" y="2018"/>
                  <a:pt x="370" y="1994"/>
                  <a:pt x="185" y="2010"/>
                </a:cubicBezTo>
                <a:cubicBezTo>
                  <a:pt x="0" y="2027"/>
                  <a:pt x="200" y="2076"/>
                  <a:pt x="276" y="2114"/>
                </a:cubicBezTo>
                <a:cubicBezTo>
                  <a:pt x="353" y="2152"/>
                  <a:pt x="334" y="2190"/>
                  <a:pt x="400" y="2190"/>
                </a:cubicBezTo>
                <a:cubicBezTo>
                  <a:pt x="466" y="2190"/>
                  <a:pt x="472" y="2202"/>
                  <a:pt x="504" y="2229"/>
                </a:cubicBezTo>
                <a:cubicBezTo>
                  <a:pt x="536" y="2257"/>
                  <a:pt x="534" y="2318"/>
                  <a:pt x="497" y="2333"/>
                </a:cubicBezTo>
                <a:cubicBezTo>
                  <a:pt x="461" y="2347"/>
                  <a:pt x="400" y="2343"/>
                  <a:pt x="321" y="2276"/>
                </a:cubicBezTo>
                <a:cubicBezTo>
                  <a:pt x="242" y="2209"/>
                  <a:pt x="210" y="2278"/>
                  <a:pt x="132" y="2307"/>
                </a:cubicBezTo>
                <a:cubicBezTo>
                  <a:pt x="53" y="2336"/>
                  <a:pt x="115" y="2389"/>
                  <a:pt x="132" y="2432"/>
                </a:cubicBezTo>
                <a:cubicBezTo>
                  <a:pt x="149" y="2476"/>
                  <a:pt x="234" y="2481"/>
                  <a:pt x="340" y="2458"/>
                </a:cubicBezTo>
                <a:cubicBezTo>
                  <a:pt x="446" y="2434"/>
                  <a:pt x="408" y="2472"/>
                  <a:pt x="500" y="2445"/>
                </a:cubicBezTo>
                <a:cubicBezTo>
                  <a:pt x="591" y="2418"/>
                  <a:pt x="525" y="2515"/>
                  <a:pt x="555" y="2563"/>
                </a:cubicBezTo>
                <a:cubicBezTo>
                  <a:pt x="585" y="2610"/>
                  <a:pt x="544" y="2673"/>
                  <a:pt x="374" y="2620"/>
                </a:cubicBezTo>
                <a:cubicBezTo>
                  <a:pt x="204" y="2568"/>
                  <a:pt x="357" y="2648"/>
                  <a:pt x="287" y="2707"/>
                </a:cubicBezTo>
                <a:cubicBezTo>
                  <a:pt x="217" y="2767"/>
                  <a:pt x="168" y="2771"/>
                  <a:pt x="242" y="2816"/>
                </a:cubicBezTo>
                <a:cubicBezTo>
                  <a:pt x="317" y="2861"/>
                  <a:pt x="278" y="2975"/>
                  <a:pt x="368" y="2975"/>
                </a:cubicBezTo>
                <a:cubicBezTo>
                  <a:pt x="457" y="2975"/>
                  <a:pt x="461" y="2917"/>
                  <a:pt x="472" y="2984"/>
                </a:cubicBezTo>
                <a:cubicBezTo>
                  <a:pt x="483" y="3051"/>
                  <a:pt x="489" y="3091"/>
                  <a:pt x="548" y="3057"/>
                </a:cubicBezTo>
                <a:cubicBezTo>
                  <a:pt x="608" y="3022"/>
                  <a:pt x="608" y="3086"/>
                  <a:pt x="691" y="3086"/>
                </a:cubicBezTo>
                <a:cubicBezTo>
                  <a:pt x="774" y="3086"/>
                  <a:pt x="839" y="3081"/>
                  <a:pt x="855" y="3095"/>
                </a:cubicBezTo>
                <a:cubicBezTo>
                  <a:pt x="871" y="3108"/>
                  <a:pt x="859" y="3115"/>
                  <a:pt x="814" y="3185"/>
                </a:cubicBezTo>
                <a:cubicBezTo>
                  <a:pt x="770" y="3256"/>
                  <a:pt x="714" y="3318"/>
                  <a:pt x="623" y="3361"/>
                </a:cubicBezTo>
                <a:cubicBezTo>
                  <a:pt x="531" y="3404"/>
                  <a:pt x="300" y="3546"/>
                  <a:pt x="300" y="3546"/>
                </a:cubicBezTo>
                <a:cubicBezTo>
                  <a:pt x="300" y="3546"/>
                  <a:pt x="557" y="3461"/>
                  <a:pt x="725" y="3375"/>
                </a:cubicBezTo>
                <a:cubicBezTo>
                  <a:pt x="893" y="3290"/>
                  <a:pt x="1017" y="3157"/>
                  <a:pt x="1070" y="3113"/>
                </a:cubicBezTo>
                <a:cubicBezTo>
                  <a:pt x="1122" y="3069"/>
                  <a:pt x="1099" y="3068"/>
                  <a:pt x="1074" y="3046"/>
                </a:cubicBezTo>
                <a:cubicBezTo>
                  <a:pt x="1048" y="3024"/>
                  <a:pt x="1063" y="2995"/>
                  <a:pt x="1152" y="2952"/>
                </a:cubicBezTo>
                <a:cubicBezTo>
                  <a:pt x="1242" y="2908"/>
                  <a:pt x="1244" y="2802"/>
                  <a:pt x="1369" y="2802"/>
                </a:cubicBezTo>
                <a:cubicBezTo>
                  <a:pt x="1495" y="2802"/>
                  <a:pt x="1442" y="2848"/>
                  <a:pt x="1401" y="2848"/>
                </a:cubicBezTo>
                <a:cubicBezTo>
                  <a:pt x="1361" y="2848"/>
                  <a:pt x="1278" y="2937"/>
                  <a:pt x="1255" y="2983"/>
                </a:cubicBezTo>
                <a:cubicBezTo>
                  <a:pt x="1231" y="3028"/>
                  <a:pt x="1306" y="3033"/>
                  <a:pt x="1423" y="2988"/>
                </a:cubicBezTo>
                <a:cubicBezTo>
                  <a:pt x="1540" y="2943"/>
                  <a:pt x="1542" y="2966"/>
                  <a:pt x="1525" y="2901"/>
                </a:cubicBezTo>
                <a:cubicBezTo>
                  <a:pt x="1508" y="2836"/>
                  <a:pt x="1552" y="2849"/>
                  <a:pt x="1618" y="2849"/>
                </a:cubicBezTo>
                <a:cubicBezTo>
                  <a:pt x="1684" y="2849"/>
                  <a:pt x="1825" y="2988"/>
                  <a:pt x="1982" y="2988"/>
                </a:cubicBezTo>
                <a:cubicBezTo>
                  <a:pt x="2139" y="2988"/>
                  <a:pt x="2152" y="3048"/>
                  <a:pt x="2269" y="3098"/>
                </a:cubicBezTo>
                <a:cubicBezTo>
                  <a:pt x="2386" y="3149"/>
                  <a:pt x="2348" y="3129"/>
                  <a:pt x="2424" y="3222"/>
                </a:cubicBezTo>
                <a:cubicBezTo>
                  <a:pt x="2501" y="3314"/>
                  <a:pt x="2492" y="3254"/>
                  <a:pt x="2605" y="3318"/>
                </a:cubicBezTo>
                <a:cubicBezTo>
                  <a:pt x="2718" y="3381"/>
                  <a:pt x="2875" y="3515"/>
                  <a:pt x="2875" y="3538"/>
                </a:cubicBezTo>
                <a:cubicBezTo>
                  <a:pt x="2875" y="3562"/>
                  <a:pt x="2939" y="3696"/>
                  <a:pt x="2986" y="3736"/>
                </a:cubicBezTo>
                <a:cubicBezTo>
                  <a:pt x="3033" y="3776"/>
                  <a:pt x="3086" y="3797"/>
                  <a:pt x="3086" y="3902"/>
                </a:cubicBezTo>
                <a:cubicBezTo>
                  <a:pt x="3086" y="4007"/>
                  <a:pt x="3037" y="3978"/>
                  <a:pt x="3113" y="3996"/>
                </a:cubicBezTo>
                <a:cubicBezTo>
                  <a:pt x="3190" y="4015"/>
                  <a:pt x="3218" y="4044"/>
                  <a:pt x="3247" y="4069"/>
                </a:cubicBezTo>
                <a:cubicBezTo>
                  <a:pt x="3277" y="4094"/>
                  <a:pt x="3414" y="4115"/>
                  <a:pt x="3424" y="4107"/>
                </a:cubicBezTo>
                <a:cubicBezTo>
                  <a:pt x="3433" y="4099"/>
                  <a:pt x="3338" y="4066"/>
                  <a:pt x="3260" y="4000"/>
                </a:cubicBezTo>
                <a:cubicBezTo>
                  <a:pt x="3182" y="3934"/>
                  <a:pt x="3237" y="3942"/>
                  <a:pt x="3260" y="3922"/>
                </a:cubicBezTo>
                <a:cubicBezTo>
                  <a:pt x="3283" y="3902"/>
                  <a:pt x="3390" y="4000"/>
                  <a:pt x="3471" y="4098"/>
                </a:cubicBezTo>
                <a:cubicBezTo>
                  <a:pt x="3551" y="4196"/>
                  <a:pt x="3554" y="4174"/>
                  <a:pt x="3530" y="4221"/>
                </a:cubicBezTo>
                <a:cubicBezTo>
                  <a:pt x="3507" y="4268"/>
                  <a:pt x="3503" y="4181"/>
                  <a:pt x="3456" y="4161"/>
                </a:cubicBezTo>
                <a:cubicBezTo>
                  <a:pt x="3409" y="4141"/>
                  <a:pt x="3278" y="4146"/>
                  <a:pt x="3339" y="4197"/>
                </a:cubicBezTo>
                <a:cubicBezTo>
                  <a:pt x="3399" y="4249"/>
                  <a:pt x="3394" y="4426"/>
                  <a:pt x="3339" y="4541"/>
                </a:cubicBezTo>
                <a:cubicBezTo>
                  <a:pt x="3283" y="4657"/>
                  <a:pt x="3411" y="4737"/>
                  <a:pt x="3369" y="4871"/>
                </a:cubicBezTo>
                <a:cubicBezTo>
                  <a:pt x="3326" y="5005"/>
                  <a:pt x="3475" y="5092"/>
                  <a:pt x="3526" y="5202"/>
                </a:cubicBezTo>
                <a:cubicBezTo>
                  <a:pt x="3577" y="5313"/>
                  <a:pt x="3628" y="5385"/>
                  <a:pt x="3711" y="5416"/>
                </a:cubicBezTo>
                <a:cubicBezTo>
                  <a:pt x="3794" y="5447"/>
                  <a:pt x="3887" y="5514"/>
                  <a:pt x="3887" y="5608"/>
                </a:cubicBezTo>
                <a:cubicBezTo>
                  <a:pt x="3887" y="5702"/>
                  <a:pt x="4001" y="5748"/>
                  <a:pt x="4022" y="5765"/>
                </a:cubicBezTo>
                <a:cubicBezTo>
                  <a:pt x="4042" y="5783"/>
                  <a:pt x="4066" y="5863"/>
                  <a:pt x="4066" y="5937"/>
                </a:cubicBezTo>
                <a:cubicBezTo>
                  <a:pt x="4066" y="6012"/>
                  <a:pt x="4170" y="6019"/>
                  <a:pt x="4215" y="6091"/>
                </a:cubicBezTo>
                <a:cubicBezTo>
                  <a:pt x="4260" y="6164"/>
                  <a:pt x="4232" y="6187"/>
                  <a:pt x="4281" y="6229"/>
                </a:cubicBezTo>
                <a:cubicBezTo>
                  <a:pt x="4330" y="6270"/>
                  <a:pt x="4351" y="6328"/>
                  <a:pt x="4400" y="6350"/>
                </a:cubicBezTo>
                <a:cubicBezTo>
                  <a:pt x="4449" y="6372"/>
                  <a:pt x="4436" y="6334"/>
                  <a:pt x="4383" y="6261"/>
                </a:cubicBezTo>
                <a:cubicBezTo>
                  <a:pt x="4330" y="6189"/>
                  <a:pt x="4126" y="5849"/>
                  <a:pt x="4073" y="5787"/>
                </a:cubicBezTo>
                <a:cubicBezTo>
                  <a:pt x="4019" y="5725"/>
                  <a:pt x="3996" y="5669"/>
                  <a:pt x="4062" y="5637"/>
                </a:cubicBezTo>
                <a:cubicBezTo>
                  <a:pt x="4128" y="5604"/>
                  <a:pt x="4130" y="5651"/>
                  <a:pt x="4170" y="5715"/>
                </a:cubicBezTo>
                <a:cubicBezTo>
                  <a:pt x="4211" y="5778"/>
                  <a:pt x="4272" y="5865"/>
                  <a:pt x="4360" y="5954"/>
                </a:cubicBezTo>
                <a:cubicBezTo>
                  <a:pt x="4447" y="6042"/>
                  <a:pt x="4560" y="6218"/>
                  <a:pt x="4668" y="6310"/>
                </a:cubicBezTo>
                <a:cubicBezTo>
                  <a:pt x="4776" y="6403"/>
                  <a:pt x="4764" y="6513"/>
                  <a:pt x="4749" y="6600"/>
                </a:cubicBezTo>
                <a:cubicBezTo>
                  <a:pt x="4734" y="6687"/>
                  <a:pt x="4972" y="6779"/>
                  <a:pt x="5125" y="6853"/>
                </a:cubicBezTo>
                <a:cubicBezTo>
                  <a:pt x="5278" y="6928"/>
                  <a:pt x="5357" y="6962"/>
                  <a:pt x="5468" y="6940"/>
                </a:cubicBezTo>
                <a:cubicBezTo>
                  <a:pt x="5578" y="6919"/>
                  <a:pt x="5672" y="6962"/>
                  <a:pt x="5759" y="7036"/>
                </a:cubicBezTo>
                <a:cubicBezTo>
                  <a:pt x="5846" y="7110"/>
                  <a:pt x="5948" y="7154"/>
                  <a:pt x="6040" y="7138"/>
                </a:cubicBezTo>
                <a:cubicBezTo>
                  <a:pt x="6131" y="7121"/>
                  <a:pt x="6180" y="7239"/>
                  <a:pt x="6210" y="7292"/>
                </a:cubicBezTo>
                <a:cubicBezTo>
                  <a:pt x="6240" y="7344"/>
                  <a:pt x="6208" y="7427"/>
                  <a:pt x="6248" y="7438"/>
                </a:cubicBezTo>
                <a:cubicBezTo>
                  <a:pt x="6289" y="7449"/>
                  <a:pt x="6378" y="7465"/>
                  <a:pt x="6403" y="7531"/>
                </a:cubicBezTo>
                <a:cubicBezTo>
                  <a:pt x="6429" y="7596"/>
                  <a:pt x="6538" y="7570"/>
                  <a:pt x="6561" y="7588"/>
                </a:cubicBezTo>
                <a:cubicBezTo>
                  <a:pt x="6583" y="7607"/>
                  <a:pt x="6657" y="7652"/>
                  <a:pt x="6657" y="7610"/>
                </a:cubicBezTo>
                <a:cubicBezTo>
                  <a:pt x="6657" y="7569"/>
                  <a:pt x="6704" y="7531"/>
                  <a:pt x="6725" y="7514"/>
                </a:cubicBezTo>
                <a:cubicBezTo>
                  <a:pt x="6745" y="7497"/>
                  <a:pt x="6782" y="7534"/>
                  <a:pt x="6797" y="7572"/>
                </a:cubicBezTo>
                <a:cubicBezTo>
                  <a:pt x="6812" y="7610"/>
                  <a:pt x="6846" y="7650"/>
                  <a:pt x="6846" y="7672"/>
                </a:cubicBezTo>
                <a:cubicBezTo>
                  <a:pt x="6846" y="7693"/>
                  <a:pt x="6871" y="7759"/>
                  <a:pt x="6871" y="7800"/>
                </a:cubicBezTo>
                <a:cubicBezTo>
                  <a:pt x="6871" y="7842"/>
                  <a:pt x="6863" y="7929"/>
                  <a:pt x="6799" y="7983"/>
                </a:cubicBezTo>
                <a:cubicBezTo>
                  <a:pt x="6735" y="8037"/>
                  <a:pt x="6708" y="8179"/>
                  <a:pt x="6637" y="8276"/>
                </a:cubicBezTo>
                <a:cubicBezTo>
                  <a:pt x="6567" y="8374"/>
                  <a:pt x="6616" y="8430"/>
                  <a:pt x="6650" y="8459"/>
                </a:cubicBezTo>
                <a:cubicBezTo>
                  <a:pt x="6684" y="8488"/>
                  <a:pt x="6626" y="8515"/>
                  <a:pt x="6578" y="8555"/>
                </a:cubicBezTo>
                <a:cubicBezTo>
                  <a:pt x="6530" y="8596"/>
                  <a:pt x="6586" y="8736"/>
                  <a:pt x="6697" y="8792"/>
                </a:cubicBezTo>
                <a:cubicBezTo>
                  <a:pt x="6808" y="8849"/>
                  <a:pt x="6812" y="8964"/>
                  <a:pt x="6878" y="9062"/>
                </a:cubicBezTo>
                <a:cubicBezTo>
                  <a:pt x="6944" y="9160"/>
                  <a:pt x="6918" y="9209"/>
                  <a:pt x="6978" y="9356"/>
                </a:cubicBezTo>
                <a:cubicBezTo>
                  <a:pt x="7037" y="9502"/>
                  <a:pt x="7182" y="9538"/>
                  <a:pt x="7273" y="9560"/>
                </a:cubicBezTo>
                <a:cubicBezTo>
                  <a:pt x="7365" y="9582"/>
                  <a:pt x="7435" y="9681"/>
                  <a:pt x="7435" y="9808"/>
                </a:cubicBezTo>
                <a:cubicBezTo>
                  <a:pt x="7435" y="9935"/>
                  <a:pt x="7395" y="10378"/>
                  <a:pt x="7356" y="10498"/>
                </a:cubicBezTo>
                <a:cubicBezTo>
                  <a:pt x="7318" y="10617"/>
                  <a:pt x="7350" y="10612"/>
                  <a:pt x="7363" y="10724"/>
                </a:cubicBezTo>
                <a:cubicBezTo>
                  <a:pt x="7375" y="10836"/>
                  <a:pt x="7341" y="10934"/>
                  <a:pt x="7290" y="11032"/>
                </a:cubicBezTo>
                <a:cubicBezTo>
                  <a:pt x="7239" y="11130"/>
                  <a:pt x="7205" y="11244"/>
                  <a:pt x="7205" y="11331"/>
                </a:cubicBezTo>
                <a:cubicBezTo>
                  <a:pt x="7205" y="11418"/>
                  <a:pt x="7222" y="11409"/>
                  <a:pt x="7190" y="11519"/>
                </a:cubicBezTo>
                <a:cubicBezTo>
                  <a:pt x="7158" y="11629"/>
                  <a:pt x="7173" y="11635"/>
                  <a:pt x="7216" y="11671"/>
                </a:cubicBezTo>
                <a:cubicBezTo>
                  <a:pt x="7258" y="11707"/>
                  <a:pt x="7229" y="11738"/>
                  <a:pt x="7205" y="11820"/>
                </a:cubicBezTo>
                <a:cubicBezTo>
                  <a:pt x="7182" y="11901"/>
                  <a:pt x="7207" y="11988"/>
                  <a:pt x="7165" y="12064"/>
                </a:cubicBezTo>
                <a:cubicBezTo>
                  <a:pt x="7122" y="12140"/>
                  <a:pt x="7129" y="12115"/>
                  <a:pt x="7050" y="12115"/>
                </a:cubicBezTo>
                <a:cubicBezTo>
                  <a:pt x="6971" y="12115"/>
                  <a:pt x="7044" y="12145"/>
                  <a:pt x="7112" y="12180"/>
                </a:cubicBezTo>
                <a:cubicBezTo>
                  <a:pt x="7180" y="12214"/>
                  <a:pt x="7084" y="12285"/>
                  <a:pt x="7133" y="12366"/>
                </a:cubicBezTo>
                <a:cubicBezTo>
                  <a:pt x="7182" y="12448"/>
                  <a:pt x="7150" y="12491"/>
                  <a:pt x="7052" y="12500"/>
                </a:cubicBezTo>
                <a:cubicBezTo>
                  <a:pt x="6954" y="12509"/>
                  <a:pt x="7071" y="12590"/>
                  <a:pt x="7107" y="12621"/>
                </a:cubicBezTo>
                <a:cubicBezTo>
                  <a:pt x="7144" y="12652"/>
                  <a:pt x="7152" y="12672"/>
                  <a:pt x="7152" y="12718"/>
                </a:cubicBezTo>
                <a:cubicBezTo>
                  <a:pt x="7152" y="12763"/>
                  <a:pt x="7184" y="12908"/>
                  <a:pt x="7343" y="12951"/>
                </a:cubicBezTo>
                <a:cubicBezTo>
                  <a:pt x="7503" y="12995"/>
                  <a:pt x="7541" y="13031"/>
                  <a:pt x="7573" y="12958"/>
                </a:cubicBezTo>
                <a:cubicBezTo>
                  <a:pt x="7605" y="12886"/>
                  <a:pt x="7703" y="12929"/>
                  <a:pt x="7777" y="12891"/>
                </a:cubicBezTo>
                <a:cubicBezTo>
                  <a:pt x="7852" y="12853"/>
                  <a:pt x="7714" y="12871"/>
                  <a:pt x="7633" y="12859"/>
                </a:cubicBezTo>
                <a:cubicBezTo>
                  <a:pt x="7552" y="12846"/>
                  <a:pt x="7556" y="12812"/>
                  <a:pt x="7541" y="12752"/>
                </a:cubicBezTo>
                <a:cubicBezTo>
                  <a:pt x="7526" y="12692"/>
                  <a:pt x="7482" y="12683"/>
                  <a:pt x="7494" y="12658"/>
                </a:cubicBezTo>
                <a:cubicBezTo>
                  <a:pt x="7507" y="12632"/>
                  <a:pt x="7518" y="12618"/>
                  <a:pt x="7475" y="12546"/>
                </a:cubicBezTo>
                <a:cubicBezTo>
                  <a:pt x="7433" y="12473"/>
                  <a:pt x="7510" y="12487"/>
                  <a:pt x="7618" y="12395"/>
                </a:cubicBezTo>
                <a:cubicBezTo>
                  <a:pt x="7618" y="12395"/>
                  <a:pt x="7677" y="12321"/>
                  <a:pt x="7728" y="12278"/>
                </a:cubicBezTo>
                <a:cubicBezTo>
                  <a:pt x="7779" y="12234"/>
                  <a:pt x="7790" y="12225"/>
                  <a:pt x="7614" y="12116"/>
                </a:cubicBezTo>
                <a:cubicBezTo>
                  <a:pt x="7438" y="12007"/>
                  <a:pt x="7606" y="12031"/>
                  <a:pt x="7688" y="11990"/>
                </a:cubicBezTo>
                <a:cubicBezTo>
                  <a:pt x="7770" y="11949"/>
                  <a:pt x="7864" y="11795"/>
                  <a:pt x="7833" y="11742"/>
                </a:cubicBezTo>
                <a:cubicBezTo>
                  <a:pt x="7801" y="11689"/>
                  <a:pt x="7864" y="11640"/>
                  <a:pt x="7952" y="11623"/>
                </a:cubicBezTo>
                <a:cubicBezTo>
                  <a:pt x="8040" y="11607"/>
                  <a:pt x="8023" y="11503"/>
                  <a:pt x="7994" y="11423"/>
                </a:cubicBezTo>
                <a:cubicBezTo>
                  <a:pt x="7966" y="11343"/>
                  <a:pt x="8094" y="11404"/>
                  <a:pt x="8170" y="11404"/>
                </a:cubicBezTo>
                <a:cubicBezTo>
                  <a:pt x="8247" y="11404"/>
                  <a:pt x="8284" y="11409"/>
                  <a:pt x="8400" y="11228"/>
                </a:cubicBezTo>
                <a:cubicBezTo>
                  <a:pt x="8516" y="11047"/>
                  <a:pt x="8230" y="10969"/>
                  <a:pt x="8230" y="10969"/>
                </a:cubicBezTo>
                <a:cubicBezTo>
                  <a:pt x="8230" y="10969"/>
                  <a:pt x="8386" y="11001"/>
                  <a:pt x="8564" y="11022"/>
                </a:cubicBezTo>
                <a:cubicBezTo>
                  <a:pt x="8743" y="11044"/>
                  <a:pt x="8553" y="10919"/>
                  <a:pt x="8683" y="10878"/>
                </a:cubicBezTo>
                <a:cubicBezTo>
                  <a:pt x="8814" y="10836"/>
                  <a:pt x="8865" y="10738"/>
                  <a:pt x="8924" y="10663"/>
                </a:cubicBezTo>
                <a:cubicBezTo>
                  <a:pt x="8984" y="10588"/>
                  <a:pt x="8967" y="10472"/>
                  <a:pt x="8984" y="10337"/>
                </a:cubicBezTo>
                <a:cubicBezTo>
                  <a:pt x="9001" y="10202"/>
                  <a:pt x="9239" y="10185"/>
                  <a:pt x="9443" y="10086"/>
                </a:cubicBezTo>
                <a:cubicBezTo>
                  <a:pt x="9647" y="9987"/>
                  <a:pt x="9459" y="9930"/>
                  <a:pt x="9645" y="9772"/>
                </a:cubicBezTo>
                <a:cubicBezTo>
                  <a:pt x="9830" y="9614"/>
                  <a:pt x="9727" y="9528"/>
                  <a:pt x="9727" y="9391"/>
                </a:cubicBezTo>
                <a:cubicBezTo>
                  <a:pt x="9727" y="9253"/>
                  <a:pt x="9830" y="9150"/>
                  <a:pt x="9959" y="9040"/>
                </a:cubicBezTo>
                <a:cubicBezTo>
                  <a:pt x="10088" y="8931"/>
                  <a:pt x="10149" y="8792"/>
                  <a:pt x="10010" y="8674"/>
                </a:cubicBezTo>
                <a:close/>
                <a:moveTo>
                  <a:pt x="6829" y="6646"/>
                </a:moveTo>
                <a:cubicBezTo>
                  <a:pt x="6945" y="6706"/>
                  <a:pt x="6996" y="6622"/>
                  <a:pt x="7093" y="6646"/>
                </a:cubicBezTo>
                <a:cubicBezTo>
                  <a:pt x="7189" y="6670"/>
                  <a:pt x="7229" y="6680"/>
                  <a:pt x="7257" y="6740"/>
                </a:cubicBezTo>
                <a:cubicBezTo>
                  <a:pt x="7285" y="6800"/>
                  <a:pt x="7356" y="6788"/>
                  <a:pt x="7376" y="6771"/>
                </a:cubicBezTo>
                <a:cubicBezTo>
                  <a:pt x="7396" y="6754"/>
                  <a:pt x="7475" y="6810"/>
                  <a:pt x="7509" y="6781"/>
                </a:cubicBezTo>
                <a:cubicBezTo>
                  <a:pt x="7543" y="6752"/>
                  <a:pt x="7609" y="6740"/>
                  <a:pt x="7569" y="6706"/>
                </a:cubicBezTo>
                <a:cubicBezTo>
                  <a:pt x="7529" y="6672"/>
                  <a:pt x="7402" y="6692"/>
                  <a:pt x="7356" y="6680"/>
                </a:cubicBezTo>
                <a:cubicBezTo>
                  <a:pt x="7311" y="6668"/>
                  <a:pt x="7288" y="6646"/>
                  <a:pt x="7223" y="6636"/>
                </a:cubicBezTo>
                <a:cubicBezTo>
                  <a:pt x="7158" y="6627"/>
                  <a:pt x="7157" y="6656"/>
                  <a:pt x="7084" y="6594"/>
                </a:cubicBezTo>
                <a:cubicBezTo>
                  <a:pt x="7011" y="6532"/>
                  <a:pt x="6826" y="6455"/>
                  <a:pt x="6724" y="6416"/>
                </a:cubicBezTo>
                <a:cubicBezTo>
                  <a:pt x="6622" y="6378"/>
                  <a:pt x="6559" y="6330"/>
                  <a:pt x="6474" y="6346"/>
                </a:cubicBezTo>
                <a:cubicBezTo>
                  <a:pt x="6389" y="6363"/>
                  <a:pt x="6364" y="6441"/>
                  <a:pt x="6364" y="6484"/>
                </a:cubicBezTo>
                <a:cubicBezTo>
                  <a:pt x="6364" y="6583"/>
                  <a:pt x="6449" y="6366"/>
                  <a:pt x="6574" y="6431"/>
                </a:cubicBezTo>
                <a:cubicBezTo>
                  <a:pt x="6698" y="6496"/>
                  <a:pt x="6849" y="6557"/>
                  <a:pt x="6849" y="6577"/>
                </a:cubicBezTo>
                <a:cubicBezTo>
                  <a:pt x="6849" y="6598"/>
                  <a:pt x="6713" y="6585"/>
                  <a:pt x="6829" y="6646"/>
                </a:cubicBezTo>
                <a:close/>
                <a:moveTo>
                  <a:pt x="8766" y="4087"/>
                </a:moveTo>
                <a:cubicBezTo>
                  <a:pt x="8692" y="4049"/>
                  <a:pt x="8647" y="4094"/>
                  <a:pt x="8647" y="4033"/>
                </a:cubicBezTo>
                <a:cubicBezTo>
                  <a:pt x="8647" y="3971"/>
                  <a:pt x="8530" y="4056"/>
                  <a:pt x="8498" y="4009"/>
                </a:cubicBezTo>
                <a:cubicBezTo>
                  <a:pt x="8466" y="3962"/>
                  <a:pt x="8441" y="3967"/>
                  <a:pt x="8475" y="3906"/>
                </a:cubicBezTo>
                <a:cubicBezTo>
                  <a:pt x="8509" y="3844"/>
                  <a:pt x="8556" y="3761"/>
                  <a:pt x="8488" y="3819"/>
                </a:cubicBezTo>
                <a:cubicBezTo>
                  <a:pt x="8420" y="3877"/>
                  <a:pt x="8373" y="3843"/>
                  <a:pt x="8373" y="3935"/>
                </a:cubicBezTo>
                <a:cubicBezTo>
                  <a:pt x="8373" y="4027"/>
                  <a:pt x="8390" y="4038"/>
                  <a:pt x="8341" y="4080"/>
                </a:cubicBezTo>
                <a:cubicBezTo>
                  <a:pt x="8292" y="4121"/>
                  <a:pt x="8215" y="4201"/>
                  <a:pt x="8249" y="4201"/>
                </a:cubicBezTo>
                <a:cubicBezTo>
                  <a:pt x="8308" y="4201"/>
                  <a:pt x="8313" y="4179"/>
                  <a:pt x="8462" y="4179"/>
                </a:cubicBezTo>
                <a:cubicBezTo>
                  <a:pt x="8611" y="4179"/>
                  <a:pt x="8712" y="4124"/>
                  <a:pt x="8634" y="4190"/>
                </a:cubicBezTo>
                <a:cubicBezTo>
                  <a:pt x="8557" y="4256"/>
                  <a:pt x="8520" y="4286"/>
                  <a:pt x="8579" y="4264"/>
                </a:cubicBezTo>
                <a:cubicBezTo>
                  <a:pt x="8639" y="4243"/>
                  <a:pt x="8726" y="4174"/>
                  <a:pt x="8741" y="4219"/>
                </a:cubicBezTo>
                <a:cubicBezTo>
                  <a:pt x="8756" y="4264"/>
                  <a:pt x="8796" y="4301"/>
                  <a:pt x="8813" y="4272"/>
                </a:cubicBezTo>
                <a:cubicBezTo>
                  <a:pt x="8830" y="4243"/>
                  <a:pt x="8885" y="4214"/>
                  <a:pt x="8813" y="4185"/>
                </a:cubicBezTo>
                <a:cubicBezTo>
                  <a:pt x="8741" y="4156"/>
                  <a:pt x="8841" y="4125"/>
                  <a:pt x="8766" y="4087"/>
                </a:cubicBezTo>
                <a:close/>
              </a:path>
            </a:pathLst>
          </a:custGeom>
          <a:solidFill>
            <a:srgbClr val="D6D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7D2FF40D-6E34-4F6E-8069-85197B51AA60}"/>
              </a:ext>
            </a:extLst>
          </p:cNvPr>
          <p:cNvSpPr>
            <a:spLocks/>
          </p:cNvSpPr>
          <p:nvPr userDrawn="1"/>
        </p:nvSpPr>
        <p:spPr bwMode="gray">
          <a:xfrm>
            <a:off x="693926" y="3174"/>
            <a:ext cx="1987718" cy="1220277"/>
          </a:xfrm>
          <a:custGeom>
            <a:avLst/>
            <a:gdLst>
              <a:gd name="T0" fmla="*/ 0 w 6254"/>
              <a:gd name="T1" fmla="*/ 0 h 3840"/>
              <a:gd name="T2" fmla="*/ 0 w 6254"/>
              <a:gd name="T3" fmla="*/ 2214 h 3840"/>
              <a:gd name="T4" fmla="*/ 509 w 6254"/>
              <a:gd name="T5" fmla="*/ 3373 h 3840"/>
              <a:gd name="T6" fmla="*/ 1701 w 6254"/>
              <a:gd name="T7" fmla="*/ 3840 h 3840"/>
              <a:gd name="T8" fmla="*/ 4557 w 6254"/>
              <a:gd name="T9" fmla="*/ 3840 h 3840"/>
              <a:gd name="T10" fmla="*/ 5768 w 6254"/>
              <a:gd name="T11" fmla="*/ 3373 h 3840"/>
              <a:gd name="T12" fmla="*/ 6254 w 6254"/>
              <a:gd name="T13" fmla="*/ 2214 h 3840"/>
              <a:gd name="T14" fmla="*/ 6254 w 6254"/>
              <a:gd name="T15" fmla="*/ 0 h 3840"/>
              <a:gd name="T16" fmla="*/ 0 w 6254"/>
              <a:gd name="T17" fmla="*/ 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4" h="3840">
                <a:moveTo>
                  <a:pt x="0" y="0"/>
                </a:moveTo>
                <a:cubicBezTo>
                  <a:pt x="0" y="2214"/>
                  <a:pt x="0" y="2214"/>
                  <a:pt x="0" y="2214"/>
                </a:cubicBezTo>
                <a:cubicBezTo>
                  <a:pt x="0" y="2672"/>
                  <a:pt x="169" y="3057"/>
                  <a:pt x="509" y="3373"/>
                </a:cubicBezTo>
                <a:cubicBezTo>
                  <a:pt x="844" y="3686"/>
                  <a:pt x="1243" y="3840"/>
                  <a:pt x="1701" y="3840"/>
                </a:cubicBezTo>
                <a:cubicBezTo>
                  <a:pt x="4557" y="3840"/>
                  <a:pt x="4557" y="3840"/>
                  <a:pt x="4557" y="3840"/>
                </a:cubicBezTo>
                <a:cubicBezTo>
                  <a:pt x="5038" y="3840"/>
                  <a:pt x="5442" y="3686"/>
                  <a:pt x="5768" y="3373"/>
                </a:cubicBezTo>
                <a:cubicBezTo>
                  <a:pt x="6093" y="3057"/>
                  <a:pt x="6254" y="2672"/>
                  <a:pt x="6254" y="2214"/>
                </a:cubicBezTo>
                <a:cubicBezTo>
                  <a:pt x="6254" y="0"/>
                  <a:pt x="6254" y="0"/>
                  <a:pt x="6254" y="0"/>
                </a:cubicBezTo>
                <a:lnTo>
                  <a:pt x="0" y="0"/>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B28DBDBE-B8E4-4B58-8569-2A5EAE1491FD}"/>
              </a:ext>
            </a:extLst>
          </p:cNvPr>
          <p:cNvSpPr>
            <a:spLocks/>
          </p:cNvSpPr>
          <p:nvPr userDrawn="1"/>
        </p:nvSpPr>
        <p:spPr bwMode="gray">
          <a:xfrm>
            <a:off x="2087394" y="608546"/>
            <a:ext cx="316192" cy="317781"/>
          </a:xfrm>
          <a:custGeom>
            <a:avLst/>
            <a:gdLst>
              <a:gd name="T0" fmla="*/ 685 w 999"/>
              <a:gd name="T1" fmla="*/ 285 h 998"/>
              <a:gd name="T2" fmla="*/ 433 w 999"/>
              <a:gd name="T3" fmla="*/ 285 h 998"/>
              <a:gd name="T4" fmla="*/ 333 w 999"/>
              <a:gd name="T5" fmla="*/ 325 h 998"/>
              <a:gd name="T6" fmla="*/ 292 w 999"/>
              <a:gd name="T7" fmla="*/ 420 h 998"/>
              <a:gd name="T8" fmla="*/ 292 w 999"/>
              <a:gd name="T9" fmla="*/ 451 h 998"/>
              <a:gd name="T10" fmla="*/ 308 w 999"/>
              <a:gd name="T11" fmla="*/ 515 h 998"/>
              <a:gd name="T12" fmla="*/ 266 w 999"/>
              <a:gd name="T13" fmla="*/ 553 h 998"/>
              <a:gd name="T14" fmla="*/ 252 w 999"/>
              <a:gd name="T15" fmla="*/ 622 h 998"/>
              <a:gd name="T16" fmla="*/ 252 w 999"/>
              <a:gd name="T17" fmla="*/ 684 h 998"/>
              <a:gd name="T18" fmla="*/ 261 w 999"/>
              <a:gd name="T19" fmla="*/ 704 h 998"/>
              <a:gd name="T20" fmla="*/ 283 w 999"/>
              <a:gd name="T21" fmla="*/ 713 h 998"/>
              <a:gd name="T22" fmla="*/ 334 w 999"/>
              <a:gd name="T23" fmla="*/ 713 h 998"/>
              <a:gd name="T24" fmla="*/ 355 w 999"/>
              <a:gd name="T25" fmla="*/ 704 h 998"/>
              <a:gd name="T26" fmla="*/ 364 w 999"/>
              <a:gd name="T27" fmla="*/ 684 h 998"/>
              <a:gd name="T28" fmla="*/ 364 w 999"/>
              <a:gd name="T29" fmla="*/ 622 h 998"/>
              <a:gd name="T30" fmla="*/ 373 w 999"/>
              <a:gd name="T31" fmla="*/ 597 h 998"/>
              <a:gd name="T32" fmla="*/ 394 w 999"/>
              <a:gd name="T33" fmla="*/ 587 h 998"/>
              <a:gd name="T34" fmla="*/ 604 w 999"/>
              <a:gd name="T35" fmla="*/ 587 h 998"/>
              <a:gd name="T36" fmla="*/ 604 w 999"/>
              <a:gd name="T37" fmla="*/ 684 h 998"/>
              <a:gd name="T38" fmla="*/ 613 w 999"/>
              <a:gd name="T39" fmla="*/ 704 h 998"/>
              <a:gd name="T40" fmla="*/ 634 w 999"/>
              <a:gd name="T41" fmla="*/ 713 h 998"/>
              <a:gd name="T42" fmla="*/ 685 w 999"/>
              <a:gd name="T43" fmla="*/ 713 h 998"/>
              <a:gd name="T44" fmla="*/ 706 w 999"/>
              <a:gd name="T45" fmla="*/ 704 h 998"/>
              <a:gd name="T46" fmla="*/ 715 w 999"/>
              <a:gd name="T47" fmla="*/ 684 h 998"/>
              <a:gd name="T48" fmla="*/ 715 w 999"/>
              <a:gd name="T49" fmla="*/ 314 h 998"/>
              <a:gd name="T50" fmla="*/ 706 w 999"/>
              <a:gd name="T51" fmla="*/ 294 h 998"/>
              <a:gd name="T52" fmla="*/ 685 w 999"/>
              <a:gd name="T53" fmla="*/ 285 h 998"/>
              <a:gd name="T54" fmla="*/ 604 w 999"/>
              <a:gd name="T55" fmla="*/ 487 h 998"/>
              <a:gd name="T56" fmla="*/ 433 w 999"/>
              <a:gd name="T57" fmla="*/ 487 h 998"/>
              <a:gd name="T58" fmla="*/ 412 w 999"/>
              <a:gd name="T59" fmla="*/ 477 h 998"/>
              <a:gd name="T60" fmla="*/ 403 w 999"/>
              <a:gd name="T61" fmla="*/ 452 h 998"/>
              <a:gd name="T62" fmla="*/ 403 w 999"/>
              <a:gd name="T63" fmla="*/ 404 h 998"/>
              <a:gd name="T64" fmla="*/ 412 w 999"/>
              <a:gd name="T65" fmla="*/ 378 h 998"/>
              <a:gd name="T66" fmla="*/ 433 w 999"/>
              <a:gd name="T67" fmla="*/ 368 h 998"/>
              <a:gd name="T68" fmla="*/ 604 w 999"/>
              <a:gd name="T69" fmla="*/ 368 h 998"/>
              <a:gd name="T70" fmla="*/ 604 w 999"/>
              <a:gd name="T71" fmla="*/ 487 h 998"/>
              <a:gd name="T72" fmla="*/ 500 w 999"/>
              <a:gd name="T73" fmla="*/ 0 h 998"/>
              <a:gd name="T74" fmla="*/ 0 w 999"/>
              <a:gd name="T75" fmla="*/ 499 h 998"/>
              <a:gd name="T76" fmla="*/ 500 w 999"/>
              <a:gd name="T77" fmla="*/ 998 h 998"/>
              <a:gd name="T78" fmla="*/ 999 w 999"/>
              <a:gd name="T79" fmla="*/ 499 h 998"/>
              <a:gd name="T80" fmla="*/ 500 w 999"/>
              <a:gd name="T81" fmla="*/ 0 h 998"/>
              <a:gd name="T82" fmla="*/ 804 w 999"/>
              <a:gd name="T83" fmla="*/ 804 h 998"/>
              <a:gd name="T84" fmla="*/ 500 w 999"/>
              <a:gd name="T85" fmla="*/ 930 h 998"/>
              <a:gd name="T86" fmla="*/ 195 w 999"/>
              <a:gd name="T87" fmla="*/ 804 h 998"/>
              <a:gd name="T88" fmla="*/ 69 w 999"/>
              <a:gd name="T89" fmla="*/ 499 h 998"/>
              <a:gd name="T90" fmla="*/ 195 w 999"/>
              <a:gd name="T91" fmla="*/ 195 h 998"/>
              <a:gd name="T92" fmla="*/ 500 w 999"/>
              <a:gd name="T93" fmla="*/ 69 h 998"/>
              <a:gd name="T94" fmla="*/ 804 w 999"/>
              <a:gd name="T95" fmla="*/ 195 h 998"/>
              <a:gd name="T96" fmla="*/ 930 w 999"/>
              <a:gd name="T97" fmla="*/ 499 h 998"/>
              <a:gd name="T98" fmla="*/ 804 w 999"/>
              <a:gd name="T99" fmla="*/ 804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9" h="998">
                <a:moveTo>
                  <a:pt x="685" y="285"/>
                </a:moveTo>
                <a:cubicBezTo>
                  <a:pt x="433" y="285"/>
                  <a:pt x="433" y="285"/>
                  <a:pt x="433" y="285"/>
                </a:cubicBezTo>
                <a:cubicBezTo>
                  <a:pt x="394" y="285"/>
                  <a:pt x="360" y="298"/>
                  <a:pt x="333" y="325"/>
                </a:cubicBezTo>
                <a:cubicBezTo>
                  <a:pt x="305" y="351"/>
                  <a:pt x="292" y="383"/>
                  <a:pt x="292" y="420"/>
                </a:cubicBezTo>
                <a:cubicBezTo>
                  <a:pt x="292" y="451"/>
                  <a:pt x="292" y="451"/>
                  <a:pt x="292" y="451"/>
                </a:cubicBezTo>
                <a:cubicBezTo>
                  <a:pt x="292" y="473"/>
                  <a:pt x="297" y="495"/>
                  <a:pt x="308" y="515"/>
                </a:cubicBezTo>
                <a:cubicBezTo>
                  <a:pt x="289" y="527"/>
                  <a:pt x="275" y="539"/>
                  <a:pt x="266" y="553"/>
                </a:cubicBezTo>
                <a:cubicBezTo>
                  <a:pt x="257" y="569"/>
                  <a:pt x="252" y="592"/>
                  <a:pt x="252" y="622"/>
                </a:cubicBezTo>
                <a:cubicBezTo>
                  <a:pt x="252" y="684"/>
                  <a:pt x="252" y="684"/>
                  <a:pt x="252" y="684"/>
                </a:cubicBezTo>
                <a:cubicBezTo>
                  <a:pt x="252" y="692"/>
                  <a:pt x="255" y="699"/>
                  <a:pt x="261" y="704"/>
                </a:cubicBezTo>
                <a:cubicBezTo>
                  <a:pt x="267" y="710"/>
                  <a:pt x="274" y="713"/>
                  <a:pt x="283" y="713"/>
                </a:cubicBezTo>
                <a:cubicBezTo>
                  <a:pt x="334" y="713"/>
                  <a:pt x="334" y="713"/>
                  <a:pt x="334" y="713"/>
                </a:cubicBezTo>
                <a:cubicBezTo>
                  <a:pt x="342" y="713"/>
                  <a:pt x="349" y="710"/>
                  <a:pt x="355" y="704"/>
                </a:cubicBezTo>
                <a:cubicBezTo>
                  <a:pt x="361" y="699"/>
                  <a:pt x="364" y="692"/>
                  <a:pt x="364" y="684"/>
                </a:cubicBezTo>
                <a:cubicBezTo>
                  <a:pt x="364" y="622"/>
                  <a:pt x="364" y="622"/>
                  <a:pt x="364" y="622"/>
                </a:cubicBezTo>
                <a:cubicBezTo>
                  <a:pt x="364" y="612"/>
                  <a:pt x="367" y="604"/>
                  <a:pt x="373" y="597"/>
                </a:cubicBezTo>
                <a:cubicBezTo>
                  <a:pt x="379" y="590"/>
                  <a:pt x="386" y="587"/>
                  <a:pt x="394" y="587"/>
                </a:cubicBezTo>
                <a:cubicBezTo>
                  <a:pt x="604" y="587"/>
                  <a:pt x="604" y="587"/>
                  <a:pt x="604" y="587"/>
                </a:cubicBezTo>
                <a:cubicBezTo>
                  <a:pt x="604" y="684"/>
                  <a:pt x="604" y="684"/>
                  <a:pt x="604" y="684"/>
                </a:cubicBezTo>
                <a:cubicBezTo>
                  <a:pt x="604" y="692"/>
                  <a:pt x="607" y="699"/>
                  <a:pt x="613" y="704"/>
                </a:cubicBezTo>
                <a:cubicBezTo>
                  <a:pt x="619" y="710"/>
                  <a:pt x="626" y="713"/>
                  <a:pt x="634" y="713"/>
                </a:cubicBezTo>
                <a:cubicBezTo>
                  <a:pt x="685" y="713"/>
                  <a:pt x="685" y="713"/>
                  <a:pt x="685" y="713"/>
                </a:cubicBezTo>
                <a:cubicBezTo>
                  <a:pt x="693" y="713"/>
                  <a:pt x="701" y="710"/>
                  <a:pt x="706" y="704"/>
                </a:cubicBezTo>
                <a:cubicBezTo>
                  <a:pt x="712" y="699"/>
                  <a:pt x="715" y="692"/>
                  <a:pt x="715" y="684"/>
                </a:cubicBezTo>
                <a:cubicBezTo>
                  <a:pt x="715" y="314"/>
                  <a:pt x="715" y="314"/>
                  <a:pt x="715" y="314"/>
                </a:cubicBezTo>
                <a:cubicBezTo>
                  <a:pt x="715" y="306"/>
                  <a:pt x="712" y="299"/>
                  <a:pt x="706" y="294"/>
                </a:cubicBezTo>
                <a:cubicBezTo>
                  <a:pt x="701" y="288"/>
                  <a:pt x="693" y="285"/>
                  <a:pt x="685" y="285"/>
                </a:cubicBezTo>
                <a:close/>
                <a:moveTo>
                  <a:pt x="604" y="487"/>
                </a:moveTo>
                <a:cubicBezTo>
                  <a:pt x="433" y="487"/>
                  <a:pt x="433" y="487"/>
                  <a:pt x="433" y="487"/>
                </a:cubicBezTo>
                <a:cubicBezTo>
                  <a:pt x="425" y="487"/>
                  <a:pt x="418" y="483"/>
                  <a:pt x="412" y="477"/>
                </a:cubicBezTo>
                <a:cubicBezTo>
                  <a:pt x="406" y="470"/>
                  <a:pt x="403" y="462"/>
                  <a:pt x="403" y="452"/>
                </a:cubicBezTo>
                <a:cubicBezTo>
                  <a:pt x="403" y="404"/>
                  <a:pt x="403" y="404"/>
                  <a:pt x="403" y="404"/>
                </a:cubicBezTo>
                <a:cubicBezTo>
                  <a:pt x="403" y="394"/>
                  <a:pt x="406" y="385"/>
                  <a:pt x="412" y="378"/>
                </a:cubicBezTo>
                <a:cubicBezTo>
                  <a:pt x="418" y="372"/>
                  <a:pt x="425" y="368"/>
                  <a:pt x="433" y="368"/>
                </a:cubicBezTo>
                <a:cubicBezTo>
                  <a:pt x="604" y="368"/>
                  <a:pt x="604" y="368"/>
                  <a:pt x="604" y="368"/>
                </a:cubicBezTo>
                <a:lnTo>
                  <a:pt x="604" y="487"/>
                </a:lnTo>
                <a:close/>
                <a:moveTo>
                  <a:pt x="500" y="0"/>
                </a:moveTo>
                <a:cubicBezTo>
                  <a:pt x="224" y="0"/>
                  <a:pt x="0" y="223"/>
                  <a:pt x="0" y="499"/>
                </a:cubicBezTo>
                <a:cubicBezTo>
                  <a:pt x="0" y="775"/>
                  <a:pt x="224" y="998"/>
                  <a:pt x="500" y="998"/>
                </a:cubicBezTo>
                <a:cubicBezTo>
                  <a:pt x="775" y="998"/>
                  <a:pt x="999" y="775"/>
                  <a:pt x="999" y="499"/>
                </a:cubicBezTo>
                <a:cubicBezTo>
                  <a:pt x="999" y="223"/>
                  <a:pt x="775" y="0"/>
                  <a:pt x="500" y="0"/>
                </a:cubicBezTo>
                <a:close/>
                <a:moveTo>
                  <a:pt x="804" y="804"/>
                </a:moveTo>
                <a:cubicBezTo>
                  <a:pt x="726" y="882"/>
                  <a:pt x="619" y="930"/>
                  <a:pt x="500" y="930"/>
                </a:cubicBezTo>
                <a:cubicBezTo>
                  <a:pt x="381" y="930"/>
                  <a:pt x="273" y="882"/>
                  <a:pt x="195" y="804"/>
                </a:cubicBezTo>
                <a:cubicBezTo>
                  <a:pt x="117" y="726"/>
                  <a:pt x="69" y="618"/>
                  <a:pt x="69" y="499"/>
                </a:cubicBezTo>
                <a:cubicBezTo>
                  <a:pt x="69" y="380"/>
                  <a:pt x="117" y="273"/>
                  <a:pt x="195" y="195"/>
                </a:cubicBezTo>
                <a:cubicBezTo>
                  <a:pt x="273" y="117"/>
                  <a:pt x="381" y="69"/>
                  <a:pt x="500" y="69"/>
                </a:cubicBezTo>
                <a:cubicBezTo>
                  <a:pt x="619" y="69"/>
                  <a:pt x="726" y="117"/>
                  <a:pt x="804" y="195"/>
                </a:cubicBezTo>
                <a:cubicBezTo>
                  <a:pt x="882" y="273"/>
                  <a:pt x="930" y="380"/>
                  <a:pt x="930" y="499"/>
                </a:cubicBezTo>
                <a:cubicBezTo>
                  <a:pt x="930" y="618"/>
                  <a:pt x="882" y="726"/>
                  <a:pt x="804" y="8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nvGrpSpPr>
          <p:cNvPr id="9" name="Group 4">
            <a:extLst>
              <a:ext uri="{FF2B5EF4-FFF2-40B4-BE49-F238E27FC236}">
                <a16:creationId xmlns:a16="http://schemas.microsoft.com/office/drawing/2014/main" id="{97B5E7AF-D84F-4691-807F-6AB1FDF9A8BC}"/>
              </a:ext>
            </a:extLst>
          </p:cNvPr>
          <p:cNvGrpSpPr>
            <a:grpSpLocks noChangeAspect="1"/>
          </p:cNvGrpSpPr>
          <p:nvPr userDrawn="1"/>
        </p:nvGrpSpPr>
        <p:grpSpPr bwMode="auto">
          <a:xfrm>
            <a:off x="8369302" y="322263"/>
            <a:ext cx="1963738" cy="142875"/>
            <a:chOff x="5272" y="203"/>
            <a:chExt cx="1237" cy="90"/>
          </a:xfrm>
        </p:grpSpPr>
        <p:sp>
          <p:nvSpPr>
            <p:cNvPr id="12" name="Freeform 5">
              <a:extLst>
                <a:ext uri="{FF2B5EF4-FFF2-40B4-BE49-F238E27FC236}">
                  <a16:creationId xmlns:a16="http://schemas.microsoft.com/office/drawing/2014/main" id="{A48C0E56-108F-4FD5-9625-00F345079471}"/>
                </a:ext>
              </a:extLst>
            </p:cNvPr>
            <p:cNvSpPr>
              <a:spLocks/>
            </p:cNvSpPr>
            <p:nvPr/>
          </p:nvSpPr>
          <p:spPr bwMode="auto">
            <a:xfrm>
              <a:off x="6101" y="208"/>
              <a:ext cx="408" cy="66"/>
            </a:xfrm>
            <a:custGeom>
              <a:avLst/>
              <a:gdLst>
                <a:gd name="T0" fmla="*/ 62 w 2040"/>
                <a:gd name="T1" fmla="*/ 31 h 333"/>
                <a:gd name="T2" fmla="*/ 43 w 2040"/>
                <a:gd name="T3" fmla="*/ 179 h 333"/>
                <a:gd name="T4" fmla="*/ 0 w 2040"/>
                <a:gd name="T5" fmla="*/ 310 h 333"/>
                <a:gd name="T6" fmla="*/ 63 w 2040"/>
                <a:gd name="T7" fmla="*/ 333 h 333"/>
                <a:gd name="T8" fmla="*/ 86 w 2040"/>
                <a:gd name="T9" fmla="*/ 262 h 333"/>
                <a:gd name="T10" fmla="*/ 271 w 2040"/>
                <a:gd name="T11" fmla="*/ 235 h 333"/>
                <a:gd name="T12" fmla="*/ 294 w 2040"/>
                <a:gd name="T13" fmla="*/ 333 h 333"/>
                <a:gd name="T14" fmla="*/ 357 w 2040"/>
                <a:gd name="T15" fmla="*/ 310 h 333"/>
                <a:gd name="T16" fmla="*/ 333 w 2040"/>
                <a:gd name="T17" fmla="*/ 0 h 333"/>
                <a:gd name="T18" fmla="*/ 123 w 2040"/>
                <a:gd name="T19" fmla="*/ 149 h 333"/>
                <a:gd name="T20" fmla="*/ 123 w 2040"/>
                <a:gd name="T21" fmla="*/ 73 h 333"/>
                <a:gd name="T22" fmla="*/ 271 w 2040"/>
                <a:gd name="T23" fmla="*/ 157 h 333"/>
                <a:gd name="T24" fmla="*/ 1113 w 2040"/>
                <a:gd name="T25" fmla="*/ 0 h 333"/>
                <a:gd name="T26" fmla="*/ 893 w 2040"/>
                <a:gd name="T27" fmla="*/ 23 h 333"/>
                <a:gd name="T28" fmla="*/ 917 w 2040"/>
                <a:gd name="T29" fmla="*/ 333 h 333"/>
                <a:gd name="T30" fmla="*/ 1238 w 2040"/>
                <a:gd name="T31" fmla="*/ 231 h 333"/>
                <a:gd name="T32" fmla="*/ 964 w 2040"/>
                <a:gd name="T33" fmla="*/ 67 h 333"/>
                <a:gd name="T34" fmla="*/ 1143 w 2040"/>
                <a:gd name="T35" fmla="*/ 103 h 333"/>
                <a:gd name="T36" fmla="*/ 964 w 2040"/>
                <a:gd name="T37" fmla="*/ 139 h 333"/>
                <a:gd name="T38" fmla="*/ 1126 w 2040"/>
                <a:gd name="T39" fmla="*/ 266 h 333"/>
                <a:gd name="T40" fmla="*/ 1126 w 2040"/>
                <a:gd name="T41" fmla="*/ 194 h 333"/>
                <a:gd name="T42" fmla="*/ 1150 w 2040"/>
                <a:gd name="T43" fmla="*/ 256 h 333"/>
                <a:gd name="T44" fmla="*/ 2033 w 2040"/>
                <a:gd name="T45" fmla="*/ 327 h 333"/>
                <a:gd name="T46" fmla="*/ 1762 w 2040"/>
                <a:gd name="T47" fmla="*/ 327 h 333"/>
                <a:gd name="T48" fmla="*/ 1762 w 2040"/>
                <a:gd name="T49" fmla="*/ 262 h 333"/>
                <a:gd name="T50" fmla="*/ 1780 w 2040"/>
                <a:gd name="T51" fmla="*/ 73 h 333"/>
                <a:gd name="T52" fmla="*/ 1756 w 2040"/>
                <a:gd name="T53" fmla="*/ 50 h 333"/>
                <a:gd name="T54" fmla="*/ 1779 w 2040"/>
                <a:gd name="T55" fmla="*/ 0 h 333"/>
                <a:gd name="T56" fmla="*/ 1864 w 2040"/>
                <a:gd name="T57" fmla="*/ 23 h 333"/>
                <a:gd name="T58" fmla="*/ 2033 w 2040"/>
                <a:gd name="T59" fmla="*/ 262 h 333"/>
                <a:gd name="T60" fmla="*/ 1634 w 2040"/>
                <a:gd name="T61" fmla="*/ 38 h 333"/>
                <a:gd name="T62" fmla="*/ 1613 w 2040"/>
                <a:gd name="T63" fmla="*/ 87 h 333"/>
                <a:gd name="T64" fmla="*/ 1422 w 2040"/>
                <a:gd name="T65" fmla="*/ 112 h 333"/>
                <a:gd name="T66" fmla="*/ 1628 w 2040"/>
                <a:gd name="T67" fmla="*/ 137 h 333"/>
                <a:gd name="T68" fmla="*/ 1628 w 2040"/>
                <a:gd name="T69" fmla="*/ 196 h 333"/>
                <a:gd name="T70" fmla="*/ 1422 w 2040"/>
                <a:gd name="T71" fmla="*/ 222 h 333"/>
                <a:gd name="T72" fmla="*/ 1613 w 2040"/>
                <a:gd name="T73" fmla="*/ 247 h 333"/>
                <a:gd name="T74" fmla="*/ 1634 w 2040"/>
                <a:gd name="T75" fmla="*/ 296 h 333"/>
                <a:gd name="T76" fmla="*/ 1443 w 2040"/>
                <a:gd name="T77" fmla="*/ 316 h 333"/>
                <a:gd name="T78" fmla="*/ 1344 w 2040"/>
                <a:gd name="T79" fmla="*/ 112 h 333"/>
                <a:gd name="T80" fmla="*/ 1613 w 2040"/>
                <a:gd name="T81" fmla="*/ 17 h 333"/>
                <a:gd name="T82" fmla="*/ 770 w 2040"/>
                <a:gd name="T83" fmla="*/ 112 h 333"/>
                <a:gd name="T84" fmla="*/ 672 w 2040"/>
                <a:gd name="T85" fmla="*/ 316 h 333"/>
                <a:gd name="T86" fmla="*/ 481 w 2040"/>
                <a:gd name="T87" fmla="*/ 296 h 333"/>
                <a:gd name="T88" fmla="*/ 502 w 2040"/>
                <a:gd name="T89" fmla="*/ 247 h 333"/>
                <a:gd name="T90" fmla="*/ 693 w 2040"/>
                <a:gd name="T91" fmla="*/ 222 h 333"/>
                <a:gd name="T92" fmla="*/ 487 w 2040"/>
                <a:gd name="T93" fmla="*/ 196 h 333"/>
                <a:gd name="T94" fmla="*/ 487 w 2040"/>
                <a:gd name="T95" fmla="*/ 137 h 333"/>
                <a:gd name="T96" fmla="*/ 693 w 2040"/>
                <a:gd name="T97" fmla="*/ 112 h 333"/>
                <a:gd name="T98" fmla="*/ 501 w 2040"/>
                <a:gd name="T99" fmla="*/ 87 h 333"/>
                <a:gd name="T100" fmla="*/ 481 w 2040"/>
                <a:gd name="T101" fmla="*/ 38 h 333"/>
                <a:gd name="T102" fmla="*/ 672 w 2040"/>
                <a:gd name="T103" fmla="*/ 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0" h="333">
                  <a:moveTo>
                    <a:pt x="333" y="0"/>
                  </a:moveTo>
                  <a:cubicBezTo>
                    <a:pt x="139" y="0"/>
                    <a:pt x="139" y="0"/>
                    <a:pt x="139" y="0"/>
                  </a:cubicBezTo>
                  <a:cubicBezTo>
                    <a:pt x="109" y="0"/>
                    <a:pt x="83" y="11"/>
                    <a:pt x="62" y="31"/>
                  </a:cubicBezTo>
                  <a:cubicBezTo>
                    <a:pt x="41" y="52"/>
                    <a:pt x="30" y="76"/>
                    <a:pt x="30" y="105"/>
                  </a:cubicBezTo>
                  <a:cubicBezTo>
                    <a:pt x="30" y="129"/>
                    <a:pt x="30" y="129"/>
                    <a:pt x="30" y="129"/>
                  </a:cubicBezTo>
                  <a:cubicBezTo>
                    <a:pt x="30" y="147"/>
                    <a:pt x="34" y="163"/>
                    <a:pt x="43" y="179"/>
                  </a:cubicBezTo>
                  <a:cubicBezTo>
                    <a:pt x="28" y="188"/>
                    <a:pt x="17" y="198"/>
                    <a:pt x="11" y="208"/>
                  </a:cubicBezTo>
                  <a:cubicBezTo>
                    <a:pt x="3" y="221"/>
                    <a:pt x="0" y="239"/>
                    <a:pt x="0" y="262"/>
                  </a:cubicBezTo>
                  <a:cubicBezTo>
                    <a:pt x="0" y="310"/>
                    <a:pt x="0" y="310"/>
                    <a:pt x="0" y="310"/>
                  </a:cubicBezTo>
                  <a:cubicBezTo>
                    <a:pt x="0" y="317"/>
                    <a:pt x="2" y="322"/>
                    <a:pt x="7" y="327"/>
                  </a:cubicBezTo>
                  <a:cubicBezTo>
                    <a:pt x="11" y="331"/>
                    <a:pt x="17" y="333"/>
                    <a:pt x="23" y="333"/>
                  </a:cubicBezTo>
                  <a:cubicBezTo>
                    <a:pt x="63" y="333"/>
                    <a:pt x="63" y="333"/>
                    <a:pt x="63" y="333"/>
                  </a:cubicBezTo>
                  <a:cubicBezTo>
                    <a:pt x="69" y="333"/>
                    <a:pt x="75" y="331"/>
                    <a:pt x="79" y="327"/>
                  </a:cubicBezTo>
                  <a:cubicBezTo>
                    <a:pt x="84" y="322"/>
                    <a:pt x="86" y="317"/>
                    <a:pt x="86" y="310"/>
                  </a:cubicBezTo>
                  <a:cubicBezTo>
                    <a:pt x="86" y="262"/>
                    <a:pt x="86" y="262"/>
                    <a:pt x="86" y="262"/>
                  </a:cubicBezTo>
                  <a:cubicBezTo>
                    <a:pt x="86" y="255"/>
                    <a:pt x="88" y="248"/>
                    <a:pt x="93" y="243"/>
                  </a:cubicBezTo>
                  <a:cubicBezTo>
                    <a:pt x="98" y="238"/>
                    <a:pt x="103" y="235"/>
                    <a:pt x="109" y="235"/>
                  </a:cubicBezTo>
                  <a:cubicBezTo>
                    <a:pt x="271" y="235"/>
                    <a:pt x="271" y="235"/>
                    <a:pt x="271" y="235"/>
                  </a:cubicBezTo>
                  <a:cubicBezTo>
                    <a:pt x="271" y="310"/>
                    <a:pt x="271" y="310"/>
                    <a:pt x="271" y="310"/>
                  </a:cubicBezTo>
                  <a:cubicBezTo>
                    <a:pt x="271" y="317"/>
                    <a:pt x="273" y="322"/>
                    <a:pt x="278" y="327"/>
                  </a:cubicBezTo>
                  <a:cubicBezTo>
                    <a:pt x="282" y="331"/>
                    <a:pt x="288" y="333"/>
                    <a:pt x="294" y="333"/>
                  </a:cubicBezTo>
                  <a:cubicBezTo>
                    <a:pt x="333" y="333"/>
                    <a:pt x="333" y="333"/>
                    <a:pt x="333" y="333"/>
                  </a:cubicBezTo>
                  <a:cubicBezTo>
                    <a:pt x="340" y="333"/>
                    <a:pt x="346" y="331"/>
                    <a:pt x="350" y="327"/>
                  </a:cubicBezTo>
                  <a:cubicBezTo>
                    <a:pt x="355" y="322"/>
                    <a:pt x="357" y="317"/>
                    <a:pt x="357" y="310"/>
                  </a:cubicBezTo>
                  <a:cubicBezTo>
                    <a:pt x="357" y="23"/>
                    <a:pt x="357" y="23"/>
                    <a:pt x="357" y="23"/>
                  </a:cubicBezTo>
                  <a:cubicBezTo>
                    <a:pt x="357" y="17"/>
                    <a:pt x="355" y="11"/>
                    <a:pt x="350" y="7"/>
                  </a:cubicBezTo>
                  <a:cubicBezTo>
                    <a:pt x="346" y="3"/>
                    <a:pt x="340" y="0"/>
                    <a:pt x="333" y="0"/>
                  </a:cubicBezTo>
                  <a:close/>
                  <a:moveTo>
                    <a:pt x="271" y="157"/>
                  </a:moveTo>
                  <a:cubicBezTo>
                    <a:pt x="139" y="157"/>
                    <a:pt x="139" y="157"/>
                    <a:pt x="139" y="157"/>
                  </a:cubicBezTo>
                  <a:cubicBezTo>
                    <a:pt x="133" y="157"/>
                    <a:pt x="128" y="155"/>
                    <a:pt x="123" y="149"/>
                  </a:cubicBezTo>
                  <a:cubicBezTo>
                    <a:pt x="119" y="144"/>
                    <a:pt x="116" y="138"/>
                    <a:pt x="116" y="130"/>
                  </a:cubicBezTo>
                  <a:cubicBezTo>
                    <a:pt x="116" y="93"/>
                    <a:pt x="116" y="93"/>
                    <a:pt x="116" y="93"/>
                  </a:cubicBezTo>
                  <a:cubicBezTo>
                    <a:pt x="116" y="85"/>
                    <a:pt x="119" y="78"/>
                    <a:pt x="123" y="73"/>
                  </a:cubicBezTo>
                  <a:cubicBezTo>
                    <a:pt x="128" y="68"/>
                    <a:pt x="133" y="65"/>
                    <a:pt x="139" y="65"/>
                  </a:cubicBezTo>
                  <a:cubicBezTo>
                    <a:pt x="271" y="65"/>
                    <a:pt x="271" y="65"/>
                    <a:pt x="271" y="65"/>
                  </a:cubicBezTo>
                  <a:lnTo>
                    <a:pt x="271" y="157"/>
                  </a:lnTo>
                  <a:close/>
                  <a:moveTo>
                    <a:pt x="1222" y="102"/>
                  </a:moveTo>
                  <a:cubicBezTo>
                    <a:pt x="1222" y="74"/>
                    <a:pt x="1211" y="50"/>
                    <a:pt x="1190" y="30"/>
                  </a:cubicBezTo>
                  <a:cubicBezTo>
                    <a:pt x="1168" y="10"/>
                    <a:pt x="1143" y="0"/>
                    <a:pt x="1113" y="0"/>
                  </a:cubicBezTo>
                  <a:cubicBezTo>
                    <a:pt x="917" y="0"/>
                    <a:pt x="917" y="0"/>
                    <a:pt x="917" y="0"/>
                  </a:cubicBezTo>
                  <a:cubicBezTo>
                    <a:pt x="910" y="0"/>
                    <a:pt x="905" y="3"/>
                    <a:pt x="900" y="7"/>
                  </a:cubicBezTo>
                  <a:cubicBezTo>
                    <a:pt x="896" y="11"/>
                    <a:pt x="893" y="16"/>
                    <a:pt x="893" y="23"/>
                  </a:cubicBezTo>
                  <a:cubicBezTo>
                    <a:pt x="893" y="311"/>
                    <a:pt x="893" y="311"/>
                    <a:pt x="893" y="311"/>
                  </a:cubicBezTo>
                  <a:cubicBezTo>
                    <a:pt x="893" y="317"/>
                    <a:pt x="896" y="322"/>
                    <a:pt x="900" y="327"/>
                  </a:cubicBezTo>
                  <a:cubicBezTo>
                    <a:pt x="905" y="331"/>
                    <a:pt x="910" y="333"/>
                    <a:pt x="917" y="333"/>
                  </a:cubicBezTo>
                  <a:cubicBezTo>
                    <a:pt x="1129" y="333"/>
                    <a:pt x="1129" y="333"/>
                    <a:pt x="1129" y="333"/>
                  </a:cubicBezTo>
                  <a:cubicBezTo>
                    <a:pt x="1160" y="333"/>
                    <a:pt x="1185" y="323"/>
                    <a:pt x="1207" y="303"/>
                  </a:cubicBezTo>
                  <a:cubicBezTo>
                    <a:pt x="1228" y="283"/>
                    <a:pt x="1238" y="259"/>
                    <a:pt x="1238" y="231"/>
                  </a:cubicBezTo>
                  <a:cubicBezTo>
                    <a:pt x="1238" y="202"/>
                    <a:pt x="1227" y="177"/>
                    <a:pt x="1205" y="157"/>
                  </a:cubicBezTo>
                  <a:cubicBezTo>
                    <a:pt x="1216" y="141"/>
                    <a:pt x="1222" y="123"/>
                    <a:pt x="1222" y="102"/>
                  </a:cubicBezTo>
                  <a:close/>
                  <a:moveTo>
                    <a:pt x="964" y="67"/>
                  </a:moveTo>
                  <a:cubicBezTo>
                    <a:pt x="1109" y="67"/>
                    <a:pt x="1109" y="67"/>
                    <a:pt x="1109" y="67"/>
                  </a:cubicBezTo>
                  <a:cubicBezTo>
                    <a:pt x="1118" y="67"/>
                    <a:pt x="1126" y="70"/>
                    <a:pt x="1133" y="77"/>
                  </a:cubicBezTo>
                  <a:cubicBezTo>
                    <a:pt x="1139" y="84"/>
                    <a:pt x="1143" y="93"/>
                    <a:pt x="1143" y="103"/>
                  </a:cubicBezTo>
                  <a:cubicBezTo>
                    <a:pt x="1143" y="113"/>
                    <a:pt x="1139" y="122"/>
                    <a:pt x="1132" y="128"/>
                  </a:cubicBezTo>
                  <a:cubicBezTo>
                    <a:pt x="1126" y="135"/>
                    <a:pt x="1118" y="139"/>
                    <a:pt x="1109" y="139"/>
                  </a:cubicBezTo>
                  <a:cubicBezTo>
                    <a:pt x="964" y="139"/>
                    <a:pt x="964" y="139"/>
                    <a:pt x="964" y="139"/>
                  </a:cubicBezTo>
                  <a:lnTo>
                    <a:pt x="964" y="67"/>
                  </a:lnTo>
                  <a:close/>
                  <a:moveTo>
                    <a:pt x="1150" y="256"/>
                  </a:moveTo>
                  <a:cubicBezTo>
                    <a:pt x="1143" y="263"/>
                    <a:pt x="1135" y="266"/>
                    <a:pt x="1126" y="266"/>
                  </a:cubicBezTo>
                  <a:cubicBezTo>
                    <a:pt x="964" y="266"/>
                    <a:pt x="964" y="266"/>
                    <a:pt x="964" y="266"/>
                  </a:cubicBezTo>
                  <a:cubicBezTo>
                    <a:pt x="964" y="194"/>
                    <a:pt x="964" y="194"/>
                    <a:pt x="964" y="194"/>
                  </a:cubicBezTo>
                  <a:cubicBezTo>
                    <a:pt x="1126" y="194"/>
                    <a:pt x="1126" y="194"/>
                    <a:pt x="1126" y="194"/>
                  </a:cubicBezTo>
                  <a:cubicBezTo>
                    <a:pt x="1135" y="194"/>
                    <a:pt x="1143" y="198"/>
                    <a:pt x="1150" y="205"/>
                  </a:cubicBezTo>
                  <a:cubicBezTo>
                    <a:pt x="1157" y="211"/>
                    <a:pt x="1160" y="220"/>
                    <a:pt x="1160" y="231"/>
                  </a:cubicBezTo>
                  <a:cubicBezTo>
                    <a:pt x="1160" y="241"/>
                    <a:pt x="1157" y="249"/>
                    <a:pt x="1150" y="256"/>
                  </a:cubicBezTo>
                  <a:close/>
                  <a:moveTo>
                    <a:pt x="2040" y="278"/>
                  </a:moveTo>
                  <a:cubicBezTo>
                    <a:pt x="2040" y="310"/>
                    <a:pt x="2040" y="310"/>
                    <a:pt x="2040" y="310"/>
                  </a:cubicBezTo>
                  <a:cubicBezTo>
                    <a:pt x="2040" y="317"/>
                    <a:pt x="2038" y="322"/>
                    <a:pt x="2033" y="327"/>
                  </a:cubicBezTo>
                  <a:cubicBezTo>
                    <a:pt x="2028" y="331"/>
                    <a:pt x="2023" y="333"/>
                    <a:pt x="2017" y="333"/>
                  </a:cubicBezTo>
                  <a:cubicBezTo>
                    <a:pt x="1779" y="333"/>
                    <a:pt x="1779" y="333"/>
                    <a:pt x="1779" y="333"/>
                  </a:cubicBezTo>
                  <a:cubicBezTo>
                    <a:pt x="1772" y="333"/>
                    <a:pt x="1767" y="331"/>
                    <a:pt x="1762" y="327"/>
                  </a:cubicBezTo>
                  <a:cubicBezTo>
                    <a:pt x="1758" y="322"/>
                    <a:pt x="1756" y="317"/>
                    <a:pt x="1756" y="310"/>
                  </a:cubicBezTo>
                  <a:cubicBezTo>
                    <a:pt x="1756" y="278"/>
                    <a:pt x="1756" y="278"/>
                    <a:pt x="1756" y="278"/>
                  </a:cubicBezTo>
                  <a:cubicBezTo>
                    <a:pt x="1756" y="272"/>
                    <a:pt x="1758" y="267"/>
                    <a:pt x="1762" y="262"/>
                  </a:cubicBezTo>
                  <a:cubicBezTo>
                    <a:pt x="1767" y="257"/>
                    <a:pt x="1772" y="255"/>
                    <a:pt x="1779" y="255"/>
                  </a:cubicBezTo>
                  <a:cubicBezTo>
                    <a:pt x="1780" y="255"/>
                    <a:pt x="1780" y="255"/>
                    <a:pt x="1780" y="255"/>
                  </a:cubicBezTo>
                  <a:cubicBezTo>
                    <a:pt x="1780" y="73"/>
                    <a:pt x="1780" y="73"/>
                    <a:pt x="1780" y="73"/>
                  </a:cubicBezTo>
                  <a:cubicBezTo>
                    <a:pt x="1779" y="73"/>
                    <a:pt x="1779" y="73"/>
                    <a:pt x="1779" y="73"/>
                  </a:cubicBezTo>
                  <a:cubicBezTo>
                    <a:pt x="1772" y="73"/>
                    <a:pt x="1767" y="71"/>
                    <a:pt x="1762" y="66"/>
                  </a:cubicBezTo>
                  <a:cubicBezTo>
                    <a:pt x="1758" y="62"/>
                    <a:pt x="1756" y="57"/>
                    <a:pt x="1756" y="50"/>
                  </a:cubicBezTo>
                  <a:cubicBezTo>
                    <a:pt x="1756" y="23"/>
                    <a:pt x="1756" y="23"/>
                    <a:pt x="1756" y="23"/>
                  </a:cubicBezTo>
                  <a:cubicBezTo>
                    <a:pt x="1756" y="17"/>
                    <a:pt x="1758" y="11"/>
                    <a:pt x="1762" y="7"/>
                  </a:cubicBezTo>
                  <a:cubicBezTo>
                    <a:pt x="1767" y="3"/>
                    <a:pt x="1772" y="0"/>
                    <a:pt x="1779" y="0"/>
                  </a:cubicBezTo>
                  <a:cubicBezTo>
                    <a:pt x="1841" y="0"/>
                    <a:pt x="1841" y="0"/>
                    <a:pt x="1841" y="0"/>
                  </a:cubicBezTo>
                  <a:cubicBezTo>
                    <a:pt x="1847" y="0"/>
                    <a:pt x="1852" y="3"/>
                    <a:pt x="1857" y="7"/>
                  </a:cubicBezTo>
                  <a:cubicBezTo>
                    <a:pt x="1862" y="11"/>
                    <a:pt x="1864" y="17"/>
                    <a:pt x="1864" y="23"/>
                  </a:cubicBezTo>
                  <a:cubicBezTo>
                    <a:pt x="1864" y="255"/>
                    <a:pt x="1864" y="255"/>
                    <a:pt x="1864" y="255"/>
                  </a:cubicBezTo>
                  <a:cubicBezTo>
                    <a:pt x="2017" y="255"/>
                    <a:pt x="2017" y="255"/>
                    <a:pt x="2017" y="255"/>
                  </a:cubicBezTo>
                  <a:cubicBezTo>
                    <a:pt x="2023" y="255"/>
                    <a:pt x="2028" y="257"/>
                    <a:pt x="2033" y="262"/>
                  </a:cubicBezTo>
                  <a:cubicBezTo>
                    <a:pt x="2038" y="267"/>
                    <a:pt x="2040" y="272"/>
                    <a:pt x="2040" y="278"/>
                  </a:cubicBezTo>
                  <a:close/>
                  <a:moveTo>
                    <a:pt x="1628" y="23"/>
                  </a:moveTo>
                  <a:cubicBezTo>
                    <a:pt x="1632" y="27"/>
                    <a:pt x="1634" y="32"/>
                    <a:pt x="1634" y="38"/>
                  </a:cubicBezTo>
                  <a:cubicBezTo>
                    <a:pt x="1634" y="66"/>
                    <a:pt x="1634" y="66"/>
                    <a:pt x="1634" y="66"/>
                  </a:cubicBezTo>
                  <a:cubicBezTo>
                    <a:pt x="1634" y="72"/>
                    <a:pt x="1632" y="77"/>
                    <a:pt x="1628" y="81"/>
                  </a:cubicBezTo>
                  <a:cubicBezTo>
                    <a:pt x="1624" y="85"/>
                    <a:pt x="1619" y="87"/>
                    <a:pt x="1613" y="87"/>
                  </a:cubicBezTo>
                  <a:cubicBezTo>
                    <a:pt x="1443" y="87"/>
                    <a:pt x="1443" y="87"/>
                    <a:pt x="1443" y="87"/>
                  </a:cubicBezTo>
                  <a:cubicBezTo>
                    <a:pt x="1437" y="87"/>
                    <a:pt x="1432" y="89"/>
                    <a:pt x="1428" y="94"/>
                  </a:cubicBezTo>
                  <a:cubicBezTo>
                    <a:pt x="1424" y="98"/>
                    <a:pt x="1422" y="104"/>
                    <a:pt x="1422" y="112"/>
                  </a:cubicBezTo>
                  <a:cubicBezTo>
                    <a:pt x="1422" y="132"/>
                    <a:pt x="1422" y="132"/>
                    <a:pt x="1422" y="132"/>
                  </a:cubicBezTo>
                  <a:cubicBezTo>
                    <a:pt x="1613" y="132"/>
                    <a:pt x="1613" y="132"/>
                    <a:pt x="1613" y="132"/>
                  </a:cubicBezTo>
                  <a:cubicBezTo>
                    <a:pt x="1619" y="132"/>
                    <a:pt x="1624" y="133"/>
                    <a:pt x="1628" y="137"/>
                  </a:cubicBezTo>
                  <a:cubicBezTo>
                    <a:pt x="1632" y="141"/>
                    <a:pt x="1634" y="146"/>
                    <a:pt x="1634" y="152"/>
                  </a:cubicBezTo>
                  <a:cubicBezTo>
                    <a:pt x="1634" y="181"/>
                    <a:pt x="1634" y="181"/>
                    <a:pt x="1634" y="181"/>
                  </a:cubicBezTo>
                  <a:cubicBezTo>
                    <a:pt x="1634" y="187"/>
                    <a:pt x="1632" y="192"/>
                    <a:pt x="1628" y="196"/>
                  </a:cubicBezTo>
                  <a:cubicBezTo>
                    <a:pt x="1624" y="200"/>
                    <a:pt x="1619" y="202"/>
                    <a:pt x="1613" y="202"/>
                  </a:cubicBezTo>
                  <a:cubicBezTo>
                    <a:pt x="1422" y="202"/>
                    <a:pt x="1422" y="202"/>
                    <a:pt x="1422" y="202"/>
                  </a:cubicBezTo>
                  <a:cubicBezTo>
                    <a:pt x="1422" y="222"/>
                    <a:pt x="1422" y="222"/>
                    <a:pt x="1422" y="222"/>
                  </a:cubicBezTo>
                  <a:cubicBezTo>
                    <a:pt x="1422" y="229"/>
                    <a:pt x="1424" y="235"/>
                    <a:pt x="1428" y="240"/>
                  </a:cubicBezTo>
                  <a:cubicBezTo>
                    <a:pt x="1432" y="245"/>
                    <a:pt x="1437" y="247"/>
                    <a:pt x="1443" y="247"/>
                  </a:cubicBezTo>
                  <a:cubicBezTo>
                    <a:pt x="1613" y="247"/>
                    <a:pt x="1613" y="247"/>
                    <a:pt x="1613" y="247"/>
                  </a:cubicBezTo>
                  <a:cubicBezTo>
                    <a:pt x="1619" y="247"/>
                    <a:pt x="1624" y="249"/>
                    <a:pt x="1628" y="253"/>
                  </a:cubicBezTo>
                  <a:cubicBezTo>
                    <a:pt x="1632" y="257"/>
                    <a:pt x="1634" y="262"/>
                    <a:pt x="1634" y="267"/>
                  </a:cubicBezTo>
                  <a:cubicBezTo>
                    <a:pt x="1634" y="296"/>
                    <a:pt x="1634" y="296"/>
                    <a:pt x="1634" y="296"/>
                  </a:cubicBezTo>
                  <a:cubicBezTo>
                    <a:pt x="1634" y="302"/>
                    <a:pt x="1632" y="307"/>
                    <a:pt x="1628" y="311"/>
                  </a:cubicBezTo>
                  <a:cubicBezTo>
                    <a:pt x="1624" y="315"/>
                    <a:pt x="1619" y="316"/>
                    <a:pt x="1613" y="316"/>
                  </a:cubicBezTo>
                  <a:cubicBezTo>
                    <a:pt x="1443" y="316"/>
                    <a:pt x="1443" y="316"/>
                    <a:pt x="1443" y="316"/>
                  </a:cubicBezTo>
                  <a:cubicBezTo>
                    <a:pt x="1415" y="316"/>
                    <a:pt x="1392" y="307"/>
                    <a:pt x="1373" y="289"/>
                  </a:cubicBezTo>
                  <a:cubicBezTo>
                    <a:pt x="1354" y="271"/>
                    <a:pt x="1344" y="248"/>
                    <a:pt x="1344" y="222"/>
                  </a:cubicBezTo>
                  <a:cubicBezTo>
                    <a:pt x="1344" y="112"/>
                    <a:pt x="1344" y="112"/>
                    <a:pt x="1344" y="112"/>
                  </a:cubicBezTo>
                  <a:cubicBezTo>
                    <a:pt x="1344" y="85"/>
                    <a:pt x="1354" y="63"/>
                    <a:pt x="1373" y="45"/>
                  </a:cubicBezTo>
                  <a:cubicBezTo>
                    <a:pt x="1392" y="26"/>
                    <a:pt x="1415" y="17"/>
                    <a:pt x="1443" y="17"/>
                  </a:cubicBezTo>
                  <a:cubicBezTo>
                    <a:pt x="1613" y="17"/>
                    <a:pt x="1613" y="17"/>
                    <a:pt x="1613" y="17"/>
                  </a:cubicBezTo>
                  <a:cubicBezTo>
                    <a:pt x="1619" y="17"/>
                    <a:pt x="1624" y="19"/>
                    <a:pt x="1628" y="23"/>
                  </a:cubicBezTo>
                  <a:close/>
                  <a:moveTo>
                    <a:pt x="742" y="45"/>
                  </a:moveTo>
                  <a:cubicBezTo>
                    <a:pt x="761" y="63"/>
                    <a:pt x="770" y="85"/>
                    <a:pt x="770" y="112"/>
                  </a:cubicBezTo>
                  <a:cubicBezTo>
                    <a:pt x="770" y="222"/>
                    <a:pt x="770" y="222"/>
                    <a:pt x="770" y="222"/>
                  </a:cubicBezTo>
                  <a:cubicBezTo>
                    <a:pt x="770" y="248"/>
                    <a:pt x="761" y="271"/>
                    <a:pt x="742" y="289"/>
                  </a:cubicBezTo>
                  <a:cubicBezTo>
                    <a:pt x="723" y="307"/>
                    <a:pt x="700" y="316"/>
                    <a:pt x="672" y="316"/>
                  </a:cubicBezTo>
                  <a:cubicBezTo>
                    <a:pt x="502" y="316"/>
                    <a:pt x="502" y="316"/>
                    <a:pt x="502" y="316"/>
                  </a:cubicBezTo>
                  <a:cubicBezTo>
                    <a:pt x="496" y="316"/>
                    <a:pt x="491" y="315"/>
                    <a:pt x="487" y="311"/>
                  </a:cubicBezTo>
                  <a:cubicBezTo>
                    <a:pt x="483" y="307"/>
                    <a:pt x="481" y="302"/>
                    <a:pt x="481" y="296"/>
                  </a:cubicBezTo>
                  <a:cubicBezTo>
                    <a:pt x="481" y="267"/>
                    <a:pt x="481" y="267"/>
                    <a:pt x="481" y="267"/>
                  </a:cubicBezTo>
                  <a:cubicBezTo>
                    <a:pt x="481" y="262"/>
                    <a:pt x="483" y="257"/>
                    <a:pt x="487" y="253"/>
                  </a:cubicBezTo>
                  <a:cubicBezTo>
                    <a:pt x="491" y="249"/>
                    <a:pt x="496" y="247"/>
                    <a:pt x="502" y="247"/>
                  </a:cubicBezTo>
                  <a:cubicBezTo>
                    <a:pt x="672" y="247"/>
                    <a:pt x="672" y="247"/>
                    <a:pt x="672" y="247"/>
                  </a:cubicBezTo>
                  <a:cubicBezTo>
                    <a:pt x="678" y="247"/>
                    <a:pt x="682" y="245"/>
                    <a:pt x="687" y="240"/>
                  </a:cubicBezTo>
                  <a:cubicBezTo>
                    <a:pt x="691" y="235"/>
                    <a:pt x="693" y="229"/>
                    <a:pt x="693" y="222"/>
                  </a:cubicBezTo>
                  <a:cubicBezTo>
                    <a:pt x="693" y="202"/>
                    <a:pt x="693" y="202"/>
                    <a:pt x="693" y="202"/>
                  </a:cubicBezTo>
                  <a:cubicBezTo>
                    <a:pt x="502" y="202"/>
                    <a:pt x="502" y="202"/>
                    <a:pt x="502" y="202"/>
                  </a:cubicBezTo>
                  <a:cubicBezTo>
                    <a:pt x="496" y="202"/>
                    <a:pt x="491" y="200"/>
                    <a:pt x="487" y="196"/>
                  </a:cubicBezTo>
                  <a:cubicBezTo>
                    <a:pt x="483" y="192"/>
                    <a:pt x="481" y="187"/>
                    <a:pt x="481" y="181"/>
                  </a:cubicBezTo>
                  <a:cubicBezTo>
                    <a:pt x="481" y="152"/>
                    <a:pt x="481" y="152"/>
                    <a:pt x="481" y="152"/>
                  </a:cubicBezTo>
                  <a:cubicBezTo>
                    <a:pt x="481" y="146"/>
                    <a:pt x="483" y="141"/>
                    <a:pt x="487" y="137"/>
                  </a:cubicBezTo>
                  <a:cubicBezTo>
                    <a:pt x="491" y="133"/>
                    <a:pt x="496" y="132"/>
                    <a:pt x="502" y="132"/>
                  </a:cubicBezTo>
                  <a:cubicBezTo>
                    <a:pt x="693" y="132"/>
                    <a:pt x="693" y="132"/>
                    <a:pt x="693" y="132"/>
                  </a:cubicBezTo>
                  <a:cubicBezTo>
                    <a:pt x="693" y="112"/>
                    <a:pt x="693" y="112"/>
                    <a:pt x="693" y="112"/>
                  </a:cubicBezTo>
                  <a:cubicBezTo>
                    <a:pt x="693" y="104"/>
                    <a:pt x="691" y="98"/>
                    <a:pt x="687" y="94"/>
                  </a:cubicBezTo>
                  <a:cubicBezTo>
                    <a:pt x="682" y="89"/>
                    <a:pt x="678" y="87"/>
                    <a:pt x="672" y="87"/>
                  </a:cubicBezTo>
                  <a:cubicBezTo>
                    <a:pt x="501" y="87"/>
                    <a:pt x="501" y="87"/>
                    <a:pt x="501" y="87"/>
                  </a:cubicBezTo>
                  <a:cubicBezTo>
                    <a:pt x="496" y="87"/>
                    <a:pt x="491" y="85"/>
                    <a:pt x="487" y="81"/>
                  </a:cubicBezTo>
                  <a:cubicBezTo>
                    <a:pt x="483" y="77"/>
                    <a:pt x="481" y="72"/>
                    <a:pt x="481" y="66"/>
                  </a:cubicBezTo>
                  <a:cubicBezTo>
                    <a:pt x="481" y="38"/>
                    <a:pt x="481" y="38"/>
                    <a:pt x="481" y="38"/>
                  </a:cubicBezTo>
                  <a:cubicBezTo>
                    <a:pt x="481" y="32"/>
                    <a:pt x="483" y="27"/>
                    <a:pt x="487" y="23"/>
                  </a:cubicBezTo>
                  <a:cubicBezTo>
                    <a:pt x="491" y="19"/>
                    <a:pt x="496" y="17"/>
                    <a:pt x="501" y="17"/>
                  </a:cubicBezTo>
                  <a:cubicBezTo>
                    <a:pt x="672" y="17"/>
                    <a:pt x="672" y="17"/>
                    <a:pt x="672" y="17"/>
                  </a:cubicBezTo>
                  <a:cubicBezTo>
                    <a:pt x="700" y="17"/>
                    <a:pt x="723" y="26"/>
                    <a:pt x="742" y="45"/>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6">
              <a:extLst>
                <a:ext uri="{FF2B5EF4-FFF2-40B4-BE49-F238E27FC236}">
                  <a16:creationId xmlns:a16="http://schemas.microsoft.com/office/drawing/2014/main" id="{E6448AD8-E196-4A87-8ACC-9DAB4C9A2E19}"/>
                </a:ext>
              </a:extLst>
            </p:cNvPr>
            <p:cNvSpPr>
              <a:spLocks/>
            </p:cNvSpPr>
            <p:nvPr/>
          </p:nvSpPr>
          <p:spPr bwMode="auto">
            <a:xfrm>
              <a:off x="5272" y="203"/>
              <a:ext cx="774" cy="90"/>
            </a:xfrm>
            <a:custGeom>
              <a:avLst/>
              <a:gdLst>
                <a:gd name="T0" fmla="*/ 3711 w 3873"/>
                <a:gd name="T1" fmla="*/ 158 h 449"/>
                <a:gd name="T2" fmla="*/ 3687 w 3873"/>
                <a:gd name="T3" fmla="*/ 242 h 449"/>
                <a:gd name="T4" fmla="*/ 3810 w 3873"/>
                <a:gd name="T5" fmla="*/ 304 h 449"/>
                <a:gd name="T6" fmla="*/ 3850 w 3873"/>
                <a:gd name="T7" fmla="*/ 295 h 449"/>
                <a:gd name="T8" fmla="*/ 3746 w 3873"/>
                <a:gd name="T9" fmla="*/ 236 h 449"/>
                <a:gd name="T10" fmla="*/ 1128 w 3873"/>
                <a:gd name="T11" fmla="*/ 121 h 449"/>
                <a:gd name="T12" fmla="*/ 1133 w 3873"/>
                <a:gd name="T13" fmla="*/ 217 h 449"/>
                <a:gd name="T14" fmla="*/ 1199 w 3873"/>
                <a:gd name="T15" fmla="*/ 327 h 449"/>
                <a:gd name="T16" fmla="*/ 1288 w 3873"/>
                <a:gd name="T17" fmla="*/ 302 h 449"/>
                <a:gd name="T18" fmla="*/ 1151 w 3873"/>
                <a:gd name="T19" fmla="*/ 293 h 449"/>
                <a:gd name="T20" fmla="*/ 1468 w 3873"/>
                <a:gd name="T21" fmla="*/ 329 h 449"/>
                <a:gd name="T22" fmla="*/ 1396 w 3873"/>
                <a:gd name="T23" fmla="*/ 169 h 449"/>
                <a:gd name="T24" fmla="*/ 1474 w 3873"/>
                <a:gd name="T25" fmla="*/ 102 h 449"/>
                <a:gd name="T26" fmla="*/ 1068 w 3873"/>
                <a:gd name="T27" fmla="*/ 185 h 449"/>
                <a:gd name="T28" fmla="*/ 988 w 3873"/>
                <a:gd name="T29" fmla="*/ 138 h 449"/>
                <a:gd name="T30" fmla="*/ 935 w 3873"/>
                <a:gd name="T31" fmla="*/ 136 h 449"/>
                <a:gd name="T32" fmla="*/ 194 w 3873"/>
                <a:gd name="T33" fmla="*/ 332 h 449"/>
                <a:gd name="T34" fmla="*/ 261 w 3873"/>
                <a:gd name="T35" fmla="*/ 29 h 449"/>
                <a:gd name="T36" fmla="*/ 318 w 3873"/>
                <a:gd name="T37" fmla="*/ 234 h 449"/>
                <a:gd name="T38" fmla="*/ 530 w 3873"/>
                <a:gd name="T39" fmla="*/ 254 h 449"/>
                <a:gd name="T40" fmla="*/ 420 w 3873"/>
                <a:gd name="T41" fmla="*/ 302 h 449"/>
                <a:gd name="T42" fmla="*/ 482 w 3873"/>
                <a:gd name="T43" fmla="*/ 157 h 449"/>
                <a:gd name="T44" fmla="*/ 765 w 3873"/>
                <a:gd name="T45" fmla="*/ 138 h 449"/>
                <a:gd name="T46" fmla="*/ 782 w 3873"/>
                <a:gd name="T47" fmla="*/ 297 h 449"/>
                <a:gd name="T48" fmla="*/ 710 w 3873"/>
                <a:gd name="T49" fmla="*/ 330 h 449"/>
                <a:gd name="T50" fmla="*/ 766 w 3873"/>
                <a:gd name="T51" fmla="*/ 102 h 449"/>
                <a:gd name="T52" fmla="*/ 2522 w 3873"/>
                <a:gd name="T53" fmla="*/ 13 h 449"/>
                <a:gd name="T54" fmla="*/ 2502 w 3873"/>
                <a:gd name="T55" fmla="*/ 5 h 449"/>
                <a:gd name="T56" fmla="*/ 2583 w 3873"/>
                <a:gd name="T57" fmla="*/ 271 h 449"/>
                <a:gd name="T58" fmla="*/ 2631 w 3873"/>
                <a:gd name="T59" fmla="*/ 335 h 449"/>
                <a:gd name="T60" fmla="*/ 2548 w 3873"/>
                <a:gd name="T61" fmla="*/ 261 h 449"/>
                <a:gd name="T62" fmla="*/ 2619 w 3873"/>
                <a:gd name="T63" fmla="*/ 110 h 449"/>
                <a:gd name="T64" fmla="*/ 2868 w 3873"/>
                <a:gd name="T65" fmla="*/ 184 h 449"/>
                <a:gd name="T66" fmla="*/ 2697 w 3873"/>
                <a:gd name="T67" fmla="*/ 329 h 449"/>
                <a:gd name="T68" fmla="*/ 3143 w 3873"/>
                <a:gd name="T69" fmla="*/ 133 h 449"/>
                <a:gd name="T70" fmla="*/ 2957 w 3873"/>
                <a:gd name="T71" fmla="*/ 275 h 449"/>
                <a:gd name="T72" fmla="*/ 3170 w 3873"/>
                <a:gd name="T73" fmla="*/ 205 h 449"/>
                <a:gd name="T74" fmla="*/ 3005 w 3873"/>
                <a:gd name="T75" fmla="*/ 282 h 449"/>
                <a:gd name="T76" fmla="*/ 3130 w 3873"/>
                <a:gd name="T77" fmla="*/ 207 h 449"/>
                <a:gd name="T78" fmla="*/ 1816 w 3873"/>
                <a:gd name="T79" fmla="*/ 277 h 449"/>
                <a:gd name="T80" fmla="*/ 1974 w 3873"/>
                <a:gd name="T81" fmla="*/ 324 h 449"/>
                <a:gd name="T82" fmla="*/ 1848 w 3873"/>
                <a:gd name="T83" fmla="*/ 229 h 449"/>
                <a:gd name="T84" fmla="*/ 1963 w 3873"/>
                <a:gd name="T85" fmla="*/ 188 h 449"/>
                <a:gd name="T86" fmla="*/ 1963 w 3873"/>
                <a:gd name="T87" fmla="*/ 188 h 449"/>
                <a:gd name="T88" fmla="*/ 3272 w 3873"/>
                <a:gd name="T89" fmla="*/ 337 h 449"/>
                <a:gd name="T90" fmla="*/ 3253 w 3873"/>
                <a:gd name="T91" fmla="*/ 240 h 449"/>
                <a:gd name="T92" fmla="*/ 3382 w 3873"/>
                <a:gd name="T93" fmla="*/ 110 h 449"/>
                <a:gd name="T94" fmla="*/ 1594 w 3873"/>
                <a:gd name="T95" fmla="*/ 156 h 449"/>
                <a:gd name="T96" fmla="*/ 1592 w 3873"/>
                <a:gd name="T97" fmla="*/ 321 h 449"/>
                <a:gd name="T98" fmla="*/ 1687 w 3873"/>
                <a:gd name="T99" fmla="*/ 443 h 449"/>
                <a:gd name="T100" fmla="*/ 1630 w 3873"/>
                <a:gd name="T101" fmla="*/ 297 h 449"/>
                <a:gd name="T102" fmla="*/ 1737 w 3873"/>
                <a:gd name="T103" fmla="*/ 239 h 449"/>
                <a:gd name="T104" fmla="*/ 1635 w 3873"/>
                <a:gd name="T105" fmla="*/ 337 h 449"/>
                <a:gd name="T106" fmla="*/ 1593 w 3873"/>
                <a:gd name="T107" fmla="*/ 404 h 449"/>
                <a:gd name="T108" fmla="*/ 1675 w 3873"/>
                <a:gd name="T109" fmla="*/ 234 h 449"/>
                <a:gd name="T110" fmla="*/ 1712 w 3873"/>
                <a:gd name="T111" fmla="*/ 147 h 449"/>
                <a:gd name="T112" fmla="*/ 3500 w 3873"/>
                <a:gd name="T113" fmla="*/ 264 h 449"/>
                <a:gd name="T114" fmla="*/ 3567 w 3873"/>
                <a:gd name="T115" fmla="*/ 329 h 449"/>
                <a:gd name="T116" fmla="*/ 3461 w 3873"/>
                <a:gd name="T117" fmla="*/ 272 h 449"/>
                <a:gd name="T118" fmla="*/ 3545 w 3873"/>
                <a:gd name="T119" fmla="*/ 59 h 449"/>
                <a:gd name="T120" fmla="*/ 2139 w 3873"/>
                <a:gd name="T121" fmla="*/ 330 h 449"/>
                <a:gd name="T122" fmla="*/ 2385 w 3873"/>
                <a:gd name="T123" fmla="*/ 1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3" h="449">
                  <a:moveTo>
                    <a:pt x="3851" y="272"/>
                  </a:moveTo>
                  <a:cubicBezTo>
                    <a:pt x="3867" y="197"/>
                    <a:pt x="3867" y="197"/>
                    <a:pt x="3867" y="197"/>
                  </a:cubicBezTo>
                  <a:cubicBezTo>
                    <a:pt x="3873" y="165"/>
                    <a:pt x="3869" y="141"/>
                    <a:pt x="3854" y="126"/>
                  </a:cubicBezTo>
                  <a:cubicBezTo>
                    <a:pt x="3839" y="111"/>
                    <a:pt x="3816" y="103"/>
                    <a:pt x="3784" y="103"/>
                  </a:cubicBezTo>
                  <a:cubicBezTo>
                    <a:pt x="3770" y="103"/>
                    <a:pt x="3756" y="105"/>
                    <a:pt x="3743" y="108"/>
                  </a:cubicBezTo>
                  <a:cubicBezTo>
                    <a:pt x="3729" y="112"/>
                    <a:pt x="3717" y="116"/>
                    <a:pt x="3708" y="121"/>
                  </a:cubicBezTo>
                  <a:cubicBezTo>
                    <a:pt x="3711" y="158"/>
                    <a:pt x="3711" y="158"/>
                    <a:pt x="3711" y="158"/>
                  </a:cubicBezTo>
                  <a:cubicBezTo>
                    <a:pt x="3721" y="152"/>
                    <a:pt x="3732" y="147"/>
                    <a:pt x="3744" y="144"/>
                  </a:cubicBezTo>
                  <a:cubicBezTo>
                    <a:pt x="3756" y="140"/>
                    <a:pt x="3767" y="138"/>
                    <a:pt x="3778" y="138"/>
                  </a:cubicBezTo>
                  <a:cubicBezTo>
                    <a:pt x="3817" y="138"/>
                    <a:pt x="3834" y="155"/>
                    <a:pt x="3829" y="189"/>
                  </a:cubicBezTo>
                  <a:cubicBezTo>
                    <a:pt x="3827" y="197"/>
                    <a:pt x="3827" y="197"/>
                    <a:pt x="3827" y="197"/>
                  </a:cubicBezTo>
                  <a:cubicBezTo>
                    <a:pt x="3800" y="196"/>
                    <a:pt x="3777" y="197"/>
                    <a:pt x="3759" y="201"/>
                  </a:cubicBezTo>
                  <a:cubicBezTo>
                    <a:pt x="3740" y="204"/>
                    <a:pt x="3725" y="210"/>
                    <a:pt x="3713" y="217"/>
                  </a:cubicBezTo>
                  <a:cubicBezTo>
                    <a:pt x="3701" y="224"/>
                    <a:pt x="3693" y="232"/>
                    <a:pt x="3687" y="242"/>
                  </a:cubicBezTo>
                  <a:cubicBezTo>
                    <a:pt x="3682" y="252"/>
                    <a:pt x="3679" y="262"/>
                    <a:pt x="3679" y="273"/>
                  </a:cubicBezTo>
                  <a:cubicBezTo>
                    <a:pt x="3679" y="281"/>
                    <a:pt x="3681" y="289"/>
                    <a:pt x="3684" y="296"/>
                  </a:cubicBezTo>
                  <a:cubicBezTo>
                    <a:pt x="3687" y="304"/>
                    <a:pt x="3691" y="310"/>
                    <a:pt x="3697" y="316"/>
                  </a:cubicBezTo>
                  <a:cubicBezTo>
                    <a:pt x="3703" y="322"/>
                    <a:pt x="3710" y="327"/>
                    <a:pt x="3717" y="331"/>
                  </a:cubicBezTo>
                  <a:cubicBezTo>
                    <a:pt x="3725" y="334"/>
                    <a:pt x="3734" y="336"/>
                    <a:pt x="3744" y="336"/>
                  </a:cubicBezTo>
                  <a:cubicBezTo>
                    <a:pt x="3755" y="336"/>
                    <a:pt x="3767" y="333"/>
                    <a:pt x="3779" y="327"/>
                  </a:cubicBezTo>
                  <a:cubicBezTo>
                    <a:pt x="3790" y="321"/>
                    <a:pt x="3801" y="314"/>
                    <a:pt x="3810" y="304"/>
                  </a:cubicBezTo>
                  <a:cubicBezTo>
                    <a:pt x="3810" y="304"/>
                    <a:pt x="3810" y="304"/>
                    <a:pt x="3810" y="304"/>
                  </a:cubicBezTo>
                  <a:cubicBezTo>
                    <a:pt x="3811" y="307"/>
                    <a:pt x="3812" y="311"/>
                    <a:pt x="3814" y="315"/>
                  </a:cubicBezTo>
                  <a:cubicBezTo>
                    <a:pt x="3815" y="318"/>
                    <a:pt x="3818" y="322"/>
                    <a:pt x="3822" y="325"/>
                  </a:cubicBezTo>
                  <a:cubicBezTo>
                    <a:pt x="3825" y="328"/>
                    <a:pt x="3830" y="331"/>
                    <a:pt x="3836" y="333"/>
                  </a:cubicBezTo>
                  <a:cubicBezTo>
                    <a:pt x="3842" y="335"/>
                    <a:pt x="3850" y="335"/>
                    <a:pt x="3859" y="335"/>
                  </a:cubicBezTo>
                  <a:cubicBezTo>
                    <a:pt x="3867" y="302"/>
                    <a:pt x="3867" y="302"/>
                    <a:pt x="3867" y="302"/>
                  </a:cubicBezTo>
                  <a:cubicBezTo>
                    <a:pt x="3858" y="302"/>
                    <a:pt x="3852" y="299"/>
                    <a:pt x="3850" y="295"/>
                  </a:cubicBezTo>
                  <a:cubicBezTo>
                    <a:pt x="3849" y="290"/>
                    <a:pt x="3849" y="282"/>
                    <a:pt x="3851" y="272"/>
                  </a:cubicBezTo>
                  <a:close/>
                  <a:moveTo>
                    <a:pt x="3811" y="281"/>
                  </a:moveTo>
                  <a:cubicBezTo>
                    <a:pt x="3804" y="287"/>
                    <a:pt x="3797" y="291"/>
                    <a:pt x="3788" y="295"/>
                  </a:cubicBezTo>
                  <a:cubicBezTo>
                    <a:pt x="3779" y="300"/>
                    <a:pt x="3769" y="302"/>
                    <a:pt x="3758" y="302"/>
                  </a:cubicBezTo>
                  <a:cubicBezTo>
                    <a:pt x="3747" y="302"/>
                    <a:pt x="3738" y="299"/>
                    <a:pt x="3731" y="293"/>
                  </a:cubicBezTo>
                  <a:cubicBezTo>
                    <a:pt x="3725" y="287"/>
                    <a:pt x="3721" y="279"/>
                    <a:pt x="3721" y="269"/>
                  </a:cubicBezTo>
                  <a:cubicBezTo>
                    <a:pt x="3721" y="255"/>
                    <a:pt x="3729" y="244"/>
                    <a:pt x="3746" y="236"/>
                  </a:cubicBezTo>
                  <a:cubicBezTo>
                    <a:pt x="3763" y="228"/>
                    <a:pt x="3788" y="224"/>
                    <a:pt x="3822" y="222"/>
                  </a:cubicBezTo>
                  <a:lnTo>
                    <a:pt x="3811" y="281"/>
                  </a:lnTo>
                  <a:close/>
                  <a:moveTo>
                    <a:pt x="1287" y="197"/>
                  </a:moveTo>
                  <a:cubicBezTo>
                    <a:pt x="1293" y="165"/>
                    <a:pt x="1289" y="141"/>
                    <a:pt x="1274" y="126"/>
                  </a:cubicBezTo>
                  <a:cubicBezTo>
                    <a:pt x="1259" y="111"/>
                    <a:pt x="1236" y="103"/>
                    <a:pt x="1204" y="103"/>
                  </a:cubicBezTo>
                  <a:cubicBezTo>
                    <a:pt x="1190" y="103"/>
                    <a:pt x="1176" y="105"/>
                    <a:pt x="1163" y="108"/>
                  </a:cubicBezTo>
                  <a:cubicBezTo>
                    <a:pt x="1149" y="112"/>
                    <a:pt x="1137" y="116"/>
                    <a:pt x="1128" y="121"/>
                  </a:cubicBezTo>
                  <a:cubicBezTo>
                    <a:pt x="1132" y="158"/>
                    <a:pt x="1132" y="158"/>
                    <a:pt x="1132" y="158"/>
                  </a:cubicBezTo>
                  <a:cubicBezTo>
                    <a:pt x="1141" y="152"/>
                    <a:pt x="1152" y="147"/>
                    <a:pt x="1164" y="144"/>
                  </a:cubicBezTo>
                  <a:cubicBezTo>
                    <a:pt x="1176" y="140"/>
                    <a:pt x="1188" y="138"/>
                    <a:pt x="1198" y="138"/>
                  </a:cubicBezTo>
                  <a:cubicBezTo>
                    <a:pt x="1237" y="138"/>
                    <a:pt x="1254" y="155"/>
                    <a:pt x="1249" y="189"/>
                  </a:cubicBezTo>
                  <a:cubicBezTo>
                    <a:pt x="1247" y="197"/>
                    <a:pt x="1247" y="197"/>
                    <a:pt x="1247" y="197"/>
                  </a:cubicBezTo>
                  <a:cubicBezTo>
                    <a:pt x="1220" y="196"/>
                    <a:pt x="1198" y="197"/>
                    <a:pt x="1179" y="201"/>
                  </a:cubicBezTo>
                  <a:cubicBezTo>
                    <a:pt x="1160" y="204"/>
                    <a:pt x="1145" y="210"/>
                    <a:pt x="1133" y="217"/>
                  </a:cubicBezTo>
                  <a:cubicBezTo>
                    <a:pt x="1121" y="224"/>
                    <a:pt x="1113" y="232"/>
                    <a:pt x="1107" y="242"/>
                  </a:cubicBezTo>
                  <a:cubicBezTo>
                    <a:pt x="1102" y="252"/>
                    <a:pt x="1099" y="262"/>
                    <a:pt x="1099" y="273"/>
                  </a:cubicBezTo>
                  <a:cubicBezTo>
                    <a:pt x="1099" y="281"/>
                    <a:pt x="1101" y="289"/>
                    <a:pt x="1104" y="296"/>
                  </a:cubicBezTo>
                  <a:cubicBezTo>
                    <a:pt x="1107" y="304"/>
                    <a:pt x="1111" y="310"/>
                    <a:pt x="1117" y="316"/>
                  </a:cubicBezTo>
                  <a:cubicBezTo>
                    <a:pt x="1123" y="322"/>
                    <a:pt x="1130" y="327"/>
                    <a:pt x="1138" y="331"/>
                  </a:cubicBezTo>
                  <a:cubicBezTo>
                    <a:pt x="1145" y="334"/>
                    <a:pt x="1154" y="336"/>
                    <a:pt x="1164" y="336"/>
                  </a:cubicBezTo>
                  <a:cubicBezTo>
                    <a:pt x="1176" y="336"/>
                    <a:pt x="1187" y="333"/>
                    <a:pt x="1199" y="327"/>
                  </a:cubicBezTo>
                  <a:cubicBezTo>
                    <a:pt x="1210" y="321"/>
                    <a:pt x="1221" y="314"/>
                    <a:pt x="1230" y="304"/>
                  </a:cubicBezTo>
                  <a:cubicBezTo>
                    <a:pt x="1230" y="304"/>
                    <a:pt x="1230" y="304"/>
                    <a:pt x="1230" y="304"/>
                  </a:cubicBezTo>
                  <a:cubicBezTo>
                    <a:pt x="1231" y="307"/>
                    <a:pt x="1232" y="311"/>
                    <a:pt x="1234" y="315"/>
                  </a:cubicBezTo>
                  <a:cubicBezTo>
                    <a:pt x="1235" y="318"/>
                    <a:pt x="1238" y="322"/>
                    <a:pt x="1242" y="325"/>
                  </a:cubicBezTo>
                  <a:cubicBezTo>
                    <a:pt x="1245" y="328"/>
                    <a:pt x="1250" y="331"/>
                    <a:pt x="1256" y="333"/>
                  </a:cubicBezTo>
                  <a:cubicBezTo>
                    <a:pt x="1262" y="335"/>
                    <a:pt x="1270" y="335"/>
                    <a:pt x="1279" y="335"/>
                  </a:cubicBezTo>
                  <a:cubicBezTo>
                    <a:pt x="1288" y="302"/>
                    <a:pt x="1288" y="302"/>
                    <a:pt x="1288" y="302"/>
                  </a:cubicBezTo>
                  <a:cubicBezTo>
                    <a:pt x="1278" y="302"/>
                    <a:pt x="1272" y="299"/>
                    <a:pt x="1270" y="295"/>
                  </a:cubicBezTo>
                  <a:cubicBezTo>
                    <a:pt x="1269" y="290"/>
                    <a:pt x="1269" y="282"/>
                    <a:pt x="1271" y="272"/>
                  </a:cubicBezTo>
                  <a:lnTo>
                    <a:pt x="1287" y="197"/>
                  </a:lnTo>
                  <a:close/>
                  <a:moveTo>
                    <a:pt x="1231" y="281"/>
                  </a:moveTo>
                  <a:cubicBezTo>
                    <a:pt x="1224" y="287"/>
                    <a:pt x="1217" y="291"/>
                    <a:pt x="1208" y="295"/>
                  </a:cubicBezTo>
                  <a:cubicBezTo>
                    <a:pt x="1199" y="300"/>
                    <a:pt x="1189" y="302"/>
                    <a:pt x="1178" y="302"/>
                  </a:cubicBezTo>
                  <a:cubicBezTo>
                    <a:pt x="1167" y="302"/>
                    <a:pt x="1158" y="299"/>
                    <a:pt x="1151" y="293"/>
                  </a:cubicBezTo>
                  <a:cubicBezTo>
                    <a:pt x="1145" y="287"/>
                    <a:pt x="1141" y="279"/>
                    <a:pt x="1141" y="269"/>
                  </a:cubicBezTo>
                  <a:cubicBezTo>
                    <a:pt x="1141" y="255"/>
                    <a:pt x="1150" y="244"/>
                    <a:pt x="1166" y="236"/>
                  </a:cubicBezTo>
                  <a:cubicBezTo>
                    <a:pt x="1183" y="228"/>
                    <a:pt x="1208" y="224"/>
                    <a:pt x="1242" y="222"/>
                  </a:cubicBezTo>
                  <a:lnTo>
                    <a:pt x="1231" y="281"/>
                  </a:lnTo>
                  <a:close/>
                  <a:moveTo>
                    <a:pt x="1535" y="190"/>
                  </a:moveTo>
                  <a:cubicBezTo>
                    <a:pt x="1507" y="329"/>
                    <a:pt x="1507" y="329"/>
                    <a:pt x="1507" y="329"/>
                  </a:cubicBezTo>
                  <a:cubicBezTo>
                    <a:pt x="1468" y="329"/>
                    <a:pt x="1468" y="329"/>
                    <a:pt x="1468" y="329"/>
                  </a:cubicBezTo>
                  <a:cubicBezTo>
                    <a:pt x="1493" y="199"/>
                    <a:pt x="1493" y="199"/>
                    <a:pt x="1493" y="199"/>
                  </a:cubicBezTo>
                  <a:cubicBezTo>
                    <a:pt x="1494" y="196"/>
                    <a:pt x="1495" y="191"/>
                    <a:pt x="1496" y="186"/>
                  </a:cubicBezTo>
                  <a:cubicBezTo>
                    <a:pt x="1497" y="181"/>
                    <a:pt x="1497" y="176"/>
                    <a:pt x="1497" y="172"/>
                  </a:cubicBezTo>
                  <a:cubicBezTo>
                    <a:pt x="1497" y="161"/>
                    <a:pt x="1494" y="153"/>
                    <a:pt x="1487" y="148"/>
                  </a:cubicBezTo>
                  <a:cubicBezTo>
                    <a:pt x="1480" y="143"/>
                    <a:pt x="1471" y="140"/>
                    <a:pt x="1459" y="140"/>
                  </a:cubicBezTo>
                  <a:cubicBezTo>
                    <a:pt x="1448" y="140"/>
                    <a:pt x="1437" y="143"/>
                    <a:pt x="1425" y="149"/>
                  </a:cubicBezTo>
                  <a:cubicBezTo>
                    <a:pt x="1413" y="154"/>
                    <a:pt x="1404" y="161"/>
                    <a:pt x="1396" y="169"/>
                  </a:cubicBezTo>
                  <a:cubicBezTo>
                    <a:pt x="1365" y="329"/>
                    <a:pt x="1365" y="329"/>
                    <a:pt x="1365" y="329"/>
                  </a:cubicBezTo>
                  <a:cubicBezTo>
                    <a:pt x="1325" y="329"/>
                    <a:pt x="1325" y="329"/>
                    <a:pt x="1325" y="329"/>
                  </a:cubicBezTo>
                  <a:cubicBezTo>
                    <a:pt x="1368" y="109"/>
                    <a:pt x="1368" y="109"/>
                    <a:pt x="1368" y="109"/>
                  </a:cubicBezTo>
                  <a:cubicBezTo>
                    <a:pt x="1409" y="102"/>
                    <a:pt x="1409" y="102"/>
                    <a:pt x="1409" y="102"/>
                  </a:cubicBezTo>
                  <a:cubicBezTo>
                    <a:pt x="1403" y="136"/>
                    <a:pt x="1403" y="136"/>
                    <a:pt x="1403" y="136"/>
                  </a:cubicBezTo>
                  <a:cubicBezTo>
                    <a:pt x="1413" y="127"/>
                    <a:pt x="1424" y="119"/>
                    <a:pt x="1437" y="112"/>
                  </a:cubicBezTo>
                  <a:cubicBezTo>
                    <a:pt x="1449" y="106"/>
                    <a:pt x="1461" y="102"/>
                    <a:pt x="1474" y="102"/>
                  </a:cubicBezTo>
                  <a:cubicBezTo>
                    <a:pt x="1493" y="102"/>
                    <a:pt x="1509" y="108"/>
                    <a:pt x="1521" y="119"/>
                  </a:cubicBezTo>
                  <a:cubicBezTo>
                    <a:pt x="1532" y="130"/>
                    <a:pt x="1538" y="144"/>
                    <a:pt x="1538" y="161"/>
                  </a:cubicBezTo>
                  <a:cubicBezTo>
                    <a:pt x="1538" y="165"/>
                    <a:pt x="1538" y="169"/>
                    <a:pt x="1537" y="176"/>
                  </a:cubicBezTo>
                  <a:cubicBezTo>
                    <a:pt x="1536" y="182"/>
                    <a:pt x="1535" y="187"/>
                    <a:pt x="1535" y="190"/>
                  </a:cubicBezTo>
                  <a:close/>
                  <a:moveTo>
                    <a:pt x="1053" y="119"/>
                  </a:moveTo>
                  <a:cubicBezTo>
                    <a:pt x="1065" y="130"/>
                    <a:pt x="1071" y="145"/>
                    <a:pt x="1071" y="164"/>
                  </a:cubicBezTo>
                  <a:cubicBezTo>
                    <a:pt x="1071" y="170"/>
                    <a:pt x="1070" y="177"/>
                    <a:pt x="1068" y="185"/>
                  </a:cubicBezTo>
                  <a:cubicBezTo>
                    <a:pt x="1040" y="329"/>
                    <a:pt x="1040" y="329"/>
                    <a:pt x="1040" y="329"/>
                  </a:cubicBezTo>
                  <a:cubicBezTo>
                    <a:pt x="1000" y="329"/>
                    <a:pt x="1000" y="329"/>
                    <a:pt x="1000" y="329"/>
                  </a:cubicBezTo>
                  <a:cubicBezTo>
                    <a:pt x="1027" y="193"/>
                    <a:pt x="1027" y="193"/>
                    <a:pt x="1027" y="193"/>
                  </a:cubicBezTo>
                  <a:cubicBezTo>
                    <a:pt x="1028" y="184"/>
                    <a:pt x="1028" y="184"/>
                    <a:pt x="1028" y="184"/>
                  </a:cubicBezTo>
                  <a:cubicBezTo>
                    <a:pt x="1029" y="174"/>
                    <a:pt x="1029" y="174"/>
                    <a:pt x="1029" y="174"/>
                  </a:cubicBezTo>
                  <a:cubicBezTo>
                    <a:pt x="1029" y="161"/>
                    <a:pt x="1025" y="152"/>
                    <a:pt x="1018" y="146"/>
                  </a:cubicBezTo>
                  <a:cubicBezTo>
                    <a:pt x="1010" y="141"/>
                    <a:pt x="1001" y="138"/>
                    <a:pt x="988" y="138"/>
                  </a:cubicBezTo>
                  <a:cubicBezTo>
                    <a:pt x="978" y="138"/>
                    <a:pt x="967" y="141"/>
                    <a:pt x="957" y="146"/>
                  </a:cubicBezTo>
                  <a:cubicBezTo>
                    <a:pt x="947" y="150"/>
                    <a:pt x="937" y="156"/>
                    <a:pt x="929" y="163"/>
                  </a:cubicBezTo>
                  <a:cubicBezTo>
                    <a:pt x="897" y="329"/>
                    <a:pt x="897" y="329"/>
                    <a:pt x="897" y="329"/>
                  </a:cubicBezTo>
                  <a:cubicBezTo>
                    <a:pt x="858" y="329"/>
                    <a:pt x="858" y="329"/>
                    <a:pt x="858" y="329"/>
                  </a:cubicBezTo>
                  <a:cubicBezTo>
                    <a:pt x="921" y="6"/>
                    <a:pt x="921" y="6"/>
                    <a:pt x="921" y="6"/>
                  </a:cubicBezTo>
                  <a:cubicBezTo>
                    <a:pt x="962" y="0"/>
                    <a:pt x="962" y="0"/>
                    <a:pt x="962" y="0"/>
                  </a:cubicBezTo>
                  <a:cubicBezTo>
                    <a:pt x="935" y="136"/>
                    <a:pt x="935" y="136"/>
                    <a:pt x="935" y="136"/>
                  </a:cubicBezTo>
                  <a:cubicBezTo>
                    <a:pt x="945" y="126"/>
                    <a:pt x="957" y="119"/>
                    <a:pt x="969" y="112"/>
                  </a:cubicBezTo>
                  <a:cubicBezTo>
                    <a:pt x="981" y="106"/>
                    <a:pt x="994" y="103"/>
                    <a:pt x="1007" y="103"/>
                  </a:cubicBezTo>
                  <a:cubicBezTo>
                    <a:pt x="1026" y="103"/>
                    <a:pt x="1041" y="108"/>
                    <a:pt x="1053" y="119"/>
                  </a:cubicBezTo>
                  <a:close/>
                  <a:moveTo>
                    <a:pt x="261" y="29"/>
                  </a:moveTo>
                  <a:cubicBezTo>
                    <a:pt x="300" y="29"/>
                    <a:pt x="300" y="29"/>
                    <a:pt x="300" y="29"/>
                  </a:cubicBezTo>
                  <a:cubicBezTo>
                    <a:pt x="243" y="332"/>
                    <a:pt x="243" y="332"/>
                    <a:pt x="243" y="332"/>
                  </a:cubicBezTo>
                  <a:cubicBezTo>
                    <a:pt x="194" y="332"/>
                    <a:pt x="194" y="332"/>
                    <a:pt x="194" y="332"/>
                  </a:cubicBezTo>
                  <a:cubicBezTo>
                    <a:pt x="86" y="79"/>
                    <a:pt x="86" y="79"/>
                    <a:pt x="86" y="79"/>
                  </a:cubicBezTo>
                  <a:cubicBezTo>
                    <a:pt x="40" y="329"/>
                    <a:pt x="40" y="329"/>
                    <a:pt x="40" y="329"/>
                  </a:cubicBezTo>
                  <a:cubicBezTo>
                    <a:pt x="0" y="329"/>
                    <a:pt x="0" y="329"/>
                    <a:pt x="0" y="329"/>
                  </a:cubicBezTo>
                  <a:cubicBezTo>
                    <a:pt x="56" y="29"/>
                    <a:pt x="56" y="29"/>
                    <a:pt x="56" y="29"/>
                  </a:cubicBezTo>
                  <a:cubicBezTo>
                    <a:pt x="107" y="29"/>
                    <a:pt x="107" y="29"/>
                    <a:pt x="107" y="29"/>
                  </a:cubicBezTo>
                  <a:cubicBezTo>
                    <a:pt x="215" y="280"/>
                    <a:pt x="215" y="280"/>
                    <a:pt x="215" y="280"/>
                  </a:cubicBezTo>
                  <a:lnTo>
                    <a:pt x="261" y="29"/>
                  </a:lnTo>
                  <a:close/>
                  <a:moveTo>
                    <a:pt x="512" y="133"/>
                  </a:moveTo>
                  <a:cubicBezTo>
                    <a:pt x="503" y="123"/>
                    <a:pt x="493" y="116"/>
                    <a:pt x="481" y="111"/>
                  </a:cubicBezTo>
                  <a:cubicBezTo>
                    <a:pt x="469" y="105"/>
                    <a:pt x="456" y="102"/>
                    <a:pt x="441" y="102"/>
                  </a:cubicBezTo>
                  <a:cubicBezTo>
                    <a:pt x="422" y="102"/>
                    <a:pt x="405" y="106"/>
                    <a:pt x="390" y="114"/>
                  </a:cubicBezTo>
                  <a:cubicBezTo>
                    <a:pt x="375" y="121"/>
                    <a:pt x="362" y="131"/>
                    <a:pt x="352" y="143"/>
                  </a:cubicBezTo>
                  <a:cubicBezTo>
                    <a:pt x="341" y="155"/>
                    <a:pt x="333" y="169"/>
                    <a:pt x="327" y="185"/>
                  </a:cubicBezTo>
                  <a:cubicBezTo>
                    <a:pt x="321" y="201"/>
                    <a:pt x="318" y="217"/>
                    <a:pt x="318" y="234"/>
                  </a:cubicBezTo>
                  <a:cubicBezTo>
                    <a:pt x="318" y="249"/>
                    <a:pt x="321" y="262"/>
                    <a:pt x="325" y="275"/>
                  </a:cubicBezTo>
                  <a:cubicBezTo>
                    <a:pt x="330" y="287"/>
                    <a:pt x="337" y="298"/>
                    <a:pt x="345" y="307"/>
                  </a:cubicBezTo>
                  <a:cubicBezTo>
                    <a:pt x="354" y="316"/>
                    <a:pt x="364" y="323"/>
                    <a:pt x="376" y="328"/>
                  </a:cubicBezTo>
                  <a:cubicBezTo>
                    <a:pt x="388" y="334"/>
                    <a:pt x="401" y="336"/>
                    <a:pt x="415" y="336"/>
                  </a:cubicBezTo>
                  <a:cubicBezTo>
                    <a:pt x="434" y="336"/>
                    <a:pt x="451" y="333"/>
                    <a:pt x="466" y="325"/>
                  </a:cubicBezTo>
                  <a:cubicBezTo>
                    <a:pt x="481" y="318"/>
                    <a:pt x="494" y="309"/>
                    <a:pt x="505" y="296"/>
                  </a:cubicBezTo>
                  <a:cubicBezTo>
                    <a:pt x="516" y="284"/>
                    <a:pt x="524" y="270"/>
                    <a:pt x="530" y="254"/>
                  </a:cubicBezTo>
                  <a:cubicBezTo>
                    <a:pt x="535" y="239"/>
                    <a:pt x="538" y="222"/>
                    <a:pt x="538" y="205"/>
                  </a:cubicBezTo>
                  <a:cubicBezTo>
                    <a:pt x="538" y="191"/>
                    <a:pt x="536" y="178"/>
                    <a:pt x="531" y="165"/>
                  </a:cubicBezTo>
                  <a:cubicBezTo>
                    <a:pt x="527" y="153"/>
                    <a:pt x="520" y="142"/>
                    <a:pt x="512" y="133"/>
                  </a:cubicBezTo>
                  <a:close/>
                  <a:moveTo>
                    <a:pt x="493" y="240"/>
                  </a:moveTo>
                  <a:cubicBezTo>
                    <a:pt x="490" y="251"/>
                    <a:pt x="485" y="262"/>
                    <a:pt x="478" y="271"/>
                  </a:cubicBezTo>
                  <a:cubicBezTo>
                    <a:pt x="472" y="280"/>
                    <a:pt x="464" y="287"/>
                    <a:pt x="454" y="293"/>
                  </a:cubicBezTo>
                  <a:cubicBezTo>
                    <a:pt x="444" y="299"/>
                    <a:pt x="433" y="302"/>
                    <a:pt x="420" y="302"/>
                  </a:cubicBezTo>
                  <a:cubicBezTo>
                    <a:pt x="400" y="302"/>
                    <a:pt x="385" y="295"/>
                    <a:pt x="374" y="282"/>
                  </a:cubicBezTo>
                  <a:cubicBezTo>
                    <a:pt x="363" y="269"/>
                    <a:pt x="358" y="253"/>
                    <a:pt x="358" y="232"/>
                  </a:cubicBezTo>
                  <a:cubicBezTo>
                    <a:pt x="358" y="221"/>
                    <a:pt x="359" y="211"/>
                    <a:pt x="363" y="199"/>
                  </a:cubicBezTo>
                  <a:cubicBezTo>
                    <a:pt x="366" y="188"/>
                    <a:pt x="371" y="178"/>
                    <a:pt x="378" y="168"/>
                  </a:cubicBezTo>
                  <a:cubicBezTo>
                    <a:pt x="385" y="159"/>
                    <a:pt x="393" y="152"/>
                    <a:pt x="403" y="146"/>
                  </a:cubicBezTo>
                  <a:cubicBezTo>
                    <a:pt x="412" y="140"/>
                    <a:pt x="424" y="137"/>
                    <a:pt x="436" y="137"/>
                  </a:cubicBezTo>
                  <a:cubicBezTo>
                    <a:pt x="456" y="137"/>
                    <a:pt x="472" y="144"/>
                    <a:pt x="482" y="157"/>
                  </a:cubicBezTo>
                  <a:cubicBezTo>
                    <a:pt x="493" y="170"/>
                    <a:pt x="498" y="187"/>
                    <a:pt x="498" y="207"/>
                  </a:cubicBezTo>
                  <a:cubicBezTo>
                    <a:pt x="498" y="218"/>
                    <a:pt x="497" y="229"/>
                    <a:pt x="493" y="240"/>
                  </a:cubicBezTo>
                  <a:close/>
                  <a:moveTo>
                    <a:pt x="808" y="108"/>
                  </a:moveTo>
                  <a:cubicBezTo>
                    <a:pt x="820" y="111"/>
                    <a:pt x="832" y="117"/>
                    <a:pt x="844" y="124"/>
                  </a:cubicBezTo>
                  <a:cubicBezTo>
                    <a:pt x="836" y="161"/>
                    <a:pt x="836" y="161"/>
                    <a:pt x="836" y="161"/>
                  </a:cubicBezTo>
                  <a:cubicBezTo>
                    <a:pt x="824" y="154"/>
                    <a:pt x="811" y="148"/>
                    <a:pt x="800" y="144"/>
                  </a:cubicBezTo>
                  <a:cubicBezTo>
                    <a:pt x="789" y="140"/>
                    <a:pt x="777" y="138"/>
                    <a:pt x="765" y="138"/>
                  </a:cubicBezTo>
                  <a:cubicBezTo>
                    <a:pt x="752" y="138"/>
                    <a:pt x="740" y="141"/>
                    <a:pt x="730" y="147"/>
                  </a:cubicBezTo>
                  <a:cubicBezTo>
                    <a:pt x="721" y="152"/>
                    <a:pt x="713" y="160"/>
                    <a:pt x="706" y="168"/>
                  </a:cubicBezTo>
                  <a:cubicBezTo>
                    <a:pt x="699" y="177"/>
                    <a:pt x="695" y="187"/>
                    <a:pt x="691" y="198"/>
                  </a:cubicBezTo>
                  <a:cubicBezTo>
                    <a:pt x="688" y="208"/>
                    <a:pt x="687" y="219"/>
                    <a:pt x="687" y="229"/>
                  </a:cubicBezTo>
                  <a:cubicBezTo>
                    <a:pt x="687" y="254"/>
                    <a:pt x="693" y="272"/>
                    <a:pt x="706" y="283"/>
                  </a:cubicBezTo>
                  <a:cubicBezTo>
                    <a:pt x="719" y="295"/>
                    <a:pt x="735" y="300"/>
                    <a:pt x="755" y="300"/>
                  </a:cubicBezTo>
                  <a:cubicBezTo>
                    <a:pt x="764" y="300"/>
                    <a:pt x="773" y="299"/>
                    <a:pt x="782" y="297"/>
                  </a:cubicBezTo>
                  <a:cubicBezTo>
                    <a:pt x="791" y="294"/>
                    <a:pt x="799" y="291"/>
                    <a:pt x="806" y="288"/>
                  </a:cubicBezTo>
                  <a:cubicBezTo>
                    <a:pt x="812" y="324"/>
                    <a:pt x="812" y="324"/>
                    <a:pt x="812" y="324"/>
                  </a:cubicBezTo>
                  <a:cubicBezTo>
                    <a:pt x="808" y="326"/>
                    <a:pt x="804" y="327"/>
                    <a:pt x="799" y="329"/>
                  </a:cubicBezTo>
                  <a:cubicBezTo>
                    <a:pt x="794" y="331"/>
                    <a:pt x="789" y="332"/>
                    <a:pt x="784" y="333"/>
                  </a:cubicBezTo>
                  <a:cubicBezTo>
                    <a:pt x="778" y="334"/>
                    <a:pt x="772" y="335"/>
                    <a:pt x="767" y="336"/>
                  </a:cubicBezTo>
                  <a:cubicBezTo>
                    <a:pt x="761" y="336"/>
                    <a:pt x="756" y="337"/>
                    <a:pt x="751" y="337"/>
                  </a:cubicBezTo>
                  <a:cubicBezTo>
                    <a:pt x="736" y="337"/>
                    <a:pt x="723" y="334"/>
                    <a:pt x="710" y="330"/>
                  </a:cubicBezTo>
                  <a:cubicBezTo>
                    <a:pt x="697" y="325"/>
                    <a:pt x="686" y="319"/>
                    <a:pt x="677" y="310"/>
                  </a:cubicBezTo>
                  <a:cubicBezTo>
                    <a:pt x="667" y="301"/>
                    <a:pt x="660" y="290"/>
                    <a:pt x="654" y="277"/>
                  </a:cubicBezTo>
                  <a:cubicBezTo>
                    <a:pt x="649" y="264"/>
                    <a:pt x="646" y="249"/>
                    <a:pt x="646" y="231"/>
                  </a:cubicBezTo>
                  <a:cubicBezTo>
                    <a:pt x="646" y="215"/>
                    <a:pt x="649" y="199"/>
                    <a:pt x="654" y="183"/>
                  </a:cubicBezTo>
                  <a:cubicBezTo>
                    <a:pt x="660" y="168"/>
                    <a:pt x="668" y="154"/>
                    <a:pt x="679" y="142"/>
                  </a:cubicBezTo>
                  <a:cubicBezTo>
                    <a:pt x="689" y="130"/>
                    <a:pt x="702" y="120"/>
                    <a:pt x="716" y="113"/>
                  </a:cubicBezTo>
                  <a:cubicBezTo>
                    <a:pt x="731" y="106"/>
                    <a:pt x="748" y="102"/>
                    <a:pt x="766" y="102"/>
                  </a:cubicBezTo>
                  <a:cubicBezTo>
                    <a:pt x="781" y="102"/>
                    <a:pt x="795" y="104"/>
                    <a:pt x="808" y="108"/>
                  </a:cubicBezTo>
                  <a:close/>
                  <a:moveTo>
                    <a:pt x="2467" y="113"/>
                  </a:moveTo>
                  <a:cubicBezTo>
                    <a:pt x="2507" y="107"/>
                    <a:pt x="2507" y="107"/>
                    <a:pt x="2507" y="107"/>
                  </a:cubicBezTo>
                  <a:cubicBezTo>
                    <a:pt x="2464" y="329"/>
                    <a:pt x="2464" y="329"/>
                    <a:pt x="2464" y="329"/>
                  </a:cubicBezTo>
                  <a:cubicBezTo>
                    <a:pt x="2425" y="329"/>
                    <a:pt x="2425" y="329"/>
                    <a:pt x="2425" y="329"/>
                  </a:cubicBezTo>
                  <a:lnTo>
                    <a:pt x="2467" y="113"/>
                  </a:lnTo>
                  <a:close/>
                  <a:moveTo>
                    <a:pt x="2522" y="13"/>
                  </a:moveTo>
                  <a:cubicBezTo>
                    <a:pt x="2526" y="19"/>
                    <a:pt x="2528" y="25"/>
                    <a:pt x="2528" y="33"/>
                  </a:cubicBezTo>
                  <a:cubicBezTo>
                    <a:pt x="2528" y="40"/>
                    <a:pt x="2526" y="47"/>
                    <a:pt x="2522" y="53"/>
                  </a:cubicBezTo>
                  <a:cubicBezTo>
                    <a:pt x="2517" y="58"/>
                    <a:pt x="2511" y="61"/>
                    <a:pt x="2502" y="61"/>
                  </a:cubicBezTo>
                  <a:cubicBezTo>
                    <a:pt x="2493" y="61"/>
                    <a:pt x="2486" y="58"/>
                    <a:pt x="2482" y="53"/>
                  </a:cubicBezTo>
                  <a:cubicBezTo>
                    <a:pt x="2478" y="47"/>
                    <a:pt x="2476" y="40"/>
                    <a:pt x="2476" y="33"/>
                  </a:cubicBezTo>
                  <a:cubicBezTo>
                    <a:pt x="2476" y="25"/>
                    <a:pt x="2478" y="19"/>
                    <a:pt x="2482" y="13"/>
                  </a:cubicBezTo>
                  <a:cubicBezTo>
                    <a:pt x="2487" y="7"/>
                    <a:pt x="2493" y="5"/>
                    <a:pt x="2502" y="5"/>
                  </a:cubicBezTo>
                  <a:cubicBezTo>
                    <a:pt x="2511" y="5"/>
                    <a:pt x="2518" y="7"/>
                    <a:pt x="2522" y="13"/>
                  </a:cubicBezTo>
                  <a:close/>
                  <a:moveTo>
                    <a:pt x="2619" y="110"/>
                  </a:moveTo>
                  <a:cubicBezTo>
                    <a:pt x="2685" y="110"/>
                    <a:pt x="2685" y="110"/>
                    <a:pt x="2685" y="110"/>
                  </a:cubicBezTo>
                  <a:cubicBezTo>
                    <a:pt x="2683" y="145"/>
                    <a:pt x="2683" y="145"/>
                    <a:pt x="2683" y="145"/>
                  </a:cubicBezTo>
                  <a:cubicBezTo>
                    <a:pt x="2611" y="145"/>
                    <a:pt x="2611" y="145"/>
                    <a:pt x="2611" y="145"/>
                  </a:cubicBezTo>
                  <a:cubicBezTo>
                    <a:pt x="2585" y="264"/>
                    <a:pt x="2585" y="264"/>
                    <a:pt x="2585" y="264"/>
                  </a:cubicBezTo>
                  <a:cubicBezTo>
                    <a:pt x="2583" y="271"/>
                    <a:pt x="2583" y="271"/>
                    <a:pt x="2583" y="271"/>
                  </a:cubicBezTo>
                  <a:cubicBezTo>
                    <a:pt x="2583" y="279"/>
                    <a:pt x="2583" y="279"/>
                    <a:pt x="2583" y="279"/>
                  </a:cubicBezTo>
                  <a:cubicBezTo>
                    <a:pt x="2583" y="287"/>
                    <a:pt x="2586" y="293"/>
                    <a:pt x="2592" y="296"/>
                  </a:cubicBezTo>
                  <a:cubicBezTo>
                    <a:pt x="2598" y="300"/>
                    <a:pt x="2605" y="301"/>
                    <a:pt x="2612" y="301"/>
                  </a:cubicBezTo>
                  <a:cubicBezTo>
                    <a:pt x="2619" y="301"/>
                    <a:pt x="2625" y="301"/>
                    <a:pt x="2630" y="299"/>
                  </a:cubicBezTo>
                  <a:cubicBezTo>
                    <a:pt x="2635" y="298"/>
                    <a:pt x="2640" y="296"/>
                    <a:pt x="2646" y="294"/>
                  </a:cubicBezTo>
                  <a:cubicBezTo>
                    <a:pt x="2653" y="329"/>
                    <a:pt x="2653" y="329"/>
                    <a:pt x="2653" y="329"/>
                  </a:cubicBezTo>
                  <a:cubicBezTo>
                    <a:pt x="2646" y="332"/>
                    <a:pt x="2639" y="333"/>
                    <a:pt x="2631" y="335"/>
                  </a:cubicBezTo>
                  <a:cubicBezTo>
                    <a:pt x="2622" y="336"/>
                    <a:pt x="2615" y="337"/>
                    <a:pt x="2607" y="337"/>
                  </a:cubicBezTo>
                  <a:cubicBezTo>
                    <a:pt x="2599" y="337"/>
                    <a:pt x="2591" y="336"/>
                    <a:pt x="2583" y="334"/>
                  </a:cubicBezTo>
                  <a:cubicBezTo>
                    <a:pt x="2576" y="331"/>
                    <a:pt x="2569" y="328"/>
                    <a:pt x="2563" y="324"/>
                  </a:cubicBezTo>
                  <a:cubicBezTo>
                    <a:pt x="2558" y="320"/>
                    <a:pt x="2553" y="314"/>
                    <a:pt x="2550" y="307"/>
                  </a:cubicBezTo>
                  <a:cubicBezTo>
                    <a:pt x="2546" y="301"/>
                    <a:pt x="2545" y="293"/>
                    <a:pt x="2545" y="283"/>
                  </a:cubicBezTo>
                  <a:cubicBezTo>
                    <a:pt x="2545" y="280"/>
                    <a:pt x="2545" y="276"/>
                    <a:pt x="2546" y="272"/>
                  </a:cubicBezTo>
                  <a:cubicBezTo>
                    <a:pt x="2547" y="268"/>
                    <a:pt x="2547" y="265"/>
                    <a:pt x="2548" y="261"/>
                  </a:cubicBezTo>
                  <a:cubicBezTo>
                    <a:pt x="2574" y="145"/>
                    <a:pt x="2574" y="145"/>
                    <a:pt x="2574" y="145"/>
                  </a:cubicBezTo>
                  <a:cubicBezTo>
                    <a:pt x="2538" y="143"/>
                    <a:pt x="2538" y="143"/>
                    <a:pt x="2538" y="143"/>
                  </a:cubicBezTo>
                  <a:cubicBezTo>
                    <a:pt x="2539" y="118"/>
                    <a:pt x="2539" y="118"/>
                    <a:pt x="2539" y="118"/>
                  </a:cubicBezTo>
                  <a:cubicBezTo>
                    <a:pt x="2582" y="107"/>
                    <a:pt x="2582" y="107"/>
                    <a:pt x="2582" y="107"/>
                  </a:cubicBezTo>
                  <a:cubicBezTo>
                    <a:pt x="2593" y="59"/>
                    <a:pt x="2593" y="59"/>
                    <a:pt x="2593" y="59"/>
                  </a:cubicBezTo>
                  <a:cubicBezTo>
                    <a:pt x="2631" y="59"/>
                    <a:pt x="2631" y="59"/>
                    <a:pt x="2631" y="59"/>
                  </a:cubicBezTo>
                  <a:lnTo>
                    <a:pt x="2619" y="110"/>
                  </a:lnTo>
                  <a:close/>
                  <a:moveTo>
                    <a:pt x="2892" y="119"/>
                  </a:moveTo>
                  <a:cubicBezTo>
                    <a:pt x="2904" y="130"/>
                    <a:pt x="2910" y="145"/>
                    <a:pt x="2910" y="164"/>
                  </a:cubicBezTo>
                  <a:cubicBezTo>
                    <a:pt x="2910" y="170"/>
                    <a:pt x="2909" y="177"/>
                    <a:pt x="2907" y="185"/>
                  </a:cubicBezTo>
                  <a:cubicBezTo>
                    <a:pt x="2879" y="329"/>
                    <a:pt x="2879" y="329"/>
                    <a:pt x="2879" y="329"/>
                  </a:cubicBezTo>
                  <a:cubicBezTo>
                    <a:pt x="2840" y="329"/>
                    <a:pt x="2840" y="329"/>
                    <a:pt x="2840" y="329"/>
                  </a:cubicBezTo>
                  <a:cubicBezTo>
                    <a:pt x="2866" y="193"/>
                    <a:pt x="2866" y="193"/>
                    <a:pt x="2866" y="193"/>
                  </a:cubicBezTo>
                  <a:cubicBezTo>
                    <a:pt x="2868" y="184"/>
                    <a:pt x="2868" y="184"/>
                    <a:pt x="2868" y="184"/>
                  </a:cubicBezTo>
                  <a:cubicBezTo>
                    <a:pt x="2868" y="174"/>
                    <a:pt x="2868" y="174"/>
                    <a:pt x="2868" y="174"/>
                  </a:cubicBezTo>
                  <a:cubicBezTo>
                    <a:pt x="2868" y="161"/>
                    <a:pt x="2864" y="152"/>
                    <a:pt x="2857" y="146"/>
                  </a:cubicBezTo>
                  <a:cubicBezTo>
                    <a:pt x="2850" y="141"/>
                    <a:pt x="2840" y="138"/>
                    <a:pt x="2828" y="138"/>
                  </a:cubicBezTo>
                  <a:cubicBezTo>
                    <a:pt x="2817" y="138"/>
                    <a:pt x="2806" y="141"/>
                    <a:pt x="2796" y="146"/>
                  </a:cubicBezTo>
                  <a:cubicBezTo>
                    <a:pt x="2786" y="150"/>
                    <a:pt x="2777" y="156"/>
                    <a:pt x="2769" y="163"/>
                  </a:cubicBezTo>
                  <a:cubicBezTo>
                    <a:pt x="2737" y="329"/>
                    <a:pt x="2737" y="329"/>
                    <a:pt x="2737" y="329"/>
                  </a:cubicBezTo>
                  <a:cubicBezTo>
                    <a:pt x="2697" y="329"/>
                    <a:pt x="2697" y="329"/>
                    <a:pt x="2697" y="329"/>
                  </a:cubicBezTo>
                  <a:cubicBezTo>
                    <a:pt x="2760" y="6"/>
                    <a:pt x="2760" y="6"/>
                    <a:pt x="2760" y="6"/>
                  </a:cubicBezTo>
                  <a:cubicBezTo>
                    <a:pt x="2801" y="0"/>
                    <a:pt x="2801" y="0"/>
                    <a:pt x="2801" y="0"/>
                  </a:cubicBezTo>
                  <a:cubicBezTo>
                    <a:pt x="2775" y="136"/>
                    <a:pt x="2775" y="136"/>
                    <a:pt x="2775" y="136"/>
                  </a:cubicBezTo>
                  <a:cubicBezTo>
                    <a:pt x="2785" y="126"/>
                    <a:pt x="2796" y="119"/>
                    <a:pt x="2808" y="112"/>
                  </a:cubicBezTo>
                  <a:cubicBezTo>
                    <a:pt x="2821" y="106"/>
                    <a:pt x="2833" y="103"/>
                    <a:pt x="2846" y="103"/>
                  </a:cubicBezTo>
                  <a:cubicBezTo>
                    <a:pt x="2865" y="103"/>
                    <a:pt x="2881" y="108"/>
                    <a:pt x="2892" y="119"/>
                  </a:cubicBezTo>
                  <a:close/>
                  <a:moveTo>
                    <a:pt x="3143" y="133"/>
                  </a:moveTo>
                  <a:cubicBezTo>
                    <a:pt x="3134" y="123"/>
                    <a:pt x="3124" y="116"/>
                    <a:pt x="3112" y="111"/>
                  </a:cubicBezTo>
                  <a:cubicBezTo>
                    <a:pt x="3100" y="105"/>
                    <a:pt x="3087" y="102"/>
                    <a:pt x="3072" y="102"/>
                  </a:cubicBezTo>
                  <a:cubicBezTo>
                    <a:pt x="3054" y="102"/>
                    <a:pt x="3037" y="106"/>
                    <a:pt x="3022" y="114"/>
                  </a:cubicBezTo>
                  <a:cubicBezTo>
                    <a:pt x="3007" y="121"/>
                    <a:pt x="2994" y="131"/>
                    <a:pt x="2983" y="143"/>
                  </a:cubicBezTo>
                  <a:cubicBezTo>
                    <a:pt x="2972" y="155"/>
                    <a:pt x="2964" y="169"/>
                    <a:pt x="2958" y="185"/>
                  </a:cubicBezTo>
                  <a:cubicBezTo>
                    <a:pt x="2953" y="201"/>
                    <a:pt x="2950" y="217"/>
                    <a:pt x="2950" y="234"/>
                  </a:cubicBezTo>
                  <a:cubicBezTo>
                    <a:pt x="2950" y="249"/>
                    <a:pt x="2952" y="262"/>
                    <a:pt x="2957" y="275"/>
                  </a:cubicBezTo>
                  <a:cubicBezTo>
                    <a:pt x="2961" y="287"/>
                    <a:pt x="2968" y="298"/>
                    <a:pt x="2976" y="307"/>
                  </a:cubicBezTo>
                  <a:cubicBezTo>
                    <a:pt x="2985" y="316"/>
                    <a:pt x="2995" y="323"/>
                    <a:pt x="3007" y="328"/>
                  </a:cubicBezTo>
                  <a:cubicBezTo>
                    <a:pt x="3019" y="334"/>
                    <a:pt x="3032" y="336"/>
                    <a:pt x="3047" y="336"/>
                  </a:cubicBezTo>
                  <a:cubicBezTo>
                    <a:pt x="3065" y="336"/>
                    <a:pt x="3082" y="333"/>
                    <a:pt x="3097" y="325"/>
                  </a:cubicBezTo>
                  <a:cubicBezTo>
                    <a:pt x="3113" y="318"/>
                    <a:pt x="3125" y="309"/>
                    <a:pt x="3136" y="296"/>
                  </a:cubicBezTo>
                  <a:cubicBezTo>
                    <a:pt x="3147" y="284"/>
                    <a:pt x="3155" y="270"/>
                    <a:pt x="3161" y="254"/>
                  </a:cubicBezTo>
                  <a:cubicBezTo>
                    <a:pt x="3167" y="239"/>
                    <a:pt x="3170" y="222"/>
                    <a:pt x="3170" y="205"/>
                  </a:cubicBezTo>
                  <a:cubicBezTo>
                    <a:pt x="3170" y="191"/>
                    <a:pt x="3167" y="178"/>
                    <a:pt x="3163" y="165"/>
                  </a:cubicBezTo>
                  <a:cubicBezTo>
                    <a:pt x="3158" y="153"/>
                    <a:pt x="3151" y="142"/>
                    <a:pt x="3143" y="133"/>
                  </a:cubicBezTo>
                  <a:close/>
                  <a:moveTo>
                    <a:pt x="3125" y="240"/>
                  </a:moveTo>
                  <a:cubicBezTo>
                    <a:pt x="3121" y="251"/>
                    <a:pt x="3116" y="262"/>
                    <a:pt x="3110" y="271"/>
                  </a:cubicBezTo>
                  <a:cubicBezTo>
                    <a:pt x="3103" y="280"/>
                    <a:pt x="3095" y="287"/>
                    <a:pt x="3085" y="293"/>
                  </a:cubicBezTo>
                  <a:cubicBezTo>
                    <a:pt x="3076" y="299"/>
                    <a:pt x="3064" y="302"/>
                    <a:pt x="3051" y="302"/>
                  </a:cubicBezTo>
                  <a:cubicBezTo>
                    <a:pt x="3031" y="302"/>
                    <a:pt x="3016" y="295"/>
                    <a:pt x="3005" y="282"/>
                  </a:cubicBezTo>
                  <a:cubicBezTo>
                    <a:pt x="2994" y="269"/>
                    <a:pt x="2989" y="253"/>
                    <a:pt x="2989" y="232"/>
                  </a:cubicBezTo>
                  <a:cubicBezTo>
                    <a:pt x="2989" y="221"/>
                    <a:pt x="2991" y="211"/>
                    <a:pt x="2994" y="199"/>
                  </a:cubicBezTo>
                  <a:cubicBezTo>
                    <a:pt x="2997" y="188"/>
                    <a:pt x="3003" y="178"/>
                    <a:pt x="3009" y="168"/>
                  </a:cubicBezTo>
                  <a:cubicBezTo>
                    <a:pt x="3016" y="159"/>
                    <a:pt x="3024" y="152"/>
                    <a:pt x="3034" y="146"/>
                  </a:cubicBezTo>
                  <a:cubicBezTo>
                    <a:pt x="3044" y="140"/>
                    <a:pt x="3055" y="137"/>
                    <a:pt x="3068" y="137"/>
                  </a:cubicBezTo>
                  <a:cubicBezTo>
                    <a:pt x="3088" y="137"/>
                    <a:pt x="3103" y="144"/>
                    <a:pt x="3114" y="157"/>
                  </a:cubicBezTo>
                  <a:cubicBezTo>
                    <a:pt x="3124" y="170"/>
                    <a:pt x="3130" y="187"/>
                    <a:pt x="3130" y="207"/>
                  </a:cubicBezTo>
                  <a:cubicBezTo>
                    <a:pt x="3130" y="218"/>
                    <a:pt x="3128" y="229"/>
                    <a:pt x="3125" y="240"/>
                  </a:cubicBezTo>
                  <a:close/>
                  <a:moveTo>
                    <a:pt x="1924" y="102"/>
                  </a:moveTo>
                  <a:cubicBezTo>
                    <a:pt x="1907" y="102"/>
                    <a:pt x="1890" y="106"/>
                    <a:pt x="1876" y="114"/>
                  </a:cubicBezTo>
                  <a:cubicBezTo>
                    <a:pt x="1861" y="121"/>
                    <a:pt x="1849" y="131"/>
                    <a:pt x="1839" y="143"/>
                  </a:cubicBezTo>
                  <a:cubicBezTo>
                    <a:pt x="1829" y="155"/>
                    <a:pt x="1821" y="169"/>
                    <a:pt x="1815" y="184"/>
                  </a:cubicBezTo>
                  <a:cubicBezTo>
                    <a:pt x="1810" y="199"/>
                    <a:pt x="1807" y="215"/>
                    <a:pt x="1807" y="231"/>
                  </a:cubicBezTo>
                  <a:cubicBezTo>
                    <a:pt x="1807" y="248"/>
                    <a:pt x="1810" y="264"/>
                    <a:pt x="1816" y="277"/>
                  </a:cubicBezTo>
                  <a:cubicBezTo>
                    <a:pt x="1821" y="290"/>
                    <a:pt x="1829" y="301"/>
                    <a:pt x="1839" y="310"/>
                  </a:cubicBezTo>
                  <a:cubicBezTo>
                    <a:pt x="1848" y="318"/>
                    <a:pt x="1859" y="325"/>
                    <a:pt x="1872" y="330"/>
                  </a:cubicBezTo>
                  <a:cubicBezTo>
                    <a:pt x="1885" y="334"/>
                    <a:pt x="1899" y="337"/>
                    <a:pt x="1913" y="337"/>
                  </a:cubicBezTo>
                  <a:cubicBezTo>
                    <a:pt x="1918" y="337"/>
                    <a:pt x="1923" y="336"/>
                    <a:pt x="1929" y="336"/>
                  </a:cubicBezTo>
                  <a:cubicBezTo>
                    <a:pt x="1935" y="335"/>
                    <a:pt x="1940" y="334"/>
                    <a:pt x="1946" y="333"/>
                  </a:cubicBezTo>
                  <a:cubicBezTo>
                    <a:pt x="1951" y="332"/>
                    <a:pt x="1956" y="331"/>
                    <a:pt x="1961" y="329"/>
                  </a:cubicBezTo>
                  <a:cubicBezTo>
                    <a:pt x="1966" y="327"/>
                    <a:pt x="1971" y="326"/>
                    <a:pt x="1974" y="324"/>
                  </a:cubicBezTo>
                  <a:cubicBezTo>
                    <a:pt x="1968" y="288"/>
                    <a:pt x="1968" y="288"/>
                    <a:pt x="1968" y="288"/>
                  </a:cubicBezTo>
                  <a:cubicBezTo>
                    <a:pt x="1961" y="291"/>
                    <a:pt x="1953" y="294"/>
                    <a:pt x="1944" y="297"/>
                  </a:cubicBezTo>
                  <a:cubicBezTo>
                    <a:pt x="1935" y="299"/>
                    <a:pt x="1926" y="300"/>
                    <a:pt x="1917" y="300"/>
                  </a:cubicBezTo>
                  <a:cubicBezTo>
                    <a:pt x="1907" y="300"/>
                    <a:pt x="1898" y="299"/>
                    <a:pt x="1889" y="296"/>
                  </a:cubicBezTo>
                  <a:cubicBezTo>
                    <a:pt x="1881" y="293"/>
                    <a:pt x="1874" y="289"/>
                    <a:pt x="1868" y="283"/>
                  </a:cubicBezTo>
                  <a:cubicBezTo>
                    <a:pt x="1862" y="277"/>
                    <a:pt x="1857" y="270"/>
                    <a:pt x="1853" y="261"/>
                  </a:cubicBezTo>
                  <a:cubicBezTo>
                    <a:pt x="1850" y="252"/>
                    <a:pt x="1848" y="241"/>
                    <a:pt x="1848" y="229"/>
                  </a:cubicBezTo>
                  <a:cubicBezTo>
                    <a:pt x="1848" y="224"/>
                    <a:pt x="1848" y="224"/>
                    <a:pt x="1848" y="224"/>
                  </a:cubicBezTo>
                  <a:cubicBezTo>
                    <a:pt x="1994" y="223"/>
                    <a:pt x="1994" y="223"/>
                    <a:pt x="1994" y="223"/>
                  </a:cubicBezTo>
                  <a:cubicBezTo>
                    <a:pt x="1997" y="216"/>
                    <a:pt x="1999" y="208"/>
                    <a:pt x="2001" y="200"/>
                  </a:cubicBezTo>
                  <a:cubicBezTo>
                    <a:pt x="2002" y="192"/>
                    <a:pt x="2003" y="184"/>
                    <a:pt x="2003" y="176"/>
                  </a:cubicBezTo>
                  <a:cubicBezTo>
                    <a:pt x="2003" y="153"/>
                    <a:pt x="1996" y="135"/>
                    <a:pt x="1981" y="122"/>
                  </a:cubicBezTo>
                  <a:cubicBezTo>
                    <a:pt x="1967" y="109"/>
                    <a:pt x="1948" y="102"/>
                    <a:pt x="1924" y="102"/>
                  </a:cubicBezTo>
                  <a:close/>
                  <a:moveTo>
                    <a:pt x="1963" y="188"/>
                  </a:moveTo>
                  <a:cubicBezTo>
                    <a:pt x="1962" y="195"/>
                    <a:pt x="1962" y="195"/>
                    <a:pt x="1962" y="195"/>
                  </a:cubicBezTo>
                  <a:cubicBezTo>
                    <a:pt x="1853" y="196"/>
                    <a:pt x="1853" y="196"/>
                    <a:pt x="1853" y="196"/>
                  </a:cubicBezTo>
                  <a:cubicBezTo>
                    <a:pt x="1858" y="178"/>
                    <a:pt x="1865" y="164"/>
                    <a:pt x="1877" y="153"/>
                  </a:cubicBezTo>
                  <a:cubicBezTo>
                    <a:pt x="1889" y="142"/>
                    <a:pt x="1903" y="137"/>
                    <a:pt x="1919" y="137"/>
                  </a:cubicBezTo>
                  <a:cubicBezTo>
                    <a:pt x="1933" y="137"/>
                    <a:pt x="1944" y="141"/>
                    <a:pt x="1952" y="148"/>
                  </a:cubicBezTo>
                  <a:cubicBezTo>
                    <a:pt x="1960" y="155"/>
                    <a:pt x="1964" y="166"/>
                    <a:pt x="1964" y="181"/>
                  </a:cubicBezTo>
                  <a:lnTo>
                    <a:pt x="1963" y="188"/>
                  </a:lnTo>
                  <a:close/>
                  <a:moveTo>
                    <a:pt x="3382" y="110"/>
                  </a:moveTo>
                  <a:cubicBezTo>
                    <a:pt x="3421" y="110"/>
                    <a:pt x="3421" y="110"/>
                    <a:pt x="3421" y="110"/>
                  </a:cubicBezTo>
                  <a:cubicBezTo>
                    <a:pt x="3378" y="330"/>
                    <a:pt x="3378" y="330"/>
                    <a:pt x="3378" y="330"/>
                  </a:cubicBezTo>
                  <a:cubicBezTo>
                    <a:pt x="3338" y="337"/>
                    <a:pt x="3338" y="337"/>
                    <a:pt x="3338" y="337"/>
                  </a:cubicBezTo>
                  <a:cubicBezTo>
                    <a:pt x="3344" y="303"/>
                    <a:pt x="3344" y="303"/>
                    <a:pt x="3344" y="303"/>
                  </a:cubicBezTo>
                  <a:cubicBezTo>
                    <a:pt x="3334" y="312"/>
                    <a:pt x="3322" y="320"/>
                    <a:pt x="3310" y="327"/>
                  </a:cubicBezTo>
                  <a:cubicBezTo>
                    <a:pt x="3298" y="333"/>
                    <a:pt x="3285" y="337"/>
                    <a:pt x="3272" y="337"/>
                  </a:cubicBezTo>
                  <a:cubicBezTo>
                    <a:pt x="3253" y="337"/>
                    <a:pt x="3238" y="331"/>
                    <a:pt x="3226" y="320"/>
                  </a:cubicBezTo>
                  <a:cubicBezTo>
                    <a:pt x="3214" y="309"/>
                    <a:pt x="3208" y="295"/>
                    <a:pt x="3208" y="278"/>
                  </a:cubicBezTo>
                  <a:cubicBezTo>
                    <a:pt x="3208" y="275"/>
                    <a:pt x="3209" y="270"/>
                    <a:pt x="3210" y="263"/>
                  </a:cubicBezTo>
                  <a:cubicBezTo>
                    <a:pt x="3210" y="257"/>
                    <a:pt x="3211" y="252"/>
                    <a:pt x="3212" y="249"/>
                  </a:cubicBezTo>
                  <a:cubicBezTo>
                    <a:pt x="3239" y="110"/>
                    <a:pt x="3239" y="110"/>
                    <a:pt x="3239" y="110"/>
                  </a:cubicBezTo>
                  <a:cubicBezTo>
                    <a:pt x="3279" y="110"/>
                    <a:pt x="3279" y="110"/>
                    <a:pt x="3279" y="110"/>
                  </a:cubicBezTo>
                  <a:cubicBezTo>
                    <a:pt x="3253" y="240"/>
                    <a:pt x="3253" y="240"/>
                    <a:pt x="3253" y="240"/>
                  </a:cubicBezTo>
                  <a:cubicBezTo>
                    <a:pt x="3252" y="243"/>
                    <a:pt x="3252" y="248"/>
                    <a:pt x="3251" y="253"/>
                  </a:cubicBezTo>
                  <a:cubicBezTo>
                    <a:pt x="3250" y="258"/>
                    <a:pt x="3249" y="263"/>
                    <a:pt x="3249" y="268"/>
                  </a:cubicBezTo>
                  <a:cubicBezTo>
                    <a:pt x="3249" y="278"/>
                    <a:pt x="3253" y="286"/>
                    <a:pt x="3259" y="291"/>
                  </a:cubicBezTo>
                  <a:cubicBezTo>
                    <a:pt x="3266" y="297"/>
                    <a:pt x="3275" y="299"/>
                    <a:pt x="3288" y="299"/>
                  </a:cubicBezTo>
                  <a:cubicBezTo>
                    <a:pt x="3298" y="299"/>
                    <a:pt x="3309" y="296"/>
                    <a:pt x="3321" y="291"/>
                  </a:cubicBezTo>
                  <a:cubicBezTo>
                    <a:pt x="3333" y="285"/>
                    <a:pt x="3343" y="278"/>
                    <a:pt x="3351" y="270"/>
                  </a:cubicBezTo>
                  <a:lnTo>
                    <a:pt x="3382" y="110"/>
                  </a:lnTo>
                  <a:close/>
                  <a:moveTo>
                    <a:pt x="1797" y="110"/>
                  </a:moveTo>
                  <a:cubicBezTo>
                    <a:pt x="1727" y="117"/>
                    <a:pt x="1727" y="117"/>
                    <a:pt x="1727" y="117"/>
                  </a:cubicBezTo>
                  <a:cubicBezTo>
                    <a:pt x="1721" y="113"/>
                    <a:pt x="1714" y="109"/>
                    <a:pt x="1706" y="107"/>
                  </a:cubicBezTo>
                  <a:cubicBezTo>
                    <a:pt x="1698" y="104"/>
                    <a:pt x="1688" y="102"/>
                    <a:pt x="1677" y="102"/>
                  </a:cubicBezTo>
                  <a:cubicBezTo>
                    <a:pt x="1664" y="102"/>
                    <a:pt x="1652" y="105"/>
                    <a:pt x="1641" y="110"/>
                  </a:cubicBezTo>
                  <a:cubicBezTo>
                    <a:pt x="1629" y="114"/>
                    <a:pt x="1620" y="121"/>
                    <a:pt x="1612" y="129"/>
                  </a:cubicBezTo>
                  <a:cubicBezTo>
                    <a:pt x="1604" y="136"/>
                    <a:pt x="1598" y="146"/>
                    <a:pt x="1594" y="156"/>
                  </a:cubicBezTo>
                  <a:cubicBezTo>
                    <a:pt x="1589" y="166"/>
                    <a:pt x="1587" y="177"/>
                    <a:pt x="1587" y="189"/>
                  </a:cubicBezTo>
                  <a:cubicBezTo>
                    <a:pt x="1587" y="202"/>
                    <a:pt x="1589" y="213"/>
                    <a:pt x="1594" y="223"/>
                  </a:cubicBezTo>
                  <a:cubicBezTo>
                    <a:pt x="1599" y="233"/>
                    <a:pt x="1606" y="241"/>
                    <a:pt x="1614" y="247"/>
                  </a:cubicBezTo>
                  <a:cubicBezTo>
                    <a:pt x="1603" y="252"/>
                    <a:pt x="1594" y="258"/>
                    <a:pt x="1587" y="266"/>
                  </a:cubicBezTo>
                  <a:cubicBezTo>
                    <a:pt x="1579" y="274"/>
                    <a:pt x="1575" y="283"/>
                    <a:pt x="1575" y="292"/>
                  </a:cubicBezTo>
                  <a:cubicBezTo>
                    <a:pt x="1575" y="299"/>
                    <a:pt x="1577" y="305"/>
                    <a:pt x="1580" y="310"/>
                  </a:cubicBezTo>
                  <a:cubicBezTo>
                    <a:pt x="1583" y="314"/>
                    <a:pt x="1587" y="318"/>
                    <a:pt x="1592" y="321"/>
                  </a:cubicBezTo>
                  <a:cubicBezTo>
                    <a:pt x="1573" y="326"/>
                    <a:pt x="1558" y="335"/>
                    <a:pt x="1548" y="346"/>
                  </a:cubicBezTo>
                  <a:cubicBezTo>
                    <a:pt x="1537" y="358"/>
                    <a:pt x="1532" y="370"/>
                    <a:pt x="1532" y="384"/>
                  </a:cubicBezTo>
                  <a:cubicBezTo>
                    <a:pt x="1532" y="393"/>
                    <a:pt x="1535" y="401"/>
                    <a:pt x="1539" y="409"/>
                  </a:cubicBezTo>
                  <a:cubicBezTo>
                    <a:pt x="1544" y="417"/>
                    <a:pt x="1551" y="424"/>
                    <a:pt x="1560" y="430"/>
                  </a:cubicBezTo>
                  <a:cubicBezTo>
                    <a:pt x="1569" y="435"/>
                    <a:pt x="1581" y="440"/>
                    <a:pt x="1594" y="443"/>
                  </a:cubicBezTo>
                  <a:cubicBezTo>
                    <a:pt x="1608" y="447"/>
                    <a:pt x="1623" y="449"/>
                    <a:pt x="1640" y="449"/>
                  </a:cubicBezTo>
                  <a:cubicBezTo>
                    <a:pt x="1658" y="449"/>
                    <a:pt x="1673" y="447"/>
                    <a:pt x="1687" y="443"/>
                  </a:cubicBezTo>
                  <a:cubicBezTo>
                    <a:pt x="1701" y="439"/>
                    <a:pt x="1713" y="434"/>
                    <a:pt x="1723" y="428"/>
                  </a:cubicBezTo>
                  <a:cubicBezTo>
                    <a:pt x="1733" y="421"/>
                    <a:pt x="1741" y="413"/>
                    <a:pt x="1746" y="404"/>
                  </a:cubicBezTo>
                  <a:cubicBezTo>
                    <a:pt x="1752" y="395"/>
                    <a:pt x="1755" y="384"/>
                    <a:pt x="1755" y="373"/>
                  </a:cubicBezTo>
                  <a:cubicBezTo>
                    <a:pt x="1755" y="355"/>
                    <a:pt x="1748" y="341"/>
                    <a:pt x="1734" y="331"/>
                  </a:cubicBezTo>
                  <a:cubicBezTo>
                    <a:pt x="1721" y="321"/>
                    <a:pt x="1702" y="314"/>
                    <a:pt x="1679" y="309"/>
                  </a:cubicBezTo>
                  <a:cubicBezTo>
                    <a:pt x="1671" y="307"/>
                    <a:pt x="1671" y="307"/>
                    <a:pt x="1671" y="307"/>
                  </a:cubicBezTo>
                  <a:cubicBezTo>
                    <a:pt x="1653" y="304"/>
                    <a:pt x="1639" y="300"/>
                    <a:pt x="1630" y="297"/>
                  </a:cubicBezTo>
                  <a:cubicBezTo>
                    <a:pt x="1620" y="293"/>
                    <a:pt x="1616" y="287"/>
                    <a:pt x="1616" y="279"/>
                  </a:cubicBezTo>
                  <a:cubicBezTo>
                    <a:pt x="1616" y="274"/>
                    <a:pt x="1618" y="270"/>
                    <a:pt x="1621" y="266"/>
                  </a:cubicBezTo>
                  <a:cubicBezTo>
                    <a:pt x="1625" y="262"/>
                    <a:pt x="1628" y="260"/>
                    <a:pt x="1632" y="258"/>
                  </a:cubicBezTo>
                  <a:cubicBezTo>
                    <a:pt x="1638" y="261"/>
                    <a:pt x="1644" y="262"/>
                    <a:pt x="1650" y="263"/>
                  </a:cubicBezTo>
                  <a:cubicBezTo>
                    <a:pt x="1656" y="265"/>
                    <a:pt x="1664" y="265"/>
                    <a:pt x="1672" y="265"/>
                  </a:cubicBezTo>
                  <a:cubicBezTo>
                    <a:pt x="1686" y="265"/>
                    <a:pt x="1698" y="263"/>
                    <a:pt x="1708" y="258"/>
                  </a:cubicBezTo>
                  <a:cubicBezTo>
                    <a:pt x="1719" y="253"/>
                    <a:pt x="1729" y="247"/>
                    <a:pt x="1737" y="239"/>
                  </a:cubicBezTo>
                  <a:cubicBezTo>
                    <a:pt x="1744" y="231"/>
                    <a:pt x="1750" y="222"/>
                    <a:pt x="1755" y="212"/>
                  </a:cubicBezTo>
                  <a:cubicBezTo>
                    <a:pt x="1759" y="201"/>
                    <a:pt x="1761" y="190"/>
                    <a:pt x="1761" y="179"/>
                  </a:cubicBezTo>
                  <a:cubicBezTo>
                    <a:pt x="1761" y="172"/>
                    <a:pt x="1760" y="166"/>
                    <a:pt x="1759" y="160"/>
                  </a:cubicBezTo>
                  <a:cubicBezTo>
                    <a:pt x="1757" y="154"/>
                    <a:pt x="1755" y="149"/>
                    <a:pt x="1753" y="145"/>
                  </a:cubicBezTo>
                  <a:cubicBezTo>
                    <a:pt x="1798" y="149"/>
                    <a:pt x="1798" y="149"/>
                    <a:pt x="1798" y="149"/>
                  </a:cubicBezTo>
                  <a:lnTo>
                    <a:pt x="1797" y="110"/>
                  </a:lnTo>
                  <a:close/>
                  <a:moveTo>
                    <a:pt x="1635" y="337"/>
                  </a:moveTo>
                  <a:cubicBezTo>
                    <a:pt x="1643" y="339"/>
                    <a:pt x="1653" y="341"/>
                    <a:pt x="1665" y="344"/>
                  </a:cubicBezTo>
                  <a:cubicBezTo>
                    <a:pt x="1681" y="347"/>
                    <a:pt x="1694" y="351"/>
                    <a:pt x="1702" y="357"/>
                  </a:cubicBezTo>
                  <a:cubicBezTo>
                    <a:pt x="1711" y="362"/>
                    <a:pt x="1716" y="369"/>
                    <a:pt x="1716" y="378"/>
                  </a:cubicBezTo>
                  <a:cubicBezTo>
                    <a:pt x="1716" y="389"/>
                    <a:pt x="1709" y="398"/>
                    <a:pt x="1696" y="405"/>
                  </a:cubicBezTo>
                  <a:cubicBezTo>
                    <a:pt x="1684" y="412"/>
                    <a:pt x="1666" y="415"/>
                    <a:pt x="1644" y="415"/>
                  </a:cubicBezTo>
                  <a:cubicBezTo>
                    <a:pt x="1634" y="415"/>
                    <a:pt x="1624" y="414"/>
                    <a:pt x="1616" y="413"/>
                  </a:cubicBezTo>
                  <a:cubicBezTo>
                    <a:pt x="1607" y="411"/>
                    <a:pt x="1599" y="408"/>
                    <a:pt x="1593" y="404"/>
                  </a:cubicBezTo>
                  <a:cubicBezTo>
                    <a:pt x="1586" y="401"/>
                    <a:pt x="1581" y="397"/>
                    <a:pt x="1577" y="392"/>
                  </a:cubicBezTo>
                  <a:cubicBezTo>
                    <a:pt x="1573" y="387"/>
                    <a:pt x="1571" y="381"/>
                    <a:pt x="1571" y="375"/>
                  </a:cubicBezTo>
                  <a:cubicBezTo>
                    <a:pt x="1571" y="365"/>
                    <a:pt x="1575" y="357"/>
                    <a:pt x="1583" y="348"/>
                  </a:cubicBezTo>
                  <a:cubicBezTo>
                    <a:pt x="1592" y="340"/>
                    <a:pt x="1602" y="335"/>
                    <a:pt x="1614" y="332"/>
                  </a:cubicBezTo>
                  <a:cubicBezTo>
                    <a:pt x="1620" y="334"/>
                    <a:pt x="1627" y="336"/>
                    <a:pt x="1635" y="337"/>
                  </a:cubicBezTo>
                  <a:close/>
                  <a:moveTo>
                    <a:pt x="1709" y="220"/>
                  </a:moveTo>
                  <a:cubicBezTo>
                    <a:pt x="1700" y="230"/>
                    <a:pt x="1688" y="234"/>
                    <a:pt x="1675" y="234"/>
                  </a:cubicBezTo>
                  <a:cubicBezTo>
                    <a:pt x="1658" y="234"/>
                    <a:pt x="1645" y="230"/>
                    <a:pt x="1637" y="221"/>
                  </a:cubicBezTo>
                  <a:cubicBezTo>
                    <a:pt x="1629" y="212"/>
                    <a:pt x="1625" y="201"/>
                    <a:pt x="1625" y="187"/>
                  </a:cubicBezTo>
                  <a:cubicBezTo>
                    <a:pt x="1625" y="179"/>
                    <a:pt x="1627" y="172"/>
                    <a:pt x="1629" y="165"/>
                  </a:cubicBezTo>
                  <a:cubicBezTo>
                    <a:pt x="1632" y="159"/>
                    <a:pt x="1635" y="153"/>
                    <a:pt x="1640" y="148"/>
                  </a:cubicBezTo>
                  <a:cubicBezTo>
                    <a:pt x="1644" y="144"/>
                    <a:pt x="1649" y="140"/>
                    <a:pt x="1655" y="137"/>
                  </a:cubicBezTo>
                  <a:cubicBezTo>
                    <a:pt x="1661" y="135"/>
                    <a:pt x="1667" y="134"/>
                    <a:pt x="1674" y="134"/>
                  </a:cubicBezTo>
                  <a:cubicBezTo>
                    <a:pt x="1691" y="134"/>
                    <a:pt x="1704" y="138"/>
                    <a:pt x="1712" y="147"/>
                  </a:cubicBezTo>
                  <a:cubicBezTo>
                    <a:pt x="1720" y="156"/>
                    <a:pt x="1724" y="167"/>
                    <a:pt x="1724" y="180"/>
                  </a:cubicBezTo>
                  <a:cubicBezTo>
                    <a:pt x="1724" y="197"/>
                    <a:pt x="1719" y="210"/>
                    <a:pt x="1709" y="220"/>
                  </a:cubicBezTo>
                  <a:close/>
                  <a:moveTo>
                    <a:pt x="3534" y="110"/>
                  </a:moveTo>
                  <a:cubicBezTo>
                    <a:pt x="3600" y="110"/>
                    <a:pt x="3600" y="110"/>
                    <a:pt x="3600" y="110"/>
                  </a:cubicBezTo>
                  <a:cubicBezTo>
                    <a:pt x="3598" y="145"/>
                    <a:pt x="3598" y="145"/>
                    <a:pt x="3598" y="145"/>
                  </a:cubicBezTo>
                  <a:cubicBezTo>
                    <a:pt x="3526" y="145"/>
                    <a:pt x="3526" y="145"/>
                    <a:pt x="3526" y="145"/>
                  </a:cubicBezTo>
                  <a:cubicBezTo>
                    <a:pt x="3500" y="264"/>
                    <a:pt x="3500" y="264"/>
                    <a:pt x="3500" y="264"/>
                  </a:cubicBezTo>
                  <a:cubicBezTo>
                    <a:pt x="3498" y="271"/>
                    <a:pt x="3498" y="271"/>
                    <a:pt x="3498" y="271"/>
                  </a:cubicBezTo>
                  <a:cubicBezTo>
                    <a:pt x="3497" y="279"/>
                    <a:pt x="3497" y="279"/>
                    <a:pt x="3497" y="279"/>
                  </a:cubicBezTo>
                  <a:cubicBezTo>
                    <a:pt x="3497" y="287"/>
                    <a:pt x="3501" y="293"/>
                    <a:pt x="3507" y="296"/>
                  </a:cubicBezTo>
                  <a:cubicBezTo>
                    <a:pt x="3513" y="300"/>
                    <a:pt x="3520" y="301"/>
                    <a:pt x="3527" y="301"/>
                  </a:cubicBezTo>
                  <a:cubicBezTo>
                    <a:pt x="3534" y="301"/>
                    <a:pt x="3539" y="301"/>
                    <a:pt x="3545" y="299"/>
                  </a:cubicBezTo>
                  <a:cubicBezTo>
                    <a:pt x="3550" y="298"/>
                    <a:pt x="3555" y="296"/>
                    <a:pt x="3561" y="294"/>
                  </a:cubicBezTo>
                  <a:cubicBezTo>
                    <a:pt x="3567" y="329"/>
                    <a:pt x="3567" y="329"/>
                    <a:pt x="3567" y="329"/>
                  </a:cubicBezTo>
                  <a:cubicBezTo>
                    <a:pt x="3561" y="332"/>
                    <a:pt x="3554" y="333"/>
                    <a:pt x="3545" y="335"/>
                  </a:cubicBezTo>
                  <a:cubicBezTo>
                    <a:pt x="3537" y="336"/>
                    <a:pt x="3529" y="337"/>
                    <a:pt x="3522" y="337"/>
                  </a:cubicBezTo>
                  <a:cubicBezTo>
                    <a:pt x="3514" y="337"/>
                    <a:pt x="3506" y="336"/>
                    <a:pt x="3498" y="334"/>
                  </a:cubicBezTo>
                  <a:cubicBezTo>
                    <a:pt x="3491" y="331"/>
                    <a:pt x="3484" y="328"/>
                    <a:pt x="3478" y="324"/>
                  </a:cubicBezTo>
                  <a:cubicBezTo>
                    <a:pt x="3472" y="320"/>
                    <a:pt x="3468" y="314"/>
                    <a:pt x="3465" y="307"/>
                  </a:cubicBezTo>
                  <a:cubicBezTo>
                    <a:pt x="3461" y="301"/>
                    <a:pt x="3459" y="293"/>
                    <a:pt x="3459" y="283"/>
                  </a:cubicBezTo>
                  <a:cubicBezTo>
                    <a:pt x="3459" y="280"/>
                    <a:pt x="3460" y="276"/>
                    <a:pt x="3461" y="272"/>
                  </a:cubicBezTo>
                  <a:cubicBezTo>
                    <a:pt x="3461" y="268"/>
                    <a:pt x="3462" y="265"/>
                    <a:pt x="3463" y="261"/>
                  </a:cubicBezTo>
                  <a:cubicBezTo>
                    <a:pt x="3489" y="145"/>
                    <a:pt x="3489" y="145"/>
                    <a:pt x="3489" y="145"/>
                  </a:cubicBezTo>
                  <a:cubicBezTo>
                    <a:pt x="3453" y="143"/>
                    <a:pt x="3453" y="143"/>
                    <a:pt x="3453" y="143"/>
                  </a:cubicBezTo>
                  <a:cubicBezTo>
                    <a:pt x="3454" y="118"/>
                    <a:pt x="3454" y="118"/>
                    <a:pt x="3454" y="118"/>
                  </a:cubicBezTo>
                  <a:cubicBezTo>
                    <a:pt x="3497" y="107"/>
                    <a:pt x="3497" y="107"/>
                    <a:pt x="3497" y="107"/>
                  </a:cubicBezTo>
                  <a:cubicBezTo>
                    <a:pt x="3508" y="59"/>
                    <a:pt x="3508" y="59"/>
                    <a:pt x="3508" y="59"/>
                  </a:cubicBezTo>
                  <a:cubicBezTo>
                    <a:pt x="3545" y="59"/>
                    <a:pt x="3545" y="59"/>
                    <a:pt x="3545" y="59"/>
                  </a:cubicBezTo>
                  <a:lnTo>
                    <a:pt x="3534" y="110"/>
                  </a:lnTo>
                  <a:close/>
                  <a:moveTo>
                    <a:pt x="2430" y="110"/>
                  </a:moveTo>
                  <a:cubicBezTo>
                    <a:pt x="2321" y="330"/>
                    <a:pt x="2321" y="330"/>
                    <a:pt x="2321" y="330"/>
                  </a:cubicBezTo>
                  <a:cubicBezTo>
                    <a:pt x="2285" y="330"/>
                    <a:pt x="2285" y="330"/>
                    <a:pt x="2285" y="330"/>
                  </a:cubicBezTo>
                  <a:cubicBezTo>
                    <a:pt x="2264" y="167"/>
                    <a:pt x="2264" y="167"/>
                    <a:pt x="2264" y="167"/>
                  </a:cubicBezTo>
                  <a:cubicBezTo>
                    <a:pt x="2175" y="330"/>
                    <a:pt x="2175" y="330"/>
                    <a:pt x="2175" y="330"/>
                  </a:cubicBezTo>
                  <a:cubicBezTo>
                    <a:pt x="2139" y="330"/>
                    <a:pt x="2139" y="330"/>
                    <a:pt x="2139" y="330"/>
                  </a:cubicBezTo>
                  <a:cubicBezTo>
                    <a:pt x="2117" y="110"/>
                    <a:pt x="2117" y="110"/>
                    <a:pt x="2117" y="110"/>
                  </a:cubicBezTo>
                  <a:cubicBezTo>
                    <a:pt x="2159" y="110"/>
                    <a:pt x="2159" y="110"/>
                    <a:pt x="2159" y="110"/>
                  </a:cubicBezTo>
                  <a:cubicBezTo>
                    <a:pt x="2171" y="272"/>
                    <a:pt x="2171" y="272"/>
                    <a:pt x="2171" y="272"/>
                  </a:cubicBezTo>
                  <a:cubicBezTo>
                    <a:pt x="2257" y="109"/>
                    <a:pt x="2257" y="109"/>
                    <a:pt x="2257" y="109"/>
                  </a:cubicBezTo>
                  <a:cubicBezTo>
                    <a:pt x="2292" y="109"/>
                    <a:pt x="2292" y="109"/>
                    <a:pt x="2292" y="109"/>
                  </a:cubicBezTo>
                  <a:cubicBezTo>
                    <a:pt x="2312" y="273"/>
                    <a:pt x="2312" y="273"/>
                    <a:pt x="2312" y="273"/>
                  </a:cubicBezTo>
                  <a:cubicBezTo>
                    <a:pt x="2385" y="110"/>
                    <a:pt x="2385" y="110"/>
                    <a:pt x="2385" y="110"/>
                  </a:cubicBezTo>
                  <a:lnTo>
                    <a:pt x="2430" y="110"/>
                  </a:lnTo>
                  <a:close/>
                </a:path>
              </a:pathLst>
            </a:custGeom>
            <a:solidFill>
              <a:srgbClr val="8EA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5" name="Afzendergegevens"/>
          <p:cNvSpPr>
            <a:spLocks noGrp="1"/>
          </p:cNvSpPr>
          <p:nvPr>
            <p:ph type="body" sz="quarter" idx="10" hasCustomPrompt="1"/>
          </p:nvPr>
        </p:nvSpPr>
        <p:spPr bwMode="gray">
          <a:xfrm>
            <a:off x="1080000" y="5282171"/>
            <a:ext cx="2246951" cy="1980000"/>
          </a:xfrm>
        </p:spPr>
        <p:txBody>
          <a:bodyPr/>
          <a:lstStyle>
            <a:lvl1pPr marL="0" indent="0">
              <a:lnSpc>
                <a:spcPct val="117000"/>
              </a:lnSpc>
              <a:buFontTx/>
              <a:buNone/>
              <a:defRPr sz="1000"/>
            </a:lvl1pPr>
            <a:lvl2pPr marL="0" indent="0">
              <a:lnSpc>
                <a:spcPct val="120000"/>
              </a:lnSpc>
              <a:spcBef>
                <a:spcPts val="2000"/>
              </a:spcBef>
              <a:buFontTx/>
              <a:buNone/>
              <a:defRPr sz="800" b="0">
                <a:solidFill>
                  <a:schemeClr val="tx2"/>
                </a:solidFill>
              </a:defRPr>
            </a:lvl2pPr>
            <a:lvl3pPr marL="0" indent="0">
              <a:lnSpc>
                <a:spcPct val="123000"/>
              </a:lnSpc>
              <a:buFontTx/>
              <a:buNone/>
              <a:defRPr sz="800" b="0"/>
            </a:lvl3pPr>
            <a:lvl4pPr marL="0">
              <a:lnSpc>
                <a:spcPct val="123000"/>
              </a:lnSpc>
              <a:buFontTx/>
              <a:buNone/>
              <a:defRPr sz="800" b="0"/>
            </a:lvl4pPr>
            <a:lvl5pPr marL="0">
              <a:lnSpc>
                <a:spcPct val="123000"/>
              </a:lnSpc>
              <a:buFontTx/>
              <a:buNone/>
              <a:defRPr sz="800" b="0"/>
            </a:lvl5pPr>
            <a:lvl6pPr marL="0">
              <a:lnSpc>
                <a:spcPct val="123000"/>
              </a:lnSpc>
              <a:buFontTx/>
              <a:buNone/>
              <a:defRPr sz="800" b="0"/>
            </a:lvl6pPr>
            <a:lvl7pPr marL="0">
              <a:lnSpc>
                <a:spcPct val="123000"/>
              </a:lnSpc>
              <a:buFontTx/>
              <a:buNone/>
              <a:defRPr sz="800" b="0"/>
            </a:lvl7pPr>
            <a:lvl8pPr marL="0">
              <a:lnSpc>
                <a:spcPct val="123000"/>
              </a:lnSpc>
              <a:buFontTx/>
              <a:buNone/>
              <a:defRPr sz="800" b="0"/>
            </a:lvl8pPr>
            <a:lvl9pPr marL="0">
              <a:lnSpc>
                <a:spcPct val="123000"/>
              </a:lnSpc>
              <a:buFontTx/>
              <a:buNone/>
              <a:defRPr sz="800" b="0"/>
            </a:lvl9pPr>
          </a:lstStyle>
          <a:p>
            <a:pPr lvl="0"/>
            <a:r>
              <a:rPr lang="nl-NL" noProof="1"/>
              <a:t>[Afzendergegevens]</a:t>
            </a:r>
          </a:p>
        </p:txBody>
      </p:sp>
      <p:sp>
        <p:nvSpPr>
          <p:cNvPr id="19" name="E-mail 3 (JU-Free)"/>
          <p:cNvSpPr>
            <a:spLocks noGrp="1"/>
          </p:cNvSpPr>
          <p:nvPr>
            <p:ph type="body" sz="quarter" idx="17" hasCustomPrompt="1"/>
          </p:nvPr>
        </p:nvSpPr>
        <p:spPr>
          <a:xfrm>
            <a:off x="6816763" y="2180683"/>
            <a:ext cx="2628000" cy="216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000" b="0">
                <a:solidFill>
                  <a:schemeClr val="tx1"/>
                </a:solidFill>
              </a:defRPr>
            </a:lvl1pPr>
            <a:lvl2pPr marL="0" indent="0">
              <a:lnSpc>
                <a:spcPct val="125000"/>
              </a:lnSpc>
              <a:spcAft>
                <a:spcPts val="0"/>
              </a:spcAft>
              <a:buFont typeface="Arial" panose="020B0604020202020204" pitchFamily="34" charset="0"/>
              <a:buNone/>
              <a:defRPr sz="1000" b="0" baseline="0">
                <a:solidFill>
                  <a:schemeClr val="tx1"/>
                </a:solidFill>
              </a:defRPr>
            </a:lvl2pPr>
            <a:lvl3pPr marL="0" indent="0">
              <a:lnSpc>
                <a:spcPct val="125000"/>
              </a:lnSpc>
              <a:spcAft>
                <a:spcPts val="0"/>
              </a:spcAft>
              <a:buFont typeface="Arial" panose="020B0604020202020204" pitchFamily="34" charset="0"/>
              <a:buNone/>
              <a:defRPr sz="1000" b="0">
                <a:solidFill>
                  <a:schemeClr val="tx1"/>
                </a:solidFill>
              </a:defRPr>
            </a:lvl3pPr>
            <a:lvl4pPr marL="0" indent="0">
              <a:lnSpc>
                <a:spcPct val="125000"/>
              </a:lnSpc>
              <a:spcAft>
                <a:spcPts val="0"/>
              </a:spcAft>
              <a:buNone/>
              <a:defRPr sz="1000" b="0">
                <a:solidFill>
                  <a:schemeClr val="tx1"/>
                </a:solidFill>
              </a:defRPr>
            </a:lvl4pPr>
            <a:lvl5pPr marL="0" indent="0">
              <a:lnSpc>
                <a:spcPct val="125000"/>
              </a:lnSpc>
              <a:spcAft>
                <a:spcPts val="0"/>
              </a:spcAft>
              <a:buNone/>
              <a:defRPr sz="1000" b="0">
                <a:solidFill>
                  <a:schemeClr val="tx1"/>
                </a:solidFill>
              </a:defRPr>
            </a:lvl5pPr>
            <a:lvl6pPr marL="0" indent="0">
              <a:lnSpc>
                <a:spcPct val="125000"/>
              </a:lnSpc>
              <a:spcAft>
                <a:spcPts val="0"/>
              </a:spcAft>
              <a:buNone/>
              <a:defRPr sz="1000" b="0">
                <a:solidFill>
                  <a:schemeClr val="tx1"/>
                </a:solidFill>
              </a:defRPr>
            </a:lvl6pPr>
            <a:lvl7pPr marL="0" indent="0">
              <a:lnSpc>
                <a:spcPct val="125000"/>
              </a:lnSpc>
              <a:spcAft>
                <a:spcPts val="0"/>
              </a:spcAft>
              <a:buFont typeface="Arial" panose="020B0604020202020204" pitchFamily="34" charset="0"/>
              <a:buNone/>
              <a:defRPr sz="1000" b="0">
                <a:solidFill>
                  <a:schemeClr val="tx1"/>
                </a:solidFill>
              </a:defRPr>
            </a:lvl7pPr>
            <a:lvl8pPr marL="0" indent="0">
              <a:lnSpc>
                <a:spcPct val="125000"/>
              </a:lnSpc>
              <a:spcAft>
                <a:spcPts val="0"/>
              </a:spcAft>
              <a:buFont typeface="Arial" panose="020B0604020202020204" pitchFamily="34" charset="0"/>
              <a:buNone/>
              <a:defRPr sz="1000" b="0">
                <a:solidFill>
                  <a:schemeClr val="tx1"/>
                </a:solidFill>
              </a:defRPr>
            </a:lvl8pPr>
            <a:lvl9pPr marL="0" indent="0">
              <a:lnSpc>
                <a:spcPct val="125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[naam@Rebelgroup.com]</a:t>
            </a:r>
          </a:p>
        </p:txBody>
      </p:sp>
      <p:sp>
        <p:nvSpPr>
          <p:cNvPr id="20" name="E-mail 2 (JU-Free)"/>
          <p:cNvSpPr>
            <a:spLocks noGrp="1"/>
          </p:cNvSpPr>
          <p:nvPr>
            <p:ph type="body" sz="quarter" idx="18" hasCustomPrompt="1"/>
          </p:nvPr>
        </p:nvSpPr>
        <p:spPr>
          <a:xfrm>
            <a:off x="3948409" y="2180683"/>
            <a:ext cx="2628000" cy="216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000" b="0">
                <a:solidFill>
                  <a:schemeClr val="tx1"/>
                </a:solidFill>
              </a:defRPr>
            </a:lvl1pPr>
            <a:lvl2pPr marL="0" indent="0">
              <a:lnSpc>
                <a:spcPct val="125000"/>
              </a:lnSpc>
              <a:spcAft>
                <a:spcPts val="0"/>
              </a:spcAft>
              <a:buFont typeface="Arial" panose="020B0604020202020204" pitchFamily="34" charset="0"/>
              <a:buNone/>
              <a:defRPr sz="1000" b="0" baseline="0">
                <a:solidFill>
                  <a:schemeClr val="tx1"/>
                </a:solidFill>
              </a:defRPr>
            </a:lvl2pPr>
            <a:lvl3pPr marL="0" indent="0">
              <a:lnSpc>
                <a:spcPct val="125000"/>
              </a:lnSpc>
              <a:spcAft>
                <a:spcPts val="0"/>
              </a:spcAft>
              <a:buFont typeface="Arial" panose="020B0604020202020204" pitchFamily="34" charset="0"/>
              <a:buNone/>
              <a:defRPr sz="1000" b="0">
                <a:solidFill>
                  <a:schemeClr val="tx1"/>
                </a:solidFill>
              </a:defRPr>
            </a:lvl3pPr>
            <a:lvl4pPr marL="0" indent="0">
              <a:lnSpc>
                <a:spcPct val="125000"/>
              </a:lnSpc>
              <a:spcAft>
                <a:spcPts val="0"/>
              </a:spcAft>
              <a:buNone/>
              <a:defRPr sz="1000" b="0">
                <a:solidFill>
                  <a:schemeClr val="tx1"/>
                </a:solidFill>
              </a:defRPr>
            </a:lvl4pPr>
            <a:lvl5pPr marL="0" indent="0">
              <a:lnSpc>
                <a:spcPct val="125000"/>
              </a:lnSpc>
              <a:spcAft>
                <a:spcPts val="0"/>
              </a:spcAft>
              <a:buNone/>
              <a:defRPr sz="1000" b="0">
                <a:solidFill>
                  <a:schemeClr val="tx1"/>
                </a:solidFill>
              </a:defRPr>
            </a:lvl5pPr>
            <a:lvl6pPr marL="0" indent="0">
              <a:lnSpc>
                <a:spcPct val="125000"/>
              </a:lnSpc>
              <a:spcAft>
                <a:spcPts val="0"/>
              </a:spcAft>
              <a:buNone/>
              <a:defRPr sz="1000" b="0">
                <a:solidFill>
                  <a:schemeClr val="tx1"/>
                </a:solidFill>
              </a:defRPr>
            </a:lvl6pPr>
            <a:lvl7pPr marL="0" indent="0">
              <a:lnSpc>
                <a:spcPct val="125000"/>
              </a:lnSpc>
              <a:spcAft>
                <a:spcPts val="0"/>
              </a:spcAft>
              <a:buFont typeface="Arial" panose="020B0604020202020204" pitchFamily="34" charset="0"/>
              <a:buNone/>
              <a:defRPr sz="1000" b="0">
                <a:solidFill>
                  <a:schemeClr val="tx1"/>
                </a:solidFill>
              </a:defRPr>
            </a:lvl7pPr>
            <a:lvl8pPr marL="0" indent="0">
              <a:lnSpc>
                <a:spcPct val="125000"/>
              </a:lnSpc>
              <a:spcAft>
                <a:spcPts val="0"/>
              </a:spcAft>
              <a:buFont typeface="Arial" panose="020B0604020202020204" pitchFamily="34" charset="0"/>
              <a:buNone/>
              <a:defRPr sz="1000" b="0">
                <a:solidFill>
                  <a:schemeClr val="tx1"/>
                </a:solidFill>
              </a:defRPr>
            </a:lvl8pPr>
            <a:lvl9pPr marL="0" indent="0">
              <a:lnSpc>
                <a:spcPct val="125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[naam@Rebelgroup.com]</a:t>
            </a:r>
          </a:p>
        </p:txBody>
      </p:sp>
      <p:sp>
        <p:nvSpPr>
          <p:cNvPr id="21" name="E-mail 1 (JU-Free)"/>
          <p:cNvSpPr>
            <a:spLocks noGrp="1"/>
          </p:cNvSpPr>
          <p:nvPr>
            <p:ph type="body" sz="quarter" idx="19" hasCustomPrompt="1"/>
          </p:nvPr>
        </p:nvSpPr>
        <p:spPr>
          <a:xfrm>
            <a:off x="1080056" y="2180683"/>
            <a:ext cx="2628000" cy="216000"/>
          </a:xfrm>
        </p:spPr>
        <p:txBody>
          <a:bodyPr/>
          <a:lstStyle>
            <a:lvl1pPr marL="0" marR="0" indent="0" algn="l" defTabSz="801929" rtl="0" eaLnBrk="1" fontAlgn="auto" latinLnBrk="0" hangingPunct="1">
              <a:lnSpc>
                <a:spcPct val="100000"/>
              </a:lnSpc>
              <a:spcBef>
                <a:spcPts val="0"/>
              </a:spcBef>
              <a:spcAft>
                <a:spcPts val="0"/>
              </a:spcAft>
              <a:buClr>
                <a:schemeClr val="tx1"/>
              </a:buClr>
              <a:buSzPct val="115000"/>
              <a:buFont typeface="Ebrima" panose="02000000000000000000" pitchFamily="2" charset="0"/>
              <a:buNone/>
              <a:tabLst/>
              <a:defRPr sz="1000" b="0" baseline="0">
                <a:solidFill>
                  <a:schemeClr val="tx1"/>
                </a:solidFill>
              </a:defRPr>
            </a:lvl1pPr>
            <a:lvl2pPr marL="0" indent="0">
              <a:lnSpc>
                <a:spcPct val="100000"/>
              </a:lnSpc>
              <a:spcAft>
                <a:spcPts val="0"/>
              </a:spcAft>
              <a:buFont typeface="Arial" panose="020B0604020202020204" pitchFamily="34" charset="0"/>
              <a:buNone/>
              <a:defRPr sz="1000" b="0" baseline="0">
                <a:solidFill>
                  <a:schemeClr val="tx1"/>
                </a:solidFill>
              </a:defRPr>
            </a:lvl2pPr>
            <a:lvl3pPr marL="0" indent="0">
              <a:lnSpc>
                <a:spcPct val="100000"/>
              </a:lnSpc>
              <a:spcAft>
                <a:spcPts val="0"/>
              </a:spcAft>
              <a:buFont typeface="Arial" panose="020B0604020202020204" pitchFamily="34" charset="0"/>
              <a:buNone/>
              <a:defRPr sz="1000" b="0">
                <a:solidFill>
                  <a:schemeClr val="tx1"/>
                </a:solidFill>
              </a:defRPr>
            </a:lvl3pPr>
            <a:lvl4pPr marL="0" indent="0">
              <a:lnSpc>
                <a:spcPct val="100000"/>
              </a:lnSpc>
              <a:spcAft>
                <a:spcPts val="0"/>
              </a:spcAft>
              <a:buNone/>
              <a:defRPr sz="1000" b="0">
                <a:solidFill>
                  <a:schemeClr val="tx1"/>
                </a:solidFill>
              </a:defRPr>
            </a:lvl4pPr>
            <a:lvl5pPr marL="0" indent="0">
              <a:lnSpc>
                <a:spcPct val="100000"/>
              </a:lnSpc>
              <a:spcAft>
                <a:spcPts val="0"/>
              </a:spcAft>
              <a:buNone/>
              <a:defRPr sz="1000" b="0">
                <a:solidFill>
                  <a:schemeClr val="tx1"/>
                </a:solidFill>
              </a:defRPr>
            </a:lvl5pPr>
            <a:lvl6pPr marL="0" indent="0">
              <a:lnSpc>
                <a:spcPct val="100000"/>
              </a:lnSpc>
              <a:spcAft>
                <a:spcPts val="0"/>
              </a:spcAft>
              <a:buNone/>
              <a:defRPr sz="1000" b="0">
                <a:solidFill>
                  <a:schemeClr val="tx1"/>
                </a:solidFill>
              </a:defRPr>
            </a:lvl6pPr>
            <a:lvl7pPr marL="0" indent="0">
              <a:lnSpc>
                <a:spcPct val="100000"/>
              </a:lnSpc>
              <a:spcAft>
                <a:spcPts val="0"/>
              </a:spcAft>
              <a:buFont typeface="Arial" panose="020B0604020202020204" pitchFamily="34" charset="0"/>
              <a:buNone/>
              <a:defRPr sz="1000" b="0">
                <a:solidFill>
                  <a:schemeClr val="tx1"/>
                </a:solidFill>
              </a:defRPr>
            </a:lvl7pPr>
            <a:lvl8pPr marL="0" indent="0">
              <a:lnSpc>
                <a:spcPct val="100000"/>
              </a:lnSpc>
              <a:spcAft>
                <a:spcPts val="0"/>
              </a:spcAft>
              <a:buFont typeface="Arial" panose="020B0604020202020204" pitchFamily="34" charset="0"/>
              <a:buNone/>
              <a:defRPr sz="1000" b="0">
                <a:solidFill>
                  <a:schemeClr val="tx1"/>
                </a:solidFill>
              </a:defRPr>
            </a:lvl8pPr>
            <a:lvl9pPr marL="0" indent="0">
              <a:lnSpc>
                <a:spcPct val="100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[naam@Rebelgroup.com]</a:t>
            </a:r>
          </a:p>
        </p:txBody>
      </p:sp>
      <p:sp>
        <p:nvSpPr>
          <p:cNvPr id="14" name="Telephone number 3 (JU-Free)"/>
          <p:cNvSpPr>
            <a:spLocks noGrp="1"/>
          </p:cNvSpPr>
          <p:nvPr>
            <p:ph type="body" sz="quarter" idx="14" hasCustomPrompt="1"/>
          </p:nvPr>
        </p:nvSpPr>
        <p:spPr>
          <a:xfrm>
            <a:off x="6816763" y="1969915"/>
            <a:ext cx="2628000" cy="216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000" b="0">
                <a:solidFill>
                  <a:schemeClr val="tx1"/>
                </a:solidFill>
              </a:defRPr>
            </a:lvl1pPr>
            <a:lvl2pPr marL="0" indent="0">
              <a:lnSpc>
                <a:spcPct val="125000"/>
              </a:lnSpc>
              <a:spcAft>
                <a:spcPts val="0"/>
              </a:spcAft>
              <a:buFont typeface="Arial" panose="020B0604020202020204" pitchFamily="34" charset="0"/>
              <a:buNone/>
              <a:defRPr sz="1000" b="0" baseline="0">
                <a:solidFill>
                  <a:schemeClr val="tx1"/>
                </a:solidFill>
              </a:defRPr>
            </a:lvl2pPr>
            <a:lvl3pPr marL="0" indent="0">
              <a:lnSpc>
                <a:spcPct val="125000"/>
              </a:lnSpc>
              <a:spcAft>
                <a:spcPts val="0"/>
              </a:spcAft>
              <a:buFont typeface="Arial" panose="020B0604020202020204" pitchFamily="34" charset="0"/>
              <a:buNone/>
              <a:defRPr sz="1000" b="0">
                <a:solidFill>
                  <a:schemeClr val="tx1"/>
                </a:solidFill>
              </a:defRPr>
            </a:lvl3pPr>
            <a:lvl4pPr marL="0" indent="0">
              <a:lnSpc>
                <a:spcPct val="125000"/>
              </a:lnSpc>
              <a:spcAft>
                <a:spcPts val="0"/>
              </a:spcAft>
              <a:buNone/>
              <a:defRPr sz="1000" b="0">
                <a:solidFill>
                  <a:schemeClr val="tx1"/>
                </a:solidFill>
              </a:defRPr>
            </a:lvl4pPr>
            <a:lvl5pPr marL="0" indent="0">
              <a:lnSpc>
                <a:spcPct val="125000"/>
              </a:lnSpc>
              <a:spcAft>
                <a:spcPts val="0"/>
              </a:spcAft>
              <a:buNone/>
              <a:defRPr sz="1000" b="0">
                <a:solidFill>
                  <a:schemeClr val="tx1"/>
                </a:solidFill>
              </a:defRPr>
            </a:lvl5pPr>
            <a:lvl6pPr marL="0" indent="0">
              <a:lnSpc>
                <a:spcPct val="125000"/>
              </a:lnSpc>
              <a:spcAft>
                <a:spcPts val="0"/>
              </a:spcAft>
              <a:buNone/>
              <a:defRPr sz="1000" b="0">
                <a:solidFill>
                  <a:schemeClr val="tx1"/>
                </a:solidFill>
              </a:defRPr>
            </a:lvl6pPr>
            <a:lvl7pPr marL="0" indent="0">
              <a:lnSpc>
                <a:spcPct val="125000"/>
              </a:lnSpc>
              <a:spcAft>
                <a:spcPts val="0"/>
              </a:spcAft>
              <a:buFont typeface="Arial" panose="020B0604020202020204" pitchFamily="34" charset="0"/>
              <a:buNone/>
              <a:defRPr sz="1000" b="0">
                <a:solidFill>
                  <a:schemeClr val="tx1"/>
                </a:solidFill>
              </a:defRPr>
            </a:lvl7pPr>
            <a:lvl8pPr marL="0" indent="0">
              <a:lnSpc>
                <a:spcPct val="125000"/>
              </a:lnSpc>
              <a:spcAft>
                <a:spcPts val="0"/>
              </a:spcAft>
              <a:buFont typeface="Arial" panose="020B0604020202020204" pitchFamily="34" charset="0"/>
              <a:buNone/>
              <a:defRPr sz="1000" b="0">
                <a:solidFill>
                  <a:schemeClr val="tx1"/>
                </a:solidFill>
              </a:defRPr>
            </a:lvl8pPr>
            <a:lvl9pPr marL="0" indent="0">
              <a:lnSpc>
                <a:spcPct val="125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[+31 6 xx xx xx xx]</a:t>
            </a:r>
          </a:p>
        </p:txBody>
      </p:sp>
      <p:sp>
        <p:nvSpPr>
          <p:cNvPr id="15" name="Telephone number 2 (JU-Free)"/>
          <p:cNvSpPr>
            <a:spLocks noGrp="1"/>
          </p:cNvSpPr>
          <p:nvPr>
            <p:ph type="body" sz="quarter" idx="15" hasCustomPrompt="1"/>
          </p:nvPr>
        </p:nvSpPr>
        <p:spPr>
          <a:xfrm>
            <a:off x="3948409" y="1969915"/>
            <a:ext cx="2628000" cy="216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000" b="0">
                <a:solidFill>
                  <a:schemeClr val="tx1"/>
                </a:solidFill>
              </a:defRPr>
            </a:lvl1pPr>
            <a:lvl2pPr marL="0" indent="0">
              <a:lnSpc>
                <a:spcPct val="125000"/>
              </a:lnSpc>
              <a:spcAft>
                <a:spcPts val="0"/>
              </a:spcAft>
              <a:buFont typeface="Arial" panose="020B0604020202020204" pitchFamily="34" charset="0"/>
              <a:buNone/>
              <a:defRPr sz="1000" b="0" baseline="0">
                <a:solidFill>
                  <a:schemeClr val="tx1"/>
                </a:solidFill>
              </a:defRPr>
            </a:lvl2pPr>
            <a:lvl3pPr marL="0" indent="0">
              <a:lnSpc>
                <a:spcPct val="125000"/>
              </a:lnSpc>
              <a:spcAft>
                <a:spcPts val="0"/>
              </a:spcAft>
              <a:buFont typeface="Arial" panose="020B0604020202020204" pitchFamily="34" charset="0"/>
              <a:buNone/>
              <a:defRPr sz="1000" b="0">
                <a:solidFill>
                  <a:schemeClr val="tx1"/>
                </a:solidFill>
              </a:defRPr>
            </a:lvl3pPr>
            <a:lvl4pPr marL="0" indent="0">
              <a:lnSpc>
                <a:spcPct val="125000"/>
              </a:lnSpc>
              <a:spcAft>
                <a:spcPts val="0"/>
              </a:spcAft>
              <a:buNone/>
              <a:defRPr sz="1000" b="0">
                <a:solidFill>
                  <a:schemeClr val="tx1"/>
                </a:solidFill>
              </a:defRPr>
            </a:lvl4pPr>
            <a:lvl5pPr marL="0" indent="0">
              <a:lnSpc>
                <a:spcPct val="125000"/>
              </a:lnSpc>
              <a:spcAft>
                <a:spcPts val="0"/>
              </a:spcAft>
              <a:buNone/>
              <a:defRPr sz="1000" b="0">
                <a:solidFill>
                  <a:schemeClr val="tx1"/>
                </a:solidFill>
              </a:defRPr>
            </a:lvl5pPr>
            <a:lvl6pPr marL="0" indent="0">
              <a:lnSpc>
                <a:spcPct val="125000"/>
              </a:lnSpc>
              <a:spcAft>
                <a:spcPts val="0"/>
              </a:spcAft>
              <a:buNone/>
              <a:defRPr sz="1000" b="0">
                <a:solidFill>
                  <a:schemeClr val="tx1"/>
                </a:solidFill>
              </a:defRPr>
            </a:lvl6pPr>
            <a:lvl7pPr marL="0" indent="0">
              <a:lnSpc>
                <a:spcPct val="125000"/>
              </a:lnSpc>
              <a:spcAft>
                <a:spcPts val="0"/>
              </a:spcAft>
              <a:buFont typeface="Arial" panose="020B0604020202020204" pitchFamily="34" charset="0"/>
              <a:buNone/>
              <a:defRPr sz="1000" b="0">
                <a:solidFill>
                  <a:schemeClr val="tx1"/>
                </a:solidFill>
              </a:defRPr>
            </a:lvl7pPr>
            <a:lvl8pPr marL="0" indent="0">
              <a:lnSpc>
                <a:spcPct val="125000"/>
              </a:lnSpc>
              <a:spcAft>
                <a:spcPts val="0"/>
              </a:spcAft>
              <a:buFont typeface="Arial" panose="020B0604020202020204" pitchFamily="34" charset="0"/>
              <a:buNone/>
              <a:defRPr sz="1000" b="0">
                <a:solidFill>
                  <a:schemeClr val="tx1"/>
                </a:solidFill>
              </a:defRPr>
            </a:lvl8pPr>
            <a:lvl9pPr marL="0" indent="0">
              <a:lnSpc>
                <a:spcPct val="125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[+31 6 xx xx xx xx]</a:t>
            </a:r>
          </a:p>
        </p:txBody>
      </p:sp>
      <p:sp>
        <p:nvSpPr>
          <p:cNvPr id="16" name="Telephone number 1 (JU-Free)"/>
          <p:cNvSpPr>
            <a:spLocks noGrp="1"/>
          </p:cNvSpPr>
          <p:nvPr>
            <p:ph type="body" sz="quarter" idx="16" hasCustomPrompt="1"/>
          </p:nvPr>
        </p:nvSpPr>
        <p:spPr>
          <a:xfrm>
            <a:off x="1080056" y="1969915"/>
            <a:ext cx="2628000" cy="216000"/>
          </a:xfrm>
        </p:spPr>
        <p:txBody>
          <a:bodyPr/>
          <a:lstStyle>
            <a:lvl1pPr marL="0" marR="0" indent="0" algn="l" defTabSz="801929" rtl="0" eaLnBrk="1" fontAlgn="auto" latinLnBrk="0" hangingPunct="1">
              <a:lnSpc>
                <a:spcPct val="100000"/>
              </a:lnSpc>
              <a:spcBef>
                <a:spcPts val="0"/>
              </a:spcBef>
              <a:spcAft>
                <a:spcPts val="0"/>
              </a:spcAft>
              <a:buClr>
                <a:schemeClr val="tx1"/>
              </a:buClr>
              <a:buSzPct val="115000"/>
              <a:buFont typeface="Ebrima" panose="02000000000000000000" pitchFamily="2" charset="0"/>
              <a:buNone/>
              <a:tabLst/>
              <a:defRPr sz="1000" b="0" baseline="0">
                <a:solidFill>
                  <a:schemeClr val="tx1"/>
                </a:solidFill>
              </a:defRPr>
            </a:lvl1pPr>
            <a:lvl2pPr marL="0" indent="0">
              <a:lnSpc>
                <a:spcPct val="100000"/>
              </a:lnSpc>
              <a:spcAft>
                <a:spcPts val="0"/>
              </a:spcAft>
              <a:buFont typeface="Arial" panose="020B0604020202020204" pitchFamily="34" charset="0"/>
              <a:buNone/>
              <a:defRPr sz="1000" b="0" baseline="0">
                <a:solidFill>
                  <a:schemeClr val="tx1"/>
                </a:solidFill>
              </a:defRPr>
            </a:lvl2pPr>
            <a:lvl3pPr marL="0" indent="0">
              <a:lnSpc>
                <a:spcPct val="100000"/>
              </a:lnSpc>
              <a:spcAft>
                <a:spcPts val="0"/>
              </a:spcAft>
              <a:buFont typeface="Arial" panose="020B0604020202020204" pitchFamily="34" charset="0"/>
              <a:buNone/>
              <a:defRPr sz="1000" b="0">
                <a:solidFill>
                  <a:schemeClr val="tx1"/>
                </a:solidFill>
              </a:defRPr>
            </a:lvl3pPr>
            <a:lvl4pPr marL="0" indent="0">
              <a:lnSpc>
                <a:spcPct val="100000"/>
              </a:lnSpc>
              <a:spcAft>
                <a:spcPts val="0"/>
              </a:spcAft>
              <a:buNone/>
              <a:defRPr sz="1000" b="0">
                <a:solidFill>
                  <a:schemeClr val="tx1"/>
                </a:solidFill>
              </a:defRPr>
            </a:lvl4pPr>
            <a:lvl5pPr marL="0" indent="0">
              <a:lnSpc>
                <a:spcPct val="100000"/>
              </a:lnSpc>
              <a:spcAft>
                <a:spcPts val="0"/>
              </a:spcAft>
              <a:buNone/>
              <a:defRPr sz="1000" b="0">
                <a:solidFill>
                  <a:schemeClr val="tx1"/>
                </a:solidFill>
              </a:defRPr>
            </a:lvl5pPr>
            <a:lvl6pPr marL="0" indent="0">
              <a:lnSpc>
                <a:spcPct val="100000"/>
              </a:lnSpc>
              <a:spcAft>
                <a:spcPts val="0"/>
              </a:spcAft>
              <a:buNone/>
              <a:defRPr sz="1000" b="0">
                <a:solidFill>
                  <a:schemeClr val="tx1"/>
                </a:solidFill>
              </a:defRPr>
            </a:lvl6pPr>
            <a:lvl7pPr marL="0" indent="0">
              <a:lnSpc>
                <a:spcPct val="100000"/>
              </a:lnSpc>
              <a:spcAft>
                <a:spcPts val="0"/>
              </a:spcAft>
              <a:buFont typeface="Arial" panose="020B0604020202020204" pitchFamily="34" charset="0"/>
              <a:buNone/>
              <a:defRPr sz="1000" b="0">
                <a:solidFill>
                  <a:schemeClr val="tx1"/>
                </a:solidFill>
              </a:defRPr>
            </a:lvl7pPr>
            <a:lvl8pPr marL="0" indent="0">
              <a:lnSpc>
                <a:spcPct val="100000"/>
              </a:lnSpc>
              <a:spcAft>
                <a:spcPts val="0"/>
              </a:spcAft>
              <a:buFont typeface="Arial" panose="020B0604020202020204" pitchFamily="34" charset="0"/>
              <a:buNone/>
              <a:defRPr sz="1000" b="0">
                <a:solidFill>
                  <a:schemeClr val="tx1"/>
                </a:solidFill>
              </a:defRPr>
            </a:lvl8pPr>
            <a:lvl9pPr marL="0" indent="0">
              <a:lnSpc>
                <a:spcPct val="100000"/>
              </a:lnSpc>
              <a:spcAft>
                <a:spcPts val="0"/>
              </a:spcAft>
              <a:buFont typeface="Arial" panose="020B0604020202020204" pitchFamily="34" charset="0"/>
              <a:buNone/>
              <a:defRPr sz="1000" b="0">
                <a:solidFill>
                  <a:schemeClr val="tx1"/>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[+31 6 xx </a:t>
            </a:r>
            <a:r>
              <a:rPr lang="nl-NL" err="1"/>
              <a:t>xx</a:t>
            </a:r>
            <a:r>
              <a:rPr lang="nl-NL"/>
              <a:t> </a:t>
            </a:r>
            <a:r>
              <a:rPr lang="nl-NL" err="1"/>
              <a:t>xx</a:t>
            </a:r>
            <a:r>
              <a:rPr lang="nl-NL"/>
              <a:t> xx]</a:t>
            </a:r>
          </a:p>
        </p:txBody>
      </p:sp>
      <p:sp>
        <p:nvSpPr>
          <p:cNvPr id="18" name="Contactperson 3 (JU-Free)"/>
          <p:cNvSpPr>
            <a:spLocks noGrp="1"/>
          </p:cNvSpPr>
          <p:nvPr>
            <p:ph type="body" sz="quarter" idx="13" hasCustomPrompt="1"/>
          </p:nvPr>
        </p:nvSpPr>
        <p:spPr>
          <a:xfrm>
            <a:off x="6816763" y="1700784"/>
            <a:ext cx="2628000" cy="252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500" b="1">
                <a:solidFill>
                  <a:schemeClr val="tx2"/>
                </a:solidFill>
              </a:defRPr>
            </a:lvl1pPr>
            <a:lvl2pPr marL="0" indent="0">
              <a:lnSpc>
                <a:spcPct val="125000"/>
              </a:lnSpc>
              <a:spcAft>
                <a:spcPts val="0"/>
              </a:spcAft>
              <a:buFont typeface="Arial" panose="020B0604020202020204" pitchFamily="34" charset="0"/>
              <a:buNone/>
              <a:defRPr sz="1500" b="1" baseline="0">
                <a:solidFill>
                  <a:schemeClr val="tx2"/>
                </a:solidFill>
              </a:defRPr>
            </a:lvl2pPr>
            <a:lvl3pPr marL="0" indent="0">
              <a:lnSpc>
                <a:spcPct val="125000"/>
              </a:lnSpc>
              <a:spcAft>
                <a:spcPts val="0"/>
              </a:spcAft>
              <a:buFont typeface="Arial" panose="020B0604020202020204" pitchFamily="34" charset="0"/>
              <a:buNone/>
              <a:defRPr sz="1500" b="1">
                <a:solidFill>
                  <a:schemeClr val="tx2"/>
                </a:solidFill>
              </a:defRPr>
            </a:lvl3pPr>
            <a:lvl4pPr marL="0" indent="0">
              <a:lnSpc>
                <a:spcPct val="125000"/>
              </a:lnSpc>
              <a:spcAft>
                <a:spcPts val="0"/>
              </a:spcAft>
              <a:buNone/>
              <a:defRPr sz="1500" b="1">
                <a:solidFill>
                  <a:schemeClr val="tx2"/>
                </a:solidFill>
              </a:defRPr>
            </a:lvl4pPr>
            <a:lvl5pPr marL="0" indent="0">
              <a:lnSpc>
                <a:spcPct val="125000"/>
              </a:lnSpc>
              <a:spcAft>
                <a:spcPts val="0"/>
              </a:spcAft>
              <a:buNone/>
              <a:defRPr sz="1500" b="1">
                <a:solidFill>
                  <a:schemeClr val="tx2"/>
                </a:solidFill>
              </a:defRPr>
            </a:lvl5pPr>
            <a:lvl6pPr marL="0" indent="0">
              <a:lnSpc>
                <a:spcPct val="125000"/>
              </a:lnSpc>
              <a:spcAft>
                <a:spcPts val="0"/>
              </a:spcAft>
              <a:buNone/>
              <a:defRPr sz="1500" b="1">
                <a:solidFill>
                  <a:schemeClr val="tx2"/>
                </a:solidFill>
              </a:defRPr>
            </a:lvl6pPr>
            <a:lvl7pPr marL="0" indent="0">
              <a:lnSpc>
                <a:spcPct val="125000"/>
              </a:lnSpc>
              <a:spcAft>
                <a:spcPts val="0"/>
              </a:spcAft>
              <a:buFont typeface="Arial" panose="020B0604020202020204" pitchFamily="34" charset="0"/>
              <a:buNone/>
              <a:defRPr sz="1500" b="1">
                <a:solidFill>
                  <a:schemeClr val="tx2"/>
                </a:solidFill>
              </a:defRPr>
            </a:lvl7pPr>
            <a:lvl8pPr marL="0" indent="0">
              <a:lnSpc>
                <a:spcPct val="125000"/>
              </a:lnSpc>
              <a:spcAft>
                <a:spcPts val="0"/>
              </a:spcAft>
              <a:buFont typeface="Arial" panose="020B0604020202020204" pitchFamily="34" charset="0"/>
              <a:buNone/>
              <a:defRPr sz="1500" b="1">
                <a:solidFill>
                  <a:schemeClr val="tx2"/>
                </a:solidFill>
              </a:defRPr>
            </a:lvl8pPr>
            <a:lvl9pPr marL="0" indent="0">
              <a:lnSpc>
                <a:spcPct val="125000"/>
              </a:lnSpc>
              <a:spcAft>
                <a:spcPts val="0"/>
              </a:spcAft>
              <a:buFont typeface="Arial" panose="020B0604020202020204" pitchFamily="34" charset="0"/>
              <a:buNone/>
              <a:defRPr sz="1500" b="1">
                <a:solidFill>
                  <a:schemeClr val="tx2"/>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 contactpersoon]</a:t>
            </a:r>
          </a:p>
        </p:txBody>
      </p:sp>
      <p:sp>
        <p:nvSpPr>
          <p:cNvPr id="17" name="Contactperson 2 (JU-Free)"/>
          <p:cNvSpPr>
            <a:spLocks noGrp="1"/>
          </p:cNvSpPr>
          <p:nvPr>
            <p:ph type="body" sz="quarter" idx="12" hasCustomPrompt="1"/>
          </p:nvPr>
        </p:nvSpPr>
        <p:spPr>
          <a:xfrm>
            <a:off x="3948409" y="1700784"/>
            <a:ext cx="2628000" cy="252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sz="1500" b="1">
                <a:solidFill>
                  <a:schemeClr val="tx2"/>
                </a:solidFill>
              </a:defRPr>
            </a:lvl1pPr>
            <a:lvl2pPr marL="0" indent="0">
              <a:lnSpc>
                <a:spcPct val="125000"/>
              </a:lnSpc>
              <a:spcAft>
                <a:spcPts val="0"/>
              </a:spcAft>
              <a:buFont typeface="Arial" panose="020B0604020202020204" pitchFamily="34" charset="0"/>
              <a:buNone/>
              <a:defRPr sz="1500" b="1" baseline="0">
                <a:solidFill>
                  <a:schemeClr val="tx2"/>
                </a:solidFill>
              </a:defRPr>
            </a:lvl2pPr>
            <a:lvl3pPr marL="0" indent="0">
              <a:lnSpc>
                <a:spcPct val="125000"/>
              </a:lnSpc>
              <a:spcAft>
                <a:spcPts val="0"/>
              </a:spcAft>
              <a:buFont typeface="Arial" panose="020B0604020202020204" pitchFamily="34" charset="0"/>
              <a:buNone/>
              <a:defRPr sz="1500" b="1">
                <a:solidFill>
                  <a:schemeClr val="tx2"/>
                </a:solidFill>
              </a:defRPr>
            </a:lvl3pPr>
            <a:lvl4pPr marL="0" indent="0">
              <a:lnSpc>
                <a:spcPct val="125000"/>
              </a:lnSpc>
              <a:spcAft>
                <a:spcPts val="0"/>
              </a:spcAft>
              <a:buNone/>
              <a:defRPr sz="1500" b="1">
                <a:solidFill>
                  <a:schemeClr val="tx2"/>
                </a:solidFill>
              </a:defRPr>
            </a:lvl4pPr>
            <a:lvl5pPr marL="0" indent="0">
              <a:lnSpc>
                <a:spcPct val="125000"/>
              </a:lnSpc>
              <a:spcAft>
                <a:spcPts val="0"/>
              </a:spcAft>
              <a:buNone/>
              <a:defRPr sz="1500" b="1">
                <a:solidFill>
                  <a:schemeClr val="tx2"/>
                </a:solidFill>
              </a:defRPr>
            </a:lvl5pPr>
            <a:lvl6pPr marL="0" indent="0">
              <a:lnSpc>
                <a:spcPct val="125000"/>
              </a:lnSpc>
              <a:spcAft>
                <a:spcPts val="0"/>
              </a:spcAft>
              <a:buNone/>
              <a:defRPr sz="1500" b="1">
                <a:solidFill>
                  <a:schemeClr val="tx2"/>
                </a:solidFill>
              </a:defRPr>
            </a:lvl6pPr>
            <a:lvl7pPr marL="0" indent="0">
              <a:lnSpc>
                <a:spcPct val="125000"/>
              </a:lnSpc>
              <a:spcAft>
                <a:spcPts val="0"/>
              </a:spcAft>
              <a:buFont typeface="Arial" panose="020B0604020202020204" pitchFamily="34" charset="0"/>
              <a:buNone/>
              <a:defRPr sz="1500" b="1">
                <a:solidFill>
                  <a:schemeClr val="tx2"/>
                </a:solidFill>
              </a:defRPr>
            </a:lvl7pPr>
            <a:lvl8pPr marL="0" indent="0">
              <a:lnSpc>
                <a:spcPct val="125000"/>
              </a:lnSpc>
              <a:spcAft>
                <a:spcPts val="0"/>
              </a:spcAft>
              <a:buFont typeface="Arial" panose="020B0604020202020204" pitchFamily="34" charset="0"/>
              <a:buNone/>
              <a:defRPr sz="1500" b="1">
                <a:solidFill>
                  <a:schemeClr val="tx2"/>
                </a:solidFill>
              </a:defRPr>
            </a:lvl8pPr>
            <a:lvl9pPr marL="0" indent="0">
              <a:lnSpc>
                <a:spcPct val="125000"/>
              </a:lnSpc>
              <a:spcAft>
                <a:spcPts val="0"/>
              </a:spcAft>
              <a:buFont typeface="Arial" panose="020B0604020202020204" pitchFamily="34" charset="0"/>
              <a:buNone/>
              <a:defRPr sz="1500" b="1">
                <a:solidFill>
                  <a:schemeClr val="tx2"/>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 contactpersoon]</a:t>
            </a:r>
          </a:p>
        </p:txBody>
      </p:sp>
      <p:sp>
        <p:nvSpPr>
          <p:cNvPr id="8" name="Contactperson 1 (JU-Free)"/>
          <p:cNvSpPr>
            <a:spLocks noGrp="1"/>
          </p:cNvSpPr>
          <p:nvPr>
            <p:ph type="body" sz="quarter" idx="11" hasCustomPrompt="1"/>
          </p:nvPr>
        </p:nvSpPr>
        <p:spPr>
          <a:xfrm>
            <a:off x="1080056" y="1700784"/>
            <a:ext cx="2628000" cy="252000"/>
          </a:xfrm>
        </p:spPr>
        <p:txBody>
          <a:bodyPr/>
          <a:lstStyle>
            <a:lvl1pPr marL="0" marR="0" indent="0" algn="l" defTabSz="801929" rtl="0" eaLnBrk="1" fontAlgn="auto" latinLnBrk="0" hangingPunct="1">
              <a:lnSpc>
                <a:spcPct val="100000"/>
              </a:lnSpc>
              <a:spcBef>
                <a:spcPts val="0"/>
              </a:spcBef>
              <a:spcAft>
                <a:spcPts val="0"/>
              </a:spcAft>
              <a:buClr>
                <a:schemeClr val="tx1"/>
              </a:buClr>
              <a:buSzPct val="115000"/>
              <a:buFont typeface="Ebrima" panose="02000000000000000000" pitchFamily="2" charset="0"/>
              <a:buNone/>
              <a:tabLst/>
              <a:defRPr sz="1500" b="1" baseline="0">
                <a:solidFill>
                  <a:schemeClr val="tx2"/>
                </a:solidFill>
              </a:defRPr>
            </a:lvl1pPr>
            <a:lvl2pPr marL="0" indent="0">
              <a:lnSpc>
                <a:spcPct val="100000"/>
              </a:lnSpc>
              <a:spcAft>
                <a:spcPts val="0"/>
              </a:spcAft>
              <a:buFont typeface="Arial" panose="020B0604020202020204" pitchFamily="34" charset="0"/>
              <a:buNone/>
              <a:defRPr sz="1500" b="1" baseline="0">
                <a:solidFill>
                  <a:schemeClr val="tx2"/>
                </a:solidFill>
              </a:defRPr>
            </a:lvl2pPr>
            <a:lvl3pPr marL="0" indent="0">
              <a:lnSpc>
                <a:spcPct val="100000"/>
              </a:lnSpc>
              <a:spcAft>
                <a:spcPts val="0"/>
              </a:spcAft>
              <a:buFont typeface="Arial" panose="020B0604020202020204" pitchFamily="34" charset="0"/>
              <a:buNone/>
              <a:defRPr sz="1500" b="1">
                <a:solidFill>
                  <a:schemeClr val="tx2"/>
                </a:solidFill>
              </a:defRPr>
            </a:lvl3pPr>
            <a:lvl4pPr marL="0" indent="0">
              <a:lnSpc>
                <a:spcPct val="100000"/>
              </a:lnSpc>
              <a:spcAft>
                <a:spcPts val="0"/>
              </a:spcAft>
              <a:buNone/>
              <a:defRPr sz="1500" b="1">
                <a:solidFill>
                  <a:schemeClr val="tx2"/>
                </a:solidFill>
              </a:defRPr>
            </a:lvl4pPr>
            <a:lvl5pPr marL="0" indent="0">
              <a:lnSpc>
                <a:spcPct val="100000"/>
              </a:lnSpc>
              <a:spcAft>
                <a:spcPts val="0"/>
              </a:spcAft>
              <a:buNone/>
              <a:defRPr sz="1500" b="1">
                <a:solidFill>
                  <a:schemeClr val="tx2"/>
                </a:solidFill>
              </a:defRPr>
            </a:lvl5pPr>
            <a:lvl6pPr marL="0" indent="0">
              <a:lnSpc>
                <a:spcPct val="100000"/>
              </a:lnSpc>
              <a:spcAft>
                <a:spcPts val="0"/>
              </a:spcAft>
              <a:buNone/>
              <a:defRPr sz="1500" b="1">
                <a:solidFill>
                  <a:schemeClr val="tx2"/>
                </a:solidFill>
              </a:defRPr>
            </a:lvl6pPr>
            <a:lvl7pPr marL="0" indent="0">
              <a:lnSpc>
                <a:spcPct val="100000"/>
              </a:lnSpc>
              <a:spcAft>
                <a:spcPts val="0"/>
              </a:spcAft>
              <a:buFont typeface="Arial" panose="020B0604020202020204" pitchFamily="34" charset="0"/>
              <a:buNone/>
              <a:defRPr sz="1500" b="1">
                <a:solidFill>
                  <a:schemeClr val="tx2"/>
                </a:solidFill>
              </a:defRPr>
            </a:lvl7pPr>
            <a:lvl8pPr marL="0" indent="0">
              <a:lnSpc>
                <a:spcPct val="100000"/>
              </a:lnSpc>
              <a:spcAft>
                <a:spcPts val="0"/>
              </a:spcAft>
              <a:buFont typeface="Arial" panose="020B0604020202020204" pitchFamily="34" charset="0"/>
              <a:buNone/>
              <a:defRPr sz="1500" b="1">
                <a:solidFill>
                  <a:schemeClr val="tx2"/>
                </a:solidFill>
              </a:defRPr>
            </a:lvl8pPr>
            <a:lvl9pPr marL="0" indent="0">
              <a:lnSpc>
                <a:spcPct val="100000"/>
              </a:lnSpc>
              <a:spcAft>
                <a:spcPts val="0"/>
              </a:spcAft>
              <a:buFont typeface="Arial" panose="020B0604020202020204" pitchFamily="34" charset="0"/>
              <a:buNone/>
              <a:defRPr sz="1500" b="1">
                <a:solidFill>
                  <a:schemeClr val="tx2"/>
                </a:solidFill>
              </a:defRPr>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a:t>[Naam contactpersoon]</a:t>
            </a:r>
          </a:p>
        </p:txBody>
      </p:sp>
    </p:spTree>
    <p:extLst>
      <p:ext uri="{BB962C8B-B14F-4D97-AF65-F5344CB8AC3E}">
        <p14:creationId xmlns:p14="http://schemas.microsoft.com/office/powerpoint/2010/main" val="225191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jlage-dia's:">
    <p:spTree>
      <p:nvGrpSpPr>
        <p:cNvPr id="1" name=""/>
        <p:cNvGrpSpPr/>
        <p:nvPr/>
      </p:nvGrpSpPr>
      <p:grpSpPr>
        <a:xfrm>
          <a:off x="0" y="0"/>
          <a:ext cx="0" cy="0"/>
          <a:chOff x="0" y="0"/>
          <a:chExt cx="0" cy="0"/>
        </a:xfrm>
      </p:grpSpPr>
      <p:sp>
        <p:nvSpPr>
          <p:cNvPr id="8" name="TextBox 7"/>
          <p:cNvSpPr txBox="1">
            <a:spLocks/>
          </p:cNvSpPr>
          <p:nvPr userDrawn="1"/>
        </p:nvSpPr>
        <p:spPr>
          <a:xfrm>
            <a:off x="2232212" y="1721223"/>
            <a:ext cx="6484882" cy="3231654"/>
          </a:xfrm>
          <a:prstGeom prst="rect">
            <a:avLst/>
          </a:prstGeom>
          <a:noFill/>
        </p:spPr>
        <p:txBody>
          <a:bodyPr wrap="square" lIns="0" tIns="0" rIns="0" bIns="0" rtlCol="0" anchor="t" anchorCtr="1">
            <a:spAutoFit/>
          </a:bodyPr>
          <a:lstStyle/>
          <a:p>
            <a:pPr algn="ctr"/>
            <a:r>
              <a:rPr lang="nl-NL" sz="7000" dirty="0"/>
              <a:t>De volgende indelingen zijn bijlagen </a:t>
            </a:r>
            <a:r>
              <a:rPr lang="nl-NL" sz="7000" baseline="0" dirty="0"/>
              <a:t>(grijs)</a:t>
            </a:r>
            <a:r>
              <a:rPr lang="nl-NL" sz="7000" dirty="0"/>
              <a:t>:</a:t>
            </a:r>
          </a:p>
        </p:txBody>
      </p:sp>
    </p:spTree>
    <p:extLst>
      <p:ext uri="{BB962C8B-B14F-4D97-AF65-F5344CB8AC3E}">
        <p14:creationId xmlns:p14="http://schemas.microsoft.com/office/powerpoint/2010/main" val="323292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oorpagina bijlagen (foto)">
    <p:spTree>
      <p:nvGrpSpPr>
        <p:cNvPr id="1" name=""/>
        <p:cNvGrpSpPr/>
        <p:nvPr/>
      </p:nvGrpSpPr>
      <p:grpSpPr>
        <a:xfrm>
          <a:off x="0" y="0"/>
          <a:ext cx="0" cy="0"/>
          <a:chOff x="0" y="0"/>
          <a:chExt cx="0" cy="0"/>
        </a:xfrm>
      </p:grpSpPr>
      <p:sp>
        <p:nvSpPr>
          <p:cNvPr id="10" name="Toelichting"/>
          <p:cNvSpPr>
            <a:spLocks/>
          </p:cNvSpPr>
          <p:nvPr userDrawn="1"/>
        </p:nvSpPr>
        <p:spPr>
          <a:xfrm>
            <a:off x="-1782502" y="2013995"/>
            <a:ext cx="1565332" cy="1585239"/>
          </a:xfrm>
          <a:prstGeom prst="wedgeRectCallout">
            <a:avLst>
              <a:gd name="adj1" fmla="val 58392"/>
              <a:gd name="adj2" fmla="val -21193"/>
            </a:avLst>
          </a:prstGeom>
          <a:solidFill>
            <a:schemeClr val="bg2"/>
          </a:solidFill>
          <a:ln w="12700">
            <a:solidFill>
              <a:srgbClr val="8EA2A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nl-NL" sz="1000" dirty="0">
                <a:solidFill>
                  <a:schemeClr val="accent1"/>
                </a:solidFill>
              </a:rPr>
              <a:t>Zet je afbeelding na invoegen om in grijswaarden: rechtermuisknop </a:t>
            </a:r>
            <a:r>
              <a:rPr lang="nl-NL" sz="1000" dirty="0">
                <a:solidFill>
                  <a:schemeClr val="accent1"/>
                </a:solidFill>
                <a:latin typeface="Arial" panose="020B0604020202020204" pitchFamily="34" charset="0"/>
                <a:cs typeface="Arial" panose="020B0604020202020204" pitchFamily="34" charset="0"/>
              </a:rPr>
              <a:t>→</a:t>
            </a:r>
            <a:r>
              <a:rPr lang="nl-NL" sz="1000" dirty="0">
                <a:solidFill>
                  <a:schemeClr val="accent1"/>
                </a:solidFill>
              </a:rPr>
              <a:t> Afbeelding opmaken </a:t>
            </a:r>
            <a:r>
              <a:rPr lang="nl-NL" sz="1000" dirty="0">
                <a:solidFill>
                  <a:schemeClr val="accent1"/>
                </a:solidFill>
                <a:latin typeface="Arial" panose="020B0604020202020204" pitchFamily="34" charset="0"/>
                <a:cs typeface="Arial" panose="020B0604020202020204" pitchFamily="34" charset="0"/>
              </a:rPr>
              <a:t>→</a:t>
            </a:r>
            <a:r>
              <a:rPr lang="nl-NL" sz="1000" dirty="0">
                <a:solidFill>
                  <a:schemeClr val="accent1"/>
                </a:solidFill>
              </a:rPr>
              <a:t> klik op afbeelding-icoon </a:t>
            </a:r>
            <a:r>
              <a:rPr lang="nl-NL" sz="1000" dirty="0">
                <a:solidFill>
                  <a:schemeClr val="accent1"/>
                </a:solidFill>
                <a:latin typeface="Arial" panose="020B0604020202020204" pitchFamily="34" charset="0"/>
                <a:cs typeface="Arial" panose="020B0604020202020204" pitchFamily="34" charset="0"/>
              </a:rPr>
              <a:t>→</a:t>
            </a:r>
            <a:r>
              <a:rPr lang="nl-NL" sz="1000" dirty="0">
                <a:solidFill>
                  <a:schemeClr val="accent1"/>
                </a:solidFill>
              </a:rPr>
              <a:t> Afbeeldingskleur </a:t>
            </a:r>
            <a:r>
              <a:rPr lang="nl-NL" sz="1000" dirty="0">
                <a:solidFill>
                  <a:schemeClr val="accent1"/>
                </a:solidFill>
                <a:latin typeface="Arial" panose="020B0604020202020204" pitchFamily="34" charset="0"/>
                <a:cs typeface="Arial" panose="020B0604020202020204" pitchFamily="34" charset="0"/>
              </a:rPr>
              <a:t>→</a:t>
            </a:r>
            <a:r>
              <a:rPr lang="nl-NL" sz="1000" dirty="0">
                <a:solidFill>
                  <a:schemeClr val="accent1"/>
                </a:solidFill>
              </a:rPr>
              <a:t> Andere kleuren </a:t>
            </a:r>
            <a:r>
              <a:rPr lang="nl-NL" sz="1000" dirty="0">
                <a:solidFill>
                  <a:schemeClr val="accent1"/>
                </a:solidFill>
                <a:latin typeface="Arial" panose="020B0604020202020204" pitchFamily="34" charset="0"/>
                <a:cs typeface="Arial" panose="020B0604020202020204" pitchFamily="34" charset="0"/>
              </a:rPr>
              <a:t>→</a:t>
            </a:r>
            <a:r>
              <a:rPr lang="nl-NL" sz="1000" dirty="0">
                <a:solidFill>
                  <a:schemeClr val="accent1"/>
                </a:solidFill>
              </a:rPr>
              <a:t> kies: Grijswaarden</a:t>
            </a:r>
          </a:p>
        </p:txBody>
      </p:sp>
      <p:sp>
        <p:nvSpPr>
          <p:cNvPr id="8" name="Tijdelijke aanduiding voor afbeelding 10">
            <a:extLst>
              <a:ext uri="{FF2B5EF4-FFF2-40B4-BE49-F238E27FC236}">
                <a16:creationId xmlns:a16="http://schemas.microsoft.com/office/drawing/2014/main" id="{1BFF02EE-9E23-440D-8B68-CE0D6E0A3E63}"/>
              </a:ext>
            </a:extLst>
          </p:cNvPr>
          <p:cNvSpPr>
            <a:spLocks noGrp="1"/>
          </p:cNvSpPr>
          <p:nvPr>
            <p:ph type="pic" idx="10" hasCustomPrompt="1"/>
          </p:nvPr>
        </p:nvSpPr>
        <p:spPr bwMode="gray">
          <a:xfrm>
            <a:off x="3964746" y="10924"/>
            <a:ext cx="6727255" cy="7549077"/>
          </a:xfrm>
          <a:custGeom>
            <a:avLst/>
            <a:gdLst>
              <a:gd name="connsiteX0" fmla="*/ 4210963 w 6727255"/>
              <a:gd name="connsiteY0" fmla="*/ 0 h 7549077"/>
              <a:gd name="connsiteX1" fmla="*/ 6727255 w 6727255"/>
              <a:gd name="connsiteY1" fmla="*/ 0 h 7549077"/>
              <a:gd name="connsiteX2" fmla="*/ 6727255 w 6727255"/>
              <a:gd name="connsiteY2" fmla="*/ 4512231 h 7549077"/>
              <a:gd name="connsiteX3" fmla="*/ 6331124 w 6727255"/>
              <a:gd name="connsiteY3" fmla="*/ 5293063 h 7549077"/>
              <a:gd name="connsiteX4" fmla="*/ 5469762 w 6727255"/>
              <a:gd name="connsiteY4" fmla="*/ 6818682 h 7549077"/>
              <a:gd name="connsiteX5" fmla="*/ 5013435 w 6727255"/>
              <a:gd name="connsiteY5" fmla="*/ 7549077 h 7549077"/>
              <a:gd name="connsiteX6" fmla="*/ 0 w 6727255"/>
              <a:gd name="connsiteY6" fmla="*/ 7549077 h 7549077"/>
              <a:gd name="connsiteX7" fmla="*/ 652422 w 6727255"/>
              <a:gd name="connsiteY7" fmla="*/ 6705337 h 7549077"/>
              <a:gd name="connsiteX8" fmla="*/ 4210963 w 6727255"/>
              <a:gd name="connsiteY8" fmla="*/ 0 h 754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7255" h="7549077">
                <a:moveTo>
                  <a:pt x="4210963" y="0"/>
                </a:moveTo>
                <a:lnTo>
                  <a:pt x="6727255" y="0"/>
                </a:lnTo>
                <a:lnTo>
                  <a:pt x="6727255" y="4512231"/>
                </a:lnTo>
                <a:lnTo>
                  <a:pt x="6331124" y="5293063"/>
                </a:lnTo>
                <a:cubicBezTo>
                  <a:pt x="6058713" y="5810817"/>
                  <a:pt x="5771407" y="6319581"/>
                  <a:pt x="5469762" y="6818682"/>
                </a:cubicBezTo>
                <a:lnTo>
                  <a:pt x="5013435" y="7549077"/>
                </a:lnTo>
                <a:lnTo>
                  <a:pt x="0" y="7549077"/>
                </a:lnTo>
                <a:lnTo>
                  <a:pt x="652422" y="6705337"/>
                </a:lnTo>
                <a:cubicBezTo>
                  <a:pt x="2152938" y="4678125"/>
                  <a:pt x="3359908" y="2422805"/>
                  <a:pt x="4210963" y="0"/>
                </a:cubicBezTo>
                <a:close/>
              </a:path>
            </a:pathLst>
          </a:custGeom>
        </p:spPr>
        <p:txBody>
          <a:bodyPr wrap="square" anchor="t" anchorCtr="0">
            <a:noAutofit/>
          </a:bodyPr>
          <a:lstStyle>
            <a:lvl1pPr marL="251986" indent="-251986" algn="ctr" defTabSz="1007943" rtl="0" eaLnBrk="1" latinLnBrk="0" hangingPunct="1">
              <a:lnSpc>
                <a:spcPct val="90000"/>
              </a:lnSpc>
              <a:spcBef>
                <a:spcPts val="1102"/>
              </a:spcBef>
              <a:buFont typeface="Arial" panose="020B0604020202020204" pitchFamily="34" charset="0"/>
              <a:buNone/>
              <a:defRPr/>
            </a:lvl1pPr>
          </a:lstStyle>
          <a:p>
            <a:r>
              <a:rPr lang="nl-NL" dirty="0"/>
              <a:t> </a:t>
            </a:r>
          </a:p>
        </p:txBody>
      </p:sp>
      <p:sp>
        <p:nvSpPr>
          <p:cNvPr id="3" name="Freeform 6">
            <a:extLst>
              <a:ext uri="{FF2B5EF4-FFF2-40B4-BE49-F238E27FC236}">
                <a16:creationId xmlns:a16="http://schemas.microsoft.com/office/drawing/2014/main" id="{DDE90328-9AAB-4AE6-A7D5-CCBF519E2E8E}"/>
              </a:ext>
            </a:extLst>
          </p:cNvPr>
          <p:cNvSpPr>
            <a:spLocks/>
          </p:cNvSpPr>
          <p:nvPr userDrawn="1"/>
        </p:nvSpPr>
        <p:spPr bwMode="gray">
          <a:xfrm>
            <a:off x="693926" y="3174"/>
            <a:ext cx="1987718" cy="1220277"/>
          </a:xfrm>
          <a:custGeom>
            <a:avLst/>
            <a:gdLst>
              <a:gd name="T0" fmla="*/ 0 w 6254"/>
              <a:gd name="T1" fmla="*/ 0 h 3840"/>
              <a:gd name="T2" fmla="*/ 0 w 6254"/>
              <a:gd name="T3" fmla="*/ 2214 h 3840"/>
              <a:gd name="T4" fmla="*/ 509 w 6254"/>
              <a:gd name="T5" fmla="*/ 3373 h 3840"/>
              <a:gd name="T6" fmla="*/ 1701 w 6254"/>
              <a:gd name="T7" fmla="*/ 3840 h 3840"/>
              <a:gd name="T8" fmla="*/ 4557 w 6254"/>
              <a:gd name="T9" fmla="*/ 3840 h 3840"/>
              <a:gd name="T10" fmla="*/ 5768 w 6254"/>
              <a:gd name="T11" fmla="*/ 3373 h 3840"/>
              <a:gd name="T12" fmla="*/ 6254 w 6254"/>
              <a:gd name="T13" fmla="*/ 2214 h 3840"/>
              <a:gd name="T14" fmla="*/ 6254 w 6254"/>
              <a:gd name="T15" fmla="*/ 0 h 3840"/>
              <a:gd name="T16" fmla="*/ 0 w 6254"/>
              <a:gd name="T17" fmla="*/ 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4" h="3840">
                <a:moveTo>
                  <a:pt x="0" y="0"/>
                </a:moveTo>
                <a:cubicBezTo>
                  <a:pt x="0" y="2214"/>
                  <a:pt x="0" y="2214"/>
                  <a:pt x="0" y="2214"/>
                </a:cubicBezTo>
                <a:cubicBezTo>
                  <a:pt x="0" y="2672"/>
                  <a:pt x="169" y="3057"/>
                  <a:pt x="509" y="3373"/>
                </a:cubicBezTo>
                <a:cubicBezTo>
                  <a:pt x="844" y="3686"/>
                  <a:pt x="1243" y="3840"/>
                  <a:pt x="1701" y="3840"/>
                </a:cubicBezTo>
                <a:cubicBezTo>
                  <a:pt x="4557" y="3840"/>
                  <a:pt x="4557" y="3840"/>
                  <a:pt x="4557" y="3840"/>
                </a:cubicBezTo>
                <a:cubicBezTo>
                  <a:pt x="5038" y="3840"/>
                  <a:pt x="5442" y="3686"/>
                  <a:pt x="5768" y="3373"/>
                </a:cubicBezTo>
                <a:cubicBezTo>
                  <a:pt x="6093" y="3057"/>
                  <a:pt x="6254" y="2672"/>
                  <a:pt x="6254" y="2214"/>
                </a:cubicBezTo>
                <a:cubicBezTo>
                  <a:pt x="6254" y="0"/>
                  <a:pt x="6254" y="0"/>
                  <a:pt x="6254"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Freeform 7">
            <a:extLst>
              <a:ext uri="{FF2B5EF4-FFF2-40B4-BE49-F238E27FC236}">
                <a16:creationId xmlns:a16="http://schemas.microsoft.com/office/drawing/2014/main" id="{94E3DC9A-BE85-4793-A9EF-B8627DBC609B}"/>
              </a:ext>
            </a:extLst>
          </p:cNvPr>
          <p:cNvSpPr>
            <a:spLocks/>
          </p:cNvSpPr>
          <p:nvPr userDrawn="1"/>
        </p:nvSpPr>
        <p:spPr bwMode="gray">
          <a:xfrm>
            <a:off x="2087394" y="608546"/>
            <a:ext cx="316192" cy="317781"/>
          </a:xfrm>
          <a:custGeom>
            <a:avLst/>
            <a:gdLst>
              <a:gd name="T0" fmla="*/ 685 w 999"/>
              <a:gd name="T1" fmla="*/ 285 h 998"/>
              <a:gd name="T2" fmla="*/ 433 w 999"/>
              <a:gd name="T3" fmla="*/ 285 h 998"/>
              <a:gd name="T4" fmla="*/ 333 w 999"/>
              <a:gd name="T5" fmla="*/ 325 h 998"/>
              <a:gd name="T6" fmla="*/ 292 w 999"/>
              <a:gd name="T7" fmla="*/ 420 h 998"/>
              <a:gd name="T8" fmla="*/ 292 w 999"/>
              <a:gd name="T9" fmla="*/ 451 h 998"/>
              <a:gd name="T10" fmla="*/ 308 w 999"/>
              <a:gd name="T11" fmla="*/ 515 h 998"/>
              <a:gd name="T12" fmla="*/ 266 w 999"/>
              <a:gd name="T13" fmla="*/ 553 h 998"/>
              <a:gd name="T14" fmla="*/ 252 w 999"/>
              <a:gd name="T15" fmla="*/ 622 h 998"/>
              <a:gd name="T16" fmla="*/ 252 w 999"/>
              <a:gd name="T17" fmla="*/ 684 h 998"/>
              <a:gd name="T18" fmla="*/ 261 w 999"/>
              <a:gd name="T19" fmla="*/ 704 h 998"/>
              <a:gd name="T20" fmla="*/ 283 w 999"/>
              <a:gd name="T21" fmla="*/ 713 h 998"/>
              <a:gd name="T22" fmla="*/ 334 w 999"/>
              <a:gd name="T23" fmla="*/ 713 h 998"/>
              <a:gd name="T24" fmla="*/ 355 w 999"/>
              <a:gd name="T25" fmla="*/ 704 h 998"/>
              <a:gd name="T26" fmla="*/ 364 w 999"/>
              <a:gd name="T27" fmla="*/ 684 h 998"/>
              <a:gd name="T28" fmla="*/ 364 w 999"/>
              <a:gd name="T29" fmla="*/ 622 h 998"/>
              <a:gd name="T30" fmla="*/ 373 w 999"/>
              <a:gd name="T31" fmla="*/ 597 h 998"/>
              <a:gd name="T32" fmla="*/ 394 w 999"/>
              <a:gd name="T33" fmla="*/ 587 h 998"/>
              <a:gd name="T34" fmla="*/ 604 w 999"/>
              <a:gd name="T35" fmla="*/ 587 h 998"/>
              <a:gd name="T36" fmla="*/ 604 w 999"/>
              <a:gd name="T37" fmla="*/ 684 h 998"/>
              <a:gd name="T38" fmla="*/ 613 w 999"/>
              <a:gd name="T39" fmla="*/ 704 h 998"/>
              <a:gd name="T40" fmla="*/ 634 w 999"/>
              <a:gd name="T41" fmla="*/ 713 h 998"/>
              <a:gd name="T42" fmla="*/ 685 w 999"/>
              <a:gd name="T43" fmla="*/ 713 h 998"/>
              <a:gd name="T44" fmla="*/ 706 w 999"/>
              <a:gd name="T45" fmla="*/ 704 h 998"/>
              <a:gd name="T46" fmla="*/ 715 w 999"/>
              <a:gd name="T47" fmla="*/ 684 h 998"/>
              <a:gd name="T48" fmla="*/ 715 w 999"/>
              <a:gd name="T49" fmla="*/ 314 h 998"/>
              <a:gd name="T50" fmla="*/ 706 w 999"/>
              <a:gd name="T51" fmla="*/ 294 h 998"/>
              <a:gd name="T52" fmla="*/ 685 w 999"/>
              <a:gd name="T53" fmla="*/ 285 h 998"/>
              <a:gd name="T54" fmla="*/ 604 w 999"/>
              <a:gd name="T55" fmla="*/ 487 h 998"/>
              <a:gd name="T56" fmla="*/ 433 w 999"/>
              <a:gd name="T57" fmla="*/ 487 h 998"/>
              <a:gd name="T58" fmla="*/ 412 w 999"/>
              <a:gd name="T59" fmla="*/ 477 h 998"/>
              <a:gd name="T60" fmla="*/ 403 w 999"/>
              <a:gd name="T61" fmla="*/ 452 h 998"/>
              <a:gd name="T62" fmla="*/ 403 w 999"/>
              <a:gd name="T63" fmla="*/ 404 h 998"/>
              <a:gd name="T64" fmla="*/ 412 w 999"/>
              <a:gd name="T65" fmla="*/ 378 h 998"/>
              <a:gd name="T66" fmla="*/ 433 w 999"/>
              <a:gd name="T67" fmla="*/ 368 h 998"/>
              <a:gd name="T68" fmla="*/ 604 w 999"/>
              <a:gd name="T69" fmla="*/ 368 h 998"/>
              <a:gd name="T70" fmla="*/ 604 w 999"/>
              <a:gd name="T71" fmla="*/ 487 h 998"/>
              <a:gd name="T72" fmla="*/ 500 w 999"/>
              <a:gd name="T73" fmla="*/ 0 h 998"/>
              <a:gd name="T74" fmla="*/ 0 w 999"/>
              <a:gd name="T75" fmla="*/ 499 h 998"/>
              <a:gd name="T76" fmla="*/ 500 w 999"/>
              <a:gd name="T77" fmla="*/ 998 h 998"/>
              <a:gd name="T78" fmla="*/ 999 w 999"/>
              <a:gd name="T79" fmla="*/ 499 h 998"/>
              <a:gd name="T80" fmla="*/ 500 w 999"/>
              <a:gd name="T81" fmla="*/ 0 h 998"/>
              <a:gd name="T82" fmla="*/ 804 w 999"/>
              <a:gd name="T83" fmla="*/ 804 h 998"/>
              <a:gd name="T84" fmla="*/ 500 w 999"/>
              <a:gd name="T85" fmla="*/ 930 h 998"/>
              <a:gd name="T86" fmla="*/ 195 w 999"/>
              <a:gd name="T87" fmla="*/ 804 h 998"/>
              <a:gd name="T88" fmla="*/ 69 w 999"/>
              <a:gd name="T89" fmla="*/ 499 h 998"/>
              <a:gd name="T90" fmla="*/ 195 w 999"/>
              <a:gd name="T91" fmla="*/ 195 h 998"/>
              <a:gd name="T92" fmla="*/ 500 w 999"/>
              <a:gd name="T93" fmla="*/ 69 h 998"/>
              <a:gd name="T94" fmla="*/ 804 w 999"/>
              <a:gd name="T95" fmla="*/ 195 h 998"/>
              <a:gd name="T96" fmla="*/ 930 w 999"/>
              <a:gd name="T97" fmla="*/ 499 h 998"/>
              <a:gd name="T98" fmla="*/ 804 w 999"/>
              <a:gd name="T99" fmla="*/ 804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9" h="998">
                <a:moveTo>
                  <a:pt x="685" y="285"/>
                </a:moveTo>
                <a:cubicBezTo>
                  <a:pt x="433" y="285"/>
                  <a:pt x="433" y="285"/>
                  <a:pt x="433" y="285"/>
                </a:cubicBezTo>
                <a:cubicBezTo>
                  <a:pt x="394" y="285"/>
                  <a:pt x="360" y="298"/>
                  <a:pt x="333" y="325"/>
                </a:cubicBezTo>
                <a:cubicBezTo>
                  <a:pt x="305" y="351"/>
                  <a:pt x="292" y="383"/>
                  <a:pt x="292" y="420"/>
                </a:cubicBezTo>
                <a:cubicBezTo>
                  <a:pt x="292" y="451"/>
                  <a:pt x="292" y="451"/>
                  <a:pt x="292" y="451"/>
                </a:cubicBezTo>
                <a:cubicBezTo>
                  <a:pt x="292" y="473"/>
                  <a:pt x="297" y="495"/>
                  <a:pt x="308" y="515"/>
                </a:cubicBezTo>
                <a:cubicBezTo>
                  <a:pt x="289" y="527"/>
                  <a:pt x="275" y="539"/>
                  <a:pt x="266" y="553"/>
                </a:cubicBezTo>
                <a:cubicBezTo>
                  <a:pt x="257" y="569"/>
                  <a:pt x="252" y="592"/>
                  <a:pt x="252" y="622"/>
                </a:cubicBezTo>
                <a:cubicBezTo>
                  <a:pt x="252" y="684"/>
                  <a:pt x="252" y="684"/>
                  <a:pt x="252" y="684"/>
                </a:cubicBezTo>
                <a:cubicBezTo>
                  <a:pt x="252" y="692"/>
                  <a:pt x="255" y="699"/>
                  <a:pt x="261" y="704"/>
                </a:cubicBezTo>
                <a:cubicBezTo>
                  <a:pt x="267" y="710"/>
                  <a:pt x="274" y="713"/>
                  <a:pt x="283" y="713"/>
                </a:cubicBezTo>
                <a:cubicBezTo>
                  <a:pt x="334" y="713"/>
                  <a:pt x="334" y="713"/>
                  <a:pt x="334" y="713"/>
                </a:cubicBezTo>
                <a:cubicBezTo>
                  <a:pt x="342" y="713"/>
                  <a:pt x="349" y="710"/>
                  <a:pt x="355" y="704"/>
                </a:cubicBezTo>
                <a:cubicBezTo>
                  <a:pt x="361" y="699"/>
                  <a:pt x="364" y="692"/>
                  <a:pt x="364" y="684"/>
                </a:cubicBezTo>
                <a:cubicBezTo>
                  <a:pt x="364" y="622"/>
                  <a:pt x="364" y="622"/>
                  <a:pt x="364" y="622"/>
                </a:cubicBezTo>
                <a:cubicBezTo>
                  <a:pt x="364" y="612"/>
                  <a:pt x="367" y="604"/>
                  <a:pt x="373" y="597"/>
                </a:cubicBezTo>
                <a:cubicBezTo>
                  <a:pt x="379" y="590"/>
                  <a:pt x="386" y="587"/>
                  <a:pt x="394" y="587"/>
                </a:cubicBezTo>
                <a:cubicBezTo>
                  <a:pt x="604" y="587"/>
                  <a:pt x="604" y="587"/>
                  <a:pt x="604" y="587"/>
                </a:cubicBezTo>
                <a:cubicBezTo>
                  <a:pt x="604" y="684"/>
                  <a:pt x="604" y="684"/>
                  <a:pt x="604" y="684"/>
                </a:cubicBezTo>
                <a:cubicBezTo>
                  <a:pt x="604" y="692"/>
                  <a:pt x="607" y="699"/>
                  <a:pt x="613" y="704"/>
                </a:cubicBezTo>
                <a:cubicBezTo>
                  <a:pt x="619" y="710"/>
                  <a:pt x="626" y="713"/>
                  <a:pt x="634" y="713"/>
                </a:cubicBezTo>
                <a:cubicBezTo>
                  <a:pt x="685" y="713"/>
                  <a:pt x="685" y="713"/>
                  <a:pt x="685" y="713"/>
                </a:cubicBezTo>
                <a:cubicBezTo>
                  <a:pt x="693" y="713"/>
                  <a:pt x="701" y="710"/>
                  <a:pt x="706" y="704"/>
                </a:cubicBezTo>
                <a:cubicBezTo>
                  <a:pt x="712" y="699"/>
                  <a:pt x="715" y="692"/>
                  <a:pt x="715" y="684"/>
                </a:cubicBezTo>
                <a:cubicBezTo>
                  <a:pt x="715" y="314"/>
                  <a:pt x="715" y="314"/>
                  <a:pt x="715" y="314"/>
                </a:cubicBezTo>
                <a:cubicBezTo>
                  <a:pt x="715" y="306"/>
                  <a:pt x="712" y="299"/>
                  <a:pt x="706" y="294"/>
                </a:cubicBezTo>
                <a:cubicBezTo>
                  <a:pt x="701" y="288"/>
                  <a:pt x="693" y="285"/>
                  <a:pt x="685" y="285"/>
                </a:cubicBezTo>
                <a:close/>
                <a:moveTo>
                  <a:pt x="604" y="487"/>
                </a:moveTo>
                <a:cubicBezTo>
                  <a:pt x="433" y="487"/>
                  <a:pt x="433" y="487"/>
                  <a:pt x="433" y="487"/>
                </a:cubicBezTo>
                <a:cubicBezTo>
                  <a:pt x="425" y="487"/>
                  <a:pt x="418" y="483"/>
                  <a:pt x="412" y="477"/>
                </a:cubicBezTo>
                <a:cubicBezTo>
                  <a:pt x="406" y="470"/>
                  <a:pt x="403" y="462"/>
                  <a:pt x="403" y="452"/>
                </a:cubicBezTo>
                <a:cubicBezTo>
                  <a:pt x="403" y="404"/>
                  <a:pt x="403" y="404"/>
                  <a:pt x="403" y="404"/>
                </a:cubicBezTo>
                <a:cubicBezTo>
                  <a:pt x="403" y="394"/>
                  <a:pt x="406" y="385"/>
                  <a:pt x="412" y="378"/>
                </a:cubicBezTo>
                <a:cubicBezTo>
                  <a:pt x="418" y="372"/>
                  <a:pt x="425" y="368"/>
                  <a:pt x="433" y="368"/>
                </a:cubicBezTo>
                <a:cubicBezTo>
                  <a:pt x="604" y="368"/>
                  <a:pt x="604" y="368"/>
                  <a:pt x="604" y="368"/>
                </a:cubicBezTo>
                <a:lnTo>
                  <a:pt x="604" y="487"/>
                </a:lnTo>
                <a:close/>
                <a:moveTo>
                  <a:pt x="500" y="0"/>
                </a:moveTo>
                <a:cubicBezTo>
                  <a:pt x="224" y="0"/>
                  <a:pt x="0" y="223"/>
                  <a:pt x="0" y="499"/>
                </a:cubicBezTo>
                <a:cubicBezTo>
                  <a:pt x="0" y="775"/>
                  <a:pt x="224" y="998"/>
                  <a:pt x="500" y="998"/>
                </a:cubicBezTo>
                <a:cubicBezTo>
                  <a:pt x="775" y="998"/>
                  <a:pt x="999" y="775"/>
                  <a:pt x="999" y="499"/>
                </a:cubicBezTo>
                <a:cubicBezTo>
                  <a:pt x="999" y="223"/>
                  <a:pt x="775" y="0"/>
                  <a:pt x="500" y="0"/>
                </a:cubicBezTo>
                <a:close/>
                <a:moveTo>
                  <a:pt x="804" y="804"/>
                </a:moveTo>
                <a:cubicBezTo>
                  <a:pt x="726" y="882"/>
                  <a:pt x="619" y="930"/>
                  <a:pt x="500" y="930"/>
                </a:cubicBezTo>
                <a:cubicBezTo>
                  <a:pt x="381" y="930"/>
                  <a:pt x="273" y="882"/>
                  <a:pt x="195" y="804"/>
                </a:cubicBezTo>
                <a:cubicBezTo>
                  <a:pt x="117" y="726"/>
                  <a:pt x="69" y="618"/>
                  <a:pt x="69" y="499"/>
                </a:cubicBezTo>
                <a:cubicBezTo>
                  <a:pt x="69" y="380"/>
                  <a:pt x="117" y="273"/>
                  <a:pt x="195" y="195"/>
                </a:cubicBezTo>
                <a:cubicBezTo>
                  <a:pt x="273" y="117"/>
                  <a:pt x="381" y="69"/>
                  <a:pt x="500" y="69"/>
                </a:cubicBezTo>
                <a:cubicBezTo>
                  <a:pt x="619" y="69"/>
                  <a:pt x="726" y="117"/>
                  <a:pt x="804" y="195"/>
                </a:cubicBezTo>
                <a:cubicBezTo>
                  <a:pt x="882" y="273"/>
                  <a:pt x="930" y="380"/>
                  <a:pt x="930" y="499"/>
                </a:cubicBezTo>
                <a:cubicBezTo>
                  <a:pt x="930" y="618"/>
                  <a:pt x="882" y="726"/>
                  <a:pt x="804" y="8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LS1_1 (JU-Free)">
            <a:extLst>
              <a:ext uri="{FF2B5EF4-FFF2-40B4-BE49-F238E27FC236}">
                <a16:creationId xmlns:a16="http://schemas.microsoft.com/office/drawing/2014/main" id="{6B3AF251-78CF-431A-AC76-314094C5BCE0}"/>
              </a:ext>
            </a:extLst>
          </p:cNvPr>
          <p:cNvSpPr>
            <a:spLocks/>
          </p:cNvSpPr>
          <p:nvPr userDrawn="1"/>
        </p:nvSpPr>
        <p:spPr bwMode="gray">
          <a:xfrm>
            <a:off x="6409210" y="1142417"/>
            <a:ext cx="851652" cy="1925750"/>
          </a:xfrm>
          <a:custGeom>
            <a:avLst/>
            <a:gdLst>
              <a:gd name="T0" fmla="*/ 2593 w 2682"/>
              <a:gd name="T1" fmla="*/ 3 h 6067"/>
              <a:gd name="T2" fmla="*/ 2349 w 2682"/>
              <a:gd name="T3" fmla="*/ 839 h 6067"/>
              <a:gd name="T4" fmla="*/ 2681 w 2682"/>
              <a:gd name="T5" fmla="*/ 650 h 6067"/>
              <a:gd name="T6" fmla="*/ 2506 w 2682"/>
              <a:gd name="T7" fmla="*/ 125 h 6067"/>
              <a:gd name="T8" fmla="*/ 1861 w 2682"/>
              <a:gd name="T9" fmla="*/ 1744 h 6067"/>
              <a:gd name="T10" fmla="*/ 1785 w 2682"/>
              <a:gd name="T11" fmla="*/ 1807 h 6067"/>
              <a:gd name="T12" fmla="*/ 1731 w 2682"/>
              <a:gd name="T13" fmla="*/ 1846 h 6067"/>
              <a:gd name="T14" fmla="*/ 2265 w 2682"/>
              <a:gd name="T15" fmla="*/ 1168 h 6067"/>
              <a:gd name="T16" fmla="*/ 2155 w 2682"/>
              <a:gd name="T17" fmla="*/ 1334 h 6067"/>
              <a:gd name="T18" fmla="*/ 2058 w 2682"/>
              <a:gd name="T19" fmla="*/ 1524 h 6067"/>
              <a:gd name="T20" fmla="*/ 1184 w 2682"/>
              <a:gd name="T21" fmla="*/ 2063 h 6067"/>
              <a:gd name="T22" fmla="*/ 1270 w 2682"/>
              <a:gd name="T23" fmla="*/ 2071 h 6067"/>
              <a:gd name="T24" fmla="*/ 1380 w 2682"/>
              <a:gd name="T25" fmla="*/ 2028 h 6067"/>
              <a:gd name="T26" fmla="*/ 887 w 2682"/>
              <a:gd name="T27" fmla="*/ 1945 h 6067"/>
              <a:gd name="T28" fmla="*/ 889 w 2682"/>
              <a:gd name="T29" fmla="*/ 1772 h 6067"/>
              <a:gd name="T30" fmla="*/ 1073 w 2682"/>
              <a:gd name="T31" fmla="*/ 1757 h 6067"/>
              <a:gd name="T32" fmla="*/ 974 w 2682"/>
              <a:gd name="T33" fmla="*/ 1752 h 6067"/>
              <a:gd name="T34" fmla="*/ 1164 w 2682"/>
              <a:gd name="T35" fmla="*/ 1824 h 6067"/>
              <a:gd name="T36" fmla="*/ 1011 w 2682"/>
              <a:gd name="T37" fmla="*/ 3686 h 6067"/>
              <a:gd name="T38" fmla="*/ 1455 w 2682"/>
              <a:gd name="T39" fmla="*/ 2446 h 6067"/>
              <a:gd name="T40" fmla="*/ 1433 w 2682"/>
              <a:gd name="T41" fmla="*/ 2318 h 6067"/>
              <a:gd name="T42" fmla="*/ 1123 w 2682"/>
              <a:gd name="T43" fmla="*/ 3521 h 6067"/>
              <a:gd name="T44" fmla="*/ 1450 w 2682"/>
              <a:gd name="T45" fmla="*/ 2922 h 6067"/>
              <a:gd name="T46" fmla="*/ 1425 w 2682"/>
              <a:gd name="T47" fmla="*/ 3018 h 6067"/>
              <a:gd name="T48" fmla="*/ 1483 w 2682"/>
              <a:gd name="T49" fmla="*/ 2626 h 6067"/>
              <a:gd name="T50" fmla="*/ 1464 w 2682"/>
              <a:gd name="T51" fmla="*/ 2708 h 6067"/>
              <a:gd name="T52" fmla="*/ 1264 w 2682"/>
              <a:gd name="T53" fmla="*/ 3380 h 6067"/>
              <a:gd name="T54" fmla="*/ 495 w 2682"/>
              <a:gd name="T55" fmla="*/ 3899 h 6067"/>
              <a:gd name="T56" fmla="*/ 236 w 2682"/>
              <a:gd name="T57" fmla="*/ 3883 h 6067"/>
              <a:gd name="T58" fmla="*/ 87 w 2682"/>
              <a:gd name="T59" fmla="*/ 3757 h 6067"/>
              <a:gd name="T60" fmla="*/ 402 w 2682"/>
              <a:gd name="T61" fmla="*/ 3932 h 6067"/>
              <a:gd name="T62" fmla="*/ 663 w 2682"/>
              <a:gd name="T63" fmla="*/ 3881 h 6067"/>
              <a:gd name="T64" fmla="*/ 327 w 2682"/>
              <a:gd name="T65" fmla="*/ 3255 h 6067"/>
              <a:gd name="T66" fmla="*/ 157 w 2682"/>
              <a:gd name="T67" fmla="*/ 3345 h 6067"/>
              <a:gd name="T68" fmla="*/ 422 w 2682"/>
              <a:gd name="T69" fmla="*/ 3234 h 6067"/>
              <a:gd name="T70" fmla="*/ 1183 w 2682"/>
              <a:gd name="T71" fmla="*/ 3985 h 6067"/>
              <a:gd name="T72" fmla="*/ 924 w 2682"/>
              <a:gd name="T73" fmla="*/ 3482 h 6067"/>
              <a:gd name="T74" fmla="*/ 1210 w 2682"/>
              <a:gd name="T75" fmla="*/ 4260 h 6067"/>
              <a:gd name="T76" fmla="*/ 1084 w 2682"/>
              <a:gd name="T77" fmla="*/ 3708 h 6067"/>
              <a:gd name="T78" fmla="*/ 1214 w 2682"/>
              <a:gd name="T79" fmla="*/ 4389 h 6067"/>
              <a:gd name="T80" fmla="*/ 1211 w 2682"/>
              <a:gd name="T81" fmla="*/ 4486 h 6067"/>
              <a:gd name="T82" fmla="*/ 861 w 2682"/>
              <a:gd name="T83" fmla="*/ 3386 h 6067"/>
              <a:gd name="T84" fmla="*/ 844 w 2682"/>
              <a:gd name="T85" fmla="*/ 5559 h 6067"/>
              <a:gd name="T86" fmla="*/ 1138 w 2682"/>
              <a:gd name="T87" fmla="*/ 4849 h 6067"/>
              <a:gd name="T88" fmla="*/ 1093 w 2682"/>
              <a:gd name="T89" fmla="*/ 5054 h 6067"/>
              <a:gd name="T90" fmla="*/ 1005 w 2682"/>
              <a:gd name="T91" fmla="*/ 5315 h 6067"/>
              <a:gd name="T92" fmla="*/ 1036 w 2682"/>
              <a:gd name="T93" fmla="*/ 5205 h 6067"/>
              <a:gd name="T94" fmla="*/ 795 w 2682"/>
              <a:gd name="T95" fmla="*/ 5643 h 6067"/>
              <a:gd name="T96" fmla="*/ 1112 w 2682"/>
              <a:gd name="T97" fmla="*/ 4942 h 6067"/>
              <a:gd name="T98" fmla="*/ 636 w 2682"/>
              <a:gd name="T99" fmla="*/ 5885 h 6067"/>
              <a:gd name="T100" fmla="*/ 714 w 2682"/>
              <a:gd name="T101" fmla="*/ 3283 h 6067"/>
              <a:gd name="T102" fmla="*/ 768 w 2682"/>
              <a:gd name="T103" fmla="*/ 3344 h 6067"/>
              <a:gd name="T104" fmla="*/ 713 w 2682"/>
              <a:gd name="T105" fmla="*/ 5801 h 6067"/>
              <a:gd name="T106" fmla="*/ 1412 w 2682"/>
              <a:gd name="T107" fmla="*/ 2222 h 6067"/>
              <a:gd name="T108" fmla="*/ 1533 w 2682"/>
              <a:gd name="T109" fmla="*/ 1957 h 6067"/>
              <a:gd name="T110" fmla="*/ 2295 w 2682"/>
              <a:gd name="T111" fmla="*/ 1058 h 6067"/>
              <a:gd name="T112" fmla="*/ 0 w 2682"/>
              <a:gd name="T113" fmla="*/ 3593 h 6067"/>
              <a:gd name="T114" fmla="*/ 856 w 2682"/>
              <a:gd name="T115" fmla="*/ 3783 h 6067"/>
              <a:gd name="T116" fmla="*/ 545 w 2682"/>
              <a:gd name="T117" fmla="*/ 6040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2" h="6067">
                <a:moveTo>
                  <a:pt x="2624" y="18"/>
                </a:moveTo>
                <a:cubicBezTo>
                  <a:pt x="2624" y="18"/>
                  <a:pt x="2624" y="18"/>
                  <a:pt x="2624" y="18"/>
                </a:cubicBezTo>
                <a:cubicBezTo>
                  <a:pt x="2624" y="14"/>
                  <a:pt x="2622" y="10"/>
                  <a:pt x="2619" y="7"/>
                </a:cubicBezTo>
                <a:cubicBezTo>
                  <a:pt x="2619" y="6"/>
                  <a:pt x="2619" y="6"/>
                  <a:pt x="2618" y="6"/>
                </a:cubicBezTo>
                <a:cubicBezTo>
                  <a:pt x="2618" y="5"/>
                  <a:pt x="2618" y="5"/>
                  <a:pt x="2618" y="5"/>
                </a:cubicBezTo>
                <a:cubicBezTo>
                  <a:pt x="2615" y="2"/>
                  <a:pt x="2612" y="1"/>
                  <a:pt x="2608" y="0"/>
                </a:cubicBezTo>
                <a:cubicBezTo>
                  <a:pt x="2608" y="0"/>
                  <a:pt x="2608" y="0"/>
                  <a:pt x="2607" y="0"/>
                </a:cubicBezTo>
                <a:cubicBezTo>
                  <a:pt x="2607" y="0"/>
                  <a:pt x="2607" y="0"/>
                  <a:pt x="2606" y="0"/>
                </a:cubicBezTo>
                <a:cubicBezTo>
                  <a:pt x="2605" y="0"/>
                  <a:pt x="2604" y="0"/>
                  <a:pt x="2603" y="0"/>
                </a:cubicBezTo>
                <a:cubicBezTo>
                  <a:pt x="2602" y="0"/>
                  <a:pt x="2601" y="0"/>
                  <a:pt x="2599" y="0"/>
                </a:cubicBezTo>
                <a:cubicBezTo>
                  <a:pt x="2598" y="1"/>
                  <a:pt x="2597" y="1"/>
                  <a:pt x="2597" y="1"/>
                </a:cubicBezTo>
                <a:cubicBezTo>
                  <a:pt x="2595" y="2"/>
                  <a:pt x="2594" y="2"/>
                  <a:pt x="2593" y="3"/>
                </a:cubicBezTo>
                <a:cubicBezTo>
                  <a:pt x="2593" y="4"/>
                  <a:pt x="2592" y="4"/>
                  <a:pt x="2592" y="4"/>
                </a:cubicBezTo>
                <a:cubicBezTo>
                  <a:pt x="1961" y="516"/>
                  <a:pt x="1961" y="516"/>
                  <a:pt x="1961" y="516"/>
                </a:cubicBezTo>
                <a:cubicBezTo>
                  <a:pt x="1955" y="521"/>
                  <a:pt x="1952" y="529"/>
                  <a:pt x="1954" y="537"/>
                </a:cubicBezTo>
                <a:cubicBezTo>
                  <a:pt x="1957" y="545"/>
                  <a:pt x="1963" y="550"/>
                  <a:pt x="1971" y="551"/>
                </a:cubicBezTo>
                <a:cubicBezTo>
                  <a:pt x="2214" y="576"/>
                  <a:pt x="2214" y="576"/>
                  <a:pt x="2214" y="576"/>
                </a:cubicBezTo>
                <a:cubicBezTo>
                  <a:pt x="2336" y="828"/>
                  <a:pt x="2336" y="828"/>
                  <a:pt x="2336" y="828"/>
                </a:cubicBezTo>
                <a:cubicBezTo>
                  <a:pt x="2336" y="828"/>
                  <a:pt x="2336" y="829"/>
                  <a:pt x="2337" y="829"/>
                </a:cubicBezTo>
                <a:cubicBezTo>
                  <a:pt x="2337" y="831"/>
                  <a:pt x="2338" y="832"/>
                  <a:pt x="2339" y="833"/>
                </a:cubicBezTo>
                <a:cubicBezTo>
                  <a:pt x="2340" y="834"/>
                  <a:pt x="2341" y="834"/>
                  <a:pt x="2342" y="835"/>
                </a:cubicBezTo>
                <a:cubicBezTo>
                  <a:pt x="2343" y="836"/>
                  <a:pt x="2344" y="836"/>
                  <a:pt x="2345" y="837"/>
                </a:cubicBezTo>
                <a:cubicBezTo>
                  <a:pt x="2346" y="837"/>
                  <a:pt x="2347" y="838"/>
                  <a:pt x="2348" y="838"/>
                </a:cubicBezTo>
                <a:cubicBezTo>
                  <a:pt x="2348" y="838"/>
                  <a:pt x="2349" y="838"/>
                  <a:pt x="2349" y="839"/>
                </a:cubicBezTo>
                <a:cubicBezTo>
                  <a:pt x="2350" y="839"/>
                  <a:pt x="2351" y="839"/>
                  <a:pt x="2353" y="839"/>
                </a:cubicBezTo>
                <a:cubicBezTo>
                  <a:pt x="2353" y="839"/>
                  <a:pt x="2354" y="839"/>
                  <a:pt x="2355" y="839"/>
                </a:cubicBezTo>
                <a:cubicBezTo>
                  <a:pt x="2358" y="839"/>
                  <a:pt x="2360" y="838"/>
                  <a:pt x="2362" y="837"/>
                </a:cubicBezTo>
                <a:cubicBezTo>
                  <a:pt x="2362" y="837"/>
                  <a:pt x="2362" y="837"/>
                  <a:pt x="2362" y="837"/>
                </a:cubicBezTo>
                <a:cubicBezTo>
                  <a:pt x="2363" y="837"/>
                  <a:pt x="2363" y="837"/>
                  <a:pt x="2363" y="837"/>
                </a:cubicBezTo>
                <a:cubicBezTo>
                  <a:pt x="2365" y="836"/>
                  <a:pt x="2367" y="834"/>
                  <a:pt x="2368" y="833"/>
                </a:cubicBezTo>
                <a:cubicBezTo>
                  <a:pt x="2369" y="832"/>
                  <a:pt x="2369" y="831"/>
                  <a:pt x="2370" y="830"/>
                </a:cubicBezTo>
                <a:cubicBezTo>
                  <a:pt x="2370" y="830"/>
                  <a:pt x="2371" y="829"/>
                  <a:pt x="2372" y="828"/>
                </a:cubicBezTo>
                <a:cubicBezTo>
                  <a:pt x="2467" y="629"/>
                  <a:pt x="2467" y="629"/>
                  <a:pt x="2467" y="629"/>
                </a:cubicBezTo>
                <a:cubicBezTo>
                  <a:pt x="2657" y="671"/>
                  <a:pt x="2657" y="671"/>
                  <a:pt x="2657" y="671"/>
                </a:cubicBezTo>
                <a:cubicBezTo>
                  <a:pt x="2663" y="673"/>
                  <a:pt x="2670" y="671"/>
                  <a:pt x="2675" y="667"/>
                </a:cubicBezTo>
                <a:cubicBezTo>
                  <a:pt x="2679" y="663"/>
                  <a:pt x="2682" y="656"/>
                  <a:pt x="2681" y="650"/>
                </a:cubicBezTo>
                <a:lnTo>
                  <a:pt x="2624" y="18"/>
                </a:lnTo>
                <a:close/>
                <a:moveTo>
                  <a:pt x="2338" y="575"/>
                </a:moveTo>
                <a:cubicBezTo>
                  <a:pt x="2338" y="575"/>
                  <a:pt x="2338" y="575"/>
                  <a:pt x="2338" y="575"/>
                </a:cubicBezTo>
                <a:cubicBezTo>
                  <a:pt x="2337" y="578"/>
                  <a:pt x="2337" y="580"/>
                  <a:pt x="2337" y="583"/>
                </a:cubicBezTo>
                <a:cubicBezTo>
                  <a:pt x="2337" y="583"/>
                  <a:pt x="2337" y="583"/>
                  <a:pt x="2337" y="583"/>
                </a:cubicBezTo>
                <a:cubicBezTo>
                  <a:pt x="2335" y="734"/>
                  <a:pt x="2335" y="734"/>
                  <a:pt x="2335" y="734"/>
                </a:cubicBezTo>
                <a:cubicBezTo>
                  <a:pt x="2250" y="560"/>
                  <a:pt x="2250" y="560"/>
                  <a:pt x="2250" y="560"/>
                </a:cubicBezTo>
                <a:cubicBezTo>
                  <a:pt x="2505" y="196"/>
                  <a:pt x="2505" y="196"/>
                  <a:pt x="2505" y="196"/>
                </a:cubicBezTo>
                <a:lnTo>
                  <a:pt x="2338" y="575"/>
                </a:lnTo>
                <a:close/>
                <a:moveTo>
                  <a:pt x="2217" y="537"/>
                </a:moveTo>
                <a:cubicBezTo>
                  <a:pt x="2024" y="517"/>
                  <a:pt x="2024" y="517"/>
                  <a:pt x="2024" y="517"/>
                </a:cubicBezTo>
                <a:cubicBezTo>
                  <a:pt x="2506" y="125"/>
                  <a:pt x="2506" y="125"/>
                  <a:pt x="2506" y="125"/>
                </a:cubicBezTo>
                <a:lnTo>
                  <a:pt x="2217" y="537"/>
                </a:lnTo>
                <a:close/>
                <a:moveTo>
                  <a:pt x="2375" y="729"/>
                </a:moveTo>
                <a:cubicBezTo>
                  <a:pt x="2376" y="608"/>
                  <a:pt x="2376" y="608"/>
                  <a:pt x="2376" y="608"/>
                </a:cubicBezTo>
                <a:cubicBezTo>
                  <a:pt x="2427" y="620"/>
                  <a:pt x="2427" y="620"/>
                  <a:pt x="2427" y="620"/>
                </a:cubicBezTo>
                <a:lnTo>
                  <a:pt x="2375" y="729"/>
                </a:lnTo>
                <a:close/>
                <a:moveTo>
                  <a:pt x="2385" y="569"/>
                </a:moveTo>
                <a:cubicBezTo>
                  <a:pt x="2591" y="99"/>
                  <a:pt x="2591" y="99"/>
                  <a:pt x="2591" y="99"/>
                </a:cubicBezTo>
                <a:cubicBezTo>
                  <a:pt x="2639" y="626"/>
                  <a:pt x="2639" y="626"/>
                  <a:pt x="2639" y="626"/>
                </a:cubicBezTo>
                <a:lnTo>
                  <a:pt x="2385" y="569"/>
                </a:lnTo>
                <a:close/>
                <a:moveTo>
                  <a:pt x="1885" y="1722"/>
                </a:moveTo>
                <a:cubicBezTo>
                  <a:pt x="1890" y="1729"/>
                  <a:pt x="1890" y="1739"/>
                  <a:pt x="1884" y="1745"/>
                </a:cubicBezTo>
                <a:cubicBezTo>
                  <a:pt x="1877" y="1751"/>
                  <a:pt x="1867" y="1750"/>
                  <a:pt x="1861" y="1744"/>
                </a:cubicBezTo>
                <a:cubicBezTo>
                  <a:pt x="1855" y="1737"/>
                  <a:pt x="1855" y="1727"/>
                  <a:pt x="1862" y="1721"/>
                </a:cubicBezTo>
                <a:cubicBezTo>
                  <a:pt x="1868" y="1715"/>
                  <a:pt x="1879" y="1716"/>
                  <a:pt x="1885" y="1722"/>
                </a:cubicBezTo>
                <a:close/>
                <a:moveTo>
                  <a:pt x="1954" y="1652"/>
                </a:moveTo>
                <a:cubicBezTo>
                  <a:pt x="1960" y="1658"/>
                  <a:pt x="1961" y="1668"/>
                  <a:pt x="1955" y="1674"/>
                </a:cubicBezTo>
                <a:cubicBezTo>
                  <a:pt x="1955" y="1674"/>
                  <a:pt x="1955" y="1674"/>
                  <a:pt x="1955" y="1674"/>
                </a:cubicBezTo>
                <a:cubicBezTo>
                  <a:pt x="1949" y="1681"/>
                  <a:pt x="1938" y="1681"/>
                  <a:pt x="1932" y="1675"/>
                </a:cubicBezTo>
                <a:cubicBezTo>
                  <a:pt x="1926" y="1669"/>
                  <a:pt x="1925" y="1659"/>
                  <a:pt x="1931" y="1653"/>
                </a:cubicBezTo>
                <a:cubicBezTo>
                  <a:pt x="1937" y="1646"/>
                  <a:pt x="1947" y="1646"/>
                  <a:pt x="1954" y="1652"/>
                </a:cubicBezTo>
                <a:close/>
                <a:moveTo>
                  <a:pt x="1810" y="1787"/>
                </a:moveTo>
                <a:cubicBezTo>
                  <a:pt x="1816" y="1794"/>
                  <a:pt x="1815" y="1804"/>
                  <a:pt x="1808" y="1809"/>
                </a:cubicBezTo>
                <a:cubicBezTo>
                  <a:pt x="1808" y="1809"/>
                  <a:pt x="1808" y="1809"/>
                  <a:pt x="1808" y="1809"/>
                </a:cubicBezTo>
                <a:cubicBezTo>
                  <a:pt x="1801" y="1815"/>
                  <a:pt x="1791" y="1814"/>
                  <a:pt x="1785" y="1807"/>
                </a:cubicBezTo>
                <a:cubicBezTo>
                  <a:pt x="1780" y="1800"/>
                  <a:pt x="1781" y="1790"/>
                  <a:pt x="1788" y="1784"/>
                </a:cubicBezTo>
                <a:cubicBezTo>
                  <a:pt x="1795" y="1779"/>
                  <a:pt x="1805" y="1780"/>
                  <a:pt x="1810" y="1787"/>
                </a:cubicBezTo>
                <a:close/>
                <a:moveTo>
                  <a:pt x="1995" y="1579"/>
                </a:moveTo>
                <a:cubicBezTo>
                  <a:pt x="1995" y="1579"/>
                  <a:pt x="1995" y="1579"/>
                  <a:pt x="1995" y="1579"/>
                </a:cubicBezTo>
                <a:cubicBezTo>
                  <a:pt x="1995" y="1579"/>
                  <a:pt x="1995" y="1579"/>
                  <a:pt x="1995" y="1579"/>
                </a:cubicBezTo>
                <a:close/>
                <a:moveTo>
                  <a:pt x="1731" y="1846"/>
                </a:moveTo>
                <a:cubicBezTo>
                  <a:pt x="1736" y="1854"/>
                  <a:pt x="1735" y="1863"/>
                  <a:pt x="1727" y="1868"/>
                </a:cubicBezTo>
                <a:cubicBezTo>
                  <a:pt x="1727" y="1868"/>
                  <a:pt x="1727" y="1868"/>
                  <a:pt x="1727" y="1868"/>
                </a:cubicBezTo>
                <a:cubicBezTo>
                  <a:pt x="1720" y="1873"/>
                  <a:pt x="1710" y="1872"/>
                  <a:pt x="1705" y="1864"/>
                </a:cubicBezTo>
                <a:cubicBezTo>
                  <a:pt x="1700" y="1857"/>
                  <a:pt x="1702" y="1847"/>
                  <a:pt x="1709" y="1842"/>
                </a:cubicBezTo>
                <a:cubicBezTo>
                  <a:pt x="1709" y="1842"/>
                  <a:pt x="1709" y="1842"/>
                  <a:pt x="1709" y="1842"/>
                </a:cubicBezTo>
                <a:cubicBezTo>
                  <a:pt x="1717" y="1837"/>
                  <a:pt x="1726" y="1839"/>
                  <a:pt x="1731" y="1846"/>
                </a:cubicBezTo>
                <a:close/>
                <a:moveTo>
                  <a:pt x="1649" y="1900"/>
                </a:moveTo>
                <a:cubicBezTo>
                  <a:pt x="1653" y="1908"/>
                  <a:pt x="1651" y="1918"/>
                  <a:pt x="1643" y="1922"/>
                </a:cubicBezTo>
                <a:cubicBezTo>
                  <a:pt x="1636" y="1927"/>
                  <a:pt x="1626" y="1924"/>
                  <a:pt x="1621" y="1917"/>
                </a:cubicBezTo>
                <a:cubicBezTo>
                  <a:pt x="1617" y="1909"/>
                  <a:pt x="1619" y="1899"/>
                  <a:pt x="1627" y="1895"/>
                </a:cubicBezTo>
                <a:cubicBezTo>
                  <a:pt x="1635" y="1890"/>
                  <a:pt x="1644" y="1893"/>
                  <a:pt x="1649" y="1900"/>
                </a:cubicBezTo>
                <a:close/>
                <a:moveTo>
                  <a:pt x="2265" y="1168"/>
                </a:moveTo>
                <a:cubicBezTo>
                  <a:pt x="2265" y="1168"/>
                  <a:pt x="2265" y="1168"/>
                  <a:pt x="2265" y="1168"/>
                </a:cubicBezTo>
                <a:cubicBezTo>
                  <a:pt x="2262" y="1176"/>
                  <a:pt x="2252" y="1180"/>
                  <a:pt x="2244" y="1177"/>
                </a:cubicBezTo>
                <a:cubicBezTo>
                  <a:pt x="2236" y="1174"/>
                  <a:pt x="2232" y="1164"/>
                  <a:pt x="2235" y="1156"/>
                </a:cubicBezTo>
                <a:cubicBezTo>
                  <a:pt x="2235" y="1156"/>
                  <a:pt x="2235" y="1156"/>
                  <a:pt x="2235" y="1156"/>
                </a:cubicBezTo>
                <a:cubicBezTo>
                  <a:pt x="2238" y="1148"/>
                  <a:pt x="2248" y="1144"/>
                  <a:pt x="2256" y="1147"/>
                </a:cubicBezTo>
                <a:cubicBezTo>
                  <a:pt x="2264" y="1150"/>
                  <a:pt x="2268" y="1160"/>
                  <a:pt x="2265" y="1168"/>
                </a:cubicBezTo>
                <a:close/>
                <a:moveTo>
                  <a:pt x="2226" y="1260"/>
                </a:moveTo>
                <a:cubicBezTo>
                  <a:pt x="2226" y="1260"/>
                  <a:pt x="2226" y="1260"/>
                  <a:pt x="2226" y="1260"/>
                </a:cubicBezTo>
                <a:cubicBezTo>
                  <a:pt x="2223" y="1268"/>
                  <a:pt x="2213" y="1271"/>
                  <a:pt x="2205" y="1268"/>
                </a:cubicBezTo>
                <a:cubicBezTo>
                  <a:pt x="2197" y="1264"/>
                  <a:pt x="2194" y="1254"/>
                  <a:pt x="2197" y="1246"/>
                </a:cubicBezTo>
                <a:cubicBezTo>
                  <a:pt x="2197" y="1246"/>
                  <a:pt x="2197" y="1246"/>
                  <a:pt x="2197" y="1246"/>
                </a:cubicBezTo>
                <a:cubicBezTo>
                  <a:pt x="2201" y="1238"/>
                  <a:pt x="2210" y="1235"/>
                  <a:pt x="2218" y="1238"/>
                </a:cubicBezTo>
                <a:cubicBezTo>
                  <a:pt x="2226" y="1242"/>
                  <a:pt x="2230" y="1251"/>
                  <a:pt x="2226" y="1260"/>
                </a:cubicBezTo>
                <a:close/>
                <a:moveTo>
                  <a:pt x="2183" y="1349"/>
                </a:moveTo>
                <a:cubicBezTo>
                  <a:pt x="2183" y="1349"/>
                  <a:pt x="2183" y="1349"/>
                  <a:pt x="2183" y="1349"/>
                </a:cubicBezTo>
                <a:cubicBezTo>
                  <a:pt x="2179" y="1357"/>
                  <a:pt x="2169" y="1360"/>
                  <a:pt x="2161" y="1356"/>
                </a:cubicBezTo>
                <a:cubicBezTo>
                  <a:pt x="2154" y="1352"/>
                  <a:pt x="2151" y="1342"/>
                  <a:pt x="2155" y="1334"/>
                </a:cubicBezTo>
                <a:cubicBezTo>
                  <a:pt x="2155" y="1334"/>
                  <a:pt x="2155" y="1334"/>
                  <a:pt x="2155" y="1334"/>
                </a:cubicBezTo>
                <a:cubicBezTo>
                  <a:pt x="2159" y="1326"/>
                  <a:pt x="2168" y="1323"/>
                  <a:pt x="2176" y="1327"/>
                </a:cubicBezTo>
                <a:cubicBezTo>
                  <a:pt x="2184" y="1332"/>
                  <a:pt x="2187" y="1341"/>
                  <a:pt x="2183" y="1349"/>
                </a:cubicBezTo>
                <a:close/>
                <a:moveTo>
                  <a:pt x="2134" y="1436"/>
                </a:moveTo>
                <a:cubicBezTo>
                  <a:pt x="2134" y="1436"/>
                  <a:pt x="2134" y="1436"/>
                  <a:pt x="2134" y="1436"/>
                </a:cubicBezTo>
                <a:cubicBezTo>
                  <a:pt x="2130" y="1444"/>
                  <a:pt x="2120" y="1446"/>
                  <a:pt x="2112" y="1441"/>
                </a:cubicBezTo>
                <a:cubicBezTo>
                  <a:pt x="2105" y="1437"/>
                  <a:pt x="2102" y="1427"/>
                  <a:pt x="2107" y="1419"/>
                </a:cubicBezTo>
                <a:cubicBezTo>
                  <a:pt x="2107" y="1419"/>
                  <a:pt x="2107" y="1419"/>
                  <a:pt x="2107" y="1419"/>
                </a:cubicBezTo>
                <a:cubicBezTo>
                  <a:pt x="2111" y="1412"/>
                  <a:pt x="2121" y="1409"/>
                  <a:pt x="2129" y="1414"/>
                </a:cubicBezTo>
                <a:cubicBezTo>
                  <a:pt x="2136" y="1419"/>
                  <a:pt x="2139" y="1428"/>
                  <a:pt x="2134" y="1436"/>
                </a:cubicBezTo>
                <a:close/>
                <a:moveTo>
                  <a:pt x="2076" y="1497"/>
                </a:moveTo>
                <a:cubicBezTo>
                  <a:pt x="2083" y="1502"/>
                  <a:pt x="2085" y="1512"/>
                  <a:pt x="2080" y="1520"/>
                </a:cubicBezTo>
                <a:cubicBezTo>
                  <a:pt x="2075" y="1527"/>
                  <a:pt x="2065" y="1529"/>
                  <a:pt x="2058" y="1524"/>
                </a:cubicBezTo>
                <a:cubicBezTo>
                  <a:pt x="2051" y="1518"/>
                  <a:pt x="2049" y="1509"/>
                  <a:pt x="2054" y="1501"/>
                </a:cubicBezTo>
                <a:cubicBezTo>
                  <a:pt x="2059" y="1494"/>
                  <a:pt x="2069" y="1492"/>
                  <a:pt x="2076" y="1497"/>
                </a:cubicBezTo>
                <a:close/>
                <a:moveTo>
                  <a:pt x="2018" y="1577"/>
                </a:moveTo>
                <a:cubicBezTo>
                  <a:pt x="2025" y="1582"/>
                  <a:pt x="2026" y="1592"/>
                  <a:pt x="2020" y="1599"/>
                </a:cubicBezTo>
                <a:cubicBezTo>
                  <a:pt x="2020" y="1599"/>
                  <a:pt x="2020" y="1599"/>
                  <a:pt x="2020" y="1599"/>
                </a:cubicBezTo>
                <a:cubicBezTo>
                  <a:pt x="2015" y="1606"/>
                  <a:pt x="2005" y="1607"/>
                  <a:pt x="1998" y="1602"/>
                </a:cubicBezTo>
                <a:cubicBezTo>
                  <a:pt x="1991" y="1596"/>
                  <a:pt x="1990" y="1586"/>
                  <a:pt x="1995" y="1579"/>
                </a:cubicBezTo>
                <a:cubicBezTo>
                  <a:pt x="2001" y="1572"/>
                  <a:pt x="2011" y="1571"/>
                  <a:pt x="2018" y="1577"/>
                </a:cubicBezTo>
                <a:close/>
                <a:moveTo>
                  <a:pt x="1152" y="2063"/>
                </a:moveTo>
                <a:cubicBezTo>
                  <a:pt x="1152" y="2054"/>
                  <a:pt x="1159" y="2047"/>
                  <a:pt x="1168" y="2047"/>
                </a:cubicBezTo>
                <a:cubicBezTo>
                  <a:pt x="1168" y="2047"/>
                  <a:pt x="1168" y="2047"/>
                  <a:pt x="1168" y="2047"/>
                </a:cubicBezTo>
                <a:cubicBezTo>
                  <a:pt x="1177" y="2047"/>
                  <a:pt x="1184" y="2054"/>
                  <a:pt x="1184" y="2063"/>
                </a:cubicBezTo>
                <a:cubicBezTo>
                  <a:pt x="1184" y="2072"/>
                  <a:pt x="1177" y="2079"/>
                  <a:pt x="1168" y="2079"/>
                </a:cubicBezTo>
                <a:cubicBezTo>
                  <a:pt x="1168" y="2079"/>
                  <a:pt x="1168" y="2079"/>
                  <a:pt x="1168" y="2079"/>
                </a:cubicBezTo>
                <a:cubicBezTo>
                  <a:pt x="1159" y="2079"/>
                  <a:pt x="1152" y="2072"/>
                  <a:pt x="1152" y="2063"/>
                </a:cubicBezTo>
                <a:close/>
                <a:moveTo>
                  <a:pt x="1053" y="2048"/>
                </a:moveTo>
                <a:cubicBezTo>
                  <a:pt x="1055" y="2040"/>
                  <a:pt x="1064" y="2034"/>
                  <a:pt x="1073" y="2036"/>
                </a:cubicBezTo>
                <a:cubicBezTo>
                  <a:pt x="1073" y="2036"/>
                  <a:pt x="1073" y="2036"/>
                  <a:pt x="1073" y="2036"/>
                </a:cubicBezTo>
                <a:cubicBezTo>
                  <a:pt x="1081" y="2038"/>
                  <a:pt x="1087" y="2047"/>
                  <a:pt x="1085" y="2055"/>
                </a:cubicBezTo>
                <a:cubicBezTo>
                  <a:pt x="1083" y="2064"/>
                  <a:pt x="1074" y="2069"/>
                  <a:pt x="1065" y="2067"/>
                </a:cubicBezTo>
                <a:cubicBezTo>
                  <a:pt x="1065" y="2067"/>
                  <a:pt x="1065" y="2067"/>
                  <a:pt x="1065" y="2067"/>
                </a:cubicBezTo>
                <a:cubicBezTo>
                  <a:pt x="1057" y="2065"/>
                  <a:pt x="1051" y="2057"/>
                  <a:pt x="1053" y="2048"/>
                </a:cubicBezTo>
                <a:close/>
                <a:moveTo>
                  <a:pt x="1283" y="2053"/>
                </a:moveTo>
                <a:cubicBezTo>
                  <a:pt x="1285" y="2061"/>
                  <a:pt x="1279" y="2070"/>
                  <a:pt x="1270" y="2071"/>
                </a:cubicBezTo>
                <a:cubicBezTo>
                  <a:pt x="1270" y="2071"/>
                  <a:pt x="1270" y="2071"/>
                  <a:pt x="1270" y="2071"/>
                </a:cubicBezTo>
                <a:cubicBezTo>
                  <a:pt x="1261" y="2072"/>
                  <a:pt x="1253" y="2066"/>
                  <a:pt x="1252" y="2058"/>
                </a:cubicBezTo>
                <a:cubicBezTo>
                  <a:pt x="1250" y="2049"/>
                  <a:pt x="1256" y="2041"/>
                  <a:pt x="1265" y="2039"/>
                </a:cubicBezTo>
                <a:cubicBezTo>
                  <a:pt x="1274" y="2038"/>
                  <a:pt x="1282" y="2044"/>
                  <a:pt x="1283" y="2053"/>
                </a:cubicBezTo>
                <a:close/>
                <a:moveTo>
                  <a:pt x="1360" y="2048"/>
                </a:moveTo>
                <a:cubicBezTo>
                  <a:pt x="1362" y="2055"/>
                  <a:pt x="1359" y="2063"/>
                  <a:pt x="1351" y="2066"/>
                </a:cubicBezTo>
                <a:cubicBezTo>
                  <a:pt x="1343" y="2070"/>
                  <a:pt x="1334" y="2066"/>
                  <a:pt x="1330" y="2058"/>
                </a:cubicBezTo>
                <a:cubicBezTo>
                  <a:pt x="1330" y="2058"/>
                  <a:pt x="1330" y="2058"/>
                  <a:pt x="1330" y="2058"/>
                </a:cubicBezTo>
                <a:cubicBezTo>
                  <a:pt x="1327" y="2050"/>
                  <a:pt x="1330" y="2040"/>
                  <a:pt x="1338" y="2037"/>
                </a:cubicBezTo>
                <a:cubicBezTo>
                  <a:pt x="1342" y="2035"/>
                  <a:pt x="1346" y="2035"/>
                  <a:pt x="1349" y="2036"/>
                </a:cubicBezTo>
                <a:cubicBezTo>
                  <a:pt x="1347" y="2028"/>
                  <a:pt x="1352" y="2020"/>
                  <a:pt x="1360" y="2017"/>
                </a:cubicBezTo>
                <a:cubicBezTo>
                  <a:pt x="1369" y="2015"/>
                  <a:pt x="1377" y="2020"/>
                  <a:pt x="1380" y="2028"/>
                </a:cubicBezTo>
                <a:cubicBezTo>
                  <a:pt x="1383" y="2037"/>
                  <a:pt x="1378" y="2046"/>
                  <a:pt x="1369" y="2048"/>
                </a:cubicBezTo>
                <a:cubicBezTo>
                  <a:pt x="1366" y="2049"/>
                  <a:pt x="1363" y="2049"/>
                  <a:pt x="1360" y="2048"/>
                </a:cubicBezTo>
                <a:close/>
                <a:moveTo>
                  <a:pt x="1444" y="2005"/>
                </a:moveTo>
                <a:cubicBezTo>
                  <a:pt x="1440" y="1997"/>
                  <a:pt x="1444" y="1988"/>
                  <a:pt x="1452" y="1984"/>
                </a:cubicBezTo>
                <a:cubicBezTo>
                  <a:pt x="1452" y="1984"/>
                  <a:pt x="1452" y="1984"/>
                  <a:pt x="1452" y="1984"/>
                </a:cubicBezTo>
                <a:cubicBezTo>
                  <a:pt x="1461" y="1981"/>
                  <a:pt x="1470" y="1985"/>
                  <a:pt x="1473" y="1993"/>
                </a:cubicBezTo>
                <a:cubicBezTo>
                  <a:pt x="1477" y="2001"/>
                  <a:pt x="1473" y="2010"/>
                  <a:pt x="1465" y="2014"/>
                </a:cubicBezTo>
                <a:cubicBezTo>
                  <a:pt x="1465" y="2014"/>
                  <a:pt x="1465" y="2014"/>
                  <a:pt x="1465" y="2014"/>
                </a:cubicBezTo>
                <a:cubicBezTo>
                  <a:pt x="1457" y="2017"/>
                  <a:pt x="1447" y="2013"/>
                  <a:pt x="1444" y="2005"/>
                </a:cubicBezTo>
                <a:close/>
                <a:moveTo>
                  <a:pt x="885" y="1967"/>
                </a:moveTo>
                <a:cubicBezTo>
                  <a:pt x="885" y="1967"/>
                  <a:pt x="885" y="1967"/>
                  <a:pt x="885" y="1967"/>
                </a:cubicBezTo>
                <a:cubicBezTo>
                  <a:pt x="879" y="1961"/>
                  <a:pt x="880" y="1951"/>
                  <a:pt x="887" y="1945"/>
                </a:cubicBezTo>
                <a:cubicBezTo>
                  <a:pt x="893" y="1939"/>
                  <a:pt x="903" y="1939"/>
                  <a:pt x="909" y="1946"/>
                </a:cubicBezTo>
                <a:cubicBezTo>
                  <a:pt x="909" y="1946"/>
                  <a:pt x="909" y="1946"/>
                  <a:pt x="909" y="1946"/>
                </a:cubicBezTo>
                <a:cubicBezTo>
                  <a:pt x="915" y="1953"/>
                  <a:pt x="914" y="1963"/>
                  <a:pt x="908" y="1969"/>
                </a:cubicBezTo>
                <a:cubicBezTo>
                  <a:pt x="901" y="1975"/>
                  <a:pt x="891" y="1974"/>
                  <a:pt x="885" y="1967"/>
                </a:cubicBezTo>
                <a:close/>
                <a:moveTo>
                  <a:pt x="961" y="2010"/>
                </a:moveTo>
                <a:cubicBezTo>
                  <a:pt x="966" y="2002"/>
                  <a:pt x="975" y="1999"/>
                  <a:pt x="983" y="2003"/>
                </a:cubicBezTo>
                <a:cubicBezTo>
                  <a:pt x="991" y="2008"/>
                  <a:pt x="994" y="2017"/>
                  <a:pt x="990" y="2025"/>
                </a:cubicBezTo>
                <a:cubicBezTo>
                  <a:pt x="986" y="2033"/>
                  <a:pt x="976" y="2036"/>
                  <a:pt x="968" y="2032"/>
                </a:cubicBezTo>
                <a:cubicBezTo>
                  <a:pt x="968" y="2032"/>
                  <a:pt x="968" y="2032"/>
                  <a:pt x="968" y="2032"/>
                </a:cubicBezTo>
                <a:cubicBezTo>
                  <a:pt x="960" y="2027"/>
                  <a:pt x="957" y="2018"/>
                  <a:pt x="961" y="2010"/>
                </a:cubicBezTo>
                <a:close/>
                <a:moveTo>
                  <a:pt x="886" y="1794"/>
                </a:moveTo>
                <a:cubicBezTo>
                  <a:pt x="880" y="1787"/>
                  <a:pt x="882" y="1777"/>
                  <a:pt x="889" y="1772"/>
                </a:cubicBezTo>
                <a:cubicBezTo>
                  <a:pt x="889" y="1772"/>
                  <a:pt x="889" y="1772"/>
                  <a:pt x="889" y="1772"/>
                </a:cubicBezTo>
                <a:cubicBezTo>
                  <a:pt x="896" y="1767"/>
                  <a:pt x="906" y="1768"/>
                  <a:pt x="911" y="1775"/>
                </a:cubicBezTo>
                <a:cubicBezTo>
                  <a:pt x="916" y="1782"/>
                  <a:pt x="915" y="1792"/>
                  <a:pt x="908" y="1797"/>
                </a:cubicBezTo>
                <a:cubicBezTo>
                  <a:pt x="908" y="1797"/>
                  <a:pt x="908" y="1797"/>
                  <a:pt x="908" y="1797"/>
                </a:cubicBezTo>
                <a:cubicBezTo>
                  <a:pt x="901" y="1803"/>
                  <a:pt x="891" y="1801"/>
                  <a:pt x="886" y="1794"/>
                </a:cubicBezTo>
                <a:close/>
                <a:moveTo>
                  <a:pt x="1073" y="1757"/>
                </a:moveTo>
                <a:cubicBezTo>
                  <a:pt x="1075" y="1749"/>
                  <a:pt x="1085" y="1745"/>
                  <a:pt x="1093" y="1748"/>
                </a:cubicBezTo>
                <a:cubicBezTo>
                  <a:pt x="1093" y="1748"/>
                  <a:pt x="1093" y="1748"/>
                  <a:pt x="1093" y="1748"/>
                </a:cubicBezTo>
                <a:cubicBezTo>
                  <a:pt x="1101" y="1751"/>
                  <a:pt x="1106" y="1760"/>
                  <a:pt x="1103" y="1768"/>
                </a:cubicBezTo>
                <a:cubicBezTo>
                  <a:pt x="1100" y="1776"/>
                  <a:pt x="1091" y="1781"/>
                  <a:pt x="1082" y="1778"/>
                </a:cubicBezTo>
                <a:cubicBezTo>
                  <a:pt x="1082" y="1778"/>
                  <a:pt x="1082" y="1778"/>
                  <a:pt x="1082" y="1778"/>
                </a:cubicBezTo>
                <a:cubicBezTo>
                  <a:pt x="1074" y="1775"/>
                  <a:pt x="1070" y="1766"/>
                  <a:pt x="1073" y="1757"/>
                </a:cubicBezTo>
                <a:close/>
                <a:moveTo>
                  <a:pt x="1231" y="1891"/>
                </a:moveTo>
                <a:cubicBezTo>
                  <a:pt x="1231" y="1891"/>
                  <a:pt x="1231" y="1891"/>
                  <a:pt x="1231" y="1891"/>
                </a:cubicBezTo>
                <a:cubicBezTo>
                  <a:pt x="1225" y="1885"/>
                  <a:pt x="1227" y="1874"/>
                  <a:pt x="1233" y="1869"/>
                </a:cubicBezTo>
                <a:cubicBezTo>
                  <a:pt x="1240" y="1863"/>
                  <a:pt x="1250" y="1864"/>
                  <a:pt x="1256" y="1871"/>
                </a:cubicBezTo>
                <a:cubicBezTo>
                  <a:pt x="1256" y="1871"/>
                  <a:pt x="1256" y="1871"/>
                  <a:pt x="1256" y="1871"/>
                </a:cubicBezTo>
                <a:cubicBezTo>
                  <a:pt x="1261" y="1878"/>
                  <a:pt x="1260" y="1888"/>
                  <a:pt x="1254" y="1894"/>
                </a:cubicBezTo>
                <a:cubicBezTo>
                  <a:pt x="1247" y="1899"/>
                  <a:pt x="1237" y="1898"/>
                  <a:pt x="1231" y="1891"/>
                </a:cubicBezTo>
                <a:close/>
                <a:moveTo>
                  <a:pt x="974" y="1752"/>
                </a:moveTo>
                <a:cubicBezTo>
                  <a:pt x="973" y="1743"/>
                  <a:pt x="980" y="1735"/>
                  <a:pt x="988" y="1734"/>
                </a:cubicBezTo>
                <a:cubicBezTo>
                  <a:pt x="997" y="1733"/>
                  <a:pt x="1005" y="1740"/>
                  <a:pt x="1006" y="1748"/>
                </a:cubicBezTo>
                <a:cubicBezTo>
                  <a:pt x="1007" y="1757"/>
                  <a:pt x="1000" y="1765"/>
                  <a:pt x="992" y="1766"/>
                </a:cubicBezTo>
                <a:cubicBezTo>
                  <a:pt x="983" y="1767"/>
                  <a:pt x="975" y="1760"/>
                  <a:pt x="974" y="1752"/>
                </a:cubicBezTo>
                <a:close/>
                <a:moveTo>
                  <a:pt x="1313" y="1955"/>
                </a:moveTo>
                <a:cubicBezTo>
                  <a:pt x="1318" y="1963"/>
                  <a:pt x="1315" y="1972"/>
                  <a:pt x="1308" y="1977"/>
                </a:cubicBezTo>
                <a:cubicBezTo>
                  <a:pt x="1300" y="1981"/>
                  <a:pt x="1290" y="1979"/>
                  <a:pt x="1286" y="1971"/>
                </a:cubicBezTo>
                <a:cubicBezTo>
                  <a:pt x="1286" y="1971"/>
                  <a:pt x="1286" y="1971"/>
                  <a:pt x="1286" y="1971"/>
                </a:cubicBezTo>
                <a:cubicBezTo>
                  <a:pt x="1281" y="1964"/>
                  <a:pt x="1284" y="1954"/>
                  <a:pt x="1292" y="1949"/>
                </a:cubicBezTo>
                <a:cubicBezTo>
                  <a:pt x="1299" y="1945"/>
                  <a:pt x="1309" y="1947"/>
                  <a:pt x="1313" y="1955"/>
                </a:cubicBezTo>
                <a:close/>
                <a:moveTo>
                  <a:pt x="1164" y="1824"/>
                </a:moveTo>
                <a:cubicBezTo>
                  <a:pt x="1157" y="1818"/>
                  <a:pt x="1156" y="1808"/>
                  <a:pt x="1161" y="1801"/>
                </a:cubicBezTo>
                <a:cubicBezTo>
                  <a:pt x="1166" y="1794"/>
                  <a:pt x="1177" y="1793"/>
                  <a:pt x="1183" y="1799"/>
                </a:cubicBezTo>
                <a:cubicBezTo>
                  <a:pt x="1183" y="1799"/>
                  <a:pt x="1183" y="1799"/>
                  <a:pt x="1183" y="1799"/>
                </a:cubicBezTo>
                <a:cubicBezTo>
                  <a:pt x="1190" y="1804"/>
                  <a:pt x="1192" y="1814"/>
                  <a:pt x="1186" y="1821"/>
                </a:cubicBezTo>
                <a:cubicBezTo>
                  <a:pt x="1181" y="1828"/>
                  <a:pt x="1171" y="1829"/>
                  <a:pt x="1164" y="1824"/>
                </a:cubicBezTo>
                <a:close/>
                <a:moveTo>
                  <a:pt x="1376" y="2128"/>
                </a:moveTo>
                <a:cubicBezTo>
                  <a:pt x="1385" y="2125"/>
                  <a:pt x="1394" y="2130"/>
                  <a:pt x="1397" y="2138"/>
                </a:cubicBezTo>
                <a:cubicBezTo>
                  <a:pt x="1397" y="2138"/>
                  <a:pt x="1397" y="2138"/>
                  <a:pt x="1397" y="2138"/>
                </a:cubicBezTo>
                <a:cubicBezTo>
                  <a:pt x="1400" y="2146"/>
                  <a:pt x="1396" y="2156"/>
                  <a:pt x="1387" y="2158"/>
                </a:cubicBezTo>
                <a:cubicBezTo>
                  <a:pt x="1379" y="2161"/>
                  <a:pt x="1370" y="2157"/>
                  <a:pt x="1367" y="2149"/>
                </a:cubicBezTo>
                <a:cubicBezTo>
                  <a:pt x="1367" y="2149"/>
                  <a:pt x="1367" y="2149"/>
                  <a:pt x="1367" y="2149"/>
                </a:cubicBezTo>
                <a:cubicBezTo>
                  <a:pt x="1364" y="2140"/>
                  <a:pt x="1368" y="2131"/>
                  <a:pt x="1376" y="2128"/>
                </a:cubicBezTo>
                <a:close/>
                <a:moveTo>
                  <a:pt x="1011" y="3686"/>
                </a:moveTo>
                <a:cubicBezTo>
                  <a:pt x="1005" y="3692"/>
                  <a:pt x="995" y="3691"/>
                  <a:pt x="989" y="3685"/>
                </a:cubicBezTo>
                <a:cubicBezTo>
                  <a:pt x="983" y="3678"/>
                  <a:pt x="983" y="3668"/>
                  <a:pt x="990" y="3662"/>
                </a:cubicBezTo>
                <a:cubicBezTo>
                  <a:pt x="996" y="3656"/>
                  <a:pt x="1006" y="3657"/>
                  <a:pt x="1012" y="3663"/>
                </a:cubicBezTo>
                <a:cubicBezTo>
                  <a:pt x="1018" y="3670"/>
                  <a:pt x="1018" y="3680"/>
                  <a:pt x="1011" y="3686"/>
                </a:cubicBezTo>
                <a:close/>
                <a:moveTo>
                  <a:pt x="1082" y="3616"/>
                </a:moveTo>
                <a:cubicBezTo>
                  <a:pt x="1076" y="3623"/>
                  <a:pt x="1066" y="3623"/>
                  <a:pt x="1060" y="3617"/>
                </a:cubicBezTo>
                <a:cubicBezTo>
                  <a:pt x="1053" y="3611"/>
                  <a:pt x="1053" y="3601"/>
                  <a:pt x="1059" y="3594"/>
                </a:cubicBezTo>
                <a:cubicBezTo>
                  <a:pt x="1065" y="3588"/>
                  <a:pt x="1075" y="3587"/>
                  <a:pt x="1082" y="3594"/>
                </a:cubicBezTo>
                <a:cubicBezTo>
                  <a:pt x="1088" y="3600"/>
                  <a:pt x="1088" y="3610"/>
                  <a:pt x="1082" y="3616"/>
                </a:cubicBezTo>
                <a:close/>
                <a:moveTo>
                  <a:pt x="1455" y="2446"/>
                </a:moveTo>
                <a:cubicBezTo>
                  <a:pt x="1447" y="2447"/>
                  <a:pt x="1439" y="2441"/>
                  <a:pt x="1437" y="2432"/>
                </a:cubicBezTo>
                <a:cubicBezTo>
                  <a:pt x="1437" y="2432"/>
                  <a:pt x="1437" y="2432"/>
                  <a:pt x="1437" y="2432"/>
                </a:cubicBezTo>
                <a:cubicBezTo>
                  <a:pt x="1436" y="2424"/>
                  <a:pt x="1442" y="2416"/>
                  <a:pt x="1451" y="2414"/>
                </a:cubicBezTo>
                <a:cubicBezTo>
                  <a:pt x="1460" y="2413"/>
                  <a:pt x="1468" y="2419"/>
                  <a:pt x="1469" y="2428"/>
                </a:cubicBezTo>
                <a:cubicBezTo>
                  <a:pt x="1469" y="2428"/>
                  <a:pt x="1469" y="2428"/>
                  <a:pt x="1469" y="2428"/>
                </a:cubicBezTo>
                <a:cubicBezTo>
                  <a:pt x="1470" y="2437"/>
                  <a:pt x="1464" y="2445"/>
                  <a:pt x="1455" y="2446"/>
                </a:cubicBezTo>
                <a:close/>
                <a:moveTo>
                  <a:pt x="935" y="3750"/>
                </a:moveTo>
                <a:cubicBezTo>
                  <a:pt x="928" y="3755"/>
                  <a:pt x="918" y="3754"/>
                  <a:pt x="913" y="3747"/>
                </a:cubicBezTo>
                <a:cubicBezTo>
                  <a:pt x="907" y="3740"/>
                  <a:pt x="909" y="3730"/>
                  <a:pt x="916" y="3725"/>
                </a:cubicBezTo>
                <a:cubicBezTo>
                  <a:pt x="923" y="3719"/>
                  <a:pt x="933" y="3720"/>
                  <a:pt x="938" y="3727"/>
                </a:cubicBezTo>
                <a:cubicBezTo>
                  <a:pt x="943" y="3734"/>
                  <a:pt x="942" y="3744"/>
                  <a:pt x="935" y="3750"/>
                </a:cubicBezTo>
                <a:close/>
                <a:moveTo>
                  <a:pt x="1183" y="3444"/>
                </a:moveTo>
                <a:cubicBezTo>
                  <a:pt x="1188" y="3437"/>
                  <a:pt x="1198" y="3435"/>
                  <a:pt x="1205" y="3440"/>
                </a:cubicBezTo>
                <a:cubicBezTo>
                  <a:pt x="1212" y="3446"/>
                  <a:pt x="1214" y="3456"/>
                  <a:pt x="1209" y="3463"/>
                </a:cubicBezTo>
                <a:cubicBezTo>
                  <a:pt x="1209" y="3463"/>
                  <a:pt x="1209" y="3463"/>
                  <a:pt x="1209" y="3463"/>
                </a:cubicBezTo>
                <a:cubicBezTo>
                  <a:pt x="1203" y="3470"/>
                  <a:pt x="1193" y="3472"/>
                  <a:pt x="1186" y="3467"/>
                </a:cubicBezTo>
                <a:cubicBezTo>
                  <a:pt x="1179" y="3461"/>
                  <a:pt x="1177" y="3451"/>
                  <a:pt x="1183" y="3444"/>
                </a:cubicBezTo>
                <a:close/>
                <a:moveTo>
                  <a:pt x="1433" y="2318"/>
                </a:moveTo>
                <a:cubicBezTo>
                  <a:pt x="1441" y="2316"/>
                  <a:pt x="1450" y="2321"/>
                  <a:pt x="1452" y="2330"/>
                </a:cubicBezTo>
                <a:cubicBezTo>
                  <a:pt x="1452" y="2330"/>
                  <a:pt x="1452" y="2330"/>
                  <a:pt x="1452" y="2330"/>
                </a:cubicBezTo>
                <a:cubicBezTo>
                  <a:pt x="1454" y="2339"/>
                  <a:pt x="1448" y="2347"/>
                  <a:pt x="1439" y="2349"/>
                </a:cubicBezTo>
                <a:cubicBezTo>
                  <a:pt x="1431" y="2351"/>
                  <a:pt x="1422" y="2345"/>
                  <a:pt x="1420" y="2337"/>
                </a:cubicBezTo>
                <a:cubicBezTo>
                  <a:pt x="1420" y="2337"/>
                  <a:pt x="1420" y="2337"/>
                  <a:pt x="1420" y="2337"/>
                </a:cubicBezTo>
                <a:cubicBezTo>
                  <a:pt x="1419" y="2328"/>
                  <a:pt x="1424" y="2320"/>
                  <a:pt x="1433" y="2318"/>
                </a:cubicBezTo>
                <a:close/>
                <a:moveTo>
                  <a:pt x="1447" y="2529"/>
                </a:moveTo>
                <a:cubicBezTo>
                  <a:pt x="1447" y="2520"/>
                  <a:pt x="1454" y="2513"/>
                  <a:pt x="1462" y="2512"/>
                </a:cubicBezTo>
                <a:cubicBezTo>
                  <a:pt x="1471" y="2511"/>
                  <a:pt x="1479" y="2518"/>
                  <a:pt x="1479" y="2527"/>
                </a:cubicBezTo>
                <a:cubicBezTo>
                  <a:pt x="1480" y="2536"/>
                  <a:pt x="1473" y="2543"/>
                  <a:pt x="1465" y="2544"/>
                </a:cubicBezTo>
                <a:cubicBezTo>
                  <a:pt x="1456" y="2545"/>
                  <a:pt x="1448" y="2538"/>
                  <a:pt x="1447" y="2529"/>
                </a:cubicBezTo>
                <a:close/>
                <a:moveTo>
                  <a:pt x="1123" y="3521"/>
                </a:moveTo>
                <a:cubicBezTo>
                  <a:pt x="1123" y="3521"/>
                  <a:pt x="1123" y="3521"/>
                  <a:pt x="1123" y="3521"/>
                </a:cubicBezTo>
                <a:cubicBezTo>
                  <a:pt x="1129" y="3515"/>
                  <a:pt x="1139" y="3514"/>
                  <a:pt x="1146" y="3519"/>
                </a:cubicBezTo>
                <a:cubicBezTo>
                  <a:pt x="1153" y="3525"/>
                  <a:pt x="1154" y="3535"/>
                  <a:pt x="1148" y="3542"/>
                </a:cubicBezTo>
                <a:cubicBezTo>
                  <a:pt x="1148" y="3542"/>
                  <a:pt x="1148" y="3542"/>
                  <a:pt x="1148" y="3542"/>
                </a:cubicBezTo>
                <a:cubicBezTo>
                  <a:pt x="1143" y="3548"/>
                  <a:pt x="1132" y="3549"/>
                  <a:pt x="1126" y="3544"/>
                </a:cubicBezTo>
                <a:cubicBezTo>
                  <a:pt x="1119" y="3538"/>
                  <a:pt x="1118" y="3528"/>
                  <a:pt x="1123" y="3521"/>
                </a:cubicBezTo>
                <a:close/>
                <a:moveTo>
                  <a:pt x="1394" y="3113"/>
                </a:moveTo>
                <a:cubicBezTo>
                  <a:pt x="1391" y="3121"/>
                  <a:pt x="1382" y="3125"/>
                  <a:pt x="1373" y="3122"/>
                </a:cubicBezTo>
                <a:cubicBezTo>
                  <a:pt x="1365" y="3119"/>
                  <a:pt x="1361" y="3110"/>
                  <a:pt x="1364" y="3102"/>
                </a:cubicBezTo>
                <a:cubicBezTo>
                  <a:pt x="1367" y="3093"/>
                  <a:pt x="1376" y="3089"/>
                  <a:pt x="1385" y="3092"/>
                </a:cubicBezTo>
                <a:cubicBezTo>
                  <a:pt x="1393" y="3095"/>
                  <a:pt x="1397" y="3104"/>
                  <a:pt x="1394" y="3113"/>
                </a:cubicBezTo>
                <a:close/>
                <a:moveTo>
                  <a:pt x="1450" y="2922"/>
                </a:moveTo>
                <a:cubicBezTo>
                  <a:pt x="1450" y="2922"/>
                  <a:pt x="1450" y="2922"/>
                  <a:pt x="1450" y="2922"/>
                </a:cubicBezTo>
                <a:cubicBezTo>
                  <a:pt x="1448" y="2931"/>
                  <a:pt x="1439" y="2936"/>
                  <a:pt x="1431" y="2934"/>
                </a:cubicBezTo>
                <a:cubicBezTo>
                  <a:pt x="1422" y="2932"/>
                  <a:pt x="1417" y="2924"/>
                  <a:pt x="1419" y="2915"/>
                </a:cubicBezTo>
                <a:cubicBezTo>
                  <a:pt x="1420" y="2907"/>
                  <a:pt x="1429" y="2901"/>
                  <a:pt x="1438" y="2903"/>
                </a:cubicBezTo>
                <a:cubicBezTo>
                  <a:pt x="1446" y="2905"/>
                  <a:pt x="1452" y="2913"/>
                  <a:pt x="1450" y="2922"/>
                </a:cubicBezTo>
                <a:close/>
                <a:moveTo>
                  <a:pt x="1425" y="3018"/>
                </a:moveTo>
                <a:cubicBezTo>
                  <a:pt x="1425" y="3018"/>
                  <a:pt x="1425" y="3018"/>
                  <a:pt x="1425" y="3018"/>
                </a:cubicBezTo>
                <a:cubicBezTo>
                  <a:pt x="1423" y="3027"/>
                  <a:pt x="1414" y="3032"/>
                  <a:pt x="1405" y="3029"/>
                </a:cubicBezTo>
                <a:cubicBezTo>
                  <a:pt x="1397" y="3027"/>
                  <a:pt x="1392" y="3018"/>
                  <a:pt x="1394" y="3009"/>
                </a:cubicBezTo>
                <a:cubicBezTo>
                  <a:pt x="1394" y="3009"/>
                  <a:pt x="1394" y="3009"/>
                  <a:pt x="1394" y="3009"/>
                </a:cubicBezTo>
                <a:cubicBezTo>
                  <a:pt x="1397" y="3001"/>
                  <a:pt x="1406" y="2996"/>
                  <a:pt x="1414" y="2998"/>
                </a:cubicBezTo>
                <a:cubicBezTo>
                  <a:pt x="1423" y="3001"/>
                  <a:pt x="1428" y="3010"/>
                  <a:pt x="1425" y="3018"/>
                </a:cubicBezTo>
                <a:close/>
                <a:moveTo>
                  <a:pt x="1313" y="3294"/>
                </a:moveTo>
                <a:cubicBezTo>
                  <a:pt x="1309" y="3302"/>
                  <a:pt x="1299" y="3305"/>
                  <a:pt x="1291" y="3301"/>
                </a:cubicBezTo>
                <a:cubicBezTo>
                  <a:pt x="1284" y="3296"/>
                  <a:pt x="1281" y="3287"/>
                  <a:pt x="1285" y="3279"/>
                </a:cubicBezTo>
                <a:cubicBezTo>
                  <a:pt x="1289" y="3271"/>
                  <a:pt x="1298" y="3268"/>
                  <a:pt x="1306" y="3272"/>
                </a:cubicBezTo>
                <a:cubicBezTo>
                  <a:pt x="1314" y="3276"/>
                  <a:pt x="1317" y="3286"/>
                  <a:pt x="1313" y="3294"/>
                </a:cubicBezTo>
                <a:close/>
                <a:moveTo>
                  <a:pt x="1356" y="3205"/>
                </a:moveTo>
                <a:cubicBezTo>
                  <a:pt x="1353" y="3213"/>
                  <a:pt x="1343" y="3216"/>
                  <a:pt x="1335" y="3213"/>
                </a:cubicBezTo>
                <a:cubicBezTo>
                  <a:pt x="1327" y="3209"/>
                  <a:pt x="1324" y="3200"/>
                  <a:pt x="1327" y="3192"/>
                </a:cubicBezTo>
                <a:cubicBezTo>
                  <a:pt x="1327" y="3192"/>
                  <a:pt x="1327" y="3192"/>
                  <a:pt x="1327" y="3192"/>
                </a:cubicBezTo>
                <a:cubicBezTo>
                  <a:pt x="1331" y="3183"/>
                  <a:pt x="1340" y="3180"/>
                  <a:pt x="1348" y="3183"/>
                </a:cubicBezTo>
                <a:cubicBezTo>
                  <a:pt x="1356" y="3187"/>
                  <a:pt x="1360" y="3197"/>
                  <a:pt x="1356" y="3205"/>
                </a:cubicBezTo>
                <a:close/>
                <a:moveTo>
                  <a:pt x="1483" y="2626"/>
                </a:moveTo>
                <a:cubicBezTo>
                  <a:pt x="1483" y="2626"/>
                  <a:pt x="1483" y="2626"/>
                  <a:pt x="1483" y="2626"/>
                </a:cubicBezTo>
                <a:cubicBezTo>
                  <a:pt x="1483" y="2635"/>
                  <a:pt x="1475" y="2642"/>
                  <a:pt x="1467" y="2642"/>
                </a:cubicBezTo>
                <a:cubicBezTo>
                  <a:pt x="1458" y="2642"/>
                  <a:pt x="1451" y="2635"/>
                  <a:pt x="1451" y="2626"/>
                </a:cubicBezTo>
                <a:cubicBezTo>
                  <a:pt x="1451" y="2626"/>
                  <a:pt x="1451" y="2626"/>
                  <a:pt x="1451" y="2626"/>
                </a:cubicBezTo>
                <a:cubicBezTo>
                  <a:pt x="1451" y="2617"/>
                  <a:pt x="1458" y="2610"/>
                  <a:pt x="1467" y="2610"/>
                </a:cubicBezTo>
                <a:cubicBezTo>
                  <a:pt x="1476" y="2610"/>
                  <a:pt x="1483" y="2617"/>
                  <a:pt x="1483" y="2626"/>
                </a:cubicBezTo>
                <a:close/>
                <a:moveTo>
                  <a:pt x="1479" y="2726"/>
                </a:moveTo>
                <a:cubicBezTo>
                  <a:pt x="1479" y="2726"/>
                  <a:pt x="1479" y="2726"/>
                  <a:pt x="1479" y="2726"/>
                </a:cubicBezTo>
                <a:cubicBezTo>
                  <a:pt x="1478" y="2734"/>
                  <a:pt x="1470" y="2741"/>
                  <a:pt x="1462" y="2740"/>
                </a:cubicBezTo>
                <a:cubicBezTo>
                  <a:pt x="1453" y="2740"/>
                  <a:pt x="1446" y="2732"/>
                  <a:pt x="1447" y="2723"/>
                </a:cubicBezTo>
                <a:cubicBezTo>
                  <a:pt x="1447" y="2723"/>
                  <a:pt x="1447" y="2723"/>
                  <a:pt x="1447" y="2723"/>
                </a:cubicBezTo>
                <a:cubicBezTo>
                  <a:pt x="1447" y="2714"/>
                  <a:pt x="1455" y="2708"/>
                  <a:pt x="1464" y="2708"/>
                </a:cubicBezTo>
                <a:cubicBezTo>
                  <a:pt x="1473" y="2709"/>
                  <a:pt x="1479" y="2717"/>
                  <a:pt x="1479" y="2726"/>
                </a:cubicBezTo>
                <a:close/>
                <a:moveTo>
                  <a:pt x="1468" y="2824"/>
                </a:moveTo>
                <a:cubicBezTo>
                  <a:pt x="1468" y="2824"/>
                  <a:pt x="1468" y="2824"/>
                  <a:pt x="1468" y="2824"/>
                </a:cubicBezTo>
                <a:cubicBezTo>
                  <a:pt x="1466" y="2833"/>
                  <a:pt x="1458" y="2839"/>
                  <a:pt x="1450" y="2838"/>
                </a:cubicBezTo>
                <a:cubicBezTo>
                  <a:pt x="1441" y="2837"/>
                  <a:pt x="1435" y="2828"/>
                  <a:pt x="1436" y="2820"/>
                </a:cubicBezTo>
                <a:cubicBezTo>
                  <a:pt x="1437" y="2811"/>
                  <a:pt x="1446" y="2805"/>
                  <a:pt x="1454" y="2806"/>
                </a:cubicBezTo>
                <a:cubicBezTo>
                  <a:pt x="1463" y="2807"/>
                  <a:pt x="1469" y="2816"/>
                  <a:pt x="1468" y="2824"/>
                </a:cubicBezTo>
                <a:close/>
                <a:moveTo>
                  <a:pt x="1264" y="3380"/>
                </a:moveTo>
                <a:cubicBezTo>
                  <a:pt x="1259" y="3388"/>
                  <a:pt x="1249" y="3390"/>
                  <a:pt x="1242" y="3385"/>
                </a:cubicBezTo>
                <a:cubicBezTo>
                  <a:pt x="1234" y="3381"/>
                  <a:pt x="1232" y="3371"/>
                  <a:pt x="1236" y="3363"/>
                </a:cubicBezTo>
                <a:cubicBezTo>
                  <a:pt x="1241" y="3356"/>
                  <a:pt x="1251" y="3353"/>
                  <a:pt x="1258" y="3358"/>
                </a:cubicBezTo>
                <a:cubicBezTo>
                  <a:pt x="1266" y="3363"/>
                  <a:pt x="1268" y="3373"/>
                  <a:pt x="1264" y="3380"/>
                </a:cubicBezTo>
                <a:close/>
                <a:moveTo>
                  <a:pt x="402" y="3932"/>
                </a:moveTo>
                <a:cubicBezTo>
                  <a:pt x="402" y="3932"/>
                  <a:pt x="402" y="3932"/>
                  <a:pt x="402" y="3932"/>
                </a:cubicBezTo>
                <a:cubicBezTo>
                  <a:pt x="402" y="3932"/>
                  <a:pt x="402" y="3932"/>
                  <a:pt x="402" y="3932"/>
                </a:cubicBezTo>
                <a:close/>
                <a:moveTo>
                  <a:pt x="573" y="3904"/>
                </a:moveTo>
                <a:cubicBezTo>
                  <a:pt x="571" y="3896"/>
                  <a:pt x="576" y="3887"/>
                  <a:pt x="585" y="3885"/>
                </a:cubicBezTo>
                <a:cubicBezTo>
                  <a:pt x="593" y="3883"/>
                  <a:pt x="602" y="3889"/>
                  <a:pt x="604" y="3897"/>
                </a:cubicBezTo>
                <a:cubicBezTo>
                  <a:pt x="606" y="3906"/>
                  <a:pt x="600" y="3915"/>
                  <a:pt x="592" y="3916"/>
                </a:cubicBezTo>
                <a:cubicBezTo>
                  <a:pt x="583" y="3918"/>
                  <a:pt x="574" y="3913"/>
                  <a:pt x="573" y="3904"/>
                </a:cubicBezTo>
                <a:close/>
                <a:moveTo>
                  <a:pt x="512" y="3913"/>
                </a:moveTo>
                <a:cubicBezTo>
                  <a:pt x="513" y="3922"/>
                  <a:pt x="506" y="3930"/>
                  <a:pt x="497" y="3931"/>
                </a:cubicBezTo>
                <a:cubicBezTo>
                  <a:pt x="489" y="3931"/>
                  <a:pt x="481" y="3925"/>
                  <a:pt x="480" y="3916"/>
                </a:cubicBezTo>
                <a:cubicBezTo>
                  <a:pt x="479" y="3907"/>
                  <a:pt x="486" y="3900"/>
                  <a:pt x="495" y="3899"/>
                </a:cubicBezTo>
                <a:cubicBezTo>
                  <a:pt x="495" y="3899"/>
                  <a:pt x="495" y="3899"/>
                  <a:pt x="495" y="3899"/>
                </a:cubicBezTo>
                <a:cubicBezTo>
                  <a:pt x="504" y="3898"/>
                  <a:pt x="511" y="3905"/>
                  <a:pt x="512" y="3913"/>
                </a:cubicBezTo>
                <a:close/>
                <a:moveTo>
                  <a:pt x="404" y="3900"/>
                </a:moveTo>
                <a:cubicBezTo>
                  <a:pt x="404" y="3900"/>
                  <a:pt x="404" y="3900"/>
                  <a:pt x="404" y="3900"/>
                </a:cubicBezTo>
                <a:cubicBezTo>
                  <a:pt x="404" y="3900"/>
                  <a:pt x="404" y="3900"/>
                  <a:pt x="404" y="3900"/>
                </a:cubicBezTo>
                <a:close/>
                <a:moveTo>
                  <a:pt x="150" y="3819"/>
                </a:moveTo>
                <a:cubicBezTo>
                  <a:pt x="157" y="3824"/>
                  <a:pt x="159" y="3834"/>
                  <a:pt x="153" y="3841"/>
                </a:cubicBezTo>
                <a:cubicBezTo>
                  <a:pt x="148" y="3848"/>
                  <a:pt x="138" y="3850"/>
                  <a:pt x="131" y="3844"/>
                </a:cubicBezTo>
                <a:cubicBezTo>
                  <a:pt x="131" y="3844"/>
                  <a:pt x="131" y="3844"/>
                  <a:pt x="131" y="3844"/>
                </a:cubicBezTo>
                <a:cubicBezTo>
                  <a:pt x="124" y="3839"/>
                  <a:pt x="122" y="3829"/>
                  <a:pt x="127" y="3822"/>
                </a:cubicBezTo>
                <a:cubicBezTo>
                  <a:pt x="133" y="3815"/>
                  <a:pt x="143" y="3813"/>
                  <a:pt x="150" y="3819"/>
                </a:cubicBezTo>
                <a:close/>
                <a:moveTo>
                  <a:pt x="236" y="3883"/>
                </a:moveTo>
                <a:cubicBezTo>
                  <a:pt x="233" y="3891"/>
                  <a:pt x="224" y="3895"/>
                  <a:pt x="215" y="3892"/>
                </a:cubicBezTo>
                <a:cubicBezTo>
                  <a:pt x="215" y="3892"/>
                  <a:pt x="215" y="3892"/>
                  <a:pt x="215" y="3892"/>
                </a:cubicBezTo>
                <a:cubicBezTo>
                  <a:pt x="207" y="3888"/>
                  <a:pt x="203" y="3879"/>
                  <a:pt x="207" y="3871"/>
                </a:cubicBezTo>
                <a:cubicBezTo>
                  <a:pt x="210" y="3863"/>
                  <a:pt x="220" y="3859"/>
                  <a:pt x="228" y="3862"/>
                </a:cubicBezTo>
                <a:cubicBezTo>
                  <a:pt x="236" y="3866"/>
                  <a:pt x="240" y="3875"/>
                  <a:pt x="236" y="3883"/>
                </a:cubicBezTo>
                <a:close/>
                <a:moveTo>
                  <a:pt x="326" y="3908"/>
                </a:moveTo>
                <a:cubicBezTo>
                  <a:pt x="324" y="3916"/>
                  <a:pt x="316" y="3922"/>
                  <a:pt x="307" y="3920"/>
                </a:cubicBezTo>
                <a:cubicBezTo>
                  <a:pt x="307" y="3920"/>
                  <a:pt x="307" y="3920"/>
                  <a:pt x="307" y="3920"/>
                </a:cubicBezTo>
                <a:cubicBezTo>
                  <a:pt x="299" y="3918"/>
                  <a:pt x="293" y="3910"/>
                  <a:pt x="295" y="3901"/>
                </a:cubicBezTo>
                <a:cubicBezTo>
                  <a:pt x="297" y="3892"/>
                  <a:pt x="305" y="3887"/>
                  <a:pt x="314" y="3889"/>
                </a:cubicBezTo>
                <a:cubicBezTo>
                  <a:pt x="323" y="3891"/>
                  <a:pt x="328" y="3899"/>
                  <a:pt x="326" y="3908"/>
                </a:cubicBezTo>
                <a:close/>
                <a:moveTo>
                  <a:pt x="87" y="3757"/>
                </a:moveTo>
                <a:cubicBezTo>
                  <a:pt x="92" y="3764"/>
                  <a:pt x="91" y="3774"/>
                  <a:pt x="83" y="3780"/>
                </a:cubicBezTo>
                <a:cubicBezTo>
                  <a:pt x="76" y="3785"/>
                  <a:pt x="66" y="3784"/>
                  <a:pt x="61" y="3776"/>
                </a:cubicBezTo>
                <a:cubicBezTo>
                  <a:pt x="61" y="3776"/>
                  <a:pt x="61" y="3776"/>
                  <a:pt x="61" y="3776"/>
                </a:cubicBezTo>
                <a:cubicBezTo>
                  <a:pt x="56" y="3769"/>
                  <a:pt x="57" y="3759"/>
                  <a:pt x="64" y="3754"/>
                </a:cubicBezTo>
                <a:cubicBezTo>
                  <a:pt x="71" y="3749"/>
                  <a:pt x="81" y="3750"/>
                  <a:pt x="87" y="3757"/>
                </a:cubicBezTo>
                <a:close/>
                <a:moveTo>
                  <a:pt x="46" y="3680"/>
                </a:moveTo>
                <a:cubicBezTo>
                  <a:pt x="49" y="3688"/>
                  <a:pt x="44" y="3697"/>
                  <a:pt x="36" y="3700"/>
                </a:cubicBezTo>
                <a:cubicBezTo>
                  <a:pt x="27" y="3703"/>
                  <a:pt x="18" y="3698"/>
                  <a:pt x="15" y="3690"/>
                </a:cubicBezTo>
                <a:cubicBezTo>
                  <a:pt x="13" y="3681"/>
                  <a:pt x="17" y="3672"/>
                  <a:pt x="26" y="3670"/>
                </a:cubicBezTo>
                <a:cubicBezTo>
                  <a:pt x="34" y="3667"/>
                  <a:pt x="43" y="3671"/>
                  <a:pt x="46" y="3680"/>
                </a:cubicBezTo>
                <a:close/>
                <a:moveTo>
                  <a:pt x="419" y="3917"/>
                </a:moveTo>
                <a:cubicBezTo>
                  <a:pt x="418" y="3926"/>
                  <a:pt x="411" y="3933"/>
                  <a:pt x="402" y="3932"/>
                </a:cubicBezTo>
                <a:cubicBezTo>
                  <a:pt x="393" y="3932"/>
                  <a:pt x="386" y="3924"/>
                  <a:pt x="387" y="3916"/>
                </a:cubicBezTo>
                <a:cubicBezTo>
                  <a:pt x="387" y="3907"/>
                  <a:pt x="395" y="3900"/>
                  <a:pt x="404" y="3900"/>
                </a:cubicBezTo>
                <a:cubicBezTo>
                  <a:pt x="413" y="3901"/>
                  <a:pt x="419" y="3908"/>
                  <a:pt x="419" y="3917"/>
                </a:cubicBezTo>
                <a:close/>
                <a:moveTo>
                  <a:pt x="778" y="3833"/>
                </a:moveTo>
                <a:cubicBezTo>
                  <a:pt x="782" y="3841"/>
                  <a:pt x="779" y="3850"/>
                  <a:pt x="771" y="3854"/>
                </a:cubicBezTo>
                <a:cubicBezTo>
                  <a:pt x="771" y="3854"/>
                  <a:pt x="771" y="3854"/>
                  <a:pt x="771" y="3854"/>
                </a:cubicBezTo>
                <a:cubicBezTo>
                  <a:pt x="763" y="3858"/>
                  <a:pt x="753" y="3855"/>
                  <a:pt x="750" y="3847"/>
                </a:cubicBezTo>
                <a:cubicBezTo>
                  <a:pt x="746" y="3839"/>
                  <a:pt x="749" y="3829"/>
                  <a:pt x="757" y="3825"/>
                </a:cubicBezTo>
                <a:cubicBezTo>
                  <a:pt x="757" y="3825"/>
                  <a:pt x="757" y="3825"/>
                  <a:pt x="757" y="3825"/>
                </a:cubicBezTo>
                <a:cubicBezTo>
                  <a:pt x="765" y="3821"/>
                  <a:pt x="774" y="3825"/>
                  <a:pt x="778" y="3833"/>
                </a:cubicBezTo>
                <a:close/>
                <a:moveTo>
                  <a:pt x="683" y="3891"/>
                </a:moveTo>
                <a:cubicBezTo>
                  <a:pt x="675" y="3894"/>
                  <a:pt x="666" y="3889"/>
                  <a:pt x="663" y="3881"/>
                </a:cubicBezTo>
                <a:cubicBezTo>
                  <a:pt x="660" y="3872"/>
                  <a:pt x="664" y="3863"/>
                  <a:pt x="673" y="3860"/>
                </a:cubicBezTo>
                <a:cubicBezTo>
                  <a:pt x="681" y="3857"/>
                  <a:pt x="690" y="3862"/>
                  <a:pt x="693" y="3870"/>
                </a:cubicBezTo>
                <a:cubicBezTo>
                  <a:pt x="696" y="3879"/>
                  <a:pt x="692" y="3888"/>
                  <a:pt x="683" y="3891"/>
                </a:cubicBezTo>
                <a:close/>
                <a:moveTo>
                  <a:pt x="48" y="3500"/>
                </a:moveTo>
                <a:cubicBezTo>
                  <a:pt x="45" y="3508"/>
                  <a:pt x="36" y="3513"/>
                  <a:pt x="27" y="3510"/>
                </a:cubicBezTo>
                <a:cubicBezTo>
                  <a:pt x="19" y="3507"/>
                  <a:pt x="14" y="3498"/>
                  <a:pt x="17" y="3490"/>
                </a:cubicBezTo>
                <a:cubicBezTo>
                  <a:pt x="17" y="3490"/>
                  <a:pt x="17" y="3490"/>
                  <a:pt x="17" y="3490"/>
                </a:cubicBezTo>
                <a:cubicBezTo>
                  <a:pt x="20" y="3481"/>
                  <a:pt x="29" y="3477"/>
                  <a:pt x="38" y="3480"/>
                </a:cubicBezTo>
                <a:cubicBezTo>
                  <a:pt x="46" y="3483"/>
                  <a:pt x="50" y="3492"/>
                  <a:pt x="48" y="3500"/>
                </a:cubicBezTo>
                <a:close/>
                <a:moveTo>
                  <a:pt x="337" y="3235"/>
                </a:moveTo>
                <a:cubicBezTo>
                  <a:pt x="340" y="3243"/>
                  <a:pt x="335" y="3252"/>
                  <a:pt x="327" y="3255"/>
                </a:cubicBezTo>
                <a:cubicBezTo>
                  <a:pt x="327" y="3255"/>
                  <a:pt x="327" y="3255"/>
                  <a:pt x="327" y="3255"/>
                </a:cubicBezTo>
                <a:cubicBezTo>
                  <a:pt x="318" y="3258"/>
                  <a:pt x="309" y="3253"/>
                  <a:pt x="307" y="3244"/>
                </a:cubicBezTo>
                <a:cubicBezTo>
                  <a:pt x="304" y="3236"/>
                  <a:pt x="309" y="3227"/>
                  <a:pt x="317" y="3224"/>
                </a:cubicBezTo>
                <a:cubicBezTo>
                  <a:pt x="317" y="3224"/>
                  <a:pt x="317" y="3224"/>
                  <a:pt x="317" y="3224"/>
                </a:cubicBezTo>
                <a:cubicBezTo>
                  <a:pt x="326" y="3222"/>
                  <a:pt x="335" y="3227"/>
                  <a:pt x="337" y="3235"/>
                </a:cubicBezTo>
                <a:close/>
                <a:moveTo>
                  <a:pt x="244" y="3270"/>
                </a:moveTo>
                <a:cubicBezTo>
                  <a:pt x="248" y="3278"/>
                  <a:pt x="245" y="3288"/>
                  <a:pt x="237" y="3292"/>
                </a:cubicBezTo>
                <a:cubicBezTo>
                  <a:pt x="229" y="3296"/>
                  <a:pt x="219" y="3293"/>
                  <a:pt x="215" y="3285"/>
                </a:cubicBezTo>
                <a:cubicBezTo>
                  <a:pt x="211" y="3277"/>
                  <a:pt x="214" y="3267"/>
                  <a:pt x="222" y="3263"/>
                </a:cubicBezTo>
                <a:cubicBezTo>
                  <a:pt x="222" y="3263"/>
                  <a:pt x="222" y="3263"/>
                  <a:pt x="222" y="3263"/>
                </a:cubicBezTo>
                <a:cubicBezTo>
                  <a:pt x="230" y="3259"/>
                  <a:pt x="239" y="3262"/>
                  <a:pt x="244" y="3270"/>
                </a:cubicBezTo>
                <a:close/>
                <a:moveTo>
                  <a:pt x="159" y="3323"/>
                </a:moveTo>
                <a:cubicBezTo>
                  <a:pt x="164" y="3329"/>
                  <a:pt x="163" y="3340"/>
                  <a:pt x="157" y="3345"/>
                </a:cubicBezTo>
                <a:cubicBezTo>
                  <a:pt x="150" y="3351"/>
                  <a:pt x="140" y="3350"/>
                  <a:pt x="134" y="3343"/>
                </a:cubicBezTo>
                <a:cubicBezTo>
                  <a:pt x="128" y="3337"/>
                  <a:pt x="129" y="3326"/>
                  <a:pt x="136" y="3321"/>
                </a:cubicBezTo>
                <a:cubicBezTo>
                  <a:pt x="136" y="3321"/>
                  <a:pt x="136" y="3321"/>
                  <a:pt x="136" y="3321"/>
                </a:cubicBezTo>
                <a:cubicBezTo>
                  <a:pt x="143" y="3315"/>
                  <a:pt x="153" y="3316"/>
                  <a:pt x="159" y="3323"/>
                </a:cubicBezTo>
                <a:close/>
                <a:moveTo>
                  <a:pt x="88" y="3393"/>
                </a:moveTo>
                <a:cubicBezTo>
                  <a:pt x="95" y="3398"/>
                  <a:pt x="97" y="3408"/>
                  <a:pt x="91" y="3416"/>
                </a:cubicBezTo>
                <a:cubicBezTo>
                  <a:pt x="91" y="3416"/>
                  <a:pt x="91" y="3416"/>
                  <a:pt x="91" y="3416"/>
                </a:cubicBezTo>
                <a:cubicBezTo>
                  <a:pt x="86" y="3423"/>
                  <a:pt x="76" y="3424"/>
                  <a:pt x="69" y="3419"/>
                </a:cubicBezTo>
                <a:cubicBezTo>
                  <a:pt x="62" y="3414"/>
                  <a:pt x="60" y="3404"/>
                  <a:pt x="65" y="3397"/>
                </a:cubicBezTo>
                <a:cubicBezTo>
                  <a:pt x="71" y="3390"/>
                  <a:pt x="81" y="3388"/>
                  <a:pt x="88" y="3393"/>
                </a:cubicBezTo>
                <a:close/>
                <a:moveTo>
                  <a:pt x="422" y="3234"/>
                </a:moveTo>
                <a:cubicBezTo>
                  <a:pt x="422" y="3234"/>
                  <a:pt x="422" y="3234"/>
                  <a:pt x="422" y="3234"/>
                </a:cubicBezTo>
                <a:cubicBezTo>
                  <a:pt x="422" y="3234"/>
                  <a:pt x="422" y="3234"/>
                  <a:pt x="422" y="3234"/>
                </a:cubicBezTo>
                <a:close/>
                <a:moveTo>
                  <a:pt x="435" y="3216"/>
                </a:moveTo>
                <a:cubicBezTo>
                  <a:pt x="437" y="3225"/>
                  <a:pt x="431" y="3233"/>
                  <a:pt x="422" y="3234"/>
                </a:cubicBezTo>
                <a:cubicBezTo>
                  <a:pt x="413" y="3235"/>
                  <a:pt x="405" y="3229"/>
                  <a:pt x="404" y="3220"/>
                </a:cubicBezTo>
                <a:cubicBezTo>
                  <a:pt x="403" y="3212"/>
                  <a:pt x="409" y="3204"/>
                  <a:pt x="417" y="3202"/>
                </a:cubicBezTo>
                <a:cubicBezTo>
                  <a:pt x="417" y="3202"/>
                  <a:pt x="417" y="3202"/>
                  <a:pt x="417" y="3202"/>
                </a:cubicBezTo>
                <a:cubicBezTo>
                  <a:pt x="426" y="3201"/>
                  <a:pt x="434" y="3207"/>
                  <a:pt x="435" y="3216"/>
                </a:cubicBezTo>
                <a:close/>
                <a:moveTo>
                  <a:pt x="1152" y="3993"/>
                </a:moveTo>
                <a:cubicBezTo>
                  <a:pt x="1152" y="3993"/>
                  <a:pt x="1152" y="3993"/>
                  <a:pt x="1152" y="3993"/>
                </a:cubicBezTo>
                <a:cubicBezTo>
                  <a:pt x="1150" y="3984"/>
                  <a:pt x="1155" y="3975"/>
                  <a:pt x="1164" y="3973"/>
                </a:cubicBezTo>
                <a:cubicBezTo>
                  <a:pt x="1172" y="3971"/>
                  <a:pt x="1181" y="3976"/>
                  <a:pt x="1183" y="3985"/>
                </a:cubicBezTo>
                <a:cubicBezTo>
                  <a:pt x="1183" y="3985"/>
                  <a:pt x="1183" y="3985"/>
                  <a:pt x="1183" y="3985"/>
                </a:cubicBezTo>
                <a:cubicBezTo>
                  <a:pt x="1185" y="3993"/>
                  <a:pt x="1180" y="4002"/>
                  <a:pt x="1172" y="4004"/>
                </a:cubicBezTo>
                <a:cubicBezTo>
                  <a:pt x="1163" y="4006"/>
                  <a:pt x="1154" y="4001"/>
                  <a:pt x="1152" y="3993"/>
                </a:cubicBezTo>
                <a:close/>
                <a:moveTo>
                  <a:pt x="1207" y="4665"/>
                </a:moveTo>
                <a:cubicBezTo>
                  <a:pt x="1207" y="4665"/>
                  <a:pt x="1207" y="4665"/>
                  <a:pt x="1207" y="4665"/>
                </a:cubicBezTo>
                <a:cubicBezTo>
                  <a:pt x="1206" y="4674"/>
                  <a:pt x="1198" y="4680"/>
                  <a:pt x="1189" y="4678"/>
                </a:cubicBezTo>
                <a:cubicBezTo>
                  <a:pt x="1180" y="4677"/>
                  <a:pt x="1174" y="4669"/>
                  <a:pt x="1176" y="4660"/>
                </a:cubicBezTo>
                <a:cubicBezTo>
                  <a:pt x="1176" y="4660"/>
                  <a:pt x="1176" y="4660"/>
                  <a:pt x="1176" y="4660"/>
                </a:cubicBezTo>
                <a:cubicBezTo>
                  <a:pt x="1177" y="4651"/>
                  <a:pt x="1185" y="4645"/>
                  <a:pt x="1194" y="4647"/>
                </a:cubicBezTo>
                <a:cubicBezTo>
                  <a:pt x="1203" y="4648"/>
                  <a:pt x="1209" y="4656"/>
                  <a:pt x="1207" y="4665"/>
                </a:cubicBezTo>
                <a:close/>
                <a:moveTo>
                  <a:pt x="904" y="3458"/>
                </a:moveTo>
                <a:cubicBezTo>
                  <a:pt x="911" y="3452"/>
                  <a:pt x="921" y="3453"/>
                  <a:pt x="927" y="3460"/>
                </a:cubicBezTo>
                <a:cubicBezTo>
                  <a:pt x="932" y="3467"/>
                  <a:pt x="931" y="3477"/>
                  <a:pt x="924" y="3482"/>
                </a:cubicBezTo>
                <a:cubicBezTo>
                  <a:pt x="917" y="3488"/>
                  <a:pt x="907" y="3487"/>
                  <a:pt x="902" y="3480"/>
                </a:cubicBezTo>
                <a:cubicBezTo>
                  <a:pt x="896" y="3473"/>
                  <a:pt x="897" y="3463"/>
                  <a:pt x="904" y="3458"/>
                </a:cubicBezTo>
                <a:close/>
                <a:moveTo>
                  <a:pt x="1220" y="4568"/>
                </a:moveTo>
                <a:cubicBezTo>
                  <a:pt x="1219" y="4577"/>
                  <a:pt x="1211" y="4583"/>
                  <a:pt x="1202" y="4582"/>
                </a:cubicBezTo>
                <a:cubicBezTo>
                  <a:pt x="1194" y="4581"/>
                  <a:pt x="1187" y="4574"/>
                  <a:pt x="1188" y="4565"/>
                </a:cubicBezTo>
                <a:cubicBezTo>
                  <a:pt x="1189" y="4556"/>
                  <a:pt x="1197" y="4550"/>
                  <a:pt x="1206" y="4551"/>
                </a:cubicBezTo>
                <a:cubicBezTo>
                  <a:pt x="1215" y="4551"/>
                  <a:pt x="1221" y="4559"/>
                  <a:pt x="1220" y="4568"/>
                </a:cubicBezTo>
                <a:close/>
                <a:moveTo>
                  <a:pt x="1210" y="4260"/>
                </a:moveTo>
                <a:cubicBezTo>
                  <a:pt x="1219" y="4259"/>
                  <a:pt x="1227" y="4266"/>
                  <a:pt x="1227" y="4275"/>
                </a:cubicBezTo>
                <a:cubicBezTo>
                  <a:pt x="1228" y="4284"/>
                  <a:pt x="1221" y="4291"/>
                  <a:pt x="1212" y="4292"/>
                </a:cubicBezTo>
                <a:cubicBezTo>
                  <a:pt x="1203" y="4292"/>
                  <a:pt x="1196" y="4286"/>
                  <a:pt x="1195" y="4277"/>
                </a:cubicBezTo>
                <a:cubicBezTo>
                  <a:pt x="1195" y="4268"/>
                  <a:pt x="1201" y="4260"/>
                  <a:pt x="1210" y="4260"/>
                </a:cubicBezTo>
                <a:close/>
                <a:moveTo>
                  <a:pt x="1201" y="4163"/>
                </a:moveTo>
                <a:cubicBezTo>
                  <a:pt x="1209" y="4162"/>
                  <a:pt x="1217" y="4169"/>
                  <a:pt x="1218" y="4177"/>
                </a:cubicBezTo>
                <a:cubicBezTo>
                  <a:pt x="1218" y="4177"/>
                  <a:pt x="1218" y="4177"/>
                  <a:pt x="1218" y="4177"/>
                </a:cubicBezTo>
                <a:cubicBezTo>
                  <a:pt x="1220" y="4186"/>
                  <a:pt x="1213" y="4194"/>
                  <a:pt x="1204" y="4195"/>
                </a:cubicBezTo>
                <a:cubicBezTo>
                  <a:pt x="1196" y="4196"/>
                  <a:pt x="1188" y="4190"/>
                  <a:pt x="1187" y="4181"/>
                </a:cubicBezTo>
                <a:cubicBezTo>
                  <a:pt x="1187" y="4181"/>
                  <a:pt x="1187" y="4181"/>
                  <a:pt x="1187" y="4181"/>
                </a:cubicBezTo>
                <a:cubicBezTo>
                  <a:pt x="1186" y="4172"/>
                  <a:pt x="1192" y="4164"/>
                  <a:pt x="1201" y="4163"/>
                </a:cubicBezTo>
                <a:close/>
                <a:moveTo>
                  <a:pt x="1055" y="3722"/>
                </a:moveTo>
                <a:cubicBezTo>
                  <a:pt x="1055" y="3722"/>
                  <a:pt x="1055" y="3722"/>
                  <a:pt x="1055" y="3722"/>
                </a:cubicBezTo>
                <a:cubicBezTo>
                  <a:pt x="1051" y="3714"/>
                  <a:pt x="1054" y="3705"/>
                  <a:pt x="1062" y="3701"/>
                </a:cubicBezTo>
                <a:cubicBezTo>
                  <a:pt x="1070" y="3697"/>
                  <a:pt x="1080" y="3700"/>
                  <a:pt x="1084" y="3708"/>
                </a:cubicBezTo>
                <a:cubicBezTo>
                  <a:pt x="1084" y="3708"/>
                  <a:pt x="1084" y="3708"/>
                  <a:pt x="1084" y="3708"/>
                </a:cubicBezTo>
                <a:cubicBezTo>
                  <a:pt x="1088" y="3716"/>
                  <a:pt x="1084" y="3726"/>
                  <a:pt x="1076" y="3730"/>
                </a:cubicBezTo>
                <a:cubicBezTo>
                  <a:pt x="1068" y="3734"/>
                  <a:pt x="1059" y="3730"/>
                  <a:pt x="1055" y="3722"/>
                </a:cubicBezTo>
                <a:close/>
                <a:moveTo>
                  <a:pt x="1126" y="3900"/>
                </a:moveTo>
                <a:cubicBezTo>
                  <a:pt x="1126" y="3900"/>
                  <a:pt x="1126" y="3900"/>
                  <a:pt x="1126" y="3900"/>
                </a:cubicBezTo>
                <a:cubicBezTo>
                  <a:pt x="1123" y="3892"/>
                  <a:pt x="1128" y="3883"/>
                  <a:pt x="1136" y="3880"/>
                </a:cubicBezTo>
                <a:cubicBezTo>
                  <a:pt x="1145" y="3877"/>
                  <a:pt x="1154" y="3882"/>
                  <a:pt x="1156" y="3891"/>
                </a:cubicBezTo>
                <a:cubicBezTo>
                  <a:pt x="1156" y="3891"/>
                  <a:pt x="1156" y="3891"/>
                  <a:pt x="1156" y="3891"/>
                </a:cubicBezTo>
                <a:cubicBezTo>
                  <a:pt x="1159" y="3899"/>
                  <a:pt x="1154" y="3908"/>
                  <a:pt x="1146" y="3911"/>
                </a:cubicBezTo>
                <a:cubicBezTo>
                  <a:pt x="1138" y="3913"/>
                  <a:pt x="1129" y="3909"/>
                  <a:pt x="1126" y="3900"/>
                </a:cubicBezTo>
                <a:close/>
                <a:moveTo>
                  <a:pt x="1230" y="4373"/>
                </a:moveTo>
                <a:cubicBezTo>
                  <a:pt x="1230" y="4373"/>
                  <a:pt x="1230" y="4373"/>
                  <a:pt x="1230" y="4373"/>
                </a:cubicBezTo>
                <a:cubicBezTo>
                  <a:pt x="1230" y="4382"/>
                  <a:pt x="1223" y="4389"/>
                  <a:pt x="1214" y="4389"/>
                </a:cubicBezTo>
                <a:cubicBezTo>
                  <a:pt x="1205" y="4389"/>
                  <a:pt x="1198" y="4382"/>
                  <a:pt x="1198" y="4373"/>
                </a:cubicBezTo>
                <a:cubicBezTo>
                  <a:pt x="1198" y="4373"/>
                  <a:pt x="1198" y="4373"/>
                  <a:pt x="1198" y="4373"/>
                </a:cubicBezTo>
                <a:cubicBezTo>
                  <a:pt x="1198" y="4364"/>
                  <a:pt x="1205" y="4357"/>
                  <a:pt x="1214" y="4357"/>
                </a:cubicBezTo>
                <a:cubicBezTo>
                  <a:pt x="1223" y="4357"/>
                  <a:pt x="1230" y="4364"/>
                  <a:pt x="1230" y="4373"/>
                </a:cubicBezTo>
                <a:close/>
                <a:moveTo>
                  <a:pt x="1010" y="3638"/>
                </a:moveTo>
                <a:cubicBezTo>
                  <a:pt x="1006" y="3630"/>
                  <a:pt x="1008" y="3620"/>
                  <a:pt x="1016" y="3616"/>
                </a:cubicBezTo>
                <a:cubicBezTo>
                  <a:pt x="1024" y="3611"/>
                  <a:pt x="1033" y="3614"/>
                  <a:pt x="1038" y="3622"/>
                </a:cubicBezTo>
                <a:cubicBezTo>
                  <a:pt x="1038" y="3622"/>
                  <a:pt x="1038" y="3622"/>
                  <a:pt x="1038" y="3622"/>
                </a:cubicBezTo>
                <a:cubicBezTo>
                  <a:pt x="1042" y="3629"/>
                  <a:pt x="1040" y="3639"/>
                  <a:pt x="1032" y="3644"/>
                </a:cubicBezTo>
                <a:cubicBezTo>
                  <a:pt x="1024" y="3648"/>
                  <a:pt x="1014" y="3645"/>
                  <a:pt x="1010" y="3638"/>
                </a:cubicBezTo>
                <a:close/>
                <a:moveTo>
                  <a:pt x="1228" y="4471"/>
                </a:moveTo>
                <a:cubicBezTo>
                  <a:pt x="1227" y="4479"/>
                  <a:pt x="1220" y="4486"/>
                  <a:pt x="1211" y="4486"/>
                </a:cubicBezTo>
                <a:cubicBezTo>
                  <a:pt x="1202" y="4485"/>
                  <a:pt x="1195" y="4478"/>
                  <a:pt x="1196" y="4469"/>
                </a:cubicBezTo>
                <a:cubicBezTo>
                  <a:pt x="1196" y="4460"/>
                  <a:pt x="1204" y="4453"/>
                  <a:pt x="1213" y="4454"/>
                </a:cubicBezTo>
                <a:cubicBezTo>
                  <a:pt x="1221" y="4454"/>
                  <a:pt x="1228" y="4462"/>
                  <a:pt x="1228" y="4471"/>
                </a:cubicBezTo>
                <a:close/>
                <a:moveTo>
                  <a:pt x="1172" y="4086"/>
                </a:moveTo>
                <a:cubicBezTo>
                  <a:pt x="1171" y="4078"/>
                  <a:pt x="1177" y="4069"/>
                  <a:pt x="1185" y="4068"/>
                </a:cubicBezTo>
                <a:cubicBezTo>
                  <a:pt x="1194" y="4066"/>
                  <a:pt x="1202" y="4072"/>
                  <a:pt x="1204" y="4081"/>
                </a:cubicBezTo>
                <a:cubicBezTo>
                  <a:pt x="1205" y="4089"/>
                  <a:pt x="1200" y="4098"/>
                  <a:pt x="1191" y="4099"/>
                </a:cubicBezTo>
                <a:cubicBezTo>
                  <a:pt x="1182" y="4101"/>
                  <a:pt x="1174" y="4095"/>
                  <a:pt x="1172" y="4086"/>
                </a:cubicBezTo>
                <a:close/>
                <a:moveTo>
                  <a:pt x="838" y="3409"/>
                </a:moveTo>
                <a:cubicBezTo>
                  <a:pt x="832" y="3402"/>
                  <a:pt x="832" y="3392"/>
                  <a:pt x="838" y="3386"/>
                </a:cubicBezTo>
                <a:cubicBezTo>
                  <a:pt x="845" y="3380"/>
                  <a:pt x="855" y="3380"/>
                  <a:pt x="861" y="3386"/>
                </a:cubicBezTo>
                <a:cubicBezTo>
                  <a:pt x="861" y="3386"/>
                  <a:pt x="861" y="3386"/>
                  <a:pt x="861" y="3386"/>
                </a:cubicBezTo>
                <a:cubicBezTo>
                  <a:pt x="867" y="3393"/>
                  <a:pt x="867" y="3403"/>
                  <a:pt x="861" y="3409"/>
                </a:cubicBezTo>
                <a:cubicBezTo>
                  <a:pt x="854" y="3415"/>
                  <a:pt x="844" y="3415"/>
                  <a:pt x="838" y="3409"/>
                </a:cubicBezTo>
                <a:close/>
                <a:moveTo>
                  <a:pt x="1102" y="3789"/>
                </a:moveTo>
                <a:cubicBezTo>
                  <a:pt x="1111" y="3786"/>
                  <a:pt x="1120" y="3790"/>
                  <a:pt x="1123" y="3798"/>
                </a:cubicBezTo>
                <a:cubicBezTo>
                  <a:pt x="1123" y="3798"/>
                  <a:pt x="1123" y="3798"/>
                  <a:pt x="1123" y="3798"/>
                </a:cubicBezTo>
                <a:cubicBezTo>
                  <a:pt x="1126" y="3806"/>
                  <a:pt x="1122" y="3816"/>
                  <a:pt x="1114" y="3819"/>
                </a:cubicBezTo>
                <a:cubicBezTo>
                  <a:pt x="1106" y="3822"/>
                  <a:pt x="1097" y="3818"/>
                  <a:pt x="1093" y="3810"/>
                </a:cubicBezTo>
                <a:cubicBezTo>
                  <a:pt x="1093" y="3810"/>
                  <a:pt x="1093" y="3810"/>
                  <a:pt x="1093" y="3810"/>
                </a:cubicBezTo>
                <a:cubicBezTo>
                  <a:pt x="1090" y="3802"/>
                  <a:pt x="1094" y="3793"/>
                  <a:pt x="1102" y="3789"/>
                </a:cubicBezTo>
                <a:close/>
                <a:moveTo>
                  <a:pt x="871" y="5575"/>
                </a:moveTo>
                <a:cubicBezTo>
                  <a:pt x="867" y="5583"/>
                  <a:pt x="857" y="5586"/>
                  <a:pt x="850" y="5581"/>
                </a:cubicBezTo>
                <a:cubicBezTo>
                  <a:pt x="842" y="5577"/>
                  <a:pt x="839" y="5567"/>
                  <a:pt x="844" y="5559"/>
                </a:cubicBezTo>
                <a:cubicBezTo>
                  <a:pt x="848" y="5552"/>
                  <a:pt x="858" y="5549"/>
                  <a:pt x="865" y="5553"/>
                </a:cubicBezTo>
                <a:cubicBezTo>
                  <a:pt x="873" y="5558"/>
                  <a:pt x="876" y="5568"/>
                  <a:pt x="871" y="5575"/>
                </a:cubicBezTo>
                <a:close/>
                <a:moveTo>
                  <a:pt x="963" y="5403"/>
                </a:moveTo>
                <a:cubicBezTo>
                  <a:pt x="963" y="5403"/>
                  <a:pt x="963" y="5403"/>
                  <a:pt x="963" y="5403"/>
                </a:cubicBezTo>
                <a:cubicBezTo>
                  <a:pt x="959" y="5411"/>
                  <a:pt x="950" y="5415"/>
                  <a:pt x="942" y="5411"/>
                </a:cubicBezTo>
                <a:cubicBezTo>
                  <a:pt x="934" y="5407"/>
                  <a:pt x="931" y="5397"/>
                  <a:pt x="935" y="5389"/>
                </a:cubicBezTo>
                <a:cubicBezTo>
                  <a:pt x="935" y="5389"/>
                  <a:pt x="935" y="5389"/>
                  <a:pt x="935" y="5389"/>
                </a:cubicBezTo>
                <a:cubicBezTo>
                  <a:pt x="938" y="5381"/>
                  <a:pt x="948" y="5378"/>
                  <a:pt x="956" y="5382"/>
                </a:cubicBezTo>
                <a:cubicBezTo>
                  <a:pt x="964" y="5386"/>
                  <a:pt x="967" y="5395"/>
                  <a:pt x="963" y="5403"/>
                </a:cubicBezTo>
                <a:close/>
                <a:moveTo>
                  <a:pt x="1169" y="4857"/>
                </a:moveTo>
                <a:cubicBezTo>
                  <a:pt x="1167" y="4865"/>
                  <a:pt x="1158" y="4870"/>
                  <a:pt x="1149" y="4868"/>
                </a:cubicBezTo>
                <a:cubicBezTo>
                  <a:pt x="1141" y="4866"/>
                  <a:pt x="1135" y="4857"/>
                  <a:pt x="1138" y="4849"/>
                </a:cubicBezTo>
                <a:cubicBezTo>
                  <a:pt x="1140" y="4840"/>
                  <a:pt x="1148" y="4835"/>
                  <a:pt x="1157" y="4837"/>
                </a:cubicBezTo>
                <a:cubicBezTo>
                  <a:pt x="1166" y="4839"/>
                  <a:pt x="1171" y="4848"/>
                  <a:pt x="1169" y="4857"/>
                </a:cubicBezTo>
                <a:close/>
                <a:moveTo>
                  <a:pt x="919" y="5490"/>
                </a:moveTo>
                <a:cubicBezTo>
                  <a:pt x="919" y="5490"/>
                  <a:pt x="919" y="5490"/>
                  <a:pt x="919" y="5490"/>
                </a:cubicBezTo>
                <a:cubicBezTo>
                  <a:pt x="914" y="5498"/>
                  <a:pt x="905" y="5501"/>
                  <a:pt x="897" y="5497"/>
                </a:cubicBezTo>
                <a:cubicBezTo>
                  <a:pt x="889" y="5492"/>
                  <a:pt x="886" y="5483"/>
                  <a:pt x="890" y="5475"/>
                </a:cubicBezTo>
                <a:cubicBezTo>
                  <a:pt x="890" y="5475"/>
                  <a:pt x="890" y="5475"/>
                  <a:pt x="890" y="5475"/>
                </a:cubicBezTo>
                <a:cubicBezTo>
                  <a:pt x="894" y="5467"/>
                  <a:pt x="904" y="5464"/>
                  <a:pt x="912" y="5468"/>
                </a:cubicBezTo>
                <a:cubicBezTo>
                  <a:pt x="920" y="5473"/>
                  <a:pt x="923" y="5482"/>
                  <a:pt x="919" y="5490"/>
                </a:cubicBezTo>
                <a:close/>
                <a:moveTo>
                  <a:pt x="1114" y="5044"/>
                </a:moveTo>
                <a:cubicBezTo>
                  <a:pt x="1114" y="5044"/>
                  <a:pt x="1114" y="5044"/>
                  <a:pt x="1114" y="5044"/>
                </a:cubicBezTo>
                <a:cubicBezTo>
                  <a:pt x="1111" y="5052"/>
                  <a:pt x="1102" y="5057"/>
                  <a:pt x="1093" y="5054"/>
                </a:cubicBezTo>
                <a:cubicBezTo>
                  <a:pt x="1085" y="5051"/>
                  <a:pt x="1080" y="5042"/>
                  <a:pt x="1083" y="5034"/>
                </a:cubicBezTo>
                <a:cubicBezTo>
                  <a:pt x="1083" y="5034"/>
                  <a:pt x="1083" y="5034"/>
                  <a:pt x="1083" y="5034"/>
                </a:cubicBezTo>
                <a:cubicBezTo>
                  <a:pt x="1086" y="5025"/>
                  <a:pt x="1095" y="5021"/>
                  <a:pt x="1104" y="5024"/>
                </a:cubicBezTo>
                <a:cubicBezTo>
                  <a:pt x="1112" y="5026"/>
                  <a:pt x="1116" y="5035"/>
                  <a:pt x="1114" y="5044"/>
                </a:cubicBezTo>
                <a:close/>
                <a:moveTo>
                  <a:pt x="1190" y="4761"/>
                </a:moveTo>
                <a:cubicBezTo>
                  <a:pt x="1190" y="4761"/>
                  <a:pt x="1190" y="4761"/>
                  <a:pt x="1190" y="4761"/>
                </a:cubicBezTo>
                <a:cubicBezTo>
                  <a:pt x="1188" y="4770"/>
                  <a:pt x="1180" y="4775"/>
                  <a:pt x="1171" y="4774"/>
                </a:cubicBezTo>
                <a:cubicBezTo>
                  <a:pt x="1163" y="4772"/>
                  <a:pt x="1157" y="4764"/>
                  <a:pt x="1159" y="4755"/>
                </a:cubicBezTo>
                <a:cubicBezTo>
                  <a:pt x="1159" y="4755"/>
                  <a:pt x="1159" y="4755"/>
                  <a:pt x="1159" y="4755"/>
                </a:cubicBezTo>
                <a:cubicBezTo>
                  <a:pt x="1161" y="4746"/>
                  <a:pt x="1169" y="4741"/>
                  <a:pt x="1178" y="4742"/>
                </a:cubicBezTo>
                <a:cubicBezTo>
                  <a:pt x="1186" y="4744"/>
                  <a:pt x="1192" y="4753"/>
                  <a:pt x="1190" y="4761"/>
                </a:cubicBezTo>
                <a:close/>
                <a:moveTo>
                  <a:pt x="1005" y="5315"/>
                </a:moveTo>
                <a:cubicBezTo>
                  <a:pt x="1005" y="5315"/>
                  <a:pt x="1005" y="5315"/>
                  <a:pt x="1005" y="5315"/>
                </a:cubicBezTo>
                <a:cubicBezTo>
                  <a:pt x="1002" y="5324"/>
                  <a:pt x="992" y="5327"/>
                  <a:pt x="984" y="5323"/>
                </a:cubicBezTo>
                <a:cubicBezTo>
                  <a:pt x="976" y="5320"/>
                  <a:pt x="973" y="5310"/>
                  <a:pt x="976" y="5302"/>
                </a:cubicBezTo>
                <a:cubicBezTo>
                  <a:pt x="976" y="5302"/>
                  <a:pt x="976" y="5302"/>
                  <a:pt x="976" y="5302"/>
                </a:cubicBezTo>
                <a:cubicBezTo>
                  <a:pt x="980" y="5294"/>
                  <a:pt x="989" y="5291"/>
                  <a:pt x="997" y="5294"/>
                </a:cubicBezTo>
                <a:cubicBezTo>
                  <a:pt x="1005" y="5298"/>
                  <a:pt x="1009" y="5307"/>
                  <a:pt x="1005" y="5315"/>
                </a:cubicBezTo>
                <a:close/>
                <a:moveTo>
                  <a:pt x="1045" y="5226"/>
                </a:moveTo>
                <a:cubicBezTo>
                  <a:pt x="1045" y="5226"/>
                  <a:pt x="1045" y="5226"/>
                  <a:pt x="1045" y="5226"/>
                </a:cubicBezTo>
                <a:cubicBezTo>
                  <a:pt x="1041" y="5234"/>
                  <a:pt x="1032" y="5238"/>
                  <a:pt x="1024" y="5235"/>
                </a:cubicBezTo>
                <a:cubicBezTo>
                  <a:pt x="1015" y="5231"/>
                  <a:pt x="1012" y="5222"/>
                  <a:pt x="1015" y="5214"/>
                </a:cubicBezTo>
                <a:cubicBezTo>
                  <a:pt x="1015" y="5214"/>
                  <a:pt x="1015" y="5214"/>
                  <a:pt x="1015" y="5214"/>
                </a:cubicBezTo>
                <a:cubicBezTo>
                  <a:pt x="1018" y="5206"/>
                  <a:pt x="1028" y="5202"/>
                  <a:pt x="1036" y="5205"/>
                </a:cubicBezTo>
                <a:cubicBezTo>
                  <a:pt x="1044" y="5209"/>
                  <a:pt x="1048" y="5218"/>
                  <a:pt x="1045" y="5226"/>
                </a:cubicBezTo>
                <a:close/>
                <a:moveTo>
                  <a:pt x="1081" y="5136"/>
                </a:moveTo>
                <a:cubicBezTo>
                  <a:pt x="1081" y="5136"/>
                  <a:pt x="1081" y="5136"/>
                  <a:pt x="1081" y="5136"/>
                </a:cubicBezTo>
                <a:cubicBezTo>
                  <a:pt x="1078" y="5144"/>
                  <a:pt x="1068" y="5148"/>
                  <a:pt x="1060" y="5145"/>
                </a:cubicBezTo>
                <a:cubicBezTo>
                  <a:pt x="1052" y="5142"/>
                  <a:pt x="1048" y="5133"/>
                  <a:pt x="1051" y="5124"/>
                </a:cubicBezTo>
                <a:cubicBezTo>
                  <a:pt x="1051" y="5124"/>
                  <a:pt x="1051" y="5124"/>
                  <a:pt x="1051" y="5124"/>
                </a:cubicBezTo>
                <a:cubicBezTo>
                  <a:pt x="1054" y="5116"/>
                  <a:pt x="1063" y="5112"/>
                  <a:pt x="1071" y="5115"/>
                </a:cubicBezTo>
                <a:cubicBezTo>
                  <a:pt x="1080" y="5118"/>
                  <a:pt x="1084" y="5127"/>
                  <a:pt x="1081" y="5136"/>
                </a:cubicBezTo>
                <a:close/>
                <a:moveTo>
                  <a:pt x="822" y="5659"/>
                </a:moveTo>
                <a:cubicBezTo>
                  <a:pt x="822" y="5659"/>
                  <a:pt x="822" y="5659"/>
                  <a:pt x="822" y="5659"/>
                </a:cubicBezTo>
                <a:cubicBezTo>
                  <a:pt x="818" y="5667"/>
                  <a:pt x="808" y="5669"/>
                  <a:pt x="800" y="5665"/>
                </a:cubicBezTo>
                <a:cubicBezTo>
                  <a:pt x="793" y="5660"/>
                  <a:pt x="790" y="5650"/>
                  <a:pt x="795" y="5643"/>
                </a:cubicBezTo>
                <a:cubicBezTo>
                  <a:pt x="795" y="5643"/>
                  <a:pt x="795" y="5643"/>
                  <a:pt x="795" y="5643"/>
                </a:cubicBezTo>
                <a:cubicBezTo>
                  <a:pt x="799" y="5635"/>
                  <a:pt x="809" y="5633"/>
                  <a:pt x="817" y="5637"/>
                </a:cubicBezTo>
                <a:cubicBezTo>
                  <a:pt x="824" y="5642"/>
                  <a:pt x="827" y="5652"/>
                  <a:pt x="822" y="5659"/>
                </a:cubicBezTo>
                <a:close/>
                <a:moveTo>
                  <a:pt x="981" y="3561"/>
                </a:moveTo>
                <a:cubicBezTo>
                  <a:pt x="974" y="3566"/>
                  <a:pt x="964" y="3564"/>
                  <a:pt x="959" y="3557"/>
                </a:cubicBezTo>
                <a:cubicBezTo>
                  <a:pt x="954" y="3549"/>
                  <a:pt x="956" y="3539"/>
                  <a:pt x="963" y="3534"/>
                </a:cubicBezTo>
                <a:cubicBezTo>
                  <a:pt x="970" y="3529"/>
                  <a:pt x="980" y="3531"/>
                  <a:pt x="985" y="3539"/>
                </a:cubicBezTo>
                <a:cubicBezTo>
                  <a:pt x="985" y="3539"/>
                  <a:pt x="985" y="3539"/>
                  <a:pt x="985" y="3539"/>
                </a:cubicBezTo>
                <a:cubicBezTo>
                  <a:pt x="990" y="3546"/>
                  <a:pt x="989" y="3556"/>
                  <a:pt x="981" y="3561"/>
                </a:cubicBezTo>
                <a:close/>
                <a:moveTo>
                  <a:pt x="1143" y="4951"/>
                </a:moveTo>
                <a:cubicBezTo>
                  <a:pt x="1141" y="4959"/>
                  <a:pt x="1132" y="4964"/>
                  <a:pt x="1123" y="4962"/>
                </a:cubicBezTo>
                <a:cubicBezTo>
                  <a:pt x="1115" y="4959"/>
                  <a:pt x="1110" y="4950"/>
                  <a:pt x="1112" y="4942"/>
                </a:cubicBezTo>
                <a:cubicBezTo>
                  <a:pt x="1112" y="4942"/>
                  <a:pt x="1112" y="4942"/>
                  <a:pt x="1112" y="4942"/>
                </a:cubicBezTo>
                <a:cubicBezTo>
                  <a:pt x="1115" y="4933"/>
                  <a:pt x="1124" y="4928"/>
                  <a:pt x="1132" y="4931"/>
                </a:cubicBezTo>
                <a:cubicBezTo>
                  <a:pt x="1141" y="4933"/>
                  <a:pt x="1146" y="4942"/>
                  <a:pt x="1143" y="4951"/>
                </a:cubicBezTo>
                <a:close/>
                <a:moveTo>
                  <a:pt x="771" y="5742"/>
                </a:moveTo>
                <a:cubicBezTo>
                  <a:pt x="766" y="5749"/>
                  <a:pt x="756" y="5752"/>
                  <a:pt x="749" y="5747"/>
                </a:cubicBezTo>
                <a:cubicBezTo>
                  <a:pt x="741" y="5742"/>
                  <a:pt x="739" y="5732"/>
                  <a:pt x="744" y="5725"/>
                </a:cubicBezTo>
                <a:cubicBezTo>
                  <a:pt x="748" y="5717"/>
                  <a:pt x="758" y="5715"/>
                  <a:pt x="766" y="5720"/>
                </a:cubicBezTo>
                <a:cubicBezTo>
                  <a:pt x="773" y="5725"/>
                  <a:pt x="775" y="5734"/>
                  <a:pt x="771" y="5742"/>
                </a:cubicBezTo>
                <a:close/>
                <a:moveTo>
                  <a:pt x="658" y="5881"/>
                </a:moveTo>
                <a:cubicBezTo>
                  <a:pt x="665" y="5886"/>
                  <a:pt x="667" y="5896"/>
                  <a:pt x="662" y="5903"/>
                </a:cubicBezTo>
                <a:cubicBezTo>
                  <a:pt x="657" y="5911"/>
                  <a:pt x="647" y="5912"/>
                  <a:pt x="640" y="5907"/>
                </a:cubicBezTo>
                <a:cubicBezTo>
                  <a:pt x="632" y="5902"/>
                  <a:pt x="631" y="5892"/>
                  <a:pt x="636" y="5885"/>
                </a:cubicBezTo>
                <a:cubicBezTo>
                  <a:pt x="641" y="5878"/>
                  <a:pt x="651" y="5876"/>
                  <a:pt x="658" y="5881"/>
                </a:cubicBezTo>
                <a:close/>
                <a:moveTo>
                  <a:pt x="602" y="5960"/>
                </a:moveTo>
                <a:cubicBezTo>
                  <a:pt x="609" y="5965"/>
                  <a:pt x="610" y="5975"/>
                  <a:pt x="605" y="5982"/>
                </a:cubicBezTo>
                <a:cubicBezTo>
                  <a:pt x="605" y="5982"/>
                  <a:pt x="605" y="5982"/>
                  <a:pt x="605" y="5982"/>
                </a:cubicBezTo>
                <a:cubicBezTo>
                  <a:pt x="600" y="5990"/>
                  <a:pt x="590" y="5991"/>
                  <a:pt x="583" y="5986"/>
                </a:cubicBezTo>
                <a:cubicBezTo>
                  <a:pt x="576" y="5981"/>
                  <a:pt x="574" y="5971"/>
                  <a:pt x="579" y="5963"/>
                </a:cubicBezTo>
                <a:cubicBezTo>
                  <a:pt x="579" y="5963"/>
                  <a:pt x="579" y="5963"/>
                  <a:pt x="579" y="5963"/>
                </a:cubicBezTo>
                <a:cubicBezTo>
                  <a:pt x="585" y="5956"/>
                  <a:pt x="595" y="5955"/>
                  <a:pt x="602" y="5960"/>
                </a:cubicBezTo>
                <a:close/>
                <a:moveTo>
                  <a:pt x="687" y="3266"/>
                </a:moveTo>
                <a:cubicBezTo>
                  <a:pt x="691" y="3259"/>
                  <a:pt x="701" y="3256"/>
                  <a:pt x="709" y="3261"/>
                </a:cubicBezTo>
                <a:cubicBezTo>
                  <a:pt x="709" y="3261"/>
                  <a:pt x="709" y="3261"/>
                  <a:pt x="709" y="3261"/>
                </a:cubicBezTo>
                <a:cubicBezTo>
                  <a:pt x="716" y="3266"/>
                  <a:pt x="718" y="3276"/>
                  <a:pt x="714" y="3283"/>
                </a:cubicBezTo>
                <a:cubicBezTo>
                  <a:pt x="709" y="3291"/>
                  <a:pt x="699" y="3293"/>
                  <a:pt x="692" y="3288"/>
                </a:cubicBezTo>
                <a:cubicBezTo>
                  <a:pt x="692" y="3288"/>
                  <a:pt x="692" y="3288"/>
                  <a:pt x="692" y="3288"/>
                </a:cubicBezTo>
                <a:cubicBezTo>
                  <a:pt x="684" y="3283"/>
                  <a:pt x="682" y="3273"/>
                  <a:pt x="687" y="3266"/>
                </a:cubicBezTo>
                <a:close/>
                <a:moveTo>
                  <a:pt x="629" y="3236"/>
                </a:moveTo>
                <a:cubicBezTo>
                  <a:pt x="626" y="3244"/>
                  <a:pt x="616" y="3248"/>
                  <a:pt x="608" y="3245"/>
                </a:cubicBezTo>
                <a:cubicBezTo>
                  <a:pt x="608" y="3245"/>
                  <a:pt x="608" y="3245"/>
                  <a:pt x="608" y="3245"/>
                </a:cubicBezTo>
                <a:cubicBezTo>
                  <a:pt x="600" y="3242"/>
                  <a:pt x="596" y="3233"/>
                  <a:pt x="599" y="3224"/>
                </a:cubicBezTo>
                <a:cubicBezTo>
                  <a:pt x="602" y="3216"/>
                  <a:pt x="611" y="3212"/>
                  <a:pt x="620" y="3215"/>
                </a:cubicBezTo>
                <a:cubicBezTo>
                  <a:pt x="620" y="3215"/>
                  <a:pt x="620" y="3215"/>
                  <a:pt x="620" y="3215"/>
                </a:cubicBezTo>
                <a:cubicBezTo>
                  <a:pt x="628" y="3219"/>
                  <a:pt x="632" y="3228"/>
                  <a:pt x="629" y="3236"/>
                </a:cubicBezTo>
                <a:close/>
                <a:moveTo>
                  <a:pt x="791" y="3342"/>
                </a:moveTo>
                <a:cubicBezTo>
                  <a:pt x="785" y="3349"/>
                  <a:pt x="775" y="3350"/>
                  <a:pt x="768" y="3344"/>
                </a:cubicBezTo>
                <a:cubicBezTo>
                  <a:pt x="768" y="3344"/>
                  <a:pt x="768" y="3344"/>
                  <a:pt x="768" y="3344"/>
                </a:cubicBezTo>
                <a:cubicBezTo>
                  <a:pt x="761" y="3338"/>
                  <a:pt x="760" y="3328"/>
                  <a:pt x="766" y="3321"/>
                </a:cubicBezTo>
                <a:cubicBezTo>
                  <a:pt x="772" y="3315"/>
                  <a:pt x="782" y="3314"/>
                  <a:pt x="789" y="3319"/>
                </a:cubicBezTo>
                <a:cubicBezTo>
                  <a:pt x="789" y="3319"/>
                  <a:pt x="789" y="3319"/>
                  <a:pt x="789" y="3319"/>
                </a:cubicBezTo>
                <a:cubicBezTo>
                  <a:pt x="795" y="3325"/>
                  <a:pt x="796" y="3335"/>
                  <a:pt x="791" y="3342"/>
                </a:cubicBezTo>
                <a:close/>
                <a:moveTo>
                  <a:pt x="713" y="5801"/>
                </a:moveTo>
                <a:cubicBezTo>
                  <a:pt x="720" y="5806"/>
                  <a:pt x="722" y="5816"/>
                  <a:pt x="717" y="5823"/>
                </a:cubicBezTo>
                <a:cubicBezTo>
                  <a:pt x="717" y="5823"/>
                  <a:pt x="717" y="5823"/>
                  <a:pt x="717" y="5823"/>
                </a:cubicBezTo>
                <a:cubicBezTo>
                  <a:pt x="712" y="5831"/>
                  <a:pt x="702" y="5833"/>
                  <a:pt x="695" y="5828"/>
                </a:cubicBezTo>
                <a:cubicBezTo>
                  <a:pt x="688" y="5823"/>
                  <a:pt x="686" y="5813"/>
                  <a:pt x="691" y="5805"/>
                </a:cubicBezTo>
                <a:cubicBezTo>
                  <a:pt x="691" y="5805"/>
                  <a:pt x="691" y="5805"/>
                  <a:pt x="691" y="5805"/>
                </a:cubicBezTo>
                <a:cubicBezTo>
                  <a:pt x="696" y="5798"/>
                  <a:pt x="706" y="5796"/>
                  <a:pt x="713" y="5801"/>
                </a:cubicBezTo>
                <a:close/>
                <a:moveTo>
                  <a:pt x="508" y="3222"/>
                </a:moveTo>
                <a:cubicBezTo>
                  <a:pt x="505" y="3219"/>
                  <a:pt x="504" y="3215"/>
                  <a:pt x="504" y="3210"/>
                </a:cubicBezTo>
                <a:cubicBezTo>
                  <a:pt x="504" y="3206"/>
                  <a:pt x="505" y="3202"/>
                  <a:pt x="508" y="3199"/>
                </a:cubicBezTo>
                <a:cubicBezTo>
                  <a:pt x="511" y="3196"/>
                  <a:pt x="515" y="3194"/>
                  <a:pt x="520" y="3194"/>
                </a:cubicBezTo>
                <a:cubicBezTo>
                  <a:pt x="524" y="3194"/>
                  <a:pt x="528" y="3196"/>
                  <a:pt x="531" y="3199"/>
                </a:cubicBezTo>
                <a:cubicBezTo>
                  <a:pt x="534" y="3202"/>
                  <a:pt x="536" y="3206"/>
                  <a:pt x="536" y="3210"/>
                </a:cubicBezTo>
                <a:cubicBezTo>
                  <a:pt x="536" y="3215"/>
                  <a:pt x="534" y="3219"/>
                  <a:pt x="531" y="3222"/>
                </a:cubicBezTo>
                <a:cubicBezTo>
                  <a:pt x="528" y="3225"/>
                  <a:pt x="524" y="3226"/>
                  <a:pt x="520" y="3226"/>
                </a:cubicBezTo>
                <a:cubicBezTo>
                  <a:pt x="515" y="3226"/>
                  <a:pt x="511" y="3225"/>
                  <a:pt x="508" y="3222"/>
                </a:cubicBezTo>
                <a:close/>
                <a:moveTo>
                  <a:pt x="1396" y="2238"/>
                </a:moveTo>
                <a:cubicBezTo>
                  <a:pt x="1396" y="2234"/>
                  <a:pt x="1398" y="2230"/>
                  <a:pt x="1401" y="2227"/>
                </a:cubicBezTo>
                <a:cubicBezTo>
                  <a:pt x="1404" y="2224"/>
                  <a:pt x="1408" y="2222"/>
                  <a:pt x="1412" y="2222"/>
                </a:cubicBezTo>
                <a:cubicBezTo>
                  <a:pt x="1416" y="2222"/>
                  <a:pt x="1420" y="2224"/>
                  <a:pt x="1423" y="2227"/>
                </a:cubicBezTo>
                <a:cubicBezTo>
                  <a:pt x="1426" y="2230"/>
                  <a:pt x="1428" y="2234"/>
                  <a:pt x="1428" y="2238"/>
                </a:cubicBezTo>
                <a:cubicBezTo>
                  <a:pt x="1428" y="2242"/>
                  <a:pt x="1426" y="2246"/>
                  <a:pt x="1423" y="2249"/>
                </a:cubicBezTo>
                <a:cubicBezTo>
                  <a:pt x="1420" y="2252"/>
                  <a:pt x="1416" y="2254"/>
                  <a:pt x="1412" y="2254"/>
                </a:cubicBezTo>
                <a:cubicBezTo>
                  <a:pt x="1408" y="2254"/>
                  <a:pt x="1404" y="2252"/>
                  <a:pt x="1401" y="2249"/>
                </a:cubicBezTo>
                <a:cubicBezTo>
                  <a:pt x="1398" y="2246"/>
                  <a:pt x="1396" y="2242"/>
                  <a:pt x="1396" y="2238"/>
                </a:cubicBezTo>
                <a:close/>
                <a:moveTo>
                  <a:pt x="1560" y="1945"/>
                </a:moveTo>
                <a:cubicBezTo>
                  <a:pt x="1563" y="1948"/>
                  <a:pt x="1565" y="1952"/>
                  <a:pt x="1565" y="1957"/>
                </a:cubicBezTo>
                <a:cubicBezTo>
                  <a:pt x="1565" y="1961"/>
                  <a:pt x="1563" y="1965"/>
                  <a:pt x="1560" y="1968"/>
                </a:cubicBezTo>
                <a:cubicBezTo>
                  <a:pt x="1557" y="1971"/>
                  <a:pt x="1553" y="1973"/>
                  <a:pt x="1549" y="1973"/>
                </a:cubicBezTo>
                <a:cubicBezTo>
                  <a:pt x="1545" y="1973"/>
                  <a:pt x="1541" y="1971"/>
                  <a:pt x="1538" y="1968"/>
                </a:cubicBezTo>
                <a:cubicBezTo>
                  <a:pt x="1535" y="1965"/>
                  <a:pt x="1533" y="1961"/>
                  <a:pt x="1533" y="1957"/>
                </a:cubicBezTo>
                <a:cubicBezTo>
                  <a:pt x="1533" y="1952"/>
                  <a:pt x="1535" y="1948"/>
                  <a:pt x="1538" y="1945"/>
                </a:cubicBezTo>
                <a:cubicBezTo>
                  <a:pt x="1541" y="1942"/>
                  <a:pt x="1545" y="1941"/>
                  <a:pt x="1549" y="1941"/>
                </a:cubicBezTo>
                <a:cubicBezTo>
                  <a:pt x="1553" y="1941"/>
                  <a:pt x="1557" y="1942"/>
                  <a:pt x="1560" y="1945"/>
                </a:cubicBezTo>
                <a:close/>
                <a:moveTo>
                  <a:pt x="2295" y="1058"/>
                </a:moveTo>
                <a:cubicBezTo>
                  <a:pt x="2298" y="1061"/>
                  <a:pt x="2300" y="1065"/>
                  <a:pt x="2300" y="1069"/>
                </a:cubicBezTo>
                <a:cubicBezTo>
                  <a:pt x="2300" y="1074"/>
                  <a:pt x="2298" y="1078"/>
                  <a:pt x="2295" y="1081"/>
                </a:cubicBezTo>
                <a:cubicBezTo>
                  <a:pt x="2292" y="1084"/>
                  <a:pt x="2288" y="1085"/>
                  <a:pt x="2284" y="1085"/>
                </a:cubicBezTo>
                <a:cubicBezTo>
                  <a:pt x="2279" y="1085"/>
                  <a:pt x="2275" y="1084"/>
                  <a:pt x="2272" y="1081"/>
                </a:cubicBezTo>
                <a:cubicBezTo>
                  <a:pt x="2269" y="1078"/>
                  <a:pt x="2268" y="1074"/>
                  <a:pt x="2268" y="1069"/>
                </a:cubicBezTo>
                <a:cubicBezTo>
                  <a:pt x="2268" y="1065"/>
                  <a:pt x="2269" y="1061"/>
                  <a:pt x="2272" y="1058"/>
                </a:cubicBezTo>
                <a:cubicBezTo>
                  <a:pt x="2275" y="1055"/>
                  <a:pt x="2279" y="1053"/>
                  <a:pt x="2284" y="1053"/>
                </a:cubicBezTo>
                <a:cubicBezTo>
                  <a:pt x="2288" y="1053"/>
                  <a:pt x="2292" y="1055"/>
                  <a:pt x="2295" y="1058"/>
                </a:cubicBezTo>
                <a:close/>
                <a:moveTo>
                  <a:pt x="842" y="1880"/>
                </a:moveTo>
                <a:cubicBezTo>
                  <a:pt x="839" y="1877"/>
                  <a:pt x="838" y="1873"/>
                  <a:pt x="838" y="1868"/>
                </a:cubicBezTo>
                <a:cubicBezTo>
                  <a:pt x="838" y="1864"/>
                  <a:pt x="839" y="1860"/>
                  <a:pt x="842" y="1857"/>
                </a:cubicBezTo>
                <a:cubicBezTo>
                  <a:pt x="845" y="1854"/>
                  <a:pt x="849" y="1852"/>
                  <a:pt x="854" y="1852"/>
                </a:cubicBezTo>
                <a:cubicBezTo>
                  <a:pt x="858" y="1852"/>
                  <a:pt x="862" y="1854"/>
                  <a:pt x="865" y="1857"/>
                </a:cubicBezTo>
                <a:cubicBezTo>
                  <a:pt x="868" y="1860"/>
                  <a:pt x="870" y="1864"/>
                  <a:pt x="870" y="1868"/>
                </a:cubicBezTo>
                <a:cubicBezTo>
                  <a:pt x="870" y="1873"/>
                  <a:pt x="868" y="1877"/>
                  <a:pt x="865" y="1880"/>
                </a:cubicBezTo>
                <a:cubicBezTo>
                  <a:pt x="862" y="1883"/>
                  <a:pt x="858" y="1884"/>
                  <a:pt x="854" y="1884"/>
                </a:cubicBezTo>
                <a:cubicBezTo>
                  <a:pt x="849" y="1884"/>
                  <a:pt x="845" y="1883"/>
                  <a:pt x="842" y="1880"/>
                </a:cubicBezTo>
                <a:close/>
                <a:moveTo>
                  <a:pt x="16" y="3609"/>
                </a:moveTo>
                <a:cubicBezTo>
                  <a:pt x="12" y="3609"/>
                  <a:pt x="8" y="3608"/>
                  <a:pt x="5" y="3605"/>
                </a:cubicBezTo>
                <a:cubicBezTo>
                  <a:pt x="2" y="3602"/>
                  <a:pt x="0" y="3597"/>
                  <a:pt x="0" y="3593"/>
                </a:cubicBezTo>
                <a:cubicBezTo>
                  <a:pt x="0" y="3589"/>
                  <a:pt x="2" y="3585"/>
                  <a:pt x="5" y="3582"/>
                </a:cubicBezTo>
                <a:cubicBezTo>
                  <a:pt x="8" y="3579"/>
                  <a:pt x="12" y="3577"/>
                  <a:pt x="16" y="3577"/>
                </a:cubicBezTo>
                <a:cubicBezTo>
                  <a:pt x="20" y="3577"/>
                  <a:pt x="24" y="3579"/>
                  <a:pt x="27" y="3582"/>
                </a:cubicBezTo>
                <a:cubicBezTo>
                  <a:pt x="30" y="3585"/>
                  <a:pt x="32" y="3589"/>
                  <a:pt x="32" y="3593"/>
                </a:cubicBezTo>
                <a:cubicBezTo>
                  <a:pt x="32" y="3597"/>
                  <a:pt x="30" y="3602"/>
                  <a:pt x="27" y="3605"/>
                </a:cubicBezTo>
                <a:cubicBezTo>
                  <a:pt x="24" y="3608"/>
                  <a:pt x="20" y="3609"/>
                  <a:pt x="16" y="3609"/>
                </a:cubicBezTo>
                <a:close/>
                <a:moveTo>
                  <a:pt x="845" y="3810"/>
                </a:moveTo>
                <a:cubicBezTo>
                  <a:pt x="841" y="3810"/>
                  <a:pt x="837" y="3808"/>
                  <a:pt x="834" y="3805"/>
                </a:cubicBezTo>
                <a:cubicBezTo>
                  <a:pt x="831" y="3802"/>
                  <a:pt x="829" y="3798"/>
                  <a:pt x="829" y="3794"/>
                </a:cubicBezTo>
                <a:cubicBezTo>
                  <a:pt x="829" y="3790"/>
                  <a:pt x="831" y="3786"/>
                  <a:pt x="834" y="3783"/>
                </a:cubicBezTo>
                <a:cubicBezTo>
                  <a:pt x="837" y="3780"/>
                  <a:pt x="841" y="3778"/>
                  <a:pt x="845" y="3778"/>
                </a:cubicBezTo>
                <a:cubicBezTo>
                  <a:pt x="849" y="3778"/>
                  <a:pt x="853" y="3780"/>
                  <a:pt x="856" y="3783"/>
                </a:cubicBezTo>
                <a:cubicBezTo>
                  <a:pt x="859" y="3786"/>
                  <a:pt x="861" y="3790"/>
                  <a:pt x="861" y="3794"/>
                </a:cubicBezTo>
                <a:cubicBezTo>
                  <a:pt x="861" y="3798"/>
                  <a:pt x="859" y="3802"/>
                  <a:pt x="856" y="3805"/>
                </a:cubicBezTo>
                <a:cubicBezTo>
                  <a:pt x="853" y="3808"/>
                  <a:pt x="849" y="3810"/>
                  <a:pt x="845" y="3810"/>
                </a:cubicBezTo>
                <a:close/>
                <a:moveTo>
                  <a:pt x="545" y="6040"/>
                </a:moveTo>
                <a:cubicBezTo>
                  <a:pt x="548" y="6043"/>
                  <a:pt x="549" y="6047"/>
                  <a:pt x="549" y="6051"/>
                </a:cubicBezTo>
                <a:cubicBezTo>
                  <a:pt x="549" y="6055"/>
                  <a:pt x="548" y="6059"/>
                  <a:pt x="545" y="6062"/>
                </a:cubicBezTo>
                <a:cubicBezTo>
                  <a:pt x="542" y="6065"/>
                  <a:pt x="537" y="6067"/>
                  <a:pt x="533" y="6067"/>
                </a:cubicBezTo>
                <a:cubicBezTo>
                  <a:pt x="529" y="6067"/>
                  <a:pt x="525" y="6065"/>
                  <a:pt x="522" y="6062"/>
                </a:cubicBezTo>
                <a:cubicBezTo>
                  <a:pt x="519" y="6059"/>
                  <a:pt x="517" y="6055"/>
                  <a:pt x="517" y="6051"/>
                </a:cubicBezTo>
                <a:cubicBezTo>
                  <a:pt x="517" y="6047"/>
                  <a:pt x="519" y="6043"/>
                  <a:pt x="522" y="6040"/>
                </a:cubicBezTo>
                <a:cubicBezTo>
                  <a:pt x="525" y="6037"/>
                  <a:pt x="529" y="6035"/>
                  <a:pt x="533" y="6035"/>
                </a:cubicBezTo>
                <a:cubicBezTo>
                  <a:pt x="537" y="6035"/>
                  <a:pt x="542" y="6037"/>
                  <a:pt x="545" y="6040"/>
                </a:cubicBezTo>
                <a:close/>
              </a:path>
            </a:pathLst>
          </a:custGeom>
          <a:solidFill>
            <a:srgbClr val="8EA2A2"/>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Title 3"/>
          <p:cNvSpPr>
            <a:spLocks noGrp="1"/>
          </p:cNvSpPr>
          <p:nvPr>
            <p:ph type="title" hasCustomPrompt="1"/>
          </p:nvPr>
        </p:nvSpPr>
        <p:spPr bwMode="gray">
          <a:xfrm>
            <a:off x="1080000" y="1598400"/>
            <a:ext cx="5184000" cy="936000"/>
          </a:xfrm>
        </p:spPr>
        <p:txBody>
          <a:bodyPr anchor="b"/>
          <a:lstStyle>
            <a:lvl1pPr algn="l">
              <a:lnSpc>
                <a:spcPct val="90000"/>
              </a:lnSpc>
              <a:defRPr sz="2800">
                <a:solidFill>
                  <a:srgbClr val="DBE1E6"/>
                </a:solidFill>
              </a:defRPr>
            </a:lvl1pPr>
          </a:lstStyle>
          <a:p>
            <a:r>
              <a:rPr lang="nl-NL"/>
              <a:t>[</a:t>
            </a:r>
            <a:r>
              <a:rPr lang="nl-NL" noProof="0"/>
              <a:t>Bijlagen</a:t>
            </a:r>
            <a:r>
              <a:rPr lang="nl-NL"/>
              <a:t>]</a:t>
            </a:r>
          </a:p>
        </p:txBody>
      </p:sp>
    </p:spTree>
    <p:extLst>
      <p:ext uri="{BB962C8B-B14F-4D97-AF65-F5344CB8AC3E}">
        <p14:creationId xmlns:p14="http://schemas.microsoft.com/office/powerpoint/2010/main" val="2643442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Bio">
    <p:bg bwMode="gray">
      <p:bgPr>
        <a:solidFill>
          <a:srgbClr val="FFFFFF"/>
        </a:solidFill>
        <a:effectLst/>
      </p:bgPr>
    </p:bg>
    <p:spTree>
      <p:nvGrpSpPr>
        <p:cNvPr id="1" name=""/>
        <p:cNvGrpSpPr/>
        <p:nvPr/>
      </p:nvGrpSpPr>
      <p:grpSpPr>
        <a:xfrm>
          <a:off x="0" y="0"/>
          <a:ext cx="0" cy="0"/>
          <a:chOff x="0" y="0"/>
          <a:chExt cx="0" cy="0"/>
        </a:xfrm>
      </p:grpSpPr>
      <p:grpSp>
        <p:nvGrpSpPr>
          <p:cNvPr id="21" name="Groep 20">
            <a:extLst>
              <a:ext uri="{FF2B5EF4-FFF2-40B4-BE49-F238E27FC236}">
                <a16:creationId xmlns:a16="http://schemas.microsoft.com/office/drawing/2014/main" id="{DE158F66-D607-49C6-B915-6803F43A0669}"/>
              </a:ext>
            </a:extLst>
          </p:cNvPr>
          <p:cNvGrpSpPr>
            <a:grpSpLocks/>
          </p:cNvGrpSpPr>
          <p:nvPr userDrawn="1"/>
        </p:nvGrpSpPr>
        <p:grpSpPr bwMode="gray">
          <a:xfrm>
            <a:off x="9809164" y="3175"/>
            <a:ext cx="882650" cy="7559676"/>
            <a:chOff x="9809164" y="3175"/>
            <a:chExt cx="882650" cy="7559676"/>
          </a:xfrm>
        </p:grpSpPr>
        <p:sp>
          <p:nvSpPr>
            <p:cNvPr id="22" name="Freeform 6">
              <a:extLst>
                <a:ext uri="{FF2B5EF4-FFF2-40B4-BE49-F238E27FC236}">
                  <a16:creationId xmlns:a16="http://schemas.microsoft.com/office/drawing/2014/main" id="{CDB08525-02F7-4796-91F2-9362183B0885}"/>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23" name="Groep 22">
              <a:extLst>
                <a:ext uri="{FF2B5EF4-FFF2-40B4-BE49-F238E27FC236}">
                  <a16:creationId xmlns:a16="http://schemas.microsoft.com/office/drawing/2014/main" id="{3FA125F8-AA2F-4C13-BB61-A514E462848D}"/>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24" name="Freeform 5">
                <a:extLst>
                  <a:ext uri="{FF2B5EF4-FFF2-40B4-BE49-F238E27FC236}">
                    <a16:creationId xmlns:a16="http://schemas.microsoft.com/office/drawing/2014/main" id="{84E20673-CC6F-4412-87A0-38526076C065}"/>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7">
                <a:extLst>
                  <a:ext uri="{FF2B5EF4-FFF2-40B4-BE49-F238E27FC236}">
                    <a16:creationId xmlns:a16="http://schemas.microsoft.com/office/drawing/2014/main" id="{71875CB7-31F1-41AC-A4CB-9E15F3E54FBC}"/>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9" name="Tijdelijke aanduiding voor voettekst 8"/>
          <p:cNvSpPr>
            <a:spLocks noGrp="1"/>
          </p:cNvSpPr>
          <p:nvPr>
            <p:ph type="ftr" sz="quarter" idx="26"/>
          </p:nvPr>
        </p:nvSpPr>
        <p:spPr/>
        <p:txBody>
          <a:bodyPr/>
          <a:lstStyle>
            <a:lvl1pPr>
              <a:defRPr>
                <a:solidFill>
                  <a:srgbClr val="748585"/>
                </a:solidFill>
              </a:defRPr>
            </a:lvl1pPr>
          </a:lstStyle>
          <a:p>
            <a:r>
              <a:rPr lang="en-US" noProof="1"/>
              <a:t>[Title] | Status: [...]</a:t>
            </a:r>
          </a:p>
        </p:txBody>
      </p:sp>
      <p:sp>
        <p:nvSpPr>
          <p:cNvPr id="10" name="Tijdelijke aanduiding voor dianummer 9"/>
          <p:cNvSpPr>
            <a:spLocks noGrp="1"/>
          </p:cNvSpPr>
          <p:nvPr>
            <p:ph type="sldNum" sz="quarter" idx="27"/>
          </p:nvPr>
        </p:nvSpPr>
        <p:spPr/>
        <p:txBody>
          <a:bodyPr/>
          <a:lstStyle/>
          <a:p>
            <a:fld id="{1336C48C-F87C-4E4B-81EF-5027B17D1F61}" type="slidenum">
              <a:rPr lang="nl-NL" noProof="1" smtClean="0"/>
              <a:pPr/>
              <a:t>‹nr.›</a:t>
            </a:fld>
            <a:endParaRPr lang="nl-NL" noProof="1"/>
          </a:p>
        </p:txBody>
      </p:sp>
      <p:sp>
        <p:nvSpPr>
          <p:cNvPr id="17" name="Tijdelijke aanduiding voor tekst R"/>
          <p:cNvSpPr>
            <a:spLocks noGrp="1"/>
          </p:cNvSpPr>
          <p:nvPr>
            <p:ph type="body" sz="quarter" idx="23" hasCustomPrompt="1"/>
          </p:nvPr>
        </p:nvSpPr>
        <p:spPr bwMode="gray">
          <a:xfrm>
            <a:off x="5655600" y="3324440"/>
            <a:ext cx="3992400" cy="3240000"/>
          </a:xfrm>
        </p:spPr>
        <p:txBody>
          <a:bodyPr/>
          <a:lstStyle>
            <a:lvl1pPr>
              <a:defRPr baseline="0"/>
            </a:lvl1pPr>
          </a:lstStyle>
          <a:p>
            <a:pPr lvl="0"/>
            <a:r>
              <a:rPr lang="nl-NL"/>
              <a:t>[Aanvullende informatie]</a:t>
            </a:r>
          </a:p>
        </p:txBody>
      </p:sp>
      <p:sp>
        <p:nvSpPr>
          <p:cNvPr id="5" name="Tijdelijke aanduiding voor tekst L"/>
          <p:cNvSpPr>
            <a:spLocks noGrp="1"/>
          </p:cNvSpPr>
          <p:nvPr>
            <p:ph type="body" sz="quarter" idx="21" hasCustomPrompt="1"/>
          </p:nvPr>
        </p:nvSpPr>
        <p:spPr bwMode="gray">
          <a:xfrm>
            <a:off x="1079500" y="3324440"/>
            <a:ext cx="4014000" cy="3240000"/>
          </a:xfrm>
        </p:spPr>
        <p:txBody>
          <a:bodyPr/>
          <a:lstStyle>
            <a:lvl1pPr>
              <a:defRPr/>
            </a:lvl1pPr>
          </a:lstStyle>
          <a:p>
            <a:pPr lvl="0"/>
            <a:r>
              <a:rPr lang="nl-NL"/>
              <a:t>[Tekst]</a:t>
            </a:r>
          </a:p>
        </p:txBody>
      </p:sp>
      <p:sp>
        <p:nvSpPr>
          <p:cNvPr id="8" name="Naam, functie, telnr. en e-mailadres"/>
          <p:cNvSpPr>
            <a:spLocks noGrp="1"/>
          </p:cNvSpPr>
          <p:nvPr>
            <p:ph type="body" sz="quarter" idx="22" hasCustomPrompt="1"/>
          </p:nvPr>
        </p:nvSpPr>
        <p:spPr bwMode="gray">
          <a:xfrm>
            <a:off x="2619249" y="1804645"/>
            <a:ext cx="2474252" cy="1000125"/>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[Naam] (Functie 2e niveau en </a:t>
            </a:r>
            <a:r>
              <a:rPr lang="nl-NL" err="1"/>
              <a:t>telefoonummer</a:t>
            </a:r>
            <a:r>
              <a:rPr lang="nl-NL"/>
              <a:t> en e-mailadres 3e niveau)</a:t>
            </a:r>
          </a:p>
        </p:txBody>
      </p:sp>
      <p:sp>
        <p:nvSpPr>
          <p:cNvPr id="6" name="Titel 5"/>
          <p:cNvSpPr>
            <a:spLocks noGrp="1"/>
          </p:cNvSpPr>
          <p:nvPr>
            <p:ph type="title" hasCustomPrompt="1"/>
          </p:nvPr>
        </p:nvSpPr>
        <p:spPr bwMode="gray"/>
        <p:txBody>
          <a:bodyPr/>
          <a:lstStyle>
            <a:lvl1pPr>
              <a:defRPr baseline="0"/>
            </a:lvl1pPr>
          </a:lstStyle>
          <a:p>
            <a:r>
              <a:rPr lang="nl-NL"/>
              <a:t/>
            </a:r>
            <a:br>
              <a:rPr lang="nl-NL"/>
            </a:br>
            <a:r>
              <a:rPr lang="nl-NL"/>
              <a:t>[Bio]</a:t>
            </a:r>
          </a:p>
        </p:txBody>
      </p:sp>
      <p:sp>
        <p:nvSpPr>
          <p:cNvPr id="15" name="LS1_1 (JU-Free)">
            <a:extLst>
              <a:ext uri="{FF2B5EF4-FFF2-40B4-BE49-F238E27FC236}">
                <a16:creationId xmlns:a16="http://schemas.microsoft.com/office/drawing/2014/main" id="{21507E79-AA0F-4117-844F-8285380DC472}"/>
              </a:ext>
            </a:extLst>
          </p:cNvPr>
          <p:cNvSpPr>
            <a:spLocks/>
          </p:cNvSpPr>
          <p:nvPr userDrawn="1"/>
        </p:nvSpPr>
        <p:spPr bwMode="gray">
          <a:xfrm>
            <a:off x="101629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Tijdelijke aanduiding voor pasfoto">
            <a:extLst>
              <a:ext uri="{FF2B5EF4-FFF2-40B4-BE49-F238E27FC236}">
                <a16:creationId xmlns:a16="http://schemas.microsoft.com/office/drawing/2014/main" id="{C07A76B3-615E-43E0-B3BC-1FE34A171D3F}"/>
              </a:ext>
            </a:extLst>
          </p:cNvPr>
          <p:cNvSpPr>
            <a:spLocks noGrp="1"/>
          </p:cNvSpPr>
          <p:nvPr>
            <p:ph type="pic" sz="quarter" idx="24" hasCustomPrompt="1"/>
          </p:nvPr>
        </p:nvSpPr>
        <p:spPr bwMode="gray">
          <a:xfrm>
            <a:off x="1077804" y="1872766"/>
            <a:ext cx="1177200" cy="1177200"/>
          </a:xfrm>
          <a:prstGeom prst="ellipse">
            <a:avLst/>
          </a:prstGeom>
          <a:noFill/>
          <a:ln>
            <a:noFill/>
          </a:ln>
        </p:spPr>
        <p:txBody>
          <a:bodyPr/>
          <a:lstStyle>
            <a:lvl1pPr>
              <a:defRPr sz="500"/>
            </a:lvl1pPr>
          </a:lstStyle>
          <a:p>
            <a:r>
              <a:rPr lang="nl-NL" dirty="0"/>
              <a:t>[Selecteer fotokader -&gt; Invoegen -&gt; Afbeeldingen]</a:t>
            </a:r>
          </a:p>
        </p:txBody>
      </p:sp>
    </p:spTree>
    <p:extLst>
      <p:ext uri="{BB962C8B-B14F-4D97-AF65-F5344CB8AC3E}">
        <p14:creationId xmlns:p14="http://schemas.microsoft.com/office/powerpoint/2010/main" val="135610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Bio's">
    <p:bg bwMode="gray">
      <p:bgPr>
        <a:solidFill>
          <a:srgbClr val="FFFFFF"/>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E19E4DD-9870-4E67-9CB3-5342A0A08EDE}"/>
              </a:ext>
            </a:extLst>
          </p:cNvPr>
          <p:cNvGrpSpPr>
            <a:grpSpLocks/>
          </p:cNvGrpSpPr>
          <p:nvPr userDrawn="1"/>
        </p:nvGrpSpPr>
        <p:grpSpPr bwMode="gray">
          <a:xfrm>
            <a:off x="9809164" y="3175"/>
            <a:ext cx="882650" cy="7559676"/>
            <a:chOff x="9809164" y="3175"/>
            <a:chExt cx="882650" cy="7559676"/>
          </a:xfrm>
        </p:grpSpPr>
        <p:sp>
          <p:nvSpPr>
            <p:cNvPr id="15" name="Freeform 6">
              <a:extLst>
                <a:ext uri="{FF2B5EF4-FFF2-40B4-BE49-F238E27FC236}">
                  <a16:creationId xmlns:a16="http://schemas.microsoft.com/office/drawing/2014/main" id="{E1E90EDF-D367-40DB-8629-29865908B568}"/>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16" name="Groep 15">
              <a:extLst>
                <a:ext uri="{FF2B5EF4-FFF2-40B4-BE49-F238E27FC236}">
                  <a16:creationId xmlns:a16="http://schemas.microsoft.com/office/drawing/2014/main" id="{A73D16A7-739D-4C9B-9C09-8BB8CB54D4B1}"/>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18" name="Freeform 5">
                <a:extLst>
                  <a:ext uri="{FF2B5EF4-FFF2-40B4-BE49-F238E27FC236}">
                    <a16:creationId xmlns:a16="http://schemas.microsoft.com/office/drawing/2014/main" id="{223B67D6-4E45-4A80-97D5-D9C0B3B7B3E9}"/>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7">
                <a:extLst>
                  <a:ext uri="{FF2B5EF4-FFF2-40B4-BE49-F238E27FC236}">
                    <a16:creationId xmlns:a16="http://schemas.microsoft.com/office/drawing/2014/main" id="{195915CD-89C8-4DBA-8BB2-5C76774C5989}"/>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9" name="Tijdelijke aanduiding voor voettekst 8"/>
          <p:cNvSpPr>
            <a:spLocks noGrp="1"/>
          </p:cNvSpPr>
          <p:nvPr>
            <p:ph type="ftr" sz="quarter" idx="28"/>
          </p:nvPr>
        </p:nvSpPr>
        <p:spPr/>
        <p:txBody>
          <a:bodyPr/>
          <a:lstStyle>
            <a:lvl1pPr>
              <a:defRPr>
                <a:solidFill>
                  <a:srgbClr val="748585"/>
                </a:solidFill>
              </a:defRPr>
            </a:lvl1pPr>
          </a:lstStyle>
          <a:p>
            <a:r>
              <a:rPr lang="en-US" noProof="1"/>
              <a:t>[Title] | Status: [...]</a:t>
            </a:r>
          </a:p>
        </p:txBody>
      </p:sp>
      <p:sp>
        <p:nvSpPr>
          <p:cNvPr id="11" name="Tijdelijke aanduiding voor dianummer 10"/>
          <p:cNvSpPr>
            <a:spLocks noGrp="1"/>
          </p:cNvSpPr>
          <p:nvPr>
            <p:ph type="sldNum" sz="quarter" idx="29"/>
          </p:nvPr>
        </p:nvSpPr>
        <p:spPr/>
        <p:txBody>
          <a:bodyPr/>
          <a:lstStyle/>
          <a:p>
            <a:fld id="{1336C48C-F87C-4E4B-81EF-5027B17D1F61}" type="slidenum">
              <a:rPr lang="nl-NL" noProof="1" smtClean="0"/>
              <a:pPr/>
              <a:t>‹nr.›</a:t>
            </a:fld>
            <a:endParaRPr lang="nl-NL" noProof="1"/>
          </a:p>
        </p:txBody>
      </p:sp>
      <p:sp>
        <p:nvSpPr>
          <p:cNvPr id="17" name="Tijdelijke aanduiding voor tekst R"/>
          <p:cNvSpPr>
            <a:spLocks noGrp="1"/>
          </p:cNvSpPr>
          <p:nvPr>
            <p:ph type="body" sz="quarter" idx="23" hasCustomPrompt="1"/>
          </p:nvPr>
        </p:nvSpPr>
        <p:spPr bwMode="gray">
          <a:xfrm>
            <a:off x="5655600" y="3324440"/>
            <a:ext cx="3992400" cy="3240000"/>
          </a:xfrm>
        </p:spPr>
        <p:txBody>
          <a:bodyPr/>
          <a:lstStyle>
            <a:lvl1pPr>
              <a:defRPr baseline="0"/>
            </a:lvl1pPr>
          </a:lstStyle>
          <a:p>
            <a:pPr lvl="0"/>
            <a:r>
              <a:rPr lang="nl-NL"/>
              <a:t>[Tekst]</a:t>
            </a:r>
          </a:p>
        </p:txBody>
      </p:sp>
      <p:sp>
        <p:nvSpPr>
          <p:cNvPr id="10" name="Naam, functie, telnr. en e-mailadres R"/>
          <p:cNvSpPr>
            <a:spLocks noGrp="1"/>
          </p:cNvSpPr>
          <p:nvPr>
            <p:ph type="body" sz="quarter" idx="25" hasCustomPrompt="1"/>
          </p:nvPr>
        </p:nvSpPr>
        <p:spPr bwMode="gray">
          <a:xfrm>
            <a:off x="7195381" y="1804645"/>
            <a:ext cx="2452619" cy="1000125"/>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[Naam] (Functie 2e niveau en </a:t>
            </a:r>
            <a:r>
              <a:rPr lang="nl-NL" err="1"/>
              <a:t>telefoonummer</a:t>
            </a:r>
            <a:r>
              <a:rPr lang="nl-NL"/>
              <a:t> en e-mailadres 3e niveau)</a:t>
            </a:r>
          </a:p>
        </p:txBody>
      </p:sp>
      <p:sp>
        <p:nvSpPr>
          <p:cNvPr id="5" name="Tijdelijke aanduiding voor tekst L"/>
          <p:cNvSpPr>
            <a:spLocks noGrp="1"/>
          </p:cNvSpPr>
          <p:nvPr>
            <p:ph type="body" sz="quarter" idx="21" hasCustomPrompt="1"/>
          </p:nvPr>
        </p:nvSpPr>
        <p:spPr bwMode="gray">
          <a:xfrm>
            <a:off x="1079500" y="3324440"/>
            <a:ext cx="4014000" cy="3240000"/>
          </a:xfrm>
        </p:spPr>
        <p:txBody>
          <a:bodyPr/>
          <a:lstStyle>
            <a:lvl1pPr>
              <a:defRPr/>
            </a:lvl1pPr>
          </a:lstStyle>
          <a:p>
            <a:pPr lvl="0"/>
            <a:r>
              <a:rPr lang="nl-NL"/>
              <a:t>[Tekst]</a:t>
            </a:r>
          </a:p>
        </p:txBody>
      </p:sp>
      <p:sp>
        <p:nvSpPr>
          <p:cNvPr id="8" name="Naam, functie, telnr. en e-mailadres L"/>
          <p:cNvSpPr>
            <a:spLocks noGrp="1"/>
          </p:cNvSpPr>
          <p:nvPr>
            <p:ph type="body" sz="quarter" idx="22" hasCustomPrompt="1"/>
          </p:nvPr>
        </p:nvSpPr>
        <p:spPr bwMode="gray">
          <a:xfrm>
            <a:off x="2619249" y="1804645"/>
            <a:ext cx="2474252" cy="1000125"/>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[Naam] (Functie 2e niveau en </a:t>
            </a:r>
            <a:r>
              <a:rPr lang="nl-NL" err="1"/>
              <a:t>telefoonummer</a:t>
            </a:r>
            <a:r>
              <a:rPr lang="nl-NL"/>
              <a:t> en e-mailadres 3e niveau)</a:t>
            </a:r>
          </a:p>
        </p:txBody>
      </p:sp>
      <p:sp>
        <p:nvSpPr>
          <p:cNvPr id="6" name="Titel 5"/>
          <p:cNvSpPr>
            <a:spLocks noGrp="1"/>
          </p:cNvSpPr>
          <p:nvPr>
            <p:ph type="title" hasCustomPrompt="1"/>
          </p:nvPr>
        </p:nvSpPr>
        <p:spPr bwMode="gray">
          <a:xfrm>
            <a:off x="1080000" y="930101"/>
            <a:ext cx="8568000" cy="661814"/>
          </a:xfrm>
        </p:spPr>
        <p:txBody>
          <a:bodyPr/>
          <a:lstStyle>
            <a:lvl1pPr>
              <a:defRPr baseline="0"/>
            </a:lvl1pPr>
          </a:lstStyle>
          <a:p>
            <a:r>
              <a:rPr lang="nl-NL"/>
              <a:t/>
            </a:r>
            <a:br>
              <a:rPr lang="nl-NL"/>
            </a:br>
            <a:r>
              <a:rPr lang="nl-NL"/>
              <a:t>[Bio]</a:t>
            </a:r>
          </a:p>
        </p:txBody>
      </p:sp>
      <p:sp>
        <p:nvSpPr>
          <p:cNvPr id="20" name="LS1_1 (JU-Free)">
            <a:extLst>
              <a:ext uri="{FF2B5EF4-FFF2-40B4-BE49-F238E27FC236}">
                <a16:creationId xmlns:a16="http://schemas.microsoft.com/office/drawing/2014/main" id="{7DB5A720-676C-4C48-9651-24283EF39A12}"/>
              </a:ext>
            </a:extLst>
          </p:cNvPr>
          <p:cNvSpPr>
            <a:spLocks/>
          </p:cNvSpPr>
          <p:nvPr userDrawn="1"/>
        </p:nvSpPr>
        <p:spPr bwMode="gray">
          <a:xfrm>
            <a:off x="101629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Tijdelijke aanduiding voor pasfoto">
            <a:extLst>
              <a:ext uri="{FF2B5EF4-FFF2-40B4-BE49-F238E27FC236}">
                <a16:creationId xmlns:a16="http://schemas.microsoft.com/office/drawing/2014/main" id="{303ED26A-FEA6-497A-8BE8-904EB6F08D03}"/>
              </a:ext>
            </a:extLst>
          </p:cNvPr>
          <p:cNvSpPr>
            <a:spLocks noGrp="1"/>
          </p:cNvSpPr>
          <p:nvPr>
            <p:ph type="pic" sz="quarter" idx="26" hasCustomPrompt="1"/>
          </p:nvPr>
        </p:nvSpPr>
        <p:spPr bwMode="gray">
          <a:xfrm>
            <a:off x="5650989" y="1876009"/>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22" name="LS1_2 (JU-Free)">
            <a:extLst>
              <a:ext uri="{FF2B5EF4-FFF2-40B4-BE49-F238E27FC236}">
                <a16:creationId xmlns:a16="http://schemas.microsoft.com/office/drawing/2014/main" id="{60051281-BBC1-40D5-9D02-4A85EB884C12}"/>
              </a:ext>
            </a:extLst>
          </p:cNvPr>
          <p:cNvSpPr>
            <a:spLocks/>
          </p:cNvSpPr>
          <p:nvPr userDrawn="1"/>
        </p:nvSpPr>
        <p:spPr bwMode="gray">
          <a:xfrm>
            <a:off x="558623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Tijdelijke aanduiding voor pasfoto">
            <a:extLst>
              <a:ext uri="{FF2B5EF4-FFF2-40B4-BE49-F238E27FC236}">
                <a16:creationId xmlns:a16="http://schemas.microsoft.com/office/drawing/2014/main" id="{CFC7248D-B83C-4DE2-B438-63D51D842878}"/>
              </a:ext>
            </a:extLst>
          </p:cNvPr>
          <p:cNvSpPr>
            <a:spLocks noGrp="1"/>
          </p:cNvSpPr>
          <p:nvPr>
            <p:ph type="pic" sz="quarter" idx="24" hasCustomPrompt="1"/>
          </p:nvPr>
        </p:nvSpPr>
        <p:spPr bwMode="gray">
          <a:xfrm>
            <a:off x="1077804" y="1872766"/>
            <a:ext cx="1177200" cy="1177200"/>
          </a:xfrm>
          <a:prstGeom prst="ellipse">
            <a:avLst/>
          </a:prstGeom>
          <a:noFill/>
          <a:ln>
            <a:noFill/>
          </a:ln>
        </p:spPr>
        <p:txBody>
          <a:bodyPr/>
          <a:lstStyle>
            <a:lvl1pPr>
              <a:defRPr sz="500"/>
            </a:lvl1pPr>
          </a:lstStyle>
          <a:p>
            <a:r>
              <a:rPr lang="nl-NL" dirty="0"/>
              <a:t>[Selecteer fotokader -&gt; Invoegen -&gt; Afbeeldingen]</a:t>
            </a:r>
          </a:p>
        </p:txBody>
      </p:sp>
    </p:spTree>
    <p:extLst>
      <p:ext uri="{BB962C8B-B14F-4D97-AF65-F5344CB8AC3E}">
        <p14:creationId xmlns:p14="http://schemas.microsoft.com/office/powerpoint/2010/main" val="10787785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Projecten">
    <p:bg bwMode="gray">
      <p:bgPr>
        <a:solidFill>
          <a:srgbClr val="FFFFFF"/>
        </a:solidFill>
        <a:effectLst/>
      </p:bgPr>
    </p:bg>
    <p:spTree>
      <p:nvGrpSpPr>
        <p:cNvPr id="1" name=""/>
        <p:cNvGrpSpPr/>
        <p:nvPr/>
      </p:nvGrpSpPr>
      <p:grpSpPr>
        <a:xfrm>
          <a:off x="0" y="0"/>
          <a:ext cx="0" cy="0"/>
          <a:chOff x="0" y="0"/>
          <a:chExt cx="0" cy="0"/>
        </a:xfrm>
      </p:grpSpPr>
      <p:grpSp>
        <p:nvGrpSpPr>
          <p:cNvPr id="26" name="Groep 25">
            <a:extLst>
              <a:ext uri="{FF2B5EF4-FFF2-40B4-BE49-F238E27FC236}">
                <a16:creationId xmlns:a16="http://schemas.microsoft.com/office/drawing/2014/main" id="{43088366-8ADD-4351-B7A9-0B7B32698579}"/>
              </a:ext>
            </a:extLst>
          </p:cNvPr>
          <p:cNvGrpSpPr>
            <a:grpSpLocks/>
          </p:cNvGrpSpPr>
          <p:nvPr userDrawn="1"/>
        </p:nvGrpSpPr>
        <p:grpSpPr bwMode="gray">
          <a:xfrm>
            <a:off x="9809164" y="3175"/>
            <a:ext cx="882650" cy="7559676"/>
            <a:chOff x="9809164" y="3175"/>
            <a:chExt cx="882650" cy="7559676"/>
          </a:xfrm>
        </p:grpSpPr>
        <p:sp>
          <p:nvSpPr>
            <p:cNvPr id="27" name="Freeform 6">
              <a:extLst>
                <a:ext uri="{FF2B5EF4-FFF2-40B4-BE49-F238E27FC236}">
                  <a16:creationId xmlns:a16="http://schemas.microsoft.com/office/drawing/2014/main" id="{C73D5592-8AC0-42FC-A09D-005A2E0C7663}"/>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28" name="Groep 27">
              <a:extLst>
                <a:ext uri="{FF2B5EF4-FFF2-40B4-BE49-F238E27FC236}">
                  <a16:creationId xmlns:a16="http://schemas.microsoft.com/office/drawing/2014/main" id="{1335CF3A-924C-463F-BF7C-5F5BC719B17C}"/>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29" name="Freeform 5">
                <a:extLst>
                  <a:ext uri="{FF2B5EF4-FFF2-40B4-BE49-F238E27FC236}">
                    <a16:creationId xmlns:a16="http://schemas.microsoft.com/office/drawing/2014/main" id="{6D03C374-E065-42F9-B09C-036E6D2348B7}"/>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0" name="Freeform 7">
                <a:extLst>
                  <a:ext uri="{FF2B5EF4-FFF2-40B4-BE49-F238E27FC236}">
                    <a16:creationId xmlns:a16="http://schemas.microsoft.com/office/drawing/2014/main" id="{F64E5A4C-1EEE-42F4-A502-4C76CE7EB3A5}"/>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9" name="Tijdelijke aanduiding voor voettekst 8"/>
          <p:cNvSpPr>
            <a:spLocks noGrp="1"/>
          </p:cNvSpPr>
          <p:nvPr>
            <p:ph type="ftr" sz="quarter" idx="28"/>
          </p:nvPr>
        </p:nvSpPr>
        <p:spPr/>
        <p:txBody>
          <a:bodyPr/>
          <a:lstStyle>
            <a:lvl1pPr>
              <a:defRPr>
                <a:solidFill>
                  <a:srgbClr val="748585"/>
                </a:solidFill>
              </a:defRPr>
            </a:lvl1pPr>
          </a:lstStyle>
          <a:p>
            <a:r>
              <a:rPr lang="en-US" noProof="1"/>
              <a:t>[Title] | Status: [...]</a:t>
            </a:r>
          </a:p>
        </p:txBody>
      </p:sp>
      <p:sp>
        <p:nvSpPr>
          <p:cNvPr id="11" name="Tijdelijke aanduiding voor dianummer 10"/>
          <p:cNvSpPr>
            <a:spLocks noGrp="1"/>
          </p:cNvSpPr>
          <p:nvPr>
            <p:ph type="sldNum" sz="quarter" idx="29"/>
          </p:nvPr>
        </p:nvSpPr>
        <p:spPr/>
        <p:txBody>
          <a:bodyPr/>
          <a:lstStyle/>
          <a:p>
            <a:fld id="{1336C48C-F87C-4E4B-81EF-5027B17D1F61}" type="slidenum">
              <a:rPr lang="nl-NL" noProof="1" smtClean="0"/>
              <a:pPr/>
              <a:t>‹nr.›</a:t>
            </a:fld>
            <a:endParaRPr lang="nl-NL" noProof="1"/>
          </a:p>
        </p:txBody>
      </p:sp>
      <p:sp>
        <p:nvSpPr>
          <p:cNvPr id="17" name="Tijdelijke aanduiding voor tekst R"/>
          <p:cNvSpPr>
            <a:spLocks noGrp="1"/>
          </p:cNvSpPr>
          <p:nvPr>
            <p:ph type="body" sz="quarter" idx="23" hasCustomPrompt="1"/>
          </p:nvPr>
        </p:nvSpPr>
        <p:spPr bwMode="gray">
          <a:xfrm>
            <a:off x="5655600" y="3324440"/>
            <a:ext cx="3992400" cy="3240000"/>
          </a:xfrm>
        </p:spPr>
        <p:txBody>
          <a:bodyPr/>
          <a:lstStyle>
            <a:lvl1pPr>
              <a:defRPr baseline="0"/>
            </a:lvl1pPr>
          </a:lstStyle>
          <a:p>
            <a:pPr lvl="0"/>
            <a:r>
              <a:rPr lang="nl-NL"/>
              <a:t>[Tekst]</a:t>
            </a:r>
          </a:p>
        </p:txBody>
      </p:sp>
      <p:sp>
        <p:nvSpPr>
          <p:cNvPr id="10" name="Jaar en land R"/>
          <p:cNvSpPr>
            <a:spLocks noGrp="1"/>
          </p:cNvSpPr>
          <p:nvPr>
            <p:ph type="body" sz="quarter" idx="25" hasCustomPrompt="1"/>
          </p:nvPr>
        </p:nvSpPr>
        <p:spPr bwMode="gray">
          <a:xfrm>
            <a:off x="7195381" y="1804645"/>
            <a:ext cx="2452619" cy="648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5" name="Tijdelijke aanduiding voor tekst L"/>
          <p:cNvSpPr>
            <a:spLocks noGrp="1"/>
          </p:cNvSpPr>
          <p:nvPr>
            <p:ph type="body" sz="quarter" idx="21" hasCustomPrompt="1"/>
          </p:nvPr>
        </p:nvSpPr>
        <p:spPr bwMode="gray">
          <a:xfrm>
            <a:off x="1079500" y="3324440"/>
            <a:ext cx="4014000" cy="3240000"/>
          </a:xfrm>
        </p:spPr>
        <p:txBody>
          <a:bodyPr/>
          <a:lstStyle>
            <a:lvl1pPr>
              <a:defRPr/>
            </a:lvl1pPr>
          </a:lstStyle>
          <a:p>
            <a:pPr lvl="0"/>
            <a:r>
              <a:rPr lang="nl-NL"/>
              <a:t>[Tekst]</a:t>
            </a:r>
          </a:p>
        </p:txBody>
      </p:sp>
      <p:sp>
        <p:nvSpPr>
          <p:cNvPr id="8" name="Jaar en land L"/>
          <p:cNvSpPr>
            <a:spLocks noGrp="1"/>
          </p:cNvSpPr>
          <p:nvPr>
            <p:ph type="body" sz="quarter" idx="22" hasCustomPrompt="1"/>
          </p:nvPr>
        </p:nvSpPr>
        <p:spPr bwMode="gray">
          <a:xfrm>
            <a:off x="2619249" y="1804645"/>
            <a:ext cx="2474252" cy="648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31" name="LS1_1 (JU-Free)">
            <a:extLst>
              <a:ext uri="{FF2B5EF4-FFF2-40B4-BE49-F238E27FC236}">
                <a16:creationId xmlns:a16="http://schemas.microsoft.com/office/drawing/2014/main" id="{47F57882-6281-439F-A0BE-9A1879F08717}"/>
              </a:ext>
            </a:extLst>
          </p:cNvPr>
          <p:cNvSpPr>
            <a:spLocks/>
          </p:cNvSpPr>
          <p:nvPr userDrawn="1"/>
        </p:nvSpPr>
        <p:spPr bwMode="gray">
          <a:xfrm>
            <a:off x="101629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Tijdelijke aanduiding voor pasfoto">
            <a:extLst>
              <a:ext uri="{FF2B5EF4-FFF2-40B4-BE49-F238E27FC236}">
                <a16:creationId xmlns:a16="http://schemas.microsoft.com/office/drawing/2014/main" id="{C6890CDE-B8D2-4369-ADF8-C1C01DF1D98E}"/>
              </a:ext>
            </a:extLst>
          </p:cNvPr>
          <p:cNvSpPr>
            <a:spLocks noGrp="1"/>
          </p:cNvSpPr>
          <p:nvPr>
            <p:ph type="pic" sz="quarter" idx="26" hasCustomPrompt="1"/>
          </p:nvPr>
        </p:nvSpPr>
        <p:spPr bwMode="gray">
          <a:xfrm>
            <a:off x="5650989" y="1876009"/>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33" name="LS1_2 (JU-Free)">
            <a:extLst>
              <a:ext uri="{FF2B5EF4-FFF2-40B4-BE49-F238E27FC236}">
                <a16:creationId xmlns:a16="http://schemas.microsoft.com/office/drawing/2014/main" id="{0D89CF56-5E09-4751-96EA-366F1B374EF3}"/>
              </a:ext>
            </a:extLst>
          </p:cNvPr>
          <p:cNvSpPr>
            <a:spLocks/>
          </p:cNvSpPr>
          <p:nvPr userDrawn="1"/>
        </p:nvSpPr>
        <p:spPr bwMode="gray">
          <a:xfrm>
            <a:off x="558623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 name="Tijdelijke aanduiding voor pasfoto">
            <a:extLst>
              <a:ext uri="{FF2B5EF4-FFF2-40B4-BE49-F238E27FC236}">
                <a16:creationId xmlns:a16="http://schemas.microsoft.com/office/drawing/2014/main" id="{400A7CC3-67C0-4D27-A694-69CD45100488}"/>
              </a:ext>
            </a:extLst>
          </p:cNvPr>
          <p:cNvSpPr>
            <a:spLocks noGrp="1"/>
          </p:cNvSpPr>
          <p:nvPr>
            <p:ph type="pic" sz="quarter" idx="24" hasCustomPrompt="1"/>
          </p:nvPr>
        </p:nvSpPr>
        <p:spPr bwMode="gray">
          <a:xfrm>
            <a:off x="1077804" y="1872766"/>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6" name="Titel 5"/>
          <p:cNvSpPr>
            <a:spLocks noGrp="1"/>
          </p:cNvSpPr>
          <p:nvPr>
            <p:ph type="title" hasCustomPrompt="1"/>
          </p:nvPr>
        </p:nvSpPr>
        <p:spPr bwMode="gray"/>
        <p:txBody>
          <a:bodyPr/>
          <a:lstStyle>
            <a:lvl1pPr>
              <a:defRPr lang="nl-NL" dirty="0" smtClean="0"/>
            </a:lvl1pPr>
          </a:lstStyle>
          <a:p>
            <a:r>
              <a:rPr lang="nl-NL"/>
              <a:t/>
            </a:r>
            <a:br>
              <a:rPr lang="nl-NL"/>
            </a:br>
            <a:r>
              <a:rPr lang="nl-NL"/>
              <a:t>[2 Projecten]</a:t>
            </a:r>
          </a:p>
        </p:txBody>
      </p:sp>
    </p:spTree>
    <p:extLst>
      <p:ext uri="{BB962C8B-B14F-4D97-AF65-F5344CB8AC3E}">
        <p14:creationId xmlns:p14="http://schemas.microsoft.com/office/powerpoint/2010/main" val="1455408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Projecten">
    <p:bg bwMode="gray">
      <p:bgPr>
        <a:solidFill>
          <a:srgbClr val="FFFFFF"/>
        </a:solidFill>
        <a:effectLst/>
      </p:bgPr>
    </p:bg>
    <p:spTree>
      <p:nvGrpSpPr>
        <p:cNvPr id="1" name=""/>
        <p:cNvGrpSpPr/>
        <p:nvPr/>
      </p:nvGrpSpPr>
      <p:grpSpPr>
        <a:xfrm>
          <a:off x="0" y="0"/>
          <a:ext cx="0" cy="0"/>
          <a:chOff x="0" y="0"/>
          <a:chExt cx="0" cy="0"/>
        </a:xfrm>
      </p:grpSpPr>
      <p:grpSp>
        <p:nvGrpSpPr>
          <p:cNvPr id="38" name="Groep 37">
            <a:extLst>
              <a:ext uri="{FF2B5EF4-FFF2-40B4-BE49-F238E27FC236}">
                <a16:creationId xmlns:a16="http://schemas.microsoft.com/office/drawing/2014/main" id="{9B726269-DA2D-4034-A56B-639108072C12}"/>
              </a:ext>
            </a:extLst>
          </p:cNvPr>
          <p:cNvGrpSpPr>
            <a:grpSpLocks/>
          </p:cNvGrpSpPr>
          <p:nvPr userDrawn="1"/>
        </p:nvGrpSpPr>
        <p:grpSpPr bwMode="gray">
          <a:xfrm>
            <a:off x="9809164" y="3175"/>
            <a:ext cx="882650" cy="7559676"/>
            <a:chOff x="9809164" y="3175"/>
            <a:chExt cx="882650" cy="7559676"/>
          </a:xfrm>
        </p:grpSpPr>
        <p:sp>
          <p:nvSpPr>
            <p:cNvPr id="39" name="Freeform 6">
              <a:extLst>
                <a:ext uri="{FF2B5EF4-FFF2-40B4-BE49-F238E27FC236}">
                  <a16:creationId xmlns:a16="http://schemas.microsoft.com/office/drawing/2014/main" id="{2210A98A-8D02-4C0F-ADBB-5F90F1BA6D13}"/>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40" name="Groep 39">
              <a:extLst>
                <a:ext uri="{FF2B5EF4-FFF2-40B4-BE49-F238E27FC236}">
                  <a16:creationId xmlns:a16="http://schemas.microsoft.com/office/drawing/2014/main" id="{708FCB02-A3F6-4955-BFCB-52805B2A668D}"/>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41" name="Freeform 5">
                <a:extLst>
                  <a:ext uri="{FF2B5EF4-FFF2-40B4-BE49-F238E27FC236}">
                    <a16:creationId xmlns:a16="http://schemas.microsoft.com/office/drawing/2014/main" id="{00271ADF-9D4A-4543-A0A0-8104F4C2991F}"/>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2" name="Freeform 7">
                <a:extLst>
                  <a:ext uri="{FF2B5EF4-FFF2-40B4-BE49-F238E27FC236}">
                    <a16:creationId xmlns:a16="http://schemas.microsoft.com/office/drawing/2014/main" id="{1FC2BA7D-B8BF-4B07-8157-56426868A7F3}"/>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9" name="Tijdelijke aanduiding voor voettekst 8"/>
          <p:cNvSpPr>
            <a:spLocks noGrp="1"/>
          </p:cNvSpPr>
          <p:nvPr>
            <p:ph type="ftr" sz="quarter" idx="35"/>
          </p:nvPr>
        </p:nvSpPr>
        <p:spPr/>
        <p:txBody>
          <a:bodyPr/>
          <a:lstStyle>
            <a:lvl1pPr>
              <a:defRPr>
                <a:solidFill>
                  <a:srgbClr val="748585"/>
                </a:solidFill>
              </a:defRPr>
            </a:lvl1pPr>
          </a:lstStyle>
          <a:p>
            <a:r>
              <a:rPr lang="en-US" noProof="1"/>
              <a:t>[Title] | Status: [...]</a:t>
            </a:r>
          </a:p>
        </p:txBody>
      </p:sp>
      <p:sp>
        <p:nvSpPr>
          <p:cNvPr id="11" name="Tijdelijke aanduiding voor dianummer 10"/>
          <p:cNvSpPr>
            <a:spLocks noGrp="1"/>
          </p:cNvSpPr>
          <p:nvPr>
            <p:ph type="sldNum" sz="quarter" idx="36"/>
          </p:nvPr>
        </p:nvSpPr>
        <p:spPr/>
        <p:txBody>
          <a:bodyPr/>
          <a:lstStyle/>
          <a:p>
            <a:fld id="{1336C48C-F87C-4E4B-81EF-5027B17D1F61}" type="slidenum">
              <a:rPr lang="nl-NL" noProof="1" smtClean="0"/>
              <a:pPr/>
              <a:t>‹nr.›</a:t>
            </a:fld>
            <a:endParaRPr lang="nl-NL" noProof="1"/>
          </a:p>
        </p:txBody>
      </p:sp>
      <p:sp>
        <p:nvSpPr>
          <p:cNvPr id="14" name="Tijdelijke aanduiding voor tekst R 2"/>
          <p:cNvSpPr>
            <a:spLocks noGrp="1"/>
          </p:cNvSpPr>
          <p:nvPr>
            <p:ph type="body" sz="quarter" idx="27" hasCustomPrompt="1"/>
          </p:nvPr>
        </p:nvSpPr>
        <p:spPr bwMode="gray">
          <a:xfrm>
            <a:off x="7195381" y="4873162"/>
            <a:ext cx="2452619" cy="1692000"/>
          </a:xfrm>
        </p:spPr>
        <p:txBody>
          <a:bodyPr/>
          <a:lstStyle>
            <a:lvl1pPr>
              <a:defRPr baseline="0"/>
            </a:lvl1pPr>
          </a:lstStyle>
          <a:p>
            <a:pPr lvl="0"/>
            <a:r>
              <a:rPr lang="nl-NL"/>
              <a:t>[Tekst]</a:t>
            </a:r>
          </a:p>
        </p:txBody>
      </p:sp>
      <p:sp>
        <p:nvSpPr>
          <p:cNvPr id="15" name="Jaar en land R 2"/>
          <p:cNvSpPr>
            <a:spLocks noGrp="1"/>
          </p:cNvSpPr>
          <p:nvPr>
            <p:ph type="body" sz="quarter" idx="28" hasCustomPrompt="1"/>
          </p:nvPr>
        </p:nvSpPr>
        <p:spPr bwMode="gray">
          <a:xfrm>
            <a:off x="7195381" y="4304836"/>
            <a:ext cx="2452619" cy="504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17" name="Tijdelijke aanduiding voor tekst R 1"/>
          <p:cNvSpPr>
            <a:spLocks noGrp="1"/>
          </p:cNvSpPr>
          <p:nvPr>
            <p:ph type="body" sz="quarter" idx="23" hasCustomPrompt="1"/>
          </p:nvPr>
        </p:nvSpPr>
        <p:spPr bwMode="gray">
          <a:xfrm>
            <a:off x="7195381" y="2372971"/>
            <a:ext cx="2452619" cy="1692000"/>
          </a:xfrm>
        </p:spPr>
        <p:txBody>
          <a:bodyPr/>
          <a:lstStyle>
            <a:lvl1pPr>
              <a:defRPr baseline="0"/>
            </a:lvl1pPr>
          </a:lstStyle>
          <a:p>
            <a:pPr lvl="0"/>
            <a:r>
              <a:rPr lang="nl-NL"/>
              <a:t>[Tekst]</a:t>
            </a:r>
          </a:p>
        </p:txBody>
      </p:sp>
      <p:sp>
        <p:nvSpPr>
          <p:cNvPr id="10" name="Jaar en land R 1"/>
          <p:cNvSpPr>
            <a:spLocks noGrp="1"/>
          </p:cNvSpPr>
          <p:nvPr>
            <p:ph type="body" sz="quarter" idx="25" hasCustomPrompt="1"/>
          </p:nvPr>
        </p:nvSpPr>
        <p:spPr bwMode="gray">
          <a:xfrm>
            <a:off x="7195381" y="1804645"/>
            <a:ext cx="2452619" cy="504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18" name="Tijdelijke aanduiding voor tekst L 2"/>
          <p:cNvSpPr>
            <a:spLocks noGrp="1"/>
          </p:cNvSpPr>
          <p:nvPr>
            <p:ph type="body" sz="quarter" idx="30" hasCustomPrompt="1"/>
          </p:nvPr>
        </p:nvSpPr>
        <p:spPr bwMode="gray">
          <a:xfrm>
            <a:off x="2619248" y="4873162"/>
            <a:ext cx="2520000" cy="1692000"/>
          </a:xfrm>
        </p:spPr>
        <p:txBody>
          <a:bodyPr/>
          <a:lstStyle>
            <a:lvl1pPr>
              <a:defRPr/>
            </a:lvl1pPr>
          </a:lstStyle>
          <a:p>
            <a:pPr lvl="0"/>
            <a:r>
              <a:rPr lang="nl-NL"/>
              <a:t>[Tekst]</a:t>
            </a:r>
          </a:p>
        </p:txBody>
      </p:sp>
      <p:sp>
        <p:nvSpPr>
          <p:cNvPr id="19" name="Jaar en land L 2"/>
          <p:cNvSpPr>
            <a:spLocks noGrp="1"/>
          </p:cNvSpPr>
          <p:nvPr>
            <p:ph type="body" sz="quarter" idx="31" hasCustomPrompt="1"/>
          </p:nvPr>
        </p:nvSpPr>
        <p:spPr bwMode="gray">
          <a:xfrm>
            <a:off x="2619248" y="4304836"/>
            <a:ext cx="2520000" cy="504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5" name="Tijdelijke aanduiding voor tekst L 1"/>
          <p:cNvSpPr>
            <a:spLocks noGrp="1"/>
          </p:cNvSpPr>
          <p:nvPr>
            <p:ph type="body" sz="quarter" idx="21" hasCustomPrompt="1"/>
          </p:nvPr>
        </p:nvSpPr>
        <p:spPr bwMode="gray">
          <a:xfrm>
            <a:off x="2619248" y="2372971"/>
            <a:ext cx="2520000" cy="1692000"/>
          </a:xfrm>
        </p:spPr>
        <p:txBody>
          <a:bodyPr/>
          <a:lstStyle>
            <a:lvl1pPr>
              <a:defRPr/>
            </a:lvl1pPr>
          </a:lstStyle>
          <a:p>
            <a:pPr lvl="0"/>
            <a:r>
              <a:rPr lang="nl-NL"/>
              <a:t>[Tekst]</a:t>
            </a:r>
          </a:p>
        </p:txBody>
      </p:sp>
      <p:sp>
        <p:nvSpPr>
          <p:cNvPr id="8" name="Jaar en land L 1"/>
          <p:cNvSpPr>
            <a:spLocks noGrp="1"/>
          </p:cNvSpPr>
          <p:nvPr>
            <p:ph type="body" sz="quarter" idx="22" hasCustomPrompt="1"/>
          </p:nvPr>
        </p:nvSpPr>
        <p:spPr bwMode="gray">
          <a:xfrm>
            <a:off x="2619248" y="1804645"/>
            <a:ext cx="2520000" cy="504000"/>
          </a:xfrm>
        </p:spPr>
        <p:txBody>
          <a:bodyPr/>
          <a:lstStyle>
            <a:lvl1pPr marL="0" marR="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sz="1200" b="1" baseline="0">
                <a:solidFill>
                  <a:schemeClr val="tx2"/>
                </a:solidFill>
              </a:defRPr>
            </a:lvl1pPr>
            <a:lvl2pPr marL="0" indent="0">
              <a:spcAft>
                <a:spcPts val="1200"/>
              </a:spcAft>
              <a:buFont typeface="Arial" panose="020B0604020202020204" pitchFamily="34" charset="0"/>
              <a:buNone/>
              <a:defRPr b="0">
                <a:solidFill>
                  <a:schemeClr val="tx2"/>
                </a:solidFill>
              </a:defRPr>
            </a:lvl2pPr>
            <a:lvl3pPr marL="0" indent="0">
              <a:lnSpc>
                <a:spcPct val="110000"/>
              </a:lnSpc>
              <a:spcAft>
                <a:spcPts val="0"/>
              </a:spcAft>
              <a:buFont typeface="Arial" panose="020B0604020202020204" pitchFamily="34" charset="0"/>
              <a:buNone/>
              <a:defRPr sz="800" b="0" baseline="0">
                <a:solidFill>
                  <a:schemeClr val="tx1"/>
                </a:solidFill>
              </a:defRPr>
            </a:lvl3pPr>
            <a:lvl4pPr marL="0" indent="0">
              <a:spcAft>
                <a:spcPts val="0"/>
              </a:spcAft>
              <a:buNone/>
              <a:defRPr sz="800" b="0"/>
            </a:lvl4pPr>
            <a:lvl5pPr marL="0" indent="0">
              <a:spcAft>
                <a:spcPts val="0"/>
              </a:spcAft>
              <a:buNone/>
              <a:defRPr sz="800" b="0"/>
            </a:lvl5pPr>
            <a:lvl6pPr marL="0" indent="0">
              <a:spcAft>
                <a:spcPts val="0"/>
              </a:spcAft>
              <a:buNone/>
              <a:defRPr sz="800" b="0"/>
            </a:lvl6pPr>
            <a:lvl7pPr marL="0" indent="0">
              <a:spcAft>
                <a:spcPts val="0"/>
              </a:spcAft>
              <a:buFont typeface="Arial" panose="020B0604020202020204" pitchFamily="34" charset="0"/>
              <a:buNone/>
              <a:defRPr sz="800" b="0"/>
            </a:lvl7pPr>
            <a:lvl8pPr marL="0" indent="0">
              <a:spcAft>
                <a:spcPts val="0"/>
              </a:spcAft>
              <a:buFont typeface="Arial" panose="020B0604020202020204" pitchFamily="34" charset="0"/>
              <a:buNone/>
              <a:defRPr sz="800" b="0"/>
            </a:lvl8pPr>
            <a:lvl9pPr marL="0" indent="0">
              <a:spcAft>
                <a:spcPts val="0"/>
              </a:spcAft>
              <a:buFont typeface="Arial" panose="020B0604020202020204" pitchFamily="34" charset="0"/>
              <a:buNone/>
              <a:defRPr sz="800" b="0"/>
            </a:lvl9pPr>
          </a:lstStyle>
          <a:p>
            <a:pPr marL="0" marR="0" lvl="0" indent="0" algn="l" defTabSz="801929" rtl="0" eaLnBrk="1" fontAlgn="auto" latinLnBrk="0" hangingPunct="1">
              <a:lnSpc>
                <a:spcPct val="117000"/>
              </a:lnSpc>
              <a:spcBef>
                <a:spcPts val="0"/>
              </a:spcBef>
              <a:spcAft>
                <a:spcPts val="0"/>
              </a:spcAft>
              <a:buClr>
                <a:schemeClr val="tx1"/>
              </a:buClr>
              <a:buSzPct val="115000"/>
              <a:buFont typeface="Arial" panose="020B0604020202020204" pitchFamily="34" charset="0"/>
              <a:buNone/>
              <a:tabLst/>
              <a:defRPr/>
            </a:pPr>
            <a:r>
              <a:rPr lang="nl-NL"/>
              <a:t>[Projecttitel] (Jaar, land 2e niveau)</a:t>
            </a:r>
          </a:p>
        </p:txBody>
      </p:sp>
      <p:sp>
        <p:nvSpPr>
          <p:cNvPr id="30" name="Tijdelijke aanduiding voor pasfoto">
            <a:extLst>
              <a:ext uri="{FF2B5EF4-FFF2-40B4-BE49-F238E27FC236}">
                <a16:creationId xmlns:a16="http://schemas.microsoft.com/office/drawing/2014/main" id="{0F2A6F41-15D5-460C-A9DD-0FAFBEC93C59}"/>
              </a:ext>
            </a:extLst>
          </p:cNvPr>
          <p:cNvSpPr>
            <a:spLocks noGrp="1"/>
          </p:cNvSpPr>
          <p:nvPr>
            <p:ph type="pic" sz="quarter" idx="24" hasCustomPrompt="1"/>
          </p:nvPr>
        </p:nvSpPr>
        <p:spPr bwMode="gray">
          <a:xfrm>
            <a:off x="1077804" y="1872766"/>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31" name="LS1_1 (JU-Free)">
            <a:extLst>
              <a:ext uri="{FF2B5EF4-FFF2-40B4-BE49-F238E27FC236}">
                <a16:creationId xmlns:a16="http://schemas.microsoft.com/office/drawing/2014/main" id="{D5FD1710-0A4F-41EB-9C45-5EC63424B785}"/>
              </a:ext>
            </a:extLst>
          </p:cNvPr>
          <p:cNvSpPr>
            <a:spLocks/>
          </p:cNvSpPr>
          <p:nvPr userDrawn="1"/>
        </p:nvSpPr>
        <p:spPr bwMode="gray">
          <a:xfrm>
            <a:off x="101629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Tijdelijke aanduiding voor pasfoto">
            <a:extLst>
              <a:ext uri="{FF2B5EF4-FFF2-40B4-BE49-F238E27FC236}">
                <a16:creationId xmlns:a16="http://schemas.microsoft.com/office/drawing/2014/main" id="{F0FE0600-04BC-4889-AB6F-22E48D2142DD}"/>
              </a:ext>
            </a:extLst>
          </p:cNvPr>
          <p:cNvSpPr>
            <a:spLocks noGrp="1"/>
          </p:cNvSpPr>
          <p:nvPr>
            <p:ph type="pic" sz="quarter" idx="26" hasCustomPrompt="1"/>
          </p:nvPr>
        </p:nvSpPr>
        <p:spPr bwMode="gray">
          <a:xfrm>
            <a:off x="5650989" y="1876009"/>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33" name="LS1_2 (JU-Free)">
            <a:extLst>
              <a:ext uri="{FF2B5EF4-FFF2-40B4-BE49-F238E27FC236}">
                <a16:creationId xmlns:a16="http://schemas.microsoft.com/office/drawing/2014/main" id="{7B4C560A-E93C-4A92-82F1-B929BC4AD1CC}"/>
              </a:ext>
            </a:extLst>
          </p:cNvPr>
          <p:cNvSpPr>
            <a:spLocks/>
          </p:cNvSpPr>
          <p:nvPr userDrawn="1"/>
        </p:nvSpPr>
        <p:spPr bwMode="gray">
          <a:xfrm>
            <a:off x="5586236" y="1758179"/>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 name="Tijdelijke aanduiding voor pasfoto">
            <a:extLst>
              <a:ext uri="{FF2B5EF4-FFF2-40B4-BE49-F238E27FC236}">
                <a16:creationId xmlns:a16="http://schemas.microsoft.com/office/drawing/2014/main" id="{FBD71E3A-8D00-44F1-87BF-26ED548AE8B1}"/>
              </a:ext>
            </a:extLst>
          </p:cNvPr>
          <p:cNvSpPr>
            <a:spLocks noGrp="1"/>
          </p:cNvSpPr>
          <p:nvPr>
            <p:ph type="pic" sz="quarter" idx="32" hasCustomPrompt="1"/>
          </p:nvPr>
        </p:nvSpPr>
        <p:spPr bwMode="gray">
          <a:xfrm>
            <a:off x="1077806" y="4327595"/>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35" name="LS1_3 (JU-Free)">
            <a:extLst>
              <a:ext uri="{FF2B5EF4-FFF2-40B4-BE49-F238E27FC236}">
                <a16:creationId xmlns:a16="http://schemas.microsoft.com/office/drawing/2014/main" id="{773A1E55-D529-459F-B6A7-D5BAA940204B}"/>
              </a:ext>
            </a:extLst>
          </p:cNvPr>
          <p:cNvSpPr>
            <a:spLocks/>
          </p:cNvSpPr>
          <p:nvPr userDrawn="1"/>
        </p:nvSpPr>
        <p:spPr bwMode="gray">
          <a:xfrm>
            <a:off x="1016306" y="4209765"/>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 name="Tijdelijke aanduiding voor pasfoto">
            <a:extLst>
              <a:ext uri="{FF2B5EF4-FFF2-40B4-BE49-F238E27FC236}">
                <a16:creationId xmlns:a16="http://schemas.microsoft.com/office/drawing/2014/main" id="{F2455C27-03D3-4147-9A58-8EAA5C0F4B14}"/>
              </a:ext>
            </a:extLst>
          </p:cNvPr>
          <p:cNvSpPr>
            <a:spLocks noGrp="1"/>
          </p:cNvSpPr>
          <p:nvPr>
            <p:ph type="pic" sz="quarter" idx="33" hasCustomPrompt="1"/>
          </p:nvPr>
        </p:nvSpPr>
        <p:spPr bwMode="gray">
          <a:xfrm>
            <a:off x="5650986" y="4327595"/>
            <a:ext cx="1177200" cy="1177200"/>
          </a:xfrm>
          <a:prstGeom prst="ellipse">
            <a:avLst/>
          </a:prstGeom>
          <a:noFill/>
          <a:ln>
            <a:noFill/>
          </a:ln>
        </p:spPr>
        <p:txBody>
          <a:bodyPr/>
          <a:lstStyle>
            <a:lvl1pPr>
              <a:defRPr sz="500"/>
            </a:lvl1pPr>
          </a:lstStyle>
          <a:p>
            <a:r>
              <a:rPr lang="nl-NL" dirty="0"/>
              <a:t>[Selecteer fotokader -&gt; Invoegen -&gt; Afbeeldingen]</a:t>
            </a:r>
          </a:p>
        </p:txBody>
      </p:sp>
      <p:sp>
        <p:nvSpPr>
          <p:cNvPr id="37" name="LS1_4 (JU-Free)">
            <a:extLst>
              <a:ext uri="{FF2B5EF4-FFF2-40B4-BE49-F238E27FC236}">
                <a16:creationId xmlns:a16="http://schemas.microsoft.com/office/drawing/2014/main" id="{74651E04-4EAC-403A-AF1D-C77808522610}"/>
              </a:ext>
            </a:extLst>
          </p:cNvPr>
          <p:cNvSpPr>
            <a:spLocks/>
          </p:cNvSpPr>
          <p:nvPr userDrawn="1"/>
        </p:nvSpPr>
        <p:spPr bwMode="gray">
          <a:xfrm>
            <a:off x="5589479" y="4209765"/>
            <a:ext cx="1412875" cy="1357313"/>
          </a:xfrm>
          <a:custGeom>
            <a:avLst/>
            <a:gdLst>
              <a:gd name="T0" fmla="*/ 3959 w 4451"/>
              <a:gd name="T1" fmla="*/ 176 h 4278"/>
              <a:gd name="T2" fmla="*/ 4026 w 4451"/>
              <a:gd name="T3" fmla="*/ 347 h 4278"/>
              <a:gd name="T4" fmla="*/ 3921 w 4451"/>
              <a:gd name="T5" fmla="*/ 301 h 4278"/>
              <a:gd name="T6" fmla="*/ 4094 w 4451"/>
              <a:gd name="T7" fmla="*/ 441 h 4278"/>
              <a:gd name="T8" fmla="*/ 3016 w 4451"/>
              <a:gd name="T9" fmla="*/ 309 h 4278"/>
              <a:gd name="T10" fmla="*/ 3496 w 4451"/>
              <a:gd name="T11" fmla="*/ 454 h 4278"/>
              <a:gd name="T12" fmla="*/ 3295 w 4451"/>
              <a:gd name="T13" fmla="*/ 398 h 4278"/>
              <a:gd name="T14" fmla="*/ 2358 w 4451"/>
              <a:gd name="T15" fmla="*/ 207 h 4278"/>
              <a:gd name="T16" fmla="*/ 2246 w 4451"/>
              <a:gd name="T17" fmla="*/ 184 h 4278"/>
              <a:gd name="T18" fmla="*/ 2552 w 4451"/>
              <a:gd name="T19" fmla="*/ 227 h 4278"/>
              <a:gd name="T20" fmla="*/ 2132 w 4451"/>
              <a:gd name="T21" fmla="*/ 197 h 4278"/>
              <a:gd name="T22" fmla="*/ 1369 w 4451"/>
              <a:gd name="T23" fmla="*/ 313 h 4278"/>
              <a:gd name="T24" fmla="*/ 1661 w 4451"/>
              <a:gd name="T25" fmla="*/ 217 h 4278"/>
              <a:gd name="T26" fmla="*/ 146 w 4451"/>
              <a:gd name="T27" fmla="*/ 1467 h 4278"/>
              <a:gd name="T28" fmla="*/ 1472 w 4451"/>
              <a:gd name="T29" fmla="*/ 263 h 4278"/>
              <a:gd name="T30" fmla="*/ 57 w 4451"/>
              <a:gd name="T31" fmla="*/ 1746 h 4278"/>
              <a:gd name="T32" fmla="*/ 1953 w 4451"/>
              <a:gd name="T33" fmla="*/ 214 h 4278"/>
              <a:gd name="T34" fmla="*/ 55 w 4451"/>
              <a:gd name="T35" fmla="*/ 1828 h 4278"/>
              <a:gd name="T36" fmla="*/ 1045 w 4451"/>
              <a:gd name="T37" fmla="*/ 461 h 4278"/>
              <a:gd name="T38" fmla="*/ 463 w 4451"/>
              <a:gd name="T39" fmla="*/ 983 h 4278"/>
              <a:gd name="T40" fmla="*/ 657 w 4451"/>
              <a:gd name="T41" fmla="*/ 747 h 4278"/>
              <a:gd name="T42" fmla="*/ 962 w 4451"/>
              <a:gd name="T43" fmla="*/ 510 h 4278"/>
              <a:gd name="T44" fmla="*/ 1102 w 4451"/>
              <a:gd name="T45" fmla="*/ 429 h 4278"/>
              <a:gd name="T46" fmla="*/ 184 w 4451"/>
              <a:gd name="T47" fmla="*/ 1378 h 4278"/>
              <a:gd name="T48" fmla="*/ 347 w 4451"/>
              <a:gd name="T49" fmla="*/ 1117 h 4278"/>
              <a:gd name="T50" fmla="*/ 301 w 4451"/>
              <a:gd name="T51" fmla="*/ 1221 h 4278"/>
              <a:gd name="T52" fmla="*/ 783 w 4451"/>
              <a:gd name="T53" fmla="*/ 3841 h 4278"/>
              <a:gd name="T54" fmla="*/ 176 w 4451"/>
              <a:gd name="T55" fmla="*/ 2979 h 4278"/>
              <a:gd name="T56" fmla="*/ 142 w 4451"/>
              <a:gd name="T57" fmla="*/ 2889 h 4278"/>
              <a:gd name="T58" fmla="*/ 1198 w 4451"/>
              <a:gd name="T59" fmla="*/ 4094 h 4278"/>
              <a:gd name="T60" fmla="*/ 185 w 4451"/>
              <a:gd name="T61" fmla="*/ 3081 h 4278"/>
              <a:gd name="T62" fmla="*/ 441 w 4451"/>
              <a:gd name="T63" fmla="*/ 3474 h 4278"/>
              <a:gd name="T64" fmla="*/ 384 w 4451"/>
              <a:gd name="T65" fmla="*/ 3396 h 4278"/>
              <a:gd name="T66" fmla="*/ 76 w 4451"/>
              <a:gd name="T67" fmla="*/ 2724 h 4278"/>
              <a:gd name="T68" fmla="*/ 729 w 4451"/>
              <a:gd name="T69" fmla="*/ 3754 h 4278"/>
              <a:gd name="T70" fmla="*/ 9 w 4451"/>
              <a:gd name="T71" fmla="*/ 2424 h 4278"/>
              <a:gd name="T72" fmla="*/ 1648 w 4451"/>
              <a:gd name="T73" fmla="*/ 4223 h 4278"/>
              <a:gd name="T74" fmla="*/ 1953 w 4451"/>
              <a:gd name="T75" fmla="*/ 4244 h 4278"/>
              <a:gd name="T76" fmla="*/ 38 w 4451"/>
              <a:gd name="T77" fmla="*/ 2534 h 4278"/>
              <a:gd name="T78" fmla="*/ 1368 w 4451"/>
              <a:gd name="T79" fmla="*/ 4146 h 4278"/>
              <a:gd name="T80" fmla="*/ 1308 w 4451"/>
              <a:gd name="T81" fmla="*/ 4123 h 4278"/>
              <a:gd name="T82" fmla="*/ 4061 w 4451"/>
              <a:gd name="T83" fmla="*/ 2617 h 4278"/>
              <a:gd name="T84" fmla="*/ 4077 w 4451"/>
              <a:gd name="T85" fmla="*/ 2521 h 4278"/>
              <a:gd name="T86" fmla="*/ 4096 w 4451"/>
              <a:gd name="T87" fmla="*/ 2327 h 4278"/>
              <a:gd name="T88" fmla="*/ 3849 w 4451"/>
              <a:gd name="T89" fmla="*/ 3175 h 4278"/>
              <a:gd name="T90" fmla="*/ 4029 w 4451"/>
              <a:gd name="T91" fmla="*/ 2693 h 4278"/>
              <a:gd name="T92" fmla="*/ 2799 w 4451"/>
              <a:gd name="T93" fmla="*/ 4102 h 4278"/>
              <a:gd name="T94" fmla="*/ 2617 w 4451"/>
              <a:gd name="T95" fmla="*/ 4165 h 4278"/>
              <a:gd name="T96" fmla="*/ 3080 w 4451"/>
              <a:gd name="T97" fmla="*/ 3982 h 4278"/>
              <a:gd name="T98" fmla="*/ 2145 w 4451"/>
              <a:gd name="T99" fmla="*/ 4244 h 4278"/>
              <a:gd name="T100" fmla="*/ 2544 w 4451"/>
              <a:gd name="T101" fmla="*/ 4202 h 4278"/>
              <a:gd name="T102" fmla="*/ 3533 w 4451"/>
              <a:gd name="T103" fmla="*/ 3643 h 4278"/>
              <a:gd name="T104" fmla="*/ 3635 w 4451"/>
              <a:gd name="T105" fmla="*/ 3475 h 4278"/>
              <a:gd name="T106" fmla="*/ 3768 w 4451"/>
              <a:gd name="T107" fmla="*/ 3314 h 4278"/>
              <a:gd name="T108" fmla="*/ 3370 w 4451"/>
              <a:gd name="T109" fmla="*/ 3753 h 4278"/>
              <a:gd name="T110" fmla="*/ 3242 w 4451"/>
              <a:gd name="T111" fmla="*/ 3876 h 4278"/>
              <a:gd name="T112" fmla="*/ 2038 w 4451"/>
              <a:gd name="T113" fmla="*/ 207 h 4278"/>
              <a:gd name="T114" fmla="*/ 4082 w 4451"/>
              <a:gd name="T115" fmla="*/ 2213 h 4278"/>
              <a:gd name="T116" fmla="*/ 2065 w 4451"/>
              <a:gd name="T117" fmla="*/ 4262 h 4278"/>
              <a:gd name="T118" fmla="*/ 27 w 4451"/>
              <a:gd name="T119" fmla="*/ 2218 h 4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1" h="4278">
                <a:moveTo>
                  <a:pt x="4451" y="196"/>
                </a:moveTo>
                <a:cubicBezTo>
                  <a:pt x="4451" y="195"/>
                  <a:pt x="4451" y="195"/>
                  <a:pt x="4451" y="195"/>
                </a:cubicBezTo>
                <a:cubicBezTo>
                  <a:pt x="4451" y="194"/>
                  <a:pt x="4451" y="193"/>
                  <a:pt x="4451" y="192"/>
                </a:cubicBezTo>
                <a:cubicBezTo>
                  <a:pt x="4451" y="190"/>
                  <a:pt x="4451" y="188"/>
                  <a:pt x="4450" y="186"/>
                </a:cubicBezTo>
                <a:cubicBezTo>
                  <a:pt x="4449" y="185"/>
                  <a:pt x="4449" y="185"/>
                  <a:pt x="4449" y="185"/>
                </a:cubicBezTo>
                <a:cubicBezTo>
                  <a:pt x="4449" y="184"/>
                  <a:pt x="4448" y="183"/>
                  <a:pt x="4447" y="182"/>
                </a:cubicBezTo>
                <a:cubicBezTo>
                  <a:pt x="4445" y="181"/>
                  <a:pt x="4444" y="179"/>
                  <a:pt x="4442" y="178"/>
                </a:cubicBezTo>
                <a:cubicBezTo>
                  <a:pt x="4441" y="178"/>
                  <a:pt x="4441" y="178"/>
                  <a:pt x="4440" y="177"/>
                </a:cubicBezTo>
                <a:cubicBezTo>
                  <a:pt x="3901" y="2"/>
                  <a:pt x="3901" y="2"/>
                  <a:pt x="3901" y="2"/>
                </a:cubicBezTo>
                <a:cubicBezTo>
                  <a:pt x="3895" y="0"/>
                  <a:pt x="3888" y="2"/>
                  <a:pt x="3884" y="7"/>
                </a:cubicBezTo>
                <a:cubicBezTo>
                  <a:pt x="3880" y="12"/>
                  <a:pt x="3879" y="19"/>
                  <a:pt x="3882" y="25"/>
                </a:cubicBezTo>
                <a:cubicBezTo>
                  <a:pt x="3959" y="176"/>
                  <a:pt x="3959" y="176"/>
                  <a:pt x="3959" y="176"/>
                </a:cubicBezTo>
                <a:cubicBezTo>
                  <a:pt x="3858" y="342"/>
                  <a:pt x="3858" y="342"/>
                  <a:pt x="3858" y="342"/>
                </a:cubicBezTo>
                <a:cubicBezTo>
                  <a:pt x="3858" y="343"/>
                  <a:pt x="3858" y="344"/>
                  <a:pt x="3858" y="344"/>
                </a:cubicBezTo>
                <a:cubicBezTo>
                  <a:pt x="3857" y="345"/>
                  <a:pt x="3857" y="345"/>
                  <a:pt x="3857" y="346"/>
                </a:cubicBezTo>
                <a:cubicBezTo>
                  <a:pt x="3856" y="349"/>
                  <a:pt x="3856" y="352"/>
                  <a:pt x="3857" y="355"/>
                </a:cubicBezTo>
                <a:cubicBezTo>
                  <a:pt x="3857" y="356"/>
                  <a:pt x="3857" y="356"/>
                  <a:pt x="3857" y="356"/>
                </a:cubicBezTo>
                <a:cubicBezTo>
                  <a:pt x="3858" y="356"/>
                  <a:pt x="3858" y="356"/>
                  <a:pt x="3858" y="356"/>
                </a:cubicBezTo>
                <a:cubicBezTo>
                  <a:pt x="3859" y="359"/>
                  <a:pt x="3861" y="362"/>
                  <a:pt x="3864" y="364"/>
                </a:cubicBezTo>
                <a:cubicBezTo>
                  <a:pt x="3864" y="364"/>
                  <a:pt x="3864" y="364"/>
                  <a:pt x="3864" y="364"/>
                </a:cubicBezTo>
                <a:cubicBezTo>
                  <a:pt x="3864" y="364"/>
                  <a:pt x="3864" y="364"/>
                  <a:pt x="3864" y="364"/>
                </a:cubicBezTo>
                <a:cubicBezTo>
                  <a:pt x="3867" y="366"/>
                  <a:pt x="3870" y="366"/>
                  <a:pt x="3873" y="366"/>
                </a:cubicBezTo>
                <a:cubicBezTo>
                  <a:pt x="3874" y="366"/>
                  <a:pt x="3874" y="366"/>
                  <a:pt x="3874" y="366"/>
                </a:cubicBezTo>
                <a:cubicBezTo>
                  <a:pt x="4026" y="347"/>
                  <a:pt x="4026" y="347"/>
                  <a:pt x="4026" y="347"/>
                </a:cubicBezTo>
                <a:cubicBezTo>
                  <a:pt x="4072" y="473"/>
                  <a:pt x="4072" y="473"/>
                  <a:pt x="4072" y="473"/>
                </a:cubicBezTo>
                <a:cubicBezTo>
                  <a:pt x="4074" y="477"/>
                  <a:pt x="4078" y="481"/>
                  <a:pt x="4083" y="483"/>
                </a:cubicBezTo>
                <a:cubicBezTo>
                  <a:pt x="4088" y="484"/>
                  <a:pt x="4093" y="483"/>
                  <a:pt x="4097" y="480"/>
                </a:cubicBezTo>
                <a:cubicBezTo>
                  <a:pt x="4445" y="205"/>
                  <a:pt x="4445" y="205"/>
                  <a:pt x="4445" y="205"/>
                </a:cubicBezTo>
                <a:cubicBezTo>
                  <a:pt x="4445" y="205"/>
                  <a:pt x="4445" y="205"/>
                  <a:pt x="4445" y="205"/>
                </a:cubicBezTo>
                <a:cubicBezTo>
                  <a:pt x="4446" y="205"/>
                  <a:pt x="4446" y="204"/>
                  <a:pt x="4446" y="204"/>
                </a:cubicBezTo>
                <a:cubicBezTo>
                  <a:pt x="4449" y="201"/>
                  <a:pt x="4450" y="199"/>
                  <a:pt x="4451" y="196"/>
                </a:cubicBezTo>
                <a:close/>
                <a:moveTo>
                  <a:pt x="4009" y="246"/>
                </a:moveTo>
                <a:cubicBezTo>
                  <a:pt x="4009" y="246"/>
                  <a:pt x="4009" y="246"/>
                  <a:pt x="4009" y="246"/>
                </a:cubicBezTo>
                <a:cubicBezTo>
                  <a:pt x="4007" y="247"/>
                  <a:pt x="4005" y="247"/>
                  <a:pt x="4003" y="249"/>
                </a:cubicBezTo>
                <a:cubicBezTo>
                  <a:pt x="4003" y="249"/>
                  <a:pt x="4003" y="249"/>
                  <a:pt x="4003" y="249"/>
                </a:cubicBezTo>
                <a:cubicBezTo>
                  <a:pt x="3921" y="301"/>
                  <a:pt x="3921" y="301"/>
                  <a:pt x="3921" y="301"/>
                </a:cubicBezTo>
                <a:cubicBezTo>
                  <a:pt x="3986" y="193"/>
                  <a:pt x="3986" y="193"/>
                  <a:pt x="3986" y="193"/>
                </a:cubicBezTo>
                <a:cubicBezTo>
                  <a:pt x="4274" y="203"/>
                  <a:pt x="4274" y="203"/>
                  <a:pt x="4274" y="203"/>
                </a:cubicBezTo>
                <a:lnTo>
                  <a:pt x="4009" y="246"/>
                </a:lnTo>
                <a:close/>
                <a:moveTo>
                  <a:pt x="3987" y="161"/>
                </a:moveTo>
                <a:cubicBezTo>
                  <a:pt x="3928" y="45"/>
                  <a:pt x="3928" y="45"/>
                  <a:pt x="3928" y="45"/>
                </a:cubicBezTo>
                <a:cubicBezTo>
                  <a:pt x="4322" y="173"/>
                  <a:pt x="4322" y="173"/>
                  <a:pt x="4322" y="173"/>
                </a:cubicBezTo>
                <a:lnTo>
                  <a:pt x="3987" y="161"/>
                </a:lnTo>
                <a:close/>
                <a:moveTo>
                  <a:pt x="3942" y="325"/>
                </a:moveTo>
                <a:cubicBezTo>
                  <a:pt x="4003" y="286"/>
                  <a:pt x="4003" y="286"/>
                  <a:pt x="4003" y="286"/>
                </a:cubicBezTo>
                <a:cubicBezTo>
                  <a:pt x="4014" y="316"/>
                  <a:pt x="4014" y="316"/>
                  <a:pt x="4014" y="316"/>
                </a:cubicBezTo>
                <a:lnTo>
                  <a:pt x="3942" y="325"/>
                </a:lnTo>
                <a:close/>
                <a:moveTo>
                  <a:pt x="4094" y="441"/>
                </a:moveTo>
                <a:cubicBezTo>
                  <a:pt x="4033" y="275"/>
                  <a:pt x="4033" y="275"/>
                  <a:pt x="4033" y="275"/>
                </a:cubicBezTo>
                <a:cubicBezTo>
                  <a:pt x="4377" y="218"/>
                  <a:pt x="4377" y="218"/>
                  <a:pt x="4377" y="218"/>
                </a:cubicBezTo>
                <a:lnTo>
                  <a:pt x="4094" y="441"/>
                </a:lnTo>
                <a:close/>
                <a:moveTo>
                  <a:pt x="3120" y="359"/>
                </a:moveTo>
                <a:cubicBezTo>
                  <a:pt x="3117" y="367"/>
                  <a:pt x="3108" y="372"/>
                  <a:pt x="3100" y="369"/>
                </a:cubicBezTo>
                <a:cubicBezTo>
                  <a:pt x="3091" y="366"/>
                  <a:pt x="3087" y="357"/>
                  <a:pt x="3089" y="349"/>
                </a:cubicBezTo>
                <a:cubicBezTo>
                  <a:pt x="3092" y="340"/>
                  <a:pt x="3101" y="336"/>
                  <a:pt x="3110" y="338"/>
                </a:cubicBezTo>
                <a:cubicBezTo>
                  <a:pt x="3118" y="341"/>
                  <a:pt x="3123" y="350"/>
                  <a:pt x="3120" y="359"/>
                </a:cubicBezTo>
                <a:close/>
                <a:moveTo>
                  <a:pt x="3027" y="329"/>
                </a:moveTo>
                <a:cubicBezTo>
                  <a:pt x="3025" y="338"/>
                  <a:pt x="3016" y="343"/>
                  <a:pt x="3007" y="340"/>
                </a:cubicBezTo>
                <a:cubicBezTo>
                  <a:pt x="2999" y="338"/>
                  <a:pt x="2994" y="329"/>
                  <a:pt x="2996" y="320"/>
                </a:cubicBezTo>
                <a:cubicBezTo>
                  <a:pt x="2999" y="312"/>
                  <a:pt x="3008" y="307"/>
                  <a:pt x="3016" y="309"/>
                </a:cubicBezTo>
                <a:cubicBezTo>
                  <a:pt x="3025" y="312"/>
                  <a:pt x="3030" y="321"/>
                  <a:pt x="3027" y="329"/>
                </a:cubicBezTo>
                <a:close/>
                <a:moveTo>
                  <a:pt x="3212" y="389"/>
                </a:moveTo>
                <a:cubicBezTo>
                  <a:pt x="3210" y="397"/>
                  <a:pt x="3201" y="402"/>
                  <a:pt x="3192" y="399"/>
                </a:cubicBezTo>
                <a:cubicBezTo>
                  <a:pt x="3184" y="396"/>
                  <a:pt x="3179" y="387"/>
                  <a:pt x="3182" y="379"/>
                </a:cubicBezTo>
                <a:cubicBezTo>
                  <a:pt x="3185" y="370"/>
                  <a:pt x="3194" y="366"/>
                  <a:pt x="3202" y="369"/>
                </a:cubicBezTo>
                <a:cubicBezTo>
                  <a:pt x="3211" y="371"/>
                  <a:pt x="3215" y="380"/>
                  <a:pt x="3212" y="389"/>
                </a:cubicBezTo>
                <a:close/>
                <a:moveTo>
                  <a:pt x="3579" y="469"/>
                </a:moveTo>
                <a:cubicBezTo>
                  <a:pt x="3570" y="470"/>
                  <a:pt x="3562" y="463"/>
                  <a:pt x="3561" y="454"/>
                </a:cubicBezTo>
                <a:cubicBezTo>
                  <a:pt x="3561" y="445"/>
                  <a:pt x="3567" y="438"/>
                  <a:pt x="3576" y="437"/>
                </a:cubicBezTo>
                <a:cubicBezTo>
                  <a:pt x="3585" y="436"/>
                  <a:pt x="3592" y="443"/>
                  <a:pt x="3593" y="452"/>
                </a:cubicBezTo>
                <a:cubicBezTo>
                  <a:pt x="3594" y="460"/>
                  <a:pt x="3587" y="468"/>
                  <a:pt x="3579" y="469"/>
                </a:cubicBezTo>
                <a:close/>
                <a:moveTo>
                  <a:pt x="3496" y="454"/>
                </a:moveTo>
                <a:cubicBezTo>
                  <a:pt x="3495" y="463"/>
                  <a:pt x="3488" y="469"/>
                  <a:pt x="3479" y="469"/>
                </a:cubicBezTo>
                <a:cubicBezTo>
                  <a:pt x="3470" y="468"/>
                  <a:pt x="3463" y="460"/>
                  <a:pt x="3464" y="451"/>
                </a:cubicBezTo>
                <a:cubicBezTo>
                  <a:pt x="3465" y="443"/>
                  <a:pt x="3473" y="436"/>
                  <a:pt x="3481" y="437"/>
                </a:cubicBezTo>
                <a:cubicBezTo>
                  <a:pt x="3490" y="437"/>
                  <a:pt x="3497" y="445"/>
                  <a:pt x="3496" y="454"/>
                </a:cubicBezTo>
                <a:close/>
                <a:moveTo>
                  <a:pt x="2933" y="303"/>
                </a:moveTo>
                <a:cubicBezTo>
                  <a:pt x="2931" y="311"/>
                  <a:pt x="2922" y="316"/>
                  <a:pt x="2914" y="314"/>
                </a:cubicBezTo>
                <a:cubicBezTo>
                  <a:pt x="2905" y="312"/>
                  <a:pt x="2900" y="303"/>
                  <a:pt x="2903" y="294"/>
                </a:cubicBezTo>
                <a:cubicBezTo>
                  <a:pt x="2905" y="286"/>
                  <a:pt x="2914" y="281"/>
                  <a:pt x="2922" y="283"/>
                </a:cubicBezTo>
                <a:cubicBezTo>
                  <a:pt x="2931" y="285"/>
                  <a:pt x="2936" y="294"/>
                  <a:pt x="2933" y="303"/>
                </a:cubicBezTo>
                <a:close/>
                <a:moveTo>
                  <a:pt x="3285" y="428"/>
                </a:moveTo>
                <a:cubicBezTo>
                  <a:pt x="3277" y="426"/>
                  <a:pt x="3272" y="417"/>
                  <a:pt x="3275" y="408"/>
                </a:cubicBezTo>
                <a:cubicBezTo>
                  <a:pt x="3277" y="400"/>
                  <a:pt x="3286" y="395"/>
                  <a:pt x="3295" y="398"/>
                </a:cubicBezTo>
                <a:cubicBezTo>
                  <a:pt x="3303" y="400"/>
                  <a:pt x="3308" y="409"/>
                  <a:pt x="3305" y="418"/>
                </a:cubicBezTo>
                <a:cubicBezTo>
                  <a:pt x="3303" y="426"/>
                  <a:pt x="3294" y="431"/>
                  <a:pt x="3285" y="428"/>
                </a:cubicBezTo>
                <a:close/>
                <a:moveTo>
                  <a:pt x="3400" y="441"/>
                </a:moveTo>
                <a:cubicBezTo>
                  <a:pt x="3398" y="450"/>
                  <a:pt x="3389" y="455"/>
                  <a:pt x="3381" y="453"/>
                </a:cubicBezTo>
                <a:cubicBezTo>
                  <a:pt x="3372" y="451"/>
                  <a:pt x="3367" y="443"/>
                  <a:pt x="3368" y="434"/>
                </a:cubicBezTo>
                <a:cubicBezTo>
                  <a:pt x="3370" y="426"/>
                  <a:pt x="3379" y="420"/>
                  <a:pt x="3388" y="422"/>
                </a:cubicBezTo>
                <a:cubicBezTo>
                  <a:pt x="3396" y="424"/>
                  <a:pt x="3402" y="432"/>
                  <a:pt x="3400" y="441"/>
                </a:cubicBezTo>
                <a:close/>
                <a:moveTo>
                  <a:pt x="2358" y="207"/>
                </a:moveTo>
                <a:cubicBezTo>
                  <a:pt x="2358" y="216"/>
                  <a:pt x="2350" y="222"/>
                  <a:pt x="2341" y="222"/>
                </a:cubicBezTo>
                <a:cubicBezTo>
                  <a:pt x="2332" y="221"/>
                  <a:pt x="2326" y="214"/>
                  <a:pt x="2326" y="205"/>
                </a:cubicBezTo>
                <a:cubicBezTo>
                  <a:pt x="2327" y="196"/>
                  <a:pt x="2335" y="189"/>
                  <a:pt x="2343" y="190"/>
                </a:cubicBezTo>
                <a:cubicBezTo>
                  <a:pt x="2352" y="191"/>
                  <a:pt x="2359" y="198"/>
                  <a:pt x="2358" y="207"/>
                </a:cubicBezTo>
                <a:close/>
                <a:moveTo>
                  <a:pt x="2538" y="209"/>
                </a:moveTo>
                <a:cubicBezTo>
                  <a:pt x="2538" y="209"/>
                  <a:pt x="2538" y="209"/>
                  <a:pt x="2538" y="209"/>
                </a:cubicBezTo>
                <a:moveTo>
                  <a:pt x="2455" y="215"/>
                </a:moveTo>
                <a:cubicBezTo>
                  <a:pt x="2454" y="224"/>
                  <a:pt x="2447" y="231"/>
                  <a:pt x="2438" y="230"/>
                </a:cubicBezTo>
                <a:cubicBezTo>
                  <a:pt x="2429" y="229"/>
                  <a:pt x="2423" y="221"/>
                  <a:pt x="2423" y="212"/>
                </a:cubicBezTo>
                <a:cubicBezTo>
                  <a:pt x="2424" y="204"/>
                  <a:pt x="2432" y="197"/>
                  <a:pt x="2441" y="198"/>
                </a:cubicBezTo>
                <a:cubicBezTo>
                  <a:pt x="2450" y="199"/>
                  <a:pt x="2456" y="207"/>
                  <a:pt x="2455" y="215"/>
                </a:cubicBezTo>
                <a:close/>
                <a:moveTo>
                  <a:pt x="2261" y="201"/>
                </a:moveTo>
                <a:cubicBezTo>
                  <a:pt x="2261" y="210"/>
                  <a:pt x="2253" y="217"/>
                  <a:pt x="2244" y="216"/>
                </a:cubicBezTo>
                <a:cubicBezTo>
                  <a:pt x="2244" y="216"/>
                  <a:pt x="2244" y="216"/>
                  <a:pt x="2244" y="216"/>
                </a:cubicBezTo>
                <a:cubicBezTo>
                  <a:pt x="2236" y="216"/>
                  <a:pt x="2229" y="208"/>
                  <a:pt x="2229" y="200"/>
                </a:cubicBezTo>
                <a:cubicBezTo>
                  <a:pt x="2230" y="191"/>
                  <a:pt x="2237" y="184"/>
                  <a:pt x="2246" y="184"/>
                </a:cubicBezTo>
                <a:cubicBezTo>
                  <a:pt x="2255" y="185"/>
                  <a:pt x="2262" y="192"/>
                  <a:pt x="2261" y="201"/>
                </a:cubicBezTo>
                <a:close/>
                <a:moveTo>
                  <a:pt x="2839" y="279"/>
                </a:moveTo>
                <a:cubicBezTo>
                  <a:pt x="2837" y="287"/>
                  <a:pt x="2829" y="293"/>
                  <a:pt x="2820" y="291"/>
                </a:cubicBezTo>
                <a:cubicBezTo>
                  <a:pt x="2811" y="289"/>
                  <a:pt x="2806" y="280"/>
                  <a:pt x="2808" y="272"/>
                </a:cubicBezTo>
                <a:cubicBezTo>
                  <a:pt x="2810" y="263"/>
                  <a:pt x="2818" y="258"/>
                  <a:pt x="2827" y="260"/>
                </a:cubicBezTo>
                <a:cubicBezTo>
                  <a:pt x="2836" y="262"/>
                  <a:pt x="2841" y="270"/>
                  <a:pt x="2839" y="279"/>
                </a:cubicBezTo>
                <a:close/>
                <a:moveTo>
                  <a:pt x="2744" y="258"/>
                </a:moveTo>
                <a:cubicBezTo>
                  <a:pt x="2742" y="267"/>
                  <a:pt x="2734" y="273"/>
                  <a:pt x="2725" y="271"/>
                </a:cubicBezTo>
                <a:cubicBezTo>
                  <a:pt x="2717" y="269"/>
                  <a:pt x="2711" y="261"/>
                  <a:pt x="2713" y="252"/>
                </a:cubicBezTo>
                <a:cubicBezTo>
                  <a:pt x="2714" y="243"/>
                  <a:pt x="2723" y="238"/>
                  <a:pt x="2731" y="239"/>
                </a:cubicBezTo>
                <a:cubicBezTo>
                  <a:pt x="2740" y="241"/>
                  <a:pt x="2746" y="250"/>
                  <a:pt x="2744" y="258"/>
                </a:cubicBezTo>
                <a:close/>
                <a:moveTo>
                  <a:pt x="2552" y="227"/>
                </a:moveTo>
                <a:cubicBezTo>
                  <a:pt x="2551" y="235"/>
                  <a:pt x="2543" y="242"/>
                  <a:pt x="2534" y="241"/>
                </a:cubicBezTo>
                <a:cubicBezTo>
                  <a:pt x="2525" y="239"/>
                  <a:pt x="2519" y="231"/>
                  <a:pt x="2520" y="223"/>
                </a:cubicBezTo>
                <a:cubicBezTo>
                  <a:pt x="2521" y="214"/>
                  <a:pt x="2529" y="208"/>
                  <a:pt x="2538" y="209"/>
                </a:cubicBezTo>
                <a:cubicBezTo>
                  <a:pt x="2547" y="210"/>
                  <a:pt x="2553" y="218"/>
                  <a:pt x="2552" y="227"/>
                </a:cubicBezTo>
                <a:close/>
                <a:moveTo>
                  <a:pt x="2648" y="241"/>
                </a:moveTo>
                <a:cubicBezTo>
                  <a:pt x="2647" y="250"/>
                  <a:pt x="2639" y="256"/>
                  <a:pt x="2630" y="254"/>
                </a:cubicBezTo>
                <a:cubicBezTo>
                  <a:pt x="2621" y="253"/>
                  <a:pt x="2615" y="245"/>
                  <a:pt x="2617" y="236"/>
                </a:cubicBezTo>
                <a:cubicBezTo>
                  <a:pt x="2618" y="227"/>
                  <a:pt x="2626" y="221"/>
                  <a:pt x="2635" y="223"/>
                </a:cubicBezTo>
                <a:cubicBezTo>
                  <a:pt x="2644" y="224"/>
                  <a:pt x="2650" y="232"/>
                  <a:pt x="2648" y="241"/>
                </a:cubicBezTo>
                <a:close/>
                <a:moveTo>
                  <a:pt x="2164" y="198"/>
                </a:moveTo>
                <a:cubicBezTo>
                  <a:pt x="2164" y="206"/>
                  <a:pt x="2156" y="213"/>
                  <a:pt x="2148" y="213"/>
                </a:cubicBezTo>
                <a:cubicBezTo>
                  <a:pt x="2139" y="213"/>
                  <a:pt x="2132" y="206"/>
                  <a:pt x="2132" y="197"/>
                </a:cubicBezTo>
                <a:cubicBezTo>
                  <a:pt x="2132" y="188"/>
                  <a:pt x="2139" y="181"/>
                  <a:pt x="2148" y="181"/>
                </a:cubicBezTo>
                <a:cubicBezTo>
                  <a:pt x="2148" y="181"/>
                  <a:pt x="2148" y="181"/>
                  <a:pt x="2148" y="181"/>
                </a:cubicBezTo>
                <a:cubicBezTo>
                  <a:pt x="2157" y="181"/>
                  <a:pt x="2164" y="189"/>
                  <a:pt x="2164" y="198"/>
                </a:cubicBezTo>
                <a:close/>
                <a:moveTo>
                  <a:pt x="3689" y="433"/>
                </a:moveTo>
                <a:cubicBezTo>
                  <a:pt x="3691" y="441"/>
                  <a:pt x="3686" y="450"/>
                  <a:pt x="3677" y="452"/>
                </a:cubicBezTo>
                <a:cubicBezTo>
                  <a:pt x="3677" y="452"/>
                  <a:pt x="3677" y="452"/>
                  <a:pt x="3677" y="452"/>
                </a:cubicBezTo>
                <a:cubicBezTo>
                  <a:pt x="3669" y="454"/>
                  <a:pt x="3660" y="449"/>
                  <a:pt x="3658" y="440"/>
                </a:cubicBezTo>
                <a:cubicBezTo>
                  <a:pt x="3656" y="432"/>
                  <a:pt x="3661" y="423"/>
                  <a:pt x="3669" y="421"/>
                </a:cubicBezTo>
                <a:cubicBezTo>
                  <a:pt x="3678" y="419"/>
                  <a:pt x="3687" y="424"/>
                  <a:pt x="3689" y="433"/>
                </a:cubicBezTo>
                <a:close/>
                <a:moveTo>
                  <a:pt x="1399" y="302"/>
                </a:moveTo>
                <a:cubicBezTo>
                  <a:pt x="1402" y="311"/>
                  <a:pt x="1397" y="320"/>
                  <a:pt x="1389" y="323"/>
                </a:cubicBezTo>
                <a:cubicBezTo>
                  <a:pt x="1381" y="325"/>
                  <a:pt x="1371" y="321"/>
                  <a:pt x="1369" y="313"/>
                </a:cubicBezTo>
                <a:cubicBezTo>
                  <a:pt x="1366" y="304"/>
                  <a:pt x="1370" y="295"/>
                  <a:pt x="1378" y="292"/>
                </a:cubicBezTo>
                <a:cubicBezTo>
                  <a:pt x="1387" y="289"/>
                  <a:pt x="1396" y="294"/>
                  <a:pt x="1399" y="302"/>
                </a:cubicBezTo>
                <a:close/>
                <a:moveTo>
                  <a:pt x="1585" y="249"/>
                </a:moveTo>
                <a:cubicBezTo>
                  <a:pt x="1587" y="258"/>
                  <a:pt x="1582" y="266"/>
                  <a:pt x="1573" y="269"/>
                </a:cubicBezTo>
                <a:cubicBezTo>
                  <a:pt x="1565" y="271"/>
                  <a:pt x="1556" y="265"/>
                  <a:pt x="1554" y="257"/>
                </a:cubicBezTo>
                <a:cubicBezTo>
                  <a:pt x="1552" y="248"/>
                  <a:pt x="1557" y="239"/>
                  <a:pt x="1566" y="237"/>
                </a:cubicBezTo>
                <a:cubicBezTo>
                  <a:pt x="1566" y="237"/>
                  <a:pt x="1566" y="237"/>
                  <a:pt x="1566" y="237"/>
                </a:cubicBezTo>
                <a:cubicBezTo>
                  <a:pt x="1574" y="235"/>
                  <a:pt x="1583" y="241"/>
                  <a:pt x="1585" y="249"/>
                </a:cubicBezTo>
                <a:close/>
                <a:moveTo>
                  <a:pt x="1680" y="229"/>
                </a:moveTo>
                <a:cubicBezTo>
                  <a:pt x="1681" y="238"/>
                  <a:pt x="1676" y="247"/>
                  <a:pt x="1667" y="248"/>
                </a:cubicBezTo>
                <a:cubicBezTo>
                  <a:pt x="1658" y="250"/>
                  <a:pt x="1650" y="244"/>
                  <a:pt x="1648" y="235"/>
                </a:cubicBezTo>
                <a:cubicBezTo>
                  <a:pt x="1647" y="227"/>
                  <a:pt x="1652" y="218"/>
                  <a:pt x="1661" y="217"/>
                </a:cubicBezTo>
                <a:cubicBezTo>
                  <a:pt x="1670" y="215"/>
                  <a:pt x="1678" y="221"/>
                  <a:pt x="1680" y="229"/>
                </a:cubicBezTo>
                <a:close/>
                <a:moveTo>
                  <a:pt x="2" y="2131"/>
                </a:moveTo>
                <a:cubicBezTo>
                  <a:pt x="2" y="2123"/>
                  <a:pt x="10" y="2116"/>
                  <a:pt x="19" y="2116"/>
                </a:cubicBezTo>
                <a:cubicBezTo>
                  <a:pt x="28" y="2117"/>
                  <a:pt x="34" y="2124"/>
                  <a:pt x="34" y="2133"/>
                </a:cubicBezTo>
                <a:cubicBezTo>
                  <a:pt x="34" y="2142"/>
                  <a:pt x="26" y="2149"/>
                  <a:pt x="17" y="2148"/>
                </a:cubicBezTo>
                <a:cubicBezTo>
                  <a:pt x="8" y="2148"/>
                  <a:pt x="2" y="2140"/>
                  <a:pt x="2" y="2131"/>
                </a:cubicBezTo>
                <a:close/>
                <a:moveTo>
                  <a:pt x="9" y="2034"/>
                </a:moveTo>
                <a:cubicBezTo>
                  <a:pt x="10" y="2025"/>
                  <a:pt x="18" y="2019"/>
                  <a:pt x="26" y="2020"/>
                </a:cubicBezTo>
                <a:cubicBezTo>
                  <a:pt x="35" y="2021"/>
                  <a:pt x="42" y="2028"/>
                  <a:pt x="41" y="2037"/>
                </a:cubicBezTo>
                <a:cubicBezTo>
                  <a:pt x="40" y="2046"/>
                  <a:pt x="32" y="2052"/>
                  <a:pt x="23" y="2052"/>
                </a:cubicBezTo>
                <a:cubicBezTo>
                  <a:pt x="15" y="2051"/>
                  <a:pt x="8" y="2043"/>
                  <a:pt x="9" y="2034"/>
                </a:cubicBezTo>
                <a:close/>
                <a:moveTo>
                  <a:pt x="146" y="1467"/>
                </a:moveTo>
                <a:cubicBezTo>
                  <a:pt x="149" y="1459"/>
                  <a:pt x="159" y="1455"/>
                  <a:pt x="167" y="1459"/>
                </a:cubicBezTo>
                <a:cubicBezTo>
                  <a:pt x="175" y="1462"/>
                  <a:pt x="179" y="1471"/>
                  <a:pt x="176" y="1479"/>
                </a:cubicBezTo>
                <a:cubicBezTo>
                  <a:pt x="172" y="1488"/>
                  <a:pt x="163" y="1492"/>
                  <a:pt x="155" y="1488"/>
                </a:cubicBezTo>
                <a:cubicBezTo>
                  <a:pt x="147" y="1485"/>
                  <a:pt x="143" y="1476"/>
                  <a:pt x="146" y="1467"/>
                </a:cubicBezTo>
                <a:close/>
                <a:moveTo>
                  <a:pt x="41" y="2037"/>
                </a:moveTo>
                <a:cubicBezTo>
                  <a:pt x="41" y="2037"/>
                  <a:pt x="41" y="2037"/>
                  <a:pt x="41" y="2037"/>
                </a:cubicBezTo>
                <a:cubicBezTo>
                  <a:pt x="41" y="2037"/>
                  <a:pt x="41" y="2037"/>
                  <a:pt x="41" y="2037"/>
                </a:cubicBezTo>
                <a:close/>
                <a:moveTo>
                  <a:pt x="1491" y="273"/>
                </a:moveTo>
                <a:cubicBezTo>
                  <a:pt x="1494" y="282"/>
                  <a:pt x="1489" y="291"/>
                  <a:pt x="1481" y="293"/>
                </a:cubicBezTo>
                <a:cubicBezTo>
                  <a:pt x="1481" y="293"/>
                  <a:pt x="1481" y="293"/>
                  <a:pt x="1481" y="293"/>
                </a:cubicBezTo>
                <a:cubicBezTo>
                  <a:pt x="1472" y="296"/>
                  <a:pt x="1463" y="291"/>
                  <a:pt x="1461" y="282"/>
                </a:cubicBezTo>
                <a:cubicBezTo>
                  <a:pt x="1458" y="274"/>
                  <a:pt x="1463" y="265"/>
                  <a:pt x="1472" y="263"/>
                </a:cubicBezTo>
                <a:cubicBezTo>
                  <a:pt x="1480" y="260"/>
                  <a:pt x="1489" y="265"/>
                  <a:pt x="1491" y="273"/>
                </a:cubicBezTo>
                <a:close/>
                <a:moveTo>
                  <a:pt x="142" y="1569"/>
                </a:moveTo>
                <a:cubicBezTo>
                  <a:pt x="139" y="1577"/>
                  <a:pt x="130" y="1582"/>
                  <a:pt x="122" y="1579"/>
                </a:cubicBezTo>
                <a:cubicBezTo>
                  <a:pt x="114" y="1576"/>
                  <a:pt x="109" y="1567"/>
                  <a:pt x="112" y="1559"/>
                </a:cubicBezTo>
                <a:cubicBezTo>
                  <a:pt x="115" y="1550"/>
                  <a:pt x="124" y="1546"/>
                  <a:pt x="132" y="1549"/>
                </a:cubicBezTo>
                <a:cubicBezTo>
                  <a:pt x="141" y="1552"/>
                  <a:pt x="145" y="1561"/>
                  <a:pt x="142" y="1569"/>
                </a:cubicBezTo>
                <a:close/>
                <a:moveTo>
                  <a:pt x="20" y="1937"/>
                </a:moveTo>
                <a:cubicBezTo>
                  <a:pt x="22" y="1929"/>
                  <a:pt x="30" y="1922"/>
                  <a:pt x="39" y="1924"/>
                </a:cubicBezTo>
                <a:cubicBezTo>
                  <a:pt x="47" y="1925"/>
                  <a:pt x="53" y="1933"/>
                  <a:pt x="52" y="1942"/>
                </a:cubicBezTo>
                <a:cubicBezTo>
                  <a:pt x="51" y="1951"/>
                  <a:pt x="43" y="1957"/>
                  <a:pt x="34" y="1955"/>
                </a:cubicBezTo>
                <a:cubicBezTo>
                  <a:pt x="25" y="1954"/>
                  <a:pt x="19" y="1946"/>
                  <a:pt x="20" y="1937"/>
                </a:cubicBezTo>
                <a:close/>
                <a:moveTo>
                  <a:pt x="57" y="1746"/>
                </a:moveTo>
                <a:cubicBezTo>
                  <a:pt x="59" y="1737"/>
                  <a:pt x="68" y="1732"/>
                  <a:pt x="76" y="1734"/>
                </a:cubicBezTo>
                <a:cubicBezTo>
                  <a:pt x="85" y="1736"/>
                  <a:pt x="90" y="1745"/>
                  <a:pt x="88" y="1753"/>
                </a:cubicBezTo>
                <a:cubicBezTo>
                  <a:pt x="86" y="1762"/>
                  <a:pt x="78" y="1767"/>
                  <a:pt x="69" y="1765"/>
                </a:cubicBezTo>
                <a:cubicBezTo>
                  <a:pt x="60" y="1763"/>
                  <a:pt x="55" y="1754"/>
                  <a:pt x="57" y="1746"/>
                </a:cubicBezTo>
                <a:close/>
                <a:moveTo>
                  <a:pt x="82" y="1652"/>
                </a:moveTo>
                <a:cubicBezTo>
                  <a:pt x="82" y="1652"/>
                  <a:pt x="82" y="1652"/>
                  <a:pt x="82" y="1652"/>
                </a:cubicBezTo>
                <a:cubicBezTo>
                  <a:pt x="85" y="1643"/>
                  <a:pt x="94" y="1638"/>
                  <a:pt x="102" y="1641"/>
                </a:cubicBezTo>
                <a:cubicBezTo>
                  <a:pt x="111" y="1643"/>
                  <a:pt x="116" y="1652"/>
                  <a:pt x="113" y="1661"/>
                </a:cubicBezTo>
                <a:cubicBezTo>
                  <a:pt x="111" y="1669"/>
                  <a:pt x="102" y="1674"/>
                  <a:pt x="93" y="1671"/>
                </a:cubicBezTo>
                <a:cubicBezTo>
                  <a:pt x="85" y="1669"/>
                  <a:pt x="80" y="1660"/>
                  <a:pt x="82" y="1652"/>
                </a:cubicBezTo>
                <a:close/>
                <a:moveTo>
                  <a:pt x="1968" y="198"/>
                </a:moveTo>
                <a:cubicBezTo>
                  <a:pt x="1969" y="206"/>
                  <a:pt x="1962" y="214"/>
                  <a:pt x="1953" y="214"/>
                </a:cubicBezTo>
                <a:cubicBezTo>
                  <a:pt x="1944" y="215"/>
                  <a:pt x="1937" y="208"/>
                  <a:pt x="1936" y="199"/>
                </a:cubicBezTo>
                <a:cubicBezTo>
                  <a:pt x="1936" y="190"/>
                  <a:pt x="1943" y="183"/>
                  <a:pt x="1951" y="182"/>
                </a:cubicBezTo>
                <a:cubicBezTo>
                  <a:pt x="1951" y="182"/>
                  <a:pt x="1951" y="182"/>
                  <a:pt x="1951" y="182"/>
                </a:cubicBezTo>
                <a:cubicBezTo>
                  <a:pt x="1960" y="182"/>
                  <a:pt x="1968" y="189"/>
                  <a:pt x="1968" y="198"/>
                </a:cubicBezTo>
                <a:close/>
                <a:moveTo>
                  <a:pt x="1775" y="214"/>
                </a:moveTo>
                <a:cubicBezTo>
                  <a:pt x="1777" y="223"/>
                  <a:pt x="1771" y="231"/>
                  <a:pt x="1762" y="232"/>
                </a:cubicBezTo>
                <a:cubicBezTo>
                  <a:pt x="1753" y="234"/>
                  <a:pt x="1745" y="228"/>
                  <a:pt x="1744" y="219"/>
                </a:cubicBezTo>
                <a:cubicBezTo>
                  <a:pt x="1742" y="210"/>
                  <a:pt x="1749" y="202"/>
                  <a:pt x="1757" y="201"/>
                </a:cubicBezTo>
                <a:cubicBezTo>
                  <a:pt x="1766" y="199"/>
                  <a:pt x="1774" y="206"/>
                  <a:pt x="1775" y="214"/>
                </a:cubicBezTo>
                <a:close/>
                <a:moveTo>
                  <a:pt x="36" y="1841"/>
                </a:moveTo>
                <a:cubicBezTo>
                  <a:pt x="36" y="1841"/>
                  <a:pt x="36" y="1841"/>
                  <a:pt x="36" y="1841"/>
                </a:cubicBezTo>
                <a:cubicBezTo>
                  <a:pt x="38" y="1832"/>
                  <a:pt x="47" y="1827"/>
                  <a:pt x="55" y="1828"/>
                </a:cubicBezTo>
                <a:cubicBezTo>
                  <a:pt x="64" y="1830"/>
                  <a:pt x="70" y="1838"/>
                  <a:pt x="68" y="1847"/>
                </a:cubicBezTo>
                <a:cubicBezTo>
                  <a:pt x="66" y="1856"/>
                  <a:pt x="58" y="1861"/>
                  <a:pt x="49" y="1860"/>
                </a:cubicBezTo>
                <a:cubicBezTo>
                  <a:pt x="41" y="1858"/>
                  <a:pt x="35" y="1850"/>
                  <a:pt x="36" y="1841"/>
                </a:cubicBezTo>
                <a:close/>
                <a:moveTo>
                  <a:pt x="1872" y="204"/>
                </a:moveTo>
                <a:cubicBezTo>
                  <a:pt x="1872" y="212"/>
                  <a:pt x="1866" y="220"/>
                  <a:pt x="1857" y="221"/>
                </a:cubicBezTo>
                <a:cubicBezTo>
                  <a:pt x="1848" y="222"/>
                  <a:pt x="1841" y="215"/>
                  <a:pt x="1840" y="207"/>
                </a:cubicBezTo>
                <a:cubicBezTo>
                  <a:pt x="1839" y="198"/>
                  <a:pt x="1845" y="190"/>
                  <a:pt x="1854" y="189"/>
                </a:cubicBezTo>
                <a:cubicBezTo>
                  <a:pt x="1854" y="189"/>
                  <a:pt x="1854" y="189"/>
                  <a:pt x="1854" y="189"/>
                </a:cubicBezTo>
                <a:cubicBezTo>
                  <a:pt x="1863" y="188"/>
                  <a:pt x="1871" y="195"/>
                  <a:pt x="1872" y="204"/>
                </a:cubicBezTo>
                <a:close/>
                <a:moveTo>
                  <a:pt x="1018" y="477"/>
                </a:moveTo>
                <a:cubicBezTo>
                  <a:pt x="1013" y="469"/>
                  <a:pt x="1016" y="459"/>
                  <a:pt x="1024" y="455"/>
                </a:cubicBezTo>
                <a:cubicBezTo>
                  <a:pt x="1031" y="450"/>
                  <a:pt x="1041" y="453"/>
                  <a:pt x="1045" y="461"/>
                </a:cubicBezTo>
                <a:cubicBezTo>
                  <a:pt x="1050" y="468"/>
                  <a:pt x="1047" y="478"/>
                  <a:pt x="1040" y="482"/>
                </a:cubicBezTo>
                <a:cubicBezTo>
                  <a:pt x="1032" y="487"/>
                  <a:pt x="1022" y="484"/>
                  <a:pt x="1018" y="477"/>
                </a:cubicBezTo>
                <a:close/>
                <a:moveTo>
                  <a:pt x="779" y="641"/>
                </a:moveTo>
                <a:cubicBezTo>
                  <a:pt x="773" y="635"/>
                  <a:pt x="775" y="624"/>
                  <a:pt x="781" y="619"/>
                </a:cubicBezTo>
                <a:cubicBezTo>
                  <a:pt x="788" y="614"/>
                  <a:pt x="798" y="615"/>
                  <a:pt x="804" y="622"/>
                </a:cubicBezTo>
                <a:cubicBezTo>
                  <a:pt x="809" y="629"/>
                  <a:pt x="808" y="639"/>
                  <a:pt x="801" y="644"/>
                </a:cubicBezTo>
                <a:cubicBezTo>
                  <a:pt x="794" y="650"/>
                  <a:pt x="784" y="648"/>
                  <a:pt x="779" y="641"/>
                </a:cubicBezTo>
                <a:close/>
                <a:moveTo>
                  <a:pt x="440" y="986"/>
                </a:moveTo>
                <a:cubicBezTo>
                  <a:pt x="433" y="980"/>
                  <a:pt x="432" y="970"/>
                  <a:pt x="438" y="963"/>
                </a:cubicBezTo>
                <a:cubicBezTo>
                  <a:pt x="438" y="963"/>
                  <a:pt x="438" y="963"/>
                  <a:pt x="438" y="963"/>
                </a:cubicBezTo>
                <a:cubicBezTo>
                  <a:pt x="443" y="956"/>
                  <a:pt x="453" y="955"/>
                  <a:pt x="460" y="961"/>
                </a:cubicBezTo>
                <a:cubicBezTo>
                  <a:pt x="467" y="966"/>
                  <a:pt x="468" y="976"/>
                  <a:pt x="463" y="983"/>
                </a:cubicBezTo>
                <a:cubicBezTo>
                  <a:pt x="463" y="983"/>
                  <a:pt x="463" y="983"/>
                  <a:pt x="463" y="983"/>
                </a:cubicBezTo>
                <a:cubicBezTo>
                  <a:pt x="457" y="990"/>
                  <a:pt x="447" y="991"/>
                  <a:pt x="440" y="986"/>
                </a:cubicBezTo>
                <a:close/>
                <a:moveTo>
                  <a:pt x="383" y="1064"/>
                </a:moveTo>
                <a:cubicBezTo>
                  <a:pt x="376" y="1058"/>
                  <a:pt x="374" y="1048"/>
                  <a:pt x="379" y="1041"/>
                </a:cubicBezTo>
                <a:cubicBezTo>
                  <a:pt x="384" y="1034"/>
                  <a:pt x="394" y="1032"/>
                  <a:pt x="401" y="1037"/>
                </a:cubicBezTo>
                <a:cubicBezTo>
                  <a:pt x="409" y="1043"/>
                  <a:pt x="410" y="1053"/>
                  <a:pt x="405" y="1060"/>
                </a:cubicBezTo>
                <a:cubicBezTo>
                  <a:pt x="405" y="1060"/>
                  <a:pt x="405" y="1060"/>
                  <a:pt x="405" y="1060"/>
                </a:cubicBezTo>
                <a:cubicBezTo>
                  <a:pt x="400" y="1067"/>
                  <a:pt x="390" y="1069"/>
                  <a:pt x="383" y="1064"/>
                </a:cubicBezTo>
                <a:close/>
                <a:moveTo>
                  <a:pt x="634" y="769"/>
                </a:moveTo>
                <a:cubicBezTo>
                  <a:pt x="628" y="763"/>
                  <a:pt x="628" y="753"/>
                  <a:pt x="634" y="747"/>
                </a:cubicBezTo>
                <a:cubicBezTo>
                  <a:pt x="634" y="747"/>
                  <a:pt x="634" y="747"/>
                  <a:pt x="634" y="747"/>
                </a:cubicBezTo>
                <a:cubicBezTo>
                  <a:pt x="641" y="741"/>
                  <a:pt x="651" y="741"/>
                  <a:pt x="657" y="747"/>
                </a:cubicBezTo>
                <a:cubicBezTo>
                  <a:pt x="663" y="754"/>
                  <a:pt x="663" y="764"/>
                  <a:pt x="656" y="770"/>
                </a:cubicBezTo>
                <a:cubicBezTo>
                  <a:pt x="650" y="776"/>
                  <a:pt x="640" y="776"/>
                  <a:pt x="634" y="769"/>
                </a:cubicBezTo>
                <a:close/>
                <a:moveTo>
                  <a:pt x="705" y="704"/>
                </a:moveTo>
                <a:cubicBezTo>
                  <a:pt x="699" y="697"/>
                  <a:pt x="700" y="687"/>
                  <a:pt x="706" y="681"/>
                </a:cubicBezTo>
                <a:cubicBezTo>
                  <a:pt x="706" y="681"/>
                  <a:pt x="706" y="681"/>
                  <a:pt x="706" y="681"/>
                </a:cubicBezTo>
                <a:cubicBezTo>
                  <a:pt x="713" y="675"/>
                  <a:pt x="723" y="676"/>
                  <a:pt x="729" y="683"/>
                </a:cubicBezTo>
                <a:cubicBezTo>
                  <a:pt x="735" y="689"/>
                  <a:pt x="734" y="700"/>
                  <a:pt x="727" y="705"/>
                </a:cubicBezTo>
                <a:cubicBezTo>
                  <a:pt x="721" y="711"/>
                  <a:pt x="710" y="710"/>
                  <a:pt x="705" y="704"/>
                </a:cubicBezTo>
                <a:close/>
                <a:moveTo>
                  <a:pt x="935" y="528"/>
                </a:moveTo>
                <a:cubicBezTo>
                  <a:pt x="931" y="520"/>
                  <a:pt x="933" y="510"/>
                  <a:pt x="940" y="506"/>
                </a:cubicBezTo>
                <a:cubicBezTo>
                  <a:pt x="940" y="506"/>
                  <a:pt x="940" y="506"/>
                  <a:pt x="940" y="506"/>
                </a:cubicBezTo>
                <a:cubicBezTo>
                  <a:pt x="948" y="501"/>
                  <a:pt x="958" y="503"/>
                  <a:pt x="962" y="510"/>
                </a:cubicBezTo>
                <a:cubicBezTo>
                  <a:pt x="967" y="518"/>
                  <a:pt x="965" y="528"/>
                  <a:pt x="958" y="533"/>
                </a:cubicBezTo>
                <a:cubicBezTo>
                  <a:pt x="950" y="537"/>
                  <a:pt x="940" y="535"/>
                  <a:pt x="935" y="528"/>
                </a:cubicBezTo>
                <a:close/>
                <a:moveTo>
                  <a:pt x="501" y="911"/>
                </a:moveTo>
                <a:cubicBezTo>
                  <a:pt x="495" y="905"/>
                  <a:pt x="494" y="895"/>
                  <a:pt x="500" y="888"/>
                </a:cubicBezTo>
                <a:cubicBezTo>
                  <a:pt x="505" y="881"/>
                  <a:pt x="516" y="881"/>
                  <a:pt x="522" y="886"/>
                </a:cubicBezTo>
                <a:cubicBezTo>
                  <a:pt x="529" y="892"/>
                  <a:pt x="530" y="902"/>
                  <a:pt x="524" y="909"/>
                </a:cubicBezTo>
                <a:cubicBezTo>
                  <a:pt x="518" y="916"/>
                  <a:pt x="508" y="916"/>
                  <a:pt x="501" y="911"/>
                </a:cubicBezTo>
                <a:close/>
                <a:moveTo>
                  <a:pt x="1102" y="429"/>
                </a:moveTo>
                <a:cubicBezTo>
                  <a:pt x="1098" y="422"/>
                  <a:pt x="1101" y="412"/>
                  <a:pt x="1109" y="408"/>
                </a:cubicBezTo>
                <a:cubicBezTo>
                  <a:pt x="1117" y="404"/>
                  <a:pt x="1127" y="407"/>
                  <a:pt x="1131" y="415"/>
                </a:cubicBezTo>
                <a:cubicBezTo>
                  <a:pt x="1135" y="423"/>
                  <a:pt x="1132" y="432"/>
                  <a:pt x="1124" y="436"/>
                </a:cubicBezTo>
                <a:cubicBezTo>
                  <a:pt x="1116" y="440"/>
                  <a:pt x="1106" y="437"/>
                  <a:pt x="1102" y="429"/>
                </a:cubicBezTo>
                <a:close/>
                <a:moveTo>
                  <a:pt x="227" y="1290"/>
                </a:moveTo>
                <a:cubicBezTo>
                  <a:pt x="231" y="1283"/>
                  <a:pt x="241" y="1280"/>
                  <a:pt x="249" y="1284"/>
                </a:cubicBezTo>
                <a:cubicBezTo>
                  <a:pt x="256" y="1288"/>
                  <a:pt x="259" y="1297"/>
                  <a:pt x="255" y="1305"/>
                </a:cubicBezTo>
                <a:cubicBezTo>
                  <a:pt x="251" y="1313"/>
                  <a:pt x="242" y="1316"/>
                  <a:pt x="234" y="1312"/>
                </a:cubicBezTo>
                <a:cubicBezTo>
                  <a:pt x="226" y="1308"/>
                  <a:pt x="223" y="1298"/>
                  <a:pt x="227" y="1290"/>
                </a:cubicBezTo>
                <a:close/>
                <a:moveTo>
                  <a:pt x="1189" y="386"/>
                </a:moveTo>
                <a:cubicBezTo>
                  <a:pt x="1185" y="378"/>
                  <a:pt x="1189" y="369"/>
                  <a:pt x="1197" y="365"/>
                </a:cubicBezTo>
                <a:cubicBezTo>
                  <a:pt x="1205" y="361"/>
                  <a:pt x="1215" y="365"/>
                  <a:pt x="1218" y="373"/>
                </a:cubicBezTo>
                <a:cubicBezTo>
                  <a:pt x="1222" y="381"/>
                  <a:pt x="1218" y="390"/>
                  <a:pt x="1210" y="394"/>
                </a:cubicBezTo>
                <a:cubicBezTo>
                  <a:pt x="1210" y="394"/>
                  <a:pt x="1210" y="394"/>
                  <a:pt x="1210" y="394"/>
                </a:cubicBezTo>
                <a:cubicBezTo>
                  <a:pt x="1202" y="398"/>
                  <a:pt x="1193" y="394"/>
                  <a:pt x="1189" y="386"/>
                </a:cubicBezTo>
                <a:close/>
                <a:moveTo>
                  <a:pt x="184" y="1378"/>
                </a:moveTo>
                <a:cubicBezTo>
                  <a:pt x="188" y="1370"/>
                  <a:pt x="198" y="1366"/>
                  <a:pt x="206" y="1370"/>
                </a:cubicBezTo>
                <a:cubicBezTo>
                  <a:pt x="214" y="1374"/>
                  <a:pt x="217" y="1383"/>
                  <a:pt x="213" y="1391"/>
                </a:cubicBezTo>
                <a:cubicBezTo>
                  <a:pt x="210" y="1399"/>
                  <a:pt x="200" y="1403"/>
                  <a:pt x="192" y="1399"/>
                </a:cubicBezTo>
                <a:cubicBezTo>
                  <a:pt x="184" y="1396"/>
                  <a:pt x="181" y="1386"/>
                  <a:pt x="184" y="1378"/>
                </a:cubicBezTo>
                <a:close/>
                <a:moveTo>
                  <a:pt x="1278" y="347"/>
                </a:moveTo>
                <a:cubicBezTo>
                  <a:pt x="1275" y="339"/>
                  <a:pt x="1279" y="330"/>
                  <a:pt x="1287" y="327"/>
                </a:cubicBezTo>
                <a:cubicBezTo>
                  <a:pt x="1295" y="323"/>
                  <a:pt x="1304" y="327"/>
                  <a:pt x="1308" y="335"/>
                </a:cubicBezTo>
                <a:cubicBezTo>
                  <a:pt x="1311" y="344"/>
                  <a:pt x="1307" y="353"/>
                  <a:pt x="1299" y="356"/>
                </a:cubicBezTo>
                <a:cubicBezTo>
                  <a:pt x="1291" y="359"/>
                  <a:pt x="1281" y="356"/>
                  <a:pt x="1278" y="347"/>
                </a:cubicBezTo>
                <a:close/>
                <a:moveTo>
                  <a:pt x="324" y="1122"/>
                </a:moveTo>
                <a:cubicBezTo>
                  <a:pt x="324" y="1122"/>
                  <a:pt x="324" y="1122"/>
                  <a:pt x="324" y="1122"/>
                </a:cubicBezTo>
                <a:cubicBezTo>
                  <a:pt x="329" y="1114"/>
                  <a:pt x="339" y="1112"/>
                  <a:pt x="347" y="1117"/>
                </a:cubicBezTo>
                <a:cubicBezTo>
                  <a:pt x="354" y="1122"/>
                  <a:pt x="356" y="1132"/>
                  <a:pt x="351" y="1139"/>
                </a:cubicBezTo>
                <a:cubicBezTo>
                  <a:pt x="347" y="1147"/>
                  <a:pt x="337" y="1149"/>
                  <a:pt x="329" y="1144"/>
                </a:cubicBezTo>
                <a:cubicBezTo>
                  <a:pt x="322" y="1139"/>
                  <a:pt x="320" y="1129"/>
                  <a:pt x="324" y="1122"/>
                </a:cubicBezTo>
                <a:close/>
                <a:moveTo>
                  <a:pt x="566" y="838"/>
                </a:moveTo>
                <a:cubicBezTo>
                  <a:pt x="559" y="832"/>
                  <a:pt x="559" y="822"/>
                  <a:pt x="565" y="816"/>
                </a:cubicBezTo>
                <a:cubicBezTo>
                  <a:pt x="565" y="816"/>
                  <a:pt x="565" y="816"/>
                  <a:pt x="565" y="816"/>
                </a:cubicBezTo>
                <a:cubicBezTo>
                  <a:pt x="571" y="809"/>
                  <a:pt x="581" y="809"/>
                  <a:pt x="588" y="815"/>
                </a:cubicBezTo>
                <a:cubicBezTo>
                  <a:pt x="594" y="821"/>
                  <a:pt x="594" y="832"/>
                  <a:pt x="588" y="838"/>
                </a:cubicBezTo>
                <a:cubicBezTo>
                  <a:pt x="582" y="844"/>
                  <a:pt x="572" y="845"/>
                  <a:pt x="566" y="838"/>
                </a:cubicBezTo>
                <a:close/>
                <a:moveTo>
                  <a:pt x="274" y="1205"/>
                </a:moveTo>
                <a:cubicBezTo>
                  <a:pt x="278" y="1197"/>
                  <a:pt x="288" y="1195"/>
                  <a:pt x="296" y="1199"/>
                </a:cubicBezTo>
                <a:cubicBezTo>
                  <a:pt x="303" y="1204"/>
                  <a:pt x="306" y="1213"/>
                  <a:pt x="301" y="1221"/>
                </a:cubicBezTo>
                <a:cubicBezTo>
                  <a:pt x="301" y="1221"/>
                  <a:pt x="301" y="1221"/>
                  <a:pt x="301" y="1221"/>
                </a:cubicBezTo>
                <a:cubicBezTo>
                  <a:pt x="297" y="1229"/>
                  <a:pt x="287" y="1231"/>
                  <a:pt x="280" y="1227"/>
                </a:cubicBezTo>
                <a:cubicBezTo>
                  <a:pt x="272" y="1222"/>
                  <a:pt x="269" y="1213"/>
                  <a:pt x="274" y="1205"/>
                </a:cubicBezTo>
                <a:close/>
                <a:moveTo>
                  <a:pt x="856" y="583"/>
                </a:moveTo>
                <a:cubicBezTo>
                  <a:pt x="851" y="576"/>
                  <a:pt x="852" y="566"/>
                  <a:pt x="859" y="560"/>
                </a:cubicBezTo>
                <a:cubicBezTo>
                  <a:pt x="867" y="555"/>
                  <a:pt x="877" y="557"/>
                  <a:pt x="882" y="564"/>
                </a:cubicBezTo>
                <a:cubicBezTo>
                  <a:pt x="887" y="571"/>
                  <a:pt x="885" y="581"/>
                  <a:pt x="878" y="586"/>
                </a:cubicBezTo>
                <a:cubicBezTo>
                  <a:pt x="878" y="586"/>
                  <a:pt x="878" y="586"/>
                  <a:pt x="878" y="586"/>
                </a:cubicBezTo>
                <a:cubicBezTo>
                  <a:pt x="871" y="592"/>
                  <a:pt x="861" y="590"/>
                  <a:pt x="856" y="583"/>
                </a:cubicBezTo>
                <a:close/>
                <a:moveTo>
                  <a:pt x="803" y="3815"/>
                </a:moveTo>
                <a:cubicBezTo>
                  <a:pt x="810" y="3821"/>
                  <a:pt x="811" y="3831"/>
                  <a:pt x="805" y="3838"/>
                </a:cubicBezTo>
                <a:cubicBezTo>
                  <a:pt x="800" y="3845"/>
                  <a:pt x="790" y="3846"/>
                  <a:pt x="783" y="3841"/>
                </a:cubicBezTo>
                <a:cubicBezTo>
                  <a:pt x="776" y="3835"/>
                  <a:pt x="775" y="3825"/>
                  <a:pt x="780" y="3818"/>
                </a:cubicBezTo>
                <a:cubicBezTo>
                  <a:pt x="786" y="3811"/>
                  <a:pt x="796" y="3810"/>
                  <a:pt x="803" y="3815"/>
                </a:cubicBezTo>
                <a:close/>
                <a:moveTo>
                  <a:pt x="964" y="3949"/>
                </a:moveTo>
                <a:cubicBezTo>
                  <a:pt x="959" y="3956"/>
                  <a:pt x="949" y="3958"/>
                  <a:pt x="942" y="3954"/>
                </a:cubicBezTo>
                <a:cubicBezTo>
                  <a:pt x="934" y="3949"/>
                  <a:pt x="932" y="3939"/>
                  <a:pt x="937" y="3932"/>
                </a:cubicBezTo>
                <a:cubicBezTo>
                  <a:pt x="942" y="3924"/>
                  <a:pt x="951" y="3922"/>
                  <a:pt x="959" y="3927"/>
                </a:cubicBezTo>
                <a:cubicBezTo>
                  <a:pt x="966" y="3931"/>
                  <a:pt x="968" y="3941"/>
                  <a:pt x="964" y="3949"/>
                </a:cubicBezTo>
                <a:close/>
                <a:moveTo>
                  <a:pt x="176" y="2979"/>
                </a:moveTo>
                <a:cubicBezTo>
                  <a:pt x="179" y="2988"/>
                  <a:pt x="175" y="2997"/>
                  <a:pt x="167" y="3000"/>
                </a:cubicBezTo>
                <a:cubicBezTo>
                  <a:pt x="159" y="3003"/>
                  <a:pt x="149" y="2999"/>
                  <a:pt x="146" y="2991"/>
                </a:cubicBezTo>
                <a:cubicBezTo>
                  <a:pt x="143" y="2983"/>
                  <a:pt x="147" y="2974"/>
                  <a:pt x="155" y="2970"/>
                </a:cubicBezTo>
                <a:cubicBezTo>
                  <a:pt x="163" y="2967"/>
                  <a:pt x="173" y="2971"/>
                  <a:pt x="176" y="2979"/>
                </a:cubicBezTo>
                <a:close/>
                <a:moveTo>
                  <a:pt x="1047" y="3999"/>
                </a:moveTo>
                <a:cubicBezTo>
                  <a:pt x="1042" y="4006"/>
                  <a:pt x="1032" y="4009"/>
                  <a:pt x="1025" y="4004"/>
                </a:cubicBezTo>
                <a:cubicBezTo>
                  <a:pt x="1017" y="4000"/>
                  <a:pt x="1014" y="3990"/>
                  <a:pt x="1019" y="3983"/>
                </a:cubicBezTo>
                <a:cubicBezTo>
                  <a:pt x="1023" y="3975"/>
                  <a:pt x="1033" y="3972"/>
                  <a:pt x="1041" y="3977"/>
                </a:cubicBezTo>
                <a:cubicBezTo>
                  <a:pt x="1048" y="3981"/>
                  <a:pt x="1051" y="3991"/>
                  <a:pt x="1047" y="3999"/>
                </a:cubicBezTo>
                <a:close/>
                <a:moveTo>
                  <a:pt x="879" y="3873"/>
                </a:moveTo>
                <a:cubicBezTo>
                  <a:pt x="887" y="3878"/>
                  <a:pt x="888" y="3888"/>
                  <a:pt x="883" y="3895"/>
                </a:cubicBezTo>
                <a:cubicBezTo>
                  <a:pt x="878" y="3902"/>
                  <a:pt x="868" y="3904"/>
                  <a:pt x="861" y="3899"/>
                </a:cubicBezTo>
                <a:cubicBezTo>
                  <a:pt x="861" y="3899"/>
                  <a:pt x="861" y="3899"/>
                  <a:pt x="861" y="3899"/>
                </a:cubicBezTo>
                <a:cubicBezTo>
                  <a:pt x="854" y="3894"/>
                  <a:pt x="852" y="3884"/>
                  <a:pt x="857" y="3877"/>
                </a:cubicBezTo>
                <a:cubicBezTo>
                  <a:pt x="862" y="3869"/>
                  <a:pt x="872" y="3868"/>
                  <a:pt x="879" y="3873"/>
                </a:cubicBezTo>
                <a:close/>
                <a:moveTo>
                  <a:pt x="142" y="2889"/>
                </a:moveTo>
                <a:cubicBezTo>
                  <a:pt x="145" y="2898"/>
                  <a:pt x="141" y="2907"/>
                  <a:pt x="132" y="2910"/>
                </a:cubicBezTo>
                <a:cubicBezTo>
                  <a:pt x="124" y="2912"/>
                  <a:pt x="115" y="2908"/>
                  <a:pt x="112" y="2900"/>
                </a:cubicBezTo>
                <a:cubicBezTo>
                  <a:pt x="109" y="2891"/>
                  <a:pt x="114" y="2882"/>
                  <a:pt x="122" y="2879"/>
                </a:cubicBezTo>
                <a:cubicBezTo>
                  <a:pt x="130" y="2876"/>
                  <a:pt x="139" y="2881"/>
                  <a:pt x="142" y="2889"/>
                </a:cubicBezTo>
                <a:close/>
                <a:moveTo>
                  <a:pt x="102" y="2817"/>
                </a:moveTo>
                <a:cubicBezTo>
                  <a:pt x="94" y="2820"/>
                  <a:pt x="85" y="2815"/>
                  <a:pt x="82" y="2807"/>
                </a:cubicBezTo>
                <a:cubicBezTo>
                  <a:pt x="80" y="2798"/>
                  <a:pt x="85" y="2789"/>
                  <a:pt x="93" y="2787"/>
                </a:cubicBezTo>
                <a:cubicBezTo>
                  <a:pt x="102" y="2784"/>
                  <a:pt x="110" y="2789"/>
                  <a:pt x="113" y="2798"/>
                </a:cubicBezTo>
                <a:cubicBezTo>
                  <a:pt x="115" y="2806"/>
                  <a:pt x="111" y="2815"/>
                  <a:pt x="102" y="2817"/>
                </a:cubicBezTo>
                <a:close/>
                <a:moveTo>
                  <a:pt x="1219" y="4086"/>
                </a:moveTo>
                <a:cubicBezTo>
                  <a:pt x="1215" y="4094"/>
                  <a:pt x="1206" y="4097"/>
                  <a:pt x="1198" y="4094"/>
                </a:cubicBezTo>
                <a:cubicBezTo>
                  <a:pt x="1198" y="4094"/>
                  <a:pt x="1198" y="4094"/>
                  <a:pt x="1198" y="4094"/>
                </a:cubicBezTo>
                <a:cubicBezTo>
                  <a:pt x="1190" y="4090"/>
                  <a:pt x="1186" y="4081"/>
                  <a:pt x="1190" y="4072"/>
                </a:cubicBezTo>
                <a:cubicBezTo>
                  <a:pt x="1193" y="4064"/>
                  <a:pt x="1203" y="4061"/>
                  <a:pt x="1211" y="4065"/>
                </a:cubicBezTo>
                <a:cubicBezTo>
                  <a:pt x="1219" y="4068"/>
                  <a:pt x="1223" y="4078"/>
                  <a:pt x="1219" y="4086"/>
                </a:cubicBezTo>
                <a:close/>
                <a:moveTo>
                  <a:pt x="352" y="3320"/>
                </a:moveTo>
                <a:cubicBezTo>
                  <a:pt x="357" y="3328"/>
                  <a:pt x="355" y="3338"/>
                  <a:pt x="347" y="3343"/>
                </a:cubicBezTo>
                <a:cubicBezTo>
                  <a:pt x="340" y="3347"/>
                  <a:pt x="330" y="3345"/>
                  <a:pt x="325" y="3338"/>
                </a:cubicBezTo>
                <a:cubicBezTo>
                  <a:pt x="325" y="3338"/>
                  <a:pt x="325" y="3338"/>
                  <a:pt x="325" y="3338"/>
                </a:cubicBezTo>
                <a:cubicBezTo>
                  <a:pt x="320" y="3330"/>
                  <a:pt x="323" y="3320"/>
                  <a:pt x="330" y="3316"/>
                </a:cubicBezTo>
                <a:cubicBezTo>
                  <a:pt x="337" y="3311"/>
                  <a:pt x="347" y="3313"/>
                  <a:pt x="352" y="3320"/>
                </a:cubicBezTo>
                <a:close/>
                <a:moveTo>
                  <a:pt x="214" y="3068"/>
                </a:moveTo>
                <a:cubicBezTo>
                  <a:pt x="217" y="3076"/>
                  <a:pt x="214" y="3085"/>
                  <a:pt x="206" y="3089"/>
                </a:cubicBezTo>
                <a:cubicBezTo>
                  <a:pt x="198" y="3093"/>
                  <a:pt x="188" y="3089"/>
                  <a:pt x="185" y="3081"/>
                </a:cubicBezTo>
                <a:cubicBezTo>
                  <a:pt x="185" y="3081"/>
                  <a:pt x="185" y="3081"/>
                  <a:pt x="185" y="3081"/>
                </a:cubicBezTo>
                <a:cubicBezTo>
                  <a:pt x="181" y="3073"/>
                  <a:pt x="185" y="3064"/>
                  <a:pt x="193" y="3060"/>
                </a:cubicBezTo>
                <a:cubicBezTo>
                  <a:pt x="201" y="3056"/>
                  <a:pt x="210" y="3060"/>
                  <a:pt x="214" y="3068"/>
                </a:cubicBezTo>
                <a:close/>
                <a:moveTo>
                  <a:pt x="302" y="3238"/>
                </a:moveTo>
                <a:cubicBezTo>
                  <a:pt x="306" y="3246"/>
                  <a:pt x="304" y="3256"/>
                  <a:pt x="296" y="3260"/>
                </a:cubicBezTo>
                <a:cubicBezTo>
                  <a:pt x="289" y="3265"/>
                  <a:pt x="279" y="3262"/>
                  <a:pt x="274" y="3255"/>
                </a:cubicBezTo>
                <a:cubicBezTo>
                  <a:pt x="270" y="3247"/>
                  <a:pt x="273" y="3237"/>
                  <a:pt x="280" y="3233"/>
                </a:cubicBezTo>
                <a:cubicBezTo>
                  <a:pt x="288" y="3228"/>
                  <a:pt x="298" y="3231"/>
                  <a:pt x="302" y="3238"/>
                </a:cubicBezTo>
                <a:close/>
                <a:moveTo>
                  <a:pt x="464" y="3477"/>
                </a:moveTo>
                <a:cubicBezTo>
                  <a:pt x="469" y="3484"/>
                  <a:pt x="468" y="3494"/>
                  <a:pt x="461" y="3499"/>
                </a:cubicBezTo>
                <a:cubicBezTo>
                  <a:pt x="454" y="3505"/>
                  <a:pt x="444" y="3504"/>
                  <a:pt x="439" y="3497"/>
                </a:cubicBezTo>
                <a:cubicBezTo>
                  <a:pt x="433" y="3490"/>
                  <a:pt x="434" y="3480"/>
                  <a:pt x="441" y="3474"/>
                </a:cubicBezTo>
                <a:cubicBezTo>
                  <a:pt x="448" y="3469"/>
                  <a:pt x="458" y="3470"/>
                  <a:pt x="464" y="3477"/>
                </a:cubicBezTo>
                <a:close/>
                <a:moveTo>
                  <a:pt x="525" y="3551"/>
                </a:moveTo>
                <a:cubicBezTo>
                  <a:pt x="531" y="3558"/>
                  <a:pt x="530" y="3568"/>
                  <a:pt x="523" y="3573"/>
                </a:cubicBezTo>
                <a:cubicBezTo>
                  <a:pt x="517" y="3579"/>
                  <a:pt x="507" y="3578"/>
                  <a:pt x="501" y="3572"/>
                </a:cubicBezTo>
                <a:cubicBezTo>
                  <a:pt x="501" y="3572"/>
                  <a:pt x="501" y="3572"/>
                  <a:pt x="501" y="3572"/>
                </a:cubicBezTo>
                <a:cubicBezTo>
                  <a:pt x="495" y="3565"/>
                  <a:pt x="496" y="3555"/>
                  <a:pt x="502" y="3549"/>
                </a:cubicBezTo>
                <a:cubicBezTo>
                  <a:pt x="509" y="3543"/>
                  <a:pt x="519" y="3544"/>
                  <a:pt x="525" y="3551"/>
                </a:cubicBezTo>
                <a:close/>
                <a:moveTo>
                  <a:pt x="406" y="3400"/>
                </a:moveTo>
                <a:cubicBezTo>
                  <a:pt x="411" y="3407"/>
                  <a:pt x="410" y="3417"/>
                  <a:pt x="402" y="3422"/>
                </a:cubicBezTo>
                <a:cubicBezTo>
                  <a:pt x="395" y="3427"/>
                  <a:pt x="385" y="3426"/>
                  <a:pt x="380" y="3419"/>
                </a:cubicBezTo>
                <a:cubicBezTo>
                  <a:pt x="380" y="3419"/>
                  <a:pt x="380" y="3419"/>
                  <a:pt x="380" y="3419"/>
                </a:cubicBezTo>
                <a:cubicBezTo>
                  <a:pt x="375" y="3411"/>
                  <a:pt x="377" y="3401"/>
                  <a:pt x="384" y="3396"/>
                </a:cubicBezTo>
                <a:cubicBezTo>
                  <a:pt x="391" y="3391"/>
                  <a:pt x="401" y="3393"/>
                  <a:pt x="406" y="3400"/>
                </a:cubicBezTo>
                <a:close/>
                <a:moveTo>
                  <a:pt x="590" y="3622"/>
                </a:moveTo>
                <a:cubicBezTo>
                  <a:pt x="596" y="3628"/>
                  <a:pt x="596" y="3638"/>
                  <a:pt x="589" y="3644"/>
                </a:cubicBezTo>
                <a:cubicBezTo>
                  <a:pt x="583" y="3651"/>
                  <a:pt x="573" y="3650"/>
                  <a:pt x="567" y="3644"/>
                </a:cubicBezTo>
                <a:cubicBezTo>
                  <a:pt x="567" y="3644"/>
                  <a:pt x="567" y="3644"/>
                  <a:pt x="567" y="3644"/>
                </a:cubicBezTo>
                <a:cubicBezTo>
                  <a:pt x="560" y="3638"/>
                  <a:pt x="561" y="3627"/>
                  <a:pt x="567" y="3621"/>
                </a:cubicBezTo>
                <a:cubicBezTo>
                  <a:pt x="573" y="3615"/>
                  <a:pt x="584" y="3615"/>
                  <a:pt x="590" y="3622"/>
                </a:cubicBezTo>
                <a:close/>
                <a:moveTo>
                  <a:pt x="76" y="2724"/>
                </a:moveTo>
                <a:cubicBezTo>
                  <a:pt x="68" y="2726"/>
                  <a:pt x="59" y="2721"/>
                  <a:pt x="57" y="2712"/>
                </a:cubicBezTo>
                <a:cubicBezTo>
                  <a:pt x="55" y="2704"/>
                  <a:pt x="60" y="2695"/>
                  <a:pt x="69" y="2693"/>
                </a:cubicBezTo>
                <a:cubicBezTo>
                  <a:pt x="77" y="2691"/>
                  <a:pt x="86" y="2696"/>
                  <a:pt x="88" y="2705"/>
                </a:cubicBezTo>
                <a:cubicBezTo>
                  <a:pt x="90" y="2713"/>
                  <a:pt x="85" y="2722"/>
                  <a:pt x="76" y="2724"/>
                </a:cubicBezTo>
                <a:close/>
                <a:moveTo>
                  <a:pt x="256" y="3154"/>
                </a:moveTo>
                <a:cubicBezTo>
                  <a:pt x="260" y="3162"/>
                  <a:pt x="257" y="3172"/>
                  <a:pt x="249" y="3176"/>
                </a:cubicBezTo>
                <a:cubicBezTo>
                  <a:pt x="241" y="3180"/>
                  <a:pt x="232" y="3177"/>
                  <a:pt x="227" y="3169"/>
                </a:cubicBezTo>
                <a:cubicBezTo>
                  <a:pt x="227" y="3169"/>
                  <a:pt x="227" y="3169"/>
                  <a:pt x="227" y="3169"/>
                </a:cubicBezTo>
                <a:cubicBezTo>
                  <a:pt x="223" y="3161"/>
                  <a:pt x="226" y="3151"/>
                  <a:pt x="234" y="3147"/>
                </a:cubicBezTo>
                <a:cubicBezTo>
                  <a:pt x="242" y="3143"/>
                  <a:pt x="252" y="3146"/>
                  <a:pt x="256" y="3154"/>
                </a:cubicBezTo>
                <a:close/>
                <a:moveTo>
                  <a:pt x="658" y="3690"/>
                </a:moveTo>
                <a:cubicBezTo>
                  <a:pt x="664" y="3696"/>
                  <a:pt x="664" y="3706"/>
                  <a:pt x="658" y="3712"/>
                </a:cubicBezTo>
                <a:cubicBezTo>
                  <a:pt x="652" y="3719"/>
                  <a:pt x="642" y="3719"/>
                  <a:pt x="636" y="3713"/>
                </a:cubicBezTo>
                <a:cubicBezTo>
                  <a:pt x="629" y="3707"/>
                  <a:pt x="629" y="3697"/>
                  <a:pt x="635" y="3690"/>
                </a:cubicBezTo>
                <a:cubicBezTo>
                  <a:pt x="641" y="3684"/>
                  <a:pt x="651" y="3684"/>
                  <a:pt x="658" y="3690"/>
                </a:cubicBezTo>
                <a:close/>
                <a:moveTo>
                  <a:pt x="729" y="3754"/>
                </a:moveTo>
                <a:cubicBezTo>
                  <a:pt x="735" y="3760"/>
                  <a:pt x="736" y="3770"/>
                  <a:pt x="730" y="3777"/>
                </a:cubicBezTo>
                <a:cubicBezTo>
                  <a:pt x="724" y="3784"/>
                  <a:pt x="714" y="3784"/>
                  <a:pt x="708" y="3778"/>
                </a:cubicBezTo>
                <a:cubicBezTo>
                  <a:pt x="701" y="3773"/>
                  <a:pt x="700" y="3763"/>
                  <a:pt x="706" y="3756"/>
                </a:cubicBezTo>
                <a:cubicBezTo>
                  <a:pt x="712" y="3749"/>
                  <a:pt x="722" y="3748"/>
                  <a:pt x="729" y="3754"/>
                </a:cubicBezTo>
                <a:close/>
                <a:moveTo>
                  <a:pt x="1132" y="4044"/>
                </a:moveTo>
                <a:cubicBezTo>
                  <a:pt x="1128" y="4052"/>
                  <a:pt x="1118" y="4055"/>
                  <a:pt x="1110" y="4051"/>
                </a:cubicBezTo>
                <a:cubicBezTo>
                  <a:pt x="1102" y="4047"/>
                  <a:pt x="1099" y="4037"/>
                  <a:pt x="1103" y="4030"/>
                </a:cubicBezTo>
                <a:cubicBezTo>
                  <a:pt x="1107" y="4022"/>
                  <a:pt x="1117" y="4019"/>
                  <a:pt x="1125" y="4023"/>
                </a:cubicBezTo>
                <a:cubicBezTo>
                  <a:pt x="1133" y="4027"/>
                  <a:pt x="1136" y="4036"/>
                  <a:pt x="1132" y="4044"/>
                </a:cubicBezTo>
                <a:close/>
                <a:moveTo>
                  <a:pt x="26" y="2438"/>
                </a:moveTo>
                <a:cubicBezTo>
                  <a:pt x="18" y="2439"/>
                  <a:pt x="10" y="2433"/>
                  <a:pt x="9" y="2424"/>
                </a:cubicBezTo>
                <a:cubicBezTo>
                  <a:pt x="9" y="2424"/>
                  <a:pt x="9" y="2424"/>
                  <a:pt x="9" y="2424"/>
                </a:cubicBezTo>
                <a:cubicBezTo>
                  <a:pt x="8" y="2415"/>
                  <a:pt x="15" y="2407"/>
                  <a:pt x="23" y="2407"/>
                </a:cubicBezTo>
                <a:cubicBezTo>
                  <a:pt x="32" y="2406"/>
                  <a:pt x="40" y="2412"/>
                  <a:pt x="41" y="2421"/>
                </a:cubicBezTo>
                <a:cubicBezTo>
                  <a:pt x="42" y="2430"/>
                  <a:pt x="35" y="2438"/>
                  <a:pt x="26" y="2438"/>
                </a:cubicBezTo>
                <a:close/>
                <a:moveTo>
                  <a:pt x="1775" y="4244"/>
                </a:moveTo>
                <a:cubicBezTo>
                  <a:pt x="1774" y="4253"/>
                  <a:pt x="1766" y="4259"/>
                  <a:pt x="1757" y="4258"/>
                </a:cubicBezTo>
                <a:cubicBezTo>
                  <a:pt x="1748" y="4256"/>
                  <a:pt x="1742" y="4248"/>
                  <a:pt x="1743" y="4240"/>
                </a:cubicBezTo>
                <a:cubicBezTo>
                  <a:pt x="1745" y="4231"/>
                  <a:pt x="1753" y="4225"/>
                  <a:pt x="1761" y="4226"/>
                </a:cubicBezTo>
                <a:cubicBezTo>
                  <a:pt x="1761" y="4226"/>
                  <a:pt x="1761" y="4226"/>
                  <a:pt x="1761" y="4226"/>
                </a:cubicBezTo>
                <a:cubicBezTo>
                  <a:pt x="1770" y="4227"/>
                  <a:pt x="1776" y="4235"/>
                  <a:pt x="1775" y="4244"/>
                </a:cubicBezTo>
                <a:close/>
                <a:moveTo>
                  <a:pt x="1679" y="4229"/>
                </a:moveTo>
                <a:cubicBezTo>
                  <a:pt x="1678" y="4238"/>
                  <a:pt x="1669" y="4243"/>
                  <a:pt x="1661" y="4242"/>
                </a:cubicBezTo>
                <a:cubicBezTo>
                  <a:pt x="1652" y="4240"/>
                  <a:pt x="1646" y="4232"/>
                  <a:pt x="1648" y="4223"/>
                </a:cubicBezTo>
                <a:cubicBezTo>
                  <a:pt x="1650" y="4214"/>
                  <a:pt x="1658" y="4209"/>
                  <a:pt x="1667" y="4210"/>
                </a:cubicBezTo>
                <a:cubicBezTo>
                  <a:pt x="1667" y="4210"/>
                  <a:pt x="1667" y="4210"/>
                  <a:pt x="1667" y="4210"/>
                </a:cubicBezTo>
                <a:cubicBezTo>
                  <a:pt x="1675" y="4212"/>
                  <a:pt x="1681" y="4220"/>
                  <a:pt x="1679" y="4229"/>
                </a:cubicBezTo>
                <a:close/>
                <a:moveTo>
                  <a:pt x="19" y="2342"/>
                </a:moveTo>
                <a:cubicBezTo>
                  <a:pt x="10" y="2342"/>
                  <a:pt x="2" y="2336"/>
                  <a:pt x="2" y="2327"/>
                </a:cubicBezTo>
                <a:cubicBezTo>
                  <a:pt x="2" y="2318"/>
                  <a:pt x="8" y="2310"/>
                  <a:pt x="17" y="2310"/>
                </a:cubicBezTo>
                <a:cubicBezTo>
                  <a:pt x="26" y="2310"/>
                  <a:pt x="34" y="2316"/>
                  <a:pt x="34" y="2325"/>
                </a:cubicBezTo>
                <a:cubicBezTo>
                  <a:pt x="34" y="2334"/>
                  <a:pt x="28" y="2342"/>
                  <a:pt x="19" y="2342"/>
                </a:cubicBezTo>
                <a:close/>
                <a:moveTo>
                  <a:pt x="1968" y="4261"/>
                </a:moveTo>
                <a:cubicBezTo>
                  <a:pt x="1967" y="4270"/>
                  <a:pt x="1960" y="4276"/>
                  <a:pt x="1951" y="4276"/>
                </a:cubicBezTo>
                <a:cubicBezTo>
                  <a:pt x="1942" y="4276"/>
                  <a:pt x="1935" y="4268"/>
                  <a:pt x="1936" y="4259"/>
                </a:cubicBezTo>
                <a:cubicBezTo>
                  <a:pt x="1936" y="4250"/>
                  <a:pt x="1944" y="4244"/>
                  <a:pt x="1953" y="4244"/>
                </a:cubicBezTo>
                <a:cubicBezTo>
                  <a:pt x="1961" y="4244"/>
                  <a:pt x="1968" y="4252"/>
                  <a:pt x="1968" y="4261"/>
                </a:cubicBezTo>
                <a:close/>
                <a:moveTo>
                  <a:pt x="1871" y="4255"/>
                </a:moveTo>
                <a:cubicBezTo>
                  <a:pt x="1870" y="4264"/>
                  <a:pt x="1863" y="4270"/>
                  <a:pt x="1854" y="4269"/>
                </a:cubicBezTo>
                <a:cubicBezTo>
                  <a:pt x="1845" y="4268"/>
                  <a:pt x="1839" y="4261"/>
                  <a:pt x="1839" y="4252"/>
                </a:cubicBezTo>
                <a:cubicBezTo>
                  <a:pt x="1840" y="4243"/>
                  <a:pt x="1848" y="4236"/>
                  <a:pt x="1857" y="4237"/>
                </a:cubicBezTo>
                <a:cubicBezTo>
                  <a:pt x="1866" y="4238"/>
                  <a:pt x="1872" y="4246"/>
                  <a:pt x="1871" y="4255"/>
                </a:cubicBezTo>
                <a:close/>
                <a:moveTo>
                  <a:pt x="1585" y="4209"/>
                </a:moveTo>
                <a:cubicBezTo>
                  <a:pt x="1583" y="4218"/>
                  <a:pt x="1574" y="4223"/>
                  <a:pt x="1565" y="4221"/>
                </a:cubicBezTo>
                <a:cubicBezTo>
                  <a:pt x="1557" y="4219"/>
                  <a:pt x="1552" y="4210"/>
                  <a:pt x="1554" y="4202"/>
                </a:cubicBezTo>
                <a:cubicBezTo>
                  <a:pt x="1556" y="4193"/>
                  <a:pt x="1564" y="4188"/>
                  <a:pt x="1573" y="4190"/>
                </a:cubicBezTo>
                <a:cubicBezTo>
                  <a:pt x="1582" y="4192"/>
                  <a:pt x="1587" y="4201"/>
                  <a:pt x="1585" y="4209"/>
                </a:cubicBezTo>
                <a:close/>
                <a:moveTo>
                  <a:pt x="38" y="2534"/>
                </a:moveTo>
                <a:cubicBezTo>
                  <a:pt x="30" y="2536"/>
                  <a:pt x="22" y="2530"/>
                  <a:pt x="20" y="2521"/>
                </a:cubicBezTo>
                <a:cubicBezTo>
                  <a:pt x="19" y="2512"/>
                  <a:pt x="25" y="2504"/>
                  <a:pt x="34" y="2503"/>
                </a:cubicBezTo>
                <a:cubicBezTo>
                  <a:pt x="43" y="2501"/>
                  <a:pt x="51" y="2508"/>
                  <a:pt x="52" y="2516"/>
                </a:cubicBezTo>
                <a:cubicBezTo>
                  <a:pt x="53" y="2525"/>
                  <a:pt x="47" y="2533"/>
                  <a:pt x="38" y="2534"/>
                </a:cubicBezTo>
                <a:close/>
                <a:moveTo>
                  <a:pt x="55" y="2630"/>
                </a:moveTo>
                <a:cubicBezTo>
                  <a:pt x="46" y="2631"/>
                  <a:pt x="38" y="2626"/>
                  <a:pt x="36" y="2617"/>
                </a:cubicBezTo>
                <a:cubicBezTo>
                  <a:pt x="35" y="2608"/>
                  <a:pt x="40" y="2600"/>
                  <a:pt x="49" y="2598"/>
                </a:cubicBezTo>
                <a:cubicBezTo>
                  <a:pt x="58" y="2597"/>
                  <a:pt x="66" y="2602"/>
                  <a:pt x="68" y="2611"/>
                </a:cubicBezTo>
                <a:cubicBezTo>
                  <a:pt x="70" y="2620"/>
                  <a:pt x="64" y="2628"/>
                  <a:pt x="55" y="2630"/>
                </a:cubicBezTo>
                <a:close/>
                <a:moveTo>
                  <a:pt x="1399" y="4156"/>
                </a:moveTo>
                <a:cubicBezTo>
                  <a:pt x="1396" y="4165"/>
                  <a:pt x="1387" y="4169"/>
                  <a:pt x="1378" y="4166"/>
                </a:cubicBezTo>
                <a:cubicBezTo>
                  <a:pt x="1370" y="4163"/>
                  <a:pt x="1366" y="4154"/>
                  <a:pt x="1368" y="4146"/>
                </a:cubicBezTo>
                <a:cubicBezTo>
                  <a:pt x="1371" y="4137"/>
                  <a:pt x="1380" y="4133"/>
                  <a:pt x="1389" y="4136"/>
                </a:cubicBezTo>
                <a:cubicBezTo>
                  <a:pt x="1397" y="4139"/>
                  <a:pt x="1402" y="4148"/>
                  <a:pt x="1399" y="4156"/>
                </a:cubicBezTo>
                <a:close/>
                <a:moveTo>
                  <a:pt x="1491" y="4185"/>
                </a:moveTo>
                <a:cubicBezTo>
                  <a:pt x="1489" y="4193"/>
                  <a:pt x="1480" y="4198"/>
                  <a:pt x="1471" y="4196"/>
                </a:cubicBezTo>
                <a:cubicBezTo>
                  <a:pt x="1463" y="4193"/>
                  <a:pt x="1458" y="4184"/>
                  <a:pt x="1460" y="4176"/>
                </a:cubicBezTo>
                <a:cubicBezTo>
                  <a:pt x="1463" y="4167"/>
                  <a:pt x="1472" y="4163"/>
                  <a:pt x="1480" y="4165"/>
                </a:cubicBezTo>
                <a:cubicBezTo>
                  <a:pt x="1489" y="4168"/>
                  <a:pt x="1494" y="4176"/>
                  <a:pt x="1491" y="4185"/>
                </a:cubicBezTo>
                <a:close/>
                <a:moveTo>
                  <a:pt x="1308" y="4123"/>
                </a:moveTo>
                <a:cubicBezTo>
                  <a:pt x="1305" y="4131"/>
                  <a:pt x="1295" y="4135"/>
                  <a:pt x="1287" y="4132"/>
                </a:cubicBezTo>
                <a:cubicBezTo>
                  <a:pt x="1279" y="4129"/>
                  <a:pt x="1275" y="4119"/>
                  <a:pt x="1278" y="4111"/>
                </a:cubicBezTo>
                <a:cubicBezTo>
                  <a:pt x="1282" y="4103"/>
                  <a:pt x="1291" y="4099"/>
                  <a:pt x="1299" y="4102"/>
                </a:cubicBezTo>
                <a:cubicBezTo>
                  <a:pt x="1307" y="4106"/>
                  <a:pt x="1311" y="4115"/>
                  <a:pt x="1308" y="4123"/>
                </a:cubicBezTo>
                <a:close/>
                <a:moveTo>
                  <a:pt x="3824" y="3253"/>
                </a:moveTo>
                <a:cubicBezTo>
                  <a:pt x="3824" y="3253"/>
                  <a:pt x="3824" y="3253"/>
                  <a:pt x="3824" y="3253"/>
                </a:cubicBezTo>
                <a:cubicBezTo>
                  <a:pt x="3820" y="3261"/>
                  <a:pt x="3810" y="3264"/>
                  <a:pt x="3802" y="3259"/>
                </a:cubicBezTo>
                <a:cubicBezTo>
                  <a:pt x="3795" y="3255"/>
                  <a:pt x="3792" y="3245"/>
                  <a:pt x="3796" y="3237"/>
                </a:cubicBezTo>
                <a:cubicBezTo>
                  <a:pt x="3796" y="3237"/>
                  <a:pt x="3796" y="3237"/>
                  <a:pt x="3796" y="3237"/>
                </a:cubicBezTo>
                <a:cubicBezTo>
                  <a:pt x="3801" y="3230"/>
                  <a:pt x="3811" y="3227"/>
                  <a:pt x="3818" y="3232"/>
                </a:cubicBezTo>
                <a:cubicBezTo>
                  <a:pt x="3826" y="3236"/>
                  <a:pt x="3828" y="3246"/>
                  <a:pt x="3824" y="3253"/>
                </a:cubicBezTo>
                <a:close/>
                <a:moveTo>
                  <a:pt x="4061" y="2617"/>
                </a:moveTo>
                <a:cubicBezTo>
                  <a:pt x="4060" y="2626"/>
                  <a:pt x="4051" y="2632"/>
                  <a:pt x="4043" y="2630"/>
                </a:cubicBezTo>
                <a:cubicBezTo>
                  <a:pt x="4034" y="2628"/>
                  <a:pt x="4028" y="2620"/>
                  <a:pt x="4030" y="2611"/>
                </a:cubicBezTo>
                <a:cubicBezTo>
                  <a:pt x="4031" y="2603"/>
                  <a:pt x="4040" y="2597"/>
                  <a:pt x="4049" y="2599"/>
                </a:cubicBezTo>
                <a:cubicBezTo>
                  <a:pt x="4057" y="2600"/>
                  <a:pt x="4063" y="2609"/>
                  <a:pt x="4061" y="2617"/>
                </a:cubicBezTo>
                <a:close/>
                <a:moveTo>
                  <a:pt x="3913" y="3080"/>
                </a:moveTo>
                <a:cubicBezTo>
                  <a:pt x="3910" y="3088"/>
                  <a:pt x="3900" y="3092"/>
                  <a:pt x="3892" y="3088"/>
                </a:cubicBezTo>
                <a:cubicBezTo>
                  <a:pt x="3884" y="3085"/>
                  <a:pt x="3881" y="3075"/>
                  <a:pt x="3884" y="3067"/>
                </a:cubicBezTo>
                <a:cubicBezTo>
                  <a:pt x="3888" y="3059"/>
                  <a:pt x="3897" y="3056"/>
                  <a:pt x="3905" y="3059"/>
                </a:cubicBezTo>
                <a:cubicBezTo>
                  <a:pt x="3913" y="3063"/>
                  <a:pt x="3917" y="3072"/>
                  <a:pt x="3913" y="3080"/>
                </a:cubicBezTo>
                <a:close/>
                <a:moveTo>
                  <a:pt x="4077" y="2521"/>
                </a:moveTo>
                <a:cubicBezTo>
                  <a:pt x="4077" y="2521"/>
                  <a:pt x="4077" y="2521"/>
                  <a:pt x="4077" y="2521"/>
                </a:cubicBezTo>
                <a:cubicBezTo>
                  <a:pt x="4076" y="2530"/>
                  <a:pt x="4068" y="2536"/>
                  <a:pt x="4059" y="2535"/>
                </a:cubicBezTo>
                <a:cubicBezTo>
                  <a:pt x="4050" y="2533"/>
                  <a:pt x="4044" y="2525"/>
                  <a:pt x="4046" y="2517"/>
                </a:cubicBezTo>
                <a:cubicBezTo>
                  <a:pt x="4046" y="2517"/>
                  <a:pt x="4046" y="2517"/>
                  <a:pt x="4046" y="2517"/>
                </a:cubicBezTo>
                <a:cubicBezTo>
                  <a:pt x="4047" y="2508"/>
                  <a:pt x="4055" y="2502"/>
                  <a:pt x="4064" y="2503"/>
                </a:cubicBezTo>
                <a:cubicBezTo>
                  <a:pt x="4072" y="2504"/>
                  <a:pt x="4079" y="2512"/>
                  <a:pt x="4077" y="2521"/>
                </a:cubicBezTo>
                <a:close/>
                <a:moveTo>
                  <a:pt x="4089" y="2424"/>
                </a:moveTo>
                <a:cubicBezTo>
                  <a:pt x="4089" y="2424"/>
                  <a:pt x="4089" y="2424"/>
                  <a:pt x="4089" y="2424"/>
                </a:cubicBezTo>
                <a:cubicBezTo>
                  <a:pt x="4088" y="2433"/>
                  <a:pt x="4080" y="2440"/>
                  <a:pt x="4071" y="2439"/>
                </a:cubicBezTo>
                <a:cubicBezTo>
                  <a:pt x="4063" y="2438"/>
                  <a:pt x="4056" y="2430"/>
                  <a:pt x="4057" y="2421"/>
                </a:cubicBezTo>
                <a:cubicBezTo>
                  <a:pt x="4057" y="2421"/>
                  <a:pt x="4057" y="2421"/>
                  <a:pt x="4057" y="2421"/>
                </a:cubicBezTo>
                <a:cubicBezTo>
                  <a:pt x="4058" y="2413"/>
                  <a:pt x="4066" y="2406"/>
                  <a:pt x="4074" y="2407"/>
                </a:cubicBezTo>
                <a:cubicBezTo>
                  <a:pt x="4083" y="2408"/>
                  <a:pt x="4090" y="2416"/>
                  <a:pt x="4089" y="2424"/>
                </a:cubicBezTo>
                <a:close/>
                <a:moveTo>
                  <a:pt x="4096" y="2327"/>
                </a:moveTo>
                <a:cubicBezTo>
                  <a:pt x="4095" y="2336"/>
                  <a:pt x="4088" y="2343"/>
                  <a:pt x="4079" y="2342"/>
                </a:cubicBezTo>
                <a:cubicBezTo>
                  <a:pt x="4070" y="2342"/>
                  <a:pt x="4063" y="2334"/>
                  <a:pt x="4064" y="2326"/>
                </a:cubicBezTo>
                <a:cubicBezTo>
                  <a:pt x="4064" y="2317"/>
                  <a:pt x="4072" y="2310"/>
                  <a:pt x="4080" y="2310"/>
                </a:cubicBezTo>
                <a:cubicBezTo>
                  <a:pt x="4089" y="2311"/>
                  <a:pt x="4096" y="2318"/>
                  <a:pt x="4096" y="2327"/>
                </a:cubicBezTo>
                <a:close/>
                <a:moveTo>
                  <a:pt x="4015" y="2807"/>
                </a:moveTo>
                <a:cubicBezTo>
                  <a:pt x="4013" y="2815"/>
                  <a:pt x="4004" y="2820"/>
                  <a:pt x="3996" y="2818"/>
                </a:cubicBezTo>
                <a:cubicBezTo>
                  <a:pt x="3987" y="2815"/>
                  <a:pt x="3982" y="2806"/>
                  <a:pt x="3985" y="2798"/>
                </a:cubicBezTo>
                <a:cubicBezTo>
                  <a:pt x="3987" y="2789"/>
                  <a:pt x="3996" y="2785"/>
                  <a:pt x="4005" y="2787"/>
                </a:cubicBezTo>
                <a:cubicBezTo>
                  <a:pt x="4013" y="2790"/>
                  <a:pt x="4018" y="2798"/>
                  <a:pt x="4015" y="2807"/>
                </a:cubicBezTo>
                <a:close/>
                <a:moveTo>
                  <a:pt x="3952" y="2991"/>
                </a:moveTo>
                <a:cubicBezTo>
                  <a:pt x="3948" y="2999"/>
                  <a:pt x="3939" y="3003"/>
                  <a:pt x="3931" y="3000"/>
                </a:cubicBezTo>
                <a:cubicBezTo>
                  <a:pt x="3923" y="2997"/>
                  <a:pt x="3919" y="2987"/>
                  <a:pt x="3922" y="2979"/>
                </a:cubicBezTo>
                <a:cubicBezTo>
                  <a:pt x="3925" y="2971"/>
                  <a:pt x="3935" y="2967"/>
                  <a:pt x="3943" y="2970"/>
                </a:cubicBezTo>
                <a:cubicBezTo>
                  <a:pt x="3951" y="2973"/>
                  <a:pt x="3955" y="2983"/>
                  <a:pt x="3952" y="2991"/>
                </a:cubicBezTo>
                <a:close/>
                <a:moveTo>
                  <a:pt x="3871" y="3168"/>
                </a:moveTo>
                <a:cubicBezTo>
                  <a:pt x="3867" y="3176"/>
                  <a:pt x="3857" y="3179"/>
                  <a:pt x="3849" y="3175"/>
                </a:cubicBezTo>
                <a:cubicBezTo>
                  <a:pt x="3841" y="3171"/>
                  <a:pt x="3838" y="3161"/>
                  <a:pt x="3842" y="3153"/>
                </a:cubicBezTo>
                <a:cubicBezTo>
                  <a:pt x="3846" y="3145"/>
                  <a:pt x="3856" y="3142"/>
                  <a:pt x="3864" y="3146"/>
                </a:cubicBezTo>
                <a:cubicBezTo>
                  <a:pt x="3872" y="3150"/>
                  <a:pt x="3875" y="3160"/>
                  <a:pt x="3871" y="3168"/>
                </a:cubicBezTo>
                <a:close/>
                <a:moveTo>
                  <a:pt x="3986" y="2900"/>
                </a:moveTo>
                <a:cubicBezTo>
                  <a:pt x="3983" y="2908"/>
                  <a:pt x="3974" y="2913"/>
                  <a:pt x="3965" y="2910"/>
                </a:cubicBezTo>
                <a:cubicBezTo>
                  <a:pt x="3957" y="2907"/>
                  <a:pt x="3953" y="2898"/>
                  <a:pt x="3955" y="2889"/>
                </a:cubicBezTo>
                <a:cubicBezTo>
                  <a:pt x="3958" y="2881"/>
                  <a:pt x="3967" y="2877"/>
                  <a:pt x="3976" y="2879"/>
                </a:cubicBezTo>
                <a:cubicBezTo>
                  <a:pt x="3984" y="2882"/>
                  <a:pt x="3989" y="2891"/>
                  <a:pt x="3986" y="2900"/>
                </a:cubicBezTo>
                <a:close/>
                <a:moveTo>
                  <a:pt x="4041" y="2713"/>
                </a:moveTo>
                <a:cubicBezTo>
                  <a:pt x="4039" y="2721"/>
                  <a:pt x="4030" y="2727"/>
                  <a:pt x="4021" y="2724"/>
                </a:cubicBezTo>
                <a:cubicBezTo>
                  <a:pt x="4013" y="2722"/>
                  <a:pt x="4007" y="2714"/>
                  <a:pt x="4009" y="2705"/>
                </a:cubicBezTo>
                <a:cubicBezTo>
                  <a:pt x="4012" y="2697"/>
                  <a:pt x="4020" y="2691"/>
                  <a:pt x="4029" y="2693"/>
                </a:cubicBezTo>
                <a:cubicBezTo>
                  <a:pt x="4037" y="2695"/>
                  <a:pt x="4043" y="2704"/>
                  <a:pt x="4041" y="2713"/>
                </a:cubicBezTo>
                <a:close/>
                <a:moveTo>
                  <a:pt x="2909" y="4072"/>
                </a:moveTo>
                <a:cubicBezTo>
                  <a:pt x="2912" y="4080"/>
                  <a:pt x="2909" y="4090"/>
                  <a:pt x="2901" y="4093"/>
                </a:cubicBezTo>
                <a:cubicBezTo>
                  <a:pt x="2901" y="4093"/>
                  <a:pt x="2901" y="4093"/>
                  <a:pt x="2901" y="4093"/>
                </a:cubicBezTo>
                <a:cubicBezTo>
                  <a:pt x="2893" y="4097"/>
                  <a:pt x="2883" y="4094"/>
                  <a:pt x="2880" y="4086"/>
                </a:cubicBezTo>
                <a:cubicBezTo>
                  <a:pt x="2876" y="4077"/>
                  <a:pt x="2879" y="4068"/>
                  <a:pt x="2887" y="4064"/>
                </a:cubicBezTo>
                <a:cubicBezTo>
                  <a:pt x="2895" y="4061"/>
                  <a:pt x="2905" y="4064"/>
                  <a:pt x="2909" y="4072"/>
                </a:cubicBezTo>
                <a:close/>
                <a:moveTo>
                  <a:pt x="2820" y="4111"/>
                </a:moveTo>
                <a:cubicBezTo>
                  <a:pt x="2823" y="4119"/>
                  <a:pt x="2819" y="4129"/>
                  <a:pt x="2811" y="4132"/>
                </a:cubicBezTo>
                <a:cubicBezTo>
                  <a:pt x="2803" y="4135"/>
                  <a:pt x="2793" y="4131"/>
                  <a:pt x="2790" y="4123"/>
                </a:cubicBezTo>
                <a:cubicBezTo>
                  <a:pt x="2787" y="4115"/>
                  <a:pt x="2791" y="4106"/>
                  <a:pt x="2799" y="4102"/>
                </a:cubicBezTo>
                <a:cubicBezTo>
                  <a:pt x="2799" y="4102"/>
                  <a:pt x="2799" y="4102"/>
                  <a:pt x="2799" y="4102"/>
                </a:cubicBezTo>
                <a:cubicBezTo>
                  <a:pt x="2807" y="4099"/>
                  <a:pt x="2817" y="4103"/>
                  <a:pt x="2820" y="4111"/>
                </a:cubicBezTo>
                <a:close/>
                <a:moveTo>
                  <a:pt x="2729" y="4146"/>
                </a:moveTo>
                <a:cubicBezTo>
                  <a:pt x="2732" y="4154"/>
                  <a:pt x="2728" y="4163"/>
                  <a:pt x="2719" y="4166"/>
                </a:cubicBezTo>
                <a:cubicBezTo>
                  <a:pt x="2719" y="4166"/>
                  <a:pt x="2719" y="4166"/>
                  <a:pt x="2719" y="4166"/>
                </a:cubicBezTo>
                <a:cubicBezTo>
                  <a:pt x="2711" y="4169"/>
                  <a:pt x="2702" y="4165"/>
                  <a:pt x="2699" y="4156"/>
                </a:cubicBezTo>
                <a:cubicBezTo>
                  <a:pt x="2696" y="4148"/>
                  <a:pt x="2701" y="4139"/>
                  <a:pt x="2709" y="4136"/>
                </a:cubicBezTo>
                <a:cubicBezTo>
                  <a:pt x="2717" y="4133"/>
                  <a:pt x="2726" y="4137"/>
                  <a:pt x="2729" y="4146"/>
                </a:cubicBezTo>
                <a:close/>
                <a:moveTo>
                  <a:pt x="2637" y="4176"/>
                </a:moveTo>
                <a:cubicBezTo>
                  <a:pt x="2640" y="4184"/>
                  <a:pt x="2635" y="4193"/>
                  <a:pt x="2626" y="4196"/>
                </a:cubicBezTo>
                <a:cubicBezTo>
                  <a:pt x="2626" y="4196"/>
                  <a:pt x="2626" y="4196"/>
                  <a:pt x="2626" y="4196"/>
                </a:cubicBezTo>
                <a:cubicBezTo>
                  <a:pt x="2618" y="4198"/>
                  <a:pt x="2609" y="4193"/>
                  <a:pt x="2606" y="4185"/>
                </a:cubicBezTo>
                <a:cubicBezTo>
                  <a:pt x="2604" y="4177"/>
                  <a:pt x="2609" y="4168"/>
                  <a:pt x="2617" y="4165"/>
                </a:cubicBezTo>
                <a:cubicBezTo>
                  <a:pt x="2626" y="4163"/>
                  <a:pt x="2635" y="4168"/>
                  <a:pt x="2637" y="4176"/>
                </a:cubicBezTo>
                <a:close/>
                <a:moveTo>
                  <a:pt x="2258" y="4252"/>
                </a:moveTo>
                <a:cubicBezTo>
                  <a:pt x="2259" y="4261"/>
                  <a:pt x="2252" y="4268"/>
                  <a:pt x="2244" y="4269"/>
                </a:cubicBezTo>
                <a:cubicBezTo>
                  <a:pt x="2235" y="4270"/>
                  <a:pt x="2227" y="4264"/>
                  <a:pt x="2226" y="4255"/>
                </a:cubicBezTo>
                <a:cubicBezTo>
                  <a:pt x="2225" y="4246"/>
                  <a:pt x="2232" y="4238"/>
                  <a:pt x="2241" y="4237"/>
                </a:cubicBezTo>
                <a:cubicBezTo>
                  <a:pt x="2241" y="4237"/>
                  <a:pt x="2241" y="4237"/>
                  <a:pt x="2241" y="4237"/>
                </a:cubicBezTo>
                <a:cubicBezTo>
                  <a:pt x="2249" y="4236"/>
                  <a:pt x="2257" y="4243"/>
                  <a:pt x="2258" y="4252"/>
                </a:cubicBezTo>
                <a:close/>
                <a:moveTo>
                  <a:pt x="3080" y="3982"/>
                </a:moveTo>
                <a:cubicBezTo>
                  <a:pt x="3084" y="3990"/>
                  <a:pt x="3082" y="3999"/>
                  <a:pt x="3074" y="4004"/>
                </a:cubicBezTo>
                <a:cubicBezTo>
                  <a:pt x="3067" y="4008"/>
                  <a:pt x="3057" y="4006"/>
                  <a:pt x="3052" y="3998"/>
                </a:cubicBezTo>
                <a:cubicBezTo>
                  <a:pt x="3048" y="3990"/>
                  <a:pt x="3050" y="3980"/>
                  <a:pt x="3058" y="3976"/>
                </a:cubicBezTo>
                <a:cubicBezTo>
                  <a:pt x="3066" y="3972"/>
                  <a:pt x="3076" y="3974"/>
                  <a:pt x="3080" y="3982"/>
                </a:cubicBezTo>
                <a:close/>
                <a:moveTo>
                  <a:pt x="2995" y="4029"/>
                </a:moveTo>
                <a:cubicBezTo>
                  <a:pt x="2999" y="4037"/>
                  <a:pt x="2996" y="4047"/>
                  <a:pt x="2989" y="4051"/>
                </a:cubicBezTo>
                <a:cubicBezTo>
                  <a:pt x="2989" y="4051"/>
                  <a:pt x="2989" y="4051"/>
                  <a:pt x="2989" y="4051"/>
                </a:cubicBezTo>
                <a:cubicBezTo>
                  <a:pt x="2981" y="4055"/>
                  <a:pt x="2971" y="4052"/>
                  <a:pt x="2967" y="4044"/>
                </a:cubicBezTo>
                <a:cubicBezTo>
                  <a:pt x="2963" y="4036"/>
                  <a:pt x="2966" y="4026"/>
                  <a:pt x="2974" y="4022"/>
                </a:cubicBezTo>
                <a:cubicBezTo>
                  <a:pt x="2974" y="4022"/>
                  <a:pt x="2974" y="4022"/>
                  <a:pt x="2974" y="4022"/>
                </a:cubicBezTo>
                <a:cubicBezTo>
                  <a:pt x="2982" y="4018"/>
                  <a:pt x="2991" y="4021"/>
                  <a:pt x="2995" y="4029"/>
                </a:cubicBezTo>
                <a:close/>
                <a:moveTo>
                  <a:pt x="2162" y="4259"/>
                </a:moveTo>
                <a:cubicBezTo>
                  <a:pt x="2162" y="4268"/>
                  <a:pt x="2155" y="4276"/>
                  <a:pt x="2146" y="4276"/>
                </a:cubicBezTo>
                <a:cubicBezTo>
                  <a:pt x="2138" y="4276"/>
                  <a:pt x="2130" y="4270"/>
                  <a:pt x="2130" y="4261"/>
                </a:cubicBezTo>
                <a:cubicBezTo>
                  <a:pt x="2129" y="4252"/>
                  <a:pt x="2136" y="4244"/>
                  <a:pt x="2145" y="4244"/>
                </a:cubicBezTo>
                <a:cubicBezTo>
                  <a:pt x="2145" y="4244"/>
                  <a:pt x="2145" y="4244"/>
                  <a:pt x="2145" y="4244"/>
                </a:cubicBezTo>
                <a:cubicBezTo>
                  <a:pt x="2154" y="4244"/>
                  <a:pt x="2161" y="4250"/>
                  <a:pt x="2162" y="4259"/>
                </a:cubicBezTo>
                <a:close/>
                <a:moveTo>
                  <a:pt x="2354" y="4240"/>
                </a:moveTo>
                <a:cubicBezTo>
                  <a:pt x="2355" y="4248"/>
                  <a:pt x="2349" y="4256"/>
                  <a:pt x="2340" y="4258"/>
                </a:cubicBezTo>
                <a:cubicBezTo>
                  <a:pt x="2332" y="4259"/>
                  <a:pt x="2324" y="4253"/>
                  <a:pt x="2322" y="4244"/>
                </a:cubicBezTo>
                <a:cubicBezTo>
                  <a:pt x="2321" y="4235"/>
                  <a:pt x="2327" y="4227"/>
                  <a:pt x="2336" y="4226"/>
                </a:cubicBezTo>
                <a:cubicBezTo>
                  <a:pt x="2345" y="4225"/>
                  <a:pt x="2353" y="4231"/>
                  <a:pt x="2354" y="4240"/>
                </a:cubicBezTo>
                <a:close/>
                <a:moveTo>
                  <a:pt x="2449" y="4223"/>
                </a:moveTo>
                <a:cubicBezTo>
                  <a:pt x="2451" y="4232"/>
                  <a:pt x="2445" y="4240"/>
                  <a:pt x="2437" y="4242"/>
                </a:cubicBezTo>
                <a:cubicBezTo>
                  <a:pt x="2428" y="4243"/>
                  <a:pt x="2420" y="4238"/>
                  <a:pt x="2418" y="4229"/>
                </a:cubicBezTo>
                <a:cubicBezTo>
                  <a:pt x="2416" y="4220"/>
                  <a:pt x="2422" y="4212"/>
                  <a:pt x="2431" y="4210"/>
                </a:cubicBezTo>
                <a:cubicBezTo>
                  <a:pt x="2439" y="4209"/>
                  <a:pt x="2448" y="4214"/>
                  <a:pt x="2449" y="4223"/>
                </a:cubicBezTo>
                <a:close/>
                <a:moveTo>
                  <a:pt x="2544" y="4202"/>
                </a:moveTo>
                <a:cubicBezTo>
                  <a:pt x="2546" y="4210"/>
                  <a:pt x="2541" y="4219"/>
                  <a:pt x="2532" y="4221"/>
                </a:cubicBezTo>
                <a:cubicBezTo>
                  <a:pt x="2532" y="4221"/>
                  <a:pt x="2532" y="4221"/>
                  <a:pt x="2532" y="4221"/>
                </a:cubicBezTo>
                <a:cubicBezTo>
                  <a:pt x="2523" y="4223"/>
                  <a:pt x="2515" y="4218"/>
                  <a:pt x="2513" y="4209"/>
                </a:cubicBezTo>
                <a:cubicBezTo>
                  <a:pt x="2511" y="4201"/>
                  <a:pt x="2516" y="4192"/>
                  <a:pt x="2524" y="4190"/>
                </a:cubicBezTo>
                <a:cubicBezTo>
                  <a:pt x="2533" y="4188"/>
                  <a:pt x="2542" y="4193"/>
                  <a:pt x="2544" y="4202"/>
                </a:cubicBezTo>
                <a:close/>
                <a:moveTo>
                  <a:pt x="3162" y="3931"/>
                </a:moveTo>
                <a:cubicBezTo>
                  <a:pt x="3167" y="3938"/>
                  <a:pt x="3165" y="3948"/>
                  <a:pt x="3157" y="3953"/>
                </a:cubicBezTo>
                <a:cubicBezTo>
                  <a:pt x="3150" y="3958"/>
                  <a:pt x="3140" y="3955"/>
                  <a:pt x="3135" y="3948"/>
                </a:cubicBezTo>
                <a:cubicBezTo>
                  <a:pt x="3131" y="3941"/>
                  <a:pt x="3133" y="3931"/>
                  <a:pt x="3140" y="3926"/>
                </a:cubicBezTo>
                <a:cubicBezTo>
                  <a:pt x="3148" y="3921"/>
                  <a:pt x="3157" y="3923"/>
                  <a:pt x="3162" y="3931"/>
                </a:cubicBezTo>
                <a:close/>
                <a:moveTo>
                  <a:pt x="3533" y="3643"/>
                </a:moveTo>
                <a:cubicBezTo>
                  <a:pt x="3533" y="3643"/>
                  <a:pt x="3533" y="3643"/>
                  <a:pt x="3533" y="3643"/>
                </a:cubicBezTo>
                <a:cubicBezTo>
                  <a:pt x="3526" y="3649"/>
                  <a:pt x="3516" y="3649"/>
                  <a:pt x="3510" y="3643"/>
                </a:cubicBezTo>
                <a:cubicBezTo>
                  <a:pt x="3504" y="3637"/>
                  <a:pt x="3503" y="3627"/>
                  <a:pt x="3509" y="3620"/>
                </a:cubicBezTo>
                <a:cubicBezTo>
                  <a:pt x="3509" y="3620"/>
                  <a:pt x="3509" y="3620"/>
                  <a:pt x="3509" y="3620"/>
                </a:cubicBezTo>
                <a:cubicBezTo>
                  <a:pt x="3515" y="3614"/>
                  <a:pt x="3526" y="3614"/>
                  <a:pt x="3532" y="3620"/>
                </a:cubicBezTo>
                <a:cubicBezTo>
                  <a:pt x="3538" y="3626"/>
                  <a:pt x="3539" y="3636"/>
                  <a:pt x="3533" y="3643"/>
                </a:cubicBezTo>
                <a:close/>
                <a:moveTo>
                  <a:pt x="3596" y="3548"/>
                </a:moveTo>
                <a:cubicBezTo>
                  <a:pt x="3603" y="3554"/>
                  <a:pt x="3604" y="3564"/>
                  <a:pt x="3598" y="3570"/>
                </a:cubicBezTo>
                <a:cubicBezTo>
                  <a:pt x="3592" y="3577"/>
                  <a:pt x="3582" y="3578"/>
                  <a:pt x="3576" y="3572"/>
                </a:cubicBezTo>
                <a:cubicBezTo>
                  <a:pt x="3569" y="3566"/>
                  <a:pt x="3568" y="3556"/>
                  <a:pt x="3574" y="3549"/>
                </a:cubicBezTo>
                <a:cubicBezTo>
                  <a:pt x="3574" y="3549"/>
                  <a:pt x="3574" y="3549"/>
                  <a:pt x="3574" y="3549"/>
                </a:cubicBezTo>
                <a:cubicBezTo>
                  <a:pt x="3580" y="3543"/>
                  <a:pt x="3590" y="3542"/>
                  <a:pt x="3596" y="3548"/>
                </a:cubicBezTo>
                <a:close/>
                <a:moveTo>
                  <a:pt x="3635" y="3475"/>
                </a:moveTo>
                <a:cubicBezTo>
                  <a:pt x="3635" y="3475"/>
                  <a:pt x="3635" y="3475"/>
                  <a:pt x="3635" y="3475"/>
                </a:cubicBezTo>
                <a:close/>
                <a:moveTo>
                  <a:pt x="3657" y="3473"/>
                </a:moveTo>
                <a:cubicBezTo>
                  <a:pt x="3664" y="3478"/>
                  <a:pt x="3666" y="3488"/>
                  <a:pt x="3660" y="3495"/>
                </a:cubicBezTo>
                <a:cubicBezTo>
                  <a:pt x="3660" y="3495"/>
                  <a:pt x="3660" y="3495"/>
                  <a:pt x="3660" y="3495"/>
                </a:cubicBezTo>
                <a:cubicBezTo>
                  <a:pt x="3655" y="3502"/>
                  <a:pt x="3645" y="3503"/>
                  <a:pt x="3638" y="3498"/>
                </a:cubicBezTo>
                <a:cubicBezTo>
                  <a:pt x="3631" y="3492"/>
                  <a:pt x="3630" y="3482"/>
                  <a:pt x="3635" y="3475"/>
                </a:cubicBezTo>
                <a:cubicBezTo>
                  <a:pt x="3640" y="3469"/>
                  <a:pt x="3651" y="3467"/>
                  <a:pt x="3657" y="3473"/>
                </a:cubicBezTo>
                <a:close/>
                <a:moveTo>
                  <a:pt x="3773" y="3337"/>
                </a:moveTo>
                <a:cubicBezTo>
                  <a:pt x="3773" y="3337"/>
                  <a:pt x="3773" y="3337"/>
                  <a:pt x="3773" y="3337"/>
                </a:cubicBezTo>
                <a:cubicBezTo>
                  <a:pt x="3768" y="3344"/>
                  <a:pt x="3759" y="3346"/>
                  <a:pt x="3751" y="3341"/>
                </a:cubicBezTo>
                <a:cubicBezTo>
                  <a:pt x="3744" y="3337"/>
                  <a:pt x="3742" y="3327"/>
                  <a:pt x="3746" y="3319"/>
                </a:cubicBezTo>
                <a:cubicBezTo>
                  <a:pt x="3751" y="3312"/>
                  <a:pt x="3761" y="3310"/>
                  <a:pt x="3768" y="3314"/>
                </a:cubicBezTo>
                <a:cubicBezTo>
                  <a:pt x="3776" y="3319"/>
                  <a:pt x="3778" y="3329"/>
                  <a:pt x="3773" y="3337"/>
                </a:cubicBezTo>
                <a:close/>
                <a:moveTo>
                  <a:pt x="3719" y="3417"/>
                </a:moveTo>
                <a:cubicBezTo>
                  <a:pt x="3719" y="3417"/>
                  <a:pt x="3719" y="3417"/>
                  <a:pt x="3719" y="3417"/>
                </a:cubicBezTo>
                <a:cubicBezTo>
                  <a:pt x="3713" y="3424"/>
                  <a:pt x="3703" y="3426"/>
                  <a:pt x="3696" y="3421"/>
                </a:cubicBezTo>
                <a:cubicBezTo>
                  <a:pt x="3689" y="3416"/>
                  <a:pt x="3687" y="3406"/>
                  <a:pt x="3693" y="3399"/>
                </a:cubicBezTo>
                <a:cubicBezTo>
                  <a:pt x="3698" y="3391"/>
                  <a:pt x="3708" y="3390"/>
                  <a:pt x="3715" y="3395"/>
                </a:cubicBezTo>
                <a:cubicBezTo>
                  <a:pt x="3722" y="3400"/>
                  <a:pt x="3724" y="3410"/>
                  <a:pt x="3719" y="3417"/>
                </a:cubicBezTo>
                <a:close/>
                <a:moveTo>
                  <a:pt x="3391" y="3777"/>
                </a:moveTo>
                <a:cubicBezTo>
                  <a:pt x="3391" y="3777"/>
                  <a:pt x="3391" y="3777"/>
                  <a:pt x="3391" y="3777"/>
                </a:cubicBezTo>
                <a:cubicBezTo>
                  <a:pt x="3385" y="3783"/>
                  <a:pt x="3375" y="3782"/>
                  <a:pt x="3369" y="3776"/>
                </a:cubicBezTo>
                <a:cubicBezTo>
                  <a:pt x="3363" y="3769"/>
                  <a:pt x="3364" y="3759"/>
                  <a:pt x="3370" y="3753"/>
                </a:cubicBezTo>
                <a:cubicBezTo>
                  <a:pt x="3370" y="3753"/>
                  <a:pt x="3370" y="3753"/>
                  <a:pt x="3370" y="3753"/>
                </a:cubicBezTo>
                <a:cubicBezTo>
                  <a:pt x="3377" y="3747"/>
                  <a:pt x="3387" y="3748"/>
                  <a:pt x="3393" y="3755"/>
                </a:cubicBezTo>
                <a:cubicBezTo>
                  <a:pt x="3399" y="3761"/>
                  <a:pt x="3398" y="3771"/>
                  <a:pt x="3391" y="3777"/>
                </a:cubicBezTo>
                <a:close/>
                <a:moveTo>
                  <a:pt x="3319" y="3817"/>
                </a:moveTo>
                <a:cubicBezTo>
                  <a:pt x="3324" y="3824"/>
                  <a:pt x="3323" y="3834"/>
                  <a:pt x="3316" y="3839"/>
                </a:cubicBezTo>
                <a:cubicBezTo>
                  <a:pt x="3309" y="3845"/>
                  <a:pt x="3299" y="3844"/>
                  <a:pt x="3294" y="3837"/>
                </a:cubicBezTo>
                <a:cubicBezTo>
                  <a:pt x="3288" y="3830"/>
                  <a:pt x="3290" y="3820"/>
                  <a:pt x="3296" y="3814"/>
                </a:cubicBezTo>
                <a:cubicBezTo>
                  <a:pt x="3303" y="3809"/>
                  <a:pt x="3313" y="3810"/>
                  <a:pt x="3319" y="3817"/>
                </a:cubicBezTo>
                <a:close/>
                <a:moveTo>
                  <a:pt x="3242" y="3876"/>
                </a:moveTo>
                <a:cubicBezTo>
                  <a:pt x="3247" y="3883"/>
                  <a:pt x="3245" y="3893"/>
                  <a:pt x="3238" y="3898"/>
                </a:cubicBezTo>
                <a:cubicBezTo>
                  <a:pt x="3231" y="3903"/>
                  <a:pt x="3221" y="3901"/>
                  <a:pt x="3216" y="3894"/>
                </a:cubicBezTo>
                <a:cubicBezTo>
                  <a:pt x="3211" y="3887"/>
                  <a:pt x="3212" y="3877"/>
                  <a:pt x="3220" y="3872"/>
                </a:cubicBezTo>
                <a:cubicBezTo>
                  <a:pt x="3227" y="3867"/>
                  <a:pt x="3237" y="3868"/>
                  <a:pt x="3242" y="3876"/>
                </a:cubicBezTo>
                <a:close/>
                <a:moveTo>
                  <a:pt x="3464" y="3712"/>
                </a:moveTo>
                <a:cubicBezTo>
                  <a:pt x="3464" y="3712"/>
                  <a:pt x="3464" y="3712"/>
                  <a:pt x="3464" y="3712"/>
                </a:cubicBezTo>
                <a:cubicBezTo>
                  <a:pt x="3457" y="3718"/>
                  <a:pt x="3447" y="3717"/>
                  <a:pt x="3441" y="3711"/>
                </a:cubicBezTo>
                <a:cubicBezTo>
                  <a:pt x="3435" y="3705"/>
                  <a:pt x="3435" y="3695"/>
                  <a:pt x="3441" y="3688"/>
                </a:cubicBezTo>
                <a:cubicBezTo>
                  <a:pt x="3441" y="3688"/>
                  <a:pt x="3441" y="3688"/>
                  <a:pt x="3441" y="3688"/>
                </a:cubicBezTo>
                <a:cubicBezTo>
                  <a:pt x="3448" y="3682"/>
                  <a:pt x="3458" y="3683"/>
                  <a:pt x="3464" y="3689"/>
                </a:cubicBezTo>
                <a:cubicBezTo>
                  <a:pt x="3470" y="3695"/>
                  <a:pt x="3470" y="3705"/>
                  <a:pt x="3464" y="3712"/>
                </a:cubicBezTo>
                <a:close/>
                <a:moveTo>
                  <a:pt x="2060" y="185"/>
                </a:moveTo>
                <a:cubicBezTo>
                  <a:pt x="2063" y="188"/>
                  <a:pt x="2065" y="192"/>
                  <a:pt x="2065" y="196"/>
                </a:cubicBezTo>
                <a:cubicBezTo>
                  <a:pt x="2065" y="200"/>
                  <a:pt x="2063" y="204"/>
                  <a:pt x="2060" y="207"/>
                </a:cubicBezTo>
                <a:cubicBezTo>
                  <a:pt x="2057" y="210"/>
                  <a:pt x="2053" y="212"/>
                  <a:pt x="2049" y="212"/>
                </a:cubicBezTo>
                <a:cubicBezTo>
                  <a:pt x="2045" y="212"/>
                  <a:pt x="2041" y="210"/>
                  <a:pt x="2038" y="207"/>
                </a:cubicBezTo>
                <a:cubicBezTo>
                  <a:pt x="2035" y="204"/>
                  <a:pt x="2033" y="200"/>
                  <a:pt x="2033" y="196"/>
                </a:cubicBezTo>
                <a:cubicBezTo>
                  <a:pt x="2033" y="192"/>
                  <a:pt x="2035" y="188"/>
                  <a:pt x="2038" y="185"/>
                </a:cubicBezTo>
                <a:cubicBezTo>
                  <a:pt x="2041" y="182"/>
                  <a:pt x="2045" y="180"/>
                  <a:pt x="2049" y="180"/>
                </a:cubicBezTo>
                <a:cubicBezTo>
                  <a:pt x="2053" y="180"/>
                  <a:pt x="2057" y="182"/>
                  <a:pt x="2060" y="185"/>
                </a:cubicBezTo>
                <a:close/>
                <a:moveTo>
                  <a:pt x="4093" y="2218"/>
                </a:moveTo>
                <a:cubicBezTo>
                  <a:pt x="4096" y="2221"/>
                  <a:pt x="4098" y="2225"/>
                  <a:pt x="4098" y="2229"/>
                </a:cubicBezTo>
                <a:cubicBezTo>
                  <a:pt x="4098" y="2233"/>
                  <a:pt x="4096" y="2238"/>
                  <a:pt x="4093" y="2241"/>
                </a:cubicBezTo>
                <a:cubicBezTo>
                  <a:pt x="4090" y="2243"/>
                  <a:pt x="4086" y="2245"/>
                  <a:pt x="4082" y="2245"/>
                </a:cubicBezTo>
                <a:cubicBezTo>
                  <a:pt x="4078" y="2245"/>
                  <a:pt x="4074" y="2243"/>
                  <a:pt x="4071" y="2241"/>
                </a:cubicBezTo>
                <a:cubicBezTo>
                  <a:pt x="4068" y="2238"/>
                  <a:pt x="4066" y="2233"/>
                  <a:pt x="4066" y="2229"/>
                </a:cubicBezTo>
                <a:cubicBezTo>
                  <a:pt x="4066" y="2225"/>
                  <a:pt x="4068" y="2221"/>
                  <a:pt x="4071" y="2218"/>
                </a:cubicBezTo>
                <a:cubicBezTo>
                  <a:pt x="4074" y="2215"/>
                  <a:pt x="4078" y="2213"/>
                  <a:pt x="4082" y="2213"/>
                </a:cubicBezTo>
                <a:cubicBezTo>
                  <a:pt x="4086" y="2213"/>
                  <a:pt x="4090" y="2215"/>
                  <a:pt x="4093" y="2218"/>
                </a:cubicBezTo>
                <a:close/>
                <a:moveTo>
                  <a:pt x="3777" y="395"/>
                </a:moveTo>
                <a:cubicBezTo>
                  <a:pt x="3780" y="398"/>
                  <a:pt x="3782" y="402"/>
                  <a:pt x="3782" y="406"/>
                </a:cubicBezTo>
                <a:cubicBezTo>
                  <a:pt x="3782" y="411"/>
                  <a:pt x="3780" y="415"/>
                  <a:pt x="3777" y="418"/>
                </a:cubicBezTo>
                <a:cubicBezTo>
                  <a:pt x="3774" y="421"/>
                  <a:pt x="3770" y="422"/>
                  <a:pt x="3766" y="422"/>
                </a:cubicBezTo>
                <a:cubicBezTo>
                  <a:pt x="3762" y="422"/>
                  <a:pt x="3757" y="421"/>
                  <a:pt x="3754" y="418"/>
                </a:cubicBezTo>
                <a:cubicBezTo>
                  <a:pt x="3751" y="415"/>
                  <a:pt x="3750" y="411"/>
                  <a:pt x="3750" y="406"/>
                </a:cubicBezTo>
                <a:cubicBezTo>
                  <a:pt x="3750" y="402"/>
                  <a:pt x="3751" y="398"/>
                  <a:pt x="3754" y="395"/>
                </a:cubicBezTo>
                <a:cubicBezTo>
                  <a:pt x="3757" y="392"/>
                  <a:pt x="3762" y="390"/>
                  <a:pt x="3766" y="390"/>
                </a:cubicBezTo>
                <a:cubicBezTo>
                  <a:pt x="3770" y="390"/>
                  <a:pt x="3774" y="392"/>
                  <a:pt x="3777" y="395"/>
                </a:cubicBezTo>
                <a:close/>
                <a:moveTo>
                  <a:pt x="2060" y="4251"/>
                </a:moveTo>
                <a:cubicBezTo>
                  <a:pt x="2063" y="4254"/>
                  <a:pt x="2065" y="4258"/>
                  <a:pt x="2065" y="4262"/>
                </a:cubicBezTo>
                <a:cubicBezTo>
                  <a:pt x="2065" y="4267"/>
                  <a:pt x="2063" y="4271"/>
                  <a:pt x="2060" y="4274"/>
                </a:cubicBezTo>
                <a:cubicBezTo>
                  <a:pt x="2057" y="4277"/>
                  <a:pt x="2053" y="4278"/>
                  <a:pt x="2049" y="4278"/>
                </a:cubicBezTo>
                <a:cubicBezTo>
                  <a:pt x="2045" y="4278"/>
                  <a:pt x="2041" y="4277"/>
                  <a:pt x="2038" y="4274"/>
                </a:cubicBezTo>
                <a:cubicBezTo>
                  <a:pt x="2035" y="4271"/>
                  <a:pt x="2033" y="4267"/>
                  <a:pt x="2033" y="4262"/>
                </a:cubicBezTo>
                <a:cubicBezTo>
                  <a:pt x="2033" y="4258"/>
                  <a:pt x="2035" y="4254"/>
                  <a:pt x="2038" y="4251"/>
                </a:cubicBezTo>
                <a:cubicBezTo>
                  <a:pt x="2041" y="4248"/>
                  <a:pt x="2045" y="4246"/>
                  <a:pt x="2049" y="4246"/>
                </a:cubicBezTo>
                <a:cubicBezTo>
                  <a:pt x="2053" y="4246"/>
                  <a:pt x="2057" y="4248"/>
                  <a:pt x="2060" y="4251"/>
                </a:cubicBezTo>
                <a:close/>
                <a:moveTo>
                  <a:pt x="4" y="2241"/>
                </a:moveTo>
                <a:cubicBezTo>
                  <a:pt x="2" y="2238"/>
                  <a:pt x="0" y="2233"/>
                  <a:pt x="0" y="2229"/>
                </a:cubicBezTo>
                <a:cubicBezTo>
                  <a:pt x="0" y="2225"/>
                  <a:pt x="2" y="2221"/>
                  <a:pt x="4" y="2218"/>
                </a:cubicBezTo>
                <a:cubicBezTo>
                  <a:pt x="7" y="2215"/>
                  <a:pt x="12" y="2213"/>
                  <a:pt x="16" y="2213"/>
                </a:cubicBezTo>
                <a:cubicBezTo>
                  <a:pt x="20" y="2213"/>
                  <a:pt x="24" y="2215"/>
                  <a:pt x="27" y="2218"/>
                </a:cubicBezTo>
                <a:cubicBezTo>
                  <a:pt x="30" y="2221"/>
                  <a:pt x="32" y="2225"/>
                  <a:pt x="32" y="2229"/>
                </a:cubicBezTo>
                <a:cubicBezTo>
                  <a:pt x="32" y="2233"/>
                  <a:pt x="30" y="2238"/>
                  <a:pt x="27" y="2241"/>
                </a:cubicBezTo>
                <a:cubicBezTo>
                  <a:pt x="24" y="2243"/>
                  <a:pt x="20" y="2245"/>
                  <a:pt x="16" y="2245"/>
                </a:cubicBezTo>
                <a:cubicBezTo>
                  <a:pt x="12" y="2245"/>
                  <a:pt x="7" y="2243"/>
                  <a:pt x="4" y="224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Titel 5"/>
          <p:cNvSpPr>
            <a:spLocks noGrp="1"/>
          </p:cNvSpPr>
          <p:nvPr>
            <p:ph type="title" hasCustomPrompt="1"/>
          </p:nvPr>
        </p:nvSpPr>
        <p:spPr bwMode="gray"/>
        <p:txBody>
          <a:bodyPr/>
          <a:lstStyle>
            <a:lvl1pPr>
              <a:defRPr lang="nl-NL" dirty="0" smtClean="0"/>
            </a:lvl1pPr>
          </a:lstStyle>
          <a:p>
            <a:r>
              <a:rPr lang="nl-NL"/>
              <a:t/>
            </a:r>
            <a:br>
              <a:rPr lang="nl-NL"/>
            </a:br>
            <a:r>
              <a:rPr lang="nl-NL"/>
              <a:t>[4 Projecten]</a:t>
            </a:r>
          </a:p>
        </p:txBody>
      </p:sp>
    </p:spTree>
    <p:extLst>
      <p:ext uri="{BB962C8B-B14F-4D97-AF65-F5344CB8AC3E}">
        <p14:creationId xmlns:p14="http://schemas.microsoft.com/office/powerpoint/2010/main" val="565434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ebruik voorbeelddia) Over Rebel">
    <p:bg bwMode="gray">
      <p:bgPr>
        <a:solidFill>
          <a:srgbClr val="FFFFFF"/>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53912910-AEF8-419D-80CA-2D19C230501C}"/>
              </a:ext>
            </a:extLst>
          </p:cNvPr>
          <p:cNvGrpSpPr>
            <a:grpSpLocks/>
          </p:cNvGrpSpPr>
          <p:nvPr userDrawn="1"/>
        </p:nvGrpSpPr>
        <p:grpSpPr bwMode="gray">
          <a:xfrm>
            <a:off x="9809164" y="3175"/>
            <a:ext cx="882650" cy="7559676"/>
            <a:chOff x="9809164" y="3175"/>
            <a:chExt cx="882650" cy="7559676"/>
          </a:xfrm>
        </p:grpSpPr>
        <p:sp>
          <p:nvSpPr>
            <p:cNvPr id="9" name="Freeform 6">
              <a:extLst>
                <a:ext uri="{FF2B5EF4-FFF2-40B4-BE49-F238E27FC236}">
                  <a16:creationId xmlns:a16="http://schemas.microsoft.com/office/drawing/2014/main" id="{A544444D-5DFD-49FD-92D8-18880CA75097}"/>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10" name="Groep 9">
              <a:extLst>
                <a:ext uri="{FF2B5EF4-FFF2-40B4-BE49-F238E27FC236}">
                  <a16:creationId xmlns:a16="http://schemas.microsoft.com/office/drawing/2014/main" id="{D1363A3F-B922-4C33-A958-BBC9342C4EAF}"/>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11" name="Freeform 5">
                <a:extLst>
                  <a:ext uri="{FF2B5EF4-FFF2-40B4-BE49-F238E27FC236}">
                    <a16:creationId xmlns:a16="http://schemas.microsoft.com/office/drawing/2014/main" id="{9ADCC1BD-0CF9-413D-9749-CE346A43C807}"/>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7">
                <a:extLst>
                  <a:ext uri="{FF2B5EF4-FFF2-40B4-BE49-F238E27FC236}">
                    <a16:creationId xmlns:a16="http://schemas.microsoft.com/office/drawing/2014/main" id="{298ED938-2AC9-46DD-AEE2-782FE3A69F71}"/>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2" name="Tijdelijke aanduiding voor voettekst 11"/>
          <p:cNvSpPr>
            <a:spLocks noGrp="1"/>
          </p:cNvSpPr>
          <p:nvPr>
            <p:ph type="ftr" sz="quarter" idx="20"/>
          </p:nvPr>
        </p:nvSpPr>
        <p:spPr/>
        <p:txBody>
          <a:bodyPr/>
          <a:lstStyle>
            <a:lvl1pPr>
              <a:defRPr>
                <a:solidFill>
                  <a:srgbClr val="748585"/>
                </a:solidFill>
              </a:defRPr>
            </a:lvl1pPr>
          </a:lstStyle>
          <a:p>
            <a:r>
              <a:rPr lang="en-US" noProof="1"/>
              <a:t>[Title] | Status: [...]</a:t>
            </a:r>
          </a:p>
        </p:txBody>
      </p:sp>
      <p:sp>
        <p:nvSpPr>
          <p:cNvPr id="13" name="Tijdelijke aanduiding voor dianummer 12"/>
          <p:cNvSpPr>
            <a:spLocks noGrp="1"/>
          </p:cNvSpPr>
          <p:nvPr>
            <p:ph type="sldNum" sz="quarter" idx="21"/>
          </p:nvPr>
        </p:nvSpPr>
        <p:spPr/>
        <p:txBody>
          <a:bodyPr/>
          <a:lstStyle/>
          <a:p>
            <a:fld id="{1336C48C-F87C-4E4B-81EF-5027B17D1F61}" type="slidenum">
              <a:rPr lang="nl-NL" noProof="1" smtClean="0"/>
              <a:pPr/>
              <a:t>‹nr.›</a:t>
            </a:fld>
            <a:endParaRPr lang="nl-NL" noProof="1"/>
          </a:p>
        </p:txBody>
      </p:sp>
      <p:sp>
        <p:nvSpPr>
          <p:cNvPr id="6" name="Titel 5"/>
          <p:cNvSpPr>
            <a:spLocks noGrp="1"/>
          </p:cNvSpPr>
          <p:nvPr>
            <p:ph type="title" hasCustomPrompt="1"/>
          </p:nvPr>
        </p:nvSpPr>
        <p:spPr bwMode="gray"/>
        <p:txBody>
          <a:bodyPr/>
          <a:lstStyle>
            <a:lvl1pPr>
              <a:defRPr baseline="0"/>
            </a:lvl1pPr>
          </a:lstStyle>
          <a:p>
            <a:r>
              <a:rPr lang="nl-NL"/>
              <a:t>[Over Rebel]</a:t>
            </a:r>
          </a:p>
        </p:txBody>
      </p:sp>
      <p:sp>
        <p:nvSpPr>
          <p:cNvPr id="7" name="Tijdelijke aanduiding voor tekst 6"/>
          <p:cNvSpPr>
            <a:spLocks noGrp="1"/>
          </p:cNvSpPr>
          <p:nvPr>
            <p:ph type="body" sz="quarter" idx="18" hasCustomPrompt="1"/>
          </p:nvPr>
        </p:nvSpPr>
        <p:spPr bwMode="gray">
          <a:xfrm>
            <a:off x="1079500" y="1818000"/>
            <a:ext cx="8568000" cy="4068000"/>
          </a:xfrm>
        </p:spPr>
        <p:txBody>
          <a:bodyPr numCol="2" spcCol="540000"/>
          <a:lstStyle>
            <a:lvl1pPr>
              <a:defRPr/>
            </a:lvl1pPr>
          </a:lstStyle>
          <a:p>
            <a:pPr lvl="0"/>
            <a:r>
              <a:rPr lang="nl-NL"/>
              <a:t>[Tekst 2-kolomsindeling]</a:t>
            </a:r>
          </a:p>
        </p:txBody>
      </p:sp>
      <p:sp>
        <p:nvSpPr>
          <p:cNvPr id="15" name="LS1_1 (JU-Free)">
            <a:extLst>
              <a:ext uri="{FF2B5EF4-FFF2-40B4-BE49-F238E27FC236}">
                <a16:creationId xmlns:a16="http://schemas.microsoft.com/office/drawing/2014/main" id="{52C9493F-1A61-411D-8791-A0B564476806}"/>
              </a:ext>
            </a:extLst>
          </p:cNvPr>
          <p:cNvSpPr>
            <a:spLocks/>
          </p:cNvSpPr>
          <p:nvPr userDrawn="1"/>
        </p:nvSpPr>
        <p:spPr bwMode="gray">
          <a:xfrm>
            <a:off x="7407447" y="6634714"/>
            <a:ext cx="2035175" cy="492125"/>
          </a:xfrm>
          <a:custGeom>
            <a:avLst/>
            <a:gdLst>
              <a:gd name="T0" fmla="*/ 6396 w 6409"/>
              <a:gd name="T1" fmla="*/ 1102 h 1551"/>
              <a:gd name="T2" fmla="*/ 5571 w 6409"/>
              <a:gd name="T3" fmla="*/ 1381 h 1551"/>
              <a:gd name="T4" fmla="*/ 5917 w 6409"/>
              <a:gd name="T5" fmla="*/ 1546 h 1551"/>
              <a:gd name="T6" fmla="*/ 5781 w 6409"/>
              <a:gd name="T7" fmla="*/ 1222 h 1551"/>
              <a:gd name="T8" fmla="*/ 5912 w 6409"/>
              <a:gd name="T9" fmla="*/ 1497 h 1551"/>
              <a:gd name="T10" fmla="*/ 4730 w 6409"/>
              <a:gd name="T11" fmla="*/ 1269 h 1551"/>
              <a:gd name="T12" fmla="*/ 4280 w 6409"/>
              <a:gd name="T13" fmla="*/ 1005 h 1551"/>
              <a:gd name="T14" fmla="*/ 4459 w 6409"/>
              <a:gd name="T15" fmla="*/ 1119 h 1551"/>
              <a:gd name="T16" fmla="*/ 5182 w 6409"/>
              <a:gd name="T17" fmla="*/ 1353 h 1551"/>
              <a:gd name="T18" fmla="*/ 4824 w 6409"/>
              <a:gd name="T19" fmla="*/ 1298 h 1551"/>
              <a:gd name="T20" fmla="*/ 4041 w 6409"/>
              <a:gd name="T21" fmla="*/ 730 h 1551"/>
              <a:gd name="T22" fmla="*/ 4020 w 6409"/>
              <a:gd name="T23" fmla="*/ 341 h 1551"/>
              <a:gd name="T24" fmla="*/ 4009 w 6409"/>
              <a:gd name="T25" fmla="*/ 619 h 1551"/>
              <a:gd name="T26" fmla="*/ 3970 w 6409"/>
              <a:gd name="T27" fmla="*/ 511 h 1551"/>
              <a:gd name="T28" fmla="*/ 4249 w 6409"/>
              <a:gd name="T29" fmla="*/ 553 h 1551"/>
              <a:gd name="T30" fmla="*/ 4160 w 6409"/>
              <a:gd name="T31" fmla="*/ 292 h 1551"/>
              <a:gd name="T32" fmla="*/ 4239 w 6409"/>
              <a:gd name="T33" fmla="*/ 368 h 1551"/>
              <a:gd name="T34" fmla="*/ 4143 w 6409"/>
              <a:gd name="T35" fmla="*/ 726 h 1551"/>
              <a:gd name="T36" fmla="*/ 2882 w 6409"/>
              <a:gd name="T37" fmla="*/ 1130 h 1551"/>
              <a:gd name="T38" fmla="*/ 2978 w 6409"/>
              <a:gd name="T39" fmla="*/ 1142 h 1551"/>
              <a:gd name="T40" fmla="*/ 2323 w 6409"/>
              <a:gd name="T41" fmla="*/ 953 h 1551"/>
              <a:gd name="T42" fmla="*/ 2703 w 6409"/>
              <a:gd name="T43" fmla="*/ 1107 h 1551"/>
              <a:gd name="T44" fmla="*/ 3754 w 6409"/>
              <a:gd name="T45" fmla="*/ 1006 h 1551"/>
              <a:gd name="T46" fmla="*/ 3574 w 6409"/>
              <a:gd name="T47" fmla="*/ 1084 h 1551"/>
              <a:gd name="T48" fmla="*/ 2424 w 6409"/>
              <a:gd name="T49" fmla="*/ 976 h 1551"/>
              <a:gd name="T50" fmla="*/ 3256 w 6409"/>
              <a:gd name="T51" fmla="*/ 1156 h 1551"/>
              <a:gd name="T52" fmla="*/ 3449 w 6409"/>
              <a:gd name="T53" fmla="*/ 1122 h 1551"/>
              <a:gd name="T54" fmla="*/ 1972 w 6409"/>
              <a:gd name="T55" fmla="*/ 397 h 1551"/>
              <a:gd name="T56" fmla="*/ 2008 w 6409"/>
              <a:gd name="T57" fmla="*/ 500 h 1551"/>
              <a:gd name="T58" fmla="*/ 2040 w 6409"/>
              <a:gd name="T59" fmla="*/ 153 h 1551"/>
              <a:gd name="T60" fmla="*/ 2194 w 6409"/>
              <a:gd name="T61" fmla="*/ 809 h 1551"/>
              <a:gd name="T62" fmla="*/ 1955 w 6409"/>
              <a:gd name="T63" fmla="*/ 319 h 1551"/>
              <a:gd name="T64" fmla="*/ 2100 w 6409"/>
              <a:gd name="T65" fmla="*/ 89 h 1551"/>
              <a:gd name="T66" fmla="*/ 2270 w 6409"/>
              <a:gd name="T67" fmla="*/ 1 h 1551"/>
              <a:gd name="T68" fmla="*/ 2528 w 6409"/>
              <a:gd name="T69" fmla="*/ 121 h 1551"/>
              <a:gd name="T70" fmla="*/ 2373 w 6409"/>
              <a:gd name="T71" fmla="*/ 16 h 1551"/>
              <a:gd name="T72" fmla="*/ 1158 w 6409"/>
              <a:gd name="T73" fmla="*/ 1511 h 1551"/>
              <a:gd name="T74" fmla="*/ 1045 w 6409"/>
              <a:gd name="T75" fmla="*/ 1525 h 1551"/>
              <a:gd name="T76" fmla="*/ 577 w 6409"/>
              <a:gd name="T77" fmla="*/ 1487 h 1551"/>
              <a:gd name="T78" fmla="*/ 280 w 6409"/>
              <a:gd name="T79" fmla="*/ 1402 h 1551"/>
              <a:gd name="T80" fmla="*/ 94 w 6409"/>
              <a:gd name="T81" fmla="*/ 1348 h 1551"/>
              <a:gd name="T82" fmla="*/ 374 w 6409"/>
              <a:gd name="T83" fmla="*/ 1427 h 1551"/>
              <a:gd name="T84" fmla="*/ 1559 w 6409"/>
              <a:gd name="T85" fmla="*/ 1490 h 1551"/>
              <a:gd name="T86" fmla="*/ 691 w 6409"/>
              <a:gd name="T87" fmla="*/ 1491 h 1551"/>
              <a:gd name="T88" fmla="*/ 2388 w 6409"/>
              <a:gd name="T89" fmla="*/ 1057 h 1551"/>
              <a:gd name="T90" fmla="*/ 2536 w 6409"/>
              <a:gd name="T91" fmla="*/ 909 h 1551"/>
              <a:gd name="T92" fmla="*/ 2240 w 6409"/>
              <a:gd name="T93" fmla="*/ 1205 h 1551"/>
              <a:gd name="T94" fmla="*/ 2694 w 6409"/>
              <a:gd name="T95" fmla="*/ 479 h 1551"/>
              <a:gd name="T96" fmla="*/ 2652 w 6409"/>
              <a:gd name="T97" fmla="*/ 663 h 1551"/>
              <a:gd name="T98" fmla="*/ 1901 w 6409"/>
              <a:gd name="T99" fmla="*/ 1391 h 1551"/>
              <a:gd name="T100" fmla="*/ 1728 w 6409"/>
              <a:gd name="T101" fmla="*/ 1433 h 1551"/>
              <a:gd name="T102" fmla="*/ 2098 w 6409"/>
              <a:gd name="T103" fmla="*/ 1315 h 1551"/>
              <a:gd name="T104" fmla="*/ 4234 w 6409"/>
              <a:gd name="T105" fmla="*/ 949 h 1551"/>
              <a:gd name="T106" fmla="*/ 4087 w 6409"/>
              <a:gd name="T107" fmla="*/ 252 h 1551"/>
              <a:gd name="T108" fmla="*/ 5297 w 6409"/>
              <a:gd name="T109" fmla="*/ 1339 h 1551"/>
              <a:gd name="T110" fmla="*/ 2682 w 6409"/>
              <a:gd name="T111" fmla="*/ 384 h 1551"/>
              <a:gd name="T112" fmla="*/ 3896 w 6409"/>
              <a:gd name="T113" fmla="*/ 923 h 1551"/>
              <a:gd name="T114" fmla="*/ 2172 w 6409"/>
              <a:gd name="T115" fmla="*/ 49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9" h="1551">
                <a:moveTo>
                  <a:pt x="6407" y="1129"/>
                </a:moveTo>
                <a:cubicBezTo>
                  <a:pt x="6408" y="1127"/>
                  <a:pt x="6408" y="1126"/>
                  <a:pt x="6408" y="1124"/>
                </a:cubicBezTo>
                <a:cubicBezTo>
                  <a:pt x="6408" y="1124"/>
                  <a:pt x="6409" y="1124"/>
                  <a:pt x="6409" y="1123"/>
                </a:cubicBezTo>
                <a:cubicBezTo>
                  <a:pt x="6409" y="1123"/>
                  <a:pt x="6408" y="1122"/>
                  <a:pt x="6409" y="1121"/>
                </a:cubicBezTo>
                <a:cubicBezTo>
                  <a:pt x="6409" y="1120"/>
                  <a:pt x="6409" y="1119"/>
                  <a:pt x="6408" y="1117"/>
                </a:cubicBezTo>
                <a:cubicBezTo>
                  <a:pt x="6408" y="1116"/>
                  <a:pt x="6408" y="1115"/>
                  <a:pt x="6407" y="1114"/>
                </a:cubicBezTo>
                <a:cubicBezTo>
                  <a:pt x="6407" y="1114"/>
                  <a:pt x="6407" y="1113"/>
                  <a:pt x="6407" y="1112"/>
                </a:cubicBezTo>
                <a:cubicBezTo>
                  <a:pt x="6407" y="1112"/>
                  <a:pt x="6406" y="1111"/>
                  <a:pt x="6406" y="1111"/>
                </a:cubicBezTo>
                <a:cubicBezTo>
                  <a:pt x="6406" y="1110"/>
                  <a:pt x="6405" y="1109"/>
                  <a:pt x="6404" y="1108"/>
                </a:cubicBezTo>
                <a:cubicBezTo>
                  <a:pt x="6403" y="1107"/>
                  <a:pt x="6403" y="1106"/>
                  <a:pt x="6402" y="1106"/>
                </a:cubicBezTo>
                <a:cubicBezTo>
                  <a:pt x="6401" y="1105"/>
                  <a:pt x="6400" y="1104"/>
                  <a:pt x="6399" y="1104"/>
                </a:cubicBezTo>
                <a:cubicBezTo>
                  <a:pt x="6398" y="1103"/>
                  <a:pt x="6397" y="1103"/>
                  <a:pt x="6396" y="1102"/>
                </a:cubicBezTo>
                <a:cubicBezTo>
                  <a:pt x="6395" y="1102"/>
                  <a:pt x="6395" y="1102"/>
                  <a:pt x="6394" y="1101"/>
                </a:cubicBezTo>
                <a:cubicBezTo>
                  <a:pt x="5613" y="878"/>
                  <a:pt x="5613" y="878"/>
                  <a:pt x="5613" y="878"/>
                </a:cubicBezTo>
                <a:cubicBezTo>
                  <a:pt x="5605" y="876"/>
                  <a:pt x="5597" y="879"/>
                  <a:pt x="5592" y="885"/>
                </a:cubicBezTo>
                <a:cubicBezTo>
                  <a:pt x="5587" y="892"/>
                  <a:pt x="5586" y="900"/>
                  <a:pt x="5590" y="907"/>
                </a:cubicBezTo>
                <a:cubicBezTo>
                  <a:pt x="5709" y="1120"/>
                  <a:pt x="5709" y="1120"/>
                  <a:pt x="5709" y="1120"/>
                </a:cubicBezTo>
                <a:cubicBezTo>
                  <a:pt x="5573" y="1364"/>
                  <a:pt x="5573" y="1364"/>
                  <a:pt x="5573" y="1364"/>
                </a:cubicBezTo>
                <a:cubicBezTo>
                  <a:pt x="5572" y="1365"/>
                  <a:pt x="5572" y="1365"/>
                  <a:pt x="5572" y="1366"/>
                </a:cubicBezTo>
                <a:cubicBezTo>
                  <a:pt x="5571" y="1367"/>
                  <a:pt x="5571" y="1369"/>
                  <a:pt x="5571" y="1370"/>
                </a:cubicBezTo>
                <a:cubicBezTo>
                  <a:pt x="5570" y="1371"/>
                  <a:pt x="5570" y="1372"/>
                  <a:pt x="5570" y="1373"/>
                </a:cubicBezTo>
                <a:cubicBezTo>
                  <a:pt x="5570" y="1375"/>
                  <a:pt x="5570" y="1376"/>
                  <a:pt x="5571" y="1377"/>
                </a:cubicBezTo>
                <a:cubicBezTo>
                  <a:pt x="5571" y="1378"/>
                  <a:pt x="5571" y="1379"/>
                  <a:pt x="5571" y="1380"/>
                </a:cubicBezTo>
                <a:cubicBezTo>
                  <a:pt x="5571" y="1381"/>
                  <a:pt x="5571" y="1381"/>
                  <a:pt x="5571" y="1381"/>
                </a:cubicBezTo>
                <a:cubicBezTo>
                  <a:pt x="5572" y="1383"/>
                  <a:pt x="5573" y="1383"/>
                  <a:pt x="5573" y="1384"/>
                </a:cubicBezTo>
                <a:cubicBezTo>
                  <a:pt x="5574" y="1385"/>
                  <a:pt x="5574" y="1386"/>
                  <a:pt x="5575" y="1387"/>
                </a:cubicBezTo>
                <a:cubicBezTo>
                  <a:pt x="5576" y="1389"/>
                  <a:pt x="5578" y="1390"/>
                  <a:pt x="5580" y="1391"/>
                </a:cubicBezTo>
                <a:cubicBezTo>
                  <a:pt x="5580" y="1391"/>
                  <a:pt x="5580" y="1391"/>
                  <a:pt x="5580" y="1391"/>
                </a:cubicBezTo>
                <a:cubicBezTo>
                  <a:pt x="5581" y="1392"/>
                  <a:pt x="5581" y="1392"/>
                  <a:pt x="5581" y="1392"/>
                </a:cubicBezTo>
                <a:cubicBezTo>
                  <a:pt x="5583" y="1393"/>
                  <a:pt x="5585" y="1393"/>
                  <a:pt x="5587" y="1394"/>
                </a:cubicBezTo>
                <a:cubicBezTo>
                  <a:pt x="5588" y="1394"/>
                  <a:pt x="5589" y="1394"/>
                  <a:pt x="5590" y="1394"/>
                </a:cubicBezTo>
                <a:cubicBezTo>
                  <a:pt x="5591" y="1394"/>
                  <a:pt x="5592" y="1394"/>
                  <a:pt x="5593" y="1394"/>
                </a:cubicBezTo>
                <a:cubicBezTo>
                  <a:pt x="5811" y="1358"/>
                  <a:pt x="5811" y="1358"/>
                  <a:pt x="5811" y="1358"/>
                </a:cubicBezTo>
                <a:cubicBezTo>
                  <a:pt x="5885" y="1538"/>
                  <a:pt x="5885" y="1538"/>
                  <a:pt x="5885" y="1538"/>
                </a:cubicBezTo>
                <a:cubicBezTo>
                  <a:pt x="5888" y="1544"/>
                  <a:pt x="5893" y="1548"/>
                  <a:pt x="5899" y="1550"/>
                </a:cubicBezTo>
                <a:cubicBezTo>
                  <a:pt x="5905" y="1551"/>
                  <a:pt x="5912" y="1550"/>
                  <a:pt x="5917" y="1546"/>
                </a:cubicBezTo>
                <a:cubicBezTo>
                  <a:pt x="6402" y="1136"/>
                  <a:pt x="6402" y="1136"/>
                  <a:pt x="6402" y="1136"/>
                </a:cubicBezTo>
                <a:cubicBezTo>
                  <a:pt x="6402" y="1136"/>
                  <a:pt x="6402" y="1136"/>
                  <a:pt x="6402" y="1136"/>
                </a:cubicBezTo>
                <a:cubicBezTo>
                  <a:pt x="6402" y="1135"/>
                  <a:pt x="6402" y="1135"/>
                  <a:pt x="6403" y="1135"/>
                </a:cubicBezTo>
                <a:cubicBezTo>
                  <a:pt x="6404" y="1133"/>
                  <a:pt x="6405" y="1132"/>
                  <a:pt x="6406" y="1131"/>
                </a:cubicBezTo>
                <a:cubicBezTo>
                  <a:pt x="6406" y="1130"/>
                  <a:pt x="6407" y="1129"/>
                  <a:pt x="6407" y="1129"/>
                </a:cubicBezTo>
                <a:close/>
                <a:moveTo>
                  <a:pt x="5781" y="1222"/>
                </a:moveTo>
                <a:cubicBezTo>
                  <a:pt x="5779" y="1222"/>
                  <a:pt x="5776" y="1223"/>
                  <a:pt x="5774" y="1225"/>
                </a:cubicBezTo>
                <a:cubicBezTo>
                  <a:pt x="5774" y="1225"/>
                  <a:pt x="5774" y="1225"/>
                  <a:pt x="5774" y="1225"/>
                </a:cubicBezTo>
                <a:cubicBezTo>
                  <a:pt x="5649" y="1310"/>
                  <a:pt x="5649" y="1310"/>
                  <a:pt x="5649" y="1310"/>
                </a:cubicBezTo>
                <a:cubicBezTo>
                  <a:pt x="5743" y="1140"/>
                  <a:pt x="5743" y="1140"/>
                  <a:pt x="5743" y="1140"/>
                </a:cubicBezTo>
                <a:cubicBezTo>
                  <a:pt x="6187" y="1141"/>
                  <a:pt x="6187" y="1141"/>
                  <a:pt x="6187" y="1141"/>
                </a:cubicBezTo>
                <a:lnTo>
                  <a:pt x="5781" y="1222"/>
                </a:lnTo>
                <a:close/>
                <a:moveTo>
                  <a:pt x="5743" y="1100"/>
                </a:moveTo>
                <a:cubicBezTo>
                  <a:pt x="5649" y="930"/>
                  <a:pt x="5649" y="930"/>
                  <a:pt x="5649" y="930"/>
                </a:cubicBezTo>
                <a:cubicBezTo>
                  <a:pt x="6246" y="1101"/>
                  <a:pt x="6246" y="1101"/>
                  <a:pt x="6246" y="1101"/>
                </a:cubicBezTo>
                <a:lnTo>
                  <a:pt x="5743" y="1100"/>
                </a:lnTo>
                <a:close/>
                <a:moveTo>
                  <a:pt x="5676" y="1340"/>
                </a:moveTo>
                <a:cubicBezTo>
                  <a:pt x="5776" y="1272"/>
                  <a:pt x="5776" y="1272"/>
                  <a:pt x="5776" y="1272"/>
                </a:cubicBezTo>
                <a:cubicBezTo>
                  <a:pt x="5796" y="1320"/>
                  <a:pt x="5796" y="1320"/>
                  <a:pt x="5796" y="1320"/>
                </a:cubicBezTo>
                <a:lnTo>
                  <a:pt x="5676" y="1340"/>
                </a:lnTo>
                <a:close/>
                <a:moveTo>
                  <a:pt x="5912" y="1497"/>
                </a:moveTo>
                <a:cubicBezTo>
                  <a:pt x="5813" y="1256"/>
                  <a:pt x="5813" y="1256"/>
                  <a:pt x="5813" y="1256"/>
                </a:cubicBezTo>
                <a:cubicBezTo>
                  <a:pt x="6317" y="1155"/>
                  <a:pt x="6317" y="1155"/>
                  <a:pt x="6317" y="1155"/>
                </a:cubicBezTo>
                <a:lnTo>
                  <a:pt x="5912" y="1497"/>
                </a:lnTo>
                <a:close/>
                <a:moveTo>
                  <a:pt x="4549" y="1190"/>
                </a:moveTo>
                <a:cubicBezTo>
                  <a:pt x="4545" y="1198"/>
                  <a:pt x="4536" y="1201"/>
                  <a:pt x="4528" y="1197"/>
                </a:cubicBezTo>
                <a:cubicBezTo>
                  <a:pt x="4528" y="1197"/>
                  <a:pt x="4528" y="1197"/>
                  <a:pt x="4528" y="1197"/>
                </a:cubicBezTo>
                <a:cubicBezTo>
                  <a:pt x="4520" y="1193"/>
                  <a:pt x="4517" y="1183"/>
                  <a:pt x="4521" y="1175"/>
                </a:cubicBezTo>
                <a:cubicBezTo>
                  <a:pt x="4526" y="1167"/>
                  <a:pt x="4535" y="1165"/>
                  <a:pt x="4543" y="1169"/>
                </a:cubicBezTo>
                <a:cubicBezTo>
                  <a:pt x="4543" y="1169"/>
                  <a:pt x="4543" y="1169"/>
                  <a:pt x="4543" y="1169"/>
                </a:cubicBezTo>
                <a:cubicBezTo>
                  <a:pt x="4551" y="1173"/>
                  <a:pt x="4554" y="1183"/>
                  <a:pt x="4549" y="1190"/>
                </a:cubicBezTo>
                <a:close/>
                <a:moveTo>
                  <a:pt x="4730" y="1269"/>
                </a:moveTo>
                <a:cubicBezTo>
                  <a:pt x="4727" y="1277"/>
                  <a:pt x="4718" y="1282"/>
                  <a:pt x="4710" y="1279"/>
                </a:cubicBezTo>
                <a:cubicBezTo>
                  <a:pt x="4701" y="1276"/>
                  <a:pt x="4697" y="1266"/>
                  <a:pt x="4700" y="1258"/>
                </a:cubicBezTo>
                <a:cubicBezTo>
                  <a:pt x="4703" y="1250"/>
                  <a:pt x="4712" y="1246"/>
                  <a:pt x="4721" y="1249"/>
                </a:cubicBezTo>
                <a:cubicBezTo>
                  <a:pt x="4729" y="1252"/>
                  <a:pt x="4733" y="1261"/>
                  <a:pt x="4730" y="1269"/>
                </a:cubicBezTo>
                <a:close/>
                <a:moveTo>
                  <a:pt x="4638" y="1233"/>
                </a:moveTo>
                <a:cubicBezTo>
                  <a:pt x="4635" y="1241"/>
                  <a:pt x="4625" y="1245"/>
                  <a:pt x="4617" y="1241"/>
                </a:cubicBezTo>
                <a:cubicBezTo>
                  <a:pt x="4617" y="1241"/>
                  <a:pt x="4617" y="1241"/>
                  <a:pt x="4617" y="1241"/>
                </a:cubicBezTo>
                <a:cubicBezTo>
                  <a:pt x="4609" y="1238"/>
                  <a:pt x="4606" y="1228"/>
                  <a:pt x="4609" y="1220"/>
                </a:cubicBezTo>
                <a:cubicBezTo>
                  <a:pt x="4613" y="1212"/>
                  <a:pt x="4622" y="1208"/>
                  <a:pt x="4630" y="1212"/>
                </a:cubicBezTo>
                <a:cubicBezTo>
                  <a:pt x="4630" y="1212"/>
                  <a:pt x="4630" y="1212"/>
                  <a:pt x="4630" y="1212"/>
                </a:cubicBezTo>
                <a:cubicBezTo>
                  <a:pt x="4638" y="1216"/>
                  <a:pt x="4642" y="1225"/>
                  <a:pt x="4638" y="1233"/>
                </a:cubicBezTo>
                <a:close/>
                <a:moveTo>
                  <a:pt x="4302" y="1003"/>
                </a:moveTo>
                <a:cubicBezTo>
                  <a:pt x="4309" y="1009"/>
                  <a:pt x="4310" y="1019"/>
                  <a:pt x="4304" y="1026"/>
                </a:cubicBezTo>
                <a:cubicBezTo>
                  <a:pt x="4299" y="1032"/>
                  <a:pt x="4289" y="1033"/>
                  <a:pt x="4282" y="1028"/>
                </a:cubicBezTo>
                <a:cubicBezTo>
                  <a:pt x="4282" y="1028"/>
                  <a:pt x="4282" y="1028"/>
                  <a:pt x="4282" y="1028"/>
                </a:cubicBezTo>
                <a:cubicBezTo>
                  <a:pt x="4275" y="1022"/>
                  <a:pt x="4274" y="1012"/>
                  <a:pt x="4280" y="1005"/>
                </a:cubicBezTo>
                <a:cubicBezTo>
                  <a:pt x="4286" y="998"/>
                  <a:pt x="4296" y="997"/>
                  <a:pt x="4302" y="1003"/>
                </a:cubicBezTo>
                <a:close/>
                <a:moveTo>
                  <a:pt x="4379" y="1064"/>
                </a:moveTo>
                <a:cubicBezTo>
                  <a:pt x="4386" y="1069"/>
                  <a:pt x="4387" y="1079"/>
                  <a:pt x="4382" y="1086"/>
                </a:cubicBezTo>
                <a:cubicBezTo>
                  <a:pt x="4377" y="1093"/>
                  <a:pt x="4367" y="1095"/>
                  <a:pt x="4360" y="1089"/>
                </a:cubicBezTo>
                <a:cubicBezTo>
                  <a:pt x="4360" y="1089"/>
                  <a:pt x="4360" y="1089"/>
                  <a:pt x="4360" y="1089"/>
                </a:cubicBezTo>
                <a:cubicBezTo>
                  <a:pt x="4353" y="1084"/>
                  <a:pt x="4351" y="1074"/>
                  <a:pt x="4356" y="1067"/>
                </a:cubicBezTo>
                <a:cubicBezTo>
                  <a:pt x="4362" y="1060"/>
                  <a:pt x="4372" y="1059"/>
                  <a:pt x="4379" y="1064"/>
                </a:cubicBezTo>
                <a:close/>
                <a:moveTo>
                  <a:pt x="4464" y="1141"/>
                </a:moveTo>
                <a:cubicBezTo>
                  <a:pt x="4459" y="1149"/>
                  <a:pt x="4449" y="1151"/>
                  <a:pt x="4442" y="1146"/>
                </a:cubicBezTo>
                <a:cubicBezTo>
                  <a:pt x="4442" y="1146"/>
                  <a:pt x="4442" y="1146"/>
                  <a:pt x="4442" y="1146"/>
                </a:cubicBezTo>
                <a:cubicBezTo>
                  <a:pt x="4434" y="1141"/>
                  <a:pt x="4432" y="1131"/>
                  <a:pt x="4437" y="1124"/>
                </a:cubicBezTo>
                <a:cubicBezTo>
                  <a:pt x="4442" y="1117"/>
                  <a:pt x="4452" y="1114"/>
                  <a:pt x="4459" y="1119"/>
                </a:cubicBezTo>
                <a:cubicBezTo>
                  <a:pt x="4459" y="1119"/>
                  <a:pt x="4459" y="1119"/>
                  <a:pt x="4459" y="1119"/>
                </a:cubicBezTo>
                <a:cubicBezTo>
                  <a:pt x="4467" y="1124"/>
                  <a:pt x="4469" y="1134"/>
                  <a:pt x="4464" y="1141"/>
                </a:cubicBezTo>
                <a:close/>
                <a:moveTo>
                  <a:pt x="5017" y="1338"/>
                </a:moveTo>
                <a:cubicBezTo>
                  <a:pt x="5016" y="1346"/>
                  <a:pt x="5008" y="1353"/>
                  <a:pt x="4999" y="1351"/>
                </a:cubicBezTo>
                <a:cubicBezTo>
                  <a:pt x="4999" y="1351"/>
                  <a:pt x="4999" y="1351"/>
                  <a:pt x="4999" y="1351"/>
                </a:cubicBezTo>
                <a:cubicBezTo>
                  <a:pt x="4991" y="1350"/>
                  <a:pt x="4984" y="1342"/>
                  <a:pt x="4986" y="1333"/>
                </a:cubicBezTo>
                <a:cubicBezTo>
                  <a:pt x="4987" y="1324"/>
                  <a:pt x="4995" y="1318"/>
                  <a:pt x="5004" y="1320"/>
                </a:cubicBezTo>
                <a:cubicBezTo>
                  <a:pt x="5013" y="1321"/>
                  <a:pt x="5019" y="1329"/>
                  <a:pt x="5017" y="1338"/>
                </a:cubicBezTo>
                <a:close/>
                <a:moveTo>
                  <a:pt x="5214" y="1354"/>
                </a:moveTo>
                <a:cubicBezTo>
                  <a:pt x="5214" y="1363"/>
                  <a:pt x="5206" y="1370"/>
                  <a:pt x="5197" y="1370"/>
                </a:cubicBezTo>
                <a:cubicBezTo>
                  <a:pt x="5197" y="1370"/>
                  <a:pt x="5197" y="1370"/>
                  <a:pt x="5197" y="1370"/>
                </a:cubicBezTo>
                <a:cubicBezTo>
                  <a:pt x="5188" y="1369"/>
                  <a:pt x="5182" y="1362"/>
                  <a:pt x="5182" y="1353"/>
                </a:cubicBezTo>
                <a:cubicBezTo>
                  <a:pt x="5182" y="1344"/>
                  <a:pt x="5190" y="1337"/>
                  <a:pt x="5199" y="1338"/>
                </a:cubicBezTo>
                <a:cubicBezTo>
                  <a:pt x="5199" y="1338"/>
                  <a:pt x="5199" y="1338"/>
                  <a:pt x="5199" y="1338"/>
                </a:cubicBezTo>
                <a:cubicBezTo>
                  <a:pt x="5207" y="1338"/>
                  <a:pt x="5214" y="1345"/>
                  <a:pt x="5214" y="1354"/>
                </a:cubicBezTo>
                <a:close/>
                <a:moveTo>
                  <a:pt x="5115" y="1349"/>
                </a:moveTo>
                <a:cubicBezTo>
                  <a:pt x="5115" y="1357"/>
                  <a:pt x="5107" y="1364"/>
                  <a:pt x="5098" y="1363"/>
                </a:cubicBezTo>
                <a:cubicBezTo>
                  <a:pt x="5089" y="1362"/>
                  <a:pt x="5083" y="1354"/>
                  <a:pt x="5084" y="1346"/>
                </a:cubicBezTo>
                <a:cubicBezTo>
                  <a:pt x="5084" y="1337"/>
                  <a:pt x="5092" y="1330"/>
                  <a:pt x="5101" y="1331"/>
                </a:cubicBezTo>
                <a:cubicBezTo>
                  <a:pt x="5110" y="1332"/>
                  <a:pt x="5116" y="1340"/>
                  <a:pt x="5115" y="1349"/>
                </a:cubicBezTo>
                <a:close/>
                <a:moveTo>
                  <a:pt x="5004" y="1320"/>
                </a:moveTo>
                <a:cubicBezTo>
                  <a:pt x="5004" y="1320"/>
                  <a:pt x="5004" y="1320"/>
                  <a:pt x="5004" y="1320"/>
                </a:cubicBezTo>
                <a:cubicBezTo>
                  <a:pt x="5004" y="1320"/>
                  <a:pt x="5004" y="1320"/>
                  <a:pt x="5004" y="1320"/>
                </a:cubicBezTo>
                <a:close/>
                <a:moveTo>
                  <a:pt x="4824" y="1298"/>
                </a:moveTo>
                <a:cubicBezTo>
                  <a:pt x="4822" y="1307"/>
                  <a:pt x="4813" y="1312"/>
                  <a:pt x="4805" y="1309"/>
                </a:cubicBezTo>
                <a:cubicBezTo>
                  <a:pt x="4805" y="1309"/>
                  <a:pt x="4805" y="1309"/>
                  <a:pt x="4805" y="1309"/>
                </a:cubicBezTo>
                <a:cubicBezTo>
                  <a:pt x="4796" y="1307"/>
                  <a:pt x="4791" y="1298"/>
                  <a:pt x="4794" y="1290"/>
                </a:cubicBezTo>
                <a:cubicBezTo>
                  <a:pt x="4796" y="1281"/>
                  <a:pt x="4805" y="1276"/>
                  <a:pt x="4813" y="1279"/>
                </a:cubicBezTo>
                <a:cubicBezTo>
                  <a:pt x="4813" y="1279"/>
                  <a:pt x="4813" y="1279"/>
                  <a:pt x="4813" y="1279"/>
                </a:cubicBezTo>
                <a:cubicBezTo>
                  <a:pt x="4822" y="1281"/>
                  <a:pt x="4827" y="1290"/>
                  <a:pt x="4824" y="1298"/>
                </a:cubicBezTo>
                <a:close/>
                <a:moveTo>
                  <a:pt x="4920" y="1321"/>
                </a:moveTo>
                <a:cubicBezTo>
                  <a:pt x="4918" y="1330"/>
                  <a:pt x="4910" y="1335"/>
                  <a:pt x="4901" y="1333"/>
                </a:cubicBezTo>
                <a:cubicBezTo>
                  <a:pt x="4893" y="1332"/>
                  <a:pt x="4887" y="1323"/>
                  <a:pt x="4889" y="1314"/>
                </a:cubicBezTo>
                <a:cubicBezTo>
                  <a:pt x="4891" y="1306"/>
                  <a:pt x="4899" y="1300"/>
                  <a:pt x="4908" y="1302"/>
                </a:cubicBezTo>
                <a:cubicBezTo>
                  <a:pt x="4917" y="1304"/>
                  <a:pt x="4922" y="1313"/>
                  <a:pt x="4920" y="1321"/>
                </a:cubicBezTo>
                <a:close/>
                <a:moveTo>
                  <a:pt x="4041" y="730"/>
                </a:moveTo>
                <a:cubicBezTo>
                  <a:pt x="4033" y="734"/>
                  <a:pt x="4024" y="731"/>
                  <a:pt x="4019" y="723"/>
                </a:cubicBezTo>
                <a:cubicBezTo>
                  <a:pt x="4019" y="723"/>
                  <a:pt x="4019" y="723"/>
                  <a:pt x="4019" y="723"/>
                </a:cubicBezTo>
                <a:cubicBezTo>
                  <a:pt x="4015" y="715"/>
                  <a:pt x="4018" y="706"/>
                  <a:pt x="4026" y="701"/>
                </a:cubicBezTo>
                <a:cubicBezTo>
                  <a:pt x="4034" y="697"/>
                  <a:pt x="4044" y="700"/>
                  <a:pt x="4048" y="708"/>
                </a:cubicBezTo>
                <a:cubicBezTo>
                  <a:pt x="4048" y="708"/>
                  <a:pt x="4048" y="708"/>
                  <a:pt x="4048" y="708"/>
                </a:cubicBezTo>
                <a:cubicBezTo>
                  <a:pt x="4052" y="716"/>
                  <a:pt x="4049" y="725"/>
                  <a:pt x="4041" y="730"/>
                </a:cubicBezTo>
                <a:close/>
                <a:moveTo>
                  <a:pt x="4020" y="341"/>
                </a:moveTo>
                <a:cubicBezTo>
                  <a:pt x="4016" y="349"/>
                  <a:pt x="4006" y="352"/>
                  <a:pt x="3998" y="347"/>
                </a:cubicBezTo>
                <a:cubicBezTo>
                  <a:pt x="3991" y="343"/>
                  <a:pt x="3988" y="333"/>
                  <a:pt x="3992" y="325"/>
                </a:cubicBezTo>
                <a:cubicBezTo>
                  <a:pt x="3992" y="325"/>
                  <a:pt x="3992" y="325"/>
                  <a:pt x="3992" y="325"/>
                </a:cubicBezTo>
                <a:cubicBezTo>
                  <a:pt x="3997" y="318"/>
                  <a:pt x="4006" y="315"/>
                  <a:pt x="4014" y="319"/>
                </a:cubicBezTo>
                <a:cubicBezTo>
                  <a:pt x="4022" y="324"/>
                  <a:pt x="4024" y="333"/>
                  <a:pt x="4020" y="341"/>
                </a:cubicBezTo>
                <a:close/>
                <a:moveTo>
                  <a:pt x="4099" y="791"/>
                </a:moveTo>
                <a:cubicBezTo>
                  <a:pt x="4105" y="798"/>
                  <a:pt x="4103" y="808"/>
                  <a:pt x="4096" y="813"/>
                </a:cubicBezTo>
                <a:cubicBezTo>
                  <a:pt x="4089" y="818"/>
                  <a:pt x="4079" y="817"/>
                  <a:pt x="4073" y="809"/>
                </a:cubicBezTo>
                <a:cubicBezTo>
                  <a:pt x="4073" y="809"/>
                  <a:pt x="4073" y="809"/>
                  <a:pt x="4073" y="809"/>
                </a:cubicBezTo>
                <a:cubicBezTo>
                  <a:pt x="4072" y="807"/>
                  <a:pt x="4071" y="804"/>
                  <a:pt x="4071" y="801"/>
                </a:cubicBezTo>
                <a:cubicBezTo>
                  <a:pt x="4064" y="805"/>
                  <a:pt x="4056" y="804"/>
                  <a:pt x="4051" y="798"/>
                </a:cubicBezTo>
                <a:cubicBezTo>
                  <a:pt x="4045" y="792"/>
                  <a:pt x="4045" y="782"/>
                  <a:pt x="4051" y="776"/>
                </a:cubicBezTo>
                <a:cubicBezTo>
                  <a:pt x="4051" y="776"/>
                  <a:pt x="4051" y="776"/>
                  <a:pt x="4051" y="776"/>
                </a:cubicBezTo>
                <a:cubicBezTo>
                  <a:pt x="4058" y="770"/>
                  <a:pt x="4068" y="770"/>
                  <a:pt x="4074" y="777"/>
                </a:cubicBezTo>
                <a:cubicBezTo>
                  <a:pt x="4077" y="779"/>
                  <a:pt x="4078" y="783"/>
                  <a:pt x="4078" y="787"/>
                </a:cubicBezTo>
                <a:cubicBezTo>
                  <a:pt x="4085" y="782"/>
                  <a:pt x="4095" y="784"/>
                  <a:pt x="4099" y="791"/>
                </a:cubicBezTo>
                <a:close/>
                <a:moveTo>
                  <a:pt x="4009" y="619"/>
                </a:moveTo>
                <a:cubicBezTo>
                  <a:pt x="4012" y="627"/>
                  <a:pt x="4007" y="636"/>
                  <a:pt x="3999" y="639"/>
                </a:cubicBezTo>
                <a:cubicBezTo>
                  <a:pt x="3991" y="642"/>
                  <a:pt x="3982" y="637"/>
                  <a:pt x="3979" y="629"/>
                </a:cubicBezTo>
                <a:cubicBezTo>
                  <a:pt x="3976" y="621"/>
                  <a:pt x="3980" y="612"/>
                  <a:pt x="3989" y="609"/>
                </a:cubicBezTo>
                <a:cubicBezTo>
                  <a:pt x="3997" y="606"/>
                  <a:pt x="4006" y="611"/>
                  <a:pt x="4009" y="619"/>
                </a:cubicBezTo>
                <a:close/>
                <a:moveTo>
                  <a:pt x="4161" y="867"/>
                </a:moveTo>
                <a:cubicBezTo>
                  <a:pt x="4167" y="874"/>
                  <a:pt x="4166" y="884"/>
                  <a:pt x="4160" y="890"/>
                </a:cubicBezTo>
                <a:cubicBezTo>
                  <a:pt x="4153" y="896"/>
                  <a:pt x="4143" y="895"/>
                  <a:pt x="4137" y="889"/>
                </a:cubicBezTo>
                <a:cubicBezTo>
                  <a:pt x="4131" y="882"/>
                  <a:pt x="4132" y="872"/>
                  <a:pt x="4138" y="866"/>
                </a:cubicBezTo>
                <a:cubicBezTo>
                  <a:pt x="4145" y="860"/>
                  <a:pt x="4155" y="861"/>
                  <a:pt x="4161" y="867"/>
                </a:cubicBezTo>
                <a:close/>
                <a:moveTo>
                  <a:pt x="3974" y="543"/>
                </a:moveTo>
                <a:cubicBezTo>
                  <a:pt x="3965" y="544"/>
                  <a:pt x="3957" y="537"/>
                  <a:pt x="3956" y="529"/>
                </a:cubicBezTo>
                <a:cubicBezTo>
                  <a:pt x="3955" y="520"/>
                  <a:pt x="3962" y="512"/>
                  <a:pt x="3970" y="511"/>
                </a:cubicBezTo>
                <a:cubicBezTo>
                  <a:pt x="3979" y="510"/>
                  <a:pt x="3987" y="516"/>
                  <a:pt x="3988" y="525"/>
                </a:cubicBezTo>
                <a:cubicBezTo>
                  <a:pt x="3989" y="534"/>
                  <a:pt x="3983" y="542"/>
                  <a:pt x="3974" y="543"/>
                </a:cubicBezTo>
                <a:close/>
                <a:moveTo>
                  <a:pt x="4137" y="889"/>
                </a:moveTo>
                <a:cubicBezTo>
                  <a:pt x="4137" y="889"/>
                  <a:pt x="4137" y="889"/>
                  <a:pt x="4137" y="889"/>
                </a:cubicBezTo>
                <a:cubicBezTo>
                  <a:pt x="4137" y="889"/>
                  <a:pt x="4137" y="889"/>
                  <a:pt x="4137" y="889"/>
                </a:cubicBezTo>
                <a:close/>
                <a:moveTo>
                  <a:pt x="3958" y="425"/>
                </a:moveTo>
                <a:cubicBezTo>
                  <a:pt x="3960" y="416"/>
                  <a:pt x="3968" y="410"/>
                  <a:pt x="3977" y="411"/>
                </a:cubicBezTo>
                <a:cubicBezTo>
                  <a:pt x="3985" y="413"/>
                  <a:pt x="3991" y="421"/>
                  <a:pt x="3990" y="430"/>
                </a:cubicBezTo>
                <a:cubicBezTo>
                  <a:pt x="3988" y="439"/>
                  <a:pt x="3980" y="444"/>
                  <a:pt x="3972" y="443"/>
                </a:cubicBezTo>
                <a:cubicBezTo>
                  <a:pt x="3963" y="442"/>
                  <a:pt x="3957" y="433"/>
                  <a:pt x="3958" y="425"/>
                </a:cubicBezTo>
                <a:close/>
                <a:moveTo>
                  <a:pt x="4249" y="553"/>
                </a:moveTo>
                <a:cubicBezTo>
                  <a:pt x="4249" y="553"/>
                  <a:pt x="4249" y="553"/>
                  <a:pt x="4249" y="553"/>
                </a:cubicBezTo>
                <a:cubicBezTo>
                  <a:pt x="4246" y="561"/>
                  <a:pt x="4237" y="565"/>
                  <a:pt x="4228" y="562"/>
                </a:cubicBezTo>
                <a:cubicBezTo>
                  <a:pt x="4220" y="559"/>
                  <a:pt x="4216" y="550"/>
                  <a:pt x="4218" y="542"/>
                </a:cubicBezTo>
                <a:cubicBezTo>
                  <a:pt x="4218" y="542"/>
                  <a:pt x="4218" y="542"/>
                  <a:pt x="4218" y="542"/>
                </a:cubicBezTo>
                <a:cubicBezTo>
                  <a:pt x="4221" y="534"/>
                  <a:pt x="4231" y="529"/>
                  <a:pt x="4239" y="532"/>
                </a:cubicBezTo>
                <a:cubicBezTo>
                  <a:pt x="4247" y="535"/>
                  <a:pt x="4252" y="544"/>
                  <a:pt x="4249" y="553"/>
                </a:cubicBezTo>
                <a:close/>
                <a:moveTo>
                  <a:pt x="4000" y="842"/>
                </a:moveTo>
                <a:cubicBezTo>
                  <a:pt x="4005" y="849"/>
                  <a:pt x="4004" y="859"/>
                  <a:pt x="3997" y="865"/>
                </a:cubicBezTo>
                <a:cubicBezTo>
                  <a:pt x="3990" y="870"/>
                  <a:pt x="3980" y="869"/>
                  <a:pt x="3975" y="862"/>
                </a:cubicBezTo>
                <a:cubicBezTo>
                  <a:pt x="3969" y="855"/>
                  <a:pt x="3970" y="845"/>
                  <a:pt x="3977" y="840"/>
                </a:cubicBezTo>
                <a:cubicBezTo>
                  <a:pt x="3977" y="840"/>
                  <a:pt x="3977" y="840"/>
                  <a:pt x="3977" y="840"/>
                </a:cubicBezTo>
                <a:cubicBezTo>
                  <a:pt x="3984" y="834"/>
                  <a:pt x="3994" y="835"/>
                  <a:pt x="4000" y="842"/>
                </a:cubicBezTo>
                <a:close/>
                <a:moveTo>
                  <a:pt x="4160" y="292"/>
                </a:moveTo>
                <a:cubicBezTo>
                  <a:pt x="4160" y="292"/>
                  <a:pt x="4160" y="292"/>
                  <a:pt x="4160" y="292"/>
                </a:cubicBezTo>
                <a:cubicBezTo>
                  <a:pt x="4160" y="292"/>
                  <a:pt x="4160" y="292"/>
                  <a:pt x="4160" y="292"/>
                </a:cubicBezTo>
                <a:close/>
                <a:moveTo>
                  <a:pt x="4268" y="450"/>
                </a:moveTo>
                <a:cubicBezTo>
                  <a:pt x="4268" y="459"/>
                  <a:pt x="4260" y="466"/>
                  <a:pt x="4251" y="466"/>
                </a:cubicBezTo>
                <a:cubicBezTo>
                  <a:pt x="4243" y="466"/>
                  <a:pt x="4236" y="459"/>
                  <a:pt x="4236" y="450"/>
                </a:cubicBezTo>
                <a:cubicBezTo>
                  <a:pt x="4236" y="441"/>
                  <a:pt x="4243" y="434"/>
                  <a:pt x="4252" y="434"/>
                </a:cubicBezTo>
                <a:cubicBezTo>
                  <a:pt x="4261" y="434"/>
                  <a:pt x="4268" y="441"/>
                  <a:pt x="4268" y="450"/>
                </a:cubicBezTo>
                <a:close/>
                <a:moveTo>
                  <a:pt x="4217" y="360"/>
                </a:moveTo>
                <a:cubicBezTo>
                  <a:pt x="4214" y="352"/>
                  <a:pt x="4217" y="343"/>
                  <a:pt x="4225" y="339"/>
                </a:cubicBezTo>
                <a:cubicBezTo>
                  <a:pt x="4233" y="335"/>
                  <a:pt x="4243" y="339"/>
                  <a:pt x="4246" y="347"/>
                </a:cubicBezTo>
                <a:cubicBezTo>
                  <a:pt x="4246" y="347"/>
                  <a:pt x="4246" y="347"/>
                  <a:pt x="4246" y="347"/>
                </a:cubicBezTo>
                <a:cubicBezTo>
                  <a:pt x="4250" y="355"/>
                  <a:pt x="4247" y="365"/>
                  <a:pt x="4239" y="368"/>
                </a:cubicBezTo>
                <a:cubicBezTo>
                  <a:pt x="4231" y="372"/>
                  <a:pt x="4221" y="368"/>
                  <a:pt x="4217" y="360"/>
                </a:cubicBezTo>
                <a:close/>
                <a:moveTo>
                  <a:pt x="4204" y="645"/>
                </a:moveTo>
                <a:cubicBezTo>
                  <a:pt x="4199" y="652"/>
                  <a:pt x="4189" y="655"/>
                  <a:pt x="4182" y="650"/>
                </a:cubicBezTo>
                <a:cubicBezTo>
                  <a:pt x="4174" y="645"/>
                  <a:pt x="4172" y="635"/>
                  <a:pt x="4177" y="628"/>
                </a:cubicBezTo>
                <a:cubicBezTo>
                  <a:pt x="4181" y="620"/>
                  <a:pt x="4191" y="618"/>
                  <a:pt x="4199" y="623"/>
                </a:cubicBezTo>
                <a:cubicBezTo>
                  <a:pt x="4206" y="627"/>
                  <a:pt x="4208" y="637"/>
                  <a:pt x="4204" y="645"/>
                </a:cubicBezTo>
                <a:close/>
                <a:moveTo>
                  <a:pt x="4143" y="726"/>
                </a:moveTo>
                <a:cubicBezTo>
                  <a:pt x="4137" y="733"/>
                  <a:pt x="4127" y="734"/>
                  <a:pt x="4121" y="728"/>
                </a:cubicBezTo>
                <a:cubicBezTo>
                  <a:pt x="4114" y="722"/>
                  <a:pt x="4113" y="712"/>
                  <a:pt x="4119" y="706"/>
                </a:cubicBezTo>
                <a:cubicBezTo>
                  <a:pt x="4119" y="706"/>
                  <a:pt x="4119" y="706"/>
                  <a:pt x="4119" y="706"/>
                </a:cubicBezTo>
                <a:cubicBezTo>
                  <a:pt x="4125" y="699"/>
                  <a:pt x="4135" y="698"/>
                  <a:pt x="4141" y="704"/>
                </a:cubicBezTo>
                <a:cubicBezTo>
                  <a:pt x="4148" y="710"/>
                  <a:pt x="4149" y="720"/>
                  <a:pt x="4143" y="726"/>
                </a:cubicBezTo>
                <a:close/>
                <a:moveTo>
                  <a:pt x="4182" y="287"/>
                </a:moveTo>
                <a:cubicBezTo>
                  <a:pt x="4177" y="295"/>
                  <a:pt x="4168" y="297"/>
                  <a:pt x="4160" y="292"/>
                </a:cubicBezTo>
                <a:cubicBezTo>
                  <a:pt x="4153" y="287"/>
                  <a:pt x="4151" y="277"/>
                  <a:pt x="4156" y="269"/>
                </a:cubicBezTo>
                <a:cubicBezTo>
                  <a:pt x="4161" y="262"/>
                  <a:pt x="4171" y="260"/>
                  <a:pt x="4178" y="265"/>
                </a:cubicBezTo>
                <a:cubicBezTo>
                  <a:pt x="4178" y="265"/>
                  <a:pt x="4178" y="265"/>
                  <a:pt x="4178" y="265"/>
                </a:cubicBezTo>
                <a:cubicBezTo>
                  <a:pt x="4185" y="270"/>
                  <a:pt x="4187" y="280"/>
                  <a:pt x="4182" y="287"/>
                </a:cubicBezTo>
                <a:close/>
                <a:moveTo>
                  <a:pt x="2895" y="1148"/>
                </a:moveTo>
                <a:cubicBezTo>
                  <a:pt x="2894" y="1157"/>
                  <a:pt x="2886" y="1163"/>
                  <a:pt x="2877" y="1162"/>
                </a:cubicBezTo>
                <a:cubicBezTo>
                  <a:pt x="2877" y="1162"/>
                  <a:pt x="2877" y="1162"/>
                  <a:pt x="2877" y="1162"/>
                </a:cubicBezTo>
                <a:cubicBezTo>
                  <a:pt x="2868" y="1160"/>
                  <a:pt x="2862" y="1152"/>
                  <a:pt x="2864" y="1143"/>
                </a:cubicBezTo>
                <a:cubicBezTo>
                  <a:pt x="2865" y="1135"/>
                  <a:pt x="2873" y="1129"/>
                  <a:pt x="2882" y="1130"/>
                </a:cubicBezTo>
                <a:cubicBezTo>
                  <a:pt x="2882" y="1130"/>
                  <a:pt x="2882" y="1130"/>
                  <a:pt x="2882" y="1130"/>
                </a:cubicBezTo>
                <a:cubicBezTo>
                  <a:pt x="2891" y="1131"/>
                  <a:pt x="2897" y="1140"/>
                  <a:pt x="2895" y="1148"/>
                </a:cubicBezTo>
                <a:close/>
                <a:moveTo>
                  <a:pt x="3091" y="1164"/>
                </a:moveTo>
                <a:cubicBezTo>
                  <a:pt x="3091" y="1173"/>
                  <a:pt x="3084" y="1180"/>
                  <a:pt x="3075" y="1179"/>
                </a:cubicBezTo>
                <a:cubicBezTo>
                  <a:pt x="3066" y="1179"/>
                  <a:pt x="3059" y="1172"/>
                  <a:pt x="3059" y="1163"/>
                </a:cubicBezTo>
                <a:cubicBezTo>
                  <a:pt x="3059" y="1154"/>
                  <a:pt x="3067" y="1147"/>
                  <a:pt x="3076" y="1147"/>
                </a:cubicBezTo>
                <a:cubicBezTo>
                  <a:pt x="3084" y="1148"/>
                  <a:pt x="3091" y="1155"/>
                  <a:pt x="3091" y="1164"/>
                </a:cubicBezTo>
                <a:close/>
                <a:moveTo>
                  <a:pt x="2993" y="1159"/>
                </a:moveTo>
                <a:cubicBezTo>
                  <a:pt x="2992" y="1168"/>
                  <a:pt x="2984" y="1175"/>
                  <a:pt x="2976" y="1174"/>
                </a:cubicBezTo>
                <a:cubicBezTo>
                  <a:pt x="2976" y="1174"/>
                  <a:pt x="2976" y="1174"/>
                  <a:pt x="2976" y="1174"/>
                </a:cubicBezTo>
                <a:cubicBezTo>
                  <a:pt x="2967" y="1173"/>
                  <a:pt x="2960" y="1165"/>
                  <a:pt x="2961" y="1156"/>
                </a:cubicBezTo>
                <a:cubicBezTo>
                  <a:pt x="2962" y="1148"/>
                  <a:pt x="2970" y="1141"/>
                  <a:pt x="2978" y="1142"/>
                </a:cubicBezTo>
                <a:cubicBezTo>
                  <a:pt x="2978" y="1142"/>
                  <a:pt x="2978" y="1142"/>
                  <a:pt x="2978" y="1142"/>
                </a:cubicBezTo>
                <a:cubicBezTo>
                  <a:pt x="2987" y="1143"/>
                  <a:pt x="2994" y="1151"/>
                  <a:pt x="2993" y="1159"/>
                </a:cubicBezTo>
                <a:close/>
                <a:moveTo>
                  <a:pt x="3076" y="1147"/>
                </a:moveTo>
                <a:cubicBezTo>
                  <a:pt x="3076" y="1147"/>
                  <a:pt x="3076" y="1147"/>
                  <a:pt x="3076" y="1147"/>
                </a:cubicBezTo>
                <a:cubicBezTo>
                  <a:pt x="3076" y="1147"/>
                  <a:pt x="3076" y="1147"/>
                  <a:pt x="3076" y="1147"/>
                </a:cubicBezTo>
                <a:close/>
                <a:moveTo>
                  <a:pt x="2798" y="1131"/>
                </a:moveTo>
                <a:cubicBezTo>
                  <a:pt x="2797" y="1140"/>
                  <a:pt x="2788" y="1145"/>
                  <a:pt x="2779" y="1143"/>
                </a:cubicBezTo>
                <a:cubicBezTo>
                  <a:pt x="2779" y="1143"/>
                  <a:pt x="2779" y="1143"/>
                  <a:pt x="2779" y="1143"/>
                </a:cubicBezTo>
                <a:cubicBezTo>
                  <a:pt x="2771" y="1141"/>
                  <a:pt x="2765" y="1133"/>
                  <a:pt x="2767" y="1124"/>
                </a:cubicBezTo>
                <a:cubicBezTo>
                  <a:pt x="2769" y="1115"/>
                  <a:pt x="2778" y="1110"/>
                  <a:pt x="2786" y="1112"/>
                </a:cubicBezTo>
                <a:cubicBezTo>
                  <a:pt x="2795" y="1114"/>
                  <a:pt x="2800" y="1122"/>
                  <a:pt x="2798" y="1131"/>
                </a:cubicBezTo>
                <a:close/>
                <a:moveTo>
                  <a:pt x="2345" y="948"/>
                </a:moveTo>
                <a:cubicBezTo>
                  <a:pt x="2340" y="956"/>
                  <a:pt x="2330" y="958"/>
                  <a:pt x="2323" y="953"/>
                </a:cubicBezTo>
                <a:cubicBezTo>
                  <a:pt x="2323" y="953"/>
                  <a:pt x="2323" y="953"/>
                  <a:pt x="2323" y="953"/>
                </a:cubicBezTo>
                <a:cubicBezTo>
                  <a:pt x="2315" y="948"/>
                  <a:pt x="2313" y="938"/>
                  <a:pt x="2318" y="931"/>
                </a:cubicBezTo>
                <a:cubicBezTo>
                  <a:pt x="2323" y="923"/>
                  <a:pt x="2333" y="921"/>
                  <a:pt x="2340" y="926"/>
                </a:cubicBezTo>
                <a:cubicBezTo>
                  <a:pt x="2340" y="926"/>
                  <a:pt x="2340" y="926"/>
                  <a:pt x="2340" y="926"/>
                </a:cubicBezTo>
                <a:cubicBezTo>
                  <a:pt x="2348" y="931"/>
                  <a:pt x="2350" y="941"/>
                  <a:pt x="2345" y="948"/>
                </a:cubicBezTo>
                <a:close/>
                <a:moveTo>
                  <a:pt x="2703" y="1107"/>
                </a:moveTo>
                <a:cubicBezTo>
                  <a:pt x="2701" y="1116"/>
                  <a:pt x="2692" y="1120"/>
                  <a:pt x="2683" y="1118"/>
                </a:cubicBezTo>
                <a:cubicBezTo>
                  <a:pt x="2683" y="1118"/>
                  <a:pt x="2683" y="1118"/>
                  <a:pt x="2683" y="1118"/>
                </a:cubicBezTo>
                <a:cubicBezTo>
                  <a:pt x="2675" y="1115"/>
                  <a:pt x="2670" y="1107"/>
                  <a:pt x="2672" y="1098"/>
                </a:cubicBezTo>
                <a:cubicBezTo>
                  <a:pt x="2675" y="1090"/>
                  <a:pt x="2684" y="1085"/>
                  <a:pt x="2692" y="1087"/>
                </a:cubicBezTo>
                <a:cubicBezTo>
                  <a:pt x="2692" y="1087"/>
                  <a:pt x="2692" y="1087"/>
                  <a:pt x="2692" y="1087"/>
                </a:cubicBezTo>
                <a:cubicBezTo>
                  <a:pt x="2701" y="1090"/>
                  <a:pt x="2706" y="1099"/>
                  <a:pt x="2703" y="1107"/>
                </a:cubicBezTo>
                <a:close/>
                <a:moveTo>
                  <a:pt x="2518" y="1041"/>
                </a:moveTo>
                <a:cubicBezTo>
                  <a:pt x="2515" y="1049"/>
                  <a:pt x="2505" y="1052"/>
                  <a:pt x="2497" y="1049"/>
                </a:cubicBezTo>
                <a:cubicBezTo>
                  <a:pt x="2497" y="1049"/>
                  <a:pt x="2497" y="1049"/>
                  <a:pt x="2497" y="1049"/>
                </a:cubicBezTo>
                <a:cubicBezTo>
                  <a:pt x="2489" y="1045"/>
                  <a:pt x="2486" y="1035"/>
                  <a:pt x="2489" y="1027"/>
                </a:cubicBezTo>
                <a:cubicBezTo>
                  <a:pt x="2493" y="1019"/>
                  <a:pt x="2502" y="1016"/>
                  <a:pt x="2510" y="1019"/>
                </a:cubicBezTo>
                <a:cubicBezTo>
                  <a:pt x="2518" y="1023"/>
                  <a:pt x="2522" y="1033"/>
                  <a:pt x="2518" y="1041"/>
                </a:cubicBezTo>
                <a:close/>
                <a:moveTo>
                  <a:pt x="2610" y="1077"/>
                </a:moveTo>
                <a:cubicBezTo>
                  <a:pt x="2606" y="1085"/>
                  <a:pt x="2597" y="1090"/>
                  <a:pt x="2589" y="1086"/>
                </a:cubicBezTo>
                <a:cubicBezTo>
                  <a:pt x="2581" y="1083"/>
                  <a:pt x="2576" y="1074"/>
                  <a:pt x="2580" y="1066"/>
                </a:cubicBezTo>
                <a:cubicBezTo>
                  <a:pt x="2583" y="1058"/>
                  <a:pt x="2592" y="1053"/>
                  <a:pt x="2600" y="1056"/>
                </a:cubicBezTo>
                <a:cubicBezTo>
                  <a:pt x="2608" y="1060"/>
                  <a:pt x="2613" y="1069"/>
                  <a:pt x="2610" y="1077"/>
                </a:cubicBezTo>
                <a:close/>
                <a:moveTo>
                  <a:pt x="3754" y="1006"/>
                </a:moveTo>
                <a:cubicBezTo>
                  <a:pt x="3758" y="1014"/>
                  <a:pt x="3755" y="1023"/>
                  <a:pt x="3747" y="1027"/>
                </a:cubicBezTo>
                <a:cubicBezTo>
                  <a:pt x="3747" y="1027"/>
                  <a:pt x="3747" y="1027"/>
                  <a:pt x="3747" y="1027"/>
                </a:cubicBezTo>
                <a:cubicBezTo>
                  <a:pt x="3739" y="1031"/>
                  <a:pt x="3729" y="1028"/>
                  <a:pt x="3725" y="1020"/>
                </a:cubicBezTo>
                <a:cubicBezTo>
                  <a:pt x="3721" y="1013"/>
                  <a:pt x="3724" y="1003"/>
                  <a:pt x="3732" y="999"/>
                </a:cubicBezTo>
                <a:cubicBezTo>
                  <a:pt x="3740" y="995"/>
                  <a:pt x="3750" y="998"/>
                  <a:pt x="3754" y="1006"/>
                </a:cubicBezTo>
                <a:close/>
                <a:moveTo>
                  <a:pt x="3665" y="1048"/>
                </a:moveTo>
                <a:cubicBezTo>
                  <a:pt x="3669" y="1057"/>
                  <a:pt x="3665" y="1066"/>
                  <a:pt x="3657" y="1069"/>
                </a:cubicBezTo>
                <a:cubicBezTo>
                  <a:pt x="3648" y="1073"/>
                  <a:pt x="3639" y="1069"/>
                  <a:pt x="3636" y="1061"/>
                </a:cubicBezTo>
                <a:cubicBezTo>
                  <a:pt x="3632" y="1053"/>
                  <a:pt x="3636" y="1043"/>
                  <a:pt x="3644" y="1040"/>
                </a:cubicBezTo>
                <a:cubicBezTo>
                  <a:pt x="3644" y="1040"/>
                  <a:pt x="3644" y="1040"/>
                  <a:pt x="3644" y="1040"/>
                </a:cubicBezTo>
                <a:cubicBezTo>
                  <a:pt x="3652" y="1036"/>
                  <a:pt x="3662" y="1040"/>
                  <a:pt x="3665" y="1048"/>
                </a:cubicBezTo>
                <a:close/>
                <a:moveTo>
                  <a:pt x="3574" y="1084"/>
                </a:moveTo>
                <a:cubicBezTo>
                  <a:pt x="3577" y="1093"/>
                  <a:pt x="3572" y="1102"/>
                  <a:pt x="3564" y="1105"/>
                </a:cubicBezTo>
                <a:cubicBezTo>
                  <a:pt x="3564" y="1105"/>
                  <a:pt x="3564" y="1105"/>
                  <a:pt x="3564" y="1105"/>
                </a:cubicBezTo>
                <a:cubicBezTo>
                  <a:pt x="3555" y="1108"/>
                  <a:pt x="3546" y="1103"/>
                  <a:pt x="3543" y="1095"/>
                </a:cubicBezTo>
                <a:cubicBezTo>
                  <a:pt x="3541" y="1086"/>
                  <a:pt x="3545" y="1077"/>
                  <a:pt x="3553" y="1074"/>
                </a:cubicBezTo>
                <a:cubicBezTo>
                  <a:pt x="3553" y="1074"/>
                  <a:pt x="3553" y="1074"/>
                  <a:pt x="3553" y="1074"/>
                </a:cubicBezTo>
                <a:cubicBezTo>
                  <a:pt x="3562" y="1072"/>
                  <a:pt x="3571" y="1076"/>
                  <a:pt x="3574" y="1084"/>
                </a:cubicBezTo>
                <a:close/>
                <a:moveTo>
                  <a:pt x="2430" y="998"/>
                </a:moveTo>
                <a:cubicBezTo>
                  <a:pt x="2426" y="1005"/>
                  <a:pt x="2416" y="1008"/>
                  <a:pt x="2408" y="1004"/>
                </a:cubicBezTo>
                <a:cubicBezTo>
                  <a:pt x="2408" y="1004"/>
                  <a:pt x="2408" y="1004"/>
                  <a:pt x="2408" y="1004"/>
                </a:cubicBezTo>
                <a:cubicBezTo>
                  <a:pt x="2400" y="1000"/>
                  <a:pt x="2398" y="990"/>
                  <a:pt x="2402" y="982"/>
                </a:cubicBezTo>
                <a:cubicBezTo>
                  <a:pt x="2406" y="975"/>
                  <a:pt x="2416" y="972"/>
                  <a:pt x="2424" y="976"/>
                </a:cubicBezTo>
                <a:cubicBezTo>
                  <a:pt x="2424" y="976"/>
                  <a:pt x="2424" y="976"/>
                  <a:pt x="2424" y="976"/>
                </a:cubicBezTo>
                <a:cubicBezTo>
                  <a:pt x="2431" y="980"/>
                  <a:pt x="2434" y="990"/>
                  <a:pt x="2430" y="998"/>
                </a:cubicBezTo>
                <a:close/>
                <a:moveTo>
                  <a:pt x="3189" y="1161"/>
                </a:moveTo>
                <a:cubicBezTo>
                  <a:pt x="3190" y="1170"/>
                  <a:pt x="3183" y="1178"/>
                  <a:pt x="3174" y="1178"/>
                </a:cubicBezTo>
                <a:cubicBezTo>
                  <a:pt x="3174" y="1178"/>
                  <a:pt x="3174" y="1178"/>
                  <a:pt x="3174" y="1178"/>
                </a:cubicBezTo>
                <a:cubicBezTo>
                  <a:pt x="3165" y="1179"/>
                  <a:pt x="3158" y="1172"/>
                  <a:pt x="3158" y="1163"/>
                </a:cubicBezTo>
                <a:cubicBezTo>
                  <a:pt x="3157" y="1154"/>
                  <a:pt x="3164" y="1147"/>
                  <a:pt x="3173" y="1146"/>
                </a:cubicBezTo>
                <a:cubicBezTo>
                  <a:pt x="3173" y="1146"/>
                  <a:pt x="3173" y="1146"/>
                  <a:pt x="3173" y="1146"/>
                </a:cubicBezTo>
                <a:cubicBezTo>
                  <a:pt x="3182" y="1146"/>
                  <a:pt x="3189" y="1153"/>
                  <a:pt x="3189" y="1161"/>
                </a:cubicBezTo>
                <a:close/>
                <a:moveTo>
                  <a:pt x="3287" y="1152"/>
                </a:moveTo>
                <a:cubicBezTo>
                  <a:pt x="3288" y="1161"/>
                  <a:pt x="3282" y="1169"/>
                  <a:pt x="3273" y="1170"/>
                </a:cubicBezTo>
                <a:cubicBezTo>
                  <a:pt x="3273" y="1170"/>
                  <a:pt x="3273" y="1170"/>
                  <a:pt x="3273" y="1170"/>
                </a:cubicBezTo>
                <a:cubicBezTo>
                  <a:pt x="3265" y="1171"/>
                  <a:pt x="3257" y="1165"/>
                  <a:pt x="3256" y="1156"/>
                </a:cubicBezTo>
                <a:cubicBezTo>
                  <a:pt x="3255" y="1147"/>
                  <a:pt x="3261" y="1139"/>
                  <a:pt x="3270" y="1138"/>
                </a:cubicBezTo>
                <a:cubicBezTo>
                  <a:pt x="3278" y="1137"/>
                  <a:pt x="3286" y="1144"/>
                  <a:pt x="3287" y="1152"/>
                </a:cubicBezTo>
                <a:close/>
                <a:moveTo>
                  <a:pt x="3839" y="957"/>
                </a:moveTo>
                <a:cubicBezTo>
                  <a:pt x="3844" y="965"/>
                  <a:pt x="3841" y="975"/>
                  <a:pt x="3834" y="979"/>
                </a:cubicBezTo>
                <a:cubicBezTo>
                  <a:pt x="3834" y="979"/>
                  <a:pt x="3834" y="979"/>
                  <a:pt x="3834" y="979"/>
                </a:cubicBezTo>
                <a:cubicBezTo>
                  <a:pt x="3826" y="984"/>
                  <a:pt x="3816" y="981"/>
                  <a:pt x="3812" y="974"/>
                </a:cubicBezTo>
                <a:cubicBezTo>
                  <a:pt x="3807" y="966"/>
                  <a:pt x="3810" y="956"/>
                  <a:pt x="3817" y="952"/>
                </a:cubicBezTo>
                <a:cubicBezTo>
                  <a:pt x="3817" y="952"/>
                  <a:pt x="3817" y="952"/>
                  <a:pt x="3817" y="952"/>
                </a:cubicBezTo>
                <a:cubicBezTo>
                  <a:pt x="3825" y="947"/>
                  <a:pt x="3834" y="950"/>
                  <a:pt x="3839" y="957"/>
                </a:cubicBezTo>
                <a:close/>
                <a:moveTo>
                  <a:pt x="3480" y="1114"/>
                </a:moveTo>
                <a:cubicBezTo>
                  <a:pt x="3482" y="1122"/>
                  <a:pt x="3477" y="1131"/>
                  <a:pt x="3469" y="1133"/>
                </a:cubicBezTo>
                <a:cubicBezTo>
                  <a:pt x="3460" y="1136"/>
                  <a:pt x="3451" y="1131"/>
                  <a:pt x="3449" y="1122"/>
                </a:cubicBezTo>
                <a:cubicBezTo>
                  <a:pt x="3447" y="1113"/>
                  <a:pt x="3452" y="1105"/>
                  <a:pt x="3460" y="1102"/>
                </a:cubicBezTo>
                <a:cubicBezTo>
                  <a:pt x="3469" y="1100"/>
                  <a:pt x="3478" y="1105"/>
                  <a:pt x="3480" y="1114"/>
                </a:cubicBezTo>
                <a:close/>
                <a:moveTo>
                  <a:pt x="3384" y="1137"/>
                </a:moveTo>
                <a:cubicBezTo>
                  <a:pt x="3386" y="1145"/>
                  <a:pt x="3380" y="1154"/>
                  <a:pt x="3372" y="1155"/>
                </a:cubicBezTo>
                <a:cubicBezTo>
                  <a:pt x="3372" y="1155"/>
                  <a:pt x="3372" y="1155"/>
                  <a:pt x="3372" y="1155"/>
                </a:cubicBezTo>
                <a:cubicBezTo>
                  <a:pt x="3363" y="1157"/>
                  <a:pt x="3355" y="1151"/>
                  <a:pt x="3353" y="1142"/>
                </a:cubicBezTo>
                <a:cubicBezTo>
                  <a:pt x="3351" y="1134"/>
                  <a:pt x="3357" y="1125"/>
                  <a:pt x="3366" y="1124"/>
                </a:cubicBezTo>
                <a:cubicBezTo>
                  <a:pt x="3366" y="1124"/>
                  <a:pt x="3366" y="1124"/>
                  <a:pt x="3366" y="1124"/>
                </a:cubicBezTo>
                <a:cubicBezTo>
                  <a:pt x="3374" y="1122"/>
                  <a:pt x="3383" y="1128"/>
                  <a:pt x="3384" y="1137"/>
                </a:cubicBezTo>
                <a:close/>
                <a:moveTo>
                  <a:pt x="1975" y="429"/>
                </a:moveTo>
                <a:cubicBezTo>
                  <a:pt x="1967" y="430"/>
                  <a:pt x="1959" y="423"/>
                  <a:pt x="1958" y="415"/>
                </a:cubicBezTo>
                <a:cubicBezTo>
                  <a:pt x="1957" y="406"/>
                  <a:pt x="1963" y="398"/>
                  <a:pt x="1972" y="397"/>
                </a:cubicBezTo>
                <a:cubicBezTo>
                  <a:pt x="1980" y="396"/>
                  <a:pt x="1988" y="402"/>
                  <a:pt x="1989" y="411"/>
                </a:cubicBezTo>
                <a:cubicBezTo>
                  <a:pt x="1991" y="420"/>
                  <a:pt x="1984" y="428"/>
                  <a:pt x="1975" y="429"/>
                </a:cubicBezTo>
                <a:close/>
                <a:moveTo>
                  <a:pt x="2133" y="741"/>
                </a:moveTo>
                <a:cubicBezTo>
                  <a:pt x="2139" y="748"/>
                  <a:pt x="2137" y="758"/>
                  <a:pt x="2130" y="763"/>
                </a:cubicBezTo>
                <a:cubicBezTo>
                  <a:pt x="2123" y="769"/>
                  <a:pt x="2113" y="767"/>
                  <a:pt x="2108" y="761"/>
                </a:cubicBezTo>
                <a:cubicBezTo>
                  <a:pt x="2102" y="754"/>
                  <a:pt x="2104" y="744"/>
                  <a:pt x="2111" y="738"/>
                </a:cubicBezTo>
                <a:cubicBezTo>
                  <a:pt x="2118" y="733"/>
                  <a:pt x="2128" y="734"/>
                  <a:pt x="2133" y="741"/>
                </a:cubicBezTo>
                <a:close/>
                <a:moveTo>
                  <a:pt x="1977" y="508"/>
                </a:moveTo>
                <a:cubicBezTo>
                  <a:pt x="1977" y="508"/>
                  <a:pt x="1977" y="508"/>
                  <a:pt x="1977" y="508"/>
                </a:cubicBezTo>
                <a:cubicBezTo>
                  <a:pt x="1974" y="500"/>
                  <a:pt x="1979" y="491"/>
                  <a:pt x="1988" y="489"/>
                </a:cubicBezTo>
                <a:cubicBezTo>
                  <a:pt x="1996" y="486"/>
                  <a:pt x="2005" y="491"/>
                  <a:pt x="2008" y="500"/>
                </a:cubicBezTo>
                <a:cubicBezTo>
                  <a:pt x="2008" y="500"/>
                  <a:pt x="2008" y="500"/>
                  <a:pt x="2008" y="500"/>
                </a:cubicBezTo>
                <a:cubicBezTo>
                  <a:pt x="2010" y="508"/>
                  <a:pt x="2005" y="517"/>
                  <a:pt x="1997" y="519"/>
                </a:cubicBezTo>
                <a:cubicBezTo>
                  <a:pt x="1988" y="522"/>
                  <a:pt x="1979" y="517"/>
                  <a:pt x="1977" y="508"/>
                </a:cubicBezTo>
                <a:close/>
                <a:moveTo>
                  <a:pt x="2076" y="688"/>
                </a:moveTo>
                <a:cubicBezTo>
                  <a:pt x="2068" y="692"/>
                  <a:pt x="2058" y="690"/>
                  <a:pt x="2054" y="682"/>
                </a:cubicBezTo>
                <a:cubicBezTo>
                  <a:pt x="2049" y="675"/>
                  <a:pt x="2051" y="665"/>
                  <a:pt x="2059" y="660"/>
                </a:cubicBezTo>
                <a:cubicBezTo>
                  <a:pt x="2067" y="656"/>
                  <a:pt x="2076" y="658"/>
                  <a:pt x="2081" y="666"/>
                </a:cubicBezTo>
                <a:cubicBezTo>
                  <a:pt x="2086" y="673"/>
                  <a:pt x="2083" y="683"/>
                  <a:pt x="2076" y="688"/>
                </a:cubicBezTo>
                <a:close/>
                <a:moveTo>
                  <a:pt x="2171" y="832"/>
                </a:moveTo>
                <a:cubicBezTo>
                  <a:pt x="2171" y="832"/>
                  <a:pt x="2171" y="832"/>
                  <a:pt x="2171" y="832"/>
                </a:cubicBezTo>
                <a:cubicBezTo>
                  <a:pt x="2171" y="832"/>
                  <a:pt x="2171" y="832"/>
                  <a:pt x="2171" y="832"/>
                </a:cubicBezTo>
                <a:close/>
                <a:moveTo>
                  <a:pt x="2035" y="131"/>
                </a:moveTo>
                <a:cubicBezTo>
                  <a:pt x="2043" y="136"/>
                  <a:pt x="2045" y="146"/>
                  <a:pt x="2040" y="153"/>
                </a:cubicBezTo>
                <a:cubicBezTo>
                  <a:pt x="2040" y="153"/>
                  <a:pt x="2040" y="153"/>
                  <a:pt x="2040" y="153"/>
                </a:cubicBezTo>
                <a:cubicBezTo>
                  <a:pt x="2035" y="160"/>
                  <a:pt x="2025" y="162"/>
                  <a:pt x="2018" y="157"/>
                </a:cubicBezTo>
                <a:cubicBezTo>
                  <a:pt x="2010" y="152"/>
                  <a:pt x="2008" y="143"/>
                  <a:pt x="2013" y="135"/>
                </a:cubicBezTo>
                <a:cubicBezTo>
                  <a:pt x="2013" y="135"/>
                  <a:pt x="2013" y="135"/>
                  <a:pt x="2013" y="135"/>
                </a:cubicBezTo>
                <a:cubicBezTo>
                  <a:pt x="2018" y="128"/>
                  <a:pt x="2028" y="126"/>
                  <a:pt x="2035" y="131"/>
                </a:cubicBezTo>
                <a:close/>
                <a:moveTo>
                  <a:pt x="2039" y="585"/>
                </a:moveTo>
                <a:cubicBezTo>
                  <a:pt x="2042" y="593"/>
                  <a:pt x="2039" y="603"/>
                  <a:pt x="2031" y="606"/>
                </a:cubicBezTo>
                <a:cubicBezTo>
                  <a:pt x="2023" y="610"/>
                  <a:pt x="2013" y="606"/>
                  <a:pt x="2010" y="598"/>
                </a:cubicBezTo>
                <a:cubicBezTo>
                  <a:pt x="2010" y="598"/>
                  <a:pt x="2010" y="598"/>
                  <a:pt x="2010" y="598"/>
                </a:cubicBezTo>
                <a:cubicBezTo>
                  <a:pt x="2006" y="590"/>
                  <a:pt x="2010" y="581"/>
                  <a:pt x="2018" y="577"/>
                </a:cubicBezTo>
                <a:cubicBezTo>
                  <a:pt x="2026" y="573"/>
                  <a:pt x="2035" y="577"/>
                  <a:pt x="2039" y="585"/>
                </a:cubicBezTo>
                <a:close/>
                <a:moveTo>
                  <a:pt x="2194" y="809"/>
                </a:moveTo>
                <a:cubicBezTo>
                  <a:pt x="2200" y="815"/>
                  <a:pt x="2200" y="825"/>
                  <a:pt x="2194" y="832"/>
                </a:cubicBezTo>
                <a:cubicBezTo>
                  <a:pt x="2187" y="838"/>
                  <a:pt x="2177" y="838"/>
                  <a:pt x="2171" y="832"/>
                </a:cubicBezTo>
                <a:cubicBezTo>
                  <a:pt x="2165" y="825"/>
                  <a:pt x="2165" y="815"/>
                  <a:pt x="2171" y="809"/>
                </a:cubicBezTo>
                <a:cubicBezTo>
                  <a:pt x="2177" y="803"/>
                  <a:pt x="2187" y="803"/>
                  <a:pt x="2194" y="809"/>
                </a:cubicBezTo>
                <a:close/>
                <a:moveTo>
                  <a:pt x="1972" y="223"/>
                </a:moveTo>
                <a:cubicBezTo>
                  <a:pt x="1972" y="223"/>
                  <a:pt x="1972" y="223"/>
                  <a:pt x="1972" y="223"/>
                </a:cubicBezTo>
                <a:cubicBezTo>
                  <a:pt x="1974" y="215"/>
                  <a:pt x="1983" y="210"/>
                  <a:pt x="1992" y="213"/>
                </a:cubicBezTo>
                <a:cubicBezTo>
                  <a:pt x="2000" y="215"/>
                  <a:pt x="2005" y="224"/>
                  <a:pt x="2002" y="233"/>
                </a:cubicBezTo>
                <a:cubicBezTo>
                  <a:pt x="2002" y="233"/>
                  <a:pt x="2002" y="233"/>
                  <a:pt x="2002" y="233"/>
                </a:cubicBezTo>
                <a:cubicBezTo>
                  <a:pt x="2000" y="241"/>
                  <a:pt x="1991" y="246"/>
                  <a:pt x="1982" y="243"/>
                </a:cubicBezTo>
                <a:cubicBezTo>
                  <a:pt x="1974" y="241"/>
                  <a:pt x="1969" y="232"/>
                  <a:pt x="1972" y="223"/>
                </a:cubicBezTo>
                <a:close/>
                <a:moveTo>
                  <a:pt x="1955" y="319"/>
                </a:moveTo>
                <a:cubicBezTo>
                  <a:pt x="1955" y="319"/>
                  <a:pt x="1955" y="319"/>
                  <a:pt x="1955" y="319"/>
                </a:cubicBezTo>
                <a:cubicBezTo>
                  <a:pt x="1955" y="310"/>
                  <a:pt x="1963" y="303"/>
                  <a:pt x="1972" y="304"/>
                </a:cubicBezTo>
                <a:cubicBezTo>
                  <a:pt x="1981" y="304"/>
                  <a:pt x="1987" y="312"/>
                  <a:pt x="1987" y="321"/>
                </a:cubicBezTo>
                <a:cubicBezTo>
                  <a:pt x="1987" y="321"/>
                  <a:pt x="1987" y="321"/>
                  <a:pt x="1987" y="321"/>
                </a:cubicBezTo>
                <a:cubicBezTo>
                  <a:pt x="1986" y="330"/>
                  <a:pt x="1978" y="336"/>
                  <a:pt x="1970" y="336"/>
                </a:cubicBezTo>
                <a:cubicBezTo>
                  <a:pt x="1961" y="335"/>
                  <a:pt x="1954" y="327"/>
                  <a:pt x="1955" y="319"/>
                </a:cubicBezTo>
                <a:close/>
                <a:moveTo>
                  <a:pt x="2077" y="86"/>
                </a:moveTo>
                <a:cubicBezTo>
                  <a:pt x="2072" y="79"/>
                  <a:pt x="2073" y="69"/>
                  <a:pt x="2080" y="64"/>
                </a:cubicBezTo>
                <a:cubicBezTo>
                  <a:pt x="2080" y="64"/>
                  <a:pt x="2080" y="64"/>
                  <a:pt x="2080" y="64"/>
                </a:cubicBezTo>
                <a:cubicBezTo>
                  <a:pt x="2087" y="58"/>
                  <a:pt x="2098" y="60"/>
                  <a:pt x="2103" y="67"/>
                </a:cubicBezTo>
                <a:cubicBezTo>
                  <a:pt x="2108" y="74"/>
                  <a:pt x="2107" y="84"/>
                  <a:pt x="2100" y="89"/>
                </a:cubicBezTo>
                <a:cubicBezTo>
                  <a:pt x="2100" y="89"/>
                  <a:pt x="2100" y="89"/>
                  <a:pt x="2100" y="89"/>
                </a:cubicBezTo>
                <a:cubicBezTo>
                  <a:pt x="2093" y="95"/>
                  <a:pt x="2083" y="93"/>
                  <a:pt x="2077" y="86"/>
                </a:cubicBezTo>
                <a:close/>
                <a:moveTo>
                  <a:pt x="2452" y="85"/>
                </a:moveTo>
                <a:cubicBezTo>
                  <a:pt x="2445" y="81"/>
                  <a:pt x="2442" y="71"/>
                  <a:pt x="2447" y="63"/>
                </a:cubicBezTo>
                <a:cubicBezTo>
                  <a:pt x="2451" y="56"/>
                  <a:pt x="2461" y="53"/>
                  <a:pt x="2469" y="58"/>
                </a:cubicBezTo>
                <a:cubicBezTo>
                  <a:pt x="2469" y="58"/>
                  <a:pt x="2469" y="58"/>
                  <a:pt x="2469" y="58"/>
                </a:cubicBezTo>
                <a:cubicBezTo>
                  <a:pt x="2476" y="62"/>
                  <a:pt x="2479" y="72"/>
                  <a:pt x="2474" y="80"/>
                </a:cubicBezTo>
                <a:cubicBezTo>
                  <a:pt x="2470" y="87"/>
                  <a:pt x="2460" y="90"/>
                  <a:pt x="2452" y="85"/>
                </a:cubicBezTo>
                <a:close/>
                <a:moveTo>
                  <a:pt x="2286" y="16"/>
                </a:moveTo>
                <a:cubicBezTo>
                  <a:pt x="2287" y="25"/>
                  <a:pt x="2280" y="32"/>
                  <a:pt x="2271" y="32"/>
                </a:cubicBezTo>
                <a:cubicBezTo>
                  <a:pt x="2271" y="32"/>
                  <a:pt x="2271" y="32"/>
                  <a:pt x="2271" y="32"/>
                </a:cubicBezTo>
                <a:cubicBezTo>
                  <a:pt x="2262" y="33"/>
                  <a:pt x="2255" y="26"/>
                  <a:pt x="2254" y="17"/>
                </a:cubicBezTo>
                <a:cubicBezTo>
                  <a:pt x="2254" y="8"/>
                  <a:pt x="2261" y="1"/>
                  <a:pt x="2270" y="1"/>
                </a:cubicBezTo>
                <a:cubicBezTo>
                  <a:pt x="2270" y="1"/>
                  <a:pt x="2270" y="1"/>
                  <a:pt x="2270" y="1"/>
                </a:cubicBezTo>
                <a:cubicBezTo>
                  <a:pt x="2278" y="0"/>
                  <a:pt x="2286" y="7"/>
                  <a:pt x="2286" y="16"/>
                </a:cubicBezTo>
                <a:close/>
                <a:moveTo>
                  <a:pt x="2644" y="300"/>
                </a:moveTo>
                <a:cubicBezTo>
                  <a:pt x="2640" y="292"/>
                  <a:pt x="2643" y="282"/>
                  <a:pt x="2651" y="278"/>
                </a:cubicBezTo>
                <a:cubicBezTo>
                  <a:pt x="2659" y="274"/>
                  <a:pt x="2668" y="277"/>
                  <a:pt x="2672" y="285"/>
                </a:cubicBezTo>
                <a:cubicBezTo>
                  <a:pt x="2672" y="285"/>
                  <a:pt x="2672" y="285"/>
                  <a:pt x="2672" y="285"/>
                </a:cubicBezTo>
                <a:cubicBezTo>
                  <a:pt x="2676" y="293"/>
                  <a:pt x="2673" y="303"/>
                  <a:pt x="2665" y="307"/>
                </a:cubicBezTo>
                <a:cubicBezTo>
                  <a:pt x="2657" y="311"/>
                  <a:pt x="2648" y="308"/>
                  <a:pt x="2644" y="300"/>
                </a:cubicBezTo>
                <a:close/>
                <a:moveTo>
                  <a:pt x="2551" y="120"/>
                </a:moveTo>
                <a:cubicBezTo>
                  <a:pt x="2557" y="126"/>
                  <a:pt x="2558" y="136"/>
                  <a:pt x="2552" y="143"/>
                </a:cubicBezTo>
                <a:cubicBezTo>
                  <a:pt x="2545" y="149"/>
                  <a:pt x="2535" y="150"/>
                  <a:pt x="2529" y="143"/>
                </a:cubicBezTo>
                <a:cubicBezTo>
                  <a:pt x="2522" y="137"/>
                  <a:pt x="2522" y="127"/>
                  <a:pt x="2528" y="121"/>
                </a:cubicBezTo>
                <a:cubicBezTo>
                  <a:pt x="2534" y="114"/>
                  <a:pt x="2544" y="114"/>
                  <a:pt x="2551" y="120"/>
                </a:cubicBezTo>
                <a:close/>
                <a:moveTo>
                  <a:pt x="2593" y="217"/>
                </a:moveTo>
                <a:cubicBezTo>
                  <a:pt x="2588" y="209"/>
                  <a:pt x="2589" y="199"/>
                  <a:pt x="2596" y="194"/>
                </a:cubicBezTo>
                <a:cubicBezTo>
                  <a:pt x="2603" y="189"/>
                  <a:pt x="2614" y="191"/>
                  <a:pt x="2619" y="198"/>
                </a:cubicBezTo>
                <a:cubicBezTo>
                  <a:pt x="2624" y="205"/>
                  <a:pt x="2622" y="215"/>
                  <a:pt x="2615" y="220"/>
                </a:cubicBezTo>
                <a:cubicBezTo>
                  <a:pt x="2608" y="225"/>
                  <a:pt x="2598" y="224"/>
                  <a:pt x="2593" y="217"/>
                </a:cubicBezTo>
                <a:close/>
                <a:moveTo>
                  <a:pt x="2384" y="36"/>
                </a:moveTo>
                <a:cubicBezTo>
                  <a:pt x="2382" y="44"/>
                  <a:pt x="2373" y="49"/>
                  <a:pt x="2364" y="46"/>
                </a:cubicBezTo>
                <a:cubicBezTo>
                  <a:pt x="2364" y="46"/>
                  <a:pt x="2364" y="46"/>
                  <a:pt x="2364" y="46"/>
                </a:cubicBezTo>
                <a:cubicBezTo>
                  <a:pt x="2356" y="44"/>
                  <a:pt x="2351" y="35"/>
                  <a:pt x="2354" y="27"/>
                </a:cubicBezTo>
                <a:cubicBezTo>
                  <a:pt x="2356" y="18"/>
                  <a:pt x="2365" y="13"/>
                  <a:pt x="2373" y="16"/>
                </a:cubicBezTo>
                <a:cubicBezTo>
                  <a:pt x="2373" y="16"/>
                  <a:pt x="2373" y="16"/>
                  <a:pt x="2373" y="16"/>
                </a:cubicBezTo>
                <a:cubicBezTo>
                  <a:pt x="2382" y="18"/>
                  <a:pt x="2387" y="27"/>
                  <a:pt x="2384" y="36"/>
                </a:cubicBezTo>
                <a:close/>
                <a:moveTo>
                  <a:pt x="1464" y="1505"/>
                </a:moveTo>
                <a:cubicBezTo>
                  <a:pt x="1465" y="1514"/>
                  <a:pt x="1459" y="1522"/>
                  <a:pt x="1450" y="1523"/>
                </a:cubicBezTo>
                <a:cubicBezTo>
                  <a:pt x="1441" y="1525"/>
                  <a:pt x="1433" y="1518"/>
                  <a:pt x="1432" y="1510"/>
                </a:cubicBezTo>
                <a:cubicBezTo>
                  <a:pt x="1431" y="1501"/>
                  <a:pt x="1437" y="1493"/>
                  <a:pt x="1446" y="1492"/>
                </a:cubicBezTo>
                <a:cubicBezTo>
                  <a:pt x="1455" y="1490"/>
                  <a:pt x="1463" y="1497"/>
                  <a:pt x="1464" y="1505"/>
                </a:cubicBezTo>
                <a:close/>
                <a:moveTo>
                  <a:pt x="1174" y="1527"/>
                </a:moveTo>
                <a:cubicBezTo>
                  <a:pt x="1174" y="1536"/>
                  <a:pt x="1167" y="1543"/>
                  <a:pt x="1158" y="1543"/>
                </a:cubicBezTo>
                <a:cubicBezTo>
                  <a:pt x="1158" y="1543"/>
                  <a:pt x="1158" y="1543"/>
                  <a:pt x="1158" y="1543"/>
                </a:cubicBezTo>
                <a:cubicBezTo>
                  <a:pt x="1149" y="1543"/>
                  <a:pt x="1142" y="1536"/>
                  <a:pt x="1142" y="1527"/>
                </a:cubicBezTo>
                <a:cubicBezTo>
                  <a:pt x="1142" y="1518"/>
                  <a:pt x="1149" y="1511"/>
                  <a:pt x="1158" y="1511"/>
                </a:cubicBezTo>
                <a:cubicBezTo>
                  <a:pt x="1158" y="1511"/>
                  <a:pt x="1158" y="1511"/>
                  <a:pt x="1158" y="1511"/>
                </a:cubicBezTo>
                <a:cubicBezTo>
                  <a:pt x="1167" y="1511"/>
                  <a:pt x="1174" y="1518"/>
                  <a:pt x="1174" y="1527"/>
                </a:cubicBezTo>
                <a:close/>
                <a:moveTo>
                  <a:pt x="1368" y="1517"/>
                </a:moveTo>
                <a:cubicBezTo>
                  <a:pt x="1368" y="1525"/>
                  <a:pt x="1362" y="1533"/>
                  <a:pt x="1353" y="1534"/>
                </a:cubicBezTo>
                <a:cubicBezTo>
                  <a:pt x="1353" y="1534"/>
                  <a:pt x="1353" y="1534"/>
                  <a:pt x="1353" y="1534"/>
                </a:cubicBezTo>
                <a:cubicBezTo>
                  <a:pt x="1344" y="1535"/>
                  <a:pt x="1336" y="1528"/>
                  <a:pt x="1336" y="1519"/>
                </a:cubicBezTo>
                <a:cubicBezTo>
                  <a:pt x="1335" y="1511"/>
                  <a:pt x="1341" y="1503"/>
                  <a:pt x="1350" y="1502"/>
                </a:cubicBezTo>
                <a:cubicBezTo>
                  <a:pt x="1350" y="1502"/>
                  <a:pt x="1350" y="1502"/>
                  <a:pt x="1350" y="1502"/>
                </a:cubicBezTo>
                <a:cubicBezTo>
                  <a:pt x="1359" y="1501"/>
                  <a:pt x="1367" y="1508"/>
                  <a:pt x="1368" y="1517"/>
                </a:cubicBezTo>
                <a:close/>
                <a:moveTo>
                  <a:pt x="1077" y="1526"/>
                </a:moveTo>
                <a:cubicBezTo>
                  <a:pt x="1077" y="1535"/>
                  <a:pt x="1069" y="1542"/>
                  <a:pt x="1060" y="1542"/>
                </a:cubicBezTo>
                <a:cubicBezTo>
                  <a:pt x="1060" y="1542"/>
                  <a:pt x="1060" y="1542"/>
                  <a:pt x="1060" y="1542"/>
                </a:cubicBezTo>
                <a:cubicBezTo>
                  <a:pt x="1052" y="1541"/>
                  <a:pt x="1045" y="1534"/>
                  <a:pt x="1045" y="1525"/>
                </a:cubicBezTo>
                <a:cubicBezTo>
                  <a:pt x="1045" y="1516"/>
                  <a:pt x="1053" y="1510"/>
                  <a:pt x="1061" y="1510"/>
                </a:cubicBezTo>
                <a:cubicBezTo>
                  <a:pt x="1061" y="1510"/>
                  <a:pt x="1061" y="1510"/>
                  <a:pt x="1061" y="1510"/>
                </a:cubicBezTo>
                <a:cubicBezTo>
                  <a:pt x="1070" y="1510"/>
                  <a:pt x="1077" y="1517"/>
                  <a:pt x="1077" y="1526"/>
                </a:cubicBezTo>
                <a:close/>
                <a:moveTo>
                  <a:pt x="1271" y="1524"/>
                </a:moveTo>
                <a:cubicBezTo>
                  <a:pt x="1271" y="1533"/>
                  <a:pt x="1264" y="1540"/>
                  <a:pt x="1256" y="1540"/>
                </a:cubicBezTo>
                <a:cubicBezTo>
                  <a:pt x="1256" y="1540"/>
                  <a:pt x="1256" y="1540"/>
                  <a:pt x="1256" y="1540"/>
                </a:cubicBezTo>
                <a:cubicBezTo>
                  <a:pt x="1247" y="1541"/>
                  <a:pt x="1239" y="1534"/>
                  <a:pt x="1239" y="1525"/>
                </a:cubicBezTo>
                <a:cubicBezTo>
                  <a:pt x="1239" y="1516"/>
                  <a:pt x="1245" y="1509"/>
                  <a:pt x="1254" y="1509"/>
                </a:cubicBezTo>
                <a:cubicBezTo>
                  <a:pt x="1254" y="1509"/>
                  <a:pt x="1254" y="1509"/>
                  <a:pt x="1254" y="1509"/>
                </a:cubicBezTo>
                <a:cubicBezTo>
                  <a:pt x="1263" y="1508"/>
                  <a:pt x="1270" y="1515"/>
                  <a:pt x="1271" y="1524"/>
                </a:cubicBezTo>
                <a:close/>
                <a:moveTo>
                  <a:pt x="595" y="1474"/>
                </a:moveTo>
                <a:cubicBezTo>
                  <a:pt x="594" y="1483"/>
                  <a:pt x="585" y="1489"/>
                  <a:pt x="577" y="1487"/>
                </a:cubicBezTo>
                <a:cubicBezTo>
                  <a:pt x="568" y="1485"/>
                  <a:pt x="562" y="1477"/>
                  <a:pt x="564" y="1468"/>
                </a:cubicBezTo>
                <a:cubicBezTo>
                  <a:pt x="565" y="1460"/>
                  <a:pt x="574" y="1454"/>
                  <a:pt x="583" y="1456"/>
                </a:cubicBezTo>
                <a:cubicBezTo>
                  <a:pt x="591" y="1457"/>
                  <a:pt x="597" y="1466"/>
                  <a:pt x="595" y="1474"/>
                </a:cubicBezTo>
                <a:close/>
                <a:moveTo>
                  <a:pt x="980" y="1522"/>
                </a:moveTo>
                <a:cubicBezTo>
                  <a:pt x="979" y="1531"/>
                  <a:pt x="972" y="1538"/>
                  <a:pt x="963" y="1537"/>
                </a:cubicBezTo>
                <a:cubicBezTo>
                  <a:pt x="954" y="1536"/>
                  <a:pt x="948" y="1529"/>
                  <a:pt x="948" y="1520"/>
                </a:cubicBezTo>
                <a:cubicBezTo>
                  <a:pt x="949" y="1511"/>
                  <a:pt x="956" y="1505"/>
                  <a:pt x="965" y="1505"/>
                </a:cubicBezTo>
                <a:cubicBezTo>
                  <a:pt x="974" y="1506"/>
                  <a:pt x="981" y="1513"/>
                  <a:pt x="980" y="1522"/>
                </a:cubicBezTo>
                <a:close/>
                <a:moveTo>
                  <a:pt x="311" y="1411"/>
                </a:moveTo>
                <a:cubicBezTo>
                  <a:pt x="309" y="1419"/>
                  <a:pt x="300" y="1424"/>
                  <a:pt x="292" y="1422"/>
                </a:cubicBezTo>
                <a:cubicBezTo>
                  <a:pt x="292" y="1422"/>
                  <a:pt x="292" y="1422"/>
                  <a:pt x="292" y="1422"/>
                </a:cubicBezTo>
                <a:cubicBezTo>
                  <a:pt x="283" y="1420"/>
                  <a:pt x="278" y="1411"/>
                  <a:pt x="280" y="1402"/>
                </a:cubicBezTo>
                <a:cubicBezTo>
                  <a:pt x="283" y="1394"/>
                  <a:pt x="292" y="1389"/>
                  <a:pt x="300" y="1391"/>
                </a:cubicBezTo>
                <a:cubicBezTo>
                  <a:pt x="300" y="1391"/>
                  <a:pt x="300" y="1391"/>
                  <a:pt x="300" y="1391"/>
                </a:cubicBezTo>
                <a:cubicBezTo>
                  <a:pt x="309" y="1393"/>
                  <a:pt x="314" y="1402"/>
                  <a:pt x="311" y="1411"/>
                </a:cubicBezTo>
                <a:close/>
                <a:moveTo>
                  <a:pt x="500" y="1455"/>
                </a:moveTo>
                <a:cubicBezTo>
                  <a:pt x="498" y="1464"/>
                  <a:pt x="490" y="1470"/>
                  <a:pt x="481" y="1468"/>
                </a:cubicBezTo>
                <a:cubicBezTo>
                  <a:pt x="472" y="1466"/>
                  <a:pt x="467" y="1457"/>
                  <a:pt x="469" y="1449"/>
                </a:cubicBezTo>
                <a:cubicBezTo>
                  <a:pt x="471" y="1440"/>
                  <a:pt x="479" y="1435"/>
                  <a:pt x="488" y="1436"/>
                </a:cubicBezTo>
                <a:cubicBezTo>
                  <a:pt x="488" y="1436"/>
                  <a:pt x="488" y="1436"/>
                  <a:pt x="488" y="1436"/>
                </a:cubicBezTo>
                <a:cubicBezTo>
                  <a:pt x="497" y="1438"/>
                  <a:pt x="502" y="1447"/>
                  <a:pt x="500" y="1455"/>
                </a:cubicBezTo>
                <a:close/>
                <a:moveTo>
                  <a:pt x="125" y="1357"/>
                </a:moveTo>
                <a:cubicBezTo>
                  <a:pt x="122" y="1366"/>
                  <a:pt x="113" y="1370"/>
                  <a:pt x="105" y="1368"/>
                </a:cubicBezTo>
                <a:cubicBezTo>
                  <a:pt x="96" y="1365"/>
                  <a:pt x="92" y="1356"/>
                  <a:pt x="94" y="1348"/>
                </a:cubicBezTo>
                <a:cubicBezTo>
                  <a:pt x="97" y="1339"/>
                  <a:pt x="106" y="1335"/>
                  <a:pt x="114" y="1337"/>
                </a:cubicBezTo>
                <a:cubicBezTo>
                  <a:pt x="123" y="1340"/>
                  <a:pt x="128" y="1349"/>
                  <a:pt x="125" y="1357"/>
                </a:cubicBezTo>
                <a:close/>
                <a:moveTo>
                  <a:pt x="218" y="1385"/>
                </a:moveTo>
                <a:cubicBezTo>
                  <a:pt x="215" y="1393"/>
                  <a:pt x="207" y="1398"/>
                  <a:pt x="198" y="1396"/>
                </a:cubicBezTo>
                <a:cubicBezTo>
                  <a:pt x="198" y="1396"/>
                  <a:pt x="198" y="1396"/>
                  <a:pt x="198" y="1396"/>
                </a:cubicBezTo>
                <a:cubicBezTo>
                  <a:pt x="190" y="1393"/>
                  <a:pt x="185" y="1385"/>
                  <a:pt x="187" y="1376"/>
                </a:cubicBezTo>
                <a:cubicBezTo>
                  <a:pt x="190" y="1368"/>
                  <a:pt x="198" y="1363"/>
                  <a:pt x="207" y="1365"/>
                </a:cubicBezTo>
                <a:cubicBezTo>
                  <a:pt x="207" y="1365"/>
                  <a:pt x="207" y="1365"/>
                  <a:pt x="207" y="1365"/>
                </a:cubicBezTo>
                <a:cubicBezTo>
                  <a:pt x="215" y="1368"/>
                  <a:pt x="220" y="1377"/>
                  <a:pt x="218" y="1385"/>
                </a:cubicBezTo>
                <a:close/>
                <a:moveTo>
                  <a:pt x="406" y="1434"/>
                </a:moveTo>
                <a:cubicBezTo>
                  <a:pt x="403" y="1443"/>
                  <a:pt x="395" y="1448"/>
                  <a:pt x="386" y="1446"/>
                </a:cubicBezTo>
                <a:cubicBezTo>
                  <a:pt x="378" y="1444"/>
                  <a:pt x="372" y="1435"/>
                  <a:pt x="374" y="1427"/>
                </a:cubicBezTo>
                <a:cubicBezTo>
                  <a:pt x="376" y="1418"/>
                  <a:pt x="385" y="1413"/>
                  <a:pt x="394" y="1415"/>
                </a:cubicBezTo>
                <a:cubicBezTo>
                  <a:pt x="402" y="1417"/>
                  <a:pt x="408" y="1426"/>
                  <a:pt x="406" y="1434"/>
                </a:cubicBezTo>
                <a:close/>
                <a:moveTo>
                  <a:pt x="883" y="1515"/>
                </a:moveTo>
                <a:cubicBezTo>
                  <a:pt x="883" y="1523"/>
                  <a:pt x="875" y="1530"/>
                  <a:pt x="866" y="1529"/>
                </a:cubicBezTo>
                <a:cubicBezTo>
                  <a:pt x="857" y="1528"/>
                  <a:pt x="851" y="1520"/>
                  <a:pt x="852" y="1512"/>
                </a:cubicBezTo>
                <a:cubicBezTo>
                  <a:pt x="852" y="1503"/>
                  <a:pt x="860" y="1496"/>
                  <a:pt x="869" y="1497"/>
                </a:cubicBezTo>
                <a:cubicBezTo>
                  <a:pt x="878" y="1498"/>
                  <a:pt x="884" y="1506"/>
                  <a:pt x="883" y="1515"/>
                </a:cubicBezTo>
                <a:close/>
                <a:moveTo>
                  <a:pt x="1559" y="1490"/>
                </a:moveTo>
                <a:cubicBezTo>
                  <a:pt x="1561" y="1498"/>
                  <a:pt x="1555" y="1507"/>
                  <a:pt x="1547" y="1508"/>
                </a:cubicBezTo>
                <a:cubicBezTo>
                  <a:pt x="1538" y="1510"/>
                  <a:pt x="1530" y="1504"/>
                  <a:pt x="1528" y="1495"/>
                </a:cubicBezTo>
                <a:cubicBezTo>
                  <a:pt x="1526" y="1487"/>
                  <a:pt x="1532" y="1478"/>
                  <a:pt x="1541" y="1477"/>
                </a:cubicBezTo>
                <a:cubicBezTo>
                  <a:pt x="1550" y="1475"/>
                  <a:pt x="1558" y="1481"/>
                  <a:pt x="1559" y="1490"/>
                </a:cubicBezTo>
                <a:close/>
                <a:moveTo>
                  <a:pt x="787" y="1504"/>
                </a:moveTo>
                <a:cubicBezTo>
                  <a:pt x="786" y="1513"/>
                  <a:pt x="778" y="1519"/>
                  <a:pt x="769" y="1518"/>
                </a:cubicBezTo>
                <a:cubicBezTo>
                  <a:pt x="769" y="1518"/>
                  <a:pt x="769" y="1518"/>
                  <a:pt x="769" y="1518"/>
                </a:cubicBezTo>
                <a:cubicBezTo>
                  <a:pt x="760" y="1517"/>
                  <a:pt x="754" y="1509"/>
                  <a:pt x="755" y="1500"/>
                </a:cubicBezTo>
                <a:cubicBezTo>
                  <a:pt x="756" y="1491"/>
                  <a:pt x="764" y="1485"/>
                  <a:pt x="773" y="1486"/>
                </a:cubicBezTo>
                <a:cubicBezTo>
                  <a:pt x="773" y="1486"/>
                  <a:pt x="773" y="1486"/>
                  <a:pt x="773" y="1486"/>
                </a:cubicBezTo>
                <a:cubicBezTo>
                  <a:pt x="782" y="1487"/>
                  <a:pt x="788" y="1495"/>
                  <a:pt x="787" y="1504"/>
                </a:cubicBezTo>
                <a:close/>
                <a:moveTo>
                  <a:pt x="691" y="1491"/>
                </a:moveTo>
                <a:cubicBezTo>
                  <a:pt x="690" y="1499"/>
                  <a:pt x="681" y="1505"/>
                  <a:pt x="673" y="1504"/>
                </a:cubicBezTo>
                <a:cubicBezTo>
                  <a:pt x="664" y="1502"/>
                  <a:pt x="658" y="1494"/>
                  <a:pt x="659" y="1486"/>
                </a:cubicBezTo>
                <a:cubicBezTo>
                  <a:pt x="661" y="1477"/>
                  <a:pt x="669" y="1471"/>
                  <a:pt x="678" y="1472"/>
                </a:cubicBezTo>
                <a:cubicBezTo>
                  <a:pt x="686" y="1474"/>
                  <a:pt x="692" y="1482"/>
                  <a:pt x="691" y="1491"/>
                </a:cubicBezTo>
                <a:close/>
                <a:moveTo>
                  <a:pt x="2476" y="986"/>
                </a:moveTo>
                <a:cubicBezTo>
                  <a:pt x="2483" y="992"/>
                  <a:pt x="2483" y="1002"/>
                  <a:pt x="2478" y="1008"/>
                </a:cubicBezTo>
                <a:cubicBezTo>
                  <a:pt x="2478" y="1008"/>
                  <a:pt x="2478" y="1008"/>
                  <a:pt x="2478" y="1008"/>
                </a:cubicBezTo>
                <a:cubicBezTo>
                  <a:pt x="2472" y="1015"/>
                  <a:pt x="2462" y="1016"/>
                  <a:pt x="2455" y="1010"/>
                </a:cubicBezTo>
                <a:cubicBezTo>
                  <a:pt x="2448" y="1004"/>
                  <a:pt x="2448" y="994"/>
                  <a:pt x="2453" y="987"/>
                </a:cubicBezTo>
                <a:cubicBezTo>
                  <a:pt x="2453" y="987"/>
                  <a:pt x="2453" y="987"/>
                  <a:pt x="2453" y="987"/>
                </a:cubicBezTo>
                <a:cubicBezTo>
                  <a:pt x="2459" y="981"/>
                  <a:pt x="2469" y="980"/>
                  <a:pt x="2476" y="986"/>
                </a:cubicBezTo>
                <a:close/>
                <a:moveTo>
                  <a:pt x="2411" y="1057"/>
                </a:moveTo>
                <a:cubicBezTo>
                  <a:pt x="2417" y="1064"/>
                  <a:pt x="2417" y="1074"/>
                  <a:pt x="2410" y="1080"/>
                </a:cubicBezTo>
                <a:cubicBezTo>
                  <a:pt x="2410" y="1080"/>
                  <a:pt x="2410" y="1080"/>
                  <a:pt x="2410" y="1080"/>
                </a:cubicBezTo>
                <a:cubicBezTo>
                  <a:pt x="2404" y="1086"/>
                  <a:pt x="2394" y="1086"/>
                  <a:pt x="2388" y="1080"/>
                </a:cubicBezTo>
                <a:cubicBezTo>
                  <a:pt x="2382" y="1074"/>
                  <a:pt x="2382" y="1063"/>
                  <a:pt x="2388" y="1057"/>
                </a:cubicBezTo>
                <a:cubicBezTo>
                  <a:pt x="2388" y="1057"/>
                  <a:pt x="2388" y="1057"/>
                  <a:pt x="2388" y="1057"/>
                </a:cubicBezTo>
                <a:cubicBezTo>
                  <a:pt x="2394" y="1051"/>
                  <a:pt x="2404" y="1051"/>
                  <a:pt x="2411" y="1057"/>
                </a:cubicBezTo>
                <a:close/>
                <a:moveTo>
                  <a:pt x="2572" y="856"/>
                </a:moveTo>
                <a:cubicBezTo>
                  <a:pt x="2565" y="851"/>
                  <a:pt x="2563" y="841"/>
                  <a:pt x="2567" y="834"/>
                </a:cubicBezTo>
                <a:cubicBezTo>
                  <a:pt x="2572" y="826"/>
                  <a:pt x="2582" y="824"/>
                  <a:pt x="2589" y="828"/>
                </a:cubicBezTo>
                <a:cubicBezTo>
                  <a:pt x="2597" y="833"/>
                  <a:pt x="2599" y="843"/>
                  <a:pt x="2594" y="850"/>
                </a:cubicBezTo>
                <a:cubicBezTo>
                  <a:pt x="2590" y="858"/>
                  <a:pt x="2580" y="860"/>
                  <a:pt x="2572" y="856"/>
                </a:cubicBezTo>
                <a:close/>
                <a:moveTo>
                  <a:pt x="2539" y="932"/>
                </a:moveTo>
                <a:cubicBezTo>
                  <a:pt x="2539" y="932"/>
                  <a:pt x="2539" y="932"/>
                  <a:pt x="2539" y="932"/>
                </a:cubicBezTo>
                <a:cubicBezTo>
                  <a:pt x="2534" y="939"/>
                  <a:pt x="2524" y="940"/>
                  <a:pt x="2517" y="935"/>
                </a:cubicBezTo>
                <a:cubicBezTo>
                  <a:pt x="2510" y="930"/>
                  <a:pt x="2508" y="920"/>
                  <a:pt x="2513" y="913"/>
                </a:cubicBezTo>
                <a:cubicBezTo>
                  <a:pt x="2519" y="906"/>
                  <a:pt x="2529" y="904"/>
                  <a:pt x="2536" y="909"/>
                </a:cubicBezTo>
                <a:cubicBezTo>
                  <a:pt x="2543" y="915"/>
                  <a:pt x="2544" y="925"/>
                  <a:pt x="2539" y="932"/>
                </a:cubicBezTo>
                <a:close/>
                <a:moveTo>
                  <a:pt x="2340" y="1124"/>
                </a:moveTo>
                <a:cubicBezTo>
                  <a:pt x="2346" y="1131"/>
                  <a:pt x="2345" y="1141"/>
                  <a:pt x="2338" y="1147"/>
                </a:cubicBezTo>
                <a:cubicBezTo>
                  <a:pt x="2338" y="1147"/>
                  <a:pt x="2338" y="1147"/>
                  <a:pt x="2338" y="1147"/>
                </a:cubicBezTo>
                <a:cubicBezTo>
                  <a:pt x="2332" y="1152"/>
                  <a:pt x="2322" y="1152"/>
                  <a:pt x="2316" y="1145"/>
                </a:cubicBezTo>
                <a:cubicBezTo>
                  <a:pt x="2310" y="1138"/>
                  <a:pt x="2311" y="1128"/>
                  <a:pt x="2318" y="1122"/>
                </a:cubicBezTo>
                <a:cubicBezTo>
                  <a:pt x="2318" y="1122"/>
                  <a:pt x="2318" y="1122"/>
                  <a:pt x="2318" y="1122"/>
                </a:cubicBezTo>
                <a:cubicBezTo>
                  <a:pt x="2324" y="1117"/>
                  <a:pt x="2334" y="1117"/>
                  <a:pt x="2340" y="1124"/>
                </a:cubicBezTo>
                <a:close/>
                <a:moveTo>
                  <a:pt x="2265" y="1186"/>
                </a:moveTo>
                <a:cubicBezTo>
                  <a:pt x="2271" y="1193"/>
                  <a:pt x="2269" y="1203"/>
                  <a:pt x="2262" y="1208"/>
                </a:cubicBezTo>
                <a:cubicBezTo>
                  <a:pt x="2262" y="1208"/>
                  <a:pt x="2262" y="1208"/>
                  <a:pt x="2262" y="1208"/>
                </a:cubicBezTo>
                <a:cubicBezTo>
                  <a:pt x="2255" y="1213"/>
                  <a:pt x="2245" y="1212"/>
                  <a:pt x="2240" y="1205"/>
                </a:cubicBezTo>
                <a:cubicBezTo>
                  <a:pt x="2234" y="1198"/>
                  <a:pt x="2236" y="1188"/>
                  <a:pt x="2243" y="1182"/>
                </a:cubicBezTo>
                <a:cubicBezTo>
                  <a:pt x="2243" y="1182"/>
                  <a:pt x="2243" y="1182"/>
                  <a:pt x="2243" y="1182"/>
                </a:cubicBezTo>
                <a:cubicBezTo>
                  <a:pt x="2250" y="1177"/>
                  <a:pt x="2260" y="1178"/>
                  <a:pt x="2265" y="1186"/>
                </a:cubicBezTo>
                <a:close/>
                <a:moveTo>
                  <a:pt x="2643" y="765"/>
                </a:moveTo>
                <a:cubicBezTo>
                  <a:pt x="2639" y="773"/>
                  <a:pt x="2629" y="776"/>
                  <a:pt x="2621" y="772"/>
                </a:cubicBezTo>
                <a:cubicBezTo>
                  <a:pt x="2613" y="768"/>
                  <a:pt x="2610" y="758"/>
                  <a:pt x="2614" y="750"/>
                </a:cubicBezTo>
                <a:cubicBezTo>
                  <a:pt x="2618" y="742"/>
                  <a:pt x="2628" y="739"/>
                  <a:pt x="2635" y="743"/>
                </a:cubicBezTo>
                <a:cubicBezTo>
                  <a:pt x="2643" y="747"/>
                  <a:pt x="2647" y="757"/>
                  <a:pt x="2643" y="765"/>
                </a:cubicBezTo>
                <a:close/>
                <a:moveTo>
                  <a:pt x="2726" y="481"/>
                </a:moveTo>
                <a:cubicBezTo>
                  <a:pt x="2726" y="481"/>
                  <a:pt x="2726" y="481"/>
                  <a:pt x="2726" y="481"/>
                </a:cubicBezTo>
                <a:cubicBezTo>
                  <a:pt x="2725" y="490"/>
                  <a:pt x="2718" y="496"/>
                  <a:pt x="2709" y="496"/>
                </a:cubicBezTo>
                <a:cubicBezTo>
                  <a:pt x="2700" y="496"/>
                  <a:pt x="2693" y="488"/>
                  <a:pt x="2694" y="479"/>
                </a:cubicBezTo>
                <a:cubicBezTo>
                  <a:pt x="2694" y="479"/>
                  <a:pt x="2694" y="479"/>
                  <a:pt x="2694" y="479"/>
                </a:cubicBezTo>
                <a:cubicBezTo>
                  <a:pt x="2694" y="471"/>
                  <a:pt x="2702" y="464"/>
                  <a:pt x="2710" y="464"/>
                </a:cubicBezTo>
                <a:cubicBezTo>
                  <a:pt x="2719" y="464"/>
                  <a:pt x="2726" y="472"/>
                  <a:pt x="2726" y="481"/>
                </a:cubicBezTo>
                <a:close/>
                <a:moveTo>
                  <a:pt x="2712" y="580"/>
                </a:moveTo>
                <a:cubicBezTo>
                  <a:pt x="2712" y="580"/>
                  <a:pt x="2712" y="580"/>
                  <a:pt x="2712" y="580"/>
                </a:cubicBezTo>
                <a:cubicBezTo>
                  <a:pt x="2710" y="588"/>
                  <a:pt x="2701" y="594"/>
                  <a:pt x="2692" y="592"/>
                </a:cubicBezTo>
                <a:cubicBezTo>
                  <a:pt x="2684" y="590"/>
                  <a:pt x="2678" y="581"/>
                  <a:pt x="2680" y="572"/>
                </a:cubicBezTo>
                <a:cubicBezTo>
                  <a:pt x="2680" y="572"/>
                  <a:pt x="2680" y="572"/>
                  <a:pt x="2680" y="572"/>
                </a:cubicBezTo>
                <a:cubicBezTo>
                  <a:pt x="2682" y="564"/>
                  <a:pt x="2691" y="558"/>
                  <a:pt x="2700" y="560"/>
                </a:cubicBezTo>
                <a:cubicBezTo>
                  <a:pt x="2708" y="562"/>
                  <a:pt x="2714" y="571"/>
                  <a:pt x="2712" y="580"/>
                </a:cubicBezTo>
                <a:close/>
                <a:moveTo>
                  <a:pt x="2662" y="684"/>
                </a:moveTo>
                <a:cubicBezTo>
                  <a:pt x="2653" y="681"/>
                  <a:pt x="2649" y="671"/>
                  <a:pt x="2652" y="663"/>
                </a:cubicBezTo>
                <a:cubicBezTo>
                  <a:pt x="2652" y="663"/>
                  <a:pt x="2652" y="663"/>
                  <a:pt x="2652" y="663"/>
                </a:cubicBezTo>
                <a:cubicBezTo>
                  <a:pt x="2656" y="655"/>
                  <a:pt x="2665" y="651"/>
                  <a:pt x="2673" y="654"/>
                </a:cubicBezTo>
                <a:cubicBezTo>
                  <a:pt x="2681" y="657"/>
                  <a:pt x="2685" y="666"/>
                  <a:pt x="2682" y="674"/>
                </a:cubicBezTo>
                <a:cubicBezTo>
                  <a:pt x="2679" y="683"/>
                  <a:pt x="2670" y="687"/>
                  <a:pt x="2662" y="684"/>
                </a:cubicBezTo>
                <a:close/>
                <a:moveTo>
                  <a:pt x="1654" y="1469"/>
                </a:moveTo>
                <a:cubicBezTo>
                  <a:pt x="1656" y="1478"/>
                  <a:pt x="1651" y="1487"/>
                  <a:pt x="1642" y="1489"/>
                </a:cubicBezTo>
                <a:cubicBezTo>
                  <a:pt x="1634" y="1491"/>
                  <a:pt x="1625" y="1485"/>
                  <a:pt x="1623" y="1477"/>
                </a:cubicBezTo>
                <a:cubicBezTo>
                  <a:pt x="1621" y="1468"/>
                  <a:pt x="1626" y="1459"/>
                  <a:pt x="1635" y="1458"/>
                </a:cubicBezTo>
                <a:cubicBezTo>
                  <a:pt x="1644" y="1456"/>
                  <a:pt x="1652" y="1461"/>
                  <a:pt x="1654" y="1469"/>
                </a:cubicBezTo>
                <a:close/>
                <a:moveTo>
                  <a:pt x="1930" y="1379"/>
                </a:moveTo>
                <a:cubicBezTo>
                  <a:pt x="1934" y="1387"/>
                  <a:pt x="1930" y="1397"/>
                  <a:pt x="1922" y="1400"/>
                </a:cubicBezTo>
                <a:cubicBezTo>
                  <a:pt x="1913" y="1403"/>
                  <a:pt x="1904" y="1400"/>
                  <a:pt x="1901" y="1391"/>
                </a:cubicBezTo>
                <a:cubicBezTo>
                  <a:pt x="1897" y="1383"/>
                  <a:pt x="1901" y="1374"/>
                  <a:pt x="1909" y="1370"/>
                </a:cubicBezTo>
                <a:cubicBezTo>
                  <a:pt x="1918" y="1367"/>
                  <a:pt x="1927" y="1371"/>
                  <a:pt x="1930" y="1379"/>
                </a:cubicBezTo>
                <a:close/>
                <a:moveTo>
                  <a:pt x="1840" y="1414"/>
                </a:moveTo>
                <a:cubicBezTo>
                  <a:pt x="1843" y="1423"/>
                  <a:pt x="1839" y="1432"/>
                  <a:pt x="1830" y="1435"/>
                </a:cubicBezTo>
                <a:cubicBezTo>
                  <a:pt x="1822" y="1438"/>
                  <a:pt x="1813" y="1433"/>
                  <a:pt x="1810" y="1425"/>
                </a:cubicBezTo>
                <a:cubicBezTo>
                  <a:pt x="1807" y="1416"/>
                  <a:pt x="1811" y="1407"/>
                  <a:pt x="1820" y="1404"/>
                </a:cubicBezTo>
                <a:cubicBezTo>
                  <a:pt x="1828" y="1402"/>
                  <a:pt x="1837" y="1406"/>
                  <a:pt x="1840" y="1414"/>
                </a:cubicBezTo>
                <a:close/>
                <a:moveTo>
                  <a:pt x="1748" y="1444"/>
                </a:moveTo>
                <a:cubicBezTo>
                  <a:pt x="1750" y="1453"/>
                  <a:pt x="1745" y="1462"/>
                  <a:pt x="1737" y="1464"/>
                </a:cubicBezTo>
                <a:cubicBezTo>
                  <a:pt x="1737" y="1464"/>
                  <a:pt x="1737" y="1464"/>
                  <a:pt x="1737" y="1464"/>
                </a:cubicBezTo>
                <a:cubicBezTo>
                  <a:pt x="1728" y="1467"/>
                  <a:pt x="1720" y="1462"/>
                  <a:pt x="1717" y="1453"/>
                </a:cubicBezTo>
                <a:cubicBezTo>
                  <a:pt x="1715" y="1445"/>
                  <a:pt x="1720" y="1436"/>
                  <a:pt x="1728" y="1433"/>
                </a:cubicBezTo>
                <a:cubicBezTo>
                  <a:pt x="1728" y="1433"/>
                  <a:pt x="1728" y="1433"/>
                  <a:pt x="1728" y="1433"/>
                </a:cubicBezTo>
                <a:cubicBezTo>
                  <a:pt x="1737" y="1431"/>
                  <a:pt x="1745" y="1436"/>
                  <a:pt x="1748" y="1444"/>
                </a:cubicBezTo>
                <a:close/>
                <a:moveTo>
                  <a:pt x="2018" y="1339"/>
                </a:moveTo>
                <a:cubicBezTo>
                  <a:pt x="2022" y="1347"/>
                  <a:pt x="2019" y="1356"/>
                  <a:pt x="2011" y="1360"/>
                </a:cubicBezTo>
                <a:cubicBezTo>
                  <a:pt x="2011" y="1360"/>
                  <a:pt x="2011" y="1360"/>
                  <a:pt x="2011" y="1360"/>
                </a:cubicBezTo>
                <a:cubicBezTo>
                  <a:pt x="2003" y="1364"/>
                  <a:pt x="1993" y="1361"/>
                  <a:pt x="1990" y="1353"/>
                </a:cubicBezTo>
                <a:cubicBezTo>
                  <a:pt x="1986" y="1345"/>
                  <a:pt x="1989" y="1335"/>
                  <a:pt x="1997" y="1331"/>
                </a:cubicBezTo>
                <a:cubicBezTo>
                  <a:pt x="1997" y="1331"/>
                  <a:pt x="1997" y="1331"/>
                  <a:pt x="1997" y="1331"/>
                </a:cubicBezTo>
                <a:cubicBezTo>
                  <a:pt x="2005" y="1327"/>
                  <a:pt x="2015" y="1331"/>
                  <a:pt x="2018" y="1339"/>
                </a:cubicBezTo>
                <a:close/>
                <a:moveTo>
                  <a:pt x="2104" y="1293"/>
                </a:moveTo>
                <a:cubicBezTo>
                  <a:pt x="2108" y="1301"/>
                  <a:pt x="2106" y="1310"/>
                  <a:pt x="2098" y="1315"/>
                </a:cubicBezTo>
                <a:cubicBezTo>
                  <a:pt x="2098" y="1315"/>
                  <a:pt x="2098" y="1315"/>
                  <a:pt x="2098" y="1315"/>
                </a:cubicBezTo>
                <a:cubicBezTo>
                  <a:pt x="2090" y="1319"/>
                  <a:pt x="2080" y="1316"/>
                  <a:pt x="2076" y="1309"/>
                </a:cubicBezTo>
                <a:cubicBezTo>
                  <a:pt x="2072" y="1301"/>
                  <a:pt x="2074" y="1291"/>
                  <a:pt x="2082" y="1287"/>
                </a:cubicBezTo>
                <a:cubicBezTo>
                  <a:pt x="2082" y="1287"/>
                  <a:pt x="2082" y="1287"/>
                  <a:pt x="2082" y="1287"/>
                </a:cubicBezTo>
                <a:cubicBezTo>
                  <a:pt x="2090" y="1283"/>
                  <a:pt x="2100" y="1285"/>
                  <a:pt x="2104" y="1293"/>
                </a:cubicBezTo>
                <a:close/>
                <a:moveTo>
                  <a:pt x="2186" y="1242"/>
                </a:moveTo>
                <a:cubicBezTo>
                  <a:pt x="2191" y="1249"/>
                  <a:pt x="2189" y="1259"/>
                  <a:pt x="2182" y="1264"/>
                </a:cubicBezTo>
                <a:cubicBezTo>
                  <a:pt x="2182" y="1264"/>
                  <a:pt x="2182" y="1264"/>
                  <a:pt x="2182" y="1264"/>
                </a:cubicBezTo>
                <a:cubicBezTo>
                  <a:pt x="2174" y="1269"/>
                  <a:pt x="2164" y="1267"/>
                  <a:pt x="2159" y="1259"/>
                </a:cubicBezTo>
                <a:cubicBezTo>
                  <a:pt x="2155" y="1252"/>
                  <a:pt x="2157" y="1242"/>
                  <a:pt x="2164" y="1237"/>
                </a:cubicBezTo>
                <a:cubicBezTo>
                  <a:pt x="2172" y="1232"/>
                  <a:pt x="2182" y="1235"/>
                  <a:pt x="2186" y="1242"/>
                </a:cubicBezTo>
                <a:close/>
                <a:moveTo>
                  <a:pt x="4230" y="938"/>
                </a:moveTo>
                <a:cubicBezTo>
                  <a:pt x="4233" y="941"/>
                  <a:pt x="4234" y="945"/>
                  <a:pt x="4234" y="949"/>
                </a:cubicBezTo>
                <a:cubicBezTo>
                  <a:pt x="4234" y="954"/>
                  <a:pt x="4233" y="958"/>
                  <a:pt x="4230" y="961"/>
                </a:cubicBezTo>
                <a:cubicBezTo>
                  <a:pt x="4227" y="964"/>
                  <a:pt x="4223" y="965"/>
                  <a:pt x="4218" y="965"/>
                </a:cubicBezTo>
                <a:cubicBezTo>
                  <a:pt x="4214" y="965"/>
                  <a:pt x="4210" y="964"/>
                  <a:pt x="4207" y="961"/>
                </a:cubicBezTo>
                <a:cubicBezTo>
                  <a:pt x="4204" y="958"/>
                  <a:pt x="4202" y="954"/>
                  <a:pt x="4202" y="949"/>
                </a:cubicBezTo>
                <a:cubicBezTo>
                  <a:pt x="4202" y="945"/>
                  <a:pt x="4204" y="941"/>
                  <a:pt x="4207" y="938"/>
                </a:cubicBezTo>
                <a:cubicBezTo>
                  <a:pt x="4210" y="935"/>
                  <a:pt x="4214" y="933"/>
                  <a:pt x="4218" y="933"/>
                </a:cubicBezTo>
                <a:cubicBezTo>
                  <a:pt x="4223" y="933"/>
                  <a:pt x="4227" y="935"/>
                  <a:pt x="4230" y="938"/>
                </a:cubicBezTo>
                <a:close/>
                <a:moveTo>
                  <a:pt x="4064" y="275"/>
                </a:moveTo>
                <a:cubicBezTo>
                  <a:pt x="4061" y="272"/>
                  <a:pt x="4059" y="268"/>
                  <a:pt x="4059" y="263"/>
                </a:cubicBezTo>
                <a:cubicBezTo>
                  <a:pt x="4059" y="259"/>
                  <a:pt x="4061" y="255"/>
                  <a:pt x="4064" y="252"/>
                </a:cubicBezTo>
                <a:cubicBezTo>
                  <a:pt x="4067" y="249"/>
                  <a:pt x="4071" y="247"/>
                  <a:pt x="4075" y="247"/>
                </a:cubicBezTo>
                <a:cubicBezTo>
                  <a:pt x="4080" y="247"/>
                  <a:pt x="4084" y="249"/>
                  <a:pt x="4087" y="252"/>
                </a:cubicBezTo>
                <a:cubicBezTo>
                  <a:pt x="4090" y="255"/>
                  <a:pt x="4091" y="259"/>
                  <a:pt x="4091" y="263"/>
                </a:cubicBezTo>
                <a:cubicBezTo>
                  <a:pt x="4091" y="268"/>
                  <a:pt x="4090" y="272"/>
                  <a:pt x="4087" y="275"/>
                </a:cubicBezTo>
                <a:cubicBezTo>
                  <a:pt x="4084" y="278"/>
                  <a:pt x="4080" y="279"/>
                  <a:pt x="4075" y="279"/>
                </a:cubicBezTo>
                <a:cubicBezTo>
                  <a:pt x="4071" y="279"/>
                  <a:pt x="4067" y="278"/>
                  <a:pt x="4064" y="275"/>
                </a:cubicBezTo>
                <a:close/>
                <a:moveTo>
                  <a:pt x="5308" y="1344"/>
                </a:moveTo>
                <a:cubicBezTo>
                  <a:pt x="5311" y="1347"/>
                  <a:pt x="5313" y="1351"/>
                  <a:pt x="5313" y="1355"/>
                </a:cubicBezTo>
                <a:cubicBezTo>
                  <a:pt x="5313" y="1360"/>
                  <a:pt x="5311" y="1364"/>
                  <a:pt x="5308" y="1367"/>
                </a:cubicBezTo>
                <a:cubicBezTo>
                  <a:pt x="5305" y="1370"/>
                  <a:pt x="5301" y="1371"/>
                  <a:pt x="5297" y="1371"/>
                </a:cubicBezTo>
                <a:cubicBezTo>
                  <a:pt x="5292" y="1371"/>
                  <a:pt x="5288" y="1370"/>
                  <a:pt x="5285" y="1367"/>
                </a:cubicBezTo>
                <a:cubicBezTo>
                  <a:pt x="5282" y="1364"/>
                  <a:pt x="5281" y="1360"/>
                  <a:pt x="5281" y="1355"/>
                </a:cubicBezTo>
                <a:cubicBezTo>
                  <a:pt x="5281" y="1351"/>
                  <a:pt x="5282" y="1347"/>
                  <a:pt x="5285" y="1344"/>
                </a:cubicBezTo>
                <a:cubicBezTo>
                  <a:pt x="5288" y="1341"/>
                  <a:pt x="5292" y="1339"/>
                  <a:pt x="5297" y="1339"/>
                </a:cubicBezTo>
                <a:cubicBezTo>
                  <a:pt x="5301" y="1339"/>
                  <a:pt x="5305" y="1341"/>
                  <a:pt x="5308" y="1344"/>
                </a:cubicBezTo>
                <a:close/>
                <a:moveTo>
                  <a:pt x="2241" y="894"/>
                </a:moveTo>
                <a:cubicBezTo>
                  <a:pt x="2238" y="891"/>
                  <a:pt x="2236" y="886"/>
                  <a:pt x="2236" y="882"/>
                </a:cubicBezTo>
                <a:cubicBezTo>
                  <a:pt x="2236" y="878"/>
                  <a:pt x="2238" y="874"/>
                  <a:pt x="2241" y="871"/>
                </a:cubicBezTo>
                <a:cubicBezTo>
                  <a:pt x="2244" y="868"/>
                  <a:pt x="2248" y="866"/>
                  <a:pt x="2252" y="866"/>
                </a:cubicBezTo>
                <a:cubicBezTo>
                  <a:pt x="2256" y="866"/>
                  <a:pt x="2260" y="868"/>
                  <a:pt x="2263" y="871"/>
                </a:cubicBezTo>
                <a:cubicBezTo>
                  <a:pt x="2266" y="874"/>
                  <a:pt x="2268" y="878"/>
                  <a:pt x="2268" y="882"/>
                </a:cubicBezTo>
                <a:cubicBezTo>
                  <a:pt x="2268" y="886"/>
                  <a:pt x="2266" y="891"/>
                  <a:pt x="2263" y="894"/>
                </a:cubicBezTo>
                <a:cubicBezTo>
                  <a:pt x="2260" y="897"/>
                  <a:pt x="2256" y="898"/>
                  <a:pt x="2252" y="898"/>
                </a:cubicBezTo>
                <a:cubicBezTo>
                  <a:pt x="2248" y="898"/>
                  <a:pt x="2244" y="897"/>
                  <a:pt x="2241" y="894"/>
                </a:cubicBezTo>
                <a:close/>
                <a:moveTo>
                  <a:pt x="2686" y="396"/>
                </a:moveTo>
                <a:cubicBezTo>
                  <a:pt x="2683" y="393"/>
                  <a:pt x="2682" y="389"/>
                  <a:pt x="2682" y="384"/>
                </a:cubicBezTo>
                <a:cubicBezTo>
                  <a:pt x="2682" y="380"/>
                  <a:pt x="2683" y="376"/>
                  <a:pt x="2686" y="373"/>
                </a:cubicBezTo>
                <a:cubicBezTo>
                  <a:pt x="2689" y="370"/>
                  <a:pt x="2694" y="368"/>
                  <a:pt x="2698" y="368"/>
                </a:cubicBezTo>
                <a:cubicBezTo>
                  <a:pt x="2702" y="368"/>
                  <a:pt x="2706" y="370"/>
                  <a:pt x="2709" y="373"/>
                </a:cubicBezTo>
                <a:cubicBezTo>
                  <a:pt x="2712" y="376"/>
                  <a:pt x="2714" y="380"/>
                  <a:pt x="2714" y="384"/>
                </a:cubicBezTo>
                <a:cubicBezTo>
                  <a:pt x="2714" y="389"/>
                  <a:pt x="2712" y="393"/>
                  <a:pt x="2709" y="396"/>
                </a:cubicBezTo>
                <a:cubicBezTo>
                  <a:pt x="2706" y="399"/>
                  <a:pt x="2702" y="400"/>
                  <a:pt x="2698" y="400"/>
                </a:cubicBezTo>
                <a:cubicBezTo>
                  <a:pt x="2694" y="400"/>
                  <a:pt x="2689" y="399"/>
                  <a:pt x="2686" y="396"/>
                </a:cubicBezTo>
                <a:close/>
                <a:moveTo>
                  <a:pt x="3919" y="901"/>
                </a:moveTo>
                <a:cubicBezTo>
                  <a:pt x="3922" y="903"/>
                  <a:pt x="3924" y="908"/>
                  <a:pt x="3924" y="912"/>
                </a:cubicBezTo>
                <a:cubicBezTo>
                  <a:pt x="3924" y="916"/>
                  <a:pt x="3922" y="920"/>
                  <a:pt x="3919" y="923"/>
                </a:cubicBezTo>
                <a:cubicBezTo>
                  <a:pt x="3916" y="926"/>
                  <a:pt x="3912" y="928"/>
                  <a:pt x="3908" y="928"/>
                </a:cubicBezTo>
                <a:cubicBezTo>
                  <a:pt x="3903" y="928"/>
                  <a:pt x="3899" y="926"/>
                  <a:pt x="3896" y="923"/>
                </a:cubicBezTo>
                <a:cubicBezTo>
                  <a:pt x="3893" y="920"/>
                  <a:pt x="3892" y="916"/>
                  <a:pt x="3892" y="912"/>
                </a:cubicBezTo>
                <a:cubicBezTo>
                  <a:pt x="3892" y="908"/>
                  <a:pt x="3893" y="903"/>
                  <a:pt x="3896" y="901"/>
                </a:cubicBezTo>
                <a:cubicBezTo>
                  <a:pt x="3899" y="898"/>
                  <a:pt x="3903" y="896"/>
                  <a:pt x="3908" y="896"/>
                </a:cubicBezTo>
                <a:cubicBezTo>
                  <a:pt x="3912" y="896"/>
                  <a:pt x="3916" y="898"/>
                  <a:pt x="3919" y="901"/>
                </a:cubicBezTo>
                <a:close/>
                <a:moveTo>
                  <a:pt x="2161" y="44"/>
                </a:moveTo>
                <a:cubicBezTo>
                  <a:pt x="2158" y="41"/>
                  <a:pt x="2156" y="37"/>
                  <a:pt x="2156" y="33"/>
                </a:cubicBezTo>
                <a:cubicBezTo>
                  <a:pt x="2156" y="29"/>
                  <a:pt x="2158" y="24"/>
                  <a:pt x="2161" y="22"/>
                </a:cubicBezTo>
                <a:cubicBezTo>
                  <a:pt x="2164" y="19"/>
                  <a:pt x="2168" y="17"/>
                  <a:pt x="2172" y="17"/>
                </a:cubicBezTo>
                <a:cubicBezTo>
                  <a:pt x="2176" y="17"/>
                  <a:pt x="2180" y="19"/>
                  <a:pt x="2183" y="22"/>
                </a:cubicBezTo>
                <a:cubicBezTo>
                  <a:pt x="2186" y="24"/>
                  <a:pt x="2188" y="29"/>
                  <a:pt x="2188" y="33"/>
                </a:cubicBezTo>
                <a:cubicBezTo>
                  <a:pt x="2188" y="37"/>
                  <a:pt x="2186" y="41"/>
                  <a:pt x="2183" y="44"/>
                </a:cubicBezTo>
                <a:cubicBezTo>
                  <a:pt x="2180" y="47"/>
                  <a:pt x="2176" y="49"/>
                  <a:pt x="2172" y="49"/>
                </a:cubicBezTo>
                <a:cubicBezTo>
                  <a:pt x="2168" y="49"/>
                  <a:pt x="2164" y="47"/>
                  <a:pt x="2161" y="44"/>
                </a:cubicBezTo>
                <a:close/>
                <a:moveTo>
                  <a:pt x="28" y="1311"/>
                </a:moveTo>
                <a:cubicBezTo>
                  <a:pt x="31" y="1314"/>
                  <a:pt x="32" y="1318"/>
                  <a:pt x="32" y="1322"/>
                </a:cubicBezTo>
                <a:cubicBezTo>
                  <a:pt x="32" y="1326"/>
                  <a:pt x="31" y="1331"/>
                  <a:pt x="28" y="1334"/>
                </a:cubicBezTo>
                <a:cubicBezTo>
                  <a:pt x="25" y="1337"/>
                  <a:pt x="20" y="1338"/>
                  <a:pt x="16" y="1338"/>
                </a:cubicBezTo>
                <a:cubicBezTo>
                  <a:pt x="12" y="1338"/>
                  <a:pt x="8" y="1337"/>
                  <a:pt x="5" y="1334"/>
                </a:cubicBezTo>
                <a:cubicBezTo>
                  <a:pt x="2" y="1331"/>
                  <a:pt x="0" y="1326"/>
                  <a:pt x="0" y="1322"/>
                </a:cubicBezTo>
                <a:cubicBezTo>
                  <a:pt x="0" y="1318"/>
                  <a:pt x="2" y="1314"/>
                  <a:pt x="5" y="1311"/>
                </a:cubicBezTo>
                <a:cubicBezTo>
                  <a:pt x="8" y="1308"/>
                  <a:pt x="12" y="1306"/>
                  <a:pt x="16" y="1306"/>
                </a:cubicBezTo>
                <a:cubicBezTo>
                  <a:pt x="20" y="1306"/>
                  <a:pt x="25" y="1308"/>
                  <a:pt x="28" y="1311"/>
                </a:cubicBezTo>
                <a:close/>
              </a:path>
            </a:pathLst>
          </a:custGeom>
          <a:solidFill>
            <a:srgbClr val="8EA2A2"/>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739353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lleen titel (grijs)">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87E54598-B519-45AB-A730-C371E5E91CFA}"/>
              </a:ext>
            </a:extLst>
          </p:cNvPr>
          <p:cNvGrpSpPr>
            <a:grpSpLocks/>
          </p:cNvGrpSpPr>
          <p:nvPr userDrawn="1"/>
        </p:nvGrpSpPr>
        <p:grpSpPr bwMode="gray">
          <a:xfrm>
            <a:off x="9809164" y="3175"/>
            <a:ext cx="882650" cy="7559676"/>
            <a:chOff x="9809164" y="3175"/>
            <a:chExt cx="882650" cy="7559676"/>
          </a:xfrm>
        </p:grpSpPr>
        <p:sp>
          <p:nvSpPr>
            <p:cNvPr id="8" name="Freeform 6">
              <a:extLst>
                <a:ext uri="{FF2B5EF4-FFF2-40B4-BE49-F238E27FC236}">
                  <a16:creationId xmlns:a16="http://schemas.microsoft.com/office/drawing/2014/main" id="{DBB8B25C-312F-441B-B476-6B9574AF39C2}"/>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10" name="Groep 9">
              <a:extLst>
                <a:ext uri="{FF2B5EF4-FFF2-40B4-BE49-F238E27FC236}">
                  <a16:creationId xmlns:a16="http://schemas.microsoft.com/office/drawing/2014/main" id="{A44A8EFC-CA63-40BF-8D9C-50F6A19B5B54}"/>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11" name="Freeform 5">
                <a:extLst>
                  <a:ext uri="{FF2B5EF4-FFF2-40B4-BE49-F238E27FC236}">
                    <a16:creationId xmlns:a16="http://schemas.microsoft.com/office/drawing/2014/main" id="{E72A3B64-77DC-4560-8902-6FCF7AACD6B7}"/>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7">
                <a:extLst>
                  <a:ext uri="{FF2B5EF4-FFF2-40B4-BE49-F238E27FC236}">
                    <a16:creationId xmlns:a16="http://schemas.microsoft.com/office/drawing/2014/main" id="{46B22111-0D69-43F5-B28C-AED9784BB92D}"/>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5" name="Tijdelijke aanduiding voor voettekst 4"/>
          <p:cNvSpPr>
            <a:spLocks noGrp="1"/>
          </p:cNvSpPr>
          <p:nvPr>
            <p:ph type="ftr" sz="quarter" idx="11"/>
          </p:nvPr>
        </p:nvSpPr>
        <p:spPr/>
        <p:txBody>
          <a:bodyPr/>
          <a:lstStyle>
            <a:lvl1pPr>
              <a:defRPr>
                <a:solidFill>
                  <a:srgbClr val="748585"/>
                </a:solidFill>
              </a:defRPr>
            </a:lvl1pPr>
          </a:lstStyle>
          <a:p>
            <a:r>
              <a:rPr lang="en-US" noProof="1"/>
              <a:t>[Title] | Status: [...]</a:t>
            </a:r>
          </a:p>
        </p:txBody>
      </p:sp>
      <p:sp>
        <p:nvSpPr>
          <p:cNvPr id="6" name="Tijdelijke aanduiding voor dianummer 5"/>
          <p:cNvSpPr>
            <a:spLocks noGrp="1"/>
          </p:cNvSpPr>
          <p:nvPr>
            <p:ph type="sldNum" sz="quarter" idx="12"/>
          </p:nvPr>
        </p:nvSpPr>
        <p:spPr/>
        <p:txBody>
          <a:bodyPr/>
          <a:lstStyle/>
          <a:p>
            <a:fld id="{1336C48C-F87C-4E4B-81EF-5027B17D1F61}" type="slidenum">
              <a:rPr lang="nl-NL" noProof="1" smtClean="0"/>
              <a:pPr/>
              <a:t>‹nr.›</a:t>
            </a:fld>
            <a:endParaRPr lang="nl-NL" noProof="1"/>
          </a:p>
        </p:txBody>
      </p:sp>
      <p:sp>
        <p:nvSpPr>
          <p:cNvPr id="9" name="Titel 1"/>
          <p:cNvSpPr>
            <a:spLocks noGrp="1"/>
          </p:cNvSpPr>
          <p:nvPr>
            <p:ph type="title" hasCustomPrompt="1"/>
          </p:nvPr>
        </p:nvSpPr>
        <p:spPr bwMode="gray">
          <a:xfrm>
            <a:off x="947619" y="1132653"/>
            <a:ext cx="8776547" cy="430031"/>
          </a:xfrm>
        </p:spPr>
        <p:txBody>
          <a:bodyPr/>
          <a:lstStyle>
            <a:lvl1pPr>
              <a:defRPr/>
            </a:lvl1pPr>
          </a:lstStyle>
          <a:p>
            <a:r>
              <a:rPr lang="nl-NL" noProof="1"/>
              <a:t>[Titel]</a:t>
            </a:r>
          </a:p>
        </p:txBody>
      </p:sp>
    </p:spTree>
    <p:extLst>
      <p:ext uri="{BB962C8B-B14F-4D97-AF65-F5344CB8AC3E}">
        <p14:creationId xmlns:p14="http://schemas.microsoft.com/office/powerpoint/2010/main" val="2850162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g (grijs)">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C960673E-8E5D-422C-866F-CF48157AEC62}"/>
              </a:ext>
            </a:extLst>
          </p:cNvPr>
          <p:cNvGrpSpPr>
            <a:grpSpLocks/>
          </p:cNvGrpSpPr>
          <p:nvPr userDrawn="1"/>
        </p:nvGrpSpPr>
        <p:grpSpPr bwMode="gray">
          <a:xfrm>
            <a:off x="9809164" y="3175"/>
            <a:ext cx="882650" cy="7559676"/>
            <a:chOff x="9809164" y="3175"/>
            <a:chExt cx="882650" cy="7559676"/>
          </a:xfrm>
        </p:grpSpPr>
        <p:sp>
          <p:nvSpPr>
            <p:cNvPr id="5" name="Freeform 6">
              <a:extLst>
                <a:ext uri="{FF2B5EF4-FFF2-40B4-BE49-F238E27FC236}">
                  <a16:creationId xmlns:a16="http://schemas.microsoft.com/office/drawing/2014/main" id="{4ED6F2F2-F4BF-46C8-BD8F-3C3A5950B894}"/>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D6DEE3"/>
            </a:solidFill>
            <a:ln>
              <a:noFill/>
            </a:ln>
          </p:spPr>
          <p:txBody>
            <a:bodyPr vert="horz" wrap="square" lIns="91440" tIns="45720" rIns="91440" bIns="45720" numCol="1" anchor="t" anchorCtr="0" compatLnSpc="1">
              <a:prstTxWarp prst="textNoShape">
                <a:avLst/>
              </a:prstTxWarp>
            </a:bodyPr>
            <a:lstStyle/>
            <a:p>
              <a:endParaRPr lang="nl-NL" dirty="0"/>
            </a:p>
          </p:txBody>
        </p:sp>
        <p:grpSp>
          <p:nvGrpSpPr>
            <p:cNvPr id="6" name="Groep 5">
              <a:extLst>
                <a:ext uri="{FF2B5EF4-FFF2-40B4-BE49-F238E27FC236}">
                  <a16:creationId xmlns:a16="http://schemas.microsoft.com/office/drawing/2014/main" id="{7F2D2B93-7674-47C1-A41D-CD5A331756ED}"/>
                </a:ext>
              </a:extLst>
            </p:cNvPr>
            <p:cNvGrpSpPr>
              <a:grpSpLocks/>
            </p:cNvGrpSpPr>
            <p:nvPr userDrawn="1"/>
          </p:nvGrpSpPr>
          <p:grpSpPr bwMode="gray">
            <a:xfrm>
              <a:off x="9828214" y="5418138"/>
              <a:ext cx="863600" cy="2144713"/>
              <a:chOff x="9828214" y="5411788"/>
              <a:chExt cx="863600" cy="2144713"/>
            </a:xfrm>
            <a:solidFill>
              <a:srgbClr val="D6DEE3"/>
            </a:solidFill>
          </p:grpSpPr>
          <p:sp>
            <p:nvSpPr>
              <p:cNvPr id="7" name="Freeform 5">
                <a:extLst>
                  <a:ext uri="{FF2B5EF4-FFF2-40B4-BE49-F238E27FC236}">
                    <a16:creationId xmlns:a16="http://schemas.microsoft.com/office/drawing/2014/main" id="{80C4E660-9F27-4081-B8FF-FDD280037996}"/>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7">
                <a:extLst>
                  <a:ext uri="{FF2B5EF4-FFF2-40B4-BE49-F238E27FC236}">
                    <a16:creationId xmlns:a16="http://schemas.microsoft.com/office/drawing/2014/main" id="{B4285FA1-830B-4412-939C-8B6B629D0B62}"/>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9" name="Tijdelijke aanduiding voor voettekst 8"/>
          <p:cNvSpPr>
            <a:spLocks noGrp="1"/>
          </p:cNvSpPr>
          <p:nvPr>
            <p:ph type="ftr" sz="quarter" idx="11"/>
          </p:nvPr>
        </p:nvSpPr>
        <p:spPr/>
        <p:txBody>
          <a:bodyPr/>
          <a:lstStyle>
            <a:lvl1pPr>
              <a:defRPr>
                <a:solidFill>
                  <a:srgbClr val="748585"/>
                </a:solidFill>
              </a:defRPr>
            </a:lvl1pPr>
          </a:lstStyle>
          <a:p>
            <a:r>
              <a:rPr lang="en-US" noProof="1"/>
              <a:t>[Title] | Status: [...]</a:t>
            </a:r>
          </a:p>
        </p:txBody>
      </p:sp>
      <p:sp>
        <p:nvSpPr>
          <p:cNvPr id="10" name="Tijdelijke aanduiding voor dianummer 9"/>
          <p:cNvSpPr>
            <a:spLocks noGrp="1"/>
          </p:cNvSpPr>
          <p:nvPr>
            <p:ph type="sldNum" sz="quarter" idx="12"/>
          </p:nvPr>
        </p:nvSpPr>
        <p:spPr/>
        <p:txBody>
          <a:body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16665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met foto (liggend)">
    <p:bg>
      <p:bgPr>
        <a:solidFill>
          <a:srgbClr val="FFFFFF"/>
        </a:solidFill>
        <a:effectLst/>
      </p:bgPr>
    </p:bg>
    <p:spTree>
      <p:nvGrpSpPr>
        <p:cNvPr id="1" name=""/>
        <p:cNvGrpSpPr/>
        <p:nvPr/>
      </p:nvGrpSpPr>
      <p:grpSpPr>
        <a:xfrm>
          <a:off x="0" y="0"/>
          <a:ext cx="0" cy="0"/>
          <a:chOff x="0" y="0"/>
          <a:chExt cx="0" cy="0"/>
        </a:xfrm>
      </p:grpSpPr>
      <p:sp>
        <p:nvSpPr>
          <p:cNvPr id="5" name="Tijdelijke aanduiding voor afbeelding 12">
            <a:extLst>
              <a:ext uri="{FF2B5EF4-FFF2-40B4-BE49-F238E27FC236}">
                <a16:creationId xmlns:a16="http://schemas.microsoft.com/office/drawing/2014/main" id="{3ED52E67-AD7D-4EB0-8B70-59BC4AC18DCD}"/>
              </a:ext>
            </a:extLst>
          </p:cNvPr>
          <p:cNvSpPr>
            <a:spLocks noGrp="1"/>
          </p:cNvSpPr>
          <p:nvPr>
            <p:ph type="pic" idx="10" hasCustomPrompt="1"/>
          </p:nvPr>
        </p:nvSpPr>
        <p:spPr bwMode="gray">
          <a:xfrm>
            <a:off x="1" y="1076138"/>
            <a:ext cx="10691813" cy="6483863"/>
          </a:xfrm>
          <a:custGeom>
            <a:avLst/>
            <a:gdLst>
              <a:gd name="connsiteX0" fmla="*/ 10691813 w 10691813"/>
              <a:gd name="connsiteY0" fmla="*/ 0 h 6483863"/>
              <a:gd name="connsiteX1" fmla="*/ 10691813 w 10691813"/>
              <a:gd name="connsiteY1" fmla="*/ 4642116 h 6483863"/>
              <a:gd name="connsiteX2" fmla="*/ 7489329 w 10691813"/>
              <a:gd name="connsiteY2" fmla="*/ 6286263 h 6483863"/>
              <a:gd name="connsiteX3" fmla="*/ 7023078 w 10691813"/>
              <a:gd name="connsiteY3" fmla="*/ 6483863 h 6483863"/>
              <a:gd name="connsiteX4" fmla="*/ 0 w 10691813"/>
              <a:gd name="connsiteY4" fmla="*/ 6483863 h 6483863"/>
              <a:gd name="connsiteX5" fmla="*/ 0 w 10691813"/>
              <a:gd name="connsiteY5" fmla="*/ 6474736 h 6483863"/>
              <a:gd name="connsiteX6" fmla="*/ 0 w 10691813"/>
              <a:gd name="connsiteY6" fmla="*/ 6456405 h 6483863"/>
              <a:gd name="connsiteX7" fmla="*/ 0 w 10691813"/>
              <a:gd name="connsiteY7" fmla="*/ 6426182 h 6483863"/>
              <a:gd name="connsiteX8" fmla="*/ 0 w 10691813"/>
              <a:gd name="connsiteY8" fmla="*/ 6381096 h 6483863"/>
              <a:gd name="connsiteX9" fmla="*/ 0 w 10691813"/>
              <a:gd name="connsiteY9" fmla="*/ 6318174 h 6483863"/>
              <a:gd name="connsiteX10" fmla="*/ 0 w 10691813"/>
              <a:gd name="connsiteY10" fmla="*/ 6234443 h 6483863"/>
              <a:gd name="connsiteX11" fmla="*/ 0 w 10691813"/>
              <a:gd name="connsiteY11" fmla="*/ 6126931 h 6483863"/>
              <a:gd name="connsiteX12" fmla="*/ 0 w 10691813"/>
              <a:gd name="connsiteY12" fmla="*/ 5992664 h 6483863"/>
              <a:gd name="connsiteX13" fmla="*/ 0 w 10691813"/>
              <a:gd name="connsiteY13" fmla="*/ 5914569 h 6483863"/>
              <a:gd name="connsiteX14" fmla="*/ 0 w 10691813"/>
              <a:gd name="connsiteY14" fmla="*/ 5828670 h 6483863"/>
              <a:gd name="connsiteX15" fmla="*/ 0 w 10691813"/>
              <a:gd name="connsiteY15" fmla="*/ 5734597 h 6483863"/>
              <a:gd name="connsiteX16" fmla="*/ 0 w 10691813"/>
              <a:gd name="connsiteY16" fmla="*/ 5631977 h 6483863"/>
              <a:gd name="connsiteX17" fmla="*/ 0 w 10691813"/>
              <a:gd name="connsiteY17" fmla="*/ 5520439 h 6483863"/>
              <a:gd name="connsiteX18" fmla="*/ 0 w 10691813"/>
              <a:gd name="connsiteY18" fmla="*/ 5399612 h 6483863"/>
              <a:gd name="connsiteX19" fmla="*/ 0 w 10691813"/>
              <a:gd name="connsiteY19" fmla="*/ 5269123 h 6483863"/>
              <a:gd name="connsiteX20" fmla="*/ 0 w 10691813"/>
              <a:gd name="connsiteY20" fmla="*/ 5128601 h 6483863"/>
              <a:gd name="connsiteX21" fmla="*/ 0 w 10691813"/>
              <a:gd name="connsiteY21" fmla="*/ 4977675 h 6483863"/>
              <a:gd name="connsiteX22" fmla="*/ 0 w 10691813"/>
              <a:gd name="connsiteY22" fmla="*/ 4815972 h 6483863"/>
              <a:gd name="connsiteX23" fmla="*/ 0 w 10691813"/>
              <a:gd name="connsiteY23" fmla="*/ 4643123 h 6483863"/>
              <a:gd name="connsiteX24" fmla="*/ 0 w 10691813"/>
              <a:gd name="connsiteY24" fmla="*/ 4458754 h 6483863"/>
              <a:gd name="connsiteX25" fmla="*/ 10691813 w 10691813"/>
              <a:gd name="connsiteY25" fmla="*/ 0 h 648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91813" h="6483863">
                <a:moveTo>
                  <a:pt x="10691813" y="0"/>
                </a:moveTo>
                <a:cubicBezTo>
                  <a:pt x="10691813" y="0"/>
                  <a:pt x="10691813" y="0"/>
                  <a:pt x="10691813" y="4642116"/>
                </a:cubicBezTo>
                <a:cubicBezTo>
                  <a:pt x="9664770" y="5255572"/>
                  <a:pt x="8595432" y="5805392"/>
                  <a:pt x="7489329" y="6286263"/>
                </a:cubicBezTo>
                <a:lnTo>
                  <a:pt x="7023078" y="6483863"/>
                </a:lnTo>
                <a:lnTo>
                  <a:pt x="0" y="6483863"/>
                </a:lnTo>
                <a:lnTo>
                  <a:pt x="0" y="6474736"/>
                </a:lnTo>
                <a:lnTo>
                  <a:pt x="0" y="6456405"/>
                </a:lnTo>
                <a:lnTo>
                  <a:pt x="0" y="6426182"/>
                </a:lnTo>
                <a:lnTo>
                  <a:pt x="0" y="6381096"/>
                </a:lnTo>
                <a:lnTo>
                  <a:pt x="0" y="6318174"/>
                </a:lnTo>
                <a:lnTo>
                  <a:pt x="0" y="6234443"/>
                </a:lnTo>
                <a:lnTo>
                  <a:pt x="0" y="6126931"/>
                </a:lnTo>
                <a:lnTo>
                  <a:pt x="0" y="5992664"/>
                </a:lnTo>
                <a:lnTo>
                  <a:pt x="0" y="5914569"/>
                </a:lnTo>
                <a:lnTo>
                  <a:pt x="0" y="5828670"/>
                </a:lnTo>
                <a:lnTo>
                  <a:pt x="0" y="5734597"/>
                </a:lnTo>
                <a:lnTo>
                  <a:pt x="0" y="5631977"/>
                </a:lnTo>
                <a:lnTo>
                  <a:pt x="0" y="5520439"/>
                </a:lnTo>
                <a:lnTo>
                  <a:pt x="0" y="5399612"/>
                </a:lnTo>
                <a:lnTo>
                  <a:pt x="0" y="5269123"/>
                </a:lnTo>
                <a:lnTo>
                  <a:pt x="0" y="5128601"/>
                </a:lnTo>
                <a:lnTo>
                  <a:pt x="0" y="4977675"/>
                </a:lnTo>
                <a:lnTo>
                  <a:pt x="0" y="4815972"/>
                </a:lnTo>
                <a:lnTo>
                  <a:pt x="0" y="4643123"/>
                </a:lnTo>
                <a:lnTo>
                  <a:pt x="0" y="4458754"/>
                </a:lnTo>
                <a:cubicBezTo>
                  <a:pt x="3962600" y="3847757"/>
                  <a:pt x="7604535" y="2281245"/>
                  <a:pt x="10691813" y="0"/>
                </a:cubicBezTo>
                <a:close/>
              </a:path>
            </a:pathLst>
          </a:custGeom>
          <a:noFill/>
        </p:spPr>
        <p:txBody>
          <a:bodyPr wrap="square">
            <a:noAutofit/>
          </a:bodyPr>
          <a:lstStyle>
            <a:lvl1pPr marL="0" indent="0" algn="l" defTabSz="1007943" rtl="0" eaLnBrk="1" latinLnBrk="0" hangingPunct="1">
              <a:lnSpc>
                <a:spcPct val="90000"/>
              </a:lnSpc>
              <a:spcBef>
                <a:spcPts val="1102"/>
              </a:spcBef>
              <a:buFont typeface="Arial" panose="020B0604020202020204" pitchFamily="34" charset="0"/>
              <a:buNone/>
              <a:defRPr baseline="0"/>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[Selecteer fotokader -&gt; Invoegen -&gt; Afbeeldingen]</a:t>
            </a:r>
          </a:p>
        </p:txBody>
      </p:sp>
      <p:sp>
        <p:nvSpPr>
          <p:cNvPr id="13" name="Vrije vorm: vorm 12">
            <a:extLst>
              <a:ext uri="{FF2B5EF4-FFF2-40B4-BE49-F238E27FC236}">
                <a16:creationId xmlns:a16="http://schemas.microsoft.com/office/drawing/2014/main" id="{3D403A6F-E1D5-4D3F-BC1B-545654252154}"/>
              </a:ext>
            </a:extLst>
          </p:cNvPr>
          <p:cNvSpPr>
            <a:spLocks/>
          </p:cNvSpPr>
          <p:nvPr userDrawn="1"/>
        </p:nvSpPr>
        <p:spPr bwMode="gray">
          <a:xfrm>
            <a:off x="4637159" y="2212920"/>
            <a:ext cx="6054840" cy="5351400"/>
          </a:xfrm>
          <a:custGeom>
            <a:avLst/>
            <a:gdLst>
              <a:gd name="connsiteX0" fmla="*/ 6054725 w 6054725"/>
              <a:gd name="connsiteY0" fmla="*/ 0 h 5351463"/>
              <a:gd name="connsiteX1" fmla="*/ 6054725 w 6054725"/>
              <a:gd name="connsiteY1" fmla="*/ 3504950 h 5351463"/>
              <a:gd name="connsiteX2" fmla="*/ 6052528 w 6054725"/>
              <a:gd name="connsiteY2" fmla="*/ 3507145 h 5351463"/>
              <a:gd name="connsiteX3" fmla="*/ 6053137 w 6054725"/>
              <a:gd name="connsiteY3" fmla="*/ 3506788 h 5351463"/>
              <a:gd name="connsiteX4" fmla="*/ 4063364 w 6054725"/>
              <a:gd name="connsiteY4" fmla="*/ 5351463 h 5351463"/>
              <a:gd name="connsiteX5" fmla="*/ 2376487 w 6054725"/>
              <a:gd name="connsiteY5" fmla="*/ 5351463 h 5351463"/>
              <a:gd name="connsiteX6" fmla="*/ 5610641 w 6054725"/>
              <a:gd name="connsiteY6" fmla="*/ 3765555 h 5351463"/>
              <a:gd name="connsiteX7" fmla="*/ 5872182 w 6054725"/>
              <a:gd name="connsiteY7" fmla="*/ 3612609 h 5351463"/>
              <a:gd name="connsiteX8" fmla="*/ 5610053 w 6054725"/>
              <a:gd name="connsiteY8" fmla="*/ 3765883 h 5351463"/>
              <a:gd name="connsiteX9" fmla="*/ 2376238 w 6054725"/>
              <a:gd name="connsiteY9" fmla="*/ 5351463 h 5351463"/>
              <a:gd name="connsiteX10" fmla="*/ 0 w 6054725"/>
              <a:gd name="connsiteY10" fmla="*/ 5351463 h 5351463"/>
              <a:gd name="connsiteX11" fmla="*/ 4034367 w 6054725"/>
              <a:gd name="connsiteY11" fmla="*/ 2600406 h 5351463"/>
              <a:gd name="connsiteX12" fmla="*/ 6054725 w 6054725"/>
              <a:gd name="connsiteY12" fmla="*/ 0 h 535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4725" h="5351463">
                <a:moveTo>
                  <a:pt x="6054725" y="0"/>
                </a:moveTo>
                <a:lnTo>
                  <a:pt x="6054725" y="3504950"/>
                </a:lnTo>
                <a:lnTo>
                  <a:pt x="6052528" y="3507145"/>
                </a:lnTo>
                <a:lnTo>
                  <a:pt x="6053137" y="3506788"/>
                </a:lnTo>
                <a:cubicBezTo>
                  <a:pt x="5446394" y="4178675"/>
                  <a:pt x="4780597" y="4796633"/>
                  <a:pt x="4063364" y="5351463"/>
                </a:cubicBezTo>
                <a:lnTo>
                  <a:pt x="2376487" y="5351463"/>
                </a:lnTo>
                <a:cubicBezTo>
                  <a:pt x="3492460" y="4890691"/>
                  <a:pt x="4572212" y="4360213"/>
                  <a:pt x="5610641" y="3765555"/>
                </a:cubicBezTo>
                <a:lnTo>
                  <a:pt x="5872182" y="3612609"/>
                </a:lnTo>
                <a:lnTo>
                  <a:pt x="5610053" y="3765883"/>
                </a:lnTo>
                <a:cubicBezTo>
                  <a:pt x="4571734" y="4360418"/>
                  <a:pt x="3492094" y="4890786"/>
                  <a:pt x="2376238" y="5351463"/>
                </a:cubicBezTo>
                <a:cubicBezTo>
                  <a:pt x="2376238" y="5351463"/>
                  <a:pt x="2376238" y="5351463"/>
                  <a:pt x="0" y="5351463"/>
                </a:cubicBezTo>
                <a:cubicBezTo>
                  <a:pt x="1514633" y="4691133"/>
                  <a:pt x="2880058" y="3752970"/>
                  <a:pt x="4034367" y="2600406"/>
                </a:cubicBezTo>
                <a:cubicBezTo>
                  <a:pt x="4811843" y="1823043"/>
                  <a:pt x="5491222" y="949898"/>
                  <a:pt x="6054725" y="0"/>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dirty="0"/>
          </a:p>
        </p:txBody>
      </p:sp>
      <p:sp>
        <p:nvSpPr>
          <p:cNvPr id="8" name="Freeform 7 (PHJU)">
            <a:extLst>
              <a:ext uri="{FF2B5EF4-FFF2-40B4-BE49-F238E27FC236}">
                <a16:creationId xmlns:a16="http://schemas.microsoft.com/office/drawing/2014/main" id="{E28722BD-73F8-4780-8C0C-6DC0E41C61D2}"/>
              </a:ext>
            </a:extLst>
          </p:cNvPr>
          <p:cNvSpPr>
            <a:spLocks noGrp="1"/>
          </p:cNvSpPr>
          <p:nvPr>
            <p:ph type="body" idx="1001" hasCustomPrompt="1"/>
            <p:custDataLst>
              <p:custData r:id="rId1"/>
            </p:custDataLst>
          </p:nvPr>
        </p:nvSpPr>
        <p:spPr bwMode="gray">
          <a:xfrm>
            <a:off x="4644837" y="2212787"/>
            <a:ext cx="6054725" cy="5351463"/>
          </a:xfrm>
          <a:custGeom>
            <a:avLst/>
            <a:gdLst>
              <a:gd name="T0" fmla="*/ 19072 w 19072"/>
              <a:gd name="T1" fmla="*/ 0 h 16873"/>
              <a:gd name="T2" fmla="*/ 12708 w 19072"/>
              <a:gd name="T3" fmla="*/ 8199 h 16873"/>
              <a:gd name="T4" fmla="*/ 0 w 19072"/>
              <a:gd name="T5" fmla="*/ 16873 h 16873"/>
              <a:gd name="T6" fmla="*/ 7485 w 19072"/>
              <a:gd name="T7" fmla="*/ 16873 h 16873"/>
              <a:gd name="T8" fmla="*/ 19065 w 19072"/>
              <a:gd name="T9" fmla="*/ 11058 h 16873"/>
              <a:gd name="T10" fmla="*/ 19072 w 19072"/>
              <a:gd name="T11" fmla="*/ 11051 h 16873"/>
              <a:gd name="T12" fmla="*/ 19072 w 19072"/>
              <a:gd name="T13" fmla="*/ 0 h 16873"/>
            </a:gdLst>
            <a:ahLst/>
            <a:cxnLst>
              <a:cxn ang="0">
                <a:pos x="T0" y="T1"/>
              </a:cxn>
              <a:cxn ang="0">
                <a:pos x="T2" y="T3"/>
              </a:cxn>
              <a:cxn ang="0">
                <a:pos x="T4" y="T5"/>
              </a:cxn>
              <a:cxn ang="0">
                <a:pos x="T6" y="T7"/>
              </a:cxn>
              <a:cxn ang="0">
                <a:pos x="T8" y="T9"/>
              </a:cxn>
              <a:cxn ang="0">
                <a:pos x="T10" y="T11"/>
              </a:cxn>
              <a:cxn ang="0">
                <a:pos x="T12" y="T13"/>
              </a:cxn>
            </a:cxnLst>
            <a:rect l="0" t="0" r="r" b="b"/>
            <a:pathLst>
              <a:path w="19072" h="16873">
                <a:moveTo>
                  <a:pt x="19072" y="0"/>
                </a:moveTo>
                <a:cubicBezTo>
                  <a:pt x="17297" y="2995"/>
                  <a:pt x="15157" y="5748"/>
                  <a:pt x="12708" y="8199"/>
                </a:cubicBezTo>
                <a:cubicBezTo>
                  <a:pt x="9072" y="11833"/>
                  <a:pt x="4771" y="14791"/>
                  <a:pt x="0" y="16873"/>
                </a:cubicBezTo>
                <a:cubicBezTo>
                  <a:pt x="7485" y="16873"/>
                  <a:pt x="7485" y="16873"/>
                  <a:pt x="7485" y="16873"/>
                </a:cubicBezTo>
                <a:cubicBezTo>
                  <a:pt x="11502" y="15213"/>
                  <a:pt x="15370" y="13266"/>
                  <a:pt x="19065" y="11058"/>
                </a:cubicBezTo>
                <a:cubicBezTo>
                  <a:pt x="19067" y="11056"/>
                  <a:pt x="19069" y="11053"/>
                  <a:pt x="19072" y="11051"/>
                </a:cubicBezTo>
                <a:lnTo>
                  <a:pt x="19072" y="0"/>
                </a:lnTo>
                <a:close/>
              </a:path>
            </a:pathLst>
          </a:custGeom>
          <a:solidFill>
            <a:srgbClr val="000000">
              <a:alpha val="30000"/>
            </a:srgbClr>
          </a:solidFill>
          <a:ln>
            <a:noFill/>
          </a:ln>
        </p:spPr>
        <p:txBody>
          <a:bodyPr vert="horz" wrap="square" lIns="91440" tIns="45720" rIns="91440" bIns="45720" numCol="1" anchor="t" anchorCtr="0" compatLnSpc="1">
            <a:prstTxWarp prst="textNoShape">
              <a:avLst/>
            </a:prstTxWarp>
          </a:bodyPr>
          <a:lstStyle>
            <a:lvl1pPr marL="251986" indent="-251986" algn="l" defTabSz="1007943" rtl="0" eaLnBrk="1" latinLnBrk="0" hangingPunct="1">
              <a:lnSpc>
                <a:spcPct val="90000"/>
              </a:lnSpc>
              <a:spcBef>
                <a:spcPts val="1102"/>
              </a:spcBef>
              <a:buFont typeface="Arial" panose="020B0604020202020204" pitchFamily="34" charset="0"/>
              <a:buNone/>
              <a:defRPr/>
            </a:lvl1pPr>
          </a:lstStyle>
          <a:p>
            <a:r>
              <a:rPr lang="nl-NL"/>
              <a:t> </a:t>
            </a:r>
          </a:p>
        </p:txBody>
      </p:sp>
      <p:sp>
        <p:nvSpPr>
          <p:cNvPr id="9" name="Freeform 8 (PHJU)">
            <a:extLst>
              <a:ext uri="{FF2B5EF4-FFF2-40B4-BE49-F238E27FC236}">
                <a16:creationId xmlns:a16="http://schemas.microsoft.com/office/drawing/2014/main" id="{2798C09D-391B-4076-A91E-60C7A2EAA0FD}"/>
              </a:ext>
            </a:extLst>
          </p:cNvPr>
          <p:cNvSpPr>
            <a:spLocks noGrp="1"/>
          </p:cNvSpPr>
          <p:nvPr>
            <p:ph type="body" idx="1000" hasCustomPrompt="1"/>
            <p:custDataLst>
              <p:custData r:id="rId2"/>
            </p:custDataLst>
          </p:nvPr>
        </p:nvSpPr>
        <p:spPr bwMode="gray">
          <a:xfrm>
            <a:off x="4637088" y="2212787"/>
            <a:ext cx="6054725" cy="5351463"/>
          </a:xfrm>
          <a:custGeom>
            <a:avLst/>
            <a:gdLst>
              <a:gd name="T0" fmla="*/ 19072 w 19072"/>
              <a:gd name="T1" fmla="*/ 0 h 16873"/>
              <a:gd name="T2" fmla="*/ 12708 w 19072"/>
              <a:gd name="T3" fmla="*/ 8199 h 16873"/>
              <a:gd name="T4" fmla="*/ 0 w 19072"/>
              <a:gd name="T5" fmla="*/ 16873 h 16873"/>
              <a:gd name="T6" fmla="*/ 7485 w 19072"/>
              <a:gd name="T7" fmla="*/ 16873 h 16873"/>
              <a:gd name="T8" fmla="*/ 19065 w 19072"/>
              <a:gd name="T9" fmla="*/ 11058 h 16873"/>
              <a:gd name="T10" fmla="*/ 19072 w 19072"/>
              <a:gd name="T11" fmla="*/ 11051 h 16873"/>
              <a:gd name="T12" fmla="*/ 19072 w 19072"/>
              <a:gd name="T13" fmla="*/ 0 h 16873"/>
            </a:gdLst>
            <a:ahLst/>
            <a:cxnLst>
              <a:cxn ang="0">
                <a:pos x="T0" y="T1"/>
              </a:cxn>
              <a:cxn ang="0">
                <a:pos x="T2" y="T3"/>
              </a:cxn>
              <a:cxn ang="0">
                <a:pos x="T4" y="T5"/>
              </a:cxn>
              <a:cxn ang="0">
                <a:pos x="T6" y="T7"/>
              </a:cxn>
              <a:cxn ang="0">
                <a:pos x="T8" y="T9"/>
              </a:cxn>
              <a:cxn ang="0">
                <a:pos x="T10" y="T11"/>
              </a:cxn>
              <a:cxn ang="0">
                <a:pos x="T12" y="T13"/>
              </a:cxn>
            </a:cxnLst>
            <a:rect l="0" t="0" r="r" b="b"/>
            <a:pathLst>
              <a:path w="19072" h="16873">
                <a:moveTo>
                  <a:pt x="19072" y="0"/>
                </a:moveTo>
                <a:cubicBezTo>
                  <a:pt x="17297" y="2995"/>
                  <a:pt x="15157" y="5748"/>
                  <a:pt x="12708" y="8199"/>
                </a:cubicBezTo>
                <a:cubicBezTo>
                  <a:pt x="9072" y="11833"/>
                  <a:pt x="4771" y="14791"/>
                  <a:pt x="0" y="16873"/>
                </a:cubicBezTo>
                <a:cubicBezTo>
                  <a:pt x="7485" y="16873"/>
                  <a:pt x="7485" y="16873"/>
                  <a:pt x="7485" y="16873"/>
                </a:cubicBezTo>
                <a:cubicBezTo>
                  <a:pt x="11502" y="15213"/>
                  <a:pt x="15370" y="13266"/>
                  <a:pt x="19065" y="11058"/>
                </a:cubicBezTo>
                <a:cubicBezTo>
                  <a:pt x="19067" y="11056"/>
                  <a:pt x="19069" y="11053"/>
                  <a:pt x="19072" y="11051"/>
                </a:cubicBezTo>
                <a:lnTo>
                  <a:pt x="19072" y="0"/>
                </a:lnTo>
                <a:close/>
              </a:path>
            </a:pathLst>
          </a:custGeom>
          <a:solidFill>
            <a:srgbClr val="E42313">
              <a:alpha val="75000"/>
            </a:srgbClr>
          </a:solidFill>
          <a:ln>
            <a:noFill/>
          </a:ln>
        </p:spPr>
        <p:txBody>
          <a:bodyPr vert="horz" wrap="square" lIns="91440" tIns="45720" rIns="91440" bIns="45720" numCol="1" anchor="t" anchorCtr="0" compatLnSpc="1">
            <a:prstTxWarp prst="textNoShape">
              <a:avLst/>
            </a:prstTxWarp>
          </a:bodyPr>
          <a:lstStyle>
            <a:lvl1pPr marL="251986" indent="-251986" algn="l" defTabSz="1007943" rtl="0" eaLnBrk="1" latinLnBrk="0" hangingPunct="1">
              <a:lnSpc>
                <a:spcPct val="90000"/>
              </a:lnSpc>
              <a:spcBef>
                <a:spcPts val="1102"/>
              </a:spcBef>
              <a:buFont typeface="Arial" panose="020B0604020202020204" pitchFamily="34" charset="0"/>
              <a:buNone/>
              <a:defRPr/>
            </a:lvl1pPr>
          </a:lstStyle>
          <a:p>
            <a:r>
              <a:rPr lang="nl-NL"/>
              <a:t> </a:t>
            </a:r>
          </a:p>
        </p:txBody>
      </p:sp>
      <p:sp>
        <p:nvSpPr>
          <p:cNvPr id="10" name="LS1_1 (JU-Free)">
            <a:extLst>
              <a:ext uri="{FF2B5EF4-FFF2-40B4-BE49-F238E27FC236}">
                <a16:creationId xmlns:a16="http://schemas.microsoft.com/office/drawing/2014/main" id="{C623BE59-342F-4F27-BF5D-60AE87D7C280}"/>
              </a:ext>
            </a:extLst>
          </p:cNvPr>
          <p:cNvSpPr>
            <a:spLocks/>
          </p:cNvSpPr>
          <p:nvPr userDrawn="1"/>
        </p:nvSpPr>
        <p:spPr bwMode="gray">
          <a:xfrm>
            <a:off x="1084263" y="1011050"/>
            <a:ext cx="8337550" cy="4248150"/>
          </a:xfrm>
          <a:custGeom>
            <a:avLst/>
            <a:gdLst>
              <a:gd name="T0" fmla="*/ 25470 w 26272"/>
              <a:gd name="T1" fmla="*/ 1192 h 13397"/>
              <a:gd name="T2" fmla="*/ 26008 w 26272"/>
              <a:gd name="T3" fmla="*/ 1001 h 13397"/>
              <a:gd name="T4" fmla="*/ 2046 w 26272"/>
              <a:gd name="T5" fmla="*/ 12921 h 13397"/>
              <a:gd name="T6" fmla="*/ 1574 w 26272"/>
              <a:gd name="T7" fmla="*/ 13027 h 13397"/>
              <a:gd name="T8" fmla="*/ 1078 w 26272"/>
              <a:gd name="T9" fmla="*/ 13118 h 13397"/>
              <a:gd name="T10" fmla="*/ 2125 w 26272"/>
              <a:gd name="T11" fmla="*/ 12903 h 13397"/>
              <a:gd name="T12" fmla="*/ 733 w 26272"/>
              <a:gd name="T13" fmla="*/ 13237 h 13397"/>
              <a:gd name="T14" fmla="*/ 6030 w 26272"/>
              <a:gd name="T15" fmla="*/ 11889 h 13397"/>
              <a:gd name="T16" fmla="*/ 5541 w 26272"/>
              <a:gd name="T17" fmla="*/ 12013 h 13397"/>
              <a:gd name="T18" fmla="*/ 6352 w 26272"/>
              <a:gd name="T19" fmla="*/ 11769 h 13397"/>
              <a:gd name="T20" fmla="*/ 7499 w 26272"/>
              <a:gd name="T21" fmla="*/ 11384 h 13397"/>
              <a:gd name="T22" fmla="*/ 7184 w 26272"/>
              <a:gd name="T23" fmla="*/ 11521 h 13397"/>
              <a:gd name="T24" fmla="*/ 5192 w 26272"/>
              <a:gd name="T25" fmla="*/ 12115 h 13397"/>
              <a:gd name="T26" fmla="*/ 4984 w 26272"/>
              <a:gd name="T27" fmla="*/ 12196 h 13397"/>
              <a:gd name="T28" fmla="*/ 8034 w 26272"/>
              <a:gd name="T29" fmla="*/ 11103 h 13397"/>
              <a:gd name="T30" fmla="*/ 9922 w 26272"/>
              <a:gd name="T31" fmla="*/ 10262 h 13397"/>
              <a:gd name="T32" fmla="*/ 9124 w 26272"/>
              <a:gd name="T33" fmla="*/ 10231 h 13397"/>
              <a:gd name="T34" fmla="*/ 10399 w 26272"/>
              <a:gd name="T35" fmla="*/ 10227 h 13397"/>
              <a:gd name="T36" fmla="*/ 8760 w 26272"/>
              <a:gd name="T37" fmla="*/ 10348 h 13397"/>
              <a:gd name="T38" fmla="*/ 11030 w 26272"/>
              <a:gd name="T39" fmla="*/ 9684 h 13397"/>
              <a:gd name="T40" fmla="*/ 10609 w 26272"/>
              <a:gd name="T41" fmla="*/ 10082 h 13397"/>
              <a:gd name="T42" fmla="*/ 11437 w 26272"/>
              <a:gd name="T43" fmla="*/ 8730 h 13397"/>
              <a:gd name="T44" fmla="*/ 11228 w 26272"/>
              <a:gd name="T45" fmla="*/ 8189 h 13397"/>
              <a:gd name="T46" fmla="*/ 11575 w 26272"/>
              <a:gd name="T47" fmla="*/ 8706 h 13397"/>
              <a:gd name="T48" fmla="*/ 10968 w 26272"/>
              <a:gd name="T49" fmla="*/ 8203 h 13397"/>
              <a:gd name="T50" fmla="*/ 13152 w 26272"/>
              <a:gd name="T51" fmla="*/ 8007 h 13397"/>
              <a:gd name="T52" fmla="*/ 11793 w 26272"/>
              <a:gd name="T53" fmla="*/ 8690 h 13397"/>
              <a:gd name="T54" fmla="*/ 12280 w 26272"/>
              <a:gd name="T55" fmla="*/ 8584 h 13397"/>
              <a:gd name="T56" fmla="*/ 13497 w 26272"/>
              <a:gd name="T57" fmla="*/ 7089 h 13397"/>
              <a:gd name="T58" fmla="*/ 13503 w 26272"/>
              <a:gd name="T59" fmla="*/ 6985 h 13397"/>
              <a:gd name="T60" fmla="*/ 12604 w 26272"/>
              <a:gd name="T61" fmla="*/ 7143 h 13397"/>
              <a:gd name="T62" fmla="*/ 12794 w 26272"/>
              <a:gd name="T63" fmla="*/ 6558 h 13397"/>
              <a:gd name="T64" fmla="*/ 16103 w 26272"/>
              <a:gd name="T65" fmla="*/ 7201 h 13397"/>
              <a:gd name="T66" fmla="*/ 15645 w 26272"/>
              <a:gd name="T67" fmla="*/ 7561 h 13397"/>
              <a:gd name="T68" fmla="*/ 13334 w 26272"/>
              <a:gd name="T69" fmla="*/ 7864 h 13397"/>
              <a:gd name="T70" fmla="*/ 13461 w 26272"/>
              <a:gd name="T71" fmla="*/ 7871 h 13397"/>
              <a:gd name="T72" fmla="*/ 14281 w 26272"/>
              <a:gd name="T73" fmla="*/ 8048 h 13397"/>
              <a:gd name="T74" fmla="*/ 13574 w 26272"/>
              <a:gd name="T75" fmla="*/ 7908 h 13397"/>
              <a:gd name="T76" fmla="*/ 14643 w 26272"/>
              <a:gd name="T77" fmla="*/ 8012 h 13397"/>
              <a:gd name="T78" fmla="*/ 19633 w 26272"/>
              <a:gd name="T79" fmla="*/ 5349 h 13397"/>
              <a:gd name="T80" fmla="*/ 19850 w 26272"/>
              <a:gd name="T81" fmla="*/ 5325 h 13397"/>
              <a:gd name="T82" fmla="*/ 19265 w 26272"/>
              <a:gd name="T83" fmla="*/ 5427 h 13397"/>
              <a:gd name="T84" fmla="*/ 20732 w 26272"/>
              <a:gd name="T85" fmla="*/ 4979 h 13397"/>
              <a:gd name="T86" fmla="*/ 20208 w 26272"/>
              <a:gd name="T87" fmla="*/ 5206 h 13397"/>
              <a:gd name="T88" fmla="*/ 17066 w 26272"/>
              <a:gd name="T89" fmla="*/ 6115 h 13397"/>
              <a:gd name="T90" fmla="*/ 17417 w 26272"/>
              <a:gd name="T91" fmla="*/ 5862 h 13397"/>
              <a:gd name="T92" fmla="*/ 16648 w 26272"/>
              <a:gd name="T93" fmla="*/ 6535 h 13397"/>
              <a:gd name="T94" fmla="*/ 16572 w 26272"/>
              <a:gd name="T95" fmla="*/ 6626 h 13397"/>
              <a:gd name="T96" fmla="*/ 18109 w 26272"/>
              <a:gd name="T97" fmla="*/ 5578 h 13397"/>
              <a:gd name="T98" fmla="*/ 25046 w 26272"/>
              <a:gd name="T99" fmla="*/ 1736 h 13397"/>
              <a:gd name="T100" fmla="*/ 23564 w 26272"/>
              <a:gd name="T101" fmla="*/ 3168 h 13397"/>
              <a:gd name="T102" fmla="*/ 22988 w 26272"/>
              <a:gd name="T103" fmla="*/ 3570 h 13397"/>
              <a:gd name="T104" fmla="*/ 24646 w 26272"/>
              <a:gd name="T105" fmla="*/ 2185 h 13397"/>
              <a:gd name="T106" fmla="*/ 23849 w 26272"/>
              <a:gd name="T107" fmla="*/ 2915 h 13397"/>
              <a:gd name="T108" fmla="*/ 24812 w 26272"/>
              <a:gd name="T109" fmla="*/ 2037 h 13397"/>
              <a:gd name="T110" fmla="*/ 25195 w 26272"/>
              <a:gd name="T111" fmla="*/ 1547 h 13397"/>
              <a:gd name="T112" fmla="*/ 22466 w 26272"/>
              <a:gd name="T113" fmla="*/ 3906 h 13397"/>
              <a:gd name="T114" fmla="*/ 22366 w 26272"/>
              <a:gd name="T115" fmla="*/ 3973 h 13397"/>
              <a:gd name="T116" fmla="*/ 25341 w 26272"/>
              <a:gd name="T117" fmla="*/ 1355 h 13397"/>
              <a:gd name="T118" fmla="*/ 34 w 26272"/>
              <a:gd name="T119" fmla="*/ 13391 h 13397"/>
              <a:gd name="T120" fmla="*/ 8503 w 26272"/>
              <a:gd name="T121" fmla="*/ 10632 h 13397"/>
              <a:gd name="T122" fmla="*/ 16472 w 26272"/>
              <a:gd name="T123" fmla="*/ 6721 h 13397"/>
              <a:gd name="T124" fmla="*/ 13439 w 26272"/>
              <a:gd name="T125" fmla="*/ 7479 h 13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72" h="13397">
                <a:moveTo>
                  <a:pt x="26271" y="33"/>
                </a:moveTo>
                <a:cubicBezTo>
                  <a:pt x="26272" y="30"/>
                  <a:pt x="26272" y="27"/>
                  <a:pt x="26272" y="25"/>
                </a:cubicBezTo>
                <a:cubicBezTo>
                  <a:pt x="26271" y="24"/>
                  <a:pt x="26271" y="23"/>
                  <a:pt x="26271" y="22"/>
                </a:cubicBezTo>
                <a:cubicBezTo>
                  <a:pt x="26270" y="20"/>
                  <a:pt x="26269" y="17"/>
                  <a:pt x="26268" y="15"/>
                </a:cubicBezTo>
                <a:cubicBezTo>
                  <a:pt x="26268" y="15"/>
                  <a:pt x="26268" y="15"/>
                  <a:pt x="26268" y="14"/>
                </a:cubicBezTo>
                <a:cubicBezTo>
                  <a:pt x="26267" y="13"/>
                  <a:pt x="26267" y="13"/>
                  <a:pt x="26266" y="12"/>
                </a:cubicBezTo>
                <a:cubicBezTo>
                  <a:pt x="26265" y="10"/>
                  <a:pt x="26264" y="9"/>
                  <a:pt x="26262" y="7"/>
                </a:cubicBezTo>
                <a:cubicBezTo>
                  <a:pt x="26261" y="6"/>
                  <a:pt x="26260" y="5"/>
                  <a:pt x="26258" y="5"/>
                </a:cubicBezTo>
                <a:cubicBezTo>
                  <a:pt x="26257" y="4"/>
                  <a:pt x="26256" y="3"/>
                  <a:pt x="26255" y="2"/>
                </a:cubicBezTo>
                <a:cubicBezTo>
                  <a:pt x="26255" y="2"/>
                  <a:pt x="26254" y="2"/>
                  <a:pt x="26253" y="2"/>
                </a:cubicBezTo>
                <a:cubicBezTo>
                  <a:pt x="26252" y="1"/>
                  <a:pt x="26250" y="1"/>
                  <a:pt x="26249" y="0"/>
                </a:cubicBezTo>
                <a:cubicBezTo>
                  <a:pt x="26247" y="0"/>
                  <a:pt x="26245" y="0"/>
                  <a:pt x="26243" y="0"/>
                </a:cubicBezTo>
                <a:cubicBezTo>
                  <a:pt x="26242" y="0"/>
                  <a:pt x="26240" y="0"/>
                  <a:pt x="26239" y="0"/>
                </a:cubicBezTo>
                <a:cubicBezTo>
                  <a:pt x="26237" y="0"/>
                  <a:pt x="26235" y="0"/>
                  <a:pt x="26233" y="1"/>
                </a:cubicBezTo>
                <a:cubicBezTo>
                  <a:pt x="26232" y="1"/>
                  <a:pt x="26232" y="1"/>
                  <a:pt x="26231" y="1"/>
                </a:cubicBezTo>
                <a:cubicBezTo>
                  <a:pt x="24995" y="501"/>
                  <a:pt x="24995" y="501"/>
                  <a:pt x="24995" y="501"/>
                </a:cubicBezTo>
                <a:cubicBezTo>
                  <a:pt x="24983" y="505"/>
                  <a:pt x="24976" y="516"/>
                  <a:pt x="24976" y="528"/>
                </a:cubicBezTo>
                <a:cubicBezTo>
                  <a:pt x="24976" y="540"/>
                  <a:pt x="24983" y="551"/>
                  <a:pt x="24994" y="556"/>
                </a:cubicBezTo>
                <a:cubicBezTo>
                  <a:pt x="25364" y="713"/>
                  <a:pt x="25364" y="713"/>
                  <a:pt x="25364" y="713"/>
                </a:cubicBezTo>
                <a:cubicBezTo>
                  <a:pt x="25435" y="1167"/>
                  <a:pt x="25435" y="1167"/>
                  <a:pt x="25435" y="1167"/>
                </a:cubicBezTo>
                <a:cubicBezTo>
                  <a:pt x="25436" y="1168"/>
                  <a:pt x="25436" y="1168"/>
                  <a:pt x="25436" y="1169"/>
                </a:cubicBezTo>
                <a:cubicBezTo>
                  <a:pt x="25437" y="1171"/>
                  <a:pt x="25438" y="1173"/>
                  <a:pt x="25439" y="1176"/>
                </a:cubicBezTo>
                <a:cubicBezTo>
                  <a:pt x="25439" y="1177"/>
                  <a:pt x="25440" y="1178"/>
                  <a:pt x="25441" y="1179"/>
                </a:cubicBezTo>
                <a:cubicBezTo>
                  <a:pt x="25442" y="1181"/>
                  <a:pt x="25444" y="1183"/>
                  <a:pt x="25445" y="1184"/>
                </a:cubicBezTo>
                <a:cubicBezTo>
                  <a:pt x="25446" y="1185"/>
                  <a:pt x="25447" y="1186"/>
                  <a:pt x="25449" y="1187"/>
                </a:cubicBezTo>
                <a:cubicBezTo>
                  <a:pt x="25449" y="1187"/>
                  <a:pt x="25450" y="1188"/>
                  <a:pt x="25450" y="1188"/>
                </a:cubicBezTo>
                <a:cubicBezTo>
                  <a:pt x="25452" y="1189"/>
                  <a:pt x="25453" y="1189"/>
                  <a:pt x="25455" y="1190"/>
                </a:cubicBezTo>
                <a:cubicBezTo>
                  <a:pt x="25456" y="1190"/>
                  <a:pt x="25457" y="1191"/>
                  <a:pt x="25459" y="1191"/>
                </a:cubicBezTo>
                <a:cubicBezTo>
                  <a:pt x="25462" y="1192"/>
                  <a:pt x="25466" y="1192"/>
                  <a:pt x="25470" y="1192"/>
                </a:cubicBezTo>
                <a:cubicBezTo>
                  <a:pt x="25470" y="1192"/>
                  <a:pt x="25470" y="1192"/>
                  <a:pt x="25470" y="1192"/>
                </a:cubicBezTo>
                <a:cubicBezTo>
                  <a:pt x="25470" y="1192"/>
                  <a:pt x="25470" y="1191"/>
                  <a:pt x="25471" y="1191"/>
                </a:cubicBezTo>
                <a:cubicBezTo>
                  <a:pt x="25474" y="1191"/>
                  <a:pt x="25477" y="1189"/>
                  <a:pt x="25480" y="1188"/>
                </a:cubicBezTo>
                <a:cubicBezTo>
                  <a:pt x="25481" y="1187"/>
                  <a:pt x="25482" y="1186"/>
                  <a:pt x="25483" y="1185"/>
                </a:cubicBezTo>
                <a:cubicBezTo>
                  <a:pt x="25485" y="1184"/>
                  <a:pt x="25486" y="1184"/>
                  <a:pt x="25487" y="1182"/>
                </a:cubicBezTo>
                <a:cubicBezTo>
                  <a:pt x="25735" y="915"/>
                  <a:pt x="25735" y="915"/>
                  <a:pt x="25735" y="915"/>
                </a:cubicBezTo>
                <a:cubicBezTo>
                  <a:pt x="26014" y="1074"/>
                  <a:pt x="26014" y="1074"/>
                  <a:pt x="26014" y="1074"/>
                </a:cubicBezTo>
                <a:cubicBezTo>
                  <a:pt x="26022" y="1079"/>
                  <a:pt x="26032" y="1079"/>
                  <a:pt x="26041" y="1075"/>
                </a:cubicBezTo>
                <a:cubicBezTo>
                  <a:pt x="26050" y="1071"/>
                  <a:pt x="26056" y="1063"/>
                  <a:pt x="26058" y="1054"/>
                </a:cubicBezTo>
                <a:cubicBezTo>
                  <a:pt x="26271" y="35"/>
                  <a:pt x="26271" y="35"/>
                  <a:pt x="26271" y="35"/>
                </a:cubicBezTo>
                <a:cubicBezTo>
                  <a:pt x="26271" y="35"/>
                  <a:pt x="26271" y="35"/>
                  <a:pt x="26271" y="35"/>
                </a:cubicBezTo>
                <a:cubicBezTo>
                  <a:pt x="26272" y="34"/>
                  <a:pt x="26271" y="34"/>
                  <a:pt x="26271" y="33"/>
                </a:cubicBezTo>
                <a:close/>
                <a:moveTo>
                  <a:pt x="25560" y="774"/>
                </a:moveTo>
                <a:cubicBezTo>
                  <a:pt x="25560" y="774"/>
                  <a:pt x="25560" y="774"/>
                  <a:pt x="25560" y="774"/>
                </a:cubicBezTo>
                <a:cubicBezTo>
                  <a:pt x="25558" y="777"/>
                  <a:pt x="25556" y="781"/>
                  <a:pt x="25554" y="785"/>
                </a:cubicBezTo>
                <a:cubicBezTo>
                  <a:pt x="25554" y="785"/>
                  <a:pt x="25554" y="785"/>
                  <a:pt x="25554" y="785"/>
                </a:cubicBezTo>
                <a:cubicBezTo>
                  <a:pt x="25475" y="1032"/>
                  <a:pt x="25475" y="1032"/>
                  <a:pt x="25475" y="1032"/>
                </a:cubicBezTo>
                <a:cubicBezTo>
                  <a:pt x="25424" y="704"/>
                  <a:pt x="25424" y="704"/>
                  <a:pt x="25424" y="704"/>
                </a:cubicBezTo>
                <a:cubicBezTo>
                  <a:pt x="26022" y="239"/>
                  <a:pt x="26022" y="239"/>
                  <a:pt x="26022" y="239"/>
                </a:cubicBezTo>
                <a:lnTo>
                  <a:pt x="25560" y="774"/>
                </a:lnTo>
                <a:close/>
                <a:moveTo>
                  <a:pt x="25387" y="657"/>
                </a:moveTo>
                <a:cubicBezTo>
                  <a:pt x="25084" y="529"/>
                  <a:pt x="25084" y="529"/>
                  <a:pt x="25084" y="529"/>
                </a:cubicBezTo>
                <a:cubicBezTo>
                  <a:pt x="26054" y="137"/>
                  <a:pt x="26054" y="137"/>
                  <a:pt x="26054" y="137"/>
                </a:cubicBezTo>
                <a:lnTo>
                  <a:pt x="25387" y="657"/>
                </a:lnTo>
                <a:close/>
                <a:moveTo>
                  <a:pt x="25535" y="1042"/>
                </a:moveTo>
                <a:cubicBezTo>
                  <a:pt x="25600" y="838"/>
                  <a:pt x="25600" y="838"/>
                  <a:pt x="25600" y="838"/>
                </a:cubicBezTo>
                <a:cubicBezTo>
                  <a:pt x="25681" y="884"/>
                  <a:pt x="25681" y="884"/>
                  <a:pt x="25681" y="884"/>
                </a:cubicBezTo>
                <a:lnTo>
                  <a:pt x="25535" y="1042"/>
                </a:lnTo>
                <a:close/>
                <a:moveTo>
                  <a:pt x="26008" y="1001"/>
                </a:moveTo>
                <a:cubicBezTo>
                  <a:pt x="25629" y="786"/>
                  <a:pt x="25629" y="786"/>
                  <a:pt x="25629" y="786"/>
                </a:cubicBezTo>
                <a:cubicBezTo>
                  <a:pt x="26189" y="137"/>
                  <a:pt x="26189" y="137"/>
                  <a:pt x="26189" y="137"/>
                </a:cubicBezTo>
                <a:lnTo>
                  <a:pt x="26008" y="1001"/>
                </a:lnTo>
                <a:close/>
                <a:moveTo>
                  <a:pt x="1928" y="12947"/>
                </a:moveTo>
                <a:cubicBezTo>
                  <a:pt x="1931" y="12958"/>
                  <a:pt x="1924" y="12969"/>
                  <a:pt x="1913" y="12971"/>
                </a:cubicBezTo>
                <a:cubicBezTo>
                  <a:pt x="1902" y="12973"/>
                  <a:pt x="1892" y="12967"/>
                  <a:pt x="1889" y="12956"/>
                </a:cubicBezTo>
                <a:cubicBezTo>
                  <a:pt x="1887" y="12945"/>
                  <a:pt x="1893" y="12934"/>
                  <a:pt x="1904" y="12932"/>
                </a:cubicBezTo>
                <a:cubicBezTo>
                  <a:pt x="1915" y="12930"/>
                  <a:pt x="1926" y="12936"/>
                  <a:pt x="1928" y="12947"/>
                </a:cubicBezTo>
                <a:close/>
                <a:moveTo>
                  <a:pt x="2518" y="12814"/>
                </a:moveTo>
                <a:cubicBezTo>
                  <a:pt x="2521" y="12825"/>
                  <a:pt x="2514" y="12836"/>
                  <a:pt x="2503" y="12838"/>
                </a:cubicBezTo>
                <a:cubicBezTo>
                  <a:pt x="2492" y="12840"/>
                  <a:pt x="2482" y="12834"/>
                  <a:pt x="2479" y="12823"/>
                </a:cubicBezTo>
                <a:cubicBezTo>
                  <a:pt x="2477" y="12812"/>
                  <a:pt x="2484" y="12801"/>
                  <a:pt x="2494" y="12799"/>
                </a:cubicBezTo>
                <a:cubicBezTo>
                  <a:pt x="2505" y="12797"/>
                  <a:pt x="2516" y="12803"/>
                  <a:pt x="2518" y="12814"/>
                </a:cubicBezTo>
                <a:close/>
                <a:moveTo>
                  <a:pt x="1810" y="12974"/>
                </a:moveTo>
                <a:cubicBezTo>
                  <a:pt x="1813" y="12985"/>
                  <a:pt x="1806" y="12995"/>
                  <a:pt x="1795" y="12998"/>
                </a:cubicBezTo>
                <a:cubicBezTo>
                  <a:pt x="1784" y="13000"/>
                  <a:pt x="1774" y="12993"/>
                  <a:pt x="1771" y="12983"/>
                </a:cubicBezTo>
                <a:cubicBezTo>
                  <a:pt x="1769" y="12972"/>
                  <a:pt x="1775" y="12961"/>
                  <a:pt x="1786" y="12959"/>
                </a:cubicBezTo>
                <a:cubicBezTo>
                  <a:pt x="1797" y="12956"/>
                  <a:pt x="1808" y="12963"/>
                  <a:pt x="1810" y="12974"/>
                </a:cubicBezTo>
                <a:close/>
                <a:moveTo>
                  <a:pt x="2400" y="12841"/>
                </a:moveTo>
                <a:cubicBezTo>
                  <a:pt x="2403" y="12851"/>
                  <a:pt x="2396" y="12862"/>
                  <a:pt x="2385" y="12865"/>
                </a:cubicBezTo>
                <a:cubicBezTo>
                  <a:pt x="2374" y="12867"/>
                  <a:pt x="2364" y="12860"/>
                  <a:pt x="2361" y="12849"/>
                </a:cubicBezTo>
                <a:cubicBezTo>
                  <a:pt x="2359" y="12839"/>
                  <a:pt x="2366" y="12828"/>
                  <a:pt x="2376" y="12826"/>
                </a:cubicBezTo>
                <a:cubicBezTo>
                  <a:pt x="2387" y="12823"/>
                  <a:pt x="2398" y="12830"/>
                  <a:pt x="2400" y="12841"/>
                </a:cubicBezTo>
                <a:close/>
                <a:moveTo>
                  <a:pt x="2282" y="12867"/>
                </a:moveTo>
                <a:cubicBezTo>
                  <a:pt x="2285" y="12878"/>
                  <a:pt x="2278" y="12889"/>
                  <a:pt x="2267" y="12891"/>
                </a:cubicBezTo>
                <a:cubicBezTo>
                  <a:pt x="2256" y="12894"/>
                  <a:pt x="2246" y="12887"/>
                  <a:pt x="2243" y="12876"/>
                </a:cubicBezTo>
                <a:cubicBezTo>
                  <a:pt x="2241" y="12865"/>
                  <a:pt x="2248" y="12855"/>
                  <a:pt x="2258" y="12852"/>
                </a:cubicBezTo>
                <a:cubicBezTo>
                  <a:pt x="2269" y="12850"/>
                  <a:pt x="2280" y="12857"/>
                  <a:pt x="2282" y="12867"/>
                </a:cubicBezTo>
                <a:close/>
                <a:moveTo>
                  <a:pt x="2046" y="12921"/>
                </a:moveTo>
                <a:cubicBezTo>
                  <a:pt x="2049" y="12931"/>
                  <a:pt x="2042" y="12942"/>
                  <a:pt x="2031" y="12944"/>
                </a:cubicBezTo>
                <a:cubicBezTo>
                  <a:pt x="2020" y="12947"/>
                  <a:pt x="2010" y="12940"/>
                  <a:pt x="2007" y="12929"/>
                </a:cubicBezTo>
                <a:cubicBezTo>
                  <a:pt x="2005" y="12919"/>
                  <a:pt x="2011" y="12908"/>
                  <a:pt x="2022" y="12905"/>
                </a:cubicBezTo>
                <a:cubicBezTo>
                  <a:pt x="2033" y="12903"/>
                  <a:pt x="2044" y="12910"/>
                  <a:pt x="2046" y="12921"/>
                </a:cubicBezTo>
                <a:close/>
                <a:moveTo>
                  <a:pt x="1220" y="13107"/>
                </a:moveTo>
                <a:cubicBezTo>
                  <a:pt x="1222" y="13118"/>
                  <a:pt x="1216" y="13128"/>
                  <a:pt x="1205" y="13131"/>
                </a:cubicBezTo>
                <a:cubicBezTo>
                  <a:pt x="1194" y="13133"/>
                  <a:pt x="1183" y="13126"/>
                  <a:pt x="1181" y="13116"/>
                </a:cubicBezTo>
                <a:cubicBezTo>
                  <a:pt x="1178" y="13105"/>
                  <a:pt x="1185" y="13094"/>
                  <a:pt x="1196" y="13092"/>
                </a:cubicBezTo>
                <a:cubicBezTo>
                  <a:pt x="1207" y="13089"/>
                  <a:pt x="1217" y="13096"/>
                  <a:pt x="1220" y="13107"/>
                </a:cubicBezTo>
                <a:close/>
                <a:moveTo>
                  <a:pt x="1692" y="13000"/>
                </a:moveTo>
                <a:cubicBezTo>
                  <a:pt x="1694" y="13011"/>
                  <a:pt x="1688" y="13022"/>
                  <a:pt x="1677" y="13024"/>
                </a:cubicBezTo>
                <a:cubicBezTo>
                  <a:pt x="1666" y="13027"/>
                  <a:pt x="1655" y="13020"/>
                  <a:pt x="1653" y="13009"/>
                </a:cubicBezTo>
                <a:cubicBezTo>
                  <a:pt x="1651" y="12998"/>
                  <a:pt x="1657" y="12988"/>
                  <a:pt x="1668" y="12985"/>
                </a:cubicBezTo>
                <a:cubicBezTo>
                  <a:pt x="1679" y="12983"/>
                  <a:pt x="1690" y="12990"/>
                  <a:pt x="1692" y="13000"/>
                </a:cubicBezTo>
                <a:close/>
                <a:moveTo>
                  <a:pt x="1338" y="13080"/>
                </a:moveTo>
                <a:cubicBezTo>
                  <a:pt x="1340" y="13091"/>
                  <a:pt x="1334" y="13102"/>
                  <a:pt x="1323" y="13104"/>
                </a:cubicBezTo>
                <a:cubicBezTo>
                  <a:pt x="1312" y="13107"/>
                  <a:pt x="1301" y="13100"/>
                  <a:pt x="1299" y="13089"/>
                </a:cubicBezTo>
                <a:cubicBezTo>
                  <a:pt x="1297" y="13078"/>
                  <a:pt x="1303" y="13068"/>
                  <a:pt x="1314" y="13065"/>
                </a:cubicBezTo>
                <a:cubicBezTo>
                  <a:pt x="1325" y="13063"/>
                  <a:pt x="1336" y="13069"/>
                  <a:pt x="1338" y="13080"/>
                </a:cubicBezTo>
                <a:close/>
                <a:moveTo>
                  <a:pt x="1456" y="13054"/>
                </a:moveTo>
                <a:cubicBezTo>
                  <a:pt x="1458" y="13064"/>
                  <a:pt x="1452" y="13075"/>
                  <a:pt x="1441" y="13077"/>
                </a:cubicBezTo>
                <a:cubicBezTo>
                  <a:pt x="1430" y="13080"/>
                  <a:pt x="1419" y="13073"/>
                  <a:pt x="1417" y="13062"/>
                </a:cubicBezTo>
                <a:cubicBezTo>
                  <a:pt x="1415" y="13052"/>
                  <a:pt x="1421" y="13041"/>
                  <a:pt x="1432" y="13038"/>
                </a:cubicBezTo>
                <a:cubicBezTo>
                  <a:pt x="1443" y="13036"/>
                  <a:pt x="1454" y="13043"/>
                  <a:pt x="1456" y="13054"/>
                </a:cubicBezTo>
                <a:close/>
                <a:moveTo>
                  <a:pt x="1574" y="13027"/>
                </a:moveTo>
                <a:cubicBezTo>
                  <a:pt x="1576" y="13038"/>
                  <a:pt x="1570" y="13048"/>
                  <a:pt x="1559" y="13051"/>
                </a:cubicBezTo>
                <a:cubicBezTo>
                  <a:pt x="1548" y="13053"/>
                  <a:pt x="1537" y="13047"/>
                  <a:pt x="1535" y="13036"/>
                </a:cubicBezTo>
                <a:cubicBezTo>
                  <a:pt x="1533" y="13025"/>
                  <a:pt x="1539" y="13014"/>
                  <a:pt x="1550" y="13012"/>
                </a:cubicBezTo>
                <a:cubicBezTo>
                  <a:pt x="1561" y="13009"/>
                  <a:pt x="1572" y="13016"/>
                  <a:pt x="1574" y="13027"/>
                </a:cubicBezTo>
                <a:close/>
                <a:moveTo>
                  <a:pt x="3581" y="12575"/>
                </a:moveTo>
                <a:cubicBezTo>
                  <a:pt x="3583" y="12585"/>
                  <a:pt x="3576" y="12596"/>
                  <a:pt x="3566" y="12598"/>
                </a:cubicBezTo>
                <a:cubicBezTo>
                  <a:pt x="3555" y="12601"/>
                  <a:pt x="3544" y="12594"/>
                  <a:pt x="3542" y="12583"/>
                </a:cubicBezTo>
                <a:cubicBezTo>
                  <a:pt x="3539" y="12573"/>
                  <a:pt x="3546" y="12562"/>
                  <a:pt x="3557" y="12559"/>
                </a:cubicBezTo>
                <a:cubicBezTo>
                  <a:pt x="3568" y="12557"/>
                  <a:pt x="3578" y="12564"/>
                  <a:pt x="3581" y="12575"/>
                </a:cubicBezTo>
                <a:close/>
                <a:moveTo>
                  <a:pt x="3345" y="12628"/>
                </a:moveTo>
                <a:cubicBezTo>
                  <a:pt x="3347" y="12639"/>
                  <a:pt x="3340" y="12649"/>
                  <a:pt x="3329" y="12652"/>
                </a:cubicBezTo>
                <a:cubicBezTo>
                  <a:pt x="3319" y="12654"/>
                  <a:pt x="3308" y="12647"/>
                  <a:pt x="3306" y="12637"/>
                </a:cubicBezTo>
                <a:cubicBezTo>
                  <a:pt x="3303" y="12626"/>
                  <a:pt x="3310" y="12615"/>
                  <a:pt x="3321" y="12613"/>
                </a:cubicBezTo>
                <a:cubicBezTo>
                  <a:pt x="3331" y="12610"/>
                  <a:pt x="3342" y="12617"/>
                  <a:pt x="3345" y="12628"/>
                </a:cubicBezTo>
                <a:close/>
                <a:moveTo>
                  <a:pt x="3227" y="12654"/>
                </a:moveTo>
                <a:cubicBezTo>
                  <a:pt x="3229" y="12665"/>
                  <a:pt x="3222" y="12676"/>
                  <a:pt x="3211" y="12678"/>
                </a:cubicBezTo>
                <a:cubicBezTo>
                  <a:pt x="3201" y="12681"/>
                  <a:pt x="3190" y="12674"/>
                  <a:pt x="3188" y="12663"/>
                </a:cubicBezTo>
                <a:cubicBezTo>
                  <a:pt x="3185" y="12652"/>
                  <a:pt x="3192" y="12642"/>
                  <a:pt x="3203" y="12639"/>
                </a:cubicBezTo>
                <a:cubicBezTo>
                  <a:pt x="3213" y="12637"/>
                  <a:pt x="3224" y="12644"/>
                  <a:pt x="3227" y="12654"/>
                </a:cubicBezTo>
                <a:close/>
                <a:moveTo>
                  <a:pt x="2636" y="12787"/>
                </a:moveTo>
                <a:cubicBezTo>
                  <a:pt x="2639" y="12798"/>
                  <a:pt x="2632" y="12809"/>
                  <a:pt x="2621" y="12811"/>
                </a:cubicBezTo>
                <a:cubicBezTo>
                  <a:pt x="2610" y="12814"/>
                  <a:pt x="2600" y="12807"/>
                  <a:pt x="2597" y="12796"/>
                </a:cubicBezTo>
                <a:cubicBezTo>
                  <a:pt x="2595" y="12785"/>
                  <a:pt x="2602" y="12775"/>
                  <a:pt x="2612" y="12772"/>
                </a:cubicBezTo>
                <a:cubicBezTo>
                  <a:pt x="2623" y="12770"/>
                  <a:pt x="2634" y="12777"/>
                  <a:pt x="2636" y="12787"/>
                </a:cubicBezTo>
                <a:close/>
                <a:moveTo>
                  <a:pt x="3699" y="12548"/>
                </a:moveTo>
                <a:cubicBezTo>
                  <a:pt x="3701" y="12559"/>
                  <a:pt x="3694" y="12569"/>
                  <a:pt x="3684" y="12572"/>
                </a:cubicBezTo>
                <a:cubicBezTo>
                  <a:pt x="3673" y="12574"/>
                  <a:pt x="3662" y="12567"/>
                  <a:pt x="3660" y="12557"/>
                </a:cubicBezTo>
                <a:cubicBezTo>
                  <a:pt x="3657" y="12546"/>
                  <a:pt x="3664" y="12535"/>
                  <a:pt x="3675" y="12533"/>
                </a:cubicBezTo>
                <a:cubicBezTo>
                  <a:pt x="3686" y="12530"/>
                  <a:pt x="3696" y="12537"/>
                  <a:pt x="3699" y="12548"/>
                </a:cubicBezTo>
                <a:close/>
                <a:moveTo>
                  <a:pt x="1102" y="13133"/>
                </a:moveTo>
                <a:cubicBezTo>
                  <a:pt x="1104" y="13144"/>
                  <a:pt x="1098" y="13155"/>
                  <a:pt x="1087" y="13157"/>
                </a:cubicBezTo>
                <a:cubicBezTo>
                  <a:pt x="1076" y="13160"/>
                  <a:pt x="1065" y="13153"/>
                  <a:pt x="1063" y="13142"/>
                </a:cubicBezTo>
                <a:cubicBezTo>
                  <a:pt x="1060" y="13131"/>
                  <a:pt x="1067" y="13121"/>
                  <a:pt x="1078" y="13118"/>
                </a:cubicBezTo>
                <a:cubicBezTo>
                  <a:pt x="1089" y="13116"/>
                  <a:pt x="1099" y="13123"/>
                  <a:pt x="1102" y="13133"/>
                </a:cubicBezTo>
                <a:close/>
                <a:moveTo>
                  <a:pt x="3463" y="12601"/>
                </a:moveTo>
                <a:cubicBezTo>
                  <a:pt x="3465" y="12612"/>
                  <a:pt x="3458" y="12623"/>
                  <a:pt x="3448" y="12625"/>
                </a:cubicBezTo>
                <a:cubicBezTo>
                  <a:pt x="3437" y="12627"/>
                  <a:pt x="3426" y="12621"/>
                  <a:pt x="3424" y="12610"/>
                </a:cubicBezTo>
                <a:cubicBezTo>
                  <a:pt x="3421" y="12599"/>
                  <a:pt x="3428" y="12588"/>
                  <a:pt x="3439" y="12586"/>
                </a:cubicBezTo>
                <a:cubicBezTo>
                  <a:pt x="3449" y="12584"/>
                  <a:pt x="3460" y="12590"/>
                  <a:pt x="3463" y="12601"/>
                </a:cubicBezTo>
                <a:close/>
                <a:moveTo>
                  <a:pt x="2754" y="12761"/>
                </a:moveTo>
                <a:cubicBezTo>
                  <a:pt x="2757" y="12772"/>
                  <a:pt x="2750" y="12782"/>
                  <a:pt x="2739" y="12785"/>
                </a:cubicBezTo>
                <a:cubicBezTo>
                  <a:pt x="2729" y="12787"/>
                  <a:pt x="2718" y="12780"/>
                  <a:pt x="2715" y="12770"/>
                </a:cubicBezTo>
                <a:cubicBezTo>
                  <a:pt x="2713" y="12759"/>
                  <a:pt x="2720" y="12748"/>
                  <a:pt x="2730" y="12746"/>
                </a:cubicBezTo>
                <a:cubicBezTo>
                  <a:pt x="2741" y="12743"/>
                  <a:pt x="2752" y="12750"/>
                  <a:pt x="2754" y="12761"/>
                </a:cubicBezTo>
                <a:close/>
                <a:moveTo>
                  <a:pt x="2872" y="12734"/>
                </a:moveTo>
                <a:cubicBezTo>
                  <a:pt x="2875" y="12745"/>
                  <a:pt x="2868" y="12756"/>
                  <a:pt x="2857" y="12758"/>
                </a:cubicBezTo>
                <a:cubicBezTo>
                  <a:pt x="2847" y="12761"/>
                  <a:pt x="2836" y="12754"/>
                  <a:pt x="2833" y="12743"/>
                </a:cubicBezTo>
                <a:cubicBezTo>
                  <a:pt x="2831" y="12732"/>
                  <a:pt x="2838" y="12722"/>
                  <a:pt x="2849" y="12719"/>
                </a:cubicBezTo>
                <a:cubicBezTo>
                  <a:pt x="2859" y="12717"/>
                  <a:pt x="2870" y="12723"/>
                  <a:pt x="2872" y="12734"/>
                </a:cubicBezTo>
                <a:close/>
                <a:moveTo>
                  <a:pt x="3109" y="12681"/>
                </a:moveTo>
                <a:cubicBezTo>
                  <a:pt x="3111" y="12692"/>
                  <a:pt x="3104" y="12702"/>
                  <a:pt x="3093" y="12705"/>
                </a:cubicBezTo>
                <a:cubicBezTo>
                  <a:pt x="3083" y="12707"/>
                  <a:pt x="3072" y="12701"/>
                  <a:pt x="3069" y="12690"/>
                </a:cubicBezTo>
                <a:cubicBezTo>
                  <a:pt x="3067" y="12679"/>
                  <a:pt x="3074" y="12668"/>
                  <a:pt x="3085" y="12666"/>
                </a:cubicBezTo>
                <a:cubicBezTo>
                  <a:pt x="3095" y="12663"/>
                  <a:pt x="3106" y="12670"/>
                  <a:pt x="3109" y="12681"/>
                </a:cubicBezTo>
                <a:close/>
                <a:moveTo>
                  <a:pt x="2990" y="12708"/>
                </a:moveTo>
                <a:cubicBezTo>
                  <a:pt x="2993" y="12718"/>
                  <a:pt x="2986" y="12729"/>
                  <a:pt x="2975" y="12732"/>
                </a:cubicBezTo>
                <a:cubicBezTo>
                  <a:pt x="2965" y="12734"/>
                  <a:pt x="2954" y="12727"/>
                  <a:pt x="2951" y="12716"/>
                </a:cubicBezTo>
                <a:cubicBezTo>
                  <a:pt x="2949" y="12706"/>
                  <a:pt x="2956" y="12695"/>
                  <a:pt x="2967" y="12692"/>
                </a:cubicBezTo>
                <a:cubicBezTo>
                  <a:pt x="2977" y="12690"/>
                  <a:pt x="2988" y="12697"/>
                  <a:pt x="2990" y="12708"/>
                </a:cubicBezTo>
                <a:close/>
                <a:moveTo>
                  <a:pt x="2164" y="12894"/>
                </a:moveTo>
                <a:cubicBezTo>
                  <a:pt x="2167" y="12905"/>
                  <a:pt x="2160" y="12915"/>
                  <a:pt x="2149" y="12918"/>
                </a:cubicBezTo>
                <a:cubicBezTo>
                  <a:pt x="2138" y="12920"/>
                  <a:pt x="2128" y="12913"/>
                  <a:pt x="2125" y="12903"/>
                </a:cubicBezTo>
                <a:cubicBezTo>
                  <a:pt x="2123" y="12892"/>
                  <a:pt x="2130" y="12881"/>
                  <a:pt x="2140" y="12879"/>
                </a:cubicBezTo>
                <a:cubicBezTo>
                  <a:pt x="2151" y="12876"/>
                  <a:pt x="2162" y="12883"/>
                  <a:pt x="2164" y="12894"/>
                </a:cubicBezTo>
                <a:close/>
                <a:moveTo>
                  <a:pt x="276" y="13320"/>
                </a:moveTo>
                <a:cubicBezTo>
                  <a:pt x="278" y="13330"/>
                  <a:pt x="271" y="13341"/>
                  <a:pt x="261" y="13344"/>
                </a:cubicBezTo>
                <a:cubicBezTo>
                  <a:pt x="250" y="13346"/>
                  <a:pt x="239" y="13339"/>
                  <a:pt x="237" y="13329"/>
                </a:cubicBezTo>
                <a:cubicBezTo>
                  <a:pt x="234" y="13318"/>
                  <a:pt x="241" y="13307"/>
                  <a:pt x="252" y="13305"/>
                </a:cubicBezTo>
                <a:cubicBezTo>
                  <a:pt x="262" y="13302"/>
                  <a:pt x="273" y="13309"/>
                  <a:pt x="276" y="13320"/>
                </a:cubicBezTo>
                <a:close/>
                <a:moveTo>
                  <a:pt x="158" y="13346"/>
                </a:moveTo>
                <a:cubicBezTo>
                  <a:pt x="160" y="13357"/>
                  <a:pt x="153" y="13368"/>
                  <a:pt x="142" y="13370"/>
                </a:cubicBezTo>
                <a:cubicBezTo>
                  <a:pt x="132" y="13373"/>
                  <a:pt x="121" y="13366"/>
                  <a:pt x="119" y="13355"/>
                </a:cubicBezTo>
                <a:cubicBezTo>
                  <a:pt x="116" y="13344"/>
                  <a:pt x="123" y="13334"/>
                  <a:pt x="134" y="13331"/>
                </a:cubicBezTo>
                <a:cubicBezTo>
                  <a:pt x="144" y="13329"/>
                  <a:pt x="155" y="13336"/>
                  <a:pt x="158" y="13346"/>
                </a:cubicBezTo>
                <a:close/>
                <a:moveTo>
                  <a:pt x="394" y="13293"/>
                </a:moveTo>
                <a:cubicBezTo>
                  <a:pt x="396" y="13304"/>
                  <a:pt x="389" y="13315"/>
                  <a:pt x="379" y="13317"/>
                </a:cubicBezTo>
                <a:cubicBezTo>
                  <a:pt x="368" y="13319"/>
                  <a:pt x="357" y="13313"/>
                  <a:pt x="355" y="13302"/>
                </a:cubicBezTo>
                <a:cubicBezTo>
                  <a:pt x="352" y="13291"/>
                  <a:pt x="359" y="13280"/>
                  <a:pt x="370" y="13278"/>
                </a:cubicBezTo>
                <a:cubicBezTo>
                  <a:pt x="381" y="13276"/>
                  <a:pt x="391" y="13282"/>
                  <a:pt x="394" y="13293"/>
                </a:cubicBezTo>
                <a:close/>
                <a:moveTo>
                  <a:pt x="3817" y="12521"/>
                </a:moveTo>
                <a:cubicBezTo>
                  <a:pt x="3819" y="12532"/>
                  <a:pt x="3812" y="12543"/>
                  <a:pt x="3802" y="12545"/>
                </a:cubicBezTo>
                <a:cubicBezTo>
                  <a:pt x="3791" y="12548"/>
                  <a:pt x="3780" y="12541"/>
                  <a:pt x="3778" y="12530"/>
                </a:cubicBezTo>
                <a:cubicBezTo>
                  <a:pt x="3775" y="12519"/>
                  <a:pt x="3782" y="12509"/>
                  <a:pt x="3793" y="12506"/>
                </a:cubicBezTo>
                <a:cubicBezTo>
                  <a:pt x="3804" y="12504"/>
                  <a:pt x="3814" y="12511"/>
                  <a:pt x="3817" y="12521"/>
                </a:cubicBezTo>
                <a:close/>
                <a:moveTo>
                  <a:pt x="984" y="13160"/>
                </a:moveTo>
                <a:cubicBezTo>
                  <a:pt x="986" y="13171"/>
                  <a:pt x="980" y="13182"/>
                  <a:pt x="969" y="13184"/>
                </a:cubicBezTo>
                <a:cubicBezTo>
                  <a:pt x="958" y="13186"/>
                  <a:pt x="947" y="13180"/>
                  <a:pt x="945" y="13169"/>
                </a:cubicBezTo>
                <a:cubicBezTo>
                  <a:pt x="942" y="13158"/>
                  <a:pt x="949" y="13147"/>
                  <a:pt x="960" y="13145"/>
                </a:cubicBezTo>
                <a:cubicBezTo>
                  <a:pt x="971" y="13142"/>
                  <a:pt x="981" y="13149"/>
                  <a:pt x="984" y="13160"/>
                </a:cubicBezTo>
                <a:close/>
                <a:moveTo>
                  <a:pt x="748" y="13213"/>
                </a:moveTo>
                <a:cubicBezTo>
                  <a:pt x="750" y="13224"/>
                  <a:pt x="743" y="13235"/>
                  <a:pt x="733" y="13237"/>
                </a:cubicBezTo>
                <a:cubicBezTo>
                  <a:pt x="722" y="13240"/>
                  <a:pt x="711" y="13233"/>
                  <a:pt x="709" y="13222"/>
                </a:cubicBezTo>
                <a:cubicBezTo>
                  <a:pt x="706" y="13211"/>
                  <a:pt x="713" y="13201"/>
                  <a:pt x="724" y="13198"/>
                </a:cubicBezTo>
                <a:cubicBezTo>
                  <a:pt x="735" y="13196"/>
                  <a:pt x="745" y="13202"/>
                  <a:pt x="748" y="13213"/>
                </a:cubicBezTo>
                <a:close/>
                <a:moveTo>
                  <a:pt x="512" y="13266"/>
                </a:moveTo>
                <a:cubicBezTo>
                  <a:pt x="514" y="13277"/>
                  <a:pt x="507" y="13288"/>
                  <a:pt x="497" y="13290"/>
                </a:cubicBezTo>
                <a:cubicBezTo>
                  <a:pt x="486" y="13293"/>
                  <a:pt x="475" y="13286"/>
                  <a:pt x="473" y="13275"/>
                </a:cubicBezTo>
                <a:cubicBezTo>
                  <a:pt x="470" y="13265"/>
                  <a:pt x="477" y="13254"/>
                  <a:pt x="488" y="13251"/>
                </a:cubicBezTo>
                <a:cubicBezTo>
                  <a:pt x="499" y="13249"/>
                  <a:pt x="509" y="13256"/>
                  <a:pt x="512" y="13266"/>
                </a:cubicBezTo>
                <a:close/>
                <a:moveTo>
                  <a:pt x="866" y="13187"/>
                </a:moveTo>
                <a:cubicBezTo>
                  <a:pt x="868" y="13197"/>
                  <a:pt x="861" y="13208"/>
                  <a:pt x="851" y="13211"/>
                </a:cubicBezTo>
                <a:cubicBezTo>
                  <a:pt x="840" y="13213"/>
                  <a:pt x="829" y="13206"/>
                  <a:pt x="827" y="13195"/>
                </a:cubicBezTo>
                <a:cubicBezTo>
                  <a:pt x="824" y="13185"/>
                  <a:pt x="831" y="13174"/>
                  <a:pt x="842" y="13172"/>
                </a:cubicBezTo>
                <a:cubicBezTo>
                  <a:pt x="853" y="13169"/>
                  <a:pt x="863" y="13176"/>
                  <a:pt x="866" y="13187"/>
                </a:cubicBezTo>
                <a:close/>
                <a:moveTo>
                  <a:pt x="630" y="13240"/>
                </a:moveTo>
                <a:cubicBezTo>
                  <a:pt x="632" y="13251"/>
                  <a:pt x="625" y="13261"/>
                  <a:pt x="615" y="13264"/>
                </a:cubicBezTo>
                <a:cubicBezTo>
                  <a:pt x="604" y="13266"/>
                  <a:pt x="593" y="13259"/>
                  <a:pt x="591" y="13249"/>
                </a:cubicBezTo>
                <a:cubicBezTo>
                  <a:pt x="588" y="13238"/>
                  <a:pt x="595" y="13227"/>
                  <a:pt x="606" y="13225"/>
                </a:cubicBezTo>
                <a:cubicBezTo>
                  <a:pt x="617" y="13222"/>
                  <a:pt x="627" y="13229"/>
                  <a:pt x="630" y="13240"/>
                </a:cubicBezTo>
                <a:close/>
                <a:moveTo>
                  <a:pt x="5914" y="11923"/>
                </a:moveTo>
                <a:cubicBezTo>
                  <a:pt x="5917" y="11934"/>
                  <a:pt x="5911" y="11945"/>
                  <a:pt x="5900" y="11948"/>
                </a:cubicBezTo>
                <a:cubicBezTo>
                  <a:pt x="5900" y="11948"/>
                  <a:pt x="5900" y="11948"/>
                  <a:pt x="5900" y="11948"/>
                </a:cubicBezTo>
                <a:cubicBezTo>
                  <a:pt x="5890" y="11952"/>
                  <a:pt x="5879" y="11945"/>
                  <a:pt x="5875" y="11935"/>
                </a:cubicBezTo>
                <a:cubicBezTo>
                  <a:pt x="5872" y="11924"/>
                  <a:pt x="5878" y="11913"/>
                  <a:pt x="5889" y="11910"/>
                </a:cubicBezTo>
                <a:cubicBezTo>
                  <a:pt x="5899" y="11907"/>
                  <a:pt x="5911" y="11913"/>
                  <a:pt x="5914" y="11923"/>
                </a:cubicBezTo>
                <a:close/>
                <a:moveTo>
                  <a:pt x="6030" y="11889"/>
                </a:moveTo>
                <a:cubicBezTo>
                  <a:pt x="6033" y="11899"/>
                  <a:pt x="6027" y="11910"/>
                  <a:pt x="6016" y="11913"/>
                </a:cubicBezTo>
                <a:cubicBezTo>
                  <a:pt x="6006" y="11917"/>
                  <a:pt x="5995" y="11911"/>
                  <a:pt x="5991" y="11900"/>
                </a:cubicBezTo>
                <a:cubicBezTo>
                  <a:pt x="5988" y="11889"/>
                  <a:pt x="5994" y="11878"/>
                  <a:pt x="6005" y="11875"/>
                </a:cubicBezTo>
                <a:cubicBezTo>
                  <a:pt x="6015" y="11872"/>
                  <a:pt x="6026" y="11878"/>
                  <a:pt x="6030" y="11889"/>
                </a:cubicBezTo>
                <a:close/>
                <a:moveTo>
                  <a:pt x="5798" y="11958"/>
                </a:moveTo>
                <a:cubicBezTo>
                  <a:pt x="5801" y="11969"/>
                  <a:pt x="5795" y="11980"/>
                  <a:pt x="5784" y="11983"/>
                </a:cubicBezTo>
                <a:cubicBezTo>
                  <a:pt x="5784" y="11983"/>
                  <a:pt x="5784" y="11983"/>
                  <a:pt x="5784" y="11983"/>
                </a:cubicBezTo>
                <a:cubicBezTo>
                  <a:pt x="5774" y="11986"/>
                  <a:pt x="5762" y="11980"/>
                  <a:pt x="5759" y="11970"/>
                </a:cubicBezTo>
                <a:cubicBezTo>
                  <a:pt x="5756" y="11959"/>
                  <a:pt x="5762" y="11948"/>
                  <a:pt x="5773" y="11945"/>
                </a:cubicBezTo>
                <a:cubicBezTo>
                  <a:pt x="5783" y="11942"/>
                  <a:pt x="5794" y="11948"/>
                  <a:pt x="5798" y="11958"/>
                </a:cubicBezTo>
                <a:close/>
                <a:moveTo>
                  <a:pt x="5449" y="12061"/>
                </a:moveTo>
                <a:cubicBezTo>
                  <a:pt x="5452" y="12072"/>
                  <a:pt x="5446" y="12083"/>
                  <a:pt x="5436" y="12086"/>
                </a:cubicBezTo>
                <a:cubicBezTo>
                  <a:pt x="5425" y="12089"/>
                  <a:pt x="5414" y="12083"/>
                  <a:pt x="5411" y="12072"/>
                </a:cubicBezTo>
                <a:cubicBezTo>
                  <a:pt x="5408" y="12062"/>
                  <a:pt x="5414" y="12051"/>
                  <a:pt x="5424" y="12048"/>
                </a:cubicBezTo>
                <a:cubicBezTo>
                  <a:pt x="5435" y="12045"/>
                  <a:pt x="5446" y="12051"/>
                  <a:pt x="5449" y="12061"/>
                </a:cubicBezTo>
                <a:close/>
                <a:moveTo>
                  <a:pt x="7069" y="11560"/>
                </a:moveTo>
                <a:cubicBezTo>
                  <a:pt x="7073" y="11571"/>
                  <a:pt x="7067" y="11582"/>
                  <a:pt x="7056" y="11586"/>
                </a:cubicBezTo>
                <a:cubicBezTo>
                  <a:pt x="7056" y="11586"/>
                  <a:pt x="7056" y="11586"/>
                  <a:pt x="7056" y="11586"/>
                </a:cubicBezTo>
                <a:cubicBezTo>
                  <a:pt x="7046" y="11589"/>
                  <a:pt x="7035" y="11583"/>
                  <a:pt x="7031" y="11573"/>
                </a:cubicBezTo>
                <a:cubicBezTo>
                  <a:pt x="7028" y="11562"/>
                  <a:pt x="7033" y="11551"/>
                  <a:pt x="7044" y="11548"/>
                </a:cubicBezTo>
                <a:cubicBezTo>
                  <a:pt x="7044" y="11548"/>
                  <a:pt x="7044" y="11548"/>
                  <a:pt x="7044" y="11548"/>
                </a:cubicBezTo>
                <a:cubicBezTo>
                  <a:pt x="7054" y="11544"/>
                  <a:pt x="7066" y="11550"/>
                  <a:pt x="7069" y="11560"/>
                </a:cubicBezTo>
                <a:close/>
                <a:moveTo>
                  <a:pt x="5682" y="11993"/>
                </a:moveTo>
                <a:cubicBezTo>
                  <a:pt x="5685" y="12003"/>
                  <a:pt x="5679" y="12014"/>
                  <a:pt x="5668" y="12018"/>
                </a:cubicBezTo>
                <a:cubicBezTo>
                  <a:pt x="5658" y="12021"/>
                  <a:pt x="5646" y="12015"/>
                  <a:pt x="5643" y="12004"/>
                </a:cubicBezTo>
                <a:cubicBezTo>
                  <a:pt x="5640" y="11993"/>
                  <a:pt x="5646" y="11982"/>
                  <a:pt x="5657" y="11979"/>
                </a:cubicBezTo>
                <a:cubicBezTo>
                  <a:pt x="5657" y="11979"/>
                  <a:pt x="5657" y="11979"/>
                  <a:pt x="5657" y="11979"/>
                </a:cubicBezTo>
                <a:cubicBezTo>
                  <a:pt x="5667" y="11976"/>
                  <a:pt x="5678" y="11982"/>
                  <a:pt x="5682" y="11993"/>
                </a:cubicBezTo>
                <a:close/>
                <a:moveTo>
                  <a:pt x="5565" y="12027"/>
                </a:moveTo>
                <a:cubicBezTo>
                  <a:pt x="5569" y="12038"/>
                  <a:pt x="5563" y="12049"/>
                  <a:pt x="5552" y="12052"/>
                </a:cubicBezTo>
                <a:cubicBezTo>
                  <a:pt x="5552" y="12052"/>
                  <a:pt x="5552" y="12052"/>
                  <a:pt x="5552" y="12052"/>
                </a:cubicBezTo>
                <a:cubicBezTo>
                  <a:pt x="5541" y="12055"/>
                  <a:pt x="5530" y="12049"/>
                  <a:pt x="5527" y="12038"/>
                </a:cubicBezTo>
                <a:cubicBezTo>
                  <a:pt x="5524" y="12028"/>
                  <a:pt x="5530" y="12017"/>
                  <a:pt x="5541" y="12013"/>
                </a:cubicBezTo>
                <a:cubicBezTo>
                  <a:pt x="5541" y="12013"/>
                  <a:pt x="5541" y="12013"/>
                  <a:pt x="5541" y="12013"/>
                </a:cubicBezTo>
                <a:cubicBezTo>
                  <a:pt x="5551" y="12010"/>
                  <a:pt x="5562" y="12016"/>
                  <a:pt x="5565" y="12027"/>
                </a:cubicBezTo>
                <a:close/>
                <a:moveTo>
                  <a:pt x="6146" y="11853"/>
                </a:moveTo>
                <a:cubicBezTo>
                  <a:pt x="6149" y="11864"/>
                  <a:pt x="6143" y="11875"/>
                  <a:pt x="6132" y="11878"/>
                </a:cubicBezTo>
                <a:cubicBezTo>
                  <a:pt x="6122" y="11882"/>
                  <a:pt x="6110" y="11876"/>
                  <a:pt x="6107" y="11865"/>
                </a:cubicBezTo>
                <a:cubicBezTo>
                  <a:pt x="6104" y="11854"/>
                  <a:pt x="6110" y="11843"/>
                  <a:pt x="6121" y="11840"/>
                </a:cubicBezTo>
                <a:cubicBezTo>
                  <a:pt x="6131" y="11837"/>
                  <a:pt x="6142" y="11843"/>
                  <a:pt x="6146" y="11853"/>
                </a:cubicBezTo>
                <a:close/>
                <a:moveTo>
                  <a:pt x="6608" y="11710"/>
                </a:moveTo>
                <a:cubicBezTo>
                  <a:pt x="6612" y="11721"/>
                  <a:pt x="6606" y="11732"/>
                  <a:pt x="6595" y="11735"/>
                </a:cubicBezTo>
                <a:cubicBezTo>
                  <a:pt x="6585" y="11738"/>
                  <a:pt x="6573" y="11733"/>
                  <a:pt x="6570" y="11722"/>
                </a:cubicBezTo>
                <a:cubicBezTo>
                  <a:pt x="6567" y="11712"/>
                  <a:pt x="6573" y="11700"/>
                  <a:pt x="6583" y="11697"/>
                </a:cubicBezTo>
                <a:cubicBezTo>
                  <a:pt x="6583" y="11697"/>
                  <a:pt x="6583" y="11697"/>
                  <a:pt x="6583" y="11697"/>
                </a:cubicBezTo>
                <a:cubicBezTo>
                  <a:pt x="6594" y="11694"/>
                  <a:pt x="6605" y="11700"/>
                  <a:pt x="6608" y="11710"/>
                </a:cubicBezTo>
                <a:close/>
                <a:moveTo>
                  <a:pt x="6724" y="11673"/>
                </a:moveTo>
                <a:cubicBezTo>
                  <a:pt x="6727" y="11684"/>
                  <a:pt x="6721" y="11695"/>
                  <a:pt x="6711" y="11699"/>
                </a:cubicBezTo>
                <a:cubicBezTo>
                  <a:pt x="6711" y="11699"/>
                  <a:pt x="6711" y="11699"/>
                  <a:pt x="6711" y="11699"/>
                </a:cubicBezTo>
                <a:cubicBezTo>
                  <a:pt x="6700" y="11702"/>
                  <a:pt x="6689" y="11696"/>
                  <a:pt x="6686" y="11686"/>
                </a:cubicBezTo>
                <a:cubicBezTo>
                  <a:pt x="6682" y="11675"/>
                  <a:pt x="6688" y="11664"/>
                  <a:pt x="6699" y="11660"/>
                </a:cubicBezTo>
                <a:cubicBezTo>
                  <a:pt x="6709" y="11657"/>
                  <a:pt x="6720" y="11663"/>
                  <a:pt x="6724" y="11673"/>
                </a:cubicBezTo>
                <a:close/>
                <a:moveTo>
                  <a:pt x="6839" y="11636"/>
                </a:moveTo>
                <a:cubicBezTo>
                  <a:pt x="6842" y="11647"/>
                  <a:pt x="6837" y="11658"/>
                  <a:pt x="6826" y="11661"/>
                </a:cubicBezTo>
                <a:cubicBezTo>
                  <a:pt x="6816" y="11665"/>
                  <a:pt x="6804" y="11659"/>
                  <a:pt x="6801" y="11649"/>
                </a:cubicBezTo>
                <a:cubicBezTo>
                  <a:pt x="6798" y="11638"/>
                  <a:pt x="6803" y="11627"/>
                  <a:pt x="6814" y="11623"/>
                </a:cubicBezTo>
                <a:cubicBezTo>
                  <a:pt x="6814" y="11623"/>
                  <a:pt x="6814" y="11623"/>
                  <a:pt x="6814" y="11623"/>
                </a:cubicBezTo>
                <a:cubicBezTo>
                  <a:pt x="6824" y="11620"/>
                  <a:pt x="6836" y="11626"/>
                  <a:pt x="6839" y="11636"/>
                </a:cubicBezTo>
                <a:close/>
                <a:moveTo>
                  <a:pt x="6377" y="11782"/>
                </a:moveTo>
                <a:cubicBezTo>
                  <a:pt x="6380" y="11793"/>
                  <a:pt x="6374" y="11804"/>
                  <a:pt x="6364" y="11807"/>
                </a:cubicBezTo>
                <a:cubicBezTo>
                  <a:pt x="6353" y="11811"/>
                  <a:pt x="6342" y="11805"/>
                  <a:pt x="6339" y="11794"/>
                </a:cubicBezTo>
                <a:cubicBezTo>
                  <a:pt x="6336" y="11784"/>
                  <a:pt x="6342" y="11772"/>
                  <a:pt x="6352" y="11769"/>
                </a:cubicBezTo>
                <a:cubicBezTo>
                  <a:pt x="6352" y="11769"/>
                  <a:pt x="6352" y="11769"/>
                  <a:pt x="6352" y="11769"/>
                </a:cubicBezTo>
                <a:cubicBezTo>
                  <a:pt x="6363" y="11766"/>
                  <a:pt x="6374" y="11772"/>
                  <a:pt x="6377" y="11782"/>
                </a:cubicBezTo>
                <a:close/>
                <a:moveTo>
                  <a:pt x="5333" y="12095"/>
                </a:moveTo>
                <a:cubicBezTo>
                  <a:pt x="5336" y="12106"/>
                  <a:pt x="5330" y="12117"/>
                  <a:pt x="5320" y="12120"/>
                </a:cubicBezTo>
                <a:cubicBezTo>
                  <a:pt x="5309" y="12123"/>
                  <a:pt x="5298" y="12117"/>
                  <a:pt x="5295" y="12106"/>
                </a:cubicBezTo>
                <a:cubicBezTo>
                  <a:pt x="5292" y="12096"/>
                  <a:pt x="5298" y="12085"/>
                  <a:pt x="5308" y="12082"/>
                </a:cubicBezTo>
                <a:cubicBezTo>
                  <a:pt x="5319" y="12079"/>
                  <a:pt x="5330" y="12085"/>
                  <a:pt x="5333" y="12095"/>
                </a:cubicBezTo>
                <a:close/>
                <a:moveTo>
                  <a:pt x="6261" y="11818"/>
                </a:moveTo>
                <a:cubicBezTo>
                  <a:pt x="6265" y="11829"/>
                  <a:pt x="6259" y="11840"/>
                  <a:pt x="6248" y="11843"/>
                </a:cubicBezTo>
                <a:cubicBezTo>
                  <a:pt x="6238" y="11846"/>
                  <a:pt x="6226" y="11840"/>
                  <a:pt x="6223" y="11830"/>
                </a:cubicBezTo>
                <a:cubicBezTo>
                  <a:pt x="6220" y="11819"/>
                  <a:pt x="6226" y="11808"/>
                  <a:pt x="6236" y="11805"/>
                </a:cubicBezTo>
                <a:cubicBezTo>
                  <a:pt x="6247" y="11801"/>
                  <a:pt x="6258" y="11807"/>
                  <a:pt x="6261" y="11818"/>
                </a:cubicBezTo>
                <a:close/>
                <a:moveTo>
                  <a:pt x="6493" y="11746"/>
                </a:moveTo>
                <a:cubicBezTo>
                  <a:pt x="6496" y="11757"/>
                  <a:pt x="6490" y="11768"/>
                  <a:pt x="6480" y="11771"/>
                </a:cubicBezTo>
                <a:cubicBezTo>
                  <a:pt x="6480" y="11771"/>
                  <a:pt x="6480" y="11771"/>
                  <a:pt x="6480" y="11771"/>
                </a:cubicBezTo>
                <a:cubicBezTo>
                  <a:pt x="6469" y="11775"/>
                  <a:pt x="6458" y="11769"/>
                  <a:pt x="6455" y="11758"/>
                </a:cubicBezTo>
                <a:cubicBezTo>
                  <a:pt x="6451" y="11748"/>
                  <a:pt x="6457" y="11737"/>
                  <a:pt x="6468" y="11733"/>
                </a:cubicBezTo>
                <a:cubicBezTo>
                  <a:pt x="6468" y="11733"/>
                  <a:pt x="6468" y="11733"/>
                  <a:pt x="6468" y="11733"/>
                </a:cubicBezTo>
                <a:cubicBezTo>
                  <a:pt x="6478" y="11730"/>
                  <a:pt x="6489" y="11736"/>
                  <a:pt x="6493" y="11746"/>
                </a:cubicBezTo>
                <a:close/>
                <a:moveTo>
                  <a:pt x="6954" y="11599"/>
                </a:moveTo>
                <a:cubicBezTo>
                  <a:pt x="6958" y="11609"/>
                  <a:pt x="6952" y="11620"/>
                  <a:pt x="6941" y="11624"/>
                </a:cubicBezTo>
                <a:cubicBezTo>
                  <a:pt x="6941" y="11624"/>
                  <a:pt x="6941" y="11624"/>
                  <a:pt x="6941" y="11624"/>
                </a:cubicBezTo>
                <a:cubicBezTo>
                  <a:pt x="6931" y="11627"/>
                  <a:pt x="6920" y="11622"/>
                  <a:pt x="6916" y="11611"/>
                </a:cubicBezTo>
                <a:cubicBezTo>
                  <a:pt x="6913" y="11601"/>
                  <a:pt x="6918" y="11589"/>
                  <a:pt x="6929" y="11586"/>
                </a:cubicBezTo>
                <a:cubicBezTo>
                  <a:pt x="6939" y="11582"/>
                  <a:pt x="6951" y="11588"/>
                  <a:pt x="6954" y="11599"/>
                </a:cubicBezTo>
                <a:close/>
                <a:moveTo>
                  <a:pt x="7525" y="11396"/>
                </a:moveTo>
                <a:cubicBezTo>
                  <a:pt x="7529" y="11406"/>
                  <a:pt x="7524" y="11418"/>
                  <a:pt x="7514" y="11422"/>
                </a:cubicBezTo>
                <a:cubicBezTo>
                  <a:pt x="7504" y="11426"/>
                  <a:pt x="7492" y="11421"/>
                  <a:pt x="7488" y="11410"/>
                </a:cubicBezTo>
                <a:cubicBezTo>
                  <a:pt x="7484" y="11400"/>
                  <a:pt x="7489" y="11388"/>
                  <a:pt x="7499" y="11384"/>
                </a:cubicBezTo>
                <a:cubicBezTo>
                  <a:pt x="7509" y="11380"/>
                  <a:pt x="7521" y="11385"/>
                  <a:pt x="7525" y="11396"/>
                </a:cubicBezTo>
                <a:close/>
                <a:moveTo>
                  <a:pt x="7637" y="11348"/>
                </a:moveTo>
                <a:cubicBezTo>
                  <a:pt x="7641" y="11358"/>
                  <a:pt x="7637" y="11370"/>
                  <a:pt x="7627" y="11375"/>
                </a:cubicBezTo>
                <a:cubicBezTo>
                  <a:pt x="7617" y="11379"/>
                  <a:pt x="7605" y="11375"/>
                  <a:pt x="7600" y="11365"/>
                </a:cubicBezTo>
                <a:cubicBezTo>
                  <a:pt x="7596" y="11354"/>
                  <a:pt x="7600" y="11343"/>
                  <a:pt x="7610" y="11338"/>
                </a:cubicBezTo>
                <a:cubicBezTo>
                  <a:pt x="7621" y="11334"/>
                  <a:pt x="7632" y="11338"/>
                  <a:pt x="7637" y="11348"/>
                </a:cubicBezTo>
                <a:close/>
                <a:moveTo>
                  <a:pt x="4868" y="12230"/>
                </a:moveTo>
                <a:cubicBezTo>
                  <a:pt x="4871" y="12241"/>
                  <a:pt x="4865" y="12252"/>
                  <a:pt x="4854" y="12255"/>
                </a:cubicBezTo>
                <a:cubicBezTo>
                  <a:pt x="4843" y="12258"/>
                  <a:pt x="4832" y="12252"/>
                  <a:pt x="4829" y="12241"/>
                </a:cubicBezTo>
                <a:cubicBezTo>
                  <a:pt x="4826" y="12230"/>
                  <a:pt x="4832" y="12219"/>
                  <a:pt x="4843" y="12216"/>
                </a:cubicBezTo>
                <a:cubicBezTo>
                  <a:pt x="4854" y="12213"/>
                  <a:pt x="4865" y="12219"/>
                  <a:pt x="4868" y="12230"/>
                </a:cubicBezTo>
                <a:close/>
                <a:moveTo>
                  <a:pt x="4751" y="12263"/>
                </a:moveTo>
                <a:cubicBezTo>
                  <a:pt x="4754" y="12274"/>
                  <a:pt x="4748" y="12285"/>
                  <a:pt x="4738" y="12288"/>
                </a:cubicBezTo>
                <a:cubicBezTo>
                  <a:pt x="4727" y="12291"/>
                  <a:pt x="4716" y="12285"/>
                  <a:pt x="4713" y="12274"/>
                </a:cubicBezTo>
                <a:cubicBezTo>
                  <a:pt x="4710" y="12264"/>
                  <a:pt x="4716" y="12253"/>
                  <a:pt x="4727" y="12250"/>
                </a:cubicBezTo>
                <a:cubicBezTo>
                  <a:pt x="4737" y="12247"/>
                  <a:pt x="4748" y="12253"/>
                  <a:pt x="4751" y="12263"/>
                </a:cubicBezTo>
                <a:close/>
                <a:moveTo>
                  <a:pt x="4518" y="12330"/>
                </a:moveTo>
                <a:cubicBezTo>
                  <a:pt x="4521" y="12340"/>
                  <a:pt x="4515" y="12351"/>
                  <a:pt x="4504" y="12354"/>
                </a:cubicBezTo>
                <a:cubicBezTo>
                  <a:pt x="4494" y="12357"/>
                  <a:pt x="4483" y="12351"/>
                  <a:pt x="4480" y="12341"/>
                </a:cubicBezTo>
                <a:cubicBezTo>
                  <a:pt x="4477" y="12330"/>
                  <a:pt x="4483" y="12319"/>
                  <a:pt x="4494" y="12316"/>
                </a:cubicBezTo>
                <a:cubicBezTo>
                  <a:pt x="4504" y="12313"/>
                  <a:pt x="4515" y="12319"/>
                  <a:pt x="4518" y="12330"/>
                </a:cubicBezTo>
                <a:close/>
                <a:moveTo>
                  <a:pt x="7298" y="11481"/>
                </a:moveTo>
                <a:cubicBezTo>
                  <a:pt x="7302" y="11491"/>
                  <a:pt x="7296" y="11503"/>
                  <a:pt x="7286" y="11506"/>
                </a:cubicBezTo>
                <a:cubicBezTo>
                  <a:pt x="7286" y="11506"/>
                  <a:pt x="7286" y="11506"/>
                  <a:pt x="7286" y="11506"/>
                </a:cubicBezTo>
                <a:cubicBezTo>
                  <a:pt x="7276" y="11510"/>
                  <a:pt x="7264" y="11505"/>
                  <a:pt x="7260" y="11494"/>
                </a:cubicBezTo>
                <a:cubicBezTo>
                  <a:pt x="7257" y="11484"/>
                  <a:pt x="7262" y="11472"/>
                  <a:pt x="7273" y="11469"/>
                </a:cubicBezTo>
                <a:cubicBezTo>
                  <a:pt x="7273" y="11469"/>
                  <a:pt x="7273" y="11469"/>
                  <a:pt x="7273" y="11469"/>
                </a:cubicBezTo>
                <a:cubicBezTo>
                  <a:pt x="7283" y="11465"/>
                  <a:pt x="7294" y="11471"/>
                  <a:pt x="7298" y="11481"/>
                </a:cubicBezTo>
                <a:close/>
                <a:moveTo>
                  <a:pt x="7184" y="11521"/>
                </a:moveTo>
                <a:cubicBezTo>
                  <a:pt x="7187" y="11532"/>
                  <a:pt x="7182" y="11543"/>
                  <a:pt x="7171" y="11547"/>
                </a:cubicBezTo>
                <a:cubicBezTo>
                  <a:pt x="7171" y="11547"/>
                  <a:pt x="7171" y="11547"/>
                  <a:pt x="7171" y="11547"/>
                </a:cubicBezTo>
                <a:cubicBezTo>
                  <a:pt x="7161" y="11550"/>
                  <a:pt x="7150" y="11545"/>
                  <a:pt x="7146" y="11534"/>
                </a:cubicBezTo>
                <a:cubicBezTo>
                  <a:pt x="7142" y="11524"/>
                  <a:pt x="7148" y="11512"/>
                  <a:pt x="7158" y="11509"/>
                </a:cubicBezTo>
                <a:cubicBezTo>
                  <a:pt x="7169" y="11505"/>
                  <a:pt x="7180" y="11511"/>
                  <a:pt x="7184" y="11521"/>
                </a:cubicBezTo>
                <a:close/>
                <a:moveTo>
                  <a:pt x="7412" y="11439"/>
                </a:moveTo>
                <a:cubicBezTo>
                  <a:pt x="7416" y="11450"/>
                  <a:pt x="7411" y="11461"/>
                  <a:pt x="7400" y="11465"/>
                </a:cubicBezTo>
                <a:cubicBezTo>
                  <a:pt x="7400" y="11465"/>
                  <a:pt x="7400" y="11465"/>
                  <a:pt x="7400" y="11465"/>
                </a:cubicBezTo>
                <a:cubicBezTo>
                  <a:pt x="7390" y="11469"/>
                  <a:pt x="7378" y="11464"/>
                  <a:pt x="7374" y="11453"/>
                </a:cubicBezTo>
                <a:cubicBezTo>
                  <a:pt x="7371" y="11443"/>
                  <a:pt x="7376" y="11431"/>
                  <a:pt x="7386" y="11428"/>
                </a:cubicBezTo>
                <a:cubicBezTo>
                  <a:pt x="7397" y="11424"/>
                  <a:pt x="7408" y="11429"/>
                  <a:pt x="7412" y="11439"/>
                </a:cubicBezTo>
                <a:close/>
                <a:moveTo>
                  <a:pt x="4168" y="12429"/>
                </a:moveTo>
                <a:cubicBezTo>
                  <a:pt x="4171" y="12439"/>
                  <a:pt x="4165" y="12450"/>
                  <a:pt x="4154" y="12453"/>
                </a:cubicBezTo>
                <a:cubicBezTo>
                  <a:pt x="4144" y="12456"/>
                  <a:pt x="4133" y="12450"/>
                  <a:pt x="4130" y="12439"/>
                </a:cubicBezTo>
                <a:cubicBezTo>
                  <a:pt x="4127" y="12429"/>
                  <a:pt x="4133" y="12418"/>
                  <a:pt x="4143" y="12415"/>
                </a:cubicBezTo>
                <a:cubicBezTo>
                  <a:pt x="4143" y="12415"/>
                  <a:pt x="4143" y="12415"/>
                  <a:pt x="4143" y="12415"/>
                </a:cubicBezTo>
                <a:cubicBezTo>
                  <a:pt x="4154" y="12412"/>
                  <a:pt x="4165" y="12418"/>
                  <a:pt x="4168" y="12429"/>
                </a:cubicBezTo>
                <a:close/>
                <a:moveTo>
                  <a:pt x="4051" y="12461"/>
                </a:moveTo>
                <a:cubicBezTo>
                  <a:pt x="4054" y="12472"/>
                  <a:pt x="4048" y="12483"/>
                  <a:pt x="4037" y="12486"/>
                </a:cubicBezTo>
                <a:cubicBezTo>
                  <a:pt x="4037" y="12486"/>
                  <a:pt x="4037" y="12486"/>
                  <a:pt x="4037" y="12486"/>
                </a:cubicBezTo>
                <a:cubicBezTo>
                  <a:pt x="4027" y="12489"/>
                  <a:pt x="4016" y="12483"/>
                  <a:pt x="4013" y="12472"/>
                </a:cubicBezTo>
                <a:cubicBezTo>
                  <a:pt x="4010" y="12461"/>
                  <a:pt x="4016" y="12450"/>
                  <a:pt x="4027" y="12447"/>
                </a:cubicBezTo>
                <a:cubicBezTo>
                  <a:pt x="4037" y="12444"/>
                  <a:pt x="4048" y="12451"/>
                  <a:pt x="4051" y="12461"/>
                </a:cubicBezTo>
                <a:close/>
                <a:moveTo>
                  <a:pt x="5217" y="12129"/>
                </a:moveTo>
                <a:cubicBezTo>
                  <a:pt x="5220" y="12140"/>
                  <a:pt x="5214" y="12151"/>
                  <a:pt x="5203" y="12154"/>
                </a:cubicBezTo>
                <a:cubicBezTo>
                  <a:pt x="5203" y="12154"/>
                  <a:pt x="5203" y="12154"/>
                  <a:pt x="5203" y="12154"/>
                </a:cubicBezTo>
                <a:cubicBezTo>
                  <a:pt x="5193" y="12157"/>
                  <a:pt x="5181" y="12151"/>
                  <a:pt x="5178" y="12140"/>
                </a:cubicBezTo>
                <a:cubicBezTo>
                  <a:pt x="5175" y="12130"/>
                  <a:pt x="5181" y="12119"/>
                  <a:pt x="5192" y="12115"/>
                </a:cubicBezTo>
                <a:cubicBezTo>
                  <a:pt x="5192" y="12115"/>
                  <a:pt x="5192" y="12115"/>
                  <a:pt x="5192" y="12115"/>
                </a:cubicBezTo>
                <a:cubicBezTo>
                  <a:pt x="5203" y="12112"/>
                  <a:pt x="5214" y="12119"/>
                  <a:pt x="5217" y="12129"/>
                </a:cubicBezTo>
                <a:close/>
                <a:moveTo>
                  <a:pt x="5101" y="12163"/>
                </a:moveTo>
                <a:cubicBezTo>
                  <a:pt x="5104" y="12173"/>
                  <a:pt x="5097" y="12185"/>
                  <a:pt x="5087" y="12188"/>
                </a:cubicBezTo>
                <a:cubicBezTo>
                  <a:pt x="5076" y="12191"/>
                  <a:pt x="5065" y="12185"/>
                  <a:pt x="5062" y="12174"/>
                </a:cubicBezTo>
                <a:cubicBezTo>
                  <a:pt x="5059" y="12163"/>
                  <a:pt x="5065" y="12152"/>
                  <a:pt x="5076" y="12149"/>
                </a:cubicBezTo>
                <a:cubicBezTo>
                  <a:pt x="5076" y="12149"/>
                  <a:pt x="5076" y="12149"/>
                  <a:pt x="5076" y="12149"/>
                </a:cubicBezTo>
                <a:cubicBezTo>
                  <a:pt x="5086" y="12146"/>
                  <a:pt x="5097" y="12152"/>
                  <a:pt x="5101" y="12163"/>
                </a:cubicBezTo>
                <a:close/>
                <a:moveTo>
                  <a:pt x="4285" y="12396"/>
                </a:moveTo>
                <a:cubicBezTo>
                  <a:pt x="4288" y="12406"/>
                  <a:pt x="4282" y="12417"/>
                  <a:pt x="4271" y="12420"/>
                </a:cubicBezTo>
                <a:cubicBezTo>
                  <a:pt x="4260" y="12423"/>
                  <a:pt x="4249" y="12417"/>
                  <a:pt x="4246" y="12407"/>
                </a:cubicBezTo>
                <a:cubicBezTo>
                  <a:pt x="4243" y="12396"/>
                  <a:pt x="4250" y="12385"/>
                  <a:pt x="4260" y="12382"/>
                </a:cubicBezTo>
                <a:cubicBezTo>
                  <a:pt x="4271" y="12379"/>
                  <a:pt x="4282" y="12385"/>
                  <a:pt x="4285" y="12396"/>
                </a:cubicBezTo>
                <a:close/>
                <a:moveTo>
                  <a:pt x="4402" y="12363"/>
                </a:moveTo>
                <a:cubicBezTo>
                  <a:pt x="4405" y="12373"/>
                  <a:pt x="4398" y="12385"/>
                  <a:pt x="4388" y="12388"/>
                </a:cubicBezTo>
                <a:cubicBezTo>
                  <a:pt x="4377" y="12391"/>
                  <a:pt x="4366" y="12384"/>
                  <a:pt x="4363" y="12374"/>
                </a:cubicBezTo>
                <a:cubicBezTo>
                  <a:pt x="4360" y="12363"/>
                  <a:pt x="4366" y="12352"/>
                  <a:pt x="4377" y="12349"/>
                </a:cubicBezTo>
                <a:cubicBezTo>
                  <a:pt x="4388" y="12346"/>
                  <a:pt x="4399" y="12352"/>
                  <a:pt x="4402" y="12363"/>
                </a:cubicBezTo>
                <a:close/>
                <a:moveTo>
                  <a:pt x="4635" y="12297"/>
                </a:moveTo>
                <a:cubicBezTo>
                  <a:pt x="4638" y="12307"/>
                  <a:pt x="4632" y="12318"/>
                  <a:pt x="4621" y="12321"/>
                </a:cubicBezTo>
                <a:cubicBezTo>
                  <a:pt x="4610" y="12324"/>
                  <a:pt x="4599" y="12318"/>
                  <a:pt x="4596" y="12308"/>
                </a:cubicBezTo>
                <a:cubicBezTo>
                  <a:pt x="4593" y="12297"/>
                  <a:pt x="4599" y="12286"/>
                  <a:pt x="4610" y="12283"/>
                </a:cubicBezTo>
                <a:cubicBezTo>
                  <a:pt x="4610" y="12283"/>
                  <a:pt x="4610" y="12283"/>
                  <a:pt x="4610" y="12283"/>
                </a:cubicBezTo>
                <a:cubicBezTo>
                  <a:pt x="4621" y="12280"/>
                  <a:pt x="4632" y="12286"/>
                  <a:pt x="4635" y="12297"/>
                </a:cubicBezTo>
                <a:close/>
                <a:moveTo>
                  <a:pt x="4984" y="12196"/>
                </a:moveTo>
                <a:cubicBezTo>
                  <a:pt x="4987" y="12207"/>
                  <a:pt x="4981" y="12218"/>
                  <a:pt x="4970" y="12221"/>
                </a:cubicBezTo>
                <a:cubicBezTo>
                  <a:pt x="4970" y="12221"/>
                  <a:pt x="4970" y="12221"/>
                  <a:pt x="4970" y="12221"/>
                </a:cubicBezTo>
                <a:cubicBezTo>
                  <a:pt x="4960" y="12224"/>
                  <a:pt x="4949" y="12218"/>
                  <a:pt x="4946" y="12208"/>
                </a:cubicBezTo>
                <a:cubicBezTo>
                  <a:pt x="4943" y="12197"/>
                  <a:pt x="4949" y="12186"/>
                  <a:pt x="4959" y="12183"/>
                </a:cubicBezTo>
                <a:cubicBezTo>
                  <a:pt x="4970" y="12180"/>
                  <a:pt x="4981" y="12186"/>
                  <a:pt x="4984" y="12196"/>
                </a:cubicBezTo>
                <a:close/>
                <a:moveTo>
                  <a:pt x="8128" y="11031"/>
                </a:moveTo>
                <a:cubicBezTo>
                  <a:pt x="8134" y="11040"/>
                  <a:pt x="8133" y="11053"/>
                  <a:pt x="8124" y="11059"/>
                </a:cubicBezTo>
                <a:cubicBezTo>
                  <a:pt x="8116" y="11066"/>
                  <a:pt x="8103" y="11065"/>
                  <a:pt x="8096" y="11056"/>
                </a:cubicBezTo>
                <a:cubicBezTo>
                  <a:pt x="8089" y="11047"/>
                  <a:pt x="8091" y="11035"/>
                  <a:pt x="8100" y="11028"/>
                </a:cubicBezTo>
                <a:cubicBezTo>
                  <a:pt x="8100" y="11028"/>
                  <a:pt x="8100" y="11028"/>
                  <a:pt x="8100" y="11028"/>
                </a:cubicBezTo>
                <a:cubicBezTo>
                  <a:pt x="8108" y="11021"/>
                  <a:pt x="8121" y="11023"/>
                  <a:pt x="8128" y="11031"/>
                </a:cubicBezTo>
                <a:close/>
                <a:moveTo>
                  <a:pt x="8386" y="10817"/>
                </a:moveTo>
                <a:cubicBezTo>
                  <a:pt x="8386" y="10817"/>
                  <a:pt x="8386" y="10817"/>
                  <a:pt x="8386" y="10817"/>
                </a:cubicBezTo>
                <a:cubicBezTo>
                  <a:pt x="8379" y="10825"/>
                  <a:pt x="8366" y="10826"/>
                  <a:pt x="8358" y="10818"/>
                </a:cubicBezTo>
                <a:cubicBezTo>
                  <a:pt x="8349" y="10811"/>
                  <a:pt x="8349" y="10798"/>
                  <a:pt x="8356" y="10790"/>
                </a:cubicBezTo>
                <a:cubicBezTo>
                  <a:pt x="8364" y="10782"/>
                  <a:pt x="8376" y="10781"/>
                  <a:pt x="8384" y="10789"/>
                </a:cubicBezTo>
                <a:cubicBezTo>
                  <a:pt x="8393" y="10796"/>
                  <a:pt x="8393" y="10809"/>
                  <a:pt x="8386" y="10817"/>
                </a:cubicBezTo>
                <a:close/>
                <a:moveTo>
                  <a:pt x="8459" y="10698"/>
                </a:moveTo>
                <a:cubicBezTo>
                  <a:pt x="8468" y="10704"/>
                  <a:pt x="8469" y="10717"/>
                  <a:pt x="8463" y="10726"/>
                </a:cubicBezTo>
                <a:cubicBezTo>
                  <a:pt x="8456" y="10734"/>
                  <a:pt x="8443" y="10736"/>
                  <a:pt x="8434" y="10729"/>
                </a:cubicBezTo>
                <a:cubicBezTo>
                  <a:pt x="8426" y="10722"/>
                  <a:pt x="8424" y="10710"/>
                  <a:pt x="8431" y="10701"/>
                </a:cubicBezTo>
                <a:cubicBezTo>
                  <a:pt x="8431" y="10701"/>
                  <a:pt x="8431" y="10701"/>
                  <a:pt x="8431" y="10701"/>
                </a:cubicBezTo>
                <a:cubicBezTo>
                  <a:pt x="8438" y="10692"/>
                  <a:pt x="8451" y="10691"/>
                  <a:pt x="8459" y="10698"/>
                </a:cubicBezTo>
                <a:close/>
                <a:moveTo>
                  <a:pt x="8304" y="10875"/>
                </a:moveTo>
                <a:cubicBezTo>
                  <a:pt x="8311" y="10883"/>
                  <a:pt x="8311" y="10895"/>
                  <a:pt x="8303" y="10903"/>
                </a:cubicBezTo>
                <a:cubicBezTo>
                  <a:pt x="8296" y="10911"/>
                  <a:pt x="8283" y="10911"/>
                  <a:pt x="8275" y="10903"/>
                </a:cubicBezTo>
                <a:cubicBezTo>
                  <a:pt x="8267" y="10895"/>
                  <a:pt x="8268" y="10882"/>
                  <a:pt x="8275" y="10874"/>
                </a:cubicBezTo>
                <a:cubicBezTo>
                  <a:pt x="8283" y="10867"/>
                  <a:pt x="8296" y="10867"/>
                  <a:pt x="8304" y="10875"/>
                </a:cubicBezTo>
                <a:close/>
                <a:moveTo>
                  <a:pt x="8034" y="11103"/>
                </a:moveTo>
                <a:cubicBezTo>
                  <a:pt x="8040" y="11112"/>
                  <a:pt x="8038" y="11124"/>
                  <a:pt x="8029" y="11131"/>
                </a:cubicBezTo>
                <a:cubicBezTo>
                  <a:pt x="8020" y="11137"/>
                  <a:pt x="8008" y="11135"/>
                  <a:pt x="8001" y="11126"/>
                </a:cubicBezTo>
                <a:cubicBezTo>
                  <a:pt x="7995" y="11117"/>
                  <a:pt x="7997" y="11105"/>
                  <a:pt x="8006" y="11098"/>
                </a:cubicBezTo>
                <a:cubicBezTo>
                  <a:pt x="8006" y="11098"/>
                  <a:pt x="8006" y="11098"/>
                  <a:pt x="8006" y="11098"/>
                </a:cubicBezTo>
                <a:cubicBezTo>
                  <a:pt x="8015" y="11092"/>
                  <a:pt x="8027" y="11094"/>
                  <a:pt x="8034" y="11103"/>
                </a:cubicBezTo>
                <a:close/>
                <a:moveTo>
                  <a:pt x="7937" y="11170"/>
                </a:moveTo>
                <a:cubicBezTo>
                  <a:pt x="7943" y="11180"/>
                  <a:pt x="7941" y="11192"/>
                  <a:pt x="7932" y="11198"/>
                </a:cubicBezTo>
                <a:cubicBezTo>
                  <a:pt x="7922" y="11204"/>
                  <a:pt x="7910" y="11202"/>
                  <a:pt x="7904" y="11193"/>
                </a:cubicBezTo>
                <a:cubicBezTo>
                  <a:pt x="7898" y="11183"/>
                  <a:pt x="7900" y="11171"/>
                  <a:pt x="7909" y="11165"/>
                </a:cubicBezTo>
                <a:cubicBezTo>
                  <a:pt x="7919" y="11159"/>
                  <a:pt x="7931" y="11161"/>
                  <a:pt x="7937" y="11170"/>
                </a:cubicBezTo>
                <a:close/>
                <a:moveTo>
                  <a:pt x="8218" y="10956"/>
                </a:moveTo>
                <a:cubicBezTo>
                  <a:pt x="8225" y="10964"/>
                  <a:pt x="8224" y="10976"/>
                  <a:pt x="8216" y="10984"/>
                </a:cubicBezTo>
                <a:cubicBezTo>
                  <a:pt x="8208" y="10991"/>
                  <a:pt x="8195" y="10990"/>
                  <a:pt x="8188" y="10982"/>
                </a:cubicBezTo>
                <a:cubicBezTo>
                  <a:pt x="8180" y="10973"/>
                  <a:pt x="8181" y="10961"/>
                  <a:pt x="8190" y="10954"/>
                </a:cubicBezTo>
                <a:cubicBezTo>
                  <a:pt x="8198" y="10946"/>
                  <a:pt x="8211" y="10947"/>
                  <a:pt x="8218" y="10956"/>
                </a:cubicBezTo>
                <a:close/>
                <a:moveTo>
                  <a:pt x="7838" y="11235"/>
                </a:moveTo>
                <a:cubicBezTo>
                  <a:pt x="7844" y="11244"/>
                  <a:pt x="7841" y="11256"/>
                  <a:pt x="7832" y="11262"/>
                </a:cubicBezTo>
                <a:cubicBezTo>
                  <a:pt x="7832" y="11262"/>
                  <a:pt x="7832" y="11262"/>
                  <a:pt x="7832" y="11262"/>
                </a:cubicBezTo>
                <a:cubicBezTo>
                  <a:pt x="7822" y="11268"/>
                  <a:pt x="7810" y="11265"/>
                  <a:pt x="7804" y="11256"/>
                </a:cubicBezTo>
                <a:cubicBezTo>
                  <a:pt x="7798" y="11246"/>
                  <a:pt x="7801" y="11234"/>
                  <a:pt x="7811" y="11228"/>
                </a:cubicBezTo>
                <a:cubicBezTo>
                  <a:pt x="7811" y="11228"/>
                  <a:pt x="7811" y="11228"/>
                  <a:pt x="7811" y="11228"/>
                </a:cubicBezTo>
                <a:cubicBezTo>
                  <a:pt x="7820" y="11222"/>
                  <a:pt x="7832" y="11225"/>
                  <a:pt x="7838" y="11235"/>
                </a:cubicBezTo>
                <a:close/>
                <a:moveTo>
                  <a:pt x="10063" y="10249"/>
                </a:moveTo>
                <a:cubicBezTo>
                  <a:pt x="10063" y="10249"/>
                  <a:pt x="10063" y="10249"/>
                  <a:pt x="10063" y="10249"/>
                </a:cubicBezTo>
                <a:cubicBezTo>
                  <a:pt x="10063" y="10249"/>
                  <a:pt x="10063" y="10249"/>
                  <a:pt x="10063" y="10249"/>
                </a:cubicBezTo>
                <a:close/>
                <a:moveTo>
                  <a:pt x="9483" y="10220"/>
                </a:moveTo>
                <a:cubicBezTo>
                  <a:pt x="9483" y="10231"/>
                  <a:pt x="9473" y="10240"/>
                  <a:pt x="9462" y="10239"/>
                </a:cubicBezTo>
                <a:cubicBezTo>
                  <a:pt x="9451" y="10238"/>
                  <a:pt x="9443" y="10229"/>
                  <a:pt x="9444" y="10218"/>
                </a:cubicBezTo>
                <a:cubicBezTo>
                  <a:pt x="9444" y="10207"/>
                  <a:pt x="9454" y="10198"/>
                  <a:pt x="9465" y="10199"/>
                </a:cubicBezTo>
                <a:cubicBezTo>
                  <a:pt x="9465" y="10199"/>
                  <a:pt x="9465" y="10199"/>
                  <a:pt x="9465" y="10199"/>
                </a:cubicBezTo>
                <a:cubicBezTo>
                  <a:pt x="9476" y="10200"/>
                  <a:pt x="9484" y="10209"/>
                  <a:pt x="9483" y="10220"/>
                </a:cubicBezTo>
                <a:close/>
                <a:moveTo>
                  <a:pt x="9962" y="10265"/>
                </a:moveTo>
                <a:cubicBezTo>
                  <a:pt x="9961" y="10276"/>
                  <a:pt x="9952" y="10284"/>
                  <a:pt x="9941" y="10283"/>
                </a:cubicBezTo>
                <a:cubicBezTo>
                  <a:pt x="9930" y="10282"/>
                  <a:pt x="9922" y="10273"/>
                  <a:pt x="9922" y="10262"/>
                </a:cubicBezTo>
                <a:cubicBezTo>
                  <a:pt x="9923" y="10251"/>
                  <a:pt x="9933" y="10242"/>
                  <a:pt x="9944" y="10243"/>
                </a:cubicBezTo>
                <a:cubicBezTo>
                  <a:pt x="9955" y="10244"/>
                  <a:pt x="9963" y="10254"/>
                  <a:pt x="9962" y="10265"/>
                </a:cubicBezTo>
                <a:close/>
                <a:moveTo>
                  <a:pt x="9363" y="10216"/>
                </a:moveTo>
                <a:cubicBezTo>
                  <a:pt x="9363" y="10227"/>
                  <a:pt x="9354" y="10236"/>
                  <a:pt x="9343" y="10236"/>
                </a:cubicBezTo>
                <a:cubicBezTo>
                  <a:pt x="9332" y="10236"/>
                  <a:pt x="9323" y="10227"/>
                  <a:pt x="9323" y="10216"/>
                </a:cubicBezTo>
                <a:cubicBezTo>
                  <a:pt x="9323" y="10204"/>
                  <a:pt x="9332" y="10196"/>
                  <a:pt x="9343" y="10196"/>
                </a:cubicBezTo>
                <a:cubicBezTo>
                  <a:pt x="9354" y="10196"/>
                  <a:pt x="9363" y="10204"/>
                  <a:pt x="9363" y="10216"/>
                </a:cubicBezTo>
                <a:close/>
                <a:moveTo>
                  <a:pt x="10082" y="10270"/>
                </a:moveTo>
                <a:cubicBezTo>
                  <a:pt x="10082" y="10281"/>
                  <a:pt x="10073" y="10290"/>
                  <a:pt x="10062" y="10289"/>
                </a:cubicBezTo>
                <a:cubicBezTo>
                  <a:pt x="10062" y="10289"/>
                  <a:pt x="10062" y="10289"/>
                  <a:pt x="10062" y="10289"/>
                </a:cubicBezTo>
                <a:cubicBezTo>
                  <a:pt x="10051" y="10289"/>
                  <a:pt x="10042" y="10280"/>
                  <a:pt x="10042" y="10269"/>
                </a:cubicBezTo>
                <a:cubicBezTo>
                  <a:pt x="10043" y="10258"/>
                  <a:pt x="10052" y="10249"/>
                  <a:pt x="10063" y="10249"/>
                </a:cubicBezTo>
                <a:cubicBezTo>
                  <a:pt x="10074" y="10250"/>
                  <a:pt x="10083" y="10259"/>
                  <a:pt x="10082" y="10270"/>
                </a:cubicBezTo>
                <a:close/>
                <a:moveTo>
                  <a:pt x="9243" y="10218"/>
                </a:moveTo>
                <a:cubicBezTo>
                  <a:pt x="9244" y="10229"/>
                  <a:pt x="9236" y="10239"/>
                  <a:pt x="9225" y="10240"/>
                </a:cubicBezTo>
                <a:cubicBezTo>
                  <a:pt x="9225" y="10240"/>
                  <a:pt x="9225" y="10240"/>
                  <a:pt x="9225" y="10240"/>
                </a:cubicBezTo>
                <a:cubicBezTo>
                  <a:pt x="9214" y="10241"/>
                  <a:pt x="9204" y="10232"/>
                  <a:pt x="9203" y="10221"/>
                </a:cubicBezTo>
                <a:cubicBezTo>
                  <a:pt x="9202" y="10210"/>
                  <a:pt x="9211" y="10201"/>
                  <a:pt x="9222" y="10200"/>
                </a:cubicBezTo>
                <a:cubicBezTo>
                  <a:pt x="9233" y="10199"/>
                  <a:pt x="9242" y="10207"/>
                  <a:pt x="9243" y="10218"/>
                </a:cubicBezTo>
                <a:close/>
                <a:moveTo>
                  <a:pt x="9603" y="10230"/>
                </a:moveTo>
                <a:cubicBezTo>
                  <a:pt x="9602" y="10241"/>
                  <a:pt x="9593" y="10249"/>
                  <a:pt x="9582" y="10248"/>
                </a:cubicBezTo>
                <a:cubicBezTo>
                  <a:pt x="9582" y="10248"/>
                  <a:pt x="9582" y="10248"/>
                  <a:pt x="9582" y="10248"/>
                </a:cubicBezTo>
                <a:cubicBezTo>
                  <a:pt x="9571" y="10247"/>
                  <a:pt x="9562" y="10237"/>
                  <a:pt x="9563" y="10226"/>
                </a:cubicBezTo>
                <a:cubicBezTo>
                  <a:pt x="9564" y="10215"/>
                  <a:pt x="9574" y="10207"/>
                  <a:pt x="9585" y="10208"/>
                </a:cubicBezTo>
                <a:cubicBezTo>
                  <a:pt x="9596" y="10209"/>
                  <a:pt x="9604" y="10219"/>
                  <a:pt x="9603" y="10230"/>
                </a:cubicBezTo>
                <a:close/>
                <a:moveTo>
                  <a:pt x="9585" y="10208"/>
                </a:moveTo>
                <a:cubicBezTo>
                  <a:pt x="9585" y="10208"/>
                  <a:pt x="9585" y="10208"/>
                  <a:pt x="9585" y="10208"/>
                </a:cubicBezTo>
                <a:cubicBezTo>
                  <a:pt x="9585" y="10208"/>
                  <a:pt x="9585" y="10208"/>
                  <a:pt x="9585" y="10208"/>
                </a:cubicBezTo>
                <a:close/>
                <a:moveTo>
                  <a:pt x="9124" y="10231"/>
                </a:moveTo>
                <a:cubicBezTo>
                  <a:pt x="9126" y="10242"/>
                  <a:pt x="9118" y="10253"/>
                  <a:pt x="9108" y="10255"/>
                </a:cubicBezTo>
                <a:cubicBezTo>
                  <a:pt x="9097" y="10257"/>
                  <a:pt x="9086" y="10249"/>
                  <a:pt x="9084" y="10238"/>
                </a:cubicBezTo>
                <a:cubicBezTo>
                  <a:pt x="9082" y="10228"/>
                  <a:pt x="9090" y="10217"/>
                  <a:pt x="9101" y="10215"/>
                </a:cubicBezTo>
                <a:cubicBezTo>
                  <a:pt x="9101" y="10215"/>
                  <a:pt x="9101" y="10215"/>
                  <a:pt x="9101" y="10215"/>
                </a:cubicBezTo>
                <a:cubicBezTo>
                  <a:pt x="9111" y="10213"/>
                  <a:pt x="9122" y="10221"/>
                  <a:pt x="9124" y="10231"/>
                </a:cubicBezTo>
                <a:close/>
                <a:moveTo>
                  <a:pt x="9843" y="10254"/>
                </a:moveTo>
                <a:cubicBezTo>
                  <a:pt x="9841" y="10265"/>
                  <a:pt x="9832" y="10273"/>
                  <a:pt x="9821" y="10272"/>
                </a:cubicBezTo>
                <a:cubicBezTo>
                  <a:pt x="9821" y="10272"/>
                  <a:pt x="9821" y="10272"/>
                  <a:pt x="9821" y="10272"/>
                </a:cubicBezTo>
                <a:cubicBezTo>
                  <a:pt x="9810" y="10271"/>
                  <a:pt x="9802" y="10261"/>
                  <a:pt x="9803" y="10250"/>
                </a:cubicBezTo>
                <a:cubicBezTo>
                  <a:pt x="9804" y="10239"/>
                  <a:pt x="9814" y="10231"/>
                  <a:pt x="9825" y="10232"/>
                </a:cubicBezTo>
                <a:cubicBezTo>
                  <a:pt x="9836" y="10234"/>
                  <a:pt x="9844" y="10243"/>
                  <a:pt x="9843" y="10254"/>
                </a:cubicBezTo>
                <a:close/>
                <a:moveTo>
                  <a:pt x="9723" y="10242"/>
                </a:moveTo>
                <a:cubicBezTo>
                  <a:pt x="9722" y="10253"/>
                  <a:pt x="9712" y="10261"/>
                  <a:pt x="9701" y="10260"/>
                </a:cubicBezTo>
                <a:cubicBezTo>
                  <a:pt x="9690" y="10258"/>
                  <a:pt x="9682" y="10249"/>
                  <a:pt x="9683" y="10238"/>
                </a:cubicBezTo>
                <a:cubicBezTo>
                  <a:pt x="9684" y="10227"/>
                  <a:pt x="9694" y="10219"/>
                  <a:pt x="9705" y="10220"/>
                </a:cubicBezTo>
                <a:cubicBezTo>
                  <a:pt x="9705" y="10220"/>
                  <a:pt x="9705" y="10220"/>
                  <a:pt x="9705" y="10220"/>
                </a:cubicBezTo>
                <a:cubicBezTo>
                  <a:pt x="9716" y="10221"/>
                  <a:pt x="9724" y="10231"/>
                  <a:pt x="9723" y="10242"/>
                </a:cubicBezTo>
                <a:close/>
                <a:moveTo>
                  <a:pt x="9701" y="10260"/>
                </a:moveTo>
                <a:cubicBezTo>
                  <a:pt x="9701" y="10260"/>
                  <a:pt x="9701" y="10260"/>
                  <a:pt x="9701" y="10260"/>
                </a:cubicBezTo>
                <a:cubicBezTo>
                  <a:pt x="9701" y="10260"/>
                  <a:pt x="9701" y="10260"/>
                  <a:pt x="9701" y="10260"/>
                </a:cubicBezTo>
                <a:close/>
                <a:moveTo>
                  <a:pt x="8690" y="10425"/>
                </a:moveTo>
                <a:cubicBezTo>
                  <a:pt x="8698" y="10433"/>
                  <a:pt x="8697" y="10446"/>
                  <a:pt x="8689" y="10453"/>
                </a:cubicBezTo>
                <a:cubicBezTo>
                  <a:pt x="8689" y="10453"/>
                  <a:pt x="8689" y="10453"/>
                  <a:pt x="8689" y="10453"/>
                </a:cubicBezTo>
                <a:cubicBezTo>
                  <a:pt x="8681" y="10461"/>
                  <a:pt x="8668" y="10460"/>
                  <a:pt x="8661" y="10452"/>
                </a:cubicBezTo>
                <a:cubicBezTo>
                  <a:pt x="8653" y="10443"/>
                  <a:pt x="8654" y="10431"/>
                  <a:pt x="8662" y="10423"/>
                </a:cubicBezTo>
                <a:cubicBezTo>
                  <a:pt x="8670" y="10416"/>
                  <a:pt x="8683" y="10417"/>
                  <a:pt x="8690" y="10425"/>
                </a:cubicBezTo>
                <a:close/>
                <a:moveTo>
                  <a:pt x="10436" y="10213"/>
                </a:moveTo>
                <a:cubicBezTo>
                  <a:pt x="10440" y="10223"/>
                  <a:pt x="10435" y="10235"/>
                  <a:pt x="10424" y="10239"/>
                </a:cubicBezTo>
                <a:cubicBezTo>
                  <a:pt x="10414" y="10242"/>
                  <a:pt x="10403" y="10237"/>
                  <a:pt x="10399" y="10227"/>
                </a:cubicBezTo>
                <a:cubicBezTo>
                  <a:pt x="10395" y="10217"/>
                  <a:pt x="10400" y="10205"/>
                  <a:pt x="10410" y="10201"/>
                </a:cubicBezTo>
                <a:cubicBezTo>
                  <a:pt x="10420" y="10197"/>
                  <a:pt x="10432" y="10202"/>
                  <a:pt x="10436" y="10213"/>
                </a:cubicBezTo>
                <a:close/>
                <a:moveTo>
                  <a:pt x="9006" y="10257"/>
                </a:moveTo>
                <a:cubicBezTo>
                  <a:pt x="9010" y="10268"/>
                  <a:pt x="9004" y="10279"/>
                  <a:pt x="8993" y="10282"/>
                </a:cubicBezTo>
                <a:cubicBezTo>
                  <a:pt x="8983" y="10285"/>
                  <a:pt x="8971" y="10280"/>
                  <a:pt x="8968" y="10269"/>
                </a:cubicBezTo>
                <a:cubicBezTo>
                  <a:pt x="8965" y="10258"/>
                  <a:pt x="8971" y="10247"/>
                  <a:pt x="8981" y="10244"/>
                </a:cubicBezTo>
                <a:cubicBezTo>
                  <a:pt x="8992" y="10241"/>
                  <a:pt x="9003" y="10247"/>
                  <a:pt x="9006" y="10257"/>
                </a:cubicBezTo>
                <a:close/>
                <a:moveTo>
                  <a:pt x="10203" y="10266"/>
                </a:moveTo>
                <a:cubicBezTo>
                  <a:pt x="10203" y="10277"/>
                  <a:pt x="10195" y="10287"/>
                  <a:pt x="10184" y="10287"/>
                </a:cubicBezTo>
                <a:cubicBezTo>
                  <a:pt x="10173" y="10288"/>
                  <a:pt x="10163" y="10280"/>
                  <a:pt x="10163" y="10269"/>
                </a:cubicBezTo>
                <a:cubicBezTo>
                  <a:pt x="10162" y="10258"/>
                  <a:pt x="10170" y="10248"/>
                  <a:pt x="10181" y="10247"/>
                </a:cubicBezTo>
                <a:cubicBezTo>
                  <a:pt x="10192" y="10247"/>
                  <a:pt x="10202" y="10255"/>
                  <a:pt x="10203" y="10266"/>
                </a:cubicBezTo>
                <a:close/>
                <a:moveTo>
                  <a:pt x="10321" y="10249"/>
                </a:moveTo>
                <a:cubicBezTo>
                  <a:pt x="10324" y="10260"/>
                  <a:pt x="10316" y="10270"/>
                  <a:pt x="10306" y="10272"/>
                </a:cubicBezTo>
                <a:cubicBezTo>
                  <a:pt x="10306" y="10272"/>
                  <a:pt x="10306" y="10272"/>
                  <a:pt x="10306" y="10272"/>
                </a:cubicBezTo>
                <a:cubicBezTo>
                  <a:pt x="10295" y="10274"/>
                  <a:pt x="10284" y="10267"/>
                  <a:pt x="10282" y="10256"/>
                </a:cubicBezTo>
                <a:cubicBezTo>
                  <a:pt x="10280" y="10246"/>
                  <a:pt x="10287" y="10235"/>
                  <a:pt x="10298" y="10233"/>
                </a:cubicBezTo>
                <a:cubicBezTo>
                  <a:pt x="10309" y="10231"/>
                  <a:pt x="10319" y="10238"/>
                  <a:pt x="10321" y="10249"/>
                </a:cubicBezTo>
                <a:close/>
                <a:moveTo>
                  <a:pt x="8606" y="10537"/>
                </a:moveTo>
                <a:cubicBezTo>
                  <a:pt x="8606" y="10537"/>
                  <a:pt x="8606" y="10537"/>
                  <a:pt x="8606" y="10537"/>
                </a:cubicBezTo>
                <a:cubicBezTo>
                  <a:pt x="8599" y="10545"/>
                  <a:pt x="8586" y="10546"/>
                  <a:pt x="8578" y="10539"/>
                </a:cubicBezTo>
                <a:cubicBezTo>
                  <a:pt x="8570" y="10531"/>
                  <a:pt x="8569" y="10519"/>
                  <a:pt x="8576" y="10510"/>
                </a:cubicBezTo>
                <a:cubicBezTo>
                  <a:pt x="8576" y="10510"/>
                  <a:pt x="8576" y="10510"/>
                  <a:pt x="8576" y="10510"/>
                </a:cubicBezTo>
                <a:cubicBezTo>
                  <a:pt x="8583" y="10502"/>
                  <a:pt x="8596" y="10501"/>
                  <a:pt x="8604" y="10509"/>
                </a:cubicBezTo>
                <a:cubicBezTo>
                  <a:pt x="8612" y="10516"/>
                  <a:pt x="8613" y="10528"/>
                  <a:pt x="8606" y="10537"/>
                </a:cubicBezTo>
                <a:close/>
                <a:moveTo>
                  <a:pt x="8787" y="10354"/>
                </a:moveTo>
                <a:cubicBezTo>
                  <a:pt x="8793" y="10363"/>
                  <a:pt x="8791" y="10376"/>
                  <a:pt x="8782" y="10382"/>
                </a:cubicBezTo>
                <a:cubicBezTo>
                  <a:pt x="8772" y="10388"/>
                  <a:pt x="8760" y="10385"/>
                  <a:pt x="8754" y="10376"/>
                </a:cubicBezTo>
                <a:cubicBezTo>
                  <a:pt x="8748" y="10367"/>
                  <a:pt x="8750" y="10354"/>
                  <a:pt x="8760" y="10348"/>
                </a:cubicBezTo>
                <a:cubicBezTo>
                  <a:pt x="8769" y="10342"/>
                  <a:pt x="8781" y="10345"/>
                  <a:pt x="8787" y="10354"/>
                </a:cubicBezTo>
                <a:close/>
                <a:moveTo>
                  <a:pt x="8893" y="10298"/>
                </a:moveTo>
                <a:cubicBezTo>
                  <a:pt x="8898" y="10308"/>
                  <a:pt x="8894" y="10320"/>
                  <a:pt x="8884" y="10324"/>
                </a:cubicBezTo>
                <a:cubicBezTo>
                  <a:pt x="8874" y="10329"/>
                  <a:pt x="8862" y="10325"/>
                  <a:pt x="8857" y="10315"/>
                </a:cubicBezTo>
                <a:cubicBezTo>
                  <a:pt x="8852" y="10305"/>
                  <a:pt x="8857" y="10293"/>
                  <a:pt x="8867" y="10288"/>
                </a:cubicBezTo>
                <a:cubicBezTo>
                  <a:pt x="8867" y="10288"/>
                  <a:pt x="8867" y="10288"/>
                  <a:pt x="8867" y="10288"/>
                </a:cubicBezTo>
                <a:cubicBezTo>
                  <a:pt x="8877" y="10283"/>
                  <a:pt x="8889" y="10288"/>
                  <a:pt x="8893" y="10298"/>
                </a:cubicBezTo>
                <a:close/>
                <a:moveTo>
                  <a:pt x="11251" y="9408"/>
                </a:moveTo>
                <a:cubicBezTo>
                  <a:pt x="11246" y="9417"/>
                  <a:pt x="11234" y="9422"/>
                  <a:pt x="11224" y="9417"/>
                </a:cubicBezTo>
                <a:cubicBezTo>
                  <a:pt x="11215" y="9412"/>
                  <a:pt x="11210" y="9400"/>
                  <a:pt x="11215" y="9390"/>
                </a:cubicBezTo>
                <a:cubicBezTo>
                  <a:pt x="11220" y="9380"/>
                  <a:pt x="11232" y="9376"/>
                  <a:pt x="11242" y="9381"/>
                </a:cubicBezTo>
                <a:cubicBezTo>
                  <a:pt x="11252" y="9386"/>
                  <a:pt x="11256" y="9398"/>
                  <a:pt x="11251" y="9408"/>
                </a:cubicBezTo>
                <a:close/>
                <a:moveTo>
                  <a:pt x="11195" y="9512"/>
                </a:moveTo>
                <a:cubicBezTo>
                  <a:pt x="11189" y="9522"/>
                  <a:pt x="11177" y="9525"/>
                  <a:pt x="11168" y="9519"/>
                </a:cubicBezTo>
                <a:cubicBezTo>
                  <a:pt x="11158" y="9514"/>
                  <a:pt x="11155" y="9502"/>
                  <a:pt x="11160" y="9492"/>
                </a:cubicBezTo>
                <a:cubicBezTo>
                  <a:pt x="11160" y="9492"/>
                  <a:pt x="11160" y="9492"/>
                  <a:pt x="11160" y="9492"/>
                </a:cubicBezTo>
                <a:cubicBezTo>
                  <a:pt x="11166" y="9483"/>
                  <a:pt x="11178" y="9479"/>
                  <a:pt x="11188" y="9485"/>
                </a:cubicBezTo>
                <a:cubicBezTo>
                  <a:pt x="11197" y="9490"/>
                  <a:pt x="11201" y="9503"/>
                  <a:pt x="11195" y="9512"/>
                </a:cubicBezTo>
                <a:close/>
                <a:moveTo>
                  <a:pt x="11126" y="9585"/>
                </a:moveTo>
                <a:cubicBezTo>
                  <a:pt x="11135" y="9591"/>
                  <a:pt x="11138" y="9604"/>
                  <a:pt x="11132" y="9613"/>
                </a:cubicBezTo>
                <a:cubicBezTo>
                  <a:pt x="11132" y="9613"/>
                  <a:pt x="11132" y="9613"/>
                  <a:pt x="11132" y="9613"/>
                </a:cubicBezTo>
                <a:cubicBezTo>
                  <a:pt x="11125" y="9622"/>
                  <a:pt x="11113" y="9624"/>
                  <a:pt x="11104" y="9618"/>
                </a:cubicBezTo>
                <a:cubicBezTo>
                  <a:pt x="11095" y="9612"/>
                  <a:pt x="11092" y="9599"/>
                  <a:pt x="11099" y="9590"/>
                </a:cubicBezTo>
                <a:cubicBezTo>
                  <a:pt x="11105" y="9581"/>
                  <a:pt x="11117" y="9579"/>
                  <a:pt x="11126" y="9585"/>
                </a:cubicBezTo>
                <a:close/>
                <a:moveTo>
                  <a:pt x="11058" y="9680"/>
                </a:moveTo>
                <a:cubicBezTo>
                  <a:pt x="11067" y="9687"/>
                  <a:pt x="11068" y="9700"/>
                  <a:pt x="11062" y="9709"/>
                </a:cubicBezTo>
                <a:cubicBezTo>
                  <a:pt x="11055" y="9717"/>
                  <a:pt x="11042" y="9719"/>
                  <a:pt x="11033" y="9712"/>
                </a:cubicBezTo>
                <a:cubicBezTo>
                  <a:pt x="11025" y="9705"/>
                  <a:pt x="11023" y="9693"/>
                  <a:pt x="11030" y="9684"/>
                </a:cubicBezTo>
                <a:cubicBezTo>
                  <a:pt x="11030" y="9684"/>
                  <a:pt x="11030" y="9684"/>
                  <a:pt x="11030" y="9684"/>
                </a:cubicBezTo>
                <a:cubicBezTo>
                  <a:pt x="11037" y="9675"/>
                  <a:pt x="11049" y="9674"/>
                  <a:pt x="11058" y="9680"/>
                </a:cubicBezTo>
                <a:close/>
                <a:moveTo>
                  <a:pt x="11342" y="9188"/>
                </a:moveTo>
                <a:cubicBezTo>
                  <a:pt x="11338" y="9199"/>
                  <a:pt x="11327" y="9204"/>
                  <a:pt x="11317" y="9201"/>
                </a:cubicBezTo>
                <a:cubicBezTo>
                  <a:pt x="11306" y="9197"/>
                  <a:pt x="11300" y="9186"/>
                  <a:pt x="11304" y="9175"/>
                </a:cubicBezTo>
                <a:cubicBezTo>
                  <a:pt x="11304" y="9175"/>
                  <a:pt x="11304" y="9175"/>
                  <a:pt x="11304" y="9175"/>
                </a:cubicBezTo>
                <a:cubicBezTo>
                  <a:pt x="11308" y="9165"/>
                  <a:pt x="11319" y="9159"/>
                  <a:pt x="11329" y="9163"/>
                </a:cubicBezTo>
                <a:cubicBezTo>
                  <a:pt x="11340" y="9166"/>
                  <a:pt x="11345" y="9178"/>
                  <a:pt x="11342" y="9188"/>
                </a:cubicBezTo>
                <a:close/>
                <a:moveTo>
                  <a:pt x="11300" y="9299"/>
                </a:moveTo>
                <a:cubicBezTo>
                  <a:pt x="11300" y="9299"/>
                  <a:pt x="11300" y="9299"/>
                  <a:pt x="11300" y="9299"/>
                </a:cubicBezTo>
                <a:cubicBezTo>
                  <a:pt x="11296" y="9310"/>
                  <a:pt x="11284" y="9314"/>
                  <a:pt x="11274" y="9310"/>
                </a:cubicBezTo>
                <a:cubicBezTo>
                  <a:pt x="11264" y="9306"/>
                  <a:pt x="11259" y="9294"/>
                  <a:pt x="11263" y="9284"/>
                </a:cubicBezTo>
                <a:cubicBezTo>
                  <a:pt x="11267" y="9274"/>
                  <a:pt x="11279" y="9269"/>
                  <a:pt x="11289" y="9273"/>
                </a:cubicBezTo>
                <a:cubicBezTo>
                  <a:pt x="11300" y="9277"/>
                  <a:pt x="11304" y="9289"/>
                  <a:pt x="11300" y="9299"/>
                </a:cubicBezTo>
                <a:close/>
                <a:moveTo>
                  <a:pt x="11377" y="9075"/>
                </a:moveTo>
                <a:cubicBezTo>
                  <a:pt x="11374" y="9086"/>
                  <a:pt x="11363" y="9092"/>
                  <a:pt x="11352" y="9089"/>
                </a:cubicBezTo>
                <a:cubicBezTo>
                  <a:pt x="11341" y="9086"/>
                  <a:pt x="11335" y="9075"/>
                  <a:pt x="11338" y="9064"/>
                </a:cubicBezTo>
                <a:cubicBezTo>
                  <a:pt x="11341" y="9054"/>
                  <a:pt x="11352" y="9047"/>
                  <a:pt x="11363" y="9050"/>
                </a:cubicBezTo>
                <a:cubicBezTo>
                  <a:pt x="11373" y="9053"/>
                  <a:pt x="11380" y="9064"/>
                  <a:pt x="11377" y="9075"/>
                </a:cubicBezTo>
                <a:close/>
                <a:moveTo>
                  <a:pt x="10730" y="10015"/>
                </a:moveTo>
                <a:cubicBezTo>
                  <a:pt x="10736" y="10023"/>
                  <a:pt x="10735" y="10036"/>
                  <a:pt x="10726" y="10043"/>
                </a:cubicBezTo>
                <a:cubicBezTo>
                  <a:pt x="10718" y="10050"/>
                  <a:pt x="10705" y="10048"/>
                  <a:pt x="10698" y="10039"/>
                </a:cubicBezTo>
                <a:cubicBezTo>
                  <a:pt x="10691" y="10031"/>
                  <a:pt x="10693" y="10018"/>
                  <a:pt x="10701" y="10011"/>
                </a:cubicBezTo>
                <a:cubicBezTo>
                  <a:pt x="10710" y="10004"/>
                  <a:pt x="10723" y="10006"/>
                  <a:pt x="10730" y="10015"/>
                </a:cubicBezTo>
                <a:close/>
                <a:moveTo>
                  <a:pt x="10637" y="10086"/>
                </a:moveTo>
                <a:cubicBezTo>
                  <a:pt x="10643" y="10095"/>
                  <a:pt x="10641" y="10108"/>
                  <a:pt x="10632" y="10114"/>
                </a:cubicBezTo>
                <a:cubicBezTo>
                  <a:pt x="10632" y="10114"/>
                  <a:pt x="10632" y="10114"/>
                  <a:pt x="10632" y="10114"/>
                </a:cubicBezTo>
                <a:cubicBezTo>
                  <a:pt x="10623" y="10121"/>
                  <a:pt x="10611" y="10119"/>
                  <a:pt x="10604" y="10110"/>
                </a:cubicBezTo>
                <a:cubicBezTo>
                  <a:pt x="10598" y="10101"/>
                  <a:pt x="10600" y="10088"/>
                  <a:pt x="10609" y="10082"/>
                </a:cubicBezTo>
                <a:cubicBezTo>
                  <a:pt x="10609" y="10082"/>
                  <a:pt x="10609" y="10082"/>
                  <a:pt x="10609" y="10082"/>
                </a:cubicBezTo>
                <a:cubicBezTo>
                  <a:pt x="10618" y="10075"/>
                  <a:pt x="10630" y="10077"/>
                  <a:pt x="10637" y="10086"/>
                </a:cubicBezTo>
                <a:close/>
                <a:moveTo>
                  <a:pt x="10819" y="9938"/>
                </a:moveTo>
                <a:cubicBezTo>
                  <a:pt x="10826" y="9947"/>
                  <a:pt x="10825" y="9959"/>
                  <a:pt x="10817" y="9966"/>
                </a:cubicBezTo>
                <a:cubicBezTo>
                  <a:pt x="10809" y="9974"/>
                  <a:pt x="10796" y="9973"/>
                  <a:pt x="10789" y="9965"/>
                </a:cubicBezTo>
                <a:cubicBezTo>
                  <a:pt x="10782" y="9956"/>
                  <a:pt x="10782" y="9944"/>
                  <a:pt x="10791" y="9937"/>
                </a:cubicBezTo>
                <a:cubicBezTo>
                  <a:pt x="10799" y="9929"/>
                  <a:pt x="10811" y="9930"/>
                  <a:pt x="10819" y="9938"/>
                </a:cubicBezTo>
                <a:close/>
                <a:moveTo>
                  <a:pt x="10985" y="9800"/>
                </a:moveTo>
                <a:cubicBezTo>
                  <a:pt x="10985" y="9800"/>
                  <a:pt x="10985" y="9800"/>
                  <a:pt x="10985" y="9800"/>
                </a:cubicBezTo>
                <a:cubicBezTo>
                  <a:pt x="10978" y="9808"/>
                  <a:pt x="10965" y="9808"/>
                  <a:pt x="10957" y="9801"/>
                </a:cubicBezTo>
                <a:cubicBezTo>
                  <a:pt x="10949" y="9794"/>
                  <a:pt x="10948" y="9781"/>
                  <a:pt x="10956" y="9773"/>
                </a:cubicBezTo>
                <a:cubicBezTo>
                  <a:pt x="10963" y="9765"/>
                  <a:pt x="10976" y="9764"/>
                  <a:pt x="10984" y="9771"/>
                </a:cubicBezTo>
                <a:cubicBezTo>
                  <a:pt x="10992" y="9779"/>
                  <a:pt x="10993" y="9791"/>
                  <a:pt x="10985" y="9800"/>
                </a:cubicBezTo>
                <a:close/>
                <a:moveTo>
                  <a:pt x="10904" y="9857"/>
                </a:moveTo>
                <a:cubicBezTo>
                  <a:pt x="10912" y="9865"/>
                  <a:pt x="10911" y="9878"/>
                  <a:pt x="10904" y="9885"/>
                </a:cubicBezTo>
                <a:cubicBezTo>
                  <a:pt x="10904" y="9885"/>
                  <a:pt x="10904" y="9885"/>
                  <a:pt x="10904" y="9885"/>
                </a:cubicBezTo>
                <a:cubicBezTo>
                  <a:pt x="10896" y="9893"/>
                  <a:pt x="10883" y="9893"/>
                  <a:pt x="10875" y="9885"/>
                </a:cubicBezTo>
                <a:cubicBezTo>
                  <a:pt x="10868" y="9877"/>
                  <a:pt x="10868" y="9865"/>
                  <a:pt x="10875" y="9857"/>
                </a:cubicBezTo>
                <a:cubicBezTo>
                  <a:pt x="10883" y="9849"/>
                  <a:pt x="10896" y="9849"/>
                  <a:pt x="10904" y="9857"/>
                </a:cubicBezTo>
                <a:close/>
                <a:moveTo>
                  <a:pt x="11350" y="8398"/>
                </a:moveTo>
                <a:cubicBezTo>
                  <a:pt x="11346" y="8388"/>
                  <a:pt x="11351" y="8376"/>
                  <a:pt x="11362" y="8372"/>
                </a:cubicBezTo>
                <a:cubicBezTo>
                  <a:pt x="11372" y="8368"/>
                  <a:pt x="11383" y="8373"/>
                  <a:pt x="11388" y="8384"/>
                </a:cubicBezTo>
                <a:cubicBezTo>
                  <a:pt x="11388" y="8384"/>
                  <a:pt x="11388" y="8384"/>
                  <a:pt x="11388" y="8384"/>
                </a:cubicBezTo>
                <a:cubicBezTo>
                  <a:pt x="11392" y="8394"/>
                  <a:pt x="11386" y="8406"/>
                  <a:pt x="11376" y="8410"/>
                </a:cubicBezTo>
                <a:cubicBezTo>
                  <a:pt x="11366" y="8414"/>
                  <a:pt x="11354" y="8409"/>
                  <a:pt x="11350" y="8398"/>
                </a:cubicBezTo>
                <a:close/>
                <a:moveTo>
                  <a:pt x="11386" y="8840"/>
                </a:moveTo>
                <a:cubicBezTo>
                  <a:pt x="11386" y="8840"/>
                  <a:pt x="11386" y="8840"/>
                  <a:pt x="11386" y="8840"/>
                </a:cubicBezTo>
                <a:cubicBezTo>
                  <a:pt x="11386" y="8840"/>
                  <a:pt x="11386" y="8840"/>
                  <a:pt x="11386" y="8840"/>
                </a:cubicBezTo>
                <a:close/>
                <a:moveTo>
                  <a:pt x="11437" y="8730"/>
                </a:moveTo>
                <a:cubicBezTo>
                  <a:pt x="11437" y="8730"/>
                  <a:pt x="11437" y="8730"/>
                  <a:pt x="11437" y="8730"/>
                </a:cubicBezTo>
                <a:cubicBezTo>
                  <a:pt x="11436" y="8741"/>
                  <a:pt x="11427" y="8749"/>
                  <a:pt x="11416" y="8749"/>
                </a:cubicBezTo>
                <a:cubicBezTo>
                  <a:pt x="11405" y="8748"/>
                  <a:pt x="11396" y="8739"/>
                  <a:pt x="11397" y="8728"/>
                </a:cubicBezTo>
                <a:cubicBezTo>
                  <a:pt x="11397" y="8717"/>
                  <a:pt x="11407" y="8708"/>
                  <a:pt x="11418" y="8709"/>
                </a:cubicBezTo>
                <a:cubicBezTo>
                  <a:pt x="11429" y="8709"/>
                  <a:pt x="11437" y="8719"/>
                  <a:pt x="11437" y="8730"/>
                </a:cubicBezTo>
                <a:close/>
                <a:moveTo>
                  <a:pt x="11129" y="8132"/>
                </a:moveTo>
                <a:cubicBezTo>
                  <a:pt x="11133" y="8122"/>
                  <a:pt x="11145" y="8118"/>
                  <a:pt x="11155" y="8122"/>
                </a:cubicBezTo>
                <a:cubicBezTo>
                  <a:pt x="11165" y="8126"/>
                  <a:pt x="11170" y="8138"/>
                  <a:pt x="11165" y="8148"/>
                </a:cubicBezTo>
                <a:cubicBezTo>
                  <a:pt x="11161" y="8158"/>
                  <a:pt x="11149" y="8163"/>
                  <a:pt x="11139" y="8159"/>
                </a:cubicBezTo>
                <a:cubicBezTo>
                  <a:pt x="11139" y="8159"/>
                  <a:pt x="11139" y="8159"/>
                  <a:pt x="11139" y="8159"/>
                </a:cubicBezTo>
                <a:cubicBezTo>
                  <a:pt x="11129" y="8154"/>
                  <a:pt x="11124" y="8143"/>
                  <a:pt x="11129" y="8132"/>
                </a:cubicBezTo>
                <a:close/>
                <a:moveTo>
                  <a:pt x="11397" y="8481"/>
                </a:moveTo>
                <a:cubicBezTo>
                  <a:pt x="11408" y="8479"/>
                  <a:pt x="11418" y="8486"/>
                  <a:pt x="11421" y="8497"/>
                </a:cubicBezTo>
                <a:cubicBezTo>
                  <a:pt x="11423" y="8507"/>
                  <a:pt x="11416" y="8518"/>
                  <a:pt x="11405" y="8520"/>
                </a:cubicBezTo>
                <a:cubicBezTo>
                  <a:pt x="11394" y="8523"/>
                  <a:pt x="11384" y="8516"/>
                  <a:pt x="11382" y="8505"/>
                </a:cubicBezTo>
                <a:cubicBezTo>
                  <a:pt x="11379" y="8494"/>
                  <a:pt x="11386" y="8483"/>
                  <a:pt x="11397" y="8481"/>
                </a:cubicBezTo>
                <a:close/>
                <a:moveTo>
                  <a:pt x="11426" y="8845"/>
                </a:moveTo>
                <a:cubicBezTo>
                  <a:pt x="11426" y="8845"/>
                  <a:pt x="11426" y="8845"/>
                  <a:pt x="11426" y="8845"/>
                </a:cubicBezTo>
                <a:cubicBezTo>
                  <a:pt x="11424" y="8856"/>
                  <a:pt x="11414" y="8864"/>
                  <a:pt x="11403" y="8862"/>
                </a:cubicBezTo>
                <a:cubicBezTo>
                  <a:pt x="11392" y="8861"/>
                  <a:pt x="11385" y="8851"/>
                  <a:pt x="11386" y="8840"/>
                </a:cubicBezTo>
                <a:cubicBezTo>
                  <a:pt x="11388" y="8829"/>
                  <a:pt x="11398" y="8821"/>
                  <a:pt x="11409" y="8823"/>
                </a:cubicBezTo>
                <a:cubicBezTo>
                  <a:pt x="11420" y="8824"/>
                  <a:pt x="11427" y="8834"/>
                  <a:pt x="11426" y="8845"/>
                </a:cubicBezTo>
                <a:close/>
                <a:moveTo>
                  <a:pt x="11300" y="8300"/>
                </a:moveTo>
                <a:cubicBezTo>
                  <a:pt x="11294" y="8291"/>
                  <a:pt x="11296" y="8279"/>
                  <a:pt x="11306" y="8273"/>
                </a:cubicBezTo>
                <a:cubicBezTo>
                  <a:pt x="11315" y="8266"/>
                  <a:pt x="11327" y="8269"/>
                  <a:pt x="11333" y="8278"/>
                </a:cubicBezTo>
                <a:cubicBezTo>
                  <a:pt x="11339" y="8287"/>
                  <a:pt x="11337" y="8300"/>
                  <a:pt x="11328" y="8306"/>
                </a:cubicBezTo>
                <a:cubicBezTo>
                  <a:pt x="11318" y="8312"/>
                  <a:pt x="11306" y="8309"/>
                  <a:pt x="11300" y="8300"/>
                </a:cubicBezTo>
                <a:close/>
                <a:moveTo>
                  <a:pt x="11257" y="8216"/>
                </a:moveTo>
                <a:cubicBezTo>
                  <a:pt x="11250" y="8224"/>
                  <a:pt x="11237" y="8225"/>
                  <a:pt x="11229" y="8217"/>
                </a:cubicBezTo>
                <a:cubicBezTo>
                  <a:pt x="11221" y="8210"/>
                  <a:pt x="11220" y="8197"/>
                  <a:pt x="11228" y="8189"/>
                </a:cubicBezTo>
                <a:cubicBezTo>
                  <a:pt x="11235" y="8181"/>
                  <a:pt x="11248" y="8180"/>
                  <a:pt x="11256" y="8187"/>
                </a:cubicBezTo>
                <a:cubicBezTo>
                  <a:pt x="11256" y="8187"/>
                  <a:pt x="11256" y="8187"/>
                  <a:pt x="11256" y="8187"/>
                </a:cubicBezTo>
                <a:cubicBezTo>
                  <a:pt x="11264" y="8195"/>
                  <a:pt x="11265" y="8207"/>
                  <a:pt x="11257" y="8216"/>
                </a:cubicBezTo>
                <a:close/>
                <a:moveTo>
                  <a:pt x="11415" y="8594"/>
                </a:moveTo>
                <a:cubicBezTo>
                  <a:pt x="11426" y="8593"/>
                  <a:pt x="11435" y="8602"/>
                  <a:pt x="11436" y="8613"/>
                </a:cubicBezTo>
                <a:cubicBezTo>
                  <a:pt x="11437" y="8624"/>
                  <a:pt x="11428" y="8633"/>
                  <a:pt x="11417" y="8634"/>
                </a:cubicBezTo>
                <a:cubicBezTo>
                  <a:pt x="11406" y="8635"/>
                  <a:pt x="11397" y="8626"/>
                  <a:pt x="11396" y="8615"/>
                </a:cubicBezTo>
                <a:cubicBezTo>
                  <a:pt x="11395" y="8604"/>
                  <a:pt x="11404" y="8595"/>
                  <a:pt x="11415" y="8594"/>
                </a:cubicBezTo>
                <a:close/>
                <a:moveTo>
                  <a:pt x="10946" y="8427"/>
                </a:moveTo>
                <a:cubicBezTo>
                  <a:pt x="10946" y="8427"/>
                  <a:pt x="10946" y="8427"/>
                  <a:pt x="10946" y="8427"/>
                </a:cubicBezTo>
                <a:cubicBezTo>
                  <a:pt x="10941" y="8417"/>
                  <a:pt x="10944" y="8405"/>
                  <a:pt x="10954" y="8400"/>
                </a:cubicBezTo>
                <a:cubicBezTo>
                  <a:pt x="10964" y="8395"/>
                  <a:pt x="10976" y="8398"/>
                  <a:pt x="10981" y="8408"/>
                </a:cubicBezTo>
                <a:cubicBezTo>
                  <a:pt x="10981" y="8408"/>
                  <a:pt x="10981" y="8408"/>
                  <a:pt x="10981" y="8408"/>
                </a:cubicBezTo>
                <a:cubicBezTo>
                  <a:pt x="10986" y="8417"/>
                  <a:pt x="10983" y="8430"/>
                  <a:pt x="10973" y="8435"/>
                </a:cubicBezTo>
                <a:cubicBezTo>
                  <a:pt x="10963" y="8440"/>
                  <a:pt x="10951" y="8437"/>
                  <a:pt x="10946" y="8427"/>
                </a:cubicBezTo>
                <a:close/>
                <a:moveTo>
                  <a:pt x="11351" y="8634"/>
                </a:moveTo>
                <a:cubicBezTo>
                  <a:pt x="11362" y="8637"/>
                  <a:pt x="11369" y="8647"/>
                  <a:pt x="11366" y="8658"/>
                </a:cubicBezTo>
                <a:cubicBezTo>
                  <a:pt x="11364" y="8669"/>
                  <a:pt x="11353" y="8675"/>
                  <a:pt x="11342" y="8673"/>
                </a:cubicBezTo>
                <a:cubicBezTo>
                  <a:pt x="11332" y="8671"/>
                  <a:pt x="11325" y="8660"/>
                  <a:pt x="11327" y="8649"/>
                </a:cubicBezTo>
                <a:cubicBezTo>
                  <a:pt x="11330" y="8638"/>
                  <a:pt x="11341" y="8632"/>
                  <a:pt x="11351" y="8634"/>
                </a:cubicBezTo>
                <a:close/>
                <a:moveTo>
                  <a:pt x="11022" y="8522"/>
                </a:moveTo>
                <a:cubicBezTo>
                  <a:pt x="11014" y="8515"/>
                  <a:pt x="11013" y="8502"/>
                  <a:pt x="11021" y="8494"/>
                </a:cubicBezTo>
                <a:cubicBezTo>
                  <a:pt x="11028" y="8486"/>
                  <a:pt x="11041" y="8485"/>
                  <a:pt x="11049" y="8493"/>
                </a:cubicBezTo>
                <a:cubicBezTo>
                  <a:pt x="11049" y="8493"/>
                  <a:pt x="11049" y="8493"/>
                  <a:pt x="11049" y="8493"/>
                </a:cubicBezTo>
                <a:cubicBezTo>
                  <a:pt x="11057" y="8500"/>
                  <a:pt x="11058" y="8513"/>
                  <a:pt x="11050" y="8521"/>
                </a:cubicBezTo>
                <a:cubicBezTo>
                  <a:pt x="11043" y="8529"/>
                  <a:pt x="11030" y="8530"/>
                  <a:pt x="11022" y="8522"/>
                </a:cubicBezTo>
                <a:close/>
                <a:moveTo>
                  <a:pt x="11596" y="8688"/>
                </a:moveTo>
                <a:cubicBezTo>
                  <a:pt x="11595" y="8699"/>
                  <a:pt x="11586" y="8707"/>
                  <a:pt x="11575" y="8706"/>
                </a:cubicBezTo>
                <a:cubicBezTo>
                  <a:pt x="11575" y="8706"/>
                  <a:pt x="11575" y="8706"/>
                  <a:pt x="11575" y="8706"/>
                </a:cubicBezTo>
                <a:cubicBezTo>
                  <a:pt x="11564" y="8705"/>
                  <a:pt x="11555" y="8696"/>
                  <a:pt x="11556" y="8685"/>
                </a:cubicBezTo>
                <a:cubicBezTo>
                  <a:pt x="11557" y="8674"/>
                  <a:pt x="11566" y="8665"/>
                  <a:pt x="11577" y="8666"/>
                </a:cubicBezTo>
                <a:cubicBezTo>
                  <a:pt x="11588" y="8667"/>
                  <a:pt x="11597" y="8677"/>
                  <a:pt x="11596" y="8688"/>
                </a:cubicBezTo>
                <a:close/>
                <a:moveTo>
                  <a:pt x="11254" y="8628"/>
                </a:moveTo>
                <a:cubicBezTo>
                  <a:pt x="11251" y="8638"/>
                  <a:pt x="11239" y="8644"/>
                  <a:pt x="11229" y="8640"/>
                </a:cubicBezTo>
                <a:cubicBezTo>
                  <a:pt x="11218" y="8636"/>
                  <a:pt x="11213" y="8625"/>
                  <a:pt x="11217" y="8615"/>
                </a:cubicBezTo>
                <a:cubicBezTo>
                  <a:pt x="11220" y="8604"/>
                  <a:pt x="11232" y="8599"/>
                  <a:pt x="11242" y="8602"/>
                </a:cubicBezTo>
                <a:cubicBezTo>
                  <a:pt x="11242" y="8602"/>
                  <a:pt x="11242" y="8602"/>
                  <a:pt x="11242" y="8602"/>
                </a:cubicBezTo>
                <a:cubicBezTo>
                  <a:pt x="11253" y="8606"/>
                  <a:pt x="11258" y="8618"/>
                  <a:pt x="11254" y="8628"/>
                </a:cubicBezTo>
                <a:close/>
                <a:moveTo>
                  <a:pt x="11147" y="8584"/>
                </a:moveTo>
                <a:cubicBezTo>
                  <a:pt x="11142" y="8594"/>
                  <a:pt x="11130" y="8597"/>
                  <a:pt x="11120" y="8592"/>
                </a:cubicBezTo>
                <a:cubicBezTo>
                  <a:pt x="11111" y="8586"/>
                  <a:pt x="11107" y="8574"/>
                  <a:pt x="11112" y="8564"/>
                </a:cubicBezTo>
                <a:cubicBezTo>
                  <a:pt x="11118" y="8555"/>
                  <a:pt x="11130" y="8551"/>
                  <a:pt x="11140" y="8557"/>
                </a:cubicBezTo>
                <a:cubicBezTo>
                  <a:pt x="11149" y="8562"/>
                  <a:pt x="11153" y="8574"/>
                  <a:pt x="11147" y="8584"/>
                </a:cubicBezTo>
                <a:close/>
                <a:moveTo>
                  <a:pt x="10932" y="8327"/>
                </a:moveTo>
                <a:cubicBezTo>
                  <a:pt x="10921" y="8328"/>
                  <a:pt x="10911" y="8320"/>
                  <a:pt x="10910" y="8309"/>
                </a:cubicBezTo>
                <a:cubicBezTo>
                  <a:pt x="10910" y="8309"/>
                  <a:pt x="10910" y="8309"/>
                  <a:pt x="10910" y="8309"/>
                </a:cubicBezTo>
                <a:cubicBezTo>
                  <a:pt x="10909" y="8298"/>
                  <a:pt x="10918" y="8288"/>
                  <a:pt x="10929" y="8287"/>
                </a:cubicBezTo>
                <a:cubicBezTo>
                  <a:pt x="10940" y="8287"/>
                  <a:pt x="10949" y="8295"/>
                  <a:pt x="10950" y="8306"/>
                </a:cubicBezTo>
                <a:cubicBezTo>
                  <a:pt x="10951" y="8317"/>
                  <a:pt x="10943" y="8326"/>
                  <a:pt x="10932" y="8327"/>
                </a:cubicBezTo>
                <a:close/>
                <a:moveTo>
                  <a:pt x="11481" y="8677"/>
                </a:moveTo>
                <a:cubicBezTo>
                  <a:pt x="11479" y="8688"/>
                  <a:pt x="11469" y="8696"/>
                  <a:pt x="11458" y="8694"/>
                </a:cubicBezTo>
                <a:cubicBezTo>
                  <a:pt x="11447" y="8693"/>
                  <a:pt x="11439" y="8682"/>
                  <a:pt x="11441" y="8672"/>
                </a:cubicBezTo>
                <a:cubicBezTo>
                  <a:pt x="11442" y="8661"/>
                  <a:pt x="11453" y="8653"/>
                  <a:pt x="11464" y="8654"/>
                </a:cubicBezTo>
                <a:cubicBezTo>
                  <a:pt x="11474" y="8656"/>
                  <a:pt x="11482" y="8666"/>
                  <a:pt x="11481" y="8677"/>
                </a:cubicBezTo>
                <a:close/>
                <a:moveTo>
                  <a:pt x="10932" y="8186"/>
                </a:moveTo>
                <a:cubicBezTo>
                  <a:pt x="10932" y="8186"/>
                  <a:pt x="10932" y="8186"/>
                  <a:pt x="10932" y="8186"/>
                </a:cubicBezTo>
                <a:cubicBezTo>
                  <a:pt x="10937" y="8176"/>
                  <a:pt x="10949" y="8172"/>
                  <a:pt x="10959" y="8176"/>
                </a:cubicBezTo>
                <a:cubicBezTo>
                  <a:pt x="10969" y="8181"/>
                  <a:pt x="10973" y="8193"/>
                  <a:pt x="10968" y="8203"/>
                </a:cubicBezTo>
                <a:cubicBezTo>
                  <a:pt x="10968" y="8203"/>
                  <a:pt x="10968" y="8203"/>
                  <a:pt x="10968" y="8203"/>
                </a:cubicBezTo>
                <a:cubicBezTo>
                  <a:pt x="10963" y="8213"/>
                  <a:pt x="10951" y="8217"/>
                  <a:pt x="10941" y="8212"/>
                </a:cubicBezTo>
                <a:cubicBezTo>
                  <a:pt x="10931" y="8208"/>
                  <a:pt x="10927" y="8196"/>
                  <a:pt x="10932" y="8186"/>
                </a:cubicBezTo>
                <a:close/>
                <a:moveTo>
                  <a:pt x="12928" y="8237"/>
                </a:moveTo>
                <a:cubicBezTo>
                  <a:pt x="12935" y="8246"/>
                  <a:pt x="12934" y="8258"/>
                  <a:pt x="12926" y="8266"/>
                </a:cubicBezTo>
                <a:cubicBezTo>
                  <a:pt x="12917" y="8273"/>
                  <a:pt x="12905" y="8272"/>
                  <a:pt x="12898" y="8263"/>
                </a:cubicBezTo>
                <a:cubicBezTo>
                  <a:pt x="12890" y="8255"/>
                  <a:pt x="12891" y="8242"/>
                  <a:pt x="12900" y="8235"/>
                </a:cubicBezTo>
                <a:cubicBezTo>
                  <a:pt x="12900" y="8235"/>
                  <a:pt x="12900" y="8235"/>
                  <a:pt x="12900" y="8235"/>
                </a:cubicBezTo>
                <a:cubicBezTo>
                  <a:pt x="12908" y="8228"/>
                  <a:pt x="12921" y="8229"/>
                  <a:pt x="12928" y="8237"/>
                </a:cubicBezTo>
                <a:close/>
                <a:moveTo>
                  <a:pt x="12736" y="8384"/>
                </a:moveTo>
                <a:cubicBezTo>
                  <a:pt x="12742" y="8393"/>
                  <a:pt x="12740" y="8405"/>
                  <a:pt x="12731" y="8411"/>
                </a:cubicBezTo>
                <a:cubicBezTo>
                  <a:pt x="12721" y="8417"/>
                  <a:pt x="12709" y="8415"/>
                  <a:pt x="12703" y="8406"/>
                </a:cubicBezTo>
                <a:cubicBezTo>
                  <a:pt x="12697" y="8396"/>
                  <a:pt x="12699" y="8384"/>
                  <a:pt x="12709" y="8378"/>
                </a:cubicBezTo>
                <a:cubicBezTo>
                  <a:pt x="12718" y="8372"/>
                  <a:pt x="12730" y="8374"/>
                  <a:pt x="12736" y="8384"/>
                </a:cubicBezTo>
                <a:close/>
                <a:moveTo>
                  <a:pt x="12835" y="8314"/>
                </a:moveTo>
                <a:cubicBezTo>
                  <a:pt x="12841" y="8322"/>
                  <a:pt x="12839" y="8335"/>
                  <a:pt x="12831" y="8342"/>
                </a:cubicBezTo>
                <a:cubicBezTo>
                  <a:pt x="12822" y="8348"/>
                  <a:pt x="12809" y="8346"/>
                  <a:pt x="12803" y="8338"/>
                </a:cubicBezTo>
                <a:cubicBezTo>
                  <a:pt x="12796" y="8329"/>
                  <a:pt x="12798" y="8316"/>
                  <a:pt x="12807" y="8310"/>
                </a:cubicBezTo>
                <a:cubicBezTo>
                  <a:pt x="12807" y="8310"/>
                  <a:pt x="12807" y="8310"/>
                  <a:pt x="12807" y="8310"/>
                </a:cubicBezTo>
                <a:cubicBezTo>
                  <a:pt x="12815" y="8303"/>
                  <a:pt x="12828" y="8305"/>
                  <a:pt x="12835" y="8314"/>
                </a:cubicBezTo>
                <a:close/>
                <a:moveTo>
                  <a:pt x="13248" y="7878"/>
                </a:moveTo>
                <a:cubicBezTo>
                  <a:pt x="13257" y="7885"/>
                  <a:pt x="13260" y="7897"/>
                  <a:pt x="13253" y="7906"/>
                </a:cubicBezTo>
                <a:cubicBezTo>
                  <a:pt x="13247" y="7915"/>
                  <a:pt x="13234" y="7917"/>
                  <a:pt x="13225" y="7911"/>
                </a:cubicBezTo>
                <a:cubicBezTo>
                  <a:pt x="13216" y="7905"/>
                  <a:pt x="13214" y="7892"/>
                  <a:pt x="13220" y="7883"/>
                </a:cubicBezTo>
                <a:cubicBezTo>
                  <a:pt x="13220" y="7883"/>
                  <a:pt x="13220" y="7883"/>
                  <a:pt x="13220" y="7883"/>
                </a:cubicBezTo>
                <a:cubicBezTo>
                  <a:pt x="13227" y="7874"/>
                  <a:pt x="13239" y="7872"/>
                  <a:pt x="13248" y="7878"/>
                </a:cubicBezTo>
                <a:close/>
                <a:moveTo>
                  <a:pt x="13177" y="7976"/>
                </a:moveTo>
                <a:cubicBezTo>
                  <a:pt x="13186" y="7982"/>
                  <a:pt x="13187" y="7995"/>
                  <a:pt x="13180" y="8004"/>
                </a:cubicBezTo>
                <a:cubicBezTo>
                  <a:pt x="13173" y="8012"/>
                  <a:pt x="13161" y="8014"/>
                  <a:pt x="13152" y="8007"/>
                </a:cubicBezTo>
                <a:cubicBezTo>
                  <a:pt x="13143" y="8000"/>
                  <a:pt x="13142" y="7987"/>
                  <a:pt x="13149" y="7979"/>
                </a:cubicBezTo>
                <a:cubicBezTo>
                  <a:pt x="13156" y="7970"/>
                  <a:pt x="13168" y="7969"/>
                  <a:pt x="13177" y="7976"/>
                </a:cubicBezTo>
                <a:close/>
                <a:moveTo>
                  <a:pt x="13100" y="8068"/>
                </a:moveTo>
                <a:cubicBezTo>
                  <a:pt x="13108" y="8075"/>
                  <a:pt x="13108" y="8088"/>
                  <a:pt x="13101" y="8096"/>
                </a:cubicBezTo>
                <a:cubicBezTo>
                  <a:pt x="13101" y="8096"/>
                  <a:pt x="13101" y="8096"/>
                  <a:pt x="13101" y="8096"/>
                </a:cubicBezTo>
                <a:cubicBezTo>
                  <a:pt x="13093" y="8104"/>
                  <a:pt x="13081" y="8105"/>
                  <a:pt x="13073" y="8098"/>
                </a:cubicBezTo>
                <a:cubicBezTo>
                  <a:pt x="13065" y="8090"/>
                  <a:pt x="13064" y="8078"/>
                  <a:pt x="13071" y="8069"/>
                </a:cubicBezTo>
                <a:cubicBezTo>
                  <a:pt x="13079" y="8061"/>
                  <a:pt x="13091" y="8061"/>
                  <a:pt x="13100" y="8068"/>
                </a:cubicBezTo>
                <a:close/>
                <a:moveTo>
                  <a:pt x="13016" y="8184"/>
                </a:moveTo>
                <a:cubicBezTo>
                  <a:pt x="13016" y="8184"/>
                  <a:pt x="13016" y="8184"/>
                  <a:pt x="13016" y="8184"/>
                </a:cubicBezTo>
                <a:cubicBezTo>
                  <a:pt x="13008" y="8191"/>
                  <a:pt x="12995" y="8191"/>
                  <a:pt x="12988" y="8183"/>
                </a:cubicBezTo>
                <a:cubicBezTo>
                  <a:pt x="12980" y="8175"/>
                  <a:pt x="12980" y="8163"/>
                  <a:pt x="12988" y="8155"/>
                </a:cubicBezTo>
                <a:cubicBezTo>
                  <a:pt x="12996" y="8147"/>
                  <a:pt x="13009" y="8147"/>
                  <a:pt x="13017" y="8155"/>
                </a:cubicBezTo>
                <a:cubicBezTo>
                  <a:pt x="13024" y="8163"/>
                  <a:pt x="13024" y="8176"/>
                  <a:pt x="13016" y="8184"/>
                </a:cubicBezTo>
                <a:close/>
                <a:moveTo>
                  <a:pt x="12634" y="8447"/>
                </a:moveTo>
                <a:cubicBezTo>
                  <a:pt x="12639" y="8457"/>
                  <a:pt x="12636" y="8469"/>
                  <a:pt x="12626" y="8475"/>
                </a:cubicBezTo>
                <a:cubicBezTo>
                  <a:pt x="12626" y="8475"/>
                  <a:pt x="12626" y="8475"/>
                  <a:pt x="12626" y="8475"/>
                </a:cubicBezTo>
                <a:cubicBezTo>
                  <a:pt x="12617" y="8480"/>
                  <a:pt x="12605" y="8477"/>
                  <a:pt x="12599" y="8467"/>
                </a:cubicBezTo>
                <a:cubicBezTo>
                  <a:pt x="12594" y="8457"/>
                  <a:pt x="12597" y="8445"/>
                  <a:pt x="12607" y="8440"/>
                </a:cubicBezTo>
                <a:cubicBezTo>
                  <a:pt x="12616" y="8434"/>
                  <a:pt x="12629" y="8438"/>
                  <a:pt x="12634" y="8447"/>
                </a:cubicBezTo>
                <a:close/>
                <a:moveTo>
                  <a:pt x="12418" y="8554"/>
                </a:moveTo>
                <a:cubicBezTo>
                  <a:pt x="12422" y="8564"/>
                  <a:pt x="12417" y="8576"/>
                  <a:pt x="12407" y="8580"/>
                </a:cubicBezTo>
                <a:cubicBezTo>
                  <a:pt x="12407" y="8580"/>
                  <a:pt x="12407" y="8580"/>
                  <a:pt x="12407" y="8580"/>
                </a:cubicBezTo>
                <a:cubicBezTo>
                  <a:pt x="12397" y="8584"/>
                  <a:pt x="12385" y="8579"/>
                  <a:pt x="12381" y="8569"/>
                </a:cubicBezTo>
                <a:cubicBezTo>
                  <a:pt x="12377" y="8559"/>
                  <a:pt x="12382" y="8547"/>
                  <a:pt x="12392" y="8543"/>
                </a:cubicBezTo>
                <a:cubicBezTo>
                  <a:pt x="12402" y="8539"/>
                  <a:pt x="12414" y="8544"/>
                  <a:pt x="12418" y="8554"/>
                </a:cubicBezTo>
                <a:close/>
                <a:moveTo>
                  <a:pt x="11833" y="8688"/>
                </a:moveTo>
                <a:cubicBezTo>
                  <a:pt x="11834" y="8699"/>
                  <a:pt x="11825" y="8709"/>
                  <a:pt x="11814" y="8709"/>
                </a:cubicBezTo>
                <a:cubicBezTo>
                  <a:pt x="11803" y="8710"/>
                  <a:pt x="11794" y="8701"/>
                  <a:pt x="11793" y="8690"/>
                </a:cubicBezTo>
                <a:cubicBezTo>
                  <a:pt x="11793" y="8679"/>
                  <a:pt x="11801" y="8670"/>
                  <a:pt x="11812" y="8669"/>
                </a:cubicBezTo>
                <a:cubicBezTo>
                  <a:pt x="11812" y="8669"/>
                  <a:pt x="11812" y="8669"/>
                  <a:pt x="11812" y="8669"/>
                </a:cubicBezTo>
                <a:cubicBezTo>
                  <a:pt x="11823" y="8669"/>
                  <a:pt x="11833" y="8677"/>
                  <a:pt x="11833" y="8688"/>
                </a:cubicBezTo>
                <a:close/>
                <a:moveTo>
                  <a:pt x="11814" y="8709"/>
                </a:moveTo>
                <a:cubicBezTo>
                  <a:pt x="11814" y="8709"/>
                  <a:pt x="11814" y="8709"/>
                  <a:pt x="11814" y="8709"/>
                </a:cubicBezTo>
                <a:cubicBezTo>
                  <a:pt x="11814" y="8709"/>
                  <a:pt x="11814" y="8709"/>
                  <a:pt x="11814" y="8709"/>
                </a:cubicBezTo>
                <a:close/>
                <a:moveTo>
                  <a:pt x="13320" y="7804"/>
                </a:moveTo>
                <a:cubicBezTo>
                  <a:pt x="13320" y="7804"/>
                  <a:pt x="13320" y="7804"/>
                  <a:pt x="13320" y="7804"/>
                </a:cubicBezTo>
                <a:cubicBezTo>
                  <a:pt x="13314" y="7813"/>
                  <a:pt x="13302" y="7816"/>
                  <a:pt x="13292" y="7811"/>
                </a:cubicBezTo>
                <a:cubicBezTo>
                  <a:pt x="13283" y="7805"/>
                  <a:pt x="13280" y="7793"/>
                  <a:pt x="13285" y="7783"/>
                </a:cubicBezTo>
                <a:cubicBezTo>
                  <a:pt x="13291" y="7774"/>
                  <a:pt x="13303" y="7771"/>
                  <a:pt x="13313" y="7776"/>
                </a:cubicBezTo>
                <a:cubicBezTo>
                  <a:pt x="13322" y="7782"/>
                  <a:pt x="13325" y="7794"/>
                  <a:pt x="13320" y="7804"/>
                </a:cubicBezTo>
                <a:close/>
                <a:moveTo>
                  <a:pt x="11953" y="8677"/>
                </a:moveTo>
                <a:cubicBezTo>
                  <a:pt x="11954" y="8688"/>
                  <a:pt x="11946" y="8698"/>
                  <a:pt x="11935" y="8699"/>
                </a:cubicBezTo>
                <a:cubicBezTo>
                  <a:pt x="11935" y="8699"/>
                  <a:pt x="11935" y="8699"/>
                  <a:pt x="11935" y="8699"/>
                </a:cubicBezTo>
                <a:cubicBezTo>
                  <a:pt x="11924" y="8700"/>
                  <a:pt x="11915" y="8693"/>
                  <a:pt x="11913" y="8682"/>
                </a:cubicBezTo>
                <a:cubicBezTo>
                  <a:pt x="11912" y="8671"/>
                  <a:pt x="11920" y="8661"/>
                  <a:pt x="11931" y="8659"/>
                </a:cubicBezTo>
                <a:cubicBezTo>
                  <a:pt x="11931" y="8659"/>
                  <a:pt x="11931" y="8659"/>
                  <a:pt x="11931" y="8659"/>
                </a:cubicBezTo>
                <a:cubicBezTo>
                  <a:pt x="11942" y="8658"/>
                  <a:pt x="11952" y="8666"/>
                  <a:pt x="11953" y="8677"/>
                </a:cubicBezTo>
                <a:close/>
                <a:moveTo>
                  <a:pt x="12072" y="8658"/>
                </a:moveTo>
                <a:cubicBezTo>
                  <a:pt x="12074" y="8669"/>
                  <a:pt x="12067" y="8679"/>
                  <a:pt x="12056" y="8681"/>
                </a:cubicBezTo>
                <a:cubicBezTo>
                  <a:pt x="12056" y="8681"/>
                  <a:pt x="12056" y="8681"/>
                  <a:pt x="12056" y="8681"/>
                </a:cubicBezTo>
                <a:cubicBezTo>
                  <a:pt x="12045" y="8683"/>
                  <a:pt x="12035" y="8676"/>
                  <a:pt x="12033" y="8665"/>
                </a:cubicBezTo>
                <a:cubicBezTo>
                  <a:pt x="12031" y="8654"/>
                  <a:pt x="12038" y="8644"/>
                  <a:pt x="12049" y="8642"/>
                </a:cubicBezTo>
                <a:cubicBezTo>
                  <a:pt x="12060" y="8640"/>
                  <a:pt x="12070" y="8647"/>
                  <a:pt x="12072" y="8658"/>
                </a:cubicBezTo>
                <a:close/>
                <a:moveTo>
                  <a:pt x="12305" y="8596"/>
                </a:moveTo>
                <a:cubicBezTo>
                  <a:pt x="12308" y="8607"/>
                  <a:pt x="12303" y="8618"/>
                  <a:pt x="12292" y="8622"/>
                </a:cubicBezTo>
                <a:cubicBezTo>
                  <a:pt x="12282" y="8625"/>
                  <a:pt x="12270" y="8619"/>
                  <a:pt x="12267" y="8609"/>
                </a:cubicBezTo>
                <a:cubicBezTo>
                  <a:pt x="12264" y="8598"/>
                  <a:pt x="12269" y="8587"/>
                  <a:pt x="12280" y="8584"/>
                </a:cubicBezTo>
                <a:cubicBezTo>
                  <a:pt x="12290" y="8580"/>
                  <a:pt x="12302" y="8586"/>
                  <a:pt x="12305" y="8596"/>
                </a:cubicBezTo>
                <a:close/>
                <a:moveTo>
                  <a:pt x="12190" y="8631"/>
                </a:moveTo>
                <a:cubicBezTo>
                  <a:pt x="12192" y="8642"/>
                  <a:pt x="12186" y="8653"/>
                  <a:pt x="12175" y="8655"/>
                </a:cubicBezTo>
                <a:cubicBezTo>
                  <a:pt x="12164" y="8658"/>
                  <a:pt x="12154" y="8652"/>
                  <a:pt x="12151" y="8641"/>
                </a:cubicBezTo>
                <a:cubicBezTo>
                  <a:pt x="12148" y="8630"/>
                  <a:pt x="12155" y="8619"/>
                  <a:pt x="12165" y="8617"/>
                </a:cubicBezTo>
                <a:cubicBezTo>
                  <a:pt x="12176" y="8614"/>
                  <a:pt x="12187" y="8620"/>
                  <a:pt x="12190" y="8631"/>
                </a:cubicBezTo>
                <a:close/>
                <a:moveTo>
                  <a:pt x="12528" y="8504"/>
                </a:moveTo>
                <a:cubicBezTo>
                  <a:pt x="12532" y="8514"/>
                  <a:pt x="12528" y="8526"/>
                  <a:pt x="12518" y="8531"/>
                </a:cubicBezTo>
                <a:cubicBezTo>
                  <a:pt x="12518" y="8531"/>
                  <a:pt x="12518" y="8531"/>
                  <a:pt x="12518" y="8531"/>
                </a:cubicBezTo>
                <a:cubicBezTo>
                  <a:pt x="12508" y="8536"/>
                  <a:pt x="12496" y="8531"/>
                  <a:pt x="12492" y="8522"/>
                </a:cubicBezTo>
                <a:cubicBezTo>
                  <a:pt x="12487" y="8512"/>
                  <a:pt x="12491" y="8500"/>
                  <a:pt x="12501" y="8495"/>
                </a:cubicBezTo>
                <a:cubicBezTo>
                  <a:pt x="12501" y="8495"/>
                  <a:pt x="12501" y="8495"/>
                  <a:pt x="12501" y="8495"/>
                </a:cubicBezTo>
                <a:cubicBezTo>
                  <a:pt x="12511" y="8490"/>
                  <a:pt x="12523" y="8494"/>
                  <a:pt x="12528" y="8504"/>
                </a:cubicBezTo>
                <a:close/>
                <a:moveTo>
                  <a:pt x="13379" y="7697"/>
                </a:moveTo>
                <a:cubicBezTo>
                  <a:pt x="13379" y="7697"/>
                  <a:pt x="13379" y="7697"/>
                  <a:pt x="13379" y="7697"/>
                </a:cubicBezTo>
                <a:cubicBezTo>
                  <a:pt x="13374" y="7707"/>
                  <a:pt x="13362" y="7711"/>
                  <a:pt x="13352" y="7706"/>
                </a:cubicBezTo>
                <a:cubicBezTo>
                  <a:pt x="13342" y="7701"/>
                  <a:pt x="13338" y="7689"/>
                  <a:pt x="13343" y="7679"/>
                </a:cubicBezTo>
                <a:cubicBezTo>
                  <a:pt x="13348" y="7669"/>
                  <a:pt x="13360" y="7665"/>
                  <a:pt x="13370" y="7670"/>
                </a:cubicBezTo>
                <a:cubicBezTo>
                  <a:pt x="13380" y="7675"/>
                  <a:pt x="13384" y="7687"/>
                  <a:pt x="13379" y="7697"/>
                </a:cubicBezTo>
                <a:close/>
                <a:moveTo>
                  <a:pt x="13430" y="7586"/>
                </a:moveTo>
                <a:cubicBezTo>
                  <a:pt x="13426" y="7596"/>
                  <a:pt x="13414" y="7601"/>
                  <a:pt x="13404" y="7597"/>
                </a:cubicBezTo>
                <a:cubicBezTo>
                  <a:pt x="13393" y="7593"/>
                  <a:pt x="13389" y="7581"/>
                  <a:pt x="13393" y="7571"/>
                </a:cubicBezTo>
                <a:cubicBezTo>
                  <a:pt x="13397" y="7561"/>
                  <a:pt x="13409" y="7556"/>
                  <a:pt x="13419" y="7560"/>
                </a:cubicBezTo>
                <a:cubicBezTo>
                  <a:pt x="13429" y="7564"/>
                  <a:pt x="13434" y="7576"/>
                  <a:pt x="13430" y="7586"/>
                </a:cubicBezTo>
                <a:close/>
                <a:moveTo>
                  <a:pt x="13518" y="7107"/>
                </a:moveTo>
                <a:cubicBezTo>
                  <a:pt x="13518" y="7107"/>
                  <a:pt x="13518" y="7107"/>
                  <a:pt x="13518" y="7107"/>
                </a:cubicBezTo>
                <a:cubicBezTo>
                  <a:pt x="13519" y="7118"/>
                  <a:pt x="13511" y="7128"/>
                  <a:pt x="13499" y="7129"/>
                </a:cubicBezTo>
                <a:cubicBezTo>
                  <a:pt x="13488" y="7129"/>
                  <a:pt x="13479" y="7121"/>
                  <a:pt x="13478" y="7110"/>
                </a:cubicBezTo>
                <a:cubicBezTo>
                  <a:pt x="13478" y="7099"/>
                  <a:pt x="13486" y="7089"/>
                  <a:pt x="13497" y="7089"/>
                </a:cubicBezTo>
                <a:cubicBezTo>
                  <a:pt x="13508" y="7088"/>
                  <a:pt x="13518" y="7096"/>
                  <a:pt x="13518" y="7107"/>
                </a:cubicBezTo>
                <a:close/>
                <a:moveTo>
                  <a:pt x="13518" y="7230"/>
                </a:moveTo>
                <a:cubicBezTo>
                  <a:pt x="13517" y="7241"/>
                  <a:pt x="13507" y="7250"/>
                  <a:pt x="13496" y="7249"/>
                </a:cubicBezTo>
                <a:cubicBezTo>
                  <a:pt x="13485" y="7248"/>
                  <a:pt x="13477" y="7239"/>
                  <a:pt x="13478" y="7228"/>
                </a:cubicBezTo>
                <a:cubicBezTo>
                  <a:pt x="13478" y="7228"/>
                  <a:pt x="13478" y="7228"/>
                  <a:pt x="13478" y="7228"/>
                </a:cubicBezTo>
                <a:cubicBezTo>
                  <a:pt x="13478" y="7217"/>
                  <a:pt x="13488" y="7208"/>
                  <a:pt x="13499" y="7209"/>
                </a:cubicBezTo>
                <a:cubicBezTo>
                  <a:pt x="13510" y="7210"/>
                  <a:pt x="13518" y="7219"/>
                  <a:pt x="13518" y="7230"/>
                </a:cubicBezTo>
                <a:close/>
                <a:moveTo>
                  <a:pt x="13502" y="7352"/>
                </a:moveTo>
                <a:cubicBezTo>
                  <a:pt x="13502" y="7352"/>
                  <a:pt x="13502" y="7352"/>
                  <a:pt x="13502" y="7352"/>
                </a:cubicBezTo>
                <a:cubicBezTo>
                  <a:pt x="13500" y="7363"/>
                  <a:pt x="13489" y="7370"/>
                  <a:pt x="13479" y="7368"/>
                </a:cubicBezTo>
                <a:cubicBezTo>
                  <a:pt x="13468" y="7366"/>
                  <a:pt x="13461" y="7355"/>
                  <a:pt x="13463" y="7345"/>
                </a:cubicBezTo>
                <a:cubicBezTo>
                  <a:pt x="13465" y="7334"/>
                  <a:pt x="13475" y="7327"/>
                  <a:pt x="13486" y="7329"/>
                </a:cubicBezTo>
                <a:cubicBezTo>
                  <a:pt x="13497" y="7331"/>
                  <a:pt x="13504" y="7341"/>
                  <a:pt x="13502" y="7352"/>
                </a:cubicBezTo>
                <a:close/>
                <a:moveTo>
                  <a:pt x="13132" y="6509"/>
                </a:moveTo>
                <a:cubicBezTo>
                  <a:pt x="13136" y="6499"/>
                  <a:pt x="13148" y="6494"/>
                  <a:pt x="13158" y="6498"/>
                </a:cubicBezTo>
                <a:cubicBezTo>
                  <a:pt x="13168" y="6502"/>
                  <a:pt x="13173" y="6514"/>
                  <a:pt x="13169" y="6524"/>
                </a:cubicBezTo>
                <a:cubicBezTo>
                  <a:pt x="13165" y="6534"/>
                  <a:pt x="13154" y="6539"/>
                  <a:pt x="13143" y="6535"/>
                </a:cubicBezTo>
                <a:cubicBezTo>
                  <a:pt x="13143" y="6535"/>
                  <a:pt x="13143" y="6535"/>
                  <a:pt x="13143" y="6535"/>
                </a:cubicBezTo>
                <a:cubicBezTo>
                  <a:pt x="13133" y="6531"/>
                  <a:pt x="13128" y="6519"/>
                  <a:pt x="13132" y="6509"/>
                </a:cubicBezTo>
                <a:close/>
                <a:moveTo>
                  <a:pt x="13463" y="7345"/>
                </a:moveTo>
                <a:cubicBezTo>
                  <a:pt x="13463" y="7345"/>
                  <a:pt x="13463" y="7345"/>
                  <a:pt x="13463" y="7345"/>
                </a:cubicBezTo>
                <a:cubicBezTo>
                  <a:pt x="13463" y="7345"/>
                  <a:pt x="13463" y="7345"/>
                  <a:pt x="13463" y="7345"/>
                </a:cubicBezTo>
                <a:close/>
                <a:moveTo>
                  <a:pt x="13267" y="6561"/>
                </a:moveTo>
                <a:cubicBezTo>
                  <a:pt x="13276" y="6568"/>
                  <a:pt x="13277" y="6580"/>
                  <a:pt x="13271" y="6589"/>
                </a:cubicBezTo>
                <a:cubicBezTo>
                  <a:pt x="13264" y="6598"/>
                  <a:pt x="13251" y="6599"/>
                  <a:pt x="13242" y="6592"/>
                </a:cubicBezTo>
                <a:cubicBezTo>
                  <a:pt x="13234" y="6585"/>
                  <a:pt x="13232" y="6573"/>
                  <a:pt x="13239" y="6564"/>
                </a:cubicBezTo>
                <a:cubicBezTo>
                  <a:pt x="13246" y="6555"/>
                  <a:pt x="13258" y="6554"/>
                  <a:pt x="13267" y="6561"/>
                </a:cubicBezTo>
                <a:close/>
                <a:moveTo>
                  <a:pt x="13480" y="6969"/>
                </a:moveTo>
                <a:cubicBezTo>
                  <a:pt x="13491" y="6967"/>
                  <a:pt x="13501" y="6974"/>
                  <a:pt x="13503" y="6985"/>
                </a:cubicBezTo>
                <a:cubicBezTo>
                  <a:pt x="13505" y="6996"/>
                  <a:pt x="13498" y="7007"/>
                  <a:pt x="13487" y="7009"/>
                </a:cubicBezTo>
                <a:cubicBezTo>
                  <a:pt x="13477" y="7011"/>
                  <a:pt x="13466" y="7004"/>
                  <a:pt x="13464" y="6993"/>
                </a:cubicBezTo>
                <a:cubicBezTo>
                  <a:pt x="13464" y="6993"/>
                  <a:pt x="13464" y="6993"/>
                  <a:pt x="13464" y="6993"/>
                </a:cubicBezTo>
                <a:cubicBezTo>
                  <a:pt x="13462" y="6982"/>
                  <a:pt x="13469" y="6971"/>
                  <a:pt x="13480" y="6969"/>
                </a:cubicBezTo>
                <a:close/>
                <a:moveTo>
                  <a:pt x="13054" y="6492"/>
                </a:moveTo>
                <a:cubicBezTo>
                  <a:pt x="13053" y="6503"/>
                  <a:pt x="13044" y="6512"/>
                  <a:pt x="13033" y="6511"/>
                </a:cubicBezTo>
                <a:cubicBezTo>
                  <a:pt x="13022" y="6510"/>
                  <a:pt x="13013" y="6501"/>
                  <a:pt x="13014" y="6490"/>
                </a:cubicBezTo>
                <a:cubicBezTo>
                  <a:pt x="13014" y="6479"/>
                  <a:pt x="13024" y="6470"/>
                  <a:pt x="13035" y="6471"/>
                </a:cubicBezTo>
                <a:cubicBezTo>
                  <a:pt x="13046" y="6472"/>
                  <a:pt x="13054" y="6481"/>
                  <a:pt x="13054" y="6492"/>
                </a:cubicBezTo>
                <a:close/>
                <a:moveTo>
                  <a:pt x="13434" y="6879"/>
                </a:moveTo>
                <a:cubicBezTo>
                  <a:pt x="13431" y="6869"/>
                  <a:pt x="13436" y="6857"/>
                  <a:pt x="13447" y="6854"/>
                </a:cubicBezTo>
                <a:cubicBezTo>
                  <a:pt x="13457" y="6850"/>
                  <a:pt x="13469" y="6856"/>
                  <a:pt x="13472" y="6866"/>
                </a:cubicBezTo>
                <a:cubicBezTo>
                  <a:pt x="13472" y="6866"/>
                  <a:pt x="13472" y="6866"/>
                  <a:pt x="13472" y="6866"/>
                </a:cubicBezTo>
                <a:cubicBezTo>
                  <a:pt x="13476" y="6877"/>
                  <a:pt x="13470" y="6888"/>
                  <a:pt x="13460" y="6892"/>
                </a:cubicBezTo>
                <a:cubicBezTo>
                  <a:pt x="13449" y="6895"/>
                  <a:pt x="13438" y="6889"/>
                  <a:pt x="13434" y="6879"/>
                </a:cubicBezTo>
                <a:close/>
                <a:moveTo>
                  <a:pt x="13388" y="6771"/>
                </a:moveTo>
                <a:cubicBezTo>
                  <a:pt x="13383" y="6762"/>
                  <a:pt x="13387" y="6750"/>
                  <a:pt x="13396" y="6744"/>
                </a:cubicBezTo>
                <a:cubicBezTo>
                  <a:pt x="13406" y="6739"/>
                  <a:pt x="13418" y="6743"/>
                  <a:pt x="13423" y="6753"/>
                </a:cubicBezTo>
                <a:cubicBezTo>
                  <a:pt x="13423" y="6753"/>
                  <a:pt x="13423" y="6753"/>
                  <a:pt x="13423" y="6753"/>
                </a:cubicBezTo>
                <a:cubicBezTo>
                  <a:pt x="13429" y="6762"/>
                  <a:pt x="13425" y="6775"/>
                  <a:pt x="13415" y="6780"/>
                </a:cubicBezTo>
                <a:cubicBezTo>
                  <a:pt x="13405" y="6785"/>
                  <a:pt x="13393" y="6781"/>
                  <a:pt x="13388" y="6771"/>
                </a:cubicBezTo>
                <a:close/>
                <a:moveTo>
                  <a:pt x="13324" y="6674"/>
                </a:moveTo>
                <a:cubicBezTo>
                  <a:pt x="13317" y="6665"/>
                  <a:pt x="13319" y="6653"/>
                  <a:pt x="13327" y="6646"/>
                </a:cubicBezTo>
                <a:cubicBezTo>
                  <a:pt x="13336" y="6639"/>
                  <a:pt x="13349" y="6640"/>
                  <a:pt x="13356" y="6649"/>
                </a:cubicBezTo>
                <a:cubicBezTo>
                  <a:pt x="13362" y="6657"/>
                  <a:pt x="13361" y="6670"/>
                  <a:pt x="13352" y="6677"/>
                </a:cubicBezTo>
                <a:cubicBezTo>
                  <a:pt x="13344" y="6684"/>
                  <a:pt x="13331" y="6682"/>
                  <a:pt x="13324" y="6674"/>
                </a:cubicBezTo>
                <a:close/>
                <a:moveTo>
                  <a:pt x="12604" y="7143"/>
                </a:moveTo>
                <a:cubicBezTo>
                  <a:pt x="12604" y="7143"/>
                  <a:pt x="12604" y="7143"/>
                  <a:pt x="12604" y="7143"/>
                </a:cubicBezTo>
                <a:cubicBezTo>
                  <a:pt x="12604" y="7143"/>
                  <a:pt x="12604" y="7143"/>
                  <a:pt x="12604" y="7143"/>
                </a:cubicBezTo>
                <a:close/>
                <a:moveTo>
                  <a:pt x="12587" y="7166"/>
                </a:moveTo>
                <a:cubicBezTo>
                  <a:pt x="12576" y="7168"/>
                  <a:pt x="12566" y="7160"/>
                  <a:pt x="12564" y="7149"/>
                </a:cubicBezTo>
                <a:cubicBezTo>
                  <a:pt x="12563" y="7138"/>
                  <a:pt x="12570" y="7128"/>
                  <a:pt x="12581" y="7126"/>
                </a:cubicBezTo>
                <a:cubicBezTo>
                  <a:pt x="12592" y="7125"/>
                  <a:pt x="12602" y="7132"/>
                  <a:pt x="12604" y="7143"/>
                </a:cubicBezTo>
                <a:cubicBezTo>
                  <a:pt x="12605" y="7154"/>
                  <a:pt x="12598" y="7164"/>
                  <a:pt x="12587" y="7166"/>
                </a:cubicBezTo>
                <a:close/>
                <a:moveTo>
                  <a:pt x="12589" y="6805"/>
                </a:moveTo>
                <a:cubicBezTo>
                  <a:pt x="12593" y="6795"/>
                  <a:pt x="12604" y="6789"/>
                  <a:pt x="12615" y="6792"/>
                </a:cubicBezTo>
                <a:cubicBezTo>
                  <a:pt x="12625" y="6796"/>
                  <a:pt x="12631" y="6807"/>
                  <a:pt x="12627" y="6818"/>
                </a:cubicBezTo>
                <a:cubicBezTo>
                  <a:pt x="12627" y="6818"/>
                  <a:pt x="12627" y="6818"/>
                  <a:pt x="12627" y="6818"/>
                </a:cubicBezTo>
                <a:cubicBezTo>
                  <a:pt x="12624" y="6828"/>
                  <a:pt x="12612" y="6834"/>
                  <a:pt x="12602" y="6830"/>
                </a:cubicBezTo>
                <a:cubicBezTo>
                  <a:pt x="12592" y="6827"/>
                  <a:pt x="12586" y="6815"/>
                  <a:pt x="12589" y="6805"/>
                </a:cubicBezTo>
                <a:close/>
                <a:moveTo>
                  <a:pt x="12709" y="6633"/>
                </a:moveTo>
                <a:cubicBezTo>
                  <a:pt x="12701" y="6626"/>
                  <a:pt x="12701" y="6613"/>
                  <a:pt x="12709" y="6605"/>
                </a:cubicBezTo>
                <a:cubicBezTo>
                  <a:pt x="12716" y="6597"/>
                  <a:pt x="12729" y="6597"/>
                  <a:pt x="12737" y="6604"/>
                </a:cubicBezTo>
                <a:cubicBezTo>
                  <a:pt x="12745" y="6612"/>
                  <a:pt x="12745" y="6625"/>
                  <a:pt x="12738" y="6633"/>
                </a:cubicBezTo>
                <a:cubicBezTo>
                  <a:pt x="12730" y="6641"/>
                  <a:pt x="12717" y="6641"/>
                  <a:pt x="12709" y="6633"/>
                </a:cubicBezTo>
                <a:close/>
                <a:moveTo>
                  <a:pt x="12563" y="6918"/>
                </a:moveTo>
                <a:cubicBezTo>
                  <a:pt x="12563" y="6918"/>
                  <a:pt x="12563" y="6918"/>
                  <a:pt x="12563" y="6918"/>
                </a:cubicBezTo>
                <a:cubicBezTo>
                  <a:pt x="12564" y="6907"/>
                  <a:pt x="12574" y="6900"/>
                  <a:pt x="12585" y="6901"/>
                </a:cubicBezTo>
                <a:cubicBezTo>
                  <a:pt x="12596" y="6903"/>
                  <a:pt x="12604" y="6913"/>
                  <a:pt x="12602" y="6924"/>
                </a:cubicBezTo>
                <a:cubicBezTo>
                  <a:pt x="12601" y="6935"/>
                  <a:pt x="12590" y="6943"/>
                  <a:pt x="12579" y="6941"/>
                </a:cubicBezTo>
                <a:cubicBezTo>
                  <a:pt x="12569" y="6939"/>
                  <a:pt x="12561" y="6929"/>
                  <a:pt x="12563" y="6918"/>
                </a:cubicBezTo>
                <a:close/>
                <a:moveTo>
                  <a:pt x="12575" y="7054"/>
                </a:moveTo>
                <a:cubicBezTo>
                  <a:pt x="12564" y="7054"/>
                  <a:pt x="12555" y="7045"/>
                  <a:pt x="12555" y="7034"/>
                </a:cubicBezTo>
                <a:cubicBezTo>
                  <a:pt x="12555" y="7034"/>
                  <a:pt x="12555" y="7034"/>
                  <a:pt x="12555" y="7034"/>
                </a:cubicBezTo>
                <a:cubicBezTo>
                  <a:pt x="12555" y="7023"/>
                  <a:pt x="12564" y="7014"/>
                  <a:pt x="12575" y="7014"/>
                </a:cubicBezTo>
                <a:cubicBezTo>
                  <a:pt x="12586" y="7014"/>
                  <a:pt x="12595" y="7022"/>
                  <a:pt x="12595" y="7033"/>
                </a:cubicBezTo>
                <a:cubicBezTo>
                  <a:pt x="12595" y="7045"/>
                  <a:pt x="12586" y="7054"/>
                  <a:pt x="12575" y="7054"/>
                </a:cubicBezTo>
                <a:close/>
                <a:moveTo>
                  <a:pt x="12794" y="6558"/>
                </a:moveTo>
                <a:cubicBezTo>
                  <a:pt x="12788" y="6549"/>
                  <a:pt x="12791" y="6537"/>
                  <a:pt x="12800" y="6531"/>
                </a:cubicBezTo>
                <a:cubicBezTo>
                  <a:pt x="12810" y="6525"/>
                  <a:pt x="12822" y="6528"/>
                  <a:pt x="12828" y="6538"/>
                </a:cubicBezTo>
                <a:cubicBezTo>
                  <a:pt x="12833" y="6547"/>
                  <a:pt x="12830" y="6559"/>
                  <a:pt x="12821" y="6565"/>
                </a:cubicBezTo>
                <a:cubicBezTo>
                  <a:pt x="12821" y="6565"/>
                  <a:pt x="12821" y="6565"/>
                  <a:pt x="12821" y="6565"/>
                </a:cubicBezTo>
                <a:cubicBezTo>
                  <a:pt x="12812" y="6571"/>
                  <a:pt x="12799" y="6568"/>
                  <a:pt x="12794" y="6558"/>
                </a:cubicBezTo>
                <a:close/>
                <a:moveTo>
                  <a:pt x="12645" y="6726"/>
                </a:moveTo>
                <a:cubicBezTo>
                  <a:pt x="12636" y="6720"/>
                  <a:pt x="12632" y="6708"/>
                  <a:pt x="12638" y="6699"/>
                </a:cubicBezTo>
                <a:cubicBezTo>
                  <a:pt x="12644" y="6689"/>
                  <a:pt x="12656" y="6686"/>
                  <a:pt x="12665" y="6692"/>
                </a:cubicBezTo>
                <a:cubicBezTo>
                  <a:pt x="12675" y="6697"/>
                  <a:pt x="12678" y="6709"/>
                  <a:pt x="12672" y="6719"/>
                </a:cubicBezTo>
                <a:cubicBezTo>
                  <a:pt x="12667" y="6728"/>
                  <a:pt x="12655" y="6732"/>
                  <a:pt x="12645" y="6726"/>
                </a:cubicBezTo>
                <a:close/>
                <a:moveTo>
                  <a:pt x="15928" y="7338"/>
                </a:moveTo>
                <a:cubicBezTo>
                  <a:pt x="15935" y="7346"/>
                  <a:pt x="15934" y="7359"/>
                  <a:pt x="15926" y="7366"/>
                </a:cubicBezTo>
                <a:cubicBezTo>
                  <a:pt x="15926" y="7366"/>
                  <a:pt x="15926" y="7366"/>
                  <a:pt x="15926" y="7366"/>
                </a:cubicBezTo>
                <a:cubicBezTo>
                  <a:pt x="15918" y="7373"/>
                  <a:pt x="15905" y="7372"/>
                  <a:pt x="15898" y="7364"/>
                </a:cubicBezTo>
                <a:cubicBezTo>
                  <a:pt x="15891" y="7356"/>
                  <a:pt x="15891" y="7343"/>
                  <a:pt x="15900" y="7336"/>
                </a:cubicBezTo>
                <a:cubicBezTo>
                  <a:pt x="15908" y="7328"/>
                  <a:pt x="15921" y="7329"/>
                  <a:pt x="15928" y="7338"/>
                </a:cubicBezTo>
                <a:close/>
                <a:moveTo>
                  <a:pt x="15836" y="7416"/>
                </a:moveTo>
                <a:cubicBezTo>
                  <a:pt x="15843" y="7424"/>
                  <a:pt x="15842" y="7437"/>
                  <a:pt x="15833" y="7444"/>
                </a:cubicBezTo>
                <a:cubicBezTo>
                  <a:pt x="15833" y="7444"/>
                  <a:pt x="15833" y="7444"/>
                  <a:pt x="15833" y="7444"/>
                </a:cubicBezTo>
                <a:cubicBezTo>
                  <a:pt x="15825" y="7451"/>
                  <a:pt x="15812" y="7449"/>
                  <a:pt x="15805" y="7441"/>
                </a:cubicBezTo>
                <a:cubicBezTo>
                  <a:pt x="15798" y="7432"/>
                  <a:pt x="15800" y="7420"/>
                  <a:pt x="15808" y="7413"/>
                </a:cubicBezTo>
                <a:cubicBezTo>
                  <a:pt x="15817" y="7406"/>
                  <a:pt x="15829" y="7407"/>
                  <a:pt x="15836" y="7416"/>
                </a:cubicBezTo>
                <a:close/>
                <a:moveTo>
                  <a:pt x="15337" y="7749"/>
                </a:moveTo>
                <a:cubicBezTo>
                  <a:pt x="15342" y="7759"/>
                  <a:pt x="15338" y="7771"/>
                  <a:pt x="15328" y="7776"/>
                </a:cubicBezTo>
                <a:cubicBezTo>
                  <a:pt x="15319" y="7781"/>
                  <a:pt x="15306" y="7777"/>
                  <a:pt x="15301" y="7768"/>
                </a:cubicBezTo>
                <a:cubicBezTo>
                  <a:pt x="15296" y="7758"/>
                  <a:pt x="15300" y="7746"/>
                  <a:pt x="15310" y="7741"/>
                </a:cubicBezTo>
                <a:cubicBezTo>
                  <a:pt x="15320" y="7736"/>
                  <a:pt x="15332" y="7739"/>
                  <a:pt x="15337" y="7749"/>
                </a:cubicBezTo>
                <a:close/>
                <a:moveTo>
                  <a:pt x="16103" y="7173"/>
                </a:moveTo>
                <a:cubicBezTo>
                  <a:pt x="16111" y="7181"/>
                  <a:pt x="16111" y="7194"/>
                  <a:pt x="16103" y="7201"/>
                </a:cubicBezTo>
                <a:cubicBezTo>
                  <a:pt x="16103" y="7201"/>
                  <a:pt x="16103" y="7201"/>
                  <a:pt x="16103" y="7201"/>
                </a:cubicBezTo>
                <a:cubicBezTo>
                  <a:pt x="16095" y="7209"/>
                  <a:pt x="16083" y="7209"/>
                  <a:pt x="16075" y="7201"/>
                </a:cubicBezTo>
                <a:cubicBezTo>
                  <a:pt x="16067" y="7193"/>
                  <a:pt x="16067" y="7181"/>
                  <a:pt x="16075" y="7173"/>
                </a:cubicBezTo>
                <a:cubicBezTo>
                  <a:pt x="16083" y="7165"/>
                  <a:pt x="16096" y="7165"/>
                  <a:pt x="16103" y="7173"/>
                </a:cubicBezTo>
                <a:close/>
                <a:moveTo>
                  <a:pt x="15545" y="7628"/>
                </a:moveTo>
                <a:cubicBezTo>
                  <a:pt x="15551" y="7637"/>
                  <a:pt x="15548" y="7650"/>
                  <a:pt x="15539" y="7656"/>
                </a:cubicBezTo>
                <a:cubicBezTo>
                  <a:pt x="15539" y="7656"/>
                  <a:pt x="15539" y="7656"/>
                  <a:pt x="15539" y="7656"/>
                </a:cubicBezTo>
                <a:cubicBezTo>
                  <a:pt x="15529" y="7662"/>
                  <a:pt x="15517" y="7659"/>
                  <a:pt x="15511" y="7649"/>
                </a:cubicBezTo>
                <a:cubicBezTo>
                  <a:pt x="15505" y="7640"/>
                  <a:pt x="15508" y="7628"/>
                  <a:pt x="15517" y="7622"/>
                </a:cubicBezTo>
                <a:cubicBezTo>
                  <a:pt x="15526" y="7616"/>
                  <a:pt x="15539" y="7619"/>
                  <a:pt x="15545" y="7628"/>
                </a:cubicBezTo>
                <a:close/>
                <a:moveTo>
                  <a:pt x="16269" y="6998"/>
                </a:moveTo>
                <a:cubicBezTo>
                  <a:pt x="16277" y="7005"/>
                  <a:pt x="16277" y="7018"/>
                  <a:pt x="16270" y="7026"/>
                </a:cubicBezTo>
                <a:cubicBezTo>
                  <a:pt x="16263" y="7034"/>
                  <a:pt x="16250" y="7035"/>
                  <a:pt x="16242" y="7028"/>
                </a:cubicBezTo>
                <a:cubicBezTo>
                  <a:pt x="16234" y="7020"/>
                  <a:pt x="16233" y="7008"/>
                  <a:pt x="16240" y="6999"/>
                </a:cubicBezTo>
                <a:cubicBezTo>
                  <a:pt x="16248" y="6991"/>
                  <a:pt x="16260" y="6991"/>
                  <a:pt x="16269" y="6998"/>
                </a:cubicBezTo>
                <a:close/>
                <a:moveTo>
                  <a:pt x="15442" y="7691"/>
                </a:moveTo>
                <a:cubicBezTo>
                  <a:pt x="15448" y="7700"/>
                  <a:pt x="15444" y="7713"/>
                  <a:pt x="15435" y="7718"/>
                </a:cubicBezTo>
                <a:cubicBezTo>
                  <a:pt x="15425" y="7724"/>
                  <a:pt x="15413" y="7720"/>
                  <a:pt x="15407" y="7711"/>
                </a:cubicBezTo>
                <a:cubicBezTo>
                  <a:pt x="15402" y="7701"/>
                  <a:pt x="15405" y="7689"/>
                  <a:pt x="15415" y="7684"/>
                </a:cubicBezTo>
                <a:cubicBezTo>
                  <a:pt x="15415" y="7684"/>
                  <a:pt x="15415" y="7684"/>
                  <a:pt x="15415" y="7684"/>
                </a:cubicBezTo>
                <a:cubicBezTo>
                  <a:pt x="15424" y="7678"/>
                  <a:pt x="15437" y="7681"/>
                  <a:pt x="15442" y="7691"/>
                </a:cubicBezTo>
                <a:close/>
                <a:moveTo>
                  <a:pt x="15742" y="7490"/>
                </a:moveTo>
                <a:cubicBezTo>
                  <a:pt x="15748" y="7499"/>
                  <a:pt x="15747" y="7511"/>
                  <a:pt x="15738" y="7518"/>
                </a:cubicBezTo>
                <a:cubicBezTo>
                  <a:pt x="15738" y="7518"/>
                  <a:pt x="15738" y="7518"/>
                  <a:pt x="15738" y="7518"/>
                </a:cubicBezTo>
                <a:cubicBezTo>
                  <a:pt x="15729" y="7525"/>
                  <a:pt x="15716" y="7523"/>
                  <a:pt x="15710" y="7514"/>
                </a:cubicBezTo>
                <a:cubicBezTo>
                  <a:pt x="15703" y="7505"/>
                  <a:pt x="15705" y="7493"/>
                  <a:pt x="15714" y="7486"/>
                </a:cubicBezTo>
                <a:cubicBezTo>
                  <a:pt x="15714" y="7486"/>
                  <a:pt x="15714" y="7486"/>
                  <a:pt x="15714" y="7486"/>
                </a:cubicBezTo>
                <a:cubicBezTo>
                  <a:pt x="15723" y="7479"/>
                  <a:pt x="15735" y="7481"/>
                  <a:pt x="15742" y="7490"/>
                </a:cubicBezTo>
                <a:close/>
                <a:moveTo>
                  <a:pt x="15645" y="7561"/>
                </a:moveTo>
                <a:cubicBezTo>
                  <a:pt x="15651" y="7570"/>
                  <a:pt x="15649" y="7583"/>
                  <a:pt x="15640" y="7589"/>
                </a:cubicBezTo>
                <a:cubicBezTo>
                  <a:pt x="15630" y="7595"/>
                  <a:pt x="15618" y="7593"/>
                  <a:pt x="15612" y="7584"/>
                </a:cubicBezTo>
                <a:cubicBezTo>
                  <a:pt x="15605" y="7575"/>
                  <a:pt x="15608" y="7562"/>
                  <a:pt x="15617" y="7556"/>
                </a:cubicBezTo>
                <a:cubicBezTo>
                  <a:pt x="15626" y="7550"/>
                  <a:pt x="15638" y="7552"/>
                  <a:pt x="15645" y="7561"/>
                </a:cubicBezTo>
                <a:close/>
                <a:moveTo>
                  <a:pt x="16187" y="7087"/>
                </a:moveTo>
                <a:cubicBezTo>
                  <a:pt x="16195" y="7094"/>
                  <a:pt x="16196" y="7107"/>
                  <a:pt x="16188" y="7115"/>
                </a:cubicBezTo>
                <a:cubicBezTo>
                  <a:pt x="16188" y="7115"/>
                  <a:pt x="16188" y="7115"/>
                  <a:pt x="16188" y="7115"/>
                </a:cubicBezTo>
                <a:cubicBezTo>
                  <a:pt x="16180" y="7123"/>
                  <a:pt x="16168" y="7123"/>
                  <a:pt x="16160" y="7116"/>
                </a:cubicBezTo>
                <a:cubicBezTo>
                  <a:pt x="16152" y="7108"/>
                  <a:pt x="16151" y="7095"/>
                  <a:pt x="16159" y="7087"/>
                </a:cubicBezTo>
                <a:cubicBezTo>
                  <a:pt x="16167" y="7079"/>
                  <a:pt x="16179" y="7079"/>
                  <a:pt x="16187" y="7087"/>
                </a:cubicBezTo>
                <a:close/>
                <a:moveTo>
                  <a:pt x="13223" y="7814"/>
                </a:moveTo>
                <a:cubicBezTo>
                  <a:pt x="13213" y="7809"/>
                  <a:pt x="13209" y="7797"/>
                  <a:pt x="13214" y="7787"/>
                </a:cubicBezTo>
                <a:cubicBezTo>
                  <a:pt x="13219" y="7777"/>
                  <a:pt x="13231" y="7773"/>
                  <a:pt x="13241" y="7778"/>
                </a:cubicBezTo>
                <a:cubicBezTo>
                  <a:pt x="13241" y="7778"/>
                  <a:pt x="13241" y="7778"/>
                  <a:pt x="13241" y="7778"/>
                </a:cubicBezTo>
                <a:cubicBezTo>
                  <a:pt x="13251" y="7783"/>
                  <a:pt x="13255" y="7795"/>
                  <a:pt x="13250" y="7805"/>
                </a:cubicBezTo>
                <a:cubicBezTo>
                  <a:pt x="13245" y="7815"/>
                  <a:pt x="13233" y="7819"/>
                  <a:pt x="13223" y="7814"/>
                </a:cubicBezTo>
                <a:close/>
                <a:moveTo>
                  <a:pt x="13039" y="7690"/>
                </a:moveTo>
                <a:cubicBezTo>
                  <a:pt x="13033" y="7699"/>
                  <a:pt x="13020" y="7702"/>
                  <a:pt x="13011" y="7696"/>
                </a:cubicBezTo>
                <a:cubicBezTo>
                  <a:pt x="13002" y="7690"/>
                  <a:pt x="12999" y="7678"/>
                  <a:pt x="13005" y="7669"/>
                </a:cubicBezTo>
                <a:cubicBezTo>
                  <a:pt x="13011" y="7659"/>
                  <a:pt x="13023" y="7656"/>
                  <a:pt x="13032" y="7662"/>
                </a:cubicBezTo>
                <a:cubicBezTo>
                  <a:pt x="13042" y="7668"/>
                  <a:pt x="13044" y="7681"/>
                  <a:pt x="13039" y="7690"/>
                </a:cubicBezTo>
                <a:close/>
                <a:moveTo>
                  <a:pt x="13143" y="7750"/>
                </a:moveTo>
                <a:cubicBezTo>
                  <a:pt x="13137" y="7760"/>
                  <a:pt x="13125" y="7763"/>
                  <a:pt x="13116" y="7758"/>
                </a:cubicBezTo>
                <a:cubicBezTo>
                  <a:pt x="13106" y="7753"/>
                  <a:pt x="13102" y="7741"/>
                  <a:pt x="13108" y="7731"/>
                </a:cubicBezTo>
                <a:cubicBezTo>
                  <a:pt x="13113" y="7721"/>
                  <a:pt x="13125" y="7718"/>
                  <a:pt x="13135" y="7723"/>
                </a:cubicBezTo>
                <a:cubicBezTo>
                  <a:pt x="13145" y="7728"/>
                  <a:pt x="13148" y="7741"/>
                  <a:pt x="13143" y="7750"/>
                </a:cubicBezTo>
                <a:close/>
                <a:moveTo>
                  <a:pt x="13360" y="7853"/>
                </a:moveTo>
                <a:cubicBezTo>
                  <a:pt x="13356" y="7864"/>
                  <a:pt x="13344" y="7868"/>
                  <a:pt x="13334" y="7864"/>
                </a:cubicBezTo>
                <a:cubicBezTo>
                  <a:pt x="13334" y="7864"/>
                  <a:pt x="13334" y="7864"/>
                  <a:pt x="13334" y="7864"/>
                </a:cubicBezTo>
                <a:cubicBezTo>
                  <a:pt x="13324" y="7860"/>
                  <a:pt x="13319" y="7848"/>
                  <a:pt x="13323" y="7838"/>
                </a:cubicBezTo>
                <a:cubicBezTo>
                  <a:pt x="13328" y="7828"/>
                  <a:pt x="13339" y="7823"/>
                  <a:pt x="13350" y="7827"/>
                </a:cubicBezTo>
                <a:cubicBezTo>
                  <a:pt x="13360" y="7832"/>
                  <a:pt x="13364" y="7843"/>
                  <a:pt x="13360" y="7853"/>
                </a:cubicBezTo>
                <a:close/>
                <a:moveTo>
                  <a:pt x="12840" y="7522"/>
                </a:moveTo>
                <a:cubicBezTo>
                  <a:pt x="12849" y="7529"/>
                  <a:pt x="12850" y="7542"/>
                  <a:pt x="12843" y="7550"/>
                </a:cubicBezTo>
                <a:cubicBezTo>
                  <a:pt x="12835" y="7559"/>
                  <a:pt x="12823" y="7560"/>
                  <a:pt x="12814" y="7553"/>
                </a:cubicBezTo>
                <a:cubicBezTo>
                  <a:pt x="12806" y="7546"/>
                  <a:pt x="12805" y="7533"/>
                  <a:pt x="12812" y="7524"/>
                </a:cubicBezTo>
                <a:cubicBezTo>
                  <a:pt x="12819" y="7516"/>
                  <a:pt x="12832" y="7515"/>
                  <a:pt x="12840" y="7522"/>
                </a:cubicBezTo>
                <a:close/>
                <a:moveTo>
                  <a:pt x="12934" y="7596"/>
                </a:moveTo>
                <a:cubicBezTo>
                  <a:pt x="12943" y="7602"/>
                  <a:pt x="12945" y="7615"/>
                  <a:pt x="12938" y="7623"/>
                </a:cubicBezTo>
                <a:cubicBezTo>
                  <a:pt x="12932" y="7632"/>
                  <a:pt x="12919" y="7634"/>
                  <a:pt x="12910" y="7628"/>
                </a:cubicBezTo>
                <a:cubicBezTo>
                  <a:pt x="12910" y="7628"/>
                  <a:pt x="12910" y="7628"/>
                  <a:pt x="12910" y="7628"/>
                </a:cubicBezTo>
                <a:cubicBezTo>
                  <a:pt x="12901" y="7621"/>
                  <a:pt x="12899" y="7609"/>
                  <a:pt x="12906" y="7600"/>
                </a:cubicBezTo>
                <a:cubicBezTo>
                  <a:pt x="12912" y="7591"/>
                  <a:pt x="12925" y="7589"/>
                  <a:pt x="12934" y="7596"/>
                </a:cubicBezTo>
                <a:close/>
                <a:moveTo>
                  <a:pt x="16424" y="6814"/>
                </a:moveTo>
                <a:cubicBezTo>
                  <a:pt x="16432" y="6821"/>
                  <a:pt x="16434" y="6834"/>
                  <a:pt x="16427" y="6842"/>
                </a:cubicBezTo>
                <a:cubicBezTo>
                  <a:pt x="16420" y="6851"/>
                  <a:pt x="16407" y="6852"/>
                  <a:pt x="16399" y="6845"/>
                </a:cubicBezTo>
                <a:cubicBezTo>
                  <a:pt x="16390" y="6838"/>
                  <a:pt x="16389" y="6826"/>
                  <a:pt x="16396" y="6817"/>
                </a:cubicBezTo>
                <a:cubicBezTo>
                  <a:pt x="16396" y="6817"/>
                  <a:pt x="16396" y="6817"/>
                  <a:pt x="16396" y="6817"/>
                </a:cubicBezTo>
                <a:cubicBezTo>
                  <a:pt x="16403" y="6809"/>
                  <a:pt x="16415" y="6807"/>
                  <a:pt x="16424" y="6814"/>
                </a:cubicBezTo>
                <a:close/>
                <a:moveTo>
                  <a:pt x="16347" y="6907"/>
                </a:moveTo>
                <a:cubicBezTo>
                  <a:pt x="16356" y="6914"/>
                  <a:pt x="16357" y="6927"/>
                  <a:pt x="16350" y="6935"/>
                </a:cubicBezTo>
                <a:cubicBezTo>
                  <a:pt x="16342" y="6944"/>
                  <a:pt x="16330" y="6945"/>
                  <a:pt x="16321" y="6938"/>
                </a:cubicBezTo>
                <a:cubicBezTo>
                  <a:pt x="16313" y="6930"/>
                  <a:pt x="16312" y="6918"/>
                  <a:pt x="16319" y="6909"/>
                </a:cubicBezTo>
                <a:cubicBezTo>
                  <a:pt x="16326" y="6901"/>
                  <a:pt x="16339" y="6900"/>
                  <a:pt x="16347" y="6907"/>
                </a:cubicBezTo>
                <a:close/>
                <a:moveTo>
                  <a:pt x="13473" y="7896"/>
                </a:moveTo>
                <a:cubicBezTo>
                  <a:pt x="13469" y="7907"/>
                  <a:pt x="13457" y="7912"/>
                  <a:pt x="13447" y="7908"/>
                </a:cubicBezTo>
                <a:cubicBezTo>
                  <a:pt x="13437" y="7905"/>
                  <a:pt x="13431" y="7893"/>
                  <a:pt x="13435" y="7883"/>
                </a:cubicBezTo>
                <a:cubicBezTo>
                  <a:pt x="13439" y="7872"/>
                  <a:pt x="13450" y="7867"/>
                  <a:pt x="13461" y="7871"/>
                </a:cubicBezTo>
                <a:cubicBezTo>
                  <a:pt x="13461" y="7871"/>
                  <a:pt x="13461" y="7871"/>
                  <a:pt x="13461" y="7871"/>
                </a:cubicBezTo>
                <a:cubicBezTo>
                  <a:pt x="13471" y="7875"/>
                  <a:pt x="13476" y="7886"/>
                  <a:pt x="13473" y="7896"/>
                </a:cubicBezTo>
                <a:close/>
                <a:moveTo>
                  <a:pt x="16016" y="7285"/>
                </a:moveTo>
                <a:cubicBezTo>
                  <a:pt x="16016" y="7285"/>
                  <a:pt x="16016" y="7285"/>
                  <a:pt x="16016" y="7285"/>
                </a:cubicBezTo>
                <a:cubicBezTo>
                  <a:pt x="16008" y="7293"/>
                  <a:pt x="15995" y="7292"/>
                  <a:pt x="15988" y="7284"/>
                </a:cubicBezTo>
                <a:cubicBezTo>
                  <a:pt x="15980" y="7276"/>
                  <a:pt x="15981" y="7263"/>
                  <a:pt x="15989" y="7256"/>
                </a:cubicBezTo>
                <a:cubicBezTo>
                  <a:pt x="15997" y="7248"/>
                  <a:pt x="16010" y="7249"/>
                  <a:pt x="16017" y="7257"/>
                </a:cubicBezTo>
                <a:cubicBezTo>
                  <a:pt x="16025" y="7265"/>
                  <a:pt x="16024" y="7278"/>
                  <a:pt x="16016" y="7285"/>
                </a:cubicBezTo>
                <a:close/>
                <a:moveTo>
                  <a:pt x="14060" y="8021"/>
                </a:moveTo>
                <a:cubicBezTo>
                  <a:pt x="14059" y="8032"/>
                  <a:pt x="14049" y="8040"/>
                  <a:pt x="14038" y="8039"/>
                </a:cubicBezTo>
                <a:cubicBezTo>
                  <a:pt x="14038" y="8039"/>
                  <a:pt x="14038" y="8039"/>
                  <a:pt x="14038" y="8039"/>
                </a:cubicBezTo>
                <a:cubicBezTo>
                  <a:pt x="14027" y="8038"/>
                  <a:pt x="14019" y="8029"/>
                  <a:pt x="14020" y="8018"/>
                </a:cubicBezTo>
                <a:cubicBezTo>
                  <a:pt x="14021" y="8007"/>
                  <a:pt x="14031" y="7999"/>
                  <a:pt x="14042" y="8000"/>
                </a:cubicBezTo>
                <a:cubicBezTo>
                  <a:pt x="14053" y="8001"/>
                  <a:pt x="14061" y="8010"/>
                  <a:pt x="14060" y="8021"/>
                </a:cubicBezTo>
                <a:close/>
                <a:moveTo>
                  <a:pt x="13940" y="8009"/>
                </a:moveTo>
                <a:cubicBezTo>
                  <a:pt x="13938" y="8020"/>
                  <a:pt x="13928" y="8027"/>
                  <a:pt x="13917" y="8026"/>
                </a:cubicBezTo>
                <a:cubicBezTo>
                  <a:pt x="13917" y="8026"/>
                  <a:pt x="13917" y="8026"/>
                  <a:pt x="13917" y="8026"/>
                </a:cubicBezTo>
                <a:cubicBezTo>
                  <a:pt x="13906" y="8024"/>
                  <a:pt x="13899" y="8014"/>
                  <a:pt x="13900" y="8003"/>
                </a:cubicBezTo>
                <a:cubicBezTo>
                  <a:pt x="13902" y="7992"/>
                  <a:pt x="13912" y="7984"/>
                  <a:pt x="13923" y="7986"/>
                </a:cubicBezTo>
                <a:cubicBezTo>
                  <a:pt x="13934" y="7988"/>
                  <a:pt x="13942" y="7998"/>
                  <a:pt x="13940" y="8009"/>
                </a:cubicBezTo>
                <a:close/>
                <a:moveTo>
                  <a:pt x="13821" y="7990"/>
                </a:moveTo>
                <a:cubicBezTo>
                  <a:pt x="13819" y="8001"/>
                  <a:pt x="13809" y="8008"/>
                  <a:pt x="13798" y="8005"/>
                </a:cubicBezTo>
                <a:cubicBezTo>
                  <a:pt x="13798" y="8005"/>
                  <a:pt x="13798" y="8005"/>
                  <a:pt x="13798" y="8005"/>
                </a:cubicBezTo>
                <a:cubicBezTo>
                  <a:pt x="13787" y="8003"/>
                  <a:pt x="13780" y="7993"/>
                  <a:pt x="13782" y="7982"/>
                </a:cubicBezTo>
                <a:cubicBezTo>
                  <a:pt x="13784" y="7971"/>
                  <a:pt x="13795" y="7964"/>
                  <a:pt x="13805" y="7966"/>
                </a:cubicBezTo>
                <a:cubicBezTo>
                  <a:pt x="13816" y="7968"/>
                  <a:pt x="13823" y="7979"/>
                  <a:pt x="13821" y="7990"/>
                </a:cubicBezTo>
                <a:close/>
                <a:moveTo>
                  <a:pt x="14281" y="8048"/>
                </a:moveTo>
                <a:cubicBezTo>
                  <a:pt x="14281" y="8048"/>
                  <a:pt x="14281" y="8048"/>
                  <a:pt x="14281" y="8048"/>
                </a:cubicBezTo>
                <a:cubicBezTo>
                  <a:pt x="14281" y="8048"/>
                  <a:pt x="14281" y="8048"/>
                  <a:pt x="14281" y="8048"/>
                </a:cubicBezTo>
                <a:close/>
                <a:moveTo>
                  <a:pt x="14161" y="8007"/>
                </a:moveTo>
                <a:cubicBezTo>
                  <a:pt x="14161" y="8007"/>
                  <a:pt x="14161" y="8007"/>
                  <a:pt x="14161" y="8007"/>
                </a:cubicBezTo>
                <a:cubicBezTo>
                  <a:pt x="14161" y="8007"/>
                  <a:pt x="14161" y="8007"/>
                  <a:pt x="14161" y="8007"/>
                </a:cubicBezTo>
                <a:close/>
                <a:moveTo>
                  <a:pt x="14180" y="8028"/>
                </a:moveTo>
                <a:cubicBezTo>
                  <a:pt x="14179" y="8039"/>
                  <a:pt x="14170" y="8047"/>
                  <a:pt x="14159" y="8047"/>
                </a:cubicBezTo>
                <a:cubicBezTo>
                  <a:pt x="14148" y="8047"/>
                  <a:pt x="14139" y="8037"/>
                  <a:pt x="14140" y="8026"/>
                </a:cubicBezTo>
                <a:cubicBezTo>
                  <a:pt x="14140" y="8015"/>
                  <a:pt x="14150" y="8007"/>
                  <a:pt x="14161" y="8007"/>
                </a:cubicBezTo>
                <a:cubicBezTo>
                  <a:pt x="14172" y="8007"/>
                  <a:pt x="14180" y="8017"/>
                  <a:pt x="14180" y="8028"/>
                </a:cubicBezTo>
                <a:close/>
                <a:moveTo>
                  <a:pt x="12753" y="7442"/>
                </a:moveTo>
                <a:cubicBezTo>
                  <a:pt x="12761" y="7449"/>
                  <a:pt x="12761" y="7462"/>
                  <a:pt x="12753" y="7470"/>
                </a:cubicBezTo>
                <a:cubicBezTo>
                  <a:pt x="12745" y="7477"/>
                  <a:pt x="12732" y="7477"/>
                  <a:pt x="12725" y="7469"/>
                </a:cubicBezTo>
                <a:cubicBezTo>
                  <a:pt x="12725" y="7469"/>
                  <a:pt x="12725" y="7469"/>
                  <a:pt x="12725" y="7469"/>
                </a:cubicBezTo>
                <a:cubicBezTo>
                  <a:pt x="12717" y="7461"/>
                  <a:pt x="12717" y="7449"/>
                  <a:pt x="12725" y="7441"/>
                </a:cubicBezTo>
                <a:cubicBezTo>
                  <a:pt x="12733" y="7433"/>
                  <a:pt x="12746" y="7434"/>
                  <a:pt x="12753" y="7442"/>
                </a:cubicBezTo>
                <a:close/>
                <a:moveTo>
                  <a:pt x="13703" y="7965"/>
                </a:moveTo>
                <a:cubicBezTo>
                  <a:pt x="13701" y="7975"/>
                  <a:pt x="13690" y="7982"/>
                  <a:pt x="13679" y="7979"/>
                </a:cubicBezTo>
                <a:cubicBezTo>
                  <a:pt x="13668" y="7976"/>
                  <a:pt x="13662" y="7966"/>
                  <a:pt x="13665" y="7955"/>
                </a:cubicBezTo>
                <a:cubicBezTo>
                  <a:pt x="13667" y="7944"/>
                  <a:pt x="13678" y="7938"/>
                  <a:pt x="13689" y="7940"/>
                </a:cubicBezTo>
                <a:cubicBezTo>
                  <a:pt x="13689" y="7940"/>
                  <a:pt x="13689" y="7940"/>
                  <a:pt x="13689" y="7940"/>
                </a:cubicBezTo>
                <a:cubicBezTo>
                  <a:pt x="13700" y="7943"/>
                  <a:pt x="13706" y="7954"/>
                  <a:pt x="13703" y="7965"/>
                </a:cubicBezTo>
                <a:close/>
                <a:moveTo>
                  <a:pt x="12678" y="7352"/>
                </a:moveTo>
                <a:cubicBezTo>
                  <a:pt x="12684" y="7361"/>
                  <a:pt x="12682" y="7373"/>
                  <a:pt x="12673" y="7380"/>
                </a:cubicBezTo>
                <a:cubicBezTo>
                  <a:pt x="12664" y="7386"/>
                  <a:pt x="12652" y="7384"/>
                  <a:pt x="12645" y="7375"/>
                </a:cubicBezTo>
                <a:cubicBezTo>
                  <a:pt x="12639" y="7366"/>
                  <a:pt x="12641" y="7354"/>
                  <a:pt x="12650" y="7347"/>
                </a:cubicBezTo>
                <a:cubicBezTo>
                  <a:pt x="12659" y="7341"/>
                  <a:pt x="12671" y="7343"/>
                  <a:pt x="12678" y="7352"/>
                </a:cubicBezTo>
                <a:close/>
                <a:moveTo>
                  <a:pt x="13587" y="7933"/>
                </a:moveTo>
                <a:cubicBezTo>
                  <a:pt x="13584" y="7944"/>
                  <a:pt x="13573" y="7950"/>
                  <a:pt x="13562" y="7947"/>
                </a:cubicBezTo>
                <a:cubicBezTo>
                  <a:pt x="13552" y="7944"/>
                  <a:pt x="13546" y="7932"/>
                  <a:pt x="13549" y="7922"/>
                </a:cubicBezTo>
                <a:cubicBezTo>
                  <a:pt x="13552" y="7911"/>
                  <a:pt x="13563" y="7905"/>
                  <a:pt x="13574" y="7908"/>
                </a:cubicBezTo>
                <a:cubicBezTo>
                  <a:pt x="13584" y="7912"/>
                  <a:pt x="13590" y="7923"/>
                  <a:pt x="13587" y="7933"/>
                </a:cubicBezTo>
                <a:close/>
                <a:moveTo>
                  <a:pt x="14643" y="8012"/>
                </a:moveTo>
                <a:cubicBezTo>
                  <a:pt x="14643" y="8012"/>
                  <a:pt x="14643" y="8012"/>
                  <a:pt x="14643" y="8012"/>
                </a:cubicBezTo>
                <a:cubicBezTo>
                  <a:pt x="14643" y="8012"/>
                  <a:pt x="14643" y="8012"/>
                  <a:pt x="14643" y="8012"/>
                </a:cubicBezTo>
                <a:close/>
                <a:moveTo>
                  <a:pt x="15007" y="7894"/>
                </a:moveTo>
                <a:cubicBezTo>
                  <a:pt x="15010" y="7905"/>
                  <a:pt x="15005" y="7916"/>
                  <a:pt x="14994" y="7920"/>
                </a:cubicBezTo>
                <a:cubicBezTo>
                  <a:pt x="14984" y="7923"/>
                  <a:pt x="14973" y="7918"/>
                  <a:pt x="14969" y="7908"/>
                </a:cubicBezTo>
                <a:cubicBezTo>
                  <a:pt x="14965" y="7897"/>
                  <a:pt x="14971" y="7886"/>
                  <a:pt x="14981" y="7882"/>
                </a:cubicBezTo>
                <a:cubicBezTo>
                  <a:pt x="14992" y="7878"/>
                  <a:pt x="15003" y="7884"/>
                  <a:pt x="15007" y="7894"/>
                </a:cubicBezTo>
                <a:close/>
                <a:moveTo>
                  <a:pt x="14776" y="7963"/>
                </a:moveTo>
                <a:cubicBezTo>
                  <a:pt x="14779" y="7974"/>
                  <a:pt x="14772" y="7985"/>
                  <a:pt x="14761" y="7987"/>
                </a:cubicBezTo>
                <a:cubicBezTo>
                  <a:pt x="14761" y="7987"/>
                  <a:pt x="14761" y="7987"/>
                  <a:pt x="14761" y="7987"/>
                </a:cubicBezTo>
                <a:cubicBezTo>
                  <a:pt x="14751" y="7990"/>
                  <a:pt x="14740" y="7983"/>
                  <a:pt x="14737" y="7973"/>
                </a:cubicBezTo>
                <a:cubicBezTo>
                  <a:pt x="14735" y="7962"/>
                  <a:pt x="14742" y="7951"/>
                  <a:pt x="14752" y="7949"/>
                </a:cubicBezTo>
                <a:cubicBezTo>
                  <a:pt x="14763" y="7946"/>
                  <a:pt x="14774" y="7953"/>
                  <a:pt x="14776" y="7963"/>
                </a:cubicBezTo>
                <a:close/>
                <a:moveTo>
                  <a:pt x="14892" y="7932"/>
                </a:moveTo>
                <a:cubicBezTo>
                  <a:pt x="14896" y="7942"/>
                  <a:pt x="14889" y="7954"/>
                  <a:pt x="14879" y="7957"/>
                </a:cubicBezTo>
                <a:cubicBezTo>
                  <a:pt x="14868" y="7960"/>
                  <a:pt x="14857" y="7954"/>
                  <a:pt x="14854" y="7943"/>
                </a:cubicBezTo>
                <a:cubicBezTo>
                  <a:pt x="14851" y="7932"/>
                  <a:pt x="14857" y="7921"/>
                  <a:pt x="14868" y="7918"/>
                </a:cubicBezTo>
                <a:cubicBezTo>
                  <a:pt x="14868" y="7918"/>
                  <a:pt x="14868" y="7918"/>
                  <a:pt x="14868" y="7918"/>
                </a:cubicBezTo>
                <a:cubicBezTo>
                  <a:pt x="14878" y="7915"/>
                  <a:pt x="14889" y="7921"/>
                  <a:pt x="14892" y="7932"/>
                </a:cubicBezTo>
                <a:close/>
                <a:moveTo>
                  <a:pt x="15119" y="7851"/>
                </a:moveTo>
                <a:cubicBezTo>
                  <a:pt x="15123" y="7862"/>
                  <a:pt x="15118" y="7873"/>
                  <a:pt x="15108" y="7877"/>
                </a:cubicBezTo>
                <a:cubicBezTo>
                  <a:pt x="15098" y="7881"/>
                  <a:pt x="15086" y="7876"/>
                  <a:pt x="15082" y="7866"/>
                </a:cubicBezTo>
                <a:cubicBezTo>
                  <a:pt x="15078" y="7856"/>
                  <a:pt x="15083" y="7844"/>
                  <a:pt x="15093" y="7840"/>
                </a:cubicBezTo>
                <a:cubicBezTo>
                  <a:pt x="15093" y="7840"/>
                  <a:pt x="15093" y="7840"/>
                  <a:pt x="15093" y="7840"/>
                </a:cubicBezTo>
                <a:cubicBezTo>
                  <a:pt x="15103" y="7836"/>
                  <a:pt x="15115" y="7841"/>
                  <a:pt x="15119" y="7851"/>
                </a:cubicBezTo>
                <a:close/>
                <a:moveTo>
                  <a:pt x="14659" y="7989"/>
                </a:moveTo>
                <a:cubicBezTo>
                  <a:pt x="14661" y="8000"/>
                  <a:pt x="14654" y="8010"/>
                  <a:pt x="14643" y="8012"/>
                </a:cubicBezTo>
                <a:cubicBezTo>
                  <a:pt x="14632" y="8014"/>
                  <a:pt x="14621" y="8007"/>
                  <a:pt x="14619" y="7996"/>
                </a:cubicBezTo>
                <a:cubicBezTo>
                  <a:pt x="14617" y="7985"/>
                  <a:pt x="14625" y="7975"/>
                  <a:pt x="14636" y="7973"/>
                </a:cubicBezTo>
                <a:cubicBezTo>
                  <a:pt x="14646" y="7971"/>
                  <a:pt x="14657" y="7978"/>
                  <a:pt x="14659" y="7989"/>
                </a:cubicBezTo>
                <a:close/>
                <a:moveTo>
                  <a:pt x="14420" y="8021"/>
                </a:moveTo>
                <a:cubicBezTo>
                  <a:pt x="14421" y="8032"/>
                  <a:pt x="14413" y="8042"/>
                  <a:pt x="14402" y="8042"/>
                </a:cubicBezTo>
                <a:cubicBezTo>
                  <a:pt x="14391" y="8043"/>
                  <a:pt x="14381" y="8035"/>
                  <a:pt x="14380" y="8024"/>
                </a:cubicBezTo>
                <a:cubicBezTo>
                  <a:pt x="14380" y="8013"/>
                  <a:pt x="14388" y="8003"/>
                  <a:pt x="14399" y="8003"/>
                </a:cubicBezTo>
                <a:cubicBezTo>
                  <a:pt x="14410" y="8002"/>
                  <a:pt x="14420" y="8010"/>
                  <a:pt x="14420" y="8021"/>
                </a:cubicBezTo>
                <a:close/>
                <a:moveTo>
                  <a:pt x="14540" y="8008"/>
                </a:moveTo>
                <a:cubicBezTo>
                  <a:pt x="14541" y="8019"/>
                  <a:pt x="14534" y="8029"/>
                  <a:pt x="14523" y="8031"/>
                </a:cubicBezTo>
                <a:cubicBezTo>
                  <a:pt x="14512" y="8032"/>
                  <a:pt x="14502" y="8024"/>
                  <a:pt x="14500" y="8013"/>
                </a:cubicBezTo>
                <a:cubicBezTo>
                  <a:pt x="14499" y="8002"/>
                  <a:pt x="14507" y="7992"/>
                  <a:pt x="14518" y="7991"/>
                </a:cubicBezTo>
                <a:cubicBezTo>
                  <a:pt x="14529" y="7989"/>
                  <a:pt x="14539" y="7997"/>
                  <a:pt x="14540" y="8008"/>
                </a:cubicBezTo>
                <a:close/>
                <a:moveTo>
                  <a:pt x="14300" y="8028"/>
                </a:moveTo>
                <a:cubicBezTo>
                  <a:pt x="14300" y="8039"/>
                  <a:pt x="14292" y="8048"/>
                  <a:pt x="14281" y="8048"/>
                </a:cubicBezTo>
                <a:cubicBezTo>
                  <a:pt x="14270" y="8048"/>
                  <a:pt x="14260" y="8039"/>
                  <a:pt x="14260" y="8028"/>
                </a:cubicBezTo>
                <a:cubicBezTo>
                  <a:pt x="14260" y="8017"/>
                  <a:pt x="14269" y="8008"/>
                  <a:pt x="14280" y="8008"/>
                </a:cubicBezTo>
                <a:cubicBezTo>
                  <a:pt x="14291" y="8008"/>
                  <a:pt x="14300" y="8017"/>
                  <a:pt x="14300" y="8028"/>
                </a:cubicBezTo>
                <a:close/>
                <a:moveTo>
                  <a:pt x="15229" y="7803"/>
                </a:moveTo>
                <a:cubicBezTo>
                  <a:pt x="15234" y="7813"/>
                  <a:pt x="15229" y="7825"/>
                  <a:pt x="15219" y="7829"/>
                </a:cubicBezTo>
                <a:cubicBezTo>
                  <a:pt x="15209" y="7834"/>
                  <a:pt x="15198" y="7830"/>
                  <a:pt x="15193" y="7820"/>
                </a:cubicBezTo>
                <a:cubicBezTo>
                  <a:pt x="15188" y="7809"/>
                  <a:pt x="15193" y="7798"/>
                  <a:pt x="15203" y="7793"/>
                </a:cubicBezTo>
                <a:cubicBezTo>
                  <a:pt x="15213" y="7788"/>
                  <a:pt x="15225" y="7793"/>
                  <a:pt x="15229" y="7803"/>
                </a:cubicBezTo>
                <a:close/>
                <a:moveTo>
                  <a:pt x="17771" y="5686"/>
                </a:moveTo>
                <a:cubicBezTo>
                  <a:pt x="17775" y="5697"/>
                  <a:pt x="17770" y="5708"/>
                  <a:pt x="17760" y="5712"/>
                </a:cubicBezTo>
                <a:cubicBezTo>
                  <a:pt x="17750" y="5717"/>
                  <a:pt x="17738" y="5712"/>
                  <a:pt x="17734" y="5702"/>
                </a:cubicBezTo>
                <a:cubicBezTo>
                  <a:pt x="17730" y="5691"/>
                  <a:pt x="17735" y="5680"/>
                  <a:pt x="17745" y="5675"/>
                </a:cubicBezTo>
                <a:cubicBezTo>
                  <a:pt x="17755" y="5671"/>
                  <a:pt x="17767" y="5676"/>
                  <a:pt x="17771" y="5686"/>
                </a:cubicBezTo>
                <a:close/>
                <a:moveTo>
                  <a:pt x="19633" y="5349"/>
                </a:moveTo>
                <a:cubicBezTo>
                  <a:pt x="19635" y="5360"/>
                  <a:pt x="19628" y="5371"/>
                  <a:pt x="19617" y="5373"/>
                </a:cubicBezTo>
                <a:cubicBezTo>
                  <a:pt x="19617" y="5373"/>
                  <a:pt x="19617" y="5373"/>
                  <a:pt x="19617" y="5373"/>
                </a:cubicBezTo>
                <a:cubicBezTo>
                  <a:pt x="19606" y="5375"/>
                  <a:pt x="19596" y="5368"/>
                  <a:pt x="19594" y="5357"/>
                </a:cubicBezTo>
                <a:cubicBezTo>
                  <a:pt x="19592" y="5346"/>
                  <a:pt x="19599" y="5335"/>
                  <a:pt x="19610" y="5333"/>
                </a:cubicBezTo>
                <a:cubicBezTo>
                  <a:pt x="19621" y="5331"/>
                  <a:pt x="19631" y="5339"/>
                  <a:pt x="19633" y="5349"/>
                </a:cubicBezTo>
                <a:close/>
                <a:moveTo>
                  <a:pt x="19516" y="5370"/>
                </a:moveTo>
                <a:cubicBezTo>
                  <a:pt x="19518" y="5381"/>
                  <a:pt x="19511" y="5391"/>
                  <a:pt x="19500" y="5393"/>
                </a:cubicBezTo>
                <a:cubicBezTo>
                  <a:pt x="19489" y="5395"/>
                  <a:pt x="19479" y="5387"/>
                  <a:pt x="19477" y="5376"/>
                </a:cubicBezTo>
                <a:cubicBezTo>
                  <a:pt x="19475" y="5365"/>
                  <a:pt x="19483" y="5355"/>
                  <a:pt x="19494" y="5353"/>
                </a:cubicBezTo>
                <a:cubicBezTo>
                  <a:pt x="19504" y="5352"/>
                  <a:pt x="19515" y="5359"/>
                  <a:pt x="19516" y="5370"/>
                </a:cubicBezTo>
                <a:close/>
                <a:moveTo>
                  <a:pt x="19399" y="5388"/>
                </a:moveTo>
                <a:cubicBezTo>
                  <a:pt x="19401" y="5399"/>
                  <a:pt x="19393" y="5409"/>
                  <a:pt x="19382" y="5411"/>
                </a:cubicBezTo>
                <a:cubicBezTo>
                  <a:pt x="19371" y="5412"/>
                  <a:pt x="19361" y="5405"/>
                  <a:pt x="19360" y="5394"/>
                </a:cubicBezTo>
                <a:cubicBezTo>
                  <a:pt x="19358" y="5383"/>
                  <a:pt x="19366" y="5373"/>
                  <a:pt x="19377" y="5371"/>
                </a:cubicBezTo>
                <a:cubicBezTo>
                  <a:pt x="19377" y="5371"/>
                  <a:pt x="19377" y="5371"/>
                  <a:pt x="19377" y="5371"/>
                </a:cubicBezTo>
                <a:cubicBezTo>
                  <a:pt x="19388" y="5370"/>
                  <a:pt x="19398" y="5377"/>
                  <a:pt x="19399" y="5388"/>
                </a:cubicBezTo>
                <a:close/>
                <a:moveTo>
                  <a:pt x="19750" y="5327"/>
                </a:moveTo>
                <a:cubicBezTo>
                  <a:pt x="19752" y="5337"/>
                  <a:pt x="19745" y="5348"/>
                  <a:pt x="19734" y="5350"/>
                </a:cubicBezTo>
                <a:cubicBezTo>
                  <a:pt x="19734" y="5350"/>
                  <a:pt x="19734" y="5350"/>
                  <a:pt x="19734" y="5350"/>
                </a:cubicBezTo>
                <a:cubicBezTo>
                  <a:pt x="19723" y="5352"/>
                  <a:pt x="19713" y="5345"/>
                  <a:pt x="19710" y="5335"/>
                </a:cubicBezTo>
                <a:cubicBezTo>
                  <a:pt x="19708" y="5324"/>
                  <a:pt x="19715" y="5313"/>
                  <a:pt x="19726" y="5311"/>
                </a:cubicBezTo>
                <a:cubicBezTo>
                  <a:pt x="19726" y="5311"/>
                  <a:pt x="19726" y="5311"/>
                  <a:pt x="19726" y="5311"/>
                </a:cubicBezTo>
                <a:cubicBezTo>
                  <a:pt x="19737" y="5309"/>
                  <a:pt x="19747" y="5316"/>
                  <a:pt x="19750" y="5327"/>
                </a:cubicBezTo>
                <a:close/>
                <a:moveTo>
                  <a:pt x="19382" y="5411"/>
                </a:moveTo>
                <a:cubicBezTo>
                  <a:pt x="19382" y="5411"/>
                  <a:pt x="19382" y="5411"/>
                  <a:pt x="19382" y="5411"/>
                </a:cubicBezTo>
                <a:cubicBezTo>
                  <a:pt x="19382" y="5411"/>
                  <a:pt x="19382" y="5411"/>
                  <a:pt x="19382" y="5411"/>
                </a:cubicBezTo>
                <a:close/>
                <a:moveTo>
                  <a:pt x="19865" y="5301"/>
                </a:moveTo>
                <a:cubicBezTo>
                  <a:pt x="19868" y="5312"/>
                  <a:pt x="19861" y="5322"/>
                  <a:pt x="19850" y="5325"/>
                </a:cubicBezTo>
                <a:cubicBezTo>
                  <a:pt x="19850" y="5325"/>
                  <a:pt x="19850" y="5325"/>
                  <a:pt x="19850" y="5325"/>
                </a:cubicBezTo>
                <a:cubicBezTo>
                  <a:pt x="19840" y="5327"/>
                  <a:pt x="19829" y="5321"/>
                  <a:pt x="19826" y="5310"/>
                </a:cubicBezTo>
                <a:cubicBezTo>
                  <a:pt x="19824" y="5299"/>
                  <a:pt x="19831" y="5288"/>
                  <a:pt x="19841" y="5286"/>
                </a:cubicBezTo>
                <a:cubicBezTo>
                  <a:pt x="19841" y="5286"/>
                  <a:pt x="19841" y="5286"/>
                  <a:pt x="19841" y="5286"/>
                </a:cubicBezTo>
                <a:cubicBezTo>
                  <a:pt x="19852" y="5283"/>
                  <a:pt x="19863" y="5290"/>
                  <a:pt x="19865" y="5301"/>
                </a:cubicBezTo>
                <a:close/>
                <a:moveTo>
                  <a:pt x="19164" y="5420"/>
                </a:moveTo>
                <a:cubicBezTo>
                  <a:pt x="19165" y="5431"/>
                  <a:pt x="19158" y="5441"/>
                  <a:pt x="19147" y="5442"/>
                </a:cubicBezTo>
                <a:cubicBezTo>
                  <a:pt x="19147" y="5442"/>
                  <a:pt x="19147" y="5442"/>
                  <a:pt x="19147" y="5442"/>
                </a:cubicBezTo>
                <a:cubicBezTo>
                  <a:pt x="19136" y="5443"/>
                  <a:pt x="19126" y="5435"/>
                  <a:pt x="19124" y="5424"/>
                </a:cubicBezTo>
                <a:cubicBezTo>
                  <a:pt x="19123" y="5413"/>
                  <a:pt x="19131" y="5403"/>
                  <a:pt x="19142" y="5402"/>
                </a:cubicBezTo>
                <a:cubicBezTo>
                  <a:pt x="19153" y="5401"/>
                  <a:pt x="19163" y="5409"/>
                  <a:pt x="19164" y="5420"/>
                </a:cubicBezTo>
                <a:close/>
                <a:moveTo>
                  <a:pt x="19046" y="5434"/>
                </a:moveTo>
                <a:cubicBezTo>
                  <a:pt x="19048" y="5445"/>
                  <a:pt x="19040" y="5454"/>
                  <a:pt x="19029" y="5456"/>
                </a:cubicBezTo>
                <a:cubicBezTo>
                  <a:pt x="19018" y="5457"/>
                  <a:pt x="19008" y="5449"/>
                  <a:pt x="19007" y="5438"/>
                </a:cubicBezTo>
                <a:cubicBezTo>
                  <a:pt x="19005" y="5427"/>
                  <a:pt x="19013" y="5417"/>
                  <a:pt x="19024" y="5416"/>
                </a:cubicBezTo>
                <a:cubicBezTo>
                  <a:pt x="19035" y="5415"/>
                  <a:pt x="19045" y="5423"/>
                  <a:pt x="19046" y="5434"/>
                </a:cubicBezTo>
                <a:close/>
                <a:moveTo>
                  <a:pt x="19282" y="5405"/>
                </a:moveTo>
                <a:cubicBezTo>
                  <a:pt x="19283" y="5416"/>
                  <a:pt x="19275" y="5426"/>
                  <a:pt x="19265" y="5427"/>
                </a:cubicBezTo>
                <a:cubicBezTo>
                  <a:pt x="19254" y="5428"/>
                  <a:pt x="19244" y="5421"/>
                  <a:pt x="19242" y="5410"/>
                </a:cubicBezTo>
                <a:cubicBezTo>
                  <a:pt x="19241" y="5399"/>
                  <a:pt x="19248" y="5389"/>
                  <a:pt x="19259" y="5387"/>
                </a:cubicBezTo>
                <a:cubicBezTo>
                  <a:pt x="19259" y="5387"/>
                  <a:pt x="19259" y="5387"/>
                  <a:pt x="19259" y="5387"/>
                </a:cubicBezTo>
                <a:cubicBezTo>
                  <a:pt x="19270" y="5386"/>
                  <a:pt x="19280" y="5394"/>
                  <a:pt x="19282" y="5405"/>
                </a:cubicBezTo>
                <a:close/>
                <a:moveTo>
                  <a:pt x="18928" y="5447"/>
                </a:moveTo>
                <a:cubicBezTo>
                  <a:pt x="18930" y="5458"/>
                  <a:pt x="18922" y="5468"/>
                  <a:pt x="18911" y="5469"/>
                </a:cubicBezTo>
                <a:cubicBezTo>
                  <a:pt x="18900" y="5470"/>
                  <a:pt x="18890" y="5463"/>
                  <a:pt x="18889" y="5452"/>
                </a:cubicBezTo>
                <a:cubicBezTo>
                  <a:pt x="18887" y="5441"/>
                  <a:pt x="18895" y="5431"/>
                  <a:pt x="18906" y="5429"/>
                </a:cubicBezTo>
                <a:cubicBezTo>
                  <a:pt x="18917" y="5428"/>
                  <a:pt x="18927" y="5436"/>
                  <a:pt x="18928" y="5447"/>
                </a:cubicBezTo>
                <a:close/>
                <a:moveTo>
                  <a:pt x="19265" y="5427"/>
                </a:moveTo>
                <a:cubicBezTo>
                  <a:pt x="19265" y="5427"/>
                  <a:pt x="19265" y="5427"/>
                  <a:pt x="19265" y="5427"/>
                </a:cubicBezTo>
                <a:cubicBezTo>
                  <a:pt x="19265" y="5427"/>
                  <a:pt x="19265" y="5427"/>
                  <a:pt x="19265" y="5427"/>
                </a:cubicBezTo>
                <a:close/>
                <a:moveTo>
                  <a:pt x="19981" y="5272"/>
                </a:moveTo>
                <a:cubicBezTo>
                  <a:pt x="19983" y="5283"/>
                  <a:pt x="19977" y="5294"/>
                  <a:pt x="19966" y="5297"/>
                </a:cubicBezTo>
                <a:cubicBezTo>
                  <a:pt x="19955" y="5300"/>
                  <a:pt x="19945" y="5293"/>
                  <a:pt x="19942" y="5282"/>
                </a:cubicBezTo>
                <a:cubicBezTo>
                  <a:pt x="19939" y="5272"/>
                  <a:pt x="19945" y="5261"/>
                  <a:pt x="19956" y="5258"/>
                </a:cubicBezTo>
                <a:cubicBezTo>
                  <a:pt x="19967" y="5255"/>
                  <a:pt x="19978" y="5262"/>
                  <a:pt x="19981" y="5272"/>
                </a:cubicBezTo>
                <a:close/>
                <a:moveTo>
                  <a:pt x="20970" y="4881"/>
                </a:moveTo>
                <a:cubicBezTo>
                  <a:pt x="20976" y="4891"/>
                  <a:pt x="20972" y="4903"/>
                  <a:pt x="20962" y="4908"/>
                </a:cubicBezTo>
                <a:cubicBezTo>
                  <a:pt x="20962" y="4908"/>
                  <a:pt x="20962" y="4908"/>
                  <a:pt x="20962" y="4908"/>
                </a:cubicBezTo>
                <a:cubicBezTo>
                  <a:pt x="20952" y="4913"/>
                  <a:pt x="20940" y="4909"/>
                  <a:pt x="20935" y="4900"/>
                </a:cubicBezTo>
                <a:cubicBezTo>
                  <a:pt x="20930" y="4890"/>
                  <a:pt x="20934" y="4878"/>
                  <a:pt x="20943" y="4873"/>
                </a:cubicBezTo>
                <a:cubicBezTo>
                  <a:pt x="20943" y="4873"/>
                  <a:pt x="20943" y="4873"/>
                  <a:pt x="20943" y="4873"/>
                </a:cubicBezTo>
                <a:cubicBezTo>
                  <a:pt x="20953" y="4867"/>
                  <a:pt x="20965" y="4871"/>
                  <a:pt x="20970" y="4881"/>
                </a:cubicBezTo>
                <a:close/>
                <a:moveTo>
                  <a:pt x="20865" y="4936"/>
                </a:moveTo>
                <a:cubicBezTo>
                  <a:pt x="20870" y="4946"/>
                  <a:pt x="20866" y="4958"/>
                  <a:pt x="20857" y="4963"/>
                </a:cubicBezTo>
                <a:cubicBezTo>
                  <a:pt x="20857" y="4963"/>
                  <a:pt x="20857" y="4963"/>
                  <a:pt x="20857" y="4963"/>
                </a:cubicBezTo>
                <a:cubicBezTo>
                  <a:pt x="20847" y="4968"/>
                  <a:pt x="20835" y="4964"/>
                  <a:pt x="20830" y="4954"/>
                </a:cubicBezTo>
                <a:cubicBezTo>
                  <a:pt x="20825" y="4944"/>
                  <a:pt x="20829" y="4932"/>
                  <a:pt x="20839" y="4927"/>
                </a:cubicBezTo>
                <a:cubicBezTo>
                  <a:pt x="20848" y="4922"/>
                  <a:pt x="20860" y="4926"/>
                  <a:pt x="20865" y="4936"/>
                </a:cubicBezTo>
                <a:close/>
                <a:moveTo>
                  <a:pt x="18811" y="5461"/>
                </a:moveTo>
                <a:cubicBezTo>
                  <a:pt x="18812" y="5472"/>
                  <a:pt x="18804" y="5481"/>
                  <a:pt x="18793" y="5483"/>
                </a:cubicBezTo>
                <a:cubicBezTo>
                  <a:pt x="18782" y="5484"/>
                  <a:pt x="18772" y="5476"/>
                  <a:pt x="18771" y="5465"/>
                </a:cubicBezTo>
                <a:cubicBezTo>
                  <a:pt x="18770" y="5454"/>
                  <a:pt x="18777" y="5444"/>
                  <a:pt x="18788" y="5443"/>
                </a:cubicBezTo>
                <a:cubicBezTo>
                  <a:pt x="18788" y="5443"/>
                  <a:pt x="18788" y="5443"/>
                  <a:pt x="18788" y="5443"/>
                </a:cubicBezTo>
                <a:cubicBezTo>
                  <a:pt x="18799" y="5442"/>
                  <a:pt x="18809" y="5450"/>
                  <a:pt x="18811" y="5461"/>
                </a:cubicBezTo>
                <a:close/>
                <a:moveTo>
                  <a:pt x="20759" y="4988"/>
                </a:moveTo>
                <a:cubicBezTo>
                  <a:pt x="20764" y="4998"/>
                  <a:pt x="20759" y="5010"/>
                  <a:pt x="20749" y="5015"/>
                </a:cubicBezTo>
                <a:cubicBezTo>
                  <a:pt x="20749" y="5015"/>
                  <a:pt x="20749" y="5015"/>
                  <a:pt x="20749" y="5015"/>
                </a:cubicBezTo>
                <a:cubicBezTo>
                  <a:pt x="20739" y="5019"/>
                  <a:pt x="20728" y="5015"/>
                  <a:pt x="20723" y="5005"/>
                </a:cubicBezTo>
                <a:cubicBezTo>
                  <a:pt x="20718" y="4995"/>
                  <a:pt x="20722" y="4983"/>
                  <a:pt x="20732" y="4979"/>
                </a:cubicBezTo>
                <a:cubicBezTo>
                  <a:pt x="20732" y="4979"/>
                  <a:pt x="20732" y="4979"/>
                  <a:pt x="20732" y="4979"/>
                </a:cubicBezTo>
                <a:cubicBezTo>
                  <a:pt x="20742" y="4974"/>
                  <a:pt x="20754" y="4978"/>
                  <a:pt x="20759" y="4988"/>
                </a:cubicBezTo>
                <a:close/>
                <a:moveTo>
                  <a:pt x="21177" y="4763"/>
                </a:moveTo>
                <a:cubicBezTo>
                  <a:pt x="21182" y="4773"/>
                  <a:pt x="21179" y="4785"/>
                  <a:pt x="21170" y="4791"/>
                </a:cubicBezTo>
                <a:cubicBezTo>
                  <a:pt x="21170" y="4791"/>
                  <a:pt x="21170" y="4791"/>
                  <a:pt x="21170" y="4791"/>
                </a:cubicBezTo>
                <a:cubicBezTo>
                  <a:pt x="21160" y="4796"/>
                  <a:pt x="21148" y="4793"/>
                  <a:pt x="21142" y="4784"/>
                </a:cubicBezTo>
                <a:cubicBezTo>
                  <a:pt x="21137" y="4774"/>
                  <a:pt x="21140" y="4762"/>
                  <a:pt x="21149" y="4756"/>
                </a:cubicBezTo>
                <a:cubicBezTo>
                  <a:pt x="21149" y="4756"/>
                  <a:pt x="21149" y="4756"/>
                  <a:pt x="21149" y="4756"/>
                </a:cubicBezTo>
                <a:cubicBezTo>
                  <a:pt x="21159" y="4751"/>
                  <a:pt x="21171" y="4754"/>
                  <a:pt x="21177" y="4763"/>
                </a:cubicBezTo>
                <a:close/>
                <a:moveTo>
                  <a:pt x="21074" y="4823"/>
                </a:moveTo>
                <a:cubicBezTo>
                  <a:pt x="21080" y="4833"/>
                  <a:pt x="21076" y="4845"/>
                  <a:pt x="21067" y="4850"/>
                </a:cubicBezTo>
                <a:cubicBezTo>
                  <a:pt x="21067" y="4850"/>
                  <a:pt x="21067" y="4850"/>
                  <a:pt x="21067" y="4850"/>
                </a:cubicBezTo>
                <a:cubicBezTo>
                  <a:pt x="21057" y="4856"/>
                  <a:pt x="21045" y="4853"/>
                  <a:pt x="21039" y="4843"/>
                </a:cubicBezTo>
                <a:cubicBezTo>
                  <a:pt x="21034" y="4833"/>
                  <a:pt x="21037" y="4821"/>
                  <a:pt x="21047" y="4816"/>
                </a:cubicBezTo>
                <a:cubicBezTo>
                  <a:pt x="21047" y="4816"/>
                  <a:pt x="21047" y="4816"/>
                  <a:pt x="21047" y="4816"/>
                </a:cubicBezTo>
                <a:cubicBezTo>
                  <a:pt x="21057" y="4810"/>
                  <a:pt x="21069" y="4814"/>
                  <a:pt x="21074" y="4823"/>
                </a:cubicBezTo>
                <a:close/>
                <a:moveTo>
                  <a:pt x="20542" y="5084"/>
                </a:moveTo>
                <a:cubicBezTo>
                  <a:pt x="20546" y="5095"/>
                  <a:pt x="20542" y="5106"/>
                  <a:pt x="20531" y="5110"/>
                </a:cubicBezTo>
                <a:cubicBezTo>
                  <a:pt x="20521" y="5115"/>
                  <a:pt x="20509" y="5110"/>
                  <a:pt x="20505" y="5100"/>
                </a:cubicBezTo>
                <a:cubicBezTo>
                  <a:pt x="20501" y="5089"/>
                  <a:pt x="20506" y="5078"/>
                  <a:pt x="20516" y="5073"/>
                </a:cubicBezTo>
                <a:cubicBezTo>
                  <a:pt x="20526" y="5069"/>
                  <a:pt x="20538" y="5074"/>
                  <a:pt x="20542" y="5084"/>
                </a:cubicBezTo>
                <a:close/>
                <a:moveTo>
                  <a:pt x="20651" y="5038"/>
                </a:moveTo>
                <a:cubicBezTo>
                  <a:pt x="20656" y="5048"/>
                  <a:pt x="20651" y="5060"/>
                  <a:pt x="20641" y="5064"/>
                </a:cubicBezTo>
                <a:cubicBezTo>
                  <a:pt x="20641" y="5064"/>
                  <a:pt x="20641" y="5064"/>
                  <a:pt x="20641" y="5064"/>
                </a:cubicBezTo>
                <a:cubicBezTo>
                  <a:pt x="20631" y="5069"/>
                  <a:pt x="20619" y="5064"/>
                  <a:pt x="20615" y="5054"/>
                </a:cubicBezTo>
                <a:cubicBezTo>
                  <a:pt x="20610" y="5044"/>
                  <a:pt x="20615" y="5032"/>
                  <a:pt x="20625" y="5027"/>
                </a:cubicBezTo>
                <a:cubicBezTo>
                  <a:pt x="20625" y="5027"/>
                  <a:pt x="20625" y="5027"/>
                  <a:pt x="20625" y="5027"/>
                </a:cubicBezTo>
                <a:cubicBezTo>
                  <a:pt x="20635" y="5023"/>
                  <a:pt x="20647" y="5028"/>
                  <a:pt x="20651" y="5038"/>
                </a:cubicBezTo>
                <a:close/>
                <a:moveTo>
                  <a:pt x="20208" y="5206"/>
                </a:moveTo>
                <a:cubicBezTo>
                  <a:pt x="20212" y="5217"/>
                  <a:pt x="20206" y="5228"/>
                  <a:pt x="20195" y="5232"/>
                </a:cubicBezTo>
                <a:cubicBezTo>
                  <a:pt x="20185" y="5235"/>
                  <a:pt x="20173" y="5229"/>
                  <a:pt x="20170" y="5218"/>
                </a:cubicBezTo>
                <a:cubicBezTo>
                  <a:pt x="20167" y="5208"/>
                  <a:pt x="20173" y="5197"/>
                  <a:pt x="20183" y="5193"/>
                </a:cubicBezTo>
                <a:cubicBezTo>
                  <a:pt x="20194" y="5190"/>
                  <a:pt x="20205" y="5196"/>
                  <a:pt x="20208" y="5206"/>
                </a:cubicBezTo>
                <a:close/>
                <a:moveTo>
                  <a:pt x="20321" y="5169"/>
                </a:moveTo>
                <a:cubicBezTo>
                  <a:pt x="20324" y="5179"/>
                  <a:pt x="20319" y="5191"/>
                  <a:pt x="20308" y="5194"/>
                </a:cubicBezTo>
                <a:cubicBezTo>
                  <a:pt x="20308" y="5194"/>
                  <a:pt x="20308" y="5194"/>
                  <a:pt x="20308" y="5194"/>
                </a:cubicBezTo>
                <a:cubicBezTo>
                  <a:pt x="20298" y="5198"/>
                  <a:pt x="20287" y="5192"/>
                  <a:pt x="20283" y="5182"/>
                </a:cubicBezTo>
                <a:cubicBezTo>
                  <a:pt x="20279" y="5171"/>
                  <a:pt x="20285" y="5160"/>
                  <a:pt x="20295" y="5156"/>
                </a:cubicBezTo>
                <a:cubicBezTo>
                  <a:pt x="20295" y="5156"/>
                  <a:pt x="20295" y="5156"/>
                  <a:pt x="20295" y="5156"/>
                </a:cubicBezTo>
                <a:cubicBezTo>
                  <a:pt x="20306" y="5153"/>
                  <a:pt x="20317" y="5158"/>
                  <a:pt x="20321" y="5169"/>
                </a:cubicBezTo>
                <a:close/>
                <a:moveTo>
                  <a:pt x="20095" y="5241"/>
                </a:moveTo>
                <a:cubicBezTo>
                  <a:pt x="20098" y="5252"/>
                  <a:pt x="20092" y="5263"/>
                  <a:pt x="20081" y="5266"/>
                </a:cubicBezTo>
                <a:cubicBezTo>
                  <a:pt x="20081" y="5266"/>
                  <a:pt x="20081" y="5266"/>
                  <a:pt x="20081" y="5266"/>
                </a:cubicBezTo>
                <a:cubicBezTo>
                  <a:pt x="20070" y="5269"/>
                  <a:pt x="20059" y="5263"/>
                  <a:pt x="20056" y="5252"/>
                </a:cubicBezTo>
                <a:cubicBezTo>
                  <a:pt x="20053" y="5241"/>
                  <a:pt x="20060" y="5230"/>
                  <a:pt x="20070" y="5227"/>
                </a:cubicBezTo>
                <a:cubicBezTo>
                  <a:pt x="20070" y="5227"/>
                  <a:pt x="20070" y="5227"/>
                  <a:pt x="20070" y="5227"/>
                </a:cubicBezTo>
                <a:cubicBezTo>
                  <a:pt x="20081" y="5224"/>
                  <a:pt x="20092" y="5230"/>
                  <a:pt x="20095" y="5241"/>
                </a:cubicBezTo>
                <a:close/>
                <a:moveTo>
                  <a:pt x="20432" y="5128"/>
                </a:moveTo>
                <a:cubicBezTo>
                  <a:pt x="20436" y="5139"/>
                  <a:pt x="20431" y="5150"/>
                  <a:pt x="20420" y="5154"/>
                </a:cubicBezTo>
                <a:cubicBezTo>
                  <a:pt x="20420" y="5154"/>
                  <a:pt x="20420" y="5154"/>
                  <a:pt x="20420" y="5154"/>
                </a:cubicBezTo>
                <a:cubicBezTo>
                  <a:pt x="20410" y="5158"/>
                  <a:pt x="20399" y="5153"/>
                  <a:pt x="20395" y="5142"/>
                </a:cubicBezTo>
                <a:cubicBezTo>
                  <a:pt x="20391" y="5132"/>
                  <a:pt x="20396" y="5120"/>
                  <a:pt x="20406" y="5116"/>
                </a:cubicBezTo>
                <a:cubicBezTo>
                  <a:pt x="20406" y="5116"/>
                  <a:pt x="20406" y="5116"/>
                  <a:pt x="20406" y="5116"/>
                </a:cubicBezTo>
                <a:cubicBezTo>
                  <a:pt x="20417" y="5113"/>
                  <a:pt x="20428" y="5118"/>
                  <a:pt x="20432" y="5128"/>
                </a:cubicBezTo>
                <a:close/>
                <a:moveTo>
                  <a:pt x="18558" y="5513"/>
                </a:moveTo>
                <a:cubicBezTo>
                  <a:pt x="18558" y="5513"/>
                  <a:pt x="18558" y="5513"/>
                  <a:pt x="18558" y="5513"/>
                </a:cubicBezTo>
                <a:cubicBezTo>
                  <a:pt x="18558" y="5513"/>
                  <a:pt x="18558" y="5513"/>
                  <a:pt x="18558" y="5513"/>
                </a:cubicBezTo>
                <a:close/>
                <a:moveTo>
                  <a:pt x="17066" y="6115"/>
                </a:moveTo>
                <a:cubicBezTo>
                  <a:pt x="17073" y="6124"/>
                  <a:pt x="17072" y="6136"/>
                  <a:pt x="17063" y="6143"/>
                </a:cubicBezTo>
                <a:cubicBezTo>
                  <a:pt x="17055" y="6151"/>
                  <a:pt x="17042" y="6150"/>
                  <a:pt x="17035" y="6141"/>
                </a:cubicBezTo>
                <a:cubicBezTo>
                  <a:pt x="17028" y="6133"/>
                  <a:pt x="17029" y="6120"/>
                  <a:pt x="17037" y="6113"/>
                </a:cubicBezTo>
                <a:cubicBezTo>
                  <a:pt x="17046" y="6106"/>
                  <a:pt x="17058" y="6107"/>
                  <a:pt x="17066" y="6115"/>
                </a:cubicBezTo>
                <a:close/>
                <a:moveTo>
                  <a:pt x="17248" y="5998"/>
                </a:moveTo>
                <a:cubicBezTo>
                  <a:pt x="17248" y="5998"/>
                  <a:pt x="17248" y="5998"/>
                  <a:pt x="17248" y="5998"/>
                </a:cubicBezTo>
                <a:cubicBezTo>
                  <a:pt x="17239" y="6004"/>
                  <a:pt x="17227" y="6002"/>
                  <a:pt x="17220" y="5993"/>
                </a:cubicBezTo>
                <a:cubicBezTo>
                  <a:pt x="17214" y="5984"/>
                  <a:pt x="17216" y="5972"/>
                  <a:pt x="17225" y="5965"/>
                </a:cubicBezTo>
                <a:cubicBezTo>
                  <a:pt x="17225" y="5965"/>
                  <a:pt x="17225" y="5965"/>
                  <a:pt x="17225" y="5965"/>
                </a:cubicBezTo>
                <a:cubicBezTo>
                  <a:pt x="17234" y="5959"/>
                  <a:pt x="17246" y="5961"/>
                  <a:pt x="17253" y="5970"/>
                </a:cubicBezTo>
                <a:cubicBezTo>
                  <a:pt x="17259" y="5979"/>
                  <a:pt x="17257" y="5991"/>
                  <a:pt x="17248" y="5998"/>
                </a:cubicBezTo>
                <a:close/>
                <a:moveTo>
                  <a:pt x="17154" y="6069"/>
                </a:moveTo>
                <a:cubicBezTo>
                  <a:pt x="17154" y="6069"/>
                  <a:pt x="17154" y="6069"/>
                  <a:pt x="17154" y="6069"/>
                </a:cubicBezTo>
                <a:cubicBezTo>
                  <a:pt x="17146" y="6075"/>
                  <a:pt x="17133" y="6074"/>
                  <a:pt x="17126" y="6065"/>
                </a:cubicBezTo>
                <a:cubicBezTo>
                  <a:pt x="17119" y="6057"/>
                  <a:pt x="17121" y="6044"/>
                  <a:pt x="17130" y="6037"/>
                </a:cubicBezTo>
                <a:cubicBezTo>
                  <a:pt x="17130" y="6037"/>
                  <a:pt x="17130" y="6037"/>
                  <a:pt x="17130" y="6037"/>
                </a:cubicBezTo>
                <a:cubicBezTo>
                  <a:pt x="17138" y="6030"/>
                  <a:pt x="17151" y="6032"/>
                  <a:pt x="17158" y="6040"/>
                </a:cubicBezTo>
                <a:cubicBezTo>
                  <a:pt x="17164" y="6049"/>
                  <a:pt x="17163" y="6062"/>
                  <a:pt x="17154" y="6069"/>
                </a:cubicBezTo>
                <a:close/>
                <a:moveTo>
                  <a:pt x="17351" y="5903"/>
                </a:moveTo>
                <a:cubicBezTo>
                  <a:pt x="17357" y="5913"/>
                  <a:pt x="17354" y="5925"/>
                  <a:pt x="17345" y="5931"/>
                </a:cubicBezTo>
                <a:cubicBezTo>
                  <a:pt x="17345" y="5931"/>
                  <a:pt x="17345" y="5931"/>
                  <a:pt x="17345" y="5931"/>
                </a:cubicBezTo>
                <a:cubicBezTo>
                  <a:pt x="17336" y="5937"/>
                  <a:pt x="17323" y="5934"/>
                  <a:pt x="17317" y="5925"/>
                </a:cubicBezTo>
                <a:cubicBezTo>
                  <a:pt x="17311" y="5916"/>
                  <a:pt x="17314" y="5904"/>
                  <a:pt x="17323" y="5898"/>
                </a:cubicBezTo>
                <a:cubicBezTo>
                  <a:pt x="17323" y="5898"/>
                  <a:pt x="17323" y="5898"/>
                  <a:pt x="17323" y="5898"/>
                </a:cubicBezTo>
                <a:cubicBezTo>
                  <a:pt x="17332" y="5891"/>
                  <a:pt x="17345" y="5894"/>
                  <a:pt x="17351" y="5903"/>
                </a:cubicBezTo>
                <a:close/>
                <a:moveTo>
                  <a:pt x="17452" y="5841"/>
                </a:moveTo>
                <a:cubicBezTo>
                  <a:pt x="17457" y="5851"/>
                  <a:pt x="17454" y="5863"/>
                  <a:pt x="17445" y="5869"/>
                </a:cubicBezTo>
                <a:cubicBezTo>
                  <a:pt x="17445" y="5869"/>
                  <a:pt x="17445" y="5869"/>
                  <a:pt x="17445" y="5869"/>
                </a:cubicBezTo>
                <a:cubicBezTo>
                  <a:pt x="17435" y="5874"/>
                  <a:pt x="17423" y="5871"/>
                  <a:pt x="17417" y="5862"/>
                </a:cubicBezTo>
                <a:cubicBezTo>
                  <a:pt x="17412" y="5852"/>
                  <a:pt x="17415" y="5840"/>
                  <a:pt x="17424" y="5834"/>
                </a:cubicBezTo>
                <a:cubicBezTo>
                  <a:pt x="17424" y="5834"/>
                  <a:pt x="17424" y="5834"/>
                  <a:pt x="17424" y="5834"/>
                </a:cubicBezTo>
                <a:cubicBezTo>
                  <a:pt x="17434" y="5829"/>
                  <a:pt x="17446" y="5832"/>
                  <a:pt x="17452" y="5841"/>
                </a:cubicBezTo>
                <a:close/>
                <a:moveTo>
                  <a:pt x="17556" y="5785"/>
                </a:moveTo>
                <a:cubicBezTo>
                  <a:pt x="17561" y="5794"/>
                  <a:pt x="17557" y="5806"/>
                  <a:pt x="17547" y="5812"/>
                </a:cubicBezTo>
                <a:cubicBezTo>
                  <a:pt x="17537" y="5817"/>
                  <a:pt x="17525" y="5813"/>
                  <a:pt x="17520" y="5803"/>
                </a:cubicBezTo>
                <a:cubicBezTo>
                  <a:pt x="17515" y="5793"/>
                  <a:pt x="17519" y="5781"/>
                  <a:pt x="17529" y="5776"/>
                </a:cubicBezTo>
                <a:cubicBezTo>
                  <a:pt x="17529" y="5776"/>
                  <a:pt x="17529" y="5776"/>
                  <a:pt x="17529" y="5776"/>
                </a:cubicBezTo>
                <a:cubicBezTo>
                  <a:pt x="17538" y="5771"/>
                  <a:pt x="17550" y="5775"/>
                  <a:pt x="17556" y="5785"/>
                </a:cubicBezTo>
                <a:close/>
                <a:moveTo>
                  <a:pt x="16976" y="6222"/>
                </a:moveTo>
                <a:cubicBezTo>
                  <a:pt x="16976" y="6222"/>
                  <a:pt x="16976" y="6222"/>
                  <a:pt x="16976" y="6222"/>
                </a:cubicBezTo>
                <a:cubicBezTo>
                  <a:pt x="16967" y="6229"/>
                  <a:pt x="16955" y="6229"/>
                  <a:pt x="16947" y="6220"/>
                </a:cubicBezTo>
                <a:cubicBezTo>
                  <a:pt x="16940" y="6212"/>
                  <a:pt x="16940" y="6200"/>
                  <a:pt x="16948" y="6192"/>
                </a:cubicBezTo>
                <a:cubicBezTo>
                  <a:pt x="16948" y="6192"/>
                  <a:pt x="16948" y="6192"/>
                  <a:pt x="16948" y="6192"/>
                </a:cubicBezTo>
                <a:cubicBezTo>
                  <a:pt x="16956" y="6185"/>
                  <a:pt x="16969" y="6185"/>
                  <a:pt x="16977" y="6193"/>
                </a:cubicBezTo>
                <a:cubicBezTo>
                  <a:pt x="16984" y="6201"/>
                  <a:pt x="16984" y="6214"/>
                  <a:pt x="16976" y="6222"/>
                </a:cubicBezTo>
                <a:close/>
                <a:moveTo>
                  <a:pt x="16728" y="6474"/>
                </a:moveTo>
                <a:cubicBezTo>
                  <a:pt x="16728" y="6474"/>
                  <a:pt x="16728" y="6474"/>
                  <a:pt x="16728" y="6474"/>
                </a:cubicBezTo>
                <a:cubicBezTo>
                  <a:pt x="16721" y="6482"/>
                  <a:pt x="16708" y="6483"/>
                  <a:pt x="16700" y="6476"/>
                </a:cubicBezTo>
                <a:cubicBezTo>
                  <a:pt x="16692" y="6468"/>
                  <a:pt x="16691" y="6456"/>
                  <a:pt x="16698" y="6447"/>
                </a:cubicBezTo>
                <a:cubicBezTo>
                  <a:pt x="16698" y="6447"/>
                  <a:pt x="16698" y="6447"/>
                  <a:pt x="16698" y="6447"/>
                </a:cubicBezTo>
                <a:cubicBezTo>
                  <a:pt x="16706" y="6439"/>
                  <a:pt x="16718" y="6438"/>
                  <a:pt x="16726" y="6446"/>
                </a:cubicBezTo>
                <a:cubicBezTo>
                  <a:pt x="16735" y="6453"/>
                  <a:pt x="16735" y="6466"/>
                  <a:pt x="16728" y="6474"/>
                </a:cubicBezTo>
                <a:close/>
                <a:moveTo>
                  <a:pt x="16648" y="6535"/>
                </a:moveTo>
                <a:cubicBezTo>
                  <a:pt x="16657" y="6542"/>
                  <a:pt x="16658" y="6555"/>
                  <a:pt x="16651" y="6563"/>
                </a:cubicBezTo>
                <a:cubicBezTo>
                  <a:pt x="16643" y="6571"/>
                  <a:pt x="16631" y="6572"/>
                  <a:pt x="16622" y="6565"/>
                </a:cubicBezTo>
                <a:cubicBezTo>
                  <a:pt x="16614" y="6558"/>
                  <a:pt x="16613" y="6546"/>
                  <a:pt x="16620" y="6537"/>
                </a:cubicBezTo>
                <a:cubicBezTo>
                  <a:pt x="16620" y="6537"/>
                  <a:pt x="16620" y="6537"/>
                  <a:pt x="16620" y="6537"/>
                </a:cubicBezTo>
                <a:cubicBezTo>
                  <a:pt x="16627" y="6529"/>
                  <a:pt x="16640" y="6528"/>
                  <a:pt x="16648" y="6535"/>
                </a:cubicBezTo>
                <a:close/>
                <a:moveTo>
                  <a:pt x="16808" y="6387"/>
                </a:moveTo>
                <a:cubicBezTo>
                  <a:pt x="16808" y="6387"/>
                  <a:pt x="16808" y="6387"/>
                  <a:pt x="16808" y="6387"/>
                </a:cubicBezTo>
                <a:cubicBezTo>
                  <a:pt x="16800" y="6395"/>
                  <a:pt x="16788" y="6396"/>
                  <a:pt x="16780" y="6388"/>
                </a:cubicBezTo>
                <a:cubicBezTo>
                  <a:pt x="16772" y="6380"/>
                  <a:pt x="16771" y="6368"/>
                  <a:pt x="16779" y="6360"/>
                </a:cubicBezTo>
                <a:cubicBezTo>
                  <a:pt x="16786" y="6352"/>
                  <a:pt x="16799" y="6351"/>
                  <a:pt x="16807" y="6359"/>
                </a:cubicBezTo>
                <a:cubicBezTo>
                  <a:pt x="16815" y="6367"/>
                  <a:pt x="16816" y="6379"/>
                  <a:pt x="16808" y="6387"/>
                </a:cubicBezTo>
                <a:close/>
                <a:moveTo>
                  <a:pt x="16891" y="6275"/>
                </a:moveTo>
                <a:cubicBezTo>
                  <a:pt x="16898" y="6283"/>
                  <a:pt x="16898" y="6295"/>
                  <a:pt x="16890" y="6303"/>
                </a:cubicBezTo>
                <a:cubicBezTo>
                  <a:pt x="16890" y="6303"/>
                  <a:pt x="16890" y="6303"/>
                  <a:pt x="16890" y="6303"/>
                </a:cubicBezTo>
                <a:cubicBezTo>
                  <a:pt x="16883" y="6311"/>
                  <a:pt x="16870" y="6311"/>
                  <a:pt x="16862" y="6303"/>
                </a:cubicBezTo>
                <a:cubicBezTo>
                  <a:pt x="16854" y="6295"/>
                  <a:pt x="16854" y="6282"/>
                  <a:pt x="16862" y="6275"/>
                </a:cubicBezTo>
                <a:cubicBezTo>
                  <a:pt x="16870" y="6267"/>
                  <a:pt x="16883" y="6267"/>
                  <a:pt x="16891" y="6275"/>
                </a:cubicBezTo>
                <a:close/>
                <a:moveTo>
                  <a:pt x="17662" y="5733"/>
                </a:moveTo>
                <a:cubicBezTo>
                  <a:pt x="17667" y="5743"/>
                  <a:pt x="17662" y="5755"/>
                  <a:pt x="17652" y="5759"/>
                </a:cubicBezTo>
                <a:cubicBezTo>
                  <a:pt x="17652" y="5759"/>
                  <a:pt x="17652" y="5759"/>
                  <a:pt x="17652" y="5759"/>
                </a:cubicBezTo>
                <a:cubicBezTo>
                  <a:pt x="17642" y="5764"/>
                  <a:pt x="17631" y="5760"/>
                  <a:pt x="17626" y="5750"/>
                </a:cubicBezTo>
                <a:cubicBezTo>
                  <a:pt x="17621" y="5740"/>
                  <a:pt x="17626" y="5728"/>
                  <a:pt x="17636" y="5723"/>
                </a:cubicBezTo>
                <a:cubicBezTo>
                  <a:pt x="17636" y="5723"/>
                  <a:pt x="17636" y="5723"/>
                  <a:pt x="17636" y="5723"/>
                </a:cubicBezTo>
                <a:cubicBezTo>
                  <a:pt x="17646" y="5719"/>
                  <a:pt x="17657" y="5723"/>
                  <a:pt x="17662" y="5733"/>
                </a:cubicBezTo>
                <a:close/>
                <a:moveTo>
                  <a:pt x="18225" y="5551"/>
                </a:moveTo>
                <a:cubicBezTo>
                  <a:pt x="18227" y="5561"/>
                  <a:pt x="18220" y="5572"/>
                  <a:pt x="18210" y="5575"/>
                </a:cubicBezTo>
                <a:cubicBezTo>
                  <a:pt x="18199" y="5577"/>
                  <a:pt x="18188" y="5570"/>
                  <a:pt x="18186" y="5559"/>
                </a:cubicBezTo>
                <a:cubicBezTo>
                  <a:pt x="18183" y="5549"/>
                  <a:pt x="18190" y="5538"/>
                  <a:pt x="18201" y="5536"/>
                </a:cubicBezTo>
                <a:cubicBezTo>
                  <a:pt x="18212" y="5533"/>
                  <a:pt x="18222" y="5540"/>
                  <a:pt x="18225" y="5551"/>
                </a:cubicBezTo>
                <a:close/>
                <a:moveTo>
                  <a:pt x="16575" y="6654"/>
                </a:moveTo>
                <a:cubicBezTo>
                  <a:pt x="16575" y="6654"/>
                  <a:pt x="16575" y="6654"/>
                  <a:pt x="16575" y="6654"/>
                </a:cubicBezTo>
                <a:cubicBezTo>
                  <a:pt x="16568" y="6663"/>
                  <a:pt x="16556" y="6664"/>
                  <a:pt x="16547" y="6657"/>
                </a:cubicBezTo>
                <a:cubicBezTo>
                  <a:pt x="16539" y="6650"/>
                  <a:pt x="16537" y="6637"/>
                  <a:pt x="16544" y="6629"/>
                </a:cubicBezTo>
                <a:cubicBezTo>
                  <a:pt x="16551" y="6620"/>
                  <a:pt x="16564" y="6619"/>
                  <a:pt x="16572" y="6626"/>
                </a:cubicBezTo>
                <a:cubicBezTo>
                  <a:pt x="16581" y="6633"/>
                  <a:pt x="16582" y="6645"/>
                  <a:pt x="16575" y="6654"/>
                </a:cubicBezTo>
                <a:close/>
                <a:moveTo>
                  <a:pt x="18441" y="5531"/>
                </a:moveTo>
                <a:cubicBezTo>
                  <a:pt x="18441" y="5531"/>
                  <a:pt x="18441" y="5531"/>
                  <a:pt x="18441" y="5531"/>
                </a:cubicBezTo>
                <a:cubicBezTo>
                  <a:pt x="18441" y="5531"/>
                  <a:pt x="18441" y="5531"/>
                  <a:pt x="18441" y="5531"/>
                </a:cubicBezTo>
                <a:close/>
                <a:moveTo>
                  <a:pt x="18458" y="5508"/>
                </a:moveTo>
                <a:cubicBezTo>
                  <a:pt x="18460" y="5519"/>
                  <a:pt x="18452" y="5529"/>
                  <a:pt x="18441" y="5531"/>
                </a:cubicBezTo>
                <a:cubicBezTo>
                  <a:pt x="18430" y="5532"/>
                  <a:pt x="18420" y="5525"/>
                  <a:pt x="18418" y="5514"/>
                </a:cubicBezTo>
                <a:cubicBezTo>
                  <a:pt x="18417" y="5503"/>
                  <a:pt x="18424" y="5493"/>
                  <a:pt x="18435" y="5491"/>
                </a:cubicBezTo>
                <a:cubicBezTo>
                  <a:pt x="18435" y="5491"/>
                  <a:pt x="18435" y="5491"/>
                  <a:pt x="18435" y="5491"/>
                </a:cubicBezTo>
                <a:cubicBezTo>
                  <a:pt x="18446" y="5489"/>
                  <a:pt x="18456" y="5497"/>
                  <a:pt x="18458" y="5508"/>
                </a:cubicBezTo>
                <a:close/>
                <a:moveTo>
                  <a:pt x="18575" y="5490"/>
                </a:moveTo>
                <a:cubicBezTo>
                  <a:pt x="18577" y="5501"/>
                  <a:pt x="18569" y="5511"/>
                  <a:pt x="18558" y="5513"/>
                </a:cubicBezTo>
                <a:cubicBezTo>
                  <a:pt x="18547" y="5514"/>
                  <a:pt x="18537" y="5507"/>
                  <a:pt x="18536" y="5496"/>
                </a:cubicBezTo>
                <a:cubicBezTo>
                  <a:pt x="18534" y="5485"/>
                  <a:pt x="18542" y="5475"/>
                  <a:pt x="18553" y="5473"/>
                </a:cubicBezTo>
                <a:cubicBezTo>
                  <a:pt x="18553" y="5473"/>
                  <a:pt x="18553" y="5473"/>
                  <a:pt x="18553" y="5473"/>
                </a:cubicBezTo>
                <a:cubicBezTo>
                  <a:pt x="18564" y="5472"/>
                  <a:pt x="18574" y="5479"/>
                  <a:pt x="18575" y="5490"/>
                </a:cubicBezTo>
                <a:close/>
                <a:moveTo>
                  <a:pt x="18693" y="5475"/>
                </a:moveTo>
                <a:cubicBezTo>
                  <a:pt x="18694" y="5486"/>
                  <a:pt x="18686" y="5496"/>
                  <a:pt x="18675" y="5497"/>
                </a:cubicBezTo>
                <a:cubicBezTo>
                  <a:pt x="18665" y="5499"/>
                  <a:pt x="18654" y="5491"/>
                  <a:pt x="18653" y="5480"/>
                </a:cubicBezTo>
                <a:cubicBezTo>
                  <a:pt x="18652" y="5469"/>
                  <a:pt x="18659" y="5459"/>
                  <a:pt x="18670" y="5457"/>
                </a:cubicBezTo>
                <a:cubicBezTo>
                  <a:pt x="18681" y="5456"/>
                  <a:pt x="18691" y="5464"/>
                  <a:pt x="18693" y="5475"/>
                </a:cubicBezTo>
                <a:close/>
                <a:moveTo>
                  <a:pt x="17995" y="5609"/>
                </a:moveTo>
                <a:cubicBezTo>
                  <a:pt x="17998" y="5620"/>
                  <a:pt x="17992" y="5631"/>
                  <a:pt x="17982" y="5634"/>
                </a:cubicBezTo>
                <a:cubicBezTo>
                  <a:pt x="17982" y="5634"/>
                  <a:pt x="17982" y="5634"/>
                  <a:pt x="17982" y="5634"/>
                </a:cubicBezTo>
                <a:cubicBezTo>
                  <a:pt x="17971" y="5637"/>
                  <a:pt x="17960" y="5631"/>
                  <a:pt x="17957" y="5621"/>
                </a:cubicBezTo>
                <a:cubicBezTo>
                  <a:pt x="17954" y="5610"/>
                  <a:pt x="17960" y="5599"/>
                  <a:pt x="17970" y="5596"/>
                </a:cubicBezTo>
                <a:cubicBezTo>
                  <a:pt x="17970" y="5596"/>
                  <a:pt x="17970" y="5596"/>
                  <a:pt x="17970" y="5596"/>
                </a:cubicBezTo>
                <a:cubicBezTo>
                  <a:pt x="17981" y="5593"/>
                  <a:pt x="17992" y="5599"/>
                  <a:pt x="17995" y="5609"/>
                </a:cubicBezTo>
                <a:close/>
                <a:moveTo>
                  <a:pt x="18109" y="5578"/>
                </a:moveTo>
                <a:cubicBezTo>
                  <a:pt x="18112" y="5588"/>
                  <a:pt x="18106" y="5599"/>
                  <a:pt x="18095" y="5602"/>
                </a:cubicBezTo>
                <a:cubicBezTo>
                  <a:pt x="18095" y="5602"/>
                  <a:pt x="18095" y="5602"/>
                  <a:pt x="18095" y="5602"/>
                </a:cubicBezTo>
                <a:cubicBezTo>
                  <a:pt x="18084" y="5605"/>
                  <a:pt x="18073" y="5598"/>
                  <a:pt x="18071" y="5588"/>
                </a:cubicBezTo>
                <a:cubicBezTo>
                  <a:pt x="18068" y="5577"/>
                  <a:pt x="18074" y="5566"/>
                  <a:pt x="18085" y="5563"/>
                </a:cubicBezTo>
                <a:cubicBezTo>
                  <a:pt x="18096" y="5561"/>
                  <a:pt x="18107" y="5567"/>
                  <a:pt x="18109" y="5578"/>
                </a:cubicBezTo>
                <a:close/>
                <a:moveTo>
                  <a:pt x="18341" y="5528"/>
                </a:moveTo>
                <a:cubicBezTo>
                  <a:pt x="18343" y="5538"/>
                  <a:pt x="18336" y="5549"/>
                  <a:pt x="18325" y="5551"/>
                </a:cubicBezTo>
                <a:cubicBezTo>
                  <a:pt x="18314" y="5553"/>
                  <a:pt x="18304" y="5546"/>
                  <a:pt x="18302" y="5535"/>
                </a:cubicBezTo>
                <a:cubicBezTo>
                  <a:pt x="18300" y="5524"/>
                  <a:pt x="18307" y="5514"/>
                  <a:pt x="18318" y="5512"/>
                </a:cubicBezTo>
                <a:cubicBezTo>
                  <a:pt x="18328" y="5510"/>
                  <a:pt x="18339" y="5517"/>
                  <a:pt x="18341" y="5528"/>
                </a:cubicBezTo>
                <a:close/>
                <a:moveTo>
                  <a:pt x="17882" y="5645"/>
                </a:moveTo>
                <a:cubicBezTo>
                  <a:pt x="17886" y="5656"/>
                  <a:pt x="17880" y="5667"/>
                  <a:pt x="17870" y="5671"/>
                </a:cubicBezTo>
                <a:cubicBezTo>
                  <a:pt x="17870" y="5671"/>
                  <a:pt x="17870" y="5671"/>
                  <a:pt x="17870" y="5671"/>
                </a:cubicBezTo>
                <a:cubicBezTo>
                  <a:pt x="17860" y="5674"/>
                  <a:pt x="17848" y="5669"/>
                  <a:pt x="17844" y="5659"/>
                </a:cubicBezTo>
                <a:cubicBezTo>
                  <a:pt x="17841" y="5648"/>
                  <a:pt x="17846" y="5637"/>
                  <a:pt x="17857" y="5633"/>
                </a:cubicBezTo>
                <a:cubicBezTo>
                  <a:pt x="17857" y="5633"/>
                  <a:pt x="17857" y="5633"/>
                  <a:pt x="17857" y="5633"/>
                </a:cubicBezTo>
                <a:cubicBezTo>
                  <a:pt x="17867" y="5629"/>
                  <a:pt x="17879" y="5635"/>
                  <a:pt x="17882" y="5645"/>
                </a:cubicBezTo>
                <a:close/>
                <a:moveTo>
                  <a:pt x="18793" y="5483"/>
                </a:moveTo>
                <a:cubicBezTo>
                  <a:pt x="18793" y="5483"/>
                  <a:pt x="18793" y="5483"/>
                  <a:pt x="18793" y="5483"/>
                </a:cubicBezTo>
                <a:cubicBezTo>
                  <a:pt x="18793" y="5483"/>
                  <a:pt x="18793" y="5483"/>
                  <a:pt x="18793" y="5483"/>
                </a:cubicBezTo>
                <a:close/>
                <a:moveTo>
                  <a:pt x="18325" y="5551"/>
                </a:moveTo>
                <a:cubicBezTo>
                  <a:pt x="18325" y="5551"/>
                  <a:pt x="18325" y="5551"/>
                  <a:pt x="18325" y="5551"/>
                </a:cubicBezTo>
                <a:cubicBezTo>
                  <a:pt x="18325" y="5551"/>
                  <a:pt x="18325" y="5551"/>
                  <a:pt x="18325" y="5551"/>
                </a:cubicBezTo>
                <a:close/>
                <a:moveTo>
                  <a:pt x="25049" y="1764"/>
                </a:moveTo>
                <a:cubicBezTo>
                  <a:pt x="25049" y="1764"/>
                  <a:pt x="25049" y="1764"/>
                  <a:pt x="25049" y="1764"/>
                </a:cubicBezTo>
                <a:cubicBezTo>
                  <a:pt x="25042" y="1772"/>
                  <a:pt x="25029" y="1774"/>
                  <a:pt x="25021" y="1767"/>
                </a:cubicBezTo>
                <a:cubicBezTo>
                  <a:pt x="25012" y="1760"/>
                  <a:pt x="25011" y="1747"/>
                  <a:pt x="25018" y="1738"/>
                </a:cubicBezTo>
                <a:cubicBezTo>
                  <a:pt x="25018" y="1738"/>
                  <a:pt x="25018" y="1738"/>
                  <a:pt x="25018" y="1738"/>
                </a:cubicBezTo>
                <a:cubicBezTo>
                  <a:pt x="25025" y="1730"/>
                  <a:pt x="25037" y="1729"/>
                  <a:pt x="25046" y="1736"/>
                </a:cubicBezTo>
                <a:cubicBezTo>
                  <a:pt x="25054" y="1743"/>
                  <a:pt x="25056" y="1755"/>
                  <a:pt x="25049" y="1764"/>
                </a:cubicBezTo>
                <a:close/>
                <a:moveTo>
                  <a:pt x="23280" y="3358"/>
                </a:moveTo>
                <a:cubicBezTo>
                  <a:pt x="23286" y="3367"/>
                  <a:pt x="23285" y="3379"/>
                  <a:pt x="23276" y="3386"/>
                </a:cubicBezTo>
                <a:cubicBezTo>
                  <a:pt x="23276" y="3386"/>
                  <a:pt x="23276" y="3386"/>
                  <a:pt x="23276" y="3386"/>
                </a:cubicBezTo>
                <a:cubicBezTo>
                  <a:pt x="23267" y="3393"/>
                  <a:pt x="23254" y="3391"/>
                  <a:pt x="23248" y="3382"/>
                </a:cubicBezTo>
                <a:cubicBezTo>
                  <a:pt x="23241" y="3373"/>
                  <a:pt x="23243" y="3360"/>
                  <a:pt x="23252" y="3354"/>
                </a:cubicBezTo>
                <a:cubicBezTo>
                  <a:pt x="23252" y="3354"/>
                  <a:pt x="23252" y="3354"/>
                  <a:pt x="23252" y="3354"/>
                </a:cubicBezTo>
                <a:cubicBezTo>
                  <a:pt x="23261" y="3347"/>
                  <a:pt x="23273" y="3349"/>
                  <a:pt x="23280" y="3358"/>
                </a:cubicBezTo>
                <a:close/>
                <a:moveTo>
                  <a:pt x="23179" y="3457"/>
                </a:moveTo>
                <a:cubicBezTo>
                  <a:pt x="23179" y="3457"/>
                  <a:pt x="23179" y="3457"/>
                  <a:pt x="23179" y="3457"/>
                </a:cubicBezTo>
                <a:cubicBezTo>
                  <a:pt x="23170" y="3464"/>
                  <a:pt x="23157" y="3462"/>
                  <a:pt x="23151" y="3453"/>
                </a:cubicBezTo>
                <a:cubicBezTo>
                  <a:pt x="23144" y="3444"/>
                  <a:pt x="23146" y="3431"/>
                  <a:pt x="23155" y="3425"/>
                </a:cubicBezTo>
                <a:cubicBezTo>
                  <a:pt x="23155" y="3425"/>
                  <a:pt x="23155" y="3425"/>
                  <a:pt x="23155" y="3425"/>
                </a:cubicBezTo>
                <a:cubicBezTo>
                  <a:pt x="23164" y="3418"/>
                  <a:pt x="23177" y="3420"/>
                  <a:pt x="23183" y="3429"/>
                </a:cubicBezTo>
                <a:cubicBezTo>
                  <a:pt x="23190" y="3438"/>
                  <a:pt x="23188" y="3451"/>
                  <a:pt x="23179" y="3457"/>
                </a:cubicBezTo>
                <a:close/>
                <a:moveTo>
                  <a:pt x="23376" y="3286"/>
                </a:moveTo>
                <a:cubicBezTo>
                  <a:pt x="23383" y="3295"/>
                  <a:pt x="23381" y="3307"/>
                  <a:pt x="23372" y="3314"/>
                </a:cubicBezTo>
                <a:cubicBezTo>
                  <a:pt x="23372" y="3314"/>
                  <a:pt x="23372" y="3314"/>
                  <a:pt x="23372" y="3314"/>
                </a:cubicBezTo>
                <a:cubicBezTo>
                  <a:pt x="23363" y="3321"/>
                  <a:pt x="23351" y="3319"/>
                  <a:pt x="23344" y="3310"/>
                </a:cubicBezTo>
                <a:cubicBezTo>
                  <a:pt x="23338" y="3301"/>
                  <a:pt x="23339" y="3289"/>
                  <a:pt x="23348" y="3282"/>
                </a:cubicBezTo>
                <a:cubicBezTo>
                  <a:pt x="23348" y="3282"/>
                  <a:pt x="23348" y="3282"/>
                  <a:pt x="23348" y="3282"/>
                </a:cubicBezTo>
                <a:cubicBezTo>
                  <a:pt x="23357" y="3275"/>
                  <a:pt x="23370" y="3277"/>
                  <a:pt x="23376" y="3286"/>
                </a:cubicBezTo>
                <a:close/>
                <a:moveTo>
                  <a:pt x="23472" y="3214"/>
                </a:moveTo>
                <a:cubicBezTo>
                  <a:pt x="23479" y="3222"/>
                  <a:pt x="23477" y="3235"/>
                  <a:pt x="23468" y="3242"/>
                </a:cubicBezTo>
                <a:cubicBezTo>
                  <a:pt x="23459" y="3248"/>
                  <a:pt x="23447" y="3247"/>
                  <a:pt x="23440" y="3238"/>
                </a:cubicBezTo>
                <a:cubicBezTo>
                  <a:pt x="23434" y="3229"/>
                  <a:pt x="23435" y="3216"/>
                  <a:pt x="23444" y="3210"/>
                </a:cubicBezTo>
                <a:cubicBezTo>
                  <a:pt x="23453" y="3203"/>
                  <a:pt x="23465" y="3205"/>
                  <a:pt x="23472" y="3214"/>
                </a:cubicBezTo>
                <a:close/>
                <a:moveTo>
                  <a:pt x="23567" y="3140"/>
                </a:moveTo>
                <a:cubicBezTo>
                  <a:pt x="23574" y="3149"/>
                  <a:pt x="23572" y="3161"/>
                  <a:pt x="23564" y="3168"/>
                </a:cubicBezTo>
                <a:cubicBezTo>
                  <a:pt x="23555" y="3175"/>
                  <a:pt x="23542" y="3173"/>
                  <a:pt x="23536" y="3165"/>
                </a:cubicBezTo>
                <a:cubicBezTo>
                  <a:pt x="23529" y="3156"/>
                  <a:pt x="23530" y="3143"/>
                  <a:pt x="23539" y="3137"/>
                </a:cubicBezTo>
                <a:cubicBezTo>
                  <a:pt x="23539" y="3137"/>
                  <a:pt x="23539" y="3137"/>
                  <a:pt x="23539" y="3137"/>
                </a:cubicBezTo>
                <a:cubicBezTo>
                  <a:pt x="23548" y="3130"/>
                  <a:pt x="23561" y="3131"/>
                  <a:pt x="23567" y="3140"/>
                </a:cubicBezTo>
                <a:close/>
                <a:moveTo>
                  <a:pt x="22791" y="3708"/>
                </a:moveTo>
                <a:cubicBezTo>
                  <a:pt x="22798" y="3717"/>
                  <a:pt x="22795" y="3730"/>
                  <a:pt x="22786" y="3736"/>
                </a:cubicBezTo>
                <a:cubicBezTo>
                  <a:pt x="22777" y="3742"/>
                  <a:pt x="22765" y="3740"/>
                  <a:pt x="22758" y="3731"/>
                </a:cubicBezTo>
                <a:cubicBezTo>
                  <a:pt x="22752" y="3722"/>
                  <a:pt x="22754" y="3709"/>
                  <a:pt x="22764" y="3703"/>
                </a:cubicBezTo>
                <a:cubicBezTo>
                  <a:pt x="22773" y="3697"/>
                  <a:pt x="22785" y="3699"/>
                  <a:pt x="22791" y="3708"/>
                </a:cubicBezTo>
                <a:close/>
                <a:moveTo>
                  <a:pt x="23659" y="3094"/>
                </a:moveTo>
                <a:cubicBezTo>
                  <a:pt x="23659" y="3094"/>
                  <a:pt x="23659" y="3094"/>
                  <a:pt x="23659" y="3094"/>
                </a:cubicBezTo>
                <a:cubicBezTo>
                  <a:pt x="23650" y="3101"/>
                  <a:pt x="23637" y="3099"/>
                  <a:pt x="23630" y="3091"/>
                </a:cubicBezTo>
                <a:cubicBezTo>
                  <a:pt x="23624" y="3082"/>
                  <a:pt x="23625" y="3070"/>
                  <a:pt x="23634" y="3063"/>
                </a:cubicBezTo>
                <a:cubicBezTo>
                  <a:pt x="23634" y="3063"/>
                  <a:pt x="23634" y="3063"/>
                  <a:pt x="23634" y="3063"/>
                </a:cubicBezTo>
                <a:cubicBezTo>
                  <a:pt x="23642" y="3056"/>
                  <a:pt x="23655" y="3057"/>
                  <a:pt x="23662" y="3066"/>
                </a:cubicBezTo>
                <a:cubicBezTo>
                  <a:pt x="23669" y="3075"/>
                  <a:pt x="23667" y="3087"/>
                  <a:pt x="23659" y="3094"/>
                </a:cubicBezTo>
                <a:close/>
                <a:moveTo>
                  <a:pt x="22687" y="3804"/>
                </a:moveTo>
                <a:cubicBezTo>
                  <a:pt x="22687" y="3804"/>
                  <a:pt x="22687" y="3804"/>
                  <a:pt x="22687" y="3804"/>
                </a:cubicBezTo>
                <a:cubicBezTo>
                  <a:pt x="22678" y="3811"/>
                  <a:pt x="22666" y="3808"/>
                  <a:pt x="22660" y="3799"/>
                </a:cubicBezTo>
                <a:cubicBezTo>
                  <a:pt x="22653" y="3790"/>
                  <a:pt x="22656" y="3778"/>
                  <a:pt x="22665" y="3771"/>
                </a:cubicBezTo>
                <a:cubicBezTo>
                  <a:pt x="22665" y="3771"/>
                  <a:pt x="22665" y="3771"/>
                  <a:pt x="22665" y="3771"/>
                </a:cubicBezTo>
                <a:cubicBezTo>
                  <a:pt x="22674" y="3765"/>
                  <a:pt x="22686" y="3767"/>
                  <a:pt x="22692" y="3776"/>
                </a:cubicBezTo>
                <a:cubicBezTo>
                  <a:pt x="22699" y="3786"/>
                  <a:pt x="22696" y="3798"/>
                  <a:pt x="22687" y="3804"/>
                </a:cubicBezTo>
                <a:close/>
                <a:moveTo>
                  <a:pt x="22890" y="3639"/>
                </a:moveTo>
                <a:cubicBezTo>
                  <a:pt x="22896" y="3648"/>
                  <a:pt x="22894" y="3661"/>
                  <a:pt x="22885" y="3667"/>
                </a:cubicBezTo>
                <a:cubicBezTo>
                  <a:pt x="22876" y="3673"/>
                  <a:pt x="22863" y="3671"/>
                  <a:pt x="22857" y="3662"/>
                </a:cubicBezTo>
                <a:cubicBezTo>
                  <a:pt x="22851" y="3653"/>
                  <a:pt x="22853" y="3641"/>
                  <a:pt x="22862" y="3634"/>
                </a:cubicBezTo>
                <a:cubicBezTo>
                  <a:pt x="22871" y="3628"/>
                  <a:pt x="22884" y="3630"/>
                  <a:pt x="22890" y="3639"/>
                </a:cubicBezTo>
                <a:close/>
                <a:moveTo>
                  <a:pt x="22988" y="3570"/>
                </a:moveTo>
                <a:cubicBezTo>
                  <a:pt x="22994" y="3579"/>
                  <a:pt x="22992" y="3591"/>
                  <a:pt x="22983" y="3598"/>
                </a:cubicBezTo>
                <a:cubicBezTo>
                  <a:pt x="22974" y="3604"/>
                  <a:pt x="22962" y="3602"/>
                  <a:pt x="22955" y="3593"/>
                </a:cubicBezTo>
                <a:cubicBezTo>
                  <a:pt x="22949" y="3584"/>
                  <a:pt x="22951" y="3571"/>
                  <a:pt x="22960" y="3565"/>
                </a:cubicBezTo>
                <a:cubicBezTo>
                  <a:pt x="22969" y="3559"/>
                  <a:pt x="22982" y="3561"/>
                  <a:pt x="22988" y="3570"/>
                </a:cubicBezTo>
                <a:close/>
                <a:moveTo>
                  <a:pt x="23086" y="3500"/>
                </a:moveTo>
                <a:cubicBezTo>
                  <a:pt x="23092" y="3509"/>
                  <a:pt x="23090" y="3521"/>
                  <a:pt x="23081" y="3528"/>
                </a:cubicBezTo>
                <a:cubicBezTo>
                  <a:pt x="23072" y="3534"/>
                  <a:pt x="23060" y="3532"/>
                  <a:pt x="23053" y="3523"/>
                </a:cubicBezTo>
                <a:cubicBezTo>
                  <a:pt x="23047" y="3514"/>
                  <a:pt x="23049" y="3502"/>
                  <a:pt x="23058" y="3495"/>
                </a:cubicBezTo>
                <a:cubicBezTo>
                  <a:pt x="23067" y="3489"/>
                  <a:pt x="23079" y="3491"/>
                  <a:pt x="23086" y="3500"/>
                </a:cubicBezTo>
                <a:close/>
                <a:moveTo>
                  <a:pt x="24302" y="2521"/>
                </a:moveTo>
                <a:cubicBezTo>
                  <a:pt x="24310" y="2529"/>
                  <a:pt x="24309" y="2541"/>
                  <a:pt x="24301" y="2549"/>
                </a:cubicBezTo>
                <a:cubicBezTo>
                  <a:pt x="24293" y="2556"/>
                  <a:pt x="24280" y="2556"/>
                  <a:pt x="24273" y="2548"/>
                </a:cubicBezTo>
                <a:cubicBezTo>
                  <a:pt x="24265" y="2540"/>
                  <a:pt x="24266" y="2527"/>
                  <a:pt x="24274" y="2520"/>
                </a:cubicBezTo>
                <a:cubicBezTo>
                  <a:pt x="24282" y="2512"/>
                  <a:pt x="24295" y="2513"/>
                  <a:pt x="24302" y="2521"/>
                </a:cubicBezTo>
                <a:close/>
                <a:moveTo>
                  <a:pt x="24214" y="2602"/>
                </a:moveTo>
                <a:cubicBezTo>
                  <a:pt x="24221" y="2610"/>
                  <a:pt x="24220" y="2623"/>
                  <a:pt x="24212" y="2630"/>
                </a:cubicBezTo>
                <a:cubicBezTo>
                  <a:pt x="24204" y="2637"/>
                  <a:pt x="24191" y="2637"/>
                  <a:pt x="24184" y="2628"/>
                </a:cubicBezTo>
                <a:cubicBezTo>
                  <a:pt x="24176" y="2620"/>
                  <a:pt x="24177" y="2608"/>
                  <a:pt x="24185" y="2600"/>
                </a:cubicBezTo>
                <a:cubicBezTo>
                  <a:pt x="24194" y="2593"/>
                  <a:pt x="24206" y="2594"/>
                  <a:pt x="24214" y="2602"/>
                </a:cubicBezTo>
                <a:close/>
                <a:moveTo>
                  <a:pt x="22593" y="3844"/>
                </a:moveTo>
                <a:cubicBezTo>
                  <a:pt x="22600" y="3854"/>
                  <a:pt x="22597" y="3866"/>
                  <a:pt x="22588" y="3872"/>
                </a:cubicBezTo>
                <a:cubicBezTo>
                  <a:pt x="22579" y="3878"/>
                  <a:pt x="22566" y="3876"/>
                  <a:pt x="22560" y="3867"/>
                </a:cubicBezTo>
                <a:cubicBezTo>
                  <a:pt x="22554" y="3858"/>
                  <a:pt x="22556" y="3845"/>
                  <a:pt x="22566" y="3839"/>
                </a:cubicBezTo>
                <a:cubicBezTo>
                  <a:pt x="22575" y="3833"/>
                  <a:pt x="22587" y="3835"/>
                  <a:pt x="22593" y="3844"/>
                </a:cubicBezTo>
                <a:close/>
                <a:moveTo>
                  <a:pt x="24646" y="2185"/>
                </a:moveTo>
                <a:cubicBezTo>
                  <a:pt x="24654" y="2192"/>
                  <a:pt x="24654" y="2205"/>
                  <a:pt x="24646" y="2213"/>
                </a:cubicBezTo>
                <a:cubicBezTo>
                  <a:pt x="24639" y="2221"/>
                  <a:pt x="24626" y="2221"/>
                  <a:pt x="24618" y="2213"/>
                </a:cubicBezTo>
                <a:cubicBezTo>
                  <a:pt x="24610" y="2206"/>
                  <a:pt x="24610" y="2193"/>
                  <a:pt x="24618" y="2185"/>
                </a:cubicBezTo>
                <a:cubicBezTo>
                  <a:pt x="24625" y="2177"/>
                  <a:pt x="24638" y="2177"/>
                  <a:pt x="24646" y="2185"/>
                </a:cubicBezTo>
                <a:close/>
                <a:moveTo>
                  <a:pt x="24390" y="2439"/>
                </a:moveTo>
                <a:cubicBezTo>
                  <a:pt x="24398" y="2447"/>
                  <a:pt x="24397" y="2459"/>
                  <a:pt x="24389" y="2467"/>
                </a:cubicBezTo>
                <a:cubicBezTo>
                  <a:pt x="24381" y="2474"/>
                  <a:pt x="24369" y="2474"/>
                  <a:pt x="24361" y="2466"/>
                </a:cubicBezTo>
                <a:cubicBezTo>
                  <a:pt x="24353" y="2458"/>
                  <a:pt x="24354" y="2445"/>
                  <a:pt x="24362" y="2438"/>
                </a:cubicBezTo>
                <a:cubicBezTo>
                  <a:pt x="24370" y="2430"/>
                  <a:pt x="24382" y="2430"/>
                  <a:pt x="24390" y="2439"/>
                </a:cubicBezTo>
                <a:close/>
                <a:moveTo>
                  <a:pt x="24477" y="2355"/>
                </a:moveTo>
                <a:cubicBezTo>
                  <a:pt x="24484" y="2363"/>
                  <a:pt x="24484" y="2376"/>
                  <a:pt x="24476" y="2383"/>
                </a:cubicBezTo>
                <a:cubicBezTo>
                  <a:pt x="24476" y="2383"/>
                  <a:pt x="24476" y="2383"/>
                  <a:pt x="24476" y="2383"/>
                </a:cubicBezTo>
                <a:cubicBezTo>
                  <a:pt x="24468" y="2391"/>
                  <a:pt x="24456" y="2391"/>
                  <a:pt x="24448" y="2383"/>
                </a:cubicBezTo>
                <a:cubicBezTo>
                  <a:pt x="24440" y="2375"/>
                  <a:pt x="24440" y="2362"/>
                  <a:pt x="24448" y="2355"/>
                </a:cubicBezTo>
                <a:cubicBezTo>
                  <a:pt x="24448" y="2355"/>
                  <a:pt x="24448" y="2355"/>
                  <a:pt x="24448" y="2355"/>
                </a:cubicBezTo>
                <a:cubicBezTo>
                  <a:pt x="24456" y="2347"/>
                  <a:pt x="24469" y="2347"/>
                  <a:pt x="24477" y="2355"/>
                </a:cubicBezTo>
                <a:close/>
                <a:moveTo>
                  <a:pt x="23756" y="2991"/>
                </a:moveTo>
                <a:cubicBezTo>
                  <a:pt x="23763" y="3000"/>
                  <a:pt x="23761" y="3012"/>
                  <a:pt x="23753" y="3019"/>
                </a:cubicBezTo>
                <a:cubicBezTo>
                  <a:pt x="23744" y="3026"/>
                  <a:pt x="23732" y="3025"/>
                  <a:pt x="23725" y="3016"/>
                </a:cubicBezTo>
                <a:cubicBezTo>
                  <a:pt x="23718" y="3007"/>
                  <a:pt x="23719" y="2995"/>
                  <a:pt x="23728" y="2988"/>
                </a:cubicBezTo>
                <a:cubicBezTo>
                  <a:pt x="23736" y="2981"/>
                  <a:pt x="23749" y="2982"/>
                  <a:pt x="23756" y="2991"/>
                </a:cubicBezTo>
                <a:close/>
                <a:moveTo>
                  <a:pt x="24124" y="2682"/>
                </a:moveTo>
                <a:cubicBezTo>
                  <a:pt x="24131" y="2690"/>
                  <a:pt x="24130" y="2703"/>
                  <a:pt x="24122" y="2710"/>
                </a:cubicBezTo>
                <a:cubicBezTo>
                  <a:pt x="24122" y="2710"/>
                  <a:pt x="24122" y="2710"/>
                  <a:pt x="24122" y="2710"/>
                </a:cubicBezTo>
                <a:cubicBezTo>
                  <a:pt x="24114" y="2717"/>
                  <a:pt x="24101" y="2716"/>
                  <a:pt x="24094" y="2708"/>
                </a:cubicBezTo>
                <a:cubicBezTo>
                  <a:pt x="24086" y="2700"/>
                  <a:pt x="24087" y="2687"/>
                  <a:pt x="24096" y="2680"/>
                </a:cubicBezTo>
                <a:cubicBezTo>
                  <a:pt x="24096" y="2680"/>
                  <a:pt x="24096" y="2680"/>
                  <a:pt x="24096" y="2680"/>
                </a:cubicBezTo>
                <a:cubicBezTo>
                  <a:pt x="24104" y="2673"/>
                  <a:pt x="24116" y="2673"/>
                  <a:pt x="24124" y="2682"/>
                </a:cubicBezTo>
                <a:close/>
                <a:moveTo>
                  <a:pt x="23849" y="2915"/>
                </a:moveTo>
                <a:cubicBezTo>
                  <a:pt x="23856" y="2924"/>
                  <a:pt x="23855" y="2936"/>
                  <a:pt x="23846" y="2943"/>
                </a:cubicBezTo>
                <a:cubicBezTo>
                  <a:pt x="23838" y="2950"/>
                  <a:pt x="23825" y="2949"/>
                  <a:pt x="23818" y="2940"/>
                </a:cubicBezTo>
                <a:cubicBezTo>
                  <a:pt x="23811" y="2932"/>
                  <a:pt x="23812" y="2919"/>
                  <a:pt x="23821" y="2912"/>
                </a:cubicBezTo>
                <a:cubicBezTo>
                  <a:pt x="23829" y="2905"/>
                  <a:pt x="23842" y="2907"/>
                  <a:pt x="23849" y="2915"/>
                </a:cubicBezTo>
                <a:close/>
                <a:moveTo>
                  <a:pt x="23939" y="2866"/>
                </a:moveTo>
                <a:cubicBezTo>
                  <a:pt x="23939" y="2866"/>
                  <a:pt x="23939" y="2866"/>
                  <a:pt x="23939" y="2866"/>
                </a:cubicBezTo>
                <a:cubicBezTo>
                  <a:pt x="23930" y="2874"/>
                  <a:pt x="23918" y="2872"/>
                  <a:pt x="23911" y="2864"/>
                </a:cubicBezTo>
                <a:cubicBezTo>
                  <a:pt x="23904" y="2856"/>
                  <a:pt x="23905" y="2843"/>
                  <a:pt x="23913" y="2836"/>
                </a:cubicBezTo>
                <a:cubicBezTo>
                  <a:pt x="23913" y="2836"/>
                  <a:pt x="23913" y="2836"/>
                  <a:pt x="23913" y="2836"/>
                </a:cubicBezTo>
                <a:cubicBezTo>
                  <a:pt x="23922" y="2829"/>
                  <a:pt x="23934" y="2830"/>
                  <a:pt x="23941" y="2838"/>
                </a:cubicBezTo>
                <a:cubicBezTo>
                  <a:pt x="23949" y="2847"/>
                  <a:pt x="23947" y="2859"/>
                  <a:pt x="23939" y="2866"/>
                </a:cubicBezTo>
                <a:close/>
                <a:moveTo>
                  <a:pt x="24031" y="2789"/>
                </a:moveTo>
                <a:cubicBezTo>
                  <a:pt x="24031" y="2789"/>
                  <a:pt x="24031" y="2789"/>
                  <a:pt x="24031" y="2789"/>
                </a:cubicBezTo>
                <a:cubicBezTo>
                  <a:pt x="24022" y="2796"/>
                  <a:pt x="24010" y="2795"/>
                  <a:pt x="24003" y="2787"/>
                </a:cubicBezTo>
                <a:cubicBezTo>
                  <a:pt x="23995" y="2778"/>
                  <a:pt x="23996" y="2765"/>
                  <a:pt x="24005" y="2758"/>
                </a:cubicBezTo>
                <a:cubicBezTo>
                  <a:pt x="24005" y="2758"/>
                  <a:pt x="24005" y="2758"/>
                  <a:pt x="24005" y="2758"/>
                </a:cubicBezTo>
                <a:cubicBezTo>
                  <a:pt x="24013" y="2751"/>
                  <a:pt x="24026" y="2752"/>
                  <a:pt x="24033" y="2760"/>
                </a:cubicBezTo>
                <a:cubicBezTo>
                  <a:pt x="24040" y="2769"/>
                  <a:pt x="24039" y="2782"/>
                  <a:pt x="24031" y="2789"/>
                </a:cubicBezTo>
                <a:close/>
                <a:moveTo>
                  <a:pt x="25272" y="1479"/>
                </a:moveTo>
                <a:cubicBezTo>
                  <a:pt x="25272" y="1479"/>
                  <a:pt x="25272" y="1479"/>
                  <a:pt x="25272" y="1479"/>
                </a:cubicBezTo>
                <a:cubicBezTo>
                  <a:pt x="25265" y="1488"/>
                  <a:pt x="25253" y="1490"/>
                  <a:pt x="25244" y="1483"/>
                </a:cubicBezTo>
                <a:cubicBezTo>
                  <a:pt x="25235" y="1477"/>
                  <a:pt x="25233" y="1464"/>
                  <a:pt x="25240" y="1455"/>
                </a:cubicBezTo>
                <a:cubicBezTo>
                  <a:pt x="25240" y="1455"/>
                  <a:pt x="25240" y="1455"/>
                  <a:pt x="25240" y="1455"/>
                </a:cubicBezTo>
                <a:cubicBezTo>
                  <a:pt x="25246" y="1446"/>
                  <a:pt x="25259" y="1445"/>
                  <a:pt x="25268" y="1451"/>
                </a:cubicBezTo>
                <a:cubicBezTo>
                  <a:pt x="25276" y="1458"/>
                  <a:pt x="25278" y="1470"/>
                  <a:pt x="25272" y="1479"/>
                </a:cubicBezTo>
                <a:close/>
                <a:moveTo>
                  <a:pt x="24730" y="2126"/>
                </a:moveTo>
                <a:cubicBezTo>
                  <a:pt x="24730" y="2126"/>
                  <a:pt x="24730" y="2126"/>
                  <a:pt x="24730" y="2126"/>
                </a:cubicBezTo>
                <a:cubicBezTo>
                  <a:pt x="24722" y="2134"/>
                  <a:pt x="24709" y="2134"/>
                  <a:pt x="24701" y="2127"/>
                </a:cubicBezTo>
                <a:cubicBezTo>
                  <a:pt x="24693" y="2119"/>
                  <a:pt x="24693" y="2106"/>
                  <a:pt x="24701" y="2098"/>
                </a:cubicBezTo>
                <a:cubicBezTo>
                  <a:pt x="24708" y="2090"/>
                  <a:pt x="24721" y="2090"/>
                  <a:pt x="24729" y="2098"/>
                </a:cubicBezTo>
                <a:cubicBezTo>
                  <a:pt x="24737" y="2105"/>
                  <a:pt x="24737" y="2118"/>
                  <a:pt x="24730" y="2126"/>
                </a:cubicBezTo>
                <a:close/>
                <a:moveTo>
                  <a:pt x="24812" y="2037"/>
                </a:moveTo>
                <a:cubicBezTo>
                  <a:pt x="24812" y="2037"/>
                  <a:pt x="24812" y="2037"/>
                  <a:pt x="24812" y="2037"/>
                </a:cubicBezTo>
                <a:cubicBezTo>
                  <a:pt x="24804" y="2046"/>
                  <a:pt x="24791" y="2046"/>
                  <a:pt x="24783" y="2039"/>
                </a:cubicBezTo>
                <a:cubicBezTo>
                  <a:pt x="24775" y="2031"/>
                  <a:pt x="24775" y="2019"/>
                  <a:pt x="24782" y="2010"/>
                </a:cubicBezTo>
                <a:cubicBezTo>
                  <a:pt x="24782" y="2010"/>
                  <a:pt x="24782" y="2010"/>
                  <a:pt x="24782" y="2010"/>
                </a:cubicBezTo>
                <a:cubicBezTo>
                  <a:pt x="24789" y="2002"/>
                  <a:pt x="24802" y="2002"/>
                  <a:pt x="24810" y="2009"/>
                </a:cubicBezTo>
                <a:cubicBezTo>
                  <a:pt x="24818" y="2017"/>
                  <a:pt x="24819" y="2029"/>
                  <a:pt x="24812" y="2037"/>
                </a:cubicBezTo>
                <a:close/>
                <a:moveTo>
                  <a:pt x="21487" y="4569"/>
                </a:moveTo>
                <a:cubicBezTo>
                  <a:pt x="21493" y="4578"/>
                  <a:pt x="21490" y="4590"/>
                  <a:pt x="21481" y="4596"/>
                </a:cubicBezTo>
                <a:cubicBezTo>
                  <a:pt x="21481" y="4596"/>
                  <a:pt x="21481" y="4596"/>
                  <a:pt x="21481" y="4596"/>
                </a:cubicBezTo>
                <a:cubicBezTo>
                  <a:pt x="21471" y="4602"/>
                  <a:pt x="21459" y="4599"/>
                  <a:pt x="21453" y="4590"/>
                </a:cubicBezTo>
                <a:cubicBezTo>
                  <a:pt x="21447" y="4581"/>
                  <a:pt x="21450" y="4568"/>
                  <a:pt x="21459" y="4562"/>
                </a:cubicBezTo>
                <a:cubicBezTo>
                  <a:pt x="21459" y="4562"/>
                  <a:pt x="21459" y="4562"/>
                  <a:pt x="21459" y="4562"/>
                </a:cubicBezTo>
                <a:cubicBezTo>
                  <a:pt x="21469" y="4557"/>
                  <a:pt x="21481" y="4559"/>
                  <a:pt x="21487" y="4569"/>
                </a:cubicBezTo>
                <a:close/>
                <a:moveTo>
                  <a:pt x="21385" y="4633"/>
                </a:moveTo>
                <a:cubicBezTo>
                  <a:pt x="21391" y="4642"/>
                  <a:pt x="21388" y="4655"/>
                  <a:pt x="21379" y="4660"/>
                </a:cubicBezTo>
                <a:cubicBezTo>
                  <a:pt x="21379" y="4660"/>
                  <a:pt x="21379" y="4660"/>
                  <a:pt x="21379" y="4660"/>
                </a:cubicBezTo>
                <a:cubicBezTo>
                  <a:pt x="21370" y="4666"/>
                  <a:pt x="21357" y="4664"/>
                  <a:pt x="21352" y="4654"/>
                </a:cubicBezTo>
                <a:cubicBezTo>
                  <a:pt x="21346" y="4645"/>
                  <a:pt x="21348" y="4633"/>
                  <a:pt x="21358" y="4627"/>
                </a:cubicBezTo>
                <a:cubicBezTo>
                  <a:pt x="21358" y="4627"/>
                  <a:pt x="21358" y="4627"/>
                  <a:pt x="21358" y="4627"/>
                </a:cubicBezTo>
                <a:cubicBezTo>
                  <a:pt x="21367" y="4621"/>
                  <a:pt x="21379" y="4624"/>
                  <a:pt x="21385" y="4633"/>
                </a:cubicBezTo>
                <a:close/>
                <a:moveTo>
                  <a:pt x="24701" y="2098"/>
                </a:moveTo>
                <a:cubicBezTo>
                  <a:pt x="24701" y="2098"/>
                  <a:pt x="24701" y="2098"/>
                  <a:pt x="24701" y="2098"/>
                </a:cubicBezTo>
                <a:cubicBezTo>
                  <a:pt x="24701" y="2098"/>
                  <a:pt x="24701" y="2098"/>
                  <a:pt x="24701" y="2098"/>
                </a:cubicBezTo>
                <a:close/>
                <a:moveTo>
                  <a:pt x="24890" y="1919"/>
                </a:moveTo>
                <a:cubicBezTo>
                  <a:pt x="24898" y="1927"/>
                  <a:pt x="24899" y="1939"/>
                  <a:pt x="24892" y="1948"/>
                </a:cubicBezTo>
                <a:cubicBezTo>
                  <a:pt x="24885" y="1956"/>
                  <a:pt x="24872" y="1957"/>
                  <a:pt x="24864" y="1949"/>
                </a:cubicBezTo>
                <a:cubicBezTo>
                  <a:pt x="24855" y="1942"/>
                  <a:pt x="24855" y="1929"/>
                  <a:pt x="24862" y="1921"/>
                </a:cubicBezTo>
                <a:cubicBezTo>
                  <a:pt x="24862" y="1921"/>
                  <a:pt x="24862" y="1921"/>
                  <a:pt x="24862" y="1921"/>
                </a:cubicBezTo>
                <a:cubicBezTo>
                  <a:pt x="24869" y="1913"/>
                  <a:pt x="24882" y="1912"/>
                  <a:pt x="24890" y="1919"/>
                </a:cubicBezTo>
                <a:close/>
                <a:moveTo>
                  <a:pt x="25195" y="1547"/>
                </a:moveTo>
                <a:cubicBezTo>
                  <a:pt x="25204" y="1554"/>
                  <a:pt x="25206" y="1567"/>
                  <a:pt x="25199" y="1575"/>
                </a:cubicBezTo>
                <a:cubicBezTo>
                  <a:pt x="25199" y="1575"/>
                  <a:pt x="25199" y="1575"/>
                  <a:pt x="25199" y="1575"/>
                </a:cubicBezTo>
                <a:cubicBezTo>
                  <a:pt x="25192" y="1584"/>
                  <a:pt x="25180" y="1586"/>
                  <a:pt x="25171" y="1579"/>
                </a:cubicBezTo>
                <a:cubicBezTo>
                  <a:pt x="25162" y="1572"/>
                  <a:pt x="25161" y="1560"/>
                  <a:pt x="25167" y="1551"/>
                </a:cubicBezTo>
                <a:cubicBezTo>
                  <a:pt x="25167" y="1551"/>
                  <a:pt x="25167" y="1551"/>
                  <a:pt x="25167" y="1551"/>
                </a:cubicBezTo>
                <a:cubicBezTo>
                  <a:pt x="25174" y="1542"/>
                  <a:pt x="25187" y="1541"/>
                  <a:pt x="25195" y="1547"/>
                </a:cubicBezTo>
                <a:close/>
                <a:moveTo>
                  <a:pt x="24562" y="2271"/>
                </a:moveTo>
                <a:cubicBezTo>
                  <a:pt x="24570" y="2278"/>
                  <a:pt x="24570" y="2291"/>
                  <a:pt x="24562" y="2299"/>
                </a:cubicBezTo>
                <a:cubicBezTo>
                  <a:pt x="24554" y="2307"/>
                  <a:pt x="24541" y="2307"/>
                  <a:pt x="24534" y="2299"/>
                </a:cubicBezTo>
                <a:cubicBezTo>
                  <a:pt x="24526" y="2291"/>
                  <a:pt x="24526" y="2278"/>
                  <a:pt x="24534" y="2271"/>
                </a:cubicBezTo>
                <a:cubicBezTo>
                  <a:pt x="24541" y="2263"/>
                  <a:pt x="24554" y="2263"/>
                  <a:pt x="24562" y="2271"/>
                </a:cubicBezTo>
                <a:close/>
                <a:moveTo>
                  <a:pt x="24971" y="1856"/>
                </a:moveTo>
                <a:cubicBezTo>
                  <a:pt x="24971" y="1856"/>
                  <a:pt x="24971" y="1856"/>
                  <a:pt x="24971" y="1856"/>
                </a:cubicBezTo>
                <a:cubicBezTo>
                  <a:pt x="24964" y="1865"/>
                  <a:pt x="24951" y="1866"/>
                  <a:pt x="24943" y="1859"/>
                </a:cubicBezTo>
                <a:cubicBezTo>
                  <a:pt x="24935" y="1851"/>
                  <a:pt x="24934" y="1839"/>
                  <a:pt x="24941" y="1830"/>
                </a:cubicBezTo>
                <a:cubicBezTo>
                  <a:pt x="24941" y="1830"/>
                  <a:pt x="24941" y="1830"/>
                  <a:pt x="24941" y="1830"/>
                </a:cubicBezTo>
                <a:cubicBezTo>
                  <a:pt x="24948" y="1822"/>
                  <a:pt x="24960" y="1821"/>
                  <a:pt x="24969" y="1828"/>
                </a:cubicBezTo>
                <a:cubicBezTo>
                  <a:pt x="24977" y="1835"/>
                  <a:pt x="24978" y="1848"/>
                  <a:pt x="24971" y="1856"/>
                </a:cubicBezTo>
                <a:close/>
                <a:moveTo>
                  <a:pt x="25121" y="1642"/>
                </a:moveTo>
                <a:cubicBezTo>
                  <a:pt x="25130" y="1649"/>
                  <a:pt x="25132" y="1662"/>
                  <a:pt x="25125" y="1670"/>
                </a:cubicBezTo>
                <a:cubicBezTo>
                  <a:pt x="25118" y="1679"/>
                  <a:pt x="25105" y="1680"/>
                  <a:pt x="25097" y="1673"/>
                </a:cubicBezTo>
                <a:cubicBezTo>
                  <a:pt x="25088" y="1666"/>
                  <a:pt x="25086" y="1654"/>
                  <a:pt x="25093" y="1645"/>
                </a:cubicBezTo>
                <a:cubicBezTo>
                  <a:pt x="25100" y="1637"/>
                  <a:pt x="25113" y="1635"/>
                  <a:pt x="25121" y="1642"/>
                </a:cubicBezTo>
                <a:close/>
                <a:moveTo>
                  <a:pt x="22494" y="3912"/>
                </a:moveTo>
                <a:cubicBezTo>
                  <a:pt x="22500" y="3921"/>
                  <a:pt x="22498" y="3933"/>
                  <a:pt x="22488" y="3940"/>
                </a:cubicBezTo>
                <a:cubicBezTo>
                  <a:pt x="22488" y="3940"/>
                  <a:pt x="22488" y="3940"/>
                  <a:pt x="22488" y="3940"/>
                </a:cubicBezTo>
                <a:cubicBezTo>
                  <a:pt x="22479" y="3946"/>
                  <a:pt x="22467" y="3943"/>
                  <a:pt x="22461" y="3934"/>
                </a:cubicBezTo>
                <a:cubicBezTo>
                  <a:pt x="22455" y="3925"/>
                  <a:pt x="22457" y="3913"/>
                  <a:pt x="22466" y="3906"/>
                </a:cubicBezTo>
                <a:cubicBezTo>
                  <a:pt x="22466" y="3906"/>
                  <a:pt x="22466" y="3906"/>
                  <a:pt x="22466" y="3906"/>
                </a:cubicBezTo>
                <a:cubicBezTo>
                  <a:pt x="22475" y="3900"/>
                  <a:pt x="22488" y="3903"/>
                  <a:pt x="22494" y="3912"/>
                </a:cubicBezTo>
                <a:close/>
                <a:moveTo>
                  <a:pt x="22194" y="4112"/>
                </a:moveTo>
                <a:cubicBezTo>
                  <a:pt x="22200" y="4121"/>
                  <a:pt x="22197" y="4134"/>
                  <a:pt x="22188" y="4140"/>
                </a:cubicBezTo>
                <a:cubicBezTo>
                  <a:pt x="22188" y="4140"/>
                  <a:pt x="22188" y="4140"/>
                  <a:pt x="22188" y="4140"/>
                </a:cubicBezTo>
                <a:cubicBezTo>
                  <a:pt x="22179" y="4146"/>
                  <a:pt x="22167" y="4143"/>
                  <a:pt x="22160" y="4134"/>
                </a:cubicBezTo>
                <a:cubicBezTo>
                  <a:pt x="22154" y="4125"/>
                  <a:pt x="22157" y="4112"/>
                  <a:pt x="22166" y="4106"/>
                </a:cubicBezTo>
                <a:cubicBezTo>
                  <a:pt x="22166" y="4106"/>
                  <a:pt x="22166" y="4106"/>
                  <a:pt x="22166" y="4106"/>
                </a:cubicBezTo>
                <a:cubicBezTo>
                  <a:pt x="22175" y="4100"/>
                  <a:pt x="22188" y="4103"/>
                  <a:pt x="22194" y="4112"/>
                </a:cubicBezTo>
                <a:close/>
                <a:moveTo>
                  <a:pt x="22093" y="4178"/>
                </a:moveTo>
                <a:cubicBezTo>
                  <a:pt x="22099" y="4187"/>
                  <a:pt x="22097" y="4200"/>
                  <a:pt x="22088" y="4206"/>
                </a:cubicBezTo>
                <a:cubicBezTo>
                  <a:pt x="22078" y="4212"/>
                  <a:pt x="22066" y="4209"/>
                  <a:pt x="22060" y="4200"/>
                </a:cubicBezTo>
                <a:cubicBezTo>
                  <a:pt x="22054" y="4191"/>
                  <a:pt x="22056" y="4178"/>
                  <a:pt x="22066" y="4172"/>
                </a:cubicBezTo>
                <a:cubicBezTo>
                  <a:pt x="22075" y="4166"/>
                  <a:pt x="22087" y="4169"/>
                  <a:pt x="22093" y="4178"/>
                </a:cubicBezTo>
                <a:close/>
                <a:moveTo>
                  <a:pt x="22294" y="4046"/>
                </a:moveTo>
                <a:cubicBezTo>
                  <a:pt x="22300" y="4055"/>
                  <a:pt x="22298" y="4067"/>
                  <a:pt x="22289" y="4073"/>
                </a:cubicBezTo>
                <a:cubicBezTo>
                  <a:pt x="22279" y="4080"/>
                  <a:pt x="22267" y="4077"/>
                  <a:pt x="22261" y="4068"/>
                </a:cubicBezTo>
                <a:cubicBezTo>
                  <a:pt x="22255" y="4059"/>
                  <a:pt x="22257" y="4046"/>
                  <a:pt x="22266" y="4040"/>
                </a:cubicBezTo>
                <a:cubicBezTo>
                  <a:pt x="22276" y="4034"/>
                  <a:pt x="22288" y="4037"/>
                  <a:pt x="22294" y="4046"/>
                </a:cubicBezTo>
                <a:close/>
                <a:moveTo>
                  <a:pt x="21588" y="4504"/>
                </a:moveTo>
                <a:cubicBezTo>
                  <a:pt x="21594" y="4513"/>
                  <a:pt x="21592" y="4526"/>
                  <a:pt x="21582" y="4532"/>
                </a:cubicBezTo>
                <a:cubicBezTo>
                  <a:pt x="21582" y="4532"/>
                  <a:pt x="21582" y="4532"/>
                  <a:pt x="21582" y="4532"/>
                </a:cubicBezTo>
                <a:cubicBezTo>
                  <a:pt x="21573" y="4538"/>
                  <a:pt x="21561" y="4535"/>
                  <a:pt x="21555" y="4526"/>
                </a:cubicBezTo>
                <a:cubicBezTo>
                  <a:pt x="21549" y="4516"/>
                  <a:pt x="21551" y="4504"/>
                  <a:pt x="21561" y="4498"/>
                </a:cubicBezTo>
                <a:cubicBezTo>
                  <a:pt x="21570" y="4492"/>
                  <a:pt x="21582" y="4495"/>
                  <a:pt x="21588" y="4504"/>
                </a:cubicBezTo>
                <a:close/>
                <a:moveTo>
                  <a:pt x="22394" y="3979"/>
                </a:moveTo>
                <a:cubicBezTo>
                  <a:pt x="22400" y="3988"/>
                  <a:pt x="22398" y="4001"/>
                  <a:pt x="22389" y="4007"/>
                </a:cubicBezTo>
                <a:cubicBezTo>
                  <a:pt x="22389" y="4007"/>
                  <a:pt x="22389" y="4007"/>
                  <a:pt x="22389" y="4007"/>
                </a:cubicBezTo>
                <a:cubicBezTo>
                  <a:pt x="22379" y="4013"/>
                  <a:pt x="22367" y="4010"/>
                  <a:pt x="22361" y="4001"/>
                </a:cubicBezTo>
                <a:cubicBezTo>
                  <a:pt x="22355" y="3992"/>
                  <a:pt x="22357" y="3980"/>
                  <a:pt x="22366" y="3973"/>
                </a:cubicBezTo>
                <a:cubicBezTo>
                  <a:pt x="22366" y="3973"/>
                  <a:pt x="22366" y="3973"/>
                  <a:pt x="22366" y="3973"/>
                </a:cubicBezTo>
                <a:cubicBezTo>
                  <a:pt x="22376" y="3967"/>
                  <a:pt x="22388" y="3970"/>
                  <a:pt x="22394" y="3979"/>
                </a:cubicBezTo>
                <a:close/>
                <a:moveTo>
                  <a:pt x="21690" y="4439"/>
                </a:moveTo>
                <a:cubicBezTo>
                  <a:pt x="21696" y="4449"/>
                  <a:pt x="21693" y="4461"/>
                  <a:pt x="21684" y="4467"/>
                </a:cubicBezTo>
                <a:cubicBezTo>
                  <a:pt x="21674" y="4473"/>
                  <a:pt x="21662" y="4470"/>
                  <a:pt x="21656" y="4461"/>
                </a:cubicBezTo>
                <a:cubicBezTo>
                  <a:pt x="21650" y="4452"/>
                  <a:pt x="21653" y="4439"/>
                  <a:pt x="21662" y="4433"/>
                </a:cubicBezTo>
                <a:cubicBezTo>
                  <a:pt x="21671" y="4427"/>
                  <a:pt x="21684" y="4430"/>
                  <a:pt x="21690" y="4439"/>
                </a:cubicBezTo>
                <a:close/>
                <a:moveTo>
                  <a:pt x="21791" y="4374"/>
                </a:moveTo>
                <a:cubicBezTo>
                  <a:pt x="21797" y="4384"/>
                  <a:pt x="21794" y="4396"/>
                  <a:pt x="21785" y="4402"/>
                </a:cubicBezTo>
                <a:cubicBezTo>
                  <a:pt x="21785" y="4402"/>
                  <a:pt x="21785" y="4402"/>
                  <a:pt x="21785" y="4402"/>
                </a:cubicBezTo>
                <a:cubicBezTo>
                  <a:pt x="21776" y="4408"/>
                  <a:pt x="21763" y="4405"/>
                  <a:pt x="21757" y="4396"/>
                </a:cubicBezTo>
                <a:cubicBezTo>
                  <a:pt x="21751" y="4387"/>
                  <a:pt x="21754" y="4374"/>
                  <a:pt x="21763" y="4368"/>
                </a:cubicBezTo>
                <a:cubicBezTo>
                  <a:pt x="21763" y="4368"/>
                  <a:pt x="21763" y="4368"/>
                  <a:pt x="21763" y="4368"/>
                </a:cubicBezTo>
                <a:cubicBezTo>
                  <a:pt x="21773" y="4363"/>
                  <a:pt x="21785" y="4365"/>
                  <a:pt x="21791" y="4374"/>
                </a:cubicBezTo>
                <a:close/>
                <a:moveTo>
                  <a:pt x="21993" y="4244"/>
                </a:moveTo>
                <a:cubicBezTo>
                  <a:pt x="21999" y="4253"/>
                  <a:pt x="21996" y="4266"/>
                  <a:pt x="21987" y="4272"/>
                </a:cubicBezTo>
                <a:cubicBezTo>
                  <a:pt x="21987" y="4272"/>
                  <a:pt x="21987" y="4272"/>
                  <a:pt x="21987" y="4272"/>
                </a:cubicBezTo>
                <a:cubicBezTo>
                  <a:pt x="21978" y="4278"/>
                  <a:pt x="21965" y="4275"/>
                  <a:pt x="21959" y="4266"/>
                </a:cubicBezTo>
                <a:cubicBezTo>
                  <a:pt x="21953" y="4256"/>
                  <a:pt x="21956" y="4244"/>
                  <a:pt x="21965" y="4238"/>
                </a:cubicBezTo>
                <a:cubicBezTo>
                  <a:pt x="21965" y="4238"/>
                  <a:pt x="21965" y="4238"/>
                  <a:pt x="21965" y="4238"/>
                </a:cubicBezTo>
                <a:cubicBezTo>
                  <a:pt x="21974" y="4232"/>
                  <a:pt x="21987" y="4235"/>
                  <a:pt x="21993" y="4244"/>
                </a:cubicBezTo>
                <a:close/>
                <a:moveTo>
                  <a:pt x="21892" y="4309"/>
                </a:moveTo>
                <a:cubicBezTo>
                  <a:pt x="21898" y="4319"/>
                  <a:pt x="21895" y="4331"/>
                  <a:pt x="21886" y="4337"/>
                </a:cubicBezTo>
                <a:cubicBezTo>
                  <a:pt x="21886" y="4337"/>
                  <a:pt x="21886" y="4337"/>
                  <a:pt x="21886" y="4337"/>
                </a:cubicBezTo>
                <a:cubicBezTo>
                  <a:pt x="21877" y="4343"/>
                  <a:pt x="21864" y="4340"/>
                  <a:pt x="21858" y="4331"/>
                </a:cubicBezTo>
                <a:cubicBezTo>
                  <a:pt x="21852" y="4322"/>
                  <a:pt x="21855" y="4309"/>
                  <a:pt x="21864" y="4303"/>
                </a:cubicBezTo>
                <a:cubicBezTo>
                  <a:pt x="21864" y="4303"/>
                  <a:pt x="21864" y="4303"/>
                  <a:pt x="21864" y="4303"/>
                </a:cubicBezTo>
                <a:cubicBezTo>
                  <a:pt x="21874" y="4297"/>
                  <a:pt x="21886" y="4300"/>
                  <a:pt x="21892" y="4309"/>
                </a:cubicBezTo>
                <a:close/>
                <a:moveTo>
                  <a:pt x="25341" y="1355"/>
                </a:moveTo>
                <a:cubicBezTo>
                  <a:pt x="25345" y="1359"/>
                  <a:pt x="25347" y="1364"/>
                  <a:pt x="25347" y="1369"/>
                </a:cubicBezTo>
                <a:cubicBezTo>
                  <a:pt x="25347" y="1375"/>
                  <a:pt x="25345" y="1380"/>
                  <a:pt x="25341" y="1384"/>
                </a:cubicBezTo>
                <a:cubicBezTo>
                  <a:pt x="25338" y="1387"/>
                  <a:pt x="25332" y="1389"/>
                  <a:pt x="25327" y="1389"/>
                </a:cubicBezTo>
                <a:cubicBezTo>
                  <a:pt x="25322" y="1389"/>
                  <a:pt x="25317" y="1387"/>
                  <a:pt x="25313" y="1384"/>
                </a:cubicBezTo>
                <a:cubicBezTo>
                  <a:pt x="25309" y="1380"/>
                  <a:pt x="25307" y="1375"/>
                  <a:pt x="25307" y="1369"/>
                </a:cubicBezTo>
                <a:cubicBezTo>
                  <a:pt x="25307" y="1364"/>
                  <a:pt x="25309" y="1359"/>
                  <a:pt x="25313" y="1355"/>
                </a:cubicBezTo>
                <a:cubicBezTo>
                  <a:pt x="25317" y="1352"/>
                  <a:pt x="25322" y="1349"/>
                  <a:pt x="25327" y="1349"/>
                </a:cubicBezTo>
                <a:cubicBezTo>
                  <a:pt x="25332" y="1349"/>
                  <a:pt x="25338" y="1352"/>
                  <a:pt x="25341" y="1355"/>
                </a:cubicBezTo>
                <a:close/>
                <a:moveTo>
                  <a:pt x="12900" y="6518"/>
                </a:moveTo>
                <a:cubicBezTo>
                  <a:pt x="12896" y="6514"/>
                  <a:pt x="12894" y="6509"/>
                  <a:pt x="12894" y="6504"/>
                </a:cubicBezTo>
                <a:cubicBezTo>
                  <a:pt x="12894" y="6498"/>
                  <a:pt x="12896" y="6493"/>
                  <a:pt x="12900" y="6490"/>
                </a:cubicBezTo>
                <a:cubicBezTo>
                  <a:pt x="12904" y="6486"/>
                  <a:pt x="12909" y="6484"/>
                  <a:pt x="12914" y="6484"/>
                </a:cubicBezTo>
                <a:cubicBezTo>
                  <a:pt x="12919" y="6484"/>
                  <a:pt x="12925" y="6486"/>
                  <a:pt x="12928" y="6490"/>
                </a:cubicBezTo>
                <a:cubicBezTo>
                  <a:pt x="12932" y="6493"/>
                  <a:pt x="12934" y="6498"/>
                  <a:pt x="12934" y="6504"/>
                </a:cubicBezTo>
                <a:cubicBezTo>
                  <a:pt x="12934" y="6509"/>
                  <a:pt x="12932" y="6514"/>
                  <a:pt x="12928" y="6518"/>
                </a:cubicBezTo>
                <a:cubicBezTo>
                  <a:pt x="12925" y="6522"/>
                  <a:pt x="12919" y="6524"/>
                  <a:pt x="12914" y="6524"/>
                </a:cubicBezTo>
                <a:cubicBezTo>
                  <a:pt x="12909" y="6524"/>
                  <a:pt x="12904" y="6522"/>
                  <a:pt x="12900" y="6518"/>
                </a:cubicBezTo>
                <a:close/>
                <a:moveTo>
                  <a:pt x="10538" y="10151"/>
                </a:moveTo>
                <a:cubicBezTo>
                  <a:pt x="10542" y="10155"/>
                  <a:pt x="10544" y="10160"/>
                  <a:pt x="10544" y="10165"/>
                </a:cubicBezTo>
                <a:cubicBezTo>
                  <a:pt x="10544" y="10170"/>
                  <a:pt x="10542" y="10175"/>
                  <a:pt x="10538" y="10179"/>
                </a:cubicBezTo>
                <a:cubicBezTo>
                  <a:pt x="10534" y="10183"/>
                  <a:pt x="10529" y="10185"/>
                  <a:pt x="10524" y="10185"/>
                </a:cubicBezTo>
                <a:cubicBezTo>
                  <a:pt x="10519" y="10185"/>
                  <a:pt x="10514" y="10183"/>
                  <a:pt x="10510" y="10179"/>
                </a:cubicBezTo>
                <a:cubicBezTo>
                  <a:pt x="10506" y="10175"/>
                  <a:pt x="10504" y="10170"/>
                  <a:pt x="10504" y="10165"/>
                </a:cubicBezTo>
                <a:cubicBezTo>
                  <a:pt x="10504" y="10160"/>
                  <a:pt x="10506" y="10155"/>
                  <a:pt x="10510" y="10151"/>
                </a:cubicBezTo>
                <a:cubicBezTo>
                  <a:pt x="10514" y="10147"/>
                  <a:pt x="10519" y="10145"/>
                  <a:pt x="10524" y="10145"/>
                </a:cubicBezTo>
                <a:cubicBezTo>
                  <a:pt x="10529" y="10145"/>
                  <a:pt x="10534" y="10147"/>
                  <a:pt x="10538" y="10151"/>
                </a:cubicBezTo>
                <a:close/>
                <a:moveTo>
                  <a:pt x="34" y="13363"/>
                </a:moveTo>
                <a:cubicBezTo>
                  <a:pt x="38" y="13367"/>
                  <a:pt x="40" y="13372"/>
                  <a:pt x="40" y="13377"/>
                </a:cubicBezTo>
                <a:cubicBezTo>
                  <a:pt x="40" y="13383"/>
                  <a:pt x="38" y="13388"/>
                  <a:pt x="34" y="13391"/>
                </a:cubicBezTo>
                <a:cubicBezTo>
                  <a:pt x="30" y="13395"/>
                  <a:pt x="25" y="13397"/>
                  <a:pt x="20" y="13397"/>
                </a:cubicBezTo>
                <a:cubicBezTo>
                  <a:pt x="15" y="13397"/>
                  <a:pt x="10" y="13395"/>
                  <a:pt x="6" y="13391"/>
                </a:cubicBezTo>
                <a:cubicBezTo>
                  <a:pt x="2" y="13388"/>
                  <a:pt x="0" y="13383"/>
                  <a:pt x="0" y="13377"/>
                </a:cubicBezTo>
                <a:cubicBezTo>
                  <a:pt x="0" y="13372"/>
                  <a:pt x="2" y="13367"/>
                  <a:pt x="6" y="13363"/>
                </a:cubicBezTo>
                <a:cubicBezTo>
                  <a:pt x="10" y="13359"/>
                  <a:pt x="15" y="13357"/>
                  <a:pt x="20" y="13357"/>
                </a:cubicBezTo>
                <a:cubicBezTo>
                  <a:pt x="25" y="13357"/>
                  <a:pt x="30" y="13359"/>
                  <a:pt x="34" y="13363"/>
                </a:cubicBezTo>
                <a:close/>
                <a:moveTo>
                  <a:pt x="11400" y="8941"/>
                </a:moveTo>
                <a:cubicBezTo>
                  <a:pt x="11404" y="8945"/>
                  <a:pt x="11406" y="8950"/>
                  <a:pt x="11406" y="8955"/>
                </a:cubicBezTo>
                <a:cubicBezTo>
                  <a:pt x="11406" y="8961"/>
                  <a:pt x="11404" y="8966"/>
                  <a:pt x="11400" y="8969"/>
                </a:cubicBezTo>
                <a:cubicBezTo>
                  <a:pt x="11396" y="8973"/>
                  <a:pt x="11391" y="8975"/>
                  <a:pt x="11386" y="8975"/>
                </a:cubicBezTo>
                <a:cubicBezTo>
                  <a:pt x="11380" y="8975"/>
                  <a:pt x="11375" y="8973"/>
                  <a:pt x="11372" y="8969"/>
                </a:cubicBezTo>
                <a:cubicBezTo>
                  <a:pt x="11368" y="8966"/>
                  <a:pt x="11366" y="8961"/>
                  <a:pt x="11366" y="8955"/>
                </a:cubicBezTo>
                <a:cubicBezTo>
                  <a:pt x="11366" y="8950"/>
                  <a:pt x="11368" y="8945"/>
                  <a:pt x="11372" y="8941"/>
                </a:cubicBezTo>
                <a:cubicBezTo>
                  <a:pt x="11375" y="8937"/>
                  <a:pt x="11380" y="8935"/>
                  <a:pt x="11386" y="8935"/>
                </a:cubicBezTo>
                <a:cubicBezTo>
                  <a:pt x="11391" y="8935"/>
                  <a:pt x="11396" y="8937"/>
                  <a:pt x="11400" y="8941"/>
                </a:cubicBezTo>
                <a:close/>
                <a:moveTo>
                  <a:pt x="11707" y="8677"/>
                </a:moveTo>
                <a:cubicBezTo>
                  <a:pt x="11710" y="8681"/>
                  <a:pt x="11712" y="8686"/>
                  <a:pt x="11712" y="8691"/>
                </a:cubicBezTo>
                <a:cubicBezTo>
                  <a:pt x="11712" y="8696"/>
                  <a:pt x="11710" y="8702"/>
                  <a:pt x="11707" y="8705"/>
                </a:cubicBezTo>
                <a:cubicBezTo>
                  <a:pt x="11703" y="8709"/>
                  <a:pt x="11698" y="8711"/>
                  <a:pt x="11692" y="8711"/>
                </a:cubicBezTo>
                <a:cubicBezTo>
                  <a:pt x="11687" y="8711"/>
                  <a:pt x="11682" y="8709"/>
                  <a:pt x="11678" y="8705"/>
                </a:cubicBezTo>
                <a:cubicBezTo>
                  <a:pt x="11675" y="8702"/>
                  <a:pt x="11672" y="8696"/>
                  <a:pt x="11672" y="8691"/>
                </a:cubicBezTo>
                <a:cubicBezTo>
                  <a:pt x="11672" y="8686"/>
                  <a:pt x="11675" y="8681"/>
                  <a:pt x="11678" y="8677"/>
                </a:cubicBezTo>
                <a:cubicBezTo>
                  <a:pt x="11682" y="8673"/>
                  <a:pt x="11687" y="8671"/>
                  <a:pt x="11692" y="8671"/>
                </a:cubicBezTo>
                <a:cubicBezTo>
                  <a:pt x="11698" y="8671"/>
                  <a:pt x="11703" y="8673"/>
                  <a:pt x="11707" y="8677"/>
                </a:cubicBezTo>
                <a:close/>
                <a:moveTo>
                  <a:pt x="8531" y="10604"/>
                </a:moveTo>
                <a:cubicBezTo>
                  <a:pt x="8535" y="10608"/>
                  <a:pt x="8537" y="10613"/>
                  <a:pt x="8537" y="10618"/>
                </a:cubicBezTo>
                <a:cubicBezTo>
                  <a:pt x="8537" y="10624"/>
                  <a:pt x="8535" y="10629"/>
                  <a:pt x="8531" y="10632"/>
                </a:cubicBezTo>
                <a:cubicBezTo>
                  <a:pt x="8528" y="10636"/>
                  <a:pt x="8522" y="10638"/>
                  <a:pt x="8517" y="10638"/>
                </a:cubicBezTo>
                <a:cubicBezTo>
                  <a:pt x="8512" y="10638"/>
                  <a:pt x="8507" y="10636"/>
                  <a:pt x="8503" y="10632"/>
                </a:cubicBezTo>
                <a:cubicBezTo>
                  <a:pt x="8499" y="10629"/>
                  <a:pt x="8497" y="10624"/>
                  <a:pt x="8497" y="10618"/>
                </a:cubicBezTo>
                <a:cubicBezTo>
                  <a:pt x="8497" y="10613"/>
                  <a:pt x="8499" y="10608"/>
                  <a:pt x="8503" y="10604"/>
                </a:cubicBezTo>
                <a:cubicBezTo>
                  <a:pt x="8507" y="10600"/>
                  <a:pt x="8512" y="10598"/>
                  <a:pt x="8517" y="10598"/>
                </a:cubicBezTo>
                <a:cubicBezTo>
                  <a:pt x="8522" y="10598"/>
                  <a:pt x="8528" y="10600"/>
                  <a:pt x="8531" y="10604"/>
                </a:cubicBezTo>
                <a:close/>
                <a:moveTo>
                  <a:pt x="7734" y="11292"/>
                </a:moveTo>
                <a:cubicBezTo>
                  <a:pt x="7738" y="11296"/>
                  <a:pt x="7740" y="11301"/>
                  <a:pt x="7740" y="11306"/>
                </a:cubicBezTo>
                <a:cubicBezTo>
                  <a:pt x="7740" y="11311"/>
                  <a:pt x="7738" y="11316"/>
                  <a:pt x="7734" y="11320"/>
                </a:cubicBezTo>
                <a:cubicBezTo>
                  <a:pt x="7731" y="11324"/>
                  <a:pt x="7726" y="11326"/>
                  <a:pt x="7720" y="11326"/>
                </a:cubicBezTo>
                <a:cubicBezTo>
                  <a:pt x="7715" y="11326"/>
                  <a:pt x="7710" y="11324"/>
                  <a:pt x="7706" y="11320"/>
                </a:cubicBezTo>
                <a:cubicBezTo>
                  <a:pt x="7702" y="11316"/>
                  <a:pt x="7700" y="11311"/>
                  <a:pt x="7700" y="11306"/>
                </a:cubicBezTo>
                <a:cubicBezTo>
                  <a:pt x="7700" y="11301"/>
                  <a:pt x="7702" y="11296"/>
                  <a:pt x="7706" y="11292"/>
                </a:cubicBezTo>
                <a:cubicBezTo>
                  <a:pt x="7710" y="11288"/>
                  <a:pt x="7715" y="11286"/>
                  <a:pt x="7720" y="11286"/>
                </a:cubicBezTo>
                <a:cubicBezTo>
                  <a:pt x="7726" y="11286"/>
                  <a:pt x="7731" y="11288"/>
                  <a:pt x="7734" y="11292"/>
                </a:cubicBezTo>
                <a:close/>
                <a:moveTo>
                  <a:pt x="11021" y="8136"/>
                </a:moveTo>
                <a:cubicBezTo>
                  <a:pt x="11017" y="8133"/>
                  <a:pt x="11015" y="8127"/>
                  <a:pt x="11015" y="8122"/>
                </a:cubicBezTo>
                <a:cubicBezTo>
                  <a:pt x="11015" y="8117"/>
                  <a:pt x="11017" y="8112"/>
                  <a:pt x="11021" y="8108"/>
                </a:cubicBezTo>
                <a:cubicBezTo>
                  <a:pt x="11024" y="8104"/>
                  <a:pt x="11030" y="8102"/>
                  <a:pt x="11035" y="8102"/>
                </a:cubicBezTo>
                <a:cubicBezTo>
                  <a:pt x="11040" y="8102"/>
                  <a:pt x="11045" y="8104"/>
                  <a:pt x="11049" y="8108"/>
                </a:cubicBezTo>
                <a:cubicBezTo>
                  <a:pt x="11053" y="8112"/>
                  <a:pt x="11055" y="8117"/>
                  <a:pt x="11055" y="8122"/>
                </a:cubicBezTo>
                <a:cubicBezTo>
                  <a:pt x="11055" y="8127"/>
                  <a:pt x="11053" y="8133"/>
                  <a:pt x="11049" y="8136"/>
                </a:cubicBezTo>
                <a:cubicBezTo>
                  <a:pt x="11045" y="8140"/>
                  <a:pt x="11040" y="8142"/>
                  <a:pt x="11035" y="8142"/>
                </a:cubicBezTo>
                <a:cubicBezTo>
                  <a:pt x="11030" y="8142"/>
                  <a:pt x="11024" y="8140"/>
                  <a:pt x="11021" y="8136"/>
                </a:cubicBezTo>
                <a:close/>
                <a:moveTo>
                  <a:pt x="16500" y="6721"/>
                </a:moveTo>
                <a:cubicBezTo>
                  <a:pt x="16504" y="6724"/>
                  <a:pt x="16506" y="6729"/>
                  <a:pt x="16506" y="6735"/>
                </a:cubicBezTo>
                <a:cubicBezTo>
                  <a:pt x="16506" y="6740"/>
                  <a:pt x="16504" y="6745"/>
                  <a:pt x="16500" y="6749"/>
                </a:cubicBezTo>
                <a:cubicBezTo>
                  <a:pt x="16497" y="6753"/>
                  <a:pt x="16492" y="6755"/>
                  <a:pt x="16486" y="6755"/>
                </a:cubicBezTo>
                <a:cubicBezTo>
                  <a:pt x="16481" y="6755"/>
                  <a:pt x="16476" y="6753"/>
                  <a:pt x="16472" y="6749"/>
                </a:cubicBezTo>
                <a:cubicBezTo>
                  <a:pt x="16468" y="6745"/>
                  <a:pt x="16466" y="6740"/>
                  <a:pt x="16466" y="6735"/>
                </a:cubicBezTo>
                <a:cubicBezTo>
                  <a:pt x="16466" y="6729"/>
                  <a:pt x="16468" y="6724"/>
                  <a:pt x="16472" y="6721"/>
                </a:cubicBezTo>
                <a:cubicBezTo>
                  <a:pt x="16476" y="6717"/>
                  <a:pt x="16481" y="6715"/>
                  <a:pt x="16486" y="6715"/>
                </a:cubicBezTo>
                <a:cubicBezTo>
                  <a:pt x="16492" y="6715"/>
                  <a:pt x="16497" y="6717"/>
                  <a:pt x="16500" y="6721"/>
                </a:cubicBezTo>
                <a:close/>
                <a:moveTo>
                  <a:pt x="21281" y="4694"/>
                </a:moveTo>
                <a:cubicBezTo>
                  <a:pt x="21285" y="4697"/>
                  <a:pt x="21287" y="4702"/>
                  <a:pt x="21287" y="4708"/>
                </a:cubicBezTo>
                <a:cubicBezTo>
                  <a:pt x="21287" y="4713"/>
                  <a:pt x="21285" y="4718"/>
                  <a:pt x="21281" y="4722"/>
                </a:cubicBezTo>
                <a:cubicBezTo>
                  <a:pt x="21277" y="4726"/>
                  <a:pt x="21272" y="4728"/>
                  <a:pt x="21267" y="4728"/>
                </a:cubicBezTo>
                <a:cubicBezTo>
                  <a:pt x="21261" y="4728"/>
                  <a:pt x="21256" y="4726"/>
                  <a:pt x="21253" y="4722"/>
                </a:cubicBezTo>
                <a:cubicBezTo>
                  <a:pt x="21249" y="4718"/>
                  <a:pt x="21247" y="4713"/>
                  <a:pt x="21247" y="4708"/>
                </a:cubicBezTo>
                <a:cubicBezTo>
                  <a:pt x="21247" y="4702"/>
                  <a:pt x="21249" y="4697"/>
                  <a:pt x="21253" y="4694"/>
                </a:cubicBezTo>
                <a:cubicBezTo>
                  <a:pt x="21256" y="4690"/>
                  <a:pt x="21261" y="4688"/>
                  <a:pt x="21267" y="4688"/>
                </a:cubicBezTo>
                <a:cubicBezTo>
                  <a:pt x="21272" y="4688"/>
                  <a:pt x="21277" y="4690"/>
                  <a:pt x="21281" y="4694"/>
                </a:cubicBezTo>
                <a:close/>
                <a:moveTo>
                  <a:pt x="3930" y="12485"/>
                </a:moveTo>
                <a:cubicBezTo>
                  <a:pt x="3933" y="12489"/>
                  <a:pt x="3935" y="12494"/>
                  <a:pt x="3935" y="12499"/>
                </a:cubicBezTo>
                <a:cubicBezTo>
                  <a:pt x="3935" y="12504"/>
                  <a:pt x="3933" y="12509"/>
                  <a:pt x="3930" y="12513"/>
                </a:cubicBezTo>
                <a:cubicBezTo>
                  <a:pt x="3926" y="12517"/>
                  <a:pt x="3921" y="12519"/>
                  <a:pt x="3915" y="12519"/>
                </a:cubicBezTo>
                <a:cubicBezTo>
                  <a:pt x="3910" y="12519"/>
                  <a:pt x="3905" y="12517"/>
                  <a:pt x="3901" y="12513"/>
                </a:cubicBezTo>
                <a:cubicBezTo>
                  <a:pt x="3898" y="12509"/>
                  <a:pt x="3895" y="12504"/>
                  <a:pt x="3895" y="12499"/>
                </a:cubicBezTo>
                <a:cubicBezTo>
                  <a:pt x="3895" y="12494"/>
                  <a:pt x="3898" y="12489"/>
                  <a:pt x="3901" y="12485"/>
                </a:cubicBezTo>
                <a:cubicBezTo>
                  <a:pt x="3905" y="12481"/>
                  <a:pt x="3910" y="12479"/>
                  <a:pt x="3915" y="12479"/>
                </a:cubicBezTo>
                <a:cubicBezTo>
                  <a:pt x="3921" y="12479"/>
                  <a:pt x="3926" y="12481"/>
                  <a:pt x="3930" y="12485"/>
                </a:cubicBezTo>
                <a:close/>
                <a:moveTo>
                  <a:pt x="13439" y="7479"/>
                </a:moveTo>
                <a:cubicBezTo>
                  <a:pt x="13435" y="7476"/>
                  <a:pt x="13433" y="7470"/>
                  <a:pt x="13433" y="7465"/>
                </a:cubicBezTo>
                <a:cubicBezTo>
                  <a:pt x="13433" y="7460"/>
                  <a:pt x="13435" y="7455"/>
                  <a:pt x="13439" y="7451"/>
                </a:cubicBezTo>
                <a:cubicBezTo>
                  <a:pt x="13442" y="7447"/>
                  <a:pt x="13448" y="7445"/>
                  <a:pt x="13453" y="7445"/>
                </a:cubicBezTo>
                <a:cubicBezTo>
                  <a:pt x="13458" y="7445"/>
                  <a:pt x="13463" y="7447"/>
                  <a:pt x="13467" y="7451"/>
                </a:cubicBezTo>
                <a:cubicBezTo>
                  <a:pt x="13471" y="7455"/>
                  <a:pt x="13473" y="7460"/>
                  <a:pt x="13473" y="7465"/>
                </a:cubicBezTo>
                <a:cubicBezTo>
                  <a:pt x="13473" y="7470"/>
                  <a:pt x="13471" y="7476"/>
                  <a:pt x="13467" y="7479"/>
                </a:cubicBezTo>
                <a:cubicBezTo>
                  <a:pt x="13463" y="7483"/>
                  <a:pt x="13458" y="7485"/>
                  <a:pt x="13453" y="7485"/>
                </a:cubicBezTo>
                <a:cubicBezTo>
                  <a:pt x="13448" y="7485"/>
                  <a:pt x="13442" y="7483"/>
                  <a:pt x="13439" y="7479"/>
                </a:cubicBezTo>
                <a:close/>
                <a:moveTo>
                  <a:pt x="12607" y="7277"/>
                </a:moveTo>
                <a:cubicBezTo>
                  <a:pt x="12602" y="7277"/>
                  <a:pt x="12596" y="7275"/>
                  <a:pt x="12593" y="7271"/>
                </a:cubicBezTo>
                <a:cubicBezTo>
                  <a:pt x="12589" y="7267"/>
                  <a:pt x="12587" y="7262"/>
                  <a:pt x="12587" y="7257"/>
                </a:cubicBezTo>
                <a:cubicBezTo>
                  <a:pt x="12587" y="7252"/>
                  <a:pt x="12589" y="7247"/>
                  <a:pt x="12593" y="7243"/>
                </a:cubicBezTo>
                <a:cubicBezTo>
                  <a:pt x="12596" y="7239"/>
                  <a:pt x="12602" y="7237"/>
                  <a:pt x="12607" y="7237"/>
                </a:cubicBezTo>
                <a:cubicBezTo>
                  <a:pt x="12612" y="7237"/>
                  <a:pt x="12617" y="7239"/>
                  <a:pt x="12621" y="7243"/>
                </a:cubicBezTo>
                <a:cubicBezTo>
                  <a:pt x="12625" y="7247"/>
                  <a:pt x="12627" y="7252"/>
                  <a:pt x="12627" y="7257"/>
                </a:cubicBezTo>
                <a:cubicBezTo>
                  <a:pt x="12627" y="7262"/>
                  <a:pt x="12625" y="7267"/>
                  <a:pt x="12621" y="7271"/>
                </a:cubicBezTo>
                <a:cubicBezTo>
                  <a:pt x="12617" y="7275"/>
                  <a:pt x="12612" y="7277"/>
                  <a:pt x="12607" y="7277"/>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9">
            <a:extLst>
              <a:ext uri="{FF2B5EF4-FFF2-40B4-BE49-F238E27FC236}">
                <a16:creationId xmlns:a16="http://schemas.microsoft.com/office/drawing/2014/main" id="{844967E4-11FE-4617-B99F-A871AA73AB09}"/>
              </a:ext>
            </a:extLst>
          </p:cNvPr>
          <p:cNvSpPr>
            <a:spLocks/>
          </p:cNvSpPr>
          <p:nvPr userDrawn="1"/>
        </p:nvSpPr>
        <p:spPr bwMode="gray">
          <a:xfrm>
            <a:off x="9680575" y="7100700"/>
            <a:ext cx="647700" cy="104775"/>
          </a:xfrm>
          <a:custGeom>
            <a:avLst/>
            <a:gdLst>
              <a:gd name="T0" fmla="*/ 139 w 2040"/>
              <a:gd name="T1" fmla="*/ 157 h 333"/>
              <a:gd name="T2" fmla="*/ 139 w 2040"/>
              <a:gd name="T3" fmla="*/ 65 h 333"/>
              <a:gd name="T4" fmla="*/ 116 w 2040"/>
              <a:gd name="T5" fmla="*/ 130 h 333"/>
              <a:gd name="T6" fmla="*/ 0 w 2040"/>
              <a:gd name="T7" fmla="*/ 262 h 333"/>
              <a:gd name="T8" fmla="*/ 30 w 2040"/>
              <a:gd name="T9" fmla="*/ 129 h 333"/>
              <a:gd name="T10" fmla="*/ 139 w 2040"/>
              <a:gd name="T11" fmla="*/ 0 h 333"/>
              <a:gd name="T12" fmla="*/ 357 w 2040"/>
              <a:gd name="T13" fmla="*/ 23 h 333"/>
              <a:gd name="T14" fmla="*/ 333 w 2040"/>
              <a:gd name="T15" fmla="*/ 333 h 333"/>
              <a:gd name="T16" fmla="*/ 271 w 2040"/>
              <a:gd name="T17" fmla="*/ 310 h 333"/>
              <a:gd name="T18" fmla="*/ 93 w 2040"/>
              <a:gd name="T19" fmla="*/ 243 h 333"/>
              <a:gd name="T20" fmla="*/ 79 w 2040"/>
              <a:gd name="T21" fmla="*/ 327 h 333"/>
              <a:gd name="T22" fmla="*/ 7 w 2040"/>
              <a:gd name="T23" fmla="*/ 327 h 333"/>
              <a:gd name="T24" fmla="*/ 1126 w 2040"/>
              <a:gd name="T25" fmla="*/ 266 h 333"/>
              <a:gd name="T26" fmla="*/ 1150 w 2040"/>
              <a:gd name="T27" fmla="*/ 205 h 333"/>
              <a:gd name="T28" fmla="*/ 964 w 2040"/>
              <a:gd name="T29" fmla="*/ 66 h 333"/>
              <a:gd name="T30" fmla="*/ 1133 w 2040"/>
              <a:gd name="T31" fmla="*/ 128 h 333"/>
              <a:gd name="T32" fmla="*/ 1109 w 2040"/>
              <a:gd name="T33" fmla="*/ 66 h 333"/>
              <a:gd name="T34" fmla="*/ 917 w 2040"/>
              <a:gd name="T35" fmla="*/ 333 h 333"/>
              <a:gd name="T36" fmla="*/ 893 w 2040"/>
              <a:gd name="T37" fmla="*/ 22 h 333"/>
              <a:gd name="T38" fmla="*/ 1113 w 2040"/>
              <a:gd name="T39" fmla="*/ 0 h 333"/>
              <a:gd name="T40" fmla="*/ 1205 w 2040"/>
              <a:gd name="T41" fmla="*/ 157 h 333"/>
              <a:gd name="T42" fmla="*/ 1130 w 2040"/>
              <a:gd name="T43" fmla="*/ 333 h 333"/>
              <a:gd name="T44" fmla="*/ 2040 w 2040"/>
              <a:gd name="T45" fmla="*/ 310 h 333"/>
              <a:gd name="T46" fmla="*/ 1779 w 2040"/>
              <a:gd name="T47" fmla="*/ 333 h 333"/>
              <a:gd name="T48" fmla="*/ 1756 w 2040"/>
              <a:gd name="T49" fmla="*/ 278 h 333"/>
              <a:gd name="T50" fmla="*/ 1780 w 2040"/>
              <a:gd name="T51" fmla="*/ 255 h 333"/>
              <a:gd name="T52" fmla="*/ 1762 w 2040"/>
              <a:gd name="T53" fmla="*/ 66 h 333"/>
              <a:gd name="T54" fmla="*/ 1762 w 2040"/>
              <a:gd name="T55" fmla="*/ 7 h 333"/>
              <a:gd name="T56" fmla="*/ 1857 w 2040"/>
              <a:gd name="T57" fmla="*/ 7 h 333"/>
              <a:gd name="T58" fmla="*/ 2017 w 2040"/>
              <a:gd name="T59" fmla="*/ 255 h 333"/>
              <a:gd name="T60" fmla="*/ 1428 w 2040"/>
              <a:gd name="T61" fmla="*/ 94 h 333"/>
              <a:gd name="T62" fmla="*/ 1613 w 2040"/>
              <a:gd name="T63" fmla="*/ 131 h 333"/>
              <a:gd name="T64" fmla="*/ 1634 w 2040"/>
              <a:gd name="T65" fmla="*/ 181 h 333"/>
              <a:gd name="T66" fmla="*/ 1422 w 2040"/>
              <a:gd name="T67" fmla="*/ 202 h 333"/>
              <a:gd name="T68" fmla="*/ 1443 w 2040"/>
              <a:gd name="T69" fmla="*/ 247 h 333"/>
              <a:gd name="T70" fmla="*/ 1634 w 2040"/>
              <a:gd name="T71" fmla="*/ 267 h 333"/>
              <a:gd name="T72" fmla="*/ 1613 w 2040"/>
              <a:gd name="T73" fmla="*/ 316 h 333"/>
              <a:gd name="T74" fmla="*/ 1344 w 2040"/>
              <a:gd name="T75" fmla="*/ 222 h 333"/>
              <a:gd name="T76" fmla="*/ 1443 w 2040"/>
              <a:gd name="T77" fmla="*/ 17 h 333"/>
              <a:gd name="T78" fmla="*/ 1634 w 2040"/>
              <a:gd name="T79" fmla="*/ 37 h 333"/>
              <a:gd name="T80" fmla="*/ 1614 w 2040"/>
              <a:gd name="T81" fmla="*/ 87 h 333"/>
              <a:gd name="T82" fmla="*/ 487 w 2040"/>
              <a:gd name="T83" fmla="*/ 81 h 333"/>
              <a:gd name="T84" fmla="*/ 487 w 2040"/>
              <a:gd name="T85" fmla="*/ 23 h 333"/>
              <a:gd name="T86" fmla="*/ 742 w 2040"/>
              <a:gd name="T87" fmla="*/ 45 h 333"/>
              <a:gd name="T88" fmla="*/ 742 w 2040"/>
              <a:gd name="T89" fmla="*/ 289 h 333"/>
              <a:gd name="T90" fmla="*/ 487 w 2040"/>
              <a:gd name="T91" fmla="*/ 311 h 333"/>
              <a:gd name="T92" fmla="*/ 487 w 2040"/>
              <a:gd name="T93" fmla="*/ 253 h 333"/>
              <a:gd name="T94" fmla="*/ 687 w 2040"/>
              <a:gd name="T95" fmla="*/ 240 h 333"/>
              <a:gd name="T96" fmla="*/ 502 w 2040"/>
              <a:gd name="T97" fmla="*/ 202 h 333"/>
              <a:gd name="T98" fmla="*/ 481 w 2040"/>
              <a:gd name="T99" fmla="*/ 152 h 333"/>
              <a:gd name="T100" fmla="*/ 693 w 2040"/>
              <a:gd name="T101" fmla="*/ 131 h 333"/>
              <a:gd name="T102" fmla="*/ 672 w 2040"/>
              <a:gd name="T103" fmla="*/ 8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0" h="333">
                <a:moveTo>
                  <a:pt x="116" y="130"/>
                </a:moveTo>
                <a:cubicBezTo>
                  <a:pt x="116" y="138"/>
                  <a:pt x="119" y="144"/>
                  <a:pt x="123" y="149"/>
                </a:cubicBezTo>
                <a:cubicBezTo>
                  <a:pt x="128" y="154"/>
                  <a:pt x="133" y="157"/>
                  <a:pt x="139" y="157"/>
                </a:cubicBezTo>
                <a:cubicBezTo>
                  <a:pt x="271" y="157"/>
                  <a:pt x="271" y="157"/>
                  <a:pt x="271" y="157"/>
                </a:cubicBezTo>
                <a:cubicBezTo>
                  <a:pt x="271" y="65"/>
                  <a:pt x="271" y="65"/>
                  <a:pt x="271" y="65"/>
                </a:cubicBezTo>
                <a:cubicBezTo>
                  <a:pt x="139" y="65"/>
                  <a:pt x="139" y="65"/>
                  <a:pt x="139" y="65"/>
                </a:cubicBezTo>
                <a:cubicBezTo>
                  <a:pt x="133" y="65"/>
                  <a:pt x="128" y="68"/>
                  <a:pt x="123" y="73"/>
                </a:cubicBezTo>
                <a:cubicBezTo>
                  <a:pt x="119" y="78"/>
                  <a:pt x="116" y="85"/>
                  <a:pt x="116" y="93"/>
                </a:cubicBezTo>
                <a:lnTo>
                  <a:pt x="116" y="130"/>
                </a:lnTo>
                <a:close/>
                <a:moveTo>
                  <a:pt x="7" y="327"/>
                </a:moveTo>
                <a:cubicBezTo>
                  <a:pt x="2" y="322"/>
                  <a:pt x="0" y="317"/>
                  <a:pt x="0" y="310"/>
                </a:cubicBezTo>
                <a:cubicBezTo>
                  <a:pt x="0" y="262"/>
                  <a:pt x="0" y="262"/>
                  <a:pt x="0" y="262"/>
                </a:cubicBezTo>
                <a:cubicBezTo>
                  <a:pt x="0" y="239"/>
                  <a:pt x="3" y="221"/>
                  <a:pt x="11" y="208"/>
                </a:cubicBezTo>
                <a:cubicBezTo>
                  <a:pt x="17" y="198"/>
                  <a:pt x="28" y="188"/>
                  <a:pt x="43" y="179"/>
                </a:cubicBezTo>
                <a:cubicBezTo>
                  <a:pt x="35" y="163"/>
                  <a:pt x="30" y="147"/>
                  <a:pt x="30" y="129"/>
                </a:cubicBezTo>
                <a:cubicBezTo>
                  <a:pt x="30" y="105"/>
                  <a:pt x="30" y="105"/>
                  <a:pt x="30" y="105"/>
                </a:cubicBezTo>
                <a:cubicBezTo>
                  <a:pt x="30" y="76"/>
                  <a:pt x="41" y="51"/>
                  <a:pt x="62" y="31"/>
                </a:cubicBezTo>
                <a:cubicBezTo>
                  <a:pt x="83" y="11"/>
                  <a:pt x="109" y="0"/>
                  <a:pt x="139" y="0"/>
                </a:cubicBezTo>
                <a:cubicBezTo>
                  <a:pt x="333" y="0"/>
                  <a:pt x="333" y="0"/>
                  <a:pt x="333" y="0"/>
                </a:cubicBezTo>
                <a:cubicBezTo>
                  <a:pt x="340" y="0"/>
                  <a:pt x="346" y="2"/>
                  <a:pt x="350" y="7"/>
                </a:cubicBezTo>
                <a:cubicBezTo>
                  <a:pt x="355" y="11"/>
                  <a:pt x="357" y="17"/>
                  <a:pt x="357" y="23"/>
                </a:cubicBezTo>
                <a:cubicBezTo>
                  <a:pt x="357" y="310"/>
                  <a:pt x="357" y="310"/>
                  <a:pt x="357" y="310"/>
                </a:cubicBezTo>
                <a:cubicBezTo>
                  <a:pt x="357" y="317"/>
                  <a:pt x="355" y="322"/>
                  <a:pt x="350" y="327"/>
                </a:cubicBezTo>
                <a:cubicBezTo>
                  <a:pt x="346" y="331"/>
                  <a:pt x="340" y="333"/>
                  <a:pt x="333" y="333"/>
                </a:cubicBezTo>
                <a:cubicBezTo>
                  <a:pt x="294" y="333"/>
                  <a:pt x="294" y="333"/>
                  <a:pt x="294" y="333"/>
                </a:cubicBezTo>
                <a:cubicBezTo>
                  <a:pt x="288" y="333"/>
                  <a:pt x="282" y="331"/>
                  <a:pt x="278" y="327"/>
                </a:cubicBezTo>
                <a:cubicBezTo>
                  <a:pt x="273" y="322"/>
                  <a:pt x="271" y="317"/>
                  <a:pt x="271" y="310"/>
                </a:cubicBezTo>
                <a:cubicBezTo>
                  <a:pt x="271" y="235"/>
                  <a:pt x="271" y="235"/>
                  <a:pt x="271" y="235"/>
                </a:cubicBezTo>
                <a:cubicBezTo>
                  <a:pt x="109" y="235"/>
                  <a:pt x="109" y="235"/>
                  <a:pt x="109" y="235"/>
                </a:cubicBezTo>
                <a:cubicBezTo>
                  <a:pt x="103" y="235"/>
                  <a:pt x="98" y="238"/>
                  <a:pt x="93" y="243"/>
                </a:cubicBezTo>
                <a:cubicBezTo>
                  <a:pt x="88" y="248"/>
                  <a:pt x="86" y="254"/>
                  <a:pt x="86" y="262"/>
                </a:cubicBezTo>
                <a:cubicBezTo>
                  <a:pt x="86" y="310"/>
                  <a:pt x="86" y="310"/>
                  <a:pt x="86" y="310"/>
                </a:cubicBezTo>
                <a:cubicBezTo>
                  <a:pt x="86" y="317"/>
                  <a:pt x="84" y="322"/>
                  <a:pt x="79" y="327"/>
                </a:cubicBezTo>
                <a:cubicBezTo>
                  <a:pt x="75" y="331"/>
                  <a:pt x="69" y="333"/>
                  <a:pt x="63" y="333"/>
                </a:cubicBezTo>
                <a:cubicBezTo>
                  <a:pt x="23" y="333"/>
                  <a:pt x="23" y="333"/>
                  <a:pt x="23" y="333"/>
                </a:cubicBezTo>
                <a:cubicBezTo>
                  <a:pt x="17" y="333"/>
                  <a:pt x="11" y="331"/>
                  <a:pt x="7" y="327"/>
                </a:cubicBezTo>
                <a:moveTo>
                  <a:pt x="964" y="194"/>
                </a:moveTo>
                <a:cubicBezTo>
                  <a:pt x="964" y="266"/>
                  <a:pt x="964" y="266"/>
                  <a:pt x="964" y="266"/>
                </a:cubicBezTo>
                <a:cubicBezTo>
                  <a:pt x="1126" y="266"/>
                  <a:pt x="1126" y="266"/>
                  <a:pt x="1126" y="266"/>
                </a:cubicBezTo>
                <a:cubicBezTo>
                  <a:pt x="1135" y="266"/>
                  <a:pt x="1143" y="263"/>
                  <a:pt x="1150" y="256"/>
                </a:cubicBezTo>
                <a:cubicBezTo>
                  <a:pt x="1157" y="249"/>
                  <a:pt x="1160" y="240"/>
                  <a:pt x="1160" y="230"/>
                </a:cubicBezTo>
                <a:cubicBezTo>
                  <a:pt x="1160" y="220"/>
                  <a:pt x="1157" y="211"/>
                  <a:pt x="1150" y="205"/>
                </a:cubicBezTo>
                <a:cubicBezTo>
                  <a:pt x="1143" y="198"/>
                  <a:pt x="1135" y="194"/>
                  <a:pt x="1126" y="194"/>
                </a:cubicBezTo>
                <a:lnTo>
                  <a:pt x="964" y="194"/>
                </a:lnTo>
                <a:close/>
                <a:moveTo>
                  <a:pt x="964" y="66"/>
                </a:moveTo>
                <a:cubicBezTo>
                  <a:pt x="964" y="139"/>
                  <a:pt x="964" y="139"/>
                  <a:pt x="964" y="139"/>
                </a:cubicBezTo>
                <a:cubicBezTo>
                  <a:pt x="1109" y="139"/>
                  <a:pt x="1109" y="139"/>
                  <a:pt x="1109" y="139"/>
                </a:cubicBezTo>
                <a:cubicBezTo>
                  <a:pt x="1118" y="139"/>
                  <a:pt x="1126" y="135"/>
                  <a:pt x="1133" y="128"/>
                </a:cubicBezTo>
                <a:cubicBezTo>
                  <a:pt x="1139" y="122"/>
                  <a:pt x="1143" y="113"/>
                  <a:pt x="1143" y="103"/>
                </a:cubicBezTo>
                <a:cubicBezTo>
                  <a:pt x="1143" y="92"/>
                  <a:pt x="1139" y="84"/>
                  <a:pt x="1133" y="77"/>
                </a:cubicBezTo>
                <a:cubicBezTo>
                  <a:pt x="1126" y="70"/>
                  <a:pt x="1118" y="66"/>
                  <a:pt x="1109" y="66"/>
                </a:cubicBezTo>
                <a:lnTo>
                  <a:pt x="964" y="66"/>
                </a:lnTo>
                <a:close/>
                <a:moveTo>
                  <a:pt x="1130" y="333"/>
                </a:moveTo>
                <a:cubicBezTo>
                  <a:pt x="917" y="333"/>
                  <a:pt x="917" y="333"/>
                  <a:pt x="917" y="333"/>
                </a:cubicBezTo>
                <a:cubicBezTo>
                  <a:pt x="910" y="333"/>
                  <a:pt x="905" y="331"/>
                  <a:pt x="900" y="327"/>
                </a:cubicBezTo>
                <a:cubicBezTo>
                  <a:pt x="896" y="322"/>
                  <a:pt x="893" y="317"/>
                  <a:pt x="893" y="311"/>
                </a:cubicBezTo>
                <a:cubicBezTo>
                  <a:pt x="893" y="22"/>
                  <a:pt x="893" y="22"/>
                  <a:pt x="893" y="22"/>
                </a:cubicBezTo>
                <a:cubicBezTo>
                  <a:pt x="893" y="16"/>
                  <a:pt x="896" y="11"/>
                  <a:pt x="900" y="7"/>
                </a:cubicBezTo>
                <a:cubicBezTo>
                  <a:pt x="905" y="2"/>
                  <a:pt x="910" y="0"/>
                  <a:pt x="917" y="0"/>
                </a:cubicBezTo>
                <a:cubicBezTo>
                  <a:pt x="1113" y="0"/>
                  <a:pt x="1113" y="0"/>
                  <a:pt x="1113" y="0"/>
                </a:cubicBezTo>
                <a:cubicBezTo>
                  <a:pt x="1143" y="0"/>
                  <a:pt x="1168" y="10"/>
                  <a:pt x="1190" y="30"/>
                </a:cubicBezTo>
                <a:cubicBezTo>
                  <a:pt x="1211" y="50"/>
                  <a:pt x="1222" y="74"/>
                  <a:pt x="1222" y="102"/>
                </a:cubicBezTo>
                <a:cubicBezTo>
                  <a:pt x="1222" y="122"/>
                  <a:pt x="1216" y="141"/>
                  <a:pt x="1205" y="157"/>
                </a:cubicBezTo>
                <a:cubicBezTo>
                  <a:pt x="1227" y="177"/>
                  <a:pt x="1239" y="202"/>
                  <a:pt x="1239" y="231"/>
                </a:cubicBezTo>
                <a:cubicBezTo>
                  <a:pt x="1239" y="259"/>
                  <a:pt x="1228" y="283"/>
                  <a:pt x="1207" y="303"/>
                </a:cubicBezTo>
                <a:cubicBezTo>
                  <a:pt x="1185" y="323"/>
                  <a:pt x="1160" y="333"/>
                  <a:pt x="1130" y="333"/>
                </a:cubicBezTo>
                <a:moveTo>
                  <a:pt x="2033" y="262"/>
                </a:moveTo>
                <a:cubicBezTo>
                  <a:pt x="2038" y="266"/>
                  <a:pt x="2040" y="272"/>
                  <a:pt x="2040" y="278"/>
                </a:cubicBezTo>
                <a:cubicBezTo>
                  <a:pt x="2040" y="310"/>
                  <a:pt x="2040" y="310"/>
                  <a:pt x="2040" y="310"/>
                </a:cubicBezTo>
                <a:cubicBezTo>
                  <a:pt x="2040" y="317"/>
                  <a:pt x="2038" y="322"/>
                  <a:pt x="2033" y="327"/>
                </a:cubicBezTo>
                <a:cubicBezTo>
                  <a:pt x="2029" y="331"/>
                  <a:pt x="2023" y="333"/>
                  <a:pt x="2017" y="333"/>
                </a:cubicBezTo>
                <a:cubicBezTo>
                  <a:pt x="1779" y="333"/>
                  <a:pt x="1779" y="333"/>
                  <a:pt x="1779" y="333"/>
                </a:cubicBezTo>
                <a:cubicBezTo>
                  <a:pt x="1772" y="333"/>
                  <a:pt x="1767" y="331"/>
                  <a:pt x="1762" y="327"/>
                </a:cubicBezTo>
                <a:cubicBezTo>
                  <a:pt x="1758" y="322"/>
                  <a:pt x="1756" y="317"/>
                  <a:pt x="1756" y="310"/>
                </a:cubicBezTo>
                <a:cubicBezTo>
                  <a:pt x="1756" y="278"/>
                  <a:pt x="1756" y="278"/>
                  <a:pt x="1756" y="278"/>
                </a:cubicBezTo>
                <a:cubicBezTo>
                  <a:pt x="1756" y="272"/>
                  <a:pt x="1758" y="266"/>
                  <a:pt x="1762" y="262"/>
                </a:cubicBezTo>
                <a:cubicBezTo>
                  <a:pt x="1767" y="257"/>
                  <a:pt x="1772" y="255"/>
                  <a:pt x="1779" y="255"/>
                </a:cubicBezTo>
                <a:cubicBezTo>
                  <a:pt x="1780" y="255"/>
                  <a:pt x="1780" y="255"/>
                  <a:pt x="1780" y="255"/>
                </a:cubicBezTo>
                <a:cubicBezTo>
                  <a:pt x="1780" y="73"/>
                  <a:pt x="1780" y="73"/>
                  <a:pt x="1780" y="73"/>
                </a:cubicBezTo>
                <a:cubicBezTo>
                  <a:pt x="1779" y="73"/>
                  <a:pt x="1779" y="73"/>
                  <a:pt x="1779" y="73"/>
                </a:cubicBezTo>
                <a:cubicBezTo>
                  <a:pt x="1772" y="73"/>
                  <a:pt x="1767" y="71"/>
                  <a:pt x="1762" y="66"/>
                </a:cubicBezTo>
                <a:cubicBezTo>
                  <a:pt x="1758" y="62"/>
                  <a:pt x="1756" y="57"/>
                  <a:pt x="1756" y="50"/>
                </a:cubicBezTo>
                <a:cubicBezTo>
                  <a:pt x="1756" y="23"/>
                  <a:pt x="1756" y="23"/>
                  <a:pt x="1756" y="23"/>
                </a:cubicBezTo>
                <a:cubicBezTo>
                  <a:pt x="1756" y="17"/>
                  <a:pt x="1758" y="11"/>
                  <a:pt x="1762" y="7"/>
                </a:cubicBezTo>
                <a:cubicBezTo>
                  <a:pt x="1767" y="2"/>
                  <a:pt x="1772" y="0"/>
                  <a:pt x="1779" y="0"/>
                </a:cubicBezTo>
                <a:cubicBezTo>
                  <a:pt x="1841" y="0"/>
                  <a:pt x="1841" y="0"/>
                  <a:pt x="1841" y="0"/>
                </a:cubicBezTo>
                <a:cubicBezTo>
                  <a:pt x="1847" y="0"/>
                  <a:pt x="1852" y="2"/>
                  <a:pt x="1857" y="7"/>
                </a:cubicBezTo>
                <a:cubicBezTo>
                  <a:pt x="1862" y="11"/>
                  <a:pt x="1864" y="17"/>
                  <a:pt x="1864" y="23"/>
                </a:cubicBezTo>
                <a:cubicBezTo>
                  <a:pt x="1864" y="255"/>
                  <a:pt x="1864" y="255"/>
                  <a:pt x="1864" y="255"/>
                </a:cubicBezTo>
                <a:cubicBezTo>
                  <a:pt x="2017" y="255"/>
                  <a:pt x="2017" y="255"/>
                  <a:pt x="2017" y="255"/>
                </a:cubicBezTo>
                <a:cubicBezTo>
                  <a:pt x="2023" y="255"/>
                  <a:pt x="2029" y="257"/>
                  <a:pt x="2033" y="262"/>
                </a:cubicBezTo>
                <a:moveTo>
                  <a:pt x="1443" y="87"/>
                </a:moveTo>
                <a:cubicBezTo>
                  <a:pt x="1437" y="87"/>
                  <a:pt x="1432" y="89"/>
                  <a:pt x="1428" y="94"/>
                </a:cubicBezTo>
                <a:cubicBezTo>
                  <a:pt x="1424" y="98"/>
                  <a:pt x="1422" y="104"/>
                  <a:pt x="1422" y="112"/>
                </a:cubicBezTo>
                <a:cubicBezTo>
                  <a:pt x="1422" y="131"/>
                  <a:pt x="1422" y="131"/>
                  <a:pt x="1422" y="131"/>
                </a:cubicBezTo>
                <a:cubicBezTo>
                  <a:pt x="1613" y="131"/>
                  <a:pt x="1613" y="131"/>
                  <a:pt x="1613" y="131"/>
                </a:cubicBezTo>
                <a:cubicBezTo>
                  <a:pt x="1619" y="131"/>
                  <a:pt x="1624" y="133"/>
                  <a:pt x="1628" y="137"/>
                </a:cubicBezTo>
                <a:cubicBezTo>
                  <a:pt x="1632" y="141"/>
                  <a:pt x="1634" y="146"/>
                  <a:pt x="1634" y="152"/>
                </a:cubicBezTo>
                <a:cubicBezTo>
                  <a:pt x="1634" y="181"/>
                  <a:pt x="1634" y="181"/>
                  <a:pt x="1634" y="181"/>
                </a:cubicBezTo>
                <a:cubicBezTo>
                  <a:pt x="1634" y="187"/>
                  <a:pt x="1632" y="192"/>
                  <a:pt x="1628" y="196"/>
                </a:cubicBezTo>
                <a:cubicBezTo>
                  <a:pt x="1624" y="200"/>
                  <a:pt x="1619" y="202"/>
                  <a:pt x="1613" y="202"/>
                </a:cubicBezTo>
                <a:cubicBezTo>
                  <a:pt x="1422" y="202"/>
                  <a:pt x="1422" y="202"/>
                  <a:pt x="1422" y="202"/>
                </a:cubicBezTo>
                <a:cubicBezTo>
                  <a:pt x="1422" y="222"/>
                  <a:pt x="1422" y="222"/>
                  <a:pt x="1422" y="222"/>
                </a:cubicBezTo>
                <a:cubicBezTo>
                  <a:pt x="1422" y="229"/>
                  <a:pt x="1424" y="235"/>
                  <a:pt x="1428" y="240"/>
                </a:cubicBezTo>
                <a:cubicBezTo>
                  <a:pt x="1432" y="244"/>
                  <a:pt x="1437" y="247"/>
                  <a:pt x="1443" y="247"/>
                </a:cubicBezTo>
                <a:cubicBezTo>
                  <a:pt x="1613" y="247"/>
                  <a:pt x="1613" y="247"/>
                  <a:pt x="1613" y="247"/>
                </a:cubicBezTo>
                <a:cubicBezTo>
                  <a:pt x="1619" y="247"/>
                  <a:pt x="1624" y="249"/>
                  <a:pt x="1628" y="253"/>
                </a:cubicBezTo>
                <a:cubicBezTo>
                  <a:pt x="1632" y="257"/>
                  <a:pt x="1634" y="261"/>
                  <a:pt x="1634" y="267"/>
                </a:cubicBezTo>
                <a:cubicBezTo>
                  <a:pt x="1634" y="296"/>
                  <a:pt x="1634" y="296"/>
                  <a:pt x="1634" y="296"/>
                </a:cubicBezTo>
                <a:cubicBezTo>
                  <a:pt x="1634" y="302"/>
                  <a:pt x="1632" y="307"/>
                  <a:pt x="1628" y="311"/>
                </a:cubicBezTo>
                <a:cubicBezTo>
                  <a:pt x="1624" y="314"/>
                  <a:pt x="1619" y="316"/>
                  <a:pt x="1613" y="316"/>
                </a:cubicBezTo>
                <a:cubicBezTo>
                  <a:pt x="1443" y="316"/>
                  <a:pt x="1443" y="316"/>
                  <a:pt x="1443" y="316"/>
                </a:cubicBezTo>
                <a:cubicBezTo>
                  <a:pt x="1415" y="316"/>
                  <a:pt x="1392" y="307"/>
                  <a:pt x="1373" y="289"/>
                </a:cubicBezTo>
                <a:cubicBezTo>
                  <a:pt x="1354" y="270"/>
                  <a:pt x="1344" y="248"/>
                  <a:pt x="1344" y="222"/>
                </a:cubicBezTo>
                <a:cubicBezTo>
                  <a:pt x="1344" y="112"/>
                  <a:pt x="1344" y="112"/>
                  <a:pt x="1344" y="112"/>
                </a:cubicBezTo>
                <a:cubicBezTo>
                  <a:pt x="1344" y="85"/>
                  <a:pt x="1354" y="63"/>
                  <a:pt x="1373" y="45"/>
                </a:cubicBezTo>
                <a:cubicBezTo>
                  <a:pt x="1392" y="26"/>
                  <a:pt x="1415" y="17"/>
                  <a:pt x="1443" y="17"/>
                </a:cubicBezTo>
                <a:cubicBezTo>
                  <a:pt x="1614" y="17"/>
                  <a:pt x="1614" y="17"/>
                  <a:pt x="1614" y="17"/>
                </a:cubicBezTo>
                <a:cubicBezTo>
                  <a:pt x="1619" y="17"/>
                  <a:pt x="1624" y="19"/>
                  <a:pt x="1628" y="23"/>
                </a:cubicBezTo>
                <a:cubicBezTo>
                  <a:pt x="1632" y="27"/>
                  <a:pt x="1634" y="32"/>
                  <a:pt x="1634" y="37"/>
                </a:cubicBezTo>
                <a:cubicBezTo>
                  <a:pt x="1634" y="66"/>
                  <a:pt x="1634" y="66"/>
                  <a:pt x="1634" y="66"/>
                </a:cubicBezTo>
                <a:cubicBezTo>
                  <a:pt x="1634" y="72"/>
                  <a:pt x="1632" y="77"/>
                  <a:pt x="1628" y="81"/>
                </a:cubicBezTo>
                <a:cubicBezTo>
                  <a:pt x="1624" y="85"/>
                  <a:pt x="1619" y="87"/>
                  <a:pt x="1614" y="87"/>
                </a:cubicBezTo>
                <a:lnTo>
                  <a:pt x="1443" y="87"/>
                </a:lnTo>
                <a:close/>
                <a:moveTo>
                  <a:pt x="501" y="87"/>
                </a:moveTo>
                <a:cubicBezTo>
                  <a:pt x="496" y="87"/>
                  <a:pt x="491" y="85"/>
                  <a:pt x="487" y="81"/>
                </a:cubicBezTo>
                <a:cubicBezTo>
                  <a:pt x="483" y="77"/>
                  <a:pt x="481" y="72"/>
                  <a:pt x="481" y="66"/>
                </a:cubicBezTo>
                <a:cubicBezTo>
                  <a:pt x="481" y="37"/>
                  <a:pt x="481" y="37"/>
                  <a:pt x="481" y="37"/>
                </a:cubicBezTo>
                <a:cubicBezTo>
                  <a:pt x="481" y="32"/>
                  <a:pt x="483" y="27"/>
                  <a:pt x="487" y="23"/>
                </a:cubicBezTo>
                <a:cubicBezTo>
                  <a:pt x="491" y="19"/>
                  <a:pt x="496" y="17"/>
                  <a:pt x="501" y="17"/>
                </a:cubicBezTo>
                <a:cubicBezTo>
                  <a:pt x="672" y="17"/>
                  <a:pt x="672" y="17"/>
                  <a:pt x="672" y="17"/>
                </a:cubicBezTo>
                <a:cubicBezTo>
                  <a:pt x="700" y="17"/>
                  <a:pt x="723" y="26"/>
                  <a:pt x="742" y="45"/>
                </a:cubicBezTo>
                <a:cubicBezTo>
                  <a:pt x="761" y="63"/>
                  <a:pt x="771" y="85"/>
                  <a:pt x="771" y="112"/>
                </a:cubicBezTo>
                <a:cubicBezTo>
                  <a:pt x="771" y="222"/>
                  <a:pt x="771" y="222"/>
                  <a:pt x="771" y="222"/>
                </a:cubicBezTo>
                <a:cubicBezTo>
                  <a:pt x="771" y="248"/>
                  <a:pt x="761" y="270"/>
                  <a:pt x="742" y="289"/>
                </a:cubicBezTo>
                <a:cubicBezTo>
                  <a:pt x="723" y="307"/>
                  <a:pt x="700" y="316"/>
                  <a:pt x="672" y="316"/>
                </a:cubicBezTo>
                <a:cubicBezTo>
                  <a:pt x="502" y="316"/>
                  <a:pt x="502" y="316"/>
                  <a:pt x="502" y="316"/>
                </a:cubicBezTo>
                <a:cubicBezTo>
                  <a:pt x="496" y="316"/>
                  <a:pt x="491" y="314"/>
                  <a:pt x="487" y="311"/>
                </a:cubicBezTo>
                <a:cubicBezTo>
                  <a:pt x="483" y="307"/>
                  <a:pt x="481" y="302"/>
                  <a:pt x="481" y="296"/>
                </a:cubicBezTo>
                <a:cubicBezTo>
                  <a:pt x="481" y="267"/>
                  <a:pt x="481" y="267"/>
                  <a:pt x="481" y="267"/>
                </a:cubicBezTo>
                <a:cubicBezTo>
                  <a:pt x="481" y="261"/>
                  <a:pt x="483" y="257"/>
                  <a:pt x="487" y="253"/>
                </a:cubicBezTo>
                <a:cubicBezTo>
                  <a:pt x="491" y="249"/>
                  <a:pt x="496" y="247"/>
                  <a:pt x="502" y="247"/>
                </a:cubicBezTo>
                <a:cubicBezTo>
                  <a:pt x="672" y="247"/>
                  <a:pt x="672" y="247"/>
                  <a:pt x="672" y="247"/>
                </a:cubicBezTo>
                <a:cubicBezTo>
                  <a:pt x="678" y="247"/>
                  <a:pt x="682" y="244"/>
                  <a:pt x="687" y="240"/>
                </a:cubicBezTo>
                <a:cubicBezTo>
                  <a:pt x="691" y="235"/>
                  <a:pt x="693" y="229"/>
                  <a:pt x="693" y="222"/>
                </a:cubicBezTo>
                <a:cubicBezTo>
                  <a:pt x="693" y="202"/>
                  <a:pt x="693" y="202"/>
                  <a:pt x="693" y="202"/>
                </a:cubicBezTo>
                <a:cubicBezTo>
                  <a:pt x="502" y="202"/>
                  <a:pt x="502" y="202"/>
                  <a:pt x="502" y="202"/>
                </a:cubicBezTo>
                <a:cubicBezTo>
                  <a:pt x="496" y="202"/>
                  <a:pt x="491" y="200"/>
                  <a:pt x="487" y="196"/>
                </a:cubicBezTo>
                <a:cubicBezTo>
                  <a:pt x="483" y="192"/>
                  <a:pt x="481" y="187"/>
                  <a:pt x="481" y="181"/>
                </a:cubicBezTo>
                <a:cubicBezTo>
                  <a:pt x="481" y="152"/>
                  <a:pt x="481" y="152"/>
                  <a:pt x="481" y="152"/>
                </a:cubicBezTo>
                <a:cubicBezTo>
                  <a:pt x="481" y="146"/>
                  <a:pt x="483" y="141"/>
                  <a:pt x="487" y="137"/>
                </a:cubicBezTo>
                <a:cubicBezTo>
                  <a:pt x="491" y="133"/>
                  <a:pt x="496" y="131"/>
                  <a:pt x="502" y="131"/>
                </a:cubicBezTo>
                <a:cubicBezTo>
                  <a:pt x="693" y="131"/>
                  <a:pt x="693" y="131"/>
                  <a:pt x="693" y="131"/>
                </a:cubicBezTo>
                <a:cubicBezTo>
                  <a:pt x="693" y="112"/>
                  <a:pt x="693" y="112"/>
                  <a:pt x="693" y="112"/>
                </a:cubicBezTo>
                <a:cubicBezTo>
                  <a:pt x="693" y="104"/>
                  <a:pt x="691" y="98"/>
                  <a:pt x="687" y="94"/>
                </a:cubicBezTo>
                <a:cubicBezTo>
                  <a:pt x="682" y="89"/>
                  <a:pt x="678" y="87"/>
                  <a:pt x="672" y="87"/>
                </a:cubicBezTo>
                <a:lnTo>
                  <a:pt x="501" y="87"/>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hasCustomPrompt="1"/>
          </p:nvPr>
        </p:nvSpPr>
        <p:spPr bwMode="gray">
          <a:xfrm>
            <a:off x="1080000" y="2044800"/>
            <a:ext cx="6471914" cy="479217"/>
          </a:xfrm>
        </p:spPr>
        <p:txBody>
          <a:bodyPr/>
          <a:lstStyle>
            <a:lvl1pPr marL="0" indent="0" algn="l">
              <a:lnSpc>
                <a:spcPct val="100000"/>
              </a:lnSpc>
              <a:buNone/>
              <a:defRPr sz="1700">
                <a:solidFill>
                  <a:schemeClr val="tx2"/>
                </a:solidFill>
              </a:defRPr>
            </a:lvl1pPr>
            <a:lvl2pPr marL="400964" indent="0" algn="ctr">
              <a:buNone/>
              <a:defRPr>
                <a:solidFill>
                  <a:schemeClr val="tx1">
                    <a:tint val="75000"/>
                  </a:schemeClr>
                </a:solidFill>
              </a:defRPr>
            </a:lvl2pPr>
            <a:lvl3pPr marL="801929" indent="0" algn="ctr">
              <a:buNone/>
              <a:defRPr>
                <a:solidFill>
                  <a:schemeClr val="tx1">
                    <a:tint val="75000"/>
                  </a:schemeClr>
                </a:solidFill>
              </a:defRPr>
            </a:lvl3pPr>
            <a:lvl4pPr marL="1202893" indent="0" algn="ctr">
              <a:buNone/>
              <a:defRPr>
                <a:solidFill>
                  <a:schemeClr val="tx1">
                    <a:tint val="75000"/>
                  </a:schemeClr>
                </a:solidFill>
              </a:defRPr>
            </a:lvl4pPr>
            <a:lvl5pPr marL="1603858" indent="0" algn="ctr">
              <a:buNone/>
              <a:defRPr>
                <a:solidFill>
                  <a:schemeClr val="tx1">
                    <a:tint val="75000"/>
                  </a:schemeClr>
                </a:solidFill>
              </a:defRPr>
            </a:lvl5pPr>
            <a:lvl6pPr marL="2004822" indent="0" algn="ctr">
              <a:buNone/>
              <a:defRPr>
                <a:solidFill>
                  <a:schemeClr val="tx1">
                    <a:tint val="75000"/>
                  </a:schemeClr>
                </a:solidFill>
              </a:defRPr>
            </a:lvl6pPr>
            <a:lvl7pPr marL="2405786" indent="0" algn="ctr">
              <a:buNone/>
              <a:defRPr>
                <a:solidFill>
                  <a:schemeClr val="tx1">
                    <a:tint val="75000"/>
                  </a:schemeClr>
                </a:solidFill>
              </a:defRPr>
            </a:lvl7pPr>
            <a:lvl8pPr marL="2806751" indent="0" algn="ctr">
              <a:buNone/>
              <a:defRPr>
                <a:solidFill>
                  <a:schemeClr val="tx1">
                    <a:tint val="75000"/>
                  </a:schemeClr>
                </a:solidFill>
              </a:defRPr>
            </a:lvl8pPr>
            <a:lvl9pPr marL="3207715" indent="0" algn="ctr">
              <a:buNone/>
              <a:defRPr>
                <a:solidFill>
                  <a:schemeClr val="tx1">
                    <a:tint val="75000"/>
                  </a:schemeClr>
                </a:solidFill>
              </a:defRPr>
            </a:lvl9pPr>
          </a:lstStyle>
          <a:p>
            <a:r>
              <a:rPr lang="nl-NL" noProof="1"/>
              <a:t>[Subtitel]</a:t>
            </a:r>
          </a:p>
        </p:txBody>
      </p:sp>
      <p:sp>
        <p:nvSpPr>
          <p:cNvPr id="2" name="Titel 1"/>
          <p:cNvSpPr>
            <a:spLocks noGrp="1"/>
          </p:cNvSpPr>
          <p:nvPr>
            <p:ph type="ctrTitle" hasCustomPrompt="1"/>
          </p:nvPr>
        </p:nvSpPr>
        <p:spPr bwMode="gray">
          <a:xfrm>
            <a:off x="1080000" y="846000"/>
            <a:ext cx="6480000" cy="1152000"/>
          </a:xfrm>
        </p:spPr>
        <p:txBody>
          <a:bodyPr anchor="b" anchorCtr="0"/>
          <a:lstStyle>
            <a:lvl1pPr algn="l">
              <a:lnSpc>
                <a:spcPct val="90000"/>
              </a:lnSpc>
              <a:defRPr sz="3500">
                <a:solidFill>
                  <a:schemeClr val="tx2"/>
                </a:solidFill>
              </a:defRPr>
            </a:lvl1pPr>
          </a:lstStyle>
          <a:p>
            <a:r>
              <a:rPr lang="nl-NL" noProof="1"/>
              <a:t>[Titel]</a:t>
            </a:r>
          </a:p>
        </p:txBody>
      </p:sp>
      <p:sp>
        <p:nvSpPr>
          <p:cNvPr id="14" name="Aanvullende info"/>
          <p:cNvSpPr>
            <a:spLocks noGrp="1"/>
          </p:cNvSpPr>
          <p:nvPr>
            <p:ph type="body" sz="quarter" idx="12" hasCustomPrompt="1"/>
          </p:nvPr>
        </p:nvSpPr>
        <p:spPr>
          <a:xfrm>
            <a:off x="1080000" y="330710"/>
            <a:ext cx="8538020" cy="252000"/>
          </a:xfrm>
        </p:spPr>
        <p:txBody>
          <a:bodyPr/>
          <a:lstStyle>
            <a:lvl1pPr marL="0" indent="0" algn="r">
              <a:lnSpc>
                <a:spcPct val="100000"/>
              </a:lnSpc>
              <a:buFont typeface="Arial" panose="020B0604020202020204" pitchFamily="34" charset="0"/>
              <a:buNone/>
              <a:defRPr sz="800" b="0">
                <a:solidFill>
                  <a:srgbClr val="748585"/>
                </a:solidFill>
                <a:latin typeface="+mn-lt"/>
              </a:defRPr>
            </a:lvl1pPr>
            <a:lvl2pPr marL="0" indent="0" algn="r">
              <a:lnSpc>
                <a:spcPct val="100000"/>
              </a:lnSpc>
              <a:buFont typeface="Arial" panose="020B0604020202020204" pitchFamily="34" charset="0"/>
              <a:buNone/>
              <a:defRPr sz="800" b="0">
                <a:solidFill>
                  <a:srgbClr val="8EA2A2"/>
                </a:solidFill>
              </a:defRPr>
            </a:lvl2pPr>
            <a:lvl3pPr marL="0" indent="0" algn="r">
              <a:lnSpc>
                <a:spcPct val="100000"/>
              </a:lnSpc>
              <a:buFont typeface="Arial" panose="020B0604020202020204" pitchFamily="34" charset="0"/>
              <a:buNone/>
              <a:defRPr sz="800" b="0">
                <a:solidFill>
                  <a:srgbClr val="8EA2A2"/>
                </a:solidFill>
              </a:defRPr>
            </a:lvl3pPr>
            <a:lvl4pPr marL="0" indent="0" algn="r">
              <a:lnSpc>
                <a:spcPct val="100000"/>
              </a:lnSpc>
              <a:buNone/>
              <a:defRPr sz="800" b="0">
                <a:solidFill>
                  <a:srgbClr val="8EA2A2"/>
                </a:solidFill>
              </a:defRPr>
            </a:lvl4pPr>
            <a:lvl5pPr marL="180000" indent="0" algn="r">
              <a:lnSpc>
                <a:spcPct val="100000"/>
              </a:lnSpc>
              <a:buNone/>
              <a:defRPr sz="800" b="0">
                <a:solidFill>
                  <a:srgbClr val="8EA2A2"/>
                </a:solidFill>
              </a:defRPr>
            </a:lvl5pPr>
            <a:lvl6pPr marL="360000" indent="0" algn="r">
              <a:lnSpc>
                <a:spcPct val="100000"/>
              </a:lnSpc>
              <a:buNone/>
              <a:defRPr sz="800" b="0">
                <a:solidFill>
                  <a:srgbClr val="8EA2A2"/>
                </a:solidFill>
              </a:defRPr>
            </a:lvl6pPr>
            <a:lvl7pPr marL="180000" indent="0" algn="r">
              <a:lnSpc>
                <a:spcPct val="100000"/>
              </a:lnSpc>
              <a:buFont typeface="Arial" panose="020B0604020202020204" pitchFamily="34" charset="0"/>
              <a:buNone/>
              <a:defRPr sz="800" b="0">
                <a:solidFill>
                  <a:srgbClr val="8EA2A2"/>
                </a:solidFill>
              </a:defRPr>
            </a:lvl7pPr>
            <a:lvl8pPr marL="360000" indent="0" algn="r">
              <a:lnSpc>
                <a:spcPct val="100000"/>
              </a:lnSpc>
              <a:buFont typeface="Arial" panose="020B0604020202020204" pitchFamily="34" charset="0"/>
              <a:buNone/>
              <a:defRPr sz="800" b="0">
                <a:solidFill>
                  <a:srgbClr val="8EA2A2"/>
                </a:solidFill>
              </a:defRPr>
            </a:lvl8pPr>
            <a:lvl9pPr marL="540000" indent="0" algn="r">
              <a:lnSpc>
                <a:spcPct val="100000"/>
              </a:lnSpc>
              <a:buFont typeface="Arial" panose="020B0604020202020204" pitchFamily="34" charset="0"/>
              <a:buNone/>
              <a:defRPr sz="800" b="0">
                <a:solidFill>
                  <a:srgbClr val="8EA2A2"/>
                </a:solidFill>
              </a:defRPr>
            </a:lvl9pPr>
          </a:lstStyle>
          <a:p>
            <a:pPr lvl="0"/>
            <a:r>
              <a:rPr lang="nl-NL" noProof="1"/>
              <a:t>[Aanvullende informatie, zoals plaats en datum, auteur(s), opdrachtgever(s), referentie en status]</a:t>
            </a:r>
            <a:endParaRPr lang="nl-NL"/>
          </a:p>
        </p:txBody>
      </p:sp>
    </p:spTree>
    <p:extLst>
      <p:ext uri="{BB962C8B-B14F-4D97-AF65-F5344CB8AC3E}">
        <p14:creationId xmlns:p14="http://schemas.microsoft.com/office/powerpoint/2010/main" val="12406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oudsopgav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809E1507-6F05-4E51-9283-BEA7470CD55C}"/>
              </a:ext>
            </a:extLst>
          </p:cNvPr>
          <p:cNvSpPr>
            <a:spLocks/>
          </p:cNvSpPr>
          <p:nvPr userDrawn="1"/>
        </p:nvSpPr>
        <p:spPr bwMode="gray">
          <a:xfrm>
            <a:off x="0" y="1238062"/>
            <a:ext cx="2687638" cy="6326188"/>
          </a:xfrm>
          <a:custGeom>
            <a:avLst/>
            <a:gdLst>
              <a:gd name="T0" fmla="*/ 0 w 8467"/>
              <a:gd name="T1" fmla="*/ 0 h 19943"/>
              <a:gd name="T2" fmla="*/ 3948 w 8467"/>
              <a:gd name="T3" fmla="*/ 2055 h 19943"/>
              <a:gd name="T4" fmla="*/ 6261 w 8467"/>
              <a:gd name="T5" fmla="*/ 7405 h 19943"/>
              <a:gd name="T6" fmla="*/ 6261 w 8467"/>
              <a:gd name="T7" fmla="*/ 9104 h 19943"/>
              <a:gd name="T8" fmla="*/ 5321 w 8467"/>
              <a:gd name="T9" fmla="*/ 12683 h 19943"/>
              <a:gd name="T10" fmla="*/ 7673 w 8467"/>
              <a:gd name="T11" fmla="*/ 14819 h 19943"/>
              <a:gd name="T12" fmla="*/ 8467 w 8467"/>
              <a:gd name="T13" fmla="*/ 18686 h 19943"/>
              <a:gd name="T14" fmla="*/ 8467 w 8467"/>
              <a:gd name="T15" fmla="*/ 19943 h 19943"/>
              <a:gd name="T16" fmla="*/ 2213 w 8467"/>
              <a:gd name="T17" fmla="*/ 19943 h 19943"/>
              <a:gd name="T18" fmla="*/ 2213 w 8467"/>
              <a:gd name="T19" fmla="*/ 18686 h 19943"/>
              <a:gd name="T20" fmla="*/ 1706 w 8467"/>
              <a:gd name="T21" fmla="*/ 17295 h 19943"/>
              <a:gd name="T22" fmla="*/ 548 w 8467"/>
              <a:gd name="T23" fmla="*/ 16733 h 19943"/>
              <a:gd name="T24" fmla="*/ 0 w 8467"/>
              <a:gd name="T25" fmla="*/ 16733 h 19943"/>
              <a:gd name="T26" fmla="*/ 0 w 8467"/>
              <a:gd name="T27" fmla="*/ 9356 h 19943"/>
              <a:gd name="T28" fmla="*/ 6 w 8467"/>
              <a:gd name="T29" fmla="*/ 9178 h 19943"/>
              <a:gd name="T30" fmla="*/ 6 w 8467"/>
              <a:gd name="T31" fmla="*/ 6492 h 19943"/>
              <a:gd name="T32" fmla="*/ 0 w 8467"/>
              <a:gd name="T33" fmla="*/ 6305 h 19943"/>
              <a:gd name="T34" fmla="*/ 0 w 8467"/>
              <a:gd name="T35" fmla="*/ 0 h 19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7" h="19943">
                <a:moveTo>
                  <a:pt x="0" y="0"/>
                </a:moveTo>
                <a:cubicBezTo>
                  <a:pt x="1492" y="285"/>
                  <a:pt x="2808" y="969"/>
                  <a:pt x="3948" y="2055"/>
                </a:cubicBezTo>
                <a:cubicBezTo>
                  <a:pt x="5490" y="3528"/>
                  <a:pt x="6261" y="5307"/>
                  <a:pt x="6261" y="7405"/>
                </a:cubicBezTo>
                <a:cubicBezTo>
                  <a:pt x="6261" y="9104"/>
                  <a:pt x="6261" y="9104"/>
                  <a:pt x="6261" y="9104"/>
                </a:cubicBezTo>
                <a:cubicBezTo>
                  <a:pt x="6261" y="10383"/>
                  <a:pt x="5947" y="11577"/>
                  <a:pt x="5321" y="12683"/>
                </a:cubicBezTo>
                <a:cubicBezTo>
                  <a:pt x="6430" y="13358"/>
                  <a:pt x="7214" y="14069"/>
                  <a:pt x="7673" y="14819"/>
                </a:cubicBezTo>
                <a:cubicBezTo>
                  <a:pt x="8200" y="15734"/>
                  <a:pt x="8467" y="17022"/>
                  <a:pt x="8467" y="18686"/>
                </a:cubicBezTo>
                <a:cubicBezTo>
                  <a:pt x="8467" y="19943"/>
                  <a:pt x="8467" y="19943"/>
                  <a:pt x="8467" y="19943"/>
                </a:cubicBezTo>
                <a:cubicBezTo>
                  <a:pt x="2213" y="19943"/>
                  <a:pt x="2213" y="19943"/>
                  <a:pt x="2213" y="19943"/>
                </a:cubicBezTo>
                <a:cubicBezTo>
                  <a:pt x="2213" y="18686"/>
                  <a:pt x="2213" y="18686"/>
                  <a:pt x="2213" y="18686"/>
                </a:cubicBezTo>
                <a:cubicBezTo>
                  <a:pt x="2213" y="18131"/>
                  <a:pt x="2042" y="17668"/>
                  <a:pt x="1706" y="17295"/>
                </a:cubicBezTo>
                <a:cubicBezTo>
                  <a:pt x="1367" y="16920"/>
                  <a:pt x="982" y="16733"/>
                  <a:pt x="548" y="16733"/>
                </a:cubicBezTo>
                <a:cubicBezTo>
                  <a:pt x="0" y="16733"/>
                  <a:pt x="0" y="16733"/>
                  <a:pt x="0" y="16733"/>
                </a:cubicBezTo>
                <a:cubicBezTo>
                  <a:pt x="0" y="9356"/>
                  <a:pt x="0" y="9356"/>
                  <a:pt x="0" y="9356"/>
                </a:cubicBezTo>
                <a:cubicBezTo>
                  <a:pt x="4" y="9298"/>
                  <a:pt x="6" y="9239"/>
                  <a:pt x="6" y="9178"/>
                </a:cubicBezTo>
                <a:cubicBezTo>
                  <a:pt x="6" y="6492"/>
                  <a:pt x="6" y="6492"/>
                  <a:pt x="6" y="6492"/>
                </a:cubicBezTo>
                <a:cubicBezTo>
                  <a:pt x="6" y="6428"/>
                  <a:pt x="4" y="6366"/>
                  <a:pt x="0" y="6305"/>
                </a:cubicBezTo>
                <a:lnTo>
                  <a:pt x="0" y="0"/>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Text Placeholder 5"/>
          <p:cNvSpPr>
            <a:spLocks noGrp="1"/>
          </p:cNvSpPr>
          <p:nvPr>
            <p:ph type="body" sz="quarter" idx="10" hasCustomPrompt="1"/>
          </p:nvPr>
        </p:nvSpPr>
        <p:spPr bwMode="gray">
          <a:xfrm>
            <a:off x="3049200" y="1774443"/>
            <a:ext cx="6885632" cy="4947633"/>
          </a:xfrm>
        </p:spPr>
        <p:txBody>
          <a:bodyPr/>
          <a:lstStyle>
            <a:lvl1pPr marL="360000" indent="-360000">
              <a:lnSpc>
                <a:spcPct val="152000"/>
              </a:lnSpc>
              <a:buClr>
                <a:schemeClr val="tx2"/>
              </a:buClr>
              <a:buSzPct val="100000"/>
              <a:buFont typeface="+mj-lt"/>
              <a:buAutoNum type="arabicPeriod"/>
              <a:tabLst>
                <a:tab pos="6588000" algn="r"/>
              </a:tabLst>
              <a:defRPr sz="1700" b="0">
                <a:solidFill>
                  <a:schemeClr val="tx2"/>
                </a:solidFill>
              </a:defRPr>
            </a:lvl1pPr>
            <a:lvl2pPr marL="360000" indent="-360000">
              <a:lnSpc>
                <a:spcPct val="152000"/>
              </a:lnSpc>
              <a:buClr>
                <a:schemeClr val="tx2"/>
              </a:buClr>
              <a:buFont typeface="+mj-lt"/>
              <a:buAutoNum type="arabicPeriod"/>
              <a:tabLst>
                <a:tab pos="6588000" algn="r"/>
              </a:tabLst>
              <a:defRPr sz="1700" b="0">
                <a:solidFill>
                  <a:schemeClr val="tx2"/>
                </a:solidFill>
              </a:defRPr>
            </a:lvl2pPr>
            <a:lvl3pPr marL="360000" indent="-360000">
              <a:lnSpc>
                <a:spcPct val="152000"/>
              </a:lnSpc>
              <a:buClr>
                <a:schemeClr val="tx2"/>
              </a:buClr>
              <a:buSzPct val="100000"/>
              <a:buFont typeface="+mj-lt"/>
              <a:buAutoNum type="arabicPeriod"/>
              <a:tabLst>
                <a:tab pos="6588000" algn="r"/>
              </a:tabLst>
              <a:defRPr sz="1700" b="0">
                <a:solidFill>
                  <a:schemeClr val="tx2"/>
                </a:solidFill>
              </a:defRPr>
            </a:lvl3pPr>
            <a:lvl4pPr marL="360000" indent="-360000">
              <a:lnSpc>
                <a:spcPct val="152000"/>
              </a:lnSpc>
              <a:buClr>
                <a:schemeClr val="tx2"/>
              </a:buClr>
              <a:buSzPct val="100000"/>
              <a:buFont typeface="+mj-lt"/>
              <a:buAutoNum type="arabicPeriod"/>
              <a:tabLst>
                <a:tab pos="6588000" algn="r"/>
              </a:tabLst>
              <a:defRPr sz="1700" b="0">
                <a:solidFill>
                  <a:schemeClr val="tx2"/>
                </a:solidFill>
              </a:defRPr>
            </a:lvl4pPr>
            <a:lvl5pPr marL="360000" indent="-360000">
              <a:lnSpc>
                <a:spcPct val="152000"/>
              </a:lnSpc>
              <a:buClr>
                <a:schemeClr val="tx2"/>
              </a:buClr>
              <a:buFont typeface="+mj-lt"/>
              <a:buAutoNum type="arabicPeriod"/>
              <a:tabLst>
                <a:tab pos="6588000" algn="r"/>
              </a:tabLst>
              <a:defRPr sz="1700" b="0">
                <a:solidFill>
                  <a:schemeClr val="tx2"/>
                </a:solidFill>
              </a:defRPr>
            </a:lvl5pPr>
            <a:lvl6pPr marL="360000" indent="-360000">
              <a:lnSpc>
                <a:spcPct val="152000"/>
              </a:lnSpc>
              <a:buClr>
                <a:schemeClr val="tx2"/>
              </a:buClr>
              <a:buFont typeface="+mj-lt"/>
              <a:buAutoNum type="arabicPeriod"/>
              <a:tabLst>
                <a:tab pos="6588000" algn="r"/>
              </a:tabLst>
              <a:defRPr sz="1700" b="0">
                <a:solidFill>
                  <a:schemeClr val="tx2"/>
                </a:solidFill>
              </a:defRPr>
            </a:lvl6pPr>
            <a:lvl7pPr marL="360000" indent="-360000">
              <a:lnSpc>
                <a:spcPct val="152000"/>
              </a:lnSpc>
              <a:buClr>
                <a:schemeClr val="tx2"/>
              </a:buClr>
              <a:buFont typeface="+mj-lt"/>
              <a:buAutoNum type="arabicPeriod"/>
              <a:tabLst>
                <a:tab pos="6588000" algn="r"/>
              </a:tabLst>
              <a:defRPr sz="1700" b="0">
                <a:solidFill>
                  <a:schemeClr val="tx2"/>
                </a:solidFill>
              </a:defRPr>
            </a:lvl7pPr>
            <a:lvl8pPr marL="360000" indent="-360000">
              <a:lnSpc>
                <a:spcPct val="152000"/>
              </a:lnSpc>
              <a:buClr>
                <a:schemeClr val="tx2"/>
              </a:buClr>
              <a:buFont typeface="+mj-lt"/>
              <a:buAutoNum type="arabicPeriod"/>
              <a:tabLst>
                <a:tab pos="6588000" algn="r"/>
              </a:tabLst>
              <a:defRPr sz="1700" b="0">
                <a:solidFill>
                  <a:schemeClr val="tx2"/>
                </a:solidFill>
              </a:defRPr>
            </a:lvl8pPr>
            <a:lvl9pPr marL="360000" indent="-360000">
              <a:lnSpc>
                <a:spcPct val="152000"/>
              </a:lnSpc>
              <a:buClr>
                <a:schemeClr val="tx2"/>
              </a:buClr>
              <a:buFont typeface="+mj-lt"/>
              <a:buAutoNum type="arabicPeriod"/>
              <a:tabLst>
                <a:tab pos="6588000" algn="r"/>
              </a:tabLst>
              <a:defRPr sz="1700" b="0">
                <a:solidFill>
                  <a:schemeClr val="tx2"/>
                </a:solidFill>
              </a:defRPr>
            </a:lvl9pPr>
          </a:lstStyle>
          <a:p>
            <a:pPr lvl="0"/>
            <a:r>
              <a:rPr lang="nl-NL"/>
              <a:t>[Sectietitel]</a:t>
            </a:r>
          </a:p>
          <a:p>
            <a:pPr lvl="0"/>
            <a:r>
              <a:rPr lang="nl-NL"/>
              <a:t>JU-LEVEL1=Sectietitel	</a:t>
            </a:r>
          </a:p>
        </p:txBody>
      </p:sp>
      <p:sp>
        <p:nvSpPr>
          <p:cNvPr id="2" name="***Titel 1"/>
          <p:cNvSpPr>
            <a:spLocks noGrp="1"/>
          </p:cNvSpPr>
          <p:nvPr>
            <p:ph type="title" hasCustomPrompt="1"/>
          </p:nvPr>
        </p:nvSpPr>
        <p:spPr bwMode="gray">
          <a:xfrm>
            <a:off x="3048273" y="725715"/>
            <a:ext cx="6885632" cy="861684"/>
          </a:xfrm>
        </p:spPr>
        <p:txBody>
          <a:bodyPr/>
          <a:lstStyle>
            <a:lvl1pPr>
              <a:defRPr sz="2800">
                <a:solidFill>
                  <a:schemeClr val="tx2"/>
                </a:solidFill>
              </a:defRPr>
            </a:lvl1pPr>
          </a:lstStyle>
          <a:p>
            <a:r>
              <a:rPr lang="nl-NL" noProof="1"/>
              <a:t>[Inhoudsopgave]</a:t>
            </a:r>
          </a:p>
        </p:txBody>
      </p:sp>
      <p:sp>
        <p:nvSpPr>
          <p:cNvPr id="7" name="LS1_1 (JU-Free)">
            <a:extLst>
              <a:ext uri="{FF2B5EF4-FFF2-40B4-BE49-F238E27FC236}">
                <a16:creationId xmlns:a16="http://schemas.microsoft.com/office/drawing/2014/main" id="{85548905-F502-4E03-B5F4-945E68D19A66}"/>
              </a:ext>
            </a:extLst>
          </p:cNvPr>
          <p:cNvSpPr txBox="1">
            <a:spLocks/>
          </p:cNvSpPr>
          <p:nvPr userDrawn="1">
            <p:custDataLst>
              <p:custData r:id="rId1"/>
            </p:custDataLst>
          </p:nvPr>
        </p:nvSpPr>
        <p:spPr bwMode="gray">
          <a:xfrm>
            <a:off x="7612699" y="1072414"/>
            <a:ext cx="2035175" cy="492125"/>
          </a:xfrm>
          <a:custGeom>
            <a:avLst/>
            <a:gdLst>
              <a:gd name="T0" fmla="*/ 6396 w 6409"/>
              <a:gd name="T1" fmla="*/ 1102 h 1551"/>
              <a:gd name="T2" fmla="*/ 5571 w 6409"/>
              <a:gd name="T3" fmla="*/ 1381 h 1551"/>
              <a:gd name="T4" fmla="*/ 5917 w 6409"/>
              <a:gd name="T5" fmla="*/ 1546 h 1551"/>
              <a:gd name="T6" fmla="*/ 5781 w 6409"/>
              <a:gd name="T7" fmla="*/ 1222 h 1551"/>
              <a:gd name="T8" fmla="*/ 5912 w 6409"/>
              <a:gd name="T9" fmla="*/ 1497 h 1551"/>
              <a:gd name="T10" fmla="*/ 4730 w 6409"/>
              <a:gd name="T11" fmla="*/ 1269 h 1551"/>
              <a:gd name="T12" fmla="*/ 4280 w 6409"/>
              <a:gd name="T13" fmla="*/ 1005 h 1551"/>
              <a:gd name="T14" fmla="*/ 4459 w 6409"/>
              <a:gd name="T15" fmla="*/ 1119 h 1551"/>
              <a:gd name="T16" fmla="*/ 5182 w 6409"/>
              <a:gd name="T17" fmla="*/ 1353 h 1551"/>
              <a:gd name="T18" fmla="*/ 4824 w 6409"/>
              <a:gd name="T19" fmla="*/ 1298 h 1551"/>
              <a:gd name="T20" fmla="*/ 4041 w 6409"/>
              <a:gd name="T21" fmla="*/ 730 h 1551"/>
              <a:gd name="T22" fmla="*/ 4020 w 6409"/>
              <a:gd name="T23" fmla="*/ 341 h 1551"/>
              <a:gd name="T24" fmla="*/ 4009 w 6409"/>
              <a:gd name="T25" fmla="*/ 619 h 1551"/>
              <a:gd name="T26" fmla="*/ 3970 w 6409"/>
              <a:gd name="T27" fmla="*/ 511 h 1551"/>
              <a:gd name="T28" fmla="*/ 4249 w 6409"/>
              <a:gd name="T29" fmla="*/ 553 h 1551"/>
              <a:gd name="T30" fmla="*/ 4160 w 6409"/>
              <a:gd name="T31" fmla="*/ 292 h 1551"/>
              <a:gd name="T32" fmla="*/ 4239 w 6409"/>
              <a:gd name="T33" fmla="*/ 368 h 1551"/>
              <a:gd name="T34" fmla="*/ 4143 w 6409"/>
              <a:gd name="T35" fmla="*/ 726 h 1551"/>
              <a:gd name="T36" fmla="*/ 2882 w 6409"/>
              <a:gd name="T37" fmla="*/ 1130 h 1551"/>
              <a:gd name="T38" fmla="*/ 2978 w 6409"/>
              <a:gd name="T39" fmla="*/ 1142 h 1551"/>
              <a:gd name="T40" fmla="*/ 2323 w 6409"/>
              <a:gd name="T41" fmla="*/ 953 h 1551"/>
              <a:gd name="T42" fmla="*/ 2703 w 6409"/>
              <a:gd name="T43" fmla="*/ 1107 h 1551"/>
              <a:gd name="T44" fmla="*/ 3754 w 6409"/>
              <a:gd name="T45" fmla="*/ 1006 h 1551"/>
              <a:gd name="T46" fmla="*/ 3574 w 6409"/>
              <a:gd name="T47" fmla="*/ 1084 h 1551"/>
              <a:gd name="T48" fmla="*/ 2424 w 6409"/>
              <a:gd name="T49" fmla="*/ 976 h 1551"/>
              <a:gd name="T50" fmla="*/ 3256 w 6409"/>
              <a:gd name="T51" fmla="*/ 1156 h 1551"/>
              <a:gd name="T52" fmla="*/ 3449 w 6409"/>
              <a:gd name="T53" fmla="*/ 1122 h 1551"/>
              <a:gd name="T54" fmla="*/ 1972 w 6409"/>
              <a:gd name="T55" fmla="*/ 397 h 1551"/>
              <a:gd name="T56" fmla="*/ 2008 w 6409"/>
              <a:gd name="T57" fmla="*/ 500 h 1551"/>
              <a:gd name="T58" fmla="*/ 2040 w 6409"/>
              <a:gd name="T59" fmla="*/ 153 h 1551"/>
              <a:gd name="T60" fmla="*/ 2194 w 6409"/>
              <a:gd name="T61" fmla="*/ 809 h 1551"/>
              <a:gd name="T62" fmla="*/ 1955 w 6409"/>
              <a:gd name="T63" fmla="*/ 319 h 1551"/>
              <a:gd name="T64" fmla="*/ 2100 w 6409"/>
              <a:gd name="T65" fmla="*/ 89 h 1551"/>
              <a:gd name="T66" fmla="*/ 2270 w 6409"/>
              <a:gd name="T67" fmla="*/ 1 h 1551"/>
              <a:gd name="T68" fmla="*/ 2528 w 6409"/>
              <a:gd name="T69" fmla="*/ 121 h 1551"/>
              <a:gd name="T70" fmla="*/ 2373 w 6409"/>
              <a:gd name="T71" fmla="*/ 16 h 1551"/>
              <a:gd name="T72" fmla="*/ 1158 w 6409"/>
              <a:gd name="T73" fmla="*/ 1511 h 1551"/>
              <a:gd name="T74" fmla="*/ 1045 w 6409"/>
              <a:gd name="T75" fmla="*/ 1525 h 1551"/>
              <a:gd name="T76" fmla="*/ 577 w 6409"/>
              <a:gd name="T77" fmla="*/ 1487 h 1551"/>
              <a:gd name="T78" fmla="*/ 280 w 6409"/>
              <a:gd name="T79" fmla="*/ 1402 h 1551"/>
              <a:gd name="T80" fmla="*/ 94 w 6409"/>
              <a:gd name="T81" fmla="*/ 1348 h 1551"/>
              <a:gd name="T82" fmla="*/ 374 w 6409"/>
              <a:gd name="T83" fmla="*/ 1427 h 1551"/>
              <a:gd name="T84" fmla="*/ 1559 w 6409"/>
              <a:gd name="T85" fmla="*/ 1490 h 1551"/>
              <a:gd name="T86" fmla="*/ 691 w 6409"/>
              <a:gd name="T87" fmla="*/ 1491 h 1551"/>
              <a:gd name="T88" fmla="*/ 2388 w 6409"/>
              <a:gd name="T89" fmla="*/ 1057 h 1551"/>
              <a:gd name="T90" fmla="*/ 2536 w 6409"/>
              <a:gd name="T91" fmla="*/ 909 h 1551"/>
              <a:gd name="T92" fmla="*/ 2240 w 6409"/>
              <a:gd name="T93" fmla="*/ 1205 h 1551"/>
              <a:gd name="T94" fmla="*/ 2694 w 6409"/>
              <a:gd name="T95" fmla="*/ 479 h 1551"/>
              <a:gd name="T96" fmla="*/ 2652 w 6409"/>
              <a:gd name="T97" fmla="*/ 663 h 1551"/>
              <a:gd name="T98" fmla="*/ 1901 w 6409"/>
              <a:gd name="T99" fmla="*/ 1391 h 1551"/>
              <a:gd name="T100" fmla="*/ 1728 w 6409"/>
              <a:gd name="T101" fmla="*/ 1433 h 1551"/>
              <a:gd name="T102" fmla="*/ 2098 w 6409"/>
              <a:gd name="T103" fmla="*/ 1315 h 1551"/>
              <a:gd name="T104" fmla="*/ 4234 w 6409"/>
              <a:gd name="T105" fmla="*/ 949 h 1551"/>
              <a:gd name="T106" fmla="*/ 4087 w 6409"/>
              <a:gd name="T107" fmla="*/ 252 h 1551"/>
              <a:gd name="T108" fmla="*/ 5297 w 6409"/>
              <a:gd name="T109" fmla="*/ 1339 h 1551"/>
              <a:gd name="T110" fmla="*/ 2682 w 6409"/>
              <a:gd name="T111" fmla="*/ 384 h 1551"/>
              <a:gd name="T112" fmla="*/ 3896 w 6409"/>
              <a:gd name="T113" fmla="*/ 923 h 1551"/>
              <a:gd name="T114" fmla="*/ 2172 w 6409"/>
              <a:gd name="T115" fmla="*/ 49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09" h="1551">
                <a:moveTo>
                  <a:pt x="6407" y="1129"/>
                </a:moveTo>
                <a:cubicBezTo>
                  <a:pt x="6408" y="1127"/>
                  <a:pt x="6408" y="1126"/>
                  <a:pt x="6408" y="1124"/>
                </a:cubicBezTo>
                <a:cubicBezTo>
                  <a:pt x="6408" y="1124"/>
                  <a:pt x="6409" y="1124"/>
                  <a:pt x="6409" y="1123"/>
                </a:cubicBezTo>
                <a:cubicBezTo>
                  <a:pt x="6409" y="1123"/>
                  <a:pt x="6408" y="1122"/>
                  <a:pt x="6409" y="1121"/>
                </a:cubicBezTo>
                <a:cubicBezTo>
                  <a:pt x="6409" y="1120"/>
                  <a:pt x="6409" y="1119"/>
                  <a:pt x="6408" y="1117"/>
                </a:cubicBezTo>
                <a:cubicBezTo>
                  <a:pt x="6408" y="1116"/>
                  <a:pt x="6408" y="1115"/>
                  <a:pt x="6407" y="1114"/>
                </a:cubicBezTo>
                <a:cubicBezTo>
                  <a:pt x="6407" y="1114"/>
                  <a:pt x="6407" y="1113"/>
                  <a:pt x="6407" y="1112"/>
                </a:cubicBezTo>
                <a:cubicBezTo>
                  <a:pt x="6407" y="1112"/>
                  <a:pt x="6406" y="1111"/>
                  <a:pt x="6406" y="1111"/>
                </a:cubicBezTo>
                <a:cubicBezTo>
                  <a:pt x="6406" y="1110"/>
                  <a:pt x="6405" y="1109"/>
                  <a:pt x="6404" y="1108"/>
                </a:cubicBezTo>
                <a:cubicBezTo>
                  <a:pt x="6403" y="1107"/>
                  <a:pt x="6403" y="1106"/>
                  <a:pt x="6402" y="1106"/>
                </a:cubicBezTo>
                <a:cubicBezTo>
                  <a:pt x="6401" y="1105"/>
                  <a:pt x="6400" y="1104"/>
                  <a:pt x="6399" y="1104"/>
                </a:cubicBezTo>
                <a:cubicBezTo>
                  <a:pt x="6398" y="1103"/>
                  <a:pt x="6397" y="1103"/>
                  <a:pt x="6396" y="1102"/>
                </a:cubicBezTo>
                <a:cubicBezTo>
                  <a:pt x="6395" y="1102"/>
                  <a:pt x="6395" y="1102"/>
                  <a:pt x="6394" y="1101"/>
                </a:cubicBezTo>
                <a:cubicBezTo>
                  <a:pt x="5613" y="878"/>
                  <a:pt x="5613" y="878"/>
                  <a:pt x="5613" y="878"/>
                </a:cubicBezTo>
                <a:cubicBezTo>
                  <a:pt x="5605" y="876"/>
                  <a:pt x="5597" y="879"/>
                  <a:pt x="5592" y="885"/>
                </a:cubicBezTo>
                <a:cubicBezTo>
                  <a:pt x="5587" y="892"/>
                  <a:pt x="5586" y="900"/>
                  <a:pt x="5590" y="907"/>
                </a:cubicBezTo>
                <a:cubicBezTo>
                  <a:pt x="5709" y="1120"/>
                  <a:pt x="5709" y="1120"/>
                  <a:pt x="5709" y="1120"/>
                </a:cubicBezTo>
                <a:cubicBezTo>
                  <a:pt x="5573" y="1364"/>
                  <a:pt x="5573" y="1364"/>
                  <a:pt x="5573" y="1364"/>
                </a:cubicBezTo>
                <a:cubicBezTo>
                  <a:pt x="5572" y="1365"/>
                  <a:pt x="5572" y="1365"/>
                  <a:pt x="5572" y="1366"/>
                </a:cubicBezTo>
                <a:cubicBezTo>
                  <a:pt x="5571" y="1367"/>
                  <a:pt x="5571" y="1369"/>
                  <a:pt x="5571" y="1370"/>
                </a:cubicBezTo>
                <a:cubicBezTo>
                  <a:pt x="5570" y="1371"/>
                  <a:pt x="5570" y="1372"/>
                  <a:pt x="5570" y="1373"/>
                </a:cubicBezTo>
                <a:cubicBezTo>
                  <a:pt x="5570" y="1375"/>
                  <a:pt x="5570" y="1376"/>
                  <a:pt x="5571" y="1377"/>
                </a:cubicBezTo>
                <a:cubicBezTo>
                  <a:pt x="5571" y="1378"/>
                  <a:pt x="5571" y="1379"/>
                  <a:pt x="5571" y="1380"/>
                </a:cubicBezTo>
                <a:cubicBezTo>
                  <a:pt x="5571" y="1381"/>
                  <a:pt x="5571" y="1381"/>
                  <a:pt x="5571" y="1381"/>
                </a:cubicBezTo>
                <a:cubicBezTo>
                  <a:pt x="5572" y="1383"/>
                  <a:pt x="5573" y="1383"/>
                  <a:pt x="5573" y="1384"/>
                </a:cubicBezTo>
                <a:cubicBezTo>
                  <a:pt x="5574" y="1385"/>
                  <a:pt x="5574" y="1386"/>
                  <a:pt x="5575" y="1387"/>
                </a:cubicBezTo>
                <a:cubicBezTo>
                  <a:pt x="5576" y="1389"/>
                  <a:pt x="5578" y="1390"/>
                  <a:pt x="5580" y="1391"/>
                </a:cubicBezTo>
                <a:cubicBezTo>
                  <a:pt x="5580" y="1391"/>
                  <a:pt x="5580" y="1391"/>
                  <a:pt x="5580" y="1391"/>
                </a:cubicBezTo>
                <a:cubicBezTo>
                  <a:pt x="5581" y="1392"/>
                  <a:pt x="5581" y="1392"/>
                  <a:pt x="5581" y="1392"/>
                </a:cubicBezTo>
                <a:cubicBezTo>
                  <a:pt x="5583" y="1393"/>
                  <a:pt x="5585" y="1393"/>
                  <a:pt x="5587" y="1394"/>
                </a:cubicBezTo>
                <a:cubicBezTo>
                  <a:pt x="5588" y="1394"/>
                  <a:pt x="5589" y="1394"/>
                  <a:pt x="5590" y="1394"/>
                </a:cubicBezTo>
                <a:cubicBezTo>
                  <a:pt x="5591" y="1394"/>
                  <a:pt x="5592" y="1394"/>
                  <a:pt x="5593" y="1394"/>
                </a:cubicBezTo>
                <a:cubicBezTo>
                  <a:pt x="5811" y="1358"/>
                  <a:pt x="5811" y="1358"/>
                  <a:pt x="5811" y="1358"/>
                </a:cubicBezTo>
                <a:cubicBezTo>
                  <a:pt x="5885" y="1538"/>
                  <a:pt x="5885" y="1538"/>
                  <a:pt x="5885" y="1538"/>
                </a:cubicBezTo>
                <a:cubicBezTo>
                  <a:pt x="5888" y="1544"/>
                  <a:pt x="5893" y="1548"/>
                  <a:pt x="5899" y="1550"/>
                </a:cubicBezTo>
                <a:cubicBezTo>
                  <a:pt x="5905" y="1551"/>
                  <a:pt x="5912" y="1550"/>
                  <a:pt x="5917" y="1546"/>
                </a:cubicBezTo>
                <a:cubicBezTo>
                  <a:pt x="6402" y="1136"/>
                  <a:pt x="6402" y="1136"/>
                  <a:pt x="6402" y="1136"/>
                </a:cubicBezTo>
                <a:cubicBezTo>
                  <a:pt x="6402" y="1136"/>
                  <a:pt x="6402" y="1136"/>
                  <a:pt x="6402" y="1136"/>
                </a:cubicBezTo>
                <a:cubicBezTo>
                  <a:pt x="6402" y="1135"/>
                  <a:pt x="6402" y="1135"/>
                  <a:pt x="6403" y="1135"/>
                </a:cubicBezTo>
                <a:cubicBezTo>
                  <a:pt x="6404" y="1133"/>
                  <a:pt x="6405" y="1132"/>
                  <a:pt x="6406" y="1131"/>
                </a:cubicBezTo>
                <a:cubicBezTo>
                  <a:pt x="6406" y="1130"/>
                  <a:pt x="6407" y="1129"/>
                  <a:pt x="6407" y="1129"/>
                </a:cubicBezTo>
                <a:close/>
                <a:moveTo>
                  <a:pt x="5781" y="1222"/>
                </a:moveTo>
                <a:cubicBezTo>
                  <a:pt x="5779" y="1222"/>
                  <a:pt x="5776" y="1223"/>
                  <a:pt x="5774" y="1225"/>
                </a:cubicBezTo>
                <a:cubicBezTo>
                  <a:pt x="5774" y="1225"/>
                  <a:pt x="5774" y="1225"/>
                  <a:pt x="5774" y="1225"/>
                </a:cubicBezTo>
                <a:cubicBezTo>
                  <a:pt x="5649" y="1310"/>
                  <a:pt x="5649" y="1310"/>
                  <a:pt x="5649" y="1310"/>
                </a:cubicBezTo>
                <a:cubicBezTo>
                  <a:pt x="5743" y="1140"/>
                  <a:pt x="5743" y="1140"/>
                  <a:pt x="5743" y="1140"/>
                </a:cubicBezTo>
                <a:cubicBezTo>
                  <a:pt x="6187" y="1141"/>
                  <a:pt x="6187" y="1141"/>
                  <a:pt x="6187" y="1141"/>
                </a:cubicBezTo>
                <a:lnTo>
                  <a:pt x="5781" y="1222"/>
                </a:lnTo>
                <a:close/>
                <a:moveTo>
                  <a:pt x="5743" y="1100"/>
                </a:moveTo>
                <a:cubicBezTo>
                  <a:pt x="5649" y="930"/>
                  <a:pt x="5649" y="930"/>
                  <a:pt x="5649" y="930"/>
                </a:cubicBezTo>
                <a:cubicBezTo>
                  <a:pt x="6246" y="1101"/>
                  <a:pt x="6246" y="1101"/>
                  <a:pt x="6246" y="1101"/>
                </a:cubicBezTo>
                <a:lnTo>
                  <a:pt x="5743" y="1100"/>
                </a:lnTo>
                <a:close/>
                <a:moveTo>
                  <a:pt x="5676" y="1340"/>
                </a:moveTo>
                <a:cubicBezTo>
                  <a:pt x="5776" y="1272"/>
                  <a:pt x="5776" y="1272"/>
                  <a:pt x="5776" y="1272"/>
                </a:cubicBezTo>
                <a:cubicBezTo>
                  <a:pt x="5796" y="1320"/>
                  <a:pt x="5796" y="1320"/>
                  <a:pt x="5796" y="1320"/>
                </a:cubicBezTo>
                <a:lnTo>
                  <a:pt x="5676" y="1340"/>
                </a:lnTo>
                <a:close/>
                <a:moveTo>
                  <a:pt x="5912" y="1497"/>
                </a:moveTo>
                <a:cubicBezTo>
                  <a:pt x="5813" y="1256"/>
                  <a:pt x="5813" y="1256"/>
                  <a:pt x="5813" y="1256"/>
                </a:cubicBezTo>
                <a:cubicBezTo>
                  <a:pt x="6317" y="1155"/>
                  <a:pt x="6317" y="1155"/>
                  <a:pt x="6317" y="1155"/>
                </a:cubicBezTo>
                <a:lnTo>
                  <a:pt x="5912" y="1497"/>
                </a:lnTo>
                <a:close/>
                <a:moveTo>
                  <a:pt x="4549" y="1190"/>
                </a:moveTo>
                <a:cubicBezTo>
                  <a:pt x="4545" y="1198"/>
                  <a:pt x="4536" y="1201"/>
                  <a:pt x="4528" y="1197"/>
                </a:cubicBezTo>
                <a:cubicBezTo>
                  <a:pt x="4528" y="1197"/>
                  <a:pt x="4528" y="1197"/>
                  <a:pt x="4528" y="1197"/>
                </a:cubicBezTo>
                <a:cubicBezTo>
                  <a:pt x="4520" y="1193"/>
                  <a:pt x="4517" y="1183"/>
                  <a:pt x="4521" y="1175"/>
                </a:cubicBezTo>
                <a:cubicBezTo>
                  <a:pt x="4526" y="1167"/>
                  <a:pt x="4535" y="1165"/>
                  <a:pt x="4543" y="1169"/>
                </a:cubicBezTo>
                <a:cubicBezTo>
                  <a:pt x="4543" y="1169"/>
                  <a:pt x="4543" y="1169"/>
                  <a:pt x="4543" y="1169"/>
                </a:cubicBezTo>
                <a:cubicBezTo>
                  <a:pt x="4551" y="1173"/>
                  <a:pt x="4554" y="1183"/>
                  <a:pt x="4549" y="1190"/>
                </a:cubicBezTo>
                <a:close/>
                <a:moveTo>
                  <a:pt x="4730" y="1269"/>
                </a:moveTo>
                <a:cubicBezTo>
                  <a:pt x="4727" y="1277"/>
                  <a:pt x="4718" y="1282"/>
                  <a:pt x="4710" y="1279"/>
                </a:cubicBezTo>
                <a:cubicBezTo>
                  <a:pt x="4701" y="1276"/>
                  <a:pt x="4697" y="1266"/>
                  <a:pt x="4700" y="1258"/>
                </a:cubicBezTo>
                <a:cubicBezTo>
                  <a:pt x="4703" y="1250"/>
                  <a:pt x="4712" y="1246"/>
                  <a:pt x="4721" y="1249"/>
                </a:cubicBezTo>
                <a:cubicBezTo>
                  <a:pt x="4729" y="1252"/>
                  <a:pt x="4733" y="1261"/>
                  <a:pt x="4730" y="1269"/>
                </a:cubicBezTo>
                <a:close/>
                <a:moveTo>
                  <a:pt x="4638" y="1233"/>
                </a:moveTo>
                <a:cubicBezTo>
                  <a:pt x="4635" y="1241"/>
                  <a:pt x="4625" y="1245"/>
                  <a:pt x="4617" y="1241"/>
                </a:cubicBezTo>
                <a:cubicBezTo>
                  <a:pt x="4617" y="1241"/>
                  <a:pt x="4617" y="1241"/>
                  <a:pt x="4617" y="1241"/>
                </a:cubicBezTo>
                <a:cubicBezTo>
                  <a:pt x="4609" y="1238"/>
                  <a:pt x="4606" y="1228"/>
                  <a:pt x="4609" y="1220"/>
                </a:cubicBezTo>
                <a:cubicBezTo>
                  <a:pt x="4613" y="1212"/>
                  <a:pt x="4622" y="1208"/>
                  <a:pt x="4630" y="1212"/>
                </a:cubicBezTo>
                <a:cubicBezTo>
                  <a:pt x="4630" y="1212"/>
                  <a:pt x="4630" y="1212"/>
                  <a:pt x="4630" y="1212"/>
                </a:cubicBezTo>
                <a:cubicBezTo>
                  <a:pt x="4638" y="1216"/>
                  <a:pt x="4642" y="1225"/>
                  <a:pt x="4638" y="1233"/>
                </a:cubicBezTo>
                <a:close/>
                <a:moveTo>
                  <a:pt x="4302" y="1003"/>
                </a:moveTo>
                <a:cubicBezTo>
                  <a:pt x="4309" y="1009"/>
                  <a:pt x="4310" y="1019"/>
                  <a:pt x="4304" y="1026"/>
                </a:cubicBezTo>
                <a:cubicBezTo>
                  <a:pt x="4299" y="1032"/>
                  <a:pt x="4289" y="1033"/>
                  <a:pt x="4282" y="1028"/>
                </a:cubicBezTo>
                <a:cubicBezTo>
                  <a:pt x="4282" y="1028"/>
                  <a:pt x="4282" y="1028"/>
                  <a:pt x="4282" y="1028"/>
                </a:cubicBezTo>
                <a:cubicBezTo>
                  <a:pt x="4275" y="1022"/>
                  <a:pt x="4274" y="1012"/>
                  <a:pt x="4280" y="1005"/>
                </a:cubicBezTo>
                <a:cubicBezTo>
                  <a:pt x="4286" y="998"/>
                  <a:pt x="4296" y="997"/>
                  <a:pt x="4302" y="1003"/>
                </a:cubicBezTo>
                <a:close/>
                <a:moveTo>
                  <a:pt x="4379" y="1064"/>
                </a:moveTo>
                <a:cubicBezTo>
                  <a:pt x="4386" y="1069"/>
                  <a:pt x="4387" y="1079"/>
                  <a:pt x="4382" y="1086"/>
                </a:cubicBezTo>
                <a:cubicBezTo>
                  <a:pt x="4377" y="1093"/>
                  <a:pt x="4367" y="1095"/>
                  <a:pt x="4360" y="1089"/>
                </a:cubicBezTo>
                <a:cubicBezTo>
                  <a:pt x="4360" y="1089"/>
                  <a:pt x="4360" y="1089"/>
                  <a:pt x="4360" y="1089"/>
                </a:cubicBezTo>
                <a:cubicBezTo>
                  <a:pt x="4353" y="1084"/>
                  <a:pt x="4351" y="1074"/>
                  <a:pt x="4356" y="1067"/>
                </a:cubicBezTo>
                <a:cubicBezTo>
                  <a:pt x="4362" y="1060"/>
                  <a:pt x="4372" y="1059"/>
                  <a:pt x="4379" y="1064"/>
                </a:cubicBezTo>
                <a:close/>
                <a:moveTo>
                  <a:pt x="4464" y="1141"/>
                </a:moveTo>
                <a:cubicBezTo>
                  <a:pt x="4459" y="1149"/>
                  <a:pt x="4449" y="1151"/>
                  <a:pt x="4442" y="1146"/>
                </a:cubicBezTo>
                <a:cubicBezTo>
                  <a:pt x="4442" y="1146"/>
                  <a:pt x="4442" y="1146"/>
                  <a:pt x="4442" y="1146"/>
                </a:cubicBezTo>
                <a:cubicBezTo>
                  <a:pt x="4434" y="1141"/>
                  <a:pt x="4432" y="1131"/>
                  <a:pt x="4437" y="1124"/>
                </a:cubicBezTo>
                <a:cubicBezTo>
                  <a:pt x="4442" y="1117"/>
                  <a:pt x="4452" y="1114"/>
                  <a:pt x="4459" y="1119"/>
                </a:cubicBezTo>
                <a:cubicBezTo>
                  <a:pt x="4459" y="1119"/>
                  <a:pt x="4459" y="1119"/>
                  <a:pt x="4459" y="1119"/>
                </a:cubicBezTo>
                <a:cubicBezTo>
                  <a:pt x="4467" y="1124"/>
                  <a:pt x="4469" y="1134"/>
                  <a:pt x="4464" y="1141"/>
                </a:cubicBezTo>
                <a:close/>
                <a:moveTo>
                  <a:pt x="5017" y="1338"/>
                </a:moveTo>
                <a:cubicBezTo>
                  <a:pt x="5016" y="1346"/>
                  <a:pt x="5008" y="1353"/>
                  <a:pt x="4999" y="1351"/>
                </a:cubicBezTo>
                <a:cubicBezTo>
                  <a:pt x="4999" y="1351"/>
                  <a:pt x="4999" y="1351"/>
                  <a:pt x="4999" y="1351"/>
                </a:cubicBezTo>
                <a:cubicBezTo>
                  <a:pt x="4991" y="1350"/>
                  <a:pt x="4984" y="1342"/>
                  <a:pt x="4986" y="1333"/>
                </a:cubicBezTo>
                <a:cubicBezTo>
                  <a:pt x="4987" y="1324"/>
                  <a:pt x="4995" y="1318"/>
                  <a:pt x="5004" y="1320"/>
                </a:cubicBezTo>
                <a:cubicBezTo>
                  <a:pt x="5013" y="1321"/>
                  <a:pt x="5019" y="1329"/>
                  <a:pt x="5017" y="1338"/>
                </a:cubicBezTo>
                <a:close/>
                <a:moveTo>
                  <a:pt x="5214" y="1354"/>
                </a:moveTo>
                <a:cubicBezTo>
                  <a:pt x="5214" y="1363"/>
                  <a:pt x="5206" y="1370"/>
                  <a:pt x="5197" y="1370"/>
                </a:cubicBezTo>
                <a:cubicBezTo>
                  <a:pt x="5197" y="1370"/>
                  <a:pt x="5197" y="1370"/>
                  <a:pt x="5197" y="1370"/>
                </a:cubicBezTo>
                <a:cubicBezTo>
                  <a:pt x="5188" y="1369"/>
                  <a:pt x="5182" y="1362"/>
                  <a:pt x="5182" y="1353"/>
                </a:cubicBezTo>
                <a:cubicBezTo>
                  <a:pt x="5182" y="1344"/>
                  <a:pt x="5190" y="1337"/>
                  <a:pt x="5199" y="1338"/>
                </a:cubicBezTo>
                <a:cubicBezTo>
                  <a:pt x="5199" y="1338"/>
                  <a:pt x="5199" y="1338"/>
                  <a:pt x="5199" y="1338"/>
                </a:cubicBezTo>
                <a:cubicBezTo>
                  <a:pt x="5207" y="1338"/>
                  <a:pt x="5214" y="1345"/>
                  <a:pt x="5214" y="1354"/>
                </a:cubicBezTo>
                <a:close/>
                <a:moveTo>
                  <a:pt x="5115" y="1349"/>
                </a:moveTo>
                <a:cubicBezTo>
                  <a:pt x="5115" y="1357"/>
                  <a:pt x="5107" y="1364"/>
                  <a:pt x="5098" y="1363"/>
                </a:cubicBezTo>
                <a:cubicBezTo>
                  <a:pt x="5089" y="1362"/>
                  <a:pt x="5083" y="1354"/>
                  <a:pt x="5084" y="1346"/>
                </a:cubicBezTo>
                <a:cubicBezTo>
                  <a:pt x="5084" y="1337"/>
                  <a:pt x="5092" y="1330"/>
                  <a:pt x="5101" y="1331"/>
                </a:cubicBezTo>
                <a:cubicBezTo>
                  <a:pt x="5110" y="1332"/>
                  <a:pt x="5116" y="1340"/>
                  <a:pt x="5115" y="1349"/>
                </a:cubicBezTo>
                <a:close/>
                <a:moveTo>
                  <a:pt x="5004" y="1320"/>
                </a:moveTo>
                <a:cubicBezTo>
                  <a:pt x="5004" y="1320"/>
                  <a:pt x="5004" y="1320"/>
                  <a:pt x="5004" y="1320"/>
                </a:cubicBezTo>
                <a:cubicBezTo>
                  <a:pt x="5004" y="1320"/>
                  <a:pt x="5004" y="1320"/>
                  <a:pt x="5004" y="1320"/>
                </a:cubicBezTo>
                <a:close/>
                <a:moveTo>
                  <a:pt x="4824" y="1298"/>
                </a:moveTo>
                <a:cubicBezTo>
                  <a:pt x="4822" y="1307"/>
                  <a:pt x="4813" y="1312"/>
                  <a:pt x="4805" y="1309"/>
                </a:cubicBezTo>
                <a:cubicBezTo>
                  <a:pt x="4805" y="1309"/>
                  <a:pt x="4805" y="1309"/>
                  <a:pt x="4805" y="1309"/>
                </a:cubicBezTo>
                <a:cubicBezTo>
                  <a:pt x="4796" y="1307"/>
                  <a:pt x="4791" y="1298"/>
                  <a:pt x="4794" y="1290"/>
                </a:cubicBezTo>
                <a:cubicBezTo>
                  <a:pt x="4796" y="1281"/>
                  <a:pt x="4805" y="1276"/>
                  <a:pt x="4813" y="1279"/>
                </a:cubicBezTo>
                <a:cubicBezTo>
                  <a:pt x="4813" y="1279"/>
                  <a:pt x="4813" y="1279"/>
                  <a:pt x="4813" y="1279"/>
                </a:cubicBezTo>
                <a:cubicBezTo>
                  <a:pt x="4822" y="1281"/>
                  <a:pt x="4827" y="1290"/>
                  <a:pt x="4824" y="1298"/>
                </a:cubicBezTo>
                <a:close/>
                <a:moveTo>
                  <a:pt x="4920" y="1321"/>
                </a:moveTo>
                <a:cubicBezTo>
                  <a:pt x="4918" y="1330"/>
                  <a:pt x="4910" y="1335"/>
                  <a:pt x="4901" y="1333"/>
                </a:cubicBezTo>
                <a:cubicBezTo>
                  <a:pt x="4893" y="1332"/>
                  <a:pt x="4887" y="1323"/>
                  <a:pt x="4889" y="1314"/>
                </a:cubicBezTo>
                <a:cubicBezTo>
                  <a:pt x="4891" y="1306"/>
                  <a:pt x="4899" y="1300"/>
                  <a:pt x="4908" y="1302"/>
                </a:cubicBezTo>
                <a:cubicBezTo>
                  <a:pt x="4917" y="1304"/>
                  <a:pt x="4922" y="1313"/>
                  <a:pt x="4920" y="1321"/>
                </a:cubicBezTo>
                <a:close/>
                <a:moveTo>
                  <a:pt x="4041" y="730"/>
                </a:moveTo>
                <a:cubicBezTo>
                  <a:pt x="4033" y="734"/>
                  <a:pt x="4024" y="731"/>
                  <a:pt x="4019" y="723"/>
                </a:cubicBezTo>
                <a:cubicBezTo>
                  <a:pt x="4019" y="723"/>
                  <a:pt x="4019" y="723"/>
                  <a:pt x="4019" y="723"/>
                </a:cubicBezTo>
                <a:cubicBezTo>
                  <a:pt x="4015" y="715"/>
                  <a:pt x="4018" y="706"/>
                  <a:pt x="4026" y="701"/>
                </a:cubicBezTo>
                <a:cubicBezTo>
                  <a:pt x="4034" y="697"/>
                  <a:pt x="4044" y="700"/>
                  <a:pt x="4048" y="708"/>
                </a:cubicBezTo>
                <a:cubicBezTo>
                  <a:pt x="4048" y="708"/>
                  <a:pt x="4048" y="708"/>
                  <a:pt x="4048" y="708"/>
                </a:cubicBezTo>
                <a:cubicBezTo>
                  <a:pt x="4052" y="716"/>
                  <a:pt x="4049" y="725"/>
                  <a:pt x="4041" y="730"/>
                </a:cubicBezTo>
                <a:close/>
                <a:moveTo>
                  <a:pt x="4020" y="341"/>
                </a:moveTo>
                <a:cubicBezTo>
                  <a:pt x="4016" y="349"/>
                  <a:pt x="4006" y="352"/>
                  <a:pt x="3998" y="347"/>
                </a:cubicBezTo>
                <a:cubicBezTo>
                  <a:pt x="3991" y="343"/>
                  <a:pt x="3988" y="333"/>
                  <a:pt x="3992" y="325"/>
                </a:cubicBezTo>
                <a:cubicBezTo>
                  <a:pt x="3992" y="325"/>
                  <a:pt x="3992" y="325"/>
                  <a:pt x="3992" y="325"/>
                </a:cubicBezTo>
                <a:cubicBezTo>
                  <a:pt x="3997" y="318"/>
                  <a:pt x="4006" y="315"/>
                  <a:pt x="4014" y="319"/>
                </a:cubicBezTo>
                <a:cubicBezTo>
                  <a:pt x="4022" y="324"/>
                  <a:pt x="4024" y="333"/>
                  <a:pt x="4020" y="341"/>
                </a:cubicBezTo>
                <a:close/>
                <a:moveTo>
                  <a:pt x="4099" y="791"/>
                </a:moveTo>
                <a:cubicBezTo>
                  <a:pt x="4105" y="798"/>
                  <a:pt x="4103" y="808"/>
                  <a:pt x="4096" y="813"/>
                </a:cubicBezTo>
                <a:cubicBezTo>
                  <a:pt x="4089" y="818"/>
                  <a:pt x="4079" y="817"/>
                  <a:pt x="4073" y="809"/>
                </a:cubicBezTo>
                <a:cubicBezTo>
                  <a:pt x="4073" y="809"/>
                  <a:pt x="4073" y="809"/>
                  <a:pt x="4073" y="809"/>
                </a:cubicBezTo>
                <a:cubicBezTo>
                  <a:pt x="4072" y="807"/>
                  <a:pt x="4071" y="804"/>
                  <a:pt x="4071" y="801"/>
                </a:cubicBezTo>
                <a:cubicBezTo>
                  <a:pt x="4064" y="805"/>
                  <a:pt x="4056" y="804"/>
                  <a:pt x="4051" y="798"/>
                </a:cubicBezTo>
                <a:cubicBezTo>
                  <a:pt x="4045" y="792"/>
                  <a:pt x="4045" y="782"/>
                  <a:pt x="4051" y="776"/>
                </a:cubicBezTo>
                <a:cubicBezTo>
                  <a:pt x="4051" y="776"/>
                  <a:pt x="4051" y="776"/>
                  <a:pt x="4051" y="776"/>
                </a:cubicBezTo>
                <a:cubicBezTo>
                  <a:pt x="4058" y="770"/>
                  <a:pt x="4068" y="770"/>
                  <a:pt x="4074" y="777"/>
                </a:cubicBezTo>
                <a:cubicBezTo>
                  <a:pt x="4077" y="779"/>
                  <a:pt x="4078" y="783"/>
                  <a:pt x="4078" y="787"/>
                </a:cubicBezTo>
                <a:cubicBezTo>
                  <a:pt x="4085" y="782"/>
                  <a:pt x="4095" y="784"/>
                  <a:pt x="4099" y="791"/>
                </a:cubicBezTo>
                <a:close/>
                <a:moveTo>
                  <a:pt x="4009" y="619"/>
                </a:moveTo>
                <a:cubicBezTo>
                  <a:pt x="4012" y="627"/>
                  <a:pt x="4007" y="636"/>
                  <a:pt x="3999" y="639"/>
                </a:cubicBezTo>
                <a:cubicBezTo>
                  <a:pt x="3991" y="642"/>
                  <a:pt x="3982" y="637"/>
                  <a:pt x="3979" y="629"/>
                </a:cubicBezTo>
                <a:cubicBezTo>
                  <a:pt x="3976" y="621"/>
                  <a:pt x="3980" y="612"/>
                  <a:pt x="3989" y="609"/>
                </a:cubicBezTo>
                <a:cubicBezTo>
                  <a:pt x="3997" y="606"/>
                  <a:pt x="4006" y="611"/>
                  <a:pt x="4009" y="619"/>
                </a:cubicBezTo>
                <a:close/>
                <a:moveTo>
                  <a:pt x="4161" y="867"/>
                </a:moveTo>
                <a:cubicBezTo>
                  <a:pt x="4167" y="874"/>
                  <a:pt x="4166" y="884"/>
                  <a:pt x="4160" y="890"/>
                </a:cubicBezTo>
                <a:cubicBezTo>
                  <a:pt x="4153" y="896"/>
                  <a:pt x="4143" y="895"/>
                  <a:pt x="4137" y="889"/>
                </a:cubicBezTo>
                <a:cubicBezTo>
                  <a:pt x="4131" y="882"/>
                  <a:pt x="4132" y="872"/>
                  <a:pt x="4138" y="866"/>
                </a:cubicBezTo>
                <a:cubicBezTo>
                  <a:pt x="4145" y="860"/>
                  <a:pt x="4155" y="861"/>
                  <a:pt x="4161" y="867"/>
                </a:cubicBezTo>
                <a:close/>
                <a:moveTo>
                  <a:pt x="3974" y="543"/>
                </a:moveTo>
                <a:cubicBezTo>
                  <a:pt x="3965" y="544"/>
                  <a:pt x="3957" y="537"/>
                  <a:pt x="3956" y="529"/>
                </a:cubicBezTo>
                <a:cubicBezTo>
                  <a:pt x="3955" y="520"/>
                  <a:pt x="3962" y="512"/>
                  <a:pt x="3970" y="511"/>
                </a:cubicBezTo>
                <a:cubicBezTo>
                  <a:pt x="3979" y="510"/>
                  <a:pt x="3987" y="516"/>
                  <a:pt x="3988" y="525"/>
                </a:cubicBezTo>
                <a:cubicBezTo>
                  <a:pt x="3989" y="534"/>
                  <a:pt x="3983" y="542"/>
                  <a:pt x="3974" y="543"/>
                </a:cubicBezTo>
                <a:close/>
                <a:moveTo>
                  <a:pt x="4137" y="889"/>
                </a:moveTo>
                <a:cubicBezTo>
                  <a:pt x="4137" y="889"/>
                  <a:pt x="4137" y="889"/>
                  <a:pt x="4137" y="889"/>
                </a:cubicBezTo>
                <a:cubicBezTo>
                  <a:pt x="4137" y="889"/>
                  <a:pt x="4137" y="889"/>
                  <a:pt x="4137" y="889"/>
                </a:cubicBezTo>
                <a:close/>
                <a:moveTo>
                  <a:pt x="3958" y="425"/>
                </a:moveTo>
                <a:cubicBezTo>
                  <a:pt x="3960" y="416"/>
                  <a:pt x="3968" y="410"/>
                  <a:pt x="3977" y="411"/>
                </a:cubicBezTo>
                <a:cubicBezTo>
                  <a:pt x="3985" y="413"/>
                  <a:pt x="3991" y="421"/>
                  <a:pt x="3990" y="430"/>
                </a:cubicBezTo>
                <a:cubicBezTo>
                  <a:pt x="3988" y="439"/>
                  <a:pt x="3980" y="444"/>
                  <a:pt x="3972" y="443"/>
                </a:cubicBezTo>
                <a:cubicBezTo>
                  <a:pt x="3963" y="442"/>
                  <a:pt x="3957" y="433"/>
                  <a:pt x="3958" y="425"/>
                </a:cubicBezTo>
                <a:close/>
                <a:moveTo>
                  <a:pt x="4249" y="553"/>
                </a:moveTo>
                <a:cubicBezTo>
                  <a:pt x="4249" y="553"/>
                  <a:pt x="4249" y="553"/>
                  <a:pt x="4249" y="553"/>
                </a:cubicBezTo>
                <a:cubicBezTo>
                  <a:pt x="4246" y="561"/>
                  <a:pt x="4237" y="565"/>
                  <a:pt x="4228" y="562"/>
                </a:cubicBezTo>
                <a:cubicBezTo>
                  <a:pt x="4220" y="559"/>
                  <a:pt x="4216" y="550"/>
                  <a:pt x="4218" y="542"/>
                </a:cubicBezTo>
                <a:cubicBezTo>
                  <a:pt x="4218" y="542"/>
                  <a:pt x="4218" y="542"/>
                  <a:pt x="4218" y="542"/>
                </a:cubicBezTo>
                <a:cubicBezTo>
                  <a:pt x="4221" y="534"/>
                  <a:pt x="4231" y="529"/>
                  <a:pt x="4239" y="532"/>
                </a:cubicBezTo>
                <a:cubicBezTo>
                  <a:pt x="4247" y="535"/>
                  <a:pt x="4252" y="544"/>
                  <a:pt x="4249" y="553"/>
                </a:cubicBezTo>
                <a:close/>
                <a:moveTo>
                  <a:pt x="4000" y="842"/>
                </a:moveTo>
                <a:cubicBezTo>
                  <a:pt x="4005" y="849"/>
                  <a:pt x="4004" y="859"/>
                  <a:pt x="3997" y="865"/>
                </a:cubicBezTo>
                <a:cubicBezTo>
                  <a:pt x="3990" y="870"/>
                  <a:pt x="3980" y="869"/>
                  <a:pt x="3975" y="862"/>
                </a:cubicBezTo>
                <a:cubicBezTo>
                  <a:pt x="3969" y="855"/>
                  <a:pt x="3970" y="845"/>
                  <a:pt x="3977" y="840"/>
                </a:cubicBezTo>
                <a:cubicBezTo>
                  <a:pt x="3977" y="840"/>
                  <a:pt x="3977" y="840"/>
                  <a:pt x="3977" y="840"/>
                </a:cubicBezTo>
                <a:cubicBezTo>
                  <a:pt x="3984" y="834"/>
                  <a:pt x="3994" y="835"/>
                  <a:pt x="4000" y="842"/>
                </a:cubicBezTo>
                <a:close/>
                <a:moveTo>
                  <a:pt x="4160" y="292"/>
                </a:moveTo>
                <a:cubicBezTo>
                  <a:pt x="4160" y="292"/>
                  <a:pt x="4160" y="292"/>
                  <a:pt x="4160" y="292"/>
                </a:cubicBezTo>
                <a:cubicBezTo>
                  <a:pt x="4160" y="292"/>
                  <a:pt x="4160" y="292"/>
                  <a:pt x="4160" y="292"/>
                </a:cubicBezTo>
                <a:close/>
                <a:moveTo>
                  <a:pt x="4268" y="450"/>
                </a:moveTo>
                <a:cubicBezTo>
                  <a:pt x="4268" y="459"/>
                  <a:pt x="4260" y="466"/>
                  <a:pt x="4251" y="466"/>
                </a:cubicBezTo>
                <a:cubicBezTo>
                  <a:pt x="4243" y="466"/>
                  <a:pt x="4236" y="459"/>
                  <a:pt x="4236" y="450"/>
                </a:cubicBezTo>
                <a:cubicBezTo>
                  <a:pt x="4236" y="441"/>
                  <a:pt x="4243" y="434"/>
                  <a:pt x="4252" y="434"/>
                </a:cubicBezTo>
                <a:cubicBezTo>
                  <a:pt x="4261" y="434"/>
                  <a:pt x="4268" y="441"/>
                  <a:pt x="4268" y="450"/>
                </a:cubicBezTo>
                <a:close/>
                <a:moveTo>
                  <a:pt x="4217" y="360"/>
                </a:moveTo>
                <a:cubicBezTo>
                  <a:pt x="4214" y="352"/>
                  <a:pt x="4217" y="343"/>
                  <a:pt x="4225" y="339"/>
                </a:cubicBezTo>
                <a:cubicBezTo>
                  <a:pt x="4233" y="335"/>
                  <a:pt x="4243" y="339"/>
                  <a:pt x="4246" y="347"/>
                </a:cubicBezTo>
                <a:cubicBezTo>
                  <a:pt x="4246" y="347"/>
                  <a:pt x="4246" y="347"/>
                  <a:pt x="4246" y="347"/>
                </a:cubicBezTo>
                <a:cubicBezTo>
                  <a:pt x="4250" y="355"/>
                  <a:pt x="4247" y="365"/>
                  <a:pt x="4239" y="368"/>
                </a:cubicBezTo>
                <a:cubicBezTo>
                  <a:pt x="4231" y="372"/>
                  <a:pt x="4221" y="368"/>
                  <a:pt x="4217" y="360"/>
                </a:cubicBezTo>
                <a:close/>
                <a:moveTo>
                  <a:pt x="4204" y="645"/>
                </a:moveTo>
                <a:cubicBezTo>
                  <a:pt x="4199" y="652"/>
                  <a:pt x="4189" y="655"/>
                  <a:pt x="4182" y="650"/>
                </a:cubicBezTo>
                <a:cubicBezTo>
                  <a:pt x="4174" y="645"/>
                  <a:pt x="4172" y="635"/>
                  <a:pt x="4177" y="628"/>
                </a:cubicBezTo>
                <a:cubicBezTo>
                  <a:pt x="4181" y="620"/>
                  <a:pt x="4191" y="618"/>
                  <a:pt x="4199" y="623"/>
                </a:cubicBezTo>
                <a:cubicBezTo>
                  <a:pt x="4206" y="627"/>
                  <a:pt x="4208" y="637"/>
                  <a:pt x="4204" y="645"/>
                </a:cubicBezTo>
                <a:close/>
                <a:moveTo>
                  <a:pt x="4143" y="726"/>
                </a:moveTo>
                <a:cubicBezTo>
                  <a:pt x="4137" y="733"/>
                  <a:pt x="4127" y="734"/>
                  <a:pt x="4121" y="728"/>
                </a:cubicBezTo>
                <a:cubicBezTo>
                  <a:pt x="4114" y="722"/>
                  <a:pt x="4113" y="712"/>
                  <a:pt x="4119" y="706"/>
                </a:cubicBezTo>
                <a:cubicBezTo>
                  <a:pt x="4119" y="706"/>
                  <a:pt x="4119" y="706"/>
                  <a:pt x="4119" y="706"/>
                </a:cubicBezTo>
                <a:cubicBezTo>
                  <a:pt x="4125" y="699"/>
                  <a:pt x="4135" y="698"/>
                  <a:pt x="4141" y="704"/>
                </a:cubicBezTo>
                <a:cubicBezTo>
                  <a:pt x="4148" y="710"/>
                  <a:pt x="4149" y="720"/>
                  <a:pt x="4143" y="726"/>
                </a:cubicBezTo>
                <a:close/>
                <a:moveTo>
                  <a:pt x="4182" y="287"/>
                </a:moveTo>
                <a:cubicBezTo>
                  <a:pt x="4177" y="295"/>
                  <a:pt x="4168" y="297"/>
                  <a:pt x="4160" y="292"/>
                </a:cubicBezTo>
                <a:cubicBezTo>
                  <a:pt x="4153" y="287"/>
                  <a:pt x="4151" y="277"/>
                  <a:pt x="4156" y="269"/>
                </a:cubicBezTo>
                <a:cubicBezTo>
                  <a:pt x="4161" y="262"/>
                  <a:pt x="4171" y="260"/>
                  <a:pt x="4178" y="265"/>
                </a:cubicBezTo>
                <a:cubicBezTo>
                  <a:pt x="4178" y="265"/>
                  <a:pt x="4178" y="265"/>
                  <a:pt x="4178" y="265"/>
                </a:cubicBezTo>
                <a:cubicBezTo>
                  <a:pt x="4185" y="270"/>
                  <a:pt x="4187" y="280"/>
                  <a:pt x="4182" y="287"/>
                </a:cubicBezTo>
                <a:close/>
                <a:moveTo>
                  <a:pt x="2895" y="1148"/>
                </a:moveTo>
                <a:cubicBezTo>
                  <a:pt x="2894" y="1157"/>
                  <a:pt x="2886" y="1163"/>
                  <a:pt x="2877" y="1162"/>
                </a:cubicBezTo>
                <a:cubicBezTo>
                  <a:pt x="2877" y="1162"/>
                  <a:pt x="2877" y="1162"/>
                  <a:pt x="2877" y="1162"/>
                </a:cubicBezTo>
                <a:cubicBezTo>
                  <a:pt x="2868" y="1160"/>
                  <a:pt x="2862" y="1152"/>
                  <a:pt x="2864" y="1143"/>
                </a:cubicBezTo>
                <a:cubicBezTo>
                  <a:pt x="2865" y="1135"/>
                  <a:pt x="2873" y="1129"/>
                  <a:pt x="2882" y="1130"/>
                </a:cubicBezTo>
                <a:cubicBezTo>
                  <a:pt x="2882" y="1130"/>
                  <a:pt x="2882" y="1130"/>
                  <a:pt x="2882" y="1130"/>
                </a:cubicBezTo>
                <a:cubicBezTo>
                  <a:pt x="2891" y="1131"/>
                  <a:pt x="2897" y="1140"/>
                  <a:pt x="2895" y="1148"/>
                </a:cubicBezTo>
                <a:close/>
                <a:moveTo>
                  <a:pt x="3091" y="1164"/>
                </a:moveTo>
                <a:cubicBezTo>
                  <a:pt x="3091" y="1173"/>
                  <a:pt x="3084" y="1180"/>
                  <a:pt x="3075" y="1179"/>
                </a:cubicBezTo>
                <a:cubicBezTo>
                  <a:pt x="3066" y="1179"/>
                  <a:pt x="3059" y="1172"/>
                  <a:pt x="3059" y="1163"/>
                </a:cubicBezTo>
                <a:cubicBezTo>
                  <a:pt x="3059" y="1154"/>
                  <a:pt x="3067" y="1147"/>
                  <a:pt x="3076" y="1147"/>
                </a:cubicBezTo>
                <a:cubicBezTo>
                  <a:pt x="3084" y="1148"/>
                  <a:pt x="3091" y="1155"/>
                  <a:pt x="3091" y="1164"/>
                </a:cubicBezTo>
                <a:close/>
                <a:moveTo>
                  <a:pt x="2993" y="1159"/>
                </a:moveTo>
                <a:cubicBezTo>
                  <a:pt x="2992" y="1168"/>
                  <a:pt x="2984" y="1175"/>
                  <a:pt x="2976" y="1174"/>
                </a:cubicBezTo>
                <a:cubicBezTo>
                  <a:pt x="2976" y="1174"/>
                  <a:pt x="2976" y="1174"/>
                  <a:pt x="2976" y="1174"/>
                </a:cubicBezTo>
                <a:cubicBezTo>
                  <a:pt x="2967" y="1173"/>
                  <a:pt x="2960" y="1165"/>
                  <a:pt x="2961" y="1156"/>
                </a:cubicBezTo>
                <a:cubicBezTo>
                  <a:pt x="2962" y="1148"/>
                  <a:pt x="2970" y="1141"/>
                  <a:pt x="2978" y="1142"/>
                </a:cubicBezTo>
                <a:cubicBezTo>
                  <a:pt x="2978" y="1142"/>
                  <a:pt x="2978" y="1142"/>
                  <a:pt x="2978" y="1142"/>
                </a:cubicBezTo>
                <a:cubicBezTo>
                  <a:pt x="2987" y="1143"/>
                  <a:pt x="2994" y="1151"/>
                  <a:pt x="2993" y="1159"/>
                </a:cubicBezTo>
                <a:close/>
                <a:moveTo>
                  <a:pt x="3076" y="1147"/>
                </a:moveTo>
                <a:cubicBezTo>
                  <a:pt x="3076" y="1147"/>
                  <a:pt x="3076" y="1147"/>
                  <a:pt x="3076" y="1147"/>
                </a:cubicBezTo>
                <a:cubicBezTo>
                  <a:pt x="3076" y="1147"/>
                  <a:pt x="3076" y="1147"/>
                  <a:pt x="3076" y="1147"/>
                </a:cubicBezTo>
                <a:close/>
                <a:moveTo>
                  <a:pt x="2798" y="1131"/>
                </a:moveTo>
                <a:cubicBezTo>
                  <a:pt x="2797" y="1140"/>
                  <a:pt x="2788" y="1145"/>
                  <a:pt x="2779" y="1143"/>
                </a:cubicBezTo>
                <a:cubicBezTo>
                  <a:pt x="2779" y="1143"/>
                  <a:pt x="2779" y="1143"/>
                  <a:pt x="2779" y="1143"/>
                </a:cubicBezTo>
                <a:cubicBezTo>
                  <a:pt x="2771" y="1141"/>
                  <a:pt x="2765" y="1133"/>
                  <a:pt x="2767" y="1124"/>
                </a:cubicBezTo>
                <a:cubicBezTo>
                  <a:pt x="2769" y="1115"/>
                  <a:pt x="2778" y="1110"/>
                  <a:pt x="2786" y="1112"/>
                </a:cubicBezTo>
                <a:cubicBezTo>
                  <a:pt x="2795" y="1114"/>
                  <a:pt x="2800" y="1122"/>
                  <a:pt x="2798" y="1131"/>
                </a:cubicBezTo>
                <a:close/>
                <a:moveTo>
                  <a:pt x="2345" y="948"/>
                </a:moveTo>
                <a:cubicBezTo>
                  <a:pt x="2340" y="956"/>
                  <a:pt x="2330" y="958"/>
                  <a:pt x="2323" y="953"/>
                </a:cubicBezTo>
                <a:cubicBezTo>
                  <a:pt x="2323" y="953"/>
                  <a:pt x="2323" y="953"/>
                  <a:pt x="2323" y="953"/>
                </a:cubicBezTo>
                <a:cubicBezTo>
                  <a:pt x="2315" y="948"/>
                  <a:pt x="2313" y="938"/>
                  <a:pt x="2318" y="931"/>
                </a:cubicBezTo>
                <a:cubicBezTo>
                  <a:pt x="2323" y="923"/>
                  <a:pt x="2333" y="921"/>
                  <a:pt x="2340" y="926"/>
                </a:cubicBezTo>
                <a:cubicBezTo>
                  <a:pt x="2340" y="926"/>
                  <a:pt x="2340" y="926"/>
                  <a:pt x="2340" y="926"/>
                </a:cubicBezTo>
                <a:cubicBezTo>
                  <a:pt x="2348" y="931"/>
                  <a:pt x="2350" y="941"/>
                  <a:pt x="2345" y="948"/>
                </a:cubicBezTo>
                <a:close/>
                <a:moveTo>
                  <a:pt x="2703" y="1107"/>
                </a:moveTo>
                <a:cubicBezTo>
                  <a:pt x="2701" y="1116"/>
                  <a:pt x="2692" y="1120"/>
                  <a:pt x="2683" y="1118"/>
                </a:cubicBezTo>
                <a:cubicBezTo>
                  <a:pt x="2683" y="1118"/>
                  <a:pt x="2683" y="1118"/>
                  <a:pt x="2683" y="1118"/>
                </a:cubicBezTo>
                <a:cubicBezTo>
                  <a:pt x="2675" y="1115"/>
                  <a:pt x="2670" y="1107"/>
                  <a:pt x="2672" y="1098"/>
                </a:cubicBezTo>
                <a:cubicBezTo>
                  <a:pt x="2675" y="1090"/>
                  <a:pt x="2684" y="1085"/>
                  <a:pt x="2692" y="1087"/>
                </a:cubicBezTo>
                <a:cubicBezTo>
                  <a:pt x="2692" y="1087"/>
                  <a:pt x="2692" y="1087"/>
                  <a:pt x="2692" y="1087"/>
                </a:cubicBezTo>
                <a:cubicBezTo>
                  <a:pt x="2701" y="1090"/>
                  <a:pt x="2706" y="1099"/>
                  <a:pt x="2703" y="1107"/>
                </a:cubicBezTo>
                <a:close/>
                <a:moveTo>
                  <a:pt x="2518" y="1041"/>
                </a:moveTo>
                <a:cubicBezTo>
                  <a:pt x="2515" y="1049"/>
                  <a:pt x="2505" y="1052"/>
                  <a:pt x="2497" y="1049"/>
                </a:cubicBezTo>
                <a:cubicBezTo>
                  <a:pt x="2497" y="1049"/>
                  <a:pt x="2497" y="1049"/>
                  <a:pt x="2497" y="1049"/>
                </a:cubicBezTo>
                <a:cubicBezTo>
                  <a:pt x="2489" y="1045"/>
                  <a:pt x="2486" y="1035"/>
                  <a:pt x="2489" y="1027"/>
                </a:cubicBezTo>
                <a:cubicBezTo>
                  <a:pt x="2493" y="1019"/>
                  <a:pt x="2502" y="1016"/>
                  <a:pt x="2510" y="1019"/>
                </a:cubicBezTo>
                <a:cubicBezTo>
                  <a:pt x="2518" y="1023"/>
                  <a:pt x="2522" y="1033"/>
                  <a:pt x="2518" y="1041"/>
                </a:cubicBezTo>
                <a:close/>
                <a:moveTo>
                  <a:pt x="2610" y="1077"/>
                </a:moveTo>
                <a:cubicBezTo>
                  <a:pt x="2606" y="1085"/>
                  <a:pt x="2597" y="1090"/>
                  <a:pt x="2589" y="1086"/>
                </a:cubicBezTo>
                <a:cubicBezTo>
                  <a:pt x="2581" y="1083"/>
                  <a:pt x="2576" y="1074"/>
                  <a:pt x="2580" y="1066"/>
                </a:cubicBezTo>
                <a:cubicBezTo>
                  <a:pt x="2583" y="1058"/>
                  <a:pt x="2592" y="1053"/>
                  <a:pt x="2600" y="1056"/>
                </a:cubicBezTo>
                <a:cubicBezTo>
                  <a:pt x="2608" y="1060"/>
                  <a:pt x="2613" y="1069"/>
                  <a:pt x="2610" y="1077"/>
                </a:cubicBezTo>
                <a:close/>
                <a:moveTo>
                  <a:pt x="3754" y="1006"/>
                </a:moveTo>
                <a:cubicBezTo>
                  <a:pt x="3758" y="1014"/>
                  <a:pt x="3755" y="1023"/>
                  <a:pt x="3747" y="1027"/>
                </a:cubicBezTo>
                <a:cubicBezTo>
                  <a:pt x="3747" y="1027"/>
                  <a:pt x="3747" y="1027"/>
                  <a:pt x="3747" y="1027"/>
                </a:cubicBezTo>
                <a:cubicBezTo>
                  <a:pt x="3739" y="1031"/>
                  <a:pt x="3729" y="1028"/>
                  <a:pt x="3725" y="1020"/>
                </a:cubicBezTo>
                <a:cubicBezTo>
                  <a:pt x="3721" y="1013"/>
                  <a:pt x="3724" y="1003"/>
                  <a:pt x="3732" y="999"/>
                </a:cubicBezTo>
                <a:cubicBezTo>
                  <a:pt x="3740" y="995"/>
                  <a:pt x="3750" y="998"/>
                  <a:pt x="3754" y="1006"/>
                </a:cubicBezTo>
                <a:close/>
                <a:moveTo>
                  <a:pt x="3665" y="1048"/>
                </a:moveTo>
                <a:cubicBezTo>
                  <a:pt x="3669" y="1057"/>
                  <a:pt x="3665" y="1066"/>
                  <a:pt x="3657" y="1069"/>
                </a:cubicBezTo>
                <a:cubicBezTo>
                  <a:pt x="3648" y="1073"/>
                  <a:pt x="3639" y="1069"/>
                  <a:pt x="3636" y="1061"/>
                </a:cubicBezTo>
                <a:cubicBezTo>
                  <a:pt x="3632" y="1053"/>
                  <a:pt x="3636" y="1043"/>
                  <a:pt x="3644" y="1040"/>
                </a:cubicBezTo>
                <a:cubicBezTo>
                  <a:pt x="3644" y="1040"/>
                  <a:pt x="3644" y="1040"/>
                  <a:pt x="3644" y="1040"/>
                </a:cubicBezTo>
                <a:cubicBezTo>
                  <a:pt x="3652" y="1036"/>
                  <a:pt x="3662" y="1040"/>
                  <a:pt x="3665" y="1048"/>
                </a:cubicBezTo>
                <a:close/>
                <a:moveTo>
                  <a:pt x="3574" y="1084"/>
                </a:moveTo>
                <a:cubicBezTo>
                  <a:pt x="3577" y="1093"/>
                  <a:pt x="3572" y="1102"/>
                  <a:pt x="3564" y="1105"/>
                </a:cubicBezTo>
                <a:cubicBezTo>
                  <a:pt x="3564" y="1105"/>
                  <a:pt x="3564" y="1105"/>
                  <a:pt x="3564" y="1105"/>
                </a:cubicBezTo>
                <a:cubicBezTo>
                  <a:pt x="3555" y="1108"/>
                  <a:pt x="3546" y="1103"/>
                  <a:pt x="3543" y="1095"/>
                </a:cubicBezTo>
                <a:cubicBezTo>
                  <a:pt x="3541" y="1086"/>
                  <a:pt x="3545" y="1077"/>
                  <a:pt x="3553" y="1074"/>
                </a:cubicBezTo>
                <a:cubicBezTo>
                  <a:pt x="3553" y="1074"/>
                  <a:pt x="3553" y="1074"/>
                  <a:pt x="3553" y="1074"/>
                </a:cubicBezTo>
                <a:cubicBezTo>
                  <a:pt x="3562" y="1072"/>
                  <a:pt x="3571" y="1076"/>
                  <a:pt x="3574" y="1084"/>
                </a:cubicBezTo>
                <a:close/>
                <a:moveTo>
                  <a:pt x="2430" y="998"/>
                </a:moveTo>
                <a:cubicBezTo>
                  <a:pt x="2426" y="1005"/>
                  <a:pt x="2416" y="1008"/>
                  <a:pt x="2408" y="1004"/>
                </a:cubicBezTo>
                <a:cubicBezTo>
                  <a:pt x="2408" y="1004"/>
                  <a:pt x="2408" y="1004"/>
                  <a:pt x="2408" y="1004"/>
                </a:cubicBezTo>
                <a:cubicBezTo>
                  <a:pt x="2400" y="1000"/>
                  <a:pt x="2398" y="990"/>
                  <a:pt x="2402" y="982"/>
                </a:cubicBezTo>
                <a:cubicBezTo>
                  <a:pt x="2406" y="975"/>
                  <a:pt x="2416" y="972"/>
                  <a:pt x="2424" y="976"/>
                </a:cubicBezTo>
                <a:cubicBezTo>
                  <a:pt x="2424" y="976"/>
                  <a:pt x="2424" y="976"/>
                  <a:pt x="2424" y="976"/>
                </a:cubicBezTo>
                <a:cubicBezTo>
                  <a:pt x="2431" y="980"/>
                  <a:pt x="2434" y="990"/>
                  <a:pt x="2430" y="998"/>
                </a:cubicBezTo>
                <a:close/>
                <a:moveTo>
                  <a:pt x="3189" y="1161"/>
                </a:moveTo>
                <a:cubicBezTo>
                  <a:pt x="3190" y="1170"/>
                  <a:pt x="3183" y="1178"/>
                  <a:pt x="3174" y="1178"/>
                </a:cubicBezTo>
                <a:cubicBezTo>
                  <a:pt x="3174" y="1178"/>
                  <a:pt x="3174" y="1178"/>
                  <a:pt x="3174" y="1178"/>
                </a:cubicBezTo>
                <a:cubicBezTo>
                  <a:pt x="3165" y="1179"/>
                  <a:pt x="3158" y="1172"/>
                  <a:pt x="3158" y="1163"/>
                </a:cubicBezTo>
                <a:cubicBezTo>
                  <a:pt x="3157" y="1154"/>
                  <a:pt x="3164" y="1147"/>
                  <a:pt x="3173" y="1146"/>
                </a:cubicBezTo>
                <a:cubicBezTo>
                  <a:pt x="3173" y="1146"/>
                  <a:pt x="3173" y="1146"/>
                  <a:pt x="3173" y="1146"/>
                </a:cubicBezTo>
                <a:cubicBezTo>
                  <a:pt x="3182" y="1146"/>
                  <a:pt x="3189" y="1153"/>
                  <a:pt x="3189" y="1161"/>
                </a:cubicBezTo>
                <a:close/>
                <a:moveTo>
                  <a:pt x="3287" y="1152"/>
                </a:moveTo>
                <a:cubicBezTo>
                  <a:pt x="3288" y="1161"/>
                  <a:pt x="3282" y="1169"/>
                  <a:pt x="3273" y="1170"/>
                </a:cubicBezTo>
                <a:cubicBezTo>
                  <a:pt x="3273" y="1170"/>
                  <a:pt x="3273" y="1170"/>
                  <a:pt x="3273" y="1170"/>
                </a:cubicBezTo>
                <a:cubicBezTo>
                  <a:pt x="3265" y="1171"/>
                  <a:pt x="3257" y="1165"/>
                  <a:pt x="3256" y="1156"/>
                </a:cubicBezTo>
                <a:cubicBezTo>
                  <a:pt x="3255" y="1147"/>
                  <a:pt x="3261" y="1139"/>
                  <a:pt x="3270" y="1138"/>
                </a:cubicBezTo>
                <a:cubicBezTo>
                  <a:pt x="3278" y="1137"/>
                  <a:pt x="3286" y="1144"/>
                  <a:pt x="3287" y="1152"/>
                </a:cubicBezTo>
                <a:close/>
                <a:moveTo>
                  <a:pt x="3839" y="957"/>
                </a:moveTo>
                <a:cubicBezTo>
                  <a:pt x="3844" y="965"/>
                  <a:pt x="3841" y="975"/>
                  <a:pt x="3834" y="979"/>
                </a:cubicBezTo>
                <a:cubicBezTo>
                  <a:pt x="3834" y="979"/>
                  <a:pt x="3834" y="979"/>
                  <a:pt x="3834" y="979"/>
                </a:cubicBezTo>
                <a:cubicBezTo>
                  <a:pt x="3826" y="984"/>
                  <a:pt x="3816" y="981"/>
                  <a:pt x="3812" y="974"/>
                </a:cubicBezTo>
                <a:cubicBezTo>
                  <a:pt x="3807" y="966"/>
                  <a:pt x="3810" y="956"/>
                  <a:pt x="3817" y="952"/>
                </a:cubicBezTo>
                <a:cubicBezTo>
                  <a:pt x="3817" y="952"/>
                  <a:pt x="3817" y="952"/>
                  <a:pt x="3817" y="952"/>
                </a:cubicBezTo>
                <a:cubicBezTo>
                  <a:pt x="3825" y="947"/>
                  <a:pt x="3834" y="950"/>
                  <a:pt x="3839" y="957"/>
                </a:cubicBezTo>
                <a:close/>
                <a:moveTo>
                  <a:pt x="3480" y="1114"/>
                </a:moveTo>
                <a:cubicBezTo>
                  <a:pt x="3482" y="1122"/>
                  <a:pt x="3477" y="1131"/>
                  <a:pt x="3469" y="1133"/>
                </a:cubicBezTo>
                <a:cubicBezTo>
                  <a:pt x="3460" y="1136"/>
                  <a:pt x="3451" y="1131"/>
                  <a:pt x="3449" y="1122"/>
                </a:cubicBezTo>
                <a:cubicBezTo>
                  <a:pt x="3447" y="1113"/>
                  <a:pt x="3452" y="1105"/>
                  <a:pt x="3460" y="1102"/>
                </a:cubicBezTo>
                <a:cubicBezTo>
                  <a:pt x="3469" y="1100"/>
                  <a:pt x="3478" y="1105"/>
                  <a:pt x="3480" y="1114"/>
                </a:cubicBezTo>
                <a:close/>
                <a:moveTo>
                  <a:pt x="3384" y="1137"/>
                </a:moveTo>
                <a:cubicBezTo>
                  <a:pt x="3386" y="1145"/>
                  <a:pt x="3380" y="1154"/>
                  <a:pt x="3372" y="1155"/>
                </a:cubicBezTo>
                <a:cubicBezTo>
                  <a:pt x="3372" y="1155"/>
                  <a:pt x="3372" y="1155"/>
                  <a:pt x="3372" y="1155"/>
                </a:cubicBezTo>
                <a:cubicBezTo>
                  <a:pt x="3363" y="1157"/>
                  <a:pt x="3355" y="1151"/>
                  <a:pt x="3353" y="1142"/>
                </a:cubicBezTo>
                <a:cubicBezTo>
                  <a:pt x="3351" y="1134"/>
                  <a:pt x="3357" y="1125"/>
                  <a:pt x="3366" y="1124"/>
                </a:cubicBezTo>
                <a:cubicBezTo>
                  <a:pt x="3366" y="1124"/>
                  <a:pt x="3366" y="1124"/>
                  <a:pt x="3366" y="1124"/>
                </a:cubicBezTo>
                <a:cubicBezTo>
                  <a:pt x="3374" y="1122"/>
                  <a:pt x="3383" y="1128"/>
                  <a:pt x="3384" y="1137"/>
                </a:cubicBezTo>
                <a:close/>
                <a:moveTo>
                  <a:pt x="1975" y="429"/>
                </a:moveTo>
                <a:cubicBezTo>
                  <a:pt x="1967" y="430"/>
                  <a:pt x="1959" y="423"/>
                  <a:pt x="1958" y="415"/>
                </a:cubicBezTo>
                <a:cubicBezTo>
                  <a:pt x="1957" y="406"/>
                  <a:pt x="1963" y="398"/>
                  <a:pt x="1972" y="397"/>
                </a:cubicBezTo>
                <a:cubicBezTo>
                  <a:pt x="1980" y="396"/>
                  <a:pt x="1988" y="402"/>
                  <a:pt x="1989" y="411"/>
                </a:cubicBezTo>
                <a:cubicBezTo>
                  <a:pt x="1991" y="420"/>
                  <a:pt x="1984" y="428"/>
                  <a:pt x="1975" y="429"/>
                </a:cubicBezTo>
                <a:close/>
                <a:moveTo>
                  <a:pt x="2133" y="741"/>
                </a:moveTo>
                <a:cubicBezTo>
                  <a:pt x="2139" y="748"/>
                  <a:pt x="2137" y="758"/>
                  <a:pt x="2130" y="763"/>
                </a:cubicBezTo>
                <a:cubicBezTo>
                  <a:pt x="2123" y="769"/>
                  <a:pt x="2113" y="767"/>
                  <a:pt x="2108" y="761"/>
                </a:cubicBezTo>
                <a:cubicBezTo>
                  <a:pt x="2102" y="754"/>
                  <a:pt x="2104" y="744"/>
                  <a:pt x="2111" y="738"/>
                </a:cubicBezTo>
                <a:cubicBezTo>
                  <a:pt x="2118" y="733"/>
                  <a:pt x="2128" y="734"/>
                  <a:pt x="2133" y="741"/>
                </a:cubicBezTo>
                <a:close/>
                <a:moveTo>
                  <a:pt x="1977" y="508"/>
                </a:moveTo>
                <a:cubicBezTo>
                  <a:pt x="1977" y="508"/>
                  <a:pt x="1977" y="508"/>
                  <a:pt x="1977" y="508"/>
                </a:cubicBezTo>
                <a:cubicBezTo>
                  <a:pt x="1974" y="500"/>
                  <a:pt x="1979" y="491"/>
                  <a:pt x="1988" y="489"/>
                </a:cubicBezTo>
                <a:cubicBezTo>
                  <a:pt x="1996" y="486"/>
                  <a:pt x="2005" y="491"/>
                  <a:pt x="2008" y="500"/>
                </a:cubicBezTo>
                <a:cubicBezTo>
                  <a:pt x="2008" y="500"/>
                  <a:pt x="2008" y="500"/>
                  <a:pt x="2008" y="500"/>
                </a:cubicBezTo>
                <a:cubicBezTo>
                  <a:pt x="2010" y="508"/>
                  <a:pt x="2005" y="517"/>
                  <a:pt x="1997" y="519"/>
                </a:cubicBezTo>
                <a:cubicBezTo>
                  <a:pt x="1988" y="522"/>
                  <a:pt x="1979" y="517"/>
                  <a:pt x="1977" y="508"/>
                </a:cubicBezTo>
                <a:close/>
                <a:moveTo>
                  <a:pt x="2076" y="688"/>
                </a:moveTo>
                <a:cubicBezTo>
                  <a:pt x="2068" y="692"/>
                  <a:pt x="2058" y="690"/>
                  <a:pt x="2054" y="682"/>
                </a:cubicBezTo>
                <a:cubicBezTo>
                  <a:pt x="2049" y="675"/>
                  <a:pt x="2051" y="665"/>
                  <a:pt x="2059" y="660"/>
                </a:cubicBezTo>
                <a:cubicBezTo>
                  <a:pt x="2067" y="656"/>
                  <a:pt x="2076" y="658"/>
                  <a:pt x="2081" y="666"/>
                </a:cubicBezTo>
                <a:cubicBezTo>
                  <a:pt x="2086" y="673"/>
                  <a:pt x="2083" y="683"/>
                  <a:pt x="2076" y="688"/>
                </a:cubicBezTo>
                <a:close/>
                <a:moveTo>
                  <a:pt x="2171" y="832"/>
                </a:moveTo>
                <a:cubicBezTo>
                  <a:pt x="2171" y="832"/>
                  <a:pt x="2171" y="832"/>
                  <a:pt x="2171" y="832"/>
                </a:cubicBezTo>
                <a:cubicBezTo>
                  <a:pt x="2171" y="832"/>
                  <a:pt x="2171" y="832"/>
                  <a:pt x="2171" y="832"/>
                </a:cubicBezTo>
                <a:close/>
                <a:moveTo>
                  <a:pt x="2035" y="131"/>
                </a:moveTo>
                <a:cubicBezTo>
                  <a:pt x="2043" y="136"/>
                  <a:pt x="2045" y="146"/>
                  <a:pt x="2040" y="153"/>
                </a:cubicBezTo>
                <a:cubicBezTo>
                  <a:pt x="2040" y="153"/>
                  <a:pt x="2040" y="153"/>
                  <a:pt x="2040" y="153"/>
                </a:cubicBezTo>
                <a:cubicBezTo>
                  <a:pt x="2035" y="160"/>
                  <a:pt x="2025" y="162"/>
                  <a:pt x="2018" y="157"/>
                </a:cubicBezTo>
                <a:cubicBezTo>
                  <a:pt x="2010" y="152"/>
                  <a:pt x="2008" y="143"/>
                  <a:pt x="2013" y="135"/>
                </a:cubicBezTo>
                <a:cubicBezTo>
                  <a:pt x="2013" y="135"/>
                  <a:pt x="2013" y="135"/>
                  <a:pt x="2013" y="135"/>
                </a:cubicBezTo>
                <a:cubicBezTo>
                  <a:pt x="2018" y="128"/>
                  <a:pt x="2028" y="126"/>
                  <a:pt x="2035" y="131"/>
                </a:cubicBezTo>
                <a:close/>
                <a:moveTo>
                  <a:pt x="2039" y="585"/>
                </a:moveTo>
                <a:cubicBezTo>
                  <a:pt x="2042" y="593"/>
                  <a:pt x="2039" y="603"/>
                  <a:pt x="2031" y="606"/>
                </a:cubicBezTo>
                <a:cubicBezTo>
                  <a:pt x="2023" y="610"/>
                  <a:pt x="2013" y="606"/>
                  <a:pt x="2010" y="598"/>
                </a:cubicBezTo>
                <a:cubicBezTo>
                  <a:pt x="2010" y="598"/>
                  <a:pt x="2010" y="598"/>
                  <a:pt x="2010" y="598"/>
                </a:cubicBezTo>
                <a:cubicBezTo>
                  <a:pt x="2006" y="590"/>
                  <a:pt x="2010" y="581"/>
                  <a:pt x="2018" y="577"/>
                </a:cubicBezTo>
                <a:cubicBezTo>
                  <a:pt x="2026" y="573"/>
                  <a:pt x="2035" y="577"/>
                  <a:pt x="2039" y="585"/>
                </a:cubicBezTo>
                <a:close/>
                <a:moveTo>
                  <a:pt x="2194" y="809"/>
                </a:moveTo>
                <a:cubicBezTo>
                  <a:pt x="2200" y="815"/>
                  <a:pt x="2200" y="825"/>
                  <a:pt x="2194" y="832"/>
                </a:cubicBezTo>
                <a:cubicBezTo>
                  <a:pt x="2187" y="838"/>
                  <a:pt x="2177" y="838"/>
                  <a:pt x="2171" y="832"/>
                </a:cubicBezTo>
                <a:cubicBezTo>
                  <a:pt x="2165" y="825"/>
                  <a:pt x="2165" y="815"/>
                  <a:pt x="2171" y="809"/>
                </a:cubicBezTo>
                <a:cubicBezTo>
                  <a:pt x="2177" y="803"/>
                  <a:pt x="2187" y="803"/>
                  <a:pt x="2194" y="809"/>
                </a:cubicBezTo>
                <a:close/>
                <a:moveTo>
                  <a:pt x="1972" y="223"/>
                </a:moveTo>
                <a:cubicBezTo>
                  <a:pt x="1972" y="223"/>
                  <a:pt x="1972" y="223"/>
                  <a:pt x="1972" y="223"/>
                </a:cubicBezTo>
                <a:cubicBezTo>
                  <a:pt x="1974" y="215"/>
                  <a:pt x="1983" y="210"/>
                  <a:pt x="1992" y="213"/>
                </a:cubicBezTo>
                <a:cubicBezTo>
                  <a:pt x="2000" y="215"/>
                  <a:pt x="2005" y="224"/>
                  <a:pt x="2002" y="233"/>
                </a:cubicBezTo>
                <a:cubicBezTo>
                  <a:pt x="2002" y="233"/>
                  <a:pt x="2002" y="233"/>
                  <a:pt x="2002" y="233"/>
                </a:cubicBezTo>
                <a:cubicBezTo>
                  <a:pt x="2000" y="241"/>
                  <a:pt x="1991" y="246"/>
                  <a:pt x="1982" y="243"/>
                </a:cubicBezTo>
                <a:cubicBezTo>
                  <a:pt x="1974" y="241"/>
                  <a:pt x="1969" y="232"/>
                  <a:pt x="1972" y="223"/>
                </a:cubicBezTo>
                <a:close/>
                <a:moveTo>
                  <a:pt x="1955" y="319"/>
                </a:moveTo>
                <a:cubicBezTo>
                  <a:pt x="1955" y="319"/>
                  <a:pt x="1955" y="319"/>
                  <a:pt x="1955" y="319"/>
                </a:cubicBezTo>
                <a:cubicBezTo>
                  <a:pt x="1955" y="310"/>
                  <a:pt x="1963" y="303"/>
                  <a:pt x="1972" y="304"/>
                </a:cubicBezTo>
                <a:cubicBezTo>
                  <a:pt x="1981" y="304"/>
                  <a:pt x="1987" y="312"/>
                  <a:pt x="1987" y="321"/>
                </a:cubicBezTo>
                <a:cubicBezTo>
                  <a:pt x="1987" y="321"/>
                  <a:pt x="1987" y="321"/>
                  <a:pt x="1987" y="321"/>
                </a:cubicBezTo>
                <a:cubicBezTo>
                  <a:pt x="1986" y="330"/>
                  <a:pt x="1978" y="336"/>
                  <a:pt x="1970" y="336"/>
                </a:cubicBezTo>
                <a:cubicBezTo>
                  <a:pt x="1961" y="335"/>
                  <a:pt x="1954" y="327"/>
                  <a:pt x="1955" y="319"/>
                </a:cubicBezTo>
                <a:close/>
                <a:moveTo>
                  <a:pt x="2077" y="86"/>
                </a:moveTo>
                <a:cubicBezTo>
                  <a:pt x="2072" y="79"/>
                  <a:pt x="2073" y="69"/>
                  <a:pt x="2080" y="64"/>
                </a:cubicBezTo>
                <a:cubicBezTo>
                  <a:pt x="2080" y="64"/>
                  <a:pt x="2080" y="64"/>
                  <a:pt x="2080" y="64"/>
                </a:cubicBezTo>
                <a:cubicBezTo>
                  <a:pt x="2087" y="58"/>
                  <a:pt x="2098" y="60"/>
                  <a:pt x="2103" y="67"/>
                </a:cubicBezTo>
                <a:cubicBezTo>
                  <a:pt x="2108" y="74"/>
                  <a:pt x="2107" y="84"/>
                  <a:pt x="2100" y="89"/>
                </a:cubicBezTo>
                <a:cubicBezTo>
                  <a:pt x="2100" y="89"/>
                  <a:pt x="2100" y="89"/>
                  <a:pt x="2100" y="89"/>
                </a:cubicBezTo>
                <a:cubicBezTo>
                  <a:pt x="2093" y="95"/>
                  <a:pt x="2083" y="93"/>
                  <a:pt x="2077" y="86"/>
                </a:cubicBezTo>
                <a:close/>
                <a:moveTo>
                  <a:pt x="2452" y="85"/>
                </a:moveTo>
                <a:cubicBezTo>
                  <a:pt x="2445" y="81"/>
                  <a:pt x="2442" y="71"/>
                  <a:pt x="2447" y="63"/>
                </a:cubicBezTo>
                <a:cubicBezTo>
                  <a:pt x="2451" y="56"/>
                  <a:pt x="2461" y="53"/>
                  <a:pt x="2469" y="58"/>
                </a:cubicBezTo>
                <a:cubicBezTo>
                  <a:pt x="2469" y="58"/>
                  <a:pt x="2469" y="58"/>
                  <a:pt x="2469" y="58"/>
                </a:cubicBezTo>
                <a:cubicBezTo>
                  <a:pt x="2476" y="62"/>
                  <a:pt x="2479" y="72"/>
                  <a:pt x="2474" y="80"/>
                </a:cubicBezTo>
                <a:cubicBezTo>
                  <a:pt x="2470" y="87"/>
                  <a:pt x="2460" y="90"/>
                  <a:pt x="2452" y="85"/>
                </a:cubicBezTo>
                <a:close/>
                <a:moveTo>
                  <a:pt x="2286" y="16"/>
                </a:moveTo>
                <a:cubicBezTo>
                  <a:pt x="2287" y="25"/>
                  <a:pt x="2280" y="32"/>
                  <a:pt x="2271" y="32"/>
                </a:cubicBezTo>
                <a:cubicBezTo>
                  <a:pt x="2271" y="32"/>
                  <a:pt x="2271" y="32"/>
                  <a:pt x="2271" y="32"/>
                </a:cubicBezTo>
                <a:cubicBezTo>
                  <a:pt x="2262" y="33"/>
                  <a:pt x="2255" y="26"/>
                  <a:pt x="2254" y="17"/>
                </a:cubicBezTo>
                <a:cubicBezTo>
                  <a:pt x="2254" y="8"/>
                  <a:pt x="2261" y="1"/>
                  <a:pt x="2270" y="1"/>
                </a:cubicBezTo>
                <a:cubicBezTo>
                  <a:pt x="2270" y="1"/>
                  <a:pt x="2270" y="1"/>
                  <a:pt x="2270" y="1"/>
                </a:cubicBezTo>
                <a:cubicBezTo>
                  <a:pt x="2278" y="0"/>
                  <a:pt x="2286" y="7"/>
                  <a:pt x="2286" y="16"/>
                </a:cubicBezTo>
                <a:close/>
                <a:moveTo>
                  <a:pt x="2644" y="300"/>
                </a:moveTo>
                <a:cubicBezTo>
                  <a:pt x="2640" y="292"/>
                  <a:pt x="2643" y="282"/>
                  <a:pt x="2651" y="278"/>
                </a:cubicBezTo>
                <a:cubicBezTo>
                  <a:pt x="2659" y="274"/>
                  <a:pt x="2668" y="277"/>
                  <a:pt x="2672" y="285"/>
                </a:cubicBezTo>
                <a:cubicBezTo>
                  <a:pt x="2672" y="285"/>
                  <a:pt x="2672" y="285"/>
                  <a:pt x="2672" y="285"/>
                </a:cubicBezTo>
                <a:cubicBezTo>
                  <a:pt x="2676" y="293"/>
                  <a:pt x="2673" y="303"/>
                  <a:pt x="2665" y="307"/>
                </a:cubicBezTo>
                <a:cubicBezTo>
                  <a:pt x="2657" y="311"/>
                  <a:pt x="2648" y="308"/>
                  <a:pt x="2644" y="300"/>
                </a:cubicBezTo>
                <a:close/>
                <a:moveTo>
                  <a:pt x="2551" y="120"/>
                </a:moveTo>
                <a:cubicBezTo>
                  <a:pt x="2557" y="126"/>
                  <a:pt x="2558" y="136"/>
                  <a:pt x="2552" y="143"/>
                </a:cubicBezTo>
                <a:cubicBezTo>
                  <a:pt x="2545" y="149"/>
                  <a:pt x="2535" y="150"/>
                  <a:pt x="2529" y="143"/>
                </a:cubicBezTo>
                <a:cubicBezTo>
                  <a:pt x="2522" y="137"/>
                  <a:pt x="2522" y="127"/>
                  <a:pt x="2528" y="121"/>
                </a:cubicBezTo>
                <a:cubicBezTo>
                  <a:pt x="2534" y="114"/>
                  <a:pt x="2544" y="114"/>
                  <a:pt x="2551" y="120"/>
                </a:cubicBezTo>
                <a:close/>
                <a:moveTo>
                  <a:pt x="2593" y="217"/>
                </a:moveTo>
                <a:cubicBezTo>
                  <a:pt x="2588" y="209"/>
                  <a:pt x="2589" y="199"/>
                  <a:pt x="2596" y="194"/>
                </a:cubicBezTo>
                <a:cubicBezTo>
                  <a:pt x="2603" y="189"/>
                  <a:pt x="2614" y="191"/>
                  <a:pt x="2619" y="198"/>
                </a:cubicBezTo>
                <a:cubicBezTo>
                  <a:pt x="2624" y="205"/>
                  <a:pt x="2622" y="215"/>
                  <a:pt x="2615" y="220"/>
                </a:cubicBezTo>
                <a:cubicBezTo>
                  <a:pt x="2608" y="225"/>
                  <a:pt x="2598" y="224"/>
                  <a:pt x="2593" y="217"/>
                </a:cubicBezTo>
                <a:close/>
                <a:moveTo>
                  <a:pt x="2384" y="36"/>
                </a:moveTo>
                <a:cubicBezTo>
                  <a:pt x="2382" y="44"/>
                  <a:pt x="2373" y="49"/>
                  <a:pt x="2364" y="46"/>
                </a:cubicBezTo>
                <a:cubicBezTo>
                  <a:pt x="2364" y="46"/>
                  <a:pt x="2364" y="46"/>
                  <a:pt x="2364" y="46"/>
                </a:cubicBezTo>
                <a:cubicBezTo>
                  <a:pt x="2356" y="44"/>
                  <a:pt x="2351" y="35"/>
                  <a:pt x="2354" y="27"/>
                </a:cubicBezTo>
                <a:cubicBezTo>
                  <a:pt x="2356" y="18"/>
                  <a:pt x="2365" y="13"/>
                  <a:pt x="2373" y="16"/>
                </a:cubicBezTo>
                <a:cubicBezTo>
                  <a:pt x="2373" y="16"/>
                  <a:pt x="2373" y="16"/>
                  <a:pt x="2373" y="16"/>
                </a:cubicBezTo>
                <a:cubicBezTo>
                  <a:pt x="2382" y="18"/>
                  <a:pt x="2387" y="27"/>
                  <a:pt x="2384" y="36"/>
                </a:cubicBezTo>
                <a:close/>
                <a:moveTo>
                  <a:pt x="1464" y="1505"/>
                </a:moveTo>
                <a:cubicBezTo>
                  <a:pt x="1465" y="1514"/>
                  <a:pt x="1459" y="1522"/>
                  <a:pt x="1450" y="1523"/>
                </a:cubicBezTo>
                <a:cubicBezTo>
                  <a:pt x="1441" y="1525"/>
                  <a:pt x="1433" y="1518"/>
                  <a:pt x="1432" y="1510"/>
                </a:cubicBezTo>
                <a:cubicBezTo>
                  <a:pt x="1431" y="1501"/>
                  <a:pt x="1437" y="1493"/>
                  <a:pt x="1446" y="1492"/>
                </a:cubicBezTo>
                <a:cubicBezTo>
                  <a:pt x="1455" y="1490"/>
                  <a:pt x="1463" y="1497"/>
                  <a:pt x="1464" y="1505"/>
                </a:cubicBezTo>
                <a:close/>
                <a:moveTo>
                  <a:pt x="1174" y="1527"/>
                </a:moveTo>
                <a:cubicBezTo>
                  <a:pt x="1174" y="1536"/>
                  <a:pt x="1167" y="1543"/>
                  <a:pt x="1158" y="1543"/>
                </a:cubicBezTo>
                <a:cubicBezTo>
                  <a:pt x="1158" y="1543"/>
                  <a:pt x="1158" y="1543"/>
                  <a:pt x="1158" y="1543"/>
                </a:cubicBezTo>
                <a:cubicBezTo>
                  <a:pt x="1149" y="1543"/>
                  <a:pt x="1142" y="1536"/>
                  <a:pt x="1142" y="1527"/>
                </a:cubicBezTo>
                <a:cubicBezTo>
                  <a:pt x="1142" y="1518"/>
                  <a:pt x="1149" y="1511"/>
                  <a:pt x="1158" y="1511"/>
                </a:cubicBezTo>
                <a:cubicBezTo>
                  <a:pt x="1158" y="1511"/>
                  <a:pt x="1158" y="1511"/>
                  <a:pt x="1158" y="1511"/>
                </a:cubicBezTo>
                <a:cubicBezTo>
                  <a:pt x="1167" y="1511"/>
                  <a:pt x="1174" y="1518"/>
                  <a:pt x="1174" y="1527"/>
                </a:cubicBezTo>
                <a:close/>
                <a:moveTo>
                  <a:pt x="1368" y="1517"/>
                </a:moveTo>
                <a:cubicBezTo>
                  <a:pt x="1368" y="1525"/>
                  <a:pt x="1362" y="1533"/>
                  <a:pt x="1353" y="1534"/>
                </a:cubicBezTo>
                <a:cubicBezTo>
                  <a:pt x="1353" y="1534"/>
                  <a:pt x="1353" y="1534"/>
                  <a:pt x="1353" y="1534"/>
                </a:cubicBezTo>
                <a:cubicBezTo>
                  <a:pt x="1344" y="1535"/>
                  <a:pt x="1336" y="1528"/>
                  <a:pt x="1336" y="1519"/>
                </a:cubicBezTo>
                <a:cubicBezTo>
                  <a:pt x="1335" y="1511"/>
                  <a:pt x="1341" y="1503"/>
                  <a:pt x="1350" y="1502"/>
                </a:cubicBezTo>
                <a:cubicBezTo>
                  <a:pt x="1350" y="1502"/>
                  <a:pt x="1350" y="1502"/>
                  <a:pt x="1350" y="1502"/>
                </a:cubicBezTo>
                <a:cubicBezTo>
                  <a:pt x="1359" y="1501"/>
                  <a:pt x="1367" y="1508"/>
                  <a:pt x="1368" y="1517"/>
                </a:cubicBezTo>
                <a:close/>
                <a:moveTo>
                  <a:pt x="1077" y="1526"/>
                </a:moveTo>
                <a:cubicBezTo>
                  <a:pt x="1077" y="1535"/>
                  <a:pt x="1069" y="1542"/>
                  <a:pt x="1060" y="1542"/>
                </a:cubicBezTo>
                <a:cubicBezTo>
                  <a:pt x="1060" y="1542"/>
                  <a:pt x="1060" y="1542"/>
                  <a:pt x="1060" y="1542"/>
                </a:cubicBezTo>
                <a:cubicBezTo>
                  <a:pt x="1052" y="1541"/>
                  <a:pt x="1045" y="1534"/>
                  <a:pt x="1045" y="1525"/>
                </a:cubicBezTo>
                <a:cubicBezTo>
                  <a:pt x="1045" y="1516"/>
                  <a:pt x="1053" y="1510"/>
                  <a:pt x="1061" y="1510"/>
                </a:cubicBezTo>
                <a:cubicBezTo>
                  <a:pt x="1061" y="1510"/>
                  <a:pt x="1061" y="1510"/>
                  <a:pt x="1061" y="1510"/>
                </a:cubicBezTo>
                <a:cubicBezTo>
                  <a:pt x="1070" y="1510"/>
                  <a:pt x="1077" y="1517"/>
                  <a:pt x="1077" y="1526"/>
                </a:cubicBezTo>
                <a:close/>
                <a:moveTo>
                  <a:pt x="1271" y="1524"/>
                </a:moveTo>
                <a:cubicBezTo>
                  <a:pt x="1271" y="1533"/>
                  <a:pt x="1264" y="1540"/>
                  <a:pt x="1256" y="1540"/>
                </a:cubicBezTo>
                <a:cubicBezTo>
                  <a:pt x="1256" y="1540"/>
                  <a:pt x="1256" y="1540"/>
                  <a:pt x="1256" y="1540"/>
                </a:cubicBezTo>
                <a:cubicBezTo>
                  <a:pt x="1247" y="1541"/>
                  <a:pt x="1239" y="1534"/>
                  <a:pt x="1239" y="1525"/>
                </a:cubicBezTo>
                <a:cubicBezTo>
                  <a:pt x="1239" y="1516"/>
                  <a:pt x="1245" y="1509"/>
                  <a:pt x="1254" y="1509"/>
                </a:cubicBezTo>
                <a:cubicBezTo>
                  <a:pt x="1254" y="1509"/>
                  <a:pt x="1254" y="1509"/>
                  <a:pt x="1254" y="1509"/>
                </a:cubicBezTo>
                <a:cubicBezTo>
                  <a:pt x="1263" y="1508"/>
                  <a:pt x="1270" y="1515"/>
                  <a:pt x="1271" y="1524"/>
                </a:cubicBezTo>
                <a:close/>
                <a:moveTo>
                  <a:pt x="595" y="1474"/>
                </a:moveTo>
                <a:cubicBezTo>
                  <a:pt x="594" y="1483"/>
                  <a:pt x="585" y="1489"/>
                  <a:pt x="577" y="1487"/>
                </a:cubicBezTo>
                <a:cubicBezTo>
                  <a:pt x="568" y="1485"/>
                  <a:pt x="562" y="1477"/>
                  <a:pt x="564" y="1468"/>
                </a:cubicBezTo>
                <a:cubicBezTo>
                  <a:pt x="565" y="1460"/>
                  <a:pt x="574" y="1454"/>
                  <a:pt x="583" y="1456"/>
                </a:cubicBezTo>
                <a:cubicBezTo>
                  <a:pt x="591" y="1457"/>
                  <a:pt x="597" y="1466"/>
                  <a:pt x="595" y="1474"/>
                </a:cubicBezTo>
                <a:close/>
                <a:moveTo>
                  <a:pt x="980" y="1522"/>
                </a:moveTo>
                <a:cubicBezTo>
                  <a:pt x="979" y="1531"/>
                  <a:pt x="972" y="1538"/>
                  <a:pt x="963" y="1537"/>
                </a:cubicBezTo>
                <a:cubicBezTo>
                  <a:pt x="954" y="1536"/>
                  <a:pt x="948" y="1529"/>
                  <a:pt x="948" y="1520"/>
                </a:cubicBezTo>
                <a:cubicBezTo>
                  <a:pt x="949" y="1511"/>
                  <a:pt x="956" y="1505"/>
                  <a:pt x="965" y="1505"/>
                </a:cubicBezTo>
                <a:cubicBezTo>
                  <a:pt x="974" y="1506"/>
                  <a:pt x="981" y="1513"/>
                  <a:pt x="980" y="1522"/>
                </a:cubicBezTo>
                <a:close/>
                <a:moveTo>
                  <a:pt x="311" y="1411"/>
                </a:moveTo>
                <a:cubicBezTo>
                  <a:pt x="309" y="1419"/>
                  <a:pt x="300" y="1424"/>
                  <a:pt x="292" y="1422"/>
                </a:cubicBezTo>
                <a:cubicBezTo>
                  <a:pt x="292" y="1422"/>
                  <a:pt x="292" y="1422"/>
                  <a:pt x="292" y="1422"/>
                </a:cubicBezTo>
                <a:cubicBezTo>
                  <a:pt x="283" y="1420"/>
                  <a:pt x="278" y="1411"/>
                  <a:pt x="280" y="1402"/>
                </a:cubicBezTo>
                <a:cubicBezTo>
                  <a:pt x="283" y="1394"/>
                  <a:pt x="292" y="1389"/>
                  <a:pt x="300" y="1391"/>
                </a:cubicBezTo>
                <a:cubicBezTo>
                  <a:pt x="300" y="1391"/>
                  <a:pt x="300" y="1391"/>
                  <a:pt x="300" y="1391"/>
                </a:cubicBezTo>
                <a:cubicBezTo>
                  <a:pt x="309" y="1393"/>
                  <a:pt x="314" y="1402"/>
                  <a:pt x="311" y="1411"/>
                </a:cubicBezTo>
                <a:close/>
                <a:moveTo>
                  <a:pt x="500" y="1455"/>
                </a:moveTo>
                <a:cubicBezTo>
                  <a:pt x="498" y="1464"/>
                  <a:pt x="490" y="1470"/>
                  <a:pt x="481" y="1468"/>
                </a:cubicBezTo>
                <a:cubicBezTo>
                  <a:pt x="472" y="1466"/>
                  <a:pt x="467" y="1457"/>
                  <a:pt x="469" y="1449"/>
                </a:cubicBezTo>
                <a:cubicBezTo>
                  <a:pt x="471" y="1440"/>
                  <a:pt x="479" y="1435"/>
                  <a:pt x="488" y="1436"/>
                </a:cubicBezTo>
                <a:cubicBezTo>
                  <a:pt x="488" y="1436"/>
                  <a:pt x="488" y="1436"/>
                  <a:pt x="488" y="1436"/>
                </a:cubicBezTo>
                <a:cubicBezTo>
                  <a:pt x="497" y="1438"/>
                  <a:pt x="502" y="1447"/>
                  <a:pt x="500" y="1455"/>
                </a:cubicBezTo>
                <a:close/>
                <a:moveTo>
                  <a:pt x="125" y="1357"/>
                </a:moveTo>
                <a:cubicBezTo>
                  <a:pt x="122" y="1366"/>
                  <a:pt x="113" y="1370"/>
                  <a:pt x="105" y="1368"/>
                </a:cubicBezTo>
                <a:cubicBezTo>
                  <a:pt x="96" y="1365"/>
                  <a:pt x="92" y="1356"/>
                  <a:pt x="94" y="1348"/>
                </a:cubicBezTo>
                <a:cubicBezTo>
                  <a:pt x="97" y="1339"/>
                  <a:pt x="106" y="1335"/>
                  <a:pt x="114" y="1337"/>
                </a:cubicBezTo>
                <a:cubicBezTo>
                  <a:pt x="123" y="1340"/>
                  <a:pt x="128" y="1349"/>
                  <a:pt x="125" y="1357"/>
                </a:cubicBezTo>
                <a:close/>
                <a:moveTo>
                  <a:pt x="218" y="1385"/>
                </a:moveTo>
                <a:cubicBezTo>
                  <a:pt x="215" y="1393"/>
                  <a:pt x="207" y="1398"/>
                  <a:pt x="198" y="1396"/>
                </a:cubicBezTo>
                <a:cubicBezTo>
                  <a:pt x="198" y="1396"/>
                  <a:pt x="198" y="1396"/>
                  <a:pt x="198" y="1396"/>
                </a:cubicBezTo>
                <a:cubicBezTo>
                  <a:pt x="190" y="1393"/>
                  <a:pt x="185" y="1385"/>
                  <a:pt x="187" y="1376"/>
                </a:cubicBezTo>
                <a:cubicBezTo>
                  <a:pt x="190" y="1368"/>
                  <a:pt x="198" y="1363"/>
                  <a:pt x="207" y="1365"/>
                </a:cubicBezTo>
                <a:cubicBezTo>
                  <a:pt x="207" y="1365"/>
                  <a:pt x="207" y="1365"/>
                  <a:pt x="207" y="1365"/>
                </a:cubicBezTo>
                <a:cubicBezTo>
                  <a:pt x="215" y="1368"/>
                  <a:pt x="220" y="1377"/>
                  <a:pt x="218" y="1385"/>
                </a:cubicBezTo>
                <a:close/>
                <a:moveTo>
                  <a:pt x="406" y="1434"/>
                </a:moveTo>
                <a:cubicBezTo>
                  <a:pt x="403" y="1443"/>
                  <a:pt x="395" y="1448"/>
                  <a:pt x="386" y="1446"/>
                </a:cubicBezTo>
                <a:cubicBezTo>
                  <a:pt x="378" y="1444"/>
                  <a:pt x="372" y="1435"/>
                  <a:pt x="374" y="1427"/>
                </a:cubicBezTo>
                <a:cubicBezTo>
                  <a:pt x="376" y="1418"/>
                  <a:pt x="385" y="1413"/>
                  <a:pt x="394" y="1415"/>
                </a:cubicBezTo>
                <a:cubicBezTo>
                  <a:pt x="402" y="1417"/>
                  <a:pt x="408" y="1426"/>
                  <a:pt x="406" y="1434"/>
                </a:cubicBezTo>
                <a:close/>
                <a:moveTo>
                  <a:pt x="883" y="1515"/>
                </a:moveTo>
                <a:cubicBezTo>
                  <a:pt x="883" y="1523"/>
                  <a:pt x="875" y="1530"/>
                  <a:pt x="866" y="1529"/>
                </a:cubicBezTo>
                <a:cubicBezTo>
                  <a:pt x="857" y="1528"/>
                  <a:pt x="851" y="1520"/>
                  <a:pt x="852" y="1512"/>
                </a:cubicBezTo>
                <a:cubicBezTo>
                  <a:pt x="852" y="1503"/>
                  <a:pt x="860" y="1496"/>
                  <a:pt x="869" y="1497"/>
                </a:cubicBezTo>
                <a:cubicBezTo>
                  <a:pt x="878" y="1498"/>
                  <a:pt x="884" y="1506"/>
                  <a:pt x="883" y="1515"/>
                </a:cubicBezTo>
                <a:close/>
                <a:moveTo>
                  <a:pt x="1559" y="1490"/>
                </a:moveTo>
                <a:cubicBezTo>
                  <a:pt x="1561" y="1498"/>
                  <a:pt x="1555" y="1507"/>
                  <a:pt x="1547" y="1508"/>
                </a:cubicBezTo>
                <a:cubicBezTo>
                  <a:pt x="1538" y="1510"/>
                  <a:pt x="1530" y="1504"/>
                  <a:pt x="1528" y="1495"/>
                </a:cubicBezTo>
                <a:cubicBezTo>
                  <a:pt x="1526" y="1487"/>
                  <a:pt x="1532" y="1478"/>
                  <a:pt x="1541" y="1477"/>
                </a:cubicBezTo>
                <a:cubicBezTo>
                  <a:pt x="1550" y="1475"/>
                  <a:pt x="1558" y="1481"/>
                  <a:pt x="1559" y="1490"/>
                </a:cubicBezTo>
                <a:close/>
                <a:moveTo>
                  <a:pt x="787" y="1504"/>
                </a:moveTo>
                <a:cubicBezTo>
                  <a:pt x="786" y="1513"/>
                  <a:pt x="778" y="1519"/>
                  <a:pt x="769" y="1518"/>
                </a:cubicBezTo>
                <a:cubicBezTo>
                  <a:pt x="769" y="1518"/>
                  <a:pt x="769" y="1518"/>
                  <a:pt x="769" y="1518"/>
                </a:cubicBezTo>
                <a:cubicBezTo>
                  <a:pt x="760" y="1517"/>
                  <a:pt x="754" y="1509"/>
                  <a:pt x="755" y="1500"/>
                </a:cubicBezTo>
                <a:cubicBezTo>
                  <a:pt x="756" y="1491"/>
                  <a:pt x="764" y="1485"/>
                  <a:pt x="773" y="1486"/>
                </a:cubicBezTo>
                <a:cubicBezTo>
                  <a:pt x="773" y="1486"/>
                  <a:pt x="773" y="1486"/>
                  <a:pt x="773" y="1486"/>
                </a:cubicBezTo>
                <a:cubicBezTo>
                  <a:pt x="782" y="1487"/>
                  <a:pt x="788" y="1495"/>
                  <a:pt x="787" y="1504"/>
                </a:cubicBezTo>
                <a:close/>
                <a:moveTo>
                  <a:pt x="691" y="1491"/>
                </a:moveTo>
                <a:cubicBezTo>
                  <a:pt x="690" y="1499"/>
                  <a:pt x="681" y="1505"/>
                  <a:pt x="673" y="1504"/>
                </a:cubicBezTo>
                <a:cubicBezTo>
                  <a:pt x="664" y="1502"/>
                  <a:pt x="658" y="1494"/>
                  <a:pt x="659" y="1486"/>
                </a:cubicBezTo>
                <a:cubicBezTo>
                  <a:pt x="661" y="1477"/>
                  <a:pt x="669" y="1471"/>
                  <a:pt x="678" y="1472"/>
                </a:cubicBezTo>
                <a:cubicBezTo>
                  <a:pt x="686" y="1474"/>
                  <a:pt x="692" y="1482"/>
                  <a:pt x="691" y="1491"/>
                </a:cubicBezTo>
                <a:close/>
                <a:moveTo>
                  <a:pt x="2476" y="986"/>
                </a:moveTo>
                <a:cubicBezTo>
                  <a:pt x="2483" y="992"/>
                  <a:pt x="2483" y="1002"/>
                  <a:pt x="2478" y="1008"/>
                </a:cubicBezTo>
                <a:cubicBezTo>
                  <a:pt x="2478" y="1008"/>
                  <a:pt x="2478" y="1008"/>
                  <a:pt x="2478" y="1008"/>
                </a:cubicBezTo>
                <a:cubicBezTo>
                  <a:pt x="2472" y="1015"/>
                  <a:pt x="2462" y="1016"/>
                  <a:pt x="2455" y="1010"/>
                </a:cubicBezTo>
                <a:cubicBezTo>
                  <a:pt x="2448" y="1004"/>
                  <a:pt x="2448" y="994"/>
                  <a:pt x="2453" y="987"/>
                </a:cubicBezTo>
                <a:cubicBezTo>
                  <a:pt x="2453" y="987"/>
                  <a:pt x="2453" y="987"/>
                  <a:pt x="2453" y="987"/>
                </a:cubicBezTo>
                <a:cubicBezTo>
                  <a:pt x="2459" y="981"/>
                  <a:pt x="2469" y="980"/>
                  <a:pt x="2476" y="986"/>
                </a:cubicBezTo>
                <a:close/>
                <a:moveTo>
                  <a:pt x="2411" y="1057"/>
                </a:moveTo>
                <a:cubicBezTo>
                  <a:pt x="2417" y="1064"/>
                  <a:pt x="2417" y="1074"/>
                  <a:pt x="2410" y="1080"/>
                </a:cubicBezTo>
                <a:cubicBezTo>
                  <a:pt x="2410" y="1080"/>
                  <a:pt x="2410" y="1080"/>
                  <a:pt x="2410" y="1080"/>
                </a:cubicBezTo>
                <a:cubicBezTo>
                  <a:pt x="2404" y="1086"/>
                  <a:pt x="2394" y="1086"/>
                  <a:pt x="2388" y="1080"/>
                </a:cubicBezTo>
                <a:cubicBezTo>
                  <a:pt x="2382" y="1074"/>
                  <a:pt x="2382" y="1063"/>
                  <a:pt x="2388" y="1057"/>
                </a:cubicBezTo>
                <a:cubicBezTo>
                  <a:pt x="2388" y="1057"/>
                  <a:pt x="2388" y="1057"/>
                  <a:pt x="2388" y="1057"/>
                </a:cubicBezTo>
                <a:cubicBezTo>
                  <a:pt x="2394" y="1051"/>
                  <a:pt x="2404" y="1051"/>
                  <a:pt x="2411" y="1057"/>
                </a:cubicBezTo>
                <a:close/>
                <a:moveTo>
                  <a:pt x="2572" y="856"/>
                </a:moveTo>
                <a:cubicBezTo>
                  <a:pt x="2565" y="851"/>
                  <a:pt x="2563" y="841"/>
                  <a:pt x="2567" y="834"/>
                </a:cubicBezTo>
                <a:cubicBezTo>
                  <a:pt x="2572" y="826"/>
                  <a:pt x="2582" y="824"/>
                  <a:pt x="2589" y="828"/>
                </a:cubicBezTo>
                <a:cubicBezTo>
                  <a:pt x="2597" y="833"/>
                  <a:pt x="2599" y="843"/>
                  <a:pt x="2594" y="850"/>
                </a:cubicBezTo>
                <a:cubicBezTo>
                  <a:pt x="2590" y="858"/>
                  <a:pt x="2580" y="860"/>
                  <a:pt x="2572" y="856"/>
                </a:cubicBezTo>
                <a:close/>
                <a:moveTo>
                  <a:pt x="2539" y="932"/>
                </a:moveTo>
                <a:cubicBezTo>
                  <a:pt x="2539" y="932"/>
                  <a:pt x="2539" y="932"/>
                  <a:pt x="2539" y="932"/>
                </a:cubicBezTo>
                <a:cubicBezTo>
                  <a:pt x="2534" y="939"/>
                  <a:pt x="2524" y="940"/>
                  <a:pt x="2517" y="935"/>
                </a:cubicBezTo>
                <a:cubicBezTo>
                  <a:pt x="2510" y="930"/>
                  <a:pt x="2508" y="920"/>
                  <a:pt x="2513" y="913"/>
                </a:cubicBezTo>
                <a:cubicBezTo>
                  <a:pt x="2519" y="906"/>
                  <a:pt x="2529" y="904"/>
                  <a:pt x="2536" y="909"/>
                </a:cubicBezTo>
                <a:cubicBezTo>
                  <a:pt x="2543" y="915"/>
                  <a:pt x="2544" y="925"/>
                  <a:pt x="2539" y="932"/>
                </a:cubicBezTo>
                <a:close/>
                <a:moveTo>
                  <a:pt x="2340" y="1124"/>
                </a:moveTo>
                <a:cubicBezTo>
                  <a:pt x="2346" y="1131"/>
                  <a:pt x="2345" y="1141"/>
                  <a:pt x="2338" y="1147"/>
                </a:cubicBezTo>
                <a:cubicBezTo>
                  <a:pt x="2338" y="1147"/>
                  <a:pt x="2338" y="1147"/>
                  <a:pt x="2338" y="1147"/>
                </a:cubicBezTo>
                <a:cubicBezTo>
                  <a:pt x="2332" y="1152"/>
                  <a:pt x="2322" y="1152"/>
                  <a:pt x="2316" y="1145"/>
                </a:cubicBezTo>
                <a:cubicBezTo>
                  <a:pt x="2310" y="1138"/>
                  <a:pt x="2311" y="1128"/>
                  <a:pt x="2318" y="1122"/>
                </a:cubicBezTo>
                <a:cubicBezTo>
                  <a:pt x="2318" y="1122"/>
                  <a:pt x="2318" y="1122"/>
                  <a:pt x="2318" y="1122"/>
                </a:cubicBezTo>
                <a:cubicBezTo>
                  <a:pt x="2324" y="1117"/>
                  <a:pt x="2334" y="1117"/>
                  <a:pt x="2340" y="1124"/>
                </a:cubicBezTo>
                <a:close/>
                <a:moveTo>
                  <a:pt x="2265" y="1186"/>
                </a:moveTo>
                <a:cubicBezTo>
                  <a:pt x="2271" y="1193"/>
                  <a:pt x="2269" y="1203"/>
                  <a:pt x="2262" y="1208"/>
                </a:cubicBezTo>
                <a:cubicBezTo>
                  <a:pt x="2262" y="1208"/>
                  <a:pt x="2262" y="1208"/>
                  <a:pt x="2262" y="1208"/>
                </a:cubicBezTo>
                <a:cubicBezTo>
                  <a:pt x="2255" y="1213"/>
                  <a:pt x="2245" y="1212"/>
                  <a:pt x="2240" y="1205"/>
                </a:cubicBezTo>
                <a:cubicBezTo>
                  <a:pt x="2234" y="1198"/>
                  <a:pt x="2236" y="1188"/>
                  <a:pt x="2243" y="1182"/>
                </a:cubicBezTo>
                <a:cubicBezTo>
                  <a:pt x="2243" y="1182"/>
                  <a:pt x="2243" y="1182"/>
                  <a:pt x="2243" y="1182"/>
                </a:cubicBezTo>
                <a:cubicBezTo>
                  <a:pt x="2250" y="1177"/>
                  <a:pt x="2260" y="1178"/>
                  <a:pt x="2265" y="1186"/>
                </a:cubicBezTo>
                <a:close/>
                <a:moveTo>
                  <a:pt x="2643" y="765"/>
                </a:moveTo>
                <a:cubicBezTo>
                  <a:pt x="2639" y="773"/>
                  <a:pt x="2629" y="776"/>
                  <a:pt x="2621" y="772"/>
                </a:cubicBezTo>
                <a:cubicBezTo>
                  <a:pt x="2613" y="768"/>
                  <a:pt x="2610" y="758"/>
                  <a:pt x="2614" y="750"/>
                </a:cubicBezTo>
                <a:cubicBezTo>
                  <a:pt x="2618" y="742"/>
                  <a:pt x="2628" y="739"/>
                  <a:pt x="2635" y="743"/>
                </a:cubicBezTo>
                <a:cubicBezTo>
                  <a:pt x="2643" y="747"/>
                  <a:pt x="2647" y="757"/>
                  <a:pt x="2643" y="765"/>
                </a:cubicBezTo>
                <a:close/>
                <a:moveTo>
                  <a:pt x="2726" y="481"/>
                </a:moveTo>
                <a:cubicBezTo>
                  <a:pt x="2726" y="481"/>
                  <a:pt x="2726" y="481"/>
                  <a:pt x="2726" y="481"/>
                </a:cubicBezTo>
                <a:cubicBezTo>
                  <a:pt x="2725" y="490"/>
                  <a:pt x="2718" y="496"/>
                  <a:pt x="2709" y="496"/>
                </a:cubicBezTo>
                <a:cubicBezTo>
                  <a:pt x="2700" y="496"/>
                  <a:pt x="2693" y="488"/>
                  <a:pt x="2694" y="479"/>
                </a:cubicBezTo>
                <a:cubicBezTo>
                  <a:pt x="2694" y="479"/>
                  <a:pt x="2694" y="479"/>
                  <a:pt x="2694" y="479"/>
                </a:cubicBezTo>
                <a:cubicBezTo>
                  <a:pt x="2694" y="471"/>
                  <a:pt x="2702" y="464"/>
                  <a:pt x="2710" y="464"/>
                </a:cubicBezTo>
                <a:cubicBezTo>
                  <a:pt x="2719" y="464"/>
                  <a:pt x="2726" y="472"/>
                  <a:pt x="2726" y="481"/>
                </a:cubicBezTo>
                <a:close/>
                <a:moveTo>
                  <a:pt x="2712" y="580"/>
                </a:moveTo>
                <a:cubicBezTo>
                  <a:pt x="2712" y="580"/>
                  <a:pt x="2712" y="580"/>
                  <a:pt x="2712" y="580"/>
                </a:cubicBezTo>
                <a:cubicBezTo>
                  <a:pt x="2710" y="588"/>
                  <a:pt x="2701" y="594"/>
                  <a:pt x="2692" y="592"/>
                </a:cubicBezTo>
                <a:cubicBezTo>
                  <a:pt x="2684" y="590"/>
                  <a:pt x="2678" y="581"/>
                  <a:pt x="2680" y="572"/>
                </a:cubicBezTo>
                <a:cubicBezTo>
                  <a:pt x="2680" y="572"/>
                  <a:pt x="2680" y="572"/>
                  <a:pt x="2680" y="572"/>
                </a:cubicBezTo>
                <a:cubicBezTo>
                  <a:pt x="2682" y="564"/>
                  <a:pt x="2691" y="558"/>
                  <a:pt x="2700" y="560"/>
                </a:cubicBezTo>
                <a:cubicBezTo>
                  <a:pt x="2708" y="562"/>
                  <a:pt x="2714" y="571"/>
                  <a:pt x="2712" y="580"/>
                </a:cubicBezTo>
                <a:close/>
                <a:moveTo>
                  <a:pt x="2662" y="684"/>
                </a:moveTo>
                <a:cubicBezTo>
                  <a:pt x="2653" y="681"/>
                  <a:pt x="2649" y="671"/>
                  <a:pt x="2652" y="663"/>
                </a:cubicBezTo>
                <a:cubicBezTo>
                  <a:pt x="2652" y="663"/>
                  <a:pt x="2652" y="663"/>
                  <a:pt x="2652" y="663"/>
                </a:cubicBezTo>
                <a:cubicBezTo>
                  <a:pt x="2656" y="655"/>
                  <a:pt x="2665" y="651"/>
                  <a:pt x="2673" y="654"/>
                </a:cubicBezTo>
                <a:cubicBezTo>
                  <a:pt x="2681" y="657"/>
                  <a:pt x="2685" y="666"/>
                  <a:pt x="2682" y="674"/>
                </a:cubicBezTo>
                <a:cubicBezTo>
                  <a:pt x="2679" y="683"/>
                  <a:pt x="2670" y="687"/>
                  <a:pt x="2662" y="684"/>
                </a:cubicBezTo>
                <a:close/>
                <a:moveTo>
                  <a:pt x="1654" y="1469"/>
                </a:moveTo>
                <a:cubicBezTo>
                  <a:pt x="1656" y="1478"/>
                  <a:pt x="1651" y="1487"/>
                  <a:pt x="1642" y="1489"/>
                </a:cubicBezTo>
                <a:cubicBezTo>
                  <a:pt x="1634" y="1491"/>
                  <a:pt x="1625" y="1485"/>
                  <a:pt x="1623" y="1477"/>
                </a:cubicBezTo>
                <a:cubicBezTo>
                  <a:pt x="1621" y="1468"/>
                  <a:pt x="1626" y="1459"/>
                  <a:pt x="1635" y="1458"/>
                </a:cubicBezTo>
                <a:cubicBezTo>
                  <a:pt x="1644" y="1456"/>
                  <a:pt x="1652" y="1461"/>
                  <a:pt x="1654" y="1469"/>
                </a:cubicBezTo>
                <a:close/>
                <a:moveTo>
                  <a:pt x="1930" y="1379"/>
                </a:moveTo>
                <a:cubicBezTo>
                  <a:pt x="1934" y="1387"/>
                  <a:pt x="1930" y="1397"/>
                  <a:pt x="1922" y="1400"/>
                </a:cubicBezTo>
                <a:cubicBezTo>
                  <a:pt x="1913" y="1403"/>
                  <a:pt x="1904" y="1400"/>
                  <a:pt x="1901" y="1391"/>
                </a:cubicBezTo>
                <a:cubicBezTo>
                  <a:pt x="1897" y="1383"/>
                  <a:pt x="1901" y="1374"/>
                  <a:pt x="1909" y="1370"/>
                </a:cubicBezTo>
                <a:cubicBezTo>
                  <a:pt x="1918" y="1367"/>
                  <a:pt x="1927" y="1371"/>
                  <a:pt x="1930" y="1379"/>
                </a:cubicBezTo>
                <a:close/>
                <a:moveTo>
                  <a:pt x="1840" y="1414"/>
                </a:moveTo>
                <a:cubicBezTo>
                  <a:pt x="1843" y="1423"/>
                  <a:pt x="1839" y="1432"/>
                  <a:pt x="1830" y="1435"/>
                </a:cubicBezTo>
                <a:cubicBezTo>
                  <a:pt x="1822" y="1438"/>
                  <a:pt x="1813" y="1433"/>
                  <a:pt x="1810" y="1425"/>
                </a:cubicBezTo>
                <a:cubicBezTo>
                  <a:pt x="1807" y="1416"/>
                  <a:pt x="1811" y="1407"/>
                  <a:pt x="1820" y="1404"/>
                </a:cubicBezTo>
                <a:cubicBezTo>
                  <a:pt x="1828" y="1402"/>
                  <a:pt x="1837" y="1406"/>
                  <a:pt x="1840" y="1414"/>
                </a:cubicBezTo>
                <a:close/>
                <a:moveTo>
                  <a:pt x="1748" y="1444"/>
                </a:moveTo>
                <a:cubicBezTo>
                  <a:pt x="1750" y="1453"/>
                  <a:pt x="1745" y="1462"/>
                  <a:pt x="1737" y="1464"/>
                </a:cubicBezTo>
                <a:cubicBezTo>
                  <a:pt x="1737" y="1464"/>
                  <a:pt x="1737" y="1464"/>
                  <a:pt x="1737" y="1464"/>
                </a:cubicBezTo>
                <a:cubicBezTo>
                  <a:pt x="1728" y="1467"/>
                  <a:pt x="1720" y="1462"/>
                  <a:pt x="1717" y="1453"/>
                </a:cubicBezTo>
                <a:cubicBezTo>
                  <a:pt x="1715" y="1445"/>
                  <a:pt x="1720" y="1436"/>
                  <a:pt x="1728" y="1433"/>
                </a:cubicBezTo>
                <a:cubicBezTo>
                  <a:pt x="1728" y="1433"/>
                  <a:pt x="1728" y="1433"/>
                  <a:pt x="1728" y="1433"/>
                </a:cubicBezTo>
                <a:cubicBezTo>
                  <a:pt x="1737" y="1431"/>
                  <a:pt x="1745" y="1436"/>
                  <a:pt x="1748" y="1444"/>
                </a:cubicBezTo>
                <a:close/>
                <a:moveTo>
                  <a:pt x="2018" y="1339"/>
                </a:moveTo>
                <a:cubicBezTo>
                  <a:pt x="2022" y="1347"/>
                  <a:pt x="2019" y="1356"/>
                  <a:pt x="2011" y="1360"/>
                </a:cubicBezTo>
                <a:cubicBezTo>
                  <a:pt x="2011" y="1360"/>
                  <a:pt x="2011" y="1360"/>
                  <a:pt x="2011" y="1360"/>
                </a:cubicBezTo>
                <a:cubicBezTo>
                  <a:pt x="2003" y="1364"/>
                  <a:pt x="1993" y="1361"/>
                  <a:pt x="1990" y="1353"/>
                </a:cubicBezTo>
                <a:cubicBezTo>
                  <a:pt x="1986" y="1345"/>
                  <a:pt x="1989" y="1335"/>
                  <a:pt x="1997" y="1331"/>
                </a:cubicBezTo>
                <a:cubicBezTo>
                  <a:pt x="1997" y="1331"/>
                  <a:pt x="1997" y="1331"/>
                  <a:pt x="1997" y="1331"/>
                </a:cubicBezTo>
                <a:cubicBezTo>
                  <a:pt x="2005" y="1327"/>
                  <a:pt x="2015" y="1331"/>
                  <a:pt x="2018" y="1339"/>
                </a:cubicBezTo>
                <a:close/>
                <a:moveTo>
                  <a:pt x="2104" y="1293"/>
                </a:moveTo>
                <a:cubicBezTo>
                  <a:pt x="2108" y="1301"/>
                  <a:pt x="2106" y="1310"/>
                  <a:pt x="2098" y="1315"/>
                </a:cubicBezTo>
                <a:cubicBezTo>
                  <a:pt x="2098" y="1315"/>
                  <a:pt x="2098" y="1315"/>
                  <a:pt x="2098" y="1315"/>
                </a:cubicBezTo>
                <a:cubicBezTo>
                  <a:pt x="2090" y="1319"/>
                  <a:pt x="2080" y="1316"/>
                  <a:pt x="2076" y="1309"/>
                </a:cubicBezTo>
                <a:cubicBezTo>
                  <a:pt x="2072" y="1301"/>
                  <a:pt x="2074" y="1291"/>
                  <a:pt x="2082" y="1287"/>
                </a:cubicBezTo>
                <a:cubicBezTo>
                  <a:pt x="2082" y="1287"/>
                  <a:pt x="2082" y="1287"/>
                  <a:pt x="2082" y="1287"/>
                </a:cubicBezTo>
                <a:cubicBezTo>
                  <a:pt x="2090" y="1283"/>
                  <a:pt x="2100" y="1285"/>
                  <a:pt x="2104" y="1293"/>
                </a:cubicBezTo>
                <a:close/>
                <a:moveTo>
                  <a:pt x="2186" y="1242"/>
                </a:moveTo>
                <a:cubicBezTo>
                  <a:pt x="2191" y="1249"/>
                  <a:pt x="2189" y="1259"/>
                  <a:pt x="2182" y="1264"/>
                </a:cubicBezTo>
                <a:cubicBezTo>
                  <a:pt x="2182" y="1264"/>
                  <a:pt x="2182" y="1264"/>
                  <a:pt x="2182" y="1264"/>
                </a:cubicBezTo>
                <a:cubicBezTo>
                  <a:pt x="2174" y="1269"/>
                  <a:pt x="2164" y="1267"/>
                  <a:pt x="2159" y="1259"/>
                </a:cubicBezTo>
                <a:cubicBezTo>
                  <a:pt x="2155" y="1252"/>
                  <a:pt x="2157" y="1242"/>
                  <a:pt x="2164" y="1237"/>
                </a:cubicBezTo>
                <a:cubicBezTo>
                  <a:pt x="2172" y="1232"/>
                  <a:pt x="2182" y="1235"/>
                  <a:pt x="2186" y="1242"/>
                </a:cubicBezTo>
                <a:close/>
                <a:moveTo>
                  <a:pt x="4230" y="938"/>
                </a:moveTo>
                <a:cubicBezTo>
                  <a:pt x="4233" y="941"/>
                  <a:pt x="4234" y="945"/>
                  <a:pt x="4234" y="949"/>
                </a:cubicBezTo>
                <a:cubicBezTo>
                  <a:pt x="4234" y="954"/>
                  <a:pt x="4233" y="958"/>
                  <a:pt x="4230" y="961"/>
                </a:cubicBezTo>
                <a:cubicBezTo>
                  <a:pt x="4227" y="964"/>
                  <a:pt x="4223" y="965"/>
                  <a:pt x="4218" y="965"/>
                </a:cubicBezTo>
                <a:cubicBezTo>
                  <a:pt x="4214" y="965"/>
                  <a:pt x="4210" y="964"/>
                  <a:pt x="4207" y="961"/>
                </a:cubicBezTo>
                <a:cubicBezTo>
                  <a:pt x="4204" y="958"/>
                  <a:pt x="4202" y="954"/>
                  <a:pt x="4202" y="949"/>
                </a:cubicBezTo>
                <a:cubicBezTo>
                  <a:pt x="4202" y="945"/>
                  <a:pt x="4204" y="941"/>
                  <a:pt x="4207" y="938"/>
                </a:cubicBezTo>
                <a:cubicBezTo>
                  <a:pt x="4210" y="935"/>
                  <a:pt x="4214" y="933"/>
                  <a:pt x="4218" y="933"/>
                </a:cubicBezTo>
                <a:cubicBezTo>
                  <a:pt x="4223" y="933"/>
                  <a:pt x="4227" y="935"/>
                  <a:pt x="4230" y="938"/>
                </a:cubicBezTo>
                <a:close/>
                <a:moveTo>
                  <a:pt x="4064" y="275"/>
                </a:moveTo>
                <a:cubicBezTo>
                  <a:pt x="4061" y="272"/>
                  <a:pt x="4059" y="268"/>
                  <a:pt x="4059" y="263"/>
                </a:cubicBezTo>
                <a:cubicBezTo>
                  <a:pt x="4059" y="259"/>
                  <a:pt x="4061" y="255"/>
                  <a:pt x="4064" y="252"/>
                </a:cubicBezTo>
                <a:cubicBezTo>
                  <a:pt x="4067" y="249"/>
                  <a:pt x="4071" y="247"/>
                  <a:pt x="4075" y="247"/>
                </a:cubicBezTo>
                <a:cubicBezTo>
                  <a:pt x="4080" y="247"/>
                  <a:pt x="4084" y="249"/>
                  <a:pt x="4087" y="252"/>
                </a:cubicBezTo>
                <a:cubicBezTo>
                  <a:pt x="4090" y="255"/>
                  <a:pt x="4091" y="259"/>
                  <a:pt x="4091" y="263"/>
                </a:cubicBezTo>
                <a:cubicBezTo>
                  <a:pt x="4091" y="268"/>
                  <a:pt x="4090" y="272"/>
                  <a:pt x="4087" y="275"/>
                </a:cubicBezTo>
                <a:cubicBezTo>
                  <a:pt x="4084" y="278"/>
                  <a:pt x="4080" y="279"/>
                  <a:pt x="4075" y="279"/>
                </a:cubicBezTo>
                <a:cubicBezTo>
                  <a:pt x="4071" y="279"/>
                  <a:pt x="4067" y="278"/>
                  <a:pt x="4064" y="275"/>
                </a:cubicBezTo>
                <a:close/>
                <a:moveTo>
                  <a:pt x="5308" y="1344"/>
                </a:moveTo>
                <a:cubicBezTo>
                  <a:pt x="5311" y="1347"/>
                  <a:pt x="5313" y="1351"/>
                  <a:pt x="5313" y="1355"/>
                </a:cubicBezTo>
                <a:cubicBezTo>
                  <a:pt x="5313" y="1360"/>
                  <a:pt x="5311" y="1364"/>
                  <a:pt x="5308" y="1367"/>
                </a:cubicBezTo>
                <a:cubicBezTo>
                  <a:pt x="5305" y="1370"/>
                  <a:pt x="5301" y="1371"/>
                  <a:pt x="5297" y="1371"/>
                </a:cubicBezTo>
                <a:cubicBezTo>
                  <a:pt x="5292" y="1371"/>
                  <a:pt x="5288" y="1370"/>
                  <a:pt x="5285" y="1367"/>
                </a:cubicBezTo>
                <a:cubicBezTo>
                  <a:pt x="5282" y="1364"/>
                  <a:pt x="5281" y="1360"/>
                  <a:pt x="5281" y="1355"/>
                </a:cubicBezTo>
                <a:cubicBezTo>
                  <a:pt x="5281" y="1351"/>
                  <a:pt x="5282" y="1347"/>
                  <a:pt x="5285" y="1344"/>
                </a:cubicBezTo>
                <a:cubicBezTo>
                  <a:pt x="5288" y="1341"/>
                  <a:pt x="5292" y="1339"/>
                  <a:pt x="5297" y="1339"/>
                </a:cubicBezTo>
                <a:cubicBezTo>
                  <a:pt x="5301" y="1339"/>
                  <a:pt x="5305" y="1341"/>
                  <a:pt x="5308" y="1344"/>
                </a:cubicBezTo>
                <a:close/>
                <a:moveTo>
                  <a:pt x="2241" y="894"/>
                </a:moveTo>
                <a:cubicBezTo>
                  <a:pt x="2238" y="891"/>
                  <a:pt x="2236" y="886"/>
                  <a:pt x="2236" y="882"/>
                </a:cubicBezTo>
                <a:cubicBezTo>
                  <a:pt x="2236" y="878"/>
                  <a:pt x="2238" y="874"/>
                  <a:pt x="2241" y="871"/>
                </a:cubicBezTo>
                <a:cubicBezTo>
                  <a:pt x="2244" y="868"/>
                  <a:pt x="2248" y="866"/>
                  <a:pt x="2252" y="866"/>
                </a:cubicBezTo>
                <a:cubicBezTo>
                  <a:pt x="2256" y="866"/>
                  <a:pt x="2260" y="868"/>
                  <a:pt x="2263" y="871"/>
                </a:cubicBezTo>
                <a:cubicBezTo>
                  <a:pt x="2266" y="874"/>
                  <a:pt x="2268" y="878"/>
                  <a:pt x="2268" y="882"/>
                </a:cubicBezTo>
                <a:cubicBezTo>
                  <a:pt x="2268" y="886"/>
                  <a:pt x="2266" y="891"/>
                  <a:pt x="2263" y="894"/>
                </a:cubicBezTo>
                <a:cubicBezTo>
                  <a:pt x="2260" y="897"/>
                  <a:pt x="2256" y="898"/>
                  <a:pt x="2252" y="898"/>
                </a:cubicBezTo>
                <a:cubicBezTo>
                  <a:pt x="2248" y="898"/>
                  <a:pt x="2244" y="897"/>
                  <a:pt x="2241" y="894"/>
                </a:cubicBezTo>
                <a:close/>
                <a:moveTo>
                  <a:pt x="2686" y="396"/>
                </a:moveTo>
                <a:cubicBezTo>
                  <a:pt x="2683" y="393"/>
                  <a:pt x="2682" y="389"/>
                  <a:pt x="2682" y="384"/>
                </a:cubicBezTo>
                <a:cubicBezTo>
                  <a:pt x="2682" y="380"/>
                  <a:pt x="2683" y="376"/>
                  <a:pt x="2686" y="373"/>
                </a:cubicBezTo>
                <a:cubicBezTo>
                  <a:pt x="2689" y="370"/>
                  <a:pt x="2694" y="368"/>
                  <a:pt x="2698" y="368"/>
                </a:cubicBezTo>
                <a:cubicBezTo>
                  <a:pt x="2702" y="368"/>
                  <a:pt x="2706" y="370"/>
                  <a:pt x="2709" y="373"/>
                </a:cubicBezTo>
                <a:cubicBezTo>
                  <a:pt x="2712" y="376"/>
                  <a:pt x="2714" y="380"/>
                  <a:pt x="2714" y="384"/>
                </a:cubicBezTo>
                <a:cubicBezTo>
                  <a:pt x="2714" y="389"/>
                  <a:pt x="2712" y="393"/>
                  <a:pt x="2709" y="396"/>
                </a:cubicBezTo>
                <a:cubicBezTo>
                  <a:pt x="2706" y="399"/>
                  <a:pt x="2702" y="400"/>
                  <a:pt x="2698" y="400"/>
                </a:cubicBezTo>
                <a:cubicBezTo>
                  <a:pt x="2694" y="400"/>
                  <a:pt x="2689" y="399"/>
                  <a:pt x="2686" y="396"/>
                </a:cubicBezTo>
                <a:close/>
                <a:moveTo>
                  <a:pt x="3919" y="901"/>
                </a:moveTo>
                <a:cubicBezTo>
                  <a:pt x="3922" y="903"/>
                  <a:pt x="3924" y="908"/>
                  <a:pt x="3924" y="912"/>
                </a:cubicBezTo>
                <a:cubicBezTo>
                  <a:pt x="3924" y="916"/>
                  <a:pt x="3922" y="920"/>
                  <a:pt x="3919" y="923"/>
                </a:cubicBezTo>
                <a:cubicBezTo>
                  <a:pt x="3916" y="926"/>
                  <a:pt x="3912" y="928"/>
                  <a:pt x="3908" y="928"/>
                </a:cubicBezTo>
                <a:cubicBezTo>
                  <a:pt x="3903" y="928"/>
                  <a:pt x="3899" y="926"/>
                  <a:pt x="3896" y="923"/>
                </a:cubicBezTo>
                <a:cubicBezTo>
                  <a:pt x="3893" y="920"/>
                  <a:pt x="3892" y="916"/>
                  <a:pt x="3892" y="912"/>
                </a:cubicBezTo>
                <a:cubicBezTo>
                  <a:pt x="3892" y="908"/>
                  <a:pt x="3893" y="903"/>
                  <a:pt x="3896" y="901"/>
                </a:cubicBezTo>
                <a:cubicBezTo>
                  <a:pt x="3899" y="898"/>
                  <a:pt x="3903" y="896"/>
                  <a:pt x="3908" y="896"/>
                </a:cubicBezTo>
                <a:cubicBezTo>
                  <a:pt x="3912" y="896"/>
                  <a:pt x="3916" y="898"/>
                  <a:pt x="3919" y="901"/>
                </a:cubicBezTo>
                <a:close/>
                <a:moveTo>
                  <a:pt x="2161" y="44"/>
                </a:moveTo>
                <a:cubicBezTo>
                  <a:pt x="2158" y="41"/>
                  <a:pt x="2156" y="37"/>
                  <a:pt x="2156" y="33"/>
                </a:cubicBezTo>
                <a:cubicBezTo>
                  <a:pt x="2156" y="29"/>
                  <a:pt x="2158" y="24"/>
                  <a:pt x="2161" y="22"/>
                </a:cubicBezTo>
                <a:cubicBezTo>
                  <a:pt x="2164" y="19"/>
                  <a:pt x="2168" y="17"/>
                  <a:pt x="2172" y="17"/>
                </a:cubicBezTo>
                <a:cubicBezTo>
                  <a:pt x="2176" y="17"/>
                  <a:pt x="2180" y="19"/>
                  <a:pt x="2183" y="22"/>
                </a:cubicBezTo>
                <a:cubicBezTo>
                  <a:pt x="2186" y="24"/>
                  <a:pt x="2188" y="29"/>
                  <a:pt x="2188" y="33"/>
                </a:cubicBezTo>
                <a:cubicBezTo>
                  <a:pt x="2188" y="37"/>
                  <a:pt x="2186" y="41"/>
                  <a:pt x="2183" y="44"/>
                </a:cubicBezTo>
                <a:cubicBezTo>
                  <a:pt x="2180" y="47"/>
                  <a:pt x="2176" y="49"/>
                  <a:pt x="2172" y="49"/>
                </a:cubicBezTo>
                <a:cubicBezTo>
                  <a:pt x="2168" y="49"/>
                  <a:pt x="2164" y="47"/>
                  <a:pt x="2161" y="44"/>
                </a:cubicBezTo>
                <a:close/>
                <a:moveTo>
                  <a:pt x="28" y="1311"/>
                </a:moveTo>
                <a:cubicBezTo>
                  <a:pt x="31" y="1314"/>
                  <a:pt x="32" y="1318"/>
                  <a:pt x="32" y="1322"/>
                </a:cubicBezTo>
                <a:cubicBezTo>
                  <a:pt x="32" y="1326"/>
                  <a:pt x="31" y="1331"/>
                  <a:pt x="28" y="1334"/>
                </a:cubicBezTo>
                <a:cubicBezTo>
                  <a:pt x="25" y="1337"/>
                  <a:pt x="20" y="1338"/>
                  <a:pt x="16" y="1338"/>
                </a:cubicBezTo>
                <a:cubicBezTo>
                  <a:pt x="12" y="1338"/>
                  <a:pt x="8" y="1337"/>
                  <a:pt x="5" y="1334"/>
                </a:cubicBezTo>
                <a:cubicBezTo>
                  <a:pt x="2" y="1331"/>
                  <a:pt x="0" y="1326"/>
                  <a:pt x="0" y="1322"/>
                </a:cubicBezTo>
                <a:cubicBezTo>
                  <a:pt x="0" y="1318"/>
                  <a:pt x="2" y="1314"/>
                  <a:pt x="5" y="1311"/>
                </a:cubicBezTo>
                <a:cubicBezTo>
                  <a:pt x="8" y="1308"/>
                  <a:pt x="12" y="1306"/>
                  <a:pt x="16" y="1306"/>
                </a:cubicBezTo>
                <a:cubicBezTo>
                  <a:pt x="20" y="1306"/>
                  <a:pt x="25" y="1308"/>
                  <a:pt x="28" y="1311"/>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lgn="l" defTabSz="801929" rtl="0" eaLnBrk="1" latinLnBrk="0" hangingPunct="1">
              <a:lnSpc>
                <a:spcPct val="117000"/>
              </a:lnSpc>
              <a:spcBef>
                <a:spcPts val="0"/>
              </a:spcBef>
              <a:buClr>
                <a:schemeClr val="tx1"/>
              </a:buClr>
              <a:buSzPct val="100000"/>
              <a:buFont typeface="+mj-lt"/>
              <a:buNone/>
              <a:defRPr lang="en-GB" sz="1000" b="0" kern="1200" noProof="1">
                <a:solidFill>
                  <a:schemeClr val="tx1"/>
                </a:solidFill>
                <a:latin typeface="+mn-lt"/>
                <a:ea typeface="+mn-ea"/>
                <a:cs typeface="+mn-cs"/>
              </a:defRPr>
            </a:lvl1pPr>
            <a:lvl2pPr marL="0" indent="0" algn="l" defTabSz="801929" rtl="0" eaLnBrk="1" latinLnBrk="0" hangingPunct="1">
              <a:lnSpc>
                <a:spcPct val="117000"/>
              </a:lnSpc>
              <a:spcBef>
                <a:spcPts val="0"/>
              </a:spcBef>
              <a:buClr>
                <a:schemeClr val="tx1"/>
              </a:buClr>
              <a:buFont typeface="Arial" panose="020B0604020202020204" pitchFamily="34" charset="0"/>
              <a:buNone/>
              <a:defRPr lang="en-GB" sz="1000" b="1" kern="1200" noProof="1">
                <a:solidFill>
                  <a:schemeClr val="tx1"/>
                </a:solidFill>
                <a:latin typeface="+mn-lt"/>
                <a:ea typeface="+mn-ea"/>
                <a:cs typeface="+mn-cs"/>
              </a:defRPr>
            </a:lvl2pPr>
            <a:lvl3pPr marL="0" indent="0" algn="l" defTabSz="801929" rtl="0" eaLnBrk="1" latinLnBrk="0" hangingPunct="1">
              <a:lnSpc>
                <a:spcPct val="117000"/>
              </a:lnSpc>
              <a:spcBef>
                <a:spcPts val="0"/>
              </a:spcBef>
              <a:buClr>
                <a:schemeClr val="tx1"/>
              </a:buClr>
              <a:buSzPct val="70000"/>
              <a:buFontTx/>
              <a:buNone/>
              <a:defRPr lang="en-GB" sz="1000" b="0" kern="1200" baseline="0" noProof="1">
                <a:solidFill>
                  <a:schemeClr val="tx2"/>
                </a:solidFill>
                <a:latin typeface="+mn-lt"/>
                <a:ea typeface="+mn-ea"/>
                <a:cs typeface="+mn-cs"/>
              </a:defRPr>
            </a:lvl3pPr>
            <a:lvl4pPr marL="180000" indent="-180000" algn="l" defTabSz="801929" rtl="0" eaLnBrk="1" latinLnBrk="0" hangingPunct="1">
              <a:lnSpc>
                <a:spcPct val="117000"/>
              </a:lnSpc>
              <a:spcBef>
                <a:spcPts val="0"/>
              </a:spcBef>
              <a:buFont typeface="Arial" pitchFamily="34" charset="0"/>
              <a:buChar char="•"/>
              <a:defRPr lang="en-GB" sz="1000" b="0" kern="1200" noProof="1">
                <a:solidFill>
                  <a:schemeClr val="tx1"/>
                </a:solidFill>
                <a:latin typeface="+mn-lt"/>
                <a:ea typeface="+mn-ea"/>
                <a:cs typeface="+mn-cs"/>
              </a:defRPr>
            </a:lvl4pPr>
            <a:lvl5pPr marL="360000" indent="-180000" algn="l" defTabSz="801929" rtl="0" eaLnBrk="1" latinLnBrk="0" hangingPunct="1">
              <a:lnSpc>
                <a:spcPct val="117000"/>
              </a:lnSpc>
              <a:spcBef>
                <a:spcPts val="0"/>
              </a:spcBef>
              <a:buFont typeface="Arial" pitchFamily="34" charset="0"/>
              <a:buChar char="•"/>
              <a:defRPr lang="en-GB" sz="1000" kern="1200" baseline="0" noProof="1">
                <a:solidFill>
                  <a:schemeClr val="tx1"/>
                </a:solidFill>
                <a:latin typeface="+mn-lt"/>
                <a:ea typeface="+mn-ea"/>
                <a:cs typeface="+mn-cs"/>
              </a:defRPr>
            </a:lvl5pPr>
            <a:lvl6pPr marL="540000" indent="-180000" algn="l" defTabSz="801929" rtl="0" eaLnBrk="1" latinLnBrk="0" hangingPunct="1">
              <a:lnSpc>
                <a:spcPct val="117000"/>
              </a:lnSpc>
              <a:spcBef>
                <a:spcPts val="0"/>
              </a:spcBef>
              <a:buFont typeface="Arial" pitchFamily="34" charset="0"/>
              <a:buChar char="•"/>
              <a:defRPr lang="en-GB" sz="1000" kern="1200" noProof="1">
                <a:solidFill>
                  <a:schemeClr val="tx1"/>
                </a:solidFill>
                <a:latin typeface="+mn-lt"/>
                <a:ea typeface="+mn-ea"/>
                <a:cs typeface="+mn-cs"/>
              </a:defRPr>
            </a:lvl6pPr>
            <a:lvl7pPr marL="180000" indent="0" algn="l" defTabSz="801929" rtl="0" eaLnBrk="1" latinLnBrk="0" hangingPunct="1">
              <a:lnSpc>
                <a:spcPct val="117000"/>
              </a:lnSpc>
              <a:spcBef>
                <a:spcPts val="0"/>
              </a:spcBef>
              <a:buFont typeface="Arial" pitchFamily="34" charset="0"/>
              <a:buNone/>
              <a:defRPr lang="en-GB" sz="1000" kern="1200" baseline="0" noProof="1">
                <a:solidFill>
                  <a:schemeClr val="tx1"/>
                </a:solidFill>
                <a:latin typeface="+mn-lt"/>
                <a:ea typeface="+mn-ea"/>
                <a:cs typeface="+mn-cs"/>
              </a:defRPr>
            </a:lvl7pPr>
            <a:lvl8pPr marL="360000" indent="0" algn="l" defTabSz="801929" rtl="0" eaLnBrk="1" latinLnBrk="0" hangingPunct="1">
              <a:lnSpc>
                <a:spcPct val="117000"/>
              </a:lnSpc>
              <a:spcBef>
                <a:spcPts val="0"/>
              </a:spcBef>
              <a:buFont typeface="+mj-lt"/>
              <a:buNone/>
              <a:defRPr lang="en-GB" sz="1000" kern="1200" baseline="0" noProof="1">
                <a:solidFill>
                  <a:schemeClr val="tx1"/>
                </a:solidFill>
                <a:latin typeface="+mn-lt"/>
                <a:ea typeface="+mn-ea"/>
                <a:cs typeface="+mn-cs"/>
              </a:defRPr>
            </a:lvl8pPr>
            <a:lvl9pPr marL="540000" marR="0" indent="0" algn="l" defTabSz="801929" rtl="0" eaLnBrk="1" fontAlgn="auto" latinLnBrk="0" hangingPunct="1">
              <a:lnSpc>
                <a:spcPct val="117000"/>
              </a:lnSpc>
              <a:spcBef>
                <a:spcPts val="0"/>
              </a:spcBef>
              <a:spcAft>
                <a:spcPts val="0"/>
              </a:spcAft>
              <a:buClrTx/>
              <a:buSzTx/>
              <a:buFont typeface="Arial" pitchFamily="34" charset="0"/>
              <a:buNone/>
              <a:tabLst/>
              <a:defRPr lang="en-GB" sz="1000" kern="1200" noProof="1">
                <a:solidFill>
                  <a:schemeClr val="tx1"/>
                </a:solidFill>
                <a:latin typeface="+mn-lt"/>
                <a:ea typeface="+mn-ea"/>
                <a:cs typeface="+mn-cs"/>
              </a:defRPr>
            </a:lvl9pPr>
          </a:lstStyle>
          <a:p>
            <a:pPr lvl="0"/>
            <a:r>
              <a:rPr lang="nl-NL" dirty="0"/>
              <a:t> </a:t>
            </a:r>
          </a:p>
        </p:txBody>
      </p:sp>
    </p:spTree>
    <p:extLst>
      <p:ext uri="{BB962C8B-B14F-4D97-AF65-F5344CB8AC3E}">
        <p14:creationId xmlns:p14="http://schemas.microsoft.com/office/powerpoint/2010/main" val="162712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ieuw hoofdstuk">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DDE90328-9AAB-4AE6-A7D5-CCBF519E2E8E}"/>
              </a:ext>
            </a:extLst>
          </p:cNvPr>
          <p:cNvSpPr>
            <a:spLocks/>
          </p:cNvSpPr>
          <p:nvPr userDrawn="1"/>
        </p:nvSpPr>
        <p:spPr bwMode="gray">
          <a:xfrm>
            <a:off x="693926" y="3174"/>
            <a:ext cx="1987718" cy="1220277"/>
          </a:xfrm>
          <a:custGeom>
            <a:avLst/>
            <a:gdLst>
              <a:gd name="T0" fmla="*/ 0 w 6254"/>
              <a:gd name="T1" fmla="*/ 0 h 3840"/>
              <a:gd name="T2" fmla="*/ 0 w 6254"/>
              <a:gd name="T3" fmla="*/ 2214 h 3840"/>
              <a:gd name="T4" fmla="*/ 509 w 6254"/>
              <a:gd name="T5" fmla="*/ 3373 h 3840"/>
              <a:gd name="T6" fmla="*/ 1701 w 6254"/>
              <a:gd name="T7" fmla="*/ 3840 h 3840"/>
              <a:gd name="T8" fmla="*/ 4557 w 6254"/>
              <a:gd name="T9" fmla="*/ 3840 h 3840"/>
              <a:gd name="T10" fmla="*/ 5768 w 6254"/>
              <a:gd name="T11" fmla="*/ 3373 h 3840"/>
              <a:gd name="T12" fmla="*/ 6254 w 6254"/>
              <a:gd name="T13" fmla="*/ 2214 h 3840"/>
              <a:gd name="T14" fmla="*/ 6254 w 6254"/>
              <a:gd name="T15" fmla="*/ 0 h 3840"/>
              <a:gd name="T16" fmla="*/ 0 w 6254"/>
              <a:gd name="T17" fmla="*/ 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4" h="3840">
                <a:moveTo>
                  <a:pt x="0" y="0"/>
                </a:moveTo>
                <a:cubicBezTo>
                  <a:pt x="0" y="2214"/>
                  <a:pt x="0" y="2214"/>
                  <a:pt x="0" y="2214"/>
                </a:cubicBezTo>
                <a:cubicBezTo>
                  <a:pt x="0" y="2672"/>
                  <a:pt x="169" y="3057"/>
                  <a:pt x="509" y="3373"/>
                </a:cubicBezTo>
                <a:cubicBezTo>
                  <a:pt x="844" y="3686"/>
                  <a:pt x="1243" y="3840"/>
                  <a:pt x="1701" y="3840"/>
                </a:cubicBezTo>
                <a:cubicBezTo>
                  <a:pt x="4557" y="3840"/>
                  <a:pt x="4557" y="3840"/>
                  <a:pt x="4557" y="3840"/>
                </a:cubicBezTo>
                <a:cubicBezTo>
                  <a:pt x="5038" y="3840"/>
                  <a:pt x="5442" y="3686"/>
                  <a:pt x="5768" y="3373"/>
                </a:cubicBezTo>
                <a:cubicBezTo>
                  <a:pt x="6093" y="3057"/>
                  <a:pt x="6254" y="2672"/>
                  <a:pt x="6254" y="2214"/>
                </a:cubicBezTo>
                <a:cubicBezTo>
                  <a:pt x="6254" y="0"/>
                  <a:pt x="6254" y="0"/>
                  <a:pt x="6254" y="0"/>
                </a:cubicBezTo>
                <a:lnTo>
                  <a:pt x="0" y="0"/>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7">
            <a:extLst>
              <a:ext uri="{FF2B5EF4-FFF2-40B4-BE49-F238E27FC236}">
                <a16:creationId xmlns:a16="http://schemas.microsoft.com/office/drawing/2014/main" id="{94E3DC9A-BE85-4793-A9EF-B8627DBC609B}"/>
              </a:ext>
            </a:extLst>
          </p:cNvPr>
          <p:cNvSpPr>
            <a:spLocks/>
          </p:cNvSpPr>
          <p:nvPr userDrawn="1"/>
        </p:nvSpPr>
        <p:spPr bwMode="gray">
          <a:xfrm>
            <a:off x="2087394" y="608546"/>
            <a:ext cx="316192" cy="317781"/>
          </a:xfrm>
          <a:custGeom>
            <a:avLst/>
            <a:gdLst>
              <a:gd name="T0" fmla="*/ 685 w 999"/>
              <a:gd name="T1" fmla="*/ 285 h 998"/>
              <a:gd name="T2" fmla="*/ 433 w 999"/>
              <a:gd name="T3" fmla="*/ 285 h 998"/>
              <a:gd name="T4" fmla="*/ 333 w 999"/>
              <a:gd name="T5" fmla="*/ 325 h 998"/>
              <a:gd name="T6" fmla="*/ 292 w 999"/>
              <a:gd name="T7" fmla="*/ 420 h 998"/>
              <a:gd name="T8" fmla="*/ 292 w 999"/>
              <a:gd name="T9" fmla="*/ 451 h 998"/>
              <a:gd name="T10" fmla="*/ 308 w 999"/>
              <a:gd name="T11" fmla="*/ 515 h 998"/>
              <a:gd name="T12" fmla="*/ 266 w 999"/>
              <a:gd name="T13" fmla="*/ 553 h 998"/>
              <a:gd name="T14" fmla="*/ 252 w 999"/>
              <a:gd name="T15" fmla="*/ 622 h 998"/>
              <a:gd name="T16" fmla="*/ 252 w 999"/>
              <a:gd name="T17" fmla="*/ 684 h 998"/>
              <a:gd name="T18" fmla="*/ 261 w 999"/>
              <a:gd name="T19" fmla="*/ 704 h 998"/>
              <a:gd name="T20" fmla="*/ 283 w 999"/>
              <a:gd name="T21" fmla="*/ 713 h 998"/>
              <a:gd name="T22" fmla="*/ 334 w 999"/>
              <a:gd name="T23" fmla="*/ 713 h 998"/>
              <a:gd name="T24" fmla="*/ 355 w 999"/>
              <a:gd name="T25" fmla="*/ 704 h 998"/>
              <a:gd name="T26" fmla="*/ 364 w 999"/>
              <a:gd name="T27" fmla="*/ 684 h 998"/>
              <a:gd name="T28" fmla="*/ 364 w 999"/>
              <a:gd name="T29" fmla="*/ 622 h 998"/>
              <a:gd name="T30" fmla="*/ 373 w 999"/>
              <a:gd name="T31" fmla="*/ 597 h 998"/>
              <a:gd name="T32" fmla="*/ 394 w 999"/>
              <a:gd name="T33" fmla="*/ 587 h 998"/>
              <a:gd name="T34" fmla="*/ 604 w 999"/>
              <a:gd name="T35" fmla="*/ 587 h 998"/>
              <a:gd name="T36" fmla="*/ 604 w 999"/>
              <a:gd name="T37" fmla="*/ 684 h 998"/>
              <a:gd name="T38" fmla="*/ 613 w 999"/>
              <a:gd name="T39" fmla="*/ 704 h 998"/>
              <a:gd name="T40" fmla="*/ 634 w 999"/>
              <a:gd name="T41" fmla="*/ 713 h 998"/>
              <a:gd name="T42" fmla="*/ 685 w 999"/>
              <a:gd name="T43" fmla="*/ 713 h 998"/>
              <a:gd name="T44" fmla="*/ 706 w 999"/>
              <a:gd name="T45" fmla="*/ 704 h 998"/>
              <a:gd name="T46" fmla="*/ 715 w 999"/>
              <a:gd name="T47" fmla="*/ 684 h 998"/>
              <a:gd name="T48" fmla="*/ 715 w 999"/>
              <a:gd name="T49" fmla="*/ 314 h 998"/>
              <a:gd name="T50" fmla="*/ 706 w 999"/>
              <a:gd name="T51" fmla="*/ 294 h 998"/>
              <a:gd name="T52" fmla="*/ 685 w 999"/>
              <a:gd name="T53" fmla="*/ 285 h 998"/>
              <a:gd name="T54" fmla="*/ 604 w 999"/>
              <a:gd name="T55" fmla="*/ 487 h 998"/>
              <a:gd name="T56" fmla="*/ 433 w 999"/>
              <a:gd name="T57" fmla="*/ 487 h 998"/>
              <a:gd name="T58" fmla="*/ 412 w 999"/>
              <a:gd name="T59" fmla="*/ 477 h 998"/>
              <a:gd name="T60" fmla="*/ 403 w 999"/>
              <a:gd name="T61" fmla="*/ 452 h 998"/>
              <a:gd name="T62" fmla="*/ 403 w 999"/>
              <a:gd name="T63" fmla="*/ 404 h 998"/>
              <a:gd name="T64" fmla="*/ 412 w 999"/>
              <a:gd name="T65" fmla="*/ 378 h 998"/>
              <a:gd name="T66" fmla="*/ 433 w 999"/>
              <a:gd name="T67" fmla="*/ 368 h 998"/>
              <a:gd name="T68" fmla="*/ 604 w 999"/>
              <a:gd name="T69" fmla="*/ 368 h 998"/>
              <a:gd name="T70" fmla="*/ 604 w 999"/>
              <a:gd name="T71" fmla="*/ 487 h 998"/>
              <a:gd name="T72" fmla="*/ 500 w 999"/>
              <a:gd name="T73" fmla="*/ 0 h 998"/>
              <a:gd name="T74" fmla="*/ 0 w 999"/>
              <a:gd name="T75" fmla="*/ 499 h 998"/>
              <a:gd name="T76" fmla="*/ 500 w 999"/>
              <a:gd name="T77" fmla="*/ 998 h 998"/>
              <a:gd name="T78" fmla="*/ 999 w 999"/>
              <a:gd name="T79" fmla="*/ 499 h 998"/>
              <a:gd name="T80" fmla="*/ 500 w 999"/>
              <a:gd name="T81" fmla="*/ 0 h 998"/>
              <a:gd name="T82" fmla="*/ 804 w 999"/>
              <a:gd name="T83" fmla="*/ 804 h 998"/>
              <a:gd name="T84" fmla="*/ 500 w 999"/>
              <a:gd name="T85" fmla="*/ 930 h 998"/>
              <a:gd name="T86" fmla="*/ 195 w 999"/>
              <a:gd name="T87" fmla="*/ 804 h 998"/>
              <a:gd name="T88" fmla="*/ 69 w 999"/>
              <a:gd name="T89" fmla="*/ 499 h 998"/>
              <a:gd name="T90" fmla="*/ 195 w 999"/>
              <a:gd name="T91" fmla="*/ 195 h 998"/>
              <a:gd name="T92" fmla="*/ 500 w 999"/>
              <a:gd name="T93" fmla="*/ 69 h 998"/>
              <a:gd name="T94" fmla="*/ 804 w 999"/>
              <a:gd name="T95" fmla="*/ 195 h 998"/>
              <a:gd name="T96" fmla="*/ 930 w 999"/>
              <a:gd name="T97" fmla="*/ 499 h 998"/>
              <a:gd name="T98" fmla="*/ 804 w 999"/>
              <a:gd name="T99" fmla="*/ 804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9" h="998">
                <a:moveTo>
                  <a:pt x="685" y="285"/>
                </a:moveTo>
                <a:cubicBezTo>
                  <a:pt x="433" y="285"/>
                  <a:pt x="433" y="285"/>
                  <a:pt x="433" y="285"/>
                </a:cubicBezTo>
                <a:cubicBezTo>
                  <a:pt x="394" y="285"/>
                  <a:pt x="360" y="298"/>
                  <a:pt x="333" y="325"/>
                </a:cubicBezTo>
                <a:cubicBezTo>
                  <a:pt x="305" y="351"/>
                  <a:pt x="292" y="383"/>
                  <a:pt x="292" y="420"/>
                </a:cubicBezTo>
                <a:cubicBezTo>
                  <a:pt x="292" y="451"/>
                  <a:pt x="292" y="451"/>
                  <a:pt x="292" y="451"/>
                </a:cubicBezTo>
                <a:cubicBezTo>
                  <a:pt x="292" y="473"/>
                  <a:pt x="297" y="495"/>
                  <a:pt x="308" y="515"/>
                </a:cubicBezTo>
                <a:cubicBezTo>
                  <a:pt x="289" y="527"/>
                  <a:pt x="275" y="539"/>
                  <a:pt x="266" y="553"/>
                </a:cubicBezTo>
                <a:cubicBezTo>
                  <a:pt x="257" y="569"/>
                  <a:pt x="252" y="592"/>
                  <a:pt x="252" y="622"/>
                </a:cubicBezTo>
                <a:cubicBezTo>
                  <a:pt x="252" y="684"/>
                  <a:pt x="252" y="684"/>
                  <a:pt x="252" y="684"/>
                </a:cubicBezTo>
                <a:cubicBezTo>
                  <a:pt x="252" y="692"/>
                  <a:pt x="255" y="699"/>
                  <a:pt x="261" y="704"/>
                </a:cubicBezTo>
                <a:cubicBezTo>
                  <a:pt x="267" y="710"/>
                  <a:pt x="274" y="713"/>
                  <a:pt x="283" y="713"/>
                </a:cubicBezTo>
                <a:cubicBezTo>
                  <a:pt x="334" y="713"/>
                  <a:pt x="334" y="713"/>
                  <a:pt x="334" y="713"/>
                </a:cubicBezTo>
                <a:cubicBezTo>
                  <a:pt x="342" y="713"/>
                  <a:pt x="349" y="710"/>
                  <a:pt x="355" y="704"/>
                </a:cubicBezTo>
                <a:cubicBezTo>
                  <a:pt x="361" y="699"/>
                  <a:pt x="364" y="692"/>
                  <a:pt x="364" y="684"/>
                </a:cubicBezTo>
                <a:cubicBezTo>
                  <a:pt x="364" y="622"/>
                  <a:pt x="364" y="622"/>
                  <a:pt x="364" y="622"/>
                </a:cubicBezTo>
                <a:cubicBezTo>
                  <a:pt x="364" y="612"/>
                  <a:pt x="367" y="604"/>
                  <a:pt x="373" y="597"/>
                </a:cubicBezTo>
                <a:cubicBezTo>
                  <a:pt x="379" y="590"/>
                  <a:pt x="386" y="587"/>
                  <a:pt x="394" y="587"/>
                </a:cubicBezTo>
                <a:cubicBezTo>
                  <a:pt x="604" y="587"/>
                  <a:pt x="604" y="587"/>
                  <a:pt x="604" y="587"/>
                </a:cubicBezTo>
                <a:cubicBezTo>
                  <a:pt x="604" y="684"/>
                  <a:pt x="604" y="684"/>
                  <a:pt x="604" y="684"/>
                </a:cubicBezTo>
                <a:cubicBezTo>
                  <a:pt x="604" y="692"/>
                  <a:pt x="607" y="699"/>
                  <a:pt x="613" y="704"/>
                </a:cubicBezTo>
                <a:cubicBezTo>
                  <a:pt x="619" y="710"/>
                  <a:pt x="626" y="713"/>
                  <a:pt x="634" y="713"/>
                </a:cubicBezTo>
                <a:cubicBezTo>
                  <a:pt x="685" y="713"/>
                  <a:pt x="685" y="713"/>
                  <a:pt x="685" y="713"/>
                </a:cubicBezTo>
                <a:cubicBezTo>
                  <a:pt x="693" y="713"/>
                  <a:pt x="701" y="710"/>
                  <a:pt x="706" y="704"/>
                </a:cubicBezTo>
                <a:cubicBezTo>
                  <a:pt x="712" y="699"/>
                  <a:pt x="715" y="692"/>
                  <a:pt x="715" y="684"/>
                </a:cubicBezTo>
                <a:cubicBezTo>
                  <a:pt x="715" y="314"/>
                  <a:pt x="715" y="314"/>
                  <a:pt x="715" y="314"/>
                </a:cubicBezTo>
                <a:cubicBezTo>
                  <a:pt x="715" y="306"/>
                  <a:pt x="712" y="299"/>
                  <a:pt x="706" y="294"/>
                </a:cubicBezTo>
                <a:cubicBezTo>
                  <a:pt x="701" y="288"/>
                  <a:pt x="693" y="285"/>
                  <a:pt x="685" y="285"/>
                </a:cubicBezTo>
                <a:close/>
                <a:moveTo>
                  <a:pt x="604" y="487"/>
                </a:moveTo>
                <a:cubicBezTo>
                  <a:pt x="433" y="487"/>
                  <a:pt x="433" y="487"/>
                  <a:pt x="433" y="487"/>
                </a:cubicBezTo>
                <a:cubicBezTo>
                  <a:pt x="425" y="487"/>
                  <a:pt x="418" y="483"/>
                  <a:pt x="412" y="477"/>
                </a:cubicBezTo>
                <a:cubicBezTo>
                  <a:pt x="406" y="470"/>
                  <a:pt x="403" y="462"/>
                  <a:pt x="403" y="452"/>
                </a:cubicBezTo>
                <a:cubicBezTo>
                  <a:pt x="403" y="404"/>
                  <a:pt x="403" y="404"/>
                  <a:pt x="403" y="404"/>
                </a:cubicBezTo>
                <a:cubicBezTo>
                  <a:pt x="403" y="394"/>
                  <a:pt x="406" y="385"/>
                  <a:pt x="412" y="378"/>
                </a:cubicBezTo>
                <a:cubicBezTo>
                  <a:pt x="418" y="372"/>
                  <a:pt x="425" y="368"/>
                  <a:pt x="433" y="368"/>
                </a:cubicBezTo>
                <a:cubicBezTo>
                  <a:pt x="604" y="368"/>
                  <a:pt x="604" y="368"/>
                  <a:pt x="604" y="368"/>
                </a:cubicBezTo>
                <a:lnTo>
                  <a:pt x="604" y="487"/>
                </a:lnTo>
                <a:close/>
                <a:moveTo>
                  <a:pt x="500" y="0"/>
                </a:moveTo>
                <a:cubicBezTo>
                  <a:pt x="224" y="0"/>
                  <a:pt x="0" y="223"/>
                  <a:pt x="0" y="499"/>
                </a:cubicBezTo>
                <a:cubicBezTo>
                  <a:pt x="0" y="775"/>
                  <a:pt x="224" y="998"/>
                  <a:pt x="500" y="998"/>
                </a:cubicBezTo>
                <a:cubicBezTo>
                  <a:pt x="775" y="998"/>
                  <a:pt x="999" y="775"/>
                  <a:pt x="999" y="499"/>
                </a:cubicBezTo>
                <a:cubicBezTo>
                  <a:pt x="999" y="223"/>
                  <a:pt x="775" y="0"/>
                  <a:pt x="500" y="0"/>
                </a:cubicBezTo>
                <a:close/>
                <a:moveTo>
                  <a:pt x="804" y="804"/>
                </a:moveTo>
                <a:cubicBezTo>
                  <a:pt x="726" y="882"/>
                  <a:pt x="619" y="930"/>
                  <a:pt x="500" y="930"/>
                </a:cubicBezTo>
                <a:cubicBezTo>
                  <a:pt x="381" y="930"/>
                  <a:pt x="273" y="882"/>
                  <a:pt x="195" y="804"/>
                </a:cubicBezTo>
                <a:cubicBezTo>
                  <a:pt x="117" y="726"/>
                  <a:pt x="69" y="618"/>
                  <a:pt x="69" y="499"/>
                </a:cubicBezTo>
                <a:cubicBezTo>
                  <a:pt x="69" y="380"/>
                  <a:pt x="117" y="273"/>
                  <a:pt x="195" y="195"/>
                </a:cubicBezTo>
                <a:cubicBezTo>
                  <a:pt x="273" y="117"/>
                  <a:pt x="381" y="69"/>
                  <a:pt x="500" y="69"/>
                </a:cubicBezTo>
                <a:cubicBezTo>
                  <a:pt x="619" y="69"/>
                  <a:pt x="726" y="117"/>
                  <a:pt x="804" y="195"/>
                </a:cubicBezTo>
                <a:cubicBezTo>
                  <a:pt x="882" y="273"/>
                  <a:pt x="930" y="380"/>
                  <a:pt x="930" y="499"/>
                </a:cubicBezTo>
                <a:cubicBezTo>
                  <a:pt x="930" y="618"/>
                  <a:pt x="882" y="726"/>
                  <a:pt x="804" y="8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LS1_1 (JU-Free)">
            <a:extLst>
              <a:ext uri="{FF2B5EF4-FFF2-40B4-BE49-F238E27FC236}">
                <a16:creationId xmlns:a16="http://schemas.microsoft.com/office/drawing/2014/main" id="{6B3AF251-78CF-431A-AC76-314094C5BCE0}"/>
              </a:ext>
            </a:extLst>
          </p:cNvPr>
          <p:cNvSpPr>
            <a:spLocks/>
          </p:cNvSpPr>
          <p:nvPr userDrawn="1"/>
        </p:nvSpPr>
        <p:spPr bwMode="gray">
          <a:xfrm>
            <a:off x="6409210" y="1142417"/>
            <a:ext cx="851652" cy="1925750"/>
          </a:xfrm>
          <a:custGeom>
            <a:avLst/>
            <a:gdLst>
              <a:gd name="T0" fmla="*/ 2593 w 2682"/>
              <a:gd name="T1" fmla="*/ 3 h 6067"/>
              <a:gd name="T2" fmla="*/ 2349 w 2682"/>
              <a:gd name="T3" fmla="*/ 839 h 6067"/>
              <a:gd name="T4" fmla="*/ 2681 w 2682"/>
              <a:gd name="T5" fmla="*/ 650 h 6067"/>
              <a:gd name="T6" fmla="*/ 2506 w 2682"/>
              <a:gd name="T7" fmla="*/ 125 h 6067"/>
              <a:gd name="T8" fmla="*/ 1861 w 2682"/>
              <a:gd name="T9" fmla="*/ 1744 h 6067"/>
              <a:gd name="T10" fmla="*/ 1785 w 2682"/>
              <a:gd name="T11" fmla="*/ 1807 h 6067"/>
              <a:gd name="T12" fmla="*/ 1731 w 2682"/>
              <a:gd name="T13" fmla="*/ 1846 h 6067"/>
              <a:gd name="T14" fmla="*/ 2265 w 2682"/>
              <a:gd name="T15" fmla="*/ 1168 h 6067"/>
              <a:gd name="T16" fmla="*/ 2155 w 2682"/>
              <a:gd name="T17" fmla="*/ 1334 h 6067"/>
              <a:gd name="T18" fmla="*/ 2058 w 2682"/>
              <a:gd name="T19" fmla="*/ 1524 h 6067"/>
              <a:gd name="T20" fmla="*/ 1184 w 2682"/>
              <a:gd name="T21" fmla="*/ 2063 h 6067"/>
              <a:gd name="T22" fmla="*/ 1270 w 2682"/>
              <a:gd name="T23" fmla="*/ 2071 h 6067"/>
              <a:gd name="T24" fmla="*/ 1380 w 2682"/>
              <a:gd name="T25" fmla="*/ 2028 h 6067"/>
              <a:gd name="T26" fmla="*/ 887 w 2682"/>
              <a:gd name="T27" fmla="*/ 1945 h 6067"/>
              <a:gd name="T28" fmla="*/ 889 w 2682"/>
              <a:gd name="T29" fmla="*/ 1772 h 6067"/>
              <a:gd name="T30" fmla="*/ 1073 w 2682"/>
              <a:gd name="T31" fmla="*/ 1757 h 6067"/>
              <a:gd name="T32" fmla="*/ 974 w 2682"/>
              <a:gd name="T33" fmla="*/ 1752 h 6067"/>
              <a:gd name="T34" fmla="*/ 1164 w 2682"/>
              <a:gd name="T35" fmla="*/ 1824 h 6067"/>
              <a:gd name="T36" fmla="*/ 1011 w 2682"/>
              <a:gd name="T37" fmla="*/ 3686 h 6067"/>
              <a:gd name="T38" fmla="*/ 1455 w 2682"/>
              <a:gd name="T39" fmla="*/ 2446 h 6067"/>
              <a:gd name="T40" fmla="*/ 1433 w 2682"/>
              <a:gd name="T41" fmla="*/ 2318 h 6067"/>
              <a:gd name="T42" fmla="*/ 1123 w 2682"/>
              <a:gd name="T43" fmla="*/ 3521 h 6067"/>
              <a:gd name="T44" fmla="*/ 1450 w 2682"/>
              <a:gd name="T45" fmla="*/ 2922 h 6067"/>
              <a:gd name="T46" fmla="*/ 1425 w 2682"/>
              <a:gd name="T47" fmla="*/ 3018 h 6067"/>
              <a:gd name="T48" fmla="*/ 1483 w 2682"/>
              <a:gd name="T49" fmla="*/ 2626 h 6067"/>
              <a:gd name="T50" fmla="*/ 1464 w 2682"/>
              <a:gd name="T51" fmla="*/ 2708 h 6067"/>
              <a:gd name="T52" fmla="*/ 1264 w 2682"/>
              <a:gd name="T53" fmla="*/ 3380 h 6067"/>
              <a:gd name="T54" fmla="*/ 495 w 2682"/>
              <a:gd name="T55" fmla="*/ 3899 h 6067"/>
              <a:gd name="T56" fmla="*/ 236 w 2682"/>
              <a:gd name="T57" fmla="*/ 3883 h 6067"/>
              <a:gd name="T58" fmla="*/ 87 w 2682"/>
              <a:gd name="T59" fmla="*/ 3757 h 6067"/>
              <a:gd name="T60" fmla="*/ 402 w 2682"/>
              <a:gd name="T61" fmla="*/ 3932 h 6067"/>
              <a:gd name="T62" fmla="*/ 663 w 2682"/>
              <a:gd name="T63" fmla="*/ 3881 h 6067"/>
              <a:gd name="T64" fmla="*/ 327 w 2682"/>
              <a:gd name="T65" fmla="*/ 3255 h 6067"/>
              <a:gd name="T66" fmla="*/ 157 w 2682"/>
              <a:gd name="T67" fmla="*/ 3345 h 6067"/>
              <a:gd name="T68" fmla="*/ 422 w 2682"/>
              <a:gd name="T69" fmla="*/ 3234 h 6067"/>
              <a:gd name="T70" fmla="*/ 1183 w 2682"/>
              <a:gd name="T71" fmla="*/ 3985 h 6067"/>
              <a:gd name="T72" fmla="*/ 924 w 2682"/>
              <a:gd name="T73" fmla="*/ 3482 h 6067"/>
              <a:gd name="T74" fmla="*/ 1210 w 2682"/>
              <a:gd name="T75" fmla="*/ 4260 h 6067"/>
              <a:gd name="T76" fmla="*/ 1084 w 2682"/>
              <a:gd name="T77" fmla="*/ 3708 h 6067"/>
              <a:gd name="T78" fmla="*/ 1214 w 2682"/>
              <a:gd name="T79" fmla="*/ 4389 h 6067"/>
              <a:gd name="T80" fmla="*/ 1211 w 2682"/>
              <a:gd name="T81" fmla="*/ 4486 h 6067"/>
              <a:gd name="T82" fmla="*/ 861 w 2682"/>
              <a:gd name="T83" fmla="*/ 3386 h 6067"/>
              <a:gd name="T84" fmla="*/ 844 w 2682"/>
              <a:gd name="T85" fmla="*/ 5559 h 6067"/>
              <a:gd name="T86" fmla="*/ 1138 w 2682"/>
              <a:gd name="T87" fmla="*/ 4849 h 6067"/>
              <a:gd name="T88" fmla="*/ 1093 w 2682"/>
              <a:gd name="T89" fmla="*/ 5054 h 6067"/>
              <a:gd name="T90" fmla="*/ 1005 w 2682"/>
              <a:gd name="T91" fmla="*/ 5315 h 6067"/>
              <a:gd name="T92" fmla="*/ 1036 w 2682"/>
              <a:gd name="T93" fmla="*/ 5205 h 6067"/>
              <a:gd name="T94" fmla="*/ 795 w 2682"/>
              <a:gd name="T95" fmla="*/ 5643 h 6067"/>
              <a:gd name="T96" fmla="*/ 1112 w 2682"/>
              <a:gd name="T97" fmla="*/ 4942 h 6067"/>
              <a:gd name="T98" fmla="*/ 636 w 2682"/>
              <a:gd name="T99" fmla="*/ 5885 h 6067"/>
              <a:gd name="T100" fmla="*/ 714 w 2682"/>
              <a:gd name="T101" fmla="*/ 3283 h 6067"/>
              <a:gd name="T102" fmla="*/ 768 w 2682"/>
              <a:gd name="T103" fmla="*/ 3344 h 6067"/>
              <a:gd name="T104" fmla="*/ 713 w 2682"/>
              <a:gd name="T105" fmla="*/ 5801 h 6067"/>
              <a:gd name="T106" fmla="*/ 1412 w 2682"/>
              <a:gd name="T107" fmla="*/ 2222 h 6067"/>
              <a:gd name="T108" fmla="*/ 1533 w 2682"/>
              <a:gd name="T109" fmla="*/ 1957 h 6067"/>
              <a:gd name="T110" fmla="*/ 2295 w 2682"/>
              <a:gd name="T111" fmla="*/ 1058 h 6067"/>
              <a:gd name="T112" fmla="*/ 0 w 2682"/>
              <a:gd name="T113" fmla="*/ 3593 h 6067"/>
              <a:gd name="T114" fmla="*/ 856 w 2682"/>
              <a:gd name="T115" fmla="*/ 3783 h 6067"/>
              <a:gd name="T116" fmla="*/ 545 w 2682"/>
              <a:gd name="T117" fmla="*/ 6040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2" h="6067">
                <a:moveTo>
                  <a:pt x="2624" y="18"/>
                </a:moveTo>
                <a:cubicBezTo>
                  <a:pt x="2624" y="18"/>
                  <a:pt x="2624" y="18"/>
                  <a:pt x="2624" y="18"/>
                </a:cubicBezTo>
                <a:cubicBezTo>
                  <a:pt x="2624" y="14"/>
                  <a:pt x="2622" y="10"/>
                  <a:pt x="2619" y="7"/>
                </a:cubicBezTo>
                <a:cubicBezTo>
                  <a:pt x="2619" y="6"/>
                  <a:pt x="2619" y="6"/>
                  <a:pt x="2618" y="6"/>
                </a:cubicBezTo>
                <a:cubicBezTo>
                  <a:pt x="2618" y="5"/>
                  <a:pt x="2618" y="5"/>
                  <a:pt x="2618" y="5"/>
                </a:cubicBezTo>
                <a:cubicBezTo>
                  <a:pt x="2615" y="2"/>
                  <a:pt x="2612" y="1"/>
                  <a:pt x="2608" y="0"/>
                </a:cubicBezTo>
                <a:cubicBezTo>
                  <a:pt x="2608" y="0"/>
                  <a:pt x="2608" y="0"/>
                  <a:pt x="2607" y="0"/>
                </a:cubicBezTo>
                <a:cubicBezTo>
                  <a:pt x="2607" y="0"/>
                  <a:pt x="2607" y="0"/>
                  <a:pt x="2606" y="0"/>
                </a:cubicBezTo>
                <a:cubicBezTo>
                  <a:pt x="2605" y="0"/>
                  <a:pt x="2604" y="0"/>
                  <a:pt x="2603" y="0"/>
                </a:cubicBezTo>
                <a:cubicBezTo>
                  <a:pt x="2602" y="0"/>
                  <a:pt x="2601" y="0"/>
                  <a:pt x="2599" y="0"/>
                </a:cubicBezTo>
                <a:cubicBezTo>
                  <a:pt x="2598" y="1"/>
                  <a:pt x="2597" y="1"/>
                  <a:pt x="2597" y="1"/>
                </a:cubicBezTo>
                <a:cubicBezTo>
                  <a:pt x="2595" y="2"/>
                  <a:pt x="2594" y="2"/>
                  <a:pt x="2593" y="3"/>
                </a:cubicBezTo>
                <a:cubicBezTo>
                  <a:pt x="2593" y="4"/>
                  <a:pt x="2592" y="4"/>
                  <a:pt x="2592" y="4"/>
                </a:cubicBezTo>
                <a:cubicBezTo>
                  <a:pt x="1961" y="516"/>
                  <a:pt x="1961" y="516"/>
                  <a:pt x="1961" y="516"/>
                </a:cubicBezTo>
                <a:cubicBezTo>
                  <a:pt x="1955" y="521"/>
                  <a:pt x="1952" y="529"/>
                  <a:pt x="1954" y="537"/>
                </a:cubicBezTo>
                <a:cubicBezTo>
                  <a:pt x="1957" y="545"/>
                  <a:pt x="1963" y="550"/>
                  <a:pt x="1971" y="551"/>
                </a:cubicBezTo>
                <a:cubicBezTo>
                  <a:pt x="2214" y="576"/>
                  <a:pt x="2214" y="576"/>
                  <a:pt x="2214" y="576"/>
                </a:cubicBezTo>
                <a:cubicBezTo>
                  <a:pt x="2336" y="828"/>
                  <a:pt x="2336" y="828"/>
                  <a:pt x="2336" y="828"/>
                </a:cubicBezTo>
                <a:cubicBezTo>
                  <a:pt x="2336" y="828"/>
                  <a:pt x="2336" y="829"/>
                  <a:pt x="2337" y="829"/>
                </a:cubicBezTo>
                <a:cubicBezTo>
                  <a:pt x="2337" y="831"/>
                  <a:pt x="2338" y="832"/>
                  <a:pt x="2339" y="833"/>
                </a:cubicBezTo>
                <a:cubicBezTo>
                  <a:pt x="2340" y="834"/>
                  <a:pt x="2341" y="834"/>
                  <a:pt x="2342" y="835"/>
                </a:cubicBezTo>
                <a:cubicBezTo>
                  <a:pt x="2343" y="836"/>
                  <a:pt x="2344" y="836"/>
                  <a:pt x="2345" y="837"/>
                </a:cubicBezTo>
                <a:cubicBezTo>
                  <a:pt x="2346" y="837"/>
                  <a:pt x="2347" y="838"/>
                  <a:pt x="2348" y="838"/>
                </a:cubicBezTo>
                <a:cubicBezTo>
                  <a:pt x="2348" y="838"/>
                  <a:pt x="2349" y="838"/>
                  <a:pt x="2349" y="839"/>
                </a:cubicBezTo>
                <a:cubicBezTo>
                  <a:pt x="2350" y="839"/>
                  <a:pt x="2351" y="839"/>
                  <a:pt x="2353" y="839"/>
                </a:cubicBezTo>
                <a:cubicBezTo>
                  <a:pt x="2353" y="839"/>
                  <a:pt x="2354" y="839"/>
                  <a:pt x="2355" y="839"/>
                </a:cubicBezTo>
                <a:cubicBezTo>
                  <a:pt x="2358" y="839"/>
                  <a:pt x="2360" y="838"/>
                  <a:pt x="2362" y="837"/>
                </a:cubicBezTo>
                <a:cubicBezTo>
                  <a:pt x="2362" y="837"/>
                  <a:pt x="2362" y="837"/>
                  <a:pt x="2362" y="837"/>
                </a:cubicBezTo>
                <a:cubicBezTo>
                  <a:pt x="2363" y="837"/>
                  <a:pt x="2363" y="837"/>
                  <a:pt x="2363" y="837"/>
                </a:cubicBezTo>
                <a:cubicBezTo>
                  <a:pt x="2365" y="836"/>
                  <a:pt x="2367" y="834"/>
                  <a:pt x="2368" y="833"/>
                </a:cubicBezTo>
                <a:cubicBezTo>
                  <a:pt x="2369" y="832"/>
                  <a:pt x="2369" y="831"/>
                  <a:pt x="2370" y="830"/>
                </a:cubicBezTo>
                <a:cubicBezTo>
                  <a:pt x="2370" y="830"/>
                  <a:pt x="2371" y="829"/>
                  <a:pt x="2372" y="828"/>
                </a:cubicBezTo>
                <a:cubicBezTo>
                  <a:pt x="2467" y="629"/>
                  <a:pt x="2467" y="629"/>
                  <a:pt x="2467" y="629"/>
                </a:cubicBezTo>
                <a:cubicBezTo>
                  <a:pt x="2657" y="671"/>
                  <a:pt x="2657" y="671"/>
                  <a:pt x="2657" y="671"/>
                </a:cubicBezTo>
                <a:cubicBezTo>
                  <a:pt x="2663" y="673"/>
                  <a:pt x="2670" y="671"/>
                  <a:pt x="2675" y="667"/>
                </a:cubicBezTo>
                <a:cubicBezTo>
                  <a:pt x="2679" y="663"/>
                  <a:pt x="2682" y="656"/>
                  <a:pt x="2681" y="650"/>
                </a:cubicBezTo>
                <a:lnTo>
                  <a:pt x="2624" y="18"/>
                </a:lnTo>
                <a:close/>
                <a:moveTo>
                  <a:pt x="2338" y="575"/>
                </a:moveTo>
                <a:cubicBezTo>
                  <a:pt x="2338" y="575"/>
                  <a:pt x="2338" y="575"/>
                  <a:pt x="2338" y="575"/>
                </a:cubicBezTo>
                <a:cubicBezTo>
                  <a:pt x="2337" y="578"/>
                  <a:pt x="2337" y="580"/>
                  <a:pt x="2337" y="583"/>
                </a:cubicBezTo>
                <a:cubicBezTo>
                  <a:pt x="2337" y="583"/>
                  <a:pt x="2337" y="583"/>
                  <a:pt x="2337" y="583"/>
                </a:cubicBezTo>
                <a:cubicBezTo>
                  <a:pt x="2335" y="734"/>
                  <a:pt x="2335" y="734"/>
                  <a:pt x="2335" y="734"/>
                </a:cubicBezTo>
                <a:cubicBezTo>
                  <a:pt x="2250" y="560"/>
                  <a:pt x="2250" y="560"/>
                  <a:pt x="2250" y="560"/>
                </a:cubicBezTo>
                <a:cubicBezTo>
                  <a:pt x="2505" y="196"/>
                  <a:pt x="2505" y="196"/>
                  <a:pt x="2505" y="196"/>
                </a:cubicBezTo>
                <a:lnTo>
                  <a:pt x="2338" y="575"/>
                </a:lnTo>
                <a:close/>
                <a:moveTo>
                  <a:pt x="2217" y="537"/>
                </a:moveTo>
                <a:cubicBezTo>
                  <a:pt x="2024" y="517"/>
                  <a:pt x="2024" y="517"/>
                  <a:pt x="2024" y="517"/>
                </a:cubicBezTo>
                <a:cubicBezTo>
                  <a:pt x="2506" y="125"/>
                  <a:pt x="2506" y="125"/>
                  <a:pt x="2506" y="125"/>
                </a:cubicBezTo>
                <a:lnTo>
                  <a:pt x="2217" y="537"/>
                </a:lnTo>
                <a:close/>
                <a:moveTo>
                  <a:pt x="2375" y="729"/>
                </a:moveTo>
                <a:cubicBezTo>
                  <a:pt x="2376" y="608"/>
                  <a:pt x="2376" y="608"/>
                  <a:pt x="2376" y="608"/>
                </a:cubicBezTo>
                <a:cubicBezTo>
                  <a:pt x="2427" y="620"/>
                  <a:pt x="2427" y="620"/>
                  <a:pt x="2427" y="620"/>
                </a:cubicBezTo>
                <a:lnTo>
                  <a:pt x="2375" y="729"/>
                </a:lnTo>
                <a:close/>
                <a:moveTo>
                  <a:pt x="2385" y="569"/>
                </a:moveTo>
                <a:cubicBezTo>
                  <a:pt x="2591" y="99"/>
                  <a:pt x="2591" y="99"/>
                  <a:pt x="2591" y="99"/>
                </a:cubicBezTo>
                <a:cubicBezTo>
                  <a:pt x="2639" y="626"/>
                  <a:pt x="2639" y="626"/>
                  <a:pt x="2639" y="626"/>
                </a:cubicBezTo>
                <a:lnTo>
                  <a:pt x="2385" y="569"/>
                </a:lnTo>
                <a:close/>
                <a:moveTo>
                  <a:pt x="1885" y="1722"/>
                </a:moveTo>
                <a:cubicBezTo>
                  <a:pt x="1890" y="1729"/>
                  <a:pt x="1890" y="1739"/>
                  <a:pt x="1884" y="1745"/>
                </a:cubicBezTo>
                <a:cubicBezTo>
                  <a:pt x="1877" y="1751"/>
                  <a:pt x="1867" y="1750"/>
                  <a:pt x="1861" y="1744"/>
                </a:cubicBezTo>
                <a:cubicBezTo>
                  <a:pt x="1855" y="1737"/>
                  <a:pt x="1855" y="1727"/>
                  <a:pt x="1862" y="1721"/>
                </a:cubicBezTo>
                <a:cubicBezTo>
                  <a:pt x="1868" y="1715"/>
                  <a:pt x="1879" y="1716"/>
                  <a:pt x="1885" y="1722"/>
                </a:cubicBezTo>
                <a:close/>
                <a:moveTo>
                  <a:pt x="1954" y="1652"/>
                </a:moveTo>
                <a:cubicBezTo>
                  <a:pt x="1960" y="1658"/>
                  <a:pt x="1961" y="1668"/>
                  <a:pt x="1955" y="1674"/>
                </a:cubicBezTo>
                <a:cubicBezTo>
                  <a:pt x="1955" y="1674"/>
                  <a:pt x="1955" y="1674"/>
                  <a:pt x="1955" y="1674"/>
                </a:cubicBezTo>
                <a:cubicBezTo>
                  <a:pt x="1949" y="1681"/>
                  <a:pt x="1938" y="1681"/>
                  <a:pt x="1932" y="1675"/>
                </a:cubicBezTo>
                <a:cubicBezTo>
                  <a:pt x="1926" y="1669"/>
                  <a:pt x="1925" y="1659"/>
                  <a:pt x="1931" y="1653"/>
                </a:cubicBezTo>
                <a:cubicBezTo>
                  <a:pt x="1937" y="1646"/>
                  <a:pt x="1947" y="1646"/>
                  <a:pt x="1954" y="1652"/>
                </a:cubicBezTo>
                <a:close/>
                <a:moveTo>
                  <a:pt x="1810" y="1787"/>
                </a:moveTo>
                <a:cubicBezTo>
                  <a:pt x="1816" y="1794"/>
                  <a:pt x="1815" y="1804"/>
                  <a:pt x="1808" y="1809"/>
                </a:cubicBezTo>
                <a:cubicBezTo>
                  <a:pt x="1808" y="1809"/>
                  <a:pt x="1808" y="1809"/>
                  <a:pt x="1808" y="1809"/>
                </a:cubicBezTo>
                <a:cubicBezTo>
                  <a:pt x="1801" y="1815"/>
                  <a:pt x="1791" y="1814"/>
                  <a:pt x="1785" y="1807"/>
                </a:cubicBezTo>
                <a:cubicBezTo>
                  <a:pt x="1780" y="1800"/>
                  <a:pt x="1781" y="1790"/>
                  <a:pt x="1788" y="1784"/>
                </a:cubicBezTo>
                <a:cubicBezTo>
                  <a:pt x="1795" y="1779"/>
                  <a:pt x="1805" y="1780"/>
                  <a:pt x="1810" y="1787"/>
                </a:cubicBezTo>
                <a:close/>
                <a:moveTo>
                  <a:pt x="1995" y="1579"/>
                </a:moveTo>
                <a:cubicBezTo>
                  <a:pt x="1995" y="1579"/>
                  <a:pt x="1995" y="1579"/>
                  <a:pt x="1995" y="1579"/>
                </a:cubicBezTo>
                <a:cubicBezTo>
                  <a:pt x="1995" y="1579"/>
                  <a:pt x="1995" y="1579"/>
                  <a:pt x="1995" y="1579"/>
                </a:cubicBezTo>
                <a:close/>
                <a:moveTo>
                  <a:pt x="1731" y="1846"/>
                </a:moveTo>
                <a:cubicBezTo>
                  <a:pt x="1736" y="1854"/>
                  <a:pt x="1735" y="1863"/>
                  <a:pt x="1727" y="1868"/>
                </a:cubicBezTo>
                <a:cubicBezTo>
                  <a:pt x="1727" y="1868"/>
                  <a:pt x="1727" y="1868"/>
                  <a:pt x="1727" y="1868"/>
                </a:cubicBezTo>
                <a:cubicBezTo>
                  <a:pt x="1720" y="1873"/>
                  <a:pt x="1710" y="1872"/>
                  <a:pt x="1705" y="1864"/>
                </a:cubicBezTo>
                <a:cubicBezTo>
                  <a:pt x="1700" y="1857"/>
                  <a:pt x="1702" y="1847"/>
                  <a:pt x="1709" y="1842"/>
                </a:cubicBezTo>
                <a:cubicBezTo>
                  <a:pt x="1709" y="1842"/>
                  <a:pt x="1709" y="1842"/>
                  <a:pt x="1709" y="1842"/>
                </a:cubicBezTo>
                <a:cubicBezTo>
                  <a:pt x="1717" y="1837"/>
                  <a:pt x="1726" y="1839"/>
                  <a:pt x="1731" y="1846"/>
                </a:cubicBezTo>
                <a:close/>
                <a:moveTo>
                  <a:pt x="1649" y="1900"/>
                </a:moveTo>
                <a:cubicBezTo>
                  <a:pt x="1653" y="1908"/>
                  <a:pt x="1651" y="1918"/>
                  <a:pt x="1643" y="1922"/>
                </a:cubicBezTo>
                <a:cubicBezTo>
                  <a:pt x="1636" y="1927"/>
                  <a:pt x="1626" y="1924"/>
                  <a:pt x="1621" y="1917"/>
                </a:cubicBezTo>
                <a:cubicBezTo>
                  <a:pt x="1617" y="1909"/>
                  <a:pt x="1619" y="1899"/>
                  <a:pt x="1627" y="1895"/>
                </a:cubicBezTo>
                <a:cubicBezTo>
                  <a:pt x="1635" y="1890"/>
                  <a:pt x="1644" y="1893"/>
                  <a:pt x="1649" y="1900"/>
                </a:cubicBezTo>
                <a:close/>
                <a:moveTo>
                  <a:pt x="2265" y="1168"/>
                </a:moveTo>
                <a:cubicBezTo>
                  <a:pt x="2265" y="1168"/>
                  <a:pt x="2265" y="1168"/>
                  <a:pt x="2265" y="1168"/>
                </a:cubicBezTo>
                <a:cubicBezTo>
                  <a:pt x="2262" y="1176"/>
                  <a:pt x="2252" y="1180"/>
                  <a:pt x="2244" y="1177"/>
                </a:cubicBezTo>
                <a:cubicBezTo>
                  <a:pt x="2236" y="1174"/>
                  <a:pt x="2232" y="1164"/>
                  <a:pt x="2235" y="1156"/>
                </a:cubicBezTo>
                <a:cubicBezTo>
                  <a:pt x="2235" y="1156"/>
                  <a:pt x="2235" y="1156"/>
                  <a:pt x="2235" y="1156"/>
                </a:cubicBezTo>
                <a:cubicBezTo>
                  <a:pt x="2238" y="1148"/>
                  <a:pt x="2248" y="1144"/>
                  <a:pt x="2256" y="1147"/>
                </a:cubicBezTo>
                <a:cubicBezTo>
                  <a:pt x="2264" y="1150"/>
                  <a:pt x="2268" y="1160"/>
                  <a:pt x="2265" y="1168"/>
                </a:cubicBezTo>
                <a:close/>
                <a:moveTo>
                  <a:pt x="2226" y="1260"/>
                </a:moveTo>
                <a:cubicBezTo>
                  <a:pt x="2226" y="1260"/>
                  <a:pt x="2226" y="1260"/>
                  <a:pt x="2226" y="1260"/>
                </a:cubicBezTo>
                <a:cubicBezTo>
                  <a:pt x="2223" y="1268"/>
                  <a:pt x="2213" y="1271"/>
                  <a:pt x="2205" y="1268"/>
                </a:cubicBezTo>
                <a:cubicBezTo>
                  <a:pt x="2197" y="1264"/>
                  <a:pt x="2194" y="1254"/>
                  <a:pt x="2197" y="1246"/>
                </a:cubicBezTo>
                <a:cubicBezTo>
                  <a:pt x="2197" y="1246"/>
                  <a:pt x="2197" y="1246"/>
                  <a:pt x="2197" y="1246"/>
                </a:cubicBezTo>
                <a:cubicBezTo>
                  <a:pt x="2201" y="1238"/>
                  <a:pt x="2210" y="1235"/>
                  <a:pt x="2218" y="1238"/>
                </a:cubicBezTo>
                <a:cubicBezTo>
                  <a:pt x="2226" y="1242"/>
                  <a:pt x="2230" y="1251"/>
                  <a:pt x="2226" y="1260"/>
                </a:cubicBezTo>
                <a:close/>
                <a:moveTo>
                  <a:pt x="2183" y="1349"/>
                </a:moveTo>
                <a:cubicBezTo>
                  <a:pt x="2183" y="1349"/>
                  <a:pt x="2183" y="1349"/>
                  <a:pt x="2183" y="1349"/>
                </a:cubicBezTo>
                <a:cubicBezTo>
                  <a:pt x="2179" y="1357"/>
                  <a:pt x="2169" y="1360"/>
                  <a:pt x="2161" y="1356"/>
                </a:cubicBezTo>
                <a:cubicBezTo>
                  <a:pt x="2154" y="1352"/>
                  <a:pt x="2151" y="1342"/>
                  <a:pt x="2155" y="1334"/>
                </a:cubicBezTo>
                <a:cubicBezTo>
                  <a:pt x="2155" y="1334"/>
                  <a:pt x="2155" y="1334"/>
                  <a:pt x="2155" y="1334"/>
                </a:cubicBezTo>
                <a:cubicBezTo>
                  <a:pt x="2159" y="1326"/>
                  <a:pt x="2168" y="1323"/>
                  <a:pt x="2176" y="1327"/>
                </a:cubicBezTo>
                <a:cubicBezTo>
                  <a:pt x="2184" y="1332"/>
                  <a:pt x="2187" y="1341"/>
                  <a:pt x="2183" y="1349"/>
                </a:cubicBezTo>
                <a:close/>
                <a:moveTo>
                  <a:pt x="2134" y="1436"/>
                </a:moveTo>
                <a:cubicBezTo>
                  <a:pt x="2134" y="1436"/>
                  <a:pt x="2134" y="1436"/>
                  <a:pt x="2134" y="1436"/>
                </a:cubicBezTo>
                <a:cubicBezTo>
                  <a:pt x="2130" y="1444"/>
                  <a:pt x="2120" y="1446"/>
                  <a:pt x="2112" y="1441"/>
                </a:cubicBezTo>
                <a:cubicBezTo>
                  <a:pt x="2105" y="1437"/>
                  <a:pt x="2102" y="1427"/>
                  <a:pt x="2107" y="1419"/>
                </a:cubicBezTo>
                <a:cubicBezTo>
                  <a:pt x="2107" y="1419"/>
                  <a:pt x="2107" y="1419"/>
                  <a:pt x="2107" y="1419"/>
                </a:cubicBezTo>
                <a:cubicBezTo>
                  <a:pt x="2111" y="1412"/>
                  <a:pt x="2121" y="1409"/>
                  <a:pt x="2129" y="1414"/>
                </a:cubicBezTo>
                <a:cubicBezTo>
                  <a:pt x="2136" y="1419"/>
                  <a:pt x="2139" y="1428"/>
                  <a:pt x="2134" y="1436"/>
                </a:cubicBezTo>
                <a:close/>
                <a:moveTo>
                  <a:pt x="2076" y="1497"/>
                </a:moveTo>
                <a:cubicBezTo>
                  <a:pt x="2083" y="1502"/>
                  <a:pt x="2085" y="1512"/>
                  <a:pt x="2080" y="1520"/>
                </a:cubicBezTo>
                <a:cubicBezTo>
                  <a:pt x="2075" y="1527"/>
                  <a:pt x="2065" y="1529"/>
                  <a:pt x="2058" y="1524"/>
                </a:cubicBezTo>
                <a:cubicBezTo>
                  <a:pt x="2051" y="1518"/>
                  <a:pt x="2049" y="1509"/>
                  <a:pt x="2054" y="1501"/>
                </a:cubicBezTo>
                <a:cubicBezTo>
                  <a:pt x="2059" y="1494"/>
                  <a:pt x="2069" y="1492"/>
                  <a:pt x="2076" y="1497"/>
                </a:cubicBezTo>
                <a:close/>
                <a:moveTo>
                  <a:pt x="2018" y="1577"/>
                </a:moveTo>
                <a:cubicBezTo>
                  <a:pt x="2025" y="1582"/>
                  <a:pt x="2026" y="1592"/>
                  <a:pt x="2020" y="1599"/>
                </a:cubicBezTo>
                <a:cubicBezTo>
                  <a:pt x="2020" y="1599"/>
                  <a:pt x="2020" y="1599"/>
                  <a:pt x="2020" y="1599"/>
                </a:cubicBezTo>
                <a:cubicBezTo>
                  <a:pt x="2015" y="1606"/>
                  <a:pt x="2005" y="1607"/>
                  <a:pt x="1998" y="1602"/>
                </a:cubicBezTo>
                <a:cubicBezTo>
                  <a:pt x="1991" y="1596"/>
                  <a:pt x="1990" y="1586"/>
                  <a:pt x="1995" y="1579"/>
                </a:cubicBezTo>
                <a:cubicBezTo>
                  <a:pt x="2001" y="1572"/>
                  <a:pt x="2011" y="1571"/>
                  <a:pt x="2018" y="1577"/>
                </a:cubicBezTo>
                <a:close/>
                <a:moveTo>
                  <a:pt x="1152" y="2063"/>
                </a:moveTo>
                <a:cubicBezTo>
                  <a:pt x="1152" y="2054"/>
                  <a:pt x="1159" y="2047"/>
                  <a:pt x="1168" y="2047"/>
                </a:cubicBezTo>
                <a:cubicBezTo>
                  <a:pt x="1168" y="2047"/>
                  <a:pt x="1168" y="2047"/>
                  <a:pt x="1168" y="2047"/>
                </a:cubicBezTo>
                <a:cubicBezTo>
                  <a:pt x="1177" y="2047"/>
                  <a:pt x="1184" y="2054"/>
                  <a:pt x="1184" y="2063"/>
                </a:cubicBezTo>
                <a:cubicBezTo>
                  <a:pt x="1184" y="2072"/>
                  <a:pt x="1177" y="2079"/>
                  <a:pt x="1168" y="2079"/>
                </a:cubicBezTo>
                <a:cubicBezTo>
                  <a:pt x="1168" y="2079"/>
                  <a:pt x="1168" y="2079"/>
                  <a:pt x="1168" y="2079"/>
                </a:cubicBezTo>
                <a:cubicBezTo>
                  <a:pt x="1159" y="2079"/>
                  <a:pt x="1152" y="2072"/>
                  <a:pt x="1152" y="2063"/>
                </a:cubicBezTo>
                <a:close/>
                <a:moveTo>
                  <a:pt x="1053" y="2048"/>
                </a:moveTo>
                <a:cubicBezTo>
                  <a:pt x="1055" y="2040"/>
                  <a:pt x="1064" y="2034"/>
                  <a:pt x="1073" y="2036"/>
                </a:cubicBezTo>
                <a:cubicBezTo>
                  <a:pt x="1073" y="2036"/>
                  <a:pt x="1073" y="2036"/>
                  <a:pt x="1073" y="2036"/>
                </a:cubicBezTo>
                <a:cubicBezTo>
                  <a:pt x="1081" y="2038"/>
                  <a:pt x="1087" y="2047"/>
                  <a:pt x="1085" y="2055"/>
                </a:cubicBezTo>
                <a:cubicBezTo>
                  <a:pt x="1083" y="2064"/>
                  <a:pt x="1074" y="2069"/>
                  <a:pt x="1065" y="2067"/>
                </a:cubicBezTo>
                <a:cubicBezTo>
                  <a:pt x="1065" y="2067"/>
                  <a:pt x="1065" y="2067"/>
                  <a:pt x="1065" y="2067"/>
                </a:cubicBezTo>
                <a:cubicBezTo>
                  <a:pt x="1057" y="2065"/>
                  <a:pt x="1051" y="2057"/>
                  <a:pt x="1053" y="2048"/>
                </a:cubicBezTo>
                <a:close/>
                <a:moveTo>
                  <a:pt x="1283" y="2053"/>
                </a:moveTo>
                <a:cubicBezTo>
                  <a:pt x="1285" y="2061"/>
                  <a:pt x="1279" y="2070"/>
                  <a:pt x="1270" y="2071"/>
                </a:cubicBezTo>
                <a:cubicBezTo>
                  <a:pt x="1270" y="2071"/>
                  <a:pt x="1270" y="2071"/>
                  <a:pt x="1270" y="2071"/>
                </a:cubicBezTo>
                <a:cubicBezTo>
                  <a:pt x="1261" y="2072"/>
                  <a:pt x="1253" y="2066"/>
                  <a:pt x="1252" y="2058"/>
                </a:cubicBezTo>
                <a:cubicBezTo>
                  <a:pt x="1250" y="2049"/>
                  <a:pt x="1256" y="2041"/>
                  <a:pt x="1265" y="2039"/>
                </a:cubicBezTo>
                <a:cubicBezTo>
                  <a:pt x="1274" y="2038"/>
                  <a:pt x="1282" y="2044"/>
                  <a:pt x="1283" y="2053"/>
                </a:cubicBezTo>
                <a:close/>
                <a:moveTo>
                  <a:pt x="1360" y="2048"/>
                </a:moveTo>
                <a:cubicBezTo>
                  <a:pt x="1362" y="2055"/>
                  <a:pt x="1359" y="2063"/>
                  <a:pt x="1351" y="2066"/>
                </a:cubicBezTo>
                <a:cubicBezTo>
                  <a:pt x="1343" y="2070"/>
                  <a:pt x="1334" y="2066"/>
                  <a:pt x="1330" y="2058"/>
                </a:cubicBezTo>
                <a:cubicBezTo>
                  <a:pt x="1330" y="2058"/>
                  <a:pt x="1330" y="2058"/>
                  <a:pt x="1330" y="2058"/>
                </a:cubicBezTo>
                <a:cubicBezTo>
                  <a:pt x="1327" y="2050"/>
                  <a:pt x="1330" y="2040"/>
                  <a:pt x="1338" y="2037"/>
                </a:cubicBezTo>
                <a:cubicBezTo>
                  <a:pt x="1342" y="2035"/>
                  <a:pt x="1346" y="2035"/>
                  <a:pt x="1349" y="2036"/>
                </a:cubicBezTo>
                <a:cubicBezTo>
                  <a:pt x="1347" y="2028"/>
                  <a:pt x="1352" y="2020"/>
                  <a:pt x="1360" y="2017"/>
                </a:cubicBezTo>
                <a:cubicBezTo>
                  <a:pt x="1369" y="2015"/>
                  <a:pt x="1377" y="2020"/>
                  <a:pt x="1380" y="2028"/>
                </a:cubicBezTo>
                <a:cubicBezTo>
                  <a:pt x="1383" y="2037"/>
                  <a:pt x="1378" y="2046"/>
                  <a:pt x="1369" y="2048"/>
                </a:cubicBezTo>
                <a:cubicBezTo>
                  <a:pt x="1366" y="2049"/>
                  <a:pt x="1363" y="2049"/>
                  <a:pt x="1360" y="2048"/>
                </a:cubicBezTo>
                <a:close/>
                <a:moveTo>
                  <a:pt x="1444" y="2005"/>
                </a:moveTo>
                <a:cubicBezTo>
                  <a:pt x="1440" y="1997"/>
                  <a:pt x="1444" y="1988"/>
                  <a:pt x="1452" y="1984"/>
                </a:cubicBezTo>
                <a:cubicBezTo>
                  <a:pt x="1452" y="1984"/>
                  <a:pt x="1452" y="1984"/>
                  <a:pt x="1452" y="1984"/>
                </a:cubicBezTo>
                <a:cubicBezTo>
                  <a:pt x="1461" y="1981"/>
                  <a:pt x="1470" y="1985"/>
                  <a:pt x="1473" y="1993"/>
                </a:cubicBezTo>
                <a:cubicBezTo>
                  <a:pt x="1477" y="2001"/>
                  <a:pt x="1473" y="2010"/>
                  <a:pt x="1465" y="2014"/>
                </a:cubicBezTo>
                <a:cubicBezTo>
                  <a:pt x="1465" y="2014"/>
                  <a:pt x="1465" y="2014"/>
                  <a:pt x="1465" y="2014"/>
                </a:cubicBezTo>
                <a:cubicBezTo>
                  <a:pt x="1457" y="2017"/>
                  <a:pt x="1447" y="2013"/>
                  <a:pt x="1444" y="2005"/>
                </a:cubicBezTo>
                <a:close/>
                <a:moveTo>
                  <a:pt x="885" y="1967"/>
                </a:moveTo>
                <a:cubicBezTo>
                  <a:pt x="885" y="1967"/>
                  <a:pt x="885" y="1967"/>
                  <a:pt x="885" y="1967"/>
                </a:cubicBezTo>
                <a:cubicBezTo>
                  <a:pt x="879" y="1961"/>
                  <a:pt x="880" y="1951"/>
                  <a:pt x="887" y="1945"/>
                </a:cubicBezTo>
                <a:cubicBezTo>
                  <a:pt x="893" y="1939"/>
                  <a:pt x="903" y="1939"/>
                  <a:pt x="909" y="1946"/>
                </a:cubicBezTo>
                <a:cubicBezTo>
                  <a:pt x="909" y="1946"/>
                  <a:pt x="909" y="1946"/>
                  <a:pt x="909" y="1946"/>
                </a:cubicBezTo>
                <a:cubicBezTo>
                  <a:pt x="915" y="1953"/>
                  <a:pt x="914" y="1963"/>
                  <a:pt x="908" y="1969"/>
                </a:cubicBezTo>
                <a:cubicBezTo>
                  <a:pt x="901" y="1975"/>
                  <a:pt x="891" y="1974"/>
                  <a:pt x="885" y="1967"/>
                </a:cubicBezTo>
                <a:close/>
                <a:moveTo>
                  <a:pt x="961" y="2010"/>
                </a:moveTo>
                <a:cubicBezTo>
                  <a:pt x="966" y="2002"/>
                  <a:pt x="975" y="1999"/>
                  <a:pt x="983" y="2003"/>
                </a:cubicBezTo>
                <a:cubicBezTo>
                  <a:pt x="991" y="2008"/>
                  <a:pt x="994" y="2017"/>
                  <a:pt x="990" y="2025"/>
                </a:cubicBezTo>
                <a:cubicBezTo>
                  <a:pt x="986" y="2033"/>
                  <a:pt x="976" y="2036"/>
                  <a:pt x="968" y="2032"/>
                </a:cubicBezTo>
                <a:cubicBezTo>
                  <a:pt x="968" y="2032"/>
                  <a:pt x="968" y="2032"/>
                  <a:pt x="968" y="2032"/>
                </a:cubicBezTo>
                <a:cubicBezTo>
                  <a:pt x="960" y="2027"/>
                  <a:pt x="957" y="2018"/>
                  <a:pt x="961" y="2010"/>
                </a:cubicBezTo>
                <a:close/>
                <a:moveTo>
                  <a:pt x="886" y="1794"/>
                </a:moveTo>
                <a:cubicBezTo>
                  <a:pt x="880" y="1787"/>
                  <a:pt x="882" y="1777"/>
                  <a:pt x="889" y="1772"/>
                </a:cubicBezTo>
                <a:cubicBezTo>
                  <a:pt x="889" y="1772"/>
                  <a:pt x="889" y="1772"/>
                  <a:pt x="889" y="1772"/>
                </a:cubicBezTo>
                <a:cubicBezTo>
                  <a:pt x="896" y="1767"/>
                  <a:pt x="906" y="1768"/>
                  <a:pt x="911" y="1775"/>
                </a:cubicBezTo>
                <a:cubicBezTo>
                  <a:pt x="916" y="1782"/>
                  <a:pt x="915" y="1792"/>
                  <a:pt x="908" y="1797"/>
                </a:cubicBezTo>
                <a:cubicBezTo>
                  <a:pt x="908" y="1797"/>
                  <a:pt x="908" y="1797"/>
                  <a:pt x="908" y="1797"/>
                </a:cubicBezTo>
                <a:cubicBezTo>
                  <a:pt x="901" y="1803"/>
                  <a:pt x="891" y="1801"/>
                  <a:pt x="886" y="1794"/>
                </a:cubicBezTo>
                <a:close/>
                <a:moveTo>
                  <a:pt x="1073" y="1757"/>
                </a:moveTo>
                <a:cubicBezTo>
                  <a:pt x="1075" y="1749"/>
                  <a:pt x="1085" y="1745"/>
                  <a:pt x="1093" y="1748"/>
                </a:cubicBezTo>
                <a:cubicBezTo>
                  <a:pt x="1093" y="1748"/>
                  <a:pt x="1093" y="1748"/>
                  <a:pt x="1093" y="1748"/>
                </a:cubicBezTo>
                <a:cubicBezTo>
                  <a:pt x="1101" y="1751"/>
                  <a:pt x="1106" y="1760"/>
                  <a:pt x="1103" y="1768"/>
                </a:cubicBezTo>
                <a:cubicBezTo>
                  <a:pt x="1100" y="1776"/>
                  <a:pt x="1091" y="1781"/>
                  <a:pt x="1082" y="1778"/>
                </a:cubicBezTo>
                <a:cubicBezTo>
                  <a:pt x="1082" y="1778"/>
                  <a:pt x="1082" y="1778"/>
                  <a:pt x="1082" y="1778"/>
                </a:cubicBezTo>
                <a:cubicBezTo>
                  <a:pt x="1074" y="1775"/>
                  <a:pt x="1070" y="1766"/>
                  <a:pt x="1073" y="1757"/>
                </a:cubicBezTo>
                <a:close/>
                <a:moveTo>
                  <a:pt x="1231" y="1891"/>
                </a:moveTo>
                <a:cubicBezTo>
                  <a:pt x="1231" y="1891"/>
                  <a:pt x="1231" y="1891"/>
                  <a:pt x="1231" y="1891"/>
                </a:cubicBezTo>
                <a:cubicBezTo>
                  <a:pt x="1225" y="1885"/>
                  <a:pt x="1227" y="1874"/>
                  <a:pt x="1233" y="1869"/>
                </a:cubicBezTo>
                <a:cubicBezTo>
                  <a:pt x="1240" y="1863"/>
                  <a:pt x="1250" y="1864"/>
                  <a:pt x="1256" y="1871"/>
                </a:cubicBezTo>
                <a:cubicBezTo>
                  <a:pt x="1256" y="1871"/>
                  <a:pt x="1256" y="1871"/>
                  <a:pt x="1256" y="1871"/>
                </a:cubicBezTo>
                <a:cubicBezTo>
                  <a:pt x="1261" y="1878"/>
                  <a:pt x="1260" y="1888"/>
                  <a:pt x="1254" y="1894"/>
                </a:cubicBezTo>
                <a:cubicBezTo>
                  <a:pt x="1247" y="1899"/>
                  <a:pt x="1237" y="1898"/>
                  <a:pt x="1231" y="1891"/>
                </a:cubicBezTo>
                <a:close/>
                <a:moveTo>
                  <a:pt x="974" y="1752"/>
                </a:moveTo>
                <a:cubicBezTo>
                  <a:pt x="973" y="1743"/>
                  <a:pt x="980" y="1735"/>
                  <a:pt x="988" y="1734"/>
                </a:cubicBezTo>
                <a:cubicBezTo>
                  <a:pt x="997" y="1733"/>
                  <a:pt x="1005" y="1740"/>
                  <a:pt x="1006" y="1748"/>
                </a:cubicBezTo>
                <a:cubicBezTo>
                  <a:pt x="1007" y="1757"/>
                  <a:pt x="1000" y="1765"/>
                  <a:pt x="992" y="1766"/>
                </a:cubicBezTo>
                <a:cubicBezTo>
                  <a:pt x="983" y="1767"/>
                  <a:pt x="975" y="1760"/>
                  <a:pt x="974" y="1752"/>
                </a:cubicBezTo>
                <a:close/>
                <a:moveTo>
                  <a:pt x="1313" y="1955"/>
                </a:moveTo>
                <a:cubicBezTo>
                  <a:pt x="1318" y="1963"/>
                  <a:pt x="1315" y="1972"/>
                  <a:pt x="1308" y="1977"/>
                </a:cubicBezTo>
                <a:cubicBezTo>
                  <a:pt x="1300" y="1981"/>
                  <a:pt x="1290" y="1979"/>
                  <a:pt x="1286" y="1971"/>
                </a:cubicBezTo>
                <a:cubicBezTo>
                  <a:pt x="1286" y="1971"/>
                  <a:pt x="1286" y="1971"/>
                  <a:pt x="1286" y="1971"/>
                </a:cubicBezTo>
                <a:cubicBezTo>
                  <a:pt x="1281" y="1964"/>
                  <a:pt x="1284" y="1954"/>
                  <a:pt x="1292" y="1949"/>
                </a:cubicBezTo>
                <a:cubicBezTo>
                  <a:pt x="1299" y="1945"/>
                  <a:pt x="1309" y="1947"/>
                  <a:pt x="1313" y="1955"/>
                </a:cubicBezTo>
                <a:close/>
                <a:moveTo>
                  <a:pt x="1164" y="1824"/>
                </a:moveTo>
                <a:cubicBezTo>
                  <a:pt x="1157" y="1818"/>
                  <a:pt x="1156" y="1808"/>
                  <a:pt x="1161" y="1801"/>
                </a:cubicBezTo>
                <a:cubicBezTo>
                  <a:pt x="1166" y="1794"/>
                  <a:pt x="1177" y="1793"/>
                  <a:pt x="1183" y="1799"/>
                </a:cubicBezTo>
                <a:cubicBezTo>
                  <a:pt x="1183" y="1799"/>
                  <a:pt x="1183" y="1799"/>
                  <a:pt x="1183" y="1799"/>
                </a:cubicBezTo>
                <a:cubicBezTo>
                  <a:pt x="1190" y="1804"/>
                  <a:pt x="1192" y="1814"/>
                  <a:pt x="1186" y="1821"/>
                </a:cubicBezTo>
                <a:cubicBezTo>
                  <a:pt x="1181" y="1828"/>
                  <a:pt x="1171" y="1829"/>
                  <a:pt x="1164" y="1824"/>
                </a:cubicBezTo>
                <a:close/>
                <a:moveTo>
                  <a:pt x="1376" y="2128"/>
                </a:moveTo>
                <a:cubicBezTo>
                  <a:pt x="1385" y="2125"/>
                  <a:pt x="1394" y="2130"/>
                  <a:pt x="1397" y="2138"/>
                </a:cubicBezTo>
                <a:cubicBezTo>
                  <a:pt x="1397" y="2138"/>
                  <a:pt x="1397" y="2138"/>
                  <a:pt x="1397" y="2138"/>
                </a:cubicBezTo>
                <a:cubicBezTo>
                  <a:pt x="1400" y="2146"/>
                  <a:pt x="1396" y="2156"/>
                  <a:pt x="1387" y="2158"/>
                </a:cubicBezTo>
                <a:cubicBezTo>
                  <a:pt x="1379" y="2161"/>
                  <a:pt x="1370" y="2157"/>
                  <a:pt x="1367" y="2149"/>
                </a:cubicBezTo>
                <a:cubicBezTo>
                  <a:pt x="1367" y="2149"/>
                  <a:pt x="1367" y="2149"/>
                  <a:pt x="1367" y="2149"/>
                </a:cubicBezTo>
                <a:cubicBezTo>
                  <a:pt x="1364" y="2140"/>
                  <a:pt x="1368" y="2131"/>
                  <a:pt x="1376" y="2128"/>
                </a:cubicBezTo>
                <a:close/>
                <a:moveTo>
                  <a:pt x="1011" y="3686"/>
                </a:moveTo>
                <a:cubicBezTo>
                  <a:pt x="1005" y="3692"/>
                  <a:pt x="995" y="3691"/>
                  <a:pt x="989" y="3685"/>
                </a:cubicBezTo>
                <a:cubicBezTo>
                  <a:pt x="983" y="3678"/>
                  <a:pt x="983" y="3668"/>
                  <a:pt x="990" y="3662"/>
                </a:cubicBezTo>
                <a:cubicBezTo>
                  <a:pt x="996" y="3656"/>
                  <a:pt x="1006" y="3657"/>
                  <a:pt x="1012" y="3663"/>
                </a:cubicBezTo>
                <a:cubicBezTo>
                  <a:pt x="1018" y="3670"/>
                  <a:pt x="1018" y="3680"/>
                  <a:pt x="1011" y="3686"/>
                </a:cubicBezTo>
                <a:close/>
                <a:moveTo>
                  <a:pt x="1082" y="3616"/>
                </a:moveTo>
                <a:cubicBezTo>
                  <a:pt x="1076" y="3623"/>
                  <a:pt x="1066" y="3623"/>
                  <a:pt x="1060" y="3617"/>
                </a:cubicBezTo>
                <a:cubicBezTo>
                  <a:pt x="1053" y="3611"/>
                  <a:pt x="1053" y="3601"/>
                  <a:pt x="1059" y="3594"/>
                </a:cubicBezTo>
                <a:cubicBezTo>
                  <a:pt x="1065" y="3588"/>
                  <a:pt x="1075" y="3587"/>
                  <a:pt x="1082" y="3594"/>
                </a:cubicBezTo>
                <a:cubicBezTo>
                  <a:pt x="1088" y="3600"/>
                  <a:pt x="1088" y="3610"/>
                  <a:pt x="1082" y="3616"/>
                </a:cubicBezTo>
                <a:close/>
                <a:moveTo>
                  <a:pt x="1455" y="2446"/>
                </a:moveTo>
                <a:cubicBezTo>
                  <a:pt x="1447" y="2447"/>
                  <a:pt x="1439" y="2441"/>
                  <a:pt x="1437" y="2432"/>
                </a:cubicBezTo>
                <a:cubicBezTo>
                  <a:pt x="1437" y="2432"/>
                  <a:pt x="1437" y="2432"/>
                  <a:pt x="1437" y="2432"/>
                </a:cubicBezTo>
                <a:cubicBezTo>
                  <a:pt x="1436" y="2424"/>
                  <a:pt x="1442" y="2416"/>
                  <a:pt x="1451" y="2414"/>
                </a:cubicBezTo>
                <a:cubicBezTo>
                  <a:pt x="1460" y="2413"/>
                  <a:pt x="1468" y="2419"/>
                  <a:pt x="1469" y="2428"/>
                </a:cubicBezTo>
                <a:cubicBezTo>
                  <a:pt x="1469" y="2428"/>
                  <a:pt x="1469" y="2428"/>
                  <a:pt x="1469" y="2428"/>
                </a:cubicBezTo>
                <a:cubicBezTo>
                  <a:pt x="1470" y="2437"/>
                  <a:pt x="1464" y="2445"/>
                  <a:pt x="1455" y="2446"/>
                </a:cubicBezTo>
                <a:close/>
                <a:moveTo>
                  <a:pt x="935" y="3750"/>
                </a:moveTo>
                <a:cubicBezTo>
                  <a:pt x="928" y="3755"/>
                  <a:pt x="918" y="3754"/>
                  <a:pt x="913" y="3747"/>
                </a:cubicBezTo>
                <a:cubicBezTo>
                  <a:pt x="907" y="3740"/>
                  <a:pt x="909" y="3730"/>
                  <a:pt x="916" y="3725"/>
                </a:cubicBezTo>
                <a:cubicBezTo>
                  <a:pt x="923" y="3719"/>
                  <a:pt x="933" y="3720"/>
                  <a:pt x="938" y="3727"/>
                </a:cubicBezTo>
                <a:cubicBezTo>
                  <a:pt x="943" y="3734"/>
                  <a:pt x="942" y="3744"/>
                  <a:pt x="935" y="3750"/>
                </a:cubicBezTo>
                <a:close/>
                <a:moveTo>
                  <a:pt x="1183" y="3444"/>
                </a:moveTo>
                <a:cubicBezTo>
                  <a:pt x="1188" y="3437"/>
                  <a:pt x="1198" y="3435"/>
                  <a:pt x="1205" y="3440"/>
                </a:cubicBezTo>
                <a:cubicBezTo>
                  <a:pt x="1212" y="3446"/>
                  <a:pt x="1214" y="3456"/>
                  <a:pt x="1209" y="3463"/>
                </a:cubicBezTo>
                <a:cubicBezTo>
                  <a:pt x="1209" y="3463"/>
                  <a:pt x="1209" y="3463"/>
                  <a:pt x="1209" y="3463"/>
                </a:cubicBezTo>
                <a:cubicBezTo>
                  <a:pt x="1203" y="3470"/>
                  <a:pt x="1193" y="3472"/>
                  <a:pt x="1186" y="3467"/>
                </a:cubicBezTo>
                <a:cubicBezTo>
                  <a:pt x="1179" y="3461"/>
                  <a:pt x="1177" y="3451"/>
                  <a:pt x="1183" y="3444"/>
                </a:cubicBezTo>
                <a:close/>
                <a:moveTo>
                  <a:pt x="1433" y="2318"/>
                </a:moveTo>
                <a:cubicBezTo>
                  <a:pt x="1441" y="2316"/>
                  <a:pt x="1450" y="2321"/>
                  <a:pt x="1452" y="2330"/>
                </a:cubicBezTo>
                <a:cubicBezTo>
                  <a:pt x="1452" y="2330"/>
                  <a:pt x="1452" y="2330"/>
                  <a:pt x="1452" y="2330"/>
                </a:cubicBezTo>
                <a:cubicBezTo>
                  <a:pt x="1454" y="2339"/>
                  <a:pt x="1448" y="2347"/>
                  <a:pt x="1439" y="2349"/>
                </a:cubicBezTo>
                <a:cubicBezTo>
                  <a:pt x="1431" y="2351"/>
                  <a:pt x="1422" y="2345"/>
                  <a:pt x="1420" y="2337"/>
                </a:cubicBezTo>
                <a:cubicBezTo>
                  <a:pt x="1420" y="2337"/>
                  <a:pt x="1420" y="2337"/>
                  <a:pt x="1420" y="2337"/>
                </a:cubicBezTo>
                <a:cubicBezTo>
                  <a:pt x="1419" y="2328"/>
                  <a:pt x="1424" y="2320"/>
                  <a:pt x="1433" y="2318"/>
                </a:cubicBezTo>
                <a:close/>
                <a:moveTo>
                  <a:pt x="1447" y="2529"/>
                </a:moveTo>
                <a:cubicBezTo>
                  <a:pt x="1447" y="2520"/>
                  <a:pt x="1454" y="2513"/>
                  <a:pt x="1462" y="2512"/>
                </a:cubicBezTo>
                <a:cubicBezTo>
                  <a:pt x="1471" y="2511"/>
                  <a:pt x="1479" y="2518"/>
                  <a:pt x="1479" y="2527"/>
                </a:cubicBezTo>
                <a:cubicBezTo>
                  <a:pt x="1480" y="2536"/>
                  <a:pt x="1473" y="2543"/>
                  <a:pt x="1465" y="2544"/>
                </a:cubicBezTo>
                <a:cubicBezTo>
                  <a:pt x="1456" y="2545"/>
                  <a:pt x="1448" y="2538"/>
                  <a:pt x="1447" y="2529"/>
                </a:cubicBezTo>
                <a:close/>
                <a:moveTo>
                  <a:pt x="1123" y="3521"/>
                </a:moveTo>
                <a:cubicBezTo>
                  <a:pt x="1123" y="3521"/>
                  <a:pt x="1123" y="3521"/>
                  <a:pt x="1123" y="3521"/>
                </a:cubicBezTo>
                <a:cubicBezTo>
                  <a:pt x="1129" y="3515"/>
                  <a:pt x="1139" y="3514"/>
                  <a:pt x="1146" y="3519"/>
                </a:cubicBezTo>
                <a:cubicBezTo>
                  <a:pt x="1153" y="3525"/>
                  <a:pt x="1154" y="3535"/>
                  <a:pt x="1148" y="3542"/>
                </a:cubicBezTo>
                <a:cubicBezTo>
                  <a:pt x="1148" y="3542"/>
                  <a:pt x="1148" y="3542"/>
                  <a:pt x="1148" y="3542"/>
                </a:cubicBezTo>
                <a:cubicBezTo>
                  <a:pt x="1143" y="3548"/>
                  <a:pt x="1132" y="3549"/>
                  <a:pt x="1126" y="3544"/>
                </a:cubicBezTo>
                <a:cubicBezTo>
                  <a:pt x="1119" y="3538"/>
                  <a:pt x="1118" y="3528"/>
                  <a:pt x="1123" y="3521"/>
                </a:cubicBezTo>
                <a:close/>
                <a:moveTo>
                  <a:pt x="1394" y="3113"/>
                </a:moveTo>
                <a:cubicBezTo>
                  <a:pt x="1391" y="3121"/>
                  <a:pt x="1382" y="3125"/>
                  <a:pt x="1373" y="3122"/>
                </a:cubicBezTo>
                <a:cubicBezTo>
                  <a:pt x="1365" y="3119"/>
                  <a:pt x="1361" y="3110"/>
                  <a:pt x="1364" y="3102"/>
                </a:cubicBezTo>
                <a:cubicBezTo>
                  <a:pt x="1367" y="3093"/>
                  <a:pt x="1376" y="3089"/>
                  <a:pt x="1385" y="3092"/>
                </a:cubicBezTo>
                <a:cubicBezTo>
                  <a:pt x="1393" y="3095"/>
                  <a:pt x="1397" y="3104"/>
                  <a:pt x="1394" y="3113"/>
                </a:cubicBezTo>
                <a:close/>
                <a:moveTo>
                  <a:pt x="1450" y="2922"/>
                </a:moveTo>
                <a:cubicBezTo>
                  <a:pt x="1450" y="2922"/>
                  <a:pt x="1450" y="2922"/>
                  <a:pt x="1450" y="2922"/>
                </a:cubicBezTo>
                <a:cubicBezTo>
                  <a:pt x="1448" y="2931"/>
                  <a:pt x="1439" y="2936"/>
                  <a:pt x="1431" y="2934"/>
                </a:cubicBezTo>
                <a:cubicBezTo>
                  <a:pt x="1422" y="2932"/>
                  <a:pt x="1417" y="2924"/>
                  <a:pt x="1419" y="2915"/>
                </a:cubicBezTo>
                <a:cubicBezTo>
                  <a:pt x="1420" y="2907"/>
                  <a:pt x="1429" y="2901"/>
                  <a:pt x="1438" y="2903"/>
                </a:cubicBezTo>
                <a:cubicBezTo>
                  <a:pt x="1446" y="2905"/>
                  <a:pt x="1452" y="2913"/>
                  <a:pt x="1450" y="2922"/>
                </a:cubicBezTo>
                <a:close/>
                <a:moveTo>
                  <a:pt x="1425" y="3018"/>
                </a:moveTo>
                <a:cubicBezTo>
                  <a:pt x="1425" y="3018"/>
                  <a:pt x="1425" y="3018"/>
                  <a:pt x="1425" y="3018"/>
                </a:cubicBezTo>
                <a:cubicBezTo>
                  <a:pt x="1423" y="3027"/>
                  <a:pt x="1414" y="3032"/>
                  <a:pt x="1405" y="3029"/>
                </a:cubicBezTo>
                <a:cubicBezTo>
                  <a:pt x="1397" y="3027"/>
                  <a:pt x="1392" y="3018"/>
                  <a:pt x="1394" y="3009"/>
                </a:cubicBezTo>
                <a:cubicBezTo>
                  <a:pt x="1394" y="3009"/>
                  <a:pt x="1394" y="3009"/>
                  <a:pt x="1394" y="3009"/>
                </a:cubicBezTo>
                <a:cubicBezTo>
                  <a:pt x="1397" y="3001"/>
                  <a:pt x="1406" y="2996"/>
                  <a:pt x="1414" y="2998"/>
                </a:cubicBezTo>
                <a:cubicBezTo>
                  <a:pt x="1423" y="3001"/>
                  <a:pt x="1428" y="3010"/>
                  <a:pt x="1425" y="3018"/>
                </a:cubicBezTo>
                <a:close/>
                <a:moveTo>
                  <a:pt x="1313" y="3294"/>
                </a:moveTo>
                <a:cubicBezTo>
                  <a:pt x="1309" y="3302"/>
                  <a:pt x="1299" y="3305"/>
                  <a:pt x="1291" y="3301"/>
                </a:cubicBezTo>
                <a:cubicBezTo>
                  <a:pt x="1284" y="3296"/>
                  <a:pt x="1281" y="3287"/>
                  <a:pt x="1285" y="3279"/>
                </a:cubicBezTo>
                <a:cubicBezTo>
                  <a:pt x="1289" y="3271"/>
                  <a:pt x="1298" y="3268"/>
                  <a:pt x="1306" y="3272"/>
                </a:cubicBezTo>
                <a:cubicBezTo>
                  <a:pt x="1314" y="3276"/>
                  <a:pt x="1317" y="3286"/>
                  <a:pt x="1313" y="3294"/>
                </a:cubicBezTo>
                <a:close/>
                <a:moveTo>
                  <a:pt x="1356" y="3205"/>
                </a:moveTo>
                <a:cubicBezTo>
                  <a:pt x="1353" y="3213"/>
                  <a:pt x="1343" y="3216"/>
                  <a:pt x="1335" y="3213"/>
                </a:cubicBezTo>
                <a:cubicBezTo>
                  <a:pt x="1327" y="3209"/>
                  <a:pt x="1324" y="3200"/>
                  <a:pt x="1327" y="3192"/>
                </a:cubicBezTo>
                <a:cubicBezTo>
                  <a:pt x="1327" y="3192"/>
                  <a:pt x="1327" y="3192"/>
                  <a:pt x="1327" y="3192"/>
                </a:cubicBezTo>
                <a:cubicBezTo>
                  <a:pt x="1331" y="3183"/>
                  <a:pt x="1340" y="3180"/>
                  <a:pt x="1348" y="3183"/>
                </a:cubicBezTo>
                <a:cubicBezTo>
                  <a:pt x="1356" y="3187"/>
                  <a:pt x="1360" y="3197"/>
                  <a:pt x="1356" y="3205"/>
                </a:cubicBezTo>
                <a:close/>
                <a:moveTo>
                  <a:pt x="1483" y="2626"/>
                </a:moveTo>
                <a:cubicBezTo>
                  <a:pt x="1483" y="2626"/>
                  <a:pt x="1483" y="2626"/>
                  <a:pt x="1483" y="2626"/>
                </a:cubicBezTo>
                <a:cubicBezTo>
                  <a:pt x="1483" y="2635"/>
                  <a:pt x="1475" y="2642"/>
                  <a:pt x="1467" y="2642"/>
                </a:cubicBezTo>
                <a:cubicBezTo>
                  <a:pt x="1458" y="2642"/>
                  <a:pt x="1451" y="2635"/>
                  <a:pt x="1451" y="2626"/>
                </a:cubicBezTo>
                <a:cubicBezTo>
                  <a:pt x="1451" y="2626"/>
                  <a:pt x="1451" y="2626"/>
                  <a:pt x="1451" y="2626"/>
                </a:cubicBezTo>
                <a:cubicBezTo>
                  <a:pt x="1451" y="2617"/>
                  <a:pt x="1458" y="2610"/>
                  <a:pt x="1467" y="2610"/>
                </a:cubicBezTo>
                <a:cubicBezTo>
                  <a:pt x="1476" y="2610"/>
                  <a:pt x="1483" y="2617"/>
                  <a:pt x="1483" y="2626"/>
                </a:cubicBezTo>
                <a:close/>
                <a:moveTo>
                  <a:pt x="1479" y="2726"/>
                </a:moveTo>
                <a:cubicBezTo>
                  <a:pt x="1479" y="2726"/>
                  <a:pt x="1479" y="2726"/>
                  <a:pt x="1479" y="2726"/>
                </a:cubicBezTo>
                <a:cubicBezTo>
                  <a:pt x="1478" y="2734"/>
                  <a:pt x="1470" y="2741"/>
                  <a:pt x="1462" y="2740"/>
                </a:cubicBezTo>
                <a:cubicBezTo>
                  <a:pt x="1453" y="2740"/>
                  <a:pt x="1446" y="2732"/>
                  <a:pt x="1447" y="2723"/>
                </a:cubicBezTo>
                <a:cubicBezTo>
                  <a:pt x="1447" y="2723"/>
                  <a:pt x="1447" y="2723"/>
                  <a:pt x="1447" y="2723"/>
                </a:cubicBezTo>
                <a:cubicBezTo>
                  <a:pt x="1447" y="2714"/>
                  <a:pt x="1455" y="2708"/>
                  <a:pt x="1464" y="2708"/>
                </a:cubicBezTo>
                <a:cubicBezTo>
                  <a:pt x="1473" y="2709"/>
                  <a:pt x="1479" y="2717"/>
                  <a:pt x="1479" y="2726"/>
                </a:cubicBezTo>
                <a:close/>
                <a:moveTo>
                  <a:pt x="1468" y="2824"/>
                </a:moveTo>
                <a:cubicBezTo>
                  <a:pt x="1468" y="2824"/>
                  <a:pt x="1468" y="2824"/>
                  <a:pt x="1468" y="2824"/>
                </a:cubicBezTo>
                <a:cubicBezTo>
                  <a:pt x="1466" y="2833"/>
                  <a:pt x="1458" y="2839"/>
                  <a:pt x="1450" y="2838"/>
                </a:cubicBezTo>
                <a:cubicBezTo>
                  <a:pt x="1441" y="2837"/>
                  <a:pt x="1435" y="2828"/>
                  <a:pt x="1436" y="2820"/>
                </a:cubicBezTo>
                <a:cubicBezTo>
                  <a:pt x="1437" y="2811"/>
                  <a:pt x="1446" y="2805"/>
                  <a:pt x="1454" y="2806"/>
                </a:cubicBezTo>
                <a:cubicBezTo>
                  <a:pt x="1463" y="2807"/>
                  <a:pt x="1469" y="2816"/>
                  <a:pt x="1468" y="2824"/>
                </a:cubicBezTo>
                <a:close/>
                <a:moveTo>
                  <a:pt x="1264" y="3380"/>
                </a:moveTo>
                <a:cubicBezTo>
                  <a:pt x="1259" y="3388"/>
                  <a:pt x="1249" y="3390"/>
                  <a:pt x="1242" y="3385"/>
                </a:cubicBezTo>
                <a:cubicBezTo>
                  <a:pt x="1234" y="3381"/>
                  <a:pt x="1232" y="3371"/>
                  <a:pt x="1236" y="3363"/>
                </a:cubicBezTo>
                <a:cubicBezTo>
                  <a:pt x="1241" y="3356"/>
                  <a:pt x="1251" y="3353"/>
                  <a:pt x="1258" y="3358"/>
                </a:cubicBezTo>
                <a:cubicBezTo>
                  <a:pt x="1266" y="3363"/>
                  <a:pt x="1268" y="3373"/>
                  <a:pt x="1264" y="3380"/>
                </a:cubicBezTo>
                <a:close/>
                <a:moveTo>
                  <a:pt x="402" y="3932"/>
                </a:moveTo>
                <a:cubicBezTo>
                  <a:pt x="402" y="3932"/>
                  <a:pt x="402" y="3932"/>
                  <a:pt x="402" y="3932"/>
                </a:cubicBezTo>
                <a:cubicBezTo>
                  <a:pt x="402" y="3932"/>
                  <a:pt x="402" y="3932"/>
                  <a:pt x="402" y="3932"/>
                </a:cubicBezTo>
                <a:close/>
                <a:moveTo>
                  <a:pt x="573" y="3904"/>
                </a:moveTo>
                <a:cubicBezTo>
                  <a:pt x="571" y="3896"/>
                  <a:pt x="576" y="3887"/>
                  <a:pt x="585" y="3885"/>
                </a:cubicBezTo>
                <a:cubicBezTo>
                  <a:pt x="593" y="3883"/>
                  <a:pt x="602" y="3889"/>
                  <a:pt x="604" y="3897"/>
                </a:cubicBezTo>
                <a:cubicBezTo>
                  <a:pt x="606" y="3906"/>
                  <a:pt x="600" y="3915"/>
                  <a:pt x="592" y="3916"/>
                </a:cubicBezTo>
                <a:cubicBezTo>
                  <a:pt x="583" y="3918"/>
                  <a:pt x="574" y="3913"/>
                  <a:pt x="573" y="3904"/>
                </a:cubicBezTo>
                <a:close/>
                <a:moveTo>
                  <a:pt x="512" y="3913"/>
                </a:moveTo>
                <a:cubicBezTo>
                  <a:pt x="513" y="3922"/>
                  <a:pt x="506" y="3930"/>
                  <a:pt x="497" y="3931"/>
                </a:cubicBezTo>
                <a:cubicBezTo>
                  <a:pt x="489" y="3931"/>
                  <a:pt x="481" y="3925"/>
                  <a:pt x="480" y="3916"/>
                </a:cubicBezTo>
                <a:cubicBezTo>
                  <a:pt x="479" y="3907"/>
                  <a:pt x="486" y="3900"/>
                  <a:pt x="495" y="3899"/>
                </a:cubicBezTo>
                <a:cubicBezTo>
                  <a:pt x="495" y="3899"/>
                  <a:pt x="495" y="3899"/>
                  <a:pt x="495" y="3899"/>
                </a:cubicBezTo>
                <a:cubicBezTo>
                  <a:pt x="504" y="3898"/>
                  <a:pt x="511" y="3905"/>
                  <a:pt x="512" y="3913"/>
                </a:cubicBezTo>
                <a:close/>
                <a:moveTo>
                  <a:pt x="404" y="3900"/>
                </a:moveTo>
                <a:cubicBezTo>
                  <a:pt x="404" y="3900"/>
                  <a:pt x="404" y="3900"/>
                  <a:pt x="404" y="3900"/>
                </a:cubicBezTo>
                <a:cubicBezTo>
                  <a:pt x="404" y="3900"/>
                  <a:pt x="404" y="3900"/>
                  <a:pt x="404" y="3900"/>
                </a:cubicBezTo>
                <a:close/>
                <a:moveTo>
                  <a:pt x="150" y="3819"/>
                </a:moveTo>
                <a:cubicBezTo>
                  <a:pt x="157" y="3824"/>
                  <a:pt x="159" y="3834"/>
                  <a:pt x="153" y="3841"/>
                </a:cubicBezTo>
                <a:cubicBezTo>
                  <a:pt x="148" y="3848"/>
                  <a:pt x="138" y="3850"/>
                  <a:pt x="131" y="3844"/>
                </a:cubicBezTo>
                <a:cubicBezTo>
                  <a:pt x="131" y="3844"/>
                  <a:pt x="131" y="3844"/>
                  <a:pt x="131" y="3844"/>
                </a:cubicBezTo>
                <a:cubicBezTo>
                  <a:pt x="124" y="3839"/>
                  <a:pt x="122" y="3829"/>
                  <a:pt x="127" y="3822"/>
                </a:cubicBezTo>
                <a:cubicBezTo>
                  <a:pt x="133" y="3815"/>
                  <a:pt x="143" y="3813"/>
                  <a:pt x="150" y="3819"/>
                </a:cubicBezTo>
                <a:close/>
                <a:moveTo>
                  <a:pt x="236" y="3883"/>
                </a:moveTo>
                <a:cubicBezTo>
                  <a:pt x="233" y="3891"/>
                  <a:pt x="224" y="3895"/>
                  <a:pt x="215" y="3892"/>
                </a:cubicBezTo>
                <a:cubicBezTo>
                  <a:pt x="215" y="3892"/>
                  <a:pt x="215" y="3892"/>
                  <a:pt x="215" y="3892"/>
                </a:cubicBezTo>
                <a:cubicBezTo>
                  <a:pt x="207" y="3888"/>
                  <a:pt x="203" y="3879"/>
                  <a:pt x="207" y="3871"/>
                </a:cubicBezTo>
                <a:cubicBezTo>
                  <a:pt x="210" y="3863"/>
                  <a:pt x="220" y="3859"/>
                  <a:pt x="228" y="3862"/>
                </a:cubicBezTo>
                <a:cubicBezTo>
                  <a:pt x="236" y="3866"/>
                  <a:pt x="240" y="3875"/>
                  <a:pt x="236" y="3883"/>
                </a:cubicBezTo>
                <a:close/>
                <a:moveTo>
                  <a:pt x="326" y="3908"/>
                </a:moveTo>
                <a:cubicBezTo>
                  <a:pt x="324" y="3916"/>
                  <a:pt x="316" y="3922"/>
                  <a:pt x="307" y="3920"/>
                </a:cubicBezTo>
                <a:cubicBezTo>
                  <a:pt x="307" y="3920"/>
                  <a:pt x="307" y="3920"/>
                  <a:pt x="307" y="3920"/>
                </a:cubicBezTo>
                <a:cubicBezTo>
                  <a:pt x="299" y="3918"/>
                  <a:pt x="293" y="3910"/>
                  <a:pt x="295" y="3901"/>
                </a:cubicBezTo>
                <a:cubicBezTo>
                  <a:pt x="297" y="3892"/>
                  <a:pt x="305" y="3887"/>
                  <a:pt x="314" y="3889"/>
                </a:cubicBezTo>
                <a:cubicBezTo>
                  <a:pt x="323" y="3891"/>
                  <a:pt x="328" y="3899"/>
                  <a:pt x="326" y="3908"/>
                </a:cubicBezTo>
                <a:close/>
                <a:moveTo>
                  <a:pt x="87" y="3757"/>
                </a:moveTo>
                <a:cubicBezTo>
                  <a:pt x="92" y="3764"/>
                  <a:pt x="91" y="3774"/>
                  <a:pt x="83" y="3780"/>
                </a:cubicBezTo>
                <a:cubicBezTo>
                  <a:pt x="76" y="3785"/>
                  <a:pt x="66" y="3784"/>
                  <a:pt x="61" y="3776"/>
                </a:cubicBezTo>
                <a:cubicBezTo>
                  <a:pt x="61" y="3776"/>
                  <a:pt x="61" y="3776"/>
                  <a:pt x="61" y="3776"/>
                </a:cubicBezTo>
                <a:cubicBezTo>
                  <a:pt x="56" y="3769"/>
                  <a:pt x="57" y="3759"/>
                  <a:pt x="64" y="3754"/>
                </a:cubicBezTo>
                <a:cubicBezTo>
                  <a:pt x="71" y="3749"/>
                  <a:pt x="81" y="3750"/>
                  <a:pt x="87" y="3757"/>
                </a:cubicBezTo>
                <a:close/>
                <a:moveTo>
                  <a:pt x="46" y="3680"/>
                </a:moveTo>
                <a:cubicBezTo>
                  <a:pt x="49" y="3688"/>
                  <a:pt x="44" y="3697"/>
                  <a:pt x="36" y="3700"/>
                </a:cubicBezTo>
                <a:cubicBezTo>
                  <a:pt x="27" y="3703"/>
                  <a:pt x="18" y="3698"/>
                  <a:pt x="15" y="3690"/>
                </a:cubicBezTo>
                <a:cubicBezTo>
                  <a:pt x="13" y="3681"/>
                  <a:pt x="17" y="3672"/>
                  <a:pt x="26" y="3670"/>
                </a:cubicBezTo>
                <a:cubicBezTo>
                  <a:pt x="34" y="3667"/>
                  <a:pt x="43" y="3671"/>
                  <a:pt x="46" y="3680"/>
                </a:cubicBezTo>
                <a:close/>
                <a:moveTo>
                  <a:pt x="419" y="3917"/>
                </a:moveTo>
                <a:cubicBezTo>
                  <a:pt x="418" y="3926"/>
                  <a:pt x="411" y="3933"/>
                  <a:pt x="402" y="3932"/>
                </a:cubicBezTo>
                <a:cubicBezTo>
                  <a:pt x="393" y="3932"/>
                  <a:pt x="386" y="3924"/>
                  <a:pt x="387" y="3916"/>
                </a:cubicBezTo>
                <a:cubicBezTo>
                  <a:pt x="387" y="3907"/>
                  <a:pt x="395" y="3900"/>
                  <a:pt x="404" y="3900"/>
                </a:cubicBezTo>
                <a:cubicBezTo>
                  <a:pt x="413" y="3901"/>
                  <a:pt x="419" y="3908"/>
                  <a:pt x="419" y="3917"/>
                </a:cubicBezTo>
                <a:close/>
                <a:moveTo>
                  <a:pt x="778" y="3833"/>
                </a:moveTo>
                <a:cubicBezTo>
                  <a:pt x="782" y="3841"/>
                  <a:pt x="779" y="3850"/>
                  <a:pt x="771" y="3854"/>
                </a:cubicBezTo>
                <a:cubicBezTo>
                  <a:pt x="771" y="3854"/>
                  <a:pt x="771" y="3854"/>
                  <a:pt x="771" y="3854"/>
                </a:cubicBezTo>
                <a:cubicBezTo>
                  <a:pt x="763" y="3858"/>
                  <a:pt x="753" y="3855"/>
                  <a:pt x="750" y="3847"/>
                </a:cubicBezTo>
                <a:cubicBezTo>
                  <a:pt x="746" y="3839"/>
                  <a:pt x="749" y="3829"/>
                  <a:pt x="757" y="3825"/>
                </a:cubicBezTo>
                <a:cubicBezTo>
                  <a:pt x="757" y="3825"/>
                  <a:pt x="757" y="3825"/>
                  <a:pt x="757" y="3825"/>
                </a:cubicBezTo>
                <a:cubicBezTo>
                  <a:pt x="765" y="3821"/>
                  <a:pt x="774" y="3825"/>
                  <a:pt x="778" y="3833"/>
                </a:cubicBezTo>
                <a:close/>
                <a:moveTo>
                  <a:pt x="683" y="3891"/>
                </a:moveTo>
                <a:cubicBezTo>
                  <a:pt x="675" y="3894"/>
                  <a:pt x="666" y="3889"/>
                  <a:pt x="663" y="3881"/>
                </a:cubicBezTo>
                <a:cubicBezTo>
                  <a:pt x="660" y="3872"/>
                  <a:pt x="664" y="3863"/>
                  <a:pt x="673" y="3860"/>
                </a:cubicBezTo>
                <a:cubicBezTo>
                  <a:pt x="681" y="3857"/>
                  <a:pt x="690" y="3862"/>
                  <a:pt x="693" y="3870"/>
                </a:cubicBezTo>
                <a:cubicBezTo>
                  <a:pt x="696" y="3879"/>
                  <a:pt x="692" y="3888"/>
                  <a:pt x="683" y="3891"/>
                </a:cubicBezTo>
                <a:close/>
                <a:moveTo>
                  <a:pt x="48" y="3500"/>
                </a:moveTo>
                <a:cubicBezTo>
                  <a:pt x="45" y="3508"/>
                  <a:pt x="36" y="3513"/>
                  <a:pt x="27" y="3510"/>
                </a:cubicBezTo>
                <a:cubicBezTo>
                  <a:pt x="19" y="3507"/>
                  <a:pt x="14" y="3498"/>
                  <a:pt x="17" y="3490"/>
                </a:cubicBezTo>
                <a:cubicBezTo>
                  <a:pt x="17" y="3490"/>
                  <a:pt x="17" y="3490"/>
                  <a:pt x="17" y="3490"/>
                </a:cubicBezTo>
                <a:cubicBezTo>
                  <a:pt x="20" y="3481"/>
                  <a:pt x="29" y="3477"/>
                  <a:pt x="38" y="3480"/>
                </a:cubicBezTo>
                <a:cubicBezTo>
                  <a:pt x="46" y="3483"/>
                  <a:pt x="50" y="3492"/>
                  <a:pt x="48" y="3500"/>
                </a:cubicBezTo>
                <a:close/>
                <a:moveTo>
                  <a:pt x="337" y="3235"/>
                </a:moveTo>
                <a:cubicBezTo>
                  <a:pt x="340" y="3243"/>
                  <a:pt x="335" y="3252"/>
                  <a:pt x="327" y="3255"/>
                </a:cubicBezTo>
                <a:cubicBezTo>
                  <a:pt x="327" y="3255"/>
                  <a:pt x="327" y="3255"/>
                  <a:pt x="327" y="3255"/>
                </a:cubicBezTo>
                <a:cubicBezTo>
                  <a:pt x="318" y="3258"/>
                  <a:pt x="309" y="3253"/>
                  <a:pt x="307" y="3244"/>
                </a:cubicBezTo>
                <a:cubicBezTo>
                  <a:pt x="304" y="3236"/>
                  <a:pt x="309" y="3227"/>
                  <a:pt x="317" y="3224"/>
                </a:cubicBezTo>
                <a:cubicBezTo>
                  <a:pt x="317" y="3224"/>
                  <a:pt x="317" y="3224"/>
                  <a:pt x="317" y="3224"/>
                </a:cubicBezTo>
                <a:cubicBezTo>
                  <a:pt x="326" y="3222"/>
                  <a:pt x="335" y="3227"/>
                  <a:pt x="337" y="3235"/>
                </a:cubicBezTo>
                <a:close/>
                <a:moveTo>
                  <a:pt x="244" y="3270"/>
                </a:moveTo>
                <a:cubicBezTo>
                  <a:pt x="248" y="3278"/>
                  <a:pt x="245" y="3288"/>
                  <a:pt x="237" y="3292"/>
                </a:cubicBezTo>
                <a:cubicBezTo>
                  <a:pt x="229" y="3296"/>
                  <a:pt x="219" y="3293"/>
                  <a:pt x="215" y="3285"/>
                </a:cubicBezTo>
                <a:cubicBezTo>
                  <a:pt x="211" y="3277"/>
                  <a:pt x="214" y="3267"/>
                  <a:pt x="222" y="3263"/>
                </a:cubicBezTo>
                <a:cubicBezTo>
                  <a:pt x="222" y="3263"/>
                  <a:pt x="222" y="3263"/>
                  <a:pt x="222" y="3263"/>
                </a:cubicBezTo>
                <a:cubicBezTo>
                  <a:pt x="230" y="3259"/>
                  <a:pt x="239" y="3262"/>
                  <a:pt x="244" y="3270"/>
                </a:cubicBezTo>
                <a:close/>
                <a:moveTo>
                  <a:pt x="159" y="3323"/>
                </a:moveTo>
                <a:cubicBezTo>
                  <a:pt x="164" y="3329"/>
                  <a:pt x="163" y="3340"/>
                  <a:pt x="157" y="3345"/>
                </a:cubicBezTo>
                <a:cubicBezTo>
                  <a:pt x="150" y="3351"/>
                  <a:pt x="140" y="3350"/>
                  <a:pt x="134" y="3343"/>
                </a:cubicBezTo>
                <a:cubicBezTo>
                  <a:pt x="128" y="3337"/>
                  <a:pt x="129" y="3326"/>
                  <a:pt x="136" y="3321"/>
                </a:cubicBezTo>
                <a:cubicBezTo>
                  <a:pt x="136" y="3321"/>
                  <a:pt x="136" y="3321"/>
                  <a:pt x="136" y="3321"/>
                </a:cubicBezTo>
                <a:cubicBezTo>
                  <a:pt x="143" y="3315"/>
                  <a:pt x="153" y="3316"/>
                  <a:pt x="159" y="3323"/>
                </a:cubicBezTo>
                <a:close/>
                <a:moveTo>
                  <a:pt x="88" y="3393"/>
                </a:moveTo>
                <a:cubicBezTo>
                  <a:pt x="95" y="3398"/>
                  <a:pt x="97" y="3408"/>
                  <a:pt x="91" y="3416"/>
                </a:cubicBezTo>
                <a:cubicBezTo>
                  <a:pt x="91" y="3416"/>
                  <a:pt x="91" y="3416"/>
                  <a:pt x="91" y="3416"/>
                </a:cubicBezTo>
                <a:cubicBezTo>
                  <a:pt x="86" y="3423"/>
                  <a:pt x="76" y="3424"/>
                  <a:pt x="69" y="3419"/>
                </a:cubicBezTo>
                <a:cubicBezTo>
                  <a:pt x="62" y="3414"/>
                  <a:pt x="60" y="3404"/>
                  <a:pt x="65" y="3397"/>
                </a:cubicBezTo>
                <a:cubicBezTo>
                  <a:pt x="71" y="3390"/>
                  <a:pt x="81" y="3388"/>
                  <a:pt x="88" y="3393"/>
                </a:cubicBezTo>
                <a:close/>
                <a:moveTo>
                  <a:pt x="422" y="3234"/>
                </a:moveTo>
                <a:cubicBezTo>
                  <a:pt x="422" y="3234"/>
                  <a:pt x="422" y="3234"/>
                  <a:pt x="422" y="3234"/>
                </a:cubicBezTo>
                <a:cubicBezTo>
                  <a:pt x="422" y="3234"/>
                  <a:pt x="422" y="3234"/>
                  <a:pt x="422" y="3234"/>
                </a:cubicBezTo>
                <a:close/>
                <a:moveTo>
                  <a:pt x="435" y="3216"/>
                </a:moveTo>
                <a:cubicBezTo>
                  <a:pt x="437" y="3225"/>
                  <a:pt x="431" y="3233"/>
                  <a:pt x="422" y="3234"/>
                </a:cubicBezTo>
                <a:cubicBezTo>
                  <a:pt x="413" y="3235"/>
                  <a:pt x="405" y="3229"/>
                  <a:pt x="404" y="3220"/>
                </a:cubicBezTo>
                <a:cubicBezTo>
                  <a:pt x="403" y="3212"/>
                  <a:pt x="409" y="3204"/>
                  <a:pt x="417" y="3202"/>
                </a:cubicBezTo>
                <a:cubicBezTo>
                  <a:pt x="417" y="3202"/>
                  <a:pt x="417" y="3202"/>
                  <a:pt x="417" y="3202"/>
                </a:cubicBezTo>
                <a:cubicBezTo>
                  <a:pt x="426" y="3201"/>
                  <a:pt x="434" y="3207"/>
                  <a:pt x="435" y="3216"/>
                </a:cubicBezTo>
                <a:close/>
                <a:moveTo>
                  <a:pt x="1152" y="3993"/>
                </a:moveTo>
                <a:cubicBezTo>
                  <a:pt x="1152" y="3993"/>
                  <a:pt x="1152" y="3993"/>
                  <a:pt x="1152" y="3993"/>
                </a:cubicBezTo>
                <a:cubicBezTo>
                  <a:pt x="1150" y="3984"/>
                  <a:pt x="1155" y="3975"/>
                  <a:pt x="1164" y="3973"/>
                </a:cubicBezTo>
                <a:cubicBezTo>
                  <a:pt x="1172" y="3971"/>
                  <a:pt x="1181" y="3976"/>
                  <a:pt x="1183" y="3985"/>
                </a:cubicBezTo>
                <a:cubicBezTo>
                  <a:pt x="1183" y="3985"/>
                  <a:pt x="1183" y="3985"/>
                  <a:pt x="1183" y="3985"/>
                </a:cubicBezTo>
                <a:cubicBezTo>
                  <a:pt x="1185" y="3993"/>
                  <a:pt x="1180" y="4002"/>
                  <a:pt x="1172" y="4004"/>
                </a:cubicBezTo>
                <a:cubicBezTo>
                  <a:pt x="1163" y="4006"/>
                  <a:pt x="1154" y="4001"/>
                  <a:pt x="1152" y="3993"/>
                </a:cubicBezTo>
                <a:close/>
                <a:moveTo>
                  <a:pt x="1207" y="4665"/>
                </a:moveTo>
                <a:cubicBezTo>
                  <a:pt x="1207" y="4665"/>
                  <a:pt x="1207" y="4665"/>
                  <a:pt x="1207" y="4665"/>
                </a:cubicBezTo>
                <a:cubicBezTo>
                  <a:pt x="1206" y="4674"/>
                  <a:pt x="1198" y="4680"/>
                  <a:pt x="1189" y="4678"/>
                </a:cubicBezTo>
                <a:cubicBezTo>
                  <a:pt x="1180" y="4677"/>
                  <a:pt x="1174" y="4669"/>
                  <a:pt x="1176" y="4660"/>
                </a:cubicBezTo>
                <a:cubicBezTo>
                  <a:pt x="1176" y="4660"/>
                  <a:pt x="1176" y="4660"/>
                  <a:pt x="1176" y="4660"/>
                </a:cubicBezTo>
                <a:cubicBezTo>
                  <a:pt x="1177" y="4651"/>
                  <a:pt x="1185" y="4645"/>
                  <a:pt x="1194" y="4647"/>
                </a:cubicBezTo>
                <a:cubicBezTo>
                  <a:pt x="1203" y="4648"/>
                  <a:pt x="1209" y="4656"/>
                  <a:pt x="1207" y="4665"/>
                </a:cubicBezTo>
                <a:close/>
                <a:moveTo>
                  <a:pt x="904" y="3458"/>
                </a:moveTo>
                <a:cubicBezTo>
                  <a:pt x="911" y="3452"/>
                  <a:pt x="921" y="3453"/>
                  <a:pt x="927" y="3460"/>
                </a:cubicBezTo>
                <a:cubicBezTo>
                  <a:pt x="932" y="3467"/>
                  <a:pt x="931" y="3477"/>
                  <a:pt x="924" y="3482"/>
                </a:cubicBezTo>
                <a:cubicBezTo>
                  <a:pt x="917" y="3488"/>
                  <a:pt x="907" y="3487"/>
                  <a:pt x="902" y="3480"/>
                </a:cubicBezTo>
                <a:cubicBezTo>
                  <a:pt x="896" y="3473"/>
                  <a:pt x="897" y="3463"/>
                  <a:pt x="904" y="3458"/>
                </a:cubicBezTo>
                <a:close/>
                <a:moveTo>
                  <a:pt x="1220" y="4568"/>
                </a:moveTo>
                <a:cubicBezTo>
                  <a:pt x="1219" y="4577"/>
                  <a:pt x="1211" y="4583"/>
                  <a:pt x="1202" y="4582"/>
                </a:cubicBezTo>
                <a:cubicBezTo>
                  <a:pt x="1194" y="4581"/>
                  <a:pt x="1187" y="4574"/>
                  <a:pt x="1188" y="4565"/>
                </a:cubicBezTo>
                <a:cubicBezTo>
                  <a:pt x="1189" y="4556"/>
                  <a:pt x="1197" y="4550"/>
                  <a:pt x="1206" y="4551"/>
                </a:cubicBezTo>
                <a:cubicBezTo>
                  <a:pt x="1215" y="4551"/>
                  <a:pt x="1221" y="4559"/>
                  <a:pt x="1220" y="4568"/>
                </a:cubicBezTo>
                <a:close/>
                <a:moveTo>
                  <a:pt x="1210" y="4260"/>
                </a:moveTo>
                <a:cubicBezTo>
                  <a:pt x="1219" y="4259"/>
                  <a:pt x="1227" y="4266"/>
                  <a:pt x="1227" y="4275"/>
                </a:cubicBezTo>
                <a:cubicBezTo>
                  <a:pt x="1228" y="4284"/>
                  <a:pt x="1221" y="4291"/>
                  <a:pt x="1212" y="4292"/>
                </a:cubicBezTo>
                <a:cubicBezTo>
                  <a:pt x="1203" y="4292"/>
                  <a:pt x="1196" y="4286"/>
                  <a:pt x="1195" y="4277"/>
                </a:cubicBezTo>
                <a:cubicBezTo>
                  <a:pt x="1195" y="4268"/>
                  <a:pt x="1201" y="4260"/>
                  <a:pt x="1210" y="4260"/>
                </a:cubicBezTo>
                <a:close/>
                <a:moveTo>
                  <a:pt x="1201" y="4163"/>
                </a:moveTo>
                <a:cubicBezTo>
                  <a:pt x="1209" y="4162"/>
                  <a:pt x="1217" y="4169"/>
                  <a:pt x="1218" y="4177"/>
                </a:cubicBezTo>
                <a:cubicBezTo>
                  <a:pt x="1218" y="4177"/>
                  <a:pt x="1218" y="4177"/>
                  <a:pt x="1218" y="4177"/>
                </a:cubicBezTo>
                <a:cubicBezTo>
                  <a:pt x="1220" y="4186"/>
                  <a:pt x="1213" y="4194"/>
                  <a:pt x="1204" y="4195"/>
                </a:cubicBezTo>
                <a:cubicBezTo>
                  <a:pt x="1196" y="4196"/>
                  <a:pt x="1188" y="4190"/>
                  <a:pt x="1187" y="4181"/>
                </a:cubicBezTo>
                <a:cubicBezTo>
                  <a:pt x="1187" y="4181"/>
                  <a:pt x="1187" y="4181"/>
                  <a:pt x="1187" y="4181"/>
                </a:cubicBezTo>
                <a:cubicBezTo>
                  <a:pt x="1186" y="4172"/>
                  <a:pt x="1192" y="4164"/>
                  <a:pt x="1201" y="4163"/>
                </a:cubicBezTo>
                <a:close/>
                <a:moveTo>
                  <a:pt x="1055" y="3722"/>
                </a:moveTo>
                <a:cubicBezTo>
                  <a:pt x="1055" y="3722"/>
                  <a:pt x="1055" y="3722"/>
                  <a:pt x="1055" y="3722"/>
                </a:cubicBezTo>
                <a:cubicBezTo>
                  <a:pt x="1051" y="3714"/>
                  <a:pt x="1054" y="3705"/>
                  <a:pt x="1062" y="3701"/>
                </a:cubicBezTo>
                <a:cubicBezTo>
                  <a:pt x="1070" y="3697"/>
                  <a:pt x="1080" y="3700"/>
                  <a:pt x="1084" y="3708"/>
                </a:cubicBezTo>
                <a:cubicBezTo>
                  <a:pt x="1084" y="3708"/>
                  <a:pt x="1084" y="3708"/>
                  <a:pt x="1084" y="3708"/>
                </a:cubicBezTo>
                <a:cubicBezTo>
                  <a:pt x="1088" y="3716"/>
                  <a:pt x="1084" y="3726"/>
                  <a:pt x="1076" y="3730"/>
                </a:cubicBezTo>
                <a:cubicBezTo>
                  <a:pt x="1068" y="3734"/>
                  <a:pt x="1059" y="3730"/>
                  <a:pt x="1055" y="3722"/>
                </a:cubicBezTo>
                <a:close/>
                <a:moveTo>
                  <a:pt x="1126" y="3900"/>
                </a:moveTo>
                <a:cubicBezTo>
                  <a:pt x="1126" y="3900"/>
                  <a:pt x="1126" y="3900"/>
                  <a:pt x="1126" y="3900"/>
                </a:cubicBezTo>
                <a:cubicBezTo>
                  <a:pt x="1123" y="3892"/>
                  <a:pt x="1128" y="3883"/>
                  <a:pt x="1136" y="3880"/>
                </a:cubicBezTo>
                <a:cubicBezTo>
                  <a:pt x="1145" y="3877"/>
                  <a:pt x="1154" y="3882"/>
                  <a:pt x="1156" y="3891"/>
                </a:cubicBezTo>
                <a:cubicBezTo>
                  <a:pt x="1156" y="3891"/>
                  <a:pt x="1156" y="3891"/>
                  <a:pt x="1156" y="3891"/>
                </a:cubicBezTo>
                <a:cubicBezTo>
                  <a:pt x="1159" y="3899"/>
                  <a:pt x="1154" y="3908"/>
                  <a:pt x="1146" y="3911"/>
                </a:cubicBezTo>
                <a:cubicBezTo>
                  <a:pt x="1138" y="3913"/>
                  <a:pt x="1129" y="3909"/>
                  <a:pt x="1126" y="3900"/>
                </a:cubicBezTo>
                <a:close/>
                <a:moveTo>
                  <a:pt x="1230" y="4373"/>
                </a:moveTo>
                <a:cubicBezTo>
                  <a:pt x="1230" y="4373"/>
                  <a:pt x="1230" y="4373"/>
                  <a:pt x="1230" y="4373"/>
                </a:cubicBezTo>
                <a:cubicBezTo>
                  <a:pt x="1230" y="4382"/>
                  <a:pt x="1223" y="4389"/>
                  <a:pt x="1214" y="4389"/>
                </a:cubicBezTo>
                <a:cubicBezTo>
                  <a:pt x="1205" y="4389"/>
                  <a:pt x="1198" y="4382"/>
                  <a:pt x="1198" y="4373"/>
                </a:cubicBezTo>
                <a:cubicBezTo>
                  <a:pt x="1198" y="4373"/>
                  <a:pt x="1198" y="4373"/>
                  <a:pt x="1198" y="4373"/>
                </a:cubicBezTo>
                <a:cubicBezTo>
                  <a:pt x="1198" y="4364"/>
                  <a:pt x="1205" y="4357"/>
                  <a:pt x="1214" y="4357"/>
                </a:cubicBezTo>
                <a:cubicBezTo>
                  <a:pt x="1223" y="4357"/>
                  <a:pt x="1230" y="4364"/>
                  <a:pt x="1230" y="4373"/>
                </a:cubicBezTo>
                <a:close/>
                <a:moveTo>
                  <a:pt x="1010" y="3638"/>
                </a:moveTo>
                <a:cubicBezTo>
                  <a:pt x="1006" y="3630"/>
                  <a:pt x="1008" y="3620"/>
                  <a:pt x="1016" y="3616"/>
                </a:cubicBezTo>
                <a:cubicBezTo>
                  <a:pt x="1024" y="3611"/>
                  <a:pt x="1033" y="3614"/>
                  <a:pt x="1038" y="3622"/>
                </a:cubicBezTo>
                <a:cubicBezTo>
                  <a:pt x="1038" y="3622"/>
                  <a:pt x="1038" y="3622"/>
                  <a:pt x="1038" y="3622"/>
                </a:cubicBezTo>
                <a:cubicBezTo>
                  <a:pt x="1042" y="3629"/>
                  <a:pt x="1040" y="3639"/>
                  <a:pt x="1032" y="3644"/>
                </a:cubicBezTo>
                <a:cubicBezTo>
                  <a:pt x="1024" y="3648"/>
                  <a:pt x="1014" y="3645"/>
                  <a:pt x="1010" y="3638"/>
                </a:cubicBezTo>
                <a:close/>
                <a:moveTo>
                  <a:pt x="1228" y="4471"/>
                </a:moveTo>
                <a:cubicBezTo>
                  <a:pt x="1227" y="4479"/>
                  <a:pt x="1220" y="4486"/>
                  <a:pt x="1211" y="4486"/>
                </a:cubicBezTo>
                <a:cubicBezTo>
                  <a:pt x="1202" y="4485"/>
                  <a:pt x="1195" y="4478"/>
                  <a:pt x="1196" y="4469"/>
                </a:cubicBezTo>
                <a:cubicBezTo>
                  <a:pt x="1196" y="4460"/>
                  <a:pt x="1204" y="4453"/>
                  <a:pt x="1213" y="4454"/>
                </a:cubicBezTo>
                <a:cubicBezTo>
                  <a:pt x="1221" y="4454"/>
                  <a:pt x="1228" y="4462"/>
                  <a:pt x="1228" y="4471"/>
                </a:cubicBezTo>
                <a:close/>
                <a:moveTo>
                  <a:pt x="1172" y="4086"/>
                </a:moveTo>
                <a:cubicBezTo>
                  <a:pt x="1171" y="4078"/>
                  <a:pt x="1177" y="4069"/>
                  <a:pt x="1185" y="4068"/>
                </a:cubicBezTo>
                <a:cubicBezTo>
                  <a:pt x="1194" y="4066"/>
                  <a:pt x="1202" y="4072"/>
                  <a:pt x="1204" y="4081"/>
                </a:cubicBezTo>
                <a:cubicBezTo>
                  <a:pt x="1205" y="4089"/>
                  <a:pt x="1200" y="4098"/>
                  <a:pt x="1191" y="4099"/>
                </a:cubicBezTo>
                <a:cubicBezTo>
                  <a:pt x="1182" y="4101"/>
                  <a:pt x="1174" y="4095"/>
                  <a:pt x="1172" y="4086"/>
                </a:cubicBezTo>
                <a:close/>
                <a:moveTo>
                  <a:pt x="838" y="3409"/>
                </a:moveTo>
                <a:cubicBezTo>
                  <a:pt x="832" y="3402"/>
                  <a:pt x="832" y="3392"/>
                  <a:pt x="838" y="3386"/>
                </a:cubicBezTo>
                <a:cubicBezTo>
                  <a:pt x="845" y="3380"/>
                  <a:pt x="855" y="3380"/>
                  <a:pt x="861" y="3386"/>
                </a:cubicBezTo>
                <a:cubicBezTo>
                  <a:pt x="861" y="3386"/>
                  <a:pt x="861" y="3386"/>
                  <a:pt x="861" y="3386"/>
                </a:cubicBezTo>
                <a:cubicBezTo>
                  <a:pt x="867" y="3393"/>
                  <a:pt x="867" y="3403"/>
                  <a:pt x="861" y="3409"/>
                </a:cubicBezTo>
                <a:cubicBezTo>
                  <a:pt x="854" y="3415"/>
                  <a:pt x="844" y="3415"/>
                  <a:pt x="838" y="3409"/>
                </a:cubicBezTo>
                <a:close/>
                <a:moveTo>
                  <a:pt x="1102" y="3789"/>
                </a:moveTo>
                <a:cubicBezTo>
                  <a:pt x="1111" y="3786"/>
                  <a:pt x="1120" y="3790"/>
                  <a:pt x="1123" y="3798"/>
                </a:cubicBezTo>
                <a:cubicBezTo>
                  <a:pt x="1123" y="3798"/>
                  <a:pt x="1123" y="3798"/>
                  <a:pt x="1123" y="3798"/>
                </a:cubicBezTo>
                <a:cubicBezTo>
                  <a:pt x="1126" y="3806"/>
                  <a:pt x="1122" y="3816"/>
                  <a:pt x="1114" y="3819"/>
                </a:cubicBezTo>
                <a:cubicBezTo>
                  <a:pt x="1106" y="3822"/>
                  <a:pt x="1097" y="3818"/>
                  <a:pt x="1093" y="3810"/>
                </a:cubicBezTo>
                <a:cubicBezTo>
                  <a:pt x="1093" y="3810"/>
                  <a:pt x="1093" y="3810"/>
                  <a:pt x="1093" y="3810"/>
                </a:cubicBezTo>
                <a:cubicBezTo>
                  <a:pt x="1090" y="3802"/>
                  <a:pt x="1094" y="3793"/>
                  <a:pt x="1102" y="3789"/>
                </a:cubicBezTo>
                <a:close/>
                <a:moveTo>
                  <a:pt x="871" y="5575"/>
                </a:moveTo>
                <a:cubicBezTo>
                  <a:pt x="867" y="5583"/>
                  <a:pt x="857" y="5586"/>
                  <a:pt x="850" y="5581"/>
                </a:cubicBezTo>
                <a:cubicBezTo>
                  <a:pt x="842" y="5577"/>
                  <a:pt x="839" y="5567"/>
                  <a:pt x="844" y="5559"/>
                </a:cubicBezTo>
                <a:cubicBezTo>
                  <a:pt x="848" y="5552"/>
                  <a:pt x="858" y="5549"/>
                  <a:pt x="865" y="5553"/>
                </a:cubicBezTo>
                <a:cubicBezTo>
                  <a:pt x="873" y="5558"/>
                  <a:pt x="876" y="5568"/>
                  <a:pt x="871" y="5575"/>
                </a:cubicBezTo>
                <a:close/>
                <a:moveTo>
                  <a:pt x="963" y="5403"/>
                </a:moveTo>
                <a:cubicBezTo>
                  <a:pt x="963" y="5403"/>
                  <a:pt x="963" y="5403"/>
                  <a:pt x="963" y="5403"/>
                </a:cubicBezTo>
                <a:cubicBezTo>
                  <a:pt x="959" y="5411"/>
                  <a:pt x="950" y="5415"/>
                  <a:pt x="942" y="5411"/>
                </a:cubicBezTo>
                <a:cubicBezTo>
                  <a:pt x="934" y="5407"/>
                  <a:pt x="931" y="5397"/>
                  <a:pt x="935" y="5389"/>
                </a:cubicBezTo>
                <a:cubicBezTo>
                  <a:pt x="935" y="5389"/>
                  <a:pt x="935" y="5389"/>
                  <a:pt x="935" y="5389"/>
                </a:cubicBezTo>
                <a:cubicBezTo>
                  <a:pt x="938" y="5381"/>
                  <a:pt x="948" y="5378"/>
                  <a:pt x="956" y="5382"/>
                </a:cubicBezTo>
                <a:cubicBezTo>
                  <a:pt x="964" y="5386"/>
                  <a:pt x="967" y="5395"/>
                  <a:pt x="963" y="5403"/>
                </a:cubicBezTo>
                <a:close/>
                <a:moveTo>
                  <a:pt x="1169" y="4857"/>
                </a:moveTo>
                <a:cubicBezTo>
                  <a:pt x="1167" y="4865"/>
                  <a:pt x="1158" y="4870"/>
                  <a:pt x="1149" y="4868"/>
                </a:cubicBezTo>
                <a:cubicBezTo>
                  <a:pt x="1141" y="4866"/>
                  <a:pt x="1135" y="4857"/>
                  <a:pt x="1138" y="4849"/>
                </a:cubicBezTo>
                <a:cubicBezTo>
                  <a:pt x="1140" y="4840"/>
                  <a:pt x="1148" y="4835"/>
                  <a:pt x="1157" y="4837"/>
                </a:cubicBezTo>
                <a:cubicBezTo>
                  <a:pt x="1166" y="4839"/>
                  <a:pt x="1171" y="4848"/>
                  <a:pt x="1169" y="4857"/>
                </a:cubicBezTo>
                <a:close/>
                <a:moveTo>
                  <a:pt x="919" y="5490"/>
                </a:moveTo>
                <a:cubicBezTo>
                  <a:pt x="919" y="5490"/>
                  <a:pt x="919" y="5490"/>
                  <a:pt x="919" y="5490"/>
                </a:cubicBezTo>
                <a:cubicBezTo>
                  <a:pt x="914" y="5498"/>
                  <a:pt x="905" y="5501"/>
                  <a:pt x="897" y="5497"/>
                </a:cubicBezTo>
                <a:cubicBezTo>
                  <a:pt x="889" y="5492"/>
                  <a:pt x="886" y="5483"/>
                  <a:pt x="890" y="5475"/>
                </a:cubicBezTo>
                <a:cubicBezTo>
                  <a:pt x="890" y="5475"/>
                  <a:pt x="890" y="5475"/>
                  <a:pt x="890" y="5475"/>
                </a:cubicBezTo>
                <a:cubicBezTo>
                  <a:pt x="894" y="5467"/>
                  <a:pt x="904" y="5464"/>
                  <a:pt x="912" y="5468"/>
                </a:cubicBezTo>
                <a:cubicBezTo>
                  <a:pt x="920" y="5473"/>
                  <a:pt x="923" y="5482"/>
                  <a:pt x="919" y="5490"/>
                </a:cubicBezTo>
                <a:close/>
                <a:moveTo>
                  <a:pt x="1114" y="5044"/>
                </a:moveTo>
                <a:cubicBezTo>
                  <a:pt x="1114" y="5044"/>
                  <a:pt x="1114" y="5044"/>
                  <a:pt x="1114" y="5044"/>
                </a:cubicBezTo>
                <a:cubicBezTo>
                  <a:pt x="1111" y="5052"/>
                  <a:pt x="1102" y="5057"/>
                  <a:pt x="1093" y="5054"/>
                </a:cubicBezTo>
                <a:cubicBezTo>
                  <a:pt x="1085" y="5051"/>
                  <a:pt x="1080" y="5042"/>
                  <a:pt x="1083" y="5034"/>
                </a:cubicBezTo>
                <a:cubicBezTo>
                  <a:pt x="1083" y="5034"/>
                  <a:pt x="1083" y="5034"/>
                  <a:pt x="1083" y="5034"/>
                </a:cubicBezTo>
                <a:cubicBezTo>
                  <a:pt x="1086" y="5025"/>
                  <a:pt x="1095" y="5021"/>
                  <a:pt x="1104" y="5024"/>
                </a:cubicBezTo>
                <a:cubicBezTo>
                  <a:pt x="1112" y="5026"/>
                  <a:pt x="1116" y="5035"/>
                  <a:pt x="1114" y="5044"/>
                </a:cubicBezTo>
                <a:close/>
                <a:moveTo>
                  <a:pt x="1190" y="4761"/>
                </a:moveTo>
                <a:cubicBezTo>
                  <a:pt x="1190" y="4761"/>
                  <a:pt x="1190" y="4761"/>
                  <a:pt x="1190" y="4761"/>
                </a:cubicBezTo>
                <a:cubicBezTo>
                  <a:pt x="1188" y="4770"/>
                  <a:pt x="1180" y="4775"/>
                  <a:pt x="1171" y="4774"/>
                </a:cubicBezTo>
                <a:cubicBezTo>
                  <a:pt x="1163" y="4772"/>
                  <a:pt x="1157" y="4764"/>
                  <a:pt x="1159" y="4755"/>
                </a:cubicBezTo>
                <a:cubicBezTo>
                  <a:pt x="1159" y="4755"/>
                  <a:pt x="1159" y="4755"/>
                  <a:pt x="1159" y="4755"/>
                </a:cubicBezTo>
                <a:cubicBezTo>
                  <a:pt x="1161" y="4746"/>
                  <a:pt x="1169" y="4741"/>
                  <a:pt x="1178" y="4742"/>
                </a:cubicBezTo>
                <a:cubicBezTo>
                  <a:pt x="1186" y="4744"/>
                  <a:pt x="1192" y="4753"/>
                  <a:pt x="1190" y="4761"/>
                </a:cubicBezTo>
                <a:close/>
                <a:moveTo>
                  <a:pt x="1005" y="5315"/>
                </a:moveTo>
                <a:cubicBezTo>
                  <a:pt x="1005" y="5315"/>
                  <a:pt x="1005" y="5315"/>
                  <a:pt x="1005" y="5315"/>
                </a:cubicBezTo>
                <a:cubicBezTo>
                  <a:pt x="1002" y="5324"/>
                  <a:pt x="992" y="5327"/>
                  <a:pt x="984" y="5323"/>
                </a:cubicBezTo>
                <a:cubicBezTo>
                  <a:pt x="976" y="5320"/>
                  <a:pt x="973" y="5310"/>
                  <a:pt x="976" y="5302"/>
                </a:cubicBezTo>
                <a:cubicBezTo>
                  <a:pt x="976" y="5302"/>
                  <a:pt x="976" y="5302"/>
                  <a:pt x="976" y="5302"/>
                </a:cubicBezTo>
                <a:cubicBezTo>
                  <a:pt x="980" y="5294"/>
                  <a:pt x="989" y="5291"/>
                  <a:pt x="997" y="5294"/>
                </a:cubicBezTo>
                <a:cubicBezTo>
                  <a:pt x="1005" y="5298"/>
                  <a:pt x="1009" y="5307"/>
                  <a:pt x="1005" y="5315"/>
                </a:cubicBezTo>
                <a:close/>
                <a:moveTo>
                  <a:pt x="1045" y="5226"/>
                </a:moveTo>
                <a:cubicBezTo>
                  <a:pt x="1045" y="5226"/>
                  <a:pt x="1045" y="5226"/>
                  <a:pt x="1045" y="5226"/>
                </a:cubicBezTo>
                <a:cubicBezTo>
                  <a:pt x="1041" y="5234"/>
                  <a:pt x="1032" y="5238"/>
                  <a:pt x="1024" y="5235"/>
                </a:cubicBezTo>
                <a:cubicBezTo>
                  <a:pt x="1015" y="5231"/>
                  <a:pt x="1012" y="5222"/>
                  <a:pt x="1015" y="5214"/>
                </a:cubicBezTo>
                <a:cubicBezTo>
                  <a:pt x="1015" y="5214"/>
                  <a:pt x="1015" y="5214"/>
                  <a:pt x="1015" y="5214"/>
                </a:cubicBezTo>
                <a:cubicBezTo>
                  <a:pt x="1018" y="5206"/>
                  <a:pt x="1028" y="5202"/>
                  <a:pt x="1036" y="5205"/>
                </a:cubicBezTo>
                <a:cubicBezTo>
                  <a:pt x="1044" y="5209"/>
                  <a:pt x="1048" y="5218"/>
                  <a:pt x="1045" y="5226"/>
                </a:cubicBezTo>
                <a:close/>
                <a:moveTo>
                  <a:pt x="1081" y="5136"/>
                </a:moveTo>
                <a:cubicBezTo>
                  <a:pt x="1081" y="5136"/>
                  <a:pt x="1081" y="5136"/>
                  <a:pt x="1081" y="5136"/>
                </a:cubicBezTo>
                <a:cubicBezTo>
                  <a:pt x="1078" y="5144"/>
                  <a:pt x="1068" y="5148"/>
                  <a:pt x="1060" y="5145"/>
                </a:cubicBezTo>
                <a:cubicBezTo>
                  <a:pt x="1052" y="5142"/>
                  <a:pt x="1048" y="5133"/>
                  <a:pt x="1051" y="5124"/>
                </a:cubicBezTo>
                <a:cubicBezTo>
                  <a:pt x="1051" y="5124"/>
                  <a:pt x="1051" y="5124"/>
                  <a:pt x="1051" y="5124"/>
                </a:cubicBezTo>
                <a:cubicBezTo>
                  <a:pt x="1054" y="5116"/>
                  <a:pt x="1063" y="5112"/>
                  <a:pt x="1071" y="5115"/>
                </a:cubicBezTo>
                <a:cubicBezTo>
                  <a:pt x="1080" y="5118"/>
                  <a:pt x="1084" y="5127"/>
                  <a:pt x="1081" y="5136"/>
                </a:cubicBezTo>
                <a:close/>
                <a:moveTo>
                  <a:pt x="822" y="5659"/>
                </a:moveTo>
                <a:cubicBezTo>
                  <a:pt x="822" y="5659"/>
                  <a:pt x="822" y="5659"/>
                  <a:pt x="822" y="5659"/>
                </a:cubicBezTo>
                <a:cubicBezTo>
                  <a:pt x="818" y="5667"/>
                  <a:pt x="808" y="5669"/>
                  <a:pt x="800" y="5665"/>
                </a:cubicBezTo>
                <a:cubicBezTo>
                  <a:pt x="793" y="5660"/>
                  <a:pt x="790" y="5650"/>
                  <a:pt x="795" y="5643"/>
                </a:cubicBezTo>
                <a:cubicBezTo>
                  <a:pt x="795" y="5643"/>
                  <a:pt x="795" y="5643"/>
                  <a:pt x="795" y="5643"/>
                </a:cubicBezTo>
                <a:cubicBezTo>
                  <a:pt x="799" y="5635"/>
                  <a:pt x="809" y="5633"/>
                  <a:pt x="817" y="5637"/>
                </a:cubicBezTo>
                <a:cubicBezTo>
                  <a:pt x="824" y="5642"/>
                  <a:pt x="827" y="5652"/>
                  <a:pt x="822" y="5659"/>
                </a:cubicBezTo>
                <a:close/>
                <a:moveTo>
                  <a:pt x="981" y="3561"/>
                </a:moveTo>
                <a:cubicBezTo>
                  <a:pt x="974" y="3566"/>
                  <a:pt x="964" y="3564"/>
                  <a:pt x="959" y="3557"/>
                </a:cubicBezTo>
                <a:cubicBezTo>
                  <a:pt x="954" y="3549"/>
                  <a:pt x="956" y="3539"/>
                  <a:pt x="963" y="3534"/>
                </a:cubicBezTo>
                <a:cubicBezTo>
                  <a:pt x="970" y="3529"/>
                  <a:pt x="980" y="3531"/>
                  <a:pt x="985" y="3539"/>
                </a:cubicBezTo>
                <a:cubicBezTo>
                  <a:pt x="985" y="3539"/>
                  <a:pt x="985" y="3539"/>
                  <a:pt x="985" y="3539"/>
                </a:cubicBezTo>
                <a:cubicBezTo>
                  <a:pt x="990" y="3546"/>
                  <a:pt x="989" y="3556"/>
                  <a:pt x="981" y="3561"/>
                </a:cubicBezTo>
                <a:close/>
                <a:moveTo>
                  <a:pt x="1143" y="4951"/>
                </a:moveTo>
                <a:cubicBezTo>
                  <a:pt x="1141" y="4959"/>
                  <a:pt x="1132" y="4964"/>
                  <a:pt x="1123" y="4962"/>
                </a:cubicBezTo>
                <a:cubicBezTo>
                  <a:pt x="1115" y="4959"/>
                  <a:pt x="1110" y="4950"/>
                  <a:pt x="1112" y="4942"/>
                </a:cubicBezTo>
                <a:cubicBezTo>
                  <a:pt x="1112" y="4942"/>
                  <a:pt x="1112" y="4942"/>
                  <a:pt x="1112" y="4942"/>
                </a:cubicBezTo>
                <a:cubicBezTo>
                  <a:pt x="1115" y="4933"/>
                  <a:pt x="1124" y="4928"/>
                  <a:pt x="1132" y="4931"/>
                </a:cubicBezTo>
                <a:cubicBezTo>
                  <a:pt x="1141" y="4933"/>
                  <a:pt x="1146" y="4942"/>
                  <a:pt x="1143" y="4951"/>
                </a:cubicBezTo>
                <a:close/>
                <a:moveTo>
                  <a:pt x="771" y="5742"/>
                </a:moveTo>
                <a:cubicBezTo>
                  <a:pt x="766" y="5749"/>
                  <a:pt x="756" y="5752"/>
                  <a:pt x="749" y="5747"/>
                </a:cubicBezTo>
                <a:cubicBezTo>
                  <a:pt x="741" y="5742"/>
                  <a:pt x="739" y="5732"/>
                  <a:pt x="744" y="5725"/>
                </a:cubicBezTo>
                <a:cubicBezTo>
                  <a:pt x="748" y="5717"/>
                  <a:pt x="758" y="5715"/>
                  <a:pt x="766" y="5720"/>
                </a:cubicBezTo>
                <a:cubicBezTo>
                  <a:pt x="773" y="5725"/>
                  <a:pt x="775" y="5734"/>
                  <a:pt x="771" y="5742"/>
                </a:cubicBezTo>
                <a:close/>
                <a:moveTo>
                  <a:pt x="658" y="5881"/>
                </a:moveTo>
                <a:cubicBezTo>
                  <a:pt x="665" y="5886"/>
                  <a:pt x="667" y="5896"/>
                  <a:pt x="662" y="5903"/>
                </a:cubicBezTo>
                <a:cubicBezTo>
                  <a:pt x="657" y="5911"/>
                  <a:pt x="647" y="5912"/>
                  <a:pt x="640" y="5907"/>
                </a:cubicBezTo>
                <a:cubicBezTo>
                  <a:pt x="632" y="5902"/>
                  <a:pt x="631" y="5892"/>
                  <a:pt x="636" y="5885"/>
                </a:cubicBezTo>
                <a:cubicBezTo>
                  <a:pt x="641" y="5878"/>
                  <a:pt x="651" y="5876"/>
                  <a:pt x="658" y="5881"/>
                </a:cubicBezTo>
                <a:close/>
                <a:moveTo>
                  <a:pt x="602" y="5960"/>
                </a:moveTo>
                <a:cubicBezTo>
                  <a:pt x="609" y="5965"/>
                  <a:pt x="610" y="5975"/>
                  <a:pt x="605" y="5982"/>
                </a:cubicBezTo>
                <a:cubicBezTo>
                  <a:pt x="605" y="5982"/>
                  <a:pt x="605" y="5982"/>
                  <a:pt x="605" y="5982"/>
                </a:cubicBezTo>
                <a:cubicBezTo>
                  <a:pt x="600" y="5990"/>
                  <a:pt x="590" y="5991"/>
                  <a:pt x="583" y="5986"/>
                </a:cubicBezTo>
                <a:cubicBezTo>
                  <a:pt x="576" y="5981"/>
                  <a:pt x="574" y="5971"/>
                  <a:pt x="579" y="5963"/>
                </a:cubicBezTo>
                <a:cubicBezTo>
                  <a:pt x="579" y="5963"/>
                  <a:pt x="579" y="5963"/>
                  <a:pt x="579" y="5963"/>
                </a:cubicBezTo>
                <a:cubicBezTo>
                  <a:pt x="585" y="5956"/>
                  <a:pt x="595" y="5955"/>
                  <a:pt x="602" y="5960"/>
                </a:cubicBezTo>
                <a:close/>
                <a:moveTo>
                  <a:pt x="687" y="3266"/>
                </a:moveTo>
                <a:cubicBezTo>
                  <a:pt x="691" y="3259"/>
                  <a:pt x="701" y="3256"/>
                  <a:pt x="709" y="3261"/>
                </a:cubicBezTo>
                <a:cubicBezTo>
                  <a:pt x="709" y="3261"/>
                  <a:pt x="709" y="3261"/>
                  <a:pt x="709" y="3261"/>
                </a:cubicBezTo>
                <a:cubicBezTo>
                  <a:pt x="716" y="3266"/>
                  <a:pt x="718" y="3276"/>
                  <a:pt x="714" y="3283"/>
                </a:cubicBezTo>
                <a:cubicBezTo>
                  <a:pt x="709" y="3291"/>
                  <a:pt x="699" y="3293"/>
                  <a:pt x="692" y="3288"/>
                </a:cubicBezTo>
                <a:cubicBezTo>
                  <a:pt x="692" y="3288"/>
                  <a:pt x="692" y="3288"/>
                  <a:pt x="692" y="3288"/>
                </a:cubicBezTo>
                <a:cubicBezTo>
                  <a:pt x="684" y="3283"/>
                  <a:pt x="682" y="3273"/>
                  <a:pt x="687" y="3266"/>
                </a:cubicBezTo>
                <a:close/>
                <a:moveTo>
                  <a:pt x="629" y="3236"/>
                </a:moveTo>
                <a:cubicBezTo>
                  <a:pt x="626" y="3244"/>
                  <a:pt x="616" y="3248"/>
                  <a:pt x="608" y="3245"/>
                </a:cubicBezTo>
                <a:cubicBezTo>
                  <a:pt x="608" y="3245"/>
                  <a:pt x="608" y="3245"/>
                  <a:pt x="608" y="3245"/>
                </a:cubicBezTo>
                <a:cubicBezTo>
                  <a:pt x="600" y="3242"/>
                  <a:pt x="596" y="3233"/>
                  <a:pt x="599" y="3224"/>
                </a:cubicBezTo>
                <a:cubicBezTo>
                  <a:pt x="602" y="3216"/>
                  <a:pt x="611" y="3212"/>
                  <a:pt x="620" y="3215"/>
                </a:cubicBezTo>
                <a:cubicBezTo>
                  <a:pt x="620" y="3215"/>
                  <a:pt x="620" y="3215"/>
                  <a:pt x="620" y="3215"/>
                </a:cubicBezTo>
                <a:cubicBezTo>
                  <a:pt x="628" y="3219"/>
                  <a:pt x="632" y="3228"/>
                  <a:pt x="629" y="3236"/>
                </a:cubicBezTo>
                <a:close/>
                <a:moveTo>
                  <a:pt x="791" y="3342"/>
                </a:moveTo>
                <a:cubicBezTo>
                  <a:pt x="785" y="3349"/>
                  <a:pt x="775" y="3350"/>
                  <a:pt x="768" y="3344"/>
                </a:cubicBezTo>
                <a:cubicBezTo>
                  <a:pt x="768" y="3344"/>
                  <a:pt x="768" y="3344"/>
                  <a:pt x="768" y="3344"/>
                </a:cubicBezTo>
                <a:cubicBezTo>
                  <a:pt x="761" y="3338"/>
                  <a:pt x="760" y="3328"/>
                  <a:pt x="766" y="3321"/>
                </a:cubicBezTo>
                <a:cubicBezTo>
                  <a:pt x="772" y="3315"/>
                  <a:pt x="782" y="3314"/>
                  <a:pt x="789" y="3319"/>
                </a:cubicBezTo>
                <a:cubicBezTo>
                  <a:pt x="789" y="3319"/>
                  <a:pt x="789" y="3319"/>
                  <a:pt x="789" y="3319"/>
                </a:cubicBezTo>
                <a:cubicBezTo>
                  <a:pt x="795" y="3325"/>
                  <a:pt x="796" y="3335"/>
                  <a:pt x="791" y="3342"/>
                </a:cubicBezTo>
                <a:close/>
                <a:moveTo>
                  <a:pt x="713" y="5801"/>
                </a:moveTo>
                <a:cubicBezTo>
                  <a:pt x="720" y="5806"/>
                  <a:pt x="722" y="5816"/>
                  <a:pt x="717" y="5823"/>
                </a:cubicBezTo>
                <a:cubicBezTo>
                  <a:pt x="717" y="5823"/>
                  <a:pt x="717" y="5823"/>
                  <a:pt x="717" y="5823"/>
                </a:cubicBezTo>
                <a:cubicBezTo>
                  <a:pt x="712" y="5831"/>
                  <a:pt x="702" y="5833"/>
                  <a:pt x="695" y="5828"/>
                </a:cubicBezTo>
                <a:cubicBezTo>
                  <a:pt x="688" y="5823"/>
                  <a:pt x="686" y="5813"/>
                  <a:pt x="691" y="5805"/>
                </a:cubicBezTo>
                <a:cubicBezTo>
                  <a:pt x="691" y="5805"/>
                  <a:pt x="691" y="5805"/>
                  <a:pt x="691" y="5805"/>
                </a:cubicBezTo>
                <a:cubicBezTo>
                  <a:pt x="696" y="5798"/>
                  <a:pt x="706" y="5796"/>
                  <a:pt x="713" y="5801"/>
                </a:cubicBezTo>
                <a:close/>
                <a:moveTo>
                  <a:pt x="508" y="3222"/>
                </a:moveTo>
                <a:cubicBezTo>
                  <a:pt x="505" y="3219"/>
                  <a:pt x="504" y="3215"/>
                  <a:pt x="504" y="3210"/>
                </a:cubicBezTo>
                <a:cubicBezTo>
                  <a:pt x="504" y="3206"/>
                  <a:pt x="505" y="3202"/>
                  <a:pt x="508" y="3199"/>
                </a:cubicBezTo>
                <a:cubicBezTo>
                  <a:pt x="511" y="3196"/>
                  <a:pt x="515" y="3194"/>
                  <a:pt x="520" y="3194"/>
                </a:cubicBezTo>
                <a:cubicBezTo>
                  <a:pt x="524" y="3194"/>
                  <a:pt x="528" y="3196"/>
                  <a:pt x="531" y="3199"/>
                </a:cubicBezTo>
                <a:cubicBezTo>
                  <a:pt x="534" y="3202"/>
                  <a:pt x="536" y="3206"/>
                  <a:pt x="536" y="3210"/>
                </a:cubicBezTo>
                <a:cubicBezTo>
                  <a:pt x="536" y="3215"/>
                  <a:pt x="534" y="3219"/>
                  <a:pt x="531" y="3222"/>
                </a:cubicBezTo>
                <a:cubicBezTo>
                  <a:pt x="528" y="3225"/>
                  <a:pt x="524" y="3226"/>
                  <a:pt x="520" y="3226"/>
                </a:cubicBezTo>
                <a:cubicBezTo>
                  <a:pt x="515" y="3226"/>
                  <a:pt x="511" y="3225"/>
                  <a:pt x="508" y="3222"/>
                </a:cubicBezTo>
                <a:close/>
                <a:moveTo>
                  <a:pt x="1396" y="2238"/>
                </a:moveTo>
                <a:cubicBezTo>
                  <a:pt x="1396" y="2234"/>
                  <a:pt x="1398" y="2230"/>
                  <a:pt x="1401" y="2227"/>
                </a:cubicBezTo>
                <a:cubicBezTo>
                  <a:pt x="1404" y="2224"/>
                  <a:pt x="1408" y="2222"/>
                  <a:pt x="1412" y="2222"/>
                </a:cubicBezTo>
                <a:cubicBezTo>
                  <a:pt x="1416" y="2222"/>
                  <a:pt x="1420" y="2224"/>
                  <a:pt x="1423" y="2227"/>
                </a:cubicBezTo>
                <a:cubicBezTo>
                  <a:pt x="1426" y="2230"/>
                  <a:pt x="1428" y="2234"/>
                  <a:pt x="1428" y="2238"/>
                </a:cubicBezTo>
                <a:cubicBezTo>
                  <a:pt x="1428" y="2242"/>
                  <a:pt x="1426" y="2246"/>
                  <a:pt x="1423" y="2249"/>
                </a:cubicBezTo>
                <a:cubicBezTo>
                  <a:pt x="1420" y="2252"/>
                  <a:pt x="1416" y="2254"/>
                  <a:pt x="1412" y="2254"/>
                </a:cubicBezTo>
                <a:cubicBezTo>
                  <a:pt x="1408" y="2254"/>
                  <a:pt x="1404" y="2252"/>
                  <a:pt x="1401" y="2249"/>
                </a:cubicBezTo>
                <a:cubicBezTo>
                  <a:pt x="1398" y="2246"/>
                  <a:pt x="1396" y="2242"/>
                  <a:pt x="1396" y="2238"/>
                </a:cubicBezTo>
                <a:close/>
                <a:moveTo>
                  <a:pt x="1560" y="1945"/>
                </a:moveTo>
                <a:cubicBezTo>
                  <a:pt x="1563" y="1948"/>
                  <a:pt x="1565" y="1952"/>
                  <a:pt x="1565" y="1957"/>
                </a:cubicBezTo>
                <a:cubicBezTo>
                  <a:pt x="1565" y="1961"/>
                  <a:pt x="1563" y="1965"/>
                  <a:pt x="1560" y="1968"/>
                </a:cubicBezTo>
                <a:cubicBezTo>
                  <a:pt x="1557" y="1971"/>
                  <a:pt x="1553" y="1973"/>
                  <a:pt x="1549" y="1973"/>
                </a:cubicBezTo>
                <a:cubicBezTo>
                  <a:pt x="1545" y="1973"/>
                  <a:pt x="1541" y="1971"/>
                  <a:pt x="1538" y="1968"/>
                </a:cubicBezTo>
                <a:cubicBezTo>
                  <a:pt x="1535" y="1965"/>
                  <a:pt x="1533" y="1961"/>
                  <a:pt x="1533" y="1957"/>
                </a:cubicBezTo>
                <a:cubicBezTo>
                  <a:pt x="1533" y="1952"/>
                  <a:pt x="1535" y="1948"/>
                  <a:pt x="1538" y="1945"/>
                </a:cubicBezTo>
                <a:cubicBezTo>
                  <a:pt x="1541" y="1942"/>
                  <a:pt x="1545" y="1941"/>
                  <a:pt x="1549" y="1941"/>
                </a:cubicBezTo>
                <a:cubicBezTo>
                  <a:pt x="1553" y="1941"/>
                  <a:pt x="1557" y="1942"/>
                  <a:pt x="1560" y="1945"/>
                </a:cubicBezTo>
                <a:close/>
                <a:moveTo>
                  <a:pt x="2295" y="1058"/>
                </a:moveTo>
                <a:cubicBezTo>
                  <a:pt x="2298" y="1061"/>
                  <a:pt x="2300" y="1065"/>
                  <a:pt x="2300" y="1069"/>
                </a:cubicBezTo>
                <a:cubicBezTo>
                  <a:pt x="2300" y="1074"/>
                  <a:pt x="2298" y="1078"/>
                  <a:pt x="2295" y="1081"/>
                </a:cubicBezTo>
                <a:cubicBezTo>
                  <a:pt x="2292" y="1084"/>
                  <a:pt x="2288" y="1085"/>
                  <a:pt x="2284" y="1085"/>
                </a:cubicBezTo>
                <a:cubicBezTo>
                  <a:pt x="2279" y="1085"/>
                  <a:pt x="2275" y="1084"/>
                  <a:pt x="2272" y="1081"/>
                </a:cubicBezTo>
                <a:cubicBezTo>
                  <a:pt x="2269" y="1078"/>
                  <a:pt x="2268" y="1074"/>
                  <a:pt x="2268" y="1069"/>
                </a:cubicBezTo>
                <a:cubicBezTo>
                  <a:pt x="2268" y="1065"/>
                  <a:pt x="2269" y="1061"/>
                  <a:pt x="2272" y="1058"/>
                </a:cubicBezTo>
                <a:cubicBezTo>
                  <a:pt x="2275" y="1055"/>
                  <a:pt x="2279" y="1053"/>
                  <a:pt x="2284" y="1053"/>
                </a:cubicBezTo>
                <a:cubicBezTo>
                  <a:pt x="2288" y="1053"/>
                  <a:pt x="2292" y="1055"/>
                  <a:pt x="2295" y="1058"/>
                </a:cubicBezTo>
                <a:close/>
                <a:moveTo>
                  <a:pt x="842" y="1880"/>
                </a:moveTo>
                <a:cubicBezTo>
                  <a:pt x="839" y="1877"/>
                  <a:pt x="838" y="1873"/>
                  <a:pt x="838" y="1868"/>
                </a:cubicBezTo>
                <a:cubicBezTo>
                  <a:pt x="838" y="1864"/>
                  <a:pt x="839" y="1860"/>
                  <a:pt x="842" y="1857"/>
                </a:cubicBezTo>
                <a:cubicBezTo>
                  <a:pt x="845" y="1854"/>
                  <a:pt x="849" y="1852"/>
                  <a:pt x="854" y="1852"/>
                </a:cubicBezTo>
                <a:cubicBezTo>
                  <a:pt x="858" y="1852"/>
                  <a:pt x="862" y="1854"/>
                  <a:pt x="865" y="1857"/>
                </a:cubicBezTo>
                <a:cubicBezTo>
                  <a:pt x="868" y="1860"/>
                  <a:pt x="870" y="1864"/>
                  <a:pt x="870" y="1868"/>
                </a:cubicBezTo>
                <a:cubicBezTo>
                  <a:pt x="870" y="1873"/>
                  <a:pt x="868" y="1877"/>
                  <a:pt x="865" y="1880"/>
                </a:cubicBezTo>
                <a:cubicBezTo>
                  <a:pt x="862" y="1883"/>
                  <a:pt x="858" y="1884"/>
                  <a:pt x="854" y="1884"/>
                </a:cubicBezTo>
                <a:cubicBezTo>
                  <a:pt x="849" y="1884"/>
                  <a:pt x="845" y="1883"/>
                  <a:pt x="842" y="1880"/>
                </a:cubicBezTo>
                <a:close/>
                <a:moveTo>
                  <a:pt x="16" y="3609"/>
                </a:moveTo>
                <a:cubicBezTo>
                  <a:pt x="12" y="3609"/>
                  <a:pt x="8" y="3608"/>
                  <a:pt x="5" y="3605"/>
                </a:cubicBezTo>
                <a:cubicBezTo>
                  <a:pt x="2" y="3602"/>
                  <a:pt x="0" y="3597"/>
                  <a:pt x="0" y="3593"/>
                </a:cubicBezTo>
                <a:cubicBezTo>
                  <a:pt x="0" y="3589"/>
                  <a:pt x="2" y="3585"/>
                  <a:pt x="5" y="3582"/>
                </a:cubicBezTo>
                <a:cubicBezTo>
                  <a:pt x="8" y="3579"/>
                  <a:pt x="12" y="3577"/>
                  <a:pt x="16" y="3577"/>
                </a:cubicBezTo>
                <a:cubicBezTo>
                  <a:pt x="20" y="3577"/>
                  <a:pt x="24" y="3579"/>
                  <a:pt x="27" y="3582"/>
                </a:cubicBezTo>
                <a:cubicBezTo>
                  <a:pt x="30" y="3585"/>
                  <a:pt x="32" y="3589"/>
                  <a:pt x="32" y="3593"/>
                </a:cubicBezTo>
                <a:cubicBezTo>
                  <a:pt x="32" y="3597"/>
                  <a:pt x="30" y="3602"/>
                  <a:pt x="27" y="3605"/>
                </a:cubicBezTo>
                <a:cubicBezTo>
                  <a:pt x="24" y="3608"/>
                  <a:pt x="20" y="3609"/>
                  <a:pt x="16" y="3609"/>
                </a:cubicBezTo>
                <a:close/>
                <a:moveTo>
                  <a:pt x="845" y="3810"/>
                </a:moveTo>
                <a:cubicBezTo>
                  <a:pt x="841" y="3810"/>
                  <a:pt x="837" y="3808"/>
                  <a:pt x="834" y="3805"/>
                </a:cubicBezTo>
                <a:cubicBezTo>
                  <a:pt x="831" y="3802"/>
                  <a:pt x="829" y="3798"/>
                  <a:pt x="829" y="3794"/>
                </a:cubicBezTo>
                <a:cubicBezTo>
                  <a:pt x="829" y="3790"/>
                  <a:pt x="831" y="3786"/>
                  <a:pt x="834" y="3783"/>
                </a:cubicBezTo>
                <a:cubicBezTo>
                  <a:pt x="837" y="3780"/>
                  <a:pt x="841" y="3778"/>
                  <a:pt x="845" y="3778"/>
                </a:cubicBezTo>
                <a:cubicBezTo>
                  <a:pt x="849" y="3778"/>
                  <a:pt x="853" y="3780"/>
                  <a:pt x="856" y="3783"/>
                </a:cubicBezTo>
                <a:cubicBezTo>
                  <a:pt x="859" y="3786"/>
                  <a:pt x="861" y="3790"/>
                  <a:pt x="861" y="3794"/>
                </a:cubicBezTo>
                <a:cubicBezTo>
                  <a:pt x="861" y="3798"/>
                  <a:pt x="859" y="3802"/>
                  <a:pt x="856" y="3805"/>
                </a:cubicBezTo>
                <a:cubicBezTo>
                  <a:pt x="853" y="3808"/>
                  <a:pt x="849" y="3810"/>
                  <a:pt x="845" y="3810"/>
                </a:cubicBezTo>
                <a:close/>
                <a:moveTo>
                  <a:pt x="545" y="6040"/>
                </a:moveTo>
                <a:cubicBezTo>
                  <a:pt x="548" y="6043"/>
                  <a:pt x="549" y="6047"/>
                  <a:pt x="549" y="6051"/>
                </a:cubicBezTo>
                <a:cubicBezTo>
                  <a:pt x="549" y="6055"/>
                  <a:pt x="548" y="6059"/>
                  <a:pt x="545" y="6062"/>
                </a:cubicBezTo>
                <a:cubicBezTo>
                  <a:pt x="542" y="6065"/>
                  <a:pt x="537" y="6067"/>
                  <a:pt x="533" y="6067"/>
                </a:cubicBezTo>
                <a:cubicBezTo>
                  <a:pt x="529" y="6067"/>
                  <a:pt x="525" y="6065"/>
                  <a:pt x="522" y="6062"/>
                </a:cubicBezTo>
                <a:cubicBezTo>
                  <a:pt x="519" y="6059"/>
                  <a:pt x="517" y="6055"/>
                  <a:pt x="517" y="6051"/>
                </a:cubicBezTo>
                <a:cubicBezTo>
                  <a:pt x="517" y="6047"/>
                  <a:pt x="519" y="6043"/>
                  <a:pt x="522" y="6040"/>
                </a:cubicBezTo>
                <a:cubicBezTo>
                  <a:pt x="525" y="6037"/>
                  <a:pt x="529" y="6035"/>
                  <a:pt x="533" y="6035"/>
                </a:cubicBezTo>
                <a:cubicBezTo>
                  <a:pt x="537" y="6035"/>
                  <a:pt x="542" y="6037"/>
                  <a:pt x="545" y="6040"/>
                </a:cubicBez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Tijdelijke aanduiding voor afbeelding 10">
            <a:extLst>
              <a:ext uri="{FF2B5EF4-FFF2-40B4-BE49-F238E27FC236}">
                <a16:creationId xmlns:a16="http://schemas.microsoft.com/office/drawing/2014/main" id="{1BFF02EE-9E23-440D-8B68-CE0D6E0A3E63}"/>
              </a:ext>
            </a:extLst>
          </p:cNvPr>
          <p:cNvSpPr>
            <a:spLocks noGrp="1"/>
          </p:cNvSpPr>
          <p:nvPr>
            <p:ph type="pic" idx="10" hasCustomPrompt="1"/>
          </p:nvPr>
        </p:nvSpPr>
        <p:spPr bwMode="gray">
          <a:xfrm>
            <a:off x="3964746" y="10924"/>
            <a:ext cx="6727255" cy="7549077"/>
          </a:xfrm>
          <a:custGeom>
            <a:avLst/>
            <a:gdLst>
              <a:gd name="connsiteX0" fmla="*/ 4210963 w 6727255"/>
              <a:gd name="connsiteY0" fmla="*/ 0 h 7549077"/>
              <a:gd name="connsiteX1" fmla="*/ 6727255 w 6727255"/>
              <a:gd name="connsiteY1" fmla="*/ 0 h 7549077"/>
              <a:gd name="connsiteX2" fmla="*/ 6727255 w 6727255"/>
              <a:gd name="connsiteY2" fmla="*/ 4512231 h 7549077"/>
              <a:gd name="connsiteX3" fmla="*/ 6331124 w 6727255"/>
              <a:gd name="connsiteY3" fmla="*/ 5293063 h 7549077"/>
              <a:gd name="connsiteX4" fmla="*/ 5469762 w 6727255"/>
              <a:gd name="connsiteY4" fmla="*/ 6818682 h 7549077"/>
              <a:gd name="connsiteX5" fmla="*/ 5013435 w 6727255"/>
              <a:gd name="connsiteY5" fmla="*/ 7549077 h 7549077"/>
              <a:gd name="connsiteX6" fmla="*/ 0 w 6727255"/>
              <a:gd name="connsiteY6" fmla="*/ 7549077 h 7549077"/>
              <a:gd name="connsiteX7" fmla="*/ 652422 w 6727255"/>
              <a:gd name="connsiteY7" fmla="*/ 6705337 h 7549077"/>
              <a:gd name="connsiteX8" fmla="*/ 4210963 w 6727255"/>
              <a:gd name="connsiteY8" fmla="*/ 0 h 754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7255" h="7549077">
                <a:moveTo>
                  <a:pt x="4210963" y="0"/>
                </a:moveTo>
                <a:lnTo>
                  <a:pt x="6727255" y="0"/>
                </a:lnTo>
                <a:lnTo>
                  <a:pt x="6727255" y="4512231"/>
                </a:lnTo>
                <a:lnTo>
                  <a:pt x="6331124" y="5293063"/>
                </a:lnTo>
                <a:cubicBezTo>
                  <a:pt x="6058713" y="5810817"/>
                  <a:pt x="5771407" y="6319581"/>
                  <a:pt x="5469762" y="6818682"/>
                </a:cubicBezTo>
                <a:lnTo>
                  <a:pt x="5013435" y="7549077"/>
                </a:lnTo>
                <a:lnTo>
                  <a:pt x="0" y="7549077"/>
                </a:lnTo>
                <a:lnTo>
                  <a:pt x="652422" y="6705337"/>
                </a:lnTo>
                <a:cubicBezTo>
                  <a:pt x="2152938" y="4678125"/>
                  <a:pt x="3359908" y="2422805"/>
                  <a:pt x="4210963" y="0"/>
                </a:cubicBezTo>
                <a:close/>
              </a:path>
            </a:pathLst>
          </a:custGeom>
        </p:spPr>
        <p:txBody>
          <a:bodyPr wrap="square" anchor="t" anchorCtr="0">
            <a:noAutofit/>
          </a:bodyPr>
          <a:lstStyle>
            <a:lvl1pPr marL="251986" indent="-251986" algn="ctr" defTabSz="1007943" rtl="0" eaLnBrk="1" latinLnBrk="0" hangingPunct="1">
              <a:lnSpc>
                <a:spcPct val="90000"/>
              </a:lnSpc>
              <a:spcBef>
                <a:spcPts val="1102"/>
              </a:spcBef>
              <a:buFont typeface="Arial" panose="020B0604020202020204" pitchFamily="34" charset="0"/>
              <a:buNone/>
              <a:defRPr/>
            </a:lvl1pPr>
          </a:lstStyle>
          <a:p>
            <a:r>
              <a:rPr lang="nl-NL" dirty="0"/>
              <a:t> </a:t>
            </a:r>
          </a:p>
        </p:txBody>
      </p:sp>
      <p:sp>
        <p:nvSpPr>
          <p:cNvPr id="4" name="Title 3"/>
          <p:cNvSpPr>
            <a:spLocks noGrp="1"/>
          </p:cNvSpPr>
          <p:nvPr>
            <p:ph type="title" hasCustomPrompt="1"/>
          </p:nvPr>
        </p:nvSpPr>
        <p:spPr bwMode="gray">
          <a:xfrm>
            <a:off x="1080000" y="2462400"/>
            <a:ext cx="5184000" cy="1767600"/>
          </a:xfrm>
        </p:spPr>
        <p:txBody>
          <a:bodyPr anchor="t"/>
          <a:lstStyle>
            <a:lvl1pPr algn="l">
              <a:lnSpc>
                <a:spcPct val="108000"/>
              </a:lnSpc>
              <a:defRPr sz="2800">
                <a:solidFill>
                  <a:schemeClr val="tx2"/>
                </a:solidFill>
              </a:defRPr>
            </a:lvl1pPr>
          </a:lstStyle>
          <a:p>
            <a:r>
              <a:rPr lang="nl-NL"/>
              <a:t>[</a:t>
            </a:r>
            <a:r>
              <a:rPr lang="nl-NL" noProof="0"/>
              <a:t>Sectietitel</a:t>
            </a:r>
            <a:r>
              <a:rPr lang="nl-NL"/>
              <a:t>]</a:t>
            </a:r>
          </a:p>
        </p:txBody>
      </p:sp>
      <p:sp>
        <p:nvSpPr>
          <p:cNvPr id="8" name="Nummer"/>
          <p:cNvSpPr>
            <a:spLocks noGrp="1"/>
          </p:cNvSpPr>
          <p:nvPr>
            <p:ph type="body" sz="quarter" idx="14" hasCustomPrompt="1"/>
          </p:nvPr>
        </p:nvSpPr>
        <p:spPr>
          <a:xfrm>
            <a:off x="1080000" y="1683964"/>
            <a:ext cx="1188000" cy="540000"/>
          </a:xfrm>
        </p:spPr>
        <p:txBody>
          <a:bodyPr/>
          <a:lstStyle>
            <a:lvl1pPr marL="0" indent="0" algn="l">
              <a:lnSpc>
                <a:spcPct val="100000"/>
              </a:lnSpc>
              <a:spcBef>
                <a:spcPts val="0"/>
              </a:spcBef>
              <a:buFont typeface="Arial" panose="020B0604020202020204" pitchFamily="34" charset="0"/>
              <a:buNone/>
              <a:defRPr sz="3800" b="0">
                <a:solidFill>
                  <a:schemeClr val="tx2"/>
                </a:solidFill>
              </a:defRPr>
            </a:lvl1pPr>
            <a:lvl2pPr marL="0" indent="0" algn="l">
              <a:lnSpc>
                <a:spcPct val="100000"/>
              </a:lnSpc>
              <a:spcBef>
                <a:spcPts val="0"/>
              </a:spcBef>
              <a:buFont typeface="Arial" panose="020B0604020202020204" pitchFamily="34" charset="0"/>
              <a:buNone/>
              <a:defRPr sz="3800" b="0">
                <a:solidFill>
                  <a:schemeClr val="tx2"/>
                </a:solidFill>
              </a:defRPr>
            </a:lvl2pPr>
            <a:lvl3pPr marL="0" indent="0" algn="l">
              <a:lnSpc>
                <a:spcPct val="100000"/>
              </a:lnSpc>
              <a:spcBef>
                <a:spcPts val="0"/>
              </a:spcBef>
              <a:buFont typeface="Arial" panose="020B0604020202020204" pitchFamily="34" charset="0"/>
              <a:buNone/>
              <a:defRPr sz="3800" b="0">
                <a:solidFill>
                  <a:schemeClr val="tx2"/>
                </a:solidFill>
              </a:defRPr>
            </a:lvl3pPr>
            <a:lvl4pPr marL="0" indent="0" algn="l">
              <a:lnSpc>
                <a:spcPct val="100000"/>
              </a:lnSpc>
              <a:spcBef>
                <a:spcPts val="0"/>
              </a:spcBef>
              <a:buFont typeface="Arial" panose="020B0604020202020204" pitchFamily="34" charset="0"/>
              <a:buNone/>
              <a:defRPr sz="3800" b="0">
                <a:solidFill>
                  <a:schemeClr val="tx2"/>
                </a:solidFill>
              </a:defRPr>
            </a:lvl4pPr>
            <a:lvl5pPr marL="0" indent="0" algn="l">
              <a:lnSpc>
                <a:spcPct val="100000"/>
              </a:lnSpc>
              <a:spcBef>
                <a:spcPts val="0"/>
              </a:spcBef>
              <a:buFont typeface="Arial" panose="020B0604020202020204" pitchFamily="34" charset="0"/>
              <a:buNone/>
              <a:defRPr sz="3800" b="0">
                <a:solidFill>
                  <a:schemeClr val="tx2"/>
                </a:solidFill>
              </a:defRPr>
            </a:lvl5pPr>
            <a:lvl6pPr marL="0" indent="0" algn="l">
              <a:lnSpc>
                <a:spcPct val="100000"/>
              </a:lnSpc>
              <a:spcBef>
                <a:spcPts val="0"/>
              </a:spcBef>
              <a:buFont typeface="Arial" panose="020B0604020202020204" pitchFamily="34" charset="0"/>
              <a:buNone/>
              <a:defRPr sz="3800" b="0">
                <a:solidFill>
                  <a:schemeClr val="tx2"/>
                </a:solidFill>
              </a:defRPr>
            </a:lvl6pPr>
            <a:lvl7pPr marL="0" indent="0" algn="l">
              <a:lnSpc>
                <a:spcPct val="100000"/>
              </a:lnSpc>
              <a:spcBef>
                <a:spcPts val="0"/>
              </a:spcBef>
              <a:buFont typeface="Arial" panose="020B0604020202020204" pitchFamily="34" charset="0"/>
              <a:buNone/>
              <a:defRPr sz="3800" b="0">
                <a:solidFill>
                  <a:schemeClr val="tx2"/>
                </a:solidFill>
              </a:defRPr>
            </a:lvl7pPr>
            <a:lvl8pPr marL="0" indent="0" algn="l">
              <a:lnSpc>
                <a:spcPct val="100000"/>
              </a:lnSpc>
              <a:spcBef>
                <a:spcPts val="0"/>
              </a:spcBef>
              <a:buFont typeface="Arial" panose="020B0604020202020204" pitchFamily="34" charset="0"/>
              <a:buNone/>
              <a:defRPr sz="3800" b="0">
                <a:solidFill>
                  <a:schemeClr val="tx2"/>
                </a:solidFill>
              </a:defRPr>
            </a:lvl8pPr>
            <a:lvl9pPr marL="0" indent="0" algn="l">
              <a:lnSpc>
                <a:spcPct val="100000"/>
              </a:lnSpc>
              <a:spcBef>
                <a:spcPts val="0"/>
              </a:spcBef>
              <a:buFont typeface="Arial" panose="020B0604020202020204" pitchFamily="34" charset="0"/>
              <a:buNone/>
              <a:defRPr sz="3800" b="0">
                <a:solidFill>
                  <a:schemeClr val="tx2"/>
                </a:solidFill>
              </a:defRPr>
            </a:lvl9pPr>
          </a:lstStyle>
          <a:p>
            <a:pPr lvl="0"/>
            <a:r>
              <a:rPr lang="nl-NL"/>
              <a:t>[Nr.]</a:t>
            </a:r>
          </a:p>
        </p:txBody>
      </p:sp>
    </p:spTree>
    <p:extLst>
      <p:ext uri="{BB962C8B-B14F-4D97-AF65-F5344CB8AC3E}">
        <p14:creationId xmlns:p14="http://schemas.microsoft.com/office/powerpoint/2010/main" val="109222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ekst (2 kolommen)">
    <p:bg bwMode="gray">
      <p:bgPr>
        <a:solidFill>
          <a:srgbClr val="FFFFFF"/>
        </a:solidFill>
        <a:effectLst/>
      </p:bgPr>
    </p:bg>
    <p:spTree>
      <p:nvGrpSpPr>
        <p:cNvPr id="1" name=""/>
        <p:cNvGrpSpPr/>
        <p:nvPr/>
      </p:nvGrpSpPr>
      <p:grpSpPr>
        <a:xfrm>
          <a:off x="0" y="0"/>
          <a:ext cx="0" cy="0"/>
          <a:chOff x="0" y="0"/>
          <a:chExt cx="0" cy="0"/>
        </a:xfrm>
      </p:grpSpPr>
      <p:sp>
        <p:nvSpPr>
          <p:cNvPr id="10" name="Tijdelijke aanduiding voor dianummer 9"/>
          <p:cNvSpPr>
            <a:spLocks noGrp="1"/>
          </p:cNvSpPr>
          <p:nvPr>
            <p:ph type="sldNum" sz="quarter" idx="21"/>
          </p:nvPr>
        </p:nvSpPr>
        <p:spPr/>
        <p:txBody>
          <a:bodyPr/>
          <a:lstStyle/>
          <a:p>
            <a:fld id="{1336C48C-F87C-4E4B-81EF-5027B17D1F61}" type="slidenum">
              <a:rPr lang="nl-NL" noProof="1" smtClean="0"/>
              <a:pPr/>
              <a:t>‹nr.›</a:t>
            </a:fld>
            <a:endParaRPr lang="nl-NL" noProof="1"/>
          </a:p>
        </p:txBody>
      </p:sp>
      <p:sp>
        <p:nvSpPr>
          <p:cNvPr id="9" name="Tijdelijke aanduiding voor voettekst 8"/>
          <p:cNvSpPr>
            <a:spLocks noGrp="1"/>
          </p:cNvSpPr>
          <p:nvPr>
            <p:ph type="ftr" sz="quarter" idx="20"/>
          </p:nvPr>
        </p:nvSpPr>
        <p:spPr/>
        <p:txBody>
          <a:bodyPr/>
          <a:lstStyle>
            <a:lvl1pPr>
              <a:defRPr>
                <a:solidFill>
                  <a:srgbClr val="748585"/>
                </a:solidFill>
              </a:defRPr>
            </a:lvl1pPr>
          </a:lstStyle>
          <a:p>
            <a:r>
              <a:rPr lang="en-US" noProof="1"/>
              <a:t>[Title] | Status: [...]</a:t>
            </a:r>
          </a:p>
        </p:txBody>
      </p:sp>
      <p:sp>
        <p:nvSpPr>
          <p:cNvPr id="5" name="Tijdelijke aanduiding voor tekst 4"/>
          <p:cNvSpPr>
            <a:spLocks noGrp="1"/>
          </p:cNvSpPr>
          <p:nvPr>
            <p:ph type="body" sz="quarter" idx="17" hasCustomPrompt="1"/>
          </p:nvPr>
        </p:nvSpPr>
        <p:spPr bwMode="gray">
          <a:xfrm>
            <a:off x="1096963" y="6724536"/>
            <a:ext cx="8556625" cy="622300"/>
          </a:xfrm>
        </p:spPr>
        <p:txBody>
          <a:bodyPr/>
          <a:lstStyle>
            <a:lvl1pPr marL="180000" indent="-180000">
              <a:lnSpc>
                <a:spcPct val="117000"/>
              </a:lnSpc>
              <a:buClr>
                <a:schemeClr val="tx2"/>
              </a:buClr>
              <a:buFont typeface="+mj-lt"/>
              <a:buAutoNum type="arabicPeriod"/>
              <a:defRPr sz="800" b="0">
                <a:solidFill>
                  <a:schemeClr val="tx1"/>
                </a:solidFill>
              </a:defRPr>
            </a:lvl1pPr>
            <a:lvl2pPr marL="180000" indent="-180000">
              <a:lnSpc>
                <a:spcPct val="117000"/>
              </a:lnSpc>
              <a:buClr>
                <a:schemeClr val="tx2"/>
              </a:buClr>
              <a:buFont typeface="+mj-lt"/>
              <a:buAutoNum type="arabicPeriod"/>
              <a:defRPr sz="800" b="0">
                <a:solidFill>
                  <a:schemeClr val="tx1"/>
                </a:solidFill>
              </a:defRPr>
            </a:lvl2pPr>
            <a:lvl3pPr marL="180000" indent="-180000">
              <a:lnSpc>
                <a:spcPct val="117000"/>
              </a:lnSpc>
              <a:buClr>
                <a:schemeClr val="tx2"/>
              </a:buClr>
              <a:buFont typeface="+mj-lt"/>
              <a:buAutoNum type="arabicPeriod"/>
              <a:defRPr sz="800" b="0">
                <a:solidFill>
                  <a:schemeClr val="tx1"/>
                </a:solidFill>
              </a:defRPr>
            </a:lvl3pPr>
            <a:lvl4pPr marL="180000" indent="-180000">
              <a:lnSpc>
                <a:spcPct val="117000"/>
              </a:lnSpc>
              <a:buClr>
                <a:schemeClr val="tx2"/>
              </a:buClr>
              <a:buFont typeface="+mj-lt"/>
              <a:buAutoNum type="arabicPeriod"/>
              <a:defRPr sz="800" b="0">
                <a:solidFill>
                  <a:schemeClr val="tx1"/>
                </a:solidFill>
              </a:defRPr>
            </a:lvl4pPr>
            <a:lvl5pPr marL="180000" indent="-180000">
              <a:lnSpc>
                <a:spcPct val="117000"/>
              </a:lnSpc>
              <a:buClr>
                <a:schemeClr val="tx2"/>
              </a:buClr>
              <a:buFont typeface="+mj-lt"/>
              <a:buAutoNum type="arabicPeriod"/>
              <a:defRPr sz="800" b="0">
                <a:solidFill>
                  <a:schemeClr val="tx1"/>
                </a:solidFill>
              </a:defRPr>
            </a:lvl5pPr>
            <a:lvl6pPr marL="180000" indent="-180000">
              <a:lnSpc>
                <a:spcPct val="117000"/>
              </a:lnSpc>
              <a:buClr>
                <a:schemeClr val="tx2"/>
              </a:buClr>
              <a:buFont typeface="+mj-lt"/>
              <a:buAutoNum type="arabicPeriod"/>
              <a:defRPr sz="800" b="0">
                <a:solidFill>
                  <a:schemeClr val="tx1"/>
                </a:solidFill>
              </a:defRPr>
            </a:lvl6pPr>
            <a:lvl7pPr marL="180000" indent="-180000">
              <a:lnSpc>
                <a:spcPct val="117000"/>
              </a:lnSpc>
              <a:buClr>
                <a:schemeClr val="tx2"/>
              </a:buClr>
              <a:buFont typeface="+mj-lt"/>
              <a:buAutoNum type="arabicPeriod"/>
              <a:defRPr sz="800" b="0">
                <a:solidFill>
                  <a:schemeClr val="tx1"/>
                </a:solidFill>
              </a:defRPr>
            </a:lvl7pPr>
            <a:lvl8pPr marL="180000" indent="-180000">
              <a:lnSpc>
                <a:spcPct val="117000"/>
              </a:lnSpc>
              <a:buClr>
                <a:schemeClr val="tx2"/>
              </a:buClr>
              <a:buFont typeface="+mj-lt"/>
              <a:buAutoNum type="arabicPeriod"/>
              <a:defRPr sz="800" b="0">
                <a:solidFill>
                  <a:schemeClr val="tx1"/>
                </a:solidFill>
              </a:defRPr>
            </a:lvl8pPr>
            <a:lvl9pPr marL="180000" indent="-180000">
              <a:lnSpc>
                <a:spcPct val="117000"/>
              </a:lnSpc>
              <a:buClr>
                <a:schemeClr val="tx2"/>
              </a:buClr>
              <a:buFont typeface="+mj-lt"/>
              <a:buAutoNum type="arabicPeriod"/>
              <a:defRPr sz="800" b="0">
                <a:solidFill>
                  <a:schemeClr val="tx1"/>
                </a:solidFill>
              </a:defRPr>
            </a:lvl9pPr>
          </a:lstStyle>
          <a:p>
            <a:pPr lvl="0"/>
            <a:r>
              <a:rPr lang="nl-NL"/>
              <a:t>[Voetnoot]</a:t>
            </a:r>
          </a:p>
        </p:txBody>
      </p:sp>
      <p:sp>
        <p:nvSpPr>
          <p:cNvPr id="7" name="Tijdelijke aanduiding voor tekst 6"/>
          <p:cNvSpPr>
            <a:spLocks noGrp="1"/>
          </p:cNvSpPr>
          <p:nvPr>
            <p:ph type="body" sz="quarter" idx="18" hasCustomPrompt="1"/>
          </p:nvPr>
        </p:nvSpPr>
        <p:spPr bwMode="gray">
          <a:xfrm>
            <a:off x="1079500" y="1818000"/>
            <a:ext cx="8568000" cy="4484688"/>
          </a:xfrm>
        </p:spPr>
        <p:txBody>
          <a:bodyPr numCol="2" spcCol="540000"/>
          <a:lstStyle>
            <a:lvl1pPr>
              <a:defRPr/>
            </a:lvl1pPr>
            <a:lvl3pPr>
              <a:defRPr b="1"/>
            </a:lvl3pPr>
            <a:lvl9pPr>
              <a:defRPr/>
            </a:lvl9pPr>
          </a:lstStyle>
          <a:p>
            <a:pPr lvl="0"/>
            <a:r>
              <a:rPr lang="nl-NL" noProof="1"/>
              <a:t>[Text 2-kolomsindeling]</a:t>
            </a:r>
          </a:p>
        </p:txBody>
      </p:sp>
      <p:sp>
        <p:nvSpPr>
          <p:cNvPr id="6" name="Titel 5"/>
          <p:cNvSpPr>
            <a:spLocks noGrp="1"/>
          </p:cNvSpPr>
          <p:nvPr>
            <p:ph type="title" hasCustomPrompt="1"/>
          </p:nvPr>
        </p:nvSpPr>
        <p:spPr bwMode="gray"/>
        <p:txBody>
          <a:bodyPr/>
          <a:lstStyle>
            <a:lvl1pPr>
              <a:defRPr baseline="0"/>
            </a:lvl1pPr>
          </a:lstStyle>
          <a:p>
            <a:r>
              <a:rPr lang="nl-NL"/>
              <a:t>[Titel]</a:t>
            </a:r>
          </a:p>
        </p:txBody>
      </p:sp>
    </p:spTree>
    <p:extLst>
      <p:ext uri="{BB962C8B-B14F-4D97-AF65-F5344CB8AC3E}">
        <p14:creationId xmlns:p14="http://schemas.microsoft.com/office/powerpoint/2010/main" val="25767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ekst (2 kolommen) - geen voetregel">
    <p:bg bwMode="gray">
      <p:bgPr>
        <a:solidFill>
          <a:srgbClr val="FFFFFF"/>
        </a:solidFill>
        <a:effectLst/>
      </p:bgPr>
    </p:bg>
    <p:spTree>
      <p:nvGrpSpPr>
        <p:cNvPr id="1" name=""/>
        <p:cNvGrpSpPr/>
        <p:nvPr/>
      </p:nvGrpSpPr>
      <p:grpSpPr>
        <a:xfrm>
          <a:off x="0" y="0"/>
          <a:ext cx="0" cy="0"/>
          <a:chOff x="0" y="0"/>
          <a:chExt cx="0" cy="0"/>
        </a:xfrm>
      </p:grpSpPr>
      <p:sp>
        <p:nvSpPr>
          <p:cNvPr id="10" name="Tijdelijke aanduiding voor dianummer 9"/>
          <p:cNvSpPr>
            <a:spLocks noGrp="1"/>
          </p:cNvSpPr>
          <p:nvPr>
            <p:ph type="sldNum" sz="quarter" idx="21"/>
          </p:nvPr>
        </p:nvSpPr>
        <p:spPr/>
        <p:txBody>
          <a:bodyPr/>
          <a:lstStyle/>
          <a:p>
            <a:fld id="{1336C48C-F87C-4E4B-81EF-5027B17D1F61}" type="slidenum">
              <a:rPr lang="nl-NL" noProof="1" smtClean="0"/>
              <a:pPr/>
              <a:t>‹nr.›</a:t>
            </a:fld>
            <a:endParaRPr lang="nl-NL" noProof="1"/>
          </a:p>
        </p:txBody>
      </p:sp>
      <p:sp>
        <p:nvSpPr>
          <p:cNvPr id="9" name="Tijdelijke aanduiding voor voettekst 8"/>
          <p:cNvSpPr>
            <a:spLocks noGrp="1"/>
          </p:cNvSpPr>
          <p:nvPr>
            <p:ph type="ftr" sz="quarter" idx="20"/>
          </p:nvPr>
        </p:nvSpPr>
        <p:spPr/>
        <p:txBody>
          <a:bodyPr/>
          <a:lstStyle>
            <a:lvl1pPr>
              <a:defRPr>
                <a:solidFill>
                  <a:srgbClr val="748585"/>
                </a:solidFill>
              </a:defRPr>
            </a:lvl1pPr>
          </a:lstStyle>
          <a:p>
            <a:r>
              <a:rPr lang="en-US" noProof="1"/>
              <a:t>[Title] | Status: [...]</a:t>
            </a:r>
          </a:p>
        </p:txBody>
      </p:sp>
      <p:sp>
        <p:nvSpPr>
          <p:cNvPr id="7" name="Tijdelijke aanduiding voor tekst 6"/>
          <p:cNvSpPr>
            <a:spLocks noGrp="1"/>
          </p:cNvSpPr>
          <p:nvPr>
            <p:ph type="body" sz="quarter" idx="18" hasCustomPrompt="1"/>
          </p:nvPr>
        </p:nvSpPr>
        <p:spPr bwMode="gray">
          <a:xfrm>
            <a:off x="1079500" y="1818000"/>
            <a:ext cx="8568000" cy="5256000"/>
          </a:xfrm>
        </p:spPr>
        <p:txBody>
          <a:bodyPr numCol="2" spcCol="540000"/>
          <a:lstStyle>
            <a:lvl1pPr>
              <a:defRPr/>
            </a:lvl1pPr>
            <a:lvl3pPr>
              <a:defRPr b="1"/>
            </a:lvl3pPr>
            <a:lvl9pPr>
              <a:defRPr/>
            </a:lvl9pPr>
          </a:lstStyle>
          <a:p>
            <a:pPr lvl="0"/>
            <a:r>
              <a:rPr lang="nl-NL" noProof="1"/>
              <a:t>[Text 2-kolomsindeling]</a:t>
            </a:r>
          </a:p>
        </p:txBody>
      </p:sp>
      <p:sp>
        <p:nvSpPr>
          <p:cNvPr id="6" name="Titel 5"/>
          <p:cNvSpPr>
            <a:spLocks noGrp="1"/>
          </p:cNvSpPr>
          <p:nvPr>
            <p:ph type="title" hasCustomPrompt="1"/>
          </p:nvPr>
        </p:nvSpPr>
        <p:spPr bwMode="gray"/>
        <p:txBody>
          <a:bodyPr/>
          <a:lstStyle>
            <a:lvl1pPr>
              <a:defRPr baseline="0"/>
            </a:lvl1pPr>
          </a:lstStyle>
          <a:p>
            <a:r>
              <a:rPr lang="nl-NL"/>
              <a:t>[Titel]</a:t>
            </a:r>
          </a:p>
        </p:txBody>
      </p:sp>
    </p:spTree>
    <p:extLst>
      <p:ext uri="{BB962C8B-B14F-4D97-AF65-F5344CB8AC3E}">
        <p14:creationId xmlns:p14="http://schemas.microsoft.com/office/powerpoint/2010/main" val="26375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1 box">
    <p:bg bwMode="gray">
      <p:bgPr>
        <a:solidFill>
          <a:srgbClr val="FFFFFF"/>
        </a:solidFill>
        <a:effectLst/>
      </p:bgPr>
    </p:bg>
    <p:spTree>
      <p:nvGrpSpPr>
        <p:cNvPr id="1" name=""/>
        <p:cNvGrpSpPr/>
        <p:nvPr/>
      </p:nvGrpSpPr>
      <p:grpSpPr>
        <a:xfrm>
          <a:off x="0" y="0"/>
          <a:ext cx="0" cy="0"/>
          <a:chOff x="0" y="0"/>
          <a:chExt cx="0" cy="0"/>
        </a:xfrm>
      </p:grpSpPr>
      <p:sp>
        <p:nvSpPr>
          <p:cNvPr id="9" name="Tijdelijke aanduiding voor voettekst 8"/>
          <p:cNvSpPr>
            <a:spLocks noGrp="1"/>
          </p:cNvSpPr>
          <p:nvPr>
            <p:ph type="ftr" sz="quarter" idx="19"/>
          </p:nvPr>
        </p:nvSpPr>
        <p:spPr/>
        <p:txBody>
          <a:bodyPr/>
          <a:lstStyle>
            <a:lvl1pPr>
              <a:defRPr>
                <a:solidFill>
                  <a:srgbClr val="748585"/>
                </a:solidFill>
              </a:defRPr>
            </a:lvl1pPr>
          </a:lstStyle>
          <a:p>
            <a:r>
              <a:rPr lang="en-US" noProof="1"/>
              <a:t>[Title] | Status: [...]</a:t>
            </a:r>
          </a:p>
        </p:txBody>
      </p:sp>
      <p:sp>
        <p:nvSpPr>
          <p:cNvPr id="10" name="Tijdelijke aanduiding voor dianummer 9"/>
          <p:cNvSpPr>
            <a:spLocks noGrp="1"/>
          </p:cNvSpPr>
          <p:nvPr>
            <p:ph type="sldNum" sz="quarter" idx="20"/>
          </p:nvPr>
        </p:nvSpPr>
        <p:spPr/>
        <p:txBody>
          <a:bodyPr/>
          <a:lstStyle/>
          <a:p>
            <a:fld id="{1336C48C-F87C-4E4B-81EF-5027B17D1F61}" type="slidenum">
              <a:rPr lang="nl-NL" noProof="1" smtClean="0"/>
              <a:pPr/>
              <a:t>‹nr.›</a:t>
            </a:fld>
            <a:endParaRPr lang="nl-NL" noProof="1"/>
          </a:p>
        </p:txBody>
      </p:sp>
      <p:sp>
        <p:nvSpPr>
          <p:cNvPr id="5" name="Tijdelijke aanduiding voor tekst 4"/>
          <p:cNvSpPr>
            <a:spLocks noGrp="1"/>
          </p:cNvSpPr>
          <p:nvPr>
            <p:ph type="body" sz="quarter" idx="17" hasCustomPrompt="1"/>
          </p:nvPr>
        </p:nvSpPr>
        <p:spPr bwMode="gray">
          <a:xfrm>
            <a:off x="1096963" y="6450216"/>
            <a:ext cx="8556625" cy="622300"/>
          </a:xfrm>
        </p:spPr>
        <p:txBody>
          <a:bodyPr/>
          <a:lstStyle>
            <a:lvl1pPr marL="180000" indent="-180000">
              <a:lnSpc>
                <a:spcPct val="117000"/>
              </a:lnSpc>
              <a:buClr>
                <a:schemeClr val="tx2"/>
              </a:buClr>
              <a:buFont typeface="+mj-lt"/>
              <a:buAutoNum type="arabicPeriod"/>
              <a:defRPr sz="800" b="0">
                <a:solidFill>
                  <a:schemeClr val="tx1"/>
                </a:solidFill>
              </a:defRPr>
            </a:lvl1pPr>
            <a:lvl2pPr marL="180000" indent="-180000">
              <a:lnSpc>
                <a:spcPct val="117000"/>
              </a:lnSpc>
              <a:buClr>
                <a:schemeClr val="tx2"/>
              </a:buClr>
              <a:buFont typeface="+mj-lt"/>
              <a:buAutoNum type="arabicPeriod"/>
              <a:defRPr sz="800" b="0">
                <a:solidFill>
                  <a:schemeClr val="tx1"/>
                </a:solidFill>
              </a:defRPr>
            </a:lvl2pPr>
            <a:lvl3pPr marL="180000" indent="-180000">
              <a:lnSpc>
                <a:spcPct val="117000"/>
              </a:lnSpc>
              <a:buClr>
                <a:schemeClr val="tx2"/>
              </a:buClr>
              <a:buFont typeface="+mj-lt"/>
              <a:buAutoNum type="arabicPeriod"/>
              <a:defRPr sz="800" b="0">
                <a:solidFill>
                  <a:schemeClr val="tx1"/>
                </a:solidFill>
              </a:defRPr>
            </a:lvl3pPr>
            <a:lvl4pPr marL="180000" indent="-180000">
              <a:lnSpc>
                <a:spcPct val="117000"/>
              </a:lnSpc>
              <a:buClr>
                <a:schemeClr val="tx2"/>
              </a:buClr>
              <a:buFont typeface="+mj-lt"/>
              <a:buAutoNum type="arabicPeriod"/>
              <a:defRPr sz="800" b="0">
                <a:solidFill>
                  <a:schemeClr val="tx1"/>
                </a:solidFill>
              </a:defRPr>
            </a:lvl4pPr>
            <a:lvl5pPr marL="180000" indent="-180000">
              <a:lnSpc>
                <a:spcPct val="117000"/>
              </a:lnSpc>
              <a:buClr>
                <a:schemeClr val="tx2"/>
              </a:buClr>
              <a:buFont typeface="+mj-lt"/>
              <a:buAutoNum type="arabicPeriod"/>
              <a:defRPr sz="800" b="0">
                <a:solidFill>
                  <a:schemeClr val="tx1"/>
                </a:solidFill>
              </a:defRPr>
            </a:lvl5pPr>
            <a:lvl6pPr marL="180000" indent="-180000">
              <a:lnSpc>
                <a:spcPct val="117000"/>
              </a:lnSpc>
              <a:buClr>
                <a:schemeClr val="tx2"/>
              </a:buClr>
              <a:buFont typeface="+mj-lt"/>
              <a:buAutoNum type="arabicPeriod"/>
              <a:defRPr sz="800" b="0">
                <a:solidFill>
                  <a:schemeClr val="tx1"/>
                </a:solidFill>
              </a:defRPr>
            </a:lvl6pPr>
            <a:lvl7pPr marL="180000" indent="-180000">
              <a:lnSpc>
                <a:spcPct val="117000"/>
              </a:lnSpc>
              <a:buClr>
                <a:schemeClr val="tx2"/>
              </a:buClr>
              <a:buFont typeface="+mj-lt"/>
              <a:buAutoNum type="arabicPeriod"/>
              <a:defRPr sz="800" b="0">
                <a:solidFill>
                  <a:schemeClr val="tx1"/>
                </a:solidFill>
              </a:defRPr>
            </a:lvl7pPr>
            <a:lvl8pPr marL="180000" indent="-180000">
              <a:lnSpc>
                <a:spcPct val="117000"/>
              </a:lnSpc>
              <a:buClr>
                <a:schemeClr val="tx2"/>
              </a:buClr>
              <a:buFont typeface="+mj-lt"/>
              <a:buAutoNum type="arabicPeriod"/>
              <a:defRPr sz="800" b="0">
                <a:solidFill>
                  <a:schemeClr val="tx1"/>
                </a:solidFill>
              </a:defRPr>
            </a:lvl8pPr>
            <a:lvl9pPr marL="180000" indent="-180000">
              <a:lnSpc>
                <a:spcPct val="117000"/>
              </a:lnSpc>
              <a:buClr>
                <a:schemeClr val="tx2"/>
              </a:buClr>
              <a:buFont typeface="+mj-lt"/>
              <a:buAutoNum type="arabicPeriod"/>
              <a:defRPr sz="800" b="0">
                <a:solidFill>
                  <a:schemeClr val="tx1"/>
                </a:solidFill>
              </a:defRPr>
            </a:lvl9pPr>
          </a:lstStyle>
          <a:p>
            <a:pPr lvl="0"/>
            <a:r>
              <a:rPr lang="nl-NL"/>
              <a:t>[Voetnoot]</a:t>
            </a:r>
          </a:p>
        </p:txBody>
      </p:sp>
      <p:sp>
        <p:nvSpPr>
          <p:cNvPr id="3" name="Tijdelijke aanduiding voor inhoud 2"/>
          <p:cNvSpPr>
            <a:spLocks noGrp="1"/>
          </p:cNvSpPr>
          <p:nvPr>
            <p:ph idx="1" hasCustomPrompt="1"/>
          </p:nvPr>
        </p:nvSpPr>
        <p:spPr bwMode="gray">
          <a:xfrm>
            <a:off x="1080000" y="1818000"/>
            <a:ext cx="8568000" cy="4484217"/>
          </a:xfrm>
        </p:spPr>
        <p:txBody>
          <a:bodyPr numCol="1" spcCol="0"/>
          <a:lstStyle>
            <a:lvl1pPr marL="0" marR="0" indent="0" algn="l" defTabSz="788988"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lang="nl-NL" noProof="1"/>
            </a:lvl1pPr>
          </a:lstStyle>
          <a:p>
            <a:pPr marL="0" marR="0" lvl="0" indent="0" algn="l" defTabSz="788988"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noProof="1"/>
              <a:t>[Typ tekst of voeg object toe]</a:t>
            </a:r>
          </a:p>
        </p:txBody>
      </p:sp>
      <p:sp>
        <p:nvSpPr>
          <p:cNvPr id="6" name="Titel 5"/>
          <p:cNvSpPr>
            <a:spLocks noGrp="1"/>
          </p:cNvSpPr>
          <p:nvPr>
            <p:ph type="title" hasCustomPrompt="1"/>
          </p:nvPr>
        </p:nvSpPr>
        <p:spPr bwMode="gray"/>
        <p:txBody>
          <a:bodyPr/>
          <a:lstStyle>
            <a:lvl1pPr>
              <a:defRPr baseline="0"/>
            </a:lvl1pPr>
          </a:lstStyle>
          <a:p>
            <a:r>
              <a:rPr lang="nl-NL"/>
              <a:t>[Titel]</a:t>
            </a:r>
          </a:p>
        </p:txBody>
      </p:sp>
    </p:spTree>
    <p:extLst>
      <p:ext uri="{BB962C8B-B14F-4D97-AF65-F5344CB8AC3E}">
        <p14:creationId xmlns:p14="http://schemas.microsoft.com/office/powerpoint/2010/main" val="16964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1 box - geen voetregel">
    <p:bg bwMode="gray">
      <p:bgPr>
        <a:solidFill>
          <a:srgbClr val="FFFFFF"/>
        </a:solidFill>
        <a:effectLst/>
      </p:bgPr>
    </p:bg>
    <p:spTree>
      <p:nvGrpSpPr>
        <p:cNvPr id="1" name=""/>
        <p:cNvGrpSpPr/>
        <p:nvPr/>
      </p:nvGrpSpPr>
      <p:grpSpPr>
        <a:xfrm>
          <a:off x="0" y="0"/>
          <a:ext cx="0" cy="0"/>
          <a:chOff x="0" y="0"/>
          <a:chExt cx="0" cy="0"/>
        </a:xfrm>
      </p:grpSpPr>
      <p:sp>
        <p:nvSpPr>
          <p:cNvPr id="9" name="Tijdelijke aanduiding voor voettekst 8"/>
          <p:cNvSpPr>
            <a:spLocks noGrp="1"/>
          </p:cNvSpPr>
          <p:nvPr>
            <p:ph type="ftr" sz="quarter" idx="19"/>
          </p:nvPr>
        </p:nvSpPr>
        <p:spPr/>
        <p:txBody>
          <a:bodyPr/>
          <a:lstStyle>
            <a:lvl1pPr>
              <a:defRPr>
                <a:solidFill>
                  <a:srgbClr val="748585"/>
                </a:solidFill>
              </a:defRPr>
            </a:lvl1pPr>
          </a:lstStyle>
          <a:p>
            <a:r>
              <a:rPr lang="en-US" noProof="1"/>
              <a:t>[Title] | Status: [...]</a:t>
            </a:r>
          </a:p>
        </p:txBody>
      </p:sp>
      <p:sp>
        <p:nvSpPr>
          <p:cNvPr id="10" name="Tijdelijke aanduiding voor dianummer 9"/>
          <p:cNvSpPr>
            <a:spLocks noGrp="1"/>
          </p:cNvSpPr>
          <p:nvPr>
            <p:ph type="sldNum" sz="quarter" idx="20"/>
          </p:nvPr>
        </p:nvSpPr>
        <p:spPr/>
        <p:txBody>
          <a:bodyPr/>
          <a:lstStyle/>
          <a:p>
            <a:fld id="{1336C48C-F87C-4E4B-81EF-5027B17D1F61}" type="slidenum">
              <a:rPr lang="nl-NL" noProof="1" smtClean="0"/>
              <a:pPr/>
              <a:t>‹nr.›</a:t>
            </a:fld>
            <a:endParaRPr lang="nl-NL" noProof="1"/>
          </a:p>
        </p:txBody>
      </p:sp>
      <p:sp>
        <p:nvSpPr>
          <p:cNvPr id="3" name="Tijdelijke aanduiding voor inhoud 2"/>
          <p:cNvSpPr>
            <a:spLocks noGrp="1"/>
          </p:cNvSpPr>
          <p:nvPr>
            <p:ph idx="1" hasCustomPrompt="1"/>
          </p:nvPr>
        </p:nvSpPr>
        <p:spPr bwMode="gray">
          <a:xfrm>
            <a:off x="1080000" y="1817999"/>
            <a:ext cx="8568000" cy="5256000"/>
          </a:xfrm>
        </p:spPr>
        <p:txBody>
          <a:bodyPr numCol="1" spcCol="0"/>
          <a:lstStyle>
            <a:lvl1pPr marL="0" marR="0" indent="0" algn="l" defTabSz="788988"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lang="nl-NL" noProof="1"/>
            </a:lvl1pPr>
          </a:lstStyle>
          <a:p>
            <a:pPr marL="0" marR="0" lvl="0" indent="0" algn="l" defTabSz="788988" rtl="0" eaLnBrk="1" fontAlgn="auto" latinLnBrk="0" hangingPunct="1">
              <a:lnSpc>
                <a:spcPct val="117000"/>
              </a:lnSpc>
              <a:spcBef>
                <a:spcPts val="0"/>
              </a:spcBef>
              <a:spcAft>
                <a:spcPts val="0"/>
              </a:spcAft>
              <a:buClr>
                <a:schemeClr val="tx1"/>
              </a:buClr>
              <a:buSzPct val="115000"/>
              <a:buFont typeface="Ebrima" panose="02000000000000000000" pitchFamily="2" charset="0"/>
              <a:buNone/>
              <a:tabLst/>
              <a:defRPr/>
            </a:pPr>
            <a:r>
              <a:rPr lang="nl-NL" noProof="1"/>
              <a:t>[Typ tekst of voeg object toe]</a:t>
            </a:r>
          </a:p>
        </p:txBody>
      </p:sp>
      <p:sp>
        <p:nvSpPr>
          <p:cNvPr id="6" name="Titel 5"/>
          <p:cNvSpPr>
            <a:spLocks noGrp="1"/>
          </p:cNvSpPr>
          <p:nvPr>
            <p:ph type="title" hasCustomPrompt="1"/>
          </p:nvPr>
        </p:nvSpPr>
        <p:spPr bwMode="gray"/>
        <p:txBody>
          <a:bodyPr/>
          <a:lstStyle>
            <a:lvl1pPr>
              <a:defRPr baseline="0"/>
            </a:lvl1pPr>
          </a:lstStyle>
          <a:p>
            <a:r>
              <a:rPr lang="nl-NL"/>
              <a:t>[Titel]</a:t>
            </a:r>
          </a:p>
        </p:txBody>
      </p:sp>
    </p:spTree>
    <p:extLst>
      <p:ext uri="{BB962C8B-B14F-4D97-AF65-F5344CB8AC3E}">
        <p14:creationId xmlns:p14="http://schemas.microsoft.com/office/powerpoint/2010/main" val="281321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7EF7E4A7-3A42-4025-8A81-40303FCD9AE8}"/>
              </a:ext>
            </a:extLst>
          </p:cNvPr>
          <p:cNvGrpSpPr>
            <a:grpSpLocks/>
          </p:cNvGrpSpPr>
          <p:nvPr userDrawn="1"/>
        </p:nvGrpSpPr>
        <p:grpSpPr>
          <a:xfrm>
            <a:off x="9809164" y="3175"/>
            <a:ext cx="882650" cy="7559676"/>
            <a:chOff x="9809164" y="3175"/>
            <a:chExt cx="882650" cy="7559676"/>
          </a:xfrm>
        </p:grpSpPr>
        <p:sp>
          <p:nvSpPr>
            <p:cNvPr id="8" name="Freeform 6">
              <a:extLst>
                <a:ext uri="{FF2B5EF4-FFF2-40B4-BE49-F238E27FC236}">
                  <a16:creationId xmlns:a16="http://schemas.microsoft.com/office/drawing/2014/main" id="{D6F68A7C-3D6A-46C0-BCA7-ECE7B4BD2362}"/>
                </a:ext>
              </a:extLst>
            </p:cNvPr>
            <p:cNvSpPr>
              <a:spLocks/>
            </p:cNvSpPr>
            <p:nvPr userDrawn="1"/>
          </p:nvSpPr>
          <p:spPr bwMode="gray">
            <a:xfrm>
              <a:off x="9809164" y="3175"/>
              <a:ext cx="709613" cy="555625"/>
            </a:xfrm>
            <a:custGeom>
              <a:avLst/>
              <a:gdLst>
                <a:gd name="T0" fmla="*/ 0 w 2233"/>
                <a:gd name="T1" fmla="*/ 0 h 1750"/>
                <a:gd name="T2" fmla="*/ 0 w 2233"/>
                <a:gd name="T3" fmla="*/ 1164 h 1750"/>
                <a:gd name="T4" fmla="*/ 181 w 2233"/>
                <a:gd name="T5" fmla="*/ 1582 h 1750"/>
                <a:gd name="T6" fmla="*/ 607 w 2233"/>
                <a:gd name="T7" fmla="*/ 1750 h 1750"/>
                <a:gd name="T8" fmla="*/ 1626 w 2233"/>
                <a:gd name="T9" fmla="*/ 1750 h 1750"/>
                <a:gd name="T10" fmla="*/ 2059 w 2233"/>
                <a:gd name="T11" fmla="*/ 1582 h 1750"/>
                <a:gd name="T12" fmla="*/ 2233 w 2233"/>
                <a:gd name="T13" fmla="*/ 1164 h 1750"/>
                <a:gd name="T14" fmla="*/ 2233 w 2233"/>
                <a:gd name="T15" fmla="*/ 0 h 1750"/>
                <a:gd name="T16" fmla="*/ 0 w 2233"/>
                <a:gd name="T17" fmla="*/ 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1750">
                  <a:moveTo>
                    <a:pt x="0" y="0"/>
                  </a:moveTo>
                  <a:cubicBezTo>
                    <a:pt x="0" y="1164"/>
                    <a:pt x="0" y="1164"/>
                    <a:pt x="0" y="1164"/>
                  </a:cubicBezTo>
                  <a:cubicBezTo>
                    <a:pt x="0" y="1329"/>
                    <a:pt x="60" y="1468"/>
                    <a:pt x="181" y="1582"/>
                  </a:cubicBezTo>
                  <a:cubicBezTo>
                    <a:pt x="301" y="1694"/>
                    <a:pt x="443" y="1750"/>
                    <a:pt x="607" y="1750"/>
                  </a:cubicBezTo>
                  <a:cubicBezTo>
                    <a:pt x="1626" y="1750"/>
                    <a:pt x="1626" y="1750"/>
                    <a:pt x="1626" y="1750"/>
                  </a:cubicBezTo>
                  <a:cubicBezTo>
                    <a:pt x="1798" y="1750"/>
                    <a:pt x="1943" y="1694"/>
                    <a:pt x="2059" y="1582"/>
                  </a:cubicBezTo>
                  <a:cubicBezTo>
                    <a:pt x="2175" y="1468"/>
                    <a:pt x="2233" y="1329"/>
                    <a:pt x="2233" y="1164"/>
                  </a:cubicBezTo>
                  <a:cubicBezTo>
                    <a:pt x="2233" y="0"/>
                    <a:pt x="2233" y="0"/>
                    <a:pt x="2233" y="0"/>
                  </a:cubicBezTo>
                  <a:lnTo>
                    <a:pt x="0" y="0"/>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nvGrpSpPr>
            <p:cNvPr id="9" name="Groep 8">
              <a:extLst>
                <a:ext uri="{FF2B5EF4-FFF2-40B4-BE49-F238E27FC236}">
                  <a16:creationId xmlns:a16="http://schemas.microsoft.com/office/drawing/2014/main" id="{D424DEF3-A9AD-42FB-8E9C-32791318C7CD}"/>
                </a:ext>
              </a:extLst>
            </p:cNvPr>
            <p:cNvGrpSpPr>
              <a:grpSpLocks/>
            </p:cNvGrpSpPr>
            <p:nvPr userDrawn="1"/>
          </p:nvGrpSpPr>
          <p:grpSpPr bwMode="gray">
            <a:xfrm>
              <a:off x="9828214" y="5418138"/>
              <a:ext cx="863600" cy="2144713"/>
              <a:chOff x="9828214" y="5411788"/>
              <a:chExt cx="863600" cy="2144713"/>
            </a:xfrm>
          </p:grpSpPr>
          <p:sp>
            <p:nvSpPr>
              <p:cNvPr id="10" name="Freeform 5">
                <a:extLst>
                  <a:ext uri="{FF2B5EF4-FFF2-40B4-BE49-F238E27FC236}">
                    <a16:creationId xmlns:a16="http://schemas.microsoft.com/office/drawing/2014/main" id="{7BAFB889-B4C9-465E-8BE4-10F0F21D1ED2}"/>
                  </a:ext>
                </a:extLst>
              </p:cNvPr>
              <p:cNvSpPr>
                <a:spLocks/>
              </p:cNvSpPr>
              <p:nvPr userDrawn="1"/>
            </p:nvSpPr>
            <p:spPr bwMode="gray">
              <a:xfrm>
                <a:off x="9828214" y="5411788"/>
                <a:ext cx="863600" cy="2144713"/>
              </a:xfrm>
              <a:custGeom>
                <a:avLst/>
                <a:gdLst>
                  <a:gd name="T0" fmla="*/ 2722 w 2722"/>
                  <a:gd name="T1" fmla="*/ 0 h 6761"/>
                  <a:gd name="T2" fmla="*/ 1617 w 2722"/>
                  <a:gd name="T3" fmla="*/ 663 h 6761"/>
                  <a:gd name="T4" fmla="*/ 789 w 2722"/>
                  <a:gd name="T5" fmla="*/ 2595 h 6761"/>
                  <a:gd name="T6" fmla="*/ 789 w 2722"/>
                  <a:gd name="T7" fmla="*/ 3209 h 6761"/>
                  <a:gd name="T8" fmla="*/ 1126 w 2722"/>
                  <a:gd name="T9" fmla="*/ 4502 h 6761"/>
                  <a:gd name="T10" fmla="*/ 284 w 2722"/>
                  <a:gd name="T11" fmla="*/ 5273 h 6761"/>
                  <a:gd name="T12" fmla="*/ 0 w 2722"/>
                  <a:gd name="T13" fmla="*/ 6669 h 6761"/>
                  <a:gd name="T14" fmla="*/ 0 w 2722"/>
                  <a:gd name="T15" fmla="*/ 6761 h 6761"/>
                  <a:gd name="T16" fmla="*/ 2238 w 2722"/>
                  <a:gd name="T17" fmla="*/ 6761 h 6761"/>
                  <a:gd name="T18" fmla="*/ 2238 w 2722"/>
                  <a:gd name="T19" fmla="*/ 6669 h 6761"/>
                  <a:gd name="T20" fmla="*/ 2419 w 2722"/>
                  <a:gd name="T21" fmla="*/ 6167 h 6761"/>
                  <a:gd name="T22" fmla="*/ 2722 w 2722"/>
                  <a:gd name="T23" fmla="*/ 5976 h 6761"/>
                  <a:gd name="T24" fmla="*/ 2722 w 2722"/>
                  <a:gd name="T25" fmla="*/ 0 h 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2" h="6761">
                    <a:moveTo>
                      <a:pt x="2722" y="0"/>
                    </a:moveTo>
                    <a:cubicBezTo>
                      <a:pt x="2313" y="128"/>
                      <a:pt x="1944" y="349"/>
                      <a:pt x="1617" y="663"/>
                    </a:cubicBezTo>
                    <a:cubicBezTo>
                      <a:pt x="1065" y="1195"/>
                      <a:pt x="789" y="1838"/>
                      <a:pt x="789" y="2595"/>
                    </a:cubicBezTo>
                    <a:cubicBezTo>
                      <a:pt x="789" y="3209"/>
                      <a:pt x="789" y="3209"/>
                      <a:pt x="789" y="3209"/>
                    </a:cubicBezTo>
                    <a:cubicBezTo>
                      <a:pt x="789" y="3671"/>
                      <a:pt x="902" y="4102"/>
                      <a:pt x="1126" y="4502"/>
                    </a:cubicBezTo>
                    <a:cubicBezTo>
                      <a:pt x="729" y="4745"/>
                      <a:pt x="448" y="5002"/>
                      <a:pt x="284" y="5273"/>
                    </a:cubicBezTo>
                    <a:cubicBezTo>
                      <a:pt x="95" y="5603"/>
                      <a:pt x="0" y="6068"/>
                      <a:pt x="0" y="6669"/>
                    </a:cubicBezTo>
                    <a:cubicBezTo>
                      <a:pt x="0" y="6761"/>
                      <a:pt x="0" y="6761"/>
                      <a:pt x="0" y="6761"/>
                    </a:cubicBezTo>
                    <a:cubicBezTo>
                      <a:pt x="2238" y="6761"/>
                      <a:pt x="2238" y="6761"/>
                      <a:pt x="2238" y="6761"/>
                    </a:cubicBezTo>
                    <a:cubicBezTo>
                      <a:pt x="2238" y="6669"/>
                      <a:pt x="2238" y="6669"/>
                      <a:pt x="2238" y="6669"/>
                    </a:cubicBezTo>
                    <a:cubicBezTo>
                      <a:pt x="2238" y="6469"/>
                      <a:pt x="2299" y="6302"/>
                      <a:pt x="2419" y="6167"/>
                    </a:cubicBezTo>
                    <a:cubicBezTo>
                      <a:pt x="2511" y="6065"/>
                      <a:pt x="2611" y="6002"/>
                      <a:pt x="2722" y="5976"/>
                    </a:cubicBezTo>
                    <a:lnTo>
                      <a:pt x="2722" y="0"/>
                    </a:lnTo>
                    <a:close/>
                  </a:path>
                </a:pathLst>
              </a:custGeom>
              <a:solidFill>
                <a:srgbClr val="E63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190CD188-AB27-44C3-AAA5-E1E24E750380}"/>
                  </a:ext>
                </a:extLst>
              </p:cNvPr>
              <p:cNvSpPr>
                <a:spLocks/>
              </p:cNvSpPr>
              <p:nvPr userDrawn="1"/>
            </p:nvSpPr>
            <p:spPr bwMode="gray">
              <a:xfrm>
                <a:off x="10153652" y="7026275"/>
                <a:ext cx="328613" cy="328613"/>
              </a:xfrm>
              <a:custGeom>
                <a:avLst/>
                <a:gdLst>
                  <a:gd name="T0" fmla="*/ 833 w 1035"/>
                  <a:gd name="T1" fmla="*/ 833 h 1035"/>
                  <a:gd name="T2" fmla="*/ 518 w 1035"/>
                  <a:gd name="T3" fmla="*/ 964 h 1035"/>
                  <a:gd name="T4" fmla="*/ 202 w 1035"/>
                  <a:gd name="T5" fmla="*/ 833 h 1035"/>
                  <a:gd name="T6" fmla="*/ 72 w 1035"/>
                  <a:gd name="T7" fmla="*/ 518 h 1035"/>
                  <a:gd name="T8" fmla="*/ 202 w 1035"/>
                  <a:gd name="T9" fmla="*/ 202 h 1035"/>
                  <a:gd name="T10" fmla="*/ 518 w 1035"/>
                  <a:gd name="T11" fmla="*/ 71 h 1035"/>
                  <a:gd name="T12" fmla="*/ 833 w 1035"/>
                  <a:gd name="T13" fmla="*/ 202 h 1035"/>
                  <a:gd name="T14" fmla="*/ 964 w 1035"/>
                  <a:gd name="T15" fmla="*/ 518 h 1035"/>
                  <a:gd name="T16" fmla="*/ 833 w 1035"/>
                  <a:gd name="T17" fmla="*/ 833 h 1035"/>
                  <a:gd name="T18" fmla="*/ 518 w 1035"/>
                  <a:gd name="T19" fmla="*/ 0 h 1035"/>
                  <a:gd name="T20" fmla="*/ 0 w 1035"/>
                  <a:gd name="T21" fmla="*/ 518 h 1035"/>
                  <a:gd name="T22" fmla="*/ 518 w 1035"/>
                  <a:gd name="T23" fmla="*/ 1035 h 1035"/>
                  <a:gd name="T24" fmla="*/ 1035 w 1035"/>
                  <a:gd name="T25" fmla="*/ 518 h 1035"/>
                  <a:gd name="T26" fmla="*/ 518 w 1035"/>
                  <a:gd name="T27" fmla="*/ 0 h 1035"/>
                  <a:gd name="T28" fmla="*/ 626 w 1035"/>
                  <a:gd name="T29" fmla="*/ 505 h 1035"/>
                  <a:gd name="T30" fmla="*/ 449 w 1035"/>
                  <a:gd name="T31" fmla="*/ 505 h 1035"/>
                  <a:gd name="T32" fmla="*/ 427 w 1035"/>
                  <a:gd name="T33" fmla="*/ 494 h 1035"/>
                  <a:gd name="T34" fmla="*/ 418 w 1035"/>
                  <a:gd name="T35" fmla="*/ 469 h 1035"/>
                  <a:gd name="T36" fmla="*/ 418 w 1035"/>
                  <a:gd name="T37" fmla="*/ 419 h 1035"/>
                  <a:gd name="T38" fmla="*/ 427 w 1035"/>
                  <a:gd name="T39" fmla="*/ 392 h 1035"/>
                  <a:gd name="T40" fmla="*/ 449 w 1035"/>
                  <a:gd name="T41" fmla="*/ 382 h 1035"/>
                  <a:gd name="T42" fmla="*/ 626 w 1035"/>
                  <a:gd name="T43" fmla="*/ 382 h 1035"/>
                  <a:gd name="T44" fmla="*/ 626 w 1035"/>
                  <a:gd name="T45" fmla="*/ 505 h 1035"/>
                  <a:gd name="T46" fmla="*/ 710 w 1035"/>
                  <a:gd name="T47" fmla="*/ 296 h 1035"/>
                  <a:gd name="T48" fmla="*/ 449 w 1035"/>
                  <a:gd name="T49" fmla="*/ 296 h 1035"/>
                  <a:gd name="T50" fmla="*/ 345 w 1035"/>
                  <a:gd name="T51" fmla="*/ 337 h 1035"/>
                  <a:gd name="T52" fmla="*/ 302 w 1035"/>
                  <a:gd name="T53" fmla="*/ 436 h 1035"/>
                  <a:gd name="T54" fmla="*/ 302 w 1035"/>
                  <a:gd name="T55" fmla="*/ 467 h 1035"/>
                  <a:gd name="T56" fmla="*/ 320 w 1035"/>
                  <a:gd name="T57" fmla="*/ 534 h 1035"/>
                  <a:gd name="T58" fmla="*/ 276 w 1035"/>
                  <a:gd name="T59" fmla="*/ 573 h 1035"/>
                  <a:gd name="T60" fmla="*/ 261 w 1035"/>
                  <a:gd name="T61" fmla="*/ 645 h 1035"/>
                  <a:gd name="T62" fmla="*/ 261 w 1035"/>
                  <a:gd name="T63" fmla="*/ 709 h 1035"/>
                  <a:gd name="T64" fmla="*/ 271 w 1035"/>
                  <a:gd name="T65" fmla="*/ 730 h 1035"/>
                  <a:gd name="T66" fmla="*/ 293 w 1035"/>
                  <a:gd name="T67" fmla="*/ 739 h 1035"/>
                  <a:gd name="T68" fmla="*/ 346 w 1035"/>
                  <a:gd name="T69" fmla="*/ 739 h 1035"/>
                  <a:gd name="T70" fmla="*/ 368 w 1035"/>
                  <a:gd name="T71" fmla="*/ 730 h 1035"/>
                  <a:gd name="T72" fmla="*/ 377 w 1035"/>
                  <a:gd name="T73" fmla="*/ 709 h 1035"/>
                  <a:gd name="T74" fmla="*/ 377 w 1035"/>
                  <a:gd name="T75" fmla="*/ 645 h 1035"/>
                  <a:gd name="T76" fmla="*/ 386 w 1035"/>
                  <a:gd name="T77" fmla="*/ 619 h 1035"/>
                  <a:gd name="T78" fmla="*/ 408 w 1035"/>
                  <a:gd name="T79" fmla="*/ 608 h 1035"/>
                  <a:gd name="T80" fmla="*/ 626 w 1035"/>
                  <a:gd name="T81" fmla="*/ 608 h 1035"/>
                  <a:gd name="T82" fmla="*/ 626 w 1035"/>
                  <a:gd name="T83" fmla="*/ 709 h 1035"/>
                  <a:gd name="T84" fmla="*/ 635 w 1035"/>
                  <a:gd name="T85" fmla="*/ 730 h 1035"/>
                  <a:gd name="T86" fmla="*/ 657 w 1035"/>
                  <a:gd name="T87" fmla="*/ 739 h 1035"/>
                  <a:gd name="T88" fmla="*/ 710 w 1035"/>
                  <a:gd name="T89" fmla="*/ 739 h 1035"/>
                  <a:gd name="T90" fmla="*/ 732 w 1035"/>
                  <a:gd name="T91" fmla="*/ 730 h 1035"/>
                  <a:gd name="T92" fmla="*/ 741 w 1035"/>
                  <a:gd name="T93" fmla="*/ 709 h 1035"/>
                  <a:gd name="T94" fmla="*/ 741 w 1035"/>
                  <a:gd name="T95" fmla="*/ 326 h 1035"/>
                  <a:gd name="T96" fmla="*/ 732 w 1035"/>
                  <a:gd name="T97" fmla="*/ 305 h 1035"/>
                  <a:gd name="T98" fmla="*/ 710 w 1035"/>
                  <a:gd name="T99" fmla="*/ 29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1035">
                    <a:moveTo>
                      <a:pt x="833" y="833"/>
                    </a:moveTo>
                    <a:cubicBezTo>
                      <a:pt x="753" y="914"/>
                      <a:pt x="641" y="964"/>
                      <a:pt x="518" y="964"/>
                    </a:cubicBezTo>
                    <a:cubicBezTo>
                      <a:pt x="395" y="964"/>
                      <a:pt x="283" y="914"/>
                      <a:pt x="202" y="833"/>
                    </a:cubicBezTo>
                    <a:cubicBezTo>
                      <a:pt x="121" y="752"/>
                      <a:pt x="72" y="641"/>
                      <a:pt x="72" y="518"/>
                    </a:cubicBezTo>
                    <a:cubicBezTo>
                      <a:pt x="72" y="394"/>
                      <a:pt x="121" y="283"/>
                      <a:pt x="202" y="202"/>
                    </a:cubicBezTo>
                    <a:cubicBezTo>
                      <a:pt x="283" y="121"/>
                      <a:pt x="395" y="71"/>
                      <a:pt x="518" y="71"/>
                    </a:cubicBezTo>
                    <a:cubicBezTo>
                      <a:pt x="641" y="71"/>
                      <a:pt x="753" y="121"/>
                      <a:pt x="833" y="202"/>
                    </a:cubicBezTo>
                    <a:cubicBezTo>
                      <a:pt x="914" y="283"/>
                      <a:pt x="964" y="394"/>
                      <a:pt x="964" y="518"/>
                    </a:cubicBezTo>
                    <a:cubicBezTo>
                      <a:pt x="964" y="641"/>
                      <a:pt x="914" y="752"/>
                      <a:pt x="833" y="833"/>
                    </a:cubicBezTo>
                    <a:moveTo>
                      <a:pt x="518" y="0"/>
                    </a:moveTo>
                    <a:cubicBezTo>
                      <a:pt x="232" y="0"/>
                      <a:pt x="1" y="232"/>
                      <a:pt x="0" y="518"/>
                    </a:cubicBezTo>
                    <a:cubicBezTo>
                      <a:pt x="1" y="803"/>
                      <a:pt x="232" y="1035"/>
                      <a:pt x="518" y="1035"/>
                    </a:cubicBezTo>
                    <a:cubicBezTo>
                      <a:pt x="804" y="1035"/>
                      <a:pt x="1035" y="803"/>
                      <a:pt x="1035" y="518"/>
                    </a:cubicBezTo>
                    <a:cubicBezTo>
                      <a:pt x="1035" y="232"/>
                      <a:pt x="804" y="0"/>
                      <a:pt x="518" y="0"/>
                    </a:cubicBezTo>
                    <a:moveTo>
                      <a:pt x="626" y="505"/>
                    </a:moveTo>
                    <a:cubicBezTo>
                      <a:pt x="449" y="505"/>
                      <a:pt x="449" y="505"/>
                      <a:pt x="449" y="505"/>
                    </a:cubicBezTo>
                    <a:cubicBezTo>
                      <a:pt x="441" y="505"/>
                      <a:pt x="434" y="501"/>
                      <a:pt x="427" y="494"/>
                    </a:cubicBezTo>
                    <a:cubicBezTo>
                      <a:pt x="421" y="487"/>
                      <a:pt x="418" y="479"/>
                      <a:pt x="418" y="469"/>
                    </a:cubicBezTo>
                    <a:cubicBezTo>
                      <a:pt x="418" y="419"/>
                      <a:pt x="418" y="419"/>
                      <a:pt x="418" y="419"/>
                    </a:cubicBezTo>
                    <a:cubicBezTo>
                      <a:pt x="418" y="408"/>
                      <a:pt x="421" y="399"/>
                      <a:pt x="427" y="392"/>
                    </a:cubicBezTo>
                    <a:cubicBezTo>
                      <a:pt x="434" y="386"/>
                      <a:pt x="441" y="382"/>
                      <a:pt x="449" y="382"/>
                    </a:cubicBezTo>
                    <a:cubicBezTo>
                      <a:pt x="626" y="382"/>
                      <a:pt x="626" y="382"/>
                      <a:pt x="626" y="382"/>
                    </a:cubicBezTo>
                    <a:lnTo>
                      <a:pt x="626" y="505"/>
                    </a:lnTo>
                    <a:close/>
                    <a:moveTo>
                      <a:pt x="710" y="296"/>
                    </a:moveTo>
                    <a:cubicBezTo>
                      <a:pt x="449" y="296"/>
                      <a:pt x="449" y="296"/>
                      <a:pt x="449" y="296"/>
                    </a:cubicBezTo>
                    <a:cubicBezTo>
                      <a:pt x="408" y="296"/>
                      <a:pt x="374" y="310"/>
                      <a:pt x="345" y="337"/>
                    </a:cubicBezTo>
                    <a:cubicBezTo>
                      <a:pt x="316" y="364"/>
                      <a:pt x="302" y="397"/>
                      <a:pt x="302" y="436"/>
                    </a:cubicBezTo>
                    <a:cubicBezTo>
                      <a:pt x="302" y="467"/>
                      <a:pt x="302" y="467"/>
                      <a:pt x="302" y="467"/>
                    </a:cubicBezTo>
                    <a:cubicBezTo>
                      <a:pt x="302" y="491"/>
                      <a:pt x="308" y="513"/>
                      <a:pt x="320" y="534"/>
                    </a:cubicBezTo>
                    <a:cubicBezTo>
                      <a:pt x="299" y="546"/>
                      <a:pt x="285" y="559"/>
                      <a:pt x="276" y="573"/>
                    </a:cubicBezTo>
                    <a:cubicBezTo>
                      <a:pt x="266" y="590"/>
                      <a:pt x="261" y="614"/>
                      <a:pt x="261" y="645"/>
                    </a:cubicBezTo>
                    <a:cubicBezTo>
                      <a:pt x="261" y="709"/>
                      <a:pt x="261" y="709"/>
                      <a:pt x="261" y="709"/>
                    </a:cubicBezTo>
                    <a:cubicBezTo>
                      <a:pt x="261" y="717"/>
                      <a:pt x="264" y="724"/>
                      <a:pt x="271" y="730"/>
                    </a:cubicBezTo>
                    <a:cubicBezTo>
                      <a:pt x="277" y="736"/>
                      <a:pt x="284" y="739"/>
                      <a:pt x="293" y="739"/>
                    </a:cubicBezTo>
                    <a:cubicBezTo>
                      <a:pt x="346" y="739"/>
                      <a:pt x="346" y="739"/>
                      <a:pt x="346" y="739"/>
                    </a:cubicBezTo>
                    <a:cubicBezTo>
                      <a:pt x="355" y="739"/>
                      <a:pt x="362" y="736"/>
                      <a:pt x="368" y="730"/>
                    </a:cubicBezTo>
                    <a:cubicBezTo>
                      <a:pt x="374" y="724"/>
                      <a:pt x="377" y="717"/>
                      <a:pt x="377" y="709"/>
                    </a:cubicBezTo>
                    <a:cubicBezTo>
                      <a:pt x="377" y="645"/>
                      <a:pt x="377" y="645"/>
                      <a:pt x="377" y="645"/>
                    </a:cubicBezTo>
                    <a:cubicBezTo>
                      <a:pt x="377" y="634"/>
                      <a:pt x="380" y="626"/>
                      <a:pt x="386" y="619"/>
                    </a:cubicBezTo>
                    <a:cubicBezTo>
                      <a:pt x="393" y="612"/>
                      <a:pt x="400" y="608"/>
                      <a:pt x="408" y="608"/>
                    </a:cubicBezTo>
                    <a:cubicBezTo>
                      <a:pt x="626" y="608"/>
                      <a:pt x="626" y="608"/>
                      <a:pt x="626" y="608"/>
                    </a:cubicBezTo>
                    <a:cubicBezTo>
                      <a:pt x="626" y="709"/>
                      <a:pt x="626" y="709"/>
                      <a:pt x="626" y="709"/>
                    </a:cubicBezTo>
                    <a:cubicBezTo>
                      <a:pt x="626" y="717"/>
                      <a:pt x="629" y="724"/>
                      <a:pt x="635" y="730"/>
                    </a:cubicBezTo>
                    <a:cubicBezTo>
                      <a:pt x="641" y="736"/>
                      <a:pt x="648" y="739"/>
                      <a:pt x="657" y="739"/>
                    </a:cubicBezTo>
                    <a:cubicBezTo>
                      <a:pt x="710" y="739"/>
                      <a:pt x="710" y="739"/>
                      <a:pt x="710" y="739"/>
                    </a:cubicBezTo>
                    <a:cubicBezTo>
                      <a:pt x="719" y="739"/>
                      <a:pt x="726" y="736"/>
                      <a:pt x="732" y="730"/>
                    </a:cubicBezTo>
                    <a:cubicBezTo>
                      <a:pt x="738" y="724"/>
                      <a:pt x="741" y="717"/>
                      <a:pt x="741" y="709"/>
                    </a:cubicBezTo>
                    <a:cubicBezTo>
                      <a:pt x="741" y="326"/>
                      <a:pt x="741" y="326"/>
                      <a:pt x="741" y="326"/>
                    </a:cubicBezTo>
                    <a:cubicBezTo>
                      <a:pt x="741" y="318"/>
                      <a:pt x="738" y="310"/>
                      <a:pt x="732" y="305"/>
                    </a:cubicBezTo>
                    <a:cubicBezTo>
                      <a:pt x="726" y="299"/>
                      <a:pt x="719" y="296"/>
                      <a:pt x="710" y="2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4" name="Tijdelijke aanduiding voor datum 3"/>
          <p:cNvSpPr>
            <a:spLocks noGrp="1"/>
          </p:cNvSpPr>
          <p:nvPr>
            <p:ph type="dt" sz="half" idx="2"/>
          </p:nvPr>
        </p:nvSpPr>
        <p:spPr bwMode="gray">
          <a:xfrm>
            <a:off x="6744683" y="7047363"/>
            <a:ext cx="1420664" cy="277783"/>
          </a:xfrm>
          <a:prstGeom prst="rect">
            <a:avLst/>
          </a:prstGeom>
        </p:spPr>
        <p:txBody>
          <a:bodyPr vert="horz" lIns="0" tIns="0" rIns="0" bIns="0" rtlCol="0" anchor="t">
            <a:noAutofit/>
          </a:bodyPr>
          <a:lstStyle>
            <a:lvl1pPr algn="l">
              <a:lnSpc>
                <a:spcPct val="140000"/>
              </a:lnSpc>
              <a:defRPr sz="1052">
                <a:solidFill>
                  <a:srgbClr val="748585"/>
                </a:solidFill>
                <a:latin typeface="+mn-lt"/>
              </a:defRPr>
            </a:lvl1pPr>
          </a:lstStyle>
          <a:p>
            <a:endParaRPr lang="nl-NL" noProof="1"/>
          </a:p>
        </p:txBody>
      </p:sp>
      <p:sp>
        <p:nvSpPr>
          <p:cNvPr id="5" name="Tijdelijke aanduiding voor voettekst 4"/>
          <p:cNvSpPr>
            <a:spLocks noGrp="1"/>
          </p:cNvSpPr>
          <p:nvPr>
            <p:ph type="ftr" sz="quarter" idx="3"/>
          </p:nvPr>
        </p:nvSpPr>
        <p:spPr bwMode="gray">
          <a:xfrm>
            <a:off x="1097545" y="343047"/>
            <a:ext cx="8555555" cy="277783"/>
          </a:xfrm>
          <a:prstGeom prst="rect">
            <a:avLst/>
          </a:prstGeom>
        </p:spPr>
        <p:txBody>
          <a:bodyPr vert="horz" lIns="0" tIns="0" rIns="0" bIns="0" rtlCol="0" anchor="t">
            <a:noAutofit/>
          </a:bodyPr>
          <a:lstStyle>
            <a:lvl1pPr algn="r">
              <a:lnSpc>
                <a:spcPct val="140000"/>
              </a:lnSpc>
              <a:defRPr sz="800">
                <a:solidFill>
                  <a:srgbClr val="8EA2A2"/>
                </a:solidFill>
                <a:latin typeface="+mn-lt"/>
              </a:defRPr>
            </a:lvl1pPr>
          </a:lstStyle>
          <a:p>
            <a:r>
              <a:rPr lang="en-US" noProof="1"/>
              <a:t>[</a:t>
            </a:r>
            <a:r>
              <a:rPr lang="en-US" noProof="1">
                <a:solidFill>
                  <a:srgbClr val="748585"/>
                </a:solidFill>
              </a:rPr>
              <a:t>Title</a:t>
            </a:r>
            <a:r>
              <a:rPr lang="en-US" noProof="1"/>
              <a:t>] | Status: [...]</a:t>
            </a:r>
          </a:p>
        </p:txBody>
      </p:sp>
      <p:sp>
        <p:nvSpPr>
          <p:cNvPr id="6" name="Tijdelijke aanduiding voor dianummer 5"/>
          <p:cNvSpPr>
            <a:spLocks noGrp="1"/>
          </p:cNvSpPr>
          <p:nvPr>
            <p:ph type="sldNum" sz="quarter" idx="4"/>
          </p:nvPr>
        </p:nvSpPr>
        <p:spPr bwMode="gray">
          <a:xfrm>
            <a:off x="9893029" y="267415"/>
            <a:ext cx="476811" cy="329224"/>
          </a:xfrm>
          <a:prstGeom prst="rect">
            <a:avLst/>
          </a:prstGeom>
        </p:spPr>
        <p:txBody>
          <a:bodyPr vert="horz" lIns="0" tIns="0" rIns="0" bIns="0" rtlCol="0" anchor="t">
            <a:noAutofit/>
          </a:bodyPr>
          <a:lstStyle>
            <a:lvl1pPr algn="ctr">
              <a:defRPr sz="1200">
                <a:solidFill>
                  <a:schemeClr val="bg2"/>
                </a:solidFill>
                <a:latin typeface="+mn-lt"/>
              </a:defRPr>
            </a:lvl1pPr>
          </a:lstStyle>
          <a:p>
            <a:fld id="{1336C48C-F87C-4E4B-81EF-5027B17D1F61}" type="slidenum">
              <a:rPr lang="nl-NL" noProof="1" smtClean="0"/>
              <a:pPr/>
              <a:t>‹nr.›</a:t>
            </a:fld>
            <a:endParaRPr lang="nl-NL" noProof="1"/>
          </a:p>
        </p:txBody>
      </p:sp>
      <p:sp>
        <p:nvSpPr>
          <p:cNvPr id="3" name="Tijdelijke aanduiding voor tekst 2 (JU-Free)"/>
          <p:cNvSpPr>
            <a:spLocks noGrp="1"/>
          </p:cNvSpPr>
          <p:nvPr>
            <p:ph type="body" idx="1"/>
          </p:nvPr>
        </p:nvSpPr>
        <p:spPr bwMode="gray">
          <a:xfrm>
            <a:off x="1080000" y="1818532"/>
            <a:ext cx="8568000" cy="4484217"/>
          </a:xfrm>
          <a:prstGeom prst="rect">
            <a:avLst/>
          </a:prstGeom>
        </p:spPr>
        <p:txBody>
          <a:bodyPr vert="horz" lIns="0" tIns="0" rIns="0" bIns="0" rtlCol="0">
            <a:noAutofit/>
          </a:bodyPr>
          <a:lstStyle/>
          <a:p>
            <a:pPr lvl="0"/>
            <a:r>
              <a:rPr lang="nl-NL" noProof="1"/>
              <a:t>JU-LEVEL1=Plain text</a:t>
            </a:r>
          </a:p>
          <a:p>
            <a:pPr lvl="1"/>
            <a:r>
              <a:rPr lang="nl-NL" noProof="1"/>
              <a:t>JU-LEVEL2=Bold text</a:t>
            </a:r>
          </a:p>
          <a:p>
            <a:pPr lvl="2"/>
            <a:r>
              <a:rPr lang="nl-NL" noProof="1"/>
              <a:t>JU-LEVEL3=Heading</a:t>
            </a:r>
          </a:p>
          <a:p>
            <a:pPr lvl="3"/>
            <a:r>
              <a:rPr lang="nl-NL" noProof="1"/>
              <a:t>JU-LEVEL4=List 1st level</a:t>
            </a:r>
          </a:p>
          <a:p>
            <a:pPr lvl="4"/>
            <a:r>
              <a:rPr lang="nl-NL" noProof="1"/>
              <a:t>JU-LEVEL5=List 2nd level</a:t>
            </a:r>
          </a:p>
          <a:p>
            <a:pPr lvl="5"/>
            <a:r>
              <a:rPr lang="nl-NL" noProof="1"/>
              <a:t>JU-LEVEL6=List 3rde level</a:t>
            </a:r>
          </a:p>
          <a:p>
            <a:pPr lvl="6"/>
            <a:r>
              <a:rPr lang="nl-NL" noProof="1"/>
              <a:t>JU-LEVEL7=Indent 1st level</a:t>
            </a:r>
          </a:p>
          <a:p>
            <a:pPr lvl="7"/>
            <a:r>
              <a:rPr lang="nl-NL" noProof="1"/>
              <a:t>JU-LEVEL8=Indent 2nd level</a:t>
            </a:r>
          </a:p>
          <a:p>
            <a:pPr lvl="8"/>
            <a:r>
              <a:rPr lang="nl-NL" noProof="1"/>
              <a:t>JU-LEVEL9=Numbered list</a:t>
            </a:r>
          </a:p>
        </p:txBody>
      </p:sp>
      <p:sp>
        <p:nvSpPr>
          <p:cNvPr id="2" name="Tijdelijke aanduiding voor titel 1"/>
          <p:cNvSpPr>
            <a:spLocks noGrp="1"/>
          </p:cNvSpPr>
          <p:nvPr>
            <p:ph type="title"/>
          </p:nvPr>
        </p:nvSpPr>
        <p:spPr bwMode="gray">
          <a:xfrm>
            <a:off x="1080000" y="930101"/>
            <a:ext cx="8568000" cy="661814"/>
          </a:xfrm>
          <a:prstGeom prst="rect">
            <a:avLst/>
          </a:prstGeom>
        </p:spPr>
        <p:txBody>
          <a:bodyPr vert="horz" lIns="0" tIns="0" rIns="0" bIns="0" rtlCol="0" anchor="b">
            <a:noAutofit/>
          </a:bodyPr>
          <a:lstStyle/>
          <a:p>
            <a:r>
              <a:rPr lang="nl-NL" noProof="1"/>
              <a:t>[Titel]</a:t>
            </a:r>
          </a:p>
        </p:txBody>
      </p:sp>
    </p:spTree>
  </p:cSld>
  <p:clrMap bg1="lt1" tx1="dk1" bg2="lt2" tx2="dk2" accent1="accent1" accent2="accent2" accent3="accent3" accent4="accent4" accent5="accent5" accent6="accent6" hlink="hlink" folHlink="folHlink"/>
  <p:sldLayoutIdLst>
    <p:sldLayoutId id="2147483674" r:id="rId1"/>
    <p:sldLayoutId id="2147483685" r:id="rId2"/>
    <p:sldLayoutId id="2147483686" r:id="rId3"/>
    <p:sldLayoutId id="2147483683" r:id="rId4"/>
    <p:sldLayoutId id="2147483684" r:id="rId5"/>
    <p:sldLayoutId id="2147483697" r:id="rId6"/>
    <p:sldLayoutId id="2147483716" r:id="rId7"/>
    <p:sldLayoutId id="2147483698" r:id="rId8"/>
    <p:sldLayoutId id="2147483717" r:id="rId9"/>
    <p:sldLayoutId id="2147483676" r:id="rId10"/>
    <p:sldLayoutId id="2147483718" r:id="rId11"/>
    <p:sldLayoutId id="2147483699" r:id="rId12"/>
    <p:sldLayoutId id="2147483700" r:id="rId13"/>
    <p:sldLayoutId id="2147483701" r:id="rId14"/>
    <p:sldLayoutId id="2147483702" r:id="rId15"/>
    <p:sldLayoutId id="2147483703" r:id="rId16"/>
    <p:sldLayoutId id="2147483704" r:id="rId17"/>
    <p:sldLayoutId id="2147483678" r:id="rId18"/>
    <p:sldLayoutId id="2147483679" r:id="rId19"/>
    <p:sldLayoutId id="2147483693" r:id="rId20"/>
    <p:sldLayoutId id="2147483713" r:id="rId21"/>
    <p:sldLayoutId id="2147483715" r:id="rId22"/>
    <p:sldLayoutId id="2147483706" r:id="rId23"/>
    <p:sldLayoutId id="2147483707" r:id="rId24"/>
    <p:sldLayoutId id="2147483708" r:id="rId25"/>
    <p:sldLayoutId id="2147483709" r:id="rId26"/>
    <p:sldLayoutId id="2147483710" r:id="rId27"/>
    <p:sldLayoutId id="2147483711" r:id="rId28"/>
    <p:sldLayoutId id="2147483712" r:id="rId29"/>
  </p:sldLayoutIdLst>
  <p:hf hdr="0" ftr="0" dt="0"/>
  <p:txStyles>
    <p:titleStyle>
      <a:lvl1pPr algn="l" defTabSz="801929" rtl="0" eaLnBrk="1" latinLnBrk="0" hangingPunct="1">
        <a:spcBef>
          <a:spcPct val="0"/>
        </a:spcBef>
        <a:buNone/>
        <a:defRPr sz="1900" b="1" kern="1200">
          <a:solidFill>
            <a:schemeClr val="tx1"/>
          </a:solidFill>
          <a:latin typeface="+mj-lt"/>
          <a:ea typeface="+mj-ea"/>
          <a:cs typeface="+mj-cs"/>
        </a:defRPr>
      </a:lvl1pPr>
    </p:titleStyle>
    <p:bodyStyle>
      <a:lvl1pPr marL="0" indent="0" algn="l" defTabSz="801929" rtl="0" eaLnBrk="1" latinLnBrk="0" hangingPunct="1">
        <a:lnSpc>
          <a:spcPct val="117000"/>
        </a:lnSpc>
        <a:spcBef>
          <a:spcPts val="0"/>
        </a:spcBef>
        <a:buClr>
          <a:schemeClr val="tx1"/>
        </a:buClr>
        <a:buSzPct val="100000"/>
        <a:buFont typeface="+mj-lt"/>
        <a:buNone/>
        <a:defRPr lang="en-GB" sz="1000" b="0" kern="1200" noProof="1">
          <a:solidFill>
            <a:schemeClr val="tx1"/>
          </a:solidFill>
          <a:latin typeface="+mn-lt"/>
          <a:ea typeface="+mn-ea"/>
          <a:cs typeface="+mn-cs"/>
        </a:defRPr>
      </a:lvl1pPr>
      <a:lvl2pPr marL="0" indent="0" algn="l" defTabSz="801929" rtl="0" eaLnBrk="1" latinLnBrk="0" hangingPunct="1">
        <a:lnSpc>
          <a:spcPct val="117000"/>
        </a:lnSpc>
        <a:spcBef>
          <a:spcPts val="0"/>
        </a:spcBef>
        <a:buClr>
          <a:schemeClr val="tx1"/>
        </a:buClr>
        <a:buFont typeface="Arial" panose="020B0604020202020204" pitchFamily="34" charset="0"/>
        <a:buNone/>
        <a:defRPr lang="en-GB" sz="1000" b="1" kern="1200" noProof="1">
          <a:solidFill>
            <a:schemeClr val="tx1"/>
          </a:solidFill>
          <a:latin typeface="+mn-lt"/>
          <a:ea typeface="+mn-ea"/>
          <a:cs typeface="+mn-cs"/>
        </a:defRPr>
      </a:lvl2pPr>
      <a:lvl3pPr marL="0" indent="0" algn="l" defTabSz="801929" rtl="0" eaLnBrk="1" latinLnBrk="0" hangingPunct="1">
        <a:lnSpc>
          <a:spcPct val="117000"/>
        </a:lnSpc>
        <a:spcBef>
          <a:spcPts val="0"/>
        </a:spcBef>
        <a:buClr>
          <a:schemeClr val="tx1"/>
        </a:buClr>
        <a:buSzPct val="70000"/>
        <a:buFontTx/>
        <a:buNone/>
        <a:defRPr lang="en-GB" sz="1000" b="0" kern="1200" baseline="0" noProof="1">
          <a:solidFill>
            <a:schemeClr val="tx2"/>
          </a:solidFill>
          <a:latin typeface="+mn-lt"/>
          <a:ea typeface="+mn-ea"/>
          <a:cs typeface="+mn-cs"/>
        </a:defRPr>
      </a:lvl3pPr>
      <a:lvl4pPr marL="180000" indent="-180000" algn="l" defTabSz="801929" rtl="0" eaLnBrk="1" latinLnBrk="0" hangingPunct="1">
        <a:lnSpc>
          <a:spcPct val="117000"/>
        </a:lnSpc>
        <a:spcBef>
          <a:spcPts val="0"/>
        </a:spcBef>
        <a:buFont typeface="Arial" pitchFamily="34" charset="0"/>
        <a:buChar char="•"/>
        <a:defRPr lang="en-GB" sz="1000" b="0" kern="1200" noProof="1">
          <a:solidFill>
            <a:schemeClr val="tx1"/>
          </a:solidFill>
          <a:latin typeface="+mn-lt"/>
          <a:ea typeface="+mn-ea"/>
          <a:cs typeface="+mn-cs"/>
        </a:defRPr>
      </a:lvl4pPr>
      <a:lvl5pPr marL="360000" indent="-180000" algn="l" defTabSz="801929" rtl="0" eaLnBrk="1" latinLnBrk="0" hangingPunct="1">
        <a:lnSpc>
          <a:spcPct val="117000"/>
        </a:lnSpc>
        <a:spcBef>
          <a:spcPts val="0"/>
        </a:spcBef>
        <a:buFont typeface="Arial" pitchFamily="34" charset="0"/>
        <a:buChar char="•"/>
        <a:defRPr lang="en-GB" sz="1000" kern="1200" baseline="0" noProof="1">
          <a:solidFill>
            <a:schemeClr val="tx1"/>
          </a:solidFill>
          <a:latin typeface="+mn-lt"/>
          <a:ea typeface="+mn-ea"/>
          <a:cs typeface="+mn-cs"/>
        </a:defRPr>
      </a:lvl5pPr>
      <a:lvl6pPr marL="540000" indent="-180000" algn="l" defTabSz="801929" rtl="0" eaLnBrk="1" latinLnBrk="0" hangingPunct="1">
        <a:lnSpc>
          <a:spcPct val="117000"/>
        </a:lnSpc>
        <a:spcBef>
          <a:spcPts val="0"/>
        </a:spcBef>
        <a:buFont typeface="Arial" pitchFamily="34" charset="0"/>
        <a:buChar char="•"/>
        <a:defRPr lang="en-GB" sz="1000" kern="1200" noProof="1">
          <a:solidFill>
            <a:schemeClr val="tx1"/>
          </a:solidFill>
          <a:latin typeface="+mn-lt"/>
          <a:ea typeface="+mn-ea"/>
          <a:cs typeface="+mn-cs"/>
        </a:defRPr>
      </a:lvl6pPr>
      <a:lvl7pPr marL="180000" indent="0" algn="l" defTabSz="801929" rtl="0" eaLnBrk="1" latinLnBrk="0" hangingPunct="1">
        <a:lnSpc>
          <a:spcPct val="117000"/>
        </a:lnSpc>
        <a:spcBef>
          <a:spcPts val="0"/>
        </a:spcBef>
        <a:buFont typeface="Arial" pitchFamily="34" charset="0"/>
        <a:buNone/>
        <a:defRPr lang="en-GB" sz="1000" kern="1200" baseline="0" noProof="1">
          <a:solidFill>
            <a:schemeClr val="tx1"/>
          </a:solidFill>
          <a:latin typeface="+mn-lt"/>
          <a:ea typeface="+mn-ea"/>
          <a:cs typeface="+mn-cs"/>
        </a:defRPr>
      </a:lvl7pPr>
      <a:lvl8pPr marL="360000" indent="0" algn="l" defTabSz="801929" rtl="0" eaLnBrk="1" latinLnBrk="0" hangingPunct="1">
        <a:lnSpc>
          <a:spcPct val="117000"/>
        </a:lnSpc>
        <a:spcBef>
          <a:spcPts val="0"/>
        </a:spcBef>
        <a:buFont typeface="+mj-lt"/>
        <a:buNone/>
        <a:defRPr lang="en-GB" sz="1000" kern="1200" baseline="0" noProof="1">
          <a:solidFill>
            <a:schemeClr val="tx1"/>
          </a:solidFill>
          <a:latin typeface="+mn-lt"/>
          <a:ea typeface="+mn-ea"/>
          <a:cs typeface="+mn-cs"/>
        </a:defRPr>
      </a:lvl8pPr>
      <a:lvl9pPr marL="180000" marR="0" indent="-180000" algn="l" defTabSz="801929" rtl="0" eaLnBrk="1" fontAlgn="auto" latinLnBrk="0" hangingPunct="1">
        <a:lnSpc>
          <a:spcPct val="117000"/>
        </a:lnSpc>
        <a:spcBef>
          <a:spcPts val="0"/>
        </a:spcBef>
        <a:spcAft>
          <a:spcPts val="0"/>
        </a:spcAft>
        <a:buClrTx/>
        <a:buSzTx/>
        <a:buFont typeface="+mj-lt"/>
        <a:buAutoNum type="arabicPeriod"/>
        <a:tabLst/>
        <a:defRPr lang="en-GB" sz="1000" kern="1200" baseline="0" noProof="1">
          <a:solidFill>
            <a:schemeClr val="tx1"/>
          </a:solidFill>
          <a:latin typeface="+mn-lt"/>
          <a:ea typeface="+mn-ea"/>
          <a:cs typeface="+mn-cs"/>
        </a:defRPr>
      </a:lvl9pPr>
    </p:bodyStyle>
    <p:otherStyle>
      <a:defPPr>
        <a:defRPr lang="en-GB"/>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9.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a:t>Avres en gemeenten Gorinchem, Vijfheerenlanden en Molenlanden</a:t>
            </a:r>
          </a:p>
        </p:txBody>
      </p:sp>
      <p:sp>
        <p:nvSpPr>
          <p:cNvPr id="2" name="Titel 1"/>
          <p:cNvSpPr>
            <a:spLocks noGrp="1"/>
          </p:cNvSpPr>
          <p:nvPr>
            <p:ph type="ctrTitle"/>
          </p:nvPr>
        </p:nvSpPr>
        <p:spPr/>
        <p:txBody>
          <a:bodyPr/>
          <a:lstStyle/>
          <a:p>
            <a:r>
              <a:rPr lang="nl-NL" dirty="0"/>
              <a:t>Ambitiedocument</a:t>
            </a:r>
          </a:p>
        </p:txBody>
      </p:sp>
      <p:sp>
        <p:nvSpPr>
          <p:cNvPr id="6" name="Text Placeholder 5">
            <a:extLst>
              <a:ext uri="{FF2B5EF4-FFF2-40B4-BE49-F238E27FC236}">
                <a16:creationId xmlns:a16="http://schemas.microsoft.com/office/drawing/2014/main" id="{08DFED42-F817-4814-888F-9EADEEFE2295}"/>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22067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817999"/>
            <a:ext cx="8628204" cy="5256000"/>
          </a:xfrm>
        </p:spPr>
        <p:txBody>
          <a:bodyPr/>
          <a:lstStyle/>
          <a:p>
            <a:r>
              <a:rPr lang="nl-NL" sz="1400" b="1" dirty="0"/>
              <a:t>De gemeentelijke context is een bepalende factor in het reilen en zeilen van Avres, en andersom</a:t>
            </a:r>
          </a:p>
          <a:p>
            <a:r>
              <a:rPr lang="nl-NL" sz="1400" dirty="0"/>
              <a:t>Avres dient uiteraard aan te sluiten op het beleid van haar drie gemeenten,. Dat wil ook zeggen dat voor alle keuzes die Avres en de gemeenten samen maken, ook de vertaling naar de gemeentelijke organisatie moet worden gemaakt. De belangrijkste aandachtspunten vanuit dat beleid zijn:</a:t>
            </a:r>
          </a:p>
          <a:p>
            <a:pPr marL="285750" indent="-285750">
              <a:buFont typeface="Arial" panose="020B0604020202020204" pitchFamily="34" charset="0"/>
              <a:buChar char="•"/>
            </a:pPr>
            <a:endParaRPr lang="nl-NL" sz="1400" dirty="0"/>
          </a:p>
          <a:p>
            <a:r>
              <a:rPr lang="nl-NL" sz="1400" b="1" dirty="0"/>
              <a:t>In alle gemeenten is de focus verschoven naar integraliteit en inclusiviteit</a:t>
            </a:r>
          </a:p>
          <a:p>
            <a:r>
              <a:rPr lang="nl-NL" sz="1400" dirty="0"/>
              <a:t>De actuele inhoudelijke speerpunten uit de drie gemeenten die Avres beïnvloeden, zijn:​</a:t>
            </a:r>
          </a:p>
          <a:p>
            <a:pPr marL="285750" indent="-285750">
              <a:buFont typeface="Arial" panose="020B0604020202020204" pitchFamily="34" charset="0"/>
              <a:buChar char="•"/>
            </a:pPr>
            <a:r>
              <a:rPr lang="nl-NL" sz="1400" dirty="0"/>
              <a:t>De drie gemeenten sturen op preventief, inclusief en integraal beleid, met ruimte voor de menselijke maat</a:t>
            </a:r>
          </a:p>
          <a:p>
            <a:pPr marL="285750" indent="-285750">
              <a:buFont typeface="Arial" panose="020B0604020202020204" pitchFamily="34" charset="0"/>
              <a:buChar char="•"/>
            </a:pPr>
            <a:r>
              <a:rPr lang="nl-NL" sz="1400" dirty="0"/>
              <a:t>De drie gemeenten willen inzetten op beleid waarin financiering ‘ontschot’ wordt</a:t>
            </a:r>
          </a:p>
          <a:p>
            <a:pPr marL="285750" indent="-285750">
              <a:buFont typeface="Arial" panose="020B0604020202020204" pitchFamily="34" charset="0"/>
              <a:buChar char="•"/>
            </a:pPr>
            <a:r>
              <a:rPr lang="nl-NL" sz="1400" dirty="0"/>
              <a:t>In de drie gemeenten wordt ervaren dat het sociale domein in brede zin onder druk staat</a:t>
            </a:r>
          </a:p>
          <a:p>
            <a:pPr marL="285750" indent="-285750">
              <a:buFont typeface="Arial" panose="020B0604020202020204" pitchFamily="34" charset="0"/>
              <a:buChar char="•"/>
            </a:pPr>
            <a:endParaRPr lang="nl-NL" sz="1400" dirty="0"/>
          </a:p>
          <a:p>
            <a:r>
              <a:rPr lang="nl-NL" sz="1400" b="1" dirty="0"/>
              <a:t>Aanpak van armoede en schulden krijgt daarnaast hoge prioriteit</a:t>
            </a:r>
          </a:p>
          <a:p>
            <a:r>
              <a:rPr lang="nl-NL" sz="1400" dirty="0"/>
              <a:t>De aanpak van armoede en schulden is een belangrijk speerpunt in elke gemeente, zeker gezien de aanpassing in de Wet </a:t>
            </a:r>
            <a:r>
              <a:rPr lang="nl-NL" sz="1400" i="0" dirty="0">
                <a:latin typeface="+mn-lt"/>
              </a:rPr>
              <a:t>gemeentelijke Schuldhulpverlening vanaf 1 januari 2021 waarin meer taken op het gebied van vroegsignalering bij de gemeenten zijn belegd. </a:t>
            </a:r>
          </a:p>
          <a:p>
            <a:endParaRPr lang="nl-NL" sz="1400" dirty="0"/>
          </a:p>
          <a:p>
            <a:r>
              <a:rPr lang="nl-NL" sz="1400" b="1" dirty="0"/>
              <a:t>Gemeenten zetten Avres graag in als slagvaardige partner </a:t>
            </a:r>
          </a:p>
          <a:p>
            <a:r>
              <a:rPr lang="nl-NL" sz="1400" dirty="0"/>
              <a:t>De gemeenten zien Avres als kwalitatieve en slagvaardige partner met een brede taakopvatting. Zij werken dan ook graag met Avres samen in het aanpakken van urgente, complexe vraagstukken zoals de coronacrisis, maar bijvoorbeeld ook de Wet Inburgering. Gemeenten geven daarbij aan dat deze slagvaardigheid in ad hoc-vraagstukken een belangrijk kenmerk van Avres is dat de organisatie onderscheidt. Met andere woorden: voor deze vraagstukken geldt dat de gemeenten Avres als aangewezen partner zien. </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binnen de drie gemeenten</a:t>
            </a:r>
          </a:p>
        </p:txBody>
      </p:sp>
      <p:sp>
        <p:nvSpPr>
          <p:cNvPr id="2" name="Slide Number Placeholder 1">
            <a:extLst>
              <a:ext uri="{FF2B5EF4-FFF2-40B4-BE49-F238E27FC236}">
                <a16:creationId xmlns:a16="http://schemas.microsoft.com/office/drawing/2014/main" id="{56E1D802-67AC-4728-9D72-CCD34D12F53C}"/>
              </a:ext>
            </a:extLst>
          </p:cNvPr>
          <p:cNvSpPr>
            <a:spLocks noGrp="1"/>
          </p:cNvSpPr>
          <p:nvPr>
            <p:ph type="sldNum" sz="quarter" idx="20"/>
          </p:nvPr>
        </p:nvSpPr>
        <p:spPr/>
        <p:txBody>
          <a:bodyPr/>
          <a:lstStyle/>
          <a:p>
            <a:fld id="{1336C48C-F87C-4E4B-81EF-5027B17D1F61}" type="slidenum">
              <a:rPr lang="nl-NL" noProof="1" smtClean="0"/>
              <a:pPr/>
              <a:t>10</a:t>
            </a:fld>
            <a:endParaRPr lang="nl-NL" noProof="1"/>
          </a:p>
        </p:txBody>
      </p:sp>
    </p:spTree>
    <p:extLst>
      <p:ext uri="{BB962C8B-B14F-4D97-AF65-F5344CB8AC3E}">
        <p14:creationId xmlns:p14="http://schemas.microsoft.com/office/powerpoint/2010/main" val="249229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Bepalende financiële ontwikkelingen die leiden tot onzekerheid</a:t>
            </a:r>
          </a:p>
          <a:p>
            <a:r>
              <a:rPr lang="nl-NL" sz="1400" dirty="0"/>
              <a:t>Avres heeft ook te maken met financiële ontwikkelingen die leiden tot onzekerheid in de begroting:</a:t>
            </a:r>
          </a:p>
          <a:p>
            <a:pPr marL="285750" indent="-285750">
              <a:buFont typeface="Arial" panose="020B0604020202020204" pitchFamily="34" charset="0"/>
              <a:buChar char="•"/>
            </a:pPr>
            <a:r>
              <a:rPr lang="nl-NL" sz="1400" dirty="0"/>
              <a:t>Door </a:t>
            </a:r>
            <a:r>
              <a:rPr lang="nl-NL" sz="1400" b="1" dirty="0"/>
              <a:t>vergrijzing in de doelgroep met SW-indicatie </a:t>
            </a:r>
            <a:r>
              <a:rPr lang="nl-NL" sz="1400" dirty="0"/>
              <a:t>zal de loonwaarde van deze doelgroep steeds lager worden. De rijksvergoeding is tot en met 2020 afgebouwd, waardoor de salariskosten en begeleidingskosten inmiddels hoger zijn dan de vergoeding vanuit het Rijk. </a:t>
            </a:r>
          </a:p>
          <a:p>
            <a:pPr marL="285750" indent="-285750">
              <a:buFont typeface="Arial" panose="020B0604020202020204" pitchFamily="34" charset="0"/>
              <a:buChar char="•"/>
            </a:pPr>
            <a:r>
              <a:rPr lang="nl-NL" sz="1400" dirty="0"/>
              <a:t>De </a:t>
            </a:r>
            <a:r>
              <a:rPr lang="nl-NL" sz="1400" b="1" dirty="0"/>
              <a:t>kosten van de regeling Nieuw Beschut zijn hoger dan de Rijksvergoeding</a:t>
            </a:r>
            <a:r>
              <a:rPr lang="nl-NL" sz="1400" dirty="0"/>
              <a:t>. Daarnaast is de loonwaarde van de Nieuw Beschut-doelgroep beperkt (&lt; 30%). Door de wettelijk verplichte uitbreiding van het aantal banen in deze regeling zal het tekort in de uitvoering verder toenemen.</a:t>
            </a:r>
          </a:p>
          <a:p>
            <a:pPr marL="285750" indent="-285750">
              <a:buFont typeface="Arial" panose="020B0604020202020204" pitchFamily="34" charset="0"/>
              <a:buChar char="•"/>
            </a:pPr>
            <a:r>
              <a:rPr lang="nl-NL" sz="1400" dirty="0"/>
              <a:t>Door de stijging van het aantal indicaties baanafspraak wordt </a:t>
            </a:r>
            <a:r>
              <a:rPr lang="nl-NL" sz="1400" b="1" dirty="0"/>
              <a:t>het beslag op loonkostensubsidies die uit het inkomensdeel (BUIG) Participatiewet worden gefinancierd steeds groter</a:t>
            </a:r>
            <a:r>
              <a:rPr lang="nl-NL" sz="1400" dirty="0"/>
              <a:t>. Deze doelgroep ontvangt ook na uitstroom bij de werkgever nog begeleiding, wat beslag blijft leggen op capaciteit binnen Avres. Daarbij verandert ook de omvang en verdeling van loonkostensubsidies vanaf 2022.</a:t>
            </a:r>
          </a:p>
          <a:p>
            <a:pPr marL="285750" indent="-285750">
              <a:buFont typeface="Arial" panose="020B0604020202020204" pitchFamily="34" charset="0"/>
              <a:buChar char="•"/>
            </a:pPr>
            <a:r>
              <a:rPr lang="nl-NL" sz="1400" dirty="0"/>
              <a:t>Het is op dit moment dan </a:t>
            </a:r>
            <a:r>
              <a:rPr lang="nl-NL" sz="1400" b="1" dirty="0"/>
              <a:t>onzeker of de BUIG-vergoeding dekkend zal blijven</a:t>
            </a:r>
            <a:r>
              <a:rPr lang="nl-NL" sz="1400" dirty="0"/>
              <a:t>: zowel de ontwikkeling als de verdeling van het BUIG-budget blijft onzeker. </a:t>
            </a:r>
          </a:p>
          <a:p>
            <a:pPr marL="285750" indent="-285750">
              <a:buFont typeface="Arial" panose="020B0604020202020204" pitchFamily="34" charset="0"/>
              <a:buChar char="•"/>
            </a:pPr>
            <a:r>
              <a:rPr lang="nl-NL" sz="1400" dirty="0"/>
              <a:t>Tot slot blijft de </a:t>
            </a:r>
            <a:r>
              <a:rPr lang="nl-NL" sz="1400" b="1" dirty="0"/>
              <a:t>invloed van de Coronapandemie op de financiën </a:t>
            </a:r>
            <a:r>
              <a:rPr lang="nl-NL" sz="1400" dirty="0"/>
              <a:t>op korte en lange termijn onzeker.</a:t>
            </a:r>
          </a:p>
          <a:p>
            <a:pPr marL="285750" indent="-285750">
              <a:buFont typeface="Arial" panose="020B0604020202020204" pitchFamily="34" charset="0"/>
              <a:buChar char="•"/>
            </a:pPr>
            <a:endParaRPr lang="nl-NL" sz="1400" dirty="0"/>
          </a:p>
          <a:p>
            <a:r>
              <a:rPr lang="nl-NL" sz="1400" dirty="0"/>
              <a:t>Belangrijk in deze context is dat Avres in de afgelopen jaren al </a:t>
            </a:r>
            <a:r>
              <a:rPr lang="nl-NL" sz="1400" b="1" dirty="0"/>
              <a:t>efficiencymaatregelen </a:t>
            </a:r>
            <a:r>
              <a:rPr lang="nl-NL" sz="1400" dirty="0"/>
              <a:t>heeft doorgevoerd:</a:t>
            </a:r>
          </a:p>
          <a:p>
            <a:pPr marL="285750" indent="-285750">
              <a:buFont typeface="Arial" panose="020B0604020202020204" pitchFamily="34" charset="0"/>
              <a:buChar char="•"/>
            </a:pPr>
            <a:r>
              <a:rPr lang="nl-NL" sz="1400" dirty="0"/>
              <a:t>Afschaffen inkomensbriefjes, periodieke heronderzoeken, interne toetsing vooraf </a:t>
            </a:r>
          </a:p>
          <a:p>
            <a:pPr marL="285750" indent="-285750">
              <a:buFont typeface="Arial" panose="020B0604020202020204" pitchFamily="34" charset="0"/>
              <a:buChar char="•"/>
            </a:pPr>
            <a:r>
              <a:rPr lang="nl-NL" sz="1400" dirty="0"/>
              <a:t>Procesoptimalisaties in het ontwikkelbedrijf (bijvoorbeeld verbeterde productieplanning)</a:t>
            </a:r>
          </a:p>
          <a:p>
            <a:pPr marL="285750" indent="-285750">
              <a:buFont typeface="Arial" panose="020B0604020202020204" pitchFamily="34" charset="0"/>
              <a:buChar char="•"/>
            </a:pPr>
            <a:r>
              <a:rPr lang="nl-NL" sz="1400" dirty="0"/>
              <a:t>Procesoptimalisaties bij incasso debiteuren en verstrekking van regelingen bijzondere bijstand en minima</a:t>
            </a:r>
          </a:p>
          <a:p>
            <a:pPr marL="285750" indent="-285750">
              <a:buFont typeface="Arial" panose="020B0604020202020204" pitchFamily="34" charset="0"/>
              <a:buChar char="•"/>
            </a:pPr>
            <a:r>
              <a:rPr lang="nl-NL" sz="1400" dirty="0"/>
              <a:t>Procesoptimalisatie aanvraagprocedures, beschikkingsarm werken, operationele outsourcing</a:t>
            </a:r>
            <a:endParaRPr lang="nl-NL" sz="1400" b="1" dirty="0"/>
          </a:p>
          <a:p>
            <a:pPr marL="285750" indent="-285750">
              <a:buFont typeface="Arial" panose="020B0604020202020204" pitchFamily="34" charset="0"/>
              <a:buChar char="•"/>
            </a:pPr>
            <a:endParaRPr lang="nl-NL" sz="1400" dirty="0"/>
          </a:p>
          <a:p>
            <a:endParaRPr lang="nl-NL" sz="1400"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Financiële ontwikkelingen (1)</a:t>
            </a:r>
          </a:p>
        </p:txBody>
      </p:sp>
      <p:sp>
        <p:nvSpPr>
          <p:cNvPr id="2" name="Slide Number Placeholder 1">
            <a:extLst>
              <a:ext uri="{FF2B5EF4-FFF2-40B4-BE49-F238E27FC236}">
                <a16:creationId xmlns:a16="http://schemas.microsoft.com/office/drawing/2014/main" id="{2EC03F89-53F6-4249-A484-A6141649968A}"/>
              </a:ext>
            </a:extLst>
          </p:cNvPr>
          <p:cNvSpPr>
            <a:spLocks noGrp="1"/>
          </p:cNvSpPr>
          <p:nvPr>
            <p:ph type="sldNum" sz="quarter" idx="20"/>
          </p:nvPr>
        </p:nvSpPr>
        <p:spPr/>
        <p:txBody>
          <a:bodyPr/>
          <a:lstStyle/>
          <a:p>
            <a:fld id="{1336C48C-F87C-4E4B-81EF-5027B17D1F61}" type="slidenum">
              <a:rPr lang="nl-NL" noProof="1" smtClean="0"/>
              <a:pPr/>
              <a:t>11</a:t>
            </a:fld>
            <a:endParaRPr lang="nl-NL" noProof="1"/>
          </a:p>
        </p:txBody>
      </p:sp>
    </p:spTree>
    <p:extLst>
      <p:ext uri="{BB962C8B-B14F-4D97-AF65-F5344CB8AC3E}">
        <p14:creationId xmlns:p14="http://schemas.microsoft.com/office/powerpoint/2010/main" val="71310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776435"/>
            <a:ext cx="8683432" cy="5256000"/>
          </a:xfrm>
        </p:spPr>
        <p:txBody>
          <a:bodyPr/>
          <a:lstStyle/>
          <a:p>
            <a:r>
              <a:rPr lang="nl-NL" sz="1400" b="1" dirty="0"/>
              <a:t>Uitgangspunt: er is meer grip nodig om financieel gezond te blijven</a:t>
            </a:r>
          </a:p>
          <a:p>
            <a:r>
              <a:rPr lang="nl-NL" sz="1400" dirty="0"/>
              <a:t>Wij gaan er in dit Ambitiedocument vanuit dat </a:t>
            </a:r>
            <a:r>
              <a:rPr lang="nl-NL" sz="1400" b="1" dirty="0"/>
              <a:t>de begroting van Avres in evenwicht moet blijven</a:t>
            </a:r>
            <a:r>
              <a:rPr lang="nl-NL" sz="1400" dirty="0"/>
              <a:t>.</a:t>
            </a:r>
          </a:p>
          <a:p>
            <a:r>
              <a:rPr lang="nl-NL" sz="1400" dirty="0"/>
              <a:t>Gezien de onzekerheden in de context en op de begroting van Avres, is grip op de financiën gewenst om die onzekerheden het hoofd te kunnen bieden, maar ook om beter te sturen op resultaten en de financiële gevolgen daarvan. Daarom brengen we ook de verwachte financiële gevolgen van de keuzes die Avres en de drie gemeenten kunnen maken, in dit document in kaart.</a:t>
            </a:r>
          </a:p>
          <a:p>
            <a:endParaRPr lang="nl-NL" sz="1400" dirty="0"/>
          </a:p>
          <a:p>
            <a:r>
              <a:rPr lang="nl-NL" sz="1400" b="1" dirty="0"/>
              <a:t>Zicht op raakvlakken tussen begroting Avres en gemeentelijke begrotingen</a:t>
            </a:r>
          </a:p>
          <a:p>
            <a:r>
              <a:rPr lang="nl-NL" sz="1400" dirty="0"/>
              <a:t>Als uitvoeringsorganisatie kent Avres uiteraard een zelfstandige begroting. Echter: er zijn belangrijke raakvlakken met de begrotingen van de gemeenten die meer aandacht verdienen voor het maken van keuzes voor de toekomst. Dat speelt vooral daar waar Avres bovenwettelijke taken uitvoert die in overleg aan Avres gedelegeerd zijn door de gemeenten. De uitvoering daarvan wordt deels 1-op-1 verrekend, maar niet altijd. De financiële gevolgen van uitbreidingen van het takenpakket van Avres zijn dus niet altijd volledig helder.</a:t>
            </a:r>
            <a:br>
              <a:rPr lang="nl-NL" sz="1400" dirty="0"/>
            </a:br>
            <a:r>
              <a:rPr lang="nl-NL" sz="1400" dirty="0" smtClean="0"/>
              <a:t/>
            </a:r>
            <a:br>
              <a:rPr lang="nl-NL" sz="1400" dirty="0" smtClean="0"/>
            </a:br>
            <a:r>
              <a:rPr lang="nl-NL" sz="1400" dirty="0" smtClean="0"/>
              <a:t>In dit kader speelt ook dat </a:t>
            </a:r>
            <a:r>
              <a:rPr lang="nl-NL" sz="1400" dirty="0" err="1" smtClean="0"/>
              <a:t>Avres</a:t>
            </a:r>
            <a:r>
              <a:rPr lang="nl-NL" sz="1400" dirty="0" smtClean="0"/>
              <a:t> op dit moment een vaste begrotingspost van €750.000 jaarlijks </a:t>
            </a:r>
            <a:r>
              <a:rPr lang="nl-NL" sz="1400" b="1" dirty="0" smtClean="0"/>
              <a:t>BUIG-voordeel</a:t>
            </a:r>
            <a:r>
              <a:rPr lang="nl-NL" sz="1400" dirty="0" smtClean="0"/>
              <a:t> hanteert. Idealiter stellen de gemeenten en </a:t>
            </a:r>
            <a:r>
              <a:rPr lang="nl-NL" sz="1400" dirty="0" err="1" smtClean="0"/>
              <a:t>Avres</a:t>
            </a:r>
            <a:r>
              <a:rPr lang="nl-NL" sz="1400" dirty="0" smtClean="0"/>
              <a:t> samen een </a:t>
            </a:r>
            <a:r>
              <a:rPr lang="nl-NL" sz="1400" b="1" dirty="0" smtClean="0"/>
              <a:t>opgave </a:t>
            </a:r>
            <a:r>
              <a:rPr lang="nl-NL" sz="1400" dirty="0" smtClean="0"/>
              <a:t>vast op het gebied van uitstroom, waardoor er een onderbouwd inzicht komt in de verwachte veranderingen in het BUIG-budget als gevolg van deze gezamenlijke sturing op de uitstroom. </a:t>
            </a:r>
          </a:p>
          <a:p>
            <a:endParaRPr lang="nl-NL" sz="1400" b="1" dirty="0" smtClean="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Financiële ontwikkelingen (2)</a:t>
            </a:r>
          </a:p>
        </p:txBody>
      </p:sp>
      <p:sp>
        <p:nvSpPr>
          <p:cNvPr id="2" name="Slide Number Placeholder 1">
            <a:extLst>
              <a:ext uri="{FF2B5EF4-FFF2-40B4-BE49-F238E27FC236}">
                <a16:creationId xmlns:a16="http://schemas.microsoft.com/office/drawing/2014/main" id="{2BCA4BBF-144A-417A-BC27-86B3E0933265}"/>
              </a:ext>
            </a:extLst>
          </p:cNvPr>
          <p:cNvSpPr>
            <a:spLocks noGrp="1"/>
          </p:cNvSpPr>
          <p:nvPr>
            <p:ph type="sldNum" sz="quarter" idx="20"/>
          </p:nvPr>
        </p:nvSpPr>
        <p:spPr/>
        <p:txBody>
          <a:bodyPr/>
          <a:lstStyle/>
          <a:p>
            <a:fld id="{1336C48C-F87C-4E4B-81EF-5027B17D1F61}" type="slidenum">
              <a:rPr lang="nl-NL" noProof="1" smtClean="0"/>
              <a:pPr/>
              <a:t>12</a:t>
            </a:fld>
            <a:endParaRPr lang="nl-NL" noProof="1"/>
          </a:p>
        </p:txBody>
      </p:sp>
    </p:spTree>
    <p:extLst>
      <p:ext uri="{BB962C8B-B14F-4D97-AF65-F5344CB8AC3E}">
        <p14:creationId xmlns:p14="http://schemas.microsoft.com/office/powerpoint/2010/main" val="140271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Naar een andere dynamiek: maatschappelijke context verandert sterk</a:t>
            </a:r>
          </a:p>
          <a:p>
            <a:r>
              <a:rPr lang="nl-NL" sz="1400" dirty="0"/>
              <a:t>In de maatschappij en daarbij in beleid en wetgeving op landelijk niveau, beweegt veel: binnen het domein van werk en inkomen worden verschillende (systeem-)veranderingen uitgevoerd of voorbereid. Avres dient daarbij invulling te geven aan de uitvoering van landelijke beleidskaders en wetgeving.</a:t>
            </a:r>
          </a:p>
          <a:p>
            <a:endParaRPr lang="nl-NL" sz="1400" dirty="0"/>
          </a:p>
          <a:p>
            <a:r>
              <a:rPr lang="nl-NL" sz="1400" dirty="0"/>
              <a:t>De belangrijkste (verwachte) veranderingen in de landelijke beleidskaders en wetgeving waarop Avres dient in te spelen op de korte en middellange termijn, zijn:</a:t>
            </a:r>
          </a:p>
          <a:p>
            <a:pPr marL="285750" indent="-285750">
              <a:buFont typeface="Arial" panose="020B0604020202020204" pitchFamily="34" charset="0"/>
              <a:buChar char="•"/>
            </a:pPr>
            <a:r>
              <a:rPr lang="nl-NL" sz="1400" dirty="0"/>
              <a:t>Aanpassing van de </a:t>
            </a:r>
            <a:r>
              <a:rPr lang="nl-NL" sz="1400" i="0" dirty="0">
                <a:latin typeface="+mn-lt"/>
              </a:rPr>
              <a:t>Wet gemeentelijke Schuldhulpverlening vanaf 1 januari 2021</a:t>
            </a:r>
          </a:p>
          <a:p>
            <a:pPr marL="285750" indent="-285750">
              <a:buFont typeface="Arial" panose="020B0604020202020204" pitchFamily="34" charset="0"/>
              <a:buChar char="•"/>
            </a:pPr>
            <a:r>
              <a:rPr lang="nl-NL" sz="1400" dirty="0"/>
              <a:t>Invoering van de Wet inburgering vanaf 1 januari 2022</a:t>
            </a:r>
          </a:p>
          <a:p>
            <a:pPr marL="285750" indent="-285750">
              <a:buFont typeface="Arial" panose="020B0604020202020204" pitchFamily="34" charset="0"/>
              <a:buChar char="•"/>
            </a:pPr>
            <a:r>
              <a:rPr lang="nl-NL" sz="1400" dirty="0"/>
              <a:t>Verwachte aanpassingen in de Participatiewet vanuit het volgende kabinet</a:t>
            </a:r>
          </a:p>
          <a:p>
            <a:pPr marL="285750" indent="-285750">
              <a:buFont typeface="Arial" panose="020B0604020202020204" pitchFamily="34" charset="0"/>
              <a:buChar char="•"/>
            </a:pPr>
            <a:r>
              <a:rPr lang="nl-NL" sz="1400" dirty="0"/>
              <a:t>Verwachte ontwikkelingen revitalisering Sociale Werkvoorziening (ook vanuit het volgende kabinet)</a:t>
            </a:r>
          </a:p>
          <a:p>
            <a:pPr marL="285750" indent="-285750">
              <a:buFont typeface="Arial" panose="020B0604020202020204" pitchFamily="34" charset="0"/>
              <a:buChar char="•"/>
            </a:pPr>
            <a:r>
              <a:rPr lang="nl-NL" sz="1400" dirty="0"/>
              <a:t>Ontwikkelingen in het kader van Beschermd Thuis</a:t>
            </a:r>
          </a:p>
          <a:p>
            <a:pPr marL="285750" indent="-285750">
              <a:buFont typeface="Arial" panose="020B0604020202020204" pitchFamily="34" charset="0"/>
              <a:buChar char="•"/>
            </a:pPr>
            <a:r>
              <a:rPr lang="nl-NL" sz="1400" dirty="0"/>
              <a:t>Het Rijkskader Crisisdienstverlening (bestrijding gevolgen Coronacrisis)</a:t>
            </a:r>
          </a:p>
          <a:p>
            <a:pPr marL="285750" indent="-285750">
              <a:buFont typeface="Arial" panose="020B0604020202020204" pitchFamily="34" charset="0"/>
              <a:buChar char="•"/>
            </a:pPr>
            <a:endParaRPr lang="nl-NL" sz="1400" dirty="0"/>
          </a:p>
          <a:p>
            <a:r>
              <a:rPr lang="nl-NL" sz="1400" dirty="0"/>
              <a:t>Niet alleen bovenstaande beleidskaders en wetgeving hebben invloed op Avres en de drie gemeenten, maar ook de maatschappelijke ontwikkelingen die daarachter spelen. Avres en de drie gemeenten spreken van een snel veranderde en veranderende maatschappelijke dynamiek, die impact heeft op de organisaties, de rollen en verantwoordelijkheden daarvan, en de doelgroepen die gebruik maken van de ondersteuning vanuit Avres en het gemeentelijk domein. </a:t>
            </a:r>
          </a:p>
          <a:p>
            <a:endParaRPr lang="nl-NL" sz="1400" dirty="0"/>
          </a:p>
          <a:p>
            <a:r>
              <a:rPr lang="nl-NL" sz="1400" b="1" dirty="0"/>
              <a:t>Op de volgende pagina’s beschrijven we de meest relevante ontwikkelingen en de betekenis daarvan voor Avres (en de drie gemeenten als opdrachtgever van Avres). </a:t>
            </a:r>
            <a:r>
              <a:rPr lang="nl-NL" sz="1400" dirty="0"/>
              <a:t/>
            </a:r>
            <a:br>
              <a:rPr lang="nl-NL" sz="1400" dirty="0"/>
            </a:br>
            <a:endParaRPr lang="nl-NL" sz="1400" dirty="0"/>
          </a:p>
          <a:p>
            <a:pPr marL="285750" indent="-285750">
              <a:buFont typeface="Arial" panose="020B0604020202020204" pitchFamily="34" charset="0"/>
              <a:buChar char="•"/>
            </a:pPr>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op landelijk niveau (1)</a:t>
            </a:r>
          </a:p>
        </p:txBody>
      </p:sp>
      <p:sp>
        <p:nvSpPr>
          <p:cNvPr id="2" name="Slide Number Placeholder 1">
            <a:extLst>
              <a:ext uri="{FF2B5EF4-FFF2-40B4-BE49-F238E27FC236}">
                <a16:creationId xmlns:a16="http://schemas.microsoft.com/office/drawing/2014/main" id="{38D5F21E-8215-45F9-9C50-D80C86C25D07}"/>
              </a:ext>
            </a:extLst>
          </p:cNvPr>
          <p:cNvSpPr>
            <a:spLocks noGrp="1"/>
          </p:cNvSpPr>
          <p:nvPr>
            <p:ph type="sldNum" sz="quarter" idx="20"/>
          </p:nvPr>
        </p:nvSpPr>
        <p:spPr/>
        <p:txBody>
          <a:bodyPr/>
          <a:lstStyle/>
          <a:p>
            <a:fld id="{1336C48C-F87C-4E4B-81EF-5027B17D1F61}" type="slidenum">
              <a:rPr lang="nl-NL" noProof="1" smtClean="0"/>
              <a:pPr/>
              <a:t>13</a:t>
            </a:fld>
            <a:endParaRPr lang="nl-NL" noProof="1"/>
          </a:p>
        </p:txBody>
      </p:sp>
    </p:spTree>
    <p:extLst>
      <p:ext uri="{BB962C8B-B14F-4D97-AF65-F5344CB8AC3E}">
        <p14:creationId xmlns:p14="http://schemas.microsoft.com/office/powerpoint/2010/main" val="420267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Een veranderend bijstandsbestand</a:t>
            </a:r>
          </a:p>
          <a:p>
            <a:r>
              <a:rPr lang="nl-NL" sz="1400" dirty="0"/>
              <a:t>Vanaf de invoering van de Participatiewet in 2015 heeft het bijstandsbestand sterke veranderingen doorgemaakt. We zien meer mensen met meer afstand tot de arbeidsmarkt of met een arbeidsbeperking (die vroeger onder de SW of onder de Wajong-regeling vielen), maar ook meer statushouders in de bijstand.</a:t>
            </a:r>
            <a:br>
              <a:rPr lang="nl-NL" sz="1400" dirty="0"/>
            </a:br>
            <a:r>
              <a:rPr lang="nl-NL" sz="1400" dirty="0"/>
              <a:t> </a:t>
            </a:r>
            <a:r>
              <a:rPr lang="nl-NL" sz="1400" b="1" dirty="0"/>
              <a:t>… als ook een veranderende arbeidsmarkt</a:t>
            </a:r>
          </a:p>
          <a:p>
            <a:r>
              <a:rPr lang="nl-NL" sz="1400" dirty="0"/>
              <a:t>Naast de conjunctuur op de arbeidsmarkt, is een belangrijke ontwikkeling bij werkgevers dat de eisen die zij stellen aan hun personeel zijn gestegen in de afgelopen jaren. Bijvoorbeeld op het gebied van certificering. Werkgevers zijn terughoudender geworden met het aannemen van mensen met een arbeidsbeperking..</a:t>
            </a:r>
          </a:p>
          <a:p>
            <a:endParaRPr lang="nl-NL" sz="1400" dirty="0"/>
          </a:p>
          <a:p>
            <a:r>
              <a:rPr lang="nl-NL" sz="1400" b="1" dirty="0">
                <a:solidFill>
                  <a:schemeClr val="tx2"/>
                </a:solidFill>
              </a:rPr>
              <a:t>Voor Avres </a:t>
            </a:r>
            <a:r>
              <a:rPr lang="nl-NL" sz="1400" dirty="0"/>
              <a:t>betekent dat voor haar taken op re-integratiegebied dat er meer nodig is om mensen vanuit de bijstand naar werk te begeleiden. Het is vaak niet meer haalbaar om mensen vanuit de bijstand direct naar een baan toe te leiden: er is meestal een ontwikkeltraject nodig om uitstroom te realiseren. Avres merkt ook dat de duurzame uitstroom lager is dan eerder: er is een hoge uitstroom, maar is die niet altijd duurzaam.</a:t>
            </a:r>
            <a:endParaRPr lang="nl-NL" sz="1400" b="1" dirty="0"/>
          </a:p>
          <a:p>
            <a:endParaRPr lang="nl-NL" sz="1400" dirty="0"/>
          </a:p>
          <a:p>
            <a:r>
              <a:rPr lang="nl-NL" sz="1400" b="1" dirty="0"/>
              <a:t>Onzekere arbeidsmarktverwachtingen</a:t>
            </a:r>
          </a:p>
          <a:p>
            <a:r>
              <a:rPr lang="nl-NL" sz="1400" dirty="0"/>
              <a:t>Het CPB voorspelt een stijging van 6.1% werkloosheid in 2021. De Inspectie Sociale Zaken en Werkgelegen-heid (SZW) signaleert daarbij het risico van niet tijdig opschalen en het risico dat het ondersteuningsaanbod niet meer aansluit op de veranderende doelgroep. Tegelijkertijd is deze voorspelling vanwege de Coronacrisis onzeker, en zien dat de arbeidsmarkt in de regio van Avres vooralsnog vooral krap blijft. </a:t>
            </a:r>
            <a:br>
              <a:rPr lang="nl-NL" sz="1400" dirty="0"/>
            </a:br>
            <a:endParaRPr lang="nl-NL" sz="1400" dirty="0"/>
          </a:p>
          <a:p>
            <a:r>
              <a:rPr lang="nl-NL" sz="1400" b="1" dirty="0">
                <a:solidFill>
                  <a:schemeClr val="tx2"/>
                </a:solidFill>
              </a:rPr>
              <a:t>Voor Avres </a:t>
            </a:r>
            <a:r>
              <a:rPr lang="nl-NL" sz="1400" dirty="0"/>
              <a:t>betekent dat dat de druk op de kwaliteit haar dienstverlening oploopt, en dat Avres moet kunnen inspelen op de onzekere context op macro-economisch niveau. </a:t>
            </a:r>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op landelijk niveau (2)</a:t>
            </a:r>
          </a:p>
        </p:txBody>
      </p:sp>
      <p:sp>
        <p:nvSpPr>
          <p:cNvPr id="2" name="Slide Number Placeholder 1">
            <a:extLst>
              <a:ext uri="{FF2B5EF4-FFF2-40B4-BE49-F238E27FC236}">
                <a16:creationId xmlns:a16="http://schemas.microsoft.com/office/drawing/2014/main" id="{38D5F21E-8215-45F9-9C50-D80C86C25D07}"/>
              </a:ext>
            </a:extLst>
          </p:cNvPr>
          <p:cNvSpPr>
            <a:spLocks noGrp="1"/>
          </p:cNvSpPr>
          <p:nvPr>
            <p:ph type="sldNum" sz="quarter" idx="20"/>
          </p:nvPr>
        </p:nvSpPr>
        <p:spPr/>
        <p:txBody>
          <a:bodyPr/>
          <a:lstStyle/>
          <a:p>
            <a:fld id="{1336C48C-F87C-4E4B-81EF-5027B17D1F61}" type="slidenum">
              <a:rPr lang="nl-NL" noProof="1" smtClean="0"/>
              <a:pPr/>
              <a:t>14</a:t>
            </a:fld>
            <a:endParaRPr lang="nl-NL" noProof="1"/>
          </a:p>
        </p:txBody>
      </p:sp>
    </p:spTree>
    <p:extLst>
      <p:ext uri="{BB962C8B-B14F-4D97-AF65-F5344CB8AC3E}">
        <p14:creationId xmlns:p14="http://schemas.microsoft.com/office/powerpoint/2010/main" val="121907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Stijgende vraag om re-integratieondersteuning</a:t>
            </a:r>
          </a:p>
          <a:p>
            <a:r>
              <a:rPr lang="nl-NL" sz="1400" dirty="0"/>
              <a:t>Niet alleen van uitkeringsgerechtigden, maar ook van niet-uitkeringsgerechtigden (Nuggers) zoals zelfstandigen met partnerinkomsten of vermogen. Daarbij komt dat gemeenten vanaf januari 2021 ondersteuning moeten geven aan alle zelfstandigen met een hulpvraag, die redelijkerwijs niet in staat zijn om zonder hulp verder te komen.</a:t>
            </a:r>
          </a:p>
          <a:p>
            <a:endParaRPr lang="nl-NL" sz="1400" dirty="0"/>
          </a:p>
          <a:p>
            <a:r>
              <a:rPr lang="nl-NL" sz="1400" b="1" dirty="0"/>
              <a:t>Armoede- en schuldenvraagstukken</a:t>
            </a:r>
          </a:p>
          <a:p>
            <a:r>
              <a:rPr lang="nl-NL" sz="1400" dirty="0"/>
              <a:t>De vraag naar reguliere ondersteuning op het gebied van armoede- en schuldenproblematiek neemt toe. De NVVK voorspelt dat het aantal schulddienstverleningsaanvragen op korte termijn zeker 30% zal toenemen. </a:t>
            </a:r>
          </a:p>
          <a:p>
            <a:endParaRPr lang="nl-NL" sz="1400" dirty="0"/>
          </a:p>
          <a:p>
            <a:r>
              <a:rPr lang="nl-NL" sz="1400" b="1" dirty="0"/>
              <a:t>Handelingsperspectieven met het oog op de lange termijn</a:t>
            </a:r>
          </a:p>
          <a:p>
            <a:r>
              <a:rPr lang="nl-NL" sz="1400" dirty="0"/>
              <a:t>De Inspectie SZW (en vele onderzoekers met hen) stelt dat prioriteiten die in de uitvoering worden gesteld nog onevenredig gericht zijn op het bereiken van doelstellingen op de korte termijn. Een werkwijze die</a:t>
            </a:r>
          </a:p>
          <a:p>
            <a:r>
              <a:rPr lang="nl-NL" sz="1400" dirty="0"/>
              <a:t>bovendien lijkt te worden versterkt door de budgetteringssystematiek vanuit het Rijk. De inspectie dringt dan ook aan op anticyclisch werken en het sturen op brede maatschappelijke baten, niet enkel op een besparing van de uitkeringslasten. 	</a:t>
            </a:r>
          </a:p>
          <a:p>
            <a:endParaRPr lang="nl-NL" sz="1400" b="1" dirty="0">
              <a:solidFill>
                <a:schemeClr val="tx2"/>
              </a:solidFill>
            </a:endParaRPr>
          </a:p>
          <a:p>
            <a:r>
              <a:rPr lang="nl-NL" sz="1400" b="1" dirty="0">
                <a:solidFill>
                  <a:schemeClr val="tx2"/>
                </a:solidFill>
              </a:rPr>
              <a:t>Voor Avres </a:t>
            </a:r>
            <a:r>
              <a:rPr lang="nl-NL" sz="1400" dirty="0"/>
              <a:t>betekenen deze drie ontwikkelingen dat voor haar taken op re-integratiegebied en schulddienstverlening dat er meer én andere vormen van re-integratieondersteuning nodig zijn als onderdeel van haar aanbod, echter met (vrijwel) dezelfde formatie. Ook betekent het dat het voor Avres en de gemeenten nodig is om het maken van keuzes nog meer te verbreden naar de lange termijn: gericht op duurzame impact.</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op landelijk niveau (3)</a:t>
            </a:r>
          </a:p>
        </p:txBody>
      </p:sp>
      <p:sp>
        <p:nvSpPr>
          <p:cNvPr id="2" name="Slide Number Placeholder 1">
            <a:extLst>
              <a:ext uri="{FF2B5EF4-FFF2-40B4-BE49-F238E27FC236}">
                <a16:creationId xmlns:a16="http://schemas.microsoft.com/office/drawing/2014/main" id="{38D5F21E-8215-45F9-9C50-D80C86C25D07}"/>
              </a:ext>
            </a:extLst>
          </p:cNvPr>
          <p:cNvSpPr>
            <a:spLocks noGrp="1"/>
          </p:cNvSpPr>
          <p:nvPr>
            <p:ph type="sldNum" sz="quarter" idx="20"/>
          </p:nvPr>
        </p:nvSpPr>
        <p:spPr/>
        <p:txBody>
          <a:bodyPr/>
          <a:lstStyle/>
          <a:p>
            <a:fld id="{1336C48C-F87C-4E4B-81EF-5027B17D1F61}" type="slidenum">
              <a:rPr lang="nl-NL" noProof="1" smtClean="0"/>
              <a:pPr/>
              <a:t>15</a:t>
            </a:fld>
            <a:endParaRPr lang="nl-NL" noProof="1"/>
          </a:p>
        </p:txBody>
      </p:sp>
    </p:spTree>
    <p:extLst>
      <p:ext uri="{BB962C8B-B14F-4D97-AF65-F5344CB8AC3E}">
        <p14:creationId xmlns:p14="http://schemas.microsoft.com/office/powerpoint/2010/main" val="23999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Impact van de Coronacrisis</a:t>
            </a:r>
          </a:p>
          <a:p>
            <a:r>
              <a:rPr lang="nl-NL" sz="1400" dirty="0"/>
              <a:t>De Inspectie SZW stelt dat de Coronacrisis belangrijke gevolgen heeft voor het stelsel van Werk en Inkomen. </a:t>
            </a:r>
            <a:br>
              <a:rPr lang="nl-NL" sz="1400" dirty="0"/>
            </a:br>
            <a:endParaRPr lang="nl-NL" sz="1400" dirty="0"/>
          </a:p>
          <a:p>
            <a:r>
              <a:rPr lang="nl-NL" sz="1400" b="1" dirty="0">
                <a:solidFill>
                  <a:schemeClr val="tx2"/>
                </a:solidFill>
              </a:rPr>
              <a:t>Voor Avres </a:t>
            </a:r>
            <a:r>
              <a:rPr lang="nl-NL" sz="1400" dirty="0"/>
              <a:t>heeft de Coronacrisis extra werkzaamheden met zich meegebracht. Avres heeft daarin slagvaardig gehandeld, in nauwe samenwerking met het bredere sociaal domein binnen de gemeenten. Door deze extra werkzaamheden heeft de druk op de organisatie en dienstverlening van Avres zich verhoogd.</a:t>
            </a:r>
          </a:p>
          <a:p>
            <a:endParaRPr lang="nl-NL" sz="1400" dirty="0"/>
          </a:p>
          <a:p>
            <a:r>
              <a:rPr lang="nl-NL" sz="1400" b="1" dirty="0"/>
              <a:t>Vraag naar flexibiliteit blijft</a:t>
            </a:r>
          </a:p>
          <a:p>
            <a:r>
              <a:rPr lang="nl-NL" sz="1400" dirty="0"/>
              <a:t>Het verloop van de Coronacrisis blijft onzeker, en daarmee ook de arbeidsmarktconjunctuur. Daarbij bestaat de zorg dat er een aanzienlijk aantal kwetsbare burgers is die door verlies van inkomen problemen op verschillende leefgebieden zou kunnen krijgen.</a:t>
            </a:r>
          </a:p>
          <a:p>
            <a:endParaRPr lang="nl-NL" sz="1400" dirty="0"/>
          </a:p>
          <a:p>
            <a:r>
              <a:rPr lang="nl-NL" sz="1400" b="1" dirty="0">
                <a:solidFill>
                  <a:schemeClr val="tx2"/>
                </a:solidFill>
              </a:rPr>
              <a:t>Voor Avres </a:t>
            </a:r>
            <a:r>
              <a:rPr lang="nl-NL" sz="1400" dirty="0"/>
              <a:t>geldt dat de organisatie zich gedurende de Coronacrisis doorlopend flexibel heeft opgesteld en haar crisisdienstverlening op zeer slagvaardige wijze heeft ingericht. De huidige context blijft echter vragen om die slagkracht en flexibiliteit, gezien de grote onzekerheden die zullen blijven spelen. </a:t>
            </a:r>
          </a:p>
          <a:p>
            <a:endParaRPr lang="nl-NL" sz="1400" b="1" dirty="0">
              <a:solidFill>
                <a:schemeClr val="tx2"/>
              </a:solidFill>
            </a:endParaRPr>
          </a:p>
          <a:p>
            <a:r>
              <a:rPr lang="nl-NL" sz="1400" b="1" dirty="0"/>
              <a:t>Aandacht voor maatwerk</a:t>
            </a:r>
          </a:p>
          <a:p>
            <a:r>
              <a:rPr lang="nl-NL" sz="1400" dirty="0"/>
              <a:t>Tot slot hebben bovenstaande, maar ook andere maatschappelijke ontwikkelingen zoals de kinderopvang-toeslagenaffaire ervoor gezorgd dat de roep om maatwerk en een menselijkere houding van de overheid richting burgers, harder wordt. </a:t>
            </a:r>
          </a:p>
          <a:p>
            <a:endParaRPr lang="nl-NL" sz="1400" dirty="0"/>
          </a:p>
          <a:p>
            <a:r>
              <a:rPr lang="nl-NL" sz="1400" b="1" dirty="0">
                <a:solidFill>
                  <a:schemeClr val="tx2"/>
                </a:solidFill>
              </a:rPr>
              <a:t>Voor Avres</a:t>
            </a:r>
            <a:r>
              <a:rPr lang="nl-NL" sz="1400" b="1" dirty="0"/>
              <a:t> </a:t>
            </a:r>
            <a:r>
              <a:rPr lang="nl-NL" sz="1400" dirty="0"/>
              <a:t>geldt dat er meer dan ooit nadruk ligt op de balans tussen rechtmatigheid en doelmatigheid.  </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op landelijk niveau (4)</a:t>
            </a:r>
          </a:p>
        </p:txBody>
      </p:sp>
      <p:sp>
        <p:nvSpPr>
          <p:cNvPr id="2" name="Slide Number Placeholder 1">
            <a:extLst>
              <a:ext uri="{FF2B5EF4-FFF2-40B4-BE49-F238E27FC236}">
                <a16:creationId xmlns:a16="http://schemas.microsoft.com/office/drawing/2014/main" id="{38D5F21E-8215-45F9-9C50-D80C86C25D07}"/>
              </a:ext>
            </a:extLst>
          </p:cNvPr>
          <p:cNvSpPr>
            <a:spLocks noGrp="1"/>
          </p:cNvSpPr>
          <p:nvPr>
            <p:ph type="sldNum" sz="quarter" idx="20"/>
          </p:nvPr>
        </p:nvSpPr>
        <p:spPr/>
        <p:txBody>
          <a:bodyPr/>
          <a:lstStyle/>
          <a:p>
            <a:fld id="{1336C48C-F87C-4E4B-81EF-5027B17D1F61}" type="slidenum">
              <a:rPr lang="nl-NL" noProof="1" smtClean="0"/>
              <a:pPr/>
              <a:t>16</a:t>
            </a:fld>
            <a:endParaRPr lang="nl-NL" noProof="1"/>
          </a:p>
        </p:txBody>
      </p:sp>
    </p:spTree>
    <p:extLst>
      <p:ext uri="{BB962C8B-B14F-4D97-AF65-F5344CB8AC3E}">
        <p14:creationId xmlns:p14="http://schemas.microsoft.com/office/powerpoint/2010/main" val="47868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79999" y="1258453"/>
            <a:ext cx="8780973" cy="5256000"/>
          </a:xfrm>
        </p:spPr>
        <p:txBody>
          <a:bodyPr/>
          <a:lstStyle/>
          <a:p>
            <a:r>
              <a:rPr lang="nl-NL" sz="1400" dirty="0"/>
              <a:t>Avres staat middenin de maatschappij en werkt met de directe invloed van de hiervoor beschreven maatschappelijke ontwikkelingen op haar doelgroepen. De belangrijkste recente ontwikkelingen in de doelgroepen waarvoor Avres er is, zijn:</a:t>
            </a:r>
          </a:p>
          <a:p>
            <a:endParaRPr lang="nl-NL" sz="1400" dirty="0"/>
          </a:p>
          <a:p>
            <a:r>
              <a:rPr lang="nl-NL" sz="1400" b="1" dirty="0"/>
              <a:t>Een meer divers bijstandsbestand</a:t>
            </a:r>
          </a:p>
          <a:p>
            <a:pPr marL="285750" indent="-285750">
              <a:buFont typeface="Arial" panose="020B0604020202020204" pitchFamily="34" charset="0"/>
              <a:buChar char="•"/>
            </a:pPr>
            <a:r>
              <a:rPr lang="nl-NL" sz="1400" dirty="0"/>
              <a:t>Doelgroepen veranderen: de subdoelgroepen vragen meer en verschillende vormen van ondersteuning. In het bijzonder stijgt het aantal jongeren (+5 en +20% ten opzichte van Q1 2020) en statushouders. Bijna een kwart van de jongeren aan wie in 2020 een bijstandsuitkering is toegekend, is statushouder.</a:t>
            </a:r>
          </a:p>
          <a:p>
            <a:pPr marL="285750" indent="-285750">
              <a:buFont typeface="Arial" panose="020B0604020202020204" pitchFamily="34" charset="0"/>
              <a:buChar char="•"/>
            </a:pPr>
            <a:r>
              <a:rPr lang="nl-NL" sz="1400" dirty="0"/>
              <a:t>Over het geheel van de doelgroep geldt dat er na invoering van de Participatiewet in 2015 meer mensen zijn met meer arbeidsbeperkingen en/of grotere afstand tot de arbeidsmarkt, bijvoorbeeld vanuit Wajong. </a:t>
            </a:r>
          </a:p>
          <a:p>
            <a:pPr marL="285750" indent="-285750">
              <a:buFont typeface="Arial" panose="020B0604020202020204" pitchFamily="34" charset="0"/>
              <a:buChar char="•"/>
            </a:pPr>
            <a:r>
              <a:rPr lang="nl-NL" sz="1400" dirty="0"/>
              <a:t>Het aantal uitkeringen dat Avres verstrekt ligt eind Q1 2021 zo’n 4% hoger dan één jaar daarvoor</a:t>
            </a:r>
            <a:r>
              <a:rPr lang="nl-NL" sz="1400" dirty="0" smtClean="0"/>
              <a:t>.</a:t>
            </a:r>
          </a:p>
          <a:p>
            <a:pPr marL="285750" indent="-285750">
              <a:buFont typeface="Arial" panose="020B0604020202020204" pitchFamily="34" charset="0"/>
              <a:buChar char="•"/>
            </a:pPr>
            <a:r>
              <a:rPr lang="nl-NL" sz="1400" dirty="0" smtClean="0"/>
              <a:t>Financiële bestaanszekerheid van bestaande en nieuwe doelgroepen staat onder druk, extra focus hierop is noodzakelijk. </a:t>
            </a:r>
            <a:endParaRPr lang="nl-NL" sz="1400" dirty="0"/>
          </a:p>
          <a:p>
            <a:pPr lvl="4" indent="0">
              <a:buNone/>
            </a:pPr>
            <a:endParaRPr lang="nl-NL" sz="1400" dirty="0"/>
          </a:p>
          <a:p>
            <a:pPr lvl="1"/>
            <a:r>
              <a:rPr lang="nl-NL" sz="1400" b="1" dirty="0"/>
              <a:t>Een vergrijzende SW-doelgroep</a:t>
            </a:r>
          </a:p>
          <a:p>
            <a:pPr marL="285750" indent="-285750">
              <a:buFont typeface="Arial" panose="020B0604020202020204" pitchFamily="34" charset="0"/>
              <a:buChar char="•"/>
            </a:pPr>
            <a:r>
              <a:rPr lang="nl-NL" sz="1400" dirty="0"/>
              <a:t>De SW-doelgroep vergrijst: de productiviteit (-2.7% in Q1 2021 t.o.v. begroot) en loonwaarde nemen af.</a:t>
            </a:r>
          </a:p>
          <a:p>
            <a:pPr marL="285750" indent="-285750">
              <a:buFont typeface="Arial" panose="020B0604020202020204" pitchFamily="34" charset="0"/>
              <a:buChar char="•"/>
            </a:pPr>
            <a:r>
              <a:rPr lang="nl-NL" sz="1400" dirty="0"/>
              <a:t>Voor uitstromende SW-medewerkers komen Nieuw Beschut-medewerkers (loonwaarde &lt;30%) in de plaats.</a:t>
            </a:r>
          </a:p>
          <a:p>
            <a:endParaRPr lang="nl-NL" sz="1400" dirty="0"/>
          </a:p>
          <a:p>
            <a:r>
              <a:rPr lang="nl-NL" sz="1400" b="1" dirty="0"/>
              <a:t>Andere specifieke subdoelgroepen vragen aandacht</a:t>
            </a:r>
          </a:p>
          <a:p>
            <a:pPr marL="285750" indent="-285750">
              <a:buFont typeface="Arial" panose="020B0604020202020204" pitchFamily="34" charset="0"/>
              <a:buChar char="•"/>
            </a:pPr>
            <a:r>
              <a:rPr lang="nl-NL" sz="1400" dirty="0"/>
              <a:t>De doelgroep loonkostensubsidie groeit sterk (verdubbeld in de laatste maanden per maand), een deel van deze mensen ontvangt nu dan ook nog geen begeleiding.</a:t>
            </a:r>
          </a:p>
          <a:p>
            <a:pPr marL="285750" indent="-285750">
              <a:buFont typeface="Arial" panose="020B0604020202020204" pitchFamily="34" charset="0"/>
              <a:buChar char="•"/>
            </a:pPr>
            <a:r>
              <a:rPr lang="nl-NL" sz="1400" dirty="0"/>
              <a:t>De groep jongeren zonder startkwalificatie en geen inkomsten &gt; 1 jaar van school vraagt aandacht</a:t>
            </a:r>
          </a:p>
          <a:p>
            <a:pPr marL="285750" indent="-285750">
              <a:buFont typeface="Arial" panose="020B0604020202020204" pitchFamily="34" charset="0"/>
              <a:buChar char="•"/>
            </a:pPr>
            <a:r>
              <a:rPr lang="nl-NL" sz="1400" dirty="0"/>
              <a:t>Op het gebied van schulddienstverlening wordt de doelgroep gevarieerder, met meer zelfstandigen</a:t>
            </a:r>
          </a:p>
          <a:p>
            <a:pPr marL="285750" indent="-285750">
              <a:buFont typeface="Arial" panose="020B0604020202020204" pitchFamily="34" charset="0"/>
              <a:buChar char="•"/>
            </a:pPr>
            <a:r>
              <a:rPr lang="nl-NL" sz="1400" dirty="0"/>
              <a:t>Tot slot investeert Avres in het beter in beeld brengen van haar bestand, niet alleen middels het volgsysteem Competensys, maar bijvoorbeeld ook door het beter monitoren van duurzame uitstroom.</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596639"/>
            <a:ext cx="8568000" cy="661814"/>
          </a:xfrm>
        </p:spPr>
        <p:txBody>
          <a:bodyPr/>
          <a:lstStyle/>
          <a:p>
            <a:r>
              <a:rPr lang="nl-NL" sz="2400" dirty="0"/>
              <a:t>Ontwikkelingen binnen Avres (1)</a:t>
            </a:r>
          </a:p>
        </p:txBody>
      </p:sp>
      <p:sp>
        <p:nvSpPr>
          <p:cNvPr id="2" name="Slide Number Placeholder 1">
            <a:extLst>
              <a:ext uri="{FF2B5EF4-FFF2-40B4-BE49-F238E27FC236}">
                <a16:creationId xmlns:a16="http://schemas.microsoft.com/office/drawing/2014/main" id="{56E1D802-67AC-4728-9D72-CCD34D12F53C}"/>
              </a:ext>
            </a:extLst>
          </p:cNvPr>
          <p:cNvSpPr>
            <a:spLocks noGrp="1"/>
          </p:cNvSpPr>
          <p:nvPr>
            <p:ph type="sldNum" sz="quarter" idx="20"/>
          </p:nvPr>
        </p:nvSpPr>
        <p:spPr/>
        <p:txBody>
          <a:bodyPr/>
          <a:lstStyle/>
          <a:p>
            <a:fld id="{1336C48C-F87C-4E4B-81EF-5027B17D1F61}" type="slidenum">
              <a:rPr lang="nl-NL" noProof="1" smtClean="0"/>
              <a:pPr/>
              <a:t>17</a:t>
            </a:fld>
            <a:endParaRPr lang="nl-NL" noProof="1"/>
          </a:p>
        </p:txBody>
      </p:sp>
    </p:spTree>
    <p:extLst>
      <p:ext uri="{BB962C8B-B14F-4D97-AF65-F5344CB8AC3E}">
        <p14:creationId xmlns:p14="http://schemas.microsoft.com/office/powerpoint/2010/main" val="389461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817999"/>
            <a:ext cx="8647660" cy="5256000"/>
          </a:xfrm>
        </p:spPr>
        <p:txBody>
          <a:bodyPr/>
          <a:lstStyle/>
          <a:p>
            <a:r>
              <a:rPr lang="nl-NL" sz="1400" dirty="0"/>
              <a:t>Avres speelt continu in op de gevolgen van maatschappelijke en gemeentelijke ontwikkelingen en daarbij de ontwikkelingen in de doelgroepen. In het afgelopen jaar heeft Avres als gevolg daarvan veranderingen door-gemaakt als organisatie. De meest nadrukkelijke veranderingen met invloed op de toekomst van Avres, zijn:</a:t>
            </a:r>
          </a:p>
          <a:p>
            <a:endParaRPr lang="nl-NL" sz="1400" dirty="0"/>
          </a:p>
          <a:p>
            <a:r>
              <a:rPr lang="nl-NL" sz="1400" b="1" dirty="0"/>
              <a:t>Investeren in de ontwikkellijnen</a:t>
            </a:r>
          </a:p>
          <a:p>
            <a:r>
              <a:rPr lang="nl-NL" sz="1400" dirty="0"/>
              <a:t>Als antwoord op het feit dat er steeds meer mensen in de bijstand zitten met een grotere afstand tot werk, investeert Avres in haar ontwikkelcapaciteit met de ontwikkellijnen. De ontwikkellijnen betekenen een intensivering van de trajecten voor toeleiding naar werk. In plaats van dat cliënten zo snel mogelijk worden toegeleid met risico op niet-duurzame uitstroom, wordt er een intensief traject ingezet.</a:t>
            </a:r>
            <a:br>
              <a:rPr lang="nl-NL" sz="1400" dirty="0"/>
            </a:br>
            <a:r>
              <a:rPr lang="nl-NL" sz="1400" dirty="0"/>
              <a:t>Dat traject in de ontwikkellijnen bestaat op hoofdlijnen:</a:t>
            </a:r>
          </a:p>
          <a:p>
            <a:pPr marL="285750" indent="-285750">
              <a:buFont typeface="Arial" panose="020B0604020202020204" pitchFamily="34" charset="0"/>
              <a:buChar char="•"/>
            </a:pPr>
            <a:r>
              <a:rPr lang="nl-NL" sz="1400" dirty="0"/>
              <a:t>Doorlopende begeleiding vanaf intake tot uitstroom door één van de twee ontwikkelcoaches</a:t>
            </a:r>
          </a:p>
          <a:p>
            <a:pPr marL="285750" indent="-285750">
              <a:buFont typeface="Arial" panose="020B0604020202020204" pitchFamily="34" charset="0"/>
              <a:buChar char="•"/>
            </a:pPr>
            <a:r>
              <a:rPr lang="nl-NL" sz="1400" dirty="0"/>
              <a:t>Plaatsing (max. 6 weken) op de nieuwe startafdeling om het arbeidspotentieel in de praktijk te bepalen</a:t>
            </a:r>
          </a:p>
          <a:p>
            <a:pPr marL="285750" indent="-285750">
              <a:buFont typeface="Arial" panose="020B0604020202020204" pitchFamily="34" charset="0"/>
              <a:buChar char="•"/>
            </a:pPr>
            <a:r>
              <a:rPr lang="nl-NL" sz="1400" dirty="0"/>
              <a:t>Plaatsing in een leerlijn (groen, schoonmaak, techniek/logistiek of horeca)</a:t>
            </a:r>
          </a:p>
          <a:p>
            <a:pPr marL="285750" indent="-285750">
              <a:buFont typeface="Arial" panose="020B0604020202020204" pitchFamily="34" charset="0"/>
              <a:buChar char="•"/>
            </a:pPr>
            <a:r>
              <a:rPr lang="nl-NL" sz="1400" dirty="0"/>
              <a:t>Ontwikkeling van werkvaardigheden, opleiding en coaching binnen de leerlijn</a:t>
            </a:r>
          </a:p>
          <a:p>
            <a:pPr marL="285750" indent="-285750">
              <a:buFont typeface="Arial" panose="020B0604020202020204" pitchFamily="34" charset="0"/>
              <a:buChar char="•"/>
            </a:pPr>
            <a:r>
              <a:rPr lang="nl-NL" sz="1400" dirty="0"/>
              <a:t>Uitstroom naar (zo veel mogelijk) betaald werk: regulier, opstapbaan, baanafspraak of Nieuw Beschut.</a:t>
            </a:r>
          </a:p>
          <a:p>
            <a:r>
              <a:rPr lang="nl-NL" sz="1400" dirty="0"/>
              <a:t>Op dit moment worden de ontwikkellijnen voorbereid. In het najaar van 2021 volgt een pilotfase, waarna de ontwikkellijnen in 2022 volledig zijn ingericht.</a:t>
            </a:r>
          </a:p>
          <a:p>
            <a:endParaRPr lang="nl-NL" sz="1400" dirty="0"/>
          </a:p>
          <a:p>
            <a:r>
              <a:rPr lang="nl-NL" sz="1400" b="1" dirty="0"/>
              <a:t>Druk op de organisatie </a:t>
            </a:r>
          </a:p>
          <a:p>
            <a:r>
              <a:rPr lang="nl-NL" sz="1400" dirty="0"/>
              <a:t>Tot slot stellen we dat het bij Avres ‘piept en kraakt’. Het huidige takenpakket kan maar krap uitgevoerd worden met de bestaande formatie, en daarbij heeft corona veel extra flexibiliteit gevraagd. De druk op de medewerkers van de Avres is groot te noemen.</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Ontwikkelingen binnen Avres (2)</a:t>
            </a:r>
          </a:p>
        </p:txBody>
      </p:sp>
      <p:sp>
        <p:nvSpPr>
          <p:cNvPr id="2" name="Slide Number Placeholder 1">
            <a:extLst>
              <a:ext uri="{FF2B5EF4-FFF2-40B4-BE49-F238E27FC236}">
                <a16:creationId xmlns:a16="http://schemas.microsoft.com/office/drawing/2014/main" id="{56E1D802-67AC-4728-9D72-CCD34D12F53C}"/>
              </a:ext>
            </a:extLst>
          </p:cNvPr>
          <p:cNvSpPr>
            <a:spLocks noGrp="1"/>
          </p:cNvSpPr>
          <p:nvPr>
            <p:ph type="sldNum" sz="quarter" idx="20"/>
          </p:nvPr>
        </p:nvSpPr>
        <p:spPr/>
        <p:txBody>
          <a:bodyPr/>
          <a:lstStyle/>
          <a:p>
            <a:fld id="{1336C48C-F87C-4E4B-81EF-5027B17D1F61}" type="slidenum">
              <a:rPr lang="nl-NL" noProof="1" smtClean="0"/>
              <a:pPr/>
              <a:t>18</a:t>
            </a:fld>
            <a:endParaRPr lang="nl-NL" noProof="1"/>
          </a:p>
        </p:txBody>
      </p:sp>
    </p:spTree>
    <p:extLst>
      <p:ext uri="{BB962C8B-B14F-4D97-AF65-F5344CB8AC3E}">
        <p14:creationId xmlns:p14="http://schemas.microsoft.com/office/powerpoint/2010/main" val="332211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288DC2F-86B8-41F7-A302-CAFC0E148219}"/>
              </a:ext>
            </a:extLst>
          </p:cNvPr>
          <p:cNvPicPr>
            <a:picLocks noGrp="1" noChangeAspect="1"/>
          </p:cNvPicPr>
          <p:nvPr>
            <p:ph type="pic" idx="10"/>
          </p:nvPr>
        </p:nvPicPr>
        <p:blipFill>
          <a:blip r:embed="rId2"/>
          <a:srcRect l="5436" r="5436"/>
          <a:stretch>
            <a:fillRect/>
          </a:stretch>
        </p:blipFill>
        <p:spPr/>
      </p:pic>
      <p:sp>
        <p:nvSpPr>
          <p:cNvPr id="4" name="Title 3">
            <a:extLst>
              <a:ext uri="{FF2B5EF4-FFF2-40B4-BE49-F238E27FC236}">
                <a16:creationId xmlns:a16="http://schemas.microsoft.com/office/drawing/2014/main" id="{19C6F9BF-C8EA-4EC4-A95E-CAA0DA445E78}"/>
              </a:ext>
            </a:extLst>
          </p:cNvPr>
          <p:cNvSpPr>
            <a:spLocks noGrp="1"/>
          </p:cNvSpPr>
          <p:nvPr>
            <p:ph type="title"/>
          </p:nvPr>
        </p:nvSpPr>
        <p:spPr/>
        <p:txBody>
          <a:bodyPr/>
          <a:lstStyle/>
          <a:p>
            <a:r>
              <a:rPr lang="nl-NL" dirty="0"/>
              <a:t>Drie scenario’s voor </a:t>
            </a:r>
            <a:br>
              <a:rPr lang="nl-NL" dirty="0"/>
            </a:br>
            <a:r>
              <a:rPr lang="nl-NL" dirty="0"/>
              <a:t>de toekomst</a:t>
            </a:r>
          </a:p>
        </p:txBody>
      </p:sp>
      <p:sp>
        <p:nvSpPr>
          <p:cNvPr id="6" name="Text Placeholder 5">
            <a:extLst>
              <a:ext uri="{FF2B5EF4-FFF2-40B4-BE49-F238E27FC236}">
                <a16:creationId xmlns:a16="http://schemas.microsoft.com/office/drawing/2014/main" id="{1142AE28-6793-419A-9CD5-23133097B83F}"/>
              </a:ext>
            </a:extLst>
          </p:cNvPr>
          <p:cNvSpPr>
            <a:spLocks noGrp="1"/>
          </p:cNvSpPr>
          <p:nvPr>
            <p:ph type="body" sz="quarter" idx="14"/>
          </p:nvPr>
        </p:nvSpPr>
        <p:spPr/>
        <p:txBody>
          <a:bodyPr/>
          <a:lstStyle/>
          <a:p>
            <a:r>
              <a:rPr lang="nl-NL" dirty="0"/>
              <a:t>3</a:t>
            </a:r>
          </a:p>
        </p:txBody>
      </p:sp>
    </p:spTree>
    <p:extLst>
      <p:ext uri="{BB962C8B-B14F-4D97-AF65-F5344CB8AC3E}">
        <p14:creationId xmlns:p14="http://schemas.microsoft.com/office/powerpoint/2010/main" val="191540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Dit is een discussiedocument</a:t>
            </a:r>
          </a:p>
          <a:p>
            <a:r>
              <a:rPr lang="nl-NL" dirty="0"/>
              <a:t>Inzicht in de uitdagingen van Avres en de gemeenten</a:t>
            </a:r>
          </a:p>
          <a:p>
            <a:r>
              <a:rPr lang="nl-NL" dirty="0"/>
              <a:t>Drie scenario’s voor de toekomst </a:t>
            </a:r>
          </a:p>
          <a:p>
            <a:r>
              <a:rPr lang="nl-NL" dirty="0"/>
              <a:t>Bijlagen</a:t>
            </a:r>
          </a:p>
          <a:p>
            <a:pPr>
              <a:buFont typeface="Arial" panose="020B0604020202020204" pitchFamily="34" charset="0"/>
              <a:buChar char="•"/>
            </a:pPr>
            <a:r>
              <a:rPr lang="nl-NL" dirty="0"/>
              <a:t>Werkwijze</a:t>
            </a:r>
          </a:p>
          <a:p>
            <a:pPr>
              <a:buFont typeface="Arial" panose="020B0604020202020204" pitchFamily="34" charset="0"/>
              <a:buChar char="•"/>
            </a:pPr>
            <a:r>
              <a:rPr lang="nl-NL" dirty="0"/>
              <a:t>Bronnen</a:t>
            </a:r>
          </a:p>
          <a:p>
            <a:pPr>
              <a:buFont typeface="Arial" panose="020B0604020202020204" pitchFamily="34" charset="0"/>
              <a:buChar char="•"/>
            </a:pPr>
            <a:r>
              <a:rPr lang="nl-NL" dirty="0"/>
              <a:t>Uitgangspunten financiële vertaling</a:t>
            </a:r>
          </a:p>
          <a:p>
            <a:pPr marL="0" lvl="1" indent="0">
              <a:buNone/>
            </a:pPr>
            <a:r>
              <a:rPr lang="nl-NL" dirty="0"/>
              <a:t>	</a:t>
            </a:r>
          </a:p>
        </p:txBody>
      </p:sp>
      <p:sp>
        <p:nvSpPr>
          <p:cNvPr id="4" name="Title 3">
            <a:extLst>
              <a:ext uri="{FF2B5EF4-FFF2-40B4-BE49-F238E27FC236}">
                <a16:creationId xmlns:a16="http://schemas.microsoft.com/office/drawing/2014/main" id="{11700018-5829-409B-9009-F4FB373F38E7}"/>
              </a:ext>
            </a:extLst>
          </p:cNvPr>
          <p:cNvSpPr>
            <a:spLocks noGrp="1"/>
          </p:cNvSpPr>
          <p:nvPr>
            <p:ph type="title"/>
          </p:nvPr>
        </p:nvSpPr>
        <p:spPr/>
        <p:txBody>
          <a:bodyPr/>
          <a:lstStyle/>
          <a:p>
            <a:r>
              <a:rPr lang="nl-NL" dirty="0"/>
              <a:t>Inhoudsopgave</a:t>
            </a:r>
          </a:p>
        </p:txBody>
      </p:sp>
    </p:spTree>
    <p:extLst>
      <p:ext uri="{BB962C8B-B14F-4D97-AF65-F5344CB8AC3E}">
        <p14:creationId xmlns:p14="http://schemas.microsoft.com/office/powerpoint/2010/main" val="245528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Drie onderscheidende scenario’s als voedingsbodem voor gesprek</a:t>
            </a:r>
          </a:p>
          <a:p>
            <a:r>
              <a:rPr lang="nl-NL" sz="1400" dirty="0"/>
              <a:t>Wij hebben drie onderscheidende scenario’s voor de ontwikkeling van Avres uitgewerkt die rekenschap geven aan de hiervoor beschreven uitdagingen. Deze scenario’s zijn logischerwijs alle drie uitgesproken scenario’s: elk van de scenario’s biedt een duidelijk andere richting. De uitkomst van het onderhavige proces betreft dus </a:t>
            </a:r>
            <a:r>
              <a:rPr lang="nl-NL" sz="1400" b="1" dirty="0"/>
              <a:t>niet een keuze tussen </a:t>
            </a:r>
            <a:r>
              <a:rPr lang="nl-NL" sz="1400" dirty="0"/>
              <a:t>de scenario’s, </a:t>
            </a:r>
            <a:r>
              <a:rPr lang="nl-NL" sz="1400" b="1" dirty="0"/>
              <a:t>maar</a:t>
            </a:r>
            <a:r>
              <a:rPr lang="nl-NL" sz="1400" dirty="0"/>
              <a:t> het voeden en onderbouwen van </a:t>
            </a:r>
            <a:r>
              <a:rPr lang="nl-NL" sz="1400" b="1" dirty="0"/>
              <a:t>het gesprek over </a:t>
            </a:r>
            <a:r>
              <a:rPr lang="nl-NL" sz="1400" dirty="0"/>
              <a:t>de te maken keuzes.</a:t>
            </a:r>
          </a:p>
          <a:p>
            <a:endParaRPr lang="nl-NL" sz="1400" b="1" dirty="0"/>
          </a:p>
          <a:p>
            <a:r>
              <a:rPr lang="nl-NL" sz="1400" b="1" dirty="0"/>
              <a:t>0.    Nulscenario</a:t>
            </a:r>
          </a:p>
          <a:p>
            <a:pPr marL="342900" indent="-342900">
              <a:buAutoNum type="arabicPeriod"/>
            </a:pPr>
            <a:r>
              <a:rPr lang="nl-NL" sz="1400" b="1" dirty="0"/>
              <a:t>Excelleren in de kerntaken</a:t>
            </a:r>
          </a:p>
          <a:p>
            <a:pPr marL="342900" indent="-342900">
              <a:buAutoNum type="arabicPeriod"/>
            </a:pPr>
            <a:r>
              <a:rPr lang="nl-NL" sz="1400" b="1" dirty="0"/>
              <a:t>Juist nu investeren</a:t>
            </a:r>
          </a:p>
          <a:p>
            <a:pPr marL="342900" indent="-342900">
              <a:buAutoNum type="arabicPeriod"/>
            </a:pPr>
            <a:endParaRPr lang="nl-NL" sz="1400" b="1" dirty="0"/>
          </a:p>
          <a:p>
            <a:r>
              <a:rPr lang="nl-NL" sz="1400" dirty="0"/>
              <a:t>Een scenario is een set van een aantal keuzes die Avres in samenwerking met de gemeenten kan maken. Per scenario brengen we de keuzes en effecten van deze keuzes in kaart.  Die keuzes gaan over:</a:t>
            </a:r>
          </a:p>
          <a:p>
            <a:pPr marL="285750" indent="-285750">
              <a:buFont typeface="Arial" panose="020B0604020202020204" pitchFamily="34" charset="0"/>
              <a:buChar char="•"/>
            </a:pPr>
            <a:r>
              <a:rPr lang="nl-NL" sz="1400" b="1" dirty="0"/>
              <a:t>Wat Avres doet </a:t>
            </a:r>
            <a:r>
              <a:rPr lang="nl-NL" sz="1400" dirty="0"/>
              <a:t>(taken)</a:t>
            </a:r>
          </a:p>
          <a:p>
            <a:pPr marL="285750" indent="-285750">
              <a:buFont typeface="Arial" panose="020B0604020202020204" pitchFamily="34" charset="0"/>
              <a:buChar char="•"/>
            </a:pPr>
            <a:r>
              <a:rPr lang="nl-NL" sz="1400" b="1" dirty="0"/>
              <a:t>Hoe Avres dat doet </a:t>
            </a:r>
            <a:r>
              <a:rPr lang="nl-NL" sz="1400" dirty="0"/>
              <a:t>(rollen en verantwoordelijkheden)</a:t>
            </a:r>
          </a:p>
          <a:p>
            <a:endParaRPr lang="nl-NL" sz="1400" dirty="0"/>
          </a:p>
          <a:p>
            <a:r>
              <a:rPr lang="nl-NL" sz="1400" dirty="0"/>
              <a:t>Deze keuzes hebben effecten op:</a:t>
            </a:r>
          </a:p>
          <a:p>
            <a:pPr marL="285750" indent="-285750">
              <a:buFont typeface="Arial" panose="020B0604020202020204" pitchFamily="34" charset="0"/>
              <a:buChar char="•"/>
            </a:pPr>
            <a:r>
              <a:rPr lang="nl-NL" sz="1400" dirty="0"/>
              <a:t>De kenmerken en kwaliteit van de dienstverlening van Avres en daarmee de ontwikkeling van de doelgroepen waarvoor Avres er is</a:t>
            </a:r>
          </a:p>
          <a:p>
            <a:pPr marL="285750" indent="-285750">
              <a:buFont typeface="Arial" panose="020B0604020202020204" pitchFamily="34" charset="0"/>
              <a:buChar char="•"/>
            </a:pPr>
            <a:r>
              <a:rPr lang="nl-NL" sz="1400" dirty="0"/>
              <a:t>De financiën van Avres en de drie gemeenten</a:t>
            </a:r>
          </a:p>
          <a:p>
            <a:pPr marL="285750" indent="-285750">
              <a:buFont typeface="Arial" panose="020B0604020202020204" pitchFamily="34" charset="0"/>
              <a:buChar char="•"/>
            </a:pPr>
            <a:r>
              <a:rPr lang="nl-NL" sz="1400" dirty="0"/>
              <a:t>De maatschappij in bredere zin</a:t>
            </a:r>
          </a:p>
          <a:p>
            <a:pPr marL="342900" indent="-342900">
              <a:buAutoNum type="arabicPeriod"/>
            </a:pPr>
            <a:endParaRPr lang="nl-NL" sz="1400" b="1"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Scenario’s voor de toekomst</a:t>
            </a:r>
          </a:p>
        </p:txBody>
      </p:sp>
      <p:sp>
        <p:nvSpPr>
          <p:cNvPr id="2" name="Slide Number Placeholder 1">
            <a:extLst>
              <a:ext uri="{FF2B5EF4-FFF2-40B4-BE49-F238E27FC236}">
                <a16:creationId xmlns:a16="http://schemas.microsoft.com/office/drawing/2014/main" id="{256C6CE8-11B5-47CA-9BC8-87F73E222383}"/>
              </a:ext>
            </a:extLst>
          </p:cNvPr>
          <p:cNvSpPr>
            <a:spLocks noGrp="1"/>
          </p:cNvSpPr>
          <p:nvPr>
            <p:ph type="sldNum" sz="quarter" idx="20"/>
          </p:nvPr>
        </p:nvSpPr>
        <p:spPr/>
        <p:txBody>
          <a:bodyPr/>
          <a:lstStyle/>
          <a:p>
            <a:fld id="{1336C48C-F87C-4E4B-81EF-5027B17D1F61}" type="slidenum">
              <a:rPr lang="nl-NL" noProof="1" smtClean="0"/>
              <a:pPr/>
              <a:t>20</a:t>
            </a:fld>
            <a:endParaRPr lang="nl-NL" noProof="1"/>
          </a:p>
        </p:txBody>
      </p:sp>
    </p:spTree>
    <p:extLst>
      <p:ext uri="{BB962C8B-B14F-4D97-AF65-F5344CB8AC3E}">
        <p14:creationId xmlns:p14="http://schemas.microsoft.com/office/powerpoint/2010/main" val="121436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dirty="0"/>
              <a:t>Om een basis te zijn voor het maken van weloverwogen keuzes voor de toekomst voor Avres, is het allereerst belangrijk dat alle drie de scenario’s passen bij Avres. Dat wil zeggen:</a:t>
            </a:r>
          </a:p>
          <a:p>
            <a:pPr marL="342900" indent="-342900">
              <a:buFont typeface="+mj-lt"/>
              <a:buAutoNum type="arabicPeriod"/>
            </a:pPr>
            <a:r>
              <a:rPr lang="nl-NL" sz="1400" dirty="0"/>
              <a:t>De scenario’s sluiten aan op het gemeentelijk beleid</a:t>
            </a:r>
          </a:p>
          <a:p>
            <a:pPr marL="342900" indent="-342900">
              <a:buFont typeface="+mj-lt"/>
              <a:buAutoNum type="arabicPeriod"/>
            </a:pPr>
            <a:r>
              <a:rPr lang="nl-NL" sz="1400" dirty="0"/>
              <a:t>De scenario’s sluiten aan op de missie en visie van Avres</a:t>
            </a:r>
          </a:p>
          <a:p>
            <a:pPr marL="342900" indent="-342900">
              <a:buFont typeface="+mj-lt"/>
              <a:buAutoNum type="arabicPeriod"/>
            </a:pPr>
            <a:r>
              <a:rPr lang="nl-NL" sz="1400" dirty="0"/>
              <a:t>De scenario’s sluiten aan op het onderscheidende karakter van Avres</a:t>
            </a:r>
          </a:p>
          <a:p>
            <a:pPr marL="342900" indent="-342900">
              <a:buFont typeface="+mj-lt"/>
              <a:buAutoNum type="arabicPeriod"/>
            </a:pPr>
            <a:r>
              <a:rPr lang="nl-NL" sz="1400" dirty="0"/>
              <a:t>De scenario’s sluiten aan op de ambities van Avres in brede zin</a:t>
            </a:r>
          </a:p>
          <a:p>
            <a:pPr marL="342900" indent="-342900">
              <a:buFont typeface="+mj-lt"/>
              <a:buAutoNum type="arabicPeriod"/>
            </a:pPr>
            <a:r>
              <a:rPr lang="nl-NL" sz="1400" dirty="0"/>
              <a:t>De scenario’s zijn haalbaar en betaalbaar </a:t>
            </a:r>
          </a:p>
          <a:p>
            <a:pPr marL="285750" indent="-285750">
              <a:buFont typeface="Arial" panose="020B0604020202020204" pitchFamily="34" charset="0"/>
              <a:buChar char="•"/>
            </a:pPr>
            <a:endParaRPr lang="nl-NL" sz="1400" dirty="0"/>
          </a:p>
          <a:p>
            <a:r>
              <a:rPr lang="nl-NL" sz="1400" b="1" dirty="0"/>
              <a:t>1. De scenario’s sluiten aan op het gemeentelijk beleid</a:t>
            </a:r>
          </a:p>
          <a:p>
            <a:r>
              <a:rPr lang="nl-NL" sz="1400" dirty="0"/>
              <a:t>Allereerst vormt het beleid vanuit de drie gemeenten het kader voor het beleid van Avres. De scenario’s moeten dan ook voldoende passen binnen dat beleid.</a:t>
            </a:r>
          </a:p>
          <a:p>
            <a:endParaRPr lang="nl-NL" sz="1400" dirty="0"/>
          </a:p>
          <a:p>
            <a:r>
              <a:rPr lang="nl-NL" sz="1400" b="1" dirty="0"/>
              <a:t>2. De scenario’s sluiten aan op de missie en visie van Avres</a:t>
            </a:r>
            <a:endParaRPr lang="nl-NL" sz="1400" dirty="0"/>
          </a:p>
          <a:p>
            <a:r>
              <a:rPr lang="nl-NL" sz="1400" dirty="0"/>
              <a:t>De missie en visie van Avres vormen de basis voor alles wat Avres doet.</a:t>
            </a:r>
          </a:p>
          <a:p>
            <a:pPr marL="285750" indent="-285750">
              <a:buFont typeface="Arial" panose="020B0604020202020204" pitchFamily="34" charset="0"/>
              <a:buChar char="•"/>
            </a:pPr>
            <a:r>
              <a:rPr lang="nl-NL" sz="1400" dirty="0"/>
              <a:t>De missie van Avres is: Ieder mens is van waarde en krijgt de ondersteuning gericht op die economische en sociale ontwikkeling, die nodig is om een kwalitatief goed en zelfstandig leven te leiden.</a:t>
            </a:r>
          </a:p>
          <a:p>
            <a:pPr marL="285750" indent="-285750">
              <a:buFont typeface="Arial" panose="020B0604020202020204" pitchFamily="34" charset="0"/>
              <a:buChar char="•"/>
            </a:pPr>
            <a:r>
              <a:rPr lang="nl-NL" sz="1400" dirty="0"/>
              <a:t>De visie van Avres kent drie kernbegrippen: ‘de mens centraal’, ‘ontwikkeling’ en ‘samen’. </a:t>
            </a:r>
          </a:p>
          <a:p>
            <a:endParaRPr lang="nl-NL" sz="1400" b="1" dirty="0"/>
          </a:p>
          <a:p>
            <a:endParaRPr lang="nl-NL" sz="1400" b="1"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930101"/>
            <a:ext cx="8764391" cy="661814"/>
          </a:xfrm>
        </p:spPr>
        <p:txBody>
          <a:bodyPr/>
          <a:lstStyle/>
          <a:p>
            <a:r>
              <a:rPr lang="nl-NL" sz="2400" dirty="0"/>
              <a:t>Uitgangspunt 1: scenario’s passen bij het karakter van Avres</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21</a:t>
            </a:fld>
            <a:endParaRPr lang="nl-NL" noProof="1"/>
          </a:p>
        </p:txBody>
      </p:sp>
    </p:spTree>
    <p:extLst>
      <p:ext uri="{BB962C8B-B14F-4D97-AF65-F5344CB8AC3E}">
        <p14:creationId xmlns:p14="http://schemas.microsoft.com/office/powerpoint/2010/main" val="351660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3. De scenario’s sluiten aan op het onderscheidende karakter van Avres</a:t>
            </a:r>
          </a:p>
          <a:p>
            <a:r>
              <a:rPr lang="nl-NL" sz="1400" dirty="0"/>
              <a:t>Avres is een gemeenschappelijke regeling met een onderscheidend karakter. Dat karakter uit zich in:</a:t>
            </a:r>
          </a:p>
          <a:p>
            <a:pPr marL="285750" indent="-285750">
              <a:buFont typeface="Arial" panose="020B0604020202020204" pitchFamily="34" charset="0"/>
              <a:buChar char="•"/>
            </a:pPr>
            <a:r>
              <a:rPr lang="nl-NL" sz="1400" b="1" dirty="0"/>
              <a:t>Kwaliteit: </a:t>
            </a:r>
            <a:r>
              <a:rPr lang="nl-NL" sz="1400" dirty="0"/>
              <a:t>Alle betrokkenen zijn tevreden over de kwaliteit van de dienstverlening van Avres.</a:t>
            </a:r>
          </a:p>
          <a:p>
            <a:pPr marL="285750" indent="-285750">
              <a:buFont typeface="Arial" panose="020B0604020202020204" pitchFamily="34" charset="0"/>
              <a:buChar char="•"/>
            </a:pPr>
            <a:r>
              <a:rPr lang="nl-NL" sz="1400" b="1" dirty="0"/>
              <a:t>Toegangspoort:</a:t>
            </a:r>
            <a:r>
              <a:rPr lang="nl-NL" sz="1400" dirty="0"/>
              <a:t> Avres is de toegangspoort op het gebied van Werk en Inkomen voor alle burgers.</a:t>
            </a:r>
          </a:p>
          <a:p>
            <a:pPr marL="285750" indent="-285750">
              <a:buFont typeface="Arial" panose="020B0604020202020204" pitchFamily="34" charset="0"/>
              <a:buChar char="•"/>
            </a:pPr>
            <a:r>
              <a:rPr lang="nl-NL" sz="1400" b="1" dirty="0"/>
              <a:t>Proactief en slagvaardig: </a:t>
            </a:r>
            <a:r>
              <a:rPr lang="nl-NL" sz="1400" dirty="0"/>
              <a:t>Avres speelt slagvaardig en proactief in op nieuwe ontwikkelingen</a:t>
            </a:r>
          </a:p>
          <a:p>
            <a:pPr marL="285750" indent="-285750">
              <a:buFont typeface="Arial" panose="020B0604020202020204" pitchFamily="34" charset="0"/>
              <a:buChar char="•"/>
            </a:pPr>
            <a:r>
              <a:rPr lang="nl-NL" sz="1400" b="1" dirty="0"/>
              <a:t>Brede taakopvatting: </a:t>
            </a:r>
            <a:r>
              <a:rPr lang="nl-NL" sz="1400" dirty="0"/>
              <a:t>Avres handelt zoveel als mogelijk labelloos, en vat haar takenpakket breed op.</a:t>
            </a:r>
          </a:p>
          <a:p>
            <a:pPr marL="285750" indent="-285750">
              <a:buFont typeface="Arial" panose="020B0604020202020204" pitchFamily="34" charset="0"/>
              <a:buChar char="•"/>
            </a:pPr>
            <a:r>
              <a:rPr lang="nl-NL" sz="1400" b="1" dirty="0"/>
              <a:t>Balans</a:t>
            </a:r>
            <a:r>
              <a:rPr lang="nl-NL" sz="1400" dirty="0"/>
              <a:t> zoeken tussen rechtmatigheid en doelmatigheid is belangrijk binnen Avres.</a:t>
            </a:r>
          </a:p>
          <a:p>
            <a:endParaRPr lang="nl-NL" sz="1400" b="1" dirty="0"/>
          </a:p>
          <a:p>
            <a:r>
              <a:rPr lang="nl-NL" sz="1400" b="1" dirty="0"/>
              <a:t>4. De scenario’s sluiten aan op de ambities van Avres in brede zin</a:t>
            </a:r>
          </a:p>
          <a:p>
            <a:r>
              <a:rPr lang="nl-NL" sz="1400" dirty="0"/>
              <a:t>In de jaarplannen voor 2021 en 2022 heeft Avres ambities uitgesproken op ieder gebied van haar dienstverlening, en daarin volop ingezet op de implementatie van de ontwikkellijnen. Deze ambities gelden als basis voor dit Ambitiedocument. Echter, ze zijn niet in beton gegoten. Immers: het uitgangspunt van dit Ambitiedocument is dat Avres duidelijkere keuzes dient te maken om zowel de inhoudelijke als financiële uitgaging aan te pakken. In ieder scenario ligt de nadruk logischerwijs op andere onderdelen van de ambities van Avres uit de jaarplannen. </a:t>
            </a:r>
          </a:p>
          <a:p>
            <a:endParaRPr lang="nl-NL" sz="1400" b="1" dirty="0"/>
          </a:p>
          <a:p>
            <a:r>
              <a:rPr lang="nl-NL" sz="1400" b="1" dirty="0"/>
              <a:t>5. De scenario’s zijn haalbaar en betaalbaar</a:t>
            </a:r>
          </a:p>
          <a:p>
            <a:r>
              <a:rPr lang="nl-NL" sz="1400" dirty="0"/>
              <a:t>De scenario’s moeten haalbaar zijn voor Avres en de gemeenten. Het is daarbij niet wenselijk dat de begroting van Avres uit evenwicht raakt. Juist daarom brengen we ook de verwachte financiële effecten (de betaalbaarheid) van iedere keuze in kaart. Uiteraard dienen de keuzes nog nader uitgewerkt te worden tot uitvoeringsplannen.  </a:t>
            </a:r>
            <a:endParaRPr lang="nl-NL" sz="1400" b="1" dirty="0">
              <a:solidFill>
                <a:srgbClr val="00B050"/>
              </a:solidFill>
            </a:endParaRP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930101"/>
            <a:ext cx="8764391" cy="661814"/>
          </a:xfrm>
        </p:spPr>
        <p:txBody>
          <a:bodyPr/>
          <a:lstStyle/>
          <a:p>
            <a:r>
              <a:rPr lang="nl-NL" sz="2400" dirty="0"/>
              <a:t>Uitgangspunt 1: scenario’s passen bij het karakter van Avres</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22</a:t>
            </a:fld>
            <a:endParaRPr lang="nl-NL" noProof="1"/>
          </a:p>
        </p:txBody>
      </p:sp>
    </p:spTree>
    <p:extLst>
      <p:ext uri="{BB962C8B-B14F-4D97-AF65-F5344CB8AC3E}">
        <p14:creationId xmlns:p14="http://schemas.microsoft.com/office/powerpoint/2010/main" val="373290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dirty="0"/>
              <a:t>We bouwen de drie scenario’s op dezelfde wijze op, om ervoor te zorgen dat ze vergelijkbaar zijn.</a:t>
            </a:r>
          </a:p>
          <a:p>
            <a:r>
              <a:rPr lang="nl-NL" sz="1400" dirty="0"/>
              <a:t>Dat doen we in vier stappen:</a:t>
            </a:r>
          </a:p>
          <a:p>
            <a:endParaRPr lang="nl-NL" sz="1400" dirty="0"/>
          </a:p>
          <a:p>
            <a:pPr marL="342900" indent="-342900">
              <a:buFont typeface="+mj-lt"/>
              <a:buAutoNum type="arabicPeriod"/>
            </a:pPr>
            <a:r>
              <a:rPr lang="nl-NL" sz="1400" b="1" dirty="0"/>
              <a:t>Taken: onderscheid tussen wettelijke taken, aanvullende taken en overhead</a:t>
            </a:r>
          </a:p>
          <a:p>
            <a:r>
              <a:rPr lang="nl-NL" sz="1400" dirty="0"/>
              <a:t>Allereerst maken we onderscheid in twee categorieën van taken: de wettelijke taken van Avres, en de aanvullende taken van Avres. Dat overzicht is vindbaar op pagina </a:t>
            </a:r>
            <a:r>
              <a:rPr lang="nl-NL" sz="1400" dirty="0" smtClean="0"/>
              <a:t>25. </a:t>
            </a:r>
            <a:r>
              <a:rPr lang="nl-NL" sz="1400" dirty="0"/>
              <a:t>Echter, niet alle relevante aspecten voor de scenario’s zijn te vatten in deze wettelijke- en aanvullende taken. Denk daarbij bijvoorbeeld aan huisvesting. Daarom voegen we de categorie ‘overhead’ toe, waaronder aspecten zoals huisvesting vallen. </a:t>
            </a:r>
          </a:p>
          <a:p>
            <a:endParaRPr lang="nl-NL" sz="1400" b="1" dirty="0"/>
          </a:p>
          <a:p>
            <a:pPr marL="342900" indent="-342900">
              <a:buFont typeface="+mj-lt"/>
              <a:buAutoNum type="arabicPeriod" startAt="2"/>
            </a:pPr>
            <a:r>
              <a:rPr lang="nl-NL" sz="1400" b="1" dirty="0"/>
              <a:t>Onderscheid participatie, schulddienstverlening en minimabeleid</a:t>
            </a:r>
          </a:p>
          <a:p>
            <a:r>
              <a:rPr lang="nl-NL" sz="1400" dirty="0"/>
              <a:t>Avres voert wettelijke en aanvullende taken uit op het gebied van participatie, schulddienstverlening en minimabeleid. De wettelijke- en aanvullende taken zijn in de scenario’s dan ook verdeeld in deze drie gebieden. Op het gebied van minimaregelingen vallen de wettelijke minimaregelingen die vallen onder het domein werk en inkomen, onder de basistaken. Daarvoor geldt dat deze direct, 1-op-1, verrekend worden door Avres en de gemeenten en ze daarmee niet een inhoudelijke knop zijn waaraan we kunnen draaien. Immers: daarvoor geldt dat Avres daarin zelf (bijna) geen ruimte heeft om keuzes te maken, omdat dit vooral afhankelijk is van de budgetten die de gemeenten hiervoor beschikbaar stellen. Dat is anders voor de uitvoering van de aanvullende minimaregelingen die Avres op dit moment op zich neemt: dat zijn taken die niet direct in het domein werk en inkomen liggen, maar die Avres desondanks wel uitvoert. Dat zijn dus aanvullende taken: er is een gezamenlijke keuze te maken in of en hoe Avres deze taken uitvoert. </a:t>
            </a:r>
            <a:br>
              <a:rPr lang="nl-NL" sz="1400" dirty="0"/>
            </a:br>
            <a:endParaRPr lang="nl-NL" sz="1400" b="1" dirty="0"/>
          </a:p>
          <a:p>
            <a:r>
              <a:rPr lang="nl-NL" sz="1400" b="1" dirty="0"/>
              <a:t>Stap 3 en 4 staan op de volgende pagina.</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930101"/>
            <a:ext cx="9611813" cy="661814"/>
          </a:xfrm>
        </p:spPr>
        <p:txBody>
          <a:bodyPr/>
          <a:lstStyle/>
          <a:p>
            <a:r>
              <a:rPr lang="nl-NL" sz="2400" dirty="0"/>
              <a:t>Uitgangspunt 2: scenario’s met taken, keuzes &amp; effecten</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23</a:t>
            </a:fld>
            <a:endParaRPr lang="nl-NL" noProof="1"/>
          </a:p>
        </p:txBody>
      </p:sp>
    </p:spTree>
    <p:extLst>
      <p:ext uri="{BB962C8B-B14F-4D97-AF65-F5344CB8AC3E}">
        <p14:creationId xmlns:p14="http://schemas.microsoft.com/office/powerpoint/2010/main" val="264737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pPr marL="342900" indent="-342900">
              <a:buFont typeface="+mj-lt"/>
              <a:buAutoNum type="arabicPeriod" startAt="3"/>
            </a:pPr>
            <a:r>
              <a:rPr lang="nl-NL" sz="1400" b="1" dirty="0"/>
              <a:t>Per taak kunnen Avres en de gemeenten keuzes maken</a:t>
            </a:r>
          </a:p>
          <a:p>
            <a:pPr marL="285750" indent="-285750">
              <a:buFont typeface="Arial" panose="020B0604020202020204" pitchFamily="34" charset="0"/>
              <a:buChar char="•"/>
            </a:pPr>
            <a:r>
              <a:rPr lang="nl-NL" sz="1400" dirty="0"/>
              <a:t>Voor </a:t>
            </a:r>
            <a:r>
              <a:rPr lang="nl-NL" sz="1400" u="sng" dirty="0"/>
              <a:t>wettelijke taken</a:t>
            </a:r>
            <a:r>
              <a:rPr lang="nl-NL" sz="1400" dirty="0"/>
              <a:t> geldt: Avres moet deze uitvoeren, maar er kunnen keuzes gemaakt worden over het </a:t>
            </a:r>
            <a:r>
              <a:rPr lang="nl-NL" sz="1400" b="1" dirty="0"/>
              <a:t>hoe</a:t>
            </a:r>
          </a:p>
          <a:p>
            <a:pPr marL="285750" indent="-285750">
              <a:buFont typeface="Arial" panose="020B0604020202020204" pitchFamily="34" charset="0"/>
              <a:buChar char="•"/>
            </a:pPr>
            <a:r>
              <a:rPr lang="nl-NL" sz="1400" dirty="0"/>
              <a:t>Voor </a:t>
            </a:r>
            <a:r>
              <a:rPr lang="nl-NL" sz="1400" u="sng" dirty="0"/>
              <a:t>aanvullende taken</a:t>
            </a:r>
            <a:r>
              <a:rPr lang="nl-NL" sz="1400" dirty="0"/>
              <a:t> geldt: Avres mag deze uitvoeren, maar er kunnen keuzes gemaakt worden in </a:t>
            </a:r>
            <a:r>
              <a:rPr lang="nl-NL" sz="1400" b="1" dirty="0"/>
              <a:t>of </a:t>
            </a:r>
            <a:r>
              <a:rPr lang="nl-NL" sz="1400" dirty="0"/>
              <a:t>Avres deze taken uitvoert, en ook </a:t>
            </a:r>
            <a:r>
              <a:rPr lang="nl-NL" sz="1400" b="1" dirty="0"/>
              <a:t>hoe </a:t>
            </a:r>
            <a:r>
              <a:rPr lang="nl-NL" sz="1400" dirty="0"/>
              <a:t>Avres deze taken invult. </a:t>
            </a:r>
          </a:p>
          <a:p>
            <a:pPr marL="285750" indent="-285750">
              <a:buFont typeface="Arial" panose="020B0604020202020204" pitchFamily="34" charset="0"/>
              <a:buChar char="•"/>
            </a:pPr>
            <a:r>
              <a:rPr lang="nl-NL" sz="1400" dirty="0"/>
              <a:t>Voor </a:t>
            </a:r>
            <a:r>
              <a:rPr lang="nl-NL" sz="1400" u="sng" dirty="0"/>
              <a:t>overhead </a:t>
            </a:r>
            <a:r>
              <a:rPr lang="nl-NL" sz="1400" dirty="0"/>
              <a:t>geldt: sommige keuzes die Avres en de gemeenten maken in de wettelijke- en aanvullende taken, vallen ook voor een deel onder de overhead van Avres. Bijvoorbeeld: door het uitbreiden van een bepaalde taak, zijn er logischerwijs aanpassingen op (één van de) locaties van Avres nodig. Daar waar we dat verwachten, maken we dat indicatief inzichtelijk.</a:t>
            </a:r>
          </a:p>
          <a:p>
            <a:endParaRPr lang="nl-NL" sz="1400" dirty="0"/>
          </a:p>
          <a:p>
            <a:pPr marL="342900" indent="-342900">
              <a:buFont typeface="+mj-lt"/>
              <a:buAutoNum type="arabicPeriod" startAt="4"/>
            </a:pPr>
            <a:r>
              <a:rPr lang="nl-NL" sz="1400" b="1" dirty="0"/>
              <a:t>Effecten per taak</a:t>
            </a:r>
          </a:p>
          <a:p>
            <a:r>
              <a:rPr lang="nl-NL" sz="1400" dirty="0"/>
              <a:t>Iedere keuze heeft verschillende effecten: </a:t>
            </a:r>
          </a:p>
          <a:p>
            <a:pPr marL="285750" indent="-285750">
              <a:buFont typeface="Arial" panose="020B0604020202020204" pitchFamily="34" charset="0"/>
              <a:buChar char="•"/>
            </a:pPr>
            <a:r>
              <a:rPr lang="nl-NL" sz="1400" dirty="0"/>
              <a:t>Effect: kwalitatief beschreven</a:t>
            </a:r>
          </a:p>
          <a:p>
            <a:pPr marL="285750" indent="-285750">
              <a:buFont typeface="Arial" panose="020B0604020202020204" pitchFamily="34" charset="0"/>
              <a:buChar char="•"/>
            </a:pPr>
            <a:r>
              <a:rPr lang="nl-NL" sz="1400" dirty="0"/>
              <a:t>Financieel effect op de begroting van Avres op jaarbasis, waarbij we uitgaan van het jaar 2022. De getallen zijn afgerond op duizendtallen. </a:t>
            </a:r>
            <a:br>
              <a:rPr lang="nl-NL" sz="1400" dirty="0"/>
            </a:br>
            <a:r>
              <a:rPr lang="nl-NL" sz="1400" b="1" dirty="0">
                <a:solidFill>
                  <a:srgbClr val="FF0000"/>
                </a:solidFill>
              </a:rPr>
              <a:t>Let op: bij deze inschattingen geldt een bandbreedte van 20% (tussen -10% en + 10%).</a:t>
            </a:r>
          </a:p>
          <a:p>
            <a:pPr marL="285750" indent="-285750">
              <a:buFont typeface="Arial" panose="020B0604020202020204" pitchFamily="34" charset="0"/>
              <a:buChar char="•"/>
            </a:pPr>
            <a:r>
              <a:rPr lang="nl-NL" sz="1400" dirty="0"/>
              <a:t>Indirecte (kwalitatieve en financiële) effecten binnen de gemeenten / het bredere sociale domein, bijvoorbeeld op het raakvlak van werk en inkomen en Wmo.</a:t>
            </a:r>
          </a:p>
          <a:p>
            <a:endParaRPr lang="nl-NL" sz="1400" dirty="0"/>
          </a:p>
          <a:p>
            <a:r>
              <a:rPr lang="nl-NL" sz="1400" b="1" dirty="0"/>
              <a:t>Niet alles of niets, maar een uitgebreid palet van keuzes en combinaties van keuzes</a:t>
            </a:r>
          </a:p>
          <a:p>
            <a:r>
              <a:rPr lang="nl-NL" sz="1400" dirty="0"/>
              <a:t>De scenario’s bevatten volgens deze opbouw ieder een veelvoud aan elementen, en daarmee aan keuzes en effecten. De optelsom daarvan leidt tot een scenario. Echter, de scenario’s zijn </a:t>
            </a:r>
            <a:r>
              <a:rPr lang="nl-NL" sz="1400" i="1" dirty="0"/>
              <a:t>zeker niet </a:t>
            </a:r>
            <a:r>
              <a:rPr lang="nl-NL" sz="1400" dirty="0"/>
              <a:t>bedoeld als ‘alles of niets’: het is juist waardevol om elementen in de verschillende scenario’s te vergelijken en te combineren.</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930101"/>
            <a:ext cx="9611813" cy="661814"/>
          </a:xfrm>
        </p:spPr>
        <p:txBody>
          <a:bodyPr/>
          <a:lstStyle/>
          <a:p>
            <a:r>
              <a:rPr lang="nl-NL" sz="2400" dirty="0"/>
              <a:t>Uitgangspunt 2: scenario’s met taken, keuzes &amp; effecten</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24</a:t>
            </a:fld>
            <a:endParaRPr lang="nl-NL" noProof="1"/>
          </a:p>
        </p:txBody>
      </p:sp>
    </p:spTree>
    <p:extLst>
      <p:ext uri="{BB962C8B-B14F-4D97-AF65-F5344CB8AC3E}">
        <p14:creationId xmlns:p14="http://schemas.microsoft.com/office/powerpoint/2010/main" val="33244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80000" y="930101"/>
            <a:ext cx="8871396" cy="661814"/>
          </a:xfrm>
        </p:spPr>
        <p:txBody>
          <a:bodyPr/>
          <a:lstStyle/>
          <a:p>
            <a:r>
              <a:rPr lang="nl-NL" sz="2400" dirty="0"/>
              <a:t>Uitgangspunt 3: scenario’s gebaseerd op de taken van Avres</a:t>
            </a:r>
          </a:p>
        </p:txBody>
      </p:sp>
      <p:graphicFrame>
        <p:nvGraphicFramePr>
          <p:cNvPr id="2" name="Table 2">
            <a:extLst>
              <a:ext uri="{FF2B5EF4-FFF2-40B4-BE49-F238E27FC236}">
                <a16:creationId xmlns:a16="http://schemas.microsoft.com/office/drawing/2014/main" id="{6472662D-D22C-4AC7-978B-457B3EEA1285}"/>
              </a:ext>
            </a:extLst>
          </p:cNvPr>
          <p:cNvGraphicFramePr>
            <a:graphicFrameLocks noGrp="1"/>
          </p:cNvGraphicFramePr>
          <p:nvPr>
            <p:extLst>
              <p:ext uri="{D42A27DB-BD31-4B8C-83A1-F6EECF244321}">
                <p14:modId xmlns:p14="http://schemas.microsoft.com/office/powerpoint/2010/main" val="1384410615"/>
              </p:ext>
            </p:extLst>
          </p:nvPr>
        </p:nvGraphicFramePr>
        <p:xfrm>
          <a:off x="1070436" y="2379605"/>
          <a:ext cx="4221019" cy="5174126"/>
        </p:xfrm>
        <a:graphic>
          <a:graphicData uri="http://schemas.openxmlformats.org/drawingml/2006/table">
            <a:tbl>
              <a:tblPr firstRow="1" bandRow="1">
                <a:tableStyleId>{21E4AEA4-8DFA-4A89-87EB-49C32662AFE0}</a:tableStyleId>
              </a:tblPr>
              <a:tblGrid>
                <a:gridCol w="699998">
                  <a:extLst>
                    <a:ext uri="{9D8B030D-6E8A-4147-A177-3AD203B41FA5}">
                      <a16:colId xmlns:a16="http://schemas.microsoft.com/office/drawing/2014/main" val="4079992816"/>
                    </a:ext>
                  </a:extLst>
                </a:gridCol>
                <a:gridCol w="3521021">
                  <a:extLst>
                    <a:ext uri="{9D8B030D-6E8A-4147-A177-3AD203B41FA5}">
                      <a16:colId xmlns:a16="http://schemas.microsoft.com/office/drawing/2014/main" val="921057710"/>
                    </a:ext>
                  </a:extLst>
                </a:gridCol>
              </a:tblGrid>
              <a:tr h="393414">
                <a:tc>
                  <a:txBody>
                    <a:bodyPr/>
                    <a:lstStyle/>
                    <a:p>
                      <a:r>
                        <a:rPr lang="nl-NL" sz="1050" dirty="0">
                          <a:solidFill>
                            <a:schemeClr val="bg2"/>
                          </a:solidFill>
                        </a:rPr>
                        <a:t>Domein</a:t>
                      </a:r>
                    </a:p>
                  </a:txBody>
                  <a:tcPr/>
                </a:tc>
                <a:tc>
                  <a:txBody>
                    <a:bodyPr/>
                    <a:lstStyle/>
                    <a:p>
                      <a:r>
                        <a:rPr lang="nl-NL" sz="1800" dirty="0">
                          <a:solidFill>
                            <a:schemeClr val="bg2"/>
                          </a:solidFill>
                        </a:rPr>
                        <a:t>Wettelijke taken</a:t>
                      </a:r>
                    </a:p>
                  </a:txBody>
                  <a:tcPr/>
                </a:tc>
                <a:extLst>
                  <a:ext uri="{0D108BD9-81ED-4DB2-BD59-A6C34878D82A}">
                    <a16:rowId xmlns:a16="http://schemas.microsoft.com/office/drawing/2014/main" val="2140858874"/>
                  </a:ext>
                </a:extLst>
              </a:tr>
              <a:tr h="272948">
                <a:tc rowSpan="8">
                  <a:txBody>
                    <a:bodyPr/>
                    <a:lstStyle/>
                    <a:p>
                      <a:r>
                        <a:rPr lang="nl-NL" sz="1200" b="1" dirty="0">
                          <a:solidFill>
                            <a:srgbClr val="FFFFFF"/>
                          </a:solidFill>
                        </a:rPr>
                        <a:t>                        Participatiewet </a:t>
                      </a:r>
                    </a:p>
                  </a:txBody>
                  <a:tcPr vert="vert270">
                    <a:solidFill>
                      <a:schemeClr val="accent2"/>
                    </a:solidFill>
                  </a:tcPr>
                </a:tc>
                <a:tc>
                  <a:txBody>
                    <a:bodyPr/>
                    <a:lstStyle/>
                    <a:p>
                      <a:r>
                        <a:rPr lang="nl-NL" sz="1200" b="0" dirty="0"/>
                        <a:t>Uitkeringsverstrekking</a:t>
                      </a:r>
                    </a:p>
                  </a:txBody>
                  <a:tcPr/>
                </a:tc>
                <a:extLst>
                  <a:ext uri="{0D108BD9-81ED-4DB2-BD59-A6C34878D82A}">
                    <a16:rowId xmlns:a16="http://schemas.microsoft.com/office/drawing/2014/main" val="110643111"/>
                  </a:ext>
                </a:extLst>
              </a:tr>
              <a:tr h="818845">
                <a:tc vMerge="1">
                  <a:txBody>
                    <a:bodyPr/>
                    <a:lstStyle/>
                    <a:p>
                      <a:endParaRPr lang="nl-NL" sz="1200"/>
                    </a:p>
                  </a:txBody>
                  <a:tcPr/>
                </a:tc>
                <a:tc>
                  <a:txBody>
                    <a:bodyPr/>
                    <a:lstStyle/>
                    <a:p>
                      <a:r>
                        <a:rPr lang="nl-NL" sz="1200" dirty="0"/>
                        <a:t>Ondersteuning uitkeringsgerechtigden</a:t>
                      </a:r>
                    </a:p>
                    <a:p>
                      <a:pPr marL="171450" indent="-171450">
                        <a:buFont typeface="Arial" panose="020B0604020202020204" pitchFamily="34" charset="0"/>
                        <a:buChar char="•"/>
                      </a:pPr>
                      <a:r>
                        <a:rPr lang="nl-NL" sz="1200" dirty="0"/>
                        <a:t>Poort en matching</a:t>
                      </a:r>
                    </a:p>
                    <a:p>
                      <a:pPr marL="171450" indent="-171450">
                        <a:buFont typeface="Arial" panose="020B0604020202020204" pitchFamily="34" charset="0"/>
                        <a:buChar char="•"/>
                      </a:pPr>
                      <a:r>
                        <a:rPr lang="nl-NL" sz="1200" dirty="0"/>
                        <a:t>Ontwikkellijnen</a:t>
                      </a:r>
                    </a:p>
                    <a:p>
                      <a:pPr marL="171450" indent="-171450">
                        <a:buFont typeface="Arial" panose="020B0604020202020204" pitchFamily="34" charset="0"/>
                        <a:buChar char="•"/>
                      </a:pPr>
                      <a:r>
                        <a:rPr lang="nl-NL" sz="1200" dirty="0"/>
                        <a:t>Omscholingstrajecten</a:t>
                      </a:r>
                    </a:p>
                  </a:txBody>
                  <a:tcPr/>
                </a:tc>
                <a:extLst>
                  <a:ext uri="{0D108BD9-81ED-4DB2-BD59-A6C34878D82A}">
                    <a16:rowId xmlns:a16="http://schemas.microsoft.com/office/drawing/2014/main" val="1943180650"/>
                  </a:ext>
                </a:extLst>
              </a:tr>
              <a:tr h="314746">
                <a:tc vMerge="1">
                  <a:txBody>
                    <a:bodyPr/>
                    <a:lstStyle/>
                    <a:p>
                      <a:endParaRPr lang="nl-NL"/>
                    </a:p>
                  </a:txBody>
                  <a:tcPr/>
                </a:tc>
                <a:tc>
                  <a:txBody>
                    <a:bodyPr/>
                    <a:lstStyle/>
                    <a:p>
                      <a:r>
                        <a:rPr lang="nl-NL" sz="1200" dirty="0"/>
                        <a:t>Werkgeversdienstverlening en WSP</a:t>
                      </a:r>
                    </a:p>
                  </a:txBody>
                  <a:tcPr/>
                </a:tc>
                <a:extLst>
                  <a:ext uri="{0D108BD9-81ED-4DB2-BD59-A6C34878D82A}">
                    <a16:rowId xmlns:a16="http://schemas.microsoft.com/office/drawing/2014/main" val="2280312919"/>
                  </a:ext>
                </a:extLst>
              </a:tr>
              <a:tr h="314746">
                <a:tc vMerge="1">
                  <a:txBody>
                    <a:bodyPr/>
                    <a:lstStyle/>
                    <a:p>
                      <a:endParaRPr lang="nl-NL" sz="1200"/>
                    </a:p>
                  </a:txBody>
                  <a:tcPr/>
                </a:tc>
                <a:tc>
                  <a:txBody>
                    <a:bodyPr/>
                    <a:lstStyle/>
                    <a:p>
                      <a:r>
                        <a:rPr lang="nl-NL" sz="1200" dirty="0"/>
                        <a:t>Uitvoering sociale werkvoorziening</a:t>
                      </a:r>
                    </a:p>
                  </a:txBody>
                  <a:tcPr/>
                </a:tc>
                <a:extLst>
                  <a:ext uri="{0D108BD9-81ED-4DB2-BD59-A6C34878D82A}">
                    <a16:rowId xmlns:a16="http://schemas.microsoft.com/office/drawing/2014/main" val="3488464739"/>
                  </a:ext>
                </a:extLst>
              </a:tr>
              <a:tr h="272948">
                <a:tc vMerge="1">
                  <a:txBody>
                    <a:bodyPr/>
                    <a:lstStyle/>
                    <a:p>
                      <a:endParaRPr lang="nl-NL" sz="1200"/>
                    </a:p>
                  </a:txBody>
                  <a:tcPr/>
                </a:tc>
                <a:tc>
                  <a:txBody>
                    <a:bodyPr/>
                    <a:lstStyle/>
                    <a:p>
                      <a:r>
                        <a:rPr lang="nl-NL" sz="1200" dirty="0"/>
                        <a:t>Uitvoering regeling Nieuw Beschut</a:t>
                      </a:r>
                    </a:p>
                  </a:txBody>
                  <a:tcPr/>
                </a:tc>
                <a:extLst>
                  <a:ext uri="{0D108BD9-81ED-4DB2-BD59-A6C34878D82A}">
                    <a16:rowId xmlns:a16="http://schemas.microsoft.com/office/drawing/2014/main" val="3480569959"/>
                  </a:ext>
                </a:extLst>
              </a:tr>
              <a:tr h="272948">
                <a:tc vMerge="1">
                  <a:txBody>
                    <a:bodyPr/>
                    <a:lstStyle/>
                    <a:p>
                      <a:endParaRPr lang="nl-NL"/>
                    </a:p>
                  </a:txBody>
                  <a:tcPr/>
                </a:tc>
                <a:tc>
                  <a:txBody>
                    <a:bodyPr/>
                    <a:lstStyle/>
                    <a:p>
                      <a:r>
                        <a:rPr lang="nl-NL" sz="1200" dirty="0"/>
                        <a:t>Begeleiding LKS-doelgroep</a:t>
                      </a:r>
                    </a:p>
                  </a:txBody>
                  <a:tcPr/>
                </a:tc>
                <a:extLst>
                  <a:ext uri="{0D108BD9-81ED-4DB2-BD59-A6C34878D82A}">
                    <a16:rowId xmlns:a16="http://schemas.microsoft.com/office/drawing/2014/main" val="3210466005"/>
                  </a:ext>
                </a:extLst>
              </a:tr>
              <a:tr h="272948">
                <a:tc vMerge="1">
                  <a:txBody>
                    <a:bodyPr/>
                    <a:lstStyle/>
                    <a:p>
                      <a:endParaRPr lang="nl-NL"/>
                    </a:p>
                  </a:txBody>
                  <a:tcPr/>
                </a:tc>
                <a:tc>
                  <a:txBody>
                    <a:bodyPr/>
                    <a:lstStyle/>
                    <a:p>
                      <a:r>
                        <a:rPr lang="nl-NL" sz="1200" dirty="0"/>
                        <a:t>Zelfmelding niet-uitkeringsgerechtigden</a:t>
                      </a:r>
                    </a:p>
                  </a:txBody>
                  <a:tcPr/>
                </a:tc>
                <a:extLst>
                  <a:ext uri="{0D108BD9-81ED-4DB2-BD59-A6C34878D82A}">
                    <a16:rowId xmlns:a16="http://schemas.microsoft.com/office/drawing/2014/main" val="324106569"/>
                  </a:ext>
                </a:extLst>
              </a:tr>
              <a:tr h="454914">
                <a:tc vMerge="1">
                  <a:txBody>
                    <a:bodyPr/>
                    <a:lstStyle/>
                    <a:p>
                      <a:endParaRPr lang="nl-NL" sz="1200"/>
                    </a:p>
                  </a:txBody>
                  <a:tcPr/>
                </a:tc>
                <a:tc>
                  <a:txBody>
                    <a:bodyPr/>
                    <a:lstStyle/>
                    <a:p>
                      <a:pPr marL="0" indent="0">
                        <a:buFont typeface="Arial" panose="020B0604020202020204" pitchFamily="34" charset="0"/>
                        <a:buNone/>
                      </a:pPr>
                      <a:r>
                        <a:rPr lang="nl-NL" sz="1200" dirty="0"/>
                        <a:t>Jongeren zonder startkwalificatie en geen inkomsten</a:t>
                      </a:r>
                    </a:p>
                  </a:txBody>
                  <a:tcPr/>
                </a:tc>
                <a:extLst>
                  <a:ext uri="{0D108BD9-81ED-4DB2-BD59-A6C34878D82A}">
                    <a16:rowId xmlns:a16="http://schemas.microsoft.com/office/drawing/2014/main" val="1868786094"/>
                  </a:ext>
                </a:extLst>
              </a:tr>
              <a:tr h="272948">
                <a:tc rowSpan="2">
                  <a:txBody>
                    <a:bodyPr/>
                    <a:lstStyle/>
                    <a:p>
                      <a:r>
                        <a:rPr lang="nl-NL" sz="1200" b="1" dirty="0">
                          <a:solidFill>
                            <a:srgbClr val="FFFFFF"/>
                          </a:solidFill>
                        </a:rPr>
                        <a:t>Schuld</a:t>
                      </a:r>
                    </a:p>
                  </a:txBody>
                  <a:tcPr vert="vert270">
                    <a:solidFill>
                      <a:schemeClr val="accent2"/>
                    </a:solidFill>
                  </a:tcPr>
                </a:tc>
                <a:tc>
                  <a:txBody>
                    <a:bodyPr/>
                    <a:lstStyle/>
                    <a:p>
                      <a:r>
                        <a:rPr lang="nl-NL" sz="1200" b="0" dirty="0"/>
                        <a:t>Schulddienstverlening particulieren, ondernemers</a:t>
                      </a:r>
                    </a:p>
                  </a:txBody>
                  <a:tcPr/>
                </a:tc>
                <a:extLst>
                  <a:ext uri="{0D108BD9-81ED-4DB2-BD59-A6C34878D82A}">
                    <a16:rowId xmlns:a16="http://schemas.microsoft.com/office/drawing/2014/main" val="1490788336"/>
                  </a:ext>
                </a:extLst>
              </a:tr>
              <a:tr h="316684">
                <a:tc vMerge="1">
                  <a:txBody>
                    <a:bodyPr/>
                    <a:lstStyle/>
                    <a:p>
                      <a:endParaRPr lang="nl-NL" sz="1200" b="1"/>
                    </a:p>
                  </a:txBody>
                  <a:tcPr/>
                </a:tc>
                <a:tc>
                  <a:txBody>
                    <a:bodyPr/>
                    <a:lstStyle/>
                    <a:p>
                      <a:pPr marL="0" indent="0">
                        <a:buFont typeface="Arial" panose="020B0604020202020204" pitchFamily="34" charset="0"/>
                        <a:buNone/>
                      </a:pPr>
                      <a:r>
                        <a:rPr lang="nl-NL" sz="1200" b="0" dirty="0"/>
                        <a:t>Preventie/budgetbeheer (onderdeel van traject)</a:t>
                      </a:r>
                    </a:p>
                  </a:txBody>
                  <a:tcPr/>
                </a:tc>
                <a:extLst>
                  <a:ext uri="{0D108BD9-81ED-4DB2-BD59-A6C34878D82A}">
                    <a16:rowId xmlns:a16="http://schemas.microsoft.com/office/drawing/2014/main" val="718396716"/>
                  </a:ext>
                </a:extLst>
              </a:tr>
              <a:tr h="1182776">
                <a:tc>
                  <a:txBody>
                    <a:bodyPr/>
                    <a:lstStyle/>
                    <a:p>
                      <a:pPr algn="ctr"/>
                      <a:r>
                        <a:rPr lang="nl-NL" sz="1200" b="1" dirty="0">
                          <a:solidFill>
                            <a:srgbClr val="FFFFFF"/>
                          </a:solidFill>
                        </a:rPr>
                        <a:t>  Minima</a:t>
                      </a:r>
                    </a:p>
                  </a:txBody>
                  <a:tcPr vert="vert270">
                    <a:solidFill>
                      <a:schemeClr val="accent2"/>
                    </a:solidFill>
                  </a:tcPr>
                </a:tc>
                <a:tc>
                  <a:txBody>
                    <a:bodyPr/>
                    <a:lstStyle/>
                    <a:p>
                      <a:r>
                        <a:rPr lang="nl-NL" sz="1200" b="0" dirty="0"/>
                        <a:t>Team Inkomen:</a:t>
                      </a:r>
                    </a:p>
                    <a:p>
                      <a:pPr marL="171450" indent="-171450">
                        <a:buFont typeface="Arial" panose="020B0604020202020204" pitchFamily="34" charset="0"/>
                        <a:buChar char="•"/>
                      </a:pPr>
                      <a:r>
                        <a:rPr lang="nl-NL" sz="1200" dirty="0"/>
                        <a:t>Individuele inkomenstoeslag</a:t>
                      </a:r>
                    </a:p>
                    <a:p>
                      <a:pPr marL="171450" indent="-171450">
                        <a:buFont typeface="Arial" panose="020B0604020202020204" pitchFamily="34" charset="0"/>
                        <a:buChar char="•"/>
                      </a:pPr>
                      <a:r>
                        <a:rPr lang="nl-NL" sz="1200" dirty="0"/>
                        <a:t>Sport, cultuur, onderwijs- regelingen</a:t>
                      </a:r>
                    </a:p>
                    <a:p>
                      <a:pPr marL="171450" indent="-171450">
                        <a:buFont typeface="Arial" panose="020B0604020202020204" pitchFamily="34" charset="0"/>
                        <a:buChar char="•"/>
                      </a:pPr>
                      <a:r>
                        <a:rPr lang="nl-NL" sz="1200" dirty="0"/>
                        <a:t>Bijzondere regelingen en bijz. bijstand.</a:t>
                      </a:r>
                    </a:p>
                  </a:txBody>
                  <a:tcPr/>
                </a:tc>
                <a:extLst>
                  <a:ext uri="{0D108BD9-81ED-4DB2-BD59-A6C34878D82A}">
                    <a16:rowId xmlns:a16="http://schemas.microsoft.com/office/drawing/2014/main" val="438136467"/>
                  </a:ext>
                </a:extLst>
              </a:tr>
            </a:tbl>
          </a:graphicData>
        </a:graphic>
      </p:graphicFrame>
      <p:graphicFrame>
        <p:nvGraphicFramePr>
          <p:cNvPr id="8" name="Table 2">
            <a:extLst>
              <a:ext uri="{FF2B5EF4-FFF2-40B4-BE49-F238E27FC236}">
                <a16:creationId xmlns:a16="http://schemas.microsoft.com/office/drawing/2014/main" id="{D9A1AEBB-2A5D-4ED1-81E4-C9E2A6B723AD}"/>
              </a:ext>
            </a:extLst>
          </p:cNvPr>
          <p:cNvGraphicFramePr>
            <a:graphicFrameLocks noGrp="1"/>
          </p:cNvGraphicFramePr>
          <p:nvPr>
            <p:extLst>
              <p:ext uri="{D42A27DB-BD31-4B8C-83A1-F6EECF244321}">
                <p14:modId xmlns:p14="http://schemas.microsoft.com/office/powerpoint/2010/main" val="1604849950"/>
              </p:ext>
            </p:extLst>
          </p:nvPr>
        </p:nvGraphicFramePr>
        <p:xfrm>
          <a:off x="5324467" y="2392218"/>
          <a:ext cx="4491722" cy="5185518"/>
        </p:xfrm>
        <a:graphic>
          <a:graphicData uri="http://schemas.openxmlformats.org/drawingml/2006/table">
            <a:tbl>
              <a:tblPr firstRow="1" bandRow="1">
                <a:tableStyleId>{F5AB1C69-6EDB-4FF4-983F-18BD219EF322}</a:tableStyleId>
              </a:tblPr>
              <a:tblGrid>
                <a:gridCol w="744862">
                  <a:extLst>
                    <a:ext uri="{9D8B030D-6E8A-4147-A177-3AD203B41FA5}">
                      <a16:colId xmlns:a16="http://schemas.microsoft.com/office/drawing/2014/main" val="4079992816"/>
                    </a:ext>
                  </a:extLst>
                </a:gridCol>
                <a:gridCol w="3746860">
                  <a:extLst>
                    <a:ext uri="{9D8B030D-6E8A-4147-A177-3AD203B41FA5}">
                      <a16:colId xmlns:a16="http://schemas.microsoft.com/office/drawing/2014/main" val="921057710"/>
                    </a:ext>
                  </a:extLst>
                </a:gridCol>
              </a:tblGrid>
              <a:tr h="362982">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dirty="0">
                          <a:ln>
                            <a:noFill/>
                          </a:ln>
                          <a:solidFill>
                            <a:schemeClr val="bg2"/>
                          </a:solidFill>
                          <a:effectLst/>
                          <a:uLnTx/>
                          <a:uFillTx/>
                          <a:latin typeface="+mn-lt"/>
                          <a:ea typeface="+mn-ea"/>
                          <a:cs typeface="+mn-cs"/>
                        </a:rPr>
                        <a:t>Domein</a:t>
                      </a:r>
                    </a:p>
                  </a:txBody>
                  <a:tcPr/>
                </a:tc>
                <a:tc>
                  <a:txBody>
                    <a:bodyPr/>
                    <a:lstStyle/>
                    <a:p>
                      <a:r>
                        <a:rPr lang="nl-NL" sz="1800" dirty="0">
                          <a:solidFill>
                            <a:schemeClr val="bg2"/>
                          </a:solidFill>
                        </a:rPr>
                        <a:t>Aanvullende taken</a:t>
                      </a:r>
                    </a:p>
                  </a:txBody>
                  <a:tcPr/>
                </a:tc>
                <a:extLst>
                  <a:ext uri="{0D108BD9-81ED-4DB2-BD59-A6C34878D82A}">
                    <a16:rowId xmlns:a16="http://schemas.microsoft.com/office/drawing/2014/main" val="2140858874"/>
                  </a:ext>
                </a:extLst>
              </a:tr>
              <a:tr h="280808">
                <a:tc rowSpan="2">
                  <a:txBody>
                    <a:bodyPr/>
                    <a:lstStyle/>
                    <a:p>
                      <a:r>
                        <a:rPr lang="nl-NL" sz="1200" b="1" dirty="0">
                          <a:solidFill>
                            <a:schemeClr val="bg2"/>
                          </a:solidFill>
                        </a:rPr>
                        <a:t>Breed</a:t>
                      </a:r>
                    </a:p>
                  </a:txBody>
                  <a:tcPr>
                    <a:solidFill>
                      <a:schemeClr val="accent3"/>
                    </a:solidFill>
                  </a:tcPr>
                </a:tc>
                <a:tc>
                  <a:txBody>
                    <a:bodyPr/>
                    <a:lstStyle/>
                    <a:p>
                      <a:r>
                        <a:rPr lang="nl-NL" sz="1200" b="0" dirty="0"/>
                        <a:t>Lokaal werken / betrokkenheid bij sociale teams</a:t>
                      </a:r>
                    </a:p>
                  </a:txBody>
                  <a:tcPr/>
                </a:tc>
                <a:extLst>
                  <a:ext uri="{0D108BD9-81ED-4DB2-BD59-A6C34878D82A}">
                    <a16:rowId xmlns:a16="http://schemas.microsoft.com/office/drawing/2014/main" val="2112722277"/>
                  </a:ext>
                </a:extLst>
              </a:tr>
              <a:tr h="280808">
                <a:tc vMerge="1">
                  <a:txBody>
                    <a:bodyPr/>
                    <a:lstStyle/>
                    <a:p>
                      <a:endParaRPr lang="nl-NL" sz="1200" b="1">
                        <a:solidFill>
                          <a:schemeClr val="bg2"/>
                        </a:solidFill>
                      </a:endParaRPr>
                    </a:p>
                  </a:txBody>
                  <a:tcPr>
                    <a:solidFill>
                      <a:schemeClr val="accent3"/>
                    </a:solidFill>
                  </a:tcPr>
                </a:tc>
                <a:tc>
                  <a:txBody>
                    <a:bodyPr/>
                    <a:lstStyle/>
                    <a:p>
                      <a:r>
                        <a:rPr lang="nl-NL" sz="1200" b="0" dirty="0"/>
                        <a:t>Crisisdienstverlening</a:t>
                      </a:r>
                    </a:p>
                  </a:txBody>
                  <a:tcPr/>
                </a:tc>
                <a:extLst>
                  <a:ext uri="{0D108BD9-81ED-4DB2-BD59-A6C34878D82A}">
                    <a16:rowId xmlns:a16="http://schemas.microsoft.com/office/drawing/2014/main" val="3321920283"/>
                  </a:ext>
                </a:extLst>
              </a:tr>
              <a:tr h="280808">
                <a:tc rowSpan="6">
                  <a:txBody>
                    <a:bodyPr/>
                    <a:lstStyle/>
                    <a:p>
                      <a:pPr algn="ctr"/>
                      <a:r>
                        <a:rPr lang="nl-NL" sz="1200" b="1" dirty="0">
                          <a:solidFill>
                            <a:schemeClr val="bg2"/>
                          </a:solidFill>
                        </a:rPr>
                        <a:t>            Participatiewet </a:t>
                      </a:r>
                    </a:p>
                  </a:txBody>
                  <a:tcPr vert="vert270">
                    <a:solidFill>
                      <a:schemeClr val="accent3"/>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dirty="0"/>
                        <a:t>Ondersteuning arbeidsmarktbeleid (-regio)</a:t>
                      </a:r>
                    </a:p>
                  </a:txBody>
                  <a:tcPr/>
                </a:tc>
                <a:extLst>
                  <a:ext uri="{0D108BD9-81ED-4DB2-BD59-A6C34878D82A}">
                    <a16:rowId xmlns:a16="http://schemas.microsoft.com/office/drawing/2014/main" val="3169405019"/>
                  </a:ext>
                </a:extLst>
              </a:tr>
              <a:tr h="280808">
                <a:tc vMerge="1">
                  <a:txBody>
                    <a:bodyPr/>
                    <a:lstStyle/>
                    <a:p>
                      <a:pPr algn="ctr"/>
                      <a:r>
                        <a:rPr lang="nl-NL" sz="1200" b="1">
                          <a:solidFill>
                            <a:schemeClr val="bg2"/>
                          </a:solidFill>
                        </a:rPr>
                        <a:t>            Participatiewet </a:t>
                      </a:r>
                    </a:p>
                  </a:txBody>
                  <a:tcPr vert="vert270">
                    <a:solidFill>
                      <a:schemeClr val="accent3"/>
                    </a:solidFill>
                  </a:tcPr>
                </a:tc>
                <a:tc>
                  <a:txBody>
                    <a:bodyPr/>
                    <a:lstStyle/>
                    <a:p>
                      <a:r>
                        <a:rPr lang="nl-NL" sz="1200" b="0" dirty="0"/>
                        <a:t>Wet inburgering (poortfunctie / intake)</a:t>
                      </a:r>
                    </a:p>
                  </a:txBody>
                  <a:tcPr/>
                </a:tc>
                <a:extLst>
                  <a:ext uri="{0D108BD9-81ED-4DB2-BD59-A6C34878D82A}">
                    <a16:rowId xmlns:a16="http://schemas.microsoft.com/office/drawing/2014/main" val="110643111"/>
                  </a:ext>
                </a:extLst>
              </a:tr>
              <a:tr h="468013">
                <a:tc vMerge="1">
                  <a:txBody>
                    <a:bodyPr/>
                    <a:lstStyle/>
                    <a:p>
                      <a:endParaRPr lang="nl-NL" sz="1200"/>
                    </a:p>
                  </a:txBody>
                  <a:tcPr/>
                </a:tc>
                <a:tc>
                  <a:txBody>
                    <a:bodyPr/>
                    <a:lstStyle/>
                    <a:p>
                      <a:r>
                        <a:rPr lang="nl-NL" sz="1200" dirty="0"/>
                        <a:t>Gebied tussen SW en dagbesteding:</a:t>
                      </a:r>
                    </a:p>
                    <a:p>
                      <a:r>
                        <a:rPr lang="nl-NL" sz="1200" dirty="0"/>
                        <a:t>Arbeidsmatige dagbesteding/ labelloos werken</a:t>
                      </a:r>
                    </a:p>
                  </a:txBody>
                  <a:tcPr/>
                </a:tc>
                <a:extLst>
                  <a:ext uri="{0D108BD9-81ED-4DB2-BD59-A6C34878D82A}">
                    <a16:rowId xmlns:a16="http://schemas.microsoft.com/office/drawing/2014/main" val="3488464739"/>
                  </a:ext>
                </a:extLst>
              </a:tr>
              <a:tr h="655217">
                <a:tc vMerge="1">
                  <a:txBody>
                    <a:bodyPr/>
                    <a:lstStyle/>
                    <a:p>
                      <a:r>
                        <a:rPr lang="nl-NL" sz="1200" b="1">
                          <a:solidFill>
                            <a:schemeClr val="bg2"/>
                          </a:solidFill>
                        </a:rPr>
                        <a:t>        Participatiewet</a:t>
                      </a:r>
                    </a:p>
                  </a:txBody>
                  <a:tcPr vert="vert270">
                    <a:solidFill>
                      <a:schemeClr val="accent3"/>
                    </a:solidFill>
                  </a:tcPr>
                </a:tc>
                <a:tc>
                  <a:txBody>
                    <a:bodyPr/>
                    <a:lstStyle/>
                    <a:p>
                      <a:r>
                        <a:rPr lang="nl-NL" sz="1200" dirty="0"/>
                        <a:t>Indicatie garantiebaan (baanafspraken - LKS)</a:t>
                      </a:r>
                    </a:p>
                    <a:p>
                      <a:pPr marL="171450" indent="-171450">
                        <a:buFont typeface="Arial" panose="020B0604020202020204" pitchFamily="34" charset="0"/>
                        <a:buChar char="•"/>
                      </a:pPr>
                      <a:r>
                        <a:rPr lang="nl-NL" sz="1200" dirty="0"/>
                        <a:t>Bijstand (zelfmelders)</a:t>
                      </a:r>
                    </a:p>
                    <a:p>
                      <a:pPr marL="171450" indent="-171450">
                        <a:buFont typeface="Arial" panose="020B0604020202020204" pitchFamily="34" charset="0"/>
                        <a:buChar char="•"/>
                      </a:pPr>
                      <a:r>
                        <a:rPr lang="nl-NL" sz="1200" dirty="0"/>
                        <a:t>Pro/Vso-scholen</a:t>
                      </a:r>
                    </a:p>
                  </a:txBody>
                  <a:tcPr/>
                </a:tc>
                <a:extLst>
                  <a:ext uri="{0D108BD9-81ED-4DB2-BD59-A6C34878D82A}">
                    <a16:rowId xmlns:a16="http://schemas.microsoft.com/office/drawing/2014/main" val="2558631316"/>
                  </a:ext>
                </a:extLst>
              </a:tr>
              <a:tr h="280808">
                <a:tc vMerge="1">
                  <a:txBody>
                    <a:bodyPr/>
                    <a:lstStyle/>
                    <a:p>
                      <a:endParaRPr lang="nl-NL"/>
                    </a:p>
                  </a:txBody>
                  <a:tcPr/>
                </a:tc>
                <a:tc>
                  <a:txBody>
                    <a:bodyPr/>
                    <a:lstStyle/>
                    <a:p>
                      <a:r>
                        <a:rPr lang="nl-NL" sz="1200" b="0" dirty="0"/>
                        <a:t>Aanpak jeugdwerkloosheid (deeltaken)</a:t>
                      </a:r>
                    </a:p>
                  </a:txBody>
                  <a:tcPr/>
                </a:tc>
                <a:extLst>
                  <a:ext uri="{0D108BD9-81ED-4DB2-BD59-A6C34878D82A}">
                    <a16:rowId xmlns:a16="http://schemas.microsoft.com/office/drawing/2014/main" val="2953191119"/>
                  </a:ext>
                </a:extLst>
              </a:tr>
              <a:tr h="280808">
                <a:tc vMerge="1">
                  <a:txBody>
                    <a:bodyPr/>
                    <a:lstStyle/>
                    <a:p>
                      <a:endParaRPr lang="nl-NL" sz="1200" b="1"/>
                    </a:p>
                  </a:txBody>
                  <a:tcPr/>
                </a:tc>
                <a:tc>
                  <a:txBody>
                    <a:bodyPr/>
                    <a:lstStyle/>
                    <a:p>
                      <a:r>
                        <a:rPr lang="nl-NL" sz="1200" b="0" dirty="0"/>
                        <a:t>Betrokkenheid bij lokale projecten </a:t>
                      </a:r>
                    </a:p>
                  </a:txBody>
                  <a:tcPr/>
                </a:tc>
                <a:extLst>
                  <a:ext uri="{0D108BD9-81ED-4DB2-BD59-A6C34878D82A}">
                    <a16:rowId xmlns:a16="http://schemas.microsoft.com/office/drawing/2014/main" val="4034761627"/>
                  </a:ext>
                </a:extLst>
              </a:tr>
              <a:tr h="816709">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Schuld</a:t>
                      </a:r>
                    </a:p>
                  </a:txBody>
                  <a:tcPr vert="vert270">
                    <a:solidFill>
                      <a:schemeClr val="accent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t>Aanvullende preventie o.b.v. signaalgerichte sturing </a:t>
                      </a:r>
                      <a:r>
                        <a:rPr lang="nl-NL" sz="1200" dirty="0"/>
                        <a:t>(bijv. huurachterstand of achterstand ziektekosten).</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t>Aanvullend aanbod budgetbeheer en trainingen</a:t>
                      </a:r>
                      <a:endParaRPr lang="nl-NL" sz="1200" dirty="0"/>
                    </a:p>
                  </a:txBody>
                  <a:tcPr/>
                </a:tc>
                <a:extLst>
                  <a:ext uri="{0D108BD9-81ED-4DB2-BD59-A6C34878D82A}">
                    <a16:rowId xmlns:a16="http://schemas.microsoft.com/office/drawing/2014/main" val="3967274710"/>
                  </a:ext>
                </a:extLst>
              </a:tr>
              <a:tr h="1179691">
                <a:tc>
                  <a:txBody>
                    <a:bodyPr/>
                    <a:lstStyle/>
                    <a:p>
                      <a:r>
                        <a:rPr lang="nl-NL" sz="1200" b="1" dirty="0">
                          <a:solidFill>
                            <a:schemeClr val="bg2"/>
                          </a:solidFill>
                        </a:rPr>
                        <a:t>    Minima</a:t>
                      </a:r>
                    </a:p>
                  </a:txBody>
                  <a:tcPr vert="vert270">
                    <a:solidFill>
                      <a:schemeClr val="accent3"/>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u="sng" dirty="0"/>
                        <a:t>Alle overige minimaregelingen</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Ondersteuning kinderopvangentoeslagenaffaire</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Ondersteuning regeling chronische zieken</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Bijzondere regeling: Vergoeding kinderopvang</a:t>
                      </a:r>
                      <a:br>
                        <a:rPr lang="nl-NL" sz="1200" dirty="0"/>
                      </a:br>
                      <a:r>
                        <a:rPr lang="nl-NL" sz="1200" b="0" dirty="0"/>
                        <a:t>Collectieve zorgverzekering</a:t>
                      </a:r>
                    </a:p>
                    <a:p>
                      <a:endParaRPr lang="nl-NL" sz="1200" dirty="0"/>
                    </a:p>
                  </a:txBody>
                  <a:tcPr/>
                </a:tc>
                <a:extLst>
                  <a:ext uri="{0D108BD9-81ED-4DB2-BD59-A6C34878D82A}">
                    <a16:rowId xmlns:a16="http://schemas.microsoft.com/office/drawing/2014/main" val="438136467"/>
                  </a:ext>
                </a:extLst>
              </a:tr>
            </a:tbl>
          </a:graphicData>
        </a:graphic>
      </p:graphicFrame>
      <p:sp>
        <p:nvSpPr>
          <p:cNvPr id="3" name="Slide Number Placeholder 2">
            <a:extLst>
              <a:ext uri="{FF2B5EF4-FFF2-40B4-BE49-F238E27FC236}">
                <a16:creationId xmlns:a16="http://schemas.microsoft.com/office/drawing/2014/main" id="{EC3162E6-8C1B-451A-A54F-24A49E5DFDAB}"/>
              </a:ext>
            </a:extLst>
          </p:cNvPr>
          <p:cNvSpPr>
            <a:spLocks noGrp="1"/>
          </p:cNvSpPr>
          <p:nvPr>
            <p:ph type="sldNum" sz="quarter" idx="20"/>
          </p:nvPr>
        </p:nvSpPr>
        <p:spPr/>
        <p:txBody>
          <a:bodyPr/>
          <a:lstStyle/>
          <a:p>
            <a:fld id="{1336C48C-F87C-4E4B-81EF-5027B17D1F61}" type="slidenum">
              <a:rPr lang="nl-NL" noProof="1" smtClean="0"/>
              <a:pPr/>
              <a:t>25</a:t>
            </a:fld>
            <a:endParaRPr lang="nl-NL" noProof="1"/>
          </a:p>
        </p:txBody>
      </p:sp>
      <p:sp>
        <p:nvSpPr>
          <p:cNvPr id="7" name="Content Placeholder 5">
            <a:extLst>
              <a:ext uri="{FF2B5EF4-FFF2-40B4-BE49-F238E27FC236}">
                <a16:creationId xmlns:a16="http://schemas.microsoft.com/office/drawing/2014/main" id="{486218C0-A28F-49B6-85BE-F06954E5C0F3}"/>
              </a:ext>
            </a:extLst>
          </p:cNvPr>
          <p:cNvSpPr>
            <a:spLocks noGrp="1"/>
          </p:cNvSpPr>
          <p:nvPr>
            <p:ph idx="1"/>
          </p:nvPr>
        </p:nvSpPr>
        <p:spPr>
          <a:xfrm>
            <a:off x="1080000" y="1817999"/>
            <a:ext cx="8568000" cy="5256000"/>
          </a:xfrm>
        </p:spPr>
        <p:txBody>
          <a:bodyPr/>
          <a:lstStyle/>
          <a:p>
            <a:r>
              <a:rPr lang="nl-NL" sz="1400" dirty="0"/>
              <a:t>De taken van Avres zoals genoemd op de vorige pagina’s, zijn te verdelen in wettelijke taken en aanvullende taken, de taken die Avres daarnaast oppakt in het kader van haar bredere taakopvatting.</a:t>
            </a:r>
            <a:endParaRPr lang="nl-NL" sz="1400" b="1" dirty="0"/>
          </a:p>
        </p:txBody>
      </p:sp>
    </p:spTree>
    <p:extLst>
      <p:ext uri="{BB962C8B-B14F-4D97-AF65-F5344CB8AC3E}">
        <p14:creationId xmlns:p14="http://schemas.microsoft.com/office/powerpoint/2010/main" val="2754116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0.  Nulscenario</a:t>
            </a:r>
          </a:p>
          <a:p>
            <a:endParaRPr lang="nl-NL" sz="1400" dirty="0"/>
          </a:p>
          <a:p>
            <a:r>
              <a:rPr lang="nl-NL" sz="1400" dirty="0"/>
              <a:t>De essentie van dit scenario is dat Avres en de gemeenten geen expliciete keuzes maken. Er wordt geen focus aangebracht in de werkzaamheden en het aanbod van Avres. In dit scenario blijft Avres derhalve doen wat ze doet. Dit met dezelfde betrokkenheid en gedrevenheid die Avres kenmerkt. </a:t>
            </a:r>
          </a:p>
          <a:p>
            <a:endParaRPr lang="nl-NL" sz="1400" dirty="0"/>
          </a:p>
          <a:p>
            <a:r>
              <a:rPr lang="nl-NL" sz="1400" dirty="0"/>
              <a:t>Gegeven de financiële opgave en de autonome ontwikkelingen zal de druk op Avres als ook op de gemeenten, toenemen. In dit scenario behoudt Avres het huidige takenpakket, ondanks die toenemende druk. Avres zal haar best doen om op alle fronten het kwaliteitsniveau te handhaven. Minder mensen moeten echter meer werk verzetten. Dit zal derhalve ontegenzeggelijk tot enige versobering leiden, met name voor wat betreft de aanvullende taken die Avres bovenop wettelijke taken uitvoert. Er wordt gestreefd naar maximale efficiëntie. Meer dan ooit richt Avres zich op doen wat ze moet doen. Er is geen tijd en ruimte voor extra’s of nieuwe projecten. De flexibiliteit zal afnemen, en afhandelingstermijnen zullen bijvoorbeeld op gaan lopen.</a:t>
            </a:r>
          </a:p>
          <a:p>
            <a:endParaRPr lang="nl-NL" sz="1400" dirty="0"/>
          </a:p>
          <a:p>
            <a:r>
              <a:rPr lang="nl-NL" sz="1400" dirty="0"/>
              <a:t>Basistaken worden sober, maar doelmatig ingevuld. In de aanvullende taken maakt Avres een aantal keuzes. Ze wil zoveel mogelijk betrokken blijven, maar niet alles zal meer kunnen met dezelfde inzet als hiervoor.  Zo voorzien we minder uitstroom, minder ruimte voor maatwerk en labelloos werken en een versobering van dienstverlening voor bijvoorbeeld niet-uitkeringsgerechtigden en mensen met een indicatie baanafspraak. De druk op gemeentelijke schulddienstverlening, WMO en Jeugd neemt hierdoor waarschijnlijk (licht) toe.</a:t>
            </a:r>
          </a:p>
          <a:p>
            <a:endParaRPr lang="nl-NL" sz="1400" dirty="0"/>
          </a:p>
          <a:p>
            <a:r>
              <a:rPr lang="nl-NL" sz="1400" dirty="0"/>
              <a:t>In dit scenario mag alles een tandje minder, maar heeft dat weerslag op de borging van kwaliteit en de brede taakopvatting van Avres. </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Scenario’s voor de toekomst</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26</a:t>
            </a:fld>
            <a:endParaRPr lang="nl-NL" noProof="1"/>
          </a:p>
        </p:txBody>
      </p:sp>
    </p:spTree>
    <p:extLst>
      <p:ext uri="{BB962C8B-B14F-4D97-AF65-F5344CB8AC3E}">
        <p14:creationId xmlns:p14="http://schemas.microsoft.com/office/powerpoint/2010/main" val="2819023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1.  Excelleren in de kerntaken</a:t>
            </a:r>
          </a:p>
          <a:p>
            <a:endParaRPr lang="nl-NL" sz="1400" b="1" dirty="0"/>
          </a:p>
          <a:p>
            <a:r>
              <a:rPr lang="nl-NL" sz="1400" dirty="0"/>
              <a:t>In dit scenario kiezen gemeenten en Avres er voor om een duidelijke focus aan te brengen. Avres richt zich op haar primaire wettelijke taken. Ten aanzien van de aanvullende taken maakt ze bewust keuzes om een aantal zaken niet meer te doen en een aantal zaken minder te doen. Ze wordt daarin meer volgend dan leidend. De ruimte die dit beidt gebruikt Avres om te excelleren op haar kerntaken.</a:t>
            </a:r>
          </a:p>
          <a:p>
            <a:endParaRPr lang="nl-NL" sz="1400" dirty="0"/>
          </a:p>
          <a:p>
            <a:r>
              <a:rPr lang="nl-NL" sz="1400" dirty="0"/>
              <a:t>Avres richt zich maximaal op extra uitstroom. Ze investeert extra in het SW bedrijf. Ze maakt de keuze om minder lokaal aanwezig te zijn, maar daar waar ze aanwezig is biedt ze extra ruimte voor leerlijnen en ontwikkelmogelijkheden. De toegevoegde waarde van het SW bedrijf stijgt. Uitstroom neemt toe.</a:t>
            </a:r>
          </a:p>
          <a:p>
            <a:endParaRPr lang="nl-NL" sz="1400" dirty="0"/>
          </a:p>
          <a:p>
            <a:r>
              <a:rPr lang="nl-NL" sz="1400" dirty="0"/>
              <a:t>Avres investeert in haar systemen om haar wettelijke taken nog beter en efficiënter in te kunnen vullen. Er is extra focus op opleiding en omscholing, actievere begeleiding van mensen die dit nodig hebben en ze richt zich zakelijk op convenanten met gemeenten en/of publieke partners over de dienstverlening. </a:t>
            </a:r>
          </a:p>
          <a:p>
            <a:endParaRPr lang="nl-NL" sz="1400" dirty="0"/>
          </a:p>
          <a:p>
            <a:r>
              <a:rPr lang="nl-NL" sz="1400" dirty="0"/>
              <a:t>Avres zal streven te standaardiseren waar dit kan. Er is dus weinig ruimte voor maatwerk en voor labelloos werken. Verschillende activiteiten worden afgebouwd door Avres en meer opgepakt door gemeenten. Hierbij valt te denken aan de inzet op preventie, betrokkenheid bij de wijkteams, de leidende rol bij lokale projecten.</a:t>
            </a:r>
          </a:p>
          <a:p>
            <a:endParaRPr lang="nl-NL" sz="1400" dirty="0"/>
          </a:p>
          <a:p>
            <a:r>
              <a:rPr lang="nl-NL" sz="1400" dirty="0"/>
              <a:t>In dit scenario worden taken en verantwoordelijkheden scherper en excelleert Avres op haar wettelijke taken, maar dienen gemeenten een aantal zaken extra op te pakken. Dit leidt extra druk op de gemeentelijke schulddienstverlening (preventie), WMO en Jeugd. </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Scenario’s voor de toekomst</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27</a:t>
            </a:fld>
            <a:endParaRPr lang="nl-NL" noProof="1"/>
          </a:p>
        </p:txBody>
      </p:sp>
    </p:spTree>
    <p:extLst>
      <p:ext uri="{BB962C8B-B14F-4D97-AF65-F5344CB8AC3E}">
        <p14:creationId xmlns:p14="http://schemas.microsoft.com/office/powerpoint/2010/main" val="163927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2.  Juist nu investeren</a:t>
            </a:r>
          </a:p>
          <a:p>
            <a:endParaRPr lang="nl-NL" sz="1400" b="1" dirty="0"/>
          </a:p>
          <a:p>
            <a:r>
              <a:rPr lang="nl-NL" sz="1400" dirty="0"/>
              <a:t>In dit scenario maken Avres en gemeenten een sprong naar voren. Er wordt extra (anticyclisch) geïnvesteerd in ontwikkeling van mensen, Avres biedt brede ondersteuning, zet in op preventie en zoekt samen met gemeenten naar integraliteit van beleid. In dit scenario blijft Avres ook aanspreekbaar op opgaven die buiten haar wettelijke taken vallen. Denk hierbij aan vroegsignalering en preventie. Mogelijkheden rond problematische schulden worden uitgebreid. Er is meer ruimte voor maatwerk, labelloos werken, en zelfs enige experimenteerruimte. Avres is en blijft in dit scenario sterk lokaal gebonden. Er wordt geïnvesteerd in verbondenheid met lokale partijen en projecten. Daar waar wenselijk kan Avres hier een bepalende rol in spelen. Ook kan ze alleen ondersteuning bieden als dat beter past. </a:t>
            </a:r>
          </a:p>
          <a:p>
            <a:endParaRPr lang="nl-NL" sz="1400" dirty="0"/>
          </a:p>
          <a:p>
            <a:r>
              <a:rPr lang="nl-NL" sz="1400" dirty="0"/>
              <a:t>De kosten gaan hierbij natuurlijk wel voor de baat uit. Investeren in mensen betekent grotere uitstroom, bredere ontwikkeling van mensen en een afname van vragen die nu in het bredere sociaal domein landen. Avres en gemeenten zetten een “ambitiefonds” op welke als ‘vliegwiel’ kan fungeren voor de extra investeringen. Dit fonds kan gevuld worden door reserves van Avres te combineren met de beoogde besparingen van de gemeenten. Slimme resultaatsafspraken waar Avres en de gemeenten samen op sturen, leiden tot een (mogelijk revolverend) ambitiefonds dat daarmee een duurzame impuls kan blijven geven.</a:t>
            </a:r>
          </a:p>
          <a:p>
            <a:endParaRPr lang="nl-NL" sz="1400" dirty="0"/>
          </a:p>
          <a:p>
            <a:r>
              <a:rPr lang="nl-NL" sz="1400" dirty="0"/>
              <a:t>Dit scenario biedt ruimte voor ontwikkeling en een vlucht naar voren. Het is ook het scenario met de grootste financiële impact en enig risico op het realiseren van de doelstellingen. Het vraagt een grote mate van professionaliteit van alle betrokkenen om dit goed te organiseren.</a:t>
            </a:r>
          </a:p>
          <a:p>
            <a:pPr marL="645750" lvl="4" indent="-285750"/>
            <a:endParaRPr lang="nl-NL" sz="1400"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Scenario’s voor de toekomst</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28</a:t>
            </a:fld>
            <a:endParaRPr lang="nl-NL" noProof="1"/>
          </a:p>
        </p:txBody>
      </p:sp>
    </p:spTree>
    <p:extLst>
      <p:ext uri="{BB962C8B-B14F-4D97-AF65-F5344CB8AC3E}">
        <p14:creationId xmlns:p14="http://schemas.microsoft.com/office/powerpoint/2010/main" val="9062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scale, device, wooden&#10;&#10;Description automatically generated">
            <a:extLst>
              <a:ext uri="{FF2B5EF4-FFF2-40B4-BE49-F238E27FC236}">
                <a16:creationId xmlns:a16="http://schemas.microsoft.com/office/drawing/2014/main" id="{FEC2FE20-BABC-419E-A4FF-7EDCB5322EC5}"/>
              </a:ext>
            </a:extLst>
          </p:cNvPr>
          <p:cNvPicPr>
            <a:picLocks noGrp="1" noChangeAspect="1"/>
          </p:cNvPicPr>
          <p:nvPr>
            <p:ph type="pic" idx="10"/>
          </p:nvPr>
        </p:nvPicPr>
        <p:blipFill>
          <a:blip r:embed="rId2"/>
          <a:srcRect l="5436" r="5436"/>
          <a:stretch>
            <a:fillRect/>
          </a:stretch>
        </p:blipFill>
        <p:spPr/>
      </p:pic>
      <p:sp>
        <p:nvSpPr>
          <p:cNvPr id="5" name="Title 4">
            <a:extLst>
              <a:ext uri="{FF2B5EF4-FFF2-40B4-BE49-F238E27FC236}">
                <a16:creationId xmlns:a16="http://schemas.microsoft.com/office/drawing/2014/main" id="{802E36EA-82E5-4016-9A8F-6E18B26C5BBB}"/>
              </a:ext>
            </a:extLst>
          </p:cNvPr>
          <p:cNvSpPr>
            <a:spLocks noGrp="1"/>
          </p:cNvSpPr>
          <p:nvPr>
            <p:ph type="title"/>
          </p:nvPr>
        </p:nvSpPr>
        <p:spPr/>
        <p:txBody>
          <a:bodyPr/>
          <a:lstStyle/>
          <a:p>
            <a:r>
              <a:rPr lang="nl-NL" dirty="0"/>
              <a:t>Nulscenario</a:t>
            </a:r>
          </a:p>
        </p:txBody>
      </p:sp>
      <p:sp>
        <p:nvSpPr>
          <p:cNvPr id="7" name="Text Placeholder 6">
            <a:extLst>
              <a:ext uri="{FF2B5EF4-FFF2-40B4-BE49-F238E27FC236}">
                <a16:creationId xmlns:a16="http://schemas.microsoft.com/office/drawing/2014/main" id="{6241339D-5597-4D54-A240-0DADC5C84162}"/>
              </a:ext>
            </a:extLst>
          </p:cNvPr>
          <p:cNvSpPr>
            <a:spLocks noGrp="1"/>
          </p:cNvSpPr>
          <p:nvPr>
            <p:ph type="body" sz="quarter" idx="14"/>
          </p:nvPr>
        </p:nvSpPr>
        <p:spPr>
          <a:xfrm>
            <a:off x="1079999" y="1683964"/>
            <a:ext cx="5223523" cy="540000"/>
          </a:xfrm>
        </p:spPr>
        <p:txBody>
          <a:bodyPr/>
          <a:lstStyle/>
          <a:p>
            <a:r>
              <a:rPr lang="nl-NL" dirty="0"/>
              <a:t>Scenario 0</a:t>
            </a:r>
          </a:p>
        </p:txBody>
      </p:sp>
      <p:sp>
        <p:nvSpPr>
          <p:cNvPr id="2" name="Slide Number Placeholder 1">
            <a:extLst>
              <a:ext uri="{FF2B5EF4-FFF2-40B4-BE49-F238E27FC236}">
                <a16:creationId xmlns:a16="http://schemas.microsoft.com/office/drawing/2014/main" id="{774ABEEF-FFA0-4123-80A4-D9EB816E26BA}"/>
              </a:ext>
            </a:extLst>
          </p:cNvPr>
          <p:cNvSpPr>
            <a:spLocks noGrp="1"/>
          </p:cNvSpPr>
          <p:nvPr>
            <p:ph type="sldNum" sz="quarter" idx="4294967295"/>
          </p:nvPr>
        </p:nvSpPr>
        <p:spPr>
          <a:xfrm>
            <a:off x="10215563" y="266700"/>
            <a:ext cx="476250" cy="330200"/>
          </a:xfrm>
        </p:spPr>
        <p:txBody>
          <a:bodyPr/>
          <a:lstStyle/>
          <a:p>
            <a:fld id="{1336C48C-F87C-4E4B-81EF-5027B17D1F61}" type="slidenum">
              <a:rPr lang="nl-NL" noProof="1" smtClean="0"/>
              <a:pPr/>
              <a:t>29</a:t>
            </a:fld>
            <a:endParaRPr lang="nl-NL" noProof="1"/>
          </a:p>
        </p:txBody>
      </p:sp>
    </p:spTree>
    <p:extLst>
      <p:ext uri="{BB962C8B-B14F-4D97-AF65-F5344CB8AC3E}">
        <p14:creationId xmlns:p14="http://schemas.microsoft.com/office/powerpoint/2010/main" val="84511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288DC2F-86B8-41F7-A302-CAFC0E148219}"/>
              </a:ext>
            </a:extLst>
          </p:cNvPr>
          <p:cNvPicPr>
            <a:picLocks noGrp="1" noChangeAspect="1"/>
          </p:cNvPicPr>
          <p:nvPr>
            <p:ph type="pic" idx="10"/>
          </p:nvPr>
        </p:nvPicPr>
        <p:blipFill>
          <a:blip r:embed="rId2"/>
          <a:srcRect l="5443" r="5443"/>
          <a:stretch/>
        </p:blipFill>
        <p:spPr>
          <a:xfrm>
            <a:off x="3964558" y="79018"/>
            <a:ext cx="6727255" cy="7549077"/>
          </a:xfrm>
        </p:spPr>
      </p:pic>
      <p:sp>
        <p:nvSpPr>
          <p:cNvPr id="4" name="Title 3">
            <a:extLst>
              <a:ext uri="{FF2B5EF4-FFF2-40B4-BE49-F238E27FC236}">
                <a16:creationId xmlns:a16="http://schemas.microsoft.com/office/drawing/2014/main" id="{19C6F9BF-C8EA-4EC4-A95E-CAA0DA445E78}"/>
              </a:ext>
            </a:extLst>
          </p:cNvPr>
          <p:cNvSpPr>
            <a:spLocks noGrp="1"/>
          </p:cNvSpPr>
          <p:nvPr>
            <p:ph type="title"/>
          </p:nvPr>
        </p:nvSpPr>
        <p:spPr/>
        <p:txBody>
          <a:bodyPr/>
          <a:lstStyle/>
          <a:p>
            <a:r>
              <a:rPr lang="nl-NL" dirty="0"/>
              <a:t>Dit is een discussiedocument</a:t>
            </a:r>
          </a:p>
        </p:txBody>
      </p:sp>
      <p:sp>
        <p:nvSpPr>
          <p:cNvPr id="6" name="Text Placeholder 5">
            <a:extLst>
              <a:ext uri="{FF2B5EF4-FFF2-40B4-BE49-F238E27FC236}">
                <a16:creationId xmlns:a16="http://schemas.microsoft.com/office/drawing/2014/main" id="{1142AE28-6793-419A-9CD5-23133097B83F}"/>
              </a:ext>
            </a:extLst>
          </p:cNvPr>
          <p:cNvSpPr>
            <a:spLocks noGrp="1"/>
          </p:cNvSpPr>
          <p:nvPr>
            <p:ph type="body" sz="quarter" idx="14"/>
          </p:nvPr>
        </p:nvSpPr>
        <p:spPr/>
        <p:txBody>
          <a:bodyPr/>
          <a:lstStyle/>
          <a:p>
            <a:r>
              <a:rPr lang="nl-NL" dirty="0"/>
              <a:t>1</a:t>
            </a:r>
          </a:p>
        </p:txBody>
      </p:sp>
    </p:spTree>
    <p:extLst>
      <p:ext uri="{BB962C8B-B14F-4D97-AF65-F5344CB8AC3E}">
        <p14:creationId xmlns:p14="http://schemas.microsoft.com/office/powerpoint/2010/main" val="215860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403227"/>
            <a:ext cx="8706026" cy="5256000"/>
          </a:xfrm>
        </p:spPr>
        <p:txBody>
          <a:bodyPr/>
          <a:lstStyle/>
          <a:p>
            <a:pPr marL="285750" indent="-285750">
              <a:buFont typeface="Arial" panose="020B0604020202020204" pitchFamily="34" charset="0"/>
              <a:buChar char="•"/>
            </a:pPr>
            <a:r>
              <a:rPr lang="nl-NL" sz="1400" b="1" dirty="0"/>
              <a:t>In dit scenario: maakt Avres geen fundamentele keuzes</a:t>
            </a:r>
          </a:p>
          <a:p>
            <a:r>
              <a:rPr lang="nl-NL" sz="1400" dirty="0"/>
              <a:t>Dat betekent dat Avres de steeds diverse doelgroep die meer ondersteuning vraagt, met gelijke inzet bedient. Daarmee komt de kwaliteit van de dienstverlening van Avres logischerwijs onder druk te staan.</a:t>
            </a:r>
          </a:p>
          <a:p>
            <a:endParaRPr lang="nl-NL" sz="1400" b="1" dirty="0"/>
          </a:p>
          <a:p>
            <a:pPr marL="285750" indent="-285750">
              <a:buFont typeface="Arial" panose="020B0604020202020204" pitchFamily="34" charset="0"/>
              <a:buChar char="•"/>
            </a:pPr>
            <a:r>
              <a:rPr lang="nl-NL" sz="1400" b="1" dirty="0"/>
              <a:t>…en daarbij worden de ontwikkellijnen voortgezet </a:t>
            </a:r>
            <a:r>
              <a:rPr lang="nl-NL" sz="1400" dirty="0">
                <a:solidFill>
                  <a:schemeClr val="tx2"/>
                </a:solidFill>
              </a:rPr>
              <a:t>(</a:t>
            </a:r>
            <a:r>
              <a:rPr lang="nl-NL" sz="1400" dirty="0">
                <a:solidFill>
                  <a:schemeClr val="tx2"/>
                </a:solidFill>
                <a:sym typeface="Wingdings" panose="05000000000000000000" pitchFamily="2" charset="2"/>
              </a:rPr>
              <a:t> zie volgende pagina)</a:t>
            </a:r>
            <a:endParaRPr lang="nl-NL" sz="1400" dirty="0">
              <a:solidFill>
                <a:schemeClr val="tx2"/>
              </a:solidFill>
            </a:endParaRPr>
          </a:p>
          <a:p>
            <a:r>
              <a:rPr lang="nl-NL" sz="1400" dirty="0"/>
              <a:t>Avres zet haar ontwikkellijnen door op de (beperkte) wijze waarop deze zijn ingericht in 2021. Echter, omdat de doelgroep gevarieerder wordt en meer vraagt, leidt dat nog niet tot een vergroting van het ontwikkelpotentieel die leidt tot meer uitstroom of productiviteit. </a:t>
            </a:r>
          </a:p>
          <a:p>
            <a:endParaRPr lang="nl-NL" sz="1400" b="1" dirty="0"/>
          </a:p>
          <a:p>
            <a:pPr marL="285750" indent="-285750">
              <a:buFont typeface="Arial" panose="020B0604020202020204" pitchFamily="34" charset="0"/>
              <a:buChar char="•"/>
            </a:pPr>
            <a:r>
              <a:rPr lang="nl-NL" sz="1400" b="1" dirty="0"/>
              <a:t>De toegevoegde waarde van het SW-bedrijf staat onder druk</a:t>
            </a:r>
          </a:p>
          <a:p>
            <a:r>
              <a:rPr lang="nl-NL" sz="1400" dirty="0"/>
              <a:t>Vanwege de vergrijzende doelgroep en instroom van Nieuw Beschut staat de toegevoegde waarde onder druk Avres kan daar geen investeringen tegenover zetten in dit scenario. </a:t>
            </a:r>
          </a:p>
          <a:p>
            <a:endParaRPr lang="nl-NL" sz="1400" b="1" dirty="0"/>
          </a:p>
          <a:p>
            <a:pPr marL="285750" indent="-285750">
              <a:buFont typeface="Arial" panose="020B0604020202020204" pitchFamily="34" charset="0"/>
              <a:buChar char="•"/>
            </a:pPr>
            <a:r>
              <a:rPr lang="nl-NL" sz="1400" b="1" dirty="0"/>
              <a:t>Versoberen waar het kan in de aanvullende taken</a:t>
            </a:r>
          </a:p>
          <a:p>
            <a:r>
              <a:rPr lang="nl-NL" sz="1400" dirty="0"/>
              <a:t>In haar aanvullende taken, de taken die Avres naast haar wettelijke taken heeft opgepakt als gevolg van haar uitvoeringskracht en brede taakopvatting, moet Avres nu versoberen waar mogelijk. De aanvullende taken worden wel  behouden, maar waar dat kan er bezuinigd wordt op de inzet voor specifieke doelgroepen en preventie.</a:t>
            </a:r>
          </a:p>
          <a:p>
            <a:endParaRPr lang="nl-NL" sz="1400" b="1" dirty="0"/>
          </a:p>
          <a:p>
            <a:pPr marL="285750" indent="-285750">
              <a:buFont typeface="Arial" panose="020B0604020202020204" pitchFamily="34" charset="0"/>
              <a:buChar char="•"/>
            </a:pPr>
            <a:r>
              <a:rPr lang="nl-NL" sz="1400" b="1" dirty="0"/>
              <a:t>Het effect op uitstroom is licht negatief </a:t>
            </a:r>
          </a:p>
          <a:p>
            <a:r>
              <a:rPr lang="nl-NL" sz="1400" dirty="0"/>
              <a:t>Avres realiseert minder uitstroom omdat het primaire proces en de ontwikkelcapaciteit onder druk staat. </a:t>
            </a:r>
          </a:p>
          <a:p>
            <a:endParaRPr lang="nl-NL" sz="1400" dirty="0"/>
          </a:p>
          <a:p>
            <a:pPr marL="285750" indent="-285750">
              <a:buFont typeface="Arial" panose="020B0604020202020204" pitchFamily="34" charset="0"/>
              <a:buChar char="•"/>
            </a:pPr>
            <a:r>
              <a:rPr lang="nl-NL" sz="1400" b="1" dirty="0"/>
              <a:t>Het bredere sociaal domein komt onder vergrote druk te staan</a:t>
            </a:r>
          </a:p>
          <a:p>
            <a:r>
              <a:rPr lang="nl-NL" sz="1400" dirty="0"/>
              <a:t>De druk op de kwaliteit van dienstverlening heeft weerslag in het sociaal domein: daar ontstaat meer druk.</a:t>
            </a:r>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80000" y="596639"/>
            <a:ext cx="8568000" cy="661814"/>
          </a:xfrm>
        </p:spPr>
        <p:txBody>
          <a:bodyPr/>
          <a:lstStyle/>
          <a:p>
            <a:r>
              <a:rPr lang="nl-NL" sz="2400" dirty="0"/>
              <a:t>Nulscenario</a:t>
            </a:r>
            <a:r>
              <a:rPr lang="nl-NL" sz="2400" b="1" dirty="0"/>
              <a:t>: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30</a:t>
            </a:fld>
            <a:endParaRPr lang="nl-NL" noProof="1"/>
          </a:p>
        </p:txBody>
      </p:sp>
    </p:spTree>
    <p:extLst>
      <p:ext uri="{BB962C8B-B14F-4D97-AF65-F5344CB8AC3E}">
        <p14:creationId xmlns:p14="http://schemas.microsoft.com/office/powerpoint/2010/main" val="2312216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641351"/>
            <a:ext cx="8706026" cy="5918323"/>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ontwikkeling van de ontwikkellijnen in dit scenario</a:t>
            </a:r>
          </a:p>
          <a:p>
            <a:r>
              <a:rPr lang="nl-NL" sz="1400" dirty="0"/>
              <a:t>Avres zet haar ontwikkellijnen door op de (beperkte) wijze waarop deze zijn ingericht in 2021. </a:t>
            </a:r>
          </a:p>
          <a:p>
            <a:endParaRPr lang="nl-NL" sz="1400" dirty="0"/>
          </a:p>
          <a:p>
            <a:r>
              <a:rPr lang="nl-NL" sz="1400" dirty="0"/>
              <a:t>Dat betekent dat er na intake wordt voorzien in de </a:t>
            </a:r>
            <a:r>
              <a:rPr lang="nl-NL" sz="1400" b="1" dirty="0"/>
              <a:t>begeleiding </a:t>
            </a:r>
            <a:r>
              <a:rPr lang="nl-NL" sz="1400" dirty="0"/>
              <a:t>van cliënten in een re-integratietraject die deelnemen aan de ontwikkellijnen door twee ontwikkelcoaches en één werkleider. Iedere cliënt zal begeleid worden door een vaste ontwikkelcoach (gehele traject), op de werkvloer van de startafdeling aanvullend door de werkleider. Het aantal cliënten in de ontwikkellijnen wordt daarmee beperkt door de 3 FTE begeleiding.</a:t>
            </a:r>
          </a:p>
          <a:p>
            <a:endParaRPr lang="nl-NL" sz="1400" dirty="0"/>
          </a:p>
          <a:p>
            <a:r>
              <a:rPr lang="nl-NL" sz="1400" dirty="0"/>
              <a:t>Wat betreft de </a:t>
            </a:r>
            <a:r>
              <a:rPr lang="nl-NL" sz="1400" b="1" dirty="0"/>
              <a:t>leerlijnen </a:t>
            </a:r>
            <a:r>
              <a:rPr lang="nl-NL" sz="1400" dirty="0"/>
              <a:t>die onderdeel zijn van de ontwikkellijnen, geldt dat die in basisvorm worden aangeboden aan cliënten. Dat betekent dat de vier leerlijnen (groen, schoonmaak, horeca en techniek/logistiek) gericht zullen zijn op het aanleren van </a:t>
            </a:r>
            <a:r>
              <a:rPr lang="nl-NL" sz="1400" b="1" dirty="0"/>
              <a:t>werknemersvaardigheden. </a:t>
            </a:r>
          </a:p>
          <a:p>
            <a:endParaRPr lang="nl-NL" sz="1400" b="1" dirty="0"/>
          </a:p>
          <a:p>
            <a:r>
              <a:rPr lang="nl-NL" sz="1400" dirty="0"/>
              <a:t>De </a:t>
            </a:r>
            <a:r>
              <a:rPr lang="nl-NL" sz="1400" b="1" dirty="0"/>
              <a:t>opleidingscomponent </a:t>
            </a:r>
            <a:r>
              <a:rPr lang="nl-NL" sz="1400" dirty="0"/>
              <a:t>in de ontwikkellijnen zal met de bestaande capaciteit beperkt blijven: er is geen capaciteit beschikbaar om het opleidingsprogramma in uitgebreide vorm uit te werken en/of hierin samen te werken met het onderwijs.</a:t>
            </a:r>
          </a:p>
          <a:p>
            <a:endParaRPr lang="nl-NL" sz="1400" dirty="0"/>
          </a:p>
          <a:p>
            <a:r>
              <a:rPr lang="nl-NL" sz="1400" dirty="0"/>
              <a:t>Voor </a:t>
            </a:r>
            <a:r>
              <a:rPr lang="nl-NL" sz="1400" b="1" dirty="0"/>
              <a:t>toeleiding naar werk </a:t>
            </a:r>
            <a:r>
              <a:rPr lang="nl-NL" sz="1400" dirty="0"/>
              <a:t>geldt ook dat dit met de bestaande capaciteit ingevuld zal worden. Dat wil zeggen dat Avres niet extra kan investeren in het benaderen, enthousiasmeren en committeren van werkgevers aan het opleiden en plaatsen van cliënten uit de ontwikkellijnen. </a:t>
            </a:r>
          </a:p>
          <a:p>
            <a:endParaRPr lang="nl-NL" sz="1400" dirty="0"/>
          </a:p>
          <a:p>
            <a:r>
              <a:rPr lang="nl-NL" sz="1400" dirty="0"/>
              <a:t>De ontwikkellijnen zullen voor de beperkte doelgroep leiden tot een grotere ontwikkeling en het verkleinen van de afstand tot de arbeidsmarkt. Er is echter geen ruimte voor een kwaliteitsinvestering in de ontwikkellijnen. Daarom zal dit effect beperkt blijven, zeker voor cliënten met relatief grote afstand.</a:t>
            </a:r>
          </a:p>
          <a:p>
            <a:endParaRPr lang="nl-NL" sz="1400" dirty="0"/>
          </a:p>
          <a:p>
            <a:endParaRPr lang="nl-NL" sz="1400"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Nulscenario</a:t>
            </a:r>
            <a:r>
              <a:rPr lang="nl-NL" sz="2400" b="1" dirty="0"/>
              <a:t>: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31</a:t>
            </a:fld>
            <a:endParaRPr lang="nl-NL" noProof="1"/>
          </a:p>
        </p:txBody>
      </p:sp>
    </p:spTree>
    <p:extLst>
      <p:ext uri="{BB962C8B-B14F-4D97-AF65-F5344CB8AC3E}">
        <p14:creationId xmlns:p14="http://schemas.microsoft.com/office/powerpoint/2010/main" val="1466118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641351"/>
            <a:ext cx="8706026" cy="5918323"/>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maatschappelijke kosten en baten in breder sociaal domein</a:t>
            </a:r>
          </a:p>
          <a:p>
            <a:endParaRPr lang="nl-NL" sz="1400" dirty="0"/>
          </a:p>
          <a:p>
            <a:r>
              <a:rPr lang="nl-NL" sz="1400" dirty="0"/>
              <a:t>In het </a:t>
            </a:r>
            <a:r>
              <a:rPr lang="nl-NL" sz="1400" b="1" dirty="0"/>
              <a:t>nulscenario</a:t>
            </a:r>
            <a:r>
              <a:rPr lang="nl-NL" sz="1400" dirty="0"/>
              <a:t> staat kwaliteit onder druk en zal het lastig zijn om de autonome groei van de (complexiteit van) de opgave te faciliteren. Hierdoor kunnen bepaalde doelgroepen “achterop raken”. Er is weinig tijd en ruimte om te zoeken naar integrale oplossingen en maatwerk. Daar waar minder mensen in beeld zijn is er ook minder zicht op zowel kansen als de problematiek. Door beperkte inzet op preventie en een smallere scope verwachten we dat de druk op WMO en Jeugd eerder zal toenemen dan afnemen. Maatschappelijke baten zullen dus iets afnemen, maatschappelijke kosten waarschijnlijk toenemen. </a:t>
            </a:r>
          </a:p>
          <a:p>
            <a:endParaRPr lang="nl-NL" sz="1400" dirty="0"/>
          </a:p>
          <a:p>
            <a:r>
              <a:rPr lang="nl-NL" sz="1400" b="1" dirty="0"/>
              <a:t>Druk op het sociaal domein op het gebied van</a:t>
            </a:r>
          </a:p>
          <a:p>
            <a:pPr marL="285750" indent="-285750">
              <a:buFont typeface="Arial" panose="020B0604020202020204" pitchFamily="34" charset="0"/>
              <a:buChar char="•"/>
            </a:pPr>
            <a:r>
              <a:rPr lang="nl-NL" sz="1400" dirty="0"/>
              <a:t>Sociale teams. Avres moet haar inzet bij de sociale teams terugschroeven. Hiermee ontstaat er wat meer afstand tussen Avres en de sociale teams. Afstemming wordt minder efficiënt. Een oplossing vinden duurt langer of lukt in sommige gevallen niet. </a:t>
            </a:r>
          </a:p>
          <a:p>
            <a:pPr marL="285750" indent="-285750">
              <a:buFont typeface="Arial" panose="020B0604020202020204" pitchFamily="34" charset="0"/>
              <a:buChar char="•"/>
            </a:pPr>
            <a:r>
              <a:rPr lang="nl-NL" sz="1400" dirty="0"/>
              <a:t>Lokale inzet. Avres heeft minder tijd beschikbaar voor betrokkenheid bij lokale projecten. Ook dit kan leiden tot extra druk op de lokale partijen en gemeente</a:t>
            </a:r>
          </a:p>
          <a:p>
            <a:pPr marL="285750" indent="-285750">
              <a:buFont typeface="Arial" panose="020B0604020202020204" pitchFamily="34" charset="0"/>
              <a:buChar char="•"/>
            </a:pPr>
            <a:r>
              <a:rPr lang="nl-NL" sz="1400" dirty="0"/>
              <a:t>Jeugdwerkloosheid. Avres richt zich meer op de wettelijke taken waardoor verschillende beleidselementen bij de gemeente terugkomen. Dit leidt tot extra afstemming en noodzaak tot nieuwe kennisopbouw.</a:t>
            </a:r>
          </a:p>
          <a:p>
            <a:pPr>
              <a:buClr>
                <a:schemeClr val="tx2"/>
              </a:buClr>
            </a:pPr>
            <a:endParaRPr lang="nl-NL" sz="1400" b="1" dirty="0">
              <a:solidFill>
                <a:srgbClr val="333332"/>
              </a:solidFill>
            </a:endParaRPr>
          </a:p>
          <a:p>
            <a:pPr>
              <a:buClr>
                <a:schemeClr val="tx2"/>
              </a:buClr>
            </a:pPr>
            <a:r>
              <a:rPr lang="nl-NL" sz="1400" b="1" dirty="0">
                <a:solidFill>
                  <a:srgbClr val="333332"/>
                </a:solidFill>
              </a:rPr>
              <a:t>Dat betekent ook wat voor samenwerking tussen gemeenten en Avres in dit scenario</a:t>
            </a:r>
          </a:p>
          <a:p>
            <a:pPr marL="285750" indent="-285750">
              <a:buClr>
                <a:schemeClr val="tx2"/>
              </a:buClr>
              <a:buFont typeface="Arial" panose="020B0604020202020204" pitchFamily="34" charset="0"/>
              <a:buChar char="•"/>
            </a:pPr>
            <a:r>
              <a:rPr lang="nl-NL" sz="1400" dirty="0">
                <a:solidFill>
                  <a:srgbClr val="333332"/>
                </a:solidFill>
              </a:rPr>
              <a:t>Daar waar Avres minder oppakt zal de gemeente en haar lokale partners een stap naar voren moeten doen</a:t>
            </a:r>
          </a:p>
          <a:p>
            <a:pPr marL="285750" indent="-285750">
              <a:buClr>
                <a:schemeClr val="tx2"/>
              </a:buClr>
              <a:buFont typeface="Arial" panose="020B0604020202020204" pitchFamily="34" charset="0"/>
              <a:buChar char="•"/>
            </a:pPr>
            <a:r>
              <a:rPr lang="nl-NL" sz="1400" dirty="0">
                <a:solidFill>
                  <a:srgbClr val="333332"/>
                </a:solidFill>
              </a:rPr>
              <a:t>Om maatschappelijke kosten zo beperkt mogelijk te houden zijn duidelijke afspraken nodig over taken, rollen en verantwoordelijkheden. Informatiedeling wordt ook een belangrijk thema.</a:t>
            </a:r>
          </a:p>
          <a:p>
            <a:pPr marL="285750" indent="-285750">
              <a:buClr>
                <a:schemeClr val="tx2"/>
              </a:buClr>
              <a:buFont typeface="Arial" panose="020B0604020202020204" pitchFamily="34" charset="0"/>
              <a:buChar char="•"/>
            </a:pPr>
            <a:r>
              <a:rPr lang="nl-NL" sz="1400" dirty="0">
                <a:solidFill>
                  <a:srgbClr val="333332"/>
                </a:solidFill>
              </a:rPr>
              <a:t>Gemeenten zetten juist in op meer integraliteit en focus op preventie. Staat dus onder druk in dit scenario.</a:t>
            </a:r>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Nulscenario</a:t>
            </a:r>
            <a:r>
              <a:rPr lang="nl-NL" sz="2400" b="1" dirty="0"/>
              <a:t>: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32</a:t>
            </a:fld>
            <a:endParaRPr lang="nl-NL" noProof="1"/>
          </a:p>
        </p:txBody>
      </p:sp>
    </p:spTree>
    <p:extLst>
      <p:ext uri="{BB962C8B-B14F-4D97-AF65-F5344CB8AC3E}">
        <p14:creationId xmlns:p14="http://schemas.microsoft.com/office/powerpoint/2010/main" val="218752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118911" y="871735"/>
            <a:ext cx="8568000" cy="661814"/>
          </a:xfrm>
        </p:spPr>
        <p:txBody>
          <a:bodyPr/>
          <a:lstStyle/>
          <a:p>
            <a:r>
              <a:rPr lang="nl-NL" sz="2400" dirty="0"/>
              <a:t>Nulscenario: keuzes in wettelijke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33</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2147003565"/>
              </p:ext>
            </p:extLst>
          </p:nvPr>
        </p:nvGraphicFramePr>
        <p:xfrm>
          <a:off x="5340" y="1682115"/>
          <a:ext cx="10691814" cy="5877558"/>
        </p:xfrm>
        <a:graphic>
          <a:graphicData uri="http://schemas.openxmlformats.org/drawingml/2006/table">
            <a:tbl>
              <a:tblPr firstRow="1" bandRow="1">
                <a:tableStyleId>{21E4AEA4-8DFA-4A89-87EB-49C32662AFE0}</a:tableStyleId>
              </a:tblPr>
              <a:tblGrid>
                <a:gridCol w="654921">
                  <a:extLst>
                    <a:ext uri="{9D8B030D-6E8A-4147-A177-3AD203B41FA5}">
                      <a16:colId xmlns:a16="http://schemas.microsoft.com/office/drawing/2014/main" val="4079992816"/>
                    </a:ext>
                  </a:extLst>
                </a:gridCol>
                <a:gridCol w="2023624">
                  <a:extLst>
                    <a:ext uri="{9D8B030D-6E8A-4147-A177-3AD203B41FA5}">
                      <a16:colId xmlns:a16="http://schemas.microsoft.com/office/drawing/2014/main" val="921057710"/>
                    </a:ext>
                  </a:extLst>
                </a:gridCol>
                <a:gridCol w="2087420">
                  <a:extLst>
                    <a:ext uri="{9D8B030D-6E8A-4147-A177-3AD203B41FA5}">
                      <a16:colId xmlns:a16="http://schemas.microsoft.com/office/drawing/2014/main" val="4221413729"/>
                    </a:ext>
                  </a:extLst>
                </a:gridCol>
                <a:gridCol w="2306044">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474208">
                <a:tc>
                  <a:txBody>
                    <a:bodyPr/>
                    <a:lstStyle/>
                    <a:p>
                      <a:endParaRPr lang="nl-NL" sz="1200" b="1" dirty="0">
                        <a:solidFill>
                          <a:schemeClr val="bg2"/>
                        </a:solidFill>
                      </a:endParaRPr>
                    </a:p>
                  </a:txBody>
                  <a:tcPr/>
                </a:tc>
                <a:tc>
                  <a:txBody>
                    <a:bodyPr/>
                    <a:lstStyle/>
                    <a:p>
                      <a:r>
                        <a:rPr lang="nl-NL" sz="1200" b="1" dirty="0">
                          <a:solidFill>
                            <a:schemeClr val="bg2"/>
                          </a:solidFill>
                        </a:rPr>
                        <a:t>Taak</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885189">
                <a:tc rowSpan="8">
                  <a:txBody>
                    <a:bodyPr/>
                    <a:lstStyle/>
                    <a:p>
                      <a:pPr algn="ctr"/>
                      <a:r>
                        <a:rPr lang="nl-NL" sz="1200" b="1" dirty="0">
                          <a:solidFill>
                            <a:srgbClr val="FFFFFF"/>
                          </a:solidFill>
                        </a:rPr>
                        <a:t>Participatiewet </a:t>
                      </a:r>
                    </a:p>
                  </a:txBody>
                  <a:tcPr vert="vert270">
                    <a:solidFill>
                      <a:srgbClr val="0086CD"/>
                    </a:solidFill>
                  </a:tcPr>
                </a:tc>
                <a:tc rowSpan="2">
                  <a:txBody>
                    <a:bodyPr/>
                    <a:lstStyle/>
                    <a:p>
                      <a:r>
                        <a:rPr lang="nl-NL" sz="1100" b="0" dirty="0"/>
                        <a:t>Uitkeringsverstrekking</a:t>
                      </a:r>
                    </a:p>
                  </a:txBody>
                  <a:tcPr>
                    <a:solidFill>
                      <a:schemeClr val="accent3">
                        <a:lumMod val="20000"/>
                        <a:lumOff val="80000"/>
                      </a:schemeClr>
                    </a:solidFill>
                  </a:tcPr>
                </a:tc>
                <a:tc rowSpan="3">
                  <a:txBody>
                    <a:bodyPr/>
                    <a:lstStyle/>
                    <a:p>
                      <a:pPr marL="171450" lvl="0" indent="-171450" algn="l" fontAlgn="ctr">
                        <a:buFont typeface="Arial" panose="020B0604020202020204" pitchFamily="34" charset="0"/>
                        <a:buChar char="•"/>
                      </a:pPr>
                      <a:r>
                        <a:rPr lang="nl-NL" sz="1100" b="0" u="none" strike="noStrike" dirty="0">
                          <a:solidFill>
                            <a:srgbClr val="3C3C3B"/>
                          </a:solidFill>
                          <a:effectLst/>
                        </a:rPr>
                        <a:t>Veranderende doelgroep</a:t>
                      </a:r>
                    </a:p>
                    <a:p>
                      <a:pPr marL="171450" lvl="0" indent="-171450" algn="l" fontAlgn="ctr">
                        <a:buFont typeface="Arial" panose="020B0604020202020204" pitchFamily="34" charset="0"/>
                        <a:buChar char="•"/>
                      </a:pPr>
                      <a:r>
                        <a:rPr lang="nl-NL" sz="1100" b="0" u="none" strike="noStrike" dirty="0">
                          <a:solidFill>
                            <a:srgbClr val="3C3C3B"/>
                          </a:solidFill>
                          <a:effectLst/>
                        </a:rPr>
                        <a:t>Krapte op arbeidsmarkt</a:t>
                      </a:r>
                      <a:endParaRPr lang="nl-NL" sz="1100" b="0" i="0" u="none" strike="noStrike" dirty="0">
                        <a:solidFill>
                          <a:srgbClr val="3C3C3B"/>
                        </a:solidFill>
                        <a:effectLst/>
                        <a:latin typeface="+mn-lt"/>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Veranderende doelgroep met gelijke inzet bedienen</a:t>
                      </a:r>
                    </a:p>
                  </a:txBody>
                  <a:tcPr>
                    <a:solidFill>
                      <a:schemeClr val="accent3">
                        <a:lumMod val="40000"/>
                        <a:lumOff val="6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t>Kwaliteit van dienstverlening onder druk, minder tijd per cliënt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endParaRPr lang="nl-NL" sz="1400" b="1" dirty="0"/>
                    </a:p>
                  </a:txBody>
                  <a:tcPr>
                    <a:solidFill>
                      <a:schemeClr val="accent3">
                        <a:lumMod val="20000"/>
                        <a:lumOff val="80000"/>
                      </a:schemeClr>
                    </a:solidFill>
                  </a:tcPr>
                </a:tc>
                <a:extLst>
                  <a:ext uri="{0D108BD9-81ED-4DB2-BD59-A6C34878D82A}">
                    <a16:rowId xmlns:a16="http://schemas.microsoft.com/office/drawing/2014/main" val="110643111"/>
                  </a:ext>
                </a:extLst>
              </a:tr>
              <a:tr h="73766">
                <a:tc vMerge="1">
                  <a:txBody>
                    <a:bodyPr/>
                    <a:lstStyle/>
                    <a:p>
                      <a:endParaRPr lang="nl-NL"/>
                    </a:p>
                  </a:txBody>
                  <a:tcPr/>
                </a:tc>
                <a:tc vMerge="1">
                  <a:txBody>
                    <a:bodyPr/>
                    <a:lstStyle/>
                    <a:p>
                      <a:endParaRPr lang="nl-NL" sz="1100" b="0"/>
                    </a:p>
                  </a:txBody>
                  <a:tcPr>
                    <a:solidFill>
                      <a:schemeClr val="accent3">
                        <a:lumMod val="20000"/>
                        <a:lumOff val="80000"/>
                      </a:schemeClr>
                    </a:solidFill>
                  </a:tcPr>
                </a:tc>
                <a:tc vMerge="1">
                  <a:txBody>
                    <a:bodyPr/>
                    <a:lstStyle/>
                    <a:p>
                      <a:endParaRPr lang="nl-NL"/>
                    </a:p>
                  </a:txBody>
                  <a:tcPr/>
                </a:tc>
                <a:tc rowSpan="2">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Veranderende doelgroep met gelijke inzet bedienen</a:t>
                      </a:r>
                    </a:p>
                    <a:p>
                      <a:pPr marL="0" marR="0" lvl="0" indent="0" algn="l" defTabSz="801929" rtl="0" eaLnBrk="1" fontAlgn="auto" latinLnBrk="0" hangingPunct="1">
                        <a:lnSpc>
                          <a:spcPct val="100000"/>
                        </a:lnSpc>
                        <a:spcBef>
                          <a:spcPts val="0"/>
                        </a:spcBef>
                        <a:spcAft>
                          <a:spcPts val="0"/>
                        </a:spcAft>
                        <a:buClrTx/>
                        <a:buSzTx/>
                        <a:buFontTx/>
                        <a:buNone/>
                        <a:tabLst/>
                        <a:defRPr/>
                      </a:pPr>
                      <a:endParaRPr lang="nl-NL" sz="1000" b="1" dirty="0"/>
                    </a:p>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Ontwikkellijnen worden met beperkte capaciteit uitgevoerd</a:t>
                      </a:r>
                    </a:p>
                  </a:txBody>
                  <a:tcPr>
                    <a:solidFill>
                      <a:schemeClr val="accent3">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txBody>
                  <a:tcPr>
                    <a:solidFill>
                      <a:schemeClr val="accent3">
                        <a:lumMod val="20000"/>
                        <a:lumOff val="80000"/>
                      </a:schemeClr>
                    </a:solidFill>
                  </a:tcPr>
                </a:tc>
                <a:tc rowSpan="2">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nl-NL" sz="1600" b="1" dirty="0">
                          <a:solidFill>
                            <a:srgbClr val="FF0000"/>
                          </a:solidFill>
                        </a:rPr>
                        <a:t> </a:t>
                      </a:r>
                      <a:r>
                        <a:rPr kumimoji="0" lang="nl-NL" sz="1600" b="1" i="0" u="none" strike="noStrike" kern="1200" cap="none" spc="0" normalizeH="0" baseline="0" noProof="0" dirty="0">
                          <a:ln>
                            <a:noFill/>
                          </a:ln>
                          <a:solidFill>
                            <a:srgbClr val="333332"/>
                          </a:solidFill>
                          <a:effectLst/>
                          <a:uLnTx/>
                          <a:uFillTx/>
                          <a:latin typeface="+mn-lt"/>
                          <a:ea typeface="+mn-ea"/>
                          <a:cs typeface="+mn-cs"/>
                        </a:rPr>
                        <a:t>=</a:t>
                      </a:r>
                    </a:p>
                    <a:p>
                      <a:pPr marL="0" marR="0" lvl="0" indent="0" algn="r" defTabSz="801929" rtl="0" eaLnBrk="1" fontAlgn="auto" latinLnBrk="0" hangingPunct="1">
                        <a:lnSpc>
                          <a:spcPct val="100000"/>
                        </a:lnSpc>
                        <a:spcBef>
                          <a:spcPts val="0"/>
                        </a:spcBef>
                        <a:spcAft>
                          <a:spcPts val="0"/>
                        </a:spcAft>
                        <a:buClrTx/>
                        <a:buSzTx/>
                        <a:buFontTx/>
                        <a:buNone/>
                        <a:tabLst/>
                        <a:defRPr/>
                      </a:pPr>
                      <a:endParaRPr kumimoji="0" lang="nl-NL" sz="1600" b="1" i="0" u="none" strike="noStrike" kern="1200" cap="none" spc="0" normalizeH="0" baseline="0" noProof="0" dirty="0">
                        <a:ln>
                          <a:noFill/>
                        </a:ln>
                        <a:solidFill>
                          <a:srgbClr val="FF0000"/>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466115235"/>
                  </a:ext>
                </a:extLst>
              </a:tr>
              <a:tr h="964223">
                <a:tc vMerge="1">
                  <a:txBody>
                    <a:bodyPr/>
                    <a:lstStyle/>
                    <a:p>
                      <a:endParaRPr lang="nl-NL" sz="1200"/>
                    </a:p>
                  </a:txBody>
                  <a:tcPr/>
                </a:tc>
                <a:tc>
                  <a:txBody>
                    <a:bodyPr/>
                    <a:lstStyle/>
                    <a:p>
                      <a:r>
                        <a:rPr lang="nl-NL" sz="1100" dirty="0"/>
                        <a:t>Ondersteuning uitkeringsgerechtigden</a:t>
                      </a:r>
                    </a:p>
                    <a:p>
                      <a:pPr marL="171450" indent="-171450">
                        <a:buFont typeface="Arial" panose="020B0604020202020204" pitchFamily="34" charset="0"/>
                        <a:buChar char="•"/>
                      </a:pPr>
                      <a:r>
                        <a:rPr lang="nl-NL" sz="1100" dirty="0"/>
                        <a:t>Poort en matching</a:t>
                      </a:r>
                    </a:p>
                    <a:p>
                      <a:pPr marL="171450" indent="-171450">
                        <a:buFont typeface="Arial" panose="020B0604020202020204" pitchFamily="34" charset="0"/>
                        <a:buChar char="•"/>
                      </a:pPr>
                      <a:r>
                        <a:rPr lang="nl-NL" sz="1100" dirty="0"/>
                        <a:t>Ontwikkellijnen</a:t>
                      </a:r>
                    </a:p>
                    <a:p>
                      <a:pPr marL="171450" indent="-171450">
                        <a:buFont typeface="Arial" panose="020B0604020202020204" pitchFamily="34" charset="0"/>
                        <a:buChar char="•"/>
                      </a:pPr>
                      <a:r>
                        <a:rPr lang="nl-NL" sz="1100" dirty="0"/>
                        <a:t>Omscholingstrajecten</a:t>
                      </a:r>
                    </a:p>
                  </a:txBody>
                  <a:tcPr>
                    <a:solidFill>
                      <a:schemeClr val="accent3">
                        <a:lumMod val="20000"/>
                        <a:lumOff val="80000"/>
                      </a:schemeClr>
                    </a:solidFill>
                  </a:tcPr>
                </a:tc>
                <a:tc vMerge="1">
                  <a:txBody>
                    <a:bodyPr/>
                    <a:lstStyle/>
                    <a:p>
                      <a:pPr marL="0" indent="0">
                        <a:buFont typeface="Arial" panose="020B0604020202020204" pitchFamily="34" charset="0"/>
                        <a:buNone/>
                      </a:pPr>
                      <a:endParaRPr lang="nl-NL" sz="1100" i="0">
                        <a:latin typeface="+mn-lt"/>
                      </a:endParaRPr>
                    </a:p>
                  </a:txBody>
                  <a:tcPr>
                    <a:solidFill>
                      <a:schemeClr val="bg1"/>
                    </a:solidFill>
                  </a:tcPr>
                </a:tc>
                <a:tc vMerge="1">
                  <a:txBody>
                    <a:bodyPr/>
                    <a:lstStyle/>
                    <a:p>
                      <a:pPr marL="0" indent="0">
                        <a:buFont typeface="Arial" panose="020B0604020202020204" pitchFamily="34" charset="0"/>
                        <a:buNone/>
                      </a:pPr>
                      <a:r>
                        <a:rPr lang="nl-NL" sz="1000" b="1"/>
                        <a:t>Minder investeren in (ontwikkeling van het) aanbod voor ondersteuning aan uitkeringsgerechtigden</a:t>
                      </a:r>
                      <a:endParaRPr lang="nl-NL" sz="1000" b="1" i="0"/>
                    </a:p>
                  </a:txBody>
                  <a:tcPr>
                    <a:solidFill>
                      <a:schemeClr val="accent3">
                        <a:lumMod val="40000"/>
                        <a:lumOff val="60000"/>
                      </a:schemeClr>
                    </a:solidFill>
                  </a:tcPr>
                </a:tc>
                <a:tc vMerge="1">
                  <a:txBody>
                    <a:bodyPr/>
                    <a:lstStyle/>
                    <a:p>
                      <a:pPr marL="0" indent="0">
                        <a:buFont typeface="Arial" panose="020B0604020202020204" pitchFamily="34" charset="0"/>
                        <a:buNone/>
                      </a:pPr>
                      <a:r>
                        <a:rPr lang="nl-NL" sz="1000"/>
                        <a:t>Kwaliteit en kwantiteit van dienstverlening staat onder druk</a:t>
                      </a:r>
                    </a:p>
                  </a:txBody>
                  <a:tcPr>
                    <a:solidFill>
                      <a:schemeClr val="accent3">
                        <a:lumMod val="20000"/>
                        <a:lumOff val="80000"/>
                      </a:schemeClr>
                    </a:solidFill>
                  </a:tcPr>
                </a:tc>
                <a:tc vMerge="1">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nl-NL" sz="1600" b="1">
                          <a:solidFill>
                            <a:srgbClr val="FF0000"/>
                          </a:solidFill>
                        </a:rPr>
                        <a:t> </a:t>
                      </a:r>
                      <a:r>
                        <a:rPr kumimoji="0" lang="nl-NL" sz="1600" b="1" i="0" u="none" strike="noStrike" kern="1200" cap="none" spc="0" normalizeH="0" baseline="0" noProof="0">
                          <a:ln>
                            <a:noFill/>
                          </a:ln>
                          <a:solidFill>
                            <a:srgbClr val="FF0000"/>
                          </a:solidFill>
                          <a:effectLst/>
                          <a:uLnTx/>
                          <a:uFillTx/>
                          <a:latin typeface="+mn-lt"/>
                          <a:ea typeface="+mn-ea"/>
                          <a:cs typeface="+mn-cs"/>
                        </a:rPr>
                        <a:t>-/-</a:t>
                      </a:r>
                    </a:p>
                    <a:p>
                      <a:pPr marL="0" indent="0" algn="r">
                        <a:buFont typeface="Arial" panose="020B0604020202020204" pitchFamily="34" charset="0"/>
                        <a:buNone/>
                      </a:pPr>
                      <a:endParaRPr lang="nl-NL" sz="1000"/>
                    </a:p>
                  </a:txBody>
                  <a:tcPr>
                    <a:solidFill>
                      <a:schemeClr val="accent3">
                        <a:lumMod val="20000"/>
                        <a:lumOff val="80000"/>
                      </a:schemeClr>
                    </a:solidFill>
                  </a:tcPr>
                </a:tc>
                <a:extLst>
                  <a:ext uri="{0D108BD9-81ED-4DB2-BD59-A6C34878D82A}">
                    <a16:rowId xmlns:a16="http://schemas.microsoft.com/office/drawing/2014/main" val="3488464739"/>
                  </a:ext>
                </a:extLst>
              </a:tr>
              <a:tr h="442594">
                <a:tc vMerge="1">
                  <a:txBody>
                    <a:bodyPr/>
                    <a:lstStyle/>
                    <a:p>
                      <a:endParaRPr lang="nl-NL"/>
                    </a:p>
                  </a:txBody>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Werkgeversdienstverlening en WSP</a:t>
                      </a:r>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Krapte op arbeidsmarkt</a:t>
                      </a:r>
                    </a:p>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Hogere eisen werknemers</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Grotere vraag met gelijke inzet bedienen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4021979809"/>
                  </a:ext>
                </a:extLst>
              </a:tr>
              <a:tr h="824608">
                <a:tc vMerge="1">
                  <a:txBody>
                    <a:bodyPr/>
                    <a:lstStyle/>
                    <a:p>
                      <a:endParaRPr lang="nl-NL" sz="1200"/>
                    </a:p>
                  </a:txBody>
                  <a:tcPr/>
                </a:tc>
                <a:tc>
                  <a:txBody>
                    <a:bodyPr/>
                    <a:lstStyle/>
                    <a:p>
                      <a:r>
                        <a:rPr lang="nl-NL" sz="1100" dirty="0"/>
                        <a:t>Uitvoering sociale werkvoorziening</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u="none" dirty="0"/>
                        <a:t>Vergrijzing van SW-doelgroep</a:t>
                      </a:r>
                    </a:p>
                  </a:txBody>
                  <a:tcPr>
                    <a:solidFill>
                      <a:schemeClr val="accent5">
                        <a:lumMod val="40000"/>
                        <a:lumOff val="60000"/>
                      </a:schemeClr>
                    </a:solidFill>
                  </a:tcPr>
                </a:tc>
                <a:tc rowSpan="2">
                  <a:txBody>
                    <a:bodyPr/>
                    <a:lstStyle/>
                    <a:p>
                      <a:pPr marL="0" indent="0">
                        <a:buFont typeface="Arial" panose="020B0604020202020204" pitchFamily="34" charset="0"/>
                        <a:buNone/>
                      </a:pPr>
                      <a:r>
                        <a:rPr lang="nl-NL" sz="1000" b="1" dirty="0"/>
                        <a:t>Geen structurele investeringen in productiviteit van het SW-bedrijf</a:t>
                      </a:r>
                    </a:p>
                    <a:p>
                      <a:pPr marL="0" indent="0">
                        <a:buFont typeface="Arial" panose="020B0604020202020204" pitchFamily="34" charset="0"/>
                        <a:buNone/>
                      </a:pPr>
                      <a:endParaRPr lang="nl-NL" sz="1000" b="1" dirty="0"/>
                    </a:p>
                    <a:p>
                      <a:pPr marL="0" indent="0">
                        <a:buFont typeface="Arial" panose="020B0604020202020204" pitchFamily="34" charset="0"/>
                        <a:buNone/>
                      </a:pPr>
                      <a:r>
                        <a:rPr lang="nl-NL" sz="1000" b="1" dirty="0"/>
                        <a:t>Geen structurele investeringen in het ontwikkelpotentieel binnen het SW-bedrijf</a:t>
                      </a:r>
                      <a:endParaRPr lang="nl-NL" sz="1000" b="1" i="0" dirty="0"/>
                    </a:p>
                  </a:txBody>
                  <a:tcPr>
                    <a:solidFill>
                      <a:schemeClr val="accent3">
                        <a:lumMod val="40000"/>
                        <a:lumOff val="60000"/>
                      </a:schemeClr>
                    </a:solidFill>
                  </a:tcPr>
                </a:tc>
                <a:tc rowSpan="2">
                  <a:txBody>
                    <a:bodyPr/>
                    <a:lstStyle/>
                    <a:p>
                      <a:r>
                        <a:rPr lang="nl-NL" sz="1000" dirty="0"/>
                        <a:t>Toegevoegde waarde van het SW-bedrijf blijft onder (groeiende) druk staan door vergrijzende doelgroep en meer instroom binnen Nieuw Beschut</a:t>
                      </a:r>
                    </a:p>
                  </a:txBody>
                  <a:tcPr>
                    <a:solidFill>
                      <a:schemeClr val="accent3">
                        <a:lumMod val="20000"/>
                        <a:lumOff val="80000"/>
                      </a:schemeClr>
                    </a:solidFill>
                  </a:tcPr>
                </a:tc>
                <a:tc rowSpan="2">
                  <a:txBody>
                    <a:bodyPr/>
                    <a:lstStyle/>
                    <a:p>
                      <a:pPr algn="r"/>
                      <a:r>
                        <a:rPr lang="nl-NL" sz="1100" b="0" dirty="0"/>
                        <a:t>To</a:t>
                      </a:r>
                      <a:r>
                        <a:rPr lang="nl-NL" sz="1100" dirty="0"/>
                        <a:t>egev. waarde daalt, lagere opbrengsten:</a:t>
                      </a:r>
                      <a:br>
                        <a:rPr lang="nl-NL" sz="1100" dirty="0"/>
                      </a:br>
                      <a:r>
                        <a:rPr lang="nl-NL" sz="1100" b="1" dirty="0">
                          <a:solidFill>
                            <a:srgbClr val="FF0000"/>
                          </a:solidFill>
                        </a:rPr>
                        <a:t>- € 282.000</a:t>
                      </a:r>
                      <a:r>
                        <a:rPr kumimoji="0" lang="nl-NL" sz="1100" b="1" i="0" u="none" strike="noStrike" kern="1200" cap="none" spc="0" normalizeH="0" baseline="0" noProof="0" dirty="0">
                          <a:ln>
                            <a:noFill/>
                          </a:ln>
                          <a:solidFill>
                            <a:srgbClr val="FF0000"/>
                          </a:solidFill>
                          <a:effectLst/>
                          <a:uLnTx/>
                          <a:uFillTx/>
                          <a:latin typeface="+mn-lt"/>
                          <a:ea typeface="+mn-ea"/>
                          <a:cs typeface="+mn-cs"/>
                        </a:rPr>
                        <a:t/>
                      </a:r>
                      <a:br>
                        <a:rPr kumimoji="0" lang="nl-NL" sz="1100" b="1" i="0" u="none" strike="noStrike" kern="1200" cap="none" spc="0" normalizeH="0" baseline="0" noProof="0" dirty="0">
                          <a:ln>
                            <a:noFill/>
                          </a:ln>
                          <a:solidFill>
                            <a:srgbClr val="FF0000"/>
                          </a:solidFill>
                          <a:effectLst/>
                          <a:uLnTx/>
                          <a:uFillTx/>
                          <a:latin typeface="+mn-lt"/>
                          <a:ea typeface="+mn-ea"/>
                          <a:cs typeface="+mn-cs"/>
                        </a:rPr>
                      </a:br>
                      <a:endParaRPr lang="nl-NL" sz="1100" b="1" dirty="0"/>
                    </a:p>
                    <a:p>
                      <a:pPr algn="r"/>
                      <a:r>
                        <a:rPr lang="nl-NL" sz="1000" dirty="0"/>
                        <a:t> </a:t>
                      </a:r>
                    </a:p>
                  </a:txBody>
                  <a:tcPr>
                    <a:solidFill>
                      <a:schemeClr val="accent3">
                        <a:lumMod val="20000"/>
                        <a:lumOff val="80000"/>
                      </a:schemeClr>
                    </a:solidFill>
                  </a:tcPr>
                </a:tc>
                <a:extLst>
                  <a:ext uri="{0D108BD9-81ED-4DB2-BD59-A6C34878D82A}">
                    <a16:rowId xmlns:a16="http://schemas.microsoft.com/office/drawing/2014/main" val="3480569959"/>
                  </a:ext>
                </a:extLst>
              </a:tr>
              <a:tr h="442594">
                <a:tc vMerge="1">
                  <a:txBody>
                    <a:bodyPr/>
                    <a:lstStyle/>
                    <a:p>
                      <a:endParaRPr lang="nl-NL"/>
                    </a:p>
                  </a:txBody>
                  <a:tcPr/>
                </a:tc>
                <a:tc>
                  <a:txBody>
                    <a:bodyPr/>
                    <a:lstStyle/>
                    <a:p>
                      <a:pPr marL="0" indent="0">
                        <a:buFont typeface="Arial" panose="020B0604020202020204" pitchFamily="34" charset="0"/>
                        <a:buNone/>
                      </a:pPr>
                      <a:r>
                        <a:rPr lang="nl-NL" sz="1100" dirty="0"/>
                        <a:t>Uitvoering regeling Nieuw Beschut</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Meer instroom van burgers &lt; 30% loonwaarde </a:t>
                      </a:r>
                      <a:endParaRPr lang="nl-NL" sz="1100" i="0" dirty="0">
                        <a:latin typeface="+mn-lt"/>
                      </a:endParaRPr>
                    </a:p>
                  </a:txBody>
                  <a:tcPr>
                    <a:solidFill>
                      <a:schemeClr val="accent5">
                        <a:lumMod val="40000"/>
                        <a:lumOff val="60000"/>
                      </a:schemeClr>
                    </a:solidFill>
                  </a:tcPr>
                </a:tc>
                <a:tc vMerge="1">
                  <a:txBody>
                    <a:bodyPr/>
                    <a:lstStyle/>
                    <a:p>
                      <a:pPr marL="0" indent="0">
                        <a:buFont typeface="Arial" panose="020B0604020202020204" pitchFamily="34" charset="0"/>
                        <a:buNone/>
                      </a:pPr>
                      <a:endParaRPr lang="nl-NL" sz="1000" b="1" i="0"/>
                    </a:p>
                  </a:txBody>
                  <a:tcPr>
                    <a:solidFill>
                      <a:schemeClr val="accent3">
                        <a:lumMod val="40000"/>
                        <a:lumOff val="60000"/>
                      </a:schemeClr>
                    </a:solidFill>
                  </a:tcPr>
                </a:tc>
                <a:tc vMerge="1">
                  <a:txBody>
                    <a:bodyPr/>
                    <a:lstStyle/>
                    <a:p>
                      <a:endParaRPr lang="nl-NL" sz="1000"/>
                    </a:p>
                  </a:txBody>
                  <a:tcPr>
                    <a:solidFill>
                      <a:schemeClr val="accent3">
                        <a:lumMod val="20000"/>
                        <a:lumOff val="80000"/>
                      </a:schemeClr>
                    </a:solidFill>
                  </a:tcPr>
                </a:tc>
                <a:tc vMerge="1">
                  <a:txBody>
                    <a:bodyPr/>
                    <a:lstStyle/>
                    <a:p>
                      <a:pPr algn="r"/>
                      <a:endParaRPr lang="nl-NL" sz="1000"/>
                    </a:p>
                  </a:txBody>
                  <a:tcPr>
                    <a:solidFill>
                      <a:schemeClr val="accent3">
                        <a:lumMod val="20000"/>
                        <a:lumOff val="80000"/>
                      </a:schemeClr>
                    </a:solidFill>
                  </a:tcPr>
                </a:tc>
                <a:extLst>
                  <a:ext uri="{0D108BD9-81ED-4DB2-BD59-A6C34878D82A}">
                    <a16:rowId xmlns:a16="http://schemas.microsoft.com/office/drawing/2014/main" val="3254046833"/>
                  </a:ext>
                </a:extLst>
              </a:tr>
              <a:tr h="442594">
                <a:tc vMerge="1">
                  <a:txBody>
                    <a:bodyPr/>
                    <a:lstStyle/>
                    <a:p>
                      <a:endParaRPr lang="nl-NL" sz="1000" b="1">
                        <a:solidFill>
                          <a:srgbClr val="FFFFFF"/>
                        </a:solidFill>
                      </a:endParaRPr>
                    </a:p>
                  </a:txBody>
                  <a:tcPr vert="vert270">
                    <a:solidFill>
                      <a:schemeClr val="accent2"/>
                    </a:solidFill>
                  </a:tcPr>
                </a:tc>
                <a:tc>
                  <a:txBody>
                    <a:bodyPr/>
                    <a:lstStyle/>
                    <a:p>
                      <a:r>
                        <a:rPr lang="nl-NL" sz="1100" dirty="0"/>
                        <a:t>Zelfmelding niet-uitkeringsgerechtigden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Niet van toepassing</a:t>
                      </a:r>
                      <a:endParaRPr lang="nl-NL" sz="1100" i="1" dirty="0">
                        <a:latin typeface="+mn-lt"/>
                      </a:endParaRP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Grotere vraag met gelijke inzet bedienen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txBody>
                  <a:tcPr>
                    <a:solidFill>
                      <a:schemeClr val="accent3">
                        <a:lumMod val="20000"/>
                        <a:lumOff val="80000"/>
                      </a:schemeClr>
                    </a:solidFill>
                  </a:tcPr>
                </a:tc>
                <a:tc>
                  <a:txBody>
                    <a:bodyPr/>
                    <a:lstStyle/>
                    <a:p>
                      <a:pPr marL="0" indent="0" algn="r">
                        <a:buFont typeface="Arial" panose="020B0604020202020204" pitchFamily="34" charset="0"/>
                        <a:buNone/>
                      </a:pPr>
                      <a:r>
                        <a:rPr lang="nl-NL" sz="1600" b="1" dirty="0"/>
                        <a:t>=</a:t>
                      </a:r>
                    </a:p>
                  </a:txBody>
                  <a:tcPr>
                    <a:solidFill>
                      <a:schemeClr val="accent3">
                        <a:lumMod val="20000"/>
                        <a:lumOff val="80000"/>
                      </a:schemeClr>
                    </a:solidFill>
                  </a:tcPr>
                </a:tc>
                <a:extLst>
                  <a:ext uri="{0D108BD9-81ED-4DB2-BD59-A6C34878D82A}">
                    <a16:rowId xmlns:a16="http://schemas.microsoft.com/office/drawing/2014/main" val="150981871"/>
                  </a:ext>
                </a:extLst>
              </a:tr>
              <a:tr h="442594">
                <a:tc vMerge="1">
                  <a:txBody>
                    <a:bodyPr/>
                    <a:lstStyle/>
                    <a:p>
                      <a:endParaRPr lang="nl-NL" sz="1000" b="1">
                        <a:solidFill>
                          <a:srgbClr val="FFFFFF"/>
                        </a:solidFill>
                      </a:endParaRPr>
                    </a:p>
                  </a:txBody>
                  <a:tcPr vert="vert270">
                    <a:solidFill>
                      <a:schemeClr val="accent2"/>
                    </a:solidFill>
                  </a:tcPr>
                </a:tc>
                <a:tc>
                  <a:txBody>
                    <a:bodyPr/>
                    <a:lstStyle/>
                    <a:p>
                      <a:pPr marL="0" indent="0">
                        <a:buFont typeface="Arial" panose="020B0604020202020204" pitchFamily="34" charset="0"/>
                        <a:buNone/>
                      </a:pPr>
                      <a:r>
                        <a:rPr lang="nl-NL" sz="1100" dirty="0"/>
                        <a:t>Jongeren zonder inkomsten en zonder startkwalificatie</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instroom</a:t>
                      </a:r>
                      <a:endParaRPr lang="nl-NL" sz="1100" i="0" dirty="0">
                        <a:latin typeface="+mn-lt"/>
                      </a:endParaRP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Grotere vraag met gelijke inzet bedienen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4162513652"/>
                  </a:ext>
                </a:extLst>
              </a:tr>
              <a:tr h="442594">
                <a:tc rowSpan="2">
                  <a:txBody>
                    <a:bodyPr/>
                    <a:lstStyle/>
                    <a:p>
                      <a:pPr algn="ctr"/>
                      <a:r>
                        <a:rPr lang="nl-NL" sz="1200" b="1" dirty="0">
                          <a:solidFill>
                            <a:srgbClr val="FFFFFF"/>
                          </a:solidFill>
                        </a:rPr>
                        <a:t>Schuld dienstvl.</a:t>
                      </a:r>
                    </a:p>
                  </a:txBody>
                  <a:tcPr vert="vert270">
                    <a:solidFill>
                      <a:srgbClr val="0086CD"/>
                    </a:solidFill>
                  </a:tcPr>
                </a:tc>
                <a:tc>
                  <a:txBody>
                    <a:bodyPr/>
                    <a:lstStyle/>
                    <a:p>
                      <a:r>
                        <a:rPr lang="nl-NL" sz="1100" b="0" dirty="0"/>
                        <a:t>Schulddienstverlening particulieren, ondernemers</a:t>
                      </a:r>
                    </a:p>
                  </a:txBody>
                  <a:tcPr>
                    <a:solidFill>
                      <a:schemeClr val="accent3">
                        <a:lumMod val="20000"/>
                        <a:lumOff val="80000"/>
                      </a:schemeClr>
                    </a:solidFill>
                  </a:tcPr>
                </a:tc>
                <a:tc rowSpan="2">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Meer (complexe) casuïstiek</a:t>
                      </a:r>
                      <a:endParaRPr lang="nl-NL" sz="1100" i="0" dirty="0">
                        <a:latin typeface="+mn-lt"/>
                      </a:endParaRPr>
                    </a:p>
                  </a:txBody>
                  <a:tcPr>
                    <a:solidFill>
                      <a:schemeClr val="accent5">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Grotere vraag met gelijke inzet bedienen</a:t>
                      </a:r>
                    </a:p>
                  </a:txBody>
                  <a:tcPr>
                    <a:solidFill>
                      <a:schemeClr val="accent3">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p>
                      <a:endParaRPr lang="nl-NL" sz="1000" b="0" dirty="0"/>
                    </a:p>
                  </a:txBody>
                  <a:tcPr>
                    <a:solidFill>
                      <a:schemeClr val="accent3">
                        <a:lumMod val="20000"/>
                        <a:lumOff val="80000"/>
                      </a:schemeClr>
                    </a:solidFill>
                  </a:tcPr>
                </a:tc>
                <a:tc rowSpan="2">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333332"/>
                          </a:solidFill>
                          <a:effectLst/>
                          <a:uLnTx/>
                          <a:uFillTx/>
                          <a:latin typeface="+mn-lt"/>
                          <a:ea typeface="+mn-ea"/>
                          <a:cs typeface="+mn-cs"/>
                        </a:rPr>
                        <a:t>=</a:t>
                      </a:r>
                    </a:p>
                    <a:p>
                      <a:pPr algn="r"/>
                      <a:endParaRPr lang="nl-NL" sz="1000" b="0" dirty="0"/>
                    </a:p>
                  </a:txBody>
                  <a:tcPr>
                    <a:solidFill>
                      <a:schemeClr val="accent3">
                        <a:lumMod val="20000"/>
                        <a:lumOff val="80000"/>
                      </a:schemeClr>
                    </a:solidFill>
                  </a:tcPr>
                </a:tc>
                <a:extLst>
                  <a:ext uri="{0D108BD9-81ED-4DB2-BD59-A6C34878D82A}">
                    <a16:rowId xmlns:a16="http://schemas.microsoft.com/office/drawing/2014/main" val="1490788336"/>
                  </a:ext>
                </a:extLst>
              </a:tr>
              <a:tr h="442594">
                <a:tc vMerge="1">
                  <a:txBody>
                    <a:bodyPr/>
                    <a:lstStyle/>
                    <a:p>
                      <a:endParaRPr lang="nl-NL" sz="1200" b="1"/>
                    </a:p>
                  </a:txBody>
                  <a:tcPr/>
                </a:tc>
                <a:tc>
                  <a:txBody>
                    <a:bodyPr/>
                    <a:lstStyle/>
                    <a:p>
                      <a:pPr marL="0" indent="0">
                        <a:buFont typeface="Arial" panose="020B0604020202020204" pitchFamily="34" charset="0"/>
                        <a:buNone/>
                      </a:pPr>
                      <a:r>
                        <a:rPr lang="nl-NL" sz="1100" b="0" dirty="0"/>
                        <a:t>Budgetbeheer als onderdeel van traject</a:t>
                      </a: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100" i="1">
                        <a:latin typeface="+mn-lt"/>
                      </a:endParaRP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b="1" i="1"/>
                    </a:p>
                  </a:txBody>
                  <a:tcPr>
                    <a:solidFill>
                      <a:schemeClr val="tx1">
                        <a:lumMod val="25000"/>
                        <a:lumOff val="75000"/>
                      </a:schemeClr>
                    </a:solidFill>
                  </a:tcPr>
                </a:tc>
                <a:tc vMerge="1">
                  <a:txBody>
                    <a:bodyPr/>
                    <a:lstStyle/>
                    <a:p>
                      <a:pPr marL="0" indent="0">
                        <a:buFont typeface="Arial" panose="020B0604020202020204" pitchFamily="34" charset="0"/>
                        <a:buNone/>
                      </a:pPr>
                      <a:endParaRPr lang="nl-NL" sz="1000" b="0"/>
                    </a:p>
                  </a:txBody>
                  <a:tcPr>
                    <a:solidFill>
                      <a:schemeClr val="bg2">
                        <a:lumMod val="95000"/>
                      </a:schemeClr>
                    </a:solidFill>
                  </a:tcPr>
                </a:tc>
                <a:tc vMerge="1">
                  <a:txBody>
                    <a:bodyPr/>
                    <a:lstStyle/>
                    <a:p>
                      <a:pPr marL="0" indent="0" algn="r">
                        <a:buFont typeface="Arial" panose="020B0604020202020204" pitchFamily="34" charset="0"/>
                        <a:buNone/>
                      </a:pPr>
                      <a:endParaRPr lang="nl-NL" sz="1000" b="0"/>
                    </a:p>
                  </a:txBody>
                  <a:tcPr>
                    <a:solidFill>
                      <a:schemeClr val="bg2">
                        <a:lumMod val="95000"/>
                      </a:schemeClr>
                    </a:solidFill>
                  </a:tcPr>
                </a:tc>
                <a:extLst>
                  <a:ext uri="{0D108BD9-81ED-4DB2-BD59-A6C34878D82A}">
                    <a16:rowId xmlns:a16="http://schemas.microsoft.com/office/drawing/2014/main" val="718396716"/>
                  </a:ext>
                </a:extLst>
              </a:tr>
            </a:tbl>
          </a:graphicData>
        </a:graphic>
      </p:graphicFrame>
    </p:spTree>
    <p:extLst>
      <p:ext uri="{BB962C8B-B14F-4D97-AF65-F5344CB8AC3E}">
        <p14:creationId xmlns:p14="http://schemas.microsoft.com/office/powerpoint/2010/main" val="4281351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118911" y="871735"/>
            <a:ext cx="8568000" cy="661814"/>
          </a:xfrm>
        </p:spPr>
        <p:txBody>
          <a:bodyPr/>
          <a:lstStyle/>
          <a:p>
            <a:r>
              <a:rPr lang="nl-NL" sz="2400" dirty="0"/>
              <a:t>Nulscenario: keuzes in aanvullende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34</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2422337543"/>
              </p:ext>
            </p:extLst>
          </p:nvPr>
        </p:nvGraphicFramePr>
        <p:xfrm>
          <a:off x="0" y="1707515"/>
          <a:ext cx="10701542" cy="5852158"/>
        </p:xfrm>
        <a:graphic>
          <a:graphicData uri="http://schemas.openxmlformats.org/drawingml/2006/table">
            <a:tbl>
              <a:tblPr firstRow="1" bandRow="1">
                <a:tableStyleId>{F5AB1C69-6EDB-4FF4-983F-18BD219EF322}</a:tableStyleId>
              </a:tblPr>
              <a:tblGrid>
                <a:gridCol w="664649">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459668">
                <a:tc>
                  <a:txBody>
                    <a:bodyPr/>
                    <a:lstStyle/>
                    <a:p>
                      <a:endParaRPr lang="nl-NL" sz="1200" b="1" dirty="0">
                        <a:solidFill>
                          <a:schemeClr val="bg2"/>
                        </a:solidFill>
                      </a:endParaRPr>
                    </a:p>
                  </a:txBody>
                  <a:tcPr/>
                </a:tc>
                <a:tc>
                  <a:txBody>
                    <a:bodyPr/>
                    <a:lstStyle/>
                    <a:p>
                      <a:r>
                        <a:rPr lang="nl-NL" sz="1200" b="1" dirty="0">
                          <a:solidFill>
                            <a:schemeClr val="bg2"/>
                          </a:solidFill>
                        </a:rPr>
                        <a:t>Taak</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766113">
                <a:tc rowSpan="3">
                  <a:txBody>
                    <a:bodyPr/>
                    <a:lstStyle/>
                    <a:p>
                      <a:pPr algn="ctr"/>
                      <a:r>
                        <a:rPr lang="nl-NL" sz="1200" b="1" dirty="0">
                          <a:solidFill>
                            <a:srgbClr val="FFFFFF"/>
                          </a:solidFill>
                        </a:rPr>
                        <a:t>Breed</a:t>
                      </a:r>
                    </a:p>
                  </a:txBody>
                  <a:tcPr vert="vert270">
                    <a:solidFill>
                      <a:srgbClr val="A4D4E3"/>
                    </a:solidFill>
                  </a:tcPr>
                </a:tc>
                <a:tc>
                  <a:txBody>
                    <a:bodyPr/>
                    <a:lstStyle/>
                    <a:p>
                      <a:r>
                        <a:rPr lang="nl-NL" sz="1100" b="0" dirty="0"/>
                        <a:t>Lokaal werken / betrokken-heid bij sociale teams</a:t>
                      </a:r>
                    </a:p>
                    <a:p>
                      <a:endParaRPr lang="nl-NL" sz="1100" b="0" dirty="0"/>
                    </a:p>
                    <a:p>
                      <a:endParaRPr lang="nl-NL" sz="1100" b="0" dirty="0"/>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Doorontwikkeling lokaal &amp; integraal werken binnen gemeentes</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Minder investeren in lokale aanwezigheid en integraal werken</a:t>
                      </a:r>
                    </a:p>
                  </a:txBody>
                  <a:tcPr>
                    <a:solidFill>
                      <a:schemeClr val="accent3">
                        <a:lumMod val="40000"/>
                        <a:lumOff val="60000"/>
                      </a:schemeClr>
                    </a:solidFill>
                  </a:tcPr>
                </a:tc>
                <a:tc>
                  <a:txBody>
                    <a:bodyPr/>
                    <a:lstStyle/>
                    <a:p>
                      <a:r>
                        <a:rPr lang="nl-NL" sz="1000" b="0" dirty="0"/>
                        <a:t>Lokale aanwezigheid vermindert, verbinding met lokale context staat onder druk, </a:t>
                      </a:r>
                      <a:r>
                        <a:rPr lang="nl-NL" sz="1000" dirty="0">
                          <a:solidFill>
                            <a:schemeClr val="tx1"/>
                          </a:solidFill>
                        </a:rPr>
                        <a:t>versnipperde dienstverlening</a:t>
                      </a:r>
                      <a:endParaRPr lang="nl-NL" sz="1000" b="0" dirty="0">
                        <a:solidFill>
                          <a:schemeClr val="tx1"/>
                        </a:solidFill>
                      </a:endParaRP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Minder inzet</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€176.000</a:t>
                      </a:r>
                      <a:endParaRPr lang="nl-NL" sz="1100" b="1" dirty="0">
                        <a:solidFill>
                          <a:srgbClr val="00B050"/>
                        </a:solidFill>
                      </a:endParaRPr>
                    </a:p>
                  </a:txBody>
                  <a:tcPr>
                    <a:solidFill>
                      <a:schemeClr val="accent3">
                        <a:lumMod val="20000"/>
                        <a:lumOff val="80000"/>
                      </a:schemeClr>
                    </a:solidFill>
                  </a:tcPr>
                </a:tc>
                <a:extLst>
                  <a:ext uri="{0D108BD9-81ED-4DB2-BD59-A6C34878D82A}">
                    <a16:rowId xmlns:a16="http://schemas.microsoft.com/office/drawing/2014/main" val="1786900364"/>
                  </a:ext>
                </a:extLst>
              </a:tr>
              <a:tr h="446605">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Betrokkenheid bij lokale projecten </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Doorontwikkeling lokaal &amp; integraal werken</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versoberen, enkel  ondersteunende rol</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Verbinding met lokale context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€44.000</a:t>
                      </a:r>
                    </a:p>
                  </a:txBody>
                  <a:tcPr>
                    <a:solidFill>
                      <a:schemeClr val="accent3">
                        <a:lumMod val="20000"/>
                        <a:lumOff val="80000"/>
                      </a:schemeClr>
                    </a:solidFill>
                  </a:tcPr>
                </a:tc>
                <a:extLst>
                  <a:ext uri="{0D108BD9-81ED-4DB2-BD59-A6C34878D82A}">
                    <a16:rowId xmlns:a16="http://schemas.microsoft.com/office/drawing/2014/main" val="1848252021"/>
                  </a:ext>
                </a:extLst>
              </a:tr>
              <a:tr h="429023">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Crisisdienstverlening</a:t>
                      </a:r>
                    </a:p>
                    <a:p>
                      <a:endParaRPr lang="nl-NL" sz="1100" b="0" dirty="0"/>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Flexibiliteit blijft nodig</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Alleen indien noodzakelijk en binnen takenpakket Avres</a:t>
                      </a:r>
                    </a:p>
                  </a:txBody>
                  <a:tcPr>
                    <a:solidFill>
                      <a:schemeClr val="accent3">
                        <a:lumMod val="40000"/>
                        <a:lumOff val="60000"/>
                      </a:schemeClr>
                    </a:solidFill>
                  </a:tcPr>
                </a:tc>
                <a:tc>
                  <a:txBody>
                    <a:bodyPr/>
                    <a:lstStyle/>
                    <a:p>
                      <a:r>
                        <a:rPr lang="nl-NL" sz="1000" b="0" dirty="0">
                          <a:solidFill>
                            <a:schemeClr val="tx1"/>
                          </a:solidFill>
                        </a:rPr>
                        <a:t>Crisidienstverlening drukt op kwaliteit andere dienstverlening</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717317342"/>
                  </a:ext>
                </a:extLst>
              </a:tr>
              <a:tr h="597568">
                <a:tc rowSpan="5">
                  <a:txBody>
                    <a:bodyPr/>
                    <a:lstStyle/>
                    <a:p>
                      <a:pPr algn="ctr"/>
                      <a:r>
                        <a:rPr lang="nl-NL" sz="1200" b="1" dirty="0">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Ondersteuning arbeidsmarktbeleid &amp; regio</a:t>
                      </a:r>
                    </a:p>
                    <a:p>
                      <a:pPr marL="0" marR="0" lvl="0" indent="0" algn="l" defTabSz="801929" rtl="0" eaLnBrk="1" fontAlgn="auto" latinLnBrk="0" hangingPunct="1">
                        <a:lnSpc>
                          <a:spcPct val="100000"/>
                        </a:lnSpc>
                        <a:spcBef>
                          <a:spcPts val="0"/>
                        </a:spcBef>
                        <a:spcAft>
                          <a:spcPts val="0"/>
                        </a:spcAft>
                        <a:buClrTx/>
                        <a:buSzTx/>
                        <a:buFontTx/>
                        <a:buNone/>
                        <a:tabLst/>
                        <a:defRPr/>
                      </a:pPr>
                      <a:endParaRPr lang="nl-NL" sz="1100" b="0" dirty="0"/>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mn-lt"/>
                        </a:rPr>
                        <a:t>Krapte op de arbeidsmarkt</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Taken zoveel mogelijk bij arbeidsmarktregio beleggen, enkel  ondersteunende rol </a:t>
                      </a:r>
                    </a:p>
                  </a:txBody>
                  <a:tcPr>
                    <a:solidFill>
                      <a:schemeClr val="accent3">
                        <a:lumMod val="40000"/>
                        <a:lumOff val="60000"/>
                      </a:schemeClr>
                    </a:solidFill>
                  </a:tcPr>
                </a:tc>
                <a:tc>
                  <a:txBody>
                    <a:bodyPr/>
                    <a:lstStyle/>
                    <a:p>
                      <a:r>
                        <a:rPr lang="nl-NL" sz="1000" b="0" dirty="0"/>
                        <a:t>Kwaliteit van dienstverlening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110643111"/>
                  </a:ext>
                </a:extLst>
              </a:tr>
              <a:tr h="429023">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Wet inburgering:</a:t>
                      </a:r>
                    </a:p>
                    <a:p>
                      <a:pPr marL="171450" indent="-171450">
                        <a:buFont typeface="Arial" panose="020B0604020202020204" pitchFamily="34" charset="0"/>
                        <a:buChar char="•"/>
                      </a:pPr>
                      <a:r>
                        <a:rPr lang="nl-NL" sz="1100" b="0" dirty="0"/>
                        <a:t>Poortfunctie / diagnose</a:t>
                      </a:r>
                      <a:endParaRPr lang="nl-NL" dirty="0"/>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Meer instroom</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Grotere doelgroep met gelijke inzet bedienen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3878909100"/>
                  </a:ext>
                </a:extLst>
              </a:tr>
              <a:tr h="429023">
                <a:tc vMerge="1">
                  <a:txBody>
                    <a:bodyPr/>
                    <a:lstStyle/>
                    <a:p>
                      <a:pPr algn="ctr"/>
                      <a:endParaRPr lang="nl-NL" sz="1200" b="1">
                        <a:solidFill>
                          <a:srgbClr val="FFFFFF"/>
                        </a:solidFill>
                      </a:endParaRPr>
                    </a:p>
                  </a:txBody>
                  <a:tcPr vert="vert270">
                    <a:solidFill>
                      <a:srgbClr val="A4D4E3"/>
                    </a:solidFill>
                  </a:tcPr>
                </a:tc>
                <a:tc>
                  <a:txBody>
                    <a:bodyPr/>
                    <a:lstStyle/>
                    <a:p>
                      <a:r>
                        <a:rPr lang="nl-NL" sz="1100" dirty="0"/>
                        <a:t>Arbeidsmatige dagbesteding</a:t>
                      </a:r>
                      <a:endParaRPr lang="nl-NL" dirty="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burgers met grotere afstand tot arbeidsmarkt</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Geen verdere investering in “labelloze voorzieningen”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voor doelgroep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3269024776"/>
                  </a:ext>
                </a:extLst>
              </a:tr>
              <a:tr h="597568">
                <a:tc vMerge="1">
                  <a:txBody>
                    <a:bodyPr/>
                    <a:lstStyle/>
                    <a:p>
                      <a:pPr algn="ctr"/>
                      <a:endParaRPr lang="nl-NL" sz="1200" b="1">
                        <a:solidFill>
                          <a:srgbClr val="FFFFFF"/>
                        </a:solidFill>
                      </a:endParaRPr>
                    </a:p>
                  </a:txBody>
                  <a:tcPr vert="vert270">
                    <a:solidFill>
                      <a:srgbClr val="A4D4E3"/>
                    </a:solidFill>
                  </a:tcPr>
                </a:tc>
                <a:tc>
                  <a:txBody>
                    <a:bodyPr/>
                    <a:lstStyle/>
                    <a:p>
                      <a:r>
                        <a:rPr lang="nl-NL" sz="1100" dirty="0"/>
                        <a:t>Indicatie garantiebaan</a:t>
                      </a:r>
                    </a:p>
                    <a:p>
                      <a:pPr marL="171450" indent="-171450">
                        <a:buFont typeface="Arial" panose="020B0604020202020204" pitchFamily="34" charset="0"/>
                        <a:buChar char="•"/>
                      </a:pPr>
                      <a:r>
                        <a:rPr lang="nl-NL" sz="1100" dirty="0"/>
                        <a:t>Bijstand (zelfmelders)</a:t>
                      </a:r>
                    </a:p>
                    <a:p>
                      <a:pPr marL="171450" indent="-171450">
                        <a:buFont typeface="Arial" panose="020B0604020202020204" pitchFamily="34" charset="0"/>
                        <a:buChar char="•"/>
                      </a:pPr>
                      <a:r>
                        <a:rPr lang="nl-NL" sz="1100" dirty="0"/>
                        <a:t>Pro/Vso-scholen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i="0" dirty="0">
                          <a:latin typeface="+mn-lt"/>
                        </a:rPr>
                        <a:t>Meer instroom</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Grotere doelgroep met gelijke inzet bedienen</a:t>
                      </a:r>
                      <a:r>
                        <a:rPr lang="nl-NL" sz="1000" b="1" i="0" dirty="0"/>
                        <a:t>, geen proactief beleid, sturen op plaatsing buiten Avres</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Kwaliteit van dienstverlening onder druk, minder tijd per cliënt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150981871"/>
                  </a:ext>
                </a:extLst>
              </a:tr>
              <a:tr h="502431">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Aanpak jeugdwerkloosheid</a:t>
                      </a:r>
                    </a:p>
                    <a:p>
                      <a:endParaRPr lang="nl-NL" sz="1100" b="0" dirty="0"/>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Meer instroom </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versoberen, beleidstaken waar mogelijk bij gemeente terugleggen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0" dirty="0"/>
                        <a:t>Beperkte verbinding gezamen-lijke aanpak met aanbod Avres</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€79.000</a:t>
                      </a:r>
                    </a:p>
                  </a:txBody>
                  <a:tcPr>
                    <a:solidFill>
                      <a:schemeClr val="accent3">
                        <a:lumMod val="20000"/>
                        <a:lumOff val="80000"/>
                      </a:schemeClr>
                    </a:solidFill>
                  </a:tcPr>
                </a:tc>
                <a:extLst>
                  <a:ext uri="{0D108BD9-81ED-4DB2-BD59-A6C34878D82A}">
                    <a16:rowId xmlns:a16="http://schemas.microsoft.com/office/drawing/2014/main" val="4185879147"/>
                  </a:ext>
                </a:extLst>
              </a:tr>
              <a:tr h="766113">
                <a:tc>
                  <a:txBody>
                    <a:bodyPr/>
                    <a:lstStyle/>
                    <a:p>
                      <a:pPr algn="ctr"/>
                      <a:r>
                        <a:rPr lang="nl-NL" sz="1200" b="1" dirty="0">
                          <a:solidFill>
                            <a:srgbClr val="FFFFFF"/>
                          </a:solidFill>
                        </a:rPr>
                        <a:t>Schuld-dienst-</a:t>
                      </a:r>
                    </a:p>
                    <a:p>
                      <a:pPr algn="ctr"/>
                      <a:r>
                        <a:rPr lang="nl-NL" sz="1200" b="1" dirty="0">
                          <a:solidFill>
                            <a:srgbClr val="FFFFFF"/>
                          </a:solidFill>
                        </a:rPr>
                        <a:t>vl. </a:t>
                      </a:r>
                    </a:p>
                  </a:txBody>
                  <a:tcPr vert="vert270">
                    <a:solidFill>
                      <a:srgbClr val="A4D4E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Aanvullend aanbod budgetbeheer &amp; training</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Preventie o.b.v. signaalgerichte sturing</a:t>
                      </a:r>
                      <a:endParaRPr lang="nl-NL" sz="1100" dirty="0"/>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Vroegsignalering opgenomen in Wet gemeentelijke Schuldhulpverlening</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Grotere doelgroep met gelijke inzet bedienen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dirty="0"/>
                        <a:t>Kwaliteit en kwantiteit van dienstverlening staat onder druk</a:t>
                      </a:r>
                    </a:p>
                    <a:p>
                      <a:endParaRPr lang="nl-NL" sz="1000" b="0" dirty="0"/>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1490788336"/>
                  </a:ext>
                </a:extLst>
              </a:tr>
              <a:tr h="429023">
                <a:tc>
                  <a:txBody>
                    <a:bodyPr/>
                    <a:lstStyle/>
                    <a:p>
                      <a:pPr algn="ctr"/>
                      <a:r>
                        <a:rPr lang="nl-NL" sz="1200" b="1" dirty="0">
                          <a:solidFill>
                            <a:srgbClr val="FFFFFF"/>
                          </a:solidFill>
                        </a:rPr>
                        <a:t>Minima</a:t>
                      </a:r>
                    </a:p>
                  </a:txBody>
                  <a:tcPr vert="vert270">
                    <a:solidFill>
                      <a:srgbClr val="A4D4E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Alle overige Minimaregelingen</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Direct afhankelijk van gemeentelijk beleid</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blijft gelijk en wordt 1-op-1 verrekend met gemeenten</a:t>
                      </a:r>
                    </a:p>
                  </a:txBody>
                  <a:tcPr>
                    <a:solidFill>
                      <a:schemeClr val="accent3">
                        <a:lumMod val="40000"/>
                        <a:lumOff val="60000"/>
                      </a:schemeClr>
                    </a:solidFill>
                  </a:tcPr>
                </a:tc>
                <a:tc>
                  <a:txBody>
                    <a:bodyPr/>
                    <a:lstStyle/>
                    <a:p>
                      <a:r>
                        <a:rPr lang="nl-NL" sz="1000" b="0" dirty="0"/>
                        <a:t>Geen verandering</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4034215392"/>
                  </a:ext>
                </a:extLst>
              </a:tr>
            </a:tbl>
          </a:graphicData>
        </a:graphic>
      </p:graphicFrame>
    </p:spTree>
    <p:extLst>
      <p:ext uri="{BB962C8B-B14F-4D97-AF65-F5344CB8AC3E}">
        <p14:creationId xmlns:p14="http://schemas.microsoft.com/office/powerpoint/2010/main" val="148721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746E41-9840-4445-B427-9E49B8E5BA10}"/>
              </a:ext>
            </a:extLst>
          </p:cNvPr>
          <p:cNvSpPr/>
          <p:nvPr/>
        </p:nvSpPr>
        <p:spPr>
          <a:xfrm>
            <a:off x="9173183" y="6303032"/>
            <a:ext cx="1518630" cy="126587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Nulscenario: keuzes in overhead</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35</a:t>
            </a:fld>
            <a:endParaRPr lang="nl-NL" noProof="1"/>
          </a:p>
        </p:txBody>
      </p:sp>
      <p:graphicFrame>
        <p:nvGraphicFramePr>
          <p:cNvPr id="10" name="Table 2">
            <a:extLst>
              <a:ext uri="{FF2B5EF4-FFF2-40B4-BE49-F238E27FC236}">
                <a16:creationId xmlns:a16="http://schemas.microsoft.com/office/drawing/2014/main" id="{6BEB7DDD-FA5A-4AD5-A591-648EB551CEA1}"/>
              </a:ext>
            </a:extLst>
          </p:cNvPr>
          <p:cNvGraphicFramePr>
            <a:graphicFrameLocks noGrp="1"/>
          </p:cNvGraphicFramePr>
          <p:nvPr>
            <p:extLst>
              <p:ext uri="{D42A27DB-BD31-4B8C-83A1-F6EECF244321}">
                <p14:modId xmlns:p14="http://schemas.microsoft.com/office/powerpoint/2010/main" val="3269662528"/>
              </p:ext>
            </p:extLst>
          </p:nvPr>
        </p:nvGraphicFramePr>
        <p:xfrm>
          <a:off x="0" y="1801535"/>
          <a:ext cx="10691814" cy="2749894"/>
        </p:xfrm>
        <a:graphic>
          <a:graphicData uri="http://schemas.openxmlformats.org/drawingml/2006/table">
            <a:tbl>
              <a:tblPr firstRow="1" bandRow="1">
                <a:tableStyleId>{00A15C55-8517-42AA-B614-E9B94910E393}</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086534">
                  <a:extLst>
                    <a:ext uri="{9D8B030D-6E8A-4147-A177-3AD203B41FA5}">
                      <a16:colId xmlns:a16="http://schemas.microsoft.com/office/drawing/2014/main" val="4221413729"/>
                    </a:ext>
                  </a:extLst>
                </a:gridCol>
                <a:gridCol w="240764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519745">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621597">
                <a:tc rowSpan="4">
                  <a:txBody>
                    <a:bodyPr/>
                    <a:lstStyle/>
                    <a:p>
                      <a:pPr algn="ctr"/>
                      <a:r>
                        <a:rPr lang="nl-NL" sz="1200" b="1" dirty="0">
                          <a:solidFill>
                            <a:srgbClr val="FFFFFF"/>
                          </a:solidFill>
                        </a:rPr>
                        <a:t>Overheadposten</a:t>
                      </a:r>
                    </a:p>
                  </a:txBody>
                  <a:tcPr vert="vert270">
                    <a:solidFill>
                      <a:schemeClr val="accent4"/>
                    </a:solidFill>
                  </a:tcPr>
                </a:tc>
                <a:tc>
                  <a:txBody>
                    <a:bodyPr/>
                    <a:lstStyle/>
                    <a:p>
                      <a:r>
                        <a:rPr lang="nl-NL" sz="1100" b="0" dirty="0"/>
                        <a:t>Huisvesting</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u="none" strike="noStrike" dirty="0">
                          <a:solidFill>
                            <a:srgbClr val="3C3C3B"/>
                          </a:solidFill>
                          <a:effectLst/>
                        </a:rPr>
                        <a:t>Niet van toepassing</a:t>
                      </a:r>
                      <a:endParaRPr lang="nl-NL" sz="1100" b="0" i="0" u="none" strike="noStrike" dirty="0">
                        <a:solidFill>
                          <a:srgbClr val="3C3C3B"/>
                        </a:solidFill>
                        <a:effectLst/>
                        <a:latin typeface="Ebrima" panose="02000000000000000000" pitchFamily="2" charset="0"/>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Bezuiniging op huisvesting backoffice conform uitkomsten huisvestingsonderzoek</a:t>
                      </a:r>
                    </a:p>
                  </a:txBody>
                  <a:tcPr>
                    <a:solidFill>
                      <a:schemeClr val="accent3">
                        <a:lumMod val="40000"/>
                        <a:lumOff val="60000"/>
                      </a:schemeClr>
                    </a:solidFill>
                  </a:tcPr>
                </a:tc>
                <a:tc>
                  <a:txBody>
                    <a:bodyPr/>
                    <a:lstStyle/>
                    <a:p>
                      <a:r>
                        <a:rPr lang="nl-NL" sz="1000" b="0" dirty="0"/>
                        <a:t>Geen, besparing is reeds meegenomen in de eerste inventarisatie van bezuinigingen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nl-NL" sz="1400" b="1" dirty="0"/>
                        <a:t>=</a:t>
                      </a:r>
                    </a:p>
                    <a:p>
                      <a:pPr algn="r"/>
                      <a:endParaRPr lang="nl-NL" sz="1000" b="0" dirty="0"/>
                    </a:p>
                  </a:txBody>
                  <a:tcPr>
                    <a:solidFill>
                      <a:schemeClr val="accent3">
                        <a:lumMod val="20000"/>
                        <a:lumOff val="80000"/>
                      </a:schemeClr>
                    </a:solidFill>
                  </a:tcPr>
                </a:tc>
                <a:extLst>
                  <a:ext uri="{0D108BD9-81ED-4DB2-BD59-A6C34878D82A}">
                    <a16:rowId xmlns:a16="http://schemas.microsoft.com/office/drawing/2014/main" val="1786900364"/>
                  </a:ext>
                </a:extLst>
              </a:tr>
              <a:tr h="335344">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Faciliteiten (zoals productiefaciliteiten)</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Geen</a:t>
                      </a:r>
                    </a:p>
                  </a:txBody>
                  <a:tcPr>
                    <a:solidFill>
                      <a:schemeClr val="accent3">
                        <a:lumMod val="40000"/>
                        <a:lumOff val="60000"/>
                      </a:schemeClr>
                    </a:solidFill>
                  </a:tcPr>
                </a:tc>
                <a:tc>
                  <a:txBody>
                    <a:bodyPr/>
                    <a:lstStyle/>
                    <a:p>
                      <a:r>
                        <a:rPr lang="nl-NL" sz="1000" dirty="0"/>
                        <a:t>Geen</a:t>
                      </a:r>
                    </a:p>
                  </a:txBody>
                  <a:tcPr>
                    <a:solidFill>
                      <a:schemeClr val="accent3">
                        <a:lumMod val="20000"/>
                        <a:lumOff val="80000"/>
                      </a:schemeClr>
                    </a:solidFill>
                  </a:tcPr>
                </a:tc>
                <a:tc>
                  <a:txBody>
                    <a:bodyPr/>
                    <a:lstStyle/>
                    <a:p>
                      <a:pPr algn="r"/>
                      <a:r>
                        <a:rPr lang="nl-NL" sz="1400" b="1" dirty="0"/>
                        <a:t>=</a:t>
                      </a:r>
                    </a:p>
                  </a:txBody>
                  <a:tcPr>
                    <a:solidFill>
                      <a:schemeClr val="accent3">
                        <a:lumMod val="20000"/>
                        <a:lumOff val="80000"/>
                      </a:schemeClr>
                    </a:solidFill>
                  </a:tcPr>
                </a:tc>
                <a:extLst>
                  <a:ext uri="{0D108BD9-81ED-4DB2-BD59-A6C34878D82A}">
                    <a16:rowId xmlns:a16="http://schemas.microsoft.com/office/drawing/2014/main" val="110643111"/>
                  </a:ext>
                </a:extLst>
              </a:tr>
              <a:tr h="443844">
                <a:tc vMerge="1">
                  <a:txBody>
                    <a:bodyPr/>
                    <a:lstStyle/>
                    <a:p>
                      <a:endParaRPr lang="nl-NL"/>
                    </a:p>
                  </a:txBody>
                  <a:tcPr/>
                </a:tc>
                <a:tc>
                  <a:txBody>
                    <a:bodyPr/>
                    <a:lstStyle/>
                    <a:p>
                      <a:r>
                        <a:rPr lang="nl-NL" sz="1100" b="0" dirty="0"/>
                        <a:t>ICT</a:t>
                      </a:r>
                      <a:endParaRPr lang="nl-NL" dirty="0"/>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ICT (software) van Avres is niet toekomstbestendig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Geen</a:t>
                      </a:r>
                    </a:p>
                    <a:p>
                      <a:endParaRPr lang="nl-NL" b="0" dirty="0"/>
                    </a:p>
                  </a:txBody>
                  <a:tcPr>
                    <a:solidFill>
                      <a:schemeClr val="accent3">
                        <a:lumMod val="40000"/>
                        <a:lumOff val="60000"/>
                      </a:schemeClr>
                    </a:solidFill>
                  </a:tcPr>
                </a:tc>
                <a:tc>
                  <a:txBody>
                    <a:bodyPr/>
                    <a:lstStyle/>
                    <a:p>
                      <a:r>
                        <a:rPr lang="nl-NL" sz="1000" b="0" dirty="0"/>
                        <a:t>Geen, besparing is reeds meegenomen in de eerste inventarisatie van bezuinigingen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p>
                      <a:pPr marL="0" marR="0" lvl="0" indent="0" algn="r" defTabSz="801929"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3878909100"/>
                  </a:ext>
                </a:extLst>
              </a:tr>
              <a:tr h="633192">
                <a:tc vMerge="1">
                  <a:txBody>
                    <a:bodyPr/>
                    <a:lstStyle/>
                    <a:p>
                      <a:endParaRPr lang="nl-NL" sz="1200"/>
                    </a:p>
                  </a:txBody>
                  <a:tcPr/>
                </a:tc>
                <a:tc>
                  <a:txBody>
                    <a:bodyPr/>
                    <a:lstStyle/>
                    <a:p>
                      <a:r>
                        <a:rPr lang="nl-NL" sz="1100" i="1" dirty="0"/>
                        <a:t>Andere taken of posten</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Geen: dit scenario bevat geen nieuwe taken of post</a:t>
                      </a:r>
                      <a:endParaRPr lang="nl-NL" sz="1000" b="0" i="0" dirty="0"/>
                    </a:p>
                  </a:txBody>
                  <a:tcPr>
                    <a:solidFill>
                      <a:schemeClr val="accent3">
                        <a:lumMod val="40000"/>
                        <a:lumOff val="60000"/>
                      </a:schemeClr>
                    </a:solidFill>
                  </a:tcPr>
                </a:tc>
                <a:tc>
                  <a:txBody>
                    <a:bodyPr/>
                    <a:lstStyle/>
                    <a:p>
                      <a:r>
                        <a:rPr lang="nl-NL" sz="1000" dirty="0"/>
                        <a:t>Geen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Ebrima"/>
                          <a:ea typeface="+mn-ea"/>
                          <a:cs typeface="+mn-cs"/>
                        </a:rPr>
                        <a:t>=</a:t>
                      </a:r>
                    </a:p>
                  </a:txBody>
                  <a:tcPr>
                    <a:solidFill>
                      <a:schemeClr val="accent3">
                        <a:lumMod val="20000"/>
                        <a:lumOff val="80000"/>
                      </a:schemeClr>
                    </a:solidFill>
                  </a:tcPr>
                </a:tc>
                <a:extLst>
                  <a:ext uri="{0D108BD9-81ED-4DB2-BD59-A6C34878D82A}">
                    <a16:rowId xmlns:a16="http://schemas.microsoft.com/office/drawing/2014/main" val="3480569959"/>
                  </a:ext>
                </a:extLst>
              </a:tr>
            </a:tbl>
          </a:graphicData>
        </a:graphic>
      </p:graphicFrame>
      <p:sp>
        <p:nvSpPr>
          <p:cNvPr id="7" name="Title 4">
            <a:extLst>
              <a:ext uri="{FF2B5EF4-FFF2-40B4-BE49-F238E27FC236}">
                <a16:creationId xmlns:a16="http://schemas.microsoft.com/office/drawing/2014/main" id="{3B7E24C7-4889-4B3F-B486-AFF6F28E6D4C}"/>
              </a:ext>
            </a:extLst>
          </p:cNvPr>
          <p:cNvSpPr txBox="1">
            <a:spLocks/>
          </p:cNvSpPr>
          <p:nvPr/>
        </p:nvSpPr>
        <p:spPr bwMode="gray">
          <a:xfrm>
            <a:off x="1076758" y="4389915"/>
            <a:ext cx="8568000" cy="661814"/>
          </a:xfrm>
          <a:prstGeom prst="rect">
            <a:avLst/>
          </a:prstGeom>
        </p:spPr>
        <p:txBody>
          <a:bodyPr vert="horz" lIns="0" tIns="0" rIns="0" bIns="0" rtlCol="0" anchor="b">
            <a:noAutofit/>
          </a:bodyPr>
          <a:lstStyle>
            <a:lvl1pPr algn="l" defTabSz="801929" rtl="0" eaLnBrk="1" latinLnBrk="0" hangingPunct="1">
              <a:spcBef>
                <a:spcPct val="0"/>
              </a:spcBef>
              <a:buNone/>
              <a:defRPr sz="1900" b="1" kern="1200" baseline="0">
                <a:solidFill>
                  <a:schemeClr val="tx1"/>
                </a:solidFill>
                <a:latin typeface="+mj-lt"/>
                <a:ea typeface="+mj-ea"/>
                <a:cs typeface="+mj-cs"/>
              </a:defRPr>
            </a:lvl1pPr>
          </a:lstStyle>
          <a:p>
            <a:pPr lvl="0"/>
            <a:r>
              <a:rPr lang="nl-NL" sz="2400" dirty="0"/>
              <a:t>Nulscenario: breder sociaal domein</a:t>
            </a:r>
          </a:p>
        </p:txBody>
      </p:sp>
      <p:graphicFrame>
        <p:nvGraphicFramePr>
          <p:cNvPr id="11" name="Table 2">
            <a:extLst>
              <a:ext uri="{FF2B5EF4-FFF2-40B4-BE49-F238E27FC236}">
                <a16:creationId xmlns:a16="http://schemas.microsoft.com/office/drawing/2014/main" id="{86FE36FA-598A-4380-AD0E-C76228A129F2}"/>
              </a:ext>
            </a:extLst>
          </p:cNvPr>
          <p:cNvGraphicFramePr>
            <a:graphicFrameLocks noGrp="1"/>
          </p:cNvGraphicFramePr>
          <p:nvPr>
            <p:extLst>
              <p:ext uri="{D42A27DB-BD31-4B8C-83A1-F6EECF244321}">
                <p14:modId xmlns:p14="http://schemas.microsoft.com/office/powerpoint/2010/main" val="1251272698"/>
              </p:ext>
            </p:extLst>
          </p:nvPr>
        </p:nvGraphicFramePr>
        <p:xfrm>
          <a:off x="0" y="5261339"/>
          <a:ext cx="10691814" cy="2128265"/>
        </p:xfrm>
        <a:graphic>
          <a:graphicData uri="http://schemas.openxmlformats.org/drawingml/2006/table">
            <a:tbl>
              <a:tblPr firstRow="1" bandRow="1">
                <a:tableStyleId>{93296810-A885-4BE3-A3E7-6D5BEEA58F35}</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619505">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200" b="1" dirty="0">
                          <a:solidFill>
                            <a:schemeClr val="bg2"/>
                          </a:solidFill>
                        </a:rPr>
                        <a:t>Financieel effect gemeenten</a:t>
                      </a:r>
                    </a:p>
                  </a:txBody>
                  <a:tcPr/>
                </a:tc>
                <a:extLst>
                  <a:ext uri="{0D108BD9-81ED-4DB2-BD59-A6C34878D82A}">
                    <a16:rowId xmlns:a16="http://schemas.microsoft.com/office/drawing/2014/main" val="2140858874"/>
                  </a:ext>
                </a:extLst>
              </a:tr>
              <a:tr h="740906">
                <a:tc rowSpan="2">
                  <a:txBody>
                    <a:bodyPr/>
                    <a:lstStyle/>
                    <a:p>
                      <a:pPr algn="ctr"/>
                      <a:r>
                        <a:rPr lang="nl-NL" sz="1200" b="1" dirty="0">
                          <a:solidFill>
                            <a:srgbClr val="FFFFFF"/>
                          </a:solidFill>
                        </a:rPr>
                        <a:t>Sociaal domein breed</a:t>
                      </a:r>
                    </a:p>
                  </a:txBody>
                  <a:tcPr vert="vert270">
                    <a:solidFill>
                      <a:srgbClr val="C9D6A5"/>
                    </a:solidFill>
                  </a:tcPr>
                </a:tc>
                <a:tc>
                  <a:txBody>
                    <a:bodyPr/>
                    <a:lstStyle/>
                    <a:p>
                      <a:r>
                        <a:rPr lang="nl-NL" sz="1100" b="0" dirty="0"/>
                        <a:t>Uitstroom (BUIG-budget)</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Continue onzekerheden in het BUIG-budget (hoogte en verdeling vanuit het Rijk)</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minder kan investeren in de ontwikkeling van cliënten, daalt de netto duurzame uitstroom </a:t>
                      </a:r>
                    </a:p>
                  </a:txBody>
                  <a:tcPr>
                    <a:solidFill>
                      <a:schemeClr val="accent3">
                        <a:lumMod val="40000"/>
                        <a:lumOff val="60000"/>
                      </a:schemeClr>
                    </a:solidFill>
                  </a:tcPr>
                </a:tc>
                <a:tc>
                  <a:txBody>
                    <a:bodyPr/>
                    <a:lstStyle/>
                    <a:p>
                      <a:r>
                        <a:rPr lang="nl-NL" sz="1000" b="0" dirty="0"/>
                        <a:t>Netto duurzame uitstroom daalt met gemiddeld </a:t>
                      </a:r>
                      <a:r>
                        <a:rPr lang="nl-NL" sz="1000" b="1" dirty="0"/>
                        <a:t>20</a:t>
                      </a:r>
                      <a:r>
                        <a:rPr lang="nl-NL" sz="1000" b="0" dirty="0"/>
                        <a:t> uitkeringen per jaar</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3C3C3B"/>
                          </a:solidFill>
                          <a:effectLst/>
                          <a:latin typeface="Ebrima" panose="02000000000000000000" pitchFamily="2" charset="0"/>
                        </a:rPr>
                        <a:t>Minder uitstroom</a:t>
                      </a:r>
                      <a:br>
                        <a:rPr lang="en-US" sz="1100" b="0" i="0" u="none" strike="noStrike" dirty="0">
                          <a:solidFill>
                            <a:srgbClr val="3C3C3B"/>
                          </a:solidFill>
                          <a:effectLst/>
                          <a:latin typeface="Ebrima" panose="02000000000000000000" pitchFamily="2" charset="0"/>
                        </a:rPr>
                      </a:br>
                      <a:r>
                        <a:rPr kumimoji="0" lang="nl-NL" sz="1100" b="1" i="0" u="none" strike="noStrike" kern="1200" cap="none" spc="0" normalizeH="0" baseline="0" noProof="0" dirty="0">
                          <a:ln>
                            <a:noFill/>
                          </a:ln>
                          <a:solidFill>
                            <a:srgbClr val="FF0000"/>
                          </a:solidFill>
                          <a:effectLst/>
                          <a:uLnTx/>
                          <a:uFillTx/>
                          <a:latin typeface="+mn-lt"/>
                          <a:ea typeface="+mn-ea"/>
                          <a:cs typeface="+mn-cs"/>
                        </a:rPr>
                        <a:t>- € 313.000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l-NL" sz="1400" b="1" i="0" u="none" strike="noStrike" kern="1200" cap="none" spc="0" normalizeH="0" baseline="0" noProof="0" dirty="0">
                        <a:ln>
                          <a:noFill/>
                        </a:ln>
                        <a:solidFill>
                          <a:srgbClr val="333332"/>
                        </a:solidFill>
                        <a:effectLst/>
                        <a:uLnTx/>
                        <a:uFillTx/>
                        <a:latin typeface="+mn-lt"/>
                        <a:ea typeface="+mn-ea"/>
                        <a:cs typeface="+mn-cs"/>
                      </a:endParaRPr>
                    </a:p>
                    <a:p>
                      <a:pPr algn="r" fontAlgn="ctr"/>
                      <a:endParaRPr lang="en-US" sz="1100" b="0" i="0" u="none" strike="noStrike" dirty="0">
                        <a:solidFill>
                          <a:srgbClr val="3C3C3B"/>
                        </a:solidFill>
                        <a:effectLst/>
                        <a:latin typeface="Ebrima" panose="02000000000000000000" pitchFamily="2" charset="0"/>
                      </a:endParaRPr>
                    </a:p>
                  </a:txBody>
                  <a:tcPr anchor="ctr">
                    <a:solidFill>
                      <a:schemeClr val="accent3">
                        <a:lumMod val="20000"/>
                        <a:lumOff val="80000"/>
                      </a:schemeClr>
                    </a:solidFill>
                  </a:tcPr>
                </a:tc>
                <a:extLst>
                  <a:ext uri="{0D108BD9-81ED-4DB2-BD59-A6C34878D82A}">
                    <a16:rowId xmlns:a16="http://schemas.microsoft.com/office/drawing/2014/main" val="1786900364"/>
                  </a:ext>
                </a:extLst>
              </a:tr>
              <a:tr h="413486">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Schulddienstverlening (voorveld), Wmo en (in mindere mate) Jeugd</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Complexere casuïstiek</a:t>
                      </a:r>
                    </a:p>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Druk op capaciteit</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minder kan investeren in het raakvlak met andere domeinen in het sociaal domein, neemt de druk daar toe.</a:t>
                      </a:r>
                    </a:p>
                  </a:txBody>
                  <a:tcPr>
                    <a:solidFill>
                      <a:schemeClr val="accent3">
                        <a:lumMod val="40000"/>
                        <a:lumOff val="60000"/>
                      </a:schemeClr>
                    </a:solidFill>
                  </a:tcPr>
                </a:tc>
                <a:tc>
                  <a:txBody>
                    <a:bodyPr/>
                    <a:lstStyle/>
                    <a:p>
                      <a:r>
                        <a:rPr lang="nl-NL" sz="1000" b="0" dirty="0"/>
                        <a:t>Druk op gemeentelijke voorzieningen neemt toe</a:t>
                      </a:r>
                    </a:p>
                  </a:txBody>
                  <a:tcPr>
                    <a:solidFill>
                      <a:schemeClr val="accent3">
                        <a:lumMod val="20000"/>
                        <a:lumOff val="80000"/>
                      </a:schemeClr>
                    </a:solidFill>
                  </a:tcPr>
                </a:tc>
                <a:tc>
                  <a:txBody>
                    <a:bodyPr/>
                    <a:lstStyle/>
                    <a:p>
                      <a:pPr algn="r"/>
                      <a:r>
                        <a:rPr kumimoji="0" lang="nl-NL" sz="1400" b="1" i="0" u="none" strike="noStrike" kern="1200" cap="none" spc="0" normalizeH="0" baseline="0" noProof="0" dirty="0">
                          <a:ln>
                            <a:noFill/>
                          </a:ln>
                          <a:solidFill>
                            <a:srgbClr val="FF0000"/>
                          </a:solidFill>
                          <a:effectLst/>
                          <a:uLnTx/>
                          <a:uFillTx/>
                          <a:latin typeface="+mn-lt"/>
                          <a:ea typeface="+mn-ea"/>
                          <a:cs typeface="+mn-cs"/>
                        </a:rPr>
                        <a:t>-/-</a:t>
                      </a:r>
                      <a:endParaRPr lang="nl-NL" sz="1400" b="1" dirty="0">
                        <a:solidFill>
                          <a:srgbClr val="FF0000"/>
                        </a:solidFill>
                      </a:endParaRPr>
                    </a:p>
                  </a:txBody>
                  <a:tcPr>
                    <a:solidFill>
                      <a:schemeClr val="accent3">
                        <a:lumMod val="20000"/>
                        <a:lumOff val="80000"/>
                      </a:schemeClr>
                    </a:solidFill>
                  </a:tcPr>
                </a:tc>
                <a:extLst>
                  <a:ext uri="{0D108BD9-81ED-4DB2-BD59-A6C34878D82A}">
                    <a16:rowId xmlns:a16="http://schemas.microsoft.com/office/drawing/2014/main" val="110643111"/>
                  </a:ext>
                </a:extLst>
              </a:tr>
            </a:tbl>
          </a:graphicData>
        </a:graphic>
      </p:graphicFrame>
    </p:spTree>
    <p:extLst>
      <p:ext uri="{BB962C8B-B14F-4D97-AF65-F5344CB8AC3E}">
        <p14:creationId xmlns:p14="http://schemas.microsoft.com/office/powerpoint/2010/main" val="1919492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Nulscenario</a:t>
            </a:r>
            <a:r>
              <a:rPr lang="nl-NL" sz="2400" dirty="0"/>
              <a:t>: saldo kosten en baten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36</a:t>
            </a:fld>
            <a:endParaRPr lang="nl-NL" noProof="1"/>
          </a:p>
        </p:txBody>
      </p:sp>
      <p:graphicFrame>
        <p:nvGraphicFramePr>
          <p:cNvPr id="10" name="Table 2">
            <a:extLst>
              <a:ext uri="{FF2B5EF4-FFF2-40B4-BE49-F238E27FC236}">
                <a16:creationId xmlns:a16="http://schemas.microsoft.com/office/drawing/2014/main" id="{6BEB7DDD-FA5A-4AD5-A591-648EB551CEA1}"/>
              </a:ext>
            </a:extLst>
          </p:cNvPr>
          <p:cNvGraphicFramePr>
            <a:graphicFrameLocks noGrp="1"/>
          </p:cNvGraphicFramePr>
          <p:nvPr>
            <p:extLst>
              <p:ext uri="{D42A27DB-BD31-4B8C-83A1-F6EECF244321}">
                <p14:modId xmlns:p14="http://schemas.microsoft.com/office/powerpoint/2010/main" val="756865717"/>
              </p:ext>
            </p:extLst>
          </p:nvPr>
        </p:nvGraphicFramePr>
        <p:xfrm>
          <a:off x="1070042" y="1820987"/>
          <a:ext cx="8711267" cy="5733088"/>
        </p:xfrm>
        <a:graphic>
          <a:graphicData uri="http://schemas.openxmlformats.org/drawingml/2006/table">
            <a:tbl>
              <a:tblPr firstRow="1" bandRow="1">
                <a:tableStyleId>{5C22544A-7EE6-4342-B048-85BDC9FD1C3A}</a:tableStyleId>
              </a:tblPr>
              <a:tblGrid>
                <a:gridCol w="727984">
                  <a:extLst>
                    <a:ext uri="{9D8B030D-6E8A-4147-A177-3AD203B41FA5}">
                      <a16:colId xmlns:a16="http://schemas.microsoft.com/office/drawing/2014/main" val="4079992816"/>
                    </a:ext>
                  </a:extLst>
                </a:gridCol>
                <a:gridCol w="1455968">
                  <a:extLst>
                    <a:ext uri="{9D8B030D-6E8A-4147-A177-3AD203B41FA5}">
                      <a16:colId xmlns:a16="http://schemas.microsoft.com/office/drawing/2014/main" val="921057710"/>
                    </a:ext>
                  </a:extLst>
                </a:gridCol>
                <a:gridCol w="2548266">
                  <a:extLst>
                    <a:ext uri="{9D8B030D-6E8A-4147-A177-3AD203B41FA5}">
                      <a16:colId xmlns:a16="http://schemas.microsoft.com/office/drawing/2014/main" val="4221413729"/>
                    </a:ext>
                  </a:extLst>
                </a:gridCol>
                <a:gridCol w="3979049">
                  <a:extLst>
                    <a:ext uri="{9D8B030D-6E8A-4147-A177-3AD203B41FA5}">
                      <a16:colId xmlns:a16="http://schemas.microsoft.com/office/drawing/2014/main" val="2115939362"/>
                    </a:ext>
                  </a:extLst>
                </a:gridCol>
              </a:tblGrid>
              <a:tr h="462797">
                <a:tc>
                  <a:txBody>
                    <a:bodyPr/>
                    <a:lstStyle/>
                    <a:p>
                      <a:endParaRPr lang="nl-NL" sz="1200" b="1" dirty="0">
                        <a:solidFill>
                          <a:schemeClr val="bg2"/>
                        </a:solidFill>
                      </a:endParaRPr>
                    </a:p>
                  </a:txBody>
                  <a:tcPr/>
                </a:tc>
                <a:tc>
                  <a:txBody>
                    <a:bodyPr/>
                    <a:lstStyle/>
                    <a:p>
                      <a:r>
                        <a:rPr lang="nl-NL" sz="1200" b="1" dirty="0">
                          <a:solidFill>
                            <a:schemeClr val="bg2"/>
                          </a:solidFill>
                        </a:rPr>
                        <a:t>Categorie</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Netto saldo van kosten en baten </a:t>
                      </a:r>
                      <a:br>
                        <a:rPr lang="nl-NL" sz="1200" b="1" dirty="0">
                          <a:solidFill>
                            <a:schemeClr val="bg2"/>
                          </a:solidFill>
                        </a:rPr>
                      </a:br>
                      <a:r>
                        <a:rPr lang="nl-NL" sz="1200" b="1" dirty="0">
                          <a:solidFill>
                            <a:schemeClr val="bg2"/>
                          </a:solidFill>
                        </a:rPr>
                        <a:t>(-10 %/+10 %)</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Duiding</a:t>
                      </a:r>
                    </a:p>
                  </a:txBody>
                  <a:tcPr>
                    <a:lnB w="38100" cmpd="sng">
                      <a:noFill/>
                    </a:lnB>
                  </a:tcPr>
                </a:tc>
                <a:extLst>
                  <a:ext uri="{0D108BD9-81ED-4DB2-BD59-A6C34878D82A}">
                    <a16:rowId xmlns:a16="http://schemas.microsoft.com/office/drawing/2014/main" val="2140858874"/>
                  </a:ext>
                </a:extLst>
              </a:tr>
              <a:tr h="462797">
                <a:tc rowSpan="4">
                  <a:txBody>
                    <a:bodyPr/>
                    <a:lstStyle/>
                    <a:p>
                      <a:pPr algn="ctr"/>
                      <a:r>
                        <a:rPr lang="nl-NL" sz="1200" b="1" dirty="0">
                          <a:solidFill>
                            <a:srgbClr val="FFFFFF"/>
                          </a:solidFill>
                        </a:rPr>
                        <a:t>Saldo’s </a:t>
                      </a:r>
                      <a:br>
                        <a:rPr lang="nl-NL" sz="1200" b="1" dirty="0">
                          <a:solidFill>
                            <a:srgbClr val="FFFFFF"/>
                          </a:solidFill>
                        </a:rPr>
                      </a:br>
                      <a:r>
                        <a:rPr lang="nl-NL" sz="1200" b="1" dirty="0">
                          <a:solidFill>
                            <a:srgbClr val="FFFFFF"/>
                          </a:solidFill>
                        </a:rPr>
                        <a:t>begroting Avres</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0" dirty="0"/>
                        <a:t>Wettelijke taken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rgbClr val="3C3C3B"/>
                          </a:solidFill>
                          <a:effectLst/>
                          <a:latin typeface="Ebrima" panose="02000000000000000000" pitchFamily="2" charset="0"/>
                        </a:rPr>
                        <a:t> </a:t>
                      </a:r>
                      <a:r>
                        <a:rPr lang="en-US" sz="1200" b="1" i="0" u="none" strike="noStrike" dirty="0">
                          <a:solidFill>
                            <a:srgbClr val="FF0000"/>
                          </a:solidFill>
                          <a:effectLst/>
                          <a:latin typeface="Ebrima" panose="02000000000000000000" pitchFamily="2" charset="0"/>
                        </a:rPr>
                        <a:t>€ - 282.000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fontAlgn="ct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wettelijke</a:t>
                      </a:r>
                      <a:r>
                        <a:rPr lang="en-US" sz="1200" b="0" i="0" u="none" strike="noStrike" dirty="0">
                          <a:solidFill>
                            <a:srgbClr val="333332"/>
                          </a:solidFill>
                          <a:effectLst/>
                          <a:latin typeface="Ebrima" panose="02000000000000000000" pitchFamily="2" charset="0"/>
                        </a:rPr>
                        <a:t> taken sluit negatief door de druk op de toegevoegde waarde</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86900364"/>
                  </a:ext>
                </a:extLst>
              </a:tr>
              <a:tr h="833035">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Aanvullende taken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rgbClr val="00B050"/>
                          </a:solidFill>
                          <a:effectLst/>
                          <a:latin typeface="Ebrima" panose="02000000000000000000" pitchFamily="2" charset="0"/>
                        </a:rPr>
                        <a:t>€ 299.000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aanvullende</a:t>
                      </a:r>
                      <a:r>
                        <a:rPr lang="en-US" sz="1200" b="0" i="0" u="none" strike="noStrike" dirty="0">
                          <a:solidFill>
                            <a:srgbClr val="333332"/>
                          </a:solidFill>
                          <a:effectLst/>
                          <a:latin typeface="Ebrima" panose="02000000000000000000" pitchFamily="2" charset="0"/>
                        </a:rPr>
                        <a:t> taken sluit positiet omdat Avres haar inzet (noodgedwongen) versobert op een aantal vlakken, door haar rol duidelijker af te bakenen</a:t>
                      </a:r>
                    </a:p>
                    <a:p>
                      <a:pPr algn="l" fontAlgn="ctr"/>
                      <a:endParaRPr lang="en-US" sz="1200" b="1" i="0" u="none" strike="noStrike" dirty="0">
                        <a:solidFill>
                          <a:srgbClr val="333332"/>
                        </a:solidFill>
                        <a:effectLst/>
                        <a:latin typeface="Ebrima" panose="02000000000000000000" pitchFamily="2"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10643111"/>
                  </a:ext>
                </a:extLst>
              </a:tr>
              <a:tr h="833035">
                <a:tc vMerge="1">
                  <a:txBody>
                    <a:bodyPr/>
                    <a:lstStyle/>
                    <a:p>
                      <a:endParaRPr lang="nl-NL"/>
                    </a:p>
                  </a:txBody>
                  <a:tcPr/>
                </a:tc>
                <a:tc>
                  <a:txBody>
                    <a:bodyPr/>
                    <a:lstStyle/>
                    <a:p>
                      <a:r>
                        <a:rPr lang="nl-NL" sz="1100" b="0" dirty="0"/>
                        <a:t>Overhead</a:t>
                      </a:r>
                      <a:endParaRPr lang="nl-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a:t>
                      </a:r>
                      <a:endParaRPr kumimoji="0" lang="nl-NL" sz="16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saldo overhead sluit neutraal. In dit basisscenario gaan we uit van de reeds geinventariseerde besparingen op het gebied van overhead door Avres in zomer 2021 (zie </a:t>
                      </a:r>
                      <a:r>
                        <a:rPr kumimoji="0" lang="en-US" sz="1200" b="0" i="1" u="none" strike="noStrike" kern="1200" cap="none" spc="0" normalizeH="0" baseline="0" noProof="0" dirty="0">
                          <a:ln>
                            <a:noFill/>
                          </a:ln>
                          <a:solidFill>
                            <a:srgbClr val="333332"/>
                          </a:solidFill>
                          <a:effectLst/>
                          <a:uLnTx/>
                          <a:uFillTx/>
                          <a:latin typeface="Ebrima" panose="02000000000000000000" pitchFamily="2" charset="0"/>
                          <a:ea typeface="+mn-ea"/>
                          <a:cs typeface="+mn-cs"/>
                        </a:rPr>
                        <a:t>Financiële ontwikkelingen)</a:t>
                      </a:r>
                      <a:endPar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878909100"/>
                  </a:ext>
                </a:extLst>
              </a:tr>
              <a:tr h="1018154">
                <a:tc vMerge="1">
                  <a:txBody>
                    <a:bodyPr/>
                    <a:lstStyle/>
                    <a:p>
                      <a:endParaRPr lang="nl-NL" sz="1200"/>
                    </a:p>
                  </a:txBody>
                  <a:tcPr/>
                </a:tc>
                <a:tc>
                  <a:txBody>
                    <a:bodyPr/>
                    <a:lstStyle/>
                    <a:p>
                      <a:r>
                        <a:rPr lang="nl-NL" sz="1100" b="1" dirty="0"/>
                        <a:t>Saldo begroting Avres</a:t>
                      </a:r>
                      <a:endParaRPr lang="nl-NL"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3C3C3B"/>
                          </a:solidFill>
                          <a:effectLst/>
                          <a:uLnTx/>
                          <a:uFillTx/>
                          <a:latin typeface="Ebrima" panose="02000000000000000000" pitchFamily="2" charset="0"/>
                          <a:ea typeface="+mn-ea"/>
                          <a:cs typeface="+mn-cs"/>
                        </a:rPr>
                        <a:t> </a:t>
                      </a:r>
                      <a:r>
                        <a:rPr lang="en-US" sz="1200" b="1" i="0" u="none" strike="noStrike" dirty="0">
                          <a:solidFill>
                            <a:schemeClr val="tx1"/>
                          </a:solidFill>
                          <a:effectLst/>
                          <a:latin typeface="Ebrima" panose="02000000000000000000" pitchFamily="2" charset="0"/>
                        </a:rPr>
                        <a:t>€ 17.000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totale saldo op de begroting van Avres is vrijwel neutraal (gezien de geldende bandbreedte van 20%) Avres maakt immers geen harde keuzes en versobert enkel waar dat voor de hand ligt en geen zware wissel trekt op de kwaliteit van dienstverlening. </a:t>
                      </a:r>
                      <a:endParaRPr kumimoji="0" lang="nl-NL"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lnL w="12700" cap="flat" cmpd="sng" algn="ctr">
                      <a:solidFill>
                        <a:schemeClr val="tx1"/>
                      </a:solidFill>
                      <a:prstDash val="solid"/>
                      <a:round/>
                      <a:headEnd type="none" w="med" len="med"/>
                      <a:tailEnd type="none" w="med" len="med"/>
                    </a:lnL>
                    <a:lnT w="12700" cmpd="sng">
                      <a:noFill/>
                    </a:lnT>
                    <a:solidFill>
                      <a:schemeClr val="bg2">
                        <a:lumMod val="95000"/>
                      </a:schemeClr>
                    </a:solidFill>
                  </a:tcPr>
                </a:tc>
                <a:extLst>
                  <a:ext uri="{0D108BD9-81ED-4DB2-BD59-A6C34878D82A}">
                    <a16:rowId xmlns:a16="http://schemas.microsoft.com/office/drawing/2014/main" val="3480569959"/>
                  </a:ext>
                </a:extLst>
              </a:tr>
              <a:tr h="833035">
                <a:tc rowSpan="2">
                  <a:txBody>
                    <a:bodyPr/>
                    <a:lstStyle/>
                    <a:p>
                      <a:pPr algn="ctr"/>
                      <a:r>
                        <a:rPr lang="nl-NL" sz="1200" b="1" dirty="0">
                          <a:solidFill>
                            <a:srgbClr val="FFFFFF"/>
                          </a:solidFill>
                        </a:rPr>
                        <a:t>Saldo kosten en baten sociaal domein</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dirty="0"/>
                        <a:t>Saldo uitstroom</a:t>
                      </a:r>
                      <a:endParaRPr lang="nl-NL"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Ebrima" panose="02000000000000000000" pitchFamily="2" charset="0"/>
                          <a:ea typeface="+mn-ea"/>
                          <a:cs typeface="+mn-cs"/>
                        </a:rPr>
                        <a:t>€ - 313.000</a:t>
                      </a:r>
                      <a:endParaRPr kumimoji="0" lang="nl-NL" sz="1600" b="1" i="0" u="none" strike="noStrike" kern="1200" cap="none" spc="0" normalizeH="0" baseline="0" noProof="0" dirty="0">
                        <a:ln>
                          <a:noFill/>
                        </a:ln>
                        <a:solidFill>
                          <a:srgbClr val="FF0000"/>
                        </a:solidFill>
                        <a:effectLst/>
                        <a:uLnTx/>
                        <a:uFillTx/>
                        <a:latin typeface="Ebrima" panose="020000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Door de veranderende doelgroep die meer vraagt in toeleiding naar werk, komt de kwaliteit van dienstverlening van Avers, en daarmee de uitstroom uit de bijstand, onder druk te staan.</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2819619"/>
                  </a:ext>
                </a:extLst>
              </a:tr>
              <a:tr h="833035">
                <a:tc vMerge="1">
                  <a:txBody>
                    <a:bodyPr/>
                    <a:lstStyle/>
                    <a:p>
                      <a:pPr algn="ctr"/>
                      <a:endParaRPr lang="nl-NL" sz="1200" b="1">
                        <a:solidFill>
                          <a:srgbClr val="FFFFFF"/>
                        </a:solidFill>
                      </a:endParaRPr>
                    </a:p>
                  </a:txBody>
                  <a:tcPr vert="vert270">
                    <a:solidFill>
                      <a:schemeClr val="accent1"/>
                    </a:solidFill>
                  </a:tcPr>
                </a:tc>
                <a:tc>
                  <a:txBody>
                    <a:bodyPr/>
                    <a:lstStyle/>
                    <a:p>
                      <a:r>
                        <a:rPr lang="nl-NL" sz="1100" b="1" i="0" dirty="0"/>
                        <a:t>Saldo </a:t>
                      </a:r>
                    </a:p>
                    <a:p>
                      <a:r>
                        <a:rPr lang="nl-NL" sz="1100" b="1" i="0" dirty="0"/>
                        <a:t>sociaal domein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FF0000"/>
                          </a:solidFill>
                          <a:effectLst/>
                          <a:uLnTx/>
                          <a:uFillTx/>
                          <a:latin typeface="Ebrima" panose="02000000000000000000"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Omdat Avres niet kan investeren in een bredere rol in het sociaal domein en de organisatie onder druk staat, neemt ook de druk op het bredere (gemeentelijke) sociaal domein toe.</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1066586"/>
                  </a:ext>
                </a:extLst>
              </a:tr>
              <a:tr h="405361">
                <a:tc>
                  <a:txBody>
                    <a:bodyPr/>
                    <a:lstStyle/>
                    <a:p>
                      <a:pPr algn="ctr"/>
                      <a:r>
                        <a:rPr lang="nl-NL" sz="1200" b="1" dirty="0">
                          <a:solidFill>
                            <a:srgbClr val="FFFFFF"/>
                          </a:solidFill>
                        </a:rPr>
                        <a:t/>
                      </a:r>
                      <a:br>
                        <a:rPr lang="nl-NL" sz="1200" b="1" dirty="0">
                          <a:solidFill>
                            <a:srgbClr val="FFFFFF"/>
                          </a:solidFill>
                        </a:rPr>
                      </a:br>
                      <a:r>
                        <a:rPr lang="nl-NL" sz="1200" b="1" dirty="0">
                          <a:solidFill>
                            <a:srgbClr val="FFFFFF"/>
                          </a:solidFill>
                        </a:rPr>
                        <a:t>Totaal</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i="0" dirty="0"/>
                        <a:t>Saldo kosten en baten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dirty="0">
                          <a:solidFill>
                            <a:srgbClr val="3C3C3B"/>
                          </a:solidFill>
                          <a:effectLst/>
                          <a:latin typeface="Ebrima" panose="02000000000000000000" pitchFamily="2" charset="0"/>
                        </a:rPr>
                        <a:t> </a:t>
                      </a:r>
                      <a:r>
                        <a:rPr kumimoji="0" lang="nl-NL" sz="1600" b="1" i="0" u="none" strike="noStrike" kern="1200" cap="none" spc="0" normalizeH="0" baseline="0" noProof="0" dirty="0">
                          <a:ln>
                            <a:noFill/>
                          </a:ln>
                          <a:solidFill>
                            <a:srgbClr val="FF0000"/>
                          </a:solidFill>
                          <a:effectLst/>
                          <a:uLnTx/>
                          <a:uFillTx/>
                          <a:latin typeface="Ebrima" panose="02000000000000000000" pitchFamily="2"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endParaRPr kumimoji="0" lang="nl-NL"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0919301"/>
                  </a:ext>
                </a:extLst>
              </a:tr>
            </a:tbl>
          </a:graphicData>
        </a:graphic>
      </p:graphicFrame>
    </p:spTree>
    <p:extLst>
      <p:ext uri="{BB962C8B-B14F-4D97-AF65-F5344CB8AC3E}">
        <p14:creationId xmlns:p14="http://schemas.microsoft.com/office/powerpoint/2010/main" val="2601589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scale, device, wooden&#10;&#10;Description automatically generated">
            <a:extLst>
              <a:ext uri="{FF2B5EF4-FFF2-40B4-BE49-F238E27FC236}">
                <a16:creationId xmlns:a16="http://schemas.microsoft.com/office/drawing/2014/main" id="{FEC2FE20-BABC-419E-A4FF-7EDCB5322EC5}"/>
              </a:ext>
            </a:extLst>
          </p:cNvPr>
          <p:cNvPicPr>
            <a:picLocks noGrp="1" noChangeAspect="1"/>
          </p:cNvPicPr>
          <p:nvPr>
            <p:ph type="pic" idx="10"/>
          </p:nvPr>
        </p:nvPicPr>
        <p:blipFill>
          <a:blip r:embed="rId2"/>
          <a:srcRect l="5436" r="5436"/>
          <a:stretch>
            <a:fillRect/>
          </a:stretch>
        </p:blipFill>
        <p:spPr/>
      </p:pic>
      <p:sp>
        <p:nvSpPr>
          <p:cNvPr id="5" name="Title 4">
            <a:extLst>
              <a:ext uri="{FF2B5EF4-FFF2-40B4-BE49-F238E27FC236}">
                <a16:creationId xmlns:a16="http://schemas.microsoft.com/office/drawing/2014/main" id="{802E36EA-82E5-4016-9A8F-6E18B26C5BBB}"/>
              </a:ext>
            </a:extLst>
          </p:cNvPr>
          <p:cNvSpPr>
            <a:spLocks noGrp="1"/>
          </p:cNvSpPr>
          <p:nvPr>
            <p:ph type="title"/>
          </p:nvPr>
        </p:nvSpPr>
        <p:spPr/>
        <p:txBody>
          <a:bodyPr/>
          <a:lstStyle/>
          <a:p>
            <a:r>
              <a:rPr lang="nl-NL" dirty="0"/>
              <a:t>Excelleren in de kerntaken</a:t>
            </a:r>
          </a:p>
        </p:txBody>
      </p:sp>
      <p:sp>
        <p:nvSpPr>
          <p:cNvPr id="7" name="Text Placeholder 6">
            <a:extLst>
              <a:ext uri="{FF2B5EF4-FFF2-40B4-BE49-F238E27FC236}">
                <a16:creationId xmlns:a16="http://schemas.microsoft.com/office/drawing/2014/main" id="{6241339D-5597-4D54-A240-0DADC5C84162}"/>
              </a:ext>
            </a:extLst>
          </p:cNvPr>
          <p:cNvSpPr>
            <a:spLocks noGrp="1"/>
          </p:cNvSpPr>
          <p:nvPr>
            <p:ph type="body" sz="quarter" idx="14"/>
          </p:nvPr>
        </p:nvSpPr>
        <p:spPr>
          <a:xfrm>
            <a:off x="1079999" y="1683964"/>
            <a:ext cx="5223523" cy="540000"/>
          </a:xfrm>
        </p:spPr>
        <p:txBody>
          <a:bodyPr/>
          <a:lstStyle/>
          <a:p>
            <a:r>
              <a:rPr lang="nl-NL" dirty="0"/>
              <a:t>Scenario 1</a:t>
            </a:r>
          </a:p>
        </p:txBody>
      </p:sp>
      <p:sp>
        <p:nvSpPr>
          <p:cNvPr id="2" name="Slide Number Placeholder 1">
            <a:extLst>
              <a:ext uri="{FF2B5EF4-FFF2-40B4-BE49-F238E27FC236}">
                <a16:creationId xmlns:a16="http://schemas.microsoft.com/office/drawing/2014/main" id="{774ABEEF-FFA0-4123-80A4-D9EB816E26BA}"/>
              </a:ext>
            </a:extLst>
          </p:cNvPr>
          <p:cNvSpPr>
            <a:spLocks noGrp="1"/>
          </p:cNvSpPr>
          <p:nvPr>
            <p:ph type="sldNum" sz="quarter" idx="4294967295"/>
          </p:nvPr>
        </p:nvSpPr>
        <p:spPr>
          <a:xfrm>
            <a:off x="10215563" y="266700"/>
            <a:ext cx="476250" cy="330200"/>
          </a:xfrm>
        </p:spPr>
        <p:txBody>
          <a:bodyPr/>
          <a:lstStyle/>
          <a:p>
            <a:fld id="{1336C48C-F87C-4E4B-81EF-5027B17D1F61}" type="slidenum">
              <a:rPr lang="nl-NL" noProof="1" smtClean="0"/>
              <a:pPr/>
              <a:t>37</a:t>
            </a:fld>
            <a:endParaRPr lang="nl-NL" noProof="1"/>
          </a:p>
        </p:txBody>
      </p:sp>
    </p:spTree>
    <p:extLst>
      <p:ext uri="{BB962C8B-B14F-4D97-AF65-F5344CB8AC3E}">
        <p14:creationId xmlns:p14="http://schemas.microsoft.com/office/powerpoint/2010/main" val="1514836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90391" y="1397167"/>
            <a:ext cx="8706026" cy="5256000"/>
          </a:xfrm>
        </p:spPr>
        <p:txBody>
          <a:bodyPr/>
          <a:lstStyle/>
          <a:p>
            <a:pPr marL="285750" indent="-285750">
              <a:buFont typeface="Arial" panose="020B0604020202020204" pitchFamily="34" charset="0"/>
              <a:buChar char="•"/>
            </a:pPr>
            <a:r>
              <a:rPr lang="nl-NL" sz="1400" b="1" dirty="0"/>
              <a:t>In dit scenario: investeert Avres in het uitvoeren van haar wettelijke taken</a:t>
            </a:r>
          </a:p>
          <a:p>
            <a:r>
              <a:rPr lang="nl-NL" sz="1400" dirty="0"/>
              <a:t>Dat betekent dat er allereerst meer geïnvesteerd wordt in het primaire proces. Avres investeert in een beter zicht op haar doelgroep en het beter en sneller toeleiden van die doelgroep.</a:t>
            </a:r>
          </a:p>
          <a:p>
            <a:endParaRPr lang="nl-NL" sz="1400" b="1" dirty="0"/>
          </a:p>
          <a:p>
            <a:pPr marL="285750" indent="-285750">
              <a:buFont typeface="Arial" panose="020B0604020202020204" pitchFamily="34" charset="0"/>
              <a:buChar char="•"/>
            </a:pPr>
            <a:r>
              <a:rPr lang="nl-NL" sz="1400" b="1" dirty="0"/>
              <a:t>…en daarbij in de doorontwikkeling van de ontwikkellijnen </a:t>
            </a:r>
            <a:r>
              <a:rPr lang="nl-NL" sz="1400" dirty="0">
                <a:solidFill>
                  <a:schemeClr val="tx2"/>
                </a:solidFill>
              </a:rPr>
              <a:t>(</a:t>
            </a:r>
            <a:r>
              <a:rPr lang="nl-NL" sz="1400" dirty="0">
                <a:solidFill>
                  <a:schemeClr val="tx2"/>
                </a:solidFill>
                <a:sym typeface="Wingdings" panose="05000000000000000000" pitchFamily="2" charset="2"/>
              </a:rPr>
              <a:t> zie volgende pagina)</a:t>
            </a:r>
            <a:endParaRPr lang="nl-NL" sz="1400" dirty="0">
              <a:solidFill>
                <a:schemeClr val="tx2"/>
              </a:solidFill>
            </a:endParaRPr>
          </a:p>
          <a:p>
            <a:r>
              <a:rPr lang="nl-NL" sz="1400" dirty="0"/>
              <a:t>Avres investeert extra in doorontwikkeling van de ontwikkellijnen als werkwijze voor ontwikkeling van cliënten met een relatief hoog ontwikkelpotentieel. </a:t>
            </a:r>
          </a:p>
          <a:p>
            <a:endParaRPr lang="nl-NL" sz="1400" b="1" dirty="0"/>
          </a:p>
          <a:p>
            <a:pPr marL="285750" indent="-285750">
              <a:buFont typeface="Arial" panose="020B0604020202020204" pitchFamily="34" charset="0"/>
              <a:buChar char="•"/>
            </a:pPr>
            <a:r>
              <a:rPr lang="nl-NL" sz="1400" b="1" dirty="0"/>
              <a:t>Er wordt geïnvesteerd in de productie- en ontwikkelcapaciteit van het SW-bedrijf </a:t>
            </a:r>
          </a:p>
          <a:p>
            <a:r>
              <a:rPr lang="nl-NL" sz="1400" dirty="0"/>
              <a:t>Door investeringen in de productiecapaciteit en faciliteiten, kan de toegevoegde waarde ondanks de vergrijzende doelgroep die een steeds lagere loonwaarde heeft, groeien. </a:t>
            </a:r>
          </a:p>
          <a:p>
            <a:endParaRPr lang="nl-NL" sz="1400" b="1" dirty="0"/>
          </a:p>
          <a:p>
            <a:pPr marL="285750" indent="-285750">
              <a:buFont typeface="Arial" panose="020B0604020202020204" pitchFamily="34" charset="0"/>
              <a:buChar char="•"/>
            </a:pPr>
            <a:r>
              <a:rPr lang="nl-NL" sz="1400" b="1" dirty="0"/>
              <a:t>Daartegenover staan duidelijke keuzes in de aanvullende taken</a:t>
            </a:r>
          </a:p>
          <a:p>
            <a:r>
              <a:rPr lang="nl-NL" sz="1400" dirty="0"/>
              <a:t>Tegenover de investeringen in het ontwikkelbedrijf staan duidelijke keuzes die Avres maakt in de uitvoering van de aanvullende taken. Er wordt bezuinigd op extra inzet voor bepaalde doelgroepen en op het snijvlak van werk &amp; inkomen enerzijds en Wmo en Jeugd anderzijds, en Avres investeert minder in preventie en vroegsignalering.</a:t>
            </a:r>
          </a:p>
          <a:p>
            <a:endParaRPr lang="nl-NL" sz="1400" b="1" dirty="0"/>
          </a:p>
          <a:p>
            <a:pPr marL="285750" indent="-285750">
              <a:buFont typeface="Arial" panose="020B0604020202020204" pitchFamily="34" charset="0"/>
              <a:buChar char="•"/>
            </a:pPr>
            <a:r>
              <a:rPr lang="nl-NL" sz="1400" b="1" dirty="0"/>
              <a:t>Het effect op uitstroom is positief</a:t>
            </a:r>
          </a:p>
          <a:p>
            <a:r>
              <a:rPr lang="nl-NL" sz="1400" dirty="0"/>
              <a:t>Avres kan meer (duurzame) uitstroom realiseren omdat haar ontwikkelcapaciteit vergroot is en Avres meer mensen beter en sneller kan toeleiden naar participatie-activiteiten. </a:t>
            </a:r>
          </a:p>
          <a:p>
            <a:endParaRPr lang="nl-NL" sz="1400" dirty="0"/>
          </a:p>
          <a:p>
            <a:pPr marL="285750" indent="-285750">
              <a:buFont typeface="Arial" panose="020B0604020202020204" pitchFamily="34" charset="0"/>
              <a:buChar char="•"/>
            </a:pPr>
            <a:r>
              <a:rPr lang="nl-NL" sz="1400" b="1" dirty="0"/>
              <a:t>Het bredere sociaal domein komt onder (nog) grotere druk te staan</a:t>
            </a:r>
          </a:p>
          <a:p>
            <a:r>
              <a:rPr lang="nl-NL" sz="1400" dirty="0"/>
              <a:t>De bezuinigingen in de plustaken hebben weerslag in het bredere sociaal domein: daar ontstaat meer druk.</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90391" y="596639"/>
            <a:ext cx="8568000" cy="661814"/>
          </a:xfrm>
        </p:spPr>
        <p:txBody>
          <a:bodyPr/>
          <a:lstStyle/>
          <a:p>
            <a:r>
              <a:rPr lang="nl-NL" sz="2400" b="1" dirty="0"/>
              <a:t>Excelleren in de kerntaken: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38</a:t>
            </a:fld>
            <a:endParaRPr lang="nl-NL" noProof="1"/>
          </a:p>
        </p:txBody>
      </p:sp>
    </p:spTree>
    <p:extLst>
      <p:ext uri="{BB962C8B-B14F-4D97-AF65-F5344CB8AC3E}">
        <p14:creationId xmlns:p14="http://schemas.microsoft.com/office/powerpoint/2010/main" val="1988413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90391" y="1682917"/>
            <a:ext cx="8706026" cy="5256000"/>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ontwikkeling van de ontwikkellijnen in dit scenario</a:t>
            </a:r>
          </a:p>
          <a:p>
            <a:r>
              <a:rPr lang="nl-NL" sz="1400" dirty="0"/>
              <a:t>Avres investeert extra in doorontwikkeling van de ontwikkellijnen als werkwijze voor ontwikkeling van cliënten.</a:t>
            </a:r>
          </a:p>
          <a:p>
            <a:endParaRPr lang="nl-NL" sz="1400" dirty="0"/>
          </a:p>
          <a:p>
            <a:r>
              <a:rPr lang="nl-NL" sz="1400" dirty="0"/>
              <a:t>Dat betekent dat er na intake wordt voorzien in de </a:t>
            </a:r>
            <a:r>
              <a:rPr lang="nl-NL" sz="1400" b="1" dirty="0"/>
              <a:t>begeleiding </a:t>
            </a:r>
            <a:r>
              <a:rPr lang="nl-NL" sz="1400" dirty="0"/>
              <a:t>van cliënten in een re-integratietraject die deelnemen aan de ontwikkellijnen door twee ontwikkelcoaches en één werkleider. Iedere cliënt zal begeleid worden door een vaste ontwikkelcoach (gehele traject), op de werkvloer van de startafdeling aanvullend door de werkleider. </a:t>
            </a:r>
          </a:p>
          <a:p>
            <a:endParaRPr lang="nl-NL" sz="1400" dirty="0"/>
          </a:p>
          <a:p>
            <a:r>
              <a:rPr lang="nl-NL" sz="1400" dirty="0"/>
              <a:t>Wat betreft de </a:t>
            </a:r>
            <a:r>
              <a:rPr lang="nl-NL" sz="1400" b="1" dirty="0"/>
              <a:t>leerlijnen </a:t>
            </a:r>
            <a:r>
              <a:rPr lang="nl-NL" sz="1400" dirty="0"/>
              <a:t>die onderdeel zijn van de ontwikkellijnen, geldt dat hierin wordt geïnvesteerd. Dat betekent dat de vier leerlijnen (groen, schoonmaak, horeca en techniek/logistiek) gericht zullen zijn op het aanleren van werknemersvaardigheden, en ook dat de </a:t>
            </a:r>
            <a:r>
              <a:rPr lang="nl-NL" sz="1400" b="1" dirty="0"/>
              <a:t>opleidingscomponent </a:t>
            </a:r>
            <a:r>
              <a:rPr lang="nl-NL" sz="1400" dirty="0"/>
              <a:t>in de ontwikkellijnen verder ontwikkeld zal worden binnen Avres, zodat cliënten bijvoorbeeld certificaten of praktijkverklaringen kunnen behalen, wat de toeleiding naar werk bevorderd. </a:t>
            </a:r>
          </a:p>
          <a:p>
            <a:endParaRPr lang="nl-NL" sz="1400" dirty="0"/>
          </a:p>
          <a:p>
            <a:r>
              <a:rPr lang="nl-NL" sz="1400" dirty="0"/>
              <a:t>Voor </a:t>
            </a:r>
            <a:r>
              <a:rPr lang="nl-NL" sz="1400" b="1" dirty="0"/>
              <a:t>toeleiding naar werk </a:t>
            </a:r>
            <a:r>
              <a:rPr lang="nl-NL" sz="1400" dirty="0"/>
              <a:t>geldt ook dat hierin extra zal worden geïnvesteerd. Dat wil zeggen dat Avres gericht zal investeren in het benaderen, enthousiasmeren en committeren van werkgevers aan het opleiden en plaatsen van cliënten uit de ontwikkellijnen. </a:t>
            </a:r>
          </a:p>
          <a:p>
            <a:endParaRPr lang="nl-NL" sz="1400" dirty="0"/>
          </a:p>
          <a:p>
            <a:r>
              <a:rPr lang="nl-NL" sz="1400" dirty="0"/>
              <a:t>De ontwikkellijnen zullen voor de doelgroep met relatief hoger ontwikkelpotentieel leiden tot een grotere ontwikkeling en het verkleinen van de afstand tot de arbeidsmarkt. Door de investering in opleiding en verbinding met werkgevers, neemt de duurzame uitstroom toe. </a:t>
            </a:r>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Excelleren in de </a:t>
            </a:r>
            <a:r>
              <a:rPr lang="nl-NL" sz="2400" dirty="0"/>
              <a:t>wettelijke </a:t>
            </a:r>
            <a:r>
              <a:rPr lang="nl-NL" sz="2400" b="1" dirty="0"/>
              <a:t>taken: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39</a:t>
            </a:fld>
            <a:endParaRPr lang="nl-NL" noProof="1"/>
          </a:p>
        </p:txBody>
      </p:sp>
    </p:spTree>
    <p:extLst>
      <p:ext uri="{BB962C8B-B14F-4D97-AF65-F5344CB8AC3E}">
        <p14:creationId xmlns:p14="http://schemas.microsoft.com/office/powerpoint/2010/main" val="257168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522724"/>
            <a:ext cx="8568000" cy="5256000"/>
          </a:xfrm>
        </p:spPr>
        <p:txBody>
          <a:bodyPr/>
          <a:lstStyle/>
          <a:p>
            <a:r>
              <a:rPr lang="nl-NL" sz="1400" b="1" dirty="0"/>
              <a:t>Het uiteindelijke doel: samen ambities waarmaken in een sterk veranderende context</a:t>
            </a:r>
          </a:p>
          <a:p>
            <a:r>
              <a:rPr lang="nl-NL" sz="1400" dirty="0"/>
              <a:t>Avres en de drie gemeenten willen en kunnen nu gezamenlijk anticiperen om te zorgen dat de positieve impact van Avres toekomstbestendig is, en om Avres en de samenwerking tussen gemeenten en Avres verder te ontwikkelen. Avres en de drie gemeenten willen daarin als partners optrekken. De totstandkoming van dit document is dan ook gezamenlijk, waarin Avres als opdrachtnemende partner het initiatief heeft genomen en de gemeenten daar als opdrachtgevende partner vanaf start bij heeft betrokken. </a:t>
            </a:r>
            <a:br>
              <a:rPr lang="nl-NL" sz="1400" dirty="0"/>
            </a:br>
            <a:endParaRPr lang="nl-NL" sz="1400" b="1" dirty="0"/>
          </a:p>
          <a:p>
            <a:r>
              <a:rPr lang="nl-NL" sz="1400" b="1" dirty="0"/>
              <a:t>Daarom is er een basis nodig voor het maken van gezamenlijke, weloverwogen keuzes </a:t>
            </a:r>
          </a:p>
          <a:p>
            <a:r>
              <a:rPr lang="nl-NL" sz="1400" dirty="0"/>
              <a:t>Dit ambitiedocument inventariseert welke keuzes Avres en de drie gemeenten kunnen maken over de toekomst van Avres en wat de verwachte gevolgen daarvan zijn voor burgers en de organisaties van Avres en de gemeenten. Op basis van dit document kan daarover een gefundeerd gesprek gevoerd worden.</a:t>
            </a:r>
          </a:p>
          <a:p>
            <a:endParaRPr lang="nl-NL" sz="1400" dirty="0"/>
          </a:p>
          <a:p>
            <a:r>
              <a:rPr lang="nl-NL" sz="1400" b="1" dirty="0"/>
              <a:t>Op dit moment staan Avres en de gemeenten voor een drietal belangrijke uitdagingen:</a:t>
            </a:r>
          </a:p>
          <a:p>
            <a:pPr marL="342900" indent="-342900">
              <a:buFont typeface="+mj-lt"/>
              <a:buAutoNum type="arabicPeriod"/>
            </a:pPr>
            <a:r>
              <a:rPr lang="nl-NL" sz="1400" b="1" dirty="0"/>
              <a:t>Ambities om samen waar te maken: </a:t>
            </a:r>
            <a:r>
              <a:rPr lang="nl-NL" sz="1400" dirty="0"/>
              <a:t>Allereerst hebben Avres en de drie gemeenten </a:t>
            </a:r>
            <a:r>
              <a:rPr lang="nl-NL" sz="1400" dirty="0">
                <a:solidFill>
                  <a:srgbClr val="333332"/>
                </a:solidFill>
              </a:rPr>
              <a:t>volop </a:t>
            </a:r>
            <a:r>
              <a:rPr lang="nl-NL" sz="1400" dirty="0"/>
              <a:t>ambities voor de toekomst: zij willen constructief samenwerken en daarmee duurzame, positieve maatschappelijke effecten bereiken voor burgers met hulpvragen op het gebied van werk en inkomen.</a:t>
            </a:r>
          </a:p>
          <a:p>
            <a:pPr marL="342900" indent="-342900">
              <a:buFont typeface="+mj-lt"/>
              <a:buAutoNum type="arabicPeriod"/>
            </a:pPr>
            <a:r>
              <a:rPr lang="nl-NL" sz="1400" b="1" dirty="0"/>
              <a:t>De gezamenlijke opgave verandert: </a:t>
            </a:r>
            <a:r>
              <a:rPr lang="nl-NL" sz="1400" dirty="0"/>
              <a:t>Ten tweede hebben Avres en de gemeenten te maken met een gezamenlijke opgave op het gebied van Werk en Inkomen (en in het bredere sociale domein) die als gevolg van maatschappelijke ontwikkelingen sterk verandert, qua doelgroepen en behoeften.</a:t>
            </a:r>
          </a:p>
          <a:p>
            <a:pPr marL="342900" indent="-342900">
              <a:buFont typeface="+mj-lt"/>
              <a:buAutoNum type="arabicPeriod"/>
            </a:pPr>
            <a:r>
              <a:rPr lang="nl-NL" sz="1400" b="1" dirty="0"/>
              <a:t>Behoefte aan financiële helderheid: </a:t>
            </a:r>
            <a:r>
              <a:rPr lang="nl-NL" sz="1400" dirty="0"/>
              <a:t>Ten derde is er behoefte aan meer helderheid rond de financiële ruimte van Avres. Enerzijds worden de begrotingskaders aangescherpt, anderzijds zijn er belangrijke onzekerheden en uitdagingen. Er is dan ook behoefte om beter inzicht te krijgen in de financiële gevolgen van keuzes ten aanzien van deze ontwikkelingen.</a:t>
            </a:r>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80000" y="596639"/>
            <a:ext cx="8568000" cy="661814"/>
          </a:xfrm>
        </p:spPr>
        <p:txBody>
          <a:bodyPr/>
          <a:lstStyle/>
          <a:p>
            <a:r>
              <a:rPr lang="nl-NL" sz="2400" b="1" dirty="0"/>
              <a:t>Dit ambitiedocument is een discussiedocument</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4</a:t>
            </a:fld>
            <a:endParaRPr lang="nl-NL" noProof="1"/>
          </a:p>
        </p:txBody>
      </p:sp>
    </p:spTree>
    <p:extLst>
      <p:ext uri="{BB962C8B-B14F-4D97-AF65-F5344CB8AC3E}">
        <p14:creationId xmlns:p14="http://schemas.microsoft.com/office/powerpoint/2010/main" val="3474521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90391" y="1682917"/>
            <a:ext cx="8706026" cy="5256000"/>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maatschappelijke kosten en baten in breder sociaal domein</a:t>
            </a:r>
          </a:p>
          <a:p>
            <a:endParaRPr lang="nl-NL" sz="1400" b="1" dirty="0"/>
          </a:p>
          <a:p>
            <a:r>
              <a:rPr lang="nl-NL" sz="1400" dirty="0"/>
              <a:t>In </a:t>
            </a:r>
            <a:r>
              <a:rPr lang="nl-NL" sz="1400" b="1" dirty="0"/>
              <a:t>scenario 1 </a:t>
            </a:r>
            <a:r>
              <a:rPr lang="nl-NL" sz="1400" dirty="0"/>
              <a:t>is het saldo van maatschappelijke kosten en baten afhankelijk van de mate waarin gemeenten de gaten die Avres bewust laat vallen om te focussen op kerntaken, kunnen opvangen. Op basis van excelleren in kerntaken zorgt Avres voor meer uitstroom en ontwikkeling, en als gevolg daarvan meer maatschappelijke baten. Echter, door minder aandacht voor aanvullende taken en integraal werken, zal de vraag naar dergelijk aanbod bij de gemeenten landen. Werkgevers worden meer betrokken bij ontwikkeling, wat uitstroom vergroot maar ook de maatschappelijke verantwoordelijkheid van werkgevers vergroot</a:t>
            </a:r>
          </a:p>
          <a:p>
            <a:endParaRPr lang="nl-NL" sz="1400" b="1" dirty="0"/>
          </a:p>
          <a:p>
            <a:r>
              <a:rPr lang="nl-NL" sz="1400" b="1" dirty="0"/>
              <a:t>Maar in dit scenario ook minder aansluiting bij Wmo </a:t>
            </a:r>
          </a:p>
          <a:p>
            <a:pPr marL="285750" indent="-285750">
              <a:buFont typeface="Arial" panose="020B0604020202020204" pitchFamily="34" charset="0"/>
              <a:buChar char="•"/>
            </a:pPr>
            <a:r>
              <a:rPr lang="nl-NL" sz="1400" dirty="0"/>
              <a:t>Avres richt zich puur op werk en inkomen. Het toeleiden van de lastigere doelgroep vraagt vaak om een integrale aanpak. Dit staat in dit scenario onder druk. Veel afstemming leidt tot ruis, gemiste kansen en grotere terugval. </a:t>
            </a:r>
          </a:p>
          <a:p>
            <a:pPr marL="285750" indent="-285750">
              <a:buFont typeface="Arial" panose="020B0604020202020204" pitchFamily="34" charset="0"/>
              <a:buChar char="•"/>
            </a:pPr>
            <a:r>
              <a:rPr lang="nl-NL" sz="1400" dirty="0"/>
              <a:t>Integraliteit en inzet op preventie is minder vanzelfsprekend en verantwoordelijkheid van gemeenten en sociale partners in dit scenario.</a:t>
            </a:r>
          </a:p>
          <a:p>
            <a:pPr marL="285750" indent="-285750">
              <a:buFont typeface="Arial" panose="020B0604020202020204" pitchFamily="34" charset="0"/>
              <a:buChar char="•"/>
            </a:pPr>
            <a:endParaRPr lang="nl-NL" sz="1400" dirty="0"/>
          </a:p>
          <a:p>
            <a:pPr>
              <a:buClr>
                <a:schemeClr val="tx2"/>
              </a:buClr>
            </a:pPr>
            <a:r>
              <a:rPr lang="nl-NL" sz="1400" b="1" dirty="0">
                <a:solidFill>
                  <a:srgbClr val="333332"/>
                </a:solidFill>
              </a:rPr>
              <a:t>Dat betekent ook wat voor samenwerking tussen gemeenten en Avres in dit scenario</a:t>
            </a:r>
          </a:p>
          <a:p>
            <a:pPr marL="285750" indent="-285750">
              <a:buClrTx/>
              <a:buFont typeface="Arial" panose="020B0604020202020204" pitchFamily="34" charset="0"/>
              <a:buChar char="•"/>
            </a:pPr>
            <a:r>
              <a:rPr lang="nl-NL" sz="1400" dirty="0"/>
              <a:t>In dit scenario is dus een zeer duidelijke afbakening van taken en verantwoordelijkheden tussen de gemeenten en Avres nodig, om te zorgen dat de burger wel op alle leefgebieden ondersteund blijft</a:t>
            </a:r>
          </a:p>
          <a:p>
            <a:pPr marL="285750" indent="-285750">
              <a:buClrTx/>
              <a:buFont typeface="Arial" panose="020B0604020202020204" pitchFamily="34" charset="0"/>
              <a:buChar char="•"/>
            </a:pPr>
            <a:r>
              <a:rPr lang="nl-NL" sz="1400" dirty="0">
                <a:solidFill>
                  <a:srgbClr val="333332"/>
                </a:solidFill>
              </a:rPr>
              <a:t>Er zal enerzijds sprake zijn van specialisatie en focus doordat Avres zich focust op werk en inkomen.</a:t>
            </a:r>
          </a:p>
          <a:p>
            <a:pPr marL="285750" indent="-285750">
              <a:buClrTx/>
              <a:buFont typeface="Arial" panose="020B0604020202020204" pitchFamily="34" charset="0"/>
              <a:buChar char="•"/>
            </a:pPr>
            <a:r>
              <a:rPr lang="nl-NL" sz="1400" dirty="0">
                <a:solidFill>
                  <a:srgbClr val="333332"/>
                </a:solidFill>
              </a:rPr>
              <a:t>Anderzijds zal er ook sprake zijn van verlies op gebied van preventie en integraliteit tussen de verschillende subdomeinen in het sociaal domein, omdat Avres zich minder op deze raakvlakken zal bevinden. </a:t>
            </a:r>
            <a:endParaRPr lang="nl-NL" sz="1400" dirty="0"/>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Excelleren in de wettelijke taken: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40</a:t>
            </a:fld>
            <a:endParaRPr lang="nl-NL" noProof="1"/>
          </a:p>
        </p:txBody>
      </p:sp>
    </p:spTree>
    <p:extLst>
      <p:ext uri="{BB962C8B-B14F-4D97-AF65-F5344CB8AC3E}">
        <p14:creationId xmlns:p14="http://schemas.microsoft.com/office/powerpoint/2010/main" val="3059250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118910" y="871735"/>
            <a:ext cx="8939489" cy="661814"/>
          </a:xfrm>
        </p:spPr>
        <p:txBody>
          <a:bodyPr/>
          <a:lstStyle/>
          <a:p>
            <a:r>
              <a:rPr lang="nl-NL" sz="2400" b="1" dirty="0"/>
              <a:t>Excelleren in de </a:t>
            </a:r>
            <a:r>
              <a:rPr lang="nl-NL" sz="2400" dirty="0"/>
              <a:t>wettelijke </a:t>
            </a:r>
            <a:r>
              <a:rPr lang="nl-NL" sz="2400" b="1" dirty="0"/>
              <a:t>taken</a:t>
            </a:r>
            <a:r>
              <a:rPr lang="nl-NL" sz="2400" dirty="0"/>
              <a:t>: keuzes in aanvullende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41</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719673454"/>
              </p:ext>
            </p:extLst>
          </p:nvPr>
        </p:nvGraphicFramePr>
        <p:xfrm>
          <a:off x="0" y="1593432"/>
          <a:ext cx="10710287" cy="5966243"/>
        </p:xfrm>
        <a:graphic>
          <a:graphicData uri="http://schemas.openxmlformats.org/drawingml/2006/table">
            <a:tbl>
              <a:tblPr firstRow="1" bandRow="1">
                <a:tableStyleId>{21E4AEA4-8DFA-4A89-87EB-49C32662AFE0}</a:tableStyleId>
              </a:tblPr>
              <a:tblGrid>
                <a:gridCol w="673394">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756">
                  <a:extLst>
                    <a:ext uri="{9D8B030D-6E8A-4147-A177-3AD203B41FA5}">
                      <a16:colId xmlns:a16="http://schemas.microsoft.com/office/drawing/2014/main" val="1354888533"/>
                    </a:ext>
                  </a:extLst>
                </a:gridCol>
                <a:gridCol w="1557049">
                  <a:extLst>
                    <a:ext uri="{9D8B030D-6E8A-4147-A177-3AD203B41FA5}">
                      <a16:colId xmlns:a16="http://schemas.microsoft.com/office/drawing/2014/main" val="1704304516"/>
                    </a:ext>
                  </a:extLst>
                </a:gridCol>
              </a:tblGrid>
              <a:tr h="475553">
                <a:tc>
                  <a:txBody>
                    <a:bodyPr/>
                    <a:lstStyle/>
                    <a:p>
                      <a:endParaRPr lang="nl-NL" sz="1200" b="1" dirty="0">
                        <a:solidFill>
                          <a:schemeClr val="bg2"/>
                        </a:solidFill>
                      </a:endParaRPr>
                    </a:p>
                  </a:txBody>
                  <a:tcPr>
                    <a:solidFill>
                      <a:schemeClr val="accent2"/>
                    </a:solidFill>
                  </a:tcPr>
                </a:tc>
                <a:tc>
                  <a:txBody>
                    <a:bodyPr/>
                    <a:lstStyle/>
                    <a:p>
                      <a:r>
                        <a:rPr lang="nl-NL" sz="1200" b="1" dirty="0">
                          <a:solidFill>
                            <a:schemeClr val="bg2"/>
                          </a:solidFill>
                        </a:rPr>
                        <a:t>Taak</a:t>
                      </a:r>
                    </a:p>
                  </a:txBody>
                  <a:tcPr>
                    <a:solidFill>
                      <a:schemeClr val="accent2"/>
                    </a:solidFill>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solidFill>
                      <a:schemeClr val="accent2"/>
                    </a:solidFill>
                  </a:tcPr>
                </a:tc>
                <a:tc>
                  <a:txBody>
                    <a:bodyPr/>
                    <a:lstStyle/>
                    <a:p>
                      <a:r>
                        <a:rPr lang="nl-NL" sz="1200" b="1" dirty="0">
                          <a:solidFill>
                            <a:schemeClr val="bg2"/>
                          </a:solidFill>
                        </a:rPr>
                        <a:t>Keuze</a:t>
                      </a:r>
                    </a:p>
                  </a:txBody>
                  <a:tcPr>
                    <a:solidFill>
                      <a:schemeClr val="accent2"/>
                    </a:solidFill>
                  </a:tcPr>
                </a:tc>
                <a:tc>
                  <a:txBody>
                    <a:bodyPr/>
                    <a:lstStyle/>
                    <a:p>
                      <a:r>
                        <a:rPr lang="nl-NL" sz="1200" b="1" dirty="0">
                          <a:solidFill>
                            <a:schemeClr val="bg2"/>
                          </a:solidFill>
                        </a:rPr>
                        <a:t>Effect</a:t>
                      </a:r>
                    </a:p>
                  </a:txBody>
                  <a:tcPr>
                    <a:solidFill>
                      <a:schemeClr val="accent2"/>
                    </a:solidFill>
                  </a:tcPr>
                </a:tc>
                <a:tc>
                  <a:txBody>
                    <a:bodyPr/>
                    <a:lstStyle/>
                    <a:p>
                      <a:r>
                        <a:rPr lang="nl-NL" sz="1050" b="1" dirty="0">
                          <a:solidFill>
                            <a:schemeClr val="bg2"/>
                          </a:solidFill>
                        </a:rPr>
                        <a:t>Financieel effect Avres (-10 %/+10 %)</a:t>
                      </a:r>
                    </a:p>
                  </a:txBody>
                  <a:tcPr>
                    <a:solidFill>
                      <a:schemeClr val="accent2"/>
                    </a:solidFill>
                  </a:tcPr>
                </a:tc>
                <a:extLst>
                  <a:ext uri="{0D108BD9-81ED-4DB2-BD59-A6C34878D82A}">
                    <a16:rowId xmlns:a16="http://schemas.microsoft.com/office/drawing/2014/main" val="2140858874"/>
                  </a:ext>
                </a:extLst>
              </a:tr>
              <a:tr h="497630">
                <a:tc rowSpan="7">
                  <a:txBody>
                    <a:bodyPr/>
                    <a:lstStyle/>
                    <a:p>
                      <a:pPr algn="ctr"/>
                      <a:r>
                        <a:rPr lang="nl-NL" sz="1200" b="1" dirty="0">
                          <a:solidFill>
                            <a:srgbClr val="FFFFFF"/>
                          </a:solidFill>
                        </a:rPr>
                        <a:t>Participatiewet </a:t>
                      </a:r>
                    </a:p>
                  </a:txBody>
                  <a:tcPr vert="vert270">
                    <a:solidFill>
                      <a:schemeClr val="accent2"/>
                    </a:solidFill>
                  </a:tcPr>
                </a:tc>
                <a:tc>
                  <a:txBody>
                    <a:bodyPr/>
                    <a:lstStyle/>
                    <a:p>
                      <a:r>
                        <a:rPr lang="nl-NL" sz="1100" b="0" dirty="0"/>
                        <a:t>Uitkeringsverstrekking</a:t>
                      </a:r>
                    </a:p>
                  </a:txBody>
                  <a:tcPr>
                    <a:solidFill>
                      <a:schemeClr val="accent3">
                        <a:lumMod val="20000"/>
                        <a:lumOff val="80000"/>
                      </a:schemeClr>
                    </a:solidFill>
                  </a:tcPr>
                </a:tc>
                <a:tc rowSpan="2">
                  <a:txBody>
                    <a:bodyPr/>
                    <a:lstStyle/>
                    <a:p>
                      <a:pPr marL="171450" lvl="0" indent="-171450" algn="l" fontAlgn="ctr">
                        <a:buFont typeface="Arial" panose="020B0604020202020204" pitchFamily="34" charset="0"/>
                        <a:buChar char="•"/>
                      </a:pPr>
                      <a:r>
                        <a:rPr lang="nl-NL" sz="1100" b="0" u="none" strike="noStrike" dirty="0">
                          <a:solidFill>
                            <a:srgbClr val="3C3C3B"/>
                          </a:solidFill>
                          <a:effectLst/>
                        </a:rPr>
                        <a:t>Veranderende doelgroep</a:t>
                      </a:r>
                    </a:p>
                    <a:p>
                      <a:pPr marL="171450" lvl="0" indent="-171450" algn="l" fontAlgn="ctr">
                        <a:buFont typeface="Arial" panose="020B0604020202020204" pitchFamily="34" charset="0"/>
                        <a:buChar char="•"/>
                      </a:pPr>
                      <a:r>
                        <a:rPr lang="nl-NL" sz="1100" b="0" u="none" strike="noStrike" dirty="0">
                          <a:solidFill>
                            <a:srgbClr val="3C3C3B"/>
                          </a:solidFill>
                          <a:effectLst/>
                        </a:rPr>
                        <a:t>Krapte op arbeidsmarkt</a:t>
                      </a:r>
                      <a:endParaRPr lang="nl-NL" sz="1100" b="0" i="0" u="none" strike="noStrike" dirty="0">
                        <a:solidFill>
                          <a:srgbClr val="3C3C3B"/>
                        </a:solidFill>
                        <a:effectLst/>
                        <a:latin typeface="+mn-lt"/>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Investeren in primaire proces door procesoptimalisatie (zie overhead)</a:t>
                      </a:r>
                    </a:p>
                  </a:txBody>
                  <a:tcPr>
                    <a:solidFill>
                      <a:schemeClr val="accent3">
                        <a:lumMod val="40000"/>
                        <a:lumOff val="60000"/>
                      </a:schemeClr>
                    </a:solidFill>
                  </a:tcPr>
                </a:tc>
                <a:tc>
                  <a:txBody>
                    <a:bodyPr/>
                    <a:lstStyle/>
                    <a:p>
                      <a:r>
                        <a:rPr lang="nl-NL" sz="1000" b="0" dirty="0"/>
                        <a:t>Hogere efficiency in het primaire proces met gelijke formatie</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r>
                        <a:rPr kumimoji="0" lang="nl-NL" sz="1000" b="0" i="0" u="none" strike="noStrike" kern="1200" cap="none" spc="0" normalizeH="0" baseline="0" noProof="0" dirty="0">
                          <a:ln>
                            <a:noFill/>
                          </a:ln>
                          <a:solidFill>
                            <a:srgbClr val="333332"/>
                          </a:solidFill>
                          <a:effectLst/>
                          <a:uLnTx/>
                          <a:uFillTx/>
                          <a:latin typeface="+mn-lt"/>
                          <a:ea typeface="+mn-ea"/>
                          <a:cs typeface="+mn-cs"/>
                        </a:rPr>
                        <a:t> (zie overhead, volgende pagina)</a:t>
                      </a:r>
                      <a:endParaRPr kumimoji="0" lang="nl-NL" sz="14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10643111"/>
                  </a:ext>
                </a:extLst>
              </a:tr>
              <a:tr h="1046216">
                <a:tc vMerge="1">
                  <a:txBody>
                    <a:bodyPr/>
                    <a:lstStyle/>
                    <a:p>
                      <a:endParaRPr lang="nl-NL" sz="1200"/>
                    </a:p>
                  </a:txBody>
                  <a:tcPr/>
                </a:tc>
                <a:tc>
                  <a:txBody>
                    <a:bodyPr/>
                    <a:lstStyle/>
                    <a:p>
                      <a:r>
                        <a:rPr lang="nl-NL" sz="1100" dirty="0"/>
                        <a:t>Ondersteuning uitkeringsgerechtigden</a:t>
                      </a:r>
                    </a:p>
                    <a:p>
                      <a:pPr marL="171450" indent="-171450">
                        <a:buFont typeface="Arial" panose="020B0604020202020204" pitchFamily="34" charset="0"/>
                        <a:buChar char="•"/>
                      </a:pPr>
                      <a:r>
                        <a:rPr lang="nl-NL" sz="1100" dirty="0"/>
                        <a:t>Poort en matching</a:t>
                      </a:r>
                    </a:p>
                    <a:p>
                      <a:pPr marL="171450" indent="-171450">
                        <a:buFont typeface="Arial" panose="020B0604020202020204" pitchFamily="34" charset="0"/>
                        <a:buChar char="•"/>
                      </a:pPr>
                      <a:r>
                        <a:rPr lang="nl-NL" sz="1100" dirty="0"/>
                        <a:t>Ontwikkellijnen</a:t>
                      </a:r>
                    </a:p>
                    <a:p>
                      <a:pPr marL="171450" indent="-171450">
                        <a:buFont typeface="Arial" panose="020B0604020202020204" pitchFamily="34" charset="0"/>
                        <a:buChar char="•"/>
                      </a:pPr>
                      <a:r>
                        <a:rPr lang="nl-NL" sz="1100" dirty="0"/>
                        <a:t>Omscholingstrajecten</a:t>
                      </a:r>
                    </a:p>
                  </a:txBody>
                  <a:tcPr>
                    <a:solidFill>
                      <a:schemeClr val="accent3">
                        <a:lumMod val="20000"/>
                        <a:lumOff val="80000"/>
                      </a:schemeClr>
                    </a:solidFill>
                  </a:tcPr>
                </a:tc>
                <a:tc vMerge="1">
                  <a:txBody>
                    <a:bodyPr/>
                    <a:lstStyle/>
                    <a:p>
                      <a:endParaRPr lang="nl-NL"/>
                    </a:p>
                  </a:txBody>
                  <a:tcPr>
                    <a:solidFill>
                      <a:schemeClr val="bg1"/>
                    </a:solidFill>
                  </a:tcPr>
                </a:tc>
                <a:tc>
                  <a:txBody>
                    <a:bodyPr/>
                    <a:lstStyle/>
                    <a:p>
                      <a:pPr marL="0" indent="0">
                        <a:buFont typeface="Arial" panose="020B0604020202020204" pitchFamily="34" charset="0"/>
                        <a:buNone/>
                      </a:pPr>
                      <a:r>
                        <a:rPr lang="nl-NL" sz="1000" b="1" i="0" dirty="0"/>
                        <a:t>Meer investeren ten behoeve van beter zicht op doelgroep en meer ontwikkelingsmogelijkheden</a:t>
                      </a:r>
                    </a:p>
                    <a:p>
                      <a:pPr marL="0" indent="0">
                        <a:buFont typeface="Arial" panose="020B0604020202020204" pitchFamily="34" charset="0"/>
                        <a:buNone/>
                      </a:pPr>
                      <a:endParaRPr lang="nl-NL" sz="1000" b="1" i="0" dirty="0"/>
                    </a:p>
                    <a:p>
                      <a:pPr marL="0" indent="0">
                        <a:buFont typeface="Arial" panose="020B0604020202020204" pitchFamily="34" charset="0"/>
                        <a:buNone/>
                      </a:pPr>
                      <a:r>
                        <a:rPr lang="nl-NL" sz="1000" b="1" i="0" dirty="0"/>
                        <a:t>Minder investeren in activering van burgers met lage loonwaarde</a:t>
                      </a:r>
                    </a:p>
                  </a:txBody>
                  <a:tcPr>
                    <a:solidFill>
                      <a:schemeClr val="accent3">
                        <a:lumMod val="40000"/>
                        <a:lumOff val="60000"/>
                      </a:schemeClr>
                    </a:solidFill>
                  </a:tcPr>
                </a:tc>
                <a:tc>
                  <a:txBody>
                    <a:bodyPr/>
                    <a:lstStyle/>
                    <a:p>
                      <a:pPr marL="0" indent="0">
                        <a:buFont typeface="Arial" panose="020B0604020202020204" pitchFamily="34" charset="0"/>
                        <a:buNone/>
                      </a:pPr>
                      <a:r>
                        <a:rPr lang="nl-NL" sz="1000" dirty="0"/>
                        <a:t>Meer mogelijkheden voor doelgroep met meer ontwikkelingspotentieel, minder mogelijkheden voor doelgroep met minder ontwikkelings-potentieel</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solidFill>
                            <a:srgbClr val="FF0000"/>
                          </a:solidFill>
                        </a:rPr>
                        <a:t> </a:t>
                      </a: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€ 264.000</a:t>
                      </a:r>
                      <a:endParaRPr lang="nl-NL" sz="1100" dirty="0"/>
                    </a:p>
                    <a:p>
                      <a:pPr marL="0" indent="0" algn="r">
                        <a:buFont typeface="Arial" panose="020B0604020202020204" pitchFamily="34" charset="0"/>
                        <a:buNone/>
                      </a:pPr>
                      <a:endParaRPr lang="nl-NL" sz="1100" dirty="0"/>
                    </a:p>
                  </a:txBody>
                  <a:tcPr>
                    <a:solidFill>
                      <a:schemeClr val="accent3">
                        <a:lumMod val="20000"/>
                        <a:lumOff val="80000"/>
                      </a:schemeClr>
                    </a:solidFill>
                  </a:tcPr>
                </a:tc>
                <a:extLst>
                  <a:ext uri="{0D108BD9-81ED-4DB2-BD59-A6C34878D82A}">
                    <a16:rowId xmlns:a16="http://schemas.microsoft.com/office/drawing/2014/main" val="3488464739"/>
                  </a:ext>
                </a:extLst>
              </a:tr>
              <a:tr h="443849">
                <a:tc vMerge="1">
                  <a:txBody>
                    <a:bodyPr/>
                    <a:lstStyle/>
                    <a:p>
                      <a:endParaRPr lang="nl-NL"/>
                    </a:p>
                  </a:txBody>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Werkgeversdienstverlening en WSP</a:t>
                      </a:r>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Krapte op arbeidsmarkt</a:t>
                      </a:r>
                    </a:p>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Hogere eisen werknemers</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Investeren in ondersteuning van werkgevers</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Bevordering van uitstroom</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€ 88.000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3950889055"/>
                  </a:ext>
                </a:extLst>
              </a:tr>
              <a:tr h="832217">
                <a:tc vMerge="1">
                  <a:txBody>
                    <a:bodyPr/>
                    <a:lstStyle/>
                    <a:p>
                      <a:endParaRPr lang="nl-NL" sz="1200"/>
                    </a:p>
                  </a:txBody>
                  <a:tcPr/>
                </a:tc>
                <a:tc>
                  <a:txBody>
                    <a:bodyPr/>
                    <a:lstStyle/>
                    <a:p>
                      <a:r>
                        <a:rPr lang="nl-NL" sz="1100" dirty="0"/>
                        <a:t>Uitvoering sociale werkvoorziening</a:t>
                      </a:r>
                    </a:p>
                  </a:txBody>
                  <a:tcPr>
                    <a:solidFill>
                      <a:schemeClr val="accent3">
                        <a:lumMod val="20000"/>
                        <a:lumOff val="80000"/>
                      </a:schemeClr>
                    </a:solidFill>
                  </a:tcPr>
                </a:tc>
                <a:tc rowSpan="2">
                  <a:txBody>
                    <a:bodyPr/>
                    <a:lstStyle/>
                    <a:p>
                      <a:pPr marL="171450" indent="-171450">
                        <a:buFont typeface="Arial" panose="020B0604020202020204" pitchFamily="34" charset="0"/>
                        <a:buChar char="•"/>
                      </a:pPr>
                      <a:r>
                        <a:rPr lang="nl-NL" sz="1100" u="none" dirty="0"/>
                        <a:t>Vergrijzing van SW-doelgroep</a:t>
                      </a:r>
                    </a:p>
                    <a:p>
                      <a:pPr marL="171450" indent="-171450">
                        <a:buFont typeface="Arial" panose="020B0604020202020204" pitchFamily="34" charset="0"/>
                        <a:buChar char="•"/>
                      </a:pPr>
                      <a:r>
                        <a:rPr lang="nl-NL" sz="1100" dirty="0"/>
                        <a:t>Meer instroom van burgers &lt; 30% loonwaarde </a:t>
                      </a:r>
                      <a:endParaRPr lang="nl-NL" sz="1100" i="0" dirty="0">
                        <a:latin typeface="+mn-lt"/>
                      </a:endParaRPr>
                    </a:p>
                  </a:txBody>
                  <a:tcPr>
                    <a:solidFill>
                      <a:schemeClr val="accent5">
                        <a:lumMod val="40000"/>
                        <a:lumOff val="60000"/>
                      </a:schemeClr>
                    </a:solidFill>
                  </a:tcPr>
                </a:tc>
                <a:tc rowSpan="2">
                  <a:txBody>
                    <a:bodyPr/>
                    <a:lstStyle/>
                    <a:p>
                      <a:pPr marL="0" indent="0">
                        <a:buFont typeface="Arial" panose="020B0604020202020204" pitchFamily="34" charset="0"/>
                        <a:buNone/>
                      </a:pPr>
                      <a:r>
                        <a:rPr lang="nl-NL" sz="1000" b="1" i="0" dirty="0"/>
                        <a:t>Structurele investeringen in productiviteit</a:t>
                      </a:r>
                    </a:p>
                    <a:p>
                      <a:pPr marL="0" indent="0">
                        <a:buFont typeface="Arial" panose="020B0604020202020204" pitchFamily="34" charset="0"/>
                        <a:buNone/>
                      </a:pPr>
                      <a:r>
                        <a:rPr lang="nl-NL" sz="1000" b="1" i="0" dirty="0"/>
                        <a:t>van het SW-bedrijf</a:t>
                      </a:r>
                    </a:p>
                    <a:p>
                      <a:pPr marL="0" indent="0">
                        <a:buFont typeface="Arial" panose="020B0604020202020204" pitchFamily="34" charset="0"/>
                        <a:buNone/>
                      </a:pPr>
                      <a:endParaRPr lang="nl-NL" sz="1000" b="1" i="0" dirty="0"/>
                    </a:p>
                  </a:txBody>
                  <a:tcPr>
                    <a:solidFill>
                      <a:schemeClr val="accent3">
                        <a:lumMod val="40000"/>
                        <a:lumOff val="60000"/>
                      </a:schemeClr>
                    </a:solidFill>
                  </a:tcPr>
                </a:tc>
                <a:tc rowSpan="2">
                  <a:txBody>
                    <a:bodyPr/>
                    <a:lstStyle/>
                    <a:p>
                      <a:r>
                        <a:rPr lang="nl-NL" sz="1000" dirty="0"/>
                        <a:t>Toegevoegde waarde van het SW-bedrijf stijgt</a:t>
                      </a:r>
                    </a:p>
                    <a:p>
                      <a:endParaRPr lang="nl-NL" sz="1000" dirty="0"/>
                    </a:p>
                    <a:p>
                      <a:endParaRPr lang="nl-NL" sz="1000" dirty="0"/>
                    </a:p>
                  </a:txBody>
                  <a:tcPr>
                    <a:solidFill>
                      <a:schemeClr val="accent3">
                        <a:lumMod val="20000"/>
                        <a:lumOff val="80000"/>
                      </a:schemeClr>
                    </a:solidFill>
                  </a:tcPr>
                </a:tc>
                <a:tc rowSpan="2">
                  <a:txBody>
                    <a:bodyPr/>
                    <a:lstStyle/>
                    <a:p>
                      <a:pPr algn="r"/>
                      <a:r>
                        <a:rPr lang="nl-NL" sz="1100" b="0" dirty="0">
                          <a:latin typeface="+mj-lt"/>
                          <a:cs typeface="Calibri" panose="020F0502020204030204" pitchFamily="34" charset="0"/>
                        </a:rPr>
                        <a:t>To</a:t>
                      </a:r>
                      <a:r>
                        <a:rPr lang="nl-NL" sz="1100" dirty="0"/>
                        <a:t>egev. waarde stijgt, </a:t>
                      </a:r>
                      <a:br>
                        <a:rPr lang="nl-NL" sz="1100" dirty="0"/>
                      </a:br>
                      <a:r>
                        <a:rPr lang="nl-NL" sz="1100" dirty="0"/>
                        <a:t>hogere opbrengsten </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€ 282.000</a:t>
                      </a:r>
                      <a:endParaRPr lang="nl-NL" sz="1100" dirty="0">
                        <a:solidFill>
                          <a:srgbClr val="00B050"/>
                        </a:solidFill>
                      </a:endParaRPr>
                    </a:p>
                  </a:txBody>
                  <a:tcPr>
                    <a:solidFill>
                      <a:schemeClr val="accent3">
                        <a:lumMod val="20000"/>
                        <a:lumOff val="80000"/>
                      </a:schemeClr>
                    </a:solidFill>
                  </a:tcPr>
                </a:tc>
                <a:extLst>
                  <a:ext uri="{0D108BD9-81ED-4DB2-BD59-A6C34878D82A}">
                    <a16:rowId xmlns:a16="http://schemas.microsoft.com/office/drawing/2014/main" val="3480569959"/>
                  </a:ext>
                </a:extLst>
              </a:tr>
              <a:tr h="443849">
                <a:tc vMerge="1">
                  <a:txBody>
                    <a:bodyPr/>
                    <a:lstStyle/>
                    <a:p>
                      <a:endParaRPr lang="nl-NL"/>
                    </a:p>
                  </a:txBody>
                  <a:tcPr/>
                </a:tc>
                <a:tc>
                  <a:txBody>
                    <a:bodyPr/>
                    <a:lstStyle/>
                    <a:p>
                      <a:pPr marL="0" indent="0">
                        <a:buFont typeface="Arial" panose="020B0604020202020204" pitchFamily="34" charset="0"/>
                        <a:buNone/>
                      </a:pPr>
                      <a:r>
                        <a:rPr lang="nl-NL" sz="1100" dirty="0"/>
                        <a:t>Uitvoering regeling Nieuw Beschut</a:t>
                      </a:r>
                    </a:p>
                  </a:txBody>
                  <a:tcPr>
                    <a:solidFill>
                      <a:schemeClr val="accent3">
                        <a:lumMod val="20000"/>
                        <a:lumOff val="80000"/>
                      </a:schemeClr>
                    </a:solidFill>
                  </a:tcPr>
                </a:tc>
                <a:tc vMerge="1">
                  <a:txBody>
                    <a:bodyPr/>
                    <a:lstStyle/>
                    <a:p>
                      <a:pPr marL="171450" indent="-171450">
                        <a:buFont typeface="Arial" panose="020B0604020202020204" pitchFamily="34" charset="0"/>
                        <a:buChar char="•"/>
                      </a:pPr>
                      <a:endParaRPr lang="nl-NL" sz="1100" i="0">
                        <a:latin typeface="+mn-lt"/>
                      </a:endParaRPr>
                    </a:p>
                  </a:txBody>
                  <a:tcPr>
                    <a:solidFill>
                      <a:schemeClr val="accent5">
                        <a:lumMod val="40000"/>
                        <a:lumOff val="60000"/>
                      </a:schemeClr>
                    </a:solidFill>
                  </a:tcPr>
                </a:tc>
                <a:tc vMerge="1">
                  <a:txBody>
                    <a:bodyPr/>
                    <a:lstStyle/>
                    <a:p>
                      <a:pPr marL="0" indent="0">
                        <a:buFont typeface="Arial" panose="020B0604020202020204" pitchFamily="34" charset="0"/>
                        <a:buNone/>
                      </a:pPr>
                      <a:endParaRPr lang="nl-NL" sz="1000" b="1" i="0"/>
                    </a:p>
                  </a:txBody>
                  <a:tcPr>
                    <a:solidFill>
                      <a:schemeClr val="accent3">
                        <a:lumMod val="40000"/>
                        <a:lumOff val="60000"/>
                      </a:schemeClr>
                    </a:solidFill>
                  </a:tcPr>
                </a:tc>
                <a:tc vMerge="1">
                  <a:txBody>
                    <a:bodyPr/>
                    <a:lstStyle/>
                    <a:p>
                      <a:endParaRPr lang="nl-NL" sz="1000"/>
                    </a:p>
                  </a:txBody>
                  <a:tcPr>
                    <a:solidFill>
                      <a:schemeClr val="accent3">
                        <a:lumMod val="20000"/>
                        <a:lumOff val="80000"/>
                      </a:schemeClr>
                    </a:solidFill>
                  </a:tcPr>
                </a:tc>
                <a:tc vMerge="1">
                  <a:txBody>
                    <a:bodyPr/>
                    <a:lstStyle/>
                    <a:p>
                      <a:pPr algn="r"/>
                      <a:endParaRPr lang="nl-NL" sz="1000"/>
                    </a:p>
                  </a:txBody>
                  <a:tcPr>
                    <a:solidFill>
                      <a:schemeClr val="accent3">
                        <a:lumMod val="20000"/>
                        <a:lumOff val="80000"/>
                      </a:schemeClr>
                    </a:solidFill>
                  </a:tcPr>
                </a:tc>
                <a:extLst>
                  <a:ext uri="{0D108BD9-81ED-4DB2-BD59-A6C34878D82A}">
                    <a16:rowId xmlns:a16="http://schemas.microsoft.com/office/drawing/2014/main" val="3434751776"/>
                  </a:ext>
                </a:extLst>
              </a:tr>
              <a:tr h="570663">
                <a:tc vMerge="1">
                  <a:txBody>
                    <a:bodyPr/>
                    <a:lstStyle/>
                    <a:p>
                      <a:endParaRPr lang="nl-NL" sz="1000" b="1">
                        <a:solidFill>
                          <a:srgbClr val="FFFFFF"/>
                        </a:solidFill>
                      </a:endParaRPr>
                    </a:p>
                  </a:txBody>
                  <a:tcPr vert="vert270">
                    <a:solidFill>
                      <a:schemeClr val="accent2"/>
                    </a:solidFill>
                  </a:tcPr>
                </a:tc>
                <a:tc>
                  <a:txBody>
                    <a:bodyPr/>
                    <a:lstStyle/>
                    <a:p>
                      <a:r>
                        <a:rPr lang="nl-NL" sz="1100" dirty="0"/>
                        <a:t>Zelfmelding niet-uitkeringsgerechtigden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Niet van toepassing</a:t>
                      </a:r>
                      <a:endParaRPr lang="nl-NL" sz="1100" i="1" dirty="0">
                        <a:latin typeface="+mn-lt"/>
                      </a:endParaRPr>
                    </a:p>
                  </a:txBody>
                  <a:tcPr>
                    <a:solidFill>
                      <a:schemeClr val="accent5">
                        <a:lumMod val="40000"/>
                        <a:lumOff val="60000"/>
                      </a:schemeClr>
                    </a:solidFill>
                  </a:tcPr>
                </a:tc>
                <a:tc>
                  <a:txBody>
                    <a:bodyPr/>
                    <a:lstStyle/>
                    <a:p>
                      <a:pPr algn="l" fontAlgn="ctr"/>
                      <a:r>
                        <a:rPr lang="nl-NL" sz="1000" b="1" i="0" u="none" strike="noStrike" dirty="0">
                          <a:solidFill>
                            <a:srgbClr val="3C3C3B"/>
                          </a:solidFill>
                          <a:effectLst/>
                          <a:latin typeface="+mn-lt"/>
                        </a:rPr>
                        <a:t>Investeren in toeleiden en intensiever begeleiden</a:t>
                      </a:r>
                    </a:p>
                  </a:txBody>
                  <a:tcPr anchor="ctr">
                    <a:solidFill>
                      <a:schemeClr val="accent3">
                        <a:lumMod val="40000"/>
                        <a:lumOff val="60000"/>
                      </a:schemeClr>
                    </a:solidFill>
                  </a:tcPr>
                </a:tc>
                <a:tc>
                  <a:txBody>
                    <a:bodyPr/>
                    <a:lstStyle/>
                    <a:p>
                      <a:pPr marL="0" indent="0">
                        <a:buFont typeface="Arial" panose="020B0604020202020204" pitchFamily="34" charset="0"/>
                        <a:buNone/>
                      </a:pPr>
                      <a:r>
                        <a:rPr lang="nl-NL" sz="1000" dirty="0"/>
                        <a:t>Beter zicht op deze doelgroep en vergrote ontwikkelkansen voor deze doelgroep</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Ebrima"/>
                          <a:ea typeface="+mn-ea"/>
                          <a:cs typeface="+mn-cs"/>
                        </a:rPr>
                        <a:t>- € 44.000</a:t>
                      </a:r>
                      <a:endParaRPr kumimoji="0" lang="nl-NL" sz="1100" b="1" i="0" u="none" strike="noStrike" kern="1200" cap="none" spc="0" normalizeH="0" baseline="0" noProof="0" dirty="0">
                        <a:ln>
                          <a:noFill/>
                        </a:ln>
                        <a:solidFill>
                          <a:srgbClr val="333332"/>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50981871"/>
                  </a:ext>
                </a:extLst>
              </a:tr>
              <a:tr h="570663">
                <a:tc vMerge="1">
                  <a:txBody>
                    <a:bodyPr/>
                    <a:lstStyle/>
                    <a:p>
                      <a:endParaRPr lang="nl-NL" sz="1000" b="1">
                        <a:solidFill>
                          <a:srgbClr val="FFFFFF"/>
                        </a:solidFill>
                      </a:endParaRPr>
                    </a:p>
                  </a:txBody>
                  <a:tcPr vert="vert270">
                    <a:solidFill>
                      <a:schemeClr val="accent2"/>
                    </a:solidFill>
                  </a:tcPr>
                </a:tc>
                <a:tc>
                  <a:txBody>
                    <a:bodyPr/>
                    <a:lstStyle/>
                    <a:p>
                      <a:pPr marL="0" indent="0">
                        <a:buFont typeface="Arial" panose="020B0604020202020204" pitchFamily="34" charset="0"/>
                        <a:buNone/>
                      </a:pPr>
                      <a:r>
                        <a:rPr lang="nl-NL" sz="1100" dirty="0"/>
                        <a:t>Jongeren zonder inkomsten en zonder startkwalificatie</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instroom</a:t>
                      </a:r>
                      <a:endParaRPr lang="nl-NL" sz="1100" i="0" dirty="0">
                        <a:latin typeface="+mn-lt"/>
                      </a:endParaRPr>
                    </a:p>
                  </a:txBody>
                  <a:tcPr>
                    <a:solidFill>
                      <a:schemeClr val="accent5">
                        <a:lumMod val="40000"/>
                        <a:lumOff val="60000"/>
                      </a:schemeClr>
                    </a:solidFill>
                  </a:tcPr>
                </a:tc>
                <a:tc>
                  <a:txBody>
                    <a:bodyPr/>
                    <a:lstStyle/>
                    <a:p>
                      <a:pPr algn="l" fontAlgn="ctr"/>
                      <a:r>
                        <a:rPr lang="nl-NL" sz="1000" b="1" i="0" u="none" strike="noStrike" dirty="0">
                          <a:solidFill>
                            <a:srgbClr val="3C3C3B"/>
                          </a:solidFill>
                          <a:effectLst/>
                          <a:latin typeface="+mn-lt"/>
                        </a:rPr>
                        <a:t>Investeren in toeleiden en intensiever begeleiden</a:t>
                      </a:r>
                    </a:p>
                  </a:txBody>
                  <a:tcPr>
                    <a:solidFill>
                      <a:schemeClr val="accent3">
                        <a:lumMod val="40000"/>
                        <a:lumOff val="60000"/>
                      </a:schemeClr>
                    </a:solidFill>
                  </a:tcPr>
                </a:tc>
                <a:tc>
                  <a:txBody>
                    <a:bodyPr/>
                    <a:lstStyle/>
                    <a:p>
                      <a:pPr marL="0" indent="0">
                        <a:buFont typeface="Arial" panose="020B0604020202020204" pitchFamily="34" charset="0"/>
                        <a:buNone/>
                      </a:pPr>
                      <a:r>
                        <a:rPr lang="nl-NL" sz="1000" dirty="0"/>
                        <a:t>Beter zicht op deze doelgroep en vergrote ontwikkelkansen voor deze doelgroep</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€ 44.000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4162513652"/>
                  </a:ext>
                </a:extLst>
              </a:tr>
              <a:tr h="443849">
                <a:tc rowSpan="2">
                  <a:txBody>
                    <a:bodyPr/>
                    <a:lstStyle/>
                    <a:p>
                      <a:pPr algn="ctr"/>
                      <a:r>
                        <a:rPr lang="nl-NL" sz="1200" b="1" dirty="0">
                          <a:solidFill>
                            <a:srgbClr val="FFFFFF"/>
                          </a:solidFill>
                        </a:rPr>
                        <a:t>Schud-dienstvl.</a:t>
                      </a:r>
                    </a:p>
                  </a:txBody>
                  <a:tcPr vert="vert270">
                    <a:solidFill>
                      <a:schemeClr val="accent2"/>
                    </a:solidFill>
                  </a:tcPr>
                </a:tc>
                <a:tc>
                  <a:txBody>
                    <a:bodyPr/>
                    <a:lstStyle/>
                    <a:p>
                      <a:r>
                        <a:rPr lang="nl-NL" sz="1100" b="0" dirty="0"/>
                        <a:t>Schulddienstverlening particulieren, ondernemers</a:t>
                      </a:r>
                    </a:p>
                  </a:txBody>
                  <a:tcPr>
                    <a:solidFill>
                      <a:schemeClr val="accent3">
                        <a:lumMod val="20000"/>
                        <a:lumOff val="80000"/>
                      </a:schemeClr>
                    </a:solidFill>
                  </a:tcPr>
                </a:tc>
                <a:tc rowSpan="2">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Meer (complexe) casuïstiek</a:t>
                      </a:r>
                      <a:endParaRPr lang="nl-NL" sz="1100" i="0" dirty="0">
                        <a:latin typeface="+mn-lt"/>
                      </a:endParaRPr>
                    </a:p>
                  </a:txBody>
                  <a:tcPr>
                    <a:solidFill>
                      <a:schemeClr val="accent5">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Intensiveren huidige inzet in samenwerking met gemeenten</a:t>
                      </a:r>
                    </a:p>
                  </a:txBody>
                  <a:tcPr>
                    <a:solidFill>
                      <a:schemeClr val="accent3">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dirty="0"/>
                        <a:t>Schuldenproblematiek neemt (sneller) af, burgers integraler geholpen op gebied van werk én inkomen</a:t>
                      </a:r>
                    </a:p>
                    <a:p>
                      <a:endParaRPr lang="nl-NL" sz="1000" b="0" dirty="0"/>
                    </a:p>
                  </a:txBody>
                  <a:tcPr>
                    <a:solidFill>
                      <a:schemeClr val="accent3">
                        <a:lumMod val="20000"/>
                        <a:lumOff val="80000"/>
                      </a:schemeClr>
                    </a:solidFill>
                  </a:tcPr>
                </a:tc>
                <a:tc rowSpan="2">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Ebrima"/>
                          <a:ea typeface="+mn-ea"/>
                          <a:cs typeface="+mn-cs"/>
                        </a:rPr>
                        <a:t>- € 226.000</a:t>
                      </a:r>
                      <a:endParaRPr kumimoji="0" lang="nl-NL" sz="1100" b="1" i="0" u="none" strike="noStrike" kern="1200" cap="none" spc="0" normalizeH="0" baseline="0" noProof="0" dirty="0">
                        <a:ln>
                          <a:noFill/>
                        </a:ln>
                        <a:solidFill>
                          <a:srgbClr val="333332"/>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490788336"/>
                  </a:ext>
                </a:extLst>
              </a:tr>
              <a:tr h="443849">
                <a:tc vMerge="1">
                  <a:txBody>
                    <a:bodyPr/>
                    <a:lstStyle/>
                    <a:p>
                      <a:endParaRPr lang="nl-NL" sz="1200" b="1"/>
                    </a:p>
                  </a:txBody>
                  <a:tcPr/>
                </a:tc>
                <a:tc>
                  <a:txBody>
                    <a:bodyPr/>
                    <a:lstStyle/>
                    <a:p>
                      <a:pPr marL="0" indent="0">
                        <a:buFont typeface="Arial" panose="020B0604020202020204" pitchFamily="34" charset="0"/>
                        <a:buNone/>
                      </a:pPr>
                      <a:r>
                        <a:rPr lang="nl-NL" sz="1100" b="0" dirty="0"/>
                        <a:t>Budgetbeheer als onderdeel van traject</a:t>
                      </a: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100" i="0">
                        <a:latin typeface="+mn-lt"/>
                      </a:endParaRP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b="1" i="1"/>
                    </a:p>
                  </a:txBody>
                  <a:tcPr>
                    <a:solidFill>
                      <a:schemeClr val="tx1">
                        <a:lumMod val="25000"/>
                        <a:lumOff val="75000"/>
                      </a:schemeClr>
                    </a:solidFill>
                  </a:tcPr>
                </a:tc>
                <a:tc vMerge="1">
                  <a:txBody>
                    <a:bodyPr/>
                    <a:lstStyle/>
                    <a:p>
                      <a:pPr marL="0" indent="0">
                        <a:buFont typeface="Arial" panose="020B0604020202020204" pitchFamily="34" charset="0"/>
                        <a:buNone/>
                      </a:pPr>
                      <a:endParaRPr lang="nl-NL" sz="1000" b="0"/>
                    </a:p>
                  </a:txBody>
                  <a:tcPr>
                    <a:solidFill>
                      <a:schemeClr val="bg2">
                        <a:lumMod val="95000"/>
                      </a:schemeClr>
                    </a:solidFill>
                  </a:tcPr>
                </a:tc>
                <a:tc vMerge="1">
                  <a:txBody>
                    <a:bodyPr/>
                    <a:lstStyle/>
                    <a:p>
                      <a:pPr marL="0" indent="0" algn="r">
                        <a:buFont typeface="Arial" panose="020B0604020202020204" pitchFamily="34" charset="0"/>
                        <a:buNone/>
                      </a:pPr>
                      <a:endParaRPr lang="nl-NL" sz="1000" b="0"/>
                    </a:p>
                  </a:txBody>
                  <a:tcPr>
                    <a:solidFill>
                      <a:schemeClr val="bg2">
                        <a:lumMod val="95000"/>
                      </a:schemeClr>
                    </a:solidFill>
                  </a:tcPr>
                </a:tc>
                <a:extLst>
                  <a:ext uri="{0D108BD9-81ED-4DB2-BD59-A6C34878D82A}">
                    <a16:rowId xmlns:a16="http://schemas.microsoft.com/office/drawing/2014/main" val="718396716"/>
                  </a:ext>
                </a:extLst>
              </a:tr>
            </a:tbl>
          </a:graphicData>
        </a:graphic>
      </p:graphicFrame>
    </p:spTree>
    <p:extLst>
      <p:ext uri="{BB962C8B-B14F-4D97-AF65-F5344CB8AC3E}">
        <p14:creationId xmlns:p14="http://schemas.microsoft.com/office/powerpoint/2010/main" val="3290037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15001" y="736653"/>
            <a:ext cx="8878028" cy="661814"/>
          </a:xfrm>
        </p:spPr>
        <p:txBody>
          <a:bodyPr/>
          <a:lstStyle/>
          <a:p>
            <a:r>
              <a:rPr lang="nl-NL" sz="2400" b="1" dirty="0"/>
              <a:t>Excelleren in de </a:t>
            </a:r>
            <a:r>
              <a:rPr lang="nl-NL" sz="2400" dirty="0"/>
              <a:t>wettelijke </a:t>
            </a:r>
            <a:r>
              <a:rPr lang="nl-NL" sz="2400" b="1" dirty="0"/>
              <a:t>taken</a:t>
            </a:r>
            <a:r>
              <a:rPr lang="nl-NL" sz="2400" dirty="0"/>
              <a:t>: keuzes in aanvullende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42</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1748884086"/>
              </p:ext>
            </p:extLst>
          </p:nvPr>
        </p:nvGraphicFramePr>
        <p:xfrm>
          <a:off x="1" y="1417955"/>
          <a:ext cx="10691812" cy="6141720"/>
        </p:xfrm>
        <a:graphic>
          <a:graphicData uri="http://schemas.openxmlformats.org/drawingml/2006/table">
            <a:tbl>
              <a:tblPr firstRow="1" bandRow="1">
                <a:tableStyleId>{F5AB1C69-6EDB-4FF4-983F-18BD219EF322}</a:tableStyleId>
              </a:tblPr>
              <a:tblGrid>
                <a:gridCol w="664045">
                  <a:extLst>
                    <a:ext uri="{9D8B030D-6E8A-4147-A177-3AD203B41FA5}">
                      <a16:colId xmlns:a16="http://schemas.microsoft.com/office/drawing/2014/main" val="4079992816"/>
                    </a:ext>
                  </a:extLst>
                </a:gridCol>
                <a:gridCol w="1921161">
                  <a:extLst>
                    <a:ext uri="{9D8B030D-6E8A-4147-A177-3AD203B41FA5}">
                      <a16:colId xmlns:a16="http://schemas.microsoft.com/office/drawing/2014/main" val="921057710"/>
                    </a:ext>
                  </a:extLst>
                </a:gridCol>
                <a:gridCol w="2099263">
                  <a:extLst>
                    <a:ext uri="{9D8B030D-6E8A-4147-A177-3AD203B41FA5}">
                      <a16:colId xmlns:a16="http://schemas.microsoft.com/office/drawing/2014/main" val="4221413729"/>
                    </a:ext>
                  </a:extLst>
                </a:gridCol>
                <a:gridCol w="2390829">
                  <a:extLst>
                    <a:ext uri="{9D8B030D-6E8A-4147-A177-3AD203B41FA5}">
                      <a16:colId xmlns:a16="http://schemas.microsoft.com/office/drawing/2014/main" val="1910668162"/>
                    </a:ext>
                  </a:extLst>
                </a:gridCol>
                <a:gridCol w="2060388">
                  <a:extLst>
                    <a:ext uri="{9D8B030D-6E8A-4147-A177-3AD203B41FA5}">
                      <a16:colId xmlns:a16="http://schemas.microsoft.com/office/drawing/2014/main" val="1354888533"/>
                    </a:ext>
                  </a:extLst>
                </a:gridCol>
                <a:gridCol w="1556126">
                  <a:extLst>
                    <a:ext uri="{9D8B030D-6E8A-4147-A177-3AD203B41FA5}">
                      <a16:colId xmlns:a16="http://schemas.microsoft.com/office/drawing/2014/main" val="1704304516"/>
                    </a:ext>
                  </a:extLst>
                </a:gridCol>
              </a:tblGrid>
              <a:tr h="401253">
                <a:tc>
                  <a:txBody>
                    <a:bodyPr/>
                    <a:lstStyle/>
                    <a:p>
                      <a:endParaRPr lang="nl-NL" sz="1200" b="1" dirty="0">
                        <a:solidFill>
                          <a:schemeClr val="bg2"/>
                        </a:solidFill>
                      </a:endParaRPr>
                    </a:p>
                  </a:txBody>
                  <a:tcPr/>
                </a:tc>
                <a:tc>
                  <a:txBody>
                    <a:bodyPr/>
                    <a:lstStyle/>
                    <a:p>
                      <a:r>
                        <a:rPr lang="nl-NL" sz="1200" b="1" dirty="0">
                          <a:solidFill>
                            <a:schemeClr val="bg2"/>
                          </a:solidFill>
                        </a:rPr>
                        <a:t>Taak</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615255">
                <a:tc rowSpan="3">
                  <a:txBody>
                    <a:bodyPr/>
                    <a:lstStyle/>
                    <a:p>
                      <a:pPr algn="ctr"/>
                      <a:r>
                        <a:rPr lang="nl-NL" sz="1200" b="1" dirty="0">
                          <a:solidFill>
                            <a:srgbClr val="FFFFFF"/>
                          </a:solidFill>
                        </a:rPr>
                        <a:t>Breed</a:t>
                      </a:r>
                    </a:p>
                  </a:txBody>
                  <a:tcPr vert="vert270">
                    <a:solidFill>
                      <a:srgbClr val="A4D4E3"/>
                    </a:solidFill>
                  </a:tcPr>
                </a:tc>
                <a:tc>
                  <a:txBody>
                    <a:bodyPr/>
                    <a:lstStyle/>
                    <a:p>
                      <a:r>
                        <a:rPr lang="nl-NL" sz="1100" b="0" dirty="0"/>
                        <a:t>Lokaal werken / betrokken-heid bij sociale teams</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Doorontwikkeling lokaal &amp; integraal werken binnen gemeentes</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Afbouwen van aanwezigheid in lokale teams</a:t>
                      </a:r>
                    </a:p>
                  </a:txBody>
                  <a:tcPr>
                    <a:solidFill>
                      <a:schemeClr val="accent3">
                        <a:lumMod val="40000"/>
                        <a:lumOff val="60000"/>
                      </a:schemeClr>
                    </a:solidFill>
                  </a:tcPr>
                </a:tc>
                <a:tc>
                  <a:txBody>
                    <a:bodyPr/>
                    <a:lstStyle/>
                    <a:p>
                      <a:r>
                        <a:rPr lang="nl-NL" sz="1000" b="0" dirty="0"/>
                        <a:t>Lokale aanwezigheid vermindert, verbinding met lokale context staat onder druk, </a:t>
                      </a:r>
                      <a:r>
                        <a:rPr lang="nl-NL" sz="1000" dirty="0"/>
                        <a:t>minder mogelijkheden vroegsignalering</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Minder inzet, lagere kosten</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rgbClr val="00B050"/>
                          </a:solidFill>
                          <a:effectLst/>
                          <a:uLnTx/>
                          <a:uFillTx/>
                          <a:latin typeface="+mn-lt"/>
                          <a:ea typeface="+mn-ea"/>
                          <a:cs typeface="+mn-cs"/>
                        </a:rPr>
                        <a:t>+ € 264.000</a:t>
                      </a:r>
                      <a:endParaRPr kumimoji="0" lang="nl-NL" sz="1100" b="0"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786900364"/>
                  </a:ext>
                </a:extLst>
              </a:tr>
              <a:tr h="521629">
                <a:tc vMerge="1">
                  <a:txBody>
                    <a:bodyPr/>
                    <a:lstStyle/>
                    <a:p>
                      <a:endParaRPr lang="nl-NL"/>
                    </a:p>
                  </a:txBody>
                  <a:tcPr/>
                </a:tc>
                <a:tc>
                  <a:txBody>
                    <a:bodyPr/>
                    <a:lstStyle/>
                    <a:p>
                      <a:r>
                        <a:rPr lang="nl-NL" sz="1100" b="0" dirty="0"/>
                        <a:t>Betrokkenheid bij lokale projecten </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Doorontwikkeling lokaal &amp; integraal werken</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Reactieve betrokkenheid in lokale projecten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Verbinding met lokale context staat onder druk</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dirty="0"/>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 lagere kosten</a:t>
                      </a:r>
                      <a:br>
                        <a:rPr kumimoji="0" lang="nl-NL" sz="1100" b="0" i="0" u="none" strike="noStrike" kern="1200" cap="none" spc="0" normalizeH="0" baseline="0" noProof="0" dirty="0">
                          <a:ln>
                            <a:noFill/>
                          </a:ln>
                          <a:solidFill>
                            <a:srgbClr val="333332"/>
                          </a:solidFill>
                          <a:effectLst/>
                          <a:uLnTx/>
                          <a:uFillTx/>
                          <a:latin typeface="Ebrima"/>
                          <a:ea typeface="+mn-ea"/>
                          <a:cs typeface="+mn-cs"/>
                        </a:rPr>
                      </a:br>
                      <a:r>
                        <a:rPr kumimoji="0" lang="nl-NL" sz="1100" b="1" i="0" u="none" strike="noStrike" kern="1200" cap="none" spc="0" normalizeH="0" baseline="0" noProof="0" dirty="0">
                          <a:ln>
                            <a:noFill/>
                          </a:ln>
                          <a:solidFill>
                            <a:srgbClr val="00B050"/>
                          </a:solidFill>
                          <a:effectLst/>
                          <a:uLnTx/>
                          <a:uFillTx/>
                          <a:latin typeface="+mn-lt"/>
                          <a:ea typeface="+mn-ea"/>
                          <a:cs typeface="+mn-cs"/>
                        </a:rPr>
                        <a:t>+ € 88.000</a:t>
                      </a:r>
                      <a:endParaRPr kumimoji="0" lang="nl-NL" sz="1100" b="0" i="0" u="none" strike="noStrike" kern="1200" cap="none" spc="0" normalizeH="0" baseline="0" noProof="0" dirty="0">
                        <a:ln>
                          <a:noFill/>
                        </a:ln>
                        <a:solidFill>
                          <a:srgbClr val="00B050"/>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403162968"/>
                  </a:ext>
                </a:extLst>
              </a:tr>
              <a:tr h="521629">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Crisisdienstverlening</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Flexibiliteit blijft nodig</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Minimale inzet</a:t>
                      </a:r>
                    </a:p>
                  </a:txBody>
                  <a:tcPr>
                    <a:solidFill>
                      <a:schemeClr val="accent3">
                        <a:lumMod val="40000"/>
                        <a:lumOff val="60000"/>
                      </a:schemeClr>
                    </a:solidFill>
                  </a:tcPr>
                </a:tc>
                <a:tc>
                  <a:txBody>
                    <a:bodyPr/>
                    <a:lstStyle/>
                    <a:p>
                      <a:r>
                        <a:rPr lang="nl-NL" sz="1000" b="0" dirty="0"/>
                        <a:t>Crisisdienstvl. krijgt minder prioriteit dan reguliere dienstvl.</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 lagere kosten</a:t>
                      </a:r>
                      <a:br>
                        <a:rPr kumimoji="0" lang="nl-NL" sz="1100" b="0" i="0" u="none" strike="noStrike" kern="1200" cap="none" spc="0" normalizeH="0" baseline="0" noProof="0" dirty="0">
                          <a:ln>
                            <a:noFill/>
                          </a:ln>
                          <a:solidFill>
                            <a:srgbClr val="333332"/>
                          </a:solidFill>
                          <a:effectLst/>
                          <a:uLnTx/>
                          <a:uFillTx/>
                          <a:latin typeface="Ebrima"/>
                          <a:ea typeface="+mn-ea"/>
                          <a:cs typeface="+mn-cs"/>
                        </a:rPr>
                      </a:br>
                      <a:r>
                        <a:rPr kumimoji="0" lang="nl-NL" sz="1100" b="1" i="0" u="none" strike="noStrike" kern="1200" cap="none" spc="0" normalizeH="0" baseline="0" noProof="0" dirty="0">
                          <a:ln>
                            <a:noFill/>
                          </a:ln>
                          <a:solidFill>
                            <a:srgbClr val="00B050"/>
                          </a:solidFill>
                          <a:effectLst/>
                          <a:uLnTx/>
                          <a:uFillTx/>
                          <a:latin typeface="+mn-lt"/>
                          <a:ea typeface="+mn-ea"/>
                          <a:cs typeface="+mn-cs"/>
                        </a:rPr>
                        <a:t>+ € 40.000</a:t>
                      </a:r>
                      <a:endParaRPr kumimoji="0" lang="nl-NL" sz="1100" b="0" i="0" u="none" strike="noStrike" kern="1200" cap="none" spc="0" normalizeH="0" baseline="0" noProof="0" dirty="0">
                        <a:ln>
                          <a:noFill/>
                        </a:ln>
                        <a:solidFill>
                          <a:srgbClr val="00B050"/>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2764103990"/>
                  </a:ext>
                </a:extLst>
              </a:tr>
              <a:tr h="521629">
                <a:tc rowSpan="5">
                  <a:txBody>
                    <a:bodyPr/>
                    <a:lstStyle/>
                    <a:p>
                      <a:pPr algn="ctr"/>
                      <a:r>
                        <a:rPr lang="nl-NL" sz="1200" b="1" dirty="0">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Ondersteuning arbeidsmarktbeleid &amp; regio</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mn-lt"/>
                        </a:rPr>
                        <a:t>Krapte op de arbeidsmarkt</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Versoberen van inzet: reactief ondersteunen arbeidsmarktregio</a:t>
                      </a:r>
                    </a:p>
                  </a:txBody>
                  <a:tcPr>
                    <a:solidFill>
                      <a:schemeClr val="accent3">
                        <a:lumMod val="40000"/>
                        <a:lumOff val="60000"/>
                      </a:schemeClr>
                    </a:solidFill>
                  </a:tcPr>
                </a:tc>
                <a:tc>
                  <a:txBody>
                    <a:bodyPr/>
                    <a:lstStyle/>
                    <a:p>
                      <a:r>
                        <a:rPr lang="nl-NL" sz="1000" b="0" dirty="0"/>
                        <a:t>Kwaliteit van dienstverlening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 lagere kosten</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€ 54.000</a:t>
                      </a:r>
                      <a:endParaRPr kumimoji="0" lang="nl-NL" sz="1100" b="0" i="0" u="none" strike="noStrike" kern="1200" cap="none" spc="0" normalizeH="0" baseline="0" noProof="0" dirty="0">
                        <a:ln>
                          <a:noFill/>
                        </a:ln>
                        <a:solidFill>
                          <a:srgbClr val="333332"/>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10643111"/>
                  </a:ext>
                </a:extLst>
              </a:tr>
              <a:tr h="521629">
                <a:tc vMerge="1">
                  <a:txBody>
                    <a:bodyPr/>
                    <a:lstStyle/>
                    <a:p>
                      <a:endParaRPr lang="nl-NL"/>
                    </a:p>
                  </a:txBody>
                  <a:tcPr/>
                </a:tc>
                <a:tc>
                  <a:txBody>
                    <a:bodyPr/>
                    <a:lstStyle/>
                    <a:p>
                      <a:r>
                        <a:rPr lang="nl-NL" sz="1100" b="0" dirty="0"/>
                        <a:t>Wet inburgering:</a:t>
                      </a:r>
                    </a:p>
                    <a:p>
                      <a:pPr marL="171450" indent="-171450">
                        <a:buFont typeface="Arial" panose="020B0604020202020204" pitchFamily="34" charset="0"/>
                        <a:buChar char="•"/>
                      </a:pPr>
                      <a:r>
                        <a:rPr lang="nl-NL" sz="1100" b="0" dirty="0"/>
                        <a:t>Poortfunctie / diagnose</a:t>
                      </a:r>
                      <a:endParaRPr lang="nl-NL" dirty="0"/>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Meer instroom</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Versoberen van inzet, afstoten poortfunctie</a:t>
                      </a:r>
                    </a:p>
                  </a:txBody>
                  <a:tcPr>
                    <a:solidFill>
                      <a:schemeClr val="accent3">
                        <a:lumMod val="40000"/>
                        <a:lumOff val="60000"/>
                      </a:schemeClr>
                    </a:solidFill>
                  </a:tcPr>
                </a:tc>
                <a:tc>
                  <a:txBody>
                    <a:bodyPr/>
                    <a:lstStyle/>
                    <a:p>
                      <a:r>
                        <a:rPr lang="nl-NL" sz="1000" dirty="0"/>
                        <a:t>Taak valt zoveel mogelijk terug in takenpakket gemeenten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Ebrima"/>
                          <a:ea typeface="+mn-ea"/>
                          <a:cs typeface="+mn-cs"/>
                        </a:rPr>
                        <a:t>Minder inzet, lagere kosten</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€220.000</a:t>
                      </a:r>
                      <a:endParaRPr kumimoji="0" lang="nl-NL" sz="1100" b="0"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3878909100"/>
                  </a:ext>
                </a:extLst>
              </a:tr>
              <a:tr h="374503">
                <a:tc vMerge="1">
                  <a:txBody>
                    <a:bodyPr/>
                    <a:lstStyle/>
                    <a:p>
                      <a:endParaRPr lang="nl-NL"/>
                    </a:p>
                  </a:txBody>
                  <a:tcPr/>
                </a:tc>
                <a:tc>
                  <a:txBody>
                    <a:bodyPr/>
                    <a:lstStyle/>
                    <a:p>
                      <a:r>
                        <a:rPr lang="nl-NL" sz="1100" dirty="0"/>
                        <a:t>Arbeidsmatige dagbesteding</a:t>
                      </a:r>
                      <a:endParaRPr lang="nl-NL" dirty="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burgers met grotere afstand tot arbeidsmarkt</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Geen verdere investering in “labelloze voorzieningen”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voor doelgroep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3269024776"/>
                  </a:ext>
                </a:extLst>
              </a:tr>
              <a:tr h="521629">
                <a:tc vMerge="1">
                  <a:txBody>
                    <a:bodyPr/>
                    <a:lstStyle/>
                    <a:p>
                      <a:endParaRPr lang="nl-NL" sz="1000" b="1">
                        <a:solidFill>
                          <a:srgbClr val="FFFFFF"/>
                        </a:solidFill>
                      </a:endParaRPr>
                    </a:p>
                  </a:txBody>
                  <a:tcPr vert="vert270">
                    <a:solidFill>
                      <a:schemeClr val="accent2"/>
                    </a:solidFill>
                  </a:tcPr>
                </a:tc>
                <a:tc>
                  <a:txBody>
                    <a:bodyPr/>
                    <a:lstStyle/>
                    <a:p>
                      <a:r>
                        <a:rPr lang="nl-NL" sz="1100" dirty="0"/>
                        <a:t>Indicatie garantiebaan</a:t>
                      </a:r>
                    </a:p>
                    <a:p>
                      <a:pPr marL="171450" indent="-171450">
                        <a:buFont typeface="Arial" panose="020B0604020202020204" pitchFamily="34" charset="0"/>
                        <a:buChar char="•"/>
                      </a:pPr>
                      <a:r>
                        <a:rPr lang="nl-NL" sz="1100" dirty="0"/>
                        <a:t>Bijstand (zelfmelders)</a:t>
                      </a:r>
                    </a:p>
                    <a:p>
                      <a:pPr marL="171450" indent="-171450">
                        <a:buFont typeface="Arial" panose="020B0604020202020204" pitchFamily="34" charset="0"/>
                        <a:buChar char="•"/>
                      </a:pPr>
                      <a:r>
                        <a:rPr lang="nl-NL" sz="1100" dirty="0"/>
                        <a:t>Pro/Vso-scholen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i="0" dirty="0">
                          <a:latin typeface="+mn-lt"/>
                        </a:rPr>
                        <a:t>Meer instroom</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Inzet versoberen</a:t>
                      </a:r>
                      <a:r>
                        <a:rPr lang="nl-NL" sz="1000" b="1" i="0" dirty="0"/>
                        <a:t>, geen proactief beleid</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voor doelgroepen staat onder druk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Minder inzet, lagere kosten</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rgbClr val="00B050"/>
                          </a:solidFill>
                          <a:effectLst/>
                          <a:uLnTx/>
                          <a:uFillTx/>
                          <a:latin typeface="+mn-lt"/>
                          <a:ea typeface="+mn-ea"/>
                          <a:cs typeface="+mn-cs"/>
                        </a:rPr>
                        <a:t>+ € 88.000</a:t>
                      </a:r>
                      <a:endParaRPr kumimoji="0" lang="nl-NL" sz="1100" b="0"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50981871"/>
                  </a:ext>
                </a:extLst>
              </a:tr>
              <a:tr h="347753">
                <a:tc vMerge="1">
                  <a:txBody>
                    <a:bodyPr/>
                    <a:lstStyle/>
                    <a:p>
                      <a:endParaRPr lang="nl-NL"/>
                    </a:p>
                  </a:txBody>
                  <a:tcPr/>
                </a:tc>
                <a:tc>
                  <a:txBody>
                    <a:bodyPr/>
                    <a:lstStyle/>
                    <a:p>
                      <a:r>
                        <a:rPr lang="nl-NL" sz="1100" b="0" dirty="0"/>
                        <a:t>Aanpak jeugdwerkloosheid</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Meer instroom</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blijft gelijk</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0" dirty="0"/>
                        <a:t>Verbinding gezamenlijke aanpak met aanbod Avres behouden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1425320532"/>
                  </a:ext>
                </a:extLst>
              </a:tr>
              <a:tr h="521629">
                <a:tc>
                  <a:txBody>
                    <a:bodyPr/>
                    <a:lstStyle/>
                    <a:p>
                      <a:pPr algn="ctr"/>
                      <a:r>
                        <a:rPr lang="nl-NL" sz="1200" b="1" dirty="0">
                          <a:solidFill>
                            <a:srgbClr val="FFFFFF"/>
                          </a:solidFill>
                        </a:rPr>
                        <a:t>Schulddienst-</a:t>
                      </a:r>
                    </a:p>
                    <a:p>
                      <a:pPr algn="ctr"/>
                      <a:r>
                        <a:rPr lang="nl-NL" sz="1200" b="1" dirty="0">
                          <a:solidFill>
                            <a:srgbClr val="FFFFFF"/>
                          </a:solidFill>
                        </a:rPr>
                        <a:t>vl.</a:t>
                      </a:r>
                    </a:p>
                  </a:txBody>
                  <a:tcPr vert="vert270">
                    <a:solidFill>
                      <a:srgbClr val="A4D4E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Aanvullend aanbod budgetbeheer &amp; training</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Preventie </a:t>
                      </a:r>
                      <a:endParaRPr lang="nl-NL" sz="1100" dirty="0"/>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Vroegsignalering opgenomen in WGB</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Inzet versoberen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dirty="0"/>
                        <a:t>Druk op kwaliteit van dienstverlening in domein schulden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Minder inzet, lagere kosten</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€ 75.000</a:t>
                      </a:r>
                      <a:endParaRPr kumimoji="0" lang="nl-NL" sz="1100" b="1" i="0" u="none" strike="noStrike" kern="1200" cap="none" spc="0" normalizeH="0" baseline="0" noProof="0" dirty="0">
                        <a:ln>
                          <a:noFill/>
                        </a:ln>
                        <a:solidFill>
                          <a:srgbClr val="00B050"/>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490788336"/>
                  </a:ext>
                </a:extLst>
              </a:tr>
              <a:tr h="521629">
                <a:tc>
                  <a:txBody>
                    <a:bodyPr/>
                    <a:lstStyle/>
                    <a:p>
                      <a:pPr algn="ctr"/>
                      <a:r>
                        <a:rPr lang="nl-NL" sz="1200" b="1" dirty="0">
                          <a:solidFill>
                            <a:srgbClr val="FFFFFF"/>
                          </a:solidFill>
                        </a:rPr>
                        <a:t>Mini-ma</a:t>
                      </a:r>
                    </a:p>
                  </a:txBody>
                  <a:tcPr vert="vert270">
                    <a:solidFill>
                      <a:srgbClr val="A4D4E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Alle overige minimaregelingen </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Afhankelijk van gemeentelijk beleid</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Inzet versoberen, taken terug naar gemeenten waar mogelijk</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b="1" i="0" dirty="0"/>
                    </a:p>
                  </a:txBody>
                  <a:tcPr>
                    <a:solidFill>
                      <a:schemeClr val="accent3">
                        <a:lumMod val="40000"/>
                        <a:lumOff val="60000"/>
                      </a:schemeClr>
                    </a:solidFill>
                  </a:tcPr>
                </a:tc>
                <a:tc>
                  <a:txBody>
                    <a:bodyPr/>
                    <a:lstStyle/>
                    <a:p>
                      <a:r>
                        <a:rPr lang="nl-NL" sz="1000" b="0" dirty="0"/>
                        <a:t>Meer focus in dienstverlening Avres, taak terug bij gemeenten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Minder inzet, lagere kosten</a:t>
                      </a: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€ 75.000</a:t>
                      </a:r>
                    </a:p>
                  </a:txBody>
                  <a:tcPr>
                    <a:solidFill>
                      <a:schemeClr val="accent3">
                        <a:lumMod val="20000"/>
                        <a:lumOff val="80000"/>
                      </a:schemeClr>
                    </a:solidFill>
                  </a:tcPr>
                </a:tc>
                <a:extLst>
                  <a:ext uri="{0D108BD9-81ED-4DB2-BD59-A6C34878D82A}">
                    <a16:rowId xmlns:a16="http://schemas.microsoft.com/office/drawing/2014/main" val="3682711187"/>
                  </a:ext>
                </a:extLst>
              </a:tr>
            </a:tbl>
          </a:graphicData>
        </a:graphic>
      </p:graphicFrame>
    </p:spTree>
    <p:extLst>
      <p:ext uri="{BB962C8B-B14F-4D97-AF65-F5344CB8AC3E}">
        <p14:creationId xmlns:p14="http://schemas.microsoft.com/office/powerpoint/2010/main" val="3212883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746E41-9840-4445-B427-9E49B8E5BA10}"/>
              </a:ext>
            </a:extLst>
          </p:cNvPr>
          <p:cNvSpPr/>
          <p:nvPr/>
        </p:nvSpPr>
        <p:spPr>
          <a:xfrm>
            <a:off x="9173183" y="6293796"/>
            <a:ext cx="1518630" cy="126587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Excelleren in de </a:t>
            </a:r>
            <a:r>
              <a:rPr lang="nl-NL" sz="2400" dirty="0"/>
              <a:t>wettelijke </a:t>
            </a:r>
            <a:r>
              <a:rPr lang="nl-NL" sz="2400" b="1" dirty="0"/>
              <a:t>taken</a:t>
            </a:r>
            <a:r>
              <a:rPr lang="nl-NL" sz="2400" dirty="0"/>
              <a:t>: keuzes in overhead</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43</a:t>
            </a:fld>
            <a:endParaRPr lang="nl-NL" noProof="1"/>
          </a:p>
        </p:txBody>
      </p:sp>
      <p:graphicFrame>
        <p:nvGraphicFramePr>
          <p:cNvPr id="10" name="Table 2">
            <a:extLst>
              <a:ext uri="{FF2B5EF4-FFF2-40B4-BE49-F238E27FC236}">
                <a16:creationId xmlns:a16="http://schemas.microsoft.com/office/drawing/2014/main" id="{6BEB7DDD-FA5A-4AD5-A591-648EB551CEA1}"/>
              </a:ext>
            </a:extLst>
          </p:cNvPr>
          <p:cNvGraphicFramePr>
            <a:graphicFrameLocks noGrp="1"/>
          </p:cNvGraphicFramePr>
          <p:nvPr>
            <p:extLst>
              <p:ext uri="{D42A27DB-BD31-4B8C-83A1-F6EECF244321}">
                <p14:modId xmlns:p14="http://schemas.microsoft.com/office/powerpoint/2010/main" val="3655432258"/>
              </p:ext>
            </p:extLst>
          </p:nvPr>
        </p:nvGraphicFramePr>
        <p:xfrm>
          <a:off x="0" y="1666453"/>
          <a:ext cx="10691814" cy="3028857"/>
        </p:xfrm>
        <a:graphic>
          <a:graphicData uri="http://schemas.openxmlformats.org/drawingml/2006/table">
            <a:tbl>
              <a:tblPr firstRow="1" bandRow="1">
                <a:tableStyleId>{00A15C55-8517-42AA-B614-E9B94910E393}</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372081">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444996">
                <a:tc rowSpan="4">
                  <a:txBody>
                    <a:bodyPr/>
                    <a:lstStyle/>
                    <a:p>
                      <a:pPr algn="ctr"/>
                      <a:r>
                        <a:rPr lang="nl-NL" sz="1200" b="1" dirty="0">
                          <a:solidFill>
                            <a:srgbClr val="FFFFFF"/>
                          </a:solidFill>
                        </a:rPr>
                        <a:t>Overheadposten</a:t>
                      </a:r>
                    </a:p>
                  </a:txBody>
                  <a:tcPr vert="vert270">
                    <a:solidFill>
                      <a:schemeClr val="accent4"/>
                    </a:solidFill>
                  </a:tcPr>
                </a:tc>
                <a:tc>
                  <a:txBody>
                    <a:bodyPr/>
                    <a:lstStyle/>
                    <a:p>
                      <a:r>
                        <a:rPr lang="nl-NL" sz="1100" b="0" dirty="0"/>
                        <a:t>Huisvesting</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u="none" strike="noStrike" dirty="0">
                          <a:solidFill>
                            <a:srgbClr val="3C3C3B"/>
                          </a:solidFill>
                          <a:effectLst/>
                        </a:rPr>
                        <a:t>Niet van toepassing</a:t>
                      </a:r>
                      <a:endParaRPr lang="nl-NL" sz="1100" b="0" i="0" u="none" strike="noStrike" dirty="0">
                        <a:solidFill>
                          <a:srgbClr val="3C3C3B"/>
                        </a:solidFill>
                        <a:effectLst/>
                        <a:latin typeface="Ebrima" panose="02000000000000000000" pitchFamily="2" charset="0"/>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Gedeelte centralisatie ten behoeve van hogere productiviteit SW-bedrijf</a:t>
                      </a:r>
                    </a:p>
                  </a:txBody>
                  <a:tcPr>
                    <a:solidFill>
                      <a:schemeClr val="accent3">
                        <a:lumMod val="40000"/>
                        <a:lumOff val="60000"/>
                      </a:schemeClr>
                    </a:solidFill>
                  </a:tcPr>
                </a:tc>
                <a:tc>
                  <a:txBody>
                    <a:bodyPr/>
                    <a:lstStyle/>
                    <a:p>
                      <a:r>
                        <a:rPr lang="nl-NL" sz="1000" b="0" dirty="0"/>
                        <a:t>Toegevoegde waarde SW-bedrijf stijgt (zie </a:t>
                      </a:r>
                      <a:r>
                        <a:rPr lang="nl-NL" sz="1000" b="0" i="1" dirty="0"/>
                        <a:t>Basistaken</a:t>
                      </a:r>
                      <a:r>
                        <a:rPr lang="nl-NL" sz="1000" b="0" dirty="0"/>
                        <a: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Gedeeltelijke centralisatie</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0" i="0" u="none" strike="noStrike" kern="1200" cap="none" spc="0" normalizeH="0" baseline="0" noProof="0" dirty="0">
                          <a:ln>
                            <a:noFill/>
                          </a:ln>
                          <a:solidFill>
                            <a:srgbClr val="333332"/>
                          </a:solidFill>
                          <a:effectLst/>
                          <a:uLnTx/>
                          <a:uFillTx/>
                          <a:latin typeface="+mn-lt"/>
                          <a:ea typeface="+mn-ea"/>
                          <a:cs typeface="+mn-cs"/>
                        </a:rPr>
                        <a:t> SW-locaties</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rgbClr val="00B050"/>
                          </a:solidFill>
                          <a:effectLst/>
                          <a:uLnTx/>
                          <a:uFillTx/>
                          <a:latin typeface="+mn-lt"/>
                          <a:ea typeface="+mn-ea"/>
                          <a:cs typeface="+mn-cs"/>
                        </a:rPr>
                        <a:t>+ € 200.000</a:t>
                      </a:r>
                      <a:r>
                        <a:rPr kumimoji="0" lang="nl-NL" sz="1100" b="0" i="0" u="none" strike="noStrike" kern="1200" cap="none" spc="0" normalizeH="0" baseline="0" noProof="0" dirty="0">
                          <a:ln>
                            <a:noFill/>
                          </a:ln>
                          <a:solidFill>
                            <a:srgbClr val="333332"/>
                          </a:solidFill>
                          <a:effectLst/>
                          <a:uLnTx/>
                          <a:uFillTx/>
                          <a:latin typeface="+mn-lt"/>
                          <a:ea typeface="+mn-ea"/>
                          <a:cs typeface="+mn-cs"/>
                        </a:rPr>
                        <a:t> </a:t>
                      </a:r>
                    </a:p>
                  </a:txBody>
                  <a:tcPr>
                    <a:solidFill>
                      <a:schemeClr val="accent3">
                        <a:lumMod val="20000"/>
                        <a:lumOff val="80000"/>
                      </a:schemeClr>
                    </a:solidFill>
                  </a:tcPr>
                </a:tc>
                <a:extLst>
                  <a:ext uri="{0D108BD9-81ED-4DB2-BD59-A6C34878D82A}">
                    <a16:rowId xmlns:a16="http://schemas.microsoft.com/office/drawing/2014/main" val="1786900364"/>
                  </a:ext>
                </a:extLst>
              </a:tr>
              <a:tr h="536217">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Faciliteiten (zoals productiefaciliteiten)</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Structurele investering in productiviteit en flexibiliteit van SW-bedrijf</a:t>
                      </a:r>
                    </a:p>
                  </a:txBody>
                  <a:tcPr>
                    <a:solidFill>
                      <a:schemeClr val="accent3">
                        <a:lumMod val="40000"/>
                        <a:lumOff val="60000"/>
                      </a:schemeClr>
                    </a:solidFill>
                  </a:tcPr>
                </a:tc>
                <a:tc>
                  <a:txBody>
                    <a:bodyPr/>
                    <a:lstStyle/>
                    <a:p>
                      <a:r>
                        <a:rPr lang="nl-NL" sz="1000" b="0" dirty="0"/>
                        <a:t>Toegevoegde waarde SW-bedrijf stijgt (zie </a:t>
                      </a:r>
                      <a:r>
                        <a:rPr lang="nl-NL" sz="1000" b="0" i="1" dirty="0"/>
                        <a:t>Basistaken</a:t>
                      </a:r>
                      <a:r>
                        <a:rPr lang="nl-NL" sz="1000" b="0" dirty="0"/>
                        <a: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Investering in productiecapaciteit</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rgbClr val="E63329"/>
                          </a:solidFill>
                          <a:effectLst/>
                          <a:uLnTx/>
                          <a:uFillTx/>
                          <a:latin typeface="+mn-lt"/>
                          <a:ea typeface="+mn-ea"/>
                          <a:cs typeface="+mn-cs"/>
                        </a:rPr>
                        <a:t>- € 100.000</a:t>
                      </a:r>
                      <a:endParaRPr lang="nl-NL" sz="1100" b="1" dirty="0"/>
                    </a:p>
                  </a:txBody>
                  <a:tcPr>
                    <a:solidFill>
                      <a:schemeClr val="accent3">
                        <a:lumMod val="20000"/>
                        <a:lumOff val="80000"/>
                      </a:schemeClr>
                    </a:solidFill>
                  </a:tcPr>
                </a:tc>
                <a:extLst>
                  <a:ext uri="{0D108BD9-81ED-4DB2-BD59-A6C34878D82A}">
                    <a16:rowId xmlns:a16="http://schemas.microsoft.com/office/drawing/2014/main" val="110643111"/>
                  </a:ext>
                </a:extLst>
              </a:tr>
              <a:tr h="631364">
                <a:tc vMerge="1">
                  <a:txBody>
                    <a:bodyPr/>
                    <a:lstStyle/>
                    <a:p>
                      <a:endParaRPr lang="nl-NL"/>
                    </a:p>
                  </a:txBody>
                  <a:tcPr/>
                </a:tc>
                <a:tc>
                  <a:txBody>
                    <a:bodyPr/>
                    <a:lstStyle/>
                    <a:p>
                      <a:r>
                        <a:rPr lang="nl-NL" sz="1100" b="0" dirty="0"/>
                        <a:t>ICT</a:t>
                      </a:r>
                      <a:endParaRPr lang="nl-NL" dirty="0"/>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ICT (software) van Avres is niet toekomstbestendig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Investering in procesoptimalisatie t.b.v. efficiëntere uitvoering van de basistaken</a:t>
                      </a:r>
                    </a:p>
                  </a:txBody>
                  <a:tcPr>
                    <a:solidFill>
                      <a:schemeClr val="accent3">
                        <a:lumMod val="40000"/>
                        <a:lumOff val="60000"/>
                      </a:schemeClr>
                    </a:solidFill>
                  </a:tcPr>
                </a:tc>
                <a:tc>
                  <a:txBody>
                    <a:bodyPr/>
                    <a:lstStyle/>
                    <a:p>
                      <a:r>
                        <a:rPr lang="nl-NL" sz="1000" b="0" dirty="0"/>
                        <a:t>+25% kosten ICT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Hogere (+25%)</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0" i="0" u="none" strike="noStrike" kern="1200" cap="none" spc="0" normalizeH="0" baseline="0" noProof="0" dirty="0">
                          <a:ln>
                            <a:noFill/>
                          </a:ln>
                          <a:solidFill>
                            <a:srgbClr val="333332"/>
                          </a:solidFill>
                          <a:effectLst/>
                          <a:uLnTx/>
                          <a:uFillTx/>
                          <a:latin typeface="+mn-lt"/>
                          <a:ea typeface="+mn-ea"/>
                          <a:cs typeface="+mn-cs"/>
                        </a:rPr>
                        <a:t>kosten ICT</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chemeClr val="tx2"/>
                          </a:solidFill>
                          <a:effectLst/>
                          <a:uLnTx/>
                          <a:uFillTx/>
                          <a:latin typeface="+mn-lt"/>
                          <a:ea typeface="+mn-ea"/>
                          <a:cs typeface="+mn-cs"/>
                        </a:rPr>
                        <a:t>- € 123.000</a:t>
                      </a:r>
                    </a:p>
                    <a:p>
                      <a:pPr algn="r"/>
                      <a:endParaRPr lang="nl-NL" sz="1100" b="1" dirty="0"/>
                    </a:p>
                  </a:txBody>
                  <a:tcPr>
                    <a:solidFill>
                      <a:schemeClr val="accent3">
                        <a:lumMod val="20000"/>
                        <a:lumOff val="80000"/>
                      </a:schemeClr>
                    </a:solidFill>
                  </a:tcPr>
                </a:tc>
                <a:extLst>
                  <a:ext uri="{0D108BD9-81ED-4DB2-BD59-A6C34878D82A}">
                    <a16:rowId xmlns:a16="http://schemas.microsoft.com/office/drawing/2014/main" val="3878909100"/>
                  </a:ext>
                </a:extLst>
              </a:tr>
              <a:tr h="453297">
                <a:tc vMerge="1">
                  <a:txBody>
                    <a:bodyPr/>
                    <a:lstStyle/>
                    <a:p>
                      <a:endParaRPr lang="nl-NL" sz="1200"/>
                    </a:p>
                  </a:txBody>
                  <a:tcPr/>
                </a:tc>
                <a:tc>
                  <a:txBody>
                    <a:bodyPr/>
                    <a:lstStyle/>
                    <a:p>
                      <a:r>
                        <a:rPr lang="nl-NL" sz="1100" i="1" dirty="0"/>
                        <a:t>Andere taken of posten</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Geen: dit scenario bevat geen nieuwe taken of post</a:t>
                      </a:r>
                      <a:endParaRPr lang="nl-NL" sz="1000" b="0" i="0" dirty="0"/>
                    </a:p>
                  </a:txBody>
                  <a:tcPr>
                    <a:solidFill>
                      <a:schemeClr val="accent3">
                        <a:lumMod val="40000"/>
                        <a:lumOff val="60000"/>
                      </a:schemeClr>
                    </a:solidFill>
                  </a:tcPr>
                </a:tc>
                <a:tc>
                  <a:txBody>
                    <a:bodyPr/>
                    <a:lstStyle/>
                    <a:p>
                      <a:r>
                        <a:rPr lang="nl-NL" sz="1000" dirty="0"/>
                        <a:t>Geen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Ebrima"/>
                          <a:ea typeface="+mn-ea"/>
                          <a:cs typeface="+mn-cs"/>
                        </a:rPr>
                        <a:t>=</a:t>
                      </a:r>
                    </a:p>
                  </a:txBody>
                  <a:tcPr>
                    <a:solidFill>
                      <a:schemeClr val="accent3">
                        <a:lumMod val="20000"/>
                        <a:lumOff val="80000"/>
                      </a:schemeClr>
                    </a:solidFill>
                  </a:tcPr>
                </a:tc>
                <a:extLst>
                  <a:ext uri="{0D108BD9-81ED-4DB2-BD59-A6C34878D82A}">
                    <a16:rowId xmlns:a16="http://schemas.microsoft.com/office/drawing/2014/main" val="3480569959"/>
                  </a:ext>
                </a:extLst>
              </a:tr>
            </a:tbl>
          </a:graphicData>
        </a:graphic>
      </p:graphicFrame>
      <p:sp>
        <p:nvSpPr>
          <p:cNvPr id="7" name="Title 4">
            <a:extLst>
              <a:ext uri="{FF2B5EF4-FFF2-40B4-BE49-F238E27FC236}">
                <a16:creationId xmlns:a16="http://schemas.microsoft.com/office/drawing/2014/main" id="{3B7E24C7-4889-4B3F-B486-AFF6F28E6D4C}"/>
              </a:ext>
            </a:extLst>
          </p:cNvPr>
          <p:cNvSpPr txBox="1">
            <a:spLocks/>
          </p:cNvSpPr>
          <p:nvPr/>
        </p:nvSpPr>
        <p:spPr bwMode="gray">
          <a:xfrm>
            <a:off x="1076758" y="4431478"/>
            <a:ext cx="8568000" cy="661814"/>
          </a:xfrm>
          <a:prstGeom prst="rect">
            <a:avLst/>
          </a:prstGeom>
        </p:spPr>
        <p:txBody>
          <a:bodyPr vert="horz" lIns="0" tIns="0" rIns="0" bIns="0" rtlCol="0" anchor="b">
            <a:noAutofit/>
          </a:bodyPr>
          <a:lstStyle>
            <a:lvl1pPr algn="l" defTabSz="801929" rtl="0" eaLnBrk="1" latinLnBrk="0" hangingPunct="1">
              <a:spcBef>
                <a:spcPct val="0"/>
              </a:spcBef>
              <a:buNone/>
              <a:defRPr sz="1900" b="1" kern="1200" baseline="0">
                <a:solidFill>
                  <a:schemeClr val="tx1"/>
                </a:solidFill>
                <a:latin typeface="+mj-lt"/>
                <a:ea typeface="+mj-ea"/>
                <a:cs typeface="+mj-cs"/>
              </a:defRPr>
            </a:lvl1pPr>
          </a:lstStyle>
          <a:p>
            <a:pPr lvl="0"/>
            <a:r>
              <a:rPr lang="nl-NL" sz="2400" b="1" dirty="0"/>
              <a:t>Excelleren in de wettelijke taken</a:t>
            </a:r>
            <a:r>
              <a:rPr lang="nl-NL" sz="2400" dirty="0"/>
              <a:t>: breder sociaal domein </a:t>
            </a:r>
          </a:p>
        </p:txBody>
      </p:sp>
      <p:graphicFrame>
        <p:nvGraphicFramePr>
          <p:cNvPr id="11" name="Table 2">
            <a:extLst>
              <a:ext uri="{FF2B5EF4-FFF2-40B4-BE49-F238E27FC236}">
                <a16:creationId xmlns:a16="http://schemas.microsoft.com/office/drawing/2014/main" id="{86FE36FA-598A-4380-AD0E-C76228A129F2}"/>
              </a:ext>
            </a:extLst>
          </p:cNvPr>
          <p:cNvGraphicFramePr>
            <a:graphicFrameLocks noGrp="1"/>
          </p:cNvGraphicFramePr>
          <p:nvPr>
            <p:extLst>
              <p:ext uri="{D42A27DB-BD31-4B8C-83A1-F6EECF244321}">
                <p14:modId xmlns:p14="http://schemas.microsoft.com/office/powerpoint/2010/main" val="3381824034"/>
              </p:ext>
            </p:extLst>
          </p:nvPr>
        </p:nvGraphicFramePr>
        <p:xfrm>
          <a:off x="0" y="5261339"/>
          <a:ext cx="10691814" cy="2061451"/>
        </p:xfrm>
        <a:graphic>
          <a:graphicData uri="http://schemas.openxmlformats.org/drawingml/2006/table">
            <a:tbl>
              <a:tblPr firstRow="1" bandRow="1">
                <a:tableStyleId>{93296810-A885-4BE3-A3E7-6D5BEEA58F35}</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619505">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200" b="1" dirty="0">
                          <a:solidFill>
                            <a:schemeClr val="bg2"/>
                          </a:solidFill>
                        </a:rPr>
                        <a:t>Financieel effect gemeenten</a:t>
                      </a:r>
                    </a:p>
                  </a:txBody>
                  <a:tcPr/>
                </a:tc>
                <a:extLst>
                  <a:ext uri="{0D108BD9-81ED-4DB2-BD59-A6C34878D82A}">
                    <a16:rowId xmlns:a16="http://schemas.microsoft.com/office/drawing/2014/main" val="2140858874"/>
                  </a:ext>
                </a:extLst>
              </a:tr>
              <a:tr h="740906">
                <a:tc rowSpan="2">
                  <a:txBody>
                    <a:bodyPr/>
                    <a:lstStyle/>
                    <a:p>
                      <a:pPr algn="ctr"/>
                      <a:r>
                        <a:rPr lang="nl-NL" sz="1200" b="1" dirty="0">
                          <a:solidFill>
                            <a:srgbClr val="FFFFFF"/>
                          </a:solidFill>
                        </a:rPr>
                        <a:t>Sociaal domein breed</a:t>
                      </a:r>
                    </a:p>
                  </a:txBody>
                  <a:tcPr vert="vert270">
                    <a:solidFill>
                      <a:srgbClr val="C9D6A5"/>
                    </a:solidFill>
                  </a:tcPr>
                </a:tc>
                <a:tc>
                  <a:txBody>
                    <a:bodyPr/>
                    <a:lstStyle/>
                    <a:p>
                      <a:r>
                        <a:rPr lang="nl-NL" sz="1100" b="0" dirty="0"/>
                        <a:t>Uitstroom (BUIG-budget)</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Continue onzekerheden in het BUIG-budget (hoogte en verdeling vanuit het Rijk)</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investeert in de ontwikkeling van cliënten, stijgt de netto duurzame uitstroom </a:t>
                      </a:r>
                    </a:p>
                  </a:txBody>
                  <a:tcPr>
                    <a:solidFill>
                      <a:schemeClr val="accent3">
                        <a:lumMod val="40000"/>
                        <a:lumOff val="60000"/>
                      </a:schemeClr>
                    </a:solidFill>
                  </a:tcPr>
                </a:tc>
                <a:tc>
                  <a:txBody>
                    <a:bodyPr/>
                    <a:lstStyle/>
                    <a:p>
                      <a:r>
                        <a:rPr lang="nl-NL" sz="1000" b="0" dirty="0"/>
                        <a:t>Netto duurzame uitstroom stijgt met gemiddeld </a:t>
                      </a:r>
                      <a:r>
                        <a:rPr lang="nl-NL" sz="1000" b="1" dirty="0"/>
                        <a:t>50</a:t>
                      </a:r>
                      <a:r>
                        <a:rPr lang="nl-NL" sz="1000" b="0" dirty="0"/>
                        <a:t> uitkeringen per jaar</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3C3C3B"/>
                          </a:solidFill>
                          <a:effectLst/>
                          <a:latin typeface="Ebrima" panose="02000000000000000000" pitchFamily="2" charset="0"/>
                        </a:rPr>
                        <a:t>Meer uitstroom</a:t>
                      </a:r>
                      <a:endParaRPr kumimoji="0" lang="nl-NL" sz="1000" b="0" i="0" u="none" strike="noStrike" kern="1200" cap="none" spc="0" normalizeH="0" baseline="0" noProof="0" dirty="0">
                        <a:ln>
                          <a:noFill/>
                        </a:ln>
                        <a:solidFill>
                          <a:srgbClr val="333332"/>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€ 781.000</a:t>
                      </a:r>
                      <a:endParaRPr kumimoji="0" lang="nl-NL" sz="1000" b="1" i="0" u="none" strike="noStrike" kern="1200" cap="none" spc="0" normalizeH="0" baseline="0" noProof="0" dirty="0">
                        <a:ln>
                          <a:noFill/>
                        </a:ln>
                        <a:solidFill>
                          <a:srgbClr val="00B050"/>
                        </a:solidFill>
                        <a:effectLst/>
                        <a:uLnTx/>
                        <a:uFillTx/>
                        <a:latin typeface="+mn-lt"/>
                        <a:ea typeface="+mn-ea"/>
                        <a:cs typeface="+mn-cs"/>
                      </a:endParaRPr>
                    </a:p>
                    <a:p>
                      <a:pPr algn="r" fontAlgn="ctr"/>
                      <a:endParaRPr lang="en-US" sz="1100" b="0" i="0" u="none" strike="noStrike" dirty="0">
                        <a:solidFill>
                          <a:srgbClr val="3C3C3B"/>
                        </a:solidFill>
                        <a:effectLst/>
                        <a:latin typeface="Ebrima" panose="02000000000000000000" pitchFamily="2" charset="0"/>
                      </a:endParaRPr>
                    </a:p>
                  </a:txBody>
                  <a:tcPr anchor="ctr">
                    <a:solidFill>
                      <a:schemeClr val="accent3">
                        <a:lumMod val="20000"/>
                        <a:lumOff val="80000"/>
                      </a:schemeClr>
                    </a:solidFill>
                  </a:tcPr>
                </a:tc>
                <a:extLst>
                  <a:ext uri="{0D108BD9-81ED-4DB2-BD59-A6C34878D82A}">
                    <a16:rowId xmlns:a16="http://schemas.microsoft.com/office/drawing/2014/main" val="1786900364"/>
                  </a:ext>
                </a:extLst>
              </a:tr>
              <a:tr h="413486">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Schulddienstverlening (voorveld), Wmo en (in mindere mate) jeugd</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Complexere casuïstiek</a:t>
                      </a:r>
                    </a:p>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Druk op capaciteit</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minder kan investeren in het raakvlak met andere domeinen in het sociaal domein, neemt de druk daar toe.</a:t>
                      </a:r>
                    </a:p>
                  </a:txBody>
                  <a:tcPr>
                    <a:solidFill>
                      <a:schemeClr val="accent3">
                        <a:lumMod val="40000"/>
                        <a:lumOff val="60000"/>
                      </a:schemeClr>
                    </a:solidFill>
                  </a:tcPr>
                </a:tc>
                <a:tc>
                  <a:txBody>
                    <a:bodyPr/>
                    <a:lstStyle/>
                    <a:p>
                      <a:r>
                        <a:rPr lang="nl-NL" sz="1000" b="0" dirty="0"/>
                        <a:t>Druk op gemeentelijke voorzieningen neemt toe</a:t>
                      </a:r>
                    </a:p>
                  </a:txBody>
                  <a:tcPr>
                    <a:solidFill>
                      <a:schemeClr val="accent3">
                        <a:lumMod val="20000"/>
                        <a:lumOff val="80000"/>
                      </a:schemeClr>
                    </a:solidFill>
                  </a:tcPr>
                </a:tc>
                <a:tc>
                  <a:txBody>
                    <a:bodyPr/>
                    <a:lstStyle/>
                    <a:p>
                      <a:pPr algn="r"/>
                      <a:r>
                        <a:rPr lang="nl-NL" sz="1600" b="1" dirty="0">
                          <a:solidFill>
                            <a:srgbClr val="FF0000"/>
                          </a:solidFill>
                        </a:rPr>
                        <a:t>--/--</a:t>
                      </a:r>
                    </a:p>
                  </a:txBody>
                  <a:tcPr>
                    <a:solidFill>
                      <a:schemeClr val="accent3">
                        <a:lumMod val="20000"/>
                        <a:lumOff val="80000"/>
                      </a:schemeClr>
                    </a:solidFill>
                  </a:tcPr>
                </a:tc>
                <a:extLst>
                  <a:ext uri="{0D108BD9-81ED-4DB2-BD59-A6C34878D82A}">
                    <a16:rowId xmlns:a16="http://schemas.microsoft.com/office/drawing/2014/main" val="110643111"/>
                  </a:ext>
                </a:extLst>
              </a:tr>
            </a:tbl>
          </a:graphicData>
        </a:graphic>
      </p:graphicFrame>
    </p:spTree>
    <p:extLst>
      <p:ext uri="{BB962C8B-B14F-4D97-AF65-F5344CB8AC3E}">
        <p14:creationId xmlns:p14="http://schemas.microsoft.com/office/powerpoint/2010/main" val="2377952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Excelleren in de </a:t>
            </a:r>
            <a:r>
              <a:rPr lang="nl-NL" sz="2400" dirty="0"/>
              <a:t>wettelijke </a:t>
            </a:r>
            <a:r>
              <a:rPr lang="nl-NL" sz="2400" b="1" dirty="0"/>
              <a:t>taken</a:t>
            </a:r>
            <a:r>
              <a:rPr lang="nl-NL" sz="2400" dirty="0"/>
              <a:t>: saldo kosten en baten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44</a:t>
            </a:fld>
            <a:endParaRPr lang="nl-NL" noProof="1"/>
          </a:p>
        </p:txBody>
      </p:sp>
      <p:graphicFrame>
        <p:nvGraphicFramePr>
          <p:cNvPr id="9" name="Table 2">
            <a:extLst>
              <a:ext uri="{FF2B5EF4-FFF2-40B4-BE49-F238E27FC236}">
                <a16:creationId xmlns:a16="http://schemas.microsoft.com/office/drawing/2014/main" id="{DCF355F7-8254-4EE7-A058-1B875AA7A765}"/>
              </a:ext>
            </a:extLst>
          </p:cNvPr>
          <p:cNvGraphicFramePr>
            <a:graphicFrameLocks noGrp="1"/>
          </p:cNvGraphicFramePr>
          <p:nvPr>
            <p:extLst>
              <p:ext uri="{D42A27DB-BD31-4B8C-83A1-F6EECF244321}">
                <p14:modId xmlns:p14="http://schemas.microsoft.com/office/powerpoint/2010/main" val="3056168478"/>
              </p:ext>
            </p:extLst>
          </p:nvPr>
        </p:nvGraphicFramePr>
        <p:xfrm>
          <a:off x="1070042" y="1820988"/>
          <a:ext cx="8711267" cy="5757510"/>
        </p:xfrm>
        <a:graphic>
          <a:graphicData uri="http://schemas.openxmlformats.org/drawingml/2006/table">
            <a:tbl>
              <a:tblPr firstRow="1" bandRow="1">
                <a:tableStyleId>{5C22544A-7EE6-4342-B048-85BDC9FD1C3A}</a:tableStyleId>
              </a:tblPr>
              <a:tblGrid>
                <a:gridCol w="727984">
                  <a:extLst>
                    <a:ext uri="{9D8B030D-6E8A-4147-A177-3AD203B41FA5}">
                      <a16:colId xmlns:a16="http://schemas.microsoft.com/office/drawing/2014/main" val="4079992816"/>
                    </a:ext>
                  </a:extLst>
                </a:gridCol>
                <a:gridCol w="1455968">
                  <a:extLst>
                    <a:ext uri="{9D8B030D-6E8A-4147-A177-3AD203B41FA5}">
                      <a16:colId xmlns:a16="http://schemas.microsoft.com/office/drawing/2014/main" val="921057710"/>
                    </a:ext>
                  </a:extLst>
                </a:gridCol>
                <a:gridCol w="2548266">
                  <a:extLst>
                    <a:ext uri="{9D8B030D-6E8A-4147-A177-3AD203B41FA5}">
                      <a16:colId xmlns:a16="http://schemas.microsoft.com/office/drawing/2014/main" val="4221413729"/>
                    </a:ext>
                  </a:extLst>
                </a:gridCol>
                <a:gridCol w="3979049">
                  <a:extLst>
                    <a:ext uri="{9D8B030D-6E8A-4147-A177-3AD203B41FA5}">
                      <a16:colId xmlns:a16="http://schemas.microsoft.com/office/drawing/2014/main" val="2115939362"/>
                    </a:ext>
                  </a:extLst>
                </a:gridCol>
              </a:tblGrid>
              <a:tr h="444409">
                <a:tc>
                  <a:txBody>
                    <a:bodyPr/>
                    <a:lstStyle/>
                    <a:p>
                      <a:endParaRPr lang="nl-NL" sz="1200" b="1" dirty="0">
                        <a:solidFill>
                          <a:schemeClr val="bg2"/>
                        </a:solidFill>
                      </a:endParaRPr>
                    </a:p>
                  </a:txBody>
                  <a:tcPr/>
                </a:tc>
                <a:tc>
                  <a:txBody>
                    <a:bodyPr/>
                    <a:lstStyle/>
                    <a:p>
                      <a:r>
                        <a:rPr lang="nl-NL" sz="1200" b="1" dirty="0">
                          <a:solidFill>
                            <a:schemeClr val="bg2"/>
                          </a:solidFill>
                        </a:rPr>
                        <a:t>Categorie</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Netto saldo van kosten en baten </a:t>
                      </a:r>
                      <a:br>
                        <a:rPr lang="nl-NL" sz="1200" b="1" dirty="0">
                          <a:solidFill>
                            <a:schemeClr val="bg2"/>
                          </a:solidFill>
                        </a:rPr>
                      </a:br>
                      <a:r>
                        <a:rPr lang="nl-NL" sz="1200" b="1" dirty="0">
                          <a:solidFill>
                            <a:schemeClr val="bg2"/>
                          </a:solidFill>
                        </a:rPr>
                        <a:t>(-10 %/+10 %)</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Duiding</a:t>
                      </a:r>
                    </a:p>
                  </a:txBody>
                  <a:tcPr>
                    <a:lnB w="38100" cmpd="sng">
                      <a:noFill/>
                    </a:lnB>
                  </a:tcPr>
                </a:tc>
                <a:extLst>
                  <a:ext uri="{0D108BD9-81ED-4DB2-BD59-A6C34878D82A}">
                    <a16:rowId xmlns:a16="http://schemas.microsoft.com/office/drawing/2014/main" val="2140858874"/>
                  </a:ext>
                </a:extLst>
              </a:tr>
              <a:tr h="781518">
                <a:tc rowSpan="4">
                  <a:txBody>
                    <a:bodyPr/>
                    <a:lstStyle/>
                    <a:p>
                      <a:pPr algn="ctr"/>
                      <a:r>
                        <a:rPr lang="nl-NL" sz="1200" b="1" dirty="0">
                          <a:solidFill>
                            <a:srgbClr val="FFFFFF"/>
                          </a:solidFill>
                        </a:rPr>
                        <a:t>Saldo’s </a:t>
                      </a:r>
                      <a:br>
                        <a:rPr lang="nl-NL" sz="1200" b="1" dirty="0">
                          <a:solidFill>
                            <a:srgbClr val="FFFFFF"/>
                          </a:solidFill>
                        </a:rPr>
                      </a:br>
                      <a:r>
                        <a:rPr lang="nl-NL" sz="1200" b="1" dirty="0">
                          <a:solidFill>
                            <a:srgbClr val="FFFFFF"/>
                          </a:solidFill>
                        </a:rPr>
                        <a:t>begroting Avres</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0" dirty="0"/>
                        <a:t>Wettelijke taken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chemeClr val="tx1"/>
                          </a:solidFill>
                          <a:effectLst/>
                          <a:latin typeface="Ebrima" panose="02000000000000000000" pitchFamily="2" charset="0"/>
                        </a:rPr>
                        <a:t>  </a:t>
                      </a:r>
                      <a:r>
                        <a:rPr lang="en-US" sz="1200" b="1" i="0" u="none" strike="noStrike" dirty="0">
                          <a:solidFill>
                            <a:schemeClr val="tx2"/>
                          </a:solidFill>
                          <a:effectLst/>
                          <a:latin typeface="Ebrima" panose="02000000000000000000" pitchFamily="2" charset="0"/>
                        </a:rPr>
                        <a:t>€  -384.000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fontAlgn="ct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wettelijke</a:t>
                      </a:r>
                      <a:r>
                        <a:rPr lang="en-US" sz="1200" b="0" i="0" u="none" strike="noStrike" dirty="0">
                          <a:solidFill>
                            <a:srgbClr val="333332"/>
                          </a:solidFill>
                          <a:effectLst/>
                          <a:latin typeface="Ebrima" panose="02000000000000000000" pitchFamily="2" charset="0"/>
                        </a:rPr>
                        <a:t> taken sluit negatief: er wordt geïnvesteerd in de toeleiding en begeleiding. Dat kost geld, maar dat leidt ook tot een hogere toegevoegde waarde</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86900364"/>
                  </a:ext>
                </a:extLst>
              </a:tr>
              <a:tr h="775582">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Aanvullende taken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rgbClr val="00B050"/>
                          </a:solidFill>
                          <a:effectLst/>
                          <a:latin typeface="Ebrima" panose="02000000000000000000" pitchFamily="2" charset="0"/>
                        </a:rPr>
                        <a:t>€ 904.000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aanvullende</a:t>
                      </a:r>
                      <a:r>
                        <a:rPr lang="en-US" sz="1200" b="0" i="0" u="none" strike="noStrike" dirty="0">
                          <a:solidFill>
                            <a:srgbClr val="333332"/>
                          </a:solidFill>
                          <a:effectLst/>
                          <a:latin typeface="Ebrima" panose="02000000000000000000" pitchFamily="2" charset="0"/>
                        </a:rPr>
                        <a:t> taken sluit positief omdat Avres haar inzet in </a:t>
                      </a:r>
                      <a:r>
                        <a:rPr lang="en-US" sz="1200" b="0" i="0" u="none" strike="noStrike" dirty="0" err="1">
                          <a:solidFill>
                            <a:srgbClr val="333332"/>
                          </a:solidFill>
                          <a:effectLst/>
                          <a:latin typeface="Ebrima" panose="02000000000000000000" pitchFamily="2" charset="0"/>
                        </a:rPr>
                        <a:t>deze</a:t>
                      </a:r>
                      <a:r>
                        <a:rPr lang="en-US" sz="1200" b="0" i="0" u="none" strike="noStrike" dirty="0">
                          <a:solidFill>
                            <a:srgbClr val="333332"/>
                          </a:solidFill>
                          <a:effectLst/>
                          <a:latin typeface="Ebrima" panose="02000000000000000000" pitchFamily="2" charset="0"/>
                        </a:rPr>
                        <a:t> taken sterk versobert waar dat mogelijk is en daar waar die vooral raken aan het bredere sociaal domein.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10643111"/>
                  </a:ext>
                </a:extLst>
              </a:tr>
              <a:tr h="438009">
                <a:tc vMerge="1">
                  <a:txBody>
                    <a:bodyPr/>
                    <a:lstStyle/>
                    <a:p>
                      <a:endParaRPr lang="nl-NL"/>
                    </a:p>
                  </a:txBody>
                  <a:tcPr/>
                </a:tc>
                <a:tc>
                  <a:txBody>
                    <a:bodyPr/>
                    <a:lstStyle/>
                    <a:p>
                      <a:r>
                        <a:rPr lang="nl-NL" sz="1100" b="0" dirty="0"/>
                        <a:t>Overhead</a:t>
                      </a:r>
                      <a:endParaRPr lang="nl-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chemeClr val="tx2"/>
                          </a:solidFill>
                          <a:effectLst/>
                          <a:latin typeface="Ebrima" panose="02000000000000000000" pitchFamily="2" charset="0"/>
                        </a:rPr>
                        <a:t>€  -23.000</a:t>
                      </a:r>
                      <a:endParaRPr lang="en-US" sz="1200" b="1" i="0" u="none" strike="noStrike" dirty="0">
                        <a:solidFill>
                          <a:srgbClr val="00B050"/>
                        </a:solidFill>
                        <a:effectLst/>
                        <a:latin typeface="Ebrim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saldo overhead sluit negatief, omdat Avres investeert in procesoptimalisatie en productiefaciliteiten. </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878909100"/>
                  </a:ext>
                </a:extLst>
              </a:tr>
              <a:tr h="944476">
                <a:tc vMerge="1">
                  <a:txBody>
                    <a:bodyPr/>
                    <a:lstStyle/>
                    <a:p>
                      <a:endParaRPr lang="nl-NL" sz="1200"/>
                    </a:p>
                  </a:txBody>
                  <a:tcPr/>
                </a:tc>
                <a:tc>
                  <a:txBody>
                    <a:bodyPr/>
                    <a:lstStyle/>
                    <a:p>
                      <a:r>
                        <a:rPr lang="nl-NL" sz="1100" b="1" dirty="0"/>
                        <a:t>Saldo begroting Avres</a:t>
                      </a:r>
                      <a:endParaRPr lang="nl-NL"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3C3C3B"/>
                          </a:solidFill>
                          <a:effectLst/>
                          <a:uLnTx/>
                          <a:uFillTx/>
                          <a:latin typeface="Ebrima" panose="02000000000000000000" pitchFamily="2" charset="0"/>
                          <a:ea typeface="+mn-ea"/>
                          <a:cs typeface="+mn-cs"/>
                        </a:rPr>
                        <a:t> </a:t>
                      </a:r>
                      <a:r>
                        <a:rPr lang="en-US" sz="1200" b="1" i="0" u="none" strike="noStrike" dirty="0">
                          <a:solidFill>
                            <a:srgbClr val="00B050"/>
                          </a:solidFill>
                          <a:effectLst/>
                          <a:latin typeface="Ebrima" panose="02000000000000000000" pitchFamily="2" charset="0"/>
                        </a:rPr>
                        <a:t>€ 497.000</a:t>
                      </a:r>
                    </a:p>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dirty="0">
                        <a:solidFill>
                          <a:schemeClr val="tx1"/>
                        </a:solidFill>
                        <a:effectLst/>
                        <a:latin typeface="Ebrim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totale saldo op de begroting van Avres sluit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positief</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er is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een</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investering</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in de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wettelijke</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taken, maar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mogelijke</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besparingen</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op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aanvullende</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taken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zijn</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naar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verwachting</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groter</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omdat</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de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inzet</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van Avres in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aanvullende</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taken in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dit</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scenario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sterk</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afneemt</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a:t>
                      </a:r>
                      <a:endParaRPr kumimoji="0" lang="nl-NL"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lnL w="12700" cap="flat" cmpd="sng" algn="ctr">
                      <a:solidFill>
                        <a:schemeClr val="tx1"/>
                      </a:solidFill>
                      <a:prstDash val="solid"/>
                      <a:round/>
                      <a:headEnd type="none" w="med" len="med"/>
                      <a:tailEnd type="none" w="med" len="med"/>
                    </a:lnL>
                    <a:lnT w="12700" cmpd="sng">
                      <a:noFill/>
                    </a:lnT>
                    <a:solidFill>
                      <a:schemeClr val="accent1">
                        <a:lumMod val="20000"/>
                        <a:lumOff val="80000"/>
                      </a:schemeClr>
                    </a:solidFill>
                  </a:tcPr>
                </a:tc>
                <a:extLst>
                  <a:ext uri="{0D108BD9-81ED-4DB2-BD59-A6C34878D82A}">
                    <a16:rowId xmlns:a16="http://schemas.microsoft.com/office/drawing/2014/main" val="3480569959"/>
                  </a:ext>
                </a:extLst>
              </a:tr>
              <a:tr h="576199">
                <a:tc rowSpan="2">
                  <a:txBody>
                    <a:bodyPr/>
                    <a:lstStyle/>
                    <a:p>
                      <a:pPr algn="ctr"/>
                      <a:r>
                        <a:rPr lang="nl-NL" sz="1200" b="1" dirty="0">
                          <a:solidFill>
                            <a:srgbClr val="FFFFFF"/>
                          </a:solidFill>
                        </a:rPr>
                        <a:t>Saldo kosten en baten sociaal domein</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dirty="0"/>
                        <a:t>Saldo uitstroom</a:t>
                      </a:r>
                      <a:endParaRPr lang="nl-NL"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B050"/>
                          </a:solidFill>
                          <a:effectLst/>
                          <a:uLnTx/>
                          <a:uFillTx/>
                          <a:latin typeface="+mn-lt"/>
                          <a:ea typeface="+mn-ea"/>
                          <a:cs typeface="+mn-cs"/>
                        </a:rPr>
                        <a:t>+ € 781.000</a:t>
                      </a:r>
                      <a:endParaRPr kumimoji="0" lang="nl-NL" sz="1050" b="1" i="0" u="none" strike="noStrike" kern="1200" cap="none" spc="0" normalizeH="0" baseline="0" noProof="0" dirty="0">
                        <a:ln>
                          <a:noFill/>
                        </a:ln>
                        <a:solidFill>
                          <a:srgbClr val="00B05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333332"/>
                          </a:solidFill>
                          <a:effectLst/>
                          <a:latin typeface="Ebrima" panose="02000000000000000000" pitchFamily="2" charset="0"/>
                        </a:rPr>
                        <a:t>Het saldo uitstroom sluit positief, want er wordt flink geïnvesteerd in de toeleiding en begeleiding.</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2819619"/>
                  </a:ext>
                </a:extLst>
              </a:tr>
              <a:tr h="963619">
                <a:tc vMerge="1">
                  <a:txBody>
                    <a:bodyPr/>
                    <a:lstStyle/>
                    <a:p>
                      <a:pPr algn="ctr"/>
                      <a:endParaRPr lang="nl-NL" sz="1200" b="1">
                        <a:solidFill>
                          <a:srgbClr val="FFFFFF"/>
                        </a:solidFill>
                      </a:endParaRPr>
                    </a:p>
                  </a:txBody>
                  <a:tcPr vert="vert270">
                    <a:solidFill>
                      <a:schemeClr val="accent1"/>
                    </a:solidFill>
                  </a:tcPr>
                </a:tc>
                <a:tc>
                  <a:txBody>
                    <a:bodyPr/>
                    <a:lstStyle/>
                    <a:p>
                      <a:r>
                        <a:rPr lang="nl-NL" sz="1100" b="1" i="0" dirty="0"/>
                        <a:t>Saldo </a:t>
                      </a:r>
                    </a:p>
                    <a:p>
                      <a:r>
                        <a:rPr lang="nl-NL" sz="1100" b="1" i="0" dirty="0"/>
                        <a:t>sociaal domein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FF0000"/>
                          </a:solidFill>
                          <a:effectLst/>
                          <a:uLnTx/>
                          <a:uFillTx/>
                          <a:latin typeface="Ebrima" panose="02000000000000000000"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Omdat Avres zich focust op haar wettelijke taak en daarin strak binnen de lijnen van het domein werk en inkomen blijft door enkele taken te versoberen en af te staan, neemt de druk op het bredere (gemeentelijke) sociaal domein flink toe.</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1066586"/>
                  </a:ext>
                </a:extLst>
              </a:tr>
              <a:tr h="609311">
                <a:tc>
                  <a:txBody>
                    <a:bodyPr/>
                    <a:lstStyle/>
                    <a:p>
                      <a:pPr algn="ctr"/>
                      <a:r>
                        <a:rPr lang="nl-NL" sz="1200" b="1" dirty="0">
                          <a:solidFill>
                            <a:srgbClr val="FFFFFF"/>
                          </a:solidFill>
                        </a:rPr>
                        <a:t/>
                      </a:r>
                      <a:br>
                        <a:rPr lang="nl-NL" sz="1200" b="1" dirty="0">
                          <a:solidFill>
                            <a:srgbClr val="FFFFFF"/>
                          </a:solidFill>
                        </a:rPr>
                      </a:br>
                      <a:r>
                        <a:rPr lang="nl-NL" sz="1200" b="1" dirty="0">
                          <a:solidFill>
                            <a:srgbClr val="FFFFFF"/>
                          </a:solidFill>
                        </a:rPr>
                        <a:t>Totaal</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i="0" dirty="0"/>
                        <a:t>Saldo kosten en baten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dirty="0">
                          <a:solidFill>
                            <a:srgbClr val="002060"/>
                          </a:solidFill>
                          <a:effectLst/>
                          <a:latin typeface="Ebrima" panose="02000000000000000000" pitchFamily="2" charset="0"/>
                        </a:rPr>
                        <a:t> </a:t>
                      </a:r>
                      <a:r>
                        <a:rPr kumimoji="0" lang="nl-NL" sz="1600" b="1" i="0" u="none" strike="noStrike" kern="1200" cap="none" spc="0" normalizeH="0" baseline="0" noProof="0" dirty="0">
                          <a:ln>
                            <a:noFill/>
                          </a:ln>
                          <a:solidFill>
                            <a:srgbClr val="002060"/>
                          </a:solidFill>
                          <a:effectLst/>
                          <a:uLnTx/>
                          <a:uFillTx/>
                          <a:latin typeface="Ebrima" panose="02000000000000000000" pitchFamily="2" charset="0"/>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Bovenstaande deelsaldo’s leiden naar verwachting tot een vrijwel neutraal tot licht negatief totaalsaldo.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0919301"/>
                  </a:ext>
                </a:extLst>
              </a:tr>
            </a:tbl>
          </a:graphicData>
        </a:graphic>
      </p:graphicFrame>
    </p:spTree>
    <p:extLst>
      <p:ext uri="{BB962C8B-B14F-4D97-AF65-F5344CB8AC3E}">
        <p14:creationId xmlns:p14="http://schemas.microsoft.com/office/powerpoint/2010/main" val="301509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scale, device, wooden&#10;&#10;Description automatically generated">
            <a:extLst>
              <a:ext uri="{FF2B5EF4-FFF2-40B4-BE49-F238E27FC236}">
                <a16:creationId xmlns:a16="http://schemas.microsoft.com/office/drawing/2014/main" id="{FEC2FE20-BABC-419E-A4FF-7EDCB5322EC5}"/>
              </a:ext>
            </a:extLst>
          </p:cNvPr>
          <p:cNvPicPr>
            <a:picLocks noGrp="1" noChangeAspect="1"/>
          </p:cNvPicPr>
          <p:nvPr>
            <p:ph type="pic" idx="10"/>
          </p:nvPr>
        </p:nvPicPr>
        <p:blipFill>
          <a:blip r:embed="rId2"/>
          <a:srcRect l="5436" r="5436"/>
          <a:stretch>
            <a:fillRect/>
          </a:stretch>
        </p:blipFill>
        <p:spPr/>
      </p:pic>
      <p:sp>
        <p:nvSpPr>
          <p:cNvPr id="5" name="Title 4">
            <a:extLst>
              <a:ext uri="{FF2B5EF4-FFF2-40B4-BE49-F238E27FC236}">
                <a16:creationId xmlns:a16="http://schemas.microsoft.com/office/drawing/2014/main" id="{802E36EA-82E5-4016-9A8F-6E18B26C5BBB}"/>
              </a:ext>
            </a:extLst>
          </p:cNvPr>
          <p:cNvSpPr>
            <a:spLocks noGrp="1"/>
          </p:cNvSpPr>
          <p:nvPr>
            <p:ph type="title"/>
          </p:nvPr>
        </p:nvSpPr>
        <p:spPr/>
        <p:txBody>
          <a:bodyPr/>
          <a:lstStyle/>
          <a:p>
            <a:r>
              <a:rPr lang="nl-NL" dirty="0"/>
              <a:t>Juist nu investeren</a:t>
            </a:r>
          </a:p>
        </p:txBody>
      </p:sp>
      <p:sp>
        <p:nvSpPr>
          <p:cNvPr id="7" name="Text Placeholder 6">
            <a:extLst>
              <a:ext uri="{FF2B5EF4-FFF2-40B4-BE49-F238E27FC236}">
                <a16:creationId xmlns:a16="http://schemas.microsoft.com/office/drawing/2014/main" id="{6241339D-5597-4D54-A240-0DADC5C84162}"/>
              </a:ext>
            </a:extLst>
          </p:cNvPr>
          <p:cNvSpPr>
            <a:spLocks noGrp="1"/>
          </p:cNvSpPr>
          <p:nvPr>
            <p:ph type="body" sz="quarter" idx="14"/>
          </p:nvPr>
        </p:nvSpPr>
        <p:spPr>
          <a:xfrm>
            <a:off x="1079999" y="1683964"/>
            <a:ext cx="5223523" cy="540000"/>
          </a:xfrm>
        </p:spPr>
        <p:txBody>
          <a:bodyPr/>
          <a:lstStyle/>
          <a:p>
            <a:r>
              <a:rPr lang="nl-NL" dirty="0"/>
              <a:t>Scenario 2</a:t>
            </a:r>
          </a:p>
        </p:txBody>
      </p:sp>
      <p:sp>
        <p:nvSpPr>
          <p:cNvPr id="2" name="Slide Number Placeholder 1">
            <a:extLst>
              <a:ext uri="{FF2B5EF4-FFF2-40B4-BE49-F238E27FC236}">
                <a16:creationId xmlns:a16="http://schemas.microsoft.com/office/drawing/2014/main" id="{774ABEEF-FFA0-4123-80A4-D9EB816E26BA}"/>
              </a:ext>
            </a:extLst>
          </p:cNvPr>
          <p:cNvSpPr>
            <a:spLocks noGrp="1"/>
          </p:cNvSpPr>
          <p:nvPr>
            <p:ph type="sldNum" sz="quarter" idx="4294967295"/>
          </p:nvPr>
        </p:nvSpPr>
        <p:spPr>
          <a:xfrm>
            <a:off x="10215563" y="266700"/>
            <a:ext cx="476250" cy="330200"/>
          </a:xfrm>
        </p:spPr>
        <p:txBody>
          <a:bodyPr/>
          <a:lstStyle/>
          <a:p>
            <a:fld id="{1336C48C-F87C-4E4B-81EF-5027B17D1F61}" type="slidenum">
              <a:rPr lang="nl-NL" noProof="1" smtClean="0"/>
              <a:pPr/>
              <a:t>45</a:t>
            </a:fld>
            <a:endParaRPr lang="nl-NL" noProof="1"/>
          </a:p>
        </p:txBody>
      </p:sp>
    </p:spTree>
    <p:extLst>
      <p:ext uri="{BB962C8B-B14F-4D97-AF65-F5344CB8AC3E}">
        <p14:creationId xmlns:p14="http://schemas.microsoft.com/office/powerpoint/2010/main" val="297961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464707"/>
            <a:ext cx="8706026" cy="5256000"/>
          </a:xfrm>
        </p:spPr>
        <p:txBody>
          <a:bodyPr/>
          <a:lstStyle/>
          <a:p>
            <a:pPr marL="285750" indent="-285750">
              <a:buFont typeface="Arial" panose="020B0604020202020204" pitchFamily="34" charset="0"/>
              <a:buChar char="•"/>
            </a:pPr>
            <a:r>
              <a:rPr lang="nl-NL" sz="1400" b="1" dirty="0"/>
              <a:t>In dit scenario: investeert Avres over de breedte van haar organisatie</a:t>
            </a:r>
          </a:p>
          <a:p>
            <a:r>
              <a:rPr lang="nl-NL" sz="1400" dirty="0"/>
              <a:t>Dat betekent dat er allereerst meer geïnvesteerd wordt in het primaire proces dat ontwikkeling faciliteert. </a:t>
            </a:r>
            <a:br>
              <a:rPr lang="nl-NL" sz="1400" dirty="0"/>
            </a:br>
            <a:endParaRPr lang="nl-NL" sz="1400" b="1" dirty="0"/>
          </a:p>
          <a:p>
            <a:pPr marL="285750" indent="-285750">
              <a:buFont typeface="Arial" panose="020B0604020202020204" pitchFamily="34" charset="0"/>
              <a:buChar char="•"/>
            </a:pPr>
            <a:r>
              <a:rPr lang="nl-NL" sz="1400" b="1" dirty="0"/>
              <a:t>…en daarbij vooral in de doorontwikkeling van de ontwikkellijnen </a:t>
            </a:r>
            <a:r>
              <a:rPr lang="nl-NL" sz="1400" dirty="0">
                <a:solidFill>
                  <a:schemeClr val="tx2"/>
                </a:solidFill>
              </a:rPr>
              <a:t>(</a:t>
            </a:r>
            <a:r>
              <a:rPr lang="nl-NL" sz="1400" dirty="0">
                <a:solidFill>
                  <a:schemeClr val="tx2"/>
                </a:solidFill>
                <a:sym typeface="Wingdings" panose="05000000000000000000" pitchFamily="2" charset="2"/>
              </a:rPr>
              <a:t> zie volgende pagina)</a:t>
            </a:r>
            <a:endParaRPr lang="nl-NL" sz="1400" dirty="0">
              <a:solidFill>
                <a:schemeClr val="tx2"/>
              </a:solidFill>
            </a:endParaRPr>
          </a:p>
          <a:p>
            <a:r>
              <a:rPr lang="nl-NL" sz="1400" dirty="0"/>
              <a:t>Avres investeert flink extra in doorontwikkeling van de ontwikkellijnen als werkwijze voor ontwikkeling van al haar cliënten. Er wordt geïnvesteerd in begeleiding en de verbinding met werkgevers en het onderwijs.</a:t>
            </a:r>
          </a:p>
          <a:p>
            <a:endParaRPr lang="nl-NL" sz="1400" b="1" dirty="0"/>
          </a:p>
          <a:p>
            <a:pPr marL="285750" indent="-285750">
              <a:buFont typeface="Arial" panose="020B0604020202020204" pitchFamily="34" charset="0"/>
              <a:buChar char="•"/>
            </a:pPr>
            <a:r>
              <a:rPr lang="nl-NL" sz="1400" b="1" dirty="0"/>
              <a:t>Er wordt geïnvesteerd in de productie- en ontwikkelcapaciteit van het SW-bedrijf </a:t>
            </a:r>
          </a:p>
          <a:p>
            <a:r>
              <a:rPr lang="nl-NL" sz="1400" dirty="0"/>
              <a:t>Door investeringen in de productiecapaciteit en faciliteiten, kan de toegevoegde waarde ondanks de vergrijzende doelgroep groeien en kan Avres het SW-bedrijf daarnaast ook inzetten voor de Ontwikkellijnen. </a:t>
            </a:r>
          </a:p>
          <a:p>
            <a:endParaRPr lang="nl-NL" sz="1400" b="1" dirty="0"/>
          </a:p>
          <a:p>
            <a:pPr marL="285750" indent="-285750">
              <a:buFont typeface="Arial" panose="020B0604020202020204" pitchFamily="34" charset="0"/>
              <a:buChar char="•"/>
            </a:pPr>
            <a:r>
              <a:rPr lang="nl-NL" sz="1400" b="1" dirty="0"/>
              <a:t>In de aanvullende taken investeert Avres in integraliteit en verbinding met de lokale context</a:t>
            </a:r>
          </a:p>
          <a:p>
            <a:r>
              <a:rPr lang="nl-NL" sz="1400" dirty="0"/>
              <a:t>Avres investeert in de uitvoering van de aanvullende taken, gericht op integraliteit en een stevigere lokale aanwezigheid en verbondenheid. Avres investeert in het begeleiden van doelgroepen waar de behoefte groeit, en intensiveert de inzet in lokale projecten en preventie en vroegsignalering met de gemeenten.</a:t>
            </a:r>
          </a:p>
          <a:p>
            <a:endParaRPr lang="nl-NL" sz="1400" b="1" dirty="0"/>
          </a:p>
          <a:p>
            <a:pPr marL="285750" indent="-285750">
              <a:buFont typeface="Arial" panose="020B0604020202020204" pitchFamily="34" charset="0"/>
              <a:buChar char="•"/>
            </a:pPr>
            <a:r>
              <a:rPr lang="nl-NL" sz="1400" b="1" dirty="0"/>
              <a:t>Het effect op uitstroom is positief</a:t>
            </a:r>
          </a:p>
          <a:p>
            <a:r>
              <a:rPr lang="nl-NL" sz="1400" dirty="0"/>
              <a:t>Avres kan meer (duurzame) uitstroom realiseren omdat haar ontwikkelcapaciteit vergroot is, omdat Avres samen met de gemeenten integraal investeert en samen optrekt in de begeleiding van haar burgers. </a:t>
            </a:r>
          </a:p>
          <a:p>
            <a:endParaRPr lang="nl-NL" sz="1400" dirty="0"/>
          </a:p>
          <a:p>
            <a:pPr marL="285750" indent="-285750">
              <a:buFont typeface="Arial" panose="020B0604020202020204" pitchFamily="34" charset="0"/>
              <a:buChar char="•"/>
            </a:pPr>
            <a:r>
              <a:rPr lang="nl-NL" sz="1400" b="1" dirty="0"/>
              <a:t>Het bredere sociaal domein wordt ontlast door Avres</a:t>
            </a:r>
          </a:p>
          <a:p>
            <a:r>
              <a:rPr lang="nl-NL" sz="1400" dirty="0"/>
              <a:t>De investeringen in de aanvullende taken hebben een positief effect in het bredere sociaal domein: daar ontstaat lucht omdat Avres haar inzet intensiveert en daarmee een stuk van het bredere sociaal domein oppakt. </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80000" y="739601"/>
            <a:ext cx="8568000" cy="661814"/>
          </a:xfrm>
        </p:spPr>
        <p:txBody>
          <a:bodyPr/>
          <a:lstStyle/>
          <a:p>
            <a:r>
              <a:rPr lang="nl-NL" sz="2400" b="1" dirty="0"/>
              <a:t>Juist nu investeren: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46</a:t>
            </a:fld>
            <a:endParaRPr lang="nl-NL" noProof="1"/>
          </a:p>
        </p:txBody>
      </p:sp>
    </p:spTree>
    <p:extLst>
      <p:ext uri="{BB962C8B-B14F-4D97-AF65-F5344CB8AC3E}">
        <p14:creationId xmlns:p14="http://schemas.microsoft.com/office/powerpoint/2010/main" val="2636905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693307"/>
            <a:ext cx="8706026" cy="5256000"/>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ontwikkeling van de ontwikkellijnen in dit scenario</a:t>
            </a:r>
          </a:p>
          <a:p>
            <a:r>
              <a:rPr lang="nl-NL" sz="1400" dirty="0"/>
              <a:t>Avres investeert flink extra in doorontwikkeling van de ontwikkellijnen als werkwijze voor ontwikkeling van haar cliënten. Er wordt extra geïnvesteerd in begeleiding voor alle cliënten, ongeacht ontwikkelpotentieel.</a:t>
            </a:r>
          </a:p>
          <a:p>
            <a:r>
              <a:rPr lang="nl-NL" sz="1400" dirty="0"/>
              <a:t>Dat betekent dat er na intake wordt voorzien in de </a:t>
            </a:r>
            <a:r>
              <a:rPr lang="nl-NL" sz="1400" b="1" dirty="0"/>
              <a:t>begeleiding </a:t>
            </a:r>
            <a:r>
              <a:rPr lang="nl-NL" sz="1400" dirty="0"/>
              <a:t>van cliënten in een re-integratietraject die deelnemen aan de ontwikkellijnen door twee ontwikkelcoaches en één werkleider. Iedere cliënt zal begeleid worden door een vaste ontwikkelcoach (gehele traject), op de werkvloer van de startafdeling aanvullend door de werkleider.  Het aantal cliënten kan stijgen al naar gelang de vraag stijgt. </a:t>
            </a:r>
          </a:p>
          <a:p>
            <a:endParaRPr lang="nl-NL" sz="1400" dirty="0"/>
          </a:p>
          <a:p>
            <a:r>
              <a:rPr lang="nl-NL" sz="1400" dirty="0"/>
              <a:t>Wat betreft de </a:t>
            </a:r>
            <a:r>
              <a:rPr lang="nl-NL" sz="1400" b="1" dirty="0"/>
              <a:t>leerlijnen </a:t>
            </a:r>
            <a:r>
              <a:rPr lang="nl-NL" sz="1400" dirty="0"/>
              <a:t>die onderdeel zijn van de ontwikkellijnen, geldt dat hierin wordt geïnvesteerd. Dat betekent dat de vier leerlijnen (groen, schoonmaak, horeca en techniek/logistiek) gericht zullen zijn op het aanleren van werknemersvaardigheden, en ook dat de </a:t>
            </a:r>
            <a:r>
              <a:rPr lang="nl-NL" sz="1400" b="1" dirty="0"/>
              <a:t>opleidingscomponent </a:t>
            </a:r>
            <a:r>
              <a:rPr lang="nl-NL" sz="1400" dirty="0"/>
              <a:t>in de ontwikkellijnen verder ontwikkeld zal worden, zodat cliënten bijvoorbeeld certificaten kunnen behalen, wat de toeleiding naar werk bevorderd.  Avres zal daarnaast investeren in </a:t>
            </a:r>
            <a:r>
              <a:rPr lang="nl-NL" sz="1400" b="1" dirty="0"/>
              <a:t>de verbinding met het praktijkonderwijs</a:t>
            </a:r>
            <a:r>
              <a:rPr lang="nl-NL" sz="1400" dirty="0"/>
              <a:t>. Ook maakt Avres de ontwikkellijnen toegankelijk voor bredere doelgroepen zoals de WW- en WIA-doelgroep en voor scholieren uit het praktijkonderwijs.</a:t>
            </a:r>
            <a:br>
              <a:rPr lang="nl-NL" sz="1400" dirty="0"/>
            </a:br>
            <a:endParaRPr lang="nl-NL" sz="1400" dirty="0"/>
          </a:p>
          <a:p>
            <a:r>
              <a:rPr lang="nl-NL" sz="1400" dirty="0"/>
              <a:t>Voor </a:t>
            </a:r>
            <a:r>
              <a:rPr lang="nl-NL" sz="1400" b="1" dirty="0"/>
              <a:t>toeleiding naar werk </a:t>
            </a:r>
            <a:r>
              <a:rPr lang="nl-NL" sz="1400" dirty="0"/>
              <a:t>geldt ook dat hierin extra zal worden geïnvesteerd. Dat wil zeggen dat Avres gericht zal investeren in het benaderen, enthousiasmeren en committeren van werkgevers aan het opleiden en plaatsen van cliënten uit de ontwikkellijnen. Avres kan werkgevers intensief ondersteunen in dit proces.</a:t>
            </a:r>
          </a:p>
          <a:p>
            <a:endParaRPr lang="nl-NL" sz="1400" dirty="0"/>
          </a:p>
          <a:p>
            <a:r>
              <a:rPr lang="nl-NL" sz="1400" dirty="0"/>
              <a:t>De ontwikkellijnen zullen voor de doelgroep van Avres in de breedste zin leiden tot een grotere ontwikkeling en het verkleinen van de afstand tot de arbeidsmarkt en het vinden van een passende plek om uit te stromen. Door de investering in opleiding en verbinding met werkgevers, neemt de duurzame uitstroom toe. </a:t>
            </a:r>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Juist nu investeren: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47</a:t>
            </a:fld>
            <a:endParaRPr lang="nl-NL" noProof="1"/>
          </a:p>
        </p:txBody>
      </p:sp>
    </p:spTree>
    <p:extLst>
      <p:ext uri="{BB962C8B-B14F-4D97-AF65-F5344CB8AC3E}">
        <p14:creationId xmlns:p14="http://schemas.microsoft.com/office/powerpoint/2010/main" val="174141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a:xfrm>
            <a:off x="1080000" y="1693307"/>
            <a:ext cx="8706026" cy="5256000"/>
          </a:xfrm>
        </p:spPr>
        <p:txBody>
          <a:bodyPr/>
          <a:lstStyle/>
          <a:p>
            <a:pPr marL="285750" indent="-285750">
              <a:buClr>
                <a:schemeClr val="tx2"/>
              </a:buClr>
              <a:buFont typeface="Arial" panose="020B0604020202020204" pitchFamily="34" charset="0"/>
              <a:buChar char="•"/>
            </a:pPr>
            <a:r>
              <a:rPr lang="nl-NL" sz="1400" b="1" dirty="0">
                <a:solidFill>
                  <a:schemeClr val="tx2"/>
                </a:solidFill>
              </a:rPr>
              <a:t>Verdieping: maatschappelijke kosten en baten in breder sociaal domein</a:t>
            </a:r>
          </a:p>
          <a:p>
            <a:pPr marL="285750" indent="-285750">
              <a:buClr>
                <a:schemeClr val="tx2"/>
              </a:buClr>
              <a:buFont typeface="Arial" panose="020B0604020202020204" pitchFamily="34" charset="0"/>
              <a:buChar char="•"/>
            </a:pPr>
            <a:endParaRPr lang="nl-NL" sz="1400" b="1" dirty="0">
              <a:solidFill>
                <a:schemeClr val="tx2"/>
              </a:solidFill>
            </a:endParaRPr>
          </a:p>
          <a:p>
            <a:r>
              <a:rPr lang="nl-NL" sz="1400" dirty="0"/>
              <a:t>Door in dit scenario juist nu te investeren gaan de kosten voor de baten uit: zowel financieel als maatschappelijk. Door meer te investeren in preventie, lokale afstemming en een integrale aanpak verwachten we dat druk op WMO en Jeugd zal verminderen. Meer aandacht voor preventie en maatwerk zorgt voor beter perspectief voor inwoners. Ook de uitstroom zal toenemen. Veel seinen staan dus op groen. </a:t>
            </a:r>
          </a:p>
          <a:p>
            <a:endParaRPr lang="nl-NL" sz="1400" b="1" dirty="0"/>
          </a:p>
          <a:p>
            <a:r>
              <a:rPr lang="nl-NL" sz="1400" b="1" dirty="0"/>
              <a:t>Extra inzet op preventie voorkomt grotere problemen later</a:t>
            </a:r>
          </a:p>
          <a:p>
            <a:pPr marL="285750" indent="-285750">
              <a:buFont typeface="Arial" panose="020B0604020202020204" pitchFamily="34" charset="0"/>
              <a:buChar char="•"/>
            </a:pPr>
            <a:r>
              <a:rPr lang="nl-NL" sz="1400" dirty="0"/>
              <a:t>Avres sluit aan bij lokale initiatieven gericht preventie, welzijn en welbevinden. Met een brede, integrale  scope zet ze haar kennis, kunde en slagkracht in om uitdagingen in het leven van de doelgroep zo snel mogelijk op te pakken. Door escalatie te voorkomen daalt de druk op andere voorzieningen.</a:t>
            </a:r>
          </a:p>
          <a:p>
            <a:endParaRPr lang="nl-NL" sz="1400" dirty="0"/>
          </a:p>
          <a:p>
            <a:r>
              <a:rPr lang="nl-NL" sz="1400" b="1" dirty="0"/>
              <a:t>Inzetten op de kwaliteit van het netwerk</a:t>
            </a:r>
          </a:p>
          <a:p>
            <a:pPr marL="285750" indent="-285750">
              <a:buFont typeface="Arial" panose="020B0604020202020204" pitchFamily="34" charset="0"/>
              <a:buChar char="•"/>
            </a:pPr>
            <a:r>
              <a:rPr lang="nl-NL" sz="1400" dirty="0"/>
              <a:t>In dit scenario legt Avres proactief verbindingen met niet alleen werkgevers, maar ook andere sociale partners zoals onderwijsinstellingen, welzijnsinstellingen en andere maatschappelijke initiatieven. </a:t>
            </a:r>
          </a:p>
          <a:p>
            <a:pPr marL="285750" indent="-285750">
              <a:buFont typeface="Arial" panose="020B0604020202020204" pitchFamily="34" charset="0"/>
              <a:buChar char="•"/>
            </a:pPr>
            <a:r>
              <a:rPr lang="nl-NL" sz="1400" dirty="0"/>
              <a:t>Dat vergroot de kracht van het netwerk en ook de kwaliteit van de dienstverlening. Lijntjes worden korter. Slimme oplossingen worden sneller gevonden. Afstemming gebeurd ‘on the job’. </a:t>
            </a:r>
          </a:p>
          <a:p>
            <a:pPr marL="285750" indent="-285750">
              <a:buFont typeface="Arial" panose="020B0604020202020204" pitchFamily="34" charset="0"/>
              <a:buChar char="•"/>
            </a:pPr>
            <a:endParaRPr lang="nl-NL" sz="1400" dirty="0"/>
          </a:p>
          <a:p>
            <a:pPr>
              <a:buClr>
                <a:schemeClr val="tx2"/>
              </a:buClr>
            </a:pPr>
            <a:r>
              <a:rPr lang="nl-NL" sz="1400" b="1" dirty="0">
                <a:solidFill>
                  <a:srgbClr val="333332"/>
                </a:solidFill>
              </a:rPr>
              <a:t>Dat betekent ook wat voor samenwerking tussen gemeenten en Avres in dit scenario</a:t>
            </a:r>
          </a:p>
          <a:p>
            <a:pPr marL="285750" indent="-285750">
              <a:buClrTx/>
              <a:buFont typeface="Arial" panose="020B0604020202020204" pitchFamily="34" charset="0"/>
              <a:buChar char="•"/>
            </a:pPr>
            <a:r>
              <a:rPr lang="nl-NL" sz="1400" dirty="0">
                <a:solidFill>
                  <a:srgbClr val="333332"/>
                </a:solidFill>
              </a:rPr>
              <a:t>Samenwerking wordt intensiever, gemeenten benutten uitvoeringscapaciteit van Avres en Avres kan lokale structuren benutten. Zetten in op innovatieve financieringsvormen om inzet te bekostigen (</a:t>
            </a:r>
            <a:r>
              <a:rPr lang="nl-NL" sz="1400" dirty="0">
                <a:solidFill>
                  <a:schemeClr val="tx2"/>
                </a:solidFill>
                <a:sym typeface="Wingdings" panose="05000000000000000000" pitchFamily="2" charset="2"/>
              </a:rPr>
              <a:t> zie slide </a:t>
            </a:r>
            <a:r>
              <a:rPr lang="nl-NL" sz="1400" dirty="0" smtClean="0">
                <a:solidFill>
                  <a:schemeClr val="tx2"/>
                </a:solidFill>
                <a:sym typeface="Wingdings" panose="05000000000000000000" pitchFamily="2" charset="2"/>
              </a:rPr>
              <a:t>55)</a:t>
            </a:r>
            <a:endParaRPr lang="nl-NL" sz="1400" dirty="0">
              <a:solidFill>
                <a:schemeClr val="tx2"/>
              </a:solidFill>
              <a:sym typeface="Wingdings" panose="05000000000000000000" pitchFamily="2" charset="2"/>
            </a:endParaRPr>
          </a:p>
          <a:p>
            <a:pPr marL="285750" indent="-285750">
              <a:buClrTx/>
              <a:buFont typeface="Arial" panose="020B0604020202020204" pitchFamily="34" charset="0"/>
              <a:buChar char="•"/>
            </a:pPr>
            <a:r>
              <a:rPr lang="nl-NL" sz="1400" dirty="0">
                <a:solidFill>
                  <a:srgbClr val="333332"/>
                </a:solidFill>
              </a:rPr>
              <a:t>Deze variant sluit goed aan op de gemeentelijke beleidsuitgangspunten door bij te dragen aan verdere ontwikkeling van integraliteit in het sociaal domein en door mee te investeren in preventie.</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Juist nu investeren: de belangrijkste keuzes</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48</a:t>
            </a:fld>
            <a:endParaRPr lang="nl-NL" noProof="1"/>
          </a:p>
        </p:txBody>
      </p:sp>
    </p:spTree>
    <p:extLst>
      <p:ext uri="{BB962C8B-B14F-4D97-AF65-F5344CB8AC3E}">
        <p14:creationId xmlns:p14="http://schemas.microsoft.com/office/powerpoint/2010/main" val="1182059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118911" y="871735"/>
            <a:ext cx="8568000" cy="661814"/>
          </a:xfrm>
        </p:spPr>
        <p:txBody>
          <a:bodyPr/>
          <a:lstStyle/>
          <a:p>
            <a:r>
              <a:rPr lang="nl-NL" sz="2400" b="1" dirty="0"/>
              <a:t>Juist nu investeren</a:t>
            </a:r>
            <a:r>
              <a:rPr lang="nl-NL" sz="2400" dirty="0"/>
              <a:t>: keuzes in wettelijke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49</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597586798"/>
              </p:ext>
            </p:extLst>
          </p:nvPr>
        </p:nvGraphicFramePr>
        <p:xfrm>
          <a:off x="-9526" y="1650579"/>
          <a:ext cx="10701339" cy="5909096"/>
        </p:xfrm>
        <a:graphic>
          <a:graphicData uri="http://schemas.openxmlformats.org/drawingml/2006/table">
            <a:tbl>
              <a:tblPr firstRow="1" bandRow="1">
                <a:tableStyleId>{21E4AEA4-8DFA-4A89-87EB-49C32662AFE0}</a:tableStyleId>
              </a:tblPr>
              <a:tblGrid>
                <a:gridCol w="655504">
                  <a:extLst>
                    <a:ext uri="{9D8B030D-6E8A-4147-A177-3AD203B41FA5}">
                      <a16:colId xmlns:a16="http://schemas.microsoft.com/office/drawing/2014/main" val="4079992816"/>
                    </a:ext>
                  </a:extLst>
                </a:gridCol>
                <a:gridCol w="1924622">
                  <a:extLst>
                    <a:ext uri="{9D8B030D-6E8A-4147-A177-3AD203B41FA5}">
                      <a16:colId xmlns:a16="http://schemas.microsoft.com/office/drawing/2014/main" val="921057710"/>
                    </a:ext>
                  </a:extLst>
                </a:gridCol>
                <a:gridCol w="2103046">
                  <a:extLst>
                    <a:ext uri="{9D8B030D-6E8A-4147-A177-3AD203B41FA5}">
                      <a16:colId xmlns:a16="http://schemas.microsoft.com/office/drawing/2014/main" val="4221413729"/>
                    </a:ext>
                  </a:extLst>
                </a:gridCol>
                <a:gridCol w="2395137">
                  <a:extLst>
                    <a:ext uri="{9D8B030D-6E8A-4147-A177-3AD203B41FA5}">
                      <a16:colId xmlns:a16="http://schemas.microsoft.com/office/drawing/2014/main" val="1910668162"/>
                    </a:ext>
                  </a:extLst>
                </a:gridCol>
                <a:gridCol w="2064100">
                  <a:extLst>
                    <a:ext uri="{9D8B030D-6E8A-4147-A177-3AD203B41FA5}">
                      <a16:colId xmlns:a16="http://schemas.microsoft.com/office/drawing/2014/main" val="1354888533"/>
                    </a:ext>
                  </a:extLst>
                </a:gridCol>
                <a:gridCol w="1558930">
                  <a:extLst>
                    <a:ext uri="{9D8B030D-6E8A-4147-A177-3AD203B41FA5}">
                      <a16:colId xmlns:a16="http://schemas.microsoft.com/office/drawing/2014/main" val="1704304516"/>
                    </a:ext>
                  </a:extLst>
                </a:gridCol>
              </a:tblGrid>
              <a:tr h="466199">
                <a:tc>
                  <a:txBody>
                    <a:bodyPr/>
                    <a:lstStyle/>
                    <a:p>
                      <a:endParaRPr lang="nl-NL" sz="1200" b="1" dirty="0">
                        <a:solidFill>
                          <a:schemeClr val="bg2"/>
                        </a:solidFill>
                      </a:endParaRPr>
                    </a:p>
                  </a:txBody>
                  <a:tcPr>
                    <a:solidFill>
                      <a:schemeClr val="accent2"/>
                    </a:solidFill>
                  </a:tcPr>
                </a:tc>
                <a:tc>
                  <a:txBody>
                    <a:bodyPr/>
                    <a:lstStyle/>
                    <a:p>
                      <a:r>
                        <a:rPr lang="nl-NL" sz="1200" b="1" dirty="0">
                          <a:solidFill>
                            <a:schemeClr val="bg2"/>
                          </a:solidFill>
                        </a:rPr>
                        <a:t>Taak</a:t>
                      </a:r>
                    </a:p>
                  </a:txBody>
                  <a:tcPr>
                    <a:solidFill>
                      <a:schemeClr val="accent2"/>
                    </a:solidFill>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solidFill>
                      <a:schemeClr val="accent2"/>
                    </a:solidFill>
                  </a:tcPr>
                </a:tc>
                <a:tc>
                  <a:txBody>
                    <a:bodyPr/>
                    <a:lstStyle/>
                    <a:p>
                      <a:r>
                        <a:rPr lang="nl-NL" sz="1200" b="1" dirty="0">
                          <a:solidFill>
                            <a:schemeClr val="bg2"/>
                          </a:solidFill>
                        </a:rPr>
                        <a:t>Keuze</a:t>
                      </a:r>
                    </a:p>
                  </a:txBody>
                  <a:tcPr>
                    <a:solidFill>
                      <a:schemeClr val="accent2"/>
                    </a:solidFill>
                  </a:tcPr>
                </a:tc>
                <a:tc>
                  <a:txBody>
                    <a:bodyPr/>
                    <a:lstStyle/>
                    <a:p>
                      <a:r>
                        <a:rPr lang="nl-NL" sz="1200" b="1" dirty="0">
                          <a:solidFill>
                            <a:schemeClr val="bg2"/>
                          </a:solidFill>
                        </a:rPr>
                        <a:t>Effect</a:t>
                      </a:r>
                    </a:p>
                  </a:txBody>
                  <a:tcPr>
                    <a:solidFill>
                      <a:schemeClr val="accent2"/>
                    </a:solidFill>
                  </a:tcPr>
                </a:tc>
                <a:tc>
                  <a:txBody>
                    <a:bodyPr/>
                    <a:lstStyle/>
                    <a:p>
                      <a:r>
                        <a:rPr lang="nl-NL" sz="1050" b="1" dirty="0">
                          <a:solidFill>
                            <a:schemeClr val="bg2"/>
                          </a:solidFill>
                        </a:rPr>
                        <a:t>Financieel effect Avres (-10 %/+10 %)</a:t>
                      </a:r>
                    </a:p>
                  </a:txBody>
                  <a:tcPr>
                    <a:solidFill>
                      <a:schemeClr val="accent2"/>
                    </a:solidFill>
                  </a:tcPr>
                </a:tc>
                <a:extLst>
                  <a:ext uri="{0D108BD9-81ED-4DB2-BD59-A6C34878D82A}">
                    <a16:rowId xmlns:a16="http://schemas.microsoft.com/office/drawing/2014/main" val="2140858874"/>
                  </a:ext>
                </a:extLst>
              </a:tr>
              <a:tr h="615576">
                <a:tc rowSpan="7">
                  <a:txBody>
                    <a:bodyPr/>
                    <a:lstStyle/>
                    <a:p>
                      <a:pPr algn="ctr"/>
                      <a:r>
                        <a:rPr lang="nl-NL" sz="1200" b="1" dirty="0">
                          <a:solidFill>
                            <a:srgbClr val="FFFFFF"/>
                          </a:solidFill>
                        </a:rPr>
                        <a:t>Participatiewet </a:t>
                      </a:r>
                    </a:p>
                  </a:txBody>
                  <a:tcPr vert="vert270">
                    <a:solidFill>
                      <a:schemeClr val="accent2"/>
                    </a:solidFill>
                  </a:tcPr>
                </a:tc>
                <a:tc>
                  <a:txBody>
                    <a:bodyPr/>
                    <a:lstStyle/>
                    <a:p>
                      <a:r>
                        <a:rPr lang="nl-NL" sz="1100" b="0" dirty="0"/>
                        <a:t>Uitkeringsverstrekking</a:t>
                      </a:r>
                    </a:p>
                  </a:txBody>
                  <a:tcPr>
                    <a:solidFill>
                      <a:schemeClr val="accent3">
                        <a:lumMod val="20000"/>
                        <a:lumOff val="80000"/>
                      </a:schemeClr>
                    </a:solidFill>
                  </a:tcPr>
                </a:tc>
                <a:tc rowSpan="2">
                  <a:txBody>
                    <a:bodyPr/>
                    <a:lstStyle/>
                    <a:p>
                      <a:pPr marL="171450" lvl="0" indent="-171450" algn="l" fontAlgn="ctr">
                        <a:buFont typeface="Arial" panose="020B0604020202020204" pitchFamily="34" charset="0"/>
                        <a:buChar char="•"/>
                      </a:pPr>
                      <a:r>
                        <a:rPr lang="nl-NL" sz="1100" b="0" u="none" strike="noStrike" dirty="0">
                          <a:solidFill>
                            <a:srgbClr val="3C3C3B"/>
                          </a:solidFill>
                          <a:effectLst/>
                        </a:rPr>
                        <a:t>Veranderende doelgroep</a:t>
                      </a:r>
                    </a:p>
                    <a:p>
                      <a:pPr marL="171450" lvl="0" indent="-171450" algn="l" fontAlgn="ctr">
                        <a:buFont typeface="Arial" panose="020B0604020202020204" pitchFamily="34" charset="0"/>
                        <a:buChar char="•"/>
                      </a:pPr>
                      <a:r>
                        <a:rPr lang="nl-NL" sz="1100" b="0" u="none" strike="noStrike" dirty="0">
                          <a:solidFill>
                            <a:srgbClr val="3C3C3B"/>
                          </a:solidFill>
                          <a:effectLst/>
                        </a:rPr>
                        <a:t>Krapte op arbeidsmarkt</a:t>
                      </a:r>
                      <a:endParaRPr lang="nl-NL" sz="1100" b="0" i="0" u="none" strike="noStrike" dirty="0">
                        <a:solidFill>
                          <a:srgbClr val="3C3C3B"/>
                        </a:solidFill>
                        <a:effectLst/>
                        <a:latin typeface="+mn-lt"/>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Investeren in primaire proces door procesoptimalisatie (zie overhead)</a:t>
                      </a:r>
                    </a:p>
                  </a:txBody>
                  <a:tcPr>
                    <a:solidFill>
                      <a:schemeClr val="accent3">
                        <a:lumMod val="40000"/>
                        <a:lumOff val="60000"/>
                      </a:schemeClr>
                    </a:solidFill>
                  </a:tcPr>
                </a:tc>
                <a:tc>
                  <a:txBody>
                    <a:bodyPr/>
                    <a:lstStyle/>
                    <a:p>
                      <a:r>
                        <a:rPr lang="nl-NL" sz="1000" b="0" dirty="0"/>
                        <a:t>Hogere efficiency in het primaire proces met gelijke formatie</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r>
                        <a:rPr kumimoji="0" lang="nl-NL" sz="1000" b="0" i="0" u="none" strike="noStrike" kern="1200" cap="none" spc="0" normalizeH="0" baseline="0" noProof="0" dirty="0">
                          <a:ln>
                            <a:noFill/>
                          </a:ln>
                          <a:solidFill>
                            <a:srgbClr val="333332"/>
                          </a:solidFill>
                          <a:effectLst/>
                          <a:uLnTx/>
                          <a:uFillTx/>
                          <a:latin typeface="+mn-lt"/>
                          <a:ea typeface="+mn-ea"/>
                          <a:cs typeface="+mn-cs"/>
                        </a:rPr>
                        <a:t> </a:t>
                      </a:r>
                      <a:r>
                        <a:rPr kumimoji="0" lang="nl-NL" sz="1050" b="0" i="0" u="none" strike="noStrike" kern="1200" cap="none" spc="0" normalizeH="0" baseline="0" noProof="0" dirty="0">
                          <a:ln>
                            <a:noFill/>
                          </a:ln>
                          <a:solidFill>
                            <a:srgbClr val="333332"/>
                          </a:solidFill>
                          <a:effectLst/>
                          <a:uLnTx/>
                          <a:uFillTx/>
                          <a:latin typeface="+mn-lt"/>
                          <a:ea typeface="+mn-ea"/>
                          <a:cs typeface="+mn-cs"/>
                        </a:rPr>
                        <a:t>(zie overhead, volgende pagina)</a:t>
                      </a:r>
                      <a:endParaRPr kumimoji="0" lang="nl-NL" sz="14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10643111"/>
                  </a:ext>
                </a:extLst>
              </a:tr>
              <a:tr h="1025638">
                <a:tc vMerge="1">
                  <a:txBody>
                    <a:bodyPr/>
                    <a:lstStyle/>
                    <a:p>
                      <a:endParaRPr lang="nl-NL" sz="1200"/>
                    </a:p>
                  </a:txBody>
                  <a:tcPr/>
                </a:tc>
                <a:tc>
                  <a:txBody>
                    <a:bodyPr/>
                    <a:lstStyle/>
                    <a:p>
                      <a:r>
                        <a:rPr lang="nl-NL" sz="1100" dirty="0"/>
                        <a:t>Ondersteuning uitkeringsgerechtigden</a:t>
                      </a:r>
                    </a:p>
                    <a:p>
                      <a:pPr marL="171450" indent="-171450">
                        <a:buFont typeface="Arial" panose="020B0604020202020204" pitchFamily="34" charset="0"/>
                        <a:buChar char="•"/>
                      </a:pPr>
                      <a:r>
                        <a:rPr lang="nl-NL" sz="1100" dirty="0"/>
                        <a:t>Poort en matching</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Ontwikkellijnen</a:t>
                      </a:r>
                    </a:p>
                    <a:p>
                      <a:pPr marL="171450" indent="-171450">
                        <a:buFont typeface="Arial" panose="020B0604020202020204" pitchFamily="34" charset="0"/>
                        <a:buChar char="•"/>
                      </a:pPr>
                      <a:r>
                        <a:rPr lang="nl-NL" sz="1100" dirty="0"/>
                        <a:t>Omscholingstrajecten</a:t>
                      </a:r>
                    </a:p>
                  </a:txBody>
                  <a:tcPr>
                    <a:solidFill>
                      <a:schemeClr val="accent3">
                        <a:lumMod val="20000"/>
                        <a:lumOff val="80000"/>
                      </a:schemeClr>
                    </a:solidFill>
                  </a:tcPr>
                </a:tc>
                <a:tc vMerge="1">
                  <a:txBody>
                    <a:bodyPr/>
                    <a:lstStyle/>
                    <a:p>
                      <a:endParaRPr lang="nl-NL"/>
                    </a:p>
                  </a:txBody>
                  <a:tcPr>
                    <a:solidFill>
                      <a:schemeClr val="bg1"/>
                    </a:solidFill>
                  </a:tcPr>
                </a:tc>
                <a:tc>
                  <a:txBody>
                    <a:bodyPr/>
                    <a:lstStyle/>
                    <a:p>
                      <a:pPr marL="0" indent="0">
                        <a:buFont typeface="Arial" panose="020B0604020202020204" pitchFamily="34" charset="0"/>
                        <a:buNone/>
                      </a:pPr>
                      <a:r>
                        <a:rPr lang="nl-NL" sz="1000" b="1" i="0" dirty="0"/>
                        <a:t>Meer investeren ten behoeve van beter zicht op doelgroep en meer ontwikkelingsmogelijkheden</a:t>
                      </a:r>
                    </a:p>
                    <a:p>
                      <a:pPr marL="0" indent="0">
                        <a:buFont typeface="Arial" panose="020B0604020202020204" pitchFamily="34" charset="0"/>
                        <a:buNone/>
                      </a:pPr>
                      <a:endParaRPr lang="nl-NL" sz="1000" b="1" i="0" dirty="0"/>
                    </a:p>
                    <a:p>
                      <a:pPr marL="0" indent="0">
                        <a:buFont typeface="Arial" panose="020B0604020202020204" pitchFamily="34" charset="0"/>
                        <a:buNone/>
                      </a:pPr>
                      <a:r>
                        <a:rPr lang="nl-NL" sz="1000" b="1" i="0" dirty="0"/>
                        <a:t>Ontwikkellijnen uitbreiden ten behoeve van ontwikkeling </a:t>
                      </a:r>
                    </a:p>
                  </a:txBody>
                  <a:tcPr>
                    <a:solidFill>
                      <a:schemeClr val="accent3">
                        <a:lumMod val="40000"/>
                        <a:lumOff val="60000"/>
                      </a:schemeClr>
                    </a:solidFill>
                  </a:tcPr>
                </a:tc>
                <a:tc>
                  <a:txBody>
                    <a:bodyPr/>
                    <a:lstStyle/>
                    <a:p>
                      <a:pPr marL="0" indent="0">
                        <a:buFont typeface="Arial" panose="020B0604020202020204" pitchFamily="34" charset="0"/>
                        <a:buNone/>
                      </a:pPr>
                      <a:r>
                        <a:rPr lang="nl-NL" sz="1000" dirty="0"/>
                        <a:t>Meer ontwikkelmogelijkheden voor alle doelgroepen ongeacht potentieel</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nl-NL" sz="1100" dirty="0">
                          <a:solidFill>
                            <a:srgbClr val="FF0000"/>
                          </a:solidFill>
                        </a:rPr>
                        <a:t> </a:t>
                      </a: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endParaRPr kumimoji="0" lang="nl-NL" sz="11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€ 352.000</a:t>
                      </a:r>
                      <a:endParaRPr lang="nl-NL" sz="1100" dirty="0"/>
                    </a:p>
                  </a:txBody>
                  <a:tcPr>
                    <a:solidFill>
                      <a:schemeClr val="accent3">
                        <a:lumMod val="20000"/>
                        <a:lumOff val="80000"/>
                      </a:schemeClr>
                    </a:solidFill>
                  </a:tcPr>
                </a:tc>
                <a:extLst>
                  <a:ext uri="{0D108BD9-81ED-4DB2-BD59-A6C34878D82A}">
                    <a16:rowId xmlns:a16="http://schemas.microsoft.com/office/drawing/2014/main" val="3488464739"/>
                  </a:ext>
                </a:extLst>
              </a:tr>
              <a:tr h="469010">
                <a:tc vMerge="1">
                  <a:txBody>
                    <a:bodyPr/>
                    <a:lstStyle/>
                    <a:p>
                      <a:endParaRPr lang="nl-NL"/>
                    </a:p>
                  </a:txBody>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Werkgeversdienstverlening en WSP</a:t>
                      </a:r>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Krapte op arbeidsmarkt</a:t>
                      </a:r>
                    </a:p>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Hogere eisen werknemers</a:t>
                      </a:r>
                    </a:p>
                  </a:txBody>
                  <a:tcPr anchor="ctr">
                    <a:solidFill>
                      <a:schemeClr val="accent5">
                        <a:lumMod val="40000"/>
                        <a:lumOff val="60000"/>
                      </a:schemeClr>
                    </a:solidFill>
                  </a:tcPr>
                </a:tc>
                <a:tc>
                  <a:txBody>
                    <a:bodyPr/>
                    <a:lstStyle/>
                    <a:p>
                      <a:pPr marL="0" indent="0">
                        <a:buFont typeface="Arial" panose="020B0604020202020204" pitchFamily="34" charset="0"/>
                        <a:buNone/>
                      </a:pPr>
                      <a:r>
                        <a:rPr lang="nl-NL" sz="1000" b="1" i="0" dirty="0"/>
                        <a:t>Investeren in activeren en begeleiden van werkgevers</a:t>
                      </a:r>
                    </a:p>
                  </a:txBody>
                  <a:tcPr>
                    <a:solidFill>
                      <a:schemeClr val="accent3">
                        <a:lumMod val="40000"/>
                        <a:lumOff val="60000"/>
                      </a:schemeClr>
                    </a:solidFill>
                  </a:tcPr>
                </a:tc>
                <a:tc>
                  <a:txBody>
                    <a:bodyPr/>
                    <a:lstStyle/>
                    <a:p>
                      <a:pPr marL="0" indent="0">
                        <a:buFont typeface="Arial" panose="020B0604020202020204" pitchFamily="34" charset="0"/>
                        <a:buNone/>
                      </a:pPr>
                      <a:r>
                        <a:rPr lang="nl-NL" sz="1000" dirty="0"/>
                        <a:t>Meer ontwikkel- en uitstroom mogelijkheden via werkgevers</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a:t>
                      </a:r>
                      <a:endParaRPr kumimoji="0" lang="nl-NL" sz="11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€ 44.000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4074832160"/>
                  </a:ext>
                </a:extLst>
              </a:tr>
              <a:tr h="815198">
                <a:tc vMerge="1">
                  <a:txBody>
                    <a:bodyPr/>
                    <a:lstStyle/>
                    <a:p>
                      <a:endParaRPr lang="nl-NL" sz="1200"/>
                    </a:p>
                  </a:txBody>
                  <a:tcPr/>
                </a:tc>
                <a:tc>
                  <a:txBody>
                    <a:bodyPr/>
                    <a:lstStyle/>
                    <a:p>
                      <a:r>
                        <a:rPr lang="nl-NL" sz="1100" dirty="0"/>
                        <a:t>Uitvoering sociale werkvoorziening</a:t>
                      </a:r>
                    </a:p>
                  </a:txBody>
                  <a:tcPr>
                    <a:solidFill>
                      <a:schemeClr val="accent3">
                        <a:lumMod val="20000"/>
                        <a:lumOff val="80000"/>
                      </a:schemeClr>
                    </a:solidFill>
                  </a:tcPr>
                </a:tc>
                <a:tc rowSpan="2">
                  <a:txBody>
                    <a:bodyPr/>
                    <a:lstStyle/>
                    <a:p>
                      <a:pPr marL="171450" indent="-171450">
                        <a:buFont typeface="Arial" panose="020B0604020202020204" pitchFamily="34" charset="0"/>
                        <a:buChar char="•"/>
                      </a:pPr>
                      <a:r>
                        <a:rPr lang="nl-NL" sz="1100" u="none" dirty="0"/>
                        <a:t>Vergrijzing van SW-doelgroep</a:t>
                      </a:r>
                    </a:p>
                    <a:p>
                      <a:pPr marL="171450" indent="-171450">
                        <a:buFont typeface="Arial" panose="020B0604020202020204" pitchFamily="34" charset="0"/>
                        <a:buChar char="•"/>
                      </a:pPr>
                      <a:r>
                        <a:rPr lang="nl-NL" sz="1100" dirty="0"/>
                        <a:t>Meer instroom van burgers &lt; 30% loonwaarde </a:t>
                      </a:r>
                      <a:endParaRPr lang="nl-NL" sz="1100" i="0" dirty="0">
                        <a:latin typeface="+mn-lt"/>
                      </a:endParaRPr>
                    </a:p>
                  </a:txBody>
                  <a:tcPr>
                    <a:solidFill>
                      <a:schemeClr val="accent5">
                        <a:lumMod val="40000"/>
                        <a:lumOff val="60000"/>
                      </a:schemeClr>
                    </a:solidFill>
                  </a:tcPr>
                </a:tc>
                <a:tc rowSpan="2">
                  <a:txBody>
                    <a:bodyPr/>
                    <a:lstStyle/>
                    <a:p>
                      <a:pPr marL="171450" indent="-171450">
                        <a:buFont typeface="Arial" panose="020B0604020202020204" pitchFamily="34" charset="0"/>
                        <a:buChar char="•"/>
                      </a:pPr>
                      <a:r>
                        <a:rPr lang="nl-NL" sz="1000" b="1" i="0" dirty="0"/>
                        <a:t>Structurele investeringen in productiviteit van het SW-bedrijf</a:t>
                      </a:r>
                    </a:p>
                    <a:p>
                      <a:pPr marL="171450" indent="-171450">
                        <a:buFont typeface="Arial" panose="020B0604020202020204" pitchFamily="34" charset="0"/>
                        <a:buChar char="•"/>
                      </a:pPr>
                      <a:r>
                        <a:rPr lang="nl-NL" sz="1000" b="1" i="0" dirty="0"/>
                        <a:t>SW-infrastructuur flexibiliseren ten behoeve van ontwikkeling</a:t>
                      </a:r>
                    </a:p>
                  </a:txBody>
                  <a:tcPr>
                    <a:solidFill>
                      <a:schemeClr val="accent3">
                        <a:lumMod val="40000"/>
                        <a:lumOff val="60000"/>
                      </a:schemeClr>
                    </a:solidFill>
                  </a:tcPr>
                </a:tc>
                <a:tc rowSpan="2">
                  <a:txBody>
                    <a:bodyPr/>
                    <a:lstStyle/>
                    <a:p>
                      <a:r>
                        <a:rPr lang="nl-NL" sz="1000" dirty="0"/>
                        <a:t>Toegevoegde waarde van het SW-bedrijf stijgt</a:t>
                      </a:r>
                    </a:p>
                    <a:p>
                      <a:endParaRPr lang="nl-NL" sz="1000" dirty="0"/>
                    </a:p>
                    <a:p>
                      <a:r>
                        <a:rPr lang="nl-NL" sz="1000" dirty="0"/>
                        <a:t>SW-bedrijf faciliteert ook ontwikkeling (Ontwikkellijnen)</a:t>
                      </a:r>
                    </a:p>
                  </a:txBody>
                  <a:tcPr>
                    <a:solidFill>
                      <a:schemeClr val="accent3">
                        <a:lumMod val="20000"/>
                        <a:lumOff val="80000"/>
                      </a:schemeClr>
                    </a:solidFill>
                  </a:tcPr>
                </a:tc>
                <a:tc rowSpan="2">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Toegevoegde waarde stijgt</a:t>
                      </a:r>
                      <a:endParaRPr kumimoji="0" lang="nl-NL" sz="11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00B050"/>
                          </a:solidFill>
                          <a:effectLst/>
                          <a:uLnTx/>
                          <a:uFillTx/>
                          <a:latin typeface="+mn-lt"/>
                          <a:ea typeface="+mn-ea"/>
                          <a:cs typeface="+mn-cs"/>
                        </a:rPr>
                        <a:t>+ € 451.000</a:t>
                      </a:r>
                      <a:endParaRPr lang="nl-NL" sz="1100" dirty="0"/>
                    </a:p>
                  </a:txBody>
                  <a:tcPr>
                    <a:solidFill>
                      <a:schemeClr val="accent3">
                        <a:lumMod val="20000"/>
                        <a:lumOff val="80000"/>
                      </a:schemeClr>
                    </a:solidFill>
                  </a:tcPr>
                </a:tc>
                <a:extLst>
                  <a:ext uri="{0D108BD9-81ED-4DB2-BD59-A6C34878D82A}">
                    <a16:rowId xmlns:a16="http://schemas.microsoft.com/office/drawing/2014/main" val="3480569959"/>
                  </a:ext>
                </a:extLst>
              </a:tr>
              <a:tr h="435119">
                <a:tc vMerge="1">
                  <a:txBody>
                    <a:bodyPr/>
                    <a:lstStyle/>
                    <a:p>
                      <a:endParaRPr lang="nl-NL"/>
                    </a:p>
                  </a:txBody>
                  <a:tcPr/>
                </a:tc>
                <a:tc>
                  <a:txBody>
                    <a:bodyPr/>
                    <a:lstStyle/>
                    <a:p>
                      <a:pPr marL="0" indent="0">
                        <a:buFont typeface="Arial" panose="020B0604020202020204" pitchFamily="34" charset="0"/>
                        <a:buNone/>
                      </a:pPr>
                      <a:r>
                        <a:rPr lang="nl-NL" sz="1100" dirty="0"/>
                        <a:t>Uitvoering regeling Nieuw Beschut</a:t>
                      </a:r>
                    </a:p>
                  </a:txBody>
                  <a:tcPr>
                    <a:solidFill>
                      <a:schemeClr val="accent3">
                        <a:lumMod val="20000"/>
                        <a:lumOff val="80000"/>
                      </a:schemeClr>
                    </a:solidFill>
                  </a:tcPr>
                </a:tc>
                <a:tc vMerge="1">
                  <a:txBody>
                    <a:bodyPr/>
                    <a:lstStyle/>
                    <a:p>
                      <a:pPr marL="171450" indent="-171450">
                        <a:buFont typeface="Arial" panose="020B0604020202020204" pitchFamily="34" charset="0"/>
                        <a:buChar char="•"/>
                      </a:pPr>
                      <a:endParaRPr lang="nl-NL" sz="1100" i="0">
                        <a:latin typeface="+mn-lt"/>
                      </a:endParaRPr>
                    </a:p>
                  </a:txBody>
                  <a:tcPr>
                    <a:solidFill>
                      <a:schemeClr val="accent5">
                        <a:lumMod val="40000"/>
                        <a:lumOff val="60000"/>
                      </a:schemeClr>
                    </a:solidFill>
                  </a:tcPr>
                </a:tc>
                <a:tc vMerge="1">
                  <a:txBody>
                    <a:bodyPr/>
                    <a:lstStyle/>
                    <a:p>
                      <a:pPr marL="0" indent="0">
                        <a:buFont typeface="Arial" panose="020B0604020202020204" pitchFamily="34" charset="0"/>
                        <a:buNone/>
                      </a:pPr>
                      <a:endParaRPr lang="nl-NL" sz="1000" b="1" i="0"/>
                    </a:p>
                  </a:txBody>
                  <a:tcPr>
                    <a:solidFill>
                      <a:schemeClr val="accent3">
                        <a:lumMod val="40000"/>
                        <a:lumOff val="60000"/>
                      </a:schemeClr>
                    </a:solidFill>
                  </a:tcPr>
                </a:tc>
                <a:tc vMerge="1">
                  <a:txBody>
                    <a:bodyPr/>
                    <a:lstStyle/>
                    <a:p>
                      <a:endParaRPr lang="nl-NL" sz="1000"/>
                    </a:p>
                  </a:txBody>
                  <a:tcPr>
                    <a:solidFill>
                      <a:schemeClr val="accent3">
                        <a:lumMod val="20000"/>
                        <a:lumOff val="80000"/>
                      </a:schemeClr>
                    </a:solidFill>
                  </a:tcPr>
                </a:tc>
                <a:tc vMerge="1">
                  <a:txBody>
                    <a:bodyPr/>
                    <a:lstStyle/>
                    <a:p>
                      <a:pPr algn="r"/>
                      <a:endParaRPr lang="nl-NL" sz="1000"/>
                    </a:p>
                  </a:txBody>
                  <a:tcPr>
                    <a:solidFill>
                      <a:schemeClr val="accent3">
                        <a:lumMod val="20000"/>
                        <a:lumOff val="80000"/>
                      </a:schemeClr>
                    </a:solidFill>
                  </a:tcPr>
                </a:tc>
                <a:extLst>
                  <a:ext uri="{0D108BD9-81ED-4DB2-BD59-A6C34878D82A}">
                    <a16:rowId xmlns:a16="http://schemas.microsoft.com/office/drawing/2014/main" val="2064150733"/>
                  </a:ext>
                </a:extLst>
              </a:tr>
              <a:tr h="606059">
                <a:tc vMerge="1">
                  <a:txBody>
                    <a:bodyPr/>
                    <a:lstStyle/>
                    <a:p>
                      <a:endParaRPr lang="nl-NL" sz="1000" b="1">
                        <a:solidFill>
                          <a:srgbClr val="FFFFFF"/>
                        </a:solidFill>
                      </a:endParaRPr>
                    </a:p>
                  </a:txBody>
                  <a:tcPr vert="vert270">
                    <a:solidFill>
                      <a:schemeClr val="accent2"/>
                    </a:solidFill>
                  </a:tcPr>
                </a:tc>
                <a:tc>
                  <a:txBody>
                    <a:bodyPr/>
                    <a:lstStyle/>
                    <a:p>
                      <a:r>
                        <a:rPr lang="nl-NL" sz="1100" dirty="0"/>
                        <a:t>Zelfmelding niet-uitkeringsgerechtigden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Niet van toepassing</a:t>
                      </a:r>
                      <a:endParaRPr lang="nl-NL" sz="1100" i="1" dirty="0">
                        <a:latin typeface="+mn-lt"/>
                      </a:endParaRPr>
                    </a:p>
                  </a:txBody>
                  <a:tcPr>
                    <a:solidFill>
                      <a:schemeClr val="accent5">
                        <a:lumMod val="40000"/>
                        <a:lumOff val="60000"/>
                      </a:schemeClr>
                    </a:solidFill>
                  </a:tcPr>
                </a:tc>
                <a:tc>
                  <a:txBody>
                    <a:bodyPr/>
                    <a:lstStyle/>
                    <a:p>
                      <a:pPr algn="l" fontAlgn="ctr"/>
                      <a:r>
                        <a:rPr lang="nl-NL" sz="1000" b="1" i="0" u="none" strike="noStrike" dirty="0">
                          <a:solidFill>
                            <a:srgbClr val="3C3C3B"/>
                          </a:solidFill>
                          <a:effectLst/>
                          <a:latin typeface="+mn-lt"/>
                        </a:rPr>
                        <a:t>Investeren in proactief benaderen, toeleiden en intensiever begeleiden</a:t>
                      </a:r>
                    </a:p>
                  </a:txBody>
                  <a:tcPr anchor="ctr">
                    <a:solidFill>
                      <a:schemeClr val="accent3">
                        <a:lumMod val="40000"/>
                        <a:lumOff val="60000"/>
                      </a:schemeClr>
                    </a:solidFill>
                  </a:tcPr>
                </a:tc>
                <a:tc>
                  <a:txBody>
                    <a:bodyPr/>
                    <a:lstStyle/>
                    <a:p>
                      <a:pPr marL="0" indent="0">
                        <a:buFont typeface="Arial" panose="020B0604020202020204" pitchFamily="34" charset="0"/>
                        <a:buNone/>
                      </a:pPr>
                      <a:r>
                        <a:rPr lang="nl-NL" sz="1000" dirty="0"/>
                        <a:t>Beter zicht op deze doelgroep en vergrote ontwikkelkansen voor deze doelgroep</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Ebrima"/>
                          <a:ea typeface="+mn-ea"/>
                          <a:cs typeface="+mn-cs"/>
                        </a:rPr>
                        <a:t>- € 44.000</a:t>
                      </a:r>
                      <a:endParaRPr kumimoji="0" lang="nl-NL" sz="1100" b="1" i="0" u="none" strike="noStrike" kern="1200" cap="none" spc="0" normalizeH="0" baseline="0" noProof="0" dirty="0">
                        <a:ln>
                          <a:noFill/>
                        </a:ln>
                        <a:solidFill>
                          <a:srgbClr val="333332"/>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50981871"/>
                  </a:ext>
                </a:extLst>
              </a:tr>
              <a:tr h="606059">
                <a:tc vMerge="1">
                  <a:txBody>
                    <a:bodyPr/>
                    <a:lstStyle/>
                    <a:p>
                      <a:endParaRPr lang="nl-NL" sz="1000" b="1">
                        <a:solidFill>
                          <a:srgbClr val="FFFFFF"/>
                        </a:solidFill>
                      </a:endParaRPr>
                    </a:p>
                  </a:txBody>
                  <a:tcPr vert="vert270">
                    <a:solidFill>
                      <a:schemeClr val="accent2"/>
                    </a:solidFill>
                  </a:tcPr>
                </a:tc>
                <a:tc>
                  <a:txBody>
                    <a:bodyPr/>
                    <a:lstStyle/>
                    <a:p>
                      <a:pPr marL="0" indent="0">
                        <a:buFont typeface="Arial" panose="020B0604020202020204" pitchFamily="34" charset="0"/>
                        <a:buNone/>
                      </a:pPr>
                      <a:r>
                        <a:rPr lang="nl-NL" sz="1100" dirty="0"/>
                        <a:t>Jongeren zonder inkomsten en zonder startkwalificatie</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instroom</a:t>
                      </a:r>
                      <a:endParaRPr lang="nl-NL" sz="1100" i="0" dirty="0">
                        <a:latin typeface="+mn-lt"/>
                      </a:endParaRPr>
                    </a:p>
                  </a:txBody>
                  <a:tcPr>
                    <a:solidFill>
                      <a:schemeClr val="accent5">
                        <a:lumMod val="40000"/>
                        <a:lumOff val="60000"/>
                      </a:schemeClr>
                    </a:solidFill>
                  </a:tcPr>
                </a:tc>
                <a:tc>
                  <a:txBody>
                    <a:bodyPr/>
                    <a:lstStyle/>
                    <a:p>
                      <a:pPr algn="l" fontAlgn="ctr"/>
                      <a:r>
                        <a:rPr lang="nl-NL" sz="1000" b="1" i="0" u="none" strike="noStrike" dirty="0">
                          <a:solidFill>
                            <a:srgbClr val="3C3C3B"/>
                          </a:solidFill>
                          <a:effectLst/>
                          <a:latin typeface="+mn-lt"/>
                        </a:rPr>
                        <a:t>Investeren in proactief benaderen, toeleiden en intensiever begeleiden</a:t>
                      </a:r>
                    </a:p>
                  </a:txBody>
                  <a:tcPr>
                    <a:solidFill>
                      <a:schemeClr val="accent3">
                        <a:lumMod val="40000"/>
                        <a:lumOff val="60000"/>
                      </a:schemeClr>
                    </a:solidFill>
                  </a:tcPr>
                </a:tc>
                <a:tc>
                  <a:txBody>
                    <a:bodyPr/>
                    <a:lstStyle/>
                    <a:p>
                      <a:pPr marL="0" indent="0">
                        <a:buFont typeface="Arial" panose="020B0604020202020204" pitchFamily="34" charset="0"/>
                        <a:buNone/>
                      </a:pPr>
                      <a:r>
                        <a:rPr lang="nl-NL" sz="1000" dirty="0"/>
                        <a:t>Beter zicht op deze doelgroep en vergrote ontwikkelkansen voor deze doelgroep</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€ 44.000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4162513652"/>
                  </a:ext>
                </a:extLst>
              </a:tr>
              <a:tr h="435119">
                <a:tc rowSpan="2">
                  <a:txBody>
                    <a:bodyPr/>
                    <a:lstStyle/>
                    <a:p>
                      <a:pPr algn="ctr"/>
                      <a:r>
                        <a:rPr lang="nl-NL" sz="1200" b="1" dirty="0">
                          <a:solidFill>
                            <a:srgbClr val="FFFFFF"/>
                          </a:solidFill>
                        </a:rPr>
                        <a:t>Schuld-dienstvl.</a:t>
                      </a:r>
                    </a:p>
                  </a:txBody>
                  <a:tcPr vert="vert270">
                    <a:solidFill>
                      <a:schemeClr val="accent2"/>
                    </a:solidFill>
                  </a:tcPr>
                </a:tc>
                <a:tc>
                  <a:txBody>
                    <a:bodyPr/>
                    <a:lstStyle/>
                    <a:p>
                      <a:r>
                        <a:rPr lang="nl-NL" sz="1100" b="0" dirty="0"/>
                        <a:t>Schulddienstverlener particulieren, ondernemers</a:t>
                      </a:r>
                    </a:p>
                  </a:txBody>
                  <a:tcPr>
                    <a:solidFill>
                      <a:schemeClr val="accent3">
                        <a:lumMod val="20000"/>
                        <a:lumOff val="80000"/>
                      </a:schemeClr>
                    </a:solidFill>
                  </a:tcPr>
                </a:tc>
                <a:tc rowSpan="2">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Meer (complexe) casuïstiek</a:t>
                      </a:r>
                      <a:endParaRPr lang="nl-NL" sz="1100" i="0" dirty="0">
                        <a:latin typeface="+mn-lt"/>
                      </a:endParaRPr>
                    </a:p>
                  </a:txBody>
                  <a:tcPr>
                    <a:solidFill>
                      <a:schemeClr val="accent5">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Intensiveren huidige inzet en uitbreiden aanbod in samenwerking met gemeenten</a:t>
                      </a:r>
                    </a:p>
                  </a:txBody>
                  <a:tcPr>
                    <a:solidFill>
                      <a:schemeClr val="accent3">
                        <a:lumMod val="40000"/>
                        <a:lumOff val="60000"/>
                      </a:schemeClr>
                    </a:solidFill>
                  </a:tcPr>
                </a:tc>
                <a:tc rowSpan="2">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dirty="0"/>
                        <a:t>Schuldenproblematiek neemt (sneller) af, burgers integraler geholpen op gebied van werk én inkomen</a:t>
                      </a:r>
                    </a:p>
                  </a:txBody>
                  <a:tcPr>
                    <a:solidFill>
                      <a:schemeClr val="accent3">
                        <a:lumMod val="20000"/>
                        <a:lumOff val="80000"/>
                      </a:schemeClr>
                    </a:solidFill>
                  </a:tcPr>
                </a:tc>
                <a:tc rowSpan="2">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Meer inzet, hogere kosten</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Ebrima"/>
                          <a:ea typeface="+mn-ea"/>
                          <a:cs typeface="+mn-cs"/>
                        </a:rPr>
                        <a:t>- € 301.000</a:t>
                      </a:r>
                      <a:endParaRPr kumimoji="0" lang="nl-NL" sz="1100" b="1" i="0" u="none" strike="noStrike" kern="1200" cap="none" spc="0" normalizeH="0" baseline="0" noProof="0" dirty="0">
                        <a:ln>
                          <a:noFill/>
                        </a:ln>
                        <a:solidFill>
                          <a:srgbClr val="333332"/>
                        </a:solidFill>
                        <a:effectLst/>
                        <a:uLnTx/>
                        <a:uFillTx/>
                        <a:latin typeface="Ebrima"/>
                        <a:ea typeface="+mn-ea"/>
                        <a:cs typeface="+mn-cs"/>
                      </a:endParaRPr>
                    </a:p>
                  </a:txBody>
                  <a:tcPr>
                    <a:solidFill>
                      <a:schemeClr val="accent3">
                        <a:lumMod val="20000"/>
                        <a:lumOff val="80000"/>
                      </a:schemeClr>
                    </a:solidFill>
                  </a:tcPr>
                </a:tc>
                <a:extLst>
                  <a:ext uri="{0D108BD9-81ED-4DB2-BD59-A6C34878D82A}">
                    <a16:rowId xmlns:a16="http://schemas.microsoft.com/office/drawing/2014/main" val="1490788336"/>
                  </a:ext>
                </a:extLst>
              </a:tr>
              <a:tr h="435119">
                <a:tc vMerge="1">
                  <a:txBody>
                    <a:bodyPr/>
                    <a:lstStyle/>
                    <a:p>
                      <a:endParaRPr lang="nl-NL" sz="1200" b="1"/>
                    </a:p>
                  </a:txBody>
                  <a:tcPr/>
                </a:tc>
                <a:tc>
                  <a:txBody>
                    <a:bodyPr/>
                    <a:lstStyle/>
                    <a:p>
                      <a:pPr marL="0" indent="0">
                        <a:buFont typeface="Arial" panose="020B0604020202020204" pitchFamily="34" charset="0"/>
                        <a:buNone/>
                      </a:pPr>
                      <a:r>
                        <a:rPr lang="nl-NL" sz="1100" b="0" dirty="0"/>
                        <a:t>Budgetbeheer als onderdeel van traject</a:t>
                      </a: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100" i="0">
                        <a:latin typeface="+mn-lt"/>
                      </a:endParaRPr>
                    </a:p>
                  </a:txBody>
                  <a:tcPr>
                    <a:solidFill>
                      <a:schemeClr val="accent3">
                        <a:lumMod val="20000"/>
                        <a:lumOff val="80000"/>
                      </a:schemeClr>
                    </a:solidFill>
                  </a:tcPr>
                </a:tc>
                <a:tc vMerge="1">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b="1" i="1"/>
                    </a:p>
                  </a:txBody>
                  <a:tcPr>
                    <a:solidFill>
                      <a:schemeClr val="tx1">
                        <a:lumMod val="25000"/>
                        <a:lumOff val="75000"/>
                      </a:schemeClr>
                    </a:solidFill>
                  </a:tcPr>
                </a:tc>
                <a:tc vMerge="1">
                  <a:txBody>
                    <a:bodyPr/>
                    <a:lstStyle/>
                    <a:p>
                      <a:pPr marL="0" indent="0">
                        <a:buFont typeface="Arial" panose="020B0604020202020204" pitchFamily="34" charset="0"/>
                        <a:buNone/>
                      </a:pPr>
                      <a:endParaRPr lang="nl-NL" sz="1000" b="0"/>
                    </a:p>
                  </a:txBody>
                  <a:tcPr>
                    <a:solidFill>
                      <a:schemeClr val="bg2">
                        <a:lumMod val="95000"/>
                      </a:schemeClr>
                    </a:solidFill>
                  </a:tcPr>
                </a:tc>
                <a:tc vMerge="1">
                  <a:txBody>
                    <a:bodyPr/>
                    <a:lstStyle/>
                    <a:p>
                      <a:pPr marL="0" indent="0" algn="r">
                        <a:buFont typeface="Arial" panose="020B0604020202020204" pitchFamily="34" charset="0"/>
                        <a:buNone/>
                      </a:pPr>
                      <a:endParaRPr lang="nl-NL" sz="1000" b="0"/>
                    </a:p>
                  </a:txBody>
                  <a:tcPr>
                    <a:solidFill>
                      <a:schemeClr val="bg2">
                        <a:lumMod val="95000"/>
                      </a:schemeClr>
                    </a:solidFill>
                  </a:tcPr>
                </a:tc>
                <a:extLst>
                  <a:ext uri="{0D108BD9-81ED-4DB2-BD59-A6C34878D82A}">
                    <a16:rowId xmlns:a16="http://schemas.microsoft.com/office/drawing/2014/main" val="718396716"/>
                  </a:ext>
                </a:extLst>
              </a:tr>
            </a:tbl>
          </a:graphicData>
        </a:graphic>
      </p:graphicFrame>
    </p:spTree>
    <p:extLst>
      <p:ext uri="{BB962C8B-B14F-4D97-AF65-F5344CB8AC3E}">
        <p14:creationId xmlns:p14="http://schemas.microsoft.com/office/powerpoint/2010/main" val="421594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a:lstStyle/>
          <a:p>
            <a:r>
              <a:rPr lang="nl-NL" sz="1400" b="1" dirty="0"/>
              <a:t>Nu keuzes durven maken, om ook in de toekomst kwaliteit te kunnen blijven leveren</a:t>
            </a:r>
          </a:p>
          <a:p>
            <a:r>
              <a:rPr lang="nl-NL" sz="1400" dirty="0"/>
              <a:t>Om dit drietal uitdagingen gezamenlijk en succesvol aan te gaan, is het nodig om op korte termijn keuzes te maken. Immers: gezien de veranderende opgave, de grotere vraag naar diverse vormen van ondersteuning en financiële uitdagingen kan Avres niet zomaar al haar activiteiten blijven vervullen. Avres staat door deze uitdagingen onder druk. Als Avres en de gemeenten op tijd keuzes maken, kunnen zij borgen dat de kwaliteit van dienstverlening van behouden blijft en dat Avres financieel gezond blijft. </a:t>
            </a:r>
          </a:p>
          <a:p>
            <a:endParaRPr lang="nl-NL" sz="1400" b="1" dirty="0"/>
          </a:p>
          <a:p>
            <a:r>
              <a:rPr lang="nl-NL" sz="1400" b="1" dirty="0"/>
              <a:t>Een document dat inhoudelijke keuzes en verwachte gevolgen inzichtelijk maakt </a:t>
            </a:r>
          </a:p>
          <a:p>
            <a:r>
              <a:rPr lang="nl-NL" sz="1400" dirty="0"/>
              <a:t>Om weloverwogen keuzes te kunnen maken, is het allereerst nodig dat we inzicht creëren welke keuzes gemaakt kunnen worden, en wat de verwachte gevolgen daarvan zijn. We brengen deze keuzes in beeld op basis van scenario’s. Met als hoofdvraag: welke inhoudelijke keuzes kunnen Avres en de drie gemeenten maken, gegeven de gezamenlijke ambities, de veranderende opgave en de financiële effecten? En wat zijn de gevolgen daarvan voor Avres en gemeenten?</a:t>
            </a:r>
          </a:p>
          <a:p>
            <a:endParaRPr lang="nl-NL" sz="1400" b="1"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Dit ambitiedocument is een discussiedocument</a:t>
            </a:r>
          </a:p>
        </p:txBody>
      </p:sp>
      <p:sp>
        <p:nvSpPr>
          <p:cNvPr id="2" name="Slide Number Placeholder 1">
            <a:extLst>
              <a:ext uri="{FF2B5EF4-FFF2-40B4-BE49-F238E27FC236}">
                <a16:creationId xmlns:a16="http://schemas.microsoft.com/office/drawing/2014/main" id="{4027E2BC-B78A-4B86-A60E-C45032E1561B}"/>
              </a:ext>
            </a:extLst>
          </p:cNvPr>
          <p:cNvSpPr>
            <a:spLocks noGrp="1"/>
          </p:cNvSpPr>
          <p:nvPr>
            <p:ph type="sldNum" sz="quarter" idx="20"/>
          </p:nvPr>
        </p:nvSpPr>
        <p:spPr/>
        <p:txBody>
          <a:bodyPr/>
          <a:lstStyle/>
          <a:p>
            <a:fld id="{1336C48C-F87C-4E4B-81EF-5027B17D1F61}" type="slidenum">
              <a:rPr lang="nl-NL" noProof="1" smtClean="0"/>
              <a:pPr/>
              <a:t>5</a:t>
            </a:fld>
            <a:endParaRPr lang="nl-NL" noProof="1"/>
          </a:p>
        </p:txBody>
      </p:sp>
    </p:spTree>
    <p:extLst>
      <p:ext uri="{BB962C8B-B14F-4D97-AF65-F5344CB8AC3E}">
        <p14:creationId xmlns:p14="http://schemas.microsoft.com/office/powerpoint/2010/main" val="618625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118911" y="871735"/>
            <a:ext cx="8568000" cy="661814"/>
          </a:xfrm>
        </p:spPr>
        <p:txBody>
          <a:bodyPr/>
          <a:lstStyle/>
          <a:p>
            <a:r>
              <a:rPr lang="nl-NL" sz="2400" b="1" dirty="0"/>
              <a:t>Juist nu investeren</a:t>
            </a:r>
            <a:r>
              <a:rPr lang="nl-NL" sz="2400" dirty="0"/>
              <a:t>: keuzes in aanvullende taken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50</a:t>
            </a:fld>
            <a:endParaRPr lang="nl-NL" noProof="1"/>
          </a:p>
        </p:txBody>
      </p:sp>
      <p:graphicFrame>
        <p:nvGraphicFramePr>
          <p:cNvPr id="7" name="Table 2">
            <a:extLst>
              <a:ext uri="{FF2B5EF4-FFF2-40B4-BE49-F238E27FC236}">
                <a16:creationId xmlns:a16="http://schemas.microsoft.com/office/drawing/2014/main" id="{8585B839-B585-478E-B7CB-331884A5A2F4}"/>
              </a:ext>
            </a:extLst>
          </p:cNvPr>
          <p:cNvGraphicFramePr>
            <a:graphicFrameLocks noGrp="1"/>
          </p:cNvGraphicFramePr>
          <p:nvPr>
            <p:extLst>
              <p:ext uri="{D42A27DB-BD31-4B8C-83A1-F6EECF244321}">
                <p14:modId xmlns:p14="http://schemas.microsoft.com/office/powerpoint/2010/main" val="3319019504"/>
              </p:ext>
            </p:extLst>
          </p:nvPr>
        </p:nvGraphicFramePr>
        <p:xfrm>
          <a:off x="-9729" y="1783715"/>
          <a:ext cx="10701542" cy="5775513"/>
        </p:xfrm>
        <a:graphic>
          <a:graphicData uri="http://schemas.openxmlformats.org/drawingml/2006/table">
            <a:tbl>
              <a:tblPr firstRow="1" bandRow="1">
                <a:tableStyleId>{F5AB1C69-6EDB-4FF4-983F-18BD219EF322}</a:tableStyleId>
              </a:tblPr>
              <a:tblGrid>
                <a:gridCol w="664649">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463312">
                <a:tc>
                  <a:txBody>
                    <a:bodyPr/>
                    <a:lstStyle/>
                    <a:p>
                      <a:r>
                        <a:rPr lang="nl-NL" sz="1200" b="1" dirty="0">
                          <a:solidFill>
                            <a:schemeClr val="bg2"/>
                          </a:solidFill>
                        </a:rPr>
                        <a:t> </a:t>
                      </a:r>
                    </a:p>
                  </a:txBody>
                  <a:tcPr/>
                </a:tc>
                <a:tc>
                  <a:txBody>
                    <a:bodyPr/>
                    <a:lstStyle/>
                    <a:p>
                      <a:r>
                        <a:rPr lang="nl-NL" sz="1200" b="1" dirty="0">
                          <a:solidFill>
                            <a:schemeClr val="bg2"/>
                          </a:solidFill>
                        </a:rPr>
                        <a:t>Taak</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787631">
                <a:tc rowSpan="3">
                  <a:txBody>
                    <a:bodyPr/>
                    <a:lstStyle/>
                    <a:p>
                      <a:pPr algn="ctr"/>
                      <a:r>
                        <a:rPr lang="nl-NL" sz="1200" b="1" dirty="0">
                          <a:solidFill>
                            <a:srgbClr val="FFFFFF"/>
                          </a:solidFill>
                        </a:rPr>
                        <a:t>Breed</a:t>
                      </a:r>
                    </a:p>
                  </a:txBody>
                  <a:tcPr vert="vert270">
                    <a:solidFill>
                      <a:srgbClr val="A4D4E3"/>
                    </a:solidFill>
                  </a:tcPr>
                </a:tc>
                <a:tc>
                  <a:txBody>
                    <a:bodyPr/>
                    <a:lstStyle/>
                    <a:p>
                      <a:r>
                        <a:rPr lang="nl-NL" sz="1100" b="0" dirty="0"/>
                        <a:t>Lokaal werken / betrokken-heid bij sociale teams</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Doorontwikkeling lokaal &amp; integraal werken binnen gemeentes</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Intensiveren van aanwezigheid in lokale teams</a:t>
                      </a:r>
                    </a:p>
                  </a:txBody>
                  <a:tcPr>
                    <a:solidFill>
                      <a:schemeClr val="accent3">
                        <a:lumMod val="40000"/>
                        <a:lumOff val="60000"/>
                      </a:schemeClr>
                    </a:solidFill>
                  </a:tcPr>
                </a:tc>
                <a:tc>
                  <a:txBody>
                    <a:bodyPr/>
                    <a:lstStyle/>
                    <a:p>
                      <a:r>
                        <a:rPr lang="nl-NL" sz="1000" b="0" dirty="0"/>
                        <a:t>Lokale aanwezigheid versterkt, verbinding met lokale context versterkt, meer integrale dienstverlening</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Meer inzet</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€ 88.000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 </a:t>
                      </a:r>
                    </a:p>
                    <a:p>
                      <a:pPr algn="r"/>
                      <a:endParaRPr lang="nl-NL" sz="1400" b="1" dirty="0"/>
                    </a:p>
                  </a:txBody>
                  <a:tcPr>
                    <a:solidFill>
                      <a:schemeClr val="accent3">
                        <a:lumMod val="20000"/>
                        <a:lumOff val="80000"/>
                      </a:schemeClr>
                    </a:solidFill>
                  </a:tcPr>
                </a:tc>
                <a:extLst>
                  <a:ext uri="{0D108BD9-81ED-4DB2-BD59-A6C34878D82A}">
                    <a16:rowId xmlns:a16="http://schemas.microsoft.com/office/drawing/2014/main" val="1786900364"/>
                  </a:ext>
                </a:extLst>
              </a:tr>
              <a:tr h="432425">
                <a:tc vMerge="1">
                  <a:txBody>
                    <a:bodyPr/>
                    <a:lstStyle/>
                    <a:p>
                      <a:endParaRPr lang="nl-NL"/>
                    </a:p>
                  </a:txBody>
                  <a:tcPr/>
                </a:tc>
                <a:tc>
                  <a:txBody>
                    <a:bodyPr/>
                    <a:lstStyle/>
                    <a:p>
                      <a:r>
                        <a:rPr lang="nl-NL" sz="1100" b="0" dirty="0"/>
                        <a:t>Betrokkenheid bij lokale projecten </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Doorontwikkeling lokaal &amp; integraal werken</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blijft gelijk: betrokkenheid bij lokale projecten voortzetten </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Verbinding met lokale context gewaarborgd</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4012867675"/>
                  </a:ext>
                </a:extLst>
              </a:tr>
              <a:tr h="320750">
                <a:tc vMerge="1">
                  <a:txBody>
                    <a:bodyPr/>
                    <a:lstStyle/>
                    <a:p>
                      <a:pPr algn="ctr"/>
                      <a:endParaRPr lang="nl-NL" sz="1200" b="1">
                        <a:solidFill>
                          <a:srgbClr val="FFFFFF"/>
                        </a:solidFill>
                      </a:endParaRPr>
                    </a:p>
                  </a:txBody>
                  <a:tcPr vert="vert270">
                    <a:solidFill>
                      <a:srgbClr val="A4D4E3"/>
                    </a:solidFill>
                  </a:tcPr>
                </a:tc>
                <a:tc>
                  <a:txBody>
                    <a:bodyPr/>
                    <a:lstStyle/>
                    <a:p>
                      <a:r>
                        <a:rPr lang="nl-NL" sz="1100" b="0" dirty="0"/>
                        <a:t>Crisisdienstverlening</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Flexibiliteit blijft nodig</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Inzet gericht op integraliteit</a:t>
                      </a:r>
                    </a:p>
                  </a:txBody>
                  <a:tcPr>
                    <a:solidFill>
                      <a:schemeClr val="accent3">
                        <a:lumMod val="40000"/>
                        <a:lumOff val="60000"/>
                      </a:schemeClr>
                    </a:solidFill>
                  </a:tcPr>
                </a:tc>
                <a:tc>
                  <a:txBody>
                    <a:bodyPr/>
                    <a:lstStyle/>
                    <a:p>
                      <a:r>
                        <a:rPr lang="nl-NL" sz="1000" b="0" dirty="0"/>
                        <a:t>Crisisdienstvl. krijgt evenveel prioriteit dan reguliere dienstvl.</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724595479"/>
                  </a:ext>
                </a:extLst>
              </a:tr>
              <a:tr h="432425">
                <a:tc rowSpan="5">
                  <a:txBody>
                    <a:bodyPr/>
                    <a:lstStyle/>
                    <a:p>
                      <a:pPr algn="ctr"/>
                      <a:r>
                        <a:rPr lang="nl-NL" sz="1200" b="1" dirty="0">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Ondersteuning arbeidsmarktbeleid &amp; regio</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mn-lt"/>
                        </a:rPr>
                        <a:t>Krapte op de arbeidsmarkt</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Proactief ondersteunen arbeidsmarktregio</a:t>
                      </a:r>
                    </a:p>
                  </a:txBody>
                  <a:tcPr>
                    <a:solidFill>
                      <a:schemeClr val="accent3">
                        <a:lumMod val="40000"/>
                        <a:lumOff val="60000"/>
                      </a:schemeClr>
                    </a:solidFill>
                  </a:tcPr>
                </a:tc>
                <a:tc>
                  <a:txBody>
                    <a:bodyPr/>
                    <a:lstStyle/>
                    <a:p>
                      <a:r>
                        <a:rPr lang="nl-NL" sz="1000" b="0" dirty="0"/>
                        <a:t>Avres en arbeidsmarktregio werken complementair</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Meer inzet</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€ 27.000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10643111"/>
                  </a:ext>
                </a:extLst>
              </a:tr>
              <a:tr h="432425">
                <a:tc vMerge="1">
                  <a:txBody>
                    <a:bodyPr/>
                    <a:lstStyle/>
                    <a:p>
                      <a:endParaRPr lang="nl-NL"/>
                    </a:p>
                  </a:txBody>
                  <a:tcPr/>
                </a:tc>
                <a:tc>
                  <a:txBody>
                    <a:bodyPr/>
                    <a:lstStyle/>
                    <a:p>
                      <a:r>
                        <a:rPr lang="nl-NL" sz="1100" b="0" dirty="0"/>
                        <a:t>Wet inburgering:</a:t>
                      </a:r>
                    </a:p>
                    <a:p>
                      <a:pPr marL="171450" indent="-171450">
                        <a:buFont typeface="Arial" panose="020B0604020202020204" pitchFamily="34" charset="0"/>
                        <a:buChar char="•"/>
                      </a:pPr>
                      <a:r>
                        <a:rPr lang="nl-NL" sz="1100" b="0" dirty="0"/>
                        <a:t>Poortfunctie / diagnose</a:t>
                      </a:r>
                      <a:endParaRPr lang="nl-NL" dirty="0"/>
                    </a:p>
                  </a:txBody>
                  <a:tcPr>
                    <a:solidFill>
                      <a:schemeClr val="accent3">
                        <a:lumMod val="20000"/>
                        <a:lumOff val="80000"/>
                      </a:schemeClr>
                    </a:solidFill>
                  </a:tcPr>
                </a:tc>
                <a:tc>
                  <a:txBody>
                    <a:bodyPr/>
                    <a:lstStyle/>
                    <a:p>
                      <a:pPr marL="171450" lvl="0" indent="-171450" algn="l" fontAlgn="ctr">
                        <a:buFont typeface="Arial" panose="020B0604020202020204" pitchFamily="34" charset="0"/>
                        <a:buChar char="•"/>
                      </a:pPr>
                      <a:r>
                        <a:rPr lang="nl-NL" sz="1100" b="0" i="0" u="none" strike="noStrike" dirty="0">
                          <a:solidFill>
                            <a:srgbClr val="3C3C3B"/>
                          </a:solidFill>
                          <a:effectLst/>
                          <a:latin typeface="+mn-lt"/>
                        </a:rPr>
                        <a:t>Meer instroom</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Behoud van poortfunctie</a:t>
                      </a:r>
                    </a:p>
                  </a:txBody>
                  <a:tcPr>
                    <a:solidFill>
                      <a:schemeClr val="accent3">
                        <a:lumMod val="40000"/>
                        <a:lumOff val="60000"/>
                      </a:schemeClr>
                    </a:solidFill>
                  </a:tcPr>
                </a:tc>
                <a:tc>
                  <a:txBody>
                    <a:bodyPr/>
                    <a:lstStyle/>
                    <a:p>
                      <a:r>
                        <a:rPr lang="nl-NL" sz="1000" dirty="0"/>
                        <a:t>Beter zicht op doelgroep en hoger ontwikkelpotentieel</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3878909100"/>
                  </a:ext>
                </a:extLst>
              </a:tr>
              <a:tr h="494200">
                <a:tc vMerge="1">
                  <a:txBody>
                    <a:bodyPr/>
                    <a:lstStyle/>
                    <a:p>
                      <a:endParaRPr lang="nl-NL"/>
                    </a:p>
                  </a:txBody>
                  <a:tcPr/>
                </a:tc>
                <a:tc>
                  <a:txBody>
                    <a:bodyPr/>
                    <a:lstStyle/>
                    <a:p>
                      <a:r>
                        <a:rPr lang="nl-NL" sz="1100" dirty="0"/>
                        <a:t>Arbeidsmatige dagbesteding</a:t>
                      </a:r>
                      <a:endParaRPr lang="nl-NL" dirty="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dirty="0"/>
                        <a:t>Meer burgers met grotere afstand tot arbeidsmarkt</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dirty="0"/>
                        <a:t>Inzet intensiveren </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voor doelgroep wordt groter</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Meer inzet</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€40.000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3269024776"/>
                  </a:ext>
                </a:extLst>
              </a:tr>
              <a:tr h="602306">
                <a:tc vMerge="1">
                  <a:txBody>
                    <a:bodyPr/>
                    <a:lstStyle/>
                    <a:p>
                      <a:endParaRPr lang="nl-NL" sz="1000" b="1">
                        <a:solidFill>
                          <a:srgbClr val="FFFFFF"/>
                        </a:solidFill>
                      </a:endParaRPr>
                    </a:p>
                  </a:txBody>
                  <a:tcPr vert="vert270">
                    <a:solidFill>
                      <a:schemeClr val="accent2"/>
                    </a:solidFill>
                  </a:tcPr>
                </a:tc>
                <a:tc>
                  <a:txBody>
                    <a:bodyPr/>
                    <a:lstStyle/>
                    <a:p>
                      <a:r>
                        <a:rPr lang="nl-NL" sz="1100" dirty="0"/>
                        <a:t>Indicatie garantiebaan</a:t>
                      </a:r>
                    </a:p>
                    <a:p>
                      <a:pPr marL="171450" indent="-171450">
                        <a:buFont typeface="Arial" panose="020B0604020202020204" pitchFamily="34" charset="0"/>
                        <a:buChar char="•"/>
                      </a:pPr>
                      <a:r>
                        <a:rPr lang="nl-NL" sz="1100" dirty="0"/>
                        <a:t>Bijstand (zelfmelders)</a:t>
                      </a:r>
                    </a:p>
                    <a:p>
                      <a:pPr marL="171450" indent="-171450">
                        <a:buFont typeface="Arial" panose="020B0604020202020204" pitchFamily="34" charset="0"/>
                        <a:buChar char="•"/>
                      </a:pPr>
                      <a:r>
                        <a:rPr lang="nl-NL" sz="1100" dirty="0"/>
                        <a:t>Pro/Vso-scholen</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nl-NL" sz="1100" i="0" dirty="0">
                          <a:latin typeface="+mn-lt"/>
                        </a:rPr>
                        <a:t>Meer instroom</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intensiveren in lijn met hogere instroom, proactief handelen</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33332"/>
                          </a:solidFill>
                          <a:effectLst/>
                          <a:uLnTx/>
                          <a:uFillTx/>
                          <a:latin typeface="+mn-lt"/>
                          <a:ea typeface="+mn-ea"/>
                          <a:cs typeface="+mn-cs"/>
                        </a:rPr>
                        <a:t>Kwaliteit van dienstverlening gewaarborgd</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Meer inzet</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€ 88.000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50981871"/>
                  </a:ext>
                </a:extLst>
              </a:tr>
              <a:tr h="494200">
                <a:tc vMerge="1">
                  <a:txBody>
                    <a:bodyPr/>
                    <a:lstStyle/>
                    <a:p>
                      <a:endParaRPr lang="nl-NL"/>
                    </a:p>
                  </a:txBody>
                  <a:tcPr/>
                </a:tc>
                <a:tc>
                  <a:txBody>
                    <a:bodyPr/>
                    <a:lstStyle/>
                    <a:p>
                      <a:r>
                        <a:rPr lang="nl-NL" sz="1100" b="0" dirty="0"/>
                        <a:t>Aanpak jeugdwerkloosheid</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strike="noStrike" dirty="0">
                          <a:solidFill>
                            <a:srgbClr val="3C3C3B"/>
                          </a:solidFill>
                          <a:effectLst/>
                          <a:latin typeface="Ebrima" panose="02000000000000000000" pitchFamily="2" charset="0"/>
                        </a:rPr>
                        <a:t>Meer instroom</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blijft gelijk</a:t>
                      </a:r>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0" dirty="0"/>
                        <a:t>Verbinding gezamenlijke aanpak met aanbod Avres behouden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152726372"/>
                  </a:ext>
                </a:extLst>
              </a:tr>
              <a:tr h="803075">
                <a:tc>
                  <a:txBody>
                    <a:bodyPr/>
                    <a:lstStyle/>
                    <a:p>
                      <a:pPr algn="ctr"/>
                      <a:r>
                        <a:rPr lang="nl-NL" sz="1200" b="1" dirty="0">
                          <a:solidFill>
                            <a:srgbClr val="FFFFFF"/>
                          </a:solidFill>
                        </a:rPr>
                        <a:t>Schuld-</a:t>
                      </a:r>
                      <a:br>
                        <a:rPr lang="nl-NL" sz="1200" b="1" dirty="0">
                          <a:solidFill>
                            <a:srgbClr val="FFFFFF"/>
                          </a:solidFill>
                        </a:rPr>
                      </a:br>
                      <a:r>
                        <a:rPr lang="nl-NL" sz="1200" b="1" dirty="0">
                          <a:solidFill>
                            <a:srgbClr val="FFFFFF"/>
                          </a:solidFill>
                        </a:rPr>
                        <a:t>dienstvl.</a:t>
                      </a:r>
                    </a:p>
                  </a:txBody>
                  <a:tcPr vert="vert270">
                    <a:solidFill>
                      <a:srgbClr val="A4D4E3"/>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Aanvullend aanbod budgetbeheer &amp; training</a:t>
                      </a:r>
                    </a:p>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dirty="0"/>
                        <a:t>Preventie o.b.v. signaalgerichte sturing  </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Vroegsignalering opgenomen in Wet gemeentelijke Schuldhulpverlening</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intensiveren gericht op vroegsignalering</a:t>
                      </a:r>
                      <a:endParaRPr lang="nl-NL" sz="1000" b="1" dirty="0"/>
                    </a:p>
                  </a:txBody>
                  <a:tcPr>
                    <a:solidFill>
                      <a:schemeClr val="accent3">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dirty="0"/>
                        <a:t>Meer vroegsignalering, minder (complexe) schuldenproblematiek</a:t>
                      </a:r>
                    </a:p>
                    <a:p>
                      <a:endParaRPr lang="nl-NL" sz="1000" b="0" dirty="0"/>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Meer inzet</a:t>
                      </a:r>
                    </a:p>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E63329"/>
                          </a:solidFill>
                          <a:effectLst/>
                          <a:uLnTx/>
                          <a:uFillTx/>
                          <a:latin typeface="+mn-lt"/>
                          <a:ea typeface="+mn-ea"/>
                          <a:cs typeface="+mn-cs"/>
                        </a:rPr>
                        <a:t>- € 38.000</a:t>
                      </a:r>
                      <a:endParaRPr kumimoji="0" lang="nl-NL" sz="1100" b="1" i="0" u="none" strike="noStrike" kern="1200" cap="none" spc="0" normalizeH="0" baseline="0" noProof="0" dirty="0">
                        <a:ln>
                          <a:noFill/>
                        </a:ln>
                        <a:solidFill>
                          <a:srgbClr val="333332"/>
                        </a:solidFill>
                        <a:effectLst/>
                        <a:uLnTx/>
                        <a:uFillTx/>
                        <a:latin typeface="+mn-lt"/>
                        <a:ea typeface="+mn-ea"/>
                        <a:cs typeface="+mn-cs"/>
                      </a:endParaRPr>
                    </a:p>
                    <a:p>
                      <a:pPr marL="0" indent="0" algn="r">
                        <a:buFont typeface="Arial" panose="020B0604020202020204" pitchFamily="34" charset="0"/>
                        <a:buNone/>
                      </a:pPr>
                      <a:r>
                        <a:rPr kumimoji="0" lang="nl-NL" sz="1000" b="0" i="0" u="none" strike="noStrike" kern="1200" cap="none" spc="0" normalizeH="0" baseline="0" noProof="0" dirty="0">
                          <a:ln>
                            <a:noFill/>
                          </a:ln>
                          <a:solidFill>
                            <a:srgbClr val="333332"/>
                          </a:solidFill>
                          <a:effectLst/>
                          <a:uLnTx/>
                          <a:uFillTx/>
                          <a:latin typeface="+mn-lt"/>
                          <a:ea typeface="+mn-ea"/>
                          <a:cs typeface="+mn-cs"/>
                        </a:rPr>
                        <a:t> </a:t>
                      </a:r>
                      <a:endParaRPr lang="nl-NL" sz="1000" dirty="0"/>
                    </a:p>
                    <a:p>
                      <a:pPr algn="r"/>
                      <a:endParaRPr lang="nl-NL" sz="1000" b="0" dirty="0"/>
                    </a:p>
                  </a:txBody>
                  <a:tcPr>
                    <a:solidFill>
                      <a:schemeClr val="accent3">
                        <a:lumMod val="20000"/>
                        <a:lumOff val="80000"/>
                      </a:schemeClr>
                    </a:solidFill>
                  </a:tcPr>
                </a:tc>
                <a:extLst>
                  <a:ext uri="{0D108BD9-81ED-4DB2-BD59-A6C34878D82A}">
                    <a16:rowId xmlns:a16="http://schemas.microsoft.com/office/drawing/2014/main" val="1490788336"/>
                  </a:ext>
                </a:extLst>
              </a:tr>
              <a:tr h="432425">
                <a:tc>
                  <a:txBody>
                    <a:bodyPr/>
                    <a:lstStyle/>
                    <a:p>
                      <a:pPr algn="ctr"/>
                      <a:r>
                        <a:rPr lang="nl-NL" sz="1200" b="1" dirty="0">
                          <a:solidFill>
                            <a:srgbClr val="FFFFFF"/>
                          </a:solidFill>
                        </a:rPr>
                        <a:t>Minima</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t>Alle overige Minimaregelingen</a:t>
                      </a:r>
                    </a:p>
                  </a:txBody>
                  <a:tcPr>
                    <a:solidFill>
                      <a:schemeClr val="accent3">
                        <a:lumMod val="20000"/>
                        <a:lumOff val="80000"/>
                      </a:schemeClr>
                    </a:solidFill>
                  </a:tcPr>
                </a:tc>
                <a:tc>
                  <a:txBody>
                    <a:bodyPr/>
                    <a:lstStyle/>
                    <a:p>
                      <a:pPr marL="171450" marR="0" lvl="0" indent="-1714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0" dirty="0">
                          <a:latin typeface="+mn-lt"/>
                        </a:rPr>
                        <a:t>Direct afhankelijk van gemeentelijk beleid</a:t>
                      </a: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Inzet blijft gelijk</a:t>
                      </a:r>
                    </a:p>
                  </a:txBody>
                  <a:tcPr>
                    <a:solidFill>
                      <a:schemeClr val="accent3">
                        <a:lumMod val="40000"/>
                        <a:lumOff val="60000"/>
                      </a:schemeClr>
                    </a:solidFill>
                  </a:tcPr>
                </a:tc>
                <a:tc>
                  <a:txBody>
                    <a:bodyPr/>
                    <a:lstStyle/>
                    <a:p>
                      <a:r>
                        <a:rPr lang="nl-NL" sz="1000" b="0" dirty="0"/>
                        <a:t>Avres behoudt deze gemeentelijke taak</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333332"/>
                          </a:solidFill>
                          <a:effectLst/>
                          <a:uLnTx/>
                          <a:uFillTx/>
                          <a:latin typeface="+mn-lt"/>
                          <a:ea typeface="+mn-ea"/>
                          <a:cs typeface="+mn-cs"/>
                        </a:rPr>
                        <a:t>=</a:t>
                      </a:r>
                    </a:p>
                  </a:txBody>
                  <a:tcPr>
                    <a:solidFill>
                      <a:schemeClr val="accent3">
                        <a:lumMod val="20000"/>
                        <a:lumOff val="80000"/>
                      </a:schemeClr>
                    </a:solidFill>
                  </a:tcPr>
                </a:tc>
                <a:extLst>
                  <a:ext uri="{0D108BD9-81ED-4DB2-BD59-A6C34878D82A}">
                    <a16:rowId xmlns:a16="http://schemas.microsoft.com/office/drawing/2014/main" val="3437118802"/>
                  </a:ext>
                </a:extLst>
              </a:tr>
            </a:tbl>
          </a:graphicData>
        </a:graphic>
      </p:graphicFrame>
    </p:spTree>
    <p:extLst>
      <p:ext uri="{BB962C8B-B14F-4D97-AF65-F5344CB8AC3E}">
        <p14:creationId xmlns:p14="http://schemas.microsoft.com/office/powerpoint/2010/main" val="2684630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746E41-9840-4445-B427-9E49B8E5BA10}"/>
              </a:ext>
            </a:extLst>
          </p:cNvPr>
          <p:cNvSpPr/>
          <p:nvPr/>
        </p:nvSpPr>
        <p:spPr>
          <a:xfrm>
            <a:off x="9173183" y="6293796"/>
            <a:ext cx="1518630" cy="126587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Juist nu investeren</a:t>
            </a:r>
            <a:r>
              <a:rPr lang="nl-NL" sz="2400" dirty="0"/>
              <a:t>: keuzes in overhead</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51</a:t>
            </a:fld>
            <a:endParaRPr lang="nl-NL" noProof="1"/>
          </a:p>
        </p:txBody>
      </p:sp>
      <p:graphicFrame>
        <p:nvGraphicFramePr>
          <p:cNvPr id="10" name="Table 2">
            <a:extLst>
              <a:ext uri="{FF2B5EF4-FFF2-40B4-BE49-F238E27FC236}">
                <a16:creationId xmlns:a16="http://schemas.microsoft.com/office/drawing/2014/main" id="{6BEB7DDD-FA5A-4AD5-A591-648EB551CEA1}"/>
              </a:ext>
            </a:extLst>
          </p:cNvPr>
          <p:cNvGraphicFramePr>
            <a:graphicFrameLocks noGrp="1"/>
          </p:cNvGraphicFramePr>
          <p:nvPr>
            <p:extLst>
              <p:ext uri="{D42A27DB-BD31-4B8C-83A1-F6EECF244321}">
                <p14:modId xmlns:p14="http://schemas.microsoft.com/office/powerpoint/2010/main" val="3422535046"/>
              </p:ext>
            </p:extLst>
          </p:nvPr>
        </p:nvGraphicFramePr>
        <p:xfrm>
          <a:off x="0" y="1801535"/>
          <a:ext cx="10691814" cy="2972197"/>
        </p:xfrm>
        <a:graphic>
          <a:graphicData uri="http://schemas.openxmlformats.org/drawingml/2006/table">
            <a:tbl>
              <a:tblPr firstRow="1" bandRow="1">
                <a:tableStyleId>{00A15C55-8517-42AA-B614-E9B94910E393}</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465161">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050" b="1" dirty="0">
                          <a:solidFill>
                            <a:schemeClr val="bg2"/>
                          </a:solidFill>
                        </a:rPr>
                        <a:t>Financieel effect Avres (-10 %/+10 %)</a:t>
                      </a:r>
                    </a:p>
                  </a:txBody>
                  <a:tcPr/>
                </a:tc>
                <a:extLst>
                  <a:ext uri="{0D108BD9-81ED-4DB2-BD59-A6C34878D82A}">
                    <a16:rowId xmlns:a16="http://schemas.microsoft.com/office/drawing/2014/main" val="2140858874"/>
                  </a:ext>
                </a:extLst>
              </a:tr>
              <a:tr h="556316">
                <a:tc rowSpan="4">
                  <a:txBody>
                    <a:bodyPr/>
                    <a:lstStyle/>
                    <a:p>
                      <a:pPr algn="ctr"/>
                      <a:r>
                        <a:rPr lang="nl-NL" sz="1200" b="1" dirty="0">
                          <a:solidFill>
                            <a:srgbClr val="FFFFFF"/>
                          </a:solidFill>
                        </a:rPr>
                        <a:t>Overheadposten</a:t>
                      </a:r>
                    </a:p>
                  </a:txBody>
                  <a:tcPr vert="vert270">
                    <a:solidFill>
                      <a:schemeClr val="accent4"/>
                    </a:solidFill>
                  </a:tcPr>
                </a:tc>
                <a:tc>
                  <a:txBody>
                    <a:bodyPr/>
                    <a:lstStyle/>
                    <a:p>
                      <a:r>
                        <a:rPr lang="nl-NL" sz="1100" b="0" dirty="0"/>
                        <a:t>Huisvesting</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u="none" strike="noStrike" dirty="0">
                          <a:solidFill>
                            <a:srgbClr val="3C3C3B"/>
                          </a:solidFill>
                          <a:effectLst/>
                        </a:rPr>
                        <a:t>Niet van toepassing</a:t>
                      </a:r>
                      <a:endParaRPr lang="nl-NL" sz="1100" b="0" i="0" u="none" strike="noStrike" dirty="0">
                        <a:solidFill>
                          <a:srgbClr val="3C3C3B"/>
                        </a:solidFill>
                        <a:effectLst/>
                        <a:latin typeface="Ebrima" panose="02000000000000000000" pitchFamily="2" charset="0"/>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Bezuiniging op huisvesting backoffice conform uitkomsten huisvestingsonderzoek</a:t>
                      </a:r>
                    </a:p>
                  </a:txBody>
                  <a:tcPr>
                    <a:solidFill>
                      <a:schemeClr val="accent3">
                        <a:lumMod val="40000"/>
                        <a:lumOff val="60000"/>
                      </a:schemeClr>
                    </a:solidFill>
                  </a:tcPr>
                </a:tc>
                <a:tc>
                  <a:txBody>
                    <a:bodyPr/>
                    <a:lstStyle/>
                    <a:p>
                      <a:r>
                        <a:rPr lang="nl-NL" sz="1000" b="0" dirty="0"/>
                        <a:t>Geen, besparing is reeds meegenomen in de eerste inventarisatie van bezuinigingen</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nl-NL" sz="1400" b="1" dirty="0"/>
                        <a:t>=</a:t>
                      </a:r>
                    </a:p>
                  </a:txBody>
                  <a:tcPr>
                    <a:solidFill>
                      <a:schemeClr val="accent3">
                        <a:lumMod val="20000"/>
                        <a:lumOff val="80000"/>
                      </a:schemeClr>
                    </a:solidFill>
                  </a:tcPr>
                </a:tc>
                <a:extLst>
                  <a:ext uri="{0D108BD9-81ED-4DB2-BD59-A6C34878D82A}">
                    <a16:rowId xmlns:a16="http://schemas.microsoft.com/office/drawing/2014/main" val="1786900364"/>
                  </a:ext>
                </a:extLst>
              </a:tr>
              <a:tr h="670357">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Faciliteiten (zoals productiefaciliteiten)</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Structurele investering in productiviteit en flexibiliteit van SW-bedrijf</a:t>
                      </a:r>
                    </a:p>
                  </a:txBody>
                  <a:tcPr>
                    <a:solidFill>
                      <a:schemeClr val="accent3">
                        <a:lumMod val="40000"/>
                        <a:lumOff val="60000"/>
                      </a:schemeClr>
                    </a:solidFill>
                  </a:tcPr>
                </a:tc>
                <a:tc>
                  <a:txBody>
                    <a:bodyPr/>
                    <a:lstStyle/>
                    <a:p>
                      <a:r>
                        <a:rPr lang="nl-NL" sz="1000" b="0" dirty="0"/>
                        <a:t>Toegevoegde waarde SW-bedrijf stijgt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Investering in productiviteit en flexibiliteit</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rgbClr val="E63329"/>
                          </a:solidFill>
                          <a:effectLst/>
                          <a:uLnTx/>
                          <a:uFillTx/>
                          <a:latin typeface="+mn-lt"/>
                          <a:ea typeface="+mn-ea"/>
                          <a:cs typeface="+mn-cs"/>
                        </a:rPr>
                        <a:t>- € 100.000</a:t>
                      </a:r>
                      <a:endParaRPr lang="nl-NL" sz="1100" b="1" dirty="0"/>
                    </a:p>
                  </a:txBody>
                  <a:tcPr>
                    <a:solidFill>
                      <a:schemeClr val="accent3">
                        <a:lumMod val="20000"/>
                        <a:lumOff val="80000"/>
                      </a:schemeClr>
                    </a:solidFill>
                  </a:tcPr>
                </a:tc>
                <a:extLst>
                  <a:ext uri="{0D108BD9-81ED-4DB2-BD59-A6C34878D82A}">
                    <a16:rowId xmlns:a16="http://schemas.microsoft.com/office/drawing/2014/main" val="110643111"/>
                  </a:ext>
                </a:extLst>
              </a:tr>
              <a:tr h="463299">
                <a:tc vMerge="1">
                  <a:txBody>
                    <a:bodyPr/>
                    <a:lstStyle/>
                    <a:p>
                      <a:endParaRPr lang="nl-NL"/>
                    </a:p>
                  </a:txBody>
                  <a:tcPr/>
                </a:tc>
                <a:tc>
                  <a:txBody>
                    <a:bodyPr/>
                    <a:lstStyle/>
                    <a:p>
                      <a:r>
                        <a:rPr lang="nl-NL" sz="1100" b="0" dirty="0"/>
                        <a:t>ICT</a:t>
                      </a:r>
                      <a:endParaRPr lang="nl-NL" dirty="0"/>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ICT (software) van Avres is niet toekomstbestendig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3332"/>
                          </a:solidFill>
                          <a:effectLst/>
                          <a:uLnTx/>
                          <a:uFillTx/>
                          <a:latin typeface="+mn-lt"/>
                          <a:ea typeface="+mn-ea"/>
                          <a:cs typeface="+mn-cs"/>
                        </a:rPr>
                        <a:t>Investering in procesoptimalisatie t.b.v. ontwikkeling van cliënten</a:t>
                      </a:r>
                    </a:p>
                  </a:txBody>
                  <a:tcPr>
                    <a:solidFill>
                      <a:schemeClr val="accent3">
                        <a:lumMod val="40000"/>
                        <a:lumOff val="60000"/>
                      </a:schemeClr>
                    </a:solidFill>
                  </a:tcPr>
                </a:tc>
                <a:tc>
                  <a:txBody>
                    <a:bodyPr/>
                    <a:lstStyle/>
                    <a:p>
                      <a:r>
                        <a:rPr lang="nl-NL" sz="1000" b="0" dirty="0"/>
                        <a:t>+25% kosten ICT</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33332"/>
                          </a:solidFill>
                          <a:effectLst/>
                          <a:uLnTx/>
                          <a:uFillTx/>
                          <a:latin typeface="+mn-lt"/>
                          <a:ea typeface="+mn-ea"/>
                          <a:cs typeface="+mn-cs"/>
                        </a:rPr>
                        <a:t>Hogere (+25%)</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0" i="0" u="none" strike="noStrike" kern="1200" cap="none" spc="0" normalizeH="0" baseline="0" noProof="0" dirty="0">
                          <a:ln>
                            <a:noFill/>
                          </a:ln>
                          <a:solidFill>
                            <a:srgbClr val="333332"/>
                          </a:solidFill>
                          <a:effectLst/>
                          <a:uLnTx/>
                          <a:uFillTx/>
                          <a:latin typeface="+mn-lt"/>
                          <a:ea typeface="+mn-ea"/>
                          <a:cs typeface="+mn-cs"/>
                        </a:rPr>
                        <a:t>kosten ICT</a:t>
                      </a:r>
                      <a:br>
                        <a:rPr kumimoji="0" lang="nl-NL" sz="1100" b="0" i="0" u="none" strike="noStrike" kern="1200" cap="none" spc="0" normalizeH="0" baseline="0" noProof="0" dirty="0">
                          <a:ln>
                            <a:noFill/>
                          </a:ln>
                          <a:solidFill>
                            <a:srgbClr val="333332"/>
                          </a:solidFill>
                          <a:effectLst/>
                          <a:uLnTx/>
                          <a:uFillTx/>
                          <a:latin typeface="+mn-lt"/>
                          <a:ea typeface="+mn-ea"/>
                          <a:cs typeface="+mn-cs"/>
                        </a:rPr>
                      </a:br>
                      <a:r>
                        <a:rPr kumimoji="0" lang="nl-NL" sz="1100" b="1" i="0" u="none" strike="noStrike" kern="1200" cap="none" spc="0" normalizeH="0" baseline="0" noProof="0" dirty="0">
                          <a:ln>
                            <a:noFill/>
                          </a:ln>
                          <a:solidFill>
                            <a:schemeClr val="tx2"/>
                          </a:solidFill>
                          <a:effectLst/>
                          <a:uLnTx/>
                          <a:uFillTx/>
                          <a:latin typeface="+mn-lt"/>
                          <a:ea typeface="+mn-ea"/>
                          <a:cs typeface="+mn-cs"/>
                        </a:rPr>
                        <a:t>- € 123.000</a:t>
                      </a:r>
                    </a:p>
                  </a:txBody>
                  <a:tcPr>
                    <a:solidFill>
                      <a:schemeClr val="accent3">
                        <a:lumMod val="20000"/>
                        <a:lumOff val="80000"/>
                      </a:schemeClr>
                    </a:solidFill>
                  </a:tcPr>
                </a:tc>
                <a:extLst>
                  <a:ext uri="{0D108BD9-81ED-4DB2-BD59-A6C34878D82A}">
                    <a16:rowId xmlns:a16="http://schemas.microsoft.com/office/drawing/2014/main" val="3878909100"/>
                  </a:ext>
                </a:extLst>
              </a:tr>
              <a:tr h="566694">
                <a:tc vMerge="1">
                  <a:txBody>
                    <a:bodyPr/>
                    <a:lstStyle/>
                    <a:p>
                      <a:pPr algn="ctr"/>
                      <a:endParaRPr lang="nl-NL" sz="1200" b="1" dirty="0">
                        <a:solidFill>
                          <a:srgbClr val="FFFFFF"/>
                        </a:solidFill>
                      </a:endParaRPr>
                    </a:p>
                  </a:txBody>
                  <a:tcPr vert="vert270">
                    <a:solidFill>
                      <a:schemeClr val="accent4"/>
                    </a:solidFill>
                  </a:tcPr>
                </a:tc>
                <a:tc>
                  <a:txBody>
                    <a:bodyPr/>
                    <a:lstStyle/>
                    <a:p>
                      <a:r>
                        <a:rPr lang="nl-NL" sz="1100" i="0" dirty="0"/>
                        <a:t>Ambitiefonds</a:t>
                      </a:r>
                      <a:br>
                        <a:rPr lang="nl-NL" sz="1100" i="0" dirty="0"/>
                      </a:br>
                      <a:r>
                        <a:rPr lang="nl-NL" sz="1100" b="1" dirty="0"/>
                        <a:t>(zie pagina 53)</a:t>
                      </a:r>
                      <a:endParaRPr lang="nl-NL" sz="1100" i="0" dirty="0"/>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3C3C3B"/>
                          </a:solidFill>
                          <a:effectLst/>
                          <a:uLnTx/>
                          <a:uFillTx/>
                          <a:latin typeface="Ebrima"/>
                          <a:ea typeface="+mn-ea"/>
                          <a:cs typeface="+mn-cs"/>
                        </a:rPr>
                        <a:t>Niet van toepassing</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i="0" dirty="0"/>
                        <a:t>Ambitiefonds inrichten en vullen met reserves en mogelijk gemeentelijke gelden</a:t>
                      </a:r>
                    </a:p>
                  </a:txBody>
                  <a:tcPr>
                    <a:solidFill>
                      <a:schemeClr val="accent3">
                        <a:lumMod val="40000"/>
                        <a:lumOff val="60000"/>
                      </a:schemeClr>
                    </a:solidFill>
                  </a:tcPr>
                </a:tc>
                <a:tc>
                  <a:txBody>
                    <a:bodyPr/>
                    <a:lstStyle/>
                    <a:p>
                      <a:r>
                        <a:rPr lang="nl-NL" sz="1000" dirty="0"/>
                        <a:t>Ambitiefonds dekt structurele investeringen </a:t>
                      </a:r>
                      <a:r>
                        <a:rPr lang="nl-NL" sz="1000" b="1" dirty="0"/>
                        <a:t>(zie pagina 56)</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33332"/>
                          </a:solidFill>
                          <a:effectLst/>
                          <a:uLnTx/>
                          <a:uFillTx/>
                          <a:latin typeface="Ebrima"/>
                          <a:ea typeface="+mn-ea"/>
                          <a:cs typeface="+mn-cs"/>
                        </a:rPr>
                        <a:t>Startkapitaal en uitkering per jaar vaststellen</a:t>
                      </a:r>
                    </a:p>
                  </a:txBody>
                  <a:tcPr>
                    <a:solidFill>
                      <a:schemeClr val="accent3">
                        <a:lumMod val="20000"/>
                        <a:lumOff val="80000"/>
                      </a:schemeClr>
                    </a:solidFill>
                  </a:tcPr>
                </a:tc>
                <a:extLst>
                  <a:ext uri="{0D108BD9-81ED-4DB2-BD59-A6C34878D82A}">
                    <a16:rowId xmlns:a16="http://schemas.microsoft.com/office/drawing/2014/main" val="1567619769"/>
                  </a:ext>
                </a:extLst>
              </a:tr>
            </a:tbl>
          </a:graphicData>
        </a:graphic>
      </p:graphicFrame>
      <p:sp>
        <p:nvSpPr>
          <p:cNvPr id="7" name="Title 4">
            <a:extLst>
              <a:ext uri="{FF2B5EF4-FFF2-40B4-BE49-F238E27FC236}">
                <a16:creationId xmlns:a16="http://schemas.microsoft.com/office/drawing/2014/main" id="{3B7E24C7-4889-4B3F-B486-AFF6F28E6D4C}"/>
              </a:ext>
            </a:extLst>
          </p:cNvPr>
          <p:cNvSpPr txBox="1">
            <a:spLocks/>
          </p:cNvSpPr>
          <p:nvPr/>
        </p:nvSpPr>
        <p:spPr bwMode="gray">
          <a:xfrm>
            <a:off x="1076758" y="4491031"/>
            <a:ext cx="8568000" cy="661814"/>
          </a:xfrm>
          <a:prstGeom prst="rect">
            <a:avLst/>
          </a:prstGeom>
        </p:spPr>
        <p:txBody>
          <a:bodyPr vert="horz" lIns="0" tIns="0" rIns="0" bIns="0" rtlCol="0" anchor="b">
            <a:noAutofit/>
          </a:bodyPr>
          <a:lstStyle>
            <a:lvl1pPr algn="l" defTabSz="801929" rtl="0" eaLnBrk="1" latinLnBrk="0" hangingPunct="1">
              <a:spcBef>
                <a:spcPct val="0"/>
              </a:spcBef>
              <a:buNone/>
              <a:defRPr sz="1900" b="1" kern="1200" baseline="0">
                <a:solidFill>
                  <a:schemeClr val="tx1"/>
                </a:solidFill>
                <a:latin typeface="+mj-lt"/>
                <a:ea typeface="+mj-ea"/>
                <a:cs typeface="+mj-cs"/>
              </a:defRPr>
            </a:lvl1pPr>
          </a:lstStyle>
          <a:p>
            <a:pPr lvl="0"/>
            <a:r>
              <a:rPr lang="nl-NL" sz="2400" b="1" dirty="0"/>
              <a:t>Juist nu investeren</a:t>
            </a:r>
            <a:r>
              <a:rPr lang="nl-NL" sz="2400" dirty="0"/>
              <a:t>: breder sociaal domein </a:t>
            </a:r>
          </a:p>
        </p:txBody>
      </p:sp>
      <p:graphicFrame>
        <p:nvGraphicFramePr>
          <p:cNvPr id="11" name="Table 2">
            <a:extLst>
              <a:ext uri="{FF2B5EF4-FFF2-40B4-BE49-F238E27FC236}">
                <a16:creationId xmlns:a16="http://schemas.microsoft.com/office/drawing/2014/main" id="{86FE36FA-598A-4380-AD0E-C76228A129F2}"/>
              </a:ext>
            </a:extLst>
          </p:cNvPr>
          <p:cNvGraphicFramePr>
            <a:graphicFrameLocks noGrp="1"/>
          </p:cNvGraphicFramePr>
          <p:nvPr>
            <p:extLst>
              <p:ext uri="{D42A27DB-BD31-4B8C-83A1-F6EECF244321}">
                <p14:modId xmlns:p14="http://schemas.microsoft.com/office/powerpoint/2010/main" val="3265771806"/>
              </p:ext>
            </p:extLst>
          </p:nvPr>
        </p:nvGraphicFramePr>
        <p:xfrm>
          <a:off x="0" y="5261339"/>
          <a:ext cx="10691814" cy="2061451"/>
        </p:xfrm>
        <a:graphic>
          <a:graphicData uri="http://schemas.openxmlformats.org/drawingml/2006/table">
            <a:tbl>
              <a:tblPr firstRow="1" bandRow="1">
                <a:tableStyleId>{93296810-A885-4BE3-A3E7-6D5BEEA58F35}</a:tableStyleId>
              </a:tblPr>
              <a:tblGrid>
                <a:gridCol w="654921">
                  <a:extLst>
                    <a:ext uri="{9D8B030D-6E8A-4147-A177-3AD203B41FA5}">
                      <a16:colId xmlns:a16="http://schemas.microsoft.com/office/drawing/2014/main" val="4079992816"/>
                    </a:ext>
                  </a:extLst>
                </a:gridCol>
                <a:gridCol w="1922909">
                  <a:extLst>
                    <a:ext uri="{9D8B030D-6E8A-4147-A177-3AD203B41FA5}">
                      <a16:colId xmlns:a16="http://schemas.microsoft.com/office/drawing/2014/main" val="921057710"/>
                    </a:ext>
                  </a:extLst>
                </a:gridCol>
                <a:gridCol w="2101174">
                  <a:extLst>
                    <a:ext uri="{9D8B030D-6E8A-4147-A177-3AD203B41FA5}">
                      <a16:colId xmlns:a16="http://schemas.microsoft.com/office/drawing/2014/main" val="4221413729"/>
                    </a:ext>
                  </a:extLst>
                </a:gridCol>
                <a:gridCol w="2393005">
                  <a:extLst>
                    <a:ext uri="{9D8B030D-6E8A-4147-A177-3AD203B41FA5}">
                      <a16:colId xmlns:a16="http://schemas.microsoft.com/office/drawing/2014/main" val="1910668162"/>
                    </a:ext>
                  </a:extLst>
                </a:gridCol>
                <a:gridCol w="2062263">
                  <a:extLst>
                    <a:ext uri="{9D8B030D-6E8A-4147-A177-3AD203B41FA5}">
                      <a16:colId xmlns:a16="http://schemas.microsoft.com/office/drawing/2014/main" val="1354888533"/>
                    </a:ext>
                  </a:extLst>
                </a:gridCol>
                <a:gridCol w="1557542">
                  <a:extLst>
                    <a:ext uri="{9D8B030D-6E8A-4147-A177-3AD203B41FA5}">
                      <a16:colId xmlns:a16="http://schemas.microsoft.com/office/drawing/2014/main" val="1704304516"/>
                    </a:ext>
                  </a:extLst>
                </a:gridCol>
              </a:tblGrid>
              <a:tr h="619505">
                <a:tc>
                  <a:txBody>
                    <a:bodyPr/>
                    <a:lstStyle/>
                    <a:p>
                      <a:endParaRPr lang="nl-NL" sz="1200" b="1" dirty="0">
                        <a:solidFill>
                          <a:schemeClr val="bg2"/>
                        </a:solidFill>
                      </a:endParaRPr>
                    </a:p>
                  </a:txBody>
                  <a:tcPr/>
                </a:tc>
                <a:tc>
                  <a:txBody>
                    <a:bodyPr/>
                    <a:lstStyle/>
                    <a:p>
                      <a:r>
                        <a:rPr lang="nl-NL" sz="1200" b="1" dirty="0">
                          <a:solidFill>
                            <a:schemeClr val="bg2"/>
                          </a:solidFill>
                        </a:rPr>
                        <a:t>Post</a:t>
                      </a:r>
                    </a:p>
                  </a:txBody>
                  <a:tcPr/>
                </a:tc>
                <a:tc>
                  <a:txBody>
                    <a:bodyPr/>
                    <a:lstStyle/>
                    <a:p>
                      <a:r>
                        <a:rPr lang="nl-NL" sz="1200" b="0" dirty="0">
                          <a:solidFill>
                            <a:schemeClr val="bg2"/>
                          </a:solidFill>
                        </a:rPr>
                        <a:t>(Belangrijkste) </a:t>
                      </a:r>
                      <a:r>
                        <a:rPr lang="nl-NL" sz="1200" b="1" dirty="0">
                          <a:solidFill>
                            <a:schemeClr val="bg2"/>
                          </a:solidFill>
                        </a:rPr>
                        <a:t/>
                      </a:r>
                      <a:br>
                        <a:rPr lang="nl-NL" sz="1200" b="1" dirty="0">
                          <a:solidFill>
                            <a:schemeClr val="bg2"/>
                          </a:solidFill>
                        </a:rPr>
                      </a:br>
                      <a:r>
                        <a:rPr lang="nl-NL" sz="1200" b="1" dirty="0">
                          <a:solidFill>
                            <a:schemeClr val="bg2"/>
                          </a:solidFill>
                        </a:rPr>
                        <a:t>Autonome veranderingen</a:t>
                      </a:r>
                    </a:p>
                  </a:txBody>
                  <a:tcPr/>
                </a:tc>
                <a:tc>
                  <a:txBody>
                    <a:bodyPr/>
                    <a:lstStyle/>
                    <a:p>
                      <a:r>
                        <a:rPr lang="nl-NL" sz="1200" b="1" dirty="0">
                          <a:solidFill>
                            <a:schemeClr val="bg2"/>
                          </a:solidFill>
                        </a:rPr>
                        <a:t>Keuze</a:t>
                      </a:r>
                    </a:p>
                  </a:txBody>
                  <a:tcPr/>
                </a:tc>
                <a:tc>
                  <a:txBody>
                    <a:bodyPr/>
                    <a:lstStyle/>
                    <a:p>
                      <a:r>
                        <a:rPr lang="nl-NL" sz="1200" b="1" dirty="0">
                          <a:solidFill>
                            <a:schemeClr val="bg2"/>
                          </a:solidFill>
                        </a:rPr>
                        <a:t>Effect</a:t>
                      </a:r>
                    </a:p>
                  </a:txBody>
                  <a:tcPr/>
                </a:tc>
                <a:tc>
                  <a:txBody>
                    <a:bodyPr/>
                    <a:lstStyle/>
                    <a:p>
                      <a:r>
                        <a:rPr lang="nl-NL" sz="1200" b="1" dirty="0">
                          <a:solidFill>
                            <a:schemeClr val="bg2"/>
                          </a:solidFill>
                        </a:rPr>
                        <a:t>Financieel effect gemeenten</a:t>
                      </a:r>
                    </a:p>
                  </a:txBody>
                  <a:tcPr/>
                </a:tc>
                <a:extLst>
                  <a:ext uri="{0D108BD9-81ED-4DB2-BD59-A6C34878D82A}">
                    <a16:rowId xmlns:a16="http://schemas.microsoft.com/office/drawing/2014/main" val="2140858874"/>
                  </a:ext>
                </a:extLst>
              </a:tr>
              <a:tr h="740906">
                <a:tc rowSpan="2">
                  <a:txBody>
                    <a:bodyPr/>
                    <a:lstStyle/>
                    <a:p>
                      <a:pPr algn="ctr"/>
                      <a:r>
                        <a:rPr lang="nl-NL" sz="1200" b="1" dirty="0">
                          <a:solidFill>
                            <a:srgbClr val="FFFFFF"/>
                          </a:solidFill>
                        </a:rPr>
                        <a:t>Sociaal domein breed</a:t>
                      </a:r>
                    </a:p>
                  </a:txBody>
                  <a:tcPr vert="vert270">
                    <a:solidFill>
                      <a:srgbClr val="C9D6A5"/>
                    </a:solidFill>
                  </a:tcPr>
                </a:tc>
                <a:tc>
                  <a:txBody>
                    <a:bodyPr/>
                    <a:lstStyle/>
                    <a:p>
                      <a:r>
                        <a:rPr lang="nl-NL" sz="1100" b="0" dirty="0"/>
                        <a:t>Uitstroom (BUIG-budget)</a:t>
                      </a:r>
                    </a:p>
                  </a:txBody>
                  <a:tcP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nl-NL" sz="1100" b="0" i="0" u="none" strike="noStrike" dirty="0">
                          <a:solidFill>
                            <a:srgbClr val="3C3C3B"/>
                          </a:solidFill>
                          <a:effectLst/>
                          <a:latin typeface="Ebrima" panose="02000000000000000000" pitchFamily="2" charset="0"/>
                        </a:rPr>
                        <a:t>Continue onzekerheden in het BUIG-budget (hoogte en verdeling vanuit het Rijk)</a:t>
                      </a: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investeert in de ontwikkeling van cliënten, stijgt de netto duurzame uitstroom </a:t>
                      </a:r>
                    </a:p>
                  </a:txBody>
                  <a:tcPr>
                    <a:solidFill>
                      <a:schemeClr val="accent3">
                        <a:lumMod val="40000"/>
                        <a:lumOff val="60000"/>
                      </a:schemeClr>
                    </a:solidFill>
                  </a:tcPr>
                </a:tc>
                <a:tc>
                  <a:txBody>
                    <a:bodyPr/>
                    <a:lstStyle/>
                    <a:p>
                      <a:r>
                        <a:rPr lang="nl-NL" sz="1000" b="0" dirty="0"/>
                        <a:t>Netto duurzame uitstroom stijgt met gemiddeld </a:t>
                      </a:r>
                      <a:r>
                        <a:rPr lang="nl-NL" sz="1000" b="1" dirty="0"/>
                        <a:t>60</a:t>
                      </a:r>
                      <a:r>
                        <a:rPr lang="nl-NL" sz="1000" b="0" dirty="0"/>
                        <a:t> uitkeringen per jaar</a:t>
                      </a:r>
                    </a:p>
                  </a:txBody>
                  <a:tcPr>
                    <a:solidFill>
                      <a:schemeClr val="accent3">
                        <a:lumMod val="20000"/>
                        <a:lumOff val="80000"/>
                      </a:schemeClr>
                    </a:solidFill>
                  </a:tcPr>
                </a:tc>
                <a:tc>
                  <a:txBody>
                    <a:bodyPr/>
                    <a:lstStyle/>
                    <a:p>
                      <a:pPr marL="0" marR="0" lvl="0" indent="0" algn="r" defTabSz="801929"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3C3C3B"/>
                          </a:solidFill>
                          <a:effectLst/>
                          <a:latin typeface="Ebrima" panose="02000000000000000000" pitchFamily="2" charset="0"/>
                        </a:rPr>
                        <a:t>Meer uitstroom</a:t>
                      </a:r>
                      <a:br>
                        <a:rPr lang="en-US" sz="1100" b="0" i="0" u="none" strike="noStrike" dirty="0">
                          <a:solidFill>
                            <a:srgbClr val="3C3C3B"/>
                          </a:solidFill>
                          <a:effectLst/>
                          <a:latin typeface="Ebrima" panose="02000000000000000000" pitchFamily="2" charset="0"/>
                        </a:rPr>
                      </a:br>
                      <a:r>
                        <a:rPr lang="en-US" sz="1100" b="0" i="0" u="none" strike="noStrike" dirty="0">
                          <a:solidFill>
                            <a:srgbClr val="3C3C3B"/>
                          </a:solidFill>
                          <a:effectLst/>
                          <a:latin typeface="Ebrima" panose="02000000000000000000" pitchFamily="2" charset="0"/>
                        </a:rPr>
                        <a:t> </a:t>
                      </a:r>
                      <a:r>
                        <a:rPr kumimoji="0" lang="nl-NL" sz="1100" b="1" i="0" u="none" strike="noStrike" kern="1200" cap="none" spc="0" normalizeH="0" baseline="0" noProof="0" dirty="0">
                          <a:ln>
                            <a:noFill/>
                          </a:ln>
                          <a:solidFill>
                            <a:srgbClr val="00B050"/>
                          </a:solidFill>
                          <a:effectLst/>
                          <a:uLnTx/>
                          <a:uFillTx/>
                          <a:latin typeface="+mn-lt"/>
                          <a:ea typeface="+mn-ea"/>
                          <a:cs typeface="+mn-cs"/>
                        </a:rPr>
                        <a:t>+ € 901.000</a:t>
                      </a:r>
                    </a:p>
                    <a:p>
                      <a:pPr algn="r" fontAlgn="ctr"/>
                      <a:endParaRPr lang="en-US" sz="1100" b="0" i="0" u="none" strike="noStrike" dirty="0">
                        <a:solidFill>
                          <a:srgbClr val="3C3C3B"/>
                        </a:solidFill>
                        <a:effectLst/>
                        <a:latin typeface="Ebrima" panose="02000000000000000000" pitchFamily="2" charset="0"/>
                      </a:endParaRPr>
                    </a:p>
                  </a:txBody>
                  <a:tcPr anchor="ctr">
                    <a:solidFill>
                      <a:schemeClr val="accent3">
                        <a:lumMod val="20000"/>
                        <a:lumOff val="80000"/>
                      </a:schemeClr>
                    </a:solidFill>
                  </a:tcPr>
                </a:tc>
                <a:extLst>
                  <a:ext uri="{0D108BD9-81ED-4DB2-BD59-A6C34878D82A}">
                    <a16:rowId xmlns:a16="http://schemas.microsoft.com/office/drawing/2014/main" val="1786900364"/>
                  </a:ext>
                </a:extLst>
              </a:tr>
              <a:tr h="413486">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Schulddienstverlening (voorveld), Wmo en (in mindere mate) Jeugd</a:t>
                      </a:r>
                    </a:p>
                  </a:txBody>
                  <a:tcPr>
                    <a:solidFill>
                      <a:schemeClr val="accent3">
                        <a:lumMod val="20000"/>
                        <a:lumOff val="80000"/>
                      </a:schemeClr>
                    </a:solidFill>
                  </a:tcPr>
                </a:tc>
                <a:tc>
                  <a:txBody>
                    <a:bodyPr/>
                    <a:lstStyle/>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Complexere casuïstiek</a:t>
                      </a:r>
                    </a:p>
                    <a:p>
                      <a:pPr marL="171450" marR="0" lvl="0" indent="-171450" algn="l" defTabSz="801929"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nl-NL" sz="1100" b="0" u="none" strike="noStrike" kern="1200" cap="none" spc="0" normalizeH="0" baseline="0" noProof="0" dirty="0">
                          <a:ln>
                            <a:noFill/>
                          </a:ln>
                          <a:solidFill>
                            <a:srgbClr val="3C3C3B"/>
                          </a:solidFill>
                          <a:effectLst/>
                          <a:uLnTx/>
                          <a:uFillTx/>
                        </a:rPr>
                        <a:t>Druk op capaciteit</a:t>
                      </a:r>
                      <a:endParaRPr kumimoji="0" lang="nl-NL" sz="1100" b="0" i="0" u="none" strike="noStrike" kern="1200" cap="none" spc="0" normalizeH="0" baseline="0" noProof="0" dirty="0">
                        <a:ln>
                          <a:noFill/>
                        </a:ln>
                        <a:solidFill>
                          <a:srgbClr val="3C3C3B"/>
                        </a:solidFill>
                        <a:effectLst/>
                        <a:uLnTx/>
                        <a:uFillTx/>
                        <a:latin typeface="Ebrima" panose="02000000000000000000" pitchFamily="2" charset="0"/>
                        <a:ea typeface="+mn-ea"/>
                        <a:cs typeface="+mn-cs"/>
                      </a:endParaRPr>
                    </a:p>
                  </a:txBody>
                  <a:tcPr anchor="ctr">
                    <a:solidFill>
                      <a:schemeClr val="accent5">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000" b="1" dirty="0"/>
                        <a:t>Omdat Avres meer kan investeren in het raakvlak met andere domeinen in het sociaal domein, neemt de druk daar af.</a:t>
                      </a:r>
                    </a:p>
                  </a:txBody>
                  <a:tcPr>
                    <a:solidFill>
                      <a:schemeClr val="accent3">
                        <a:lumMod val="40000"/>
                        <a:lumOff val="60000"/>
                      </a:schemeClr>
                    </a:solidFill>
                  </a:tcPr>
                </a:tc>
                <a:tc>
                  <a:txBody>
                    <a:bodyPr/>
                    <a:lstStyle/>
                    <a:p>
                      <a:r>
                        <a:rPr lang="nl-NL" sz="1000" b="0" dirty="0"/>
                        <a:t>Druk op gemeentelijke voorzieningen neemt af</a:t>
                      </a:r>
                    </a:p>
                  </a:txBody>
                  <a:tcPr>
                    <a:solidFill>
                      <a:schemeClr val="accent3">
                        <a:lumMod val="20000"/>
                        <a:lumOff val="80000"/>
                      </a:schemeClr>
                    </a:solidFill>
                  </a:tcPr>
                </a:tc>
                <a:tc>
                  <a:txBody>
                    <a:bodyPr/>
                    <a:lstStyle/>
                    <a:p>
                      <a:pPr algn="r"/>
                      <a:r>
                        <a:rPr lang="nl-NL" sz="1400" b="1" dirty="0">
                          <a:solidFill>
                            <a:srgbClr val="00B050"/>
                          </a:solidFill>
                        </a:rPr>
                        <a:t>+/+</a:t>
                      </a:r>
                    </a:p>
                  </a:txBody>
                  <a:tcPr>
                    <a:solidFill>
                      <a:schemeClr val="accent3">
                        <a:lumMod val="20000"/>
                        <a:lumOff val="80000"/>
                      </a:schemeClr>
                    </a:solidFill>
                  </a:tcPr>
                </a:tc>
                <a:extLst>
                  <a:ext uri="{0D108BD9-81ED-4DB2-BD59-A6C34878D82A}">
                    <a16:rowId xmlns:a16="http://schemas.microsoft.com/office/drawing/2014/main" val="110643111"/>
                  </a:ext>
                </a:extLst>
              </a:tr>
            </a:tbl>
          </a:graphicData>
        </a:graphic>
      </p:graphicFrame>
    </p:spTree>
    <p:extLst>
      <p:ext uri="{BB962C8B-B14F-4D97-AF65-F5344CB8AC3E}">
        <p14:creationId xmlns:p14="http://schemas.microsoft.com/office/powerpoint/2010/main" val="2828356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b="1" dirty="0"/>
              <a:t>Juist nu investeren</a:t>
            </a:r>
            <a:r>
              <a:rPr lang="nl-NL" sz="2400" dirty="0"/>
              <a:t>: saldo kosten en baten</a:t>
            </a:r>
          </a:p>
        </p:txBody>
      </p:sp>
      <p:sp>
        <p:nvSpPr>
          <p:cNvPr id="2" name="Slide Number Placeholder 1">
            <a:extLst>
              <a:ext uri="{FF2B5EF4-FFF2-40B4-BE49-F238E27FC236}">
                <a16:creationId xmlns:a16="http://schemas.microsoft.com/office/drawing/2014/main" id="{E1C28440-7255-440B-9072-6DD0C0F5DBFA}"/>
              </a:ext>
            </a:extLst>
          </p:cNvPr>
          <p:cNvSpPr>
            <a:spLocks noGrp="1"/>
          </p:cNvSpPr>
          <p:nvPr>
            <p:ph type="sldNum" sz="quarter" idx="20"/>
          </p:nvPr>
        </p:nvSpPr>
        <p:spPr/>
        <p:txBody>
          <a:bodyPr/>
          <a:lstStyle/>
          <a:p>
            <a:fld id="{1336C48C-F87C-4E4B-81EF-5027B17D1F61}" type="slidenum">
              <a:rPr lang="nl-NL" noProof="1" smtClean="0"/>
              <a:pPr/>
              <a:t>52</a:t>
            </a:fld>
            <a:endParaRPr lang="nl-NL" noProof="1"/>
          </a:p>
        </p:txBody>
      </p:sp>
      <p:graphicFrame>
        <p:nvGraphicFramePr>
          <p:cNvPr id="9" name="Table 2">
            <a:extLst>
              <a:ext uri="{FF2B5EF4-FFF2-40B4-BE49-F238E27FC236}">
                <a16:creationId xmlns:a16="http://schemas.microsoft.com/office/drawing/2014/main" id="{860F443F-56BA-40CF-8CCE-C353EFA5975B}"/>
              </a:ext>
            </a:extLst>
          </p:cNvPr>
          <p:cNvGraphicFramePr>
            <a:graphicFrameLocks noGrp="1"/>
          </p:cNvGraphicFramePr>
          <p:nvPr>
            <p:extLst>
              <p:ext uri="{D42A27DB-BD31-4B8C-83A1-F6EECF244321}">
                <p14:modId xmlns:p14="http://schemas.microsoft.com/office/powerpoint/2010/main" val="3184981905"/>
              </p:ext>
            </p:extLst>
          </p:nvPr>
        </p:nvGraphicFramePr>
        <p:xfrm>
          <a:off x="1070042" y="1820987"/>
          <a:ext cx="8711267" cy="5780988"/>
        </p:xfrm>
        <a:graphic>
          <a:graphicData uri="http://schemas.openxmlformats.org/drawingml/2006/table">
            <a:tbl>
              <a:tblPr firstRow="1" bandRow="1">
                <a:tableStyleId>{5C22544A-7EE6-4342-B048-85BDC9FD1C3A}</a:tableStyleId>
              </a:tblPr>
              <a:tblGrid>
                <a:gridCol w="727984">
                  <a:extLst>
                    <a:ext uri="{9D8B030D-6E8A-4147-A177-3AD203B41FA5}">
                      <a16:colId xmlns:a16="http://schemas.microsoft.com/office/drawing/2014/main" val="4079992816"/>
                    </a:ext>
                  </a:extLst>
                </a:gridCol>
                <a:gridCol w="1456451">
                  <a:extLst>
                    <a:ext uri="{9D8B030D-6E8A-4147-A177-3AD203B41FA5}">
                      <a16:colId xmlns:a16="http://schemas.microsoft.com/office/drawing/2014/main" val="921057710"/>
                    </a:ext>
                  </a:extLst>
                </a:gridCol>
                <a:gridCol w="2547783">
                  <a:extLst>
                    <a:ext uri="{9D8B030D-6E8A-4147-A177-3AD203B41FA5}">
                      <a16:colId xmlns:a16="http://schemas.microsoft.com/office/drawing/2014/main" val="4221413729"/>
                    </a:ext>
                  </a:extLst>
                </a:gridCol>
                <a:gridCol w="3979049">
                  <a:extLst>
                    <a:ext uri="{9D8B030D-6E8A-4147-A177-3AD203B41FA5}">
                      <a16:colId xmlns:a16="http://schemas.microsoft.com/office/drawing/2014/main" val="2115939362"/>
                    </a:ext>
                  </a:extLst>
                </a:gridCol>
              </a:tblGrid>
              <a:tr h="597780">
                <a:tc>
                  <a:txBody>
                    <a:bodyPr/>
                    <a:lstStyle/>
                    <a:p>
                      <a:endParaRPr lang="nl-NL" sz="1200" b="1" dirty="0">
                        <a:solidFill>
                          <a:schemeClr val="bg2"/>
                        </a:solidFill>
                      </a:endParaRPr>
                    </a:p>
                  </a:txBody>
                  <a:tcPr/>
                </a:tc>
                <a:tc>
                  <a:txBody>
                    <a:bodyPr/>
                    <a:lstStyle/>
                    <a:p>
                      <a:r>
                        <a:rPr lang="nl-NL" sz="1200" b="1" dirty="0">
                          <a:solidFill>
                            <a:schemeClr val="bg2"/>
                          </a:solidFill>
                        </a:rPr>
                        <a:t>Categorie</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Netto saldo van kosten en baten </a:t>
                      </a:r>
                      <a:br>
                        <a:rPr lang="nl-NL" sz="1200" b="1" dirty="0">
                          <a:solidFill>
                            <a:schemeClr val="bg2"/>
                          </a:solidFill>
                        </a:rPr>
                      </a:br>
                      <a:r>
                        <a:rPr lang="nl-NL" sz="1200" b="1" dirty="0">
                          <a:solidFill>
                            <a:schemeClr val="bg2"/>
                          </a:solidFill>
                        </a:rPr>
                        <a:t>(-10 %/+10 %)</a:t>
                      </a:r>
                    </a:p>
                  </a:txBody>
                  <a:tcPr>
                    <a:lnB w="12700" cap="flat" cmpd="sng" algn="ctr">
                      <a:solidFill>
                        <a:schemeClr val="tx1"/>
                      </a:solidFill>
                      <a:prstDash val="solid"/>
                      <a:round/>
                      <a:headEnd type="none" w="med" len="med"/>
                      <a:tailEnd type="none" w="med" len="med"/>
                    </a:lnB>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200" b="1" dirty="0">
                          <a:solidFill>
                            <a:schemeClr val="bg2"/>
                          </a:solidFill>
                        </a:rPr>
                        <a:t>Duiding</a:t>
                      </a:r>
                    </a:p>
                  </a:txBody>
                  <a:tcPr>
                    <a:lnB w="38100" cmpd="sng">
                      <a:noFill/>
                    </a:lnB>
                  </a:tcPr>
                </a:tc>
                <a:extLst>
                  <a:ext uri="{0D108BD9-81ED-4DB2-BD59-A6C34878D82A}">
                    <a16:rowId xmlns:a16="http://schemas.microsoft.com/office/drawing/2014/main" val="2140858874"/>
                  </a:ext>
                </a:extLst>
              </a:tr>
              <a:tr h="1076004">
                <a:tc rowSpan="4">
                  <a:txBody>
                    <a:bodyPr/>
                    <a:lstStyle/>
                    <a:p>
                      <a:pPr algn="ctr"/>
                      <a:r>
                        <a:rPr lang="nl-NL" sz="1200" b="1" dirty="0">
                          <a:solidFill>
                            <a:srgbClr val="FFFFFF"/>
                          </a:solidFill>
                        </a:rPr>
                        <a:t>Saldo’s </a:t>
                      </a:r>
                      <a:br>
                        <a:rPr lang="nl-NL" sz="1200" b="1" dirty="0">
                          <a:solidFill>
                            <a:srgbClr val="FFFFFF"/>
                          </a:solidFill>
                        </a:rPr>
                      </a:br>
                      <a:r>
                        <a:rPr lang="nl-NL" sz="1200" b="1" dirty="0">
                          <a:solidFill>
                            <a:srgbClr val="FFFFFF"/>
                          </a:solidFill>
                        </a:rPr>
                        <a:t>begroting Avres</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0" dirty="0"/>
                        <a:t>Wettelijke taken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r" fontAlgn="ctr"/>
                      <a:r>
                        <a:rPr lang="en-US" sz="1200" b="1" i="0" u="none" strike="noStrike" dirty="0">
                          <a:solidFill>
                            <a:srgbClr val="3C3C3B"/>
                          </a:solidFill>
                          <a:effectLst/>
                          <a:latin typeface="Ebrima" panose="02000000000000000000" pitchFamily="2" charset="0"/>
                        </a:rPr>
                        <a:t> </a:t>
                      </a:r>
                      <a:r>
                        <a:rPr lang="en-US" sz="1200" b="1" i="0" u="none" strike="noStrike" dirty="0">
                          <a:solidFill>
                            <a:srgbClr val="FF0000"/>
                          </a:solidFill>
                          <a:effectLst/>
                          <a:latin typeface="Ebrima" panose="02000000000000000000" pitchFamily="2" charset="0"/>
                        </a:rPr>
                        <a:t>€ - 334.000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l" fontAlgn="ct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wettelijke</a:t>
                      </a:r>
                      <a:r>
                        <a:rPr lang="en-US" sz="1200" b="0" i="0" u="none" strike="noStrike" dirty="0">
                          <a:solidFill>
                            <a:srgbClr val="333332"/>
                          </a:solidFill>
                          <a:effectLst/>
                          <a:latin typeface="Ebrima" panose="02000000000000000000" pitchFamily="2" charset="0"/>
                        </a:rPr>
                        <a:t> taken sluit negatief door de investering in de ontwikkellijnen, de productiviteit, de toeleiding en specifieke doelgroepen. De toegevoegde waarde stijgt daarbij aanzienlijk.</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786900364"/>
                  </a:ext>
                </a:extLst>
              </a:tr>
              <a:tr h="1076004">
                <a:tc vMerge="1">
                  <a:txBody>
                    <a:bodyPr/>
                    <a:lstStyle/>
                    <a:p>
                      <a:pPr algn="ctr"/>
                      <a:r>
                        <a:rPr lang="nl-NL" sz="1200" b="1">
                          <a:solidFill>
                            <a:srgbClr val="FFFFFF"/>
                          </a:solidFill>
                        </a:rPr>
                        <a:t>Participatiewet </a:t>
                      </a:r>
                    </a:p>
                  </a:txBody>
                  <a:tcPr vert="vert270">
                    <a:solidFill>
                      <a:srgbClr val="A4D4E3"/>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l-NL" sz="1100" b="0" dirty="0"/>
                        <a:t>Aanvullende taken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solidFill>
                            <a:schemeClr val="tx2"/>
                          </a:solidFill>
                          <a:effectLst/>
                          <a:latin typeface="Ebrima" panose="02000000000000000000" pitchFamily="2" charset="0"/>
                        </a:rPr>
                        <a:t>€  - 281.000</a:t>
                      </a:r>
                      <a:endParaRPr kumimoji="0" lang="nl-NL" sz="16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333332"/>
                          </a:solidFill>
                          <a:effectLst/>
                          <a:latin typeface="Ebrima" panose="02000000000000000000" pitchFamily="2" charset="0"/>
                        </a:rPr>
                        <a:t>Het </a:t>
                      </a:r>
                      <a:r>
                        <a:rPr lang="en-US" sz="1200" b="0" i="0" u="none" strike="noStrike" dirty="0" err="1">
                          <a:solidFill>
                            <a:srgbClr val="333332"/>
                          </a:solidFill>
                          <a:effectLst/>
                          <a:latin typeface="Ebrima" panose="02000000000000000000" pitchFamily="2" charset="0"/>
                        </a:rPr>
                        <a:t>saldo</a:t>
                      </a:r>
                      <a:r>
                        <a:rPr lang="en-US" sz="1200" b="0" i="0" u="none" strike="noStrike" dirty="0">
                          <a:solidFill>
                            <a:srgbClr val="333332"/>
                          </a:solidFill>
                          <a:effectLst/>
                          <a:latin typeface="Ebrima" panose="02000000000000000000" pitchFamily="2" charset="0"/>
                        </a:rPr>
                        <a:t> </a:t>
                      </a:r>
                      <a:r>
                        <a:rPr lang="en-US" sz="1200" b="0" i="0" u="none" strike="noStrike" dirty="0" err="1">
                          <a:solidFill>
                            <a:srgbClr val="333332"/>
                          </a:solidFill>
                          <a:effectLst/>
                          <a:latin typeface="Ebrima" panose="02000000000000000000" pitchFamily="2" charset="0"/>
                        </a:rPr>
                        <a:t>aanvullende</a:t>
                      </a:r>
                      <a:r>
                        <a:rPr lang="en-US" sz="1200" b="0" i="0" u="none" strike="noStrike" dirty="0">
                          <a:solidFill>
                            <a:srgbClr val="333332"/>
                          </a:solidFill>
                          <a:effectLst/>
                          <a:latin typeface="Ebrima" panose="02000000000000000000" pitchFamily="2" charset="0"/>
                        </a:rPr>
                        <a:t> taken sluit negatief omdat Avres haar inzet vergroot waar dat mogelijk is en daar waar die vooral raken aan het bredere sociaal domein.</a:t>
                      </a:r>
                    </a:p>
                    <a:p>
                      <a:pPr algn="l" fontAlgn="ctr"/>
                      <a:endParaRPr lang="en-US" sz="1200" b="1" i="0" u="none" strike="noStrike" dirty="0">
                        <a:solidFill>
                          <a:srgbClr val="333332"/>
                        </a:solidFill>
                        <a:effectLst/>
                        <a:latin typeface="Ebrima" panose="02000000000000000000" pitchFamily="2"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10643111"/>
                  </a:ext>
                </a:extLst>
              </a:tr>
              <a:tr h="597780">
                <a:tc vMerge="1">
                  <a:txBody>
                    <a:bodyPr/>
                    <a:lstStyle/>
                    <a:p>
                      <a:endParaRPr lang="nl-NL"/>
                    </a:p>
                  </a:txBody>
                  <a:tcPr/>
                </a:tc>
                <a:tc>
                  <a:txBody>
                    <a:bodyPr/>
                    <a:lstStyle/>
                    <a:p>
                      <a:r>
                        <a:rPr lang="nl-NL" sz="1100" b="0" dirty="0"/>
                        <a:t>Overhead</a:t>
                      </a:r>
                      <a:endParaRPr lang="nl-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solidFill>
                            <a:schemeClr val="tx2"/>
                          </a:solidFill>
                          <a:effectLst/>
                          <a:latin typeface="Ebrima" panose="02000000000000000000" pitchFamily="2" charset="0"/>
                        </a:rPr>
                        <a:t>€  -223.000</a:t>
                      </a:r>
                      <a:endParaRPr kumimoji="0" lang="nl-NL" sz="16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saldo overhead sluit negatief, omdat Avres investeert in procesoptimalisatie en productiefaciliteiten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878909100"/>
                  </a:ext>
                </a:extLst>
              </a:tr>
              <a:tr h="597780">
                <a:tc vMerge="1">
                  <a:txBody>
                    <a:bodyPr/>
                    <a:lstStyle/>
                    <a:p>
                      <a:endParaRPr lang="nl-NL"/>
                    </a:p>
                  </a:txBody>
                  <a:tcPr/>
                </a:tc>
                <a:tc>
                  <a:txBody>
                    <a:bodyPr/>
                    <a:lstStyle/>
                    <a:p>
                      <a:r>
                        <a:rPr lang="nl-NL" sz="1100" b="1" i="0" dirty="0"/>
                        <a:t>Saldo begroting Avres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solidFill>
                            <a:schemeClr val="tx2"/>
                          </a:solidFill>
                          <a:effectLst/>
                          <a:latin typeface="Ebrima" panose="02000000000000000000" pitchFamily="2" charset="0"/>
                        </a:rPr>
                        <a:t>€  -838.000</a:t>
                      </a:r>
                      <a:endParaRPr kumimoji="0" lang="nl-NL" sz="16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Het saldo op de begroting van Avres sluit door bovenstaande investeringen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negatief</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Ambitiefonds</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r>
                        <a:rPr kumimoji="0" lang="en-US" sz="1200" b="0" i="0" u="none" strike="noStrike" kern="1200" cap="none" spc="0" normalizeH="0" baseline="0" noProof="0" dirty="0" err="1">
                          <a:ln>
                            <a:noFill/>
                          </a:ln>
                          <a:solidFill>
                            <a:srgbClr val="333332"/>
                          </a:solidFill>
                          <a:effectLst/>
                          <a:uLnTx/>
                          <a:uFillTx/>
                          <a:latin typeface="Ebrima" panose="02000000000000000000" pitchFamily="2" charset="0"/>
                          <a:ea typeface="+mn-ea"/>
                          <a:cs typeface="+mn-cs"/>
                        </a:rPr>
                        <a:t>nodig</a:t>
                      </a:r>
                      <a:r>
                        <a:rPr kumimoji="0" lang="en-US"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 </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60263664"/>
                  </a:ext>
                </a:extLst>
              </a:tr>
              <a:tr h="597780">
                <a:tc rowSpan="2">
                  <a:txBody>
                    <a:bodyPr/>
                    <a:lstStyle/>
                    <a:p>
                      <a:pPr algn="ctr"/>
                      <a:r>
                        <a:rPr lang="nl-NL" sz="1200" b="1" dirty="0">
                          <a:solidFill>
                            <a:srgbClr val="FFFFFF"/>
                          </a:solidFill>
                        </a:rPr>
                        <a:t>Saldo kosten en baten sociaal domein</a:t>
                      </a:r>
                    </a:p>
                  </a:txBody>
                  <a:tcPr vert="vert270">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dirty="0"/>
                        <a:t>Saldo uitstroom</a:t>
                      </a:r>
                      <a:endParaRPr lang="nl-NL"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sz="1200" b="1" i="0" u="none" strike="noStrike" dirty="0">
                          <a:solidFill>
                            <a:srgbClr val="00B050"/>
                          </a:solidFill>
                          <a:effectLst/>
                          <a:latin typeface="Ebrima" panose="02000000000000000000" pitchFamily="2" charset="0"/>
                        </a:rPr>
                        <a:t>€ </a:t>
                      </a:r>
                      <a:r>
                        <a:rPr kumimoji="0" lang="nl-NL" sz="1200" b="1" i="0" u="none" strike="noStrike" kern="1200" cap="none" spc="0" normalizeH="0" baseline="0" noProof="0" dirty="0">
                          <a:ln>
                            <a:noFill/>
                          </a:ln>
                          <a:solidFill>
                            <a:srgbClr val="00B050"/>
                          </a:solidFill>
                          <a:effectLst/>
                          <a:uLnTx/>
                          <a:uFillTx/>
                          <a:latin typeface="+mn-lt"/>
                          <a:ea typeface="+mn-ea"/>
                          <a:cs typeface="+mn-cs"/>
                        </a:rPr>
                        <a:t>901.000</a:t>
                      </a:r>
                      <a:endParaRPr lang="en-US" sz="1200" b="1" i="0" u="none" strike="noStrike" dirty="0">
                        <a:solidFill>
                          <a:srgbClr val="00B050"/>
                        </a:solidFill>
                        <a:effectLst/>
                        <a:latin typeface="Ebrim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Door de investering in ontwikkeling van alle doelgroepen, groeit de uitstroom in alle doelgroepen.</a:t>
                      </a:r>
                    </a:p>
                  </a:txBody>
                  <a:tcPr>
                    <a:lnL w="12700" cap="flat" cmpd="sng" algn="ctr">
                      <a:solidFill>
                        <a:schemeClr val="tx1"/>
                      </a:solidFill>
                      <a:prstDash val="solid"/>
                      <a:round/>
                      <a:headEnd type="none" w="med" len="med"/>
                      <a:tailEnd type="none" w="med" len="med"/>
                    </a:lnL>
                    <a:lnT w="12700" cmpd="sng">
                      <a:noFill/>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2819619"/>
                  </a:ext>
                </a:extLst>
              </a:tr>
              <a:tr h="597780">
                <a:tc vMerge="1">
                  <a:txBody>
                    <a:bodyPr/>
                    <a:lstStyle/>
                    <a:p>
                      <a:pPr algn="ctr"/>
                      <a:endParaRPr lang="nl-NL" sz="1200" b="1">
                        <a:solidFill>
                          <a:srgbClr val="FFFFFF"/>
                        </a:solidFill>
                      </a:endParaRPr>
                    </a:p>
                  </a:txBody>
                  <a:tcPr vert="vert270">
                    <a:solidFill>
                      <a:schemeClr val="accent1"/>
                    </a:solidFill>
                  </a:tcPr>
                </a:tc>
                <a:tc>
                  <a:txBody>
                    <a:bodyPr/>
                    <a:lstStyle/>
                    <a:p>
                      <a:r>
                        <a:rPr lang="nl-NL" sz="1100" b="1" i="0" dirty="0"/>
                        <a:t>Saldo </a:t>
                      </a:r>
                    </a:p>
                    <a:p>
                      <a:r>
                        <a:rPr lang="nl-NL" sz="1100" b="1" i="0" dirty="0"/>
                        <a:t>sociaal domein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00B050"/>
                          </a:solidFill>
                          <a:effectLst/>
                          <a:uLnTx/>
                          <a:uFillTx/>
                          <a:latin typeface="Ebrima" panose="02000000000000000000"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333332"/>
                          </a:solidFill>
                          <a:effectLst/>
                          <a:uLnTx/>
                          <a:uFillTx/>
                          <a:latin typeface="Ebrima" panose="02000000000000000000" pitchFamily="2" charset="0"/>
                          <a:ea typeface="+mn-ea"/>
                          <a:cs typeface="+mn-cs"/>
                        </a:rPr>
                        <a:t>De druk op het gemeentelijk sociaal domein wordt verlicht door de investering in een integraal aanbod.</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1066586"/>
                  </a:ext>
                </a:extLst>
              </a:tr>
              <a:tr h="597780">
                <a:tc>
                  <a:txBody>
                    <a:bodyPr/>
                    <a:lstStyle/>
                    <a:p>
                      <a:pPr algn="ctr"/>
                      <a:r>
                        <a:rPr lang="nl-NL" sz="1200" b="1" dirty="0">
                          <a:solidFill>
                            <a:srgbClr val="FFFFFF"/>
                          </a:solidFill>
                        </a:rPr>
                        <a:t/>
                      </a:r>
                      <a:br>
                        <a:rPr lang="nl-NL" sz="1200" b="1" dirty="0">
                          <a:solidFill>
                            <a:srgbClr val="FFFFFF"/>
                          </a:solidFill>
                        </a:rPr>
                      </a:br>
                      <a:r>
                        <a:rPr lang="nl-NL" sz="1200" b="1" dirty="0">
                          <a:solidFill>
                            <a:srgbClr val="FFFFFF"/>
                          </a:solidFill>
                        </a:rPr>
                        <a:t>Totaal</a:t>
                      </a:r>
                    </a:p>
                  </a:txBody>
                  <a:tcPr>
                    <a:lnR w="12700" cap="flat" cmpd="sng" algn="ctr">
                      <a:solidFill>
                        <a:schemeClr val="tx1"/>
                      </a:solidFill>
                      <a:prstDash val="solid"/>
                      <a:round/>
                      <a:headEnd type="none" w="med" len="med"/>
                      <a:tailEnd type="none" w="med" len="med"/>
                    </a:lnR>
                    <a:solidFill>
                      <a:schemeClr val="accent1"/>
                    </a:solidFill>
                  </a:tcPr>
                </a:tc>
                <a:tc>
                  <a:txBody>
                    <a:bodyPr/>
                    <a:lstStyle/>
                    <a:p>
                      <a:r>
                        <a:rPr lang="nl-NL" sz="1100" b="1" i="0" dirty="0"/>
                        <a:t>Saldo kosten en baten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r" defTabSz="801929"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00B050"/>
                          </a:solidFill>
                          <a:effectLst/>
                          <a:uLnTx/>
                          <a:uFillTx/>
                          <a:latin typeface="Ebrima" panose="02000000000000000000" pitchFamily="2"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801929" rtl="0" eaLnBrk="1" fontAlgn="ctr" latinLnBrk="0" hangingPunct="1">
                        <a:lnSpc>
                          <a:spcPct val="100000"/>
                        </a:lnSpc>
                        <a:spcBef>
                          <a:spcPts val="0"/>
                        </a:spcBef>
                        <a:spcAft>
                          <a:spcPts val="0"/>
                        </a:spcAft>
                        <a:buClrTx/>
                        <a:buSzTx/>
                        <a:buFont typeface="Arial" panose="020B0604020202020204" pitchFamily="34" charset="0"/>
                        <a:buNone/>
                        <a:tabLst/>
                        <a:defRPr/>
                      </a:pPr>
                      <a:endParaRPr kumimoji="0" lang="nl-NL" sz="1200" b="1" i="0" u="none" strike="noStrike" kern="1200" cap="none" spc="0" normalizeH="0" baseline="0" noProof="0" dirty="0">
                        <a:ln>
                          <a:noFill/>
                        </a:ln>
                        <a:solidFill>
                          <a:srgbClr val="333332"/>
                        </a:solidFill>
                        <a:effectLst/>
                        <a:uLnTx/>
                        <a:uFillTx/>
                        <a:latin typeface="Ebrima" panose="020000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0919301"/>
                  </a:ext>
                </a:extLst>
              </a:tr>
            </a:tbl>
          </a:graphicData>
        </a:graphic>
      </p:graphicFrame>
    </p:spTree>
    <p:extLst>
      <p:ext uri="{BB962C8B-B14F-4D97-AF65-F5344CB8AC3E}">
        <p14:creationId xmlns:p14="http://schemas.microsoft.com/office/powerpoint/2010/main" val="2728433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vert="horz" lIns="0" tIns="0" rIns="0" bIns="0" numCol="1" spcCol="0" rtlCol="0" anchor="t">
            <a:noAutofit/>
          </a:bodyPr>
          <a:lstStyle/>
          <a:p>
            <a:r>
              <a:rPr lang="nl-NL" sz="1400" dirty="0"/>
              <a:t>Wij zien enkele aandachtspunten in de ontwikkeling van Avres die onafhankelijk van de drie scenario’s bijdragen aan bereiken van de inhoudelijke ambities. </a:t>
            </a:r>
          </a:p>
          <a:p>
            <a:endParaRPr lang="nl-NL" sz="1400" dirty="0"/>
          </a:p>
          <a:p>
            <a:r>
              <a:rPr lang="nl-NL" sz="1400" b="1" dirty="0"/>
              <a:t>Sturen op complementariteit in de samenwerkingen tussen Avres en de drie gemeenten</a:t>
            </a:r>
          </a:p>
          <a:p>
            <a:r>
              <a:rPr lang="nl-NL" sz="1400" dirty="0"/>
              <a:t>Het bereiken van de inhoudelijke ambities en de financiële taakstelling kan worden versoepeld en versneld door te investeren in de doorontwikkeling van de samenwerking tussen Avres en de drie gemeenten. Dat geldt voor alle niveaus van samenwerking:</a:t>
            </a:r>
          </a:p>
          <a:p>
            <a:pPr marL="285750" indent="-285750">
              <a:buFont typeface="Arial" panose="020B0604020202020204" pitchFamily="34" charset="0"/>
              <a:buChar char="•"/>
            </a:pPr>
            <a:r>
              <a:rPr lang="nl-NL" sz="1400" dirty="0"/>
              <a:t>Voor alle niveaus: sturen op een samenwerking als partners: met duidelijke en complementaire taakverdeling tussen Avres en gemeenten.</a:t>
            </a:r>
          </a:p>
          <a:p>
            <a:pPr marL="285750" indent="-285750">
              <a:buFont typeface="Arial" panose="020B0604020202020204" pitchFamily="34" charset="0"/>
              <a:buChar char="•"/>
            </a:pPr>
            <a:r>
              <a:rPr lang="nl-NL" sz="1400" dirty="0"/>
              <a:t>Avres: vergroten van de transparantie in planvorming en de financiële vertaling daarvan</a:t>
            </a:r>
          </a:p>
          <a:p>
            <a:pPr marL="285750" indent="-285750">
              <a:buFont typeface="Arial" panose="020B0604020202020204" pitchFamily="34" charset="0"/>
              <a:buChar char="•"/>
            </a:pPr>
            <a:r>
              <a:rPr lang="nl-NL" sz="1400" dirty="0"/>
              <a:t>Avres en contactambtenaren: minder nadruk op toetsing, ambtenaren eerder betrekken bij planvorming</a:t>
            </a:r>
          </a:p>
          <a:p>
            <a:pPr marL="285750" indent="-285750">
              <a:buFont typeface="Arial" panose="020B0604020202020204" pitchFamily="34" charset="0"/>
              <a:buChar char="•"/>
            </a:pPr>
            <a:r>
              <a:rPr lang="nl-NL" sz="1400" dirty="0"/>
              <a:t>Avres en haar DB en AB: sturen op gezamenlijke houding en behoud van overeenkomsten tussen gemeenten, sturen op helderheid in de Opdrachtgever – Opdrachtnemersrelatie.</a:t>
            </a:r>
          </a:p>
          <a:p>
            <a:pPr marL="285750" indent="-285750">
              <a:buFont typeface="Arial" panose="020B0604020202020204" pitchFamily="34" charset="0"/>
              <a:buChar char="•"/>
            </a:pPr>
            <a:r>
              <a:rPr lang="nl-NL" sz="1400" dirty="0"/>
              <a:t>Gemeenten intern: vroegtijdigere afstemming organiseren tussen de lijnen AB-DB-contactambtenaren, Avres eerder betrekken in ontwikkeling van beleid. </a:t>
            </a:r>
          </a:p>
          <a:p>
            <a:endParaRPr lang="nl-NL" sz="1400" dirty="0"/>
          </a:p>
          <a:p>
            <a:r>
              <a:rPr lang="nl-NL" sz="1400" b="1" dirty="0"/>
              <a:t>Een vollediger zicht op de doelgroep</a:t>
            </a:r>
          </a:p>
          <a:p>
            <a:r>
              <a:rPr lang="nl-NL" sz="1400" dirty="0"/>
              <a:t>Avres is er voor een bestand van circa 1.900 uitkeringsgerechtigden. Echter, op dit moment is ongeveer de helft ook onderdeel van Competensys, het systeem dat Avres gebruikt als basis voor haar diagnostiek, begeleiding en bestandsanalyse. Een beter zicht op de doelgroep maakt het logischerwijs mogelijk om het aanbod en de benodigde inzet en faciliteiten daarvoor, nog beter af te stemmen en op die manier meer van het potentieel van de burgers in dit bestand te ontwikkelen en benutten. </a:t>
            </a:r>
          </a:p>
          <a:p>
            <a:endParaRPr lang="nl-NL" sz="1400" dirty="0"/>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Kansen in elk scenario (1)</a:t>
            </a:r>
          </a:p>
        </p:txBody>
      </p:sp>
      <p:sp>
        <p:nvSpPr>
          <p:cNvPr id="2" name="Slide Number Placeholder 1">
            <a:extLst>
              <a:ext uri="{FF2B5EF4-FFF2-40B4-BE49-F238E27FC236}">
                <a16:creationId xmlns:a16="http://schemas.microsoft.com/office/drawing/2014/main" id="{21C24332-E911-483B-820F-E5667D3BEB5D}"/>
              </a:ext>
            </a:extLst>
          </p:cNvPr>
          <p:cNvSpPr>
            <a:spLocks noGrp="1"/>
          </p:cNvSpPr>
          <p:nvPr>
            <p:ph type="sldNum" sz="quarter" idx="20"/>
          </p:nvPr>
        </p:nvSpPr>
        <p:spPr/>
        <p:txBody>
          <a:bodyPr/>
          <a:lstStyle/>
          <a:p>
            <a:fld id="{1336C48C-F87C-4E4B-81EF-5027B17D1F61}" type="slidenum">
              <a:rPr lang="nl-NL" noProof="1" smtClean="0"/>
              <a:pPr/>
              <a:t>53</a:t>
            </a:fld>
            <a:endParaRPr lang="nl-NL" noProof="1"/>
          </a:p>
        </p:txBody>
      </p:sp>
    </p:spTree>
    <p:extLst>
      <p:ext uri="{BB962C8B-B14F-4D97-AF65-F5344CB8AC3E}">
        <p14:creationId xmlns:p14="http://schemas.microsoft.com/office/powerpoint/2010/main" val="1356009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vert="horz" lIns="0" tIns="0" rIns="0" bIns="0" numCol="1" spcCol="0" rtlCol="0" anchor="t">
            <a:noAutofit/>
          </a:bodyPr>
          <a:lstStyle/>
          <a:p>
            <a:r>
              <a:rPr lang="nl-NL" sz="1400" b="1" dirty="0"/>
              <a:t>Verkennen van slimme arrangementen met het bedrijfsleven en publieke partners</a:t>
            </a:r>
          </a:p>
          <a:p>
            <a:r>
              <a:rPr lang="nl-NL" sz="1400" dirty="0"/>
              <a:t>In iedere arbeidsmarktregio bestaan succesvolle voorbeelden van arrangementen tussen organisatie als die van Avres en het bedrijfsleven en/of publieke partners zoals onderwijsinstellingen. Het is denkbaar dat Avres steviger inzet op het realiseren van deze arrangementen. Bijvoorbeeld in de vorm van:</a:t>
            </a:r>
          </a:p>
          <a:p>
            <a:pPr marL="285750" indent="-285750">
              <a:buFont typeface="Arial" panose="020B0604020202020204" pitchFamily="34" charset="0"/>
              <a:buChar char="•"/>
            </a:pPr>
            <a:r>
              <a:rPr lang="nl-NL" sz="1400" dirty="0"/>
              <a:t>Arrangementen met sectoren waarin krapte op de sectorarbeidsmarkt heerst</a:t>
            </a:r>
          </a:p>
          <a:p>
            <a:pPr marL="645750" lvl="4" indent="-285750"/>
            <a:r>
              <a:rPr lang="nl-NL" sz="1400" dirty="0"/>
              <a:t>Bijvoorbeeld gericht op het aanleren van specifieke vaardigheden.</a:t>
            </a:r>
          </a:p>
          <a:p>
            <a:pPr marL="285750" indent="-285750">
              <a:buFont typeface="Arial" panose="020B0604020202020204" pitchFamily="34" charset="0"/>
              <a:buChar char="•"/>
            </a:pPr>
            <a:r>
              <a:rPr lang="nl-NL" sz="1400" dirty="0"/>
              <a:t>Leer-werkakkoorden met publieke en private partners en/of sociale ondernemingen.</a:t>
            </a:r>
          </a:p>
          <a:p>
            <a:endParaRPr lang="nl-NL" sz="1400" dirty="0"/>
          </a:p>
          <a:p>
            <a:r>
              <a:rPr lang="nl-NL" sz="1400" b="1" dirty="0"/>
              <a:t>Verkennen van subsidiemogelijkheden </a:t>
            </a:r>
          </a:p>
          <a:p>
            <a:r>
              <a:rPr lang="nl-NL" sz="1400" dirty="0"/>
              <a:t>Subsidiemogelijkheden vanuit verschillende publieke en private hoeken bieden kansen om externe bekostiging voor ontwikkeling (met bepaalde doeleinden) aan te trekken. Het gaat dan om subsidies vanuit:</a:t>
            </a:r>
          </a:p>
          <a:p>
            <a:pPr marL="285750" indent="-285750">
              <a:buFont typeface="Arial" panose="020B0604020202020204" pitchFamily="34" charset="0"/>
              <a:buChar char="•"/>
            </a:pPr>
            <a:r>
              <a:rPr lang="nl-NL" sz="1400" dirty="0"/>
              <a:t>Allereerst: de arbeidsmarktregio die vaste gelden ontvangt die Avres zou kunnen benutten als de arbeidsmarktregio en Avres hun samenwerking daarop inrichten.</a:t>
            </a:r>
          </a:p>
          <a:p>
            <a:pPr marL="285750" indent="-285750">
              <a:buFont typeface="Arial" panose="020B0604020202020204" pitchFamily="34" charset="0"/>
              <a:buChar char="•"/>
            </a:pPr>
            <a:r>
              <a:rPr lang="nl-NL" sz="1400" dirty="0"/>
              <a:t>De Europese Unie en het Rijk</a:t>
            </a:r>
          </a:p>
          <a:p>
            <a:pPr marL="285750" indent="-285750">
              <a:buFont typeface="Arial" panose="020B0604020202020204" pitchFamily="34" charset="0"/>
              <a:buChar char="•"/>
            </a:pPr>
            <a:r>
              <a:rPr lang="nl-NL" sz="1400" dirty="0"/>
              <a:t>De provincies Zuid-Hollland en Utrecht</a:t>
            </a:r>
          </a:p>
          <a:p>
            <a:pPr marL="285750" indent="-285750">
              <a:buFont typeface="Arial" panose="020B0604020202020204" pitchFamily="34" charset="0"/>
              <a:buChar char="•"/>
            </a:pPr>
            <a:r>
              <a:rPr lang="nl-NL" sz="1400" dirty="0"/>
              <a:t>Private fondsen en stichtingen </a:t>
            </a:r>
          </a:p>
          <a:p>
            <a:r>
              <a:rPr lang="nl-NL" sz="1400" dirty="0"/>
              <a:t>Belangrijk daarbij is dat er ook inzet nodig is om deze kansen te verkennen en vervolgens verzilveren.</a:t>
            </a:r>
          </a:p>
          <a:p>
            <a:endParaRPr lang="nl-NL" sz="1400" dirty="0"/>
          </a:p>
          <a:p>
            <a:r>
              <a:rPr lang="nl-NL" sz="1400" b="1" dirty="0"/>
              <a:t>Investeren in monitoring</a:t>
            </a:r>
          </a:p>
          <a:p>
            <a:r>
              <a:rPr lang="nl-NL" sz="1400" dirty="0"/>
              <a:t>Tot slot biedt een (verdere) investering in monitoring van de effectiviteit en resultaten van bepaald aanbod (projecten, interventies, werkwijzen) de kans om beter te sturen op die effectiviteit en resultaten, omdat deze monitoring, mits goed ingericht en afgestemd op de context, waardevolle sturingsinformatie oplevert. </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Kansen in elk scenario (2)</a:t>
            </a:r>
          </a:p>
        </p:txBody>
      </p:sp>
      <p:sp>
        <p:nvSpPr>
          <p:cNvPr id="2" name="Slide Number Placeholder 1">
            <a:extLst>
              <a:ext uri="{FF2B5EF4-FFF2-40B4-BE49-F238E27FC236}">
                <a16:creationId xmlns:a16="http://schemas.microsoft.com/office/drawing/2014/main" id="{21C24332-E911-483B-820F-E5667D3BEB5D}"/>
              </a:ext>
            </a:extLst>
          </p:cNvPr>
          <p:cNvSpPr>
            <a:spLocks noGrp="1"/>
          </p:cNvSpPr>
          <p:nvPr>
            <p:ph type="sldNum" sz="quarter" idx="20"/>
          </p:nvPr>
        </p:nvSpPr>
        <p:spPr/>
        <p:txBody>
          <a:bodyPr/>
          <a:lstStyle/>
          <a:p>
            <a:fld id="{1336C48C-F87C-4E4B-81EF-5027B17D1F61}" type="slidenum">
              <a:rPr lang="nl-NL" noProof="1" smtClean="0"/>
              <a:pPr/>
              <a:t>54</a:t>
            </a:fld>
            <a:endParaRPr lang="nl-NL" noProof="1"/>
          </a:p>
        </p:txBody>
      </p:sp>
    </p:spTree>
    <p:extLst>
      <p:ext uri="{BB962C8B-B14F-4D97-AF65-F5344CB8AC3E}">
        <p14:creationId xmlns:p14="http://schemas.microsoft.com/office/powerpoint/2010/main" val="2529059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2C2032-4E27-44F8-84DF-BE4919EF6008}"/>
              </a:ext>
            </a:extLst>
          </p:cNvPr>
          <p:cNvSpPr>
            <a:spLocks noGrp="1"/>
          </p:cNvSpPr>
          <p:nvPr>
            <p:ph idx="1"/>
          </p:nvPr>
        </p:nvSpPr>
        <p:spPr/>
        <p:txBody>
          <a:bodyPr vert="horz" lIns="0" tIns="0" rIns="0" bIns="0" numCol="1" spcCol="0" rtlCol="0" anchor="t">
            <a:noAutofit/>
          </a:bodyPr>
          <a:lstStyle/>
          <a:p>
            <a:r>
              <a:rPr lang="nl-NL" sz="1400" b="1" dirty="0"/>
              <a:t>De kans van een ambitiefonds</a:t>
            </a:r>
          </a:p>
          <a:p>
            <a:r>
              <a:rPr lang="nl-NL" sz="1400" dirty="0"/>
              <a:t>Een van de uitdagingen de komende jaren zal zijn om ambities op te pakken met een sluitende begroting. Avres beschikt over aanzienlijke financiële reserves. De mogelijkheid bestaat om die reserves, (al dan niet in cofinanciering met gemeentelijke, of andere, gelden), in te zetten om structurele kosten en baten in evenwicht te brengen.</a:t>
            </a:r>
          </a:p>
          <a:p>
            <a:endParaRPr lang="nl-NL" sz="1400" dirty="0"/>
          </a:p>
          <a:p>
            <a:r>
              <a:rPr lang="nl-NL" sz="1400" dirty="0"/>
              <a:t>De essentie van het idee is dat Avres een bedrag stort in een gezamenlijk op te richten ambitiefonds. Avres kan jaarlijks een ontwikkelvergoeding krijgen uit het fonds (gekoppeld aan projecten gericht op (bijvoorbeeld) extra uitstroom. Dit vergroot de bestedingsruimte. </a:t>
            </a:r>
          </a:p>
          <a:p>
            <a:pPr marL="285750" indent="-285750">
              <a:buFont typeface="Arial" panose="020B0604020202020204" pitchFamily="34" charset="0"/>
              <a:buChar char="•"/>
            </a:pPr>
            <a:endParaRPr lang="nl-NL" sz="1400" dirty="0"/>
          </a:p>
          <a:p>
            <a:r>
              <a:rPr lang="nl-NL" sz="1400" dirty="0"/>
              <a:t>Avres investeert vanuit reserves. Om het fonds een structureel karakter te geven is een langere looptijd (minimaal 10 jaar) naar verwachting noodzakelijk. Idealiter wordt het fonds om die reden (deels) revolverend op basis van resultaatafspraken. We kunnen ons voorstellen dat gemeenten (en/of andere belanghebbenden) een nader te bepalen bedrag storten in het fonds al naargelang specifieke doelstellingen worden behaald (voor iedere persoon extra uitstroom bijvoorbeeld bedrag X). Hiermee blijft de basisstorting in tact. Daar waar prestaties Avres achterblijven kan dit in mindering gebracht worden op de inleg van Avres in het fonds. </a:t>
            </a:r>
          </a:p>
          <a:p>
            <a:endParaRPr lang="nl-NL" sz="1400" dirty="0"/>
          </a:p>
          <a:p>
            <a:r>
              <a:rPr lang="nl-NL" sz="1400" dirty="0"/>
              <a:t>Een dergelijk fonds kent vele verschijningsvormen. Gemeenten, provincie en Avres kunnen dit samen verder uitwerken. </a:t>
            </a:r>
          </a:p>
          <a:p>
            <a:endParaRPr lang="nl-NL" sz="1400" dirty="0"/>
          </a:p>
        </p:txBody>
      </p:sp>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p:txBody>
          <a:bodyPr/>
          <a:lstStyle/>
          <a:p>
            <a:r>
              <a:rPr lang="nl-NL" sz="2400" dirty="0"/>
              <a:t>Kansen in elk scenario (3)</a:t>
            </a:r>
          </a:p>
        </p:txBody>
      </p:sp>
      <p:sp>
        <p:nvSpPr>
          <p:cNvPr id="2" name="Slide Number Placeholder 1">
            <a:extLst>
              <a:ext uri="{FF2B5EF4-FFF2-40B4-BE49-F238E27FC236}">
                <a16:creationId xmlns:a16="http://schemas.microsoft.com/office/drawing/2014/main" id="{21C24332-E911-483B-820F-E5667D3BEB5D}"/>
              </a:ext>
            </a:extLst>
          </p:cNvPr>
          <p:cNvSpPr>
            <a:spLocks noGrp="1"/>
          </p:cNvSpPr>
          <p:nvPr>
            <p:ph type="sldNum" sz="quarter" idx="20"/>
          </p:nvPr>
        </p:nvSpPr>
        <p:spPr/>
        <p:txBody>
          <a:bodyPr/>
          <a:lstStyle/>
          <a:p>
            <a:fld id="{1336C48C-F87C-4E4B-81EF-5027B17D1F61}" type="slidenum">
              <a:rPr lang="nl-NL" noProof="1" smtClean="0"/>
              <a:pPr/>
              <a:t>55</a:t>
            </a:fld>
            <a:endParaRPr lang="nl-NL" noProof="1"/>
          </a:p>
        </p:txBody>
      </p:sp>
    </p:spTree>
    <p:extLst>
      <p:ext uri="{BB962C8B-B14F-4D97-AF65-F5344CB8AC3E}">
        <p14:creationId xmlns:p14="http://schemas.microsoft.com/office/powerpoint/2010/main" val="1948248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20"/>
          </p:nvPr>
        </p:nvSpPr>
        <p:spPr/>
        <p:txBody>
          <a:bodyPr/>
          <a:lstStyle/>
          <a:p>
            <a:fld id="{1336C48C-F87C-4E4B-81EF-5027B17D1F61}" type="slidenum">
              <a:rPr lang="nl-NL" noProof="1" smtClean="0"/>
              <a:pPr/>
              <a:t>56</a:t>
            </a:fld>
            <a:endParaRPr lang="nl-NL" noProof="1"/>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2"/>
          <a:stretch>
            <a:fillRect/>
          </a:stretch>
        </p:blipFill>
        <p:spPr>
          <a:xfrm>
            <a:off x="162753" y="409292"/>
            <a:ext cx="9624395" cy="7150383"/>
          </a:xfrm>
          <a:prstGeom prst="rect">
            <a:avLst/>
          </a:prstGeom>
        </p:spPr>
      </p:pic>
    </p:spTree>
    <p:extLst>
      <p:ext uri="{BB962C8B-B14F-4D97-AF65-F5344CB8AC3E}">
        <p14:creationId xmlns:p14="http://schemas.microsoft.com/office/powerpoint/2010/main" val="455568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tekst 17"/>
          <p:cNvSpPr>
            <a:spLocks noGrp="1"/>
          </p:cNvSpPr>
          <p:nvPr>
            <p:ph type="body" sz="quarter" idx="10"/>
          </p:nvPr>
        </p:nvSpPr>
        <p:spPr/>
        <p:txBody>
          <a:bodyPr/>
          <a:lstStyle/>
          <a:p>
            <a:r>
              <a:rPr lang="nl-NL" dirty="0"/>
              <a:t>Wijnhaven 23</a:t>
            </a:r>
          </a:p>
          <a:p>
            <a:r>
              <a:rPr lang="nl-NL" dirty="0"/>
              <a:t>3011 WH Rotterdam</a:t>
            </a:r>
          </a:p>
          <a:p>
            <a:r>
              <a:rPr lang="nl-NL" dirty="0"/>
              <a:t>Nederland</a:t>
            </a:r>
          </a:p>
          <a:p>
            <a:r>
              <a:rPr lang="nl-NL" dirty="0"/>
              <a:t>+31 10 275 59 90</a:t>
            </a:r>
          </a:p>
          <a:p>
            <a:endParaRPr lang="nl-NL" dirty="0"/>
          </a:p>
          <a:p>
            <a:r>
              <a:rPr lang="nl-NL" dirty="0"/>
              <a:t>info@rebelgroup.com</a:t>
            </a:r>
          </a:p>
          <a:p>
            <a:r>
              <a:rPr lang="nl-NL" dirty="0"/>
              <a:t>www.rebelgroup.com</a:t>
            </a:r>
          </a:p>
          <a:p>
            <a:endParaRPr lang="nl-NL" dirty="0"/>
          </a:p>
        </p:txBody>
      </p:sp>
      <p:sp>
        <p:nvSpPr>
          <p:cNvPr id="10" name="Tijdelijke aanduiding voor tekst 9"/>
          <p:cNvSpPr>
            <a:spLocks noGrp="1"/>
          </p:cNvSpPr>
          <p:nvPr>
            <p:ph type="body" sz="quarter" idx="15"/>
          </p:nvPr>
        </p:nvSpPr>
        <p:spPr/>
        <p:txBody>
          <a:bodyPr/>
          <a:lstStyle/>
          <a:p>
            <a:r>
              <a:rPr lang="nl-NL" dirty="0"/>
              <a:t>+ 31 6 27 00 67 63</a:t>
            </a:r>
          </a:p>
        </p:txBody>
      </p:sp>
      <p:sp>
        <p:nvSpPr>
          <p:cNvPr id="11" name="Tijdelijke aanduiding voor tekst 10"/>
          <p:cNvSpPr>
            <a:spLocks noGrp="1"/>
          </p:cNvSpPr>
          <p:nvPr>
            <p:ph type="body" sz="quarter" idx="16"/>
          </p:nvPr>
        </p:nvSpPr>
        <p:spPr/>
        <p:txBody>
          <a:bodyPr/>
          <a:lstStyle/>
          <a:p>
            <a:r>
              <a:rPr lang="nl-NL" dirty="0"/>
              <a:t>+ 31 6 14 24 55 56</a:t>
            </a:r>
          </a:p>
        </p:txBody>
      </p:sp>
      <p:sp>
        <p:nvSpPr>
          <p:cNvPr id="4" name="Tijdelijke aanduiding voor tekst 3"/>
          <p:cNvSpPr>
            <a:spLocks noGrp="1"/>
          </p:cNvSpPr>
          <p:nvPr>
            <p:ph type="body" sz="quarter" idx="12"/>
          </p:nvPr>
        </p:nvSpPr>
        <p:spPr/>
        <p:txBody>
          <a:bodyPr/>
          <a:lstStyle/>
          <a:p>
            <a:r>
              <a:rPr lang="nl-NL" dirty="0"/>
              <a:t>Willemijn Jonkheer</a:t>
            </a:r>
          </a:p>
        </p:txBody>
      </p:sp>
      <p:sp>
        <p:nvSpPr>
          <p:cNvPr id="3" name="Tijdelijke aanduiding voor tekst 2"/>
          <p:cNvSpPr>
            <a:spLocks noGrp="1"/>
          </p:cNvSpPr>
          <p:nvPr>
            <p:ph type="body" sz="quarter" idx="11"/>
          </p:nvPr>
        </p:nvSpPr>
        <p:spPr/>
        <p:txBody>
          <a:bodyPr/>
          <a:lstStyle/>
          <a:p>
            <a:r>
              <a:rPr lang="nl-NL" dirty="0"/>
              <a:t>Wouter Vos</a:t>
            </a:r>
          </a:p>
        </p:txBody>
      </p:sp>
      <p:sp>
        <p:nvSpPr>
          <p:cNvPr id="13" name="Tijdelijke aanduiding voor tekst 12"/>
          <p:cNvSpPr>
            <a:spLocks noGrp="1"/>
          </p:cNvSpPr>
          <p:nvPr>
            <p:ph type="body" sz="quarter" idx="18"/>
          </p:nvPr>
        </p:nvSpPr>
        <p:spPr/>
        <p:txBody>
          <a:bodyPr/>
          <a:lstStyle/>
          <a:p>
            <a:r>
              <a:rPr lang="nl-NL" dirty="0"/>
              <a:t>Willemijn.Jonkheer@Rebelgroup.com</a:t>
            </a:r>
          </a:p>
        </p:txBody>
      </p:sp>
      <p:sp>
        <p:nvSpPr>
          <p:cNvPr id="14" name="Tijdelijke aanduiding voor tekst 13"/>
          <p:cNvSpPr>
            <a:spLocks noGrp="1"/>
          </p:cNvSpPr>
          <p:nvPr>
            <p:ph type="body" sz="quarter" idx="19"/>
          </p:nvPr>
        </p:nvSpPr>
        <p:spPr/>
        <p:txBody>
          <a:bodyPr/>
          <a:lstStyle/>
          <a:p>
            <a:r>
              <a:rPr lang="nl-NL" dirty="0"/>
              <a:t>Wouter.Vos@Rebelgroup.com</a:t>
            </a:r>
          </a:p>
        </p:txBody>
      </p:sp>
      <p:sp>
        <p:nvSpPr>
          <p:cNvPr id="36" name="AutoShape 3"/>
          <p:cNvSpPr>
            <a:spLocks noChangeAspect="1" noChangeArrowheads="1" noTextEdit="1"/>
          </p:cNvSpPr>
          <p:nvPr/>
        </p:nvSpPr>
        <p:spPr bwMode="auto">
          <a:xfrm>
            <a:off x="5299075" y="3506788"/>
            <a:ext cx="368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5"/>
          <p:cNvSpPr>
            <a:spLocks/>
          </p:cNvSpPr>
          <p:nvPr/>
        </p:nvSpPr>
        <p:spPr bwMode="auto">
          <a:xfrm>
            <a:off x="5266979" y="3506788"/>
            <a:ext cx="442181" cy="446974"/>
          </a:xfrm>
          <a:custGeom>
            <a:avLst/>
            <a:gdLst>
              <a:gd name="T0" fmla="*/ 1111 w 1143"/>
              <a:gd name="T1" fmla="*/ 543 h 1279"/>
              <a:gd name="T2" fmla="*/ 1143 w 1143"/>
              <a:gd name="T3" fmla="*/ 387 h 1279"/>
              <a:gd name="T4" fmla="*/ 757 w 1143"/>
              <a:gd name="T5" fmla="*/ 0 h 1279"/>
              <a:gd name="T6" fmla="*/ 371 w 1143"/>
              <a:gd name="T7" fmla="*/ 387 h 1279"/>
              <a:gd name="T8" fmla="*/ 400 w 1143"/>
              <a:gd name="T9" fmla="*/ 535 h 1279"/>
              <a:gd name="T10" fmla="*/ 403 w 1143"/>
              <a:gd name="T11" fmla="*/ 543 h 1279"/>
              <a:gd name="T12" fmla="*/ 716 w 1143"/>
              <a:gd name="T13" fmla="*/ 1055 h 1279"/>
              <a:gd name="T14" fmla="*/ 0 w 1143"/>
              <a:gd name="T15" fmla="*/ 1279 h 1279"/>
              <a:gd name="T16" fmla="*/ 757 w 1143"/>
              <a:gd name="T17" fmla="*/ 1121 h 1279"/>
              <a:gd name="T18" fmla="*/ 757 w 1143"/>
              <a:gd name="T19" fmla="*/ 1121 h 1279"/>
              <a:gd name="T20" fmla="*/ 757 w 1143"/>
              <a:gd name="T21" fmla="*/ 1121 h 1279"/>
              <a:gd name="T22" fmla="*/ 1111 w 1143"/>
              <a:gd name="T23" fmla="*/ 543 h 1279"/>
              <a:gd name="connsiteX0" fmla="*/ 10237 w 10517"/>
              <a:gd name="connsiteY0" fmla="*/ 4246 h 11100"/>
              <a:gd name="connsiteX1" fmla="*/ 10517 w 10517"/>
              <a:gd name="connsiteY1" fmla="*/ 3026 h 11100"/>
              <a:gd name="connsiteX2" fmla="*/ 7140 w 10517"/>
              <a:gd name="connsiteY2" fmla="*/ 0 h 11100"/>
              <a:gd name="connsiteX3" fmla="*/ 3763 w 10517"/>
              <a:gd name="connsiteY3" fmla="*/ 3026 h 11100"/>
              <a:gd name="connsiteX4" fmla="*/ 4017 w 10517"/>
              <a:gd name="connsiteY4" fmla="*/ 4183 h 11100"/>
              <a:gd name="connsiteX5" fmla="*/ 4043 w 10517"/>
              <a:gd name="connsiteY5" fmla="*/ 4246 h 11100"/>
              <a:gd name="connsiteX6" fmla="*/ 6781 w 10517"/>
              <a:gd name="connsiteY6" fmla="*/ 8249 h 11100"/>
              <a:gd name="connsiteX7" fmla="*/ 0 w 10517"/>
              <a:gd name="connsiteY7" fmla="*/ 11100 h 11100"/>
              <a:gd name="connsiteX8" fmla="*/ 7140 w 10517"/>
              <a:gd name="connsiteY8" fmla="*/ 8765 h 11100"/>
              <a:gd name="connsiteX9" fmla="*/ 7140 w 10517"/>
              <a:gd name="connsiteY9" fmla="*/ 8765 h 11100"/>
              <a:gd name="connsiteX10" fmla="*/ 7140 w 10517"/>
              <a:gd name="connsiteY10" fmla="*/ 8765 h 11100"/>
              <a:gd name="connsiteX11" fmla="*/ 10237 w 10517"/>
              <a:gd name="connsiteY11" fmla="*/ 4246 h 11100"/>
              <a:gd name="connsiteX0" fmla="*/ 11724 w 12004"/>
              <a:gd name="connsiteY0" fmla="*/ 4246 h 10868"/>
              <a:gd name="connsiteX1" fmla="*/ 12004 w 12004"/>
              <a:gd name="connsiteY1" fmla="*/ 3026 h 10868"/>
              <a:gd name="connsiteX2" fmla="*/ 8627 w 12004"/>
              <a:gd name="connsiteY2" fmla="*/ 0 h 10868"/>
              <a:gd name="connsiteX3" fmla="*/ 5250 w 12004"/>
              <a:gd name="connsiteY3" fmla="*/ 3026 h 10868"/>
              <a:gd name="connsiteX4" fmla="*/ 5504 w 12004"/>
              <a:gd name="connsiteY4" fmla="*/ 4183 h 10868"/>
              <a:gd name="connsiteX5" fmla="*/ 5530 w 12004"/>
              <a:gd name="connsiteY5" fmla="*/ 4246 h 10868"/>
              <a:gd name="connsiteX6" fmla="*/ 8268 w 12004"/>
              <a:gd name="connsiteY6" fmla="*/ 8249 h 10868"/>
              <a:gd name="connsiteX7" fmla="*/ 0 w 12004"/>
              <a:gd name="connsiteY7" fmla="*/ 10868 h 10868"/>
              <a:gd name="connsiteX8" fmla="*/ 8627 w 12004"/>
              <a:gd name="connsiteY8" fmla="*/ 8765 h 10868"/>
              <a:gd name="connsiteX9" fmla="*/ 8627 w 12004"/>
              <a:gd name="connsiteY9" fmla="*/ 8765 h 10868"/>
              <a:gd name="connsiteX10" fmla="*/ 8627 w 12004"/>
              <a:gd name="connsiteY10" fmla="*/ 8765 h 10868"/>
              <a:gd name="connsiteX11" fmla="*/ 11724 w 12004"/>
              <a:gd name="connsiteY11" fmla="*/ 4246 h 10868"/>
              <a:gd name="connsiteX0" fmla="*/ 11726 w 12006"/>
              <a:gd name="connsiteY0" fmla="*/ 4246 h 10871"/>
              <a:gd name="connsiteX1" fmla="*/ 12006 w 12006"/>
              <a:gd name="connsiteY1" fmla="*/ 3026 h 10871"/>
              <a:gd name="connsiteX2" fmla="*/ 8629 w 12006"/>
              <a:gd name="connsiteY2" fmla="*/ 0 h 10871"/>
              <a:gd name="connsiteX3" fmla="*/ 5252 w 12006"/>
              <a:gd name="connsiteY3" fmla="*/ 3026 h 10871"/>
              <a:gd name="connsiteX4" fmla="*/ 5506 w 12006"/>
              <a:gd name="connsiteY4" fmla="*/ 4183 h 10871"/>
              <a:gd name="connsiteX5" fmla="*/ 5532 w 12006"/>
              <a:gd name="connsiteY5" fmla="*/ 4246 h 10871"/>
              <a:gd name="connsiteX6" fmla="*/ 7688 w 12006"/>
              <a:gd name="connsiteY6" fmla="*/ 8191 h 10871"/>
              <a:gd name="connsiteX7" fmla="*/ 2 w 12006"/>
              <a:gd name="connsiteY7" fmla="*/ 10868 h 10871"/>
              <a:gd name="connsiteX8" fmla="*/ 8629 w 12006"/>
              <a:gd name="connsiteY8" fmla="*/ 8765 h 10871"/>
              <a:gd name="connsiteX9" fmla="*/ 8629 w 12006"/>
              <a:gd name="connsiteY9" fmla="*/ 8765 h 10871"/>
              <a:gd name="connsiteX10" fmla="*/ 8629 w 12006"/>
              <a:gd name="connsiteY10" fmla="*/ 8765 h 10871"/>
              <a:gd name="connsiteX11" fmla="*/ 11726 w 12006"/>
              <a:gd name="connsiteY11" fmla="*/ 4246 h 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6" h="10871">
                <a:moveTo>
                  <a:pt x="11726" y="4246"/>
                </a:moveTo>
                <a:cubicBezTo>
                  <a:pt x="11910" y="3870"/>
                  <a:pt x="12006" y="3456"/>
                  <a:pt x="12006" y="3026"/>
                </a:cubicBezTo>
                <a:cubicBezTo>
                  <a:pt x="12006" y="1353"/>
                  <a:pt x="10492" y="0"/>
                  <a:pt x="8629" y="0"/>
                </a:cubicBezTo>
                <a:cubicBezTo>
                  <a:pt x="6765" y="0"/>
                  <a:pt x="5252" y="1353"/>
                  <a:pt x="5252" y="3026"/>
                </a:cubicBezTo>
                <a:cubicBezTo>
                  <a:pt x="5252" y="3432"/>
                  <a:pt x="5339" y="3823"/>
                  <a:pt x="5506" y="4183"/>
                </a:cubicBezTo>
                <a:cubicBezTo>
                  <a:pt x="5515" y="4204"/>
                  <a:pt x="5168" y="3578"/>
                  <a:pt x="5532" y="4246"/>
                </a:cubicBezTo>
                <a:cubicBezTo>
                  <a:pt x="5896" y="4914"/>
                  <a:pt x="8610" y="7087"/>
                  <a:pt x="7688" y="8191"/>
                </a:cubicBezTo>
                <a:cubicBezTo>
                  <a:pt x="6766" y="9295"/>
                  <a:pt x="-155" y="10772"/>
                  <a:pt x="2" y="10868"/>
                </a:cubicBezTo>
                <a:cubicBezTo>
                  <a:pt x="159" y="10964"/>
                  <a:pt x="7191" y="9115"/>
                  <a:pt x="8629" y="8765"/>
                </a:cubicBezTo>
                <a:lnTo>
                  <a:pt x="8629" y="8765"/>
                </a:lnTo>
                <a:lnTo>
                  <a:pt x="8629" y="8765"/>
                </a:lnTo>
                <a:lnTo>
                  <a:pt x="11726" y="4246"/>
                </a:ln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6"/>
          <p:cNvSpPr>
            <a:spLocks noEditPoints="1"/>
          </p:cNvSpPr>
          <p:nvPr/>
        </p:nvSpPr>
        <p:spPr bwMode="auto">
          <a:xfrm>
            <a:off x="5485324" y="3529013"/>
            <a:ext cx="200025" cy="198437"/>
          </a:xfrm>
          <a:custGeom>
            <a:avLst/>
            <a:gdLst>
              <a:gd name="T0" fmla="*/ 423 w 618"/>
              <a:gd name="T1" fmla="*/ 176 h 617"/>
              <a:gd name="T2" fmla="*/ 267 w 618"/>
              <a:gd name="T3" fmla="*/ 177 h 617"/>
              <a:gd name="T4" fmla="*/ 206 w 618"/>
              <a:gd name="T5" fmla="*/ 201 h 617"/>
              <a:gd name="T6" fmla="*/ 180 w 618"/>
              <a:gd name="T7" fmla="*/ 260 h 617"/>
              <a:gd name="T8" fmla="*/ 180 w 618"/>
              <a:gd name="T9" fmla="*/ 279 h 617"/>
              <a:gd name="T10" fmla="*/ 191 w 618"/>
              <a:gd name="T11" fmla="*/ 319 h 617"/>
              <a:gd name="T12" fmla="*/ 165 w 618"/>
              <a:gd name="T13" fmla="*/ 342 h 617"/>
              <a:gd name="T14" fmla="*/ 157 w 618"/>
              <a:gd name="T15" fmla="*/ 385 h 617"/>
              <a:gd name="T16" fmla="*/ 157 w 618"/>
              <a:gd name="T17" fmla="*/ 423 h 617"/>
              <a:gd name="T18" fmla="*/ 162 w 618"/>
              <a:gd name="T19" fmla="*/ 436 h 617"/>
              <a:gd name="T20" fmla="*/ 176 w 618"/>
              <a:gd name="T21" fmla="*/ 441 h 617"/>
              <a:gd name="T22" fmla="*/ 207 w 618"/>
              <a:gd name="T23" fmla="*/ 441 h 617"/>
              <a:gd name="T24" fmla="*/ 220 w 618"/>
              <a:gd name="T25" fmla="*/ 436 h 617"/>
              <a:gd name="T26" fmla="*/ 226 w 618"/>
              <a:gd name="T27" fmla="*/ 423 h 617"/>
              <a:gd name="T28" fmla="*/ 226 w 618"/>
              <a:gd name="T29" fmla="*/ 385 h 617"/>
              <a:gd name="T30" fmla="*/ 231 w 618"/>
              <a:gd name="T31" fmla="*/ 369 h 617"/>
              <a:gd name="T32" fmla="*/ 244 w 618"/>
              <a:gd name="T33" fmla="*/ 363 h 617"/>
              <a:gd name="T34" fmla="*/ 374 w 618"/>
              <a:gd name="T35" fmla="*/ 362 h 617"/>
              <a:gd name="T36" fmla="*/ 374 w 618"/>
              <a:gd name="T37" fmla="*/ 422 h 617"/>
              <a:gd name="T38" fmla="*/ 379 w 618"/>
              <a:gd name="T39" fmla="*/ 435 h 617"/>
              <a:gd name="T40" fmla="*/ 392 w 618"/>
              <a:gd name="T41" fmla="*/ 440 h 617"/>
              <a:gd name="T42" fmla="*/ 424 w 618"/>
              <a:gd name="T43" fmla="*/ 440 h 617"/>
              <a:gd name="T44" fmla="*/ 437 w 618"/>
              <a:gd name="T45" fmla="*/ 435 h 617"/>
              <a:gd name="T46" fmla="*/ 443 w 618"/>
              <a:gd name="T47" fmla="*/ 422 h 617"/>
              <a:gd name="T48" fmla="*/ 442 w 618"/>
              <a:gd name="T49" fmla="*/ 194 h 617"/>
              <a:gd name="T50" fmla="*/ 436 w 618"/>
              <a:gd name="T51" fmla="*/ 181 h 617"/>
              <a:gd name="T52" fmla="*/ 423 w 618"/>
              <a:gd name="T53" fmla="*/ 176 h 617"/>
              <a:gd name="T54" fmla="*/ 373 w 618"/>
              <a:gd name="T55" fmla="*/ 301 h 617"/>
              <a:gd name="T56" fmla="*/ 268 w 618"/>
              <a:gd name="T57" fmla="*/ 301 h 617"/>
              <a:gd name="T58" fmla="*/ 255 w 618"/>
              <a:gd name="T59" fmla="*/ 295 h 617"/>
              <a:gd name="T60" fmla="*/ 249 w 618"/>
              <a:gd name="T61" fmla="*/ 280 h 617"/>
              <a:gd name="T62" fmla="*/ 249 w 618"/>
              <a:gd name="T63" fmla="*/ 250 h 617"/>
              <a:gd name="T64" fmla="*/ 255 w 618"/>
              <a:gd name="T65" fmla="*/ 234 h 617"/>
              <a:gd name="T66" fmla="*/ 267 w 618"/>
              <a:gd name="T67" fmla="*/ 228 h 617"/>
              <a:gd name="T68" fmla="*/ 373 w 618"/>
              <a:gd name="T69" fmla="*/ 228 h 617"/>
              <a:gd name="T70" fmla="*/ 373 w 618"/>
              <a:gd name="T71" fmla="*/ 301 h 617"/>
              <a:gd name="T72" fmla="*/ 308 w 618"/>
              <a:gd name="T73" fmla="*/ 0 h 617"/>
              <a:gd name="T74" fmla="*/ 1 w 618"/>
              <a:gd name="T75" fmla="*/ 310 h 617"/>
              <a:gd name="T76" fmla="*/ 310 w 618"/>
              <a:gd name="T77" fmla="*/ 617 h 617"/>
              <a:gd name="T78" fmla="*/ 617 w 618"/>
              <a:gd name="T79" fmla="*/ 307 h 617"/>
              <a:gd name="T80" fmla="*/ 308 w 618"/>
              <a:gd name="T81" fmla="*/ 0 h 617"/>
              <a:gd name="T82" fmla="*/ 498 w 618"/>
              <a:gd name="T83" fmla="*/ 496 h 617"/>
              <a:gd name="T84" fmla="*/ 310 w 618"/>
              <a:gd name="T85" fmla="*/ 574 h 617"/>
              <a:gd name="T86" fmla="*/ 122 w 618"/>
              <a:gd name="T87" fmla="*/ 497 h 617"/>
              <a:gd name="T88" fmla="*/ 43 w 618"/>
              <a:gd name="T89" fmla="*/ 310 h 617"/>
              <a:gd name="T90" fmla="*/ 120 w 618"/>
              <a:gd name="T91" fmla="*/ 121 h 617"/>
              <a:gd name="T92" fmla="*/ 308 w 618"/>
              <a:gd name="T93" fmla="*/ 43 h 617"/>
              <a:gd name="T94" fmla="*/ 496 w 618"/>
              <a:gd name="T95" fmla="*/ 120 h 617"/>
              <a:gd name="T96" fmla="*/ 575 w 618"/>
              <a:gd name="T97" fmla="*/ 307 h 617"/>
              <a:gd name="T98" fmla="*/ 498 w 618"/>
              <a:gd name="T99" fmla="*/ 496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7">
                <a:moveTo>
                  <a:pt x="423" y="176"/>
                </a:moveTo>
                <a:cubicBezTo>
                  <a:pt x="267" y="177"/>
                  <a:pt x="267" y="177"/>
                  <a:pt x="267" y="177"/>
                </a:cubicBezTo>
                <a:cubicBezTo>
                  <a:pt x="243" y="177"/>
                  <a:pt x="223" y="185"/>
                  <a:pt x="206" y="201"/>
                </a:cubicBezTo>
                <a:cubicBezTo>
                  <a:pt x="189" y="218"/>
                  <a:pt x="180" y="237"/>
                  <a:pt x="180" y="260"/>
                </a:cubicBezTo>
                <a:cubicBezTo>
                  <a:pt x="180" y="279"/>
                  <a:pt x="180" y="279"/>
                  <a:pt x="180" y="279"/>
                </a:cubicBezTo>
                <a:cubicBezTo>
                  <a:pt x="181" y="293"/>
                  <a:pt x="184" y="306"/>
                  <a:pt x="191" y="319"/>
                </a:cubicBezTo>
                <a:cubicBezTo>
                  <a:pt x="179" y="326"/>
                  <a:pt x="170" y="334"/>
                  <a:pt x="165" y="342"/>
                </a:cubicBezTo>
                <a:cubicBezTo>
                  <a:pt x="159" y="352"/>
                  <a:pt x="157" y="367"/>
                  <a:pt x="157" y="385"/>
                </a:cubicBezTo>
                <a:cubicBezTo>
                  <a:pt x="157" y="423"/>
                  <a:pt x="157" y="423"/>
                  <a:pt x="157" y="423"/>
                </a:cubicBezTo>
                <a:cubicBezTo>
                  <a:pt x="157" y="428"/>
                  <a:pt x="159" y="432"/>
                  <a:pt x="162" y="436"/>
                </a:cubicBezTo>
                <a:cubicBezTo>
                  <a:pt x="166" y="439"/>
                  <a:pt x="171" y="441"/>
                  <a:pt x="176" y="441"/>
                </a:cubicBezTo>
                <a:cubicBezTo>
                  <a:pt x="207" y="441"/>
                  <a:pt x="207" y="441"/>
                  <a:pt x="207" y="441"/>
                </a:cubicBezTo>
                <a:cubicBezTo>
                  <a:pt x="212" y="441"/>
                  <a:pt x="217" y="439"/>
                  <a:pt x="220" y="436"/>
                </a:cubicBezTo>
                <a:cubicBezTo>
                  <a:pt x="224" y="432"/>
                  <a:pt x="226" y="428"/>
                  <a:pt x="226" y="423"/>
                </a:cubicBezTo>
                <a:cubicBezTo>
                  <a:pt x="226" y="385"/>
                  <a:pt x="226" y="385"/>
                  <a:pt x="226" y="385"/>
                </a:cubicBezTo>
                <a:cubicBezTo>
                  <a:pt x="225" y="378"/>
                  <a:pt x="227" y="373"/>
                  <a:pt x="231" y="369"/>
                </a:cubicBezTo>
                <a:cubicBezTo>
                  <a:pt x="235" y="365"/>
                  <a:pt x="239" y="363"/>
                  <a:pt x="244" y="363"/>
                </a:cubicBezTo>
                <a:cubicBezTo>
                  <a:pt x="374" y="362"/>
                  <a:pt x="374" y="362"/>
                  <a:pt x="374" y="362"/>
                </a:cubicBezTo>
                <a:cubicBezTo>
                  <a:pt x="374" y="422"/>
                  <a:pt x="374" y="422"/>
                  <a:pt x="374" y="422"/>
                </a:cubicBezTo>
                <a:cubicBezTo>
                  <a:pt x="374" y="427"/>
                  <a:pt x="376" y="431"/>
                  <a:pt x="379" y="435"/>
                </a:cubicBezTo>
                <a:cubicBezTo>
                  <a:pt x="383" y="438"/>
                  <a:pt x="387" y="440"/>
                  <a:pt x="392" y="440"/>
                </a:cubicBezTo>
                <a:cubicBezTo>
                  <a:pt x="424" y="440"/>
                  <a:pt x="424" y="440"/>
                  <a:pt x="424" y="440"/>
                </a:cubicBezTo>
                <a:cubicBezTo>
                  <a:pt x="429" y="440"/>
                  <a:pt x="434" y="438"/>
                  <a:pt x="437" y="435"/>
                </a:cubicBezTo>
                <a:cubicBezTo>
                  <a:pt x="441" y="431"/>
                  <a:pt x="443" y="427"/>
                  <a:pt x="443" y="422"/>
                </a:cubicBezTo>
                <a:cubicBezTo>
                  <a:pt x="442" y="194"/>
                  <a:pt x="442" y="194"/>
                  <a:pt x="442" y="194"/>
                </a:cubicBezTo>
                <a:cubicBezTo>
                  <a:pt x="442" y="189"/>
                  <a:pt x="440" y="185"/>
                  <a:pt x="436" y="181"/>
                </a:cubicBezTo>
                <a:cubicBezTo>
                  <a:pt x="432" y="178"/>
                  <a:pt x="428" y="176"/>
                  <a:pt x="423" y="176"/>
                </a:cubicBezTo>
                <a:moveTo>
                  <a:pt x="373" y="301"/>
                </a:moveTo>
                <a:cubicBezTo>
                  <a:pt x="268" y="301"/>
                  <a:pt x="268" y="301"/>
                  <a:pt x="268" y="301"/>
                </a:cubicBezTo>
                <a:cubicBezTo>
                  <a:pt x="263" y="301"/>
                  <a:pt x="259" y="299"/>
                  <a:pt x="255" y="295"/>
                </a:cubicBezTo>
                <a:cubicBezTo>
                  <a:pt x="251" y="291"/>
                  <a:pt x="249" y="286"/>
                  <a:pt x="249" y="280"/>
                </a:cubicBezTo>
                <a:cubicBezTo>
                  <a:pt x="249" y="250"/>
                  <a:pt x="249" y="250"/>
                  <a:pt x="249" y="250"/>
                </a:cubicBezTo>
                <a:cubicBezTo>
                  <a:pt x="249" y="244"/>
                  <a:pt x="251" y="238"/>
                  <a:pt x="255" y="234"/>
                </a:cubicBezTo>
                <a:cubicBezTo>
                  <a:pt x="258" y="230"/>
                  <a:pt x="263" y="228"/>
                  <a:pt x="267" y="228"/>
                </a:cubicBezTo>
                <a:cubicBezTo>
                  <a:pt x="373" y="228"/>
                  <a:pt x="373" y="228"/>
                  <a:pt x="373" y="228"/>
                </a:cubicBezTo>
                <a:lnTo>
                  <a:pt x="373" y="301"/>
                </a:lnTo>
                <a:close/>
                <a:moveTo>
                  <a:pt x="308" y="0"/>
                </a:moveTo>
                <a:cubicBezTo>
                  <a:pt x="137" y="1"/>
                  <a:pt x="0" y="140"/>
                  <a:pt x="1" y="310"/>
                </a:cubicBezTo>
                <a:cubicBezTo>
                  <a:pt x="2" y="480"/>
                  <a:pt x="140" y="617"/>
                  <a:pt x="310" y="617"/>
                </a:cubicBezTo>
                <a:cubicBezTo>
                  <a:pt x="481" y="616"/>
                  <a:pt x="618" y="477"/>
                  <a:pt x="617" y="307"/>
                </a:cubicBezTo>
                <a:cubicBezTo>
                  <a:pt x="616" y="137"/>
                  <a:pt x="478" y="0"/>
                  <a:pt x="308" y="0"/>
                </a:cubicBezTo>
                <a:moveTo>
                  <a:pt x="498" y="496"/>
                </a:moveTo>
                <a:cubicBezTo>
                  <a:pt x="450" y="544"/>
                  <a:pt x="384" y="574"/>
                  <a:pt x="310" y="574"/>
                </a:cubicBezTo>
                <a:cubicBezTo>
                  <a:pt x="237" y="575"/>
                  <a:pt x="170" y="545"/>
                  <a:pt x="122" y="497"/>
                </a:cubicBezTo>
                <a:cubicBezTo>
                  <a:pt x="74" y="449"/>
                  <a:pt x="44" y="383"/>
                  <a:pt x="43" y="310"/>
                </a:cubicBezTo>
                <a:cubicBezTo>
                  <a:pt x="43" y="236"/>
                  <a:pt x="72" y="170"/>
                  <a:pt x="120" y="121"/>
                </a:cubicBezTo>
                <a:cubicBezTo>
                  <a:pt x="168" y="73"/>
                  <a:pt x="234" y="43"/>
                  <a:pt x="308" y="43"/>
                </a:cubicBezTo>
                <a:cubicBezTo>
                  <a:pt x="381" y="42"/>
                  <a:pt x="448" y="72"/>
                  <a:pt x="496" y="120"/>
                </a:cubicBezTo>
                <a:cubicBezTo>
                  <a:pt x="545" y="168"/>
                  <a:pt x="575" y="234"/>
                  <a:pt x="575" y="307"/>
                </a:cubicBezTo>
                <a:cubicBezTo>
                  <a:pt x="575" y="381"/>
                  <a:pt x="546" y="447"/>
                  <a:pt x="498" y="4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4"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7868403" y="4527574"/>
            <a:ext cx="252000" cy="364277"/>
          </a:xfrm>
          <a:prstGeom prst="rect">
            <a:avLst/>
          </a:prstGeom>
        </p:spPr>
      </p:pic>
      <p:pic>
        <p:nvPicPr>
          <p:cNvPr id="45"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7559239" y="5093223"/>
            <a:ext cx="252000" cy="364277"/>
          </a:xfrm>
          <a:prstGeom prst="rect">
            <a:avLst/>
          </a:prstGeom>
        </p:spPr>
      </p:pic>
      <p:pic>
        <p:nvPicPr>
          <p:cNvPr id="46"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5519252" y="5738330"/>
            <a:ext cx="252000" cy="364277"/>
          </a:xfrm>
          <a:prstGeom prst="rect">
            <a:avLst/>
          </a:prstGeom>
        </p:spPr>
      </p:pic>
      <p:pic>
        <p:nvPicPr>
          <p:cNvPr id="47"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3067411" y="4055019"/>
            <a:ext cx="252000" cy="364277"/>
          </a:xfrm>
          <a:prstGeom prst="rect">
            <a:avLst/>
          </a:prstGeom>
        </p:spPr>
      </p:pic>
      <p:pic>
        <p:nvPicPr>
          <p:cNvPr id="48"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5866265" y="4955241"/>
            <a:ext cx="252000" cy="364277"/>
          </a:xfrm>
          <a:prstGeom prst="rect">
            <a:avLst/>
          </a:prstGeom>
        </p:spPr>
      </p:pic>
      <p:pic>
        <p:nvPicPr>
          <p:cNvPr id="49" name="Hard coal pin">
            <a:extLst>
              <a:ext uri="{FF2B5EF4-FFF2-40B4-BE49-F238E27FC236}">
                <a16:creationId xmlns:a16="http://schemas.microsoft.com/office/drawing/2014/main" id="{FBBD7952-BFAD-4EFA-AA9B-3E9B585115B8}"/>
              </a:ext>
            </a:extLst>
          </p:cNvPr>
          <p:cNvPicPr>
            <a:picLocks noChangeAspect="1"/>
          </p:cNvPicPr>
          <p:nvPr/>
        </p:nvPicPr>
        <p:blipFill>
          <a:blip r:embed="rId3"/>
          <a:stretch>
            <a:fillRect/>
          </a:stretch>
        </p:blipFill>
        <p:spPr bwMode="gray">
          <a:xfrm>
            <a:off x="6727325" y="4536141"/>
            <a:ext cx="252000" cy="364277"/>
          </a:xfrm>
          <a:prstGeom prst="rect">
            <a:avLst/>
          </a:prstGeom>
        </p:spPr>
      </p:pic>
      <p:sp>
        <p:nvSpPr>
          <p:cNvPr id="50" name="Ja"/>
          <p:cNvSpPr txBox="1">
            <a:spLocks/>
          </p:cNvSpPr>
          <p:nvPr/>
        </p:nvSpPr>
        <p:spPr bwMode="gray">
          <a:xfrm>
            <a:off x="6125816" y="5357276"/>
            <a:ext cx="1440000" cy="123111"/>
          </a:xfrm>
          <a:prstGeom prst="rect">
            <a:avLst/>
          </a:prstGeom>
          <a:noFill/>
        </p:spPr>
        <p:txBody>
          <a:bodyPr wrap="square" lIns="0" tIns="0" rIns="0" bIns="0" rtlCol="0">
            <a:spAutoFit/>
          </a:bodyPr>
          <a:lstStyle/>
          <a:p>
            <a:pPr algn="r"/>
            <a:r>
              <a:rPr lang="en-US" sz="800" dirty="0"/>
              <a:t>Jakarta</a:t>
            </a:r>
          </a:p>
        </p:txBody>
      </p:sp>
      <p:sp>
        <p:nvSpPr>
          <p:cNvPr id="51" name="Jo"/>
          <p:cNvSpPr txBox="1">
            <a:spLocks/>
          </p:cNvSpPr>
          <p:nvPr/>
        </p:nvSpPr>
        <p:spPr bwMode="gray">
          <a:xfrm>
            <a:off x="5741739" y="5990848"/>
            <a:ext cx="1440000" cy="123111"/>
          </a:xfrm>
          <a:prstGeom prst="rect">
            <a:avLst/>
          </a:prstGeom>
          <a:noFill/>
        </p:spPr>
        <p:txBody>
          <a:bodyPr wrap="square" lIns="0" tIns="0" rIns="0" bIns="0" rtlCol="0">
            <a:spAutoFit/>
          </a:bodyPr>
          <a:lstStyle/>
          <a:p>
            <a:r>
              <a:rPr lang="en-US" sz="800" dirty="0"/>
              <a:t>Johannesburg</a:t>
            </a:r>
          </a:p>
        </p:txBody>
      </p:sp>
      <p:sp>
        <p:nvSpPr>
          <p:cNvPr id="52" name="N"/>
          <p:cNvSpPr txBox="1">
            <a:spLocks/>
          </p:cNvSpPr>
          <p:nvPr/>
        </p:nvSpPr>
        <p:spPr bwMode="gray">
          <a:xfrm>
            <a:off x="6078908" y="5198862"/>
            <a:ext cx="1440000" cy="123111"/>
          </a:xfrm>
          <a:prstGeom prst="rect">
            <a:avLst/>
          </a:prstGeom>
          <a:noFill/>
        </p:spPr>
        <p:txBody>
          <a:bodyPr wrap="square" lIns="0" tIns="0" rIns="0" bIns="0" rtlCol="0">
            <a:spAutoFit/>
          </a:bodyPr>
          <a:lstStyle/>
          <a:p>
            <a:r>
              <a:rPr lang="en-US" sz="800" dirty="0"/>
              <a:t>Nairobi</a:t>
            </a:r>
          </a:p>
        </p:txBody>
      </p:sp>
      <p:sp>
        <p:nvSpPr>
          <p:cNvPr id="53" name="W"/>
          <p:cNvSpPr txBox="1">
            <a:spLocks/>
          </p:cNvSpPr>
          <p:nvPr/>
        </p:nvSpPr>
        <p:spPr bwMode="gray">
          <a:xfrm>
            <a:off x="3296723" y="4312029"/>
            <a:ext cx="1440000" cy="123111"/>
          </a:xfrm>
          <a:prstGeom prst="rect">
            <a:avLst/>
          </a:prstGeom>
          <a:noFill/>
        </p:spPr>
        <p:txBody>
          <a:bodyPr wrap="square" lIns="0" tIns="0" rIns="0" bIns="0" rtlCol="0">
            <a:spAutoFit/>
          </a:bodyPr>
          <a:lstStyle/>
          <a:p>
            <a:r>
              <a:rPr lang="en-US" sz="800" dirty="0"/>
              <a:t>Washington DC</a:t>
            </a:r>
          </a:p>
        </p:txBody>
      </p:sp>
      <p:sp>
        <p:nvSpPr>
          <p:cNvPr id="54" name="M"/>
          <p:cNvSpPr txBox="1">
            <a:spLocks/>
          </p:cNvSpPr>
          <p:nvPr/>
        </p:nvSpPr>
        <p:spPr bwMode="gray">
          <a:xfrm>
            <a:off x="8096365" y="4791452"/>
            <a:ext cx="1440000" cy="123111"/>
          </a:xfrm>
          <a:prstGeom prst="rect">
            <a:avLst/>
          </a:prstGeom>
          <a:noFill/>
        </p:spPr>
        <p:txBody>
          <a:bodyPr wrap="square" lIns="0" tIns="0" rIns="0" bIns="0" rtlCol="0">
            <a:spAutoFit/>
          </a:bodyPr>
          <a:lstStyle/>
          <a:p>
            <a:r>
              <a:rPr lang="en-US" sz="800" dirty="0"/>
              <a:t>Manila</a:t>
            </a:r>
          </a:p>
        </p:txBody>
      </p:sp>
      <p:sp>
        <p:nvSpPr>
          <p:cNvPr id="55" name="B">
            <a:extLst>
              <a:ext uri="{FF2B5EF4-FFF2-40B4-BE49-F238E27FC236}">
                <a16:creationId xmlns:a16="http://schemas.microsoft.com/office/drawing/2014/main" id="{10A44B0C-A3DC-4B25-A57A-E1B3F90DF714}"/>
              </a:ext>
            </a:extLst>
          </p:cNvPr>
          <p:cNvSpPr txBox="1">
            <a:spLocks/>
          </p:cNvSpPr>
          <p:nvPr/>
        </p:nvSpPr>
        <p:spPr bwMode="gray">
          <a:xfrm>
            <a:off x="6951398" y="4791192"/>
            <a:ext cx="612000" cy="123111"/>
          </a:xfrm>
          <a:prstGeom prst="rect">
            <a:avLst/>
          </a:prstGeom>
          <a:noFill/>
        </p:spPr>
        <p:txBody>
          <a:bodyPr wrap="square" lIns="0" tIns="0" rIns="0" bIns="0" rtlCol="0">
            <a:spAutoFit/>
          </a:bodyPr>
          <a:lstStyle/>
          <a:p>
            <a:r>
              <a:rPr lang="en-US" sz="800" dirty="0"/>
              <a:t>Mumbai</a:t>
            </a:r>
          </a:p>
        </p:txBody>
      </p:sp>
      <p:pic>
        <p:nvPicPr>
          <p:cNvPr id="56" name="Hard coal pin">
            <a:extLst>
              <a:ext uri="{FF2B5EF4-FFF2-40B4-BE49-F238E27FC236}">
                <a16:creationId xmlns:a16="http://schemas.microsoft.com/office/drawing/2014/main" id="{35D40255-9B22-4AC0-8F8A-4CE664BBB8E4}"/>
              </a:ext>
            </a:extLst>
          </p:cNvPr>
          <p:cNvPicPr>
            <a:picLocks noChangeAspect="1"/>
          </p:cNvPicPr>
          <p:nvPr/>
        </p:nvPicPr>
        <p:blipFill>
          <a:blip r:embed="rId4"/>
          <a:stretch>
            <a:fillRect/>
          </a:stretch>
        </p:blipFill>
        <p:spPr>
          <a:xfrm>
            <a:off x="4735034" y="3487212"/>
            <a:ext cx="368600" cy="421200"/>
          </a:xfrm>
          <a:prstGeom prst="rect">
            <a:avLst/>
          </a:prstGeom>
        </p:spPr>
      </p:pic>
      <p:pic>
        <p:nvPicPr>
          <p:cNvPr id="57" name="Hard coal pin Red">
            <a:extLst>
              <a:ext uri="{FF2B5EF4-FFF2-40B4-BE49-F238E27FC236}">
                <a16:creationId xmlns:a16="http://schemas.microsoft.com/office/drawing/2014/main" id="{46C3F8EA-DEDD-40D5-87CF-C8D69DD019DA}"/>
              </a:ext>
            </a:extLst>
          </p:cNvPr>
          <p:cNvPicPr>
            <a:picLocks noChangeAspect="1"/>
          </p:cNvPicPr>
          <p:nvPr/>
        </p:nvPicPr>
        <p:blipFill>
          <a:blip r:embed="rId5"/>
          <a:stretch>
            <a:fillRect/>
          </a:stretch>
        </p:blipFill>
        <p:spPr>
          <a:xfrm>
            <a:off x="4956380" y="3423012"/>
            <a:ext cx="250823" cy="504000"/>
          </a:xfrm>
          <a:prstGeom prst="rect">
            <a:avLst/>
          </a:prstGeom>
        </p:spPr>
      </p:pic>
      <p:sp>
        <p:nvSpPr>
          <p:cNvPr id="58" name="R">
            <a:extLst>
              <a:ext uri="{FF2B5EF4-FFF2-40B4-BE49-F238E27FC236}">
                <a16:creationId xmlns:a16="http://schemas.microsoft.com/office/drawing/2014/main" id="{662ECF7B-ECC8-4B00-9CB6-12DEF9DDA128}"/>
              </a:ext>
            </a:extLst>
          </p:cNvPr>
          <p:cNvSpPr txBox="1">
            <a:spLocks/>
          </p:cNvSpPr>
          <p:nvPr/>
        </p:nvSpPr>
        <p:spPr bwMode="gray">
          <a:xfrm>
            <a:off x="4364100" y="3244356"/>
            <a:ext cx="741868" cy="123111"/>
          </a:xfrm>
          <a:prstGeom prst="rect">
            <a:avLst/>
          </a:prstGeom>
          <a:noFill/>
        </p:spPr>
        <p:txBody>
          <a:bodyPr wrap="square" lIns="0" tIns="0" rIns="0" bIns="0" rtlCol="0">
            <a:spAutoFit/>
          </a:bodyPr>
          <a:lstStyle/>
          <a:p>
            <a:r>
              <a:rPr lang="nl-NL" sz="800" dirty="0">
                <a:solidFill>
                  <a:schemeClr val="tx2"/>
                </a:solidFill>
              </a:rPr>
              <a:t>Rotterdam (HQ)</a:t>
            </a:r>
          </a:p>
        </p:txBody>
      </p:sp>
      <p:sp>
        <p:nvSpPr>
          <p:cNvPr id="59" name="A">
            <a:extLst>
              <a:ext uri="{FF2B5EF4-FFF2-40B4-BE49-F238E27FC236}">
                <a16:creationId xmlns:a16="http://schemas.microsoft.com/office/drawing/2014/main" id="{4C8C4E15-33E4-434C-B286-B72069D0F93F}"/>
              </a:ext>
            </a:extLst>
          </p:cNvPr>
          <p:cNvSpPr txBox="1">
            <a:spLocks/>
          </p:cNvSpPr>
          <p:nvPr/>
        </p:nvSpPr>
        <p:spPr bwMode="gray">
          <a:xfrm>
            <a:off x="3355590" y="3826317"/>
            <a:ext cx="1440000" cy="123111"/>
          </a:xfrm>
          <a:prstGeom prst="rect">
            <a:avLst/>
          </a:prstGeom>
          <a:noFill/>
        </p:spPr>
        <p:txBody>
          <a:bodyPr wrap="square" lIns="0" tIns="0" rIns="0" bIns="0" rtlCol="0">
            <a:spAutoFit/>
          </a:bodyPr>
          <a:lstStyle/>
          <a:p>
            <a:pPr algn="r"/>
            <a:r>
              <a:rPr lang="nl-NL" sz="800" dirty="0"/>
              <a:t>Londen</a:t>
            </a:r>
          </a:p>
        </p:txBody>
      </p:sp>
      <p:sp>
        <p:nvSpPr>
          <p:cNvPr id="60" name="D">
            <a:extLst>
              <a:ext uri="{FF2B5EF4-FFF2-40B4-BE49-F238E27FC236}">
                <a16:creationId xmlns:a16="http://schemas.microsoft.com/office/drawing/2014/main" id="{885F1A0F-5135-44FD-8D5D-0A42F1C3FFD9}"/>
              </a:ext>
            </a:extLst>
          </p:cNvPr>
          <p:cNvSpPr txBox="1">
            <a:spLocks/>
          </p:cNvSpPr>
          <p:nvPr/>
        </p:nvSpPr>
        <p:spPr bwMode="gray">
          <a:xfrm>
            <a:off x="5726462" y="3509388"/>
            <a:ext cx="612000" cy="123111"/>
          </a:xfrm>
          <a:prstGeom prst="rect">
            <a:avLst/>
          </a:prstGeom>
          <a:noFill/>
        </p:spPr>
        <p:txBody>
          <a:bodyPr wrap="square" lIns="0" tIns="0" rIns="0" bIns="0" rtlCol="0">
            <a:spAutoFit/>
          </a:bodyPr>
          <a:lstStyle/>
          <a:p>
            <a:r>
              <a:rPr lang="nl-NL" sz="800" dirty="0"/>
              <a:t>Düsseldorf</a:t>
            </a:r>
          </a:p>
        </p:txBody>
      </p:sp>
      <p:pic>
        <p:nvPicPr>
          <p:cNvPr id="61" name="Afbeelding 60">
            <a:extLst>
              <a:ext uri="{FF2B5EF4-FFF2-40B4-BE49-F238E27FC236}">
                <a16:creationId xmlns:a16="http://schemas.microsoft.com/office/drawing/2014/main" id="{9EED6C4C-F8BA-46AD-93CC-6277D96784D5}"/>
              </a:ext>
            </a:extLst>
          </p:cNvPr>
          <p:cNvPicPr>
            <a:picLocks noChangeAspect="1"/>
          </p:cNvPicPr>
          <p:nvPr/>
        </p:nvPicPr>
        <p:blipFill>
          <a:blip r:embed="rId6"/>
          <a:stretch>
            <a:fillRect/>
          </a:stretch>
        </p:blipFill>
        <p:spPr>
          <a:xfrm>
            <a:off x="5215276" y="3771080"/>
            <a:ext cx="391908" cy="356400"/>
          </a:xfrm>
          <a:prstGeom prst="rect">
            <a:avLst/>
          </a:prstGeom>
        </p:spPr>
      </p:pic>
      <p:sp>
        <p:nvSpPr>
          <p:cNvPr id="62" name="D">
            <a:extLst>
              <a:ext uri="{FF2B5EF4-FFF2-40B4-BE49-F238E27FC236}">
                <a16:creationId xmlns:a16="http://schemas.microsoft.com/office/drawing/2014/main" id="{6B123E7F-CA2C-4C9A-AD6C-AE9461F4C7DB}"/>
              </a:ext>
            </a:extLst>
          </p:cNvPr>
          <p:cNvSpPr txBox="1">
            <a:spLocks/>
          </p:cNvSpPr>
          <p:nvPr/>
        </p:nvSpPr>
        <p:spPr bwMode="gray">
          <a:xfrm>
            <a:off x="5607184" y="4011508"/>
            <a:ext cx="612000" cy="123111"/>
          </a:xfrm>
          <a:prstGeom prst="rect">
            <a:avLst/>
          </a:prstGeom>
          <a:noFill/>
        </p:spPr>
        <p:txBody>
          <a:bodyPr wrap="square" lIns="0" tIns="0" rIns="0" bIns="0" rtlCol="0">
            <a:spAutoFit/>
          </a:bodyPr>
          <a:lstStyle/>
          <a:p>
            <a:r>
              <a:rPr lang="nl-NL" sz="800" dirty="0"/>
              <a:t>Antwerpen</a:t>
            </a:r>
          </a:p>
        </p:txBody>
      </p:sp>
      <p:sp>
        <p:nvSpPr>
          <p:cNvPr id="63" name="AutoShape 8"/>
          <p:cNvSpPr>
            <a:spLocks noChangeAspect="1" noChangeArrowheads="1" noTextEdit="1"/>
          </p:cNvSpPr>
          <p:nvPr/>
        </p:nvSpPr>
        <p:spPr bwMode="auto">
          <a:xfrm>
            <a:off x="5097463" y="3402013"/>
            <a:ext cx="250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10"/>
          <p:cNvSpPr>
            <a:spLocks noEditPoints="1"/>
          </p:cNvSpPr>
          <p:nvPr/>
        </p:nvSpPr>
        <p:spPr bwMode="auto">
          <a:xfrm flipH="1">
            <a:off x="5215267" y="3402534"/>
            <a:ext cx="250825" cy="504825"/>
          </a:xfrm>
          <a:custGeom>
            <a:avLst/>
            <a:gdLst>
              <a:gd name="T0" fmla="*/ 739 w 772"/>
              <a:gd name="T1" fmla="*/ 543 h 1555"/>
              <a:gd name="T2" fmla="*/ 386 w 772"/>
              <a:gd name="T3" fmla="*/ 1121 h 1555"/>
              <a:gd name="T4" fmla="*/ 32 w 772"/>
              <a:gd name="T5" fmla="*/ 543 h 1555"/>
              <a:gd name="T6" fmla="*/ 29 w 772"/>
              <a:gd name="T7" fmla="*/ 535 h 1555"/>
              <a:gd name="T8" fmla="*/ 0 w 772"/>
              <a:gd name="T9" fmla="*/ 387 h 1555"/>
              <a:gd name="T10" fmla="*/ 386 w 772"/>
              <a:gd name="T11" fmla="*/ 0 h 1555"/>
              <a:gd name="T12" fmla="*/ 772 w 772"/>
              <a:gd name="T13" fmla="*/ 387 h 1555"/>
              <a:gd name="T14" fmla="*/ 739 w 772"/>
              <a:gd name="T15" fmla="*/ 543 h 1555"/>
              <a:gd name="T16" fmla="*/ 426 w 772"/>
              <a:gd name="T17" fmla="*/ 1056 h 1555"/>
              <a:gd name="T18" fmla="*/ 386 w 772"/>
              <a:gd name="T19" fmla="*/ 1121 h 1555"/>
              <a:gd name="T20" fmla="*/ 772 w 772"/>
              <a:gd name="T21" fmla="*/ 1555 h 1555"/>
              <a:gd name="T22" fmla="*/ 426 w 772"/>
              <a:gd name="T23" fmla="*/ 1056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1555">
                <a:moveTo>
                  <a:pt x="739" y="543"/>
                </a:moveTo>
                <a:cubicBezTo>
                  <a:pt x="386" y="1121"/>
                  <a:pt x="386" y="1121"/>
                  <a:pt x="386" y="1121"/>
                </a:cubicBezTo>
                <a:cubicBezTo>
                  <a:pt x="32" y="543"/>
                  <a:pt x="32" y="543"/>
                  <a:pt x="32" y="543"/>
                </a:cubicBezTo>
                <a:cubicBezTo>
                  <a:pt x="29" y="535"/>
                  <a:pt x="29" y="535"/>
                  <a:pt x="29" y="535"/>
                </a:cubicBezTo>
                <a:cubicBezTo>
                  <a:pt x="10" y="489"/>
                  <a:pt x="0" y="439"/>
                  <a:pt x="0" y="387"/>
                </a:cubicBezTo>
                <a:cubicBezTo>
                  <a:pt x="0" y="173"/>
                  <a:pt x="173" y="0"/>
                  <a:pt x="386" y="0"/>
                </a:cubicBezTo>
                <a:cubicBezTo>
                  <a:pt x="599" y="0"/>
                  <a:pt x="772" y="173"/>
                  <a:pt x="772" y="387"/>
                </a:cubicBezTo>
                <a:cubicBezTo>
                  <a:pt x="772" y="442"/>
                  <a:pt x="761" y="495"/>
                  <a:pt x="739" y="543"/>
                </a:cubicBezTo>
                <a:close/>
                <a:moveTo>
                  <a:pt x="426" y="1056"/>
                </a:moveTo>
                <a:cubicBezTo>
                  <a:pt x="386" y="1121"/>
                  <a:pt x="386" y="1121"/>
                  <a:pt x="386" y="1121"/>
                </a:cubicBezTo>
                <a:cubicBezTo>
                  <a:pt x="772" y="1555"/>
                  <a:pt x="772" y="1555"/>
                  <a:pt x="772" y="1555"/>
                </a:cubicBezTo>
                <a:lnTo>
                  <a:pt x="426" y="1056"/>
                </a:lnTo>
                <a:close/>
              </a:path>
            </a:pathLst>
          </a:custGeom>
          <a:solidFill>
            <a:srgbClr val="3C3C3B"/>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5" name="Freeform 11"/>
          <p:cNvSpPr>
            <a:spLocks noEditPoints="1"/>
          </p:cNvSpPr>
          <p:nvPr/>
        </p:nvSpPr>
        <p:spPr bwMode="auto">
          <a:xfrm>
            <a:off x="5240666" y="3425394"/>
            <a:ext cx="200025" cy="200025"/>
          </a:xfrm>
          <a:custGeom>
            <a:avLst/>
            <a:gdLst>
              <a:gd name="T0" fmla="*/ 422 w 616"/>
              <a:gd name="T1" fmla="*/ 176 h 617"/>
              <a:gd name="T2" fmla="*/ 267 w 616"/>
              <a:gd name="T3" fmla="*/ 176 h 617"/>
              <a:gd name="T4" fmla="*/ 205 w 616"/>
              <a:gd name="T5" fmla="*/ 201 h 617"/>
              <a:gd name="T6" fmla="*/ 179 w 616"/>
              <a:gd name="T7" fmla="*/ 260 h 617"/>
              <a:gd name="T8" fmla="*/ 179 w 616"/>
              <a:gd name="T9" fmla="*/ 279 h 617"/>
              <a:gd name="T10" fmla="*/ 190 w 616"/>
              <a:gd name="T11" fmla="*/ 318 h 617"/>
              <a:gd name="T12" fmla="*/ 164 w 616"/>
              <a:gd name="T13" fmla="*/ 342 h 617"/>
              <a:gd name="T14" fmla="*/ 155 w 616"/>
              <a:gd name="T15" fmla="*/ 384 h 617"/>
              <a:gd name="T16" fmla="*/ 155 w 616"/>
              <a:gd name="T17" fmla="*/ 422 h 617"/>
              <a:gd name="T18" fmla="*/ 161 w 616"/>
              <a:gd name="T19" fmla="*/ 435 h 617"/>
              <a:gd name="T20" fmla="*/ 174 w 616"/>
              <a:gd name="T21" fmla="*/ 440 h 617"/>
              <a:gd name="T22" fmla="*/ 205 w 616"/>
              <a:gd name="T23" fmla="*/ 440 h 617"/>
              <a:gd name="T24" fmla="*/ 219 w 616"/>
              <a:gd name="T25" fmla="*/ 435 h 617"/>
              <a:gd name="T26" fmla="*/ 224 w 616"/>
              <a:gd name="T27" fmla="*/ 422 h 617"/>
              <a:gd name="T28" fmla="*/ 224 w 616"/>
              <a:gd name="T29" fmla="*/ 384 h 617"/>
              <a:gd name="T30" fmla="*/ 230 w 616"/>
              <a:gd name="T31" fmla="*/ 369 h 617"/>
              <a:gd name="T32" fmla="*/ 242 w 616"/>
              <a:gd name="T33" fmla="*/ 363 h 617"/>
              <a:gd name="T34" fmla="*/ 372 w 616"/>
              <a:gd name="T35" fmla="*/ 363 h 617"/>
              <a:gd name="T36" fmla="*/ 372 w 616"/>
              <a:gd name="T37" fmla="*/ 422 h 617"/>
              <a:gd name="T38" fmla="*/ 378 w 616"/>
              <a:gd name="T39" fmla="*/ 435 h 617"/>
              <a:gd name="T40" fmla="*/ 391 w 616"/>
              <a:gd name="T41" fmla="*/ 440 h 617"/>
              <a:gd name="T42" fmla="*/ 422 w 616"/>
              <a:gd name="T43" fmla="*/ 440 h 617"/>
              <a:gd name="T44" fmla="*/ 436 w 616"/>
              <a:gd name="T45" fmla="*/ 435 h 617"/>
              <a:gd name="T46" fmla="*/ 441 w 616"/>
              <a:gd name="T47" fmla="*/ 422 h 617"/>
              <a:gd name="T48" fmla="*/ 441 w 616"/>
              <a:gd name="T49" fmla="*/ 194 h 617"/>
              <a:gd name="T50" fmla="*/ 436 w 616"/>
              <a:gd name="T51" fmla="*/ 182 h 617"/>
              <a:gd name="T52" fmla="*/ 422 w 616"/>
              <a:gd name="T53" fmla="*/ 176 h 617"/>
              <a:gd name="T54" fmla="*/ 372 w 616"/>
              <a:gd name="T55" fmla="*/ 301 h 617"/>
              <a:gd name="T56" fmla="*/ 267 w 616"/>
              <a:gd name="T57" fmla="*/ 301 h 617"/>
              <a:gd name="T58" fmla="*/ 254 w 616"/>
              <a:gd name="T59" fmla="*/ 295 h 617"/>
              <a:gd name="T60" fmla="*/ 248 w 616"/>
              <a:gd name="T61" fmla="*/ 279 h 617"/>
              <a:gd name="T62" fmla="*/ 248 w 616"/>
              <a:gd name="T63" fmla="*/ 250 h 617"/>
              <a:gd name="T64" fmla="*/ 254 w 616"/>
              <a:gd name="T65" fmla="*/ 234 h 617"/>
              <a:gd name="T66" fmla="*/ 267 w 616"/>
              <a:gd name="T67" fmla="*/ 228 h 617"/>
              <a:gd name="T68" fmla="*/ 372 w 616"/>
              <a:gd name="T69" fmla="*/ 228 h 617"/>
              <a:gd name="T70" fmla="*/ 372 w 616"/>
              <a:gd name="T71" fmla="*/ 301 h 617"/>
              <a:gd name="T72" fmla="*/ 308 w 616"/>
              <a:gd name="T73" fmla="*/ 0 h 617"/>
              <a:gd name="T74" fmla="*/ 0 w 616"/>
              <a:gd name="T75" fmla="*/ 309 h 617"/>
              <a:gd name="T76" fmla="*/ 308 w 616"/>
              <a:gd name="T77" fmla="*/ 617 h 617"/>
              <a:gd name="T78" fmla="*/ 616 w 616"/>
              <a:gd name="T79" fmla="*/ 309 h 617"/>
              <a:gd name="T80" fmla="*/ 308 w 616"/>
              <a:gd name="T81" fmla="*/ 0 h 617"/>
              <a:gd name="T82" fmla="*/ 496 w 616"/>
              <a:gd name="T83" fmla="*/ 496 h 617"/>
              <a:gd name="T84" fmla="*/ 308 w 616"/>
              <a:gd name="T85" fmla="*/ 574 h 617"/>
              <a:gd name="T86" fmla="*/ 120 w 616"/>
              <a:gd name="T87" fmla="*/ 496 h 617"/>
              <a:gd name="T88" fmla="*/ 42 w 616"/>
              <a:gd name="T89" fmla="*/ 309 h 617"/>
              <a:gd name="T90" fmla="*/ 120 w 616"/>
              <a:gd name="T91" fmla="*/ 121 h 617"/>
              <a:gd name="T92" fmla="*/ 308 w 616"/>
              <a:gd name="T93" fmla="*/ 43 h 617"/>
              <a:gd name="T94" fmla="*/ 496 w 616"/>
              <a:gd name="T95" fmla="*/ 121 h 617"/>
              <a:gd name="T96" fmla="*/ 574 w 616"/>
              <a:gd name="T97" fmla="*/ 309 h 617"/>
              <a:gd name="T98" fmla="*/ 496 w 616"/>
              <a:gd name="T99" fmla="*/ 496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617">
                <a:moveTo>
                  <a:pt x="422" y="176"/>
                </a:moveTo>
                <a:cubicBezTo>
                  <a:pt x="267" y="176"/>
                  <a:pt x="267" y="176"/>
                  <a:pt x="267" y="176"/>
                </a:cubicBezTo>
                <a:cubicBezTo>
                  <a:pt x="243" y="176"/>
                  <a:pt x="222" y="185"/>
                  <a:pt x="205" y="201"/>
                </a:cubicBezTo>
                <a:cubicBezTo>
                  <a:pt x="188" y="217"/>
                  <a:pt x="179" y="237"/>
                  <a:pt x="179" y="260"/>
                </a:cubicBezTo>
                <a:cubicBezTo>
                  <a:pt x="179" y="279"/>
                  <a:pt x="179" y="279"/>
                  <a:pt x="179" y="279"/>
                </a:cubicBezTo>
                <a:cubicBezTo>
                  <a:pt x="179" y="293"/>
                  <a:pt x="183" y="306"/>
                  <a:pt x="190" y="318"/>
                </a:cubicBezTo>
                <a:cubicBezTo>
                  <a:pt x="178" y="325"/>
                  <a:pt x="169" y="333"/>
                  <a:pt x="164" y="342"/>
                </a:cubicBezTo>
                <a:cubicBezTo>
                  <a:pt x="158" y="352"/>
                  <a:pt x="155" y="366"/>
                  <a:pt x="155" y="384"/>
                </a:cubicBezTo>
                <a:cubicBezTo>
                  <a:pt x="155" y="422"/>
                  <a:pt x="155" y="422"/>
                  <a:pt x="155" y="422"/>
                </a:cubicBezTo>
                <a:cubicBezTo>
                  <a:pt x="155" y="427"/>
                  <a:pt x="157" y="432"/>
                  <a:pt x="161" y="435"/>
                </a:cubicBezTo>
                <a:cubicBezTo>
                  <a:pt x="164" y="439"/>
                  <a:pt x="169" y="440"/>
                  <a:pt x="174" y="440"/>
                </a:cubicBezTo>
                <a:cubicBezTo>
                  <a:pt x="205" y="440"/>
                  <a:pt x="205" y="440"/>
                  <a:pt x="205" y="440"/>
                </a:cubicBezTo>
                <a:cubicBezTo>
                  <a:pt x="211" y="440"/>
                  <a:pt x="215" y="439"/>
                  <a:pt x="219" y="435"/>
                </a:cubicBezTo>
                <a:cubicBezTo>
                  <a:pt x="222" y="432"/>
                  <a:pt x="224" y="427"/>
                  <a:pt x="224" y="422"/>
                </a:cubicBezTo>
                <a:cubicBezTo>
                  <a:pt x="224" y="384"/>
                  <a:pt x="224" y="384"/>
                  <a:pt x="224" y="384"/>
                </a:cubicBezTo>
                <a:cubicBezTo>
                  <a:pt x="224" y="378"/>
                  <a:pt x="226" y="373"/>
                  <a:pt x="230" y="369"/>
                </a:cubicBezTo>
                <a:cubicBezTo>
                  <a:pt x="233" y="365"/>
                  <a:pt x="238" y="363"/>
                  <a:pt x="242" y="363"/>
                </a:cubicBezTo>
                <a:cubicBezTo>
                  <a:pt x="372" y="363"/>
                  <a:pt x="372" y="363"/>
                  <a:pt x="372" y="363"/>
                </a:cubicBezTo>
                <a:cubicBezTo>
                  <a:pt x="372" y="422"/>
                  <a:pt x="372" y="422"/>
                  <a:pt x="372" y="422"/>
                </a:cubicBezTo>
                <a:cubicBezTo>
                  <a:pt x="372" y="427"/>
                  <a:pt x="374" y="432"/>
                  <a:pt x="378" y="435"/>
                </a:cubicBezTo>
                <a:cubicBezTo>
                  <a:pt x="381" y="439"/>
                  <a:pt x="386" y="440"/>
                  <a:pt x="391" y="440"/>
                </a:cubicBezTo>
                <a:cubicBezTo>
                  <a:pt x="422" y="440"/>
                  <a:pt x="422" y="440"/>
                  <a:pt x="422" y="440"/>
                </a:cubicBezTo>
                <a:cubicBezTo>
                  <a:pt x="428" y="440"/>
                  <a:pt x="432" y="439"/>
                  <a:pt x="436" y="435"/>
                </a:cubicBezTo>
                <a:cubicBezTo>
                  <a:pt x="439" y="432"/>
                  <a:pt x="441" y="427"/>
                  <a:pt x="441" y="422"/>
                </a:cubicBezTo>
                <a:cubicBezTo>
                  <a:pt x="441" y="194"/>
                  <a:pt x="441" y="194"/>
                  <a:pt x="441" y="194"/>
                </a:cubicBezTo>
                <a:cubicBezTo>
                  <a:pt x="441" y="189"/>
                  <a:pt x="439" y="185"/>
                  <a:pt x="436" y="182"/>
                </a:cubicBezTo>
                <a:cubicBezTo>
                  <a:pt x="432" y="178"/>
                  <a:pt x="428" y="176"/>
                  <a:pt x="422" y="176"/>
                </a:cubicBezTo>
                <a:moveTo>
                  <a:pt x="372" y="301"/>
                </a:moveTo>
                <a:cubicBezTo>
                  <a:pt x="267" y="301"/>
                  <a:pt x="267" y="301"/>
                  <a:pt x="267" y="301"/>
                </a:cubicBezTo>
                <a:cubicBezTo>
                  <a:pt x="262" y="301"/>
                  <a:pt x="258" y="299"/>
                  <a:pt x="254" y="295"/>
                </a:cubicBezTo>
                <a:cubicBezTo>
                  <a:pt x="250" y="291"/>
                  <a:pt x="248" y="285"/>
                  <a:pt x="248" y="279"/>
                </a:cubicBezTo>
                <a:cubicBezTo>
                  <a:pt x="248" y="250"/>
                  <a:pt x="248" y="250"/>
                  <a:pt x="248" y="250"/>
                </a:cubicBezTo>
                <a:cubicBezTo>
                  <a:pt x="248" y="243"/>
                  <a:pt x="250" y="238"/>
                  <a:pt x="254" y="234"/>
                </a:cubicBezTo>
                <a:cubicBezTo>
                  <a:pt x="258" y="230"/>
                  <a:pt x="262" y="228"/>
                  <a:pt x="267" y="228"/>
                </a:cubicBezTo>
                <a:cubicBezTo>
                  <a:pt x="372" y="228"/>
                  <a:pt x="372" y="228"/>
                  <a:pt x="372" y="228"/>
                </a:cubicBezTo>
                <a:lnTo>
                  <a:pt x="372" y="301"/>
                </a:lnTo>
                <a:close/>
                <a:moveTo>
                  <a:pt x="308" y="0"/>
                </a:moveTo>
                <a:cubicBezTo>
                  <a:pt x="138" y="0"/>
                  <a:pt x="0" y="138"/>
                  <a:pt x="0" y="309"/>
                </a:cubicBezTo>
                <a:cubicBezTo>
                  <a:pt x="0" y="479"/>
                  <a:pt x="138" y="617"/>
                  <a:pt x="308" y="617"/>
                </a:cubicBezTo>
                <a:cubicBezTo>
                  <a:pt x="478" y="617"/>
                  <a:pt x="616" y="479"/>
                  <a:pt x="616" y="309"/>
                </a:cubicBezTo>
                <a:cubicBezTo>
                  <a:pt x="616" y="138"/>
                  <a:pt x="478" y="0"/>
                  <a:pt x="308" y="0"/>
                </a:cubicBezTo>
                <a:moveTo>
                  <a:pt x="496" y="496"/>
                </a:moveTo>
                <a:cubicBezTo>
                  <a:pt x="448" y="545"/>
                  <a:pt x="381" y="574"/>
                  <a:pt x="308" y="574"/>
                </a:cubicBezTo>
                <a:cubicBezTo>
                  <a:pt x="234" y="574"/>
                  <a:pt x="168" y="545"/>
                  <a:pt x="120" y="496"/>
                </a:cubicBezTo>
                <a:cubicBezTo>
                  <a:pt x="72" y="448"/>
                  <a:pt x="42" y="382"/>
                  <a:pt x="42" y="309"/>
                </a:cubicBezTo>
                <a:cubicBezTo>
                  <a:pt x="42" y="235"/>
                  <a:pt x="72" y="169"/>
                  <a:pt x="120" y="121"/>
                </a:cubicBezTo>
                <a:cubicBezTo>
                  <a:pt x="168" y="72"/>
                  <a:pt x="234" y="43"/>
                  <a:pt x="308" y="43"/>
                </a:cubicBezTo>
                <a:cubicBezTo>
                  <a:pt x="381" y="43"/>
                  <a:pt x="448" y="72"/>
                  <a:pt x="496" y="121"/>
                </a:cubicBezTo>
                <a:cubicBezTo>
                  <a:pt x="544" y="169"/>
                  <a:pt x="574" y="235"/>
                  <a:pt x="574" y="309"/>
                </a:cubicBezTo>
                <a:cubicBezTo>
                  <a:pt x="574" y="382"/>
                  <a:pt x="544" y="448"/>
                  <a:pt x="496" y="4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D">
            <a:extLst>
              <a:ext uri="{FF2B5EF4-FFF2-40B4-BE49-F238E27FC236}">
                <a16:creationId xmlns:a16="http://schemas.microsoft.com/office/drawing/2014/main" id="{885F1A0F-5135-44FD-8D5D-0A42F1C3FFD9}"/>
              </a:ext>
            </a:extLst>
          </p:cNvPr>
          <p:cNvSpPr txBox="1">
            <a:spLocks/>
          </p:cNvSpPr>
          <p:nvPr/>
        </p:nvSpPr>
        <p:spPr bwMode="gray">
          <a:xfrm>
            <a:off x="5240666" y="3257087"/>
            <a:ext cx="612000" cy="123111"/>
          </a:xfrm>
          <a:prstGeom prst="rect">
            <a:avLst/>
          </a:prstGeom>
          <a:noFill/>
        </p:spPr>
        <p:txBody>
          <a:bodyPr wrap="square" lIns="0" tIns="0" rIns="0" bIns="0" rtlCol="0">
            <a:spAutoFit/>
          </a:bodyPr>
          <a:lstStyle/>
          <a:p>
            <a:r>
              <a:rPr lang="nl-NL" sz="800" dirty="0"/>
              <a:t>Amsterdam</a:t>
            </a:r>
          </a:p>
        </p:txBody>
      </p:sp>
    </p:spTree>
    <p:extLst>
      <p:ext uri="{BB962C8B-B14F-4D97-AF65-F5344CB8AC3E}">
        <p14:creationId xmlns:p14="http://schemas.microsoft.com/office/powerpoint/2010/main" val="3867499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AD9AF7-F37C-462D-AB96-6ECD49706407}"/>
              </a:ext>
            </a:extLst>
          </p:cNvPr>
          <p:cNvSpPr>
            <a:spLocks noGrp="1"/>
          </p:cNvSpPr>
          <p:nvPr>
            <p:ph type="title"/>
          </p:nvPr>
        </p:nvSpPr>
        <p:spPr/>
        <p:txBody>
          <a:bodyPr/>
          <a:lstStyle/>
          <a:p>
            <a:r>
              <a:rPr lang="nl-NL" dirty="0"/>
              <a:t>Bijlagen</a:t>
            </a:r>
          </a:p>
        </p:txBody>
      </p:sp>
      <p:pic>
        <p:nvPicPr>
          <p:cNvPr id="15" name="Picture Placeholder 14" descr="A group of people playing instruments&#10;&#10;Description automatically generated with low confidence">
            <a:extLst>
              <a:ext uri="{FF2B5EF4-FFF2-40B4-BE49-F238E27FC236}">
                <a16:creationId xmlns:a16="http://schemas.microsoft.com/office/drawing/2014/main" id="{C31F2B9E-F8DC-4781-9279-5F5C1C2AC27B}"/>
              </a:ext>
            </a:extLst>
          </p:cNvPr>
          <p:cNvPicPr>
            <a:picLocks noGrp="1" noChangeAspect="1"/>
          </p:cNvPicPr>
          <p:nvPr>
            <p:ph type="pic" idx="10"/>
          </p:nvPr>
        </p:nvPicPr>
        <p:blipFill>
          <a:blip r:embed="rId2"/>
          <a:srcRect l="21773" r="21773"/>
          <a:stretch>
            <a:fillRect/>
          </a:stretch>
        </p:blipFill>
        <p:spPr/>
      </p:pic>
    </p:spTree>
    <p:extLst>
      <p:ext uri="{BB962C8B-B14F-4D97-AF65-F5344CB8AC3E}">
        <p14:creationId xmlns:p14="http://schemas.microsoft.com/office/powerpoint/2010/main" val="505668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2400" dirty="0"/>
              <a:t>Bijlagen</a:t>
            </a:r>
            <a:endParaRPr lang="nl-NL" dirty="0"/>
          </a:p>
        </p:txBody>
      </p:sp>
      <p:sp>
        <p:nvSpPr>
          <p:cNvPr id="2" name="Tijdelijke aanduiding voor tekst 1"/>
          <p:cNvSpPr>
            <a:spLocks noGrp="1"/>
          </p:cNvSpPr>
          <p:nvPr>
            <p:ph type="body" sz="quarter" idx="18"/>
          </p:nvPr>
        </p:nvSpPr>
        <p:spPr/>
        <p:txBody>
          <a:bodyPr/>
          <a:lstStyle/>
          <a:p>
            <a:pPr marL="342900" indent="-342900">
              <a:buFont typeface="+mj-lt"/>
              <a:buAutoNum type="arabicPeriod"/>
            </a:pPr>
            <a:r>
              <a:rPr lang="nl-NL" sz="1400" dirty="0"/>
              <a:t>Bronnen</a:t>
            </a:r>
          </a:p>
          <a:p>
            <a:pPr marL="342900" indent="-342900">
              <a:buFont typeface="+mj-lt"/>
              <a:buAutoNum type="arabicPeriod"/>
            </a:pPr>
            <a:r>
              <a:rPr lang="nl-NL" sz="1400" dirty="0"/>
              <a:t>Totstandkoming van de drie scenario’s</a:t>
            </a:r>
          </a:p>
          <a:p>
            <a:pPr marL="342900" indent="-342900">
              <a:buFont typeface="+mj-lt"/>
              <a:buAutoNum type="arabicPeriod"/>
            </a:pPr>
            <a:r>
              <a:rPr lang="nl-NL" sz="1400" dirty="0"/>
              <a:t>Financiële </a:t>
            </a:r>
            <a:r>
              <a:rPr lang="nl-NL" sz="1400" dirty="0" smtClean="0"/>
              <a:t>vertaling</a:t>
            </a:r>
          </a:p>
          <a:p>
            <a:pPr marL="342900" indent="-342900">
              <a:buFont typeface="+mj-lt"/>
              <a:buAutoNum type="arabicPeriod"/>
            </a:pPr>
            <a:r>
              <a:rPr lang="nl-NL" sz="1400" dirty="0" err="1" smtClean="0"/>
              <a:t>Infographic</a:t>
            </a:r>
            <a:r>
              <a:rPr lang="nl-NL" sz="1400" dirty="0" smtClean="0"/>
              <a:t> effecten</a:t>
            </a:r>
            <a:endParaRPr lang="nl-NL" sz="1400" dirty="0"/>
          </a:p>
          <a:p>
            <a:endParaRPr lang="nl-NL" sz="1400" dirty="0"/>
          </a:p>
          <a:p>
            <a:pPr marL="171450" indent="-171450">
              <a:buFont typeface="Arial" panose="020B0604020202020204" pitchFamily="34" charset="0"/>
              <a:buChar char="•"/>
            </a:pPr>
            <a:endParaRPr lang="nl-NL" dirty="0"/>
          </a:p>
        </p:txBody>
      </p:sp>
      <p:sp>
        <p:nvSpPr>
          <p:cNvPr id="3" name="Slide Number Placeholder 2">
            <a:extLst>
              <a:ext uri="{FF2B5EF4-FFF2-40B4-BE49-F238E27FC236}">
                <a16:creationId xmlns:a16="http://schemas.microsoft.com/office/drawing/2014/main" id="{D315F889-B3B8-49D1-B99A-8E6D53247A27}"/>
              </a:ext>
            </a:extLst>
          </p:cNvPr>
          <p:cNvSpPr>
            <a:spLocks noGrp="1"/>
          </p:cNvSpPr>
          <p:nvPr>
            <p:ph type="sldNum" sz="quarter" idx="21"/>
          </p:nvPr>
        </p:nvSpPr>
        <p:spPr/>
        <p:txBody>
          <a:bodyPr/>
          <a:lstStyle/>
          <a:p>
            <a:fld id="{1336C48C-F87C-4E4B-81EF-5027B17D1F61}" type="slidenum">
              <a:rPr lang="nl-NL" noProof="1" smtClean="0"/>
              <a:pPr/>
              <a:t>59</a:t>
            </a:fld>
            <a:endParaRPr lang="nl-NL" noProof="1"/>
          </a:p>
        </p:txBody>
      </p:sp>
    </p:spTree>
    <p:extLst>
      <p:ext uri="{BB962C8B-B14F-4D97-AF65-F5344CB8AC3E}">
        <p14:creationId xmlns:p14="http://schemas.microsoft.com/office/powerpoint/2010/main" val="10787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20"/>
          </p:nvPr>
        </p:nvSpPr>
        <p:spPr/>
        <p:txBody>
          <a:bodyPr/>
          <a:lstStyle/>
          <a:p>
            <a:fld id="{1336C48C-F87C-4E4B-81EF-5027B17D1F61}" type="slidenum">
              <a:rPr lang="nl-NL" noProof="1" smtClean="0"/>
              <a:pPr/>
              <a:t>6</a:t>
            </a:fld>
            <a:endParaRPr lang="nl-NL" noProof="1"/>
          </a:p>
        </p:txBody>
      </p:sp>
      <p:pic>
        <p:nvPicPr>
          <p:cNvPr id="7" name="Tijdelijke aanduiding voor inhoud 6"/>
          <p:cNvPicPr>
            <a:picLocks noGrp="1" noChangeAspect="1"/>
          </p:cNvPicPr>
          <p:nvPr>
            <p:ph idx="1"/>
          </p:nvPr>
        </p:nvPicPr>
        <p:blipFill>
          <a:blip r:embed="rId2"/>
          <a:stretch>
            <a:fillRect/>
          </a:stretch>
        </p:blipFill>
        <p:spPr>
          <a:xfrm>
            <a:off x="318052" y="498675"/>
            <a:ext cx="9501809" cy="6735460"/>
          </a:xfrm>
          <a:prstGeom prst="rect">
            <a:avLst/>
          </a:prstGeom>
        </p:spPr>
      </p:pic>
    </p:spTree>
    <p:extLst>
      <p:ext uri="{BB962C8B-B14F-4D97-AF65-F5344CB8AC3E}">
        <p14:creationId xmlns:p14="http://schemas.microsoft.com/office/powerpoint/2010/main" val="1869727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2400" dirty="0"/>
              <a:t>Bijlage: bronnen</a:t>
            </a:r>
            <a:endParaRPr lang="nl-NL" dirty="0"/>
          </a:p>
        </p:txBody>
      </p:sp>
      <p:sp>
        <p:nvSpPr>
          <p:cNvPr id="2" name="Tijdelijke aanduiding voor tekst 1"/>
          <p:cNvSpPr>
            <a:spLocks noGrp="1"/>
          </p:cNvSpPr>
          <p:nvPr>
            <p:ph type="body" sz="quarter" idx="18"/>
          </p:nvPr>
        </p:nvSpPr>
        <p:spPr/>
        <p:txBody>
          <a:bodyPr numCol="1"/>
          <a:lstStyle/>
          <a:p>
            <a:r>
              <a:rPr lang="nl-NL" sz="1400" dirty="0"/>
              <a:t>De bronnen die wij hebben gebruikt in het opstellen van dit Ambitiedocument zijn</a:t>
            </a:r>
          </a:p>
          <a:p>
            <a:pPr marL="285750" indent="-285750">
              <a:buFont typeface="Arial" panose="020B0604020202020204" pitchFamily="34" charset="0"/>
              <a:buChar char="•"/>
            </a:pPr>
            <a:r>
              <a:rPr lang="nl-NL" sz="1400" dirty="0"/>
              <a:t>Jaarplannen</a:t>
            </a:r>
          </a:p>
          <a:p>
            <a:pPr marL="285750" indent="-285750">
              <a:buFont typeface="Arial" panose="020B0604020202020204" pitchFamily="34" charset="0"/>
              <a:buChar char="•"/>
            </a:pPr>
            <a:r>
              <a:rPr lang="nl-NL" sz="1400" dirty="0"/>
              <a:t>Meerjarenbegroting</a:t>
            </a:r>
          </a:p>
          <a:p>
            <a:pPr marL="285750" indent="-285750">
              <a:buFont typeface="Arial" panose="020B0604020202020204" pitchFamily="34" charset="0"/>
              <a:buChar char="•"/>
            </a:pPr>
            <a:r>
              <a:rPr lang="nl-NL" sz="1400" dirty="0"/>
              <a:t>Eerdere knoppennotities</a:t>
            </a:r>
          </a:p>
          <a:p>
            <a:pPr marL="285750" indent="-285750">
              <a:buFont typeface="Arial" panose="020B0604020202020204" pitchFamily="34" charset="0"/>
              <a:buChar char="•"/>
            </a:pPr>
            <a:r>
              <a:rPr lang="nl-NL" sz="1400" dirty="0"/>
              <a:t>Evaluatie 5 jaar Avres (2021)</a:t>
            </a:r>
          </a:p>
          <a:p>
            <a:pPr marL="285750" indent="-285750">
              <a:buFont typeface="Arial" panose="020B0604020202020204" pitchFamily="34" charset="0"/>
              <a:buChar char="•"/>
            </a:pPr>
            <a:r>
              <a:rPr lang="nl-NL" sz="1400" dirty="0"/>
              <a:t>Opbrengsten strategiesessies, heidagen</a:t>
            </a:r>
          </a:p>
          <a:p>
            <a:pPr marL="285750" indent="-285750">
              <a:buFont typeface="Arial" panose="020B0604020202020204" pitchFamily="34" charset="0"/>
              <a:buChar char="•"/>
            </a:pPr>
            <a:r>
              <a:rPr lang="nl-NL" sz="1400" dirty="0"/>
              <a:t>Achtergronddocumentatie vanuit de drie gemeenten</a:t>
            </a:r>
          </a:p>
          <a:p>
            <a:pPr marL="285750" indent="-285750">
              <a:buFont typeface="Arial" panose="020B0604020202020204" pitchFamily="34" charset="0"/>
              <a:buChar char="•"/>
            </a:pPr>
            <a:r>
              <a:rPr lang="nl-NL" sz="1400" dirty="0"/>
              <a:t>Interviews met:</a:t>
            </a:r>
          </a:p>
          <a:p>
            <a:pPr marL="465750" lvl="3" indent="-285750"/>
            <a:r>
              <a:rPr lang="nl-NL" sz="1400" dirty="0"/>
              <a:t>Contactambtenaren</a:t>
            </a:r>
          </a:p>
          <a:p>
            <a:pPr marL="465750" lvl="3" indent="-285750"/>
            <a:r>
              <a:rPr lang="nl-NL" sz="1400" dirty="0"/>
              <a:t>Wethouders</a:t>
            </a:r>
          </a:p>
          <a:p>
            <a:pPr marL="465750" lvl="3" indent="-285750"/>
            <a:r>
              <a:rPr lang="nl-NL" sz="1400" dirty="0"/>
              <a:t>Directeuren</a:t>
            </a:r>
          </a:p>
          <a:p>
            <a:pPr marL="465750" lvl="3" indent="-285750"/>
            <a:r>
              <a:rPr lang="nl-NL" sz="1400" dirty="0"/>
              <a:t>MT-leden Avres</a:t>
            </a:r>
          </a:p>
          <a:p>
            <a:pPr marL="285750" indent="-285750">
              <a:buFont typeface="Arial" panose="020B0604020202020204" pitchFamily="34" charset="0"/>
              <a:buChar char="•"/>
            </a:pPr>
            <a:r>
              <a:rPr lang="nl-NL" sz="1400" dirty="0"/>
              <a:t>Centrale werksessies met:</a:t>
            </a:r>
          </a:p>
          <a:p>
            <a:pPr marL="465750" lvl="3" indent="-285750"/>
            <a:r>
              <a:rPr lang="nl-NL" sz="1400" dirty="0"/>
              <a:t>Kernteamleden (contactambtenaren, financieel adviseurs en MT-leden Avres)</a:t>
            </a:r>
          </a:p>
          <a:p>
            <a:pPr marL="465750" lvl="3" indent="-285750"/>
            <a:r>
              <a:rPr lang="nl-NL" sz="1400" dirty="0"/>
              <a:t>MT-leden Avres </a:t>
            </a:r>
          </a:p>
          <a:p>
            <a:pPr marL="285750" indent="-285750">
              <a:buFont typeface="Arial" panose="020B0604020202020204" pitchFamily="34" charset="0"/>
              <a:buChar char="•"/>
            </a:pPr>
            <a:endParaRPr lang="nl-NL" sz="1400" dirty="0"/>
          </a:p>
          <a:p>
            <a:r>
              <a:rPr lang="nl-NL" sz="1400" dirty="0"/>
              <a:t>De documenten van Avres en de gemeenten in bovenstaande lijst zijn gebruikt als basis, maar niet als strikt uitgangspunt voor dit Ambitiedocument. </a:t>
            </a:r>
          </a:p>
          <a:p>
            <a:pPr marL="171450" indent="-171450">
              <a:buFont typeface="Arial" panose="020B0604020202020204" pitchFamily="34" charset="0"/>
              <a:buChar char="•"/>
            </a:pPr>
            <a:endParaRPr lang="nl-NL" dirty="0"/>
          </a:p>
        </p:txBody>
      </p:sp>
      <p:sp>
        <p:nvSpPr>
          <p:cNvPr id="3" name="Slide Number Placeholder 2">
            <a:extLst>
              <a:ext uri="{FF2B5EF4-FFF2-40B4-BE49-F238E27FC236}">
                <a16:creationId xmlns:a16="http://schemas.microsoft.com/office/drawing/2014/main" id="{D315F889-B3B8-49D1-B99A-8E6D53247A27}"/>
              </a:ext>
            </a:extLst>
          </p:cNvPr>
          <p:cNvSpPr>
            <a:spLocks noGrp="1"/>
          </p:cNvSpPr>
          <p:nvPr>
            <p:ph type="sldNum" sz="quarter" idx="21"/>
          </p:nvPr>
        </p:nvSpPr>
        <p:spPr/>
        <p:txBody>
          <a:bodyPr/>
          <a:lstStyle/>
          <a:p>
            <a:fld id="{1336C48C-F87C-4E4B-81EF-5027B17D1F61}" type="slidenum">
              <a:rPr lang="nl-NL" noProof="1" smtClean="0"/>
              <a:pPr/>
              <a:t>60</a:t>
            </a:fld>
            <a:endParaRPr lang="nl-NL" noProof="1"/>
          </a:p>
        </p:txBody>
      </p:sp>
    </p:spTree>
    <p:extLst>
      <p:ext uri="{BB962C8B-B14F-4D97-AF65-F5344CB8AC3E}">
        <p14:creationId xmlns:p14="http://schemas.microsoft.com/office/powerpoint/2010/main" val="471402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2400" dirty="0"/>
              <a:t>Bijlage: totstandkoming van de drie scenario’s</a:t>
            </a:r>
            <a:endParaRPr lang="nl-NL" dirty="0"/>
          </a:p>
        </p:txBody>
      </p:sp>
      <p:sp>
        <p:nvSpPr>
          <p:cNvPr id="2" name="Tijdelijke aanduiding voor tekst 1"/>
          <p:cNvSpPr>
            <a:spLocks noGrp="1"/>
          </p:cNvSpPr>
          <p:nvPr>
            <p:ph type="body" sz="quarter" idx="18"/>
          </p:nvPr>
        </p:nvSpPr>
        <p:spPr/>
        <p:txBody>
          <a:bodyPr numCol="1"/>
          <a:lstStyle/>
          <a:p>
            <a:r>
              <a:rPr lang="nl-NL" sz="1400" b="1" dirty="0"/>
              <a:t>Om de drie scenario’s te bepalen en vervolgens uit te werken, hebben wij in kaart gebracht</a:t>
            </a:r>
          </a:p>
          <a:p>
            <a:pPr marL="285750" indent="-285750">
              <a:buFont typeface="Arial" panose="020B0604020202020204" pitchFamily="34" charset="0"/>
              <a:buChar char="•"/>
            </a:pPr>
            <a:r>
              <a:rPr lang="nl-NL" sz="1400" dirty="0"/>
              <a:t>Wat zijn de uitgangspunten voor ieder scenario?</a:t>
            </a:r>
          </a:p>
          <a:p>
            <a:pPr marL="285750" indent="-285750">
              <a:buFont typeface="Arial" panose="020B0604020202020204" pitchFamily="34" charset="0"/>
              <a:buChar char="•"/>
            </a:pPr>
            <a:r>
              <a:rPr lang="nl-NL" sz="1400" dirty="0"/>
              <a:t>Welke factoren beïnvloeden ieder scenario?</a:t>
            </a:r>
          </a:p>
          <a:p>
            <a:pPr marL="285750" indent="-285750">
              <a:buFont typeface="Arial" panose="020B0604020202020204" pitchFamily="34" charset="0"/>
              <a:buChar char="•"/>
            </a:pPr>
            <a:r>
              <a:rPr lang="nl-NL" sz="1400" dirty="0"/>
              <a:t>Welke elementen heeft ieder scenario? </a:t>
            </a:r>
          </a:p>
          <a:p>
            <a:pPr marL="285750" indent="-285750">
              <a:buFont typeface="Arial" panose="020B0604020202020204" pitchFamily="34" charset="0"/>
              <a:buChar char="•"/>
            </a:pPr>
            <a:r>
              <a:rPr lang="nl-NL" sz="1400" dirty="0"/>
              <a:t>Welke keuzes kunnen we maken per element en welke scenario’s volgen daaruit?</a:t>
            </a:r>
          </a:p>
          <a:p>
            <a:pPr marL="285750" indent="-285750">
              <a:buFont typeface="Arial" panose="020B0604020202020204" pitchFamily="34" charset="0"/>
              <a:buChar char="•"/>
            </a:pPr>
            <a:r>
              <a:rPr lang="nl-NL" sz="1400" dirty="0"/>
              <a:t>Wat zijn de effecten van deze keuzes?</a:t>
            </a:r>
          </a:p>
          <a:p>
            <a:pPr marL="645750" lvl="4" indent="-285750"/>
            <a:r>
              <a:rPr lang="nl-NL" sz="1400" dirty="0"/>
              <a:t>Inhoudelijk effect</a:t>
            </a:r>
          </a:p>
          <a:p>
            <a:pPr marL="645750" lvl="4" indent="-285750"/>
            <a:r>
              <a:rPr lang="nl-NL" sz="1400" dirty="0"/>
              <a:t>Financieel effect Avres</a:t>
            </a:r>
          </a:p>
          <a:p>
            <a:pPr marL="645750" lvl="4" indent="-285750"/>
            <a:r>
              <a:rPr lang="nl-NL" sz="1400" dirty="0"/>
              <a:t>Indirect (financieel) effect op gemeenten en breder sociaal domein</a:t>
            </a:r>
          </a:p>
          <a:p>
            <a:pPr lvl="4" indent="0">
              <a:buNone/>
            </a:pPr>
            <a:endParaRPr lang="nl-NL" sz="1400" dirty="0"/>
          </a:p>
          <a:p>
            <a:r>
              <a:rPr lang="nl-NL" sz="1400" b="1" dirty="0"/>
              <a:t>Voortbouwen op relevante documentatie</a:t>
            </a:r>
          </a:p>
          <a:p>
            <a:r>
              <a:rPr lang="nl-NL" sz="1400" dirty="0"/>
              <a:t>In de totstandkoming van de scenario’s hebben wij voortgebouwd op relevante recente documentatie van Avres en de drie gemeenten. In de totstandkoming hebben we tevens getracht een balans te zoeken tussen het detailniveau van berekeningen en overzichtelijkheid van de berekeningen.</a:t>
            </a:r>
          </a:p>
          <a:p>
            <a:endParaRPr lang="nl-NL" sz="1400" dirty="0"/>
          </a:p>
          <a:p>
            <a:r>
              <a:rPr lang="nl-NL" sz="1400" b="1" dirty="0"/>
              <a:t>In kaart brengen van de distributie van kosten en baten</a:t>
            </a:r>
          </a:p>
          <a:p>
            <a:pPr marL="285750" indent="-285750">
              <a:buFont typeface="Arial" panose="020B0604020202020204" pitchFamily="34" charset="0"/>
              <a:buChar char="•"/>
            </a:pPr>
            <a:r>
              <a:rPr lang="nl-NL" sz="1400" dirty="0"/>
              <a:t>Kosten en baten op de begroting van Avres</a:t>
            </a:r>
          </a:p>
          <a:p>
            <a:pPr marL="285750" indent="-285750">
              <a:buFont typeface="Arial" panose="020B0604020202020204" pitchFamily="34" charset="0"/>
              <a:buChar char="•"/>
            </a:pPr>
            <a:r>
              <a:rPr lang="nl-NL" sz="1400" dirty="0"/>
              <a:t>Kosten en baten op de begroting van de gemeenten / het bredere sociale domein.</a:t>
            </a:r>
          </a:p>
          <a:p>
            <a:endParaRPr lang="nl-NL" sz="1400" dirty="0"/>
          </a:p>
          <a:p>
            <a:endParaRPr lang="nl-NL" sz="1400" dirty="0"/>
          </a:p>
          <a:p>
            <a:endParaRPr lang="nl-NL" sz="1400" dirty="0"/>
          </a:p>
          <a:p>
            <a:pPr marL="171450" indent="-171450">
              <a:buFont typeface="Arial" panose="020B0604020202020204" pitchFamily="34" charset="0"/>
              <a:buChar char="•"/>
            </a:pPr>
            <a:endParaRPr lang="nl-NL" dirty="0"/>
          </a:p>
        </p:txBody>
      </p:sp>
      <p:sp>
        <p:nvSpPr>
          <p:cNvPr id="3" name="Slide Number Placeholder 2">
            <a:extLst>
              <a:ext uri="{FF2B5EF4-FFF2-40B4-BE49-F238E27FC236}">
                <a16:creationId xmlns:a16="http://schemas.microsoft.com/office/drawing/2014/main" id="{D315F889-B3B8-49D1-B99A-8E6D53247A27}"/>
              </a:ext>
            </a:extLst>
          </p:cNvPr>
          <p:cNvSpPr>
            <a:spLocks noGrp="1"/>
          </p:cNvSpPr>
          <p:nvPr>
            <p:ph type="sldNum" sz="quarter" idx="21"/>
          </p:nvPr>
        </p:nvSpPr>
        <p:spPr/>
        <p:txBody>
          <a:bodyPr/>
          <a:lstStyle/>
          <a:p>
            <a:fld id="{1336C48C-F87C-4E4B-81EF-5027B17D1F61}" type="slidenum">
              <a:rPr lang="nl-NL" noProof="1" smtClean="0"/>
              <a:pPr/>
              <a:t>61</a:t>
            </a:fld>
            <a:endParaRPr lang="nl-NL" noProof="1"/>
          </a:p>
        </p:txBody>
      </p:sp>
    </p:spTree>
    <p:extLst>
      <p:ext uri="{BB962C8B-B14F-4D97-AF65-F5344CB8AC3E}">
        <p14:creationId xmlns:p14="http://schemas.microsoft.com/office/powerpoint/2010/main" val="3568758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2400" dirty="0"/>
              <a:t>Bijlage: financiële vertaling (1)</a:t>
            </a:r>
            <a:endParaRPr lang="nl-NL" dirty="0"/>
          </a:p>
        </p:txBody>
      </p:sp>
      <p:sp>
        <p:nvSpPr>
          <p:cNvPr id="2" name="Tijdelijke aanduiding voor tekst 1"/>
          <p:cNvSpPr>
            <a:spLocks noGrp="1"/>
          </p:cNvSpPr>
          <p:nvPr>
            <p:ph type="body" sz="quarter" idx="18"/>
          </p:nvPr>
        </p:nvSpPr>
        <p:spPr/>
        <p:txBody>
          <a:bodyPr/>
          <a:lstStyle/>
          <a:p>
            <a:r>
              <a:rPr lang="nl-NL" sz="1400" b="1" dirty="0"/>
              <a:t>Bronnen</a:t>
            </a:r>
          </a:p>
          <a:p>
            <a:r>
              <a:rPr lang="nl-NL" sz="1400" dirty="0"/>
              <a:t>De bronnen van de financiële vertaling van de drie scenario’s in dit Ambitiedocument zijn:</a:t>
            </a:r>
          </a:p>
          <a:p>
            <a:r>
              <a:rPr lang="nl-NL" sz="1400" dirty="0"/>
              <a:t> Begroting 2022 inclusief meerjarenperspectief</a:t>
            </a:r>
          </a:p>
          <a:p>
            <a:pPr marL="285750" indent="-285750">
              <a:buFont typeface="Arial" panose="020B0604020202020204" pitchFamily="34" charset="0"/>
              <a:buChar char="•"/>
            </a:pPr>
            <a:r>
              <a:rPr lang="nl-NL" sz="1400" dirty="0"/>
              <a:t>Formatieplan en managementinfo Q1 2021</a:t>
            </a:r>
          </a:p>
          <a:p>
            <a:pPr marL="285750" indent="-285750">
              <a:buFont typeface="Arial" panose="020B0604020202020204" pitchFamily="34" charset="0"/>
              <a:buChar char="•"/>
            </a:pPr>
            <a:r>
              <a:rPr lang="nl-NL" sz="1400" dirty="0"/>
              <a:t>Interviews met medewerkers van Avres</a:t>
            </a:r>
          </a:p>
          <a:p>
            <a:pPr marL="171450" indent="-171450">
              <a:buFont typeface="Arial" panose="020B0604020202020204" pitchFamily="34" charset="0"/>
              <a:buChar char="•"/>
            </a:pPr>
            <a:endParaRPr lang="nl-NL" sz="1400" dirty="0"/>
          </a:p>
          <a:p>
            <a:r>
              <a:rPr lang="nl-NL" sz="1400" b="1" dirty="0"/>
              <a:t>Uitgangspunten</a:t>
            </a:r>
          </a:p>
          <a:p>
            <a:r>
              <a:rPr lang="nl-NL" sz="1400" dirty="0"/>
              <a:t>De volgende uitgangspunten zijn leidend geweest in het opstellen van de financiële vertaling</a:t>
            </a:r>
          </a:p>
          <a:p>
            <a:pPr marL="285750" indent="-285750">
              <a:buFont typeface="Arial" panose="020B0604020202020204" pitchFamily="34" charset="0"/>
              <a:buChar char="•"/>
            </a:pPr>
            <a:r>
              <a:rPr lang="nl-NL" sz="1400" b="1" dirty="0"/>
              <a:t>Cijfers voor begrotingsjaar 2023</a:t>
            </a:r>
            <a:r>
              <a:rPr lang="nl-NL" sz="1400" dirty="0"/>
              <a:t>: de cijfers waarmee gerekend is voor het in kaart brengen van kosten en baten, zijn de geprognotiseerde cijfers voor 2023. </a:t>
            </a:r>
          </a:p>
          <a:p>
            <a:pPr marL="285750" indent="-285750">
              <a:buFont typeface="Arial" panose="020B0604020202020204" pitchFamily="34" charset="0"/>
              <a:buChar char="•"/>
            </a:pPr>
            <a:r>
              <a:rPr lang="nl-NL" sz="1400" b="1" dirty="0"/>
              <a:t>Berekening op basis van taakvelden: </a:t>
            </a:r>
            <a:r>
              <a:rPr lang="nl-NL" sz="1400" dirty="0"/>
              <a:t>de indeling van de begroting van Avres volgt de universele rubricering van het BBV (Besluit Begroting en Verantwoording). </a:t>
            </a:r>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Dit is overeenkomstig de wettelijke verplichting omdat de gemeenten de bijdrage aan de gemeenschappelijke regeling per taakveld inclusief een component voor overhead moeten opnemen. De meest relevante taakvelden zijn:</a:t>
            </a:r>
          </a:p>
          <a:p>
            <a:pPr marL="645750" lvl="4" indent="-285750"/>
            <a:r>
              <a:rPr lang="nl-NL" sz="1400" dirty="0"/>
              <a:t>4 Overhead</a:t>
            </a:r>
          </a:p>
          <a:p>
            <a:pPr marL="645750" lvl="4" indent="-285750"/>
            <a:r>
              <a:rPr lang="nl-NL" sz="1400" dirty="0"/>
              <a:t>63 Inkomensverstrekking</a:t>
            </a:r>
          </a:p>
          <a:p>
            <a:pPr marL="645750" lvl="4" indent="-285750"/>
            <a:r>
              <a:rPr lang="nl-NL" sz="1400" dirty="0"/>
              <a:t>64 Begeleide participatie (SW, Nieuw Beschut)</a:t>
            </a:r>
          </a:p>
          <a:p>
            <a:pPr marL="645750" lvl="4" indent="-285750"/>
            <a:r>
              <a:rPr lang="nl-NL" sz="1400" dirty="0"/>
              <a:t>65 Participatie.</a:t>
            </a:r>
          </a:p>
          <a:p>
            <a:pPr marL="645750" lvl="4" indent="-285750"/>
            <a:r>
              <a:rPr lang="nl-NL" sz="1400" dirty="0"/>
              <a:t>671 Schulddienstverlening</a:t>
            </a:r>
            <a:br>
              <a:rPr lang="nl-NL" sz="1400" dirty="0"/>
            </a:br>
            <a:endParaRPr lang="nl-NL" sz="1400" dirty="0"/>
          </a:p>
          <a:p>
            <a:pPr lvl="4" indent="0">
              <a:buNone/>
            </a:pPr>
            <a:r>
              <a:rPr lang="nl-NL" sz="1400" dirty="0"/>
              <a:t>Per taakveld gelden kosten voor salarissen, locaties en andere overhead. De kosten voor inzet (salarissen) zijn daarbij in overleg met Avres nog verder herleid naar de verschillende basis- en plustaken van Avres. Deze kosten zijn dan ook leidend geweest in de berekening van de financiële effecten (verwachte kosten en opbrengsten) per scenario. </a:t>
            </a:r>
          </a:p>
          <a:p>
            <a:pPr marL="645750" lvl="4" indent="-285750"/>
            <a:endParaRPr lang="nl-NL" sz="1400" dirty="0"/>
          </a:p>
          <a:p>
            <a:endParaRPr lang="nl-NL" sz="1400" dirty="0"/>
          </a:p>
          <a:p>
            <a:pPr marL="171450" indent="-171450">
              <a:buFont typeface="Arial" panose="020B0604020202020204" pitchFamily="34" charset="0"/>
              <a:buChar char="•"/>
            </a:pPr>
            <a:endParaRPr lang="nl-NL" dirty="0"/>
          </a:p>
        </p:txBody>
      </p:sp>
      <p:sp>
        <p:nvSpPr>
          <p:cNvPr id="3" name="Slide Number Placeholder 2">
            <a:extLst>
              <a:ext uri="{FF2B5EF4-FFF2-40B4-BE49-F238E27FC236}">
                <a16:creationId xmlns:a16="http://schemas.microsoft.com/office/drawing/2014/main" id="{D315F889-B3B8-49D1-B99A-8E6D53247A27}"/>
              </a:ext>
            </a:extLst>
          </p:cNvPr>
          <p:cNvSpPr>
            <a:spLocks noGrp="1"/>
          </p:cNvSpPr>
          <p:nvPr>
            <p:ph type="sldNum" sz="quarter" idx="21"/>
          </p:nvPr>
        </p:nvSpPr>
        <p:spPr/>
        <p:txBody>
          <a:bodyPr/>
          <a:lstStyle/>
          <a:p>
            <a:fld id="{1336C48C-F87C-4E4B-81EF-5027B17D1F61}" type="slidenum">
              <a:rPr lang="nl-NL" noProof="1" smtClean="0"/>
              <a:pPr/>
              <a:t>62</a:t>
            </a:fld>
            <a:endParaRPr lang="nl-NL" noProof="1"/>
          </a:p>
        </p:txBody>
      </p:sp>
    </p:spTree>
    <p:extLst>
      <p:ext uri="{BB962C8B-B14F-4D97-AF65-F5344CB8AC3E}">
        <p14:creationId xmlns:p14="http://schemas.microsoft.com/office/powerpoint/2010/main" val="4279381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2400" dirty="0"/>
              <a:t>Bijlage: financiële vertaling (2)</a:t>
            </a:r>
            <a:endParaRPr lang="nl-NL" dirty="0"/>
          </a:p>
        </p:txBody>
      </p:sp>
      <p:sp>
        <p:nvSpPr>
          <p:cNvPr id="2" name="Tijdelijke aanduiding voor tekst 1"/>
          <p:cNvSpPr>
            <a:spLocks noGrp="1"/>
          </p:cNvSpPr>
          <p:nvPr>
            <p:ph type="body" sz="quarter" idx="18"/>
          </p:nvPr>
        </p:nvSpPr>
        <p:spPr/>
        <p:txBody>
          <a:bodyPr/>
          <a:lstStyle/>
          <a:p>
            <a:r>
              <a:rPr lang="nl-NL" sz="1400" b="1" dirty="0"/>
              <a:t>Onzekerheden in begroting</a:t>
            </a:r>
          </a:p>
          <a:p>
            <a:r>
              <a:rPr lang="nl-NL" sz="1400" dirty="0"/>
              <a:t>De belangrijkste onzekerheden in de begroting van Avres en daarmee in de financiële vertaling van de drie scenario’s zijn:</a:t>
            </a:r>
          </a:p>
          <a:p>
            <a:pPr marL="645750" lvl="4" indent="-285750"/>
            <a:r>
              <a:rPr lang="nl-NL" sz="1400" dirty="0"/>
              <a:t>Een bandbreedte van 20% op alle genoemde kosten en opbrengsten.</a:t>
            </a:r>
          </a:p>
          <a:p>
            <a:pPr marL="645750" lvl="4" indent="-285750"/>
            <a:r>
              <a:rPr lang="nl-NL" sz="1400" dirty="0"/>
              <a:t>De BUIG-bijdrage vanuit het Rijk verandert per circulaire.</a:t>
            </a:r>
          </a:p>
          <a:p>
            <a:pPr marL="645750" lvl="4" indent="-285750"/>
            <a:r>
              <a:rPr lang="nl-NL" sz="1400" dirty="0"/>
              <a:t>Conjunctuur in de economie en op de arbeidsmarkt is post-corona nog omgeven met onzekerheden.</a:t>
            </a:r>
          </a:p>
          <a:p>
            <a:pPr marL="645750" lvl="4" indent="-285750"/>
            <a:r>
              <a:rPr lang="nl-NL" sz="1400" dirty="0"/>
              <a:t>De toegevoegde waarde kan veranderen al gevolg van een veranderende samenstelling van het SW-bestand: die vooraf niet geheel te voorspellen is, anders dan dat er vergrijzing optreedt.  </a:t>
            </a:r>
          </a:p>
          <a:p>
            <a:pPr marL="645750" lvl="4" indent="-285750"/>
            <a:endParaRPr lang="nl-NL" sz="1400" dirty="0"/>
          </a:p>
          <a:p>
            <a:pPr marL="645750" lvl="4" indent="-285750"/>
            <a:endParaRPr lang="nl-NL" sz="1400" dirty="0"/>
          </a:p>
          <a:p>
            <a:pPr marL="645750" lvl="4" indent="-285750"/>
            <a:endParaRPr lang="nl-NL" sz="1400" dirty="0"/>
          </a:p>
          <a:p>
            <a:pPr lvl="1"/>
            <a:endParaRPr lang="nl-NL" sz="1400" dirty="0"/>
          </a:p>
          <a:p>
            <a:pPr lvl="1"/>
            <a:r>
              <a:rPr lang="nl-NL" sz="1400" b="1" dirty="0"/>
              <a:t>Disclaimer</a:t>
            </a:r>
          </a:p>
          <a:p>
            <a:r>
              <a:rPr lang="nl-NL" sz="1400" dirty="0">
                <a:latin typeface="+mj-lt"/>
              </a:rPr>
              <a:t>De berekeningen in dit document zijn gemaakt door Rebel Strong Society b.v. (hierna Rebel). Rebel heeft in deze berekeningen gebruik gemaakt van aannames en veronderstellingen in overleg met Avres en neemt geen verantwoordelijkheid aangaande de juistheid en volledigheid hiervan. </a:t>
            </a:r>
          </a:p>
          <a:p>
            <a:endParaRPr lang="nl-NL" sz="1400" dirty="0">
              <a:latin typeface="+mj-lt"/>
            </a:endParaRPr>
          </a:p>
          <a:p>
            <a:r>
              <a:rPr lang="nl-NL" sz="1400" dirty="0">
                <a:latin typeface="+mj-lt"/>
              </a:rPr>
              <a:t>Gebruik van de cijfers in dit document geschiedt op eigen risico. Rebel aanvaardt geen verantwoordelijkheid voor enig verlies, zowel direct als indirect voortvloeiend uit het gebruik hiervan. De lezer wordt geadviseerd om kennis te nemen van dit gehele document, daarover in gesprek te gaan met de relevante betrokkenen binnen Avres en eigen conclusies te trekken aangaande economische of overige consequenties van de berekeningen.</a:t>
            </a:r>
          </a:p>
          <a:p>
            <a:endParaRPr lang="nl-NL" dirty="0"/>
          </a:p>
        </p:txBody>
      </p:sp>
      <p:sp>
        <p:nvSpPr>
          <p:cNvPr id="3" name="Slide Number Placeholder 2">
            <a:extLst>
              <a:ext uri="{FF2B5EF4-FFF2-40B4-BE49-F238E27FC236}">
                <a16:creationId xmlns:a16="http://schemas.microsoft.com/office/drawing/2014/main" id="{D315F889-B3B8-49D1-B99A-8E6D53247A27}"/>
              </a:ext>
            </a:extLst>
          </p:cNvPr>
          <p:cNvSpPr>
            <a:spLocks noGrp="1"/>
          </p:cNvSpPr>
          <p:nvPr>
            <p:ph type="sldNum" sz="quarter" idx="21"/>
          </p:nvPr>
        </p:nvSpPr>
        <p:spPr/>
        <p:txBody>
          <a:bodyPr/>
          <a:lstStyle/>
          <a:p>
            <a:fld id="{1336C48C-F87C-4E4B-81EF-5027B17D1F61}" type="slidenum">
              <a:rPr lang="nl-NL" noProof="1" smtClean="0"/>
              <a:pPr/>
              <a:t>63</a:t>
            </a:fld>
            <a:endParaRPr lang="nl-NL" noProof="1"/>
          </a:p>
        </p:txBody>
      </p:sp>
    </p:spTree>
    <p:extLst>
      <p:ext uri="{BB962C8B-B14F-4D97-AF65-F5344CB8AC3E}">
        <p14:creationId xmlns:p14="http://schemas.microsoft.com/office/powerpoint/2010/main" val="1154439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21"/>
          </p:nvPr>
        </p:nvSpPr>
        <p:spPr/>
        <p:txBody>
          <a:bodyPr/>
          <a:lstStyle/>
          <a:p>
            <a:fld id="{1336C48C-F87C-4E4B-81EF-5027B17D1F61}" type="slidenum">
              <a:rPr lang="nl-NL" noProof="1" smtClean="0"/>
              <a:pPr/>
              <a:t>64</a:t>
            </a:fld>
            <a:endParaRPr lang="nl-NL" noProof="1"/>
          </a:p>
        </p:txBody>
      </p:sp>
      <p:sp>
        <p:nvSpPr>
          <p:cNvPr id="4" name="Tijdelijke aanduiding voor tekst 3"/>
          <p:cNvSpPr>
            <a:spLocks noGrp="1"/>
          </p:cNvSpPr>
          <p:nvPr>
            <p:ph type="body" sz="quarter" idx="18"/>
          </p:nvPr>
        </p:nvSpPr>
        <p:spPr/>
        <p:txBody>
          <a:bodyPr/>
          <a:lstStyle/>
          <a:p>
            <a:endParaRPr lang="nl-NL"/>
          </a:p>
        </p:txBody>
      </p:sp>
      <p:pic>
        <p:nvPicPr>
          <p:cNvPr id="5" name="Afbeelding 4"/>
          <p:cNvPicPr>
            <a:picLocks noChangeAspect="1"/>
          </p:cNvPicPr>
          <p:nvPr/>
        </p:nvPicPr>
        <p:blipFill>
          <a:blip r:embed="rId2"/>
          <a:stretch>
            <a:fillRect/>
          </a:stretch>
        </p:blipFill>
        <p:spPr>
          <a:xfrm>
            <a:off x="52921" y="725557"/>
            <a:ext cx="9594579" cy="6777665"/>
          </a:xfrm>
          <a:prstGeom prst="rect">
            <a:avLst/>
          </a:prstGeom>
        </p:spPr>
      </p:pic>
      <p:sp>
        <p:nvSpPr>
          <p:cNvPr id="6" name="Titel 3"/>
          <p:cNvSpPr>
            <a:spLocks noGrp="1"/>
          </p:cNvSpPr>
          <p:nvPr>
            <p:ph type="title"/>
          </p:nvPr>
        </p:nvSpPr>
        <p:spPr>
          <a:xfrm>
            <a:off x="970670" y="101120"/>
            <a:ext cx="8568000" cy="661814"/>
          </a:xfrm>
        </p:spPr>
        <p:txBody>
          <a:bodyPr/>
          <a:lstStyle/>
          <a:p>
            <a:r>
              <a:rPr lang="nl-NL" sz="2400" dirty="0"/>
              <a:t>Bijlage: </a:t>
            </a:r>
            <a:r>
              <a:rPr lang="nl-NL" sz="2400" dirty="0" err="1" smtClean="0"/>
              <a:t>Infographic</a:t>
            </a:r>
            <a:r>
              <a:rPr lang="nl-NL" sz="2400" dirty="0" smtClean="0"/>
              <a:t> effecten</a:t>
            </a:r>
            <a:endParaRPr lang="nl-NL" dirty="0"/>
          </a:p>
        </p:txBody>
      </p:sp>
    </p:spTree>
    <p:extLst>
      <p:ext uri="{BB962C8B-B14F-4D97-AF65-F5344CB8AC3E}">
        <p14:creationId xmlns:p14="http://schemas.microsoft.com/office/powerpoint/2010/main" val="134414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7D1BBE6-3D53-4A9F-BCD6-03C547425DDC}"/>
              </a:ext>
            </a:extLst>
          </p:cNvPr>
          <p:cNvPicPr>
            <a:picLocks noGrp="1" noChangeAspect="1"/>
          </p:cNvPicPr>
          <p:nvPr>
            <p:ph type="pic" idx="10"/>
          </p:nvPr>
        </p:nvPicPr>
        <p:blipFill>
          <a:blip r:embed="rId2"/>
          <a:srcRect l="5443" r="5443"/>
          <a:stretch/>
        </p:blipFill>
        <p:spPr>
          <a:xfrm>
            <a:off x="4158709" y="10598"/>
            <a:ext cx="6727255" cy="7549077"/>
          </a:xfrm>
        </p:spPr>
      </p:pic>
      <p:sp>
        <p:nvSpPr>
          <p:cNvPr id="4" name="Title 3">
            <a:extLst>
              <a:ext uri="{FF2B5EF4-FFF2-40B4-BE49-F238E27FC236}">
                <a16:creationId xmlns:a16="http://schemas.microsoft.com/office/drawing/2014/main" id="{19C6F9BF-C8EA-4EC4-A95E-CAA0DA445E78}"/>
              </a:ext>
            </a:extLst>
          </p:cNvPr>
          <p:cNvSpPr>
            <a:spLocks noGrp="1"/>
          </p:cNvSpPr>
          <p:nvPr>
            <p:ph type="title"/>
          </p:nvPr>
        </p:nvSpPr>
        <p:spPr/>
        <p:txBody>
          <a:bodyPr/>
          <a:lstStyle/>
          <a:p>
            <a:r>
              <a:rPr lang="nl-NL" dirty="0"/>
              <a:t>Inzicht in de uitdagingen van Avres en de gemeenten</a:t>
            </a:r>
          </a:p>
        </p:txBody>
      </p:sp>
      <p:sp>
        <p:nvSpPr>
          <p:cNvPr id="6" name="Text Placeholder 5">
            <a:extLst>
              <a:ext uri="{FF2B5EF4-FFF2-40B4-BE49-F238E27FC236}">
                <a16:creationId xmlns:a16="http://schemas.microsoft.com/office/drawing/2014/main" id="{1142AE28-6793-419A-9CD5-23133097B83F}"/>
              </a:ext>
            </a:extLst>
          </p:cNvPr>
          <p:cNvSpPr>
            <a:spLocks noGrp="1"/>
          </p:cNvSpPr>
          <p:nvPr>
            <p:ph type="body" sz="quarter" idx="14"/>
          </p:nvPr>
        </p:nvSpPr>
        <p:spPr/>
        <p:txBody>
          <a:bodyPr/>
          <a:lstStyle/>
          <a:p>
            <a:r>
              <a:rPr lang="nl-NL" dirty="0"/>
              <a:t>2</a:t>
            </a:r>
          </a:p>
        </p:txBody>
      </p:sp>
    </p:spTree>
    <p:extLst>
      <p:ext uri="{BB962C8B-B14F-4D97-AF65-F5344CB8AC3E}">
        <p14:creationId xmlns:p14="http://schemas.microsoft.com/office/powerpoint/2010/main" val="147747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AA38D-60BB-4ADC-AE3B-DFEA7B6A9B1F}"/>
              </a:ext>
            </a:extLst>
          </p:cNvPr>
          <p:cNvSpPr>
            <a:spLocks noGrp="1"/>
          </p:cNvSpPr>
          <p:nvPr>
            <p:ph type="sldNum" sz="quarter" idx="20"/>
          </p:nvPr>
        </p:nvSpPr>
        <p:spPr>
          <a:xfrm>
            <a:off x="9893029" y="267416"/>
            <a:ext cx="476811" cy="329224"/>
          </a:xfrm>
        </p:spPr>
        <p:txBody>
          <a:bodyPr/>
          <a:lstStyle/>
          <a:p>
            <a:fld id="{1336C48C-F87C-4E4B-81EF-5027B17D1F61}" type="slidenum">
              <a:rPr lang="nl-NL" noProof="1" smtClean="0"/>
              <a:pPr/>
              <a:t>8</a:t>
            </a:fld>
            <a:endParaRPr lang="nl-NL" noProof="1"/>
          </a:p>
        </p:txBody>
      </p:sp>
      <p:grpSp>
        <p:nvGrpSpPr>
          <p:cNvPr id="8" name="Group 7">
            <a:extLst>
              <a:ext uri="{FF2B5EF4-FFF2-40B4-BE49-F238E27FC236}">
                <a16:creationId xmlns:a16="http://schemas.microsoft.com/office/drawing/2014/main" id="{66F23606-303F-4E13-85FC-44DF8EE44833}"/>
              </a:ext>
            </a:extLst>
          </p:cNvPr>
          <p:cNvGrpSpPr/>
          <p:nvPr/>
        </p:nvGrpSpPr>
        <p:grpSpPr>
          <a:xfrm rot="19800000" flipH="1">
            <a:off x="7433381" y="2090119"/>
            <a:ext cx="1995371" cy="1139124"/>
            <a:chOff x="5776913" y="3405188"/>
            <a:chExt cx="2025650" cy="1158875"/>
          </a:xfrm>
          <a:solidFill>
            <a:srgbClr val="42647E"/>
          </a:solidFill>
        </p:grpSpPr>
        <p:sp>
          <p:nvSpPr>
            <p:cNvPr id="10" name="Freeform 6">
              <a:extLst>
                <a:ext uri="{FF2B5EF4-FFF2-40B4-BE49-F238E27FC236}">
                  <a16:creationId xmlns:a16="http://schemas.microsoft.com/office/drawing/2014/main" id="{CAE016C1-D9D8-4107-84C4-117B507C5092}"/>
                </a:ext>
              </a:extLst>
            </p:cNvPr>
            <p:cNvSpPr>
              <a:spLocks/>
            </p:cNvSpPr>
            <p:nvPr/>
          </p:nvSpPr>
          <p:spPr bwMode="auto">
            <a:xfrm>
              <a:off x="5776913" y="3405188"/>
              <a:ext cx="1524000" cy="847725"/>
            </a:xfrm>
            <a:custGeom>
              <a:avLst/>
              <a:gdLst>
                <a:gd name="T0" fmla="*/ 800 w 960"/>
                <a:gd name="T1" fmla="*/ 283 h 534"/>
                <a:gd name="T2" fmla="*/ 960 w 960"/>
                <a:gd name="T3" fmla="*/ 534 h 534"/>
                <a:gd name="T4" fmla="*/ 933 w 960"/>
                <a:gd name="T5" fmla="*/ 160 h 534"/>
                <a:gd name="T6" fmla="*/ 0 w 960"/>
                <a:gd name="T7" fmla="*/ 0 h 534"/>
                <a:gd name="T8" fmla="*/ 800 w 960"/>
                <a:gd name="T9" fmla="*/ 283 h 534"/>
              </a:gdLst>
              <a:ahLst/>
              <a:cxnLst>
                <a:cxn ang="0">
                  <a:pos x="T0" y="T1"/>
                </a:cxn>
                <a:cxn ang="0">
                  <a:pos x="T2" y="T3"/>
                </a:cxn>
                <a:cxn ang="0">
                  <a:pos x="T4" y="T5"/>
                </a:cxn>
                <a:cxn ang="0">
                  <a:pos x="T6" y="T7"/>
                </a:cxn>
                <a:cxn ang="0">
                  <a:pos x="T8" y="T9"/>
                </a:cxn>
              </a:cxnLst>
              <a:rect l="0" t="0" r="r" b="b"/>
              <a:pathLst>
                <a:path w="960" h="534">
                  <a:moveTo>
                    <a:pt x="800" y="283"/>
                  </a:moveTo>
                  <a:lnTo>
                    <a:pt x="960" y="534"/>
                  </a:lnTo>
                  <a:lnTo>
                    <a:pt x="933" y="160"/>
                  </a:lnTo>
                  <a:lnTo>
                    <a:pt x="0" y="0"/>
                  </a:lnTo>
                  <a:lnTo>
                    <a:pt x="800" y="283"/>
                  </a:lnTo>
                  <a:close/>
                </a:path>
              </a:pathLst>
            </a:custGeom>
            <a:grpFill/>
            <a:ln w="9525">
              <a:solidFill>
                <a:schemeClr val="bg2">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1" name="Freeform 7">
              <a:extLst>
                <a:ext uri="{FF2B5EF4-FFF2-40B4-BE49-F238E27FC236}">
                  <a16:creationId xmlns:a16="http://schemas.microsoft.com/office/drawing/2014/main" id="{B57194B4-330D-49FD-AAFE-1F824E82FCDA}"/>
                </a:ext>
              </a:extLst>
            </p:cNvPr>
            <p:cNvSpPr>
              <a:spLocks/>
            </p:cNvSpPr>
            <p:nvPr/>
          </p:nvSpPr>
          <p:spPr bwMode="auto">
            <a:xfrm>
              <a:off x="7299325" y="4254500"/>
              <a:ext cx="1588" cy="1587"/>
            </a:xfrm>
            <a:custGeom>
              <a:avLst/>
              <a:gdLst>
                <a:gd name="T0" fmla="*/ 7 w 7"/>
                <a:gd name="T1" fmla="*/ 10 h 10"/>
                <a:gd name="T2" fmla="*/ 6 w 7"/>
                <a:gd name="T3" fmla="*/ 2 h 10"/>
                <a:gd name="T4" fmla="*/ 0 w 7"/>
                <a:gd name="T5" fmla="*/ 0 h 10"/>
                <a:gd name="T6" fmla="*/ 7 w 7"/>
                <a:gd name="T7" fmla="*/ 10 h 10"/>
              </a:gdLst>
              <a:ahLst/>
              <a:cxnLst>
                <a:cxn ang="0">
                  <a:pos x="T0" y="T1"/>
                </a:cxn>
                <a:cxn ang="0">
                  <a:pos x="T2" y="T3"/>
                </a:cxn>
                <a:cxn ang="0">
                  <a:pos x="T4" y="T5"/>
                </a:cxn>
                <a:cxn ang="0">
                  <a:pos x="T6" y="T7"/>
                </a:cxn>
              </a:cxnLst>
              <a:rect l="0" t="0" r="r" b="b"/>
              <a:pathLst>
                <a:path w="7" h="10">
                  <a:moveTo>
                    <a:pt x="7" y="10"/>
                  </a:moveTo>
                  <a:lnTo>
                    <a:pt x="6" y="2"/>
                  </a:lnTo>
                  <a:lnTo>
                    <a:pt x="0" y="0"/>
                  </a:lnTo>
                  <a:lnTo>
                    <a:pt x="7" y="10"/>
                  </a:lnTo>
                  <a:close/>
                </a:path>
              </a:pathLst>
            </a:custGeom>
            <a:grpFill/>
            <a:ln w="9525">
              <a:solidFill>
                <a:schemeClr val="bg2">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2" name="Freeform 8">
              <a:extLst>
                <a:ext uri="{FF2B5EF4-FFF2-40B4-BE49-F238E27FC236}">
                  <a16:creationId xmlns:a16="http://schemas.microsoft.com/office/drawing/2014/main" id="{61EA97D7-2FA8-4124-9EE8-D74529BFBBFF}"/>
                </a:ext>
              </a:extLst>
            </p:cNvPr>
            <p:cNvSpPr>
              <a:spLocks/>
            </p:cNvSpPr>
            <p:nvPr/>
          </p:nvSpPr>
          <p:spPr bwMode="auto">
            <a:xfrm>
              <a:off x="5776913" y="3405188"/>
              <a:ext cx="2025650" cy="254000"/>
            </a:xfrm>
            <a:custGeom>
              <a:avLst/>
              <a:gdLst>
                <a:gd name="T0" fmla="*/ 8902 w 12170"/>
                <a:gd name="T1" fmla="*/ 1519 h 1519"/>
                <a:gd name="T2" fmla="*/ 12170 w 12170"/>
                <a:gd name="T3" fmla="*/ 61 h 1519"/>
                <a:gd name="T4" fmla="*/ 0 w 12170"/>
                <a:gd name="T5" fmla="*/ 0 h 1519"/>
                <a:gd name="T6" fmla="*/ 8902 w 12170"/>
                <a:gd name="T7" fmla="*/ 1519 h 1519"/>
              </a:gdLst>
              <a:ahLst/>
              <a:cxnLst>
                <a:cxn ang="0">
                  <a:pos x="T0" y="T1"/>
                </a:cxn>
                <a:cxn ang="0">
                  <a:pos x="T2" y="T3"/>
                </a:cxn>
                <a:cxn ang="0">
                  <a:pos x="T4" y="T5"/>
                </a:cxn>
                <a:cxn ang="0">
                  <a:pos x="T6" y="T7"/>
                </a:cxn>
              </a:cxnLst>
              <a:rect l="0" t="0" r="r" b="b"/>
              <a:pathLst>
                <a:path w="12170" h="1519">
                  <a:moveTo>
                    <a:pt x="8902" y="1519"/>
                  </a:moveTo>
                  <a:lnTo>
                    <a:pt x="12170" y="61"/>
                  </a:lnTo>
                  <a:lnTo>
                    <a:pt x="0" y="0"/>
                  </a:lnTo>
                  <a:lnTo>
                    <a:pt x="8902" y="1519"/>
                  </a:lnTo>
                  <a:close/>
                </a:path>
              </a:pathLst>
            </a:custGeom>
            <a:grpFill/>
            <a:ln w="9525">
              <a:solidFill>
                <a:schemeClr val="bg2">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3" name="Freeform 9">
              <a:extLst>
                <a:ext uri="{FF2B5EF4-FFF2-40B4-BE49-F238E27FC236}">
                  <a16:creationId xmlns:a16="http://schemas.microsoft.com/office/drawing/2014/main" id="{0DD66DA5-E0AD-4EBB-A8EB-21DD51E32446}"/>
                </a:ext>
              </a:extLst>
            </p:cNvPr>
            <p:cNvSpPr>
              <a:spLocks/>
            </p:cNvSpPr>
            <p:nvPr/>
          </p:nvSpPr>
          <p:spPr bwMode="auto">
            <a:xfrm>
              <a:off x="6851650" y="3854450"/>
              <a:ext cx="450850" cy="400050"/>
            </a:xfrm>
            <a:custGeom>
              <a:avLst/>
              <a:gdLst>
                <a:gd name="T0" fmla="*/ 0 w 284"/>
                <a:gd name="T1" fmla="*/ 145 h 252"/>
                <a:gd name="T2" fmla="*/ 282 w 284"/>
                <a:gd name="T3" fmla="*/ 252 h 252"/>
                <a:gd name="T4" fmla="*/ 283 w 284"/>
                <a:gd name="T5" fmla="*/ 252 h 252"/>
                <a:gd name="T6" fmla="*/ 284 w 284"/>
                <a:gd name="T7" fmla="*/ 252 h 252"/>
                <a:gd name="T8" fmla="*/ 283 w 284"/>
                <a:gd name="T9" fmla="*/ 251 h 252"/>
                <a:gd name="T10" fmla="*/ 123 w 284"/>
                <a:gd name="T11" fmla="*/ 0 h 252"/>
                <a:gd name="T12" fmla="*/ 0 w 284"/>
                <a:gd name="T13" fmla="*/ 145 h 252"/>
              </a:gdLst>
              <a:ahLst/>
              <a:cxnLst>
                <a:cxn ang="0">
                  <a:pos x="T0" y="T1"/>
                </a:cxn>
                <a:cxn ang="0">
                  <a:pos x="T2" y="T3"/>
                </a:cxn>
                <a:cxn ang="0">
                  <a:pos x="T4" y="T5"/>
                </a:cxn>
                <a:cxn ang="0">
                  <a:pos x="T6" y="T7"/>
                </a:cxn>
                <a:cxn ang="0">
                  <a:pos x="T8" y="T9"/>
                </a:cxn>
                <a:cxn ang="0">
                  <a:pos x="T10" y="T11"/>
                </a:cxn>
                <a:cxn ang="0">
                  <a:pos x="T12" y="T13"/>
                </a:cxn>
              </a:cxnLst>
              <a:rect l="0" t="0" r="r" b="b"/>
              <a:pathLst>
                <a:path w="284" h="252">
                  <a:moveTo>
                    <a:pt x="0" y="145"/>
                  </a:moveTo>
                  <a:lnTo>
                    <a:pt x="282" y="252"/>
                  </a:lnTo>
                  <a:lnTo>
                    <a:pt x="283" y="252"/>
                  </a:lnTo>
                  <a:lnTo>
                    <a:pt x="284" y="252"/>
                  </a:lnTo>
                  <a:lnTo>
                    <a:pt x="283" y="251"/>
                  </a:lnTo>
                  <a:lnTo>
                    <a:pt x="123" y="0"/>
                  </a:lnTo>
                  <a:lnTo>
                    <a:pt x="0" y="145"/>
                  </a:lnTo>
                  <a:close/>
                </a:path>
              </a:pathLst>
            </a:custGeom>
            <a:grpFill/>
            <a:ln w="9525">
              <a:solidFill>
                <a:schemeClr val="bg2">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Freeform 10">
              <a:extLst>
                <a:ext uri="{FF2B5EF4-FFF2-40B4-BE49-F238E27FC236}">
                  <a16:creationId xmlns:a16="http://schemas.microsoft.com/office/drawing/2014/main" id="{BFF0B2A8-3684-4C23-B84A-3BB50EAF8F9B}"/>
                </a:ext>
              </a:extLst>
            </p:cNvPr>
            <p:cNvSpPr>
              <a:spLocks/>
            </p:cNvSpPr>
            <p:nvPr/>
          </p:nvSpPr>
          <p:spPr bwMode="auto">
            <a:xfrm>
              <a:off x="5776913" y="3405188"/>
              <a:ext cx="1270000" cy="1158875"/>
            </a:xfrm>
            <a:custGeom>
              <a:avLst/>
              <a:gdLst>
                <a:gd name="T0" fmla="*/ 4033 w 7629"/>
                <a:gd name="T1" fmla="*/ 6958 h 6958"/>
                <a:gd name="T2" fmla="*/ 7629 w 7629"/>
                <a:gd name="T3" fmla="*/ 2694 h 6958"/>
                <a:gd name="T4" fmla="*/ 0 w 7629"/>
                <a:gd name="T5" fmla="*/ 0 h 6958"/>
                <a:gd name="T6" fmla="*/ 4033 w 7629"/>
                <a:gd name="T7" fmla="*/ 6958 h 6958"/>
              </a:gdLst>
              <a:ahLst/>
              <a:cxnLst>
                <a:cxn ang="0">
                  <a:pos x="T0" y="T1"/>
                </a:cxn>
                <a:cxn ang="0">
                  <a:pos x="T2" y="T3"/>
                </a:cxn>
                <a:cxn ang="0">
                  <a:pos x="T4" y="T5"/>
                </a:cxn>
                <a:cxn ang="0">
                  <a:pos x="T6" y="T7"/>
                </a:cxn>
              </a:cxnLst>
              <a:rect l="0" t="0" r="r" b="b"/>
              <a:pathLst>
                <a:path w="7629" h="6958">
                  <a:moveTo>
                    <a:pt x="4033" y="6958"/>
                  </a:moveTo>
                  <a:lnTo>
                    <a:pt x="7629" y="2694"/>
                  </a:lnTo>
                  <a:lnTo>
                    <a:pt x="0" y="0"/>
                  </a:lnTo>
                  <a:lnTo>
                    <a:pt x="4033" y="6958"/>
                  </a:lnTo>
                  <a:close/>
                </a:path>
              </a:pathLst>
            </a:custGeom>
            <a:grpFill/>
            <a:ln w="9525">
              <a:solidFill>
                <a:schemeClr val="bg2">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15" name="Freeform 287">
            <a:extLst>
              <a:ext uri="{FF2B5EF4-FFF2-40B4-BE49-F238E27FC236}">
                <a16:creationId xmlns:a16="http://schemas.microsoft.com/office/drawing/2014/main" id="{3C54C482-1A28-4093-BEFD-9E0C8EAB4315}"/>
              </a:ext>
            </a:extLst>
          </p:cNvPr>
          <p:cNvSpPr>
            <a:spLocks/>
          </p:cNvSpPr>
          <p:nvPr/>
        </p:nvSpPr>
        <p:spPr bwMode="auto">
          <a:xfrm rot="15196441">
            <a:off x="2194936" y="321342"/>
            <a:ext cx="3428990" cy="6930684"/>
          </a:xfrm>
          <a:custGeom>
            <a:avLst/>
            <a:gdLst>
              <a:gd name="T0" fmla="*/ 657 w 2289"/>
              <a:gd name="T1" fmla="*/ 3772 h 3772"/>
              <a:gd name="T2" fmla="*/ 168 w 2289"/>
              <a:gd name="T3" fmla="*/ 3010 h 3772"/>
              <a:gd name="T4" fmla="*/ 342 w 2289"/>
              <a:gd name="T5" fmla="*/ 2122 h 3772"/>
              <a:gd name="T6" fmla="*/ 733 w 2289"/>
              <a:gd name="T7" fmla="*/ 1806 h 3772"/>
              <a:gd name="T8" fmla="*/ 1179 w 2289"/>
              <a:gd name="T9" fmla="*/ 1971 h 3772"/>
              <a:gd name="T10" fmla="*/ 888 w 2289"/>
              <a:gd name="T11" fmla="*/ 2498 h 3772"/>
              <a:gd name="T12" fmla="*/ 277 w 2289"/>
              <a:gd name="T13" fmla="*/ 2236 h 3772"/>
              <a:gd name="T14" fmla="*/ 88 w 2289"/>
              <a:gd name="T15" fmla="*/ 1332 h 3772"/>
              <a:gd name="T16" fmla="*/ 724 w 2289"/>
              <a:gd name="T17" fmla="*/ 662 h 3772"/>
              <a:gd name="T18" fmla="*/ 1071 w 2289"/>
              <a:gd name="T19" fmla="*/ 646 h 3772"/>
              <a:gd name="T20" fmla="*/ 1264 w 2289"/>
              <a:gd name="T21" fmla="*/ 912 h 3772"/>
              <a:gd name="T22" fmla="*/ 1023 w 2289"/>
              <a:gd name="T23" fmla="*/ 1133 h 3772"/>
              <a:gd name="T24" fmla="*/ 718 w 2289"/>
              <a:gd name="T25" fmla="*/ 981 h 3772"/>
              <a:gd name="T26" fmla="*/ 752 w 2289"/>
              <a:gd name="T27" fmla="*/ 315 h 3772"/>
              <a:gd name="T28" fmla="*/ 1382 w 2289"/>
              <a:gd name="T29" fmla="*/ 16 h 3772"/>
              <a:gd name="T30" fmla="*/ 1960 w 2289"/>
              <a:gd name="T31" fmla="*/ 58 h 3772"/>
              <a:gd name="T32" fmla="*/ 2289 w 2289"/>
              <a:gd name="T33" fmla="*/ 113 h 3772"/>
              <a:gd name="connsiteX0" fmla="*/ 2647 w 9777"/>
              <a:gd name="connsiteY0" fmla="*/ 9975 h 9975"/>
              <a:gd name="connsiteX1" fmla="*/ 511 w 9777"/>
              <a:gd name="connsiteY1" fmla="*/ 7955 h 9975"/>
              <a:gd name="connsiteX2" fmla="*/ 1271 w 9777"/>
              <a:gd name="connsiteY2" fmla="*/ 5601 h 9975"/>
              <a:gd name="connsiteX3" fmla="*/ 2979 w 9777"/>
              <a:gd name="connsiteY3" fmla="*/ 4763 h 9975"/>
              <a:gd name="connsiteX4" fmla="*/ 4928 w 9777"/>
              <a:gd name="connsiteY4" fmla="*/ 5200 h 9975"/>
              <a:gd name="connsiteX5" fmla="*/ 3656 w 9777"/>
              <a:gd name="connsiteY5" fmla="*/ 6597 h 9975"/>
              <a:gd name="connsiteX6" fmla="*/ 987 w 9777"/>
              <a:gd name="connsiteY6" fmla="*/ 5903 h 9975"/>
              <a:gd name="connsiteX7" fmla="*/ 161 w 9777"/>
              <a:gd name="connsiteY7" fmla="*/ 3506 h 9975"/>
              <a:gd name="connsiteX8" fmla="*/ 2940 w 9777"/>
              <a:gd name="connsiteY8" fmla="*/ 1730 h 9975"/>
              <a:gd name="connsiteX9" fmla="*/ 4456 w 9777"/>
              <a:gd name="connsiteY9" fmla="*/ 1688 h 9975"/>
              <a:gd name="connsiteX10" fmla="*/ 5299 w 9777"/>
              <a:gd name="connsiteY10" fmla="*/ 2393 h 9975"/>
              <a:gd name="connsiteX11" fmla="*/ 4246 w 9777"/>
              <a:gd name="connsiteY11" fmla="*/ 2979 h 9975"/>
              <a:gd name="connsiteX12" fmla="*/ 2914 w 9777"/>
              <a:gd name="connsiteY12" fmla="*/ 2576 h 9975"/>
              <a:gd name="connsiteX13" fmla="*/ 3062 w 9777"/>
              <a:gd name="connsiteY13" fmla="*/ 810 h 9975"/>
              <a:gd name="connsiteX14" fmla="*/ 5815 w 9777"/>
              <a:gd name="connsiteY14" fmla="*/ 17 h 9975"/>
              <a:gd name="connsiteX15" fmla="*/ 9777 w 9777"/>
              <a:gd name="connsiteY15" fmla="*/ 275 h 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77" h="9975">
                <a:moveTo>
                  <a:pt x="2647" y="9975"/>
                </a:moveTo>
                <a:cubicBezTo>
                  <a:pt x="1546" y="9500"/>
                  <a:pt x="764" y="8761"/>
                  <a:pt x="511" y="7955"/>
                </a:cubicBezTo>
                <a:cubicBezTo>
                  <a:pt x="258" y="7152"/>
                  <a:pt x="537" y="6290"/>
                  <a:pt x="1271" y="5601"/>
                </a:cubicBezTo>
                <a:cubicBezTo>
                  <a:pt x="1682" y="5222"/>
                  <a:pt x="2254" y="4880"/>
                  <a:pt x="2979" y="4763"/>
                </a:cubicBezTo>
                <a:cubicBezTo>
                  <a:pt x="3700" y="4644"/>
                  <a:pt x="4578" y="4800"/>
                  <a:pt x="4928" y="5200"/>
                </a:cubicBezTo>
                <a:cubicBezTo>
                  <a:pt x="5408" y="5744"/>
                  <a:pt x="4652" y="6470"/>
                  <a:pt x="3656" y="6597"/>
                </a:cubicBezTo>
                <a:cubicBezTo>
                  <a:pt x="2660" y="6722"/>
                  <a:pt x="1634" y="6380"/>
                  <a:pt x="987" y="5903"/>
                </a:cubicBezTo>
                <a:cubicBezTo>
                  <a:pt x="96" y="5248"/>
                  <a:pt x="-223" y="4323"/>
                  <a:pt x="161" y="3506"/>
                </a:cubicBezTo>
                <a:cubicBezTo>
                  <a:pt x="542" y="2690"/>
                  <a:pt x="1616" y="2003"/>
                  <a:pt x="2940" y="1730"/>
                </a:cubicBezTo>
                <a:cubicBezTo>
                  <a:pt x="3429" y="1627"/>
                  <a:pt x="3971" y="1582"/>
                  <a:pt x="4456" y="1688"/>
                </a:cubicBezTo>
                <a:cubicBezTo>
                  <a:pt x="4941" y="1794"/>
                  <a:pt x="5343" y="2083"/>
                  <a:pt x="5299" y="2393"/>
                </a:cubicBezTo>
                <a:cubicBezTo>
                  <a:pt x="5255" y="2708"/>
                  <a:pt x="4766" y="2958"/>
                  <a:pt x="4246" y="2979"/>
                </a:cubicBezTo>
                <a:cubicBezTo>
                  <a:pt x="3731" y="3000"/>
                  <a:pt x="3224" y="2825"/>
                  <a:pt x="2914" y="2576"/>
                </a:cubicBezTo>
                <a:cubicBezTo>
                  <a:pt x="2280" y="2069"/>
                  <a:pt x="2411" y="1309"/>
                  <a:pt x="3062" y="810"/>
                </a:cubicBezTo>
                <a:cubicBezTo>
                  <a:pt x="3709" y="314"/>
                  <a:pt x="4770" y="60"/>
                  <a:pt x="5815" y="17"/>
                </a:cubicBezTo>
                <a:cubicBezTo>
                  <a:pt x="6934" y="-72"/>
                  <a:pt x="8952" y="221"/>
                  <a:pt x="9777" y="275"/>
                </a:cubicBezTo>
              </a:path>
            </a:pathLst>
          </a:custGeom>
          <a:noFill/>
          <a:ln w="22225" cap="rnd">
            <a:solidFill>
              <a:schemeClr val="bg2">
                <a:lumMod val="7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6" name="Group 15">
            <a:extLst>
              <a:ext uri="{FF2B5EF4-FFF2-40B4-BE49-F238E27FC236}">
                <a16:creationId xmlns:a16="http://schemas.microsoft.com/office/drawing/2014/main" id="{09278FAC-03B0-44B1-BDF7-2265A432F420}"/>
              </a:ext>
            </a:extLst>
          </p:cNvPr>
          <p:cNvGrpSpPr/>
          <p:nvPr/>
        </p:nvGrpSpPr>
        <p:grpSpPr>
          <a:xfrm>
            <a:off x="753975" y="2218326"/>
            <a:ext cx="2446424" cy="1543381"/>
            <a:chOff x="8910297" y="1429569"/>
            <a:chExt cx="2937089" cy="2057839"/>
          </a:xfrm>
        </p:grpSpPr>
        <p:sp>
          <p:nvSpPr>
            <p:cNvPr id="17" name="TextBox 16">
              <a:extLst>
                <a:ext uri="{FF2B5EF4-FFF2-40B4-BE49-F238E27FC236}">
                  <a16:creationId xmlns:a16="http://schemas.microsoft.com/office/drawing/2014/main" id="{7807807A-2591-4C5A-80E4-FA4218FAF6FD}"/>
                </a:ext>
              </a:extLst>
            </p:cNvPr>
            <p:cNvSpPr txBox="1"/>
            <p:nvPr/>
          </p:nvSpPr>
          <p:spPr>
            <a:xfrm>
              <a:off x="8910297" y="1429569"/>
              <a:ext cx="2937089" cy="615553"/>
            </a:xfrm>
            <a:prstGeom prst="rect">
              <a:avLst/>
            </a:prstGeom>
            <a:noFill/>
          </p:spPr>
          <p:txBody>
            <a:bodyPr wrap="square" lIns="0" rIns="0" rtlCol="0" anchor="b">
              <a:spAutoFit/>
            </a:bodyPr>
            <a:lstStyle/>
            <a:p>
              <a:r>
                <a:rPr lang="en-US" sz="2400" b="1" dirty="0">
                  <a:solidFill>
                    <a:schemeClr val="accent2"/>
                  </a:solidFill>
                </a:rPr>
                <a:t>2016</a:t>
              </a:r>
            </a:p>
          </p:txBody>
        </p:sp>
        <p:sp>
          <p:nvSpPr>
            <p:cNvPr id="18" name="TextBox 17">
              <a:extLst>
                <a:ext uri="{FF2B5EF4-FFF2-40B4-BE49-F238E27FC236}">
                  <a16:creationId xmlns:a16="http://schemas.microsoft.com/office/drawing/2014/main" id="{E0B3681D-C9B8-4B21-A789-B4FFC42C4942}"/>
                </a:ext>
              </a:extLst>
            </p:cNvPr>
            <p:cNvSpPr txBox="1"/>
            <p:nvPr/>
          </p:nvSpPr>
          <p:spPr>
            <a:xfrm>
              <a:off x="8916802" y="1886971"/>
              <a:ext cx="2929295" cy="1600437"/>
            </a:xfrm>
            <a:prstGeom prst="rect">
              <a:avLst/>
            </a:prstGeom>
            <a:noFill/>
          </p:spPr>
          <p:txBody>
            <a:bodyPr wrap="square" lIns="0" rIns="0" rtlCol="0" anchor="t">
              <a:spAutoFit/>
            </a:bodyPr>
            <a:lstStyle/>
            <a:p>
              <a:pPr algn="just"/>
              <a:r>
                <a:rPr lang="nl-NL" sz="1200" dirty="0">
                  <a:solidFill>
                    <a:schemeClr val="tx1">
                      <a:lumMod val="65000"/>
                      <a:lumOff val="35000"/>
                    </a:schemeClr>
                  </a:solidFill>
                </a:rPr>
                <a:t>Avres wordt opgericht op 1 januari 2016 als fusieorganisatie van het</a:t>
              </a:r>
            </a:p>
            <a:p>
              <a:pPr algn="just"/>
              <a:r>
                <a:rPr lang="nl-NL" sz="1200" dirty="0">
                  <a:solidFill>
                    <a:schemeClr val="tx1">
                      <a:lumMod val="65000"/>
                      <a:lumOff val="35000"/>
                    </a:schemeClr>
                  </a:solidFill>
                </a:rPr>
                <a:t>voormalige SW-bedrijf de Avelingen - Groep en de Regionale Sociale</a:t>
              </a:r>
            </a:p>
            <a:p>
              <a:pPr algn="just"/>
              <a:r>
                <a:rPr lang="nl-NL" sz="1200" dirty="0">
                  <a:solidFill>
                    <a:schemeClr val="tx1">
                      <a:lumMod val="65000"/>
                      <a:lumOff val="35000"/>
                    </a:schemeClr>
                  </a:solidFill>
                </a:rPr>
                <a:t>Dienst Alblasserwaard –Vijfheerenlanden (RSD).</a:t>
              </a:r>
              <a:endParaRPr lang="en-US" sz="1200" dirty="0">
                <a:solidFill>
                  <a:schemeClr val="tx1">
                    <a:lumMod val="65000"/>
                    <a:lumOff val="35000"/>
                  </a:schemeClr>
                </a:solidFill>
              </a:endParaRPr>
            </a:p>
          </p:txBody>
        </p:sp>
      </p:grpSp>
      <p:grpSp>
        <p:nvGrpSpPr>
          <p:cNvPr id="19" name="Group 18">
            <a:extLst>
              <a:ext uri="{FF2B5EF4-FFF2-40B4-BE49-F238E27FC236}">
                <a16:creationId xmlns:a16="http://schemas.microsoft.com/office/drawing/2014/main" id="{1E62DF8D-C06D-4C23-901D-06CEA3CFE709}"/>
              </a:ext>
            </a:extLst>
          </p:cNvPr>
          <p:cNvGrpSpPr/>
          <p:nvPr/>
        </p:nvGrpSpPr>
        <p:grpSpPr>
          <a:xfrm>
            <a:off x="4188180" y="5475599"/>
            <a:ext cx="2835189" cy="1959878"/>
            <a:chOff x="8990536" y="1081338"/>
            <a:chExt cx="3542217" cy="2613167"/>
          </a:xfrm>
        </p:grpSpPr>
        <p:sp>
          <p:nvSpPr>
            <p:cNvPr id="20" name="TextBox 19">
              <a:extLst>
                <a:ext uri="{FF2B5EF4-FFF2-40B4-BE49-F238E27FC236}">
                  <a16:creationId xmlns:a16="http://schemas.microsoft.com/office/drawing/2014/main" id="{DE4109BA-F7AD-4086-9992-9820852E8BDA}"/>
                </a:ext>
              </a:extLst>
            </p:cNvPr>
            <p:cNvSpPr txBox="1"/>
            <p:nvPr/>
          </p:nvSpPr>
          <p:spPr>
            <a:xfrm>
              <a:off x="8993055" y="1081338"/>
              <a:ext cx="2937089" cy="615553"/>
            </a:xfrm>
            <a:prstGeom prst="rect">
              <a:avLst/>
            </a:prstGeom>
            <a:noFill/>
          </p:spPr>
          <p:txBody>
            <a:bodyPr wrap="square" lIns="0" rIns="0" rtlCol="0" anchor="b">
              <a:spAutoFit/>
            </a:bodyPr>
            <a:lstStyle/>
            <a:p>
              <a:r>
                <a:rPr lang="en-US" sz="2400" b="1" dirty="0">
                  <a:solidFill>
                    <a:schemeClr val="accent4">
                      <a:lumMod val="75000"/>
                    </a:schemeClr>
                  </a:solidFill>
                </a:rPr>
                <a:t>2020</a:t>
              </a:r>
            </a:p>
          </p:txBody>
        </p:sp>
        <p:sp>
          <p:nvSpPr>
            <p:cNvPr id="21" name="TextBox 20">
              <a:extLst>
                <a:ext uri="{FF2B5EF4-FFF2-40B4-BE49-F238E27FC236}">
                  <a16:creationId xmlns:a16="http://schemas.microsoft.com/office/drawing/2014/main" id="{BE8F455A-7FE4-4FBF-AE8D-7673CE9FE60A}"/>
                </a:ext>
              </a:extLst>
            </p:cNvPr>
            <p:cNvSpPr txBox="1"/>
            <p:nvPr/>
          </p:nvSpPr>
          <p:spPr>
            <a:xfrm>
              <a:off x="8990536" y="1601627"/>
              <a:ext cx="3542217" cy="2092878"/>
            </a:xfrm>
            <a:prstGeom prst="rect">
              <a:avLst/>
            </a:prstGeom>
            <a:noFill/>
          </p:spPr>
          <p:txBody>
            <a:bodyPr wrap="square" lIns="0" rIns="0" rtlCol="0" anchor="t">
              <a:spAutoFit/>
            </a:bodyPr>
            <a:lstStyle/>
            <a:p>
              <a:pPr algn="just"/>
              <a:r>
                <a:rPr lang="en-US" sz="1200" dirty="0">
                  <a:solidFill>
                    <a:schemeClr val="tx1">
                      <a:lumMod val="65000"/>
                      <a:lumOff val="35000"/>
                    </a:schemeClr>
                  </a:solidFill>
                </a:rPr>
                <a:t>Avres trekt de kar in het uitvoeren van een breed pakket coronasteun-maatregelen in de gemeenten. </a:t>
              </a:r>
            </a:p>
            <a:p>
              <a:pPr algn="just"/>
              <a:endParaRPr lang="en-US" sz="1200" dirty="0">
                <a:solidFill>
                  <a:schemeClr val="tx1">
                    <a:lumMod val="65000"/>
                    <a:lumOff val="35000"/>
                  </a:schemeClr>
                </a:solidFill>
              </a:endParaRPr>
            </a:p>
            <a:p>
              <a:pPr algn="just"/>
              <a:r>
                <a:rPr lang="en-US" sz="1200" dirty="0">
                  <a:solidFill>
                    <a:schemeClr val="tx1">
                      <a:lumMod val="65000"/>
                      <a:lumOff val="35000"/>
                    </a:schemeClr>
                  </a:solidFill>
                </a:rPr>
                <a:t>Avres zet in op de ontwikkeling van de ontwikkellijnen als middel om maximale ontwikkel te faciliteren binnen de bestaande infrastructuur van Avres.</a:t>
              </a:r>
            </a:p>
          </p:txBody>
        </p:sp>
      </p:grpSp>
      <p:grpSp>
        <p:nvGrpSpPr>
          <p:cNvPr id="22" name="Group 21">
            <a:extLst>
              <a:ext uri="{FF2B5EF4-FFF2-40B4-BE49-F238E27FC236}">
                <a16:creationId xmlns:a16="http://schemas.microsoft.com/office/drawing/2014/main" id="{3AFDE021-83EA-4F87-93EF-657F56A01B30}"/>
              </a:ext>
            </a:extLst>
          </p:cNvPr>
          <p:cNvGrpSpPr/>
          <p:nvPr/>
        </p:nvGrpSpPr>
        <p:grpSpPr>
          <a:xfrm>
            <a:off x="3934873" y="1640522"/>
            <a:ext cx="3114856" cy="2080395"/>
            <a:chOff x="8921977" y="1429569"/>
            <a:chExt cx="2937088" cy="2773858"/>
          </a:xfrm>
        </p:grpSpPr>
        <p:sp>
          <p:nvSpPr>
            <p:cNvPr id="23" name="TextBox 22">
              <a:extLst>
                <a:ext uri="{FF2B5EF4-FFF2-40B4-BE49-F238E27FC236}">
                  <a16:creationId xmlns:a16="http://schemas.microsoft.com/office/drawing/2014/main" id="{4741DA4B-5A32-4C4D-A26A-2BAFE6AA2555}"/>
                </a:ext>
              </a:extLst>
            </p:cNvPr>
            <p:cNvSpPr txBox="1"/>
            <p:nvPr/>
          </p:nvSpPr>
          <p:spPr>
            <a:xfrm>
              <a:off x="8921977" y="1429569"/>
              <a:ext cx="2937088" cy="615553"/>
            </a:xfrm>
            <a:prstGeom prst="rect">
              <a:avLst/>
            </a:prstGeom>
            <a:noFill/>
          </p:spPr>
          <p:txBody>
            <a:bodyPr wrap="square" lIns="0" rIns="0" rtlCol="0" anchor="b">
              <a:spAutoFit/>
            </a:bodyPr>
            <a:lstStyle/>
            <a:p>
              <a:r>
                <a:rPr lang="en-US" sz="2400" b="1" dirty="0">
                  <a:solidFill>
                    <a:schemeClr val="accent3"/>
                  </a:solidFill>
                </a:rPr>
                <a:t>2018 - 2019</a:t>
              </a:r>
            </a:p>
          </p:txBody>
        </p:sp>
        <p:sp>
          <p:nvSpPr>
            <p:cNvPr id="24" name="TextBox 23">
              <a:extLst>
                <a:ext uri="{FF2B5EF4-FFF2-40B4-BE49-F238E27FC236}">
                  <a16:creationId xmlns:a16="http://schemas.microsoft.com/office/drawing/2014/main" id="{002A6126-0DAB-417C-8E6F-9E83D8BA3AFB}"/>
                </a:ext>
              </a:extLst>
            </p:cNvPr>
            <p:cNvSpPr txBox="1"/>
            <p:nvPr/>
          </p:nvSpPr>
          <p:spPr>
            <a:xfrm>
              <a:off x="8929772" y="1925882"/>
              <a:ext cx="2929293" cy="2277545"/>
            </a:xfrm>
            <a:prstGeom prst="rect">
              <a:avLst/>
            </a:prstGeom>
            <a:noFill/>
          </p:spPr>
          <p:txBody>
            <a:bodyPr wrap="square" lIns="0" rIns="0" rtlCol="0" anchor="t">
              <a:spAutoFit/>
            </a:bodyPr>
            <a:lstStyle/>
            <a:p>
              <a:pPr algn="just"/>
              <a:r>
                <a:rPr lang="nl-NL" sz="1050" dirty="0">
                  <a:solidFill>
                    <a:schemeClr val="tx1">
                      <a:lumMod val="65000"/>
                      <a:lumOff val="35000"/>
                    </a:schemeClr>
                  </a:solidFill>
                </a:rPr>
                <a:t>Per 2018 treedt gemeente Hardinxveld-Giessendam uit. De nieuwe fusiegemeente Molenlanden (gemeenten Giesenlanden en Molenwaard) wordt lid op  1 januari 2019. Gemeente Vijfheerenlanden (gemeenten Leerdam, Vianen en Zederik) wordt ook per 1 januari 2019 lid. De overname van cliënten uit Vianen geldt vanaf 1 januari 2020. Tot slot treedt gemeente Lingewaal per 1 januari 2020 uit.</a:t>
              </a:r>
            </a:p>
          </p:txBody>
        </p:sp>
      </p:grpSp>
      <p:grpSp>
        <p:nvGrpSpPr>
          <p:cNvPr id="25" name="Group 24">
            <a:extLst>
              <a:ext uri="{FF2B5EF4-FFF2-40B4-BE49-F238E27FC236}">
                <a16:creationId xmlns:a16="http://schemas.microsoft.com/office/drawing/2014/main" id="{BB9A882F-C165-456D-BDAB-D0402D044A46}"/>
              </a:ext>
            </a:extLst>
          </p:cNvPr>
          <p:cNvGrpSpPr/>
          <p:nvPr/>
        </p:nvGrpSpPr>
        <p:grpSpPr>
          <a:xfrm>
            <a:off x="7388439" y="3617166"/>
            <a:ext cx="2650504" cy="3215101"/>
            <a:chOff x="8929770" y="1598183"/>
            <a:chExt cx="4411421" cy="4286796"/>
          </a:xfrm>
        </p:grpSpPr>
        <p:sp>
          <p:nvSpPr>
            <p:cNvPr id="26" name="TextBox 25">
              <a:extLst>
                <a:ext uri="{FF2B5EF4-FFF2-40B4-BE49-F238E27FC236}">
                  <a16:creationId xmlns:a16="http://schemas.microsoft.com/office/drawing/2014/main" id="{279916F9-FC48-4B92-8DA8-37C34F7F9BF6}"/>
                </a:ext>
              </a:extLst>
            </p:cNvPr>
            <p:cNvSpPr txBox="1"/>
            <p:nvPr/>
          </p:nvSpPr>
          <p:spPr>
            <a:xfrm>
              <a:off x="8939922" y="1598183"/>
              <a:ext cx="4349057" cy="615553"/>
            </a:xfrm>
            <a:prstGeom prst="rect">
              <a:avLst/>
            </a:prstGeom>
            <a:noFill/>
          </p:spPr>
          <p:txBody>
            <a:bodyPr wrap="square" lIns="0" rIns="0" rtlCol="0" anchor="b">
              <a:spAutoFit/>
            </a:bodyPr>
            <a:lstStyle/>
            <a:p>
              <a:r>
                <a:rPr lang="en-US" sz="2400" b="1" dirty="0">
                  <a:solidFill>
                    <a:schemeClr val="accent5"/>
                  </a:solidFill>
                </a:rPr>
                <a:t>2021 en verder</a:t>
              </a:r>
            </a:p>
          </p:txBody>
        </p:sp>
        <p:sp>
          <p:nvSpPr>
            <p:cNvPr id="27" name="TextBox 26">
              <a:extLst>
                <a:ext uri="{FF2B5EF4-FFF2-40B4-BE49-F238E27FC236}">
                  <a16:creationId xmlns:a16="http://schemas.microsoft.com/office/drawing/2014/main" id="{E59AAE63-78C4-4FE0-905C-3D9F1C727868}"/>
                </a:ext>
              </a:extLst>
            </p:cNvPr>
            <p:cNvSpPr txBox="1"/>
            <p:nvPr/>
          </p:nvSpPr>
          <p:spPr>
            <a:xfrm>
              <a:off x="8929770" y="2068554"/>
              <a:ext cx="4411421" cy="3816425"/>
            </a:xfrm>
            <a:prstGeom prst="rect">
              <a:avLst/>
            </a:prstGeom>
            <a:noFill/>
          </p:spPr>
          <p:txBody>
            <a:bodyPr wrap="square" lIns="0" rIns="0" rtlCol="0" anchor="t">
              <a:spAutoFit/>
            </a:bodyPr>
            <a:lstStyle/>
            <a:p>
              <a:pPr algn="just"/>
              <a:r>
                <a:rPr lang="en-US" sz="1200" dirty="0">
                  <a:solidFill>
                    <a:schemeClr val="tx1">
                      <a:lumMod val="65000"/>
                      <a:lumOff val="35000"/>
                    </a:schemeClr>
                  </a:solidFill>
                </a:rPr>
                <a:t>Avres is verantwoordelijk voor   ondersteuning van circa 1900 betaalde uitkeringen, circa 500 doelgroepmedewerkers, schuld-dienstverlening en de betaling van  minimaregelingen. Avres telt 189 FTE.</a:t>
              </a:r>
            </a:p>
            <a:p>
              <a:pPr algn="just"/>
              <a:endParaRPr lang="en-US" sz="1200" dirty="0">
                <a:solidFill>
                  <a:schemeClr val="tx1">
                    <a:lumMod val="65000"/>
                    <a:lumOff val="35000"/>
                  </a:schemeClr>
                </a:solidFill>
              </a:endParaRPr>
            </a:p>
            <a:p>
              <a:pPr algn="just"/>
              <a:r>
                <a:rPr lang="en-US" sz="1200" b="1" dirty="0">
                  <a:solidFill>
                    <a:schemeClr val="tx1">
                      <a:lumMod val="65000"/>
                      <a:lumOff val="35000"/>
                    </a:schemeClr>
                  </a:solidFill>
                </a:rPr>
                <a:t>Avres wil haar ambities zowel aanscherpen als waarmaken, maar staat tegelijkertijd voor inhoudelijke en financiële uitdagingen. </a:t>
              </a:r>
            </a:p>
            <a:p>
              <a:pPr algn="just"/>
              <a:endParaRPr lang="en-US" sz="1200" b="1" dirty="0">
                <a:solidFill>
                  <a:schemeClr val="tx1">
                    <a:lumMod val="65000"/>
                    <a:lumOff val="35000"/>
                  </a:schemeClr>
                </a:solidFill>
              </a:endParaRPr>
            </a:p>
            <a:p>
              <a:pPr algn="just"/>
              <a:r>
                <a:rPr lang="en-US" sz="1200" b="1" dirty="0">
                  <a:solidFill>
                    <a:schemeClr val="tx1">
                      <a:lumMod val="65000"/>
                      <a:lumOff val="35000"/>
                    </a:schemeClr>
                  </a:solidFill>
                </a:rPr>
                <a:t>Dat noopt tot duidelijke keuzes, samen met de drie gemeenten. </a:t>
              </a:r>
            </a:p>
            <a:p>
              <a:pPr algn="just"/>
              <a:endParaRPr lang="en-US" sz="1200" dirty="0">
                <a:solidFill>
                  <a:schemeClr val="tx1">
                    <a:lumMod val="65000"/>
                    <a:lumOff val="35000"/>
                  </a:schemeClr>
                </a:solidFill>
              </a:endParaRPr>
            </a:p>
          </p:txBody>
        </p:sp>
      </p:grpSp>
      <p:grpSp>
        <p:nvGrpSpPr>
          <p:cNvPr id="28" name="Group 27">
            <a:extLst>
              <a:ext uri="{FF2B5EF4-FFF2-40B4-BE49-F238E27FC236}">
                <a16:creationId xmlns:a16="http://schemas.microsoft.com/office/drawing/2014/main" id="{9DB84BFC-3E32-4CB0-9002-3BF9C9AD90D3}"/>
              </a:ext>
            </a:extLst>
          </p:cNvPr>
          <p:cNvGrpSpPr/>
          <p:nvPr/>
        </p:nvGrpSpPr>
        <p:grpSpPr>
          <a:xfrm>
            <a:off x="29184" y="2442213"/>
            <a:ext cx="637794" cy="637794"/>
            <a:chOff x="276395" y="1672297"/>
            <a:chExt cx="850392" cy="850392"/>
          </a:xfrm>
        </p:grpSpPr>
        <p:sp>
          <p:nvSpPr>
            <p:cNvPr id="29" name="Oval 28">
              <a:extLst>
                <a:ext uri="{FF2B5EF4-FFF2-40B4-BE49-F238E27FC236}">
                  <a16:creationId xmlns:a16="http://schemas.microsoft.com/office/drawing/2014/main" id="{228B3749-CB2F-487B-A1E5-1C633A23F4D6}"/>
                </a:ext>
              </a:extLst>
            </p:cNvPr>
            <p:cNvSpPr/>
            <p:nvPr/>
          </p:nvSpPr>
          <p:spPr>
            <a:xfrm>
              <a:off x="316832" y="1712734"/>
              <a:ext cx="769519" cy="769519"/>
            </a:xfrm>
            <a:prstGeom prst="ellipse">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accent2"/>
                  </a:solidFill>
                </a:rPr>
                <a:t>1</a:t>
              </a:r>
            </a:p>
          </p:txBody>
        </p:sp>
        <p:sp>
          <p:nvSpPr>
            <p:cNvPr id="30" name="Circle: Hollow 29">
              <a:extLst>
                <a:ext uri="{FF2B5EF4-FFF2-40B4-BE49-F238E27FC236}">
                  <a16:creationId xmlns:a16="http://schemas.microsoft.com/office/drawing/2014/main" id="{C33C1737-0581-4293-A55A-430F97F77F18}"/>
                </a:ext>
              </a:extLst>
            </p:cNvPr>
            <p:cNvSpPr/>
            <p:nvPr/>
          </p:nvSpPr>
          <p:spPr>
            <a:xfrm>
              <a:off x="276395" y="1672297"/>
              <a:ext cx="850392" cy="850392"/>
            </a:xfrm>
            <a:prstGeom prst="donut">
              <a:avLst>
                <a:gd name="adj" fmla="val 11529"/>
              </a:avLst>
            </a:prstGeom>
            <a:ln>
              <a:noFill/>
            </a:ln>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schemeClr val="accent2">
                    <a:lumMod val="20000"/>
                    <a:lumOff val="80000"/>
                  </a:schemeClr>
                </a:solidFill>
              </a:endParaRPr>
            </a:p>
          </p:txBody>
        </p:sp>
      </p:grpSp>
      <p:grpSp>
        <p:nvGrpSpPr>
          <p:cNvPr id="31" name="Group 30">
            <a:extLst>
              <a:ext uri="{FF2B5EF4-FFF2-40B4-BE49-F238E27FC236}">
                <a16:creationId xmlns:a16="http://schemas.microsoft.com/office/drawing/2014/main" id="{F6A83881-57B2-4BAE-8AF0-9A8042FADD2A}"/>
              </a:ext>
            </a:extLst>
          </p:cNvPr>
          <p:cNvGrpSpPr/>
          <p:nvPr/>
        </p:nvGrpSpPr>
        <p:grpSpPr>
          <a:xfrm>
            <a:off x="3465830" y="5281120"/>
            <a:ext cx="637794" cy="637794"/>
            <a:chOff x="5638024" y="2698783"/>
            <a:chExt cx="850392" cy="850392"/>
          </a:xfrm>
        </p:grpSpPr>
        <p:sp>
          <p:nvSpPr>
            <p:cNvPr id="32" name="Oval 31">
              <a:extLst>
                <a:ext uri="{FF2B5EF4-FFF2-40B4-BE49-F238E27FC236}">
                  <a16:creationId xmlns:a16="http://schemas.microsoft.com/office/drawing/2014/main" id="{88E288F7-FE61-4B9B-BDF9-ED89FE0C4F38}"/>
                </a:ext>
              </a:extLst>
            </p:cNvPr>
            <p:cNvSpPr/>
            <p:nvPr/>
          </p:nvSpPr>
          <p:spPr>
            <a:xfrm>
              <a:off x="5678461" y="2739220"/>
              <a:ext cx="769519" cy="769519"/>
            </a:xfrm>
            <a:prstGeom prst="ellipse">
              <a:avLst/>
            </a:pr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accent4">
                      <a:lumMod val="75000"/>
                    </a:schemeClr>
                  </a:solidFill>
                </a:rPr>
                <a:t>3</a:t>
              </a:r>
            </a:p>
          </p:txBody>
        </p:sp>
        <p:sp>
          <p:nvSpPr>
            <p:cNvPr id="33" name="Circle: Hollow 32">
              <a:extLst>
                <a:ext uri="{FF2B5EF4-FFF2-40B4-BE49-F238E27FC236}">
                  <a16:creationId xmlns:a16="http://schemas.microsoft.com/office/drawing/2014/main" id="{E3EB8105-19BA-4861-A464-4C7FBFFF07D7}"/>
                </a:ext>
              </a:extLst>
            </p:cNvPr>
            <p:cNvSpPr/>
            <p:nvPr/>
          </p:nvSpPr>
          <p:spPr>
            <a:xfrm>
              <a:off x="5638024" y="2698783"/>
              <a:ext cx="850392" cy="850392"/>
            </a:xfrm>
            <a:prstGeom prst="donut">
              <a:avLst>
                <a:gd name="adj" fmla="val 11529"/>
              </a:avLst>
            </a:prstGeom>
            <a:solidFill>
              <a:schemeClr val="accent4"/>
            </a:solidFill>
            <a:ln>
              <a:noFill/>
            </a:ln>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schemeClr val="accent2">
                    <a:lumMod val="20000"/>
                    <a:lumOff val="80000"/>
                  </a:schemeClr>
                </a:solidFill>
              </a:endParaRPr>
            </a:p>
          </p:txBody>
        </p:sp>
      </p:grpSp>
      <p:grpSp>
        <p:nvGrpSpPr>
          <p:cNvPr id="34" name="Group 33">
            <a:extLst>
              <a:ext uri="{FF2B5EF4-FFF2-40B4-BE49-F238E27FC236}">
                <a16:creationId xmlns:a16="http://schemas.microsoft.com/office/drawing/2014/main" id="{6EB88C5D-A9BD-46AF-AB8C-0B1D6857C8AC}"/>
              </a:ext>
            </a:extLst>
          </p:cNvPr>
          <p:cNvGrpSpPr/>
          <p:nvPr/>
        </p:nvGrpSpPr>
        <p:grpSpPr>
          <a:xfrm>
            <a:off x="4320578" y="3479205"/>
            <a:ext cx="637794" cy="637794"/>
            <a:chOff x="4756824" y="5311245"/>
            <a:chExt cx="850392" cy="850392"/>
          </a:xfrm>
        </p:grpSpPr>
        <p:sp>
          <p:nvSpPr>
            <p:cNvPr id="35" name="Oval 34">
              <a:extLst>
                <a:ext uri="{FF2B5EF4-FFF2-40B4-BE49-F238E27FC236}">
                  <a16:creationId xmlns:a16="http://schemas.microsoft.com/office/drawing/2014/main" id="{BC2A279D-E968-448C-87CD-1B8A4D9AE03E}"/>
                </a:ext>
              </a:extLst>
            </p:cNvPr>
            <p:cNvSpPr/>
            <p:nvPr/>
          </p:nvSpPr>
          <p:spPr>
            <a:xfrm>
              <a:off x="4797261" y="5351682"/>
              <a:ext cx="769519" cy="769519"/>
            </a:xfrm>
            <a:prstGeom prst="ellipse">
              <a:avLst/>
            </a:prstGeom>
            <a:solidFill>
              <a:schemeClr val="accent3">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accent3"/>
                  </a:solidFill>
                </a:rPr>
                <a:t>2</a:t>
              </a:r>
            </a:p>
          </p:txBody>
        </p:sp>
        <p:sp>
          <p:nvSpPr>
            <p:cNvPr id="36" name="Circle: Hollow 35">
              <a:extLst>
                <a:ext uri="{FF2B5EF4-FFF2-40B4-BE49-F238E27FC236}">
                  <a16:creationId xmlns:a16="http://schemas.microsoft.com/office/drawing/2014/main" id="{92935BF8-AA4C-4C0C-9F70-8467E8E95C21}"/>
                </a:ext>
              </a:extLst>
            </p:cNvPr>
            <p:cNvSpPr/>
            <p:nvPr/>
          </p:nvSpPr>
          <p:spPr>
            <a:xfrm>
              <a:off x="4756824" y="5311245"/>
              <a:ext cx="850392" cy="850392"/>
            </a:xfrm>
            <a:prstGeom prst="donut">
              <a:avLst>
                <a:gd name="adj" fmla="val 11529"/>
              </a:avLst>
            </a:prstGeom>
            <a:solidFill>
              <a:schemeClr val="accent3"/>
            </a:solidFill>
            <a:ln>
              <a:noFill/>
            </a:ln>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schemeClr val="accent2">
                    <a:lumMod val="20000"/>
                    <a:lumOff val="80000"/>
                  </a:schemeClr>
                </a:solidFill>
              </a:endParaRPr>
            </a:p>
          </p:txBody>
        </p:sp>
      </p:grpSp>
      <p:grpSp>
        <p:nvGrpSpPr>
          <p:cNvPr id="37" name="Group 36">
            <a:extLst>
              <a:ext uri="{FF2B5EF4-FFF2-40B4-BE49-F238E27FC236}">
                <a16:creationId xmlns:a16="http://schemas.microsoft.com/office/drawing/2014/main" id="{DE421CD9-39BD-4EC7-AE0B-00B0A3F02E76}"/>
              </a:ext>
            </a:extLst>
          </p:cNvPr>
          <p:cNvGrpSpPr/>
          <p:nvPr/>
        </p:nvGrpSpPr>
        <p:grpSpPr>
          <a:xfrm>
            <a:off x="6590045" y="3423517"/>
            <a:ext cx="637794" cy="637794"/>
            <a:chOff x="9370387" y="2760209"/>
            <a:chExt cx="850392" cy="850392"/>
          </a:xfrm>
        </p:grpSpPr>
        <p:sp>
          <p:nvSpPr>
            <p:cNvPr id="38" name="Oval 37">
              <a:extLst>
                <a:ext uri="{FF2B5EF4-FFF2-40B4-BE49-F238E27FC236}">
                  <a16:creationId xmlns:a16="http://schemas.microsoft.com/office/drawing/2014/main" id="{54846C9A-287B-4778-80E3-01977A72EFB3}"/>
                </a:ext>
              </a:extLst>
            </p:cNvPr>
            <p:cNvSpPr/>
            <p:nvPr/>
          </p:nvSpPr>
          <p:spPr>
            <a:xfrm>
              <a:off x="9410824" y="2800646"/>
              <a:ext cx="769519" cy="769519"/>
            </a:xfrm>
            <a:prstGeom prst="ellipse">
              <a:avLst/>
            </a:prstGeom>
            <a:solidFill>
              <a:schemeClr val="accent5">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accent5"/>
                  </a:solidFill>
                </a:rPr>
                <a:t>4</a:t>
              </a:r>
            </a:p>
          </p:txBody>
        </p:sp>
        <p:sp>
          <p:nvSpPr>
            <p:cNvPr id="39" name="Circle: Hollow 38">
              <a:extLst>
                <a:ext uri="{FF2B5EF4-FFF2-40B4-BE49-F238E27FC236}">
                  <a16:creationId xmlns:a16="http://schemas.microsoft.com/office/drawing/2014/main" id="{F1C95EDC-2615-41B5-9625-194A3106EA0F}"/>
                </a:ext>
              </a:extLst>
            </p:cNvPr>
            <p:cNvSpPr/>
            <p:nvPr/>
          </p:nvSpPr>
          <p:spPr>
            <a:xfrm>
              <a:off x="9370387" y="2760209"/>
              <a:ext cx="850392" cy="850392"/>
            </a:xfrm>
            <a:prstGeom prst="donut">
              <a:avLst>
                <a:gd name="adj" fmla="val 11529"/>
              </a:avLst>
            </a:prstGeom>
            <a:solidFill>
              <a:schemeClr val="accent5"/>
            </a:solidFill>
            <a:ln>
              <a:noFill/>
            </a:ln>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600" b="1" dirty="0">
                <a:solidFill>
                  <a:schemeClr val="accent2">
                    <a:lumMod val="20000"/>
                    <a:lumOff val="80000"/>
                  </a:schemeClr>
                </a:solidFill>
              </a:endParaRPr>
            </a:p>
          </p:txBody>
        </p:sp>
      </p:grpSp>
      <p:sp>
        <p:nvSpPr>
          <p:cNvPr id="59" name="Title 4">
            <a:extLst>
              <a:ext uri="{FF2B5EF4-FFF2-40B4-BE49-F238E27FC236}">
                <a16:creationId xmlns:a16="http://schemas.microsoft.com/office/drawing/2014/main" id="{54E1131F-7D57-40B7-9164-158065438B98}"/>
              </a:ext>
            </a:extLst>
          </p:cNvPr>
          <p:cNvSpPr>
            <a:spLocks noGrp="1"/>
          </p:cNvSpPr>
          <p:nvPr>
            <p:ph type="title"/>
          </p:nvPr>
        </p:nvSpPr>
        <p:spPr>
          <a:xfrm>
            <a:off x="1080000" y="930101"/>
            <a:ext cx="8568000" cy="661814"/>
          </a:xfrm>
        </p:spPr>
        <p:txBody>
          <a:bodyPr/>
          <a:lstStyle/>
          <a:p>
            <a:r>
              <a:rPr lang="nl-NL" sz="2400" dirty="0"/>
              <a:t>Ambities waarmaken in een uitdagende context</a:t>
            </a:r>
          </a:p>
        </p:txBody>
      </p:sp>
    </p:spTree>
    <p:extLst>
      <p:ext uri="{BB962C8B-B14F-4D97-AF65-F5344CB8AC3E}">
        <p14:creationId xmlns:p14="http://schemas.microsoft.com/office/powerpoint/2010/main" val="110458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D1E76-786E-493D-AA15-204DCDF1E5F9}"/>
              </a:ext>
            </a:extLst>
          </p:cNvPr>
          <p:cNvSpPr>
            <a:spLocks noGrp="1"/>
          </p:cNvSpPr>
          <p:nvPr>
            <p:ph type="title"/>
          </p:nvPr>
        </p:nvSpPr>
        <p:spPr>
          <a:xfrm>
            <a:off x="1079999" y="930101"/>
            <a:ext cx="8958945" cy="661814"/>
          </a:xfrm>
        </p:spPr>
        <p:txBody>
          <a:bodyPr/>
          <a:lstStyle/>
          <a:p>
            <a:r>
              <a:rPr lang="nl-NL" sz="2400" dirty="0"/>
              <a:t>Ambities waarmaken in een uitdagende context</a:t>
            </a:r>
          </a:p>
        </p:txBody>
      </p:sp>
      <p:sp>
        <p:nvSpPr>
          <p:cNvPr id="2" name="Slide Number Placeholder 1">
            <a:extLst>
              <a:ext uri="{FF2B5EF4-FFF2-40B4-BE49-F238E27FC236}">
                <a16:creationId xmlns:a16="http://schemas.microsoft.com/office/drawing/2014/main" id="{56E1D802-67AC-4728-9D72-CCD34D12F53C}"/>
              </a:ext>
            </a:extLst>
          </p:cNvPr>
          <p:cNvSpPr>
            <a:spLocks noGrp="1"/>
          </p:cNvSpPr>
          <p:nvPr>
            <p:ph type="sldNum" sz="quarter" idx="20"/>
          </p:nvPr>
        </p:nvSpPr>
        <p:spPr/>
        <p:txBody>
          <a:bodyPr/>
          <a:lstStyle/>
          <a:p>
            <a:fld id="{1336C48C-F87C-4E4B-81EF-5027B17D1F61}" type="slidenum">
              <a:rPr lang="nl-NL" noProof="1" smtClean="0"/>
              <a:pPr/>
              <a:t>9</a:t>
            </a:fld>
            <a:endParaRPr lang="nl-NL" noProof="1"/>
          </a:p>
        </p:txBody>
      </p:sp>
      <p:sp>
        <p:nvSpPr>
          <p:cNvPr id="10" name="AutoShape 18">
            <a:extLst>
              <a:ext uri="{FF2B5EF4-FFF2-40B4-BE49-F238E27FC236}">
                <a16:creationId xmlns:a16="http://schemas.microsoft.com/office/drawing/2014/main" id="{8B552F4B-EFBA-4FF4-A0F0-D7BF2A390B9F}"/>
              </a:ext>
            </a:extLst>
          </p:cNvPr>
          <p:cNvSpPr>
            <a:spLocks noChangeArrowheads="1"/>
          </p:cNvSpPr>
          <p:nvPr>
            <p:custDataLst>
              <p:tags r:id="rId1"/>
            </p:custDataLst>
          </p:nvPr>
        </p:nvSpPr>
        <p:spPr bwMode="gray">
          <a:xfrm>
            <a:off x="4177513" y="3217230"/>
            <a:ext cx="2491329" cy="2155497"/>
          </a:xfrm>
          <a:prstGeom prst="hexagon">
            <a:avLst>
              <a:gd name="adj" fmla="val 28895"/>
              <a:gd name="vf" fmla="val 115470"/>
            </a:avLst>
          </a:prstGeom>
          <a:solidFill>
            <a:srgbClr val="42647E"/>
          </a:solidFill>
          <a:ln>
            <a:noFill/>
          </a:ln>
          <a:effectLst/>
        </p:spPr>
        <p:txBody>
          <a:bodyPr lIns="0" tIns="0" rIns="0" bIns="0" anchor="ctr"/>
          <a:lstStyle/>
          <a:p>
            <a:pPr algn="ctr" eaLnBrk="0" fontAlgn="base" hangingPunct="0">
              <a:spcBef>
                <a:spcPct val="0"/>
              </a:spcBef>
              <a:spcAft>
                <a:spcPct val="0"/>
              </a:spcAft>
            </a:pPr>
            <a:r>
              <a:rPr lang="en-GB" sz="1511" b="1" dirty="0">
                <a:solidFill>
                  <a:srgbClr val="FFFFFF"/>
                </a:solidFill>
                <a:latin typeface="Ebrima" panose="02000000000000000000" pitchFamily="2" charset="0"/>
              </a:rPr>
              <a:t>Ambities waarmaken in veranderende context </a:t>
            </a:r>
            <a:br>
              <a:rPr lang="en-GB" sz="1511" b="1" dirty="0">
                <a:solidFill>
                  <a:srgbClr val="FFFFFF"/>
                </a:solidFill>
                <a:latin typeface="Ebrima" panose="02000000000000000000" pitchFamily="2" charset="0"/>
              </a:rPr>
            </a:br>
            <a:r>
              <a:rPr lang="en-GB" sz="1511" b="1" dirty="0">
                <a:solidFill>
                  <a:srgbClr val="FFFFFF"/>
                </a:solidFill>
                <a:latin typeface="Ebrima" panose="02000000000000000000" pitchFamily="2" charset="0"/>
              </a:rPr>
              <a:t>met evenwicht tussen kosten en baten</a:t>
            </a:r>
          </a:p>
        </p:txBody>
      </p:sp>
      <p:sp>
        <p:nvSpPr>
          <p:cNvPr id="11" name="Freeform 19">
            <a:extLst>
              <a:ext uri="{FF2B5EF4-FFF2-40B4-BE49-F238E27FC236}">
                <a16:creationId xmlns:a16="http://schemas.microsoft.com/office/drawing/2014/main" id="{7572A899-E6A8-49CB-99BF-DB571E1406B0}"/>
              </a:ext>
            </a:extLst>
          </p:cNvPr>
          <p:cNvSpPr>
            <a:spLocks/>
          </p:cNvSpPr>
          <p:nvPr>
            <p:custDataLst>
              <p:tags r:id="rId2"/>
            </p:custDataLst>
          </p:nvPr>
        </p:nvSpPr>
        <p:spPr bwMode="gray">
          <a:xfrm>
            <a:off x="1147863" y="2840324"/>
            <a:ext cx="3299425" cy="1112018"/>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solidFill>
            <a:srgbClr val="DBE1E6"/>
          </a:solidFill>
          <a:ln>
            <a:noFill/>
          </a:ln>
          <a:effectLst/>
        </p:spPr>
        <p:txBody>
          <a:bodyPr lIns="0" tIns="0" rIns="0" bIns="0" anchor="ctr"/>
          <a:lstStyle/>
          <a:p>
            <a:pPr eaLnBrk="0" fontAlgn="base" hangingPunct="0">
              <a:spcBef>
                <a:spcPct val="0"/>
              </a:spcBef>
              <a:spcAft>
                <a:spcPct val="0"/>
              </a:spcAft>
            </a:pPr>
            <a:endParaRPr lang="en-GB" sz="1295" b="1" dirty="0">
              <a:solidFill>
                <a:srgbClr val="000000"/>
              </a:solidFill>
              <a:latin typeface="Ebrima" panose="02000000000000000000" pitchFamily="2" charset="0"/>
            </a:endParaRPr>
          </a:p>
        </p:txBody>
      </p:sp>
      <p:sp>
        <p:nvSpPr>
          <p:cNvPr id="12" name="Freeform 20">
            <a:extLst>
              <a:ext uri="{FF2B5EF4-FFF2-40B4-BE49-F238E27FC236}">
                <a16:creationId xmlns:a16="http://schemas.microsoft.com/office/drawing/2014/main" id="{64AE3FBD-F7F3-4A39-82A0-5FA1AC1BDBA2}"/>
              </a:ext>
            </a:extLst>
          </p:cNvPr>
          <p:cNvSpPr>
            <a:spLocks/>
          </p:cNvSpPr>
          <p:nvPr>
            <p:custDataLst>
              <p:tags r:id="rId3"/>
            </p:custDataLst>
          </p:nvPr>
        </p:nvSpPr>
        <p:spPr bwMode="gray">
          <a:xfrm flipH="1">
            <a:off x="6411056" y="2879234"/>
            <a:ext cx="3608432" cy="1112018"/>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solidFill>
            <a:srgbClr val="DBE1E6"/>
          </a:solidFill>
          <a:ln>
            <a:noFill/>
          </a:ln>
          <a:effectLst/>
        </p:spPr>
        <p:txBody>
          <a:bodyPr lIns="0" tIns="0" rIns="0" bIns="0" anchor="ctr"/>
          <a:lstStyle/>
          <a:p>
            <a:pPr eaLnBrk="0" fontAlgn="base" hangingPunct="0">
              <a:spcBef>
                <a:spcPct val="0"/>
              </a:spcBef>
              <a:spcAft>
                <a:spcPct val="0"/>
              </a:spcAft>
            </a:pPr>
            <a:endParaRPr lang="en-GB" sz="1295" b="1" dirty="0">
              <a:solidFill>
                <a:srgbClr val="000000"/>
              </a:solidFill>
              <a:latin typeface="Ebrima" panose="02000000000000000000" pitchFamily="2" charset="0"/>
            </a:endParaRPr>
          </a:p>
        </p:txBody>
      </p:sp>
      <p:sp>
        <p:nvSpPr>
          <p:cNvPr id="13" name="Freeform 21">
            <a:extLst>
              <a:ext uri="{FF2B5EF4-FFF2-40B4-BE49-F238E27FC236}">
                <a16:creationId xmlns:a16="http://schemas.microsoft.com/office/drawing/2014/main" id="{189FBFD9-FA4C-4C37-B57C-6FE5E05FEB0F}"/>
              </a:ext>
            </a:extLst>
          </p:cNvPr>
          <p:cNvSpPr>
            <a:spLocks/>
          </p:cNvSpPr>
          <p:nvPr>
            <p:custDataLst>
              <p:tags r:id="rId4"/>
            </p:custDataLst>
          </p:nvPr>
        </p:nvSpPr>
        <p:spPr bwMode="gray">
          <a:xfrm flipV="1">
            <a:off x="1147863" y="4685602"/>
            <a:ext cx="3348073" cy="1112016"/>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solidFill>
            <a:srgbClr val="DBE1E6"/>
          </a:solidFill>
          <a:ln>
            <a:noFill/>
          </a:ln>
          <a:effectLst/>
        </p:spPr>
        <p:txBody>
          <a:bodyPr lIns="0" tIns="0" rIns="0" bIns="0" anchor="ctr"/>
          <a:lstStyle/>
          <a:p>
            <a:pPr eaLnBrk="0" fontAlgn="base" hangingPunct="0">
              <a:spcBef>
                <a:spcPct val="0"/>
              </a:spcBef>
              <a:spcAft>
                <a:spcPct val="0"/>
              </a:spcAft>
            </a:pPr>
            <a:endParaRPr lang="en-GB" sz="1295" b="1" dirty="0">
              <a:solidFill>
                <a:srgbClr val="000000"/>
              </a:solidFill>
              <a:latin typeface="Ebrima" panose="02000000000000000000" pitchFamily="2" charset="0"/>
            </a:endParaRPr>
          </a:p>
        </p:txBody>
      </p:sp>
      <p:sp>
        <p:nvSpPr>
          <p:cNvPr id="14" name="Freeform 22">
            <a:extLst>
              <a:ext uri="{FF2B5EF4-FFF2-40B4-BE49-F238E27FC236}">
                <a16:creationId xmlns:a16="http://schemas.microsoft.com/office/drawing/2014/main" id="{951BE1EB-DD5F-41D3-86A3-0D614B087278}"/>
              </a:ext>
            </a:extLst>
          </p:cNvPr>
          <p:cNvSpPr>
            <a:spLocks/>
          </p:cNvSpPr>
          <p:nvPr>
            <p:custDataLst>
              <p:tags r:id="rId5"/>
            </p:custDataLst>
          </p:nvPr>
        </p:nvSpPr>
        <p:spPr bwMode="gray">
          <a:xfrm flipH="1" flipV="1">
            <a:off x="6342954" y="4695330"/>
            <a:ext cx="3695990" cy="1112016"/>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solidFill>
            <a:srgbClr val="DBE1E6"/>
          </a:solidFill>
          <a:ln>
            <a:noFill/>
          </a:ln>
          <a:effectLst/>
        </p:spPr>
        <p:txBody>
          <a:bodyPr lIns="0" tIns="0" rIns="0" bIns="0" anchor="ctr"/>
          <a:lstStyle/>
          <a:p>
            <a:pPr eaLnBrk="0" fontAlgn="base" hangingPunct="0">
              <a:spcBef>
                <a:spcPct val="0"/>
              </a:spcBef>
              <a:spcAft>
                <a:spcPct val="0"/>
              </a:spcAft>
            </a:pPr>
            <a:endParaRPr lang="en-GB" sz="1295" b="1" dirty="0">
              <a:solidFill>
                <a:srgbClr val="000000"/>
              </a:solidFill>
              <a:latin typeface="Ebrima" panose="02000000000000000000" pitchFamily="2" charset="0"/>
            </a:endParaRPr>
          </a:p>
        </p:txBody>
      </p:sp>
      <p:sp>
        <p:nvSpPr>
          <p:cNvPr id="15" name="Rectangle 23">
            <a:extLst>
              <a:ext uri="{FF2B5EF4-FFF2-40B4-BE49-F238E27FC236}">
                <a16:creationId xmlns:a16="http://schemas.microsoft.com/office/drawing/2014/main" id="{8F523E30-EE54-4DDD-B0D4-66128A6D1029}"/>
              </a:ext>
            </a:extLst>
          </p:cNvPr>
          <p:cNvSpPr>
            <a:spLocks noChangeArrowheads="1"/>
          </p:cNvSpPr>
          <p:nvPr>
            <p:custDataLst>
              <p:tags r:id="rId6"/>
            </p:custDataLst>
          </p:nvPr>
        </p:nvSpPr>
        <p:spPr bwMode="gray">
          <a:xfrm>
            <a:off x="1245141" y="3117349"/>
            <a:ext cx="2829123" cy="219246"/>
          </a:xfrm>
          <a:prstGeom prst="rect">
            <a:avLst/>
          </a:prstGeom>
          <a:solidFill>
            <a:srgbClr val="DBE1E6"/>
          </a:solidFill>
          <a:ln>
            <a:noFill/>
          </a:ln>
          <a:effectLst/>
        </p:spPr>
        <p:txBody>
          <a:bodyPr lIns="0" tIns="0" rIns="0" bIns="0" anchor="ctr"/>
          <a:lstStyle/>
          <a:p>
            <a:pPr eaLnBrk="0" fontAlgn="base" hangingPunct="0">
              <a:spcBef>
                <a:spcPct val="0"/>
              </a:spcBef>
              <a:spcAft>
                <a:spcPct val="0"/>
              </a:spcAft>
              <a:buClr>
                <a:srgbClr val="000000"/>
              </a:buClr>
            </a:pPr>
            <a:r>
              <a:rPr lang="en-GB" sz="1511" b="1" dirty="0">
                <a:solidFill>
                  <a:srgbClr val="000000"/>
                </a:solidFill>
                <a:latin typeface="Ebrima" panose="02000000000000000000" pitchFamily="2" charset="0"/>
              </a:rPr>
              <a:t>Ontwikkelingen binnen Avres</a:t>
            </a:r>
          </a:p>
        </p:txBody>
      </p:sp>
      <p:sp>
        <p:nvSpPr>
          <p:cNvPr id="16" name="Rectangle 24">
            <a:extLst>
              <a:ext uri="{FF2B5EF4-FFF2-40B4-BE49-F238E27FC236}">
                <a16:creationId xmlns:a16="http://schemas.microsoft.com/office/drawing/2014/main" id="{6BF9BB7A-8318-44CF-81E5-B3099B98CE16}"/>
              </a:ext>
            </a:extLst>
          </p:cNvPr>
          <p:cNvSpPr>
            <a:spLocks noChangeArrowheads="1"/>
          </p:cNvSpPr>
          <p:nvPr>
            <p:custDataLst>
              <p:tags r:id="rId7"/>
            </p:custDataLst>
          </p:nvPr>
        </p:nvSpPr>
        <p:spPr bwMode="gray">
          <a:xfrm>
            <a:off x="6799634" y="3142041"/>
            <a:ext cx="3015575" cy="252919"/>
          </a:xfrm>
          <a:prstGeom prst="rect">
            <a:avLst/>
          </a:prstGeom>
          <a:solidFill>
            <a:srgbClr val="DBE1E6"/>
          </a:solidFill>
          <a:ln>
            <a:noFill/>
          </a:ln>
          <a:effectLst/>
        </p:spPr>
        <p:txBody>
          <a:bodyPr lIns="0" tIns="0" rIns="0" bIns="0" anchor="ctr"/>
          <a:lstStyle/>
          <a:p>
            <a:pPr eaLnBrk="0" fontAlgn="base" hangingPunct="0">
              <a:spcBef>
                <a:spcPct val="0"/>
              </a:spcBef>
              <a:spcAft>
                <a:spcPct val="0"/>
              </a:spcAft>
              <a:buClr>
                <a:srgbClr val="000000"/>
              </a:buClr>
            </a:pPr>
            <a:r>
              <a:rPr lang="en-GB" sz="1511" b="1" dirty="0">
                <a:solidFill>
                  <a:srgbClr val="000000"/>
                </a:solidFill>
                <a:latin typeface="Ebrima" panose="02000000000000000000" pitchFamily="2" charset="0"/>
              </a:rPr>
              <a:t>Ontwikkelingen in de gemeenten</a:t>
            </a:r>
          </a:p>
        </p:txBody>
      </p:sp>
      <p:sp>
        <p:nvSpPr>
          <p:cNvPr id="17" name="Rectangle 25">
            <a:extLst>
              <a:ext uri="{FF2B5EF4-FFF2-40B4-BE49-F238E27FC236}">
                <a16:creationId xmlns:a16="http://schemas.microsoft.com/office/drawing/2014/main" id="{4D76A488-412B-4A2C-89EC-B01B415530DF}"/>
              </a:ext>
            </a:extLst>
          </p:cNvPr>
          <p:cNvSpPr>
            <a:spLocks noChangeArrowheads="1"/>
          </p:cNvSpPr>
          <p:nvPr>
            <p:custDataLst>
              <p:tags r:id="rId8"/>
            </p:custDataLst>
          </p:nvPr>
        </p:nvSpPr>
        <p:spPr bwMode="gray">
          <a:xfrm>
            <a:off x="1274323" y="5339579"/>
            <a:ext cx="2790213" cy="214914"/>
          </a:xfrm>
          <a:prstGeom prst="rect">
            <a:avLst/>
          </a:prstGeom>
          <a:solidFill>
            <a:srgbClr val="DBE1E6"/>
          </a:solidFill>
          <a:ln>
            <a:noFill/>
          </a:ln>
          <a:effectLst/>
        </p:spPr>
        <p:txBody>
          <a:bodyPr lIns="0" tIns="0" rIns="0" bIns="0" anchor="ctr"/>
          <a:lstStyle/>
          <a:p>
            <a:pPr eaLnBrk="0" fontAlgn="base" hangingPunct="0">
              <a:spcBef>
                <a:spcPct val="0"/>
              </a:spcBef>
              <a:spcAft>
                <a:spcPct val="0"/>
              </a:spcAft>
              <a:buClr>
                <a:srgbClr val="000000"/>
              </a:buClr>
            </a:pPr>
            <a:r>
              <a:rPr lang="en-GB" sz="1511" b="1" dirty="0">
                <a:solidFill>
                  <a:srgbClr val="000000"/>
                </a:solidFill>
                <a:latin typeface="Ebrima" panose="02000000000000000000" pitchFamily="2" charset="0"/>
              </a:rPr>
              <a:t>Financiële ontwikkelingen</a:t>
            </a:r>
          </a:p>
        </p:txBody>
      </p:sp>
      <p:sp>
        <p:nvSpPr>
          <p:cNvPr id="18" name="Rectangle 26">
            <a:extLst>
              <a:ext uri="{FF2B5EF4-FFF2-40B4-BE49-F238E27FC236}">
                <a16:creationId xmlns:a16="http://schemas.microsoft.com/office/drawing/2014/main" id="{67D58D81-44D3-4BBA-A046-023A35EA767E}"/>
              </a:ext>
            </a:extLst>
          </p:cNvPr>
          <p:cNvSpPr>
            <a:spLocks noChangeArrowheads="1"/>
          </p:cNvSpPr>
          <p:nvPr>
            <p:custDataLst>
              <p:tags r:id="rId9"/>
            </p:custDataLst>
          </p:nvPr>
        </p:nvSpPr>
        <p:spPr bwMode="gray">
          <a:xfrm>
            <a:off x="6789906" y="5281215"/>
            <a:ext cx="3219855" cy="263551"/>
          </a:xfrm>
          <a:prstGeom prst="rect">
            <a:avLst/>
          </a:prstGeom>
          <a:solidFill>
            <a:srgbClr val="DBE1E6"/>
          </a:solidFill>
          <a:ln>
            <a:noFill/>
          </a:ln>
          <a:effectLst/>
        </p:spPr>
        <p:txBody>
          <a:bodyPr lIns="0" tIns="0" rIns="0" bIns="0" anchor="ctr"/>
          <a:lstStyle/>
          <a:p>
            <a:pPr eaLnBrk="0" fontAlgn="base" hangingPunct="0">
              <a:spcBef>
                <a:spcPct val="0"/>
              </a:spcBef>
              <a:spcAft>
                <a:spcPct val="0"/>
              </a:spcAft>
              <a:buClr>
                <a:srgbClr val="000000"/>
              </a:buClr>
            </a:pPr>
            <a:r>
              <a:rPr lang="en-GB" sz="1511" b="1" dirty="0">
                <a:solidFill>
                  <a:srgbClr val="000000"/>
                </a:solidFill>
                <a:latin typeface="Ebrima" panose="02000000000000000000" pitchFamily="2" charset="0"/>
              </a:rPr>
              <a:t>Ontwikkelingen op landelijk niveau</a:t>
            </a:r>
          </a:p>
        </p:txBody>
      </p:sp>
    </p:spTree>
    <p:extLst>
      <p:ext uri="{BB962C8B-B14F-4D97-AF65-F5344CB8AC3E}">
        <p14:creationId xmlns:p14="http://schemas.microsoft.com/office/powerpoint/2010/main" val="2440152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KIh9lcOSUyTYtEKsEWc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rpELzQB0u3LnodLzJr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79yr6_v90iksj_xb0oI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5mfNn6ULkiH1.uDy.7d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mIMKabKAkuObCWeJP1u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_li6rti70WhTPw4j6Li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BTQDjNFJUWErZHvo6vp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vnq8dBsz0e77m9esz3J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RCeWN86Q0WqhFBSqTD7Kw"/>
</p:tagLst>
</file>

<file path=ppt/theme/theme1.xml><?xml version="1.0" encoding="utf-8"?>
<a:theme xmlns:a="http://schemas.openxmlformats.org/drawingml/2006/main" name="Rapport NL Rebel">
  <a:themeElements>
    <a:clrScheme name="Kleuren Rebel">
      <a:dk1>
        <a:srgbClr val="333332"/>
      </a:dk1>
      <a:lt1>
        <a:srgbClr val="DBE1E6"/>
      </a:lt1>
      <a:dk2>
        <a:srgbClr val="E63329"/>
      </a:dk2>
      <a:lt2>
        <a:srgbClr val="FFFFFF"/>
      </a:lt2>
      <a:accent1>
        <a:srgbClr val="42647E"/>
      </a:accent1>
      <a:accent2>
        <a:srgbClr val="0086CD"/>
      </a:accent2>
      <a:accent3>
        <a:srgbClr val="A4D4E3"/>
      </a:accent3>
      <a:accent4>
        <a:srgbClr val="2AB4A8"/>
      </a:accent4>
      <a:accent5>
        <a:srgbClr val="9BCCAD"/>
      </a:accent5>
      <a:accent6>
        <a:srgbClr val="C9D6A5"/>
      </a:accent6>
      <a:hlink>
        <a:srgbClr val="333332"/>
      </a:hlink>
      <a:folHlink>
        <a:srgbClr val="333332"/>
      </a:folHlink>
    </a:clrScheme>
    <a:fontScheme name="Lettertypen Rebel">
      <a:majorFont>
        <a:latin typeface="Ebri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bri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a:defPPr>
      </a:lstStyle>
    </a:txDef>
  </a:objectDefaults>
  <a:extraClrSchemeLst/>
  <a:custClrLst>
    <a:custClr name="tekstkleur, 90% zwart">
      <a:srgbClr val="333332"/>
    </a:custClr>
    <a:custClr name="rood">
      <a:srgbClr val="E63329"/>
    </a:custClr>
    <a:custClr name="tekstkleur lichtgrijs">
      <a:srgbClr val="DBE1E6"/>
    </a:custClr>
    <a:custClr name="tekstkleur donkerder middengrijs">
      <a:srgbClr val="748585"/>
    </a:custClr>
    <a:custClr name="scheidingsblokje">
      <a:srgbClr val="FFFFFF"/>
    </a:custClr>
    <a:custClr name="scheidingsblokje">
      <a:srgbClr val="FFFFFF"/>
    </a:custClr>
    <a:custClr name="scheidingsblokje">
      <a:srgbClr val="FFFFFF"/>
    </a:custClr>
    <a:custClr name="scheidingsblokje">
      <a:srgbClr val="FFFFFF"/>
    </a:custClr>
    <a:custClr name="scheidingsblokje">
      <a:srgbClr val="FFFFFF"/>
    </a:custClr>
    <a:custClr name="scheidingsblokje">
      <a:srgbClr val="FFFFFF"/>
    </a:custClr>
    <a:custClr name="grijsblauw">
      <a:srgbClr val="42647E"/>
    </a:custClr>
    <a:custClr name="middenblauw">
      <a:srgbClr val="0086CD"/>
    </a:custClr>
    <a:custClr name="lichtblauw">
      <a:srgbClr val="A4D4E3"/>
    </a:custClr>
    <a:custClr name="scheidingsblokje">
      <a:srgbClr val="FFFFFF"/>
    </a:custClr>
    <a:custClr name="scheidingsblokje">
      <a:srgbClr val="FFFFFF"/>
    </a:custClr>
    <a:custClr name="scheidingsblokje">
      <a:srgbClr val="FFFFFF"/>
    </a:custClr>
    <a:custClr name="scheidingsblokje">
      <a:srgbClr val="FFFFFF"/>
    </a:custClr>
    <a:custClr name="scheidingsblokje">
      <a:srgbClr val="FFFFFF"/>
    </a:custClr>
    <a:custClr name="scheidingsblokje">
      <a:srgbClr val="FFFFFF"/>
    </a:custClr>
    <a:custClr name="scheidingsblokje">
      <a:srgbClr val="FFFFFF"/>
    </a:custClr>
    <a:custClr name="zeegroen">
      <a:srgbClr val="2AB4A8"/>
    </a:custClr>
    <a:custClr name="grijsgroen">
      <a:srgbClr val="9BCCAD"/>
    </a:custClr>
    <a:custClr name="geelgroen">
      <a:srgbClr val="C9D6A5"/>
    </a:custClr>
    <a:custClr name="lGroen">
      <a:srgbClr val="73B76E"/>
    </a:custClr>
    <a:custClr name="groen">
      <a:srgbClr val="008D68"/>
    </a:custClr>
    <a:custClr name="olijfgroen">
      <a:srgbClr val="7C9B51"/>
    </a:custClr>
    <a:custClr name="geel groen">
      <a:srgbClr val="BFB210"/>
    </a:custClr>
    <a:custClr name="scheidingsblokje">
      <a:srgbClr val="FFFFFF"/>
    </a:custClr>
    <a:custClr name="scheidingsblokje">
      <a:srgbClr val="FFFFFF"/>
    </a:custClr>
    <a:custClr name="scheidingsblokje">
      <a:srgbClr val="FFFFFF"/>
    </a:custClr>
    <a:custClr name="geel">
      <a:srgbClr val="E3D134"/>
    </a:custClr>
    <a:custClr name="oranje">
      <a:srgbClr val="D88D40"/>
    </a:custClr>
  </a:custClrLst>
  <a:extLst>
    <a:ext uri="{05A4C25C-085E-4340-85A3-A5531E510DB2}">
      <thm15:themeFamily xmlns:thm15="http://schemas.microsoft.com/office/thememl/2012/main" name="Report (NL) Rebel.potx" id="{089C21BB-36D8-4696-ACEE-DDA6E3468F46}" vid="{226D7D4C-8B69-4D35-906F-999E11AD541F}"/>
    </a:ext>
  </a:extLst>
</a:theme>
</file>

<file path=ppt/theme/theme2.xml><?xml version="1.0" encoding="utf-8"?>
<a:theme xmlns:a="http://schemas.openxmlformats.org/drawingml/2006/main" name="Office-thema">
  <a:themeElements>
    <a:clrScheme name="Notes colors">
      <a:dk1>
        <a:srgbClr val="333332"/>
      </a:dk1>
      <a:lt1>
        <a:srgbClr val="DBE1E6"/>
      </a:lt1>
      <a:dk2>
        <a:srgbClr val="E63329"/>
      </a:dk2>
      <a:lt2>
        <a:srgbClr val="FFFFFF"/>
      </a:lt2>
      <a:accent1>
        <a:srgbClr val="42647E"/>
      </a:accent1>
      <a:accent2>
        <a:srgbClr val="0086CD"/>
      </a:accent2>
      <a:accent3>
        <a:srgbClr val="A4D4E3"/>
      </a:accent3>
      <a:accent4>
        <a:srgbClr val="2AB4A8"/>
      </a:accent4>
      <a:accent5>
        <a:srgbClr val="9BCCAD"/>
      </a:accent5>
      <a:accent6>
        <a:srgbClr val="C9D6A5"/>
      </a:accent6>
      <a:hlink>
        <a:srgbClr val="333332"/>
      </a:hlink>
      <a:folHlink>
        <a:srgbClr val="333332"/>
      </a:folHlink>
    </a:clrScheme>
    <a:fontScheme name="Notes fonts">
      <a:majorFont>
        <a:latin typeface="Ebri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bri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333332"/>
      </a:dk1>
      <a:lt1>
        <a:srgbClr val="DBE1E6"/>
      </a:lt1>
      <a:dk2>
        <a:srgbClr val="E63329"/>
      </a:dk2>
      <a:lt2>
        <a:srgbClr val="FFFFFF"/>
      </a:lt2>
      <a:accent1>
        <a:srgbClr val="42647E"/>
      </a:accent1>
      <a:accent2>
        <a:srgbClr val="0086CD"/>
      </a:accent2>
      <a:accent3>
        <a:srgbClr val="A4D4E3"/>
      </a:accent3>
      <a:accent4>
        <a:srgbClr val="2AB4A8"/>
      </a:accent4>
      <a:accent5>
        <a:srgbClr val="9BCCAD"/>
      </a:accent5>
      <a:accent6>
        <a:srgbClr val="C9D6A5"/>
      </a:accent6>
      <a:hlink>
        <a:srgbClr val="333332"/>
      </a:hlink>
      <a:folHlink>
        <a:srgbClr val="333332"/>
      </a:folHlink>
    </a:clrScheme>
    <a:fontScheme name="Handout fonts">
      <a:majorFont>
        <a:latin typeface="Ebri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Ebri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p:properties xmlns:p="http://schemas.microsoft.com/office/2006/metadata/properties" xmlns:xsi="http://www.w3.org/2001/XMLSchema-instance" xmlns:pc="http://schemas.microsoft.com/office/infopath/2007/PartnerControls">
  <documentManagement>
    <_Flow_SignoffStatus xmlns="1ab7933d-5d76-4aca-8e2c-aaf9fd698b0f" xsi:nil="true"/>
    <SharedWithUsers xmlns="a8f515e1-b07c-45d7-8c90-46c31aadc490">
      <UserInfo>
        <DisplayName>Wouter Vos</DisplayName>
        <AccountId>31</AccountId>
        <AccountType/>
      </UserInfo>
    </SharedWithUsers>
  </documentManagement>
</p:properties>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ct:contentTypeSchema xmlns:ct="http://schemas.microsoft.com/office/2006/metadata/contentType" xmlns:ma="http://schemas.microsoft.com/office/2006/metadata/properties/metaAttributes" ct:_="" ma:_="" ma:contentTypeName="Document" ma:contentTypeID="0x010100393B9DB96D0B6E499C20EDB20A25C1C0" ma:contentTypeVersion="" ma:contentTypeDescription="Create a new document." ma:contentTypeScope="" ma:versionID="e668a47315c969a7c7c118c56ec5b40c">
  <xsd:schema xmlns:xsd="http://www.w3.org/2001/XMLSchema" xmlns:xs="http://www.w3.org/2001/XMLSchema" xmlns:p="http://schemas.microsoft.com/office/2006/metadata/properties" xmlns:ns2="a8f515e1-b07c-45d7-8c90-46c31aadc490" xmlns:ns3="e722d3c4-5633-40de-9150-dbf9b67024c0" xmlns:ns4="1ab7933d-5d76-4aca-8e2c-aaf9fd698b0f" targetNamespace="http://schemas.microsoft.com/office/2006/metadata/properties" ma:root="true" ma:fieldsID="95c965884d3241706002f877ef5e4b0e" ns2:_="" ns3:_="" ns4:_="">
    <xsd:import namespace="a8f515e1-b07c-45d7-8c90-46c31aadc490"/>
    <xsd:import namespace="e722d3c4-5633-40de-9150-dbf9b67024c0"/>
    <xsd:import namespace="1ab7933d-5d76-4aca-8e2c-aaf9fd698b0f"/>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515e1-b07c-45d7-8c90-46c31aadc4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22d3c4-5633-40de-9150-dbf9b67024c0"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b7933d-5d76-4aca-8e2c-aaf9fd698b0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3488E-0B7F-4A87-AE29-DD28191624B4}">
  <ds:schemaRefs>
    <ds:schemaRef ds:uri="http://www.joulesunlimited.com/juid"/>
  </ds:schemaRefs>
</ds:datastoreItem>
</file>

<file path=customXml/itemProps10.xml><?xml version="1.0" encoding="utf-8"?>
<ds:datastoreItem xmlns:ds="http://schemas.openxmlformats.org/officeDocument/2006/customXml" ds:itemID="{3A71075E-7752-487B-98E9-EFDA4BD91D05}">
  <ds:schemaRefs>
    <ds:schemaRef ds:uri="http://www.joulesunlimited.com/juid"/>
  </ds:schemaRefs>
</ds:datastoreItem>
</file>

<file path=customXml/itemProps11.xml><?xml version="1.0" encoding="utf-8"?>
<ds:datastoreItem xmlns:ds="http://schemas.openxmlformats.org/officeDocument/2006/customXml" ds:itemID="{0276AB6D-966F-4FD7-8455-828E7AB01286}">
  <ds:schemaRefs>
    <ds:schemaRef ds:uri="http://www.joulesunlimited.com/juid"/>
  </ds:schemaRefs>
</ds:datastoreItem>
</file>

<file path=customXml/itemProps12.xml><?xml version="1.0" encoding="utf-8"?>
<ds:datastoreItem xmlns:ds="http://schemas.openxmlformats.org/officeDocument/2006/customXml" ds:itemID="{058E9A00-C051-444B-9AC0-6F8933708F02}">
  <ds:schemaRefs>
    <ds:schemaRef ds:uri="http://schemas.microsoft.com/office/2006/metadata/properties"/>
    <ds:schemaRef ds:uri="http://schemas.microsoft.com/office/infopath/2007/PartnerControls"/>
    <ds:schemaRef ds:uri="http://purl.org/dc/terms/"/>
    <ds:schemaRef ds:uri="1ab7933d-5d76-4aca-8e2c-aaf9fd698b0f"/>
    <ds:schemaRef ds:uri="http://schemas.microsoft.com/office/2006/documentManagement/types"/>
    <ds:schemaRef ds:uri="http://schemas.openxmlformats.org/package/2006/metadata/core-properties"/>
    <ds:schemaRef ds:uri="e722d3c4-5633-40de-9150-dbf9b67024c0"/>
    <ds:schemaRef ds:uri="http://purl.org/dc/elements/1.1/"/>
    <ds:schemaRef ds:uri="a8f515e1-b07c-45d7-8c90-46c31aadc490"/>
    <ds:schemaRef ds:uri="http://www.w3.org/XML/1998/namespace"/>
    <ds:schemaRef ds:uri="http://purl.org/dc/dcmitype/"/>
  </ds:schemaRefs>
</ds:datastoreItem>
</file>

<file path=customXml/itemProps13.xml><?xml version="1.0" encoding="utf-8"?>
<ds:datastoreItem xmlns:ds="http://schemas.openxmlformats.org/officeDocument/2006/customXml" ds:itemID="{C8C24293-728D-4102-87BF-ADD520063EF8}">
  <ds:schemaRefs>
    <ds:schemaRef ds:uri="http://www.joulesunlimited.com/juid"/>
  </ds:schemaRefs>
</ds:datastoreItem>
</file>

<file path=customXml/itemProps14.xml><?xml version="1.0" encoding="utf-8"?>
<ds:datastoreItem xmlns:ds="http://schemas.openxmlformats.org/officeDocument/2006/customXml" ds:itemID="{365D0148-12F0-478B-A755-985DA728D1A5}">
  <ds:schemaRefs>
    <ds:schemaRef ds:uri="http://www.joulesunlimited.com/juid"/>
  </ds:schemaRefs>
</ds:datastoreItem>
</file>

<file path=customXml/itemProps15.xml><?xml version="1.0" encoding="utf-8"?>
<ds:datastoreItem xmlns:ds="http://schemas.openxmlformats.org/officeDocument/2006/customXml" ds:itemID="{45AECE50-54E4-4B58-B6F9-9932FC094372}">
  <ds:schemaRefs>
    <ds:schemaRef ds:uri="http://www.joulesunlimited.com/juid"/>
  </ds:schemaRefs>
</ds:datastoreItem>
</file>

<file path=customXml/itemProps16.xml><?xml version="1.0" encoding="utf-8"?>
<ds:datastoreItem xmlns:ds="http://schemas.openxmlformats.org/officeDocument/2006/customXml" ds:itemID="{866B870E-4CC9-4F76-829F-CAAB6E7F7B0A}">
  <ds:schemaRefs>
    <ds:schemaRef ds:uri="1ab7933d-5d76-4aca-8e2c-aaf9fd698b0f"/>
    <ds:schemaRef ds:uri="a8f515e1-b07c-45d7-8c90-46c31aadc490"/>
    <ds:schemaRef ds:uri="e722d3c4-5633-40de-9150-dbf9b67024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04AD78-0208-483A-87B3-E1EEB76B780B}">
  <ds:schemaRefs>
    <ds:schemaRef ds:uri="http://www.joulesunlimited.com/juid"/>
  </ds:schemaRefs>
</ds:datastoreItem>
</file>

<file path=customXml/itemProps3.xml><?xml version="1.0" encoding="utf-8"?>
<ds:datastoreItem xmlns:ds="http://schemas.openxmlformats.org/officeDocument/2006/customXml" ds:itemID="{136BE767-122D-44DE-AB00-23E1D96FA4A6}">
  <ds:schemaRefs>
    <ds:schemaRef ds:uri="http://www.joulesunlimited.com/juid"/>
  </ds:schemaRefs>
</ds:datastoreItem>
</file>

<file path=customXml/itemProps4.xml><?xml version="1.0" encoding="utf-8"?>
<ds:datastoreItem xmlns:ds="http://schemas.openxmlformats.org/officeDocument/2006/customXml" ds:itemID="{7706E6D6-73FC-4B67-8598-5390C130E2CB}">
  <ds:schemaRefs>
    <ds:schemaRef ds:uri="http://www.joulesunlimited.com/juid"/>
  </ds:schemaRefs>
</ds:datastoreItem>
</file>

<file path=customXml/itemProps5.xml><?xml version="1.0" encoding="utf-8"?>
<ds:datastoreItem xmlns:ds="http://schemas.openxmlformats.org/officeDocument/2006/customXml" ds:itemID="{BF6D54A5-C77A-4D0F-9781-891BF033B17B}">
  <ds:schemaRefs>
    <ds:schemaRef ds:uri="http://www.joulesunlimited.com/juid"/>
  </ds:schemaRefs>
</ds:datastoreItem>
</file>

<file path=customXml/itemProps6.xml><?xml version="1.0" encoding="utf-8"?>
<ds:datastoreItem xmlns:ds="http://schemas.openxmlformats.org/officeDocument/2006/customXml" ds:itemID="{ECCBBA06-60EB-40CB-84E1-90C7D4C3F5A9}">
  <ds:schemaRefs>
    <ds:schemaRef ds:uri="http://www.joulesunlimited.com/juid"/>
  </ds:schemaRefs>
</ds:datastoreItem>
</file>

<file path=customXml/itemProps7.xml><?xml version="1.0" encoding="utf-8"?>
<ds:datastoreItem xmlns:ds="http://schemas.openxmlformats.org/officeDocument/2006/customXml" ds:itemID="{9852EA92-DF98-442F-B65F-F18E67950534}">
  <ds:schemaRefs>
    <ds:schemaRef ds:uri="http://www.joulesunlimited.com/juid"/>
  </ds:schemaRefs>
</ds:datastoreItem>
</file>

<file path=customXml/itemProps8.xml><?xml version="1.0" encoding="utf-8"?>
<ds:datastoreItem xmlns:ds="http://schemas.openxmlformats.org/officeDocument/2006/customXml" ds:itemID="{A7CA5A77-67F7-49E1-8255-CFFC5BBA6171}">
  <ds:schemaRefs>
    <ds:schemaRef ds:uri="http://www.joulesunlimited.com/juid"/>
  </ds:schemaRefs>
</ds:datastoreItem>
</file>

<file path=customXml/itemProps9.xml><?xml version="1.0" encoding="utf-8"?>
<ds:datastoreItem xmlns:ds="http://schemas.openxmlformats.org/officeDocument/2006/customXml" ds:itemID="{F84C7346-F8B5-44DF-B2BE-9C8D4E467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Report (NL) Rebel</Template>
  <TotalTime>363</TotalTime>
  <Words>12763</Words>
  <Application>Microsoft Office PowerPoint</Application>
  <PresentationFormat>Aangepast</PresentationFormat>
  <Paragraphs>1306</Paragraphs>
  <Slides>64</Slides>
  <Notes>25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64</vt:i4>
      </vt:variant>
    </vt:vector>
  </HeadingPairs>
  <TitlesOfParts>
    <vt:vector size="69" baseType="lpstr">
      <vt:lpstr>Arial</vt:lpstr>
      <vt:lpstr>Calibri</vt:lpstr>
      <vt:lpstr>Ebrima</vt:lpstr>
      <vt:lpstr>Wingdings</vt:lpstr>
      <vt:lpstr>Rapport NL Rebel</vt:lpstr>
      <vt:lpstr>Ambitiedocument</vt:lpstr>
      <vt:lpstr>Inhoudsopgave</vt:lpstr>
      <vt:lpstr>Dit is een discussiedocument</vt:lpstr>
      <vt:lpstr>Dit ambitiedocument is een discussiedocument</vt:lpstr>
      <vt:lpstr>Dit ambitiedocument is een discussiedocument</vt:lpstr>
      <vt:lpstr>PowerPoint-presentatie</vt:lpstr>
      <vt:lpstr>Inzicht in de uitdagingen van Avres en de gemeenten</vt:lpstr>
      <vt:lpstr>Ambities waarmaken in een uitdagende context</vt:lpstr>
      <vt:lpstr>Ambities waarmaken in een uitdagende context</vt:lpstr>
      <vt:lpstr>Ontwikkelingen binnen de drie gemeenten</vt:lpstr>
      <vt:lpstr>Financiële ontwikkelingen (1)</vt:lpstr>
      <vt:lpstr>Financiële ontwikkelingen (2)</vt:lpstr>
      <vt:lpstr>Ontwikkelingen op landelijk niveau (1)</vt:lpstr>
      <vt:lpstr>Ontwikkelingen op landelijk niveau (2)</vt:lpstr>
      <vt:lpstr>Ontwikkelingen op landelijk niveau (3)</vt:lpstr>
      <vt:lpstr>Ontwikkelingen op landelijk niveau (4)</vt:lpstr>
      <vt:lpstr>Ontwikkelingen binnen Avres (1)</vt:lpstr>
      <vt:lpstr>Ontwikkelingen binnen Avres (2)</vt:lpstr>
      <vt:lpstr>Drie scenario’s voor  de toekomst</vt:lpstr>
      <vt:lpstr>Scenario’s voor de toekomst</vt:lpstr>
      <vt:lpstr>Uitgangspunt 1: scenario’s passen bij het karakter van Avres</vt:lpstr>
      <vt:lpstr>Uitgangspunt 1: scenario’s passen bij het karakter van Avres</vt:lpstr>
      <vt:lpstr>Uitgangspunt 2: scenario’s met taken, keuzes &amp; effecten</vt:lpstr>
      <vt:lpstr>Uitgangspunt 2: scenario’s met taken, keuzes &amp; effecten</vt:lpstr>
      <vt:lpstr>Uitgangspunt 3: scenario’s gebaseerd op de taken van Avres</vt:lpstr>
      <vt:lpstr>Scenario’s voor de toekomst</vt:lpstr>
      <vt:lpstr>Scenario’s voor de toekomst</vt:lpstr>
      <vt:lpstr>Scenario’s voor de toekomst</vt:lpstr>
      <vt:lpstr>Nulscenario</vt:lpstr>
      <vt:lpstr>Nulscenario: de belangrijkste keuzes</vt:lpstr>
      <vt:lpstr>Nulscenario: de belangrijkste keuzes</vt:lpstr>
      <vt:lpstr>Nulscenario: de belangrijkste keuzes</vt:lpstr>
      <vt:lpstr>Nulscenario: keuzes in wettelijke taken</vt:lpstr>
      <vt:lpstr>Nulscenario: keuzes in aanvullende taken</vt:lpstr>
      <vt:lpstr>Nulscenario: keuzes in overhead</vt:lpstr>
      <vt:lpstr>Nulscenario: saldo kosten en baten</vt:lpstr>
      <vt:lpstr>Excelleren in de kerntaken</vt:lpstr>
      <vt:lpstr>Excelleren in de kerntaken: de belangrijkste keuzes</vt:lpstr>
      <vt:lpstr>Excelleren in de wettelijke taken: de belangrijkste keuzes</vt:lpstr>
      <vt:lpstr>Excelleren in de wettelijke taken: de belangrijkste keuzes</vt:lpstr>
      <vt:lpstr>Excelleren in de wettelijke taken: keuzes in aanvullende taken</vt:lpstr>
      <vt:lpstr>Excelleren in de wettelijke taken: keuzes in aanvullende taken</vt:lpstr>
      <vt:lpstr>Excelleren in de wettelijke taken: keuzes in overhead</vt:lpstr>
      <vt:lpstr>Excelleren in de wettelijke taken: saldo kosten en baten</vt:lpstr>
      <vt:lpstr>Juist nu investeren</vt:lpstr>
      <vt:lpstr>Juist nu investeren: de belangrijkste keuzes</vt:lpstr>
      <vt:lpstr>Juist nu investeren: de belangrijkste keuzes</vt:lpstr>
      <vt:lpstr>Juist nu investeren: de belangrijkste keuzes</vt:lpstr>
      <vt:lpstr>Juist nu investeren: keuzes in wettelijke taken</vt:lpstr>
      <vt:lpstr>Juist nu investeren: keuzes in aanvullende taken</vt:lpstr>
      <vt:lpstr>Juist nu investeren: keuzes in overhead</vt:lpstr>
      <vt:lpstr>Juist nu investeren: saldo kosten en baten</vt:lpstr>
      <vt:lpstr>Kansen in elk scenario (1)</vt:lpstr>
      <vt:lpstr>Kansen in elk scenario (2)</vt:lpstr>
      <vt:lpstr>Kansen in elk scenario (3)</vt:lpstr>
      <vt:lpstr>PowerPoint-presentatie</vt:lpstr>
      <vt:lpstr>PowerPoint-presentatie</vt:lpstr>
      <vt:lpstr>Bijlagen</vt:lpstr>
      <vt:lpstr>Bijlagen</vt:lpstr>
      <vt:lpstr>Bijlage: bronnen</vt:lpstr>
      <vt:lpstr>Bijlage: totstandkoming van de drie scenario’s</vt:lpstr>
      <vt:lpstr>Bijlage: financiële vertaling (1)</vt:lpstr>
      <vt:lpstr>Bijlage: financiële vertaling (2)</vt:lpstr>
      <vt:lpstr>Bijlage: Infographic effecten</vt:lpstr>
    </vt:vector>
  </TitlesOfParts>
  <Manager/>
  <Company>Rebel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Ambitienotitie</dc:title>
  <dc:subject/>
  <dc:creator>Willemijn Jonkheer</dc:creator>
  <cp:keywords/>
  <dc:description>Template version 1.9.1 - 24 januari 2020_x000d_
Templates: www.JoulesUnlimited.com</dc:description>
  <cp:lastModifiedBy>Bert Hoeven</cp:lastModifiedBy>
  <cp:revision>14</cp:revision>
  <dcterms:created xsi:type="dcterms:W3CDTF">2021-06-10T10:56:43Z</dcterms:created>
  <dcterms:modified xsi:type="dcterms:W3CDTF">2021-11-25T15:55:29Z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0x010100393B9DB96D0B6E499C20EDB20A25C1C0</vt:lpwstr>
  </property>
</Properties>
</file>