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3" r:id="rId2"/>
    <p:sldId id="268" r:id="rId3"/>
    <p:sldId id="278" r:id="rId4"/>
    <p:sldId id="273" r:id="rId5"/>
    <p:sldId id="280" r:id="rId6"/>
    <p:sldId id="281" r:id="rId7"/>
    <p:sldId id="279" r:id="rId8"/>
    <p:sldId id="286" r:id="rId9"/>
    <p:sldId id="285" r:id="rId10"/>
    <p:sldId id="287" r:id="rId11"/>
    <p:sldId id="282" r:id="rId12"/>
    <p:sldId id="276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0" name="Shape 24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092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pening_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B_PP8.png" descr="GB_PP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72" y="-1380"/>
            <a:ext cx="24441543" cy="8276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GB_logo.png" descr="GB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6522" y="11281319"/>
            <a:ext cx="3584713" cy="2100361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eltekst"/>
          <p:cNvSpPr txBox="1">
            <a:spLocks noGrp="1"/>
          </p:cNvSpPr>
          <p:nvPr>
            <p:ph type="title"/>
          </p:nvPr>
        </p:nvSpPr>
        <p:spPr>
          <a:xfrm>
            <a:off x="7299539" y="7579424"/>
            <a:ext cx="15232202" cy="15020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92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7368547" y="9199811"/>
            <a:ext cx="15094186" cy="4551464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>
                <a:solidFill>
                  <a:srgbClr val="00774A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00774A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00774A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00774A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00774A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93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pening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B_PP13.png" descr="GB_PP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53" y="-19048"/>
            <a:ext cx="24392507" cy="8259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GB_logo.png" descr="GB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6522" y="11281319"/>
            <a:ext cx="3584713" cy="210036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Titeltekst"/>
          <p:cNvSpPr txBox="1">
            <a:spLocks noGrp="1"/>
          </p:cNvSpPr>
          <p:nvPr>
            <p:ph type="title"/>
          </p:nvPr>
        </p:nvSpPr>
        <p:spPr>
          <a:xfrm>
            <a:off x="7299539" y="7579424"/>
            <a:ext cx="15232202" cy="15020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147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7368547" y="9199811"/>
            <a:ext cx="15094186" cy="4551464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>
                <a:solidFill>
                  <a:srgbClr val="00774A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00774A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00774A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00774A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00774A"/>
                </a:solidFill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48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kstpagin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200" name="Hoofdtekst - niveau é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01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indpagina - 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B pp uw.png" descr="GB pp u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" y="-7153"/>
            <a:ext cx="24379809" cy="13730306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B_logo.png" descr="GB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26522" y="11281319"/>
            <a:ext cx="3584713" cy="210036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965381" y="126746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4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3202947" y="4632044"/>
            <a:ext cx="18853078" cy="85583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5" name="Titeltekst"/>
          <p:cNvSpPr txBox="1">
            <a:spLocks noGrp="1"/>
          </p:cNvSpPr>
          <p:nvPr>
            <p:ph type="title"/>
          </p:nvPr>
        </p:nvSpPr>
        <p:spPr>
          <a:xfrm>
            <a:off x="3202947" y="2482491"/>
            <a:ext cx="18853078" cy="1501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Titeltekst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1" r:id="rId2"/>
    <p:sldLayoutId id="2147483666" r:id="rId3"/>
    <p:sldLayoutId id="2147483669" r:id="rId4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1pPr>
      <a:lvl2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2pPr>
      <a:lvl3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3pPr>
      <a:lvl4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4pPr>
      <a:lvl5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5pPr>
      <a:lvl6pPr marL="0" marR="0" indent="2286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6pPr>
      <a:lvl7pPr marL="0" marR="0" indent="2743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7pPr>
      <a:lvl8pPr marL="0" marR="0" indent="3200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8pPr>
      <a:lvl9pPr marL="0" marR="0" indent="3657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774A"/>
          </a:solidFill>
          <a:uFillTx/>
          <a:latin typeface="+mn-lt"/>
          <a:ea typeface="+mn-ea"/>
          <a:cs typeface="+mn-cs"/>
          <a:sym typeface="Caecilia LT Std 75 Bold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1pPr>
      <a:lvl2pPr marL="0" marR="0" indent="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2pPr>
      <a:lvl3pPr marL="0" marR="0" indent="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3pPr>
      <a:lvl4pPr marL="0" marR="0" indent="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4pPr>
      <a:lvl5pPr marL="0" marR="0" indent="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5pPr>
      <a:lvl6pPr marL="0" marR="0" indent="35560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6pPr>
      <a:lvl7pPr marL="0" marR="0" indent="71120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7pPr>
      <a:lvl8pPr marL="0" marR="0" indent="106680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8pPr>
      <a:lvl9pPr marL="0" marR="0" indent="1422400" algn="l" defTabSz="825500" rtl="0" latinLnBrk="0">
        <a:lnSpc>
          <a:spcPct val="100000"/>
        </a:lnSpc>
        <a:spcBef>
          <a:spcPts val="160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solidFill>
            <a:srgbClr val="000000"/>
          </a:solidFill>
          <a:uFillTx/>
          <a:latin typeface="Caecilia LT Std 45 Light"/>
          <a:ea typeface="Caecilia LT Std 45 Light"/>
          <a:cs typeface="Caecilia LT Std 45 Light"/>
          <a:sym typeface="Caecilia LT Std 45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Reconstructie Nicolaasstraat Well</a:t>
            </a:r>
            <a:endParaRPr dirty="0"/>
          </a:p>
        </p:txBody>
      </p:sp>
      <p:sp>
        <p:nvSpPr>
          <p:cNvPr id="264" name="Wijzig tekst: klik 2x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sz="6000" dirty="0">
                <a:solidFill>
                  <a:schemeClr val="tx1"/>
                </a:solidFill>
              </a:rPr>
              <a:t>Welkom!</a:t>
            </a:r>
            <a:endParaRPr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631FC-D61B-9067-AD5B-2D7BAA612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43C6AB68-F8B5-0151-1D4C-D5B66BFA25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55915" y="7414832"/>
            <a:ext cx="15232202" cy="15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/>
              <a:t>Afkoppelen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4845F0B3-CF0F-EF4F-E122-27FE838C1C20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2779530" y="8916832"/>
            <a:ext cx="19934165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Regenwater van het riool afhalen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Dakoppervlak van de eigen woning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Subsidie €10 / m2</a:t>
            </a:r>
          </a:p>
        </p:txBody>
      </p:sp>
    </p:spTree>
    <p:extLst>
      <p:ext uri="{BB962C8B-B14F-4D97-AF65-F5344CB8AC3E}">
        <p14:creationId xmlns:p14="http://schemas.microsoft.com/office/powerpoint/2010/main" val="266299141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156BD-1AAE-6158-FB7E-7423D4701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D5E87C60-6BF2-D6B8-0A8A-8991777370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43083" y="6858000"/>
            <a:ext cx="15232202" cy="15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/>
              <a:t>Naar de tekeningen!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Wijzig tekst: klik 2x">
            <a:extLst>
              <a:ext uri="{FF2B5EF4-FFF2-40B4-BE49-F238E27FC236}">
                <a16:creationId xmlns:a16="http://schemas.microsoft.com/office/drawing/2014/main" id="{234A1C9D-4F4F-ED6A-6E6F-9AB1F6ACECDE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5156970" y="8360000"/>
            <a:ext cx="15380453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Hoe ervaart u de verkeerssituatie in de straat?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Zijn er gevallen van wateroverlast bekend?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Wat moeten wij nog meer weten?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27306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Wijzig tekst: klik 2x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dirty="0"/>
              <a:t>Even voorstellen</a:t>
            </a:r>
            <a:endParaRPr dirty="0"/>
          </a:p>
        </p:txBody>
      </p:sp>
      <p:sp>
        <p:nvSpPr>
          <p:cNvPr id="279" name="Wijzig tekst: klik 2x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 sz="4400" dirty="0">
                <a:solidFill>
                  <a:schemeClr val="tx1"/>
                </a:solidFill>
              </a:rPr>
              <a:t>Erik Baggen – Coördinator projecten</a:t>
            </a:r>
          </a:p>
          <a:p>
            <a:r>
              <a:rPr lang="nl-NL" sz="4400" dirty="0">
                <a:solidFill>
                  <a:schemeClr val="tx1"/>
                </a:solidFill>
              </a:rPr>
              <a:t>Amber Zonnenberg – Communicatie Adviseur</a:t>
            </a:r>
          </a:p>
          <a:p>
            <a:r>
              <a:rPr lang="nl-NL" sz="4400" dirty="0">
                <a:solidFill>
                  <a:schemeClr val="tx1"/>
                </a:solidFill>
              </a:rPr>
              <a:t>Jorn Janssen – Projectleider Civiel / wegbeheerder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A9EDD-7DFF-246C-8358-417F6D17A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6534E7BD-8472-77AE-667A-619974CCAA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64515" y="7012496"/>
            <a:ext cx="15232202" cy="1502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Waarom staan we hier?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7AB5494F-11AA-9B93-0832-F22EA9CFB8E5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5964515" y="8653088"/>
            <a:ext cx="15094186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Bestaande vuilwaterriool aan vervanging toe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De rijbaan is oud</a:t>
            </a:r>
          </a:p>
        </p:txBody>
      </p:sp>
    </p:spTree>
    <p:extLst>
      <p:ext uri="{BB962C8B-B14F-4D97-AF65-F5344CB8AC3E}">
        <p14:creationId xmlns:p14="http://schemas.microsoft.com/office/powerpoint/2010/main" val="390952415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5B9485B-09F1-1071-3B9D-C3711D5FE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855"/>
            <a:ext cx="19402047" cy="11667745"/>
          </a:xfrm>
          <a:prstGeom prst="rect">
            <a:avLst/>
          </a:prstGeom>
        </p:spPr>
      </p:pic>
      <p:sp>
        <p:nvSpPr>
          <p:cNvPr id="29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295" name="Wijzig tekst: klik 2x"/>
          <p:cNvSpPr txBox="1">
            <a:spLocks noGrp="1"/>
          </p:cNvSpPr>
          <p:nvPr>
            <p:ph type="title"/>
          </p:nvPr>
        </p:nvSpPr>
        <p:spPr>
          <a:xfrm>
            <a:off x="548969" y="1006855"/>
            <a:ext cx="18853078" cy="1501999"/>
          </a:xfrm>
          <a:prstGeom prst="rect">
            <a:avLst/>
          </a:prstGeo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Projectgebied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B3A96-9F40-0AFD-C705-9EAB33A53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04C58E0F-6A73-80F7-313B-B772CF51BE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21168" y="6646736"/>
            <a:ext cx="15232202" cy="1502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Wat gaan we doen?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441C504A-B5B6-E520-EC7F-29461E3F4D6B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5084064" y="8148736"/>
            <a:ext cx="15604733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Nieuw vuilwaterriool aanleggen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Nieuw regenwaterriool aanleggen (afkoppelen)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Bovengrondse openbare ruimte opnieuw inrichten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7786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D5F8F-B46E-C925-AD33-252B83AA0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F550FB64-753F-9CA6-CE9C-CAFE991B9D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6891" y="7414832"/>
            <a:ext cx="15232202" cy="15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/>
              <a:t>Wat is er al bepaald?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F97C1CEB-12B0-4580-F567-FD77FB22CD78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4644907" y="8916832"/>
            <a:ext cx="15094186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Locatie en functie van de nieuwe riolering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Functies van de weg en naastliggende bermen, inrichting volgens Grotestraat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5113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9F325-CE36-4BD2-F356-BA3ED25C1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E22D8ECE-0534-EEAA-B12B-8497CBDE64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6891" y="7414832"/>
            <a:ext cx="15232202" cy="1502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nl-NL" dirty="0"/>
              <a:t>Wat zouden we van jullie willen horen?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0451D54B-20CB-3553-9234-CBF69F6522BE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4644906" y="8916832"/>
            <a:ext cx="15380453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Hoe ervaart u de verkeerssituatie in de straat?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Zijn er gevallen van wateroverlast bekend?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Wat moeten wij nog meer weten?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1733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3D2E7-658B-5F93-ABAC-2A8E505F2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29E844-A235-2793-0307-9F480429B02C}"/>
              </a:ext>
            </a:extLst>
          </p:cNvPr>
          <p:cNvSpPr txBox="1">
            <a:spLocks/>
          </p:cNvSpPr>
          <p:nvPr/>
        </p:nvSpPr>
        <p:spPr>
          <a:xfrm>
            <a:off x="4406209" y="-291188"/>
            <a:ext cx="17083456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7200" b="0" noProof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Caecilia LT Std 75 Bold"/>
              </a:rPr>
              <a:t>Voorlopige planning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75EAD-F77E-47FD-7772-2EEFC17A8934}"/>
              </a:ext>
            </a:extLst>
          </p:cNvPr>
          <p:cNvSpPr txBox="1">
            <a:spLocks/>
          </p:cNvSpPr>
          <p:nvPr/>
        </p:nvSpPr>
        <p:spPr>
          <a:xfrm>
            <a:off x="14756290" y="2425505"/>
            <a:ext cx="8514758" cy="246151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774A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774A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774A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774A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774A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5pPr>
            <a:lvl6pPr marL="0" marR="0" indent="355600" algn="l" defTabSz="825500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6pPr>
            <a:lvl7pPr marL="0" marR="0" indent="711200" algn="l" defTabSz="825500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7pPr>
            <a:lvl8pPr marL="0" marR="0" indent="1066800" algn="l" defTabSz="825500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8pPr>
            <a:lvl9pPr marL="0" marR="0" indent="1422400" algn="l" defTabSz="825500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Caecilia LT Std 45 Light"/>
                <a:ea typeface="Caecilia LT Std 45 Light"/>
                <a:cs typeface="Caecilia LT Std 45 Light"/>
                <a:sym typeface="Caecilia LT Std 45 Light"/>
              </a:defRPr>
            </a:lvl9pPr>
          </a:lstStyle>
          <a:p>
            <a:pPr hangingPunct="1"/>
            <a:r>
              <a:rPr lang="nl-NL" sz="40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Juni t/m September 2026 </a:t>
            </a:r>
          </a:p>
          <a:p>
            <a:pPr hangingPunct="1"/>
            <a:r>
              <a:rPr lang="nl-NL" sz="36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Participatie- en ontwerptraject</a:t>
            </a:r>
            <a:endParaRPr lang="nl-NL" sz="360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  <a:p>
            <a:pPr marL="571500" indent="-571500" hangingPunct="1">
              <a:buFontTx/>
              <a:buChar char="-"/>
            </a:pPr>
            <a:r>
              <a:rPr lang="nl-NL" sz="36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Juni - Eerste contactmoment (nu)</a:t>
            </a:r>
            <a:endParaRPr lang="nl-NL" sz="3600" b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  <a:p>
            <a:pPr marL="571500" indent="-571500" hangingPunct="1">
              <a:buFontTx/>
              <a:buChar char="-"/>
            </a:pPr>
            <a:r>
              <a:rPr lang="nl-NL" sz="36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September – Tweede contactmoment</a:t>
            </a:r>
          </a:p>
          <a:p>
            <a:pPr hangingPunct="1"/>
            <a:endParaRPr lang="nl-NL" sz="400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  <a:p>
            <a:pPr algn="r" hangingPunct="1"/>
            <a:endParaRPr lang="nl-NL" sz="4000" i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B83EE64-D0FB-EA9F-A977-256052A84B7A}"/>
              </a:ext>
            </a:extLst>
          </p:cNvPr>
          <p:cNvSpPr txBox="1">
            <a:spLocks/>
          </p:cNvSpPr>
          <p:nvPr/>
        </p:nvSpPr>
        <p:spPr>
          <a:xfrm>
            <a:off x="14781629" y="6095586"/>
            <a:ext cx="8503560" cy="147298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lIns="182880" tIns="91440" rIns="182880" bIns="9144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b="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  <a:sym typeface="Caecilia LT Std 45 Light"/>
              </a:rPr>
              <a:t>Oktober &amp; November 2026</a:t>
            </a:r>
          </a:p>
          <a:p>
            <a:pPr algn="l"/>
            <a:r>
              <a:rPr lang="nl-NL" sz="36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Technische uitwerking</a:t>
            </a:r>
            <a:endParaRPr lang="nl-NL" sz="3600" i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35BFFE2-44A0-97B4-F982-AFC240C1EA6C}"/>
              </a:ext>
            </a:extLst>
          </p:cNvPr>
          <p:cNvSpPr txBox="1">
            <a:spLocks/>
          </p:cNvSpPr>
          <p:nvPr/>
        </p:nvSpPr>
        <p:spPr>
          <a:xfrm>
            <a:off x="4453987" y="7567460"/>
            <a:ext cx="6685176" cy="210144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lIns="182880" tIns="91440" rIns="182880" bIns="9144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b="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December 2026</a:t>
            </a:r>
          </a:p>
          <a:p>
            <a:pPr algn="l"/>
            <a:r>
              <a:rPr lang="nl-NL" sz="36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Aannemer selecteren en contracteren</a:t>
            </a:r>
            <a:endParaRPr lang="nl-NL" sz="3600" i="1" noProof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  <a:p>
            <a:pPr algn="l"/>
            <a:endParaRPr lang="nl-NL" sz="4000" noProof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  <a:p>
            <a:pPr algn="l"/>
            <a:r>
              <a:rPr lang="nl-NL" sz="40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		</a:t>
            </a:r>
            <a:endParaRPr lang="nl-NL" i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017C83C-5F25-45A5-2DD1-7D666FADBF2D}"/>
              </a:ext>
            </a:extLst>
          </p:cNvPr>
          <p:cNvSpPr txBox="1">
            <a:spLocks/>
          </p:cNvSpPr>
          <p:nvPr/>
        </p:nvSpPr>
        <p:spPr>
          <a:xfrm>
            <a:off x="14792825" y="8776024"/>
            <a:ext cx="8503560" cy="210144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lIns="182880" tIns="91440" rIns="182880" bIns="9144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b="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Januari &amp; Februari 2026</a:t>
            </a:r>
          </a:p>
          <a:p>
            <a:pPr algn="l"/>
            <a:r>
              <a:rPr lang="nl-NL" sz="36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Voorbereiding aannemer en bestellen leveranties</a:t>
            </a:r>
            <a:endParaRPr lang="nl-NL" sz="3600" i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0F1296F3-B916-EF71-6A78-D1FCC9E6EB5C}"/>
              </a:ext>
            </a:extLst>
          </p:cNvPr>
          <p:cNvGrpSpPr/>
          <p:nvPr/>
        </p:nvGrpSpPr>
        <p:grpSpPr>
          <a:xfrm>
            <a:off x="11421703" y="2213438"/>
            <a:ext cx="3236924" cy="10708044"/>
            <a:chOff x="4309586" y="938070"/>
            <a:chExt cx="1618462" cy="5354022"/>
          </a:xfrm>
          <a:solidFill>
            <a:schemeClr val="tx1"/>
          </a:solidFill>
        </p:grpSpPr>
        <p:sp>
          <p:nvSpPr>
            <p:cNvPr id="12" name="Oval 29">
              <a:extLst>
                <a:ext uri="{FF2B5EF4-FFF2-40B4-BE49-F238E27FC236}">
                  <a16:creationId xmlns:a16="http://schemas.microsoft.com/office/drawing/2014/main" id="{5C62B1DD-7292-A030-F87A-3018235DD2EC}"/>
                </a:ext>
              </a:extLst>
            </p:cNvPr>
            <p:cNvSpPr/>
            <p:nvPr/>
          </p:nvSpPr>
          <p:spPr>
            <a:xfrm>
              <a:off x="5807061" y="1706704"/>
              <a:ext cx="120987" cy="116996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60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3" name="Oval 30">
              <a:extLst>
                <a:ext uri="{FF2B5EF4-FFF2-40B4-BE49-F238E27FC236}">
                  <a16:creationId xmlns:a16="http://schemas.microsoft.com/office/drawing/2014/main" id="{DD30C219-E58D-08A9-7066-BF2EFD7737A4}"/>
                </a:ext>
              </a:extLst>
            </p:cNvPr>
            <p:cNvSpPr/>
            <p:nvPr/>
          </p:nvSpPr>
          <p:spPr>
            <a:xfrm>
              <a:off x="4309586" y="4102367"/>
              <a:ext cx="120987" cy="116996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60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E15944A1-E346-D4E9-4059-6A23EEAB0365}"/>
                </a:ext>
              </a:extLst>
            </p:cNvPr>
            <p:cNvGrpSpPr/>
            <p:nvPr/>
          </p:nvGrpSpPr>
          <p:grpSpPr>
            <a:xfrm>
              <a:off x="4428346" y="938070"/>
              <a:ext cx="1439211" cy="5354022"/>
              <a:chOff x="3954064" y="1295480"/>
              <a:chExt cx="1439211" cy="5354022"/>
            </a:xfrm>
            <a:grpFill/>
          </p:grpSpPr>
          <p:cxnSp>
            <p:nvCxnSpPr>
              <p:cNvPr id="16" name="Straight Connector 20">
                <a:extLst>
                  <a:ext uri="{FF2B5EF4-FFF2-40B4-BE49-F238E27FC236}">
                    <a16:creationId xmlns:a16="http://schemas.microsoft.com/office/drawing/2014/main" id="{36174BDD-6C83-453C-A889-77D95982ED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43423" y="5229906"/>
                <a:ext cx="689359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25">
                <a:extLst>
                  <a:ext uri="{FF2B5EF4-FFF2-40B4-BE49-F238E27FC236}">
                    <a16:creationId xmlns:a16="http://schemas.microsoft.com/office/drawing/2014/main" id="{65816BCE-25B6-18E4-653E-BD4366CC22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54064" y="4523221"/>
                <a:ext cx="689359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26">
                <a:extLst>
                  <a:ext uri="{FF2B5EF4-FFF2-40B4-BE49-F238E27FC236}">
                    <a16:creationId xmlns:a16="http://schemas.microsoft.com/office/drawing/2014/main" id="{0C2D5F52-D097-0C81-FA28-6E95FFD455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43423" y="3751813"/>
                <a:ext cx="689359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27">
                <a:extLst>
                  <a:ext uri="{FF2B5EF4-FFF2-40B4-BE49-F238E27FC236}">
                    <a16:creationId xmlns:a16="http://schemas.microsoft.com/office/drawing/2014/main" id="{AC353E16-245E-787E-C493-628B337BA8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43423" y="2122612"/>
                <a:ext cx="689356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C1241C4A-E2EA-B974-6A2B-29D8C77095B5}"/>
                  </a:ext>
                </a:extLst>
              </p:cNvPr>
              <p:cNvSpPr/>
              <p:nvPr/>
            </p:nvSpPr>
            <p:spPr>
              <a:xfrm>
                <a:off x="5272288" y="3693315"/>
                <a:ext cx="120987" cy="11699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6000" noProof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21" name="Oval 31">
                <a:extLst>
                  <a:ext uri="{FF2B5EF4-FFF2-40B4-BE49-F238E27FC236}">
                    <a16:creationId xmlns:a16="http://schemas.microsoft.com/office/drawing/2014/main" id="{FCE34338-0847-1617-D5E3-1C8C5F995716}"/>
                  </a:ext>
                </a:extLst>
              </p:cNvPr>
              <p:cNvSpPr/>
              <p:nvPr/>
            </p:nvSpPr>
            <p:spPr>
              <a:xfrm>
                <a:off x="5272288" y="5171408"/>
                <a:ext cx="120987" cy="116996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6000" noProof="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cxnSp>
            <p:nvCxnSpPr>
              <p:cNvPr id="22" name="Straight Connector 39">
                <a:extLst>
                  <a:ext uri="{FF2B5EF4-FFF2-40B4-BE49-F238E27FC236}">
                    <a16:creationId xmlns:a16="http://schemas.microsoft.com/office/drawing/2014/main" id="{9687ADF9-A059-8107-3515-399A25DF62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43423" y="1295480"/>
                <a:ext cx="5598" cy="5354022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17">
                <a:extLst>
                  <a:ext uri="{FF2B5EF4-FFF2-40B4-BE49-F238E27FC236}">
                    <a16:creationId xmlns:a16="http://schemas.microsoft.com/office/drawing/2014/main" id="{E329AF3B-1532-D7C2-B51B-6E5DC50F4C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59662" y="5918980"/>
                <a:ext cx="689359" cy="0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2610B14E-D160-7870-73AF-6314BF61A080}"/>
                </a:ext>
              </a:extLst>
            </p:cNvPr>
            <p:cNvSpPr/>
            <p:nvPr/>
          </p:nvSpPr>
          <p:spPr>
            <a:xfrm>
              <a:off x="4405982" y="5519525"/>
              <a:ext cx="120987" cy="116996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60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24" name="Subtitle 2">
            <a:extLst>
              <a:ext uri="{FF2B5EF4-FFF2-40B4-BE49-F238E27FC236}">
                <a16:creationId xmlns:a16="http://schemas.microsoft.com/office/drawing/2014/main" id="{94B58382-B9F5-B1ED-1CBE-A523F56908A7}"/>
              </a:ext>
            </a:extLst>
          </p:cNvPr>
          <p:cNvSpPr txBox="1">
            <a:spLocks/>
          </p:cNvSpPr>
          <p:nvPr/>
        </p:nvSpPr>
        <p:spPr>
          <a:xfrm>
            <a:off x="4406209" y="10954863"/>
            <a:ext cx="6685176" cy="230393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lIns="182880" tIns="91440" rIns="182880" bIns="9144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Maart 2026</a:t>
            </a:r>
          </a:p>
          <a:p>
            <a:pPr algn="l"/>
            <a:r>
              <a:rPr lang="nl-NL" sz="40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Start uitvoering</a:t>
            </a:r>
          </a:p>
          <a:p>
            <a:pPr algn="l"/>
            <a:r>
              <a:rPr lang="nl-NL" sz="28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Afhankelijk van project Groene Rivier</a:t>
            </a:r>
          </a:p>
        </p:txBody>
      </p:sp>
      <p:sp>
        <p:nvSpPr>
          <p:cNvPr id="2" name="Oval 30">
            <a:extLst>
              <a:ext uri="{FF2B5EF4-FFF2-40B4-BE49-F238E27FC236}">
                <a16:creationId xmlns:a16="http://schemas.microsoft.com/office/drawing/2014/main" id="{FDD971FA-757E-4EDF-1660-F598FE68C4BB}"/>
              </a:ext>
            </a:extLst>
          </p:cNvPr>
          <p:cNvSpPr/>
          <p:nvPr/>
        </p:nvSpPr>
        <p:spPr>
          <a:xfrm>
            <a:off x="11399469" y="5313113"/>
            <a:ext cx="241974" cy="23399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600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3" name="Straight Connector 25">
            <a:extLst>
              <a:ext uri="{FF2B5EF4-FFF2-40B4-BE49-F238E27FC236}">
                <a16:creationId xmlns:a16="http://schemas.microsoft.com/office/drawing/2014/main" id="{2B2F40AD-9013-47B7-2788-A15A4B853478}"/>
              </a:ext>
            </a:extLst>
          </p:cNvPr>
          <p:cNvCxnSpPr>
            <a:cxnSpLocks/>
          </p:cNvCxnSpPr>
          <p:nvPr/>
        </p:nvCxnSpPr>
        <p:spPr>
          <a:xfrm flipH="1">
            <a:off x="11670419" y="5427786"/>
            <a:ext cx="1378718" cy="0"/>
          </a:xfrm>
          <a:prstGeom prst="lin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Subtitle 2">
            <a:extLst>
              <a:ext uri="{FF2B5EF4-FFF2-40B4-BE49-F238E27FC236}">
                <a16:creationId xmlns:a16="http://schemas.microsoft.com/office/drawing/2014/main" id="{6E12103B-1DF4-7F59-7FF2-E6D57118C138}"/>
              </a:ext>
            </a:extLst>
          </p:cNvPr>
          <p:cNvSpPr txBox="1">
            <a:spLocks/>
          </p:cNvSpPr>
          <p:nvPr/>
        </p:nvSpPr>
        <p:spPr>
          <a:xfrm>
            <a:off x="4235724" y="4491525"/>
            <a:ext cx="6903439" cy="15775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vert="horz" lIns="182880" tIns="91440" rIns="182880" bIns="9144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sz="4000" b="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Augustus &amp; September 2026</a:t>
            </a:r>
          </a:p>
          <a:p>
            <a:pPr algn="l"/>
            <a:r>
              <a:rPr lang="nl-NL" sz="36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"/>
              </a:rPr>
              <a:t>Ontwerp</a:t>
            </a:r>
          </a:p>
          <a:p>
            <a:pPr algn="l"/>
            <a:endParaRPr lang="nl-NL" sz="3600" i="1" noProof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  <a:p>
            <a:pPr algn="l"/>
            <a:endParaRPr lang="nl-NL" sz="4000" noProof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"/>
            </a:endParaRPr>
          </a:p>
          <a:p>
            <a:pPr algn="l"/>
            <a:r>
              <a:rPr lang="nl-NL" sz="4000" noProof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/>
              </a:rPr>
              <a:t>		</a:t>
            </a:r>
            <a:endParaRPr lang="nl-NL" i="1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855825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animBg="1"/>
      <p:bldP spid="10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7680F-FF6B-BD8C-6CDC-6A13CC2B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Wijzig tekst: klik 2x">
            <a:extLst>
              <a:ext uri="{FF2B5EF4-FFF2-40B4-BE49-F238E27FC236}">
                <a16:creationId xmlns:a16="http://schemas.microsoft.com/office/drawing/2014/main" id="{93ED992A-0821-C6F6-EFF0-9FC62485D1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55915" y="7414832"/>
            <a:ext cx="15232202" cy="1502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nl-NL" dirty="0"/>
              <a:t>Vervolg na deze avond</a:t>
            </a:r>
            <a:endParaRPr dirty="0"/>
          </a:p>
        </p:txBody>
      </p:sp>
      <p:sp>
        <p:nvSpPr>
          <p:cNvPr id="264" name="Wijzig tekst: klik 2x">
            <a:extLst>
              <a:ext uri="{FF2B5EF4-FFF2-40B4-BE49-F238E27FC236}">
                <a16:creationId xmlns:a16="http://schemas.microsoft.com/office/drawing/2014/main" id="{323DB0CE-0697-1E78-B3D8-EC3508EC9F2B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2779530" y="8916832"/>
            <a:ext cx="19934165" cy="45514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Presenteren Voorlopig Ontwerp tijdens een bewonersavond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Definitief ontwerp wordt gepubliceerd (per brief)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nl-NL" sz="6000" dirty="0">
                <a:solidFill>
                  <a:schemeClr val="tx1"/>
                </a:solidFill>
              </a:rPr>
              <a:t>Website met daarop de presentaties en ontwerpen</a:t>
            </a:r>
          </a:p>
        </p:txBody>
      </p:sp>
    </p:spTree>
    <p:extLst>
      <p:ext uri="{BB962C8B-B14F-4D97-AF65-F5344CB8AC3E}">
        <p14:creationId xmlns:p14="http://schemas.microsoft.com/office/powerpoint/2010/main" val="158003001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ecilia LT Std 75 Bold"/>
        <a:ea typeface="Caecilia LT Std 75 Bold"/>
        <a:cs typeface="Caecilia LT Std 75 Bold"/>
      </a:majorFont>
      <a:minorFont>
        <a:latin typeface="Caecilia LT Std 75 Bold"/>
        <a:ea typeface="Caecilia LT Std 75 Bold"/>
        <a:cs typeface="Caecilia LT Std 75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ecilia LT Std 75 Bold"/>
        <a:ea typeface="Caecilia LT Std 75 Bold"/>
        <a:cs typeface="Caecilia LT Std 75 Bold"/>
      </a:majorFont>
      <a:minorFont>
        <a:latin typeface="Caecilia LT Std 75 Bold"/>
        <a:ea typeface="Caecilia LT Std 75 Bold"/>
        <a:cs typeface="Caecilia LT Std 75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Aangepast</PresentationFormat>
  <Paragraphs>55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Caecilia LT Std 45 Light</vt:lpstr>
      <vt:lpstr>Caecilia LT Std 75 Bold</vt:lpstr>
      <vt:lpstr>Helvetica Neue</vt:lpstr>
      <vt:lpstr>Helvetica Neue Light</vt:lpstr>
      <vt:lpstr>Roboto</vt:lpstr>
      <vt:lpstr>White</vt:lpstr>
      <vt:lpstr>Reconstructie Nicolaasstraat Well</vt:lpstr>
      <vt:lpstr>Even voorstellen</vt:lpstr>
      <vt:lpstr>Waarom staan we hier?</vt:lpstr>
      <vt:lpstr>Projectgebied</vt:lpstr>
      <vt:lpstr>Wat gaan we doen?</vt:lpstr>
      <vt:lpstr>Wat is er al bepaald?</vt:lpstr>
      <vt:lpstr>Wat zouden we van jullie willen horen?</vt:lpstr>
      <vt:lpstr>PowerPoint-presentatie</vt:lpstr>
      <vt:lpstr>Vervolg na deze avond</vt:lpstr>
      <vt:lpstr>Afkoppelen</vt:lpstr>
      <vt:lpstr>Naar de tekeningen!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Anja van Horen</dc:creator>
  <cp:lastModifiedBy>Jorn Janssen</cp:lastModifiedBy>
  <cp:revision>23</cp:revision>
  <dcterms:modified xsi:type="dcterms:W3CDTF">2026-06-30T07:28:58Z</dcterms:modified>
</cp:coreProperties>
</file>