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7" r:id="rId3"/>
    <p:sldId id="258" r:id="rId4"/>
    <p:sldId id="260" r:id="rId5"/>
    <p:sldId id="264" r:id="rId6"/>
    <p:sldId id="261" r:id="rId7"/>
    <p:sldId id="268" r:id="rId8"/>
    <p:sldId id="262" r:id="rId9"/>
    <p:sldId id="266" r:id="rId10"/>
    <p:sldId id="263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0045"/>
    <a:srgbClr val="E6B041"/>
    <a:srgbClr val="A5C135"/>
    <a:srgbClr val="1A8761"/>
    <a:srgbClr val="4AAEE7"/>
    <a:srgbClr val="BEDCAA"/>
    <a:srgbClr val="A5F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48" autoAdjust="0"/>
    <p:restoredTop sz="91352" autoAdjust="0"/>
  </p:normalViewPr>
  <p:slideViewPr>
    <p:cSldViewPr snapToGrid="0">
      <p:cViewPr varScale="1">
        <p:scale>
          <a:sx n="90" d="100"/>
          <a:sy n="90" d="100"/>
        </p:scale>
        <p:origin x="2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B3EFC-BC56-4FE8-A2BE-707D5486A71C}" type="datetimeFigureOut">
              <a:rPr lang="nl-NL" smtClean="0"/>
              <a:t>29-1-2025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FF159-8531-43A6-A6D6-2742DF14D6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8783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Wat wordt er verteld in deze presentatie?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3FF159-8531-43A6-A6D6-2742DF14D659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0007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3FF159-8531-43A6-A6D6-2742DF14D659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8875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In gaan op de inhoud van het project:</a:t>
            </a:r>
          </a:p>
          <a:p>
            <a:endParaRPr lang="nl-NL" dirty="0"/>
          </a:p>
          <a:p>
            <a:r>
              <a:rPr lang="nl-NL" dirty="0"/>
              <a:t>Wat zijn de doelen van het project?</a:t>
            </a:r>
          </a:p>
          <a:p>
            <a:endParaRPr lang="nl-NL" dirty="0"/>
          </a:p>
          <a:p>
            <a:pPr marL="228600" indent="-228600">
              <a:buAutoNum type="arabicPeriod"/>
            </a:pPr>
            <a:r>
              <a:rPr lang="nl-NL" dirty="0"/>
              <a:t>Het benutten van locatie nabij het centrum voor woningbouw. Het ligt nabij voorzieningen en is een hele mooie inbreidingslocatie.</a:t>
            </a:r>
          </a:p>
          <a:p>
            <a:pPr marL="228600" indent="-228600">
              <a:buAutoNum type="arabicPeriod"/>
            </a:pPr>
            <a:r>
              <a:rPr lang="nl-NL" dirty="0"/>
              <a:t>De woningmarkt is een ‘hot topic’ en er is nog steeds veel krapte. Doel is om meer aanbod te </a:t>
            </a:r>
            <a:r>
              <a:rPr lang="nl-NL" dirty="0" err="1"/>
              <a:t>creeëren</a:t>
            </a:r>
            <a:r>
              <a:rPr lang="nl-NL" dirty="0"/>
              <a:t>, voornamelijk in de betaalbare sector (Geef evt. een prijsindicatie)</a:t>
            </a:r>
          </a:p>
          <a:p>
            <a:pPr marL="228600" indent="-228600">
              <a:buAutoNum type="arabicPeriod"/>
            </a:pPr>
            <a:r>
              <a:rPr lang="nl-NL" dirty="0"/>
              <a:t>Financieel doel.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3FF159-8531-43A6-A6D6-2742DF14D659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4602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Er zijn 4 concepten onderzocht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Het college B&amp;W heeft op 12 juli 2024 besloten om 2 concepten verder te onderzoeken. Vermelden dat er betaalbare koop beoogd wordt</a:t>
            </a:r>
          </a:p>
          <a:p>
            <a:endParaRPr lang="nl-NL" dirty="0"/>
          </a:p>
          <a:p>
            <a:r>
              <a:rPr lang="nl-NL" dirty="0"/>
              <a:t>Deze 2 concepten worden vanavond besproken</a:t>
            </a:r>
          </a:p>
          <a:p>
            <a:r>
              <a:rPr lang="nl-NL" dirty="0"/>
              <a:t>Woonconcept 1: een appartementen complex met 8-9 woningen in drie bouwlagen</a:t>
            </a:r>
          </a:p>
          <a:p>
            <a:r>
              <a:rPr lang="nl-NL" dirty="0"/>
              <a:t>Woonconcept 2: 8 boven- en benedenwoningen</a:t>
            </a:r>
          </a:p>
          <a:p>
            <a:endParaRPr lang="nl-NL" dirty="0"/>
          </a:p>
          <a:p>
            <a:endParaRPr lang="nl-N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Concept: kan het nog anders? Meer/minder?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lang="nl-NL" dirty="0">
                <a:sym typeface="Wingdings" panose="05000000000000000000" pitchFamily="2" charset="2"/>
              </a:rPr>
              <a:t>We zijn in een erg vroeg stadium, en er kan nog veel veranderen.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lang="nl-NL" dirty="0"/>
              <a:t>Vooral de plaats op het perceel/ontwerp is aan verandering onderhevig.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nl-N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nl-NL" dirty="0"/>
              <a:t>Volgende tekeningen zullen vanavond ook in het groot geprint op tafel liggen, maar het zijn nog erg ruwe schetsen.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3FF159-8531-43A6-A6D6-2742DF14D659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0200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3 bouwlagen = Verdieping 1,2,3.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3FF159-8531-43A6-A6D6-2742DF14D659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493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Geen park mogelijk – er zijn voldoende parken in de nabijheid.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Woningbouwprogramma is niet bespreekbaar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De rest in principe wel!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  <a:p>
            <a:r>
              <a:rPr lang="nl-NL" dirty="0"/>
              <a:t>Wat wordt er met de feedback gedaan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3FF159-8531-43A6-A6D6-2742DF14D659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13516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3FF159-8531-43A6-A6D6-2742DF14D659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8609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9181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8CC60-41CD-4D6F-800D-B80EED0D1466}" type="datetimeFigureOut">
              <a:rPr lang="nl-NL" smtClean="0"/>
              <a:t>29-1-2025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0B98-40F2-4FEF-8381-2564115B92E4}" type="slidenum">
              <a:rPr lang="nl-NL" smtClean="0"/>
              <a:t>‹nr.›</a:t>
            </a:fld>
            <a:endParaRPr lang="nl-NL" dirty="0"/>
          </a:p>
        </p:txBody>
      </p:sp>
      <p:pic>
        <p:nvPicPr>
          <p:cNvPr id="1026" name="Afbeelding 1821053682" descr="logo-GBD-email-274x6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5762" y="290910"/>
            <a:ext cx="26130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011330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8CC60-41CD-4D6F-800D-B80EED0D1466}" type="datetimeFigureOut">
              <a:rPr lang="nl-NL" smtClean="0"/>
              <a:t>29-1-2025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0B98-40F2-4FEF-8381-2564115B92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0729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8CC60-41CD-4D6F-800D-B80EED0D1466}" type="datetimeFigureOut">
              <a:rPr lang="nl-NL" smtClean="0"/>
              <a:t>29-1-2025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0B98-40F2-4FEF-8381-2564115B92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5828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8CC60-41CD-4D6F-800D-B80EED0D1466}" type="datetimeFigureOut">
              <a:rPr lang="nl-NL" smtClean="0"/>
              <a:t>29-1-2025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0B98-40F2-4FEF-8381-2564115B92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5370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8CC60-41CD-4D6F-800D-B80EED0D1466}" type="datetimeFigureOut">
              <a:rPr lang="nl-NL" smtClean="0"/>
              <a:t>29-1-2025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0B98-40F2-4FEF-8381-2564115B92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8077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8CC60-41CD-4D6F-800D-B80EED0D1466}" type="datetimeFigureOut">
              <a:rPr lang="nl-NL" smtClean="0"/>
              <a:t>29-1-2025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0B98-40F2-4FEF-8381-2564115B92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5342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8CC60-41CD-4D6F-800D-B80EED0D1466}" type="datetimeFigureOut">
              <a:rPr lang="nl-NL" smtClean="0"/>
              <a:t>29-1-2025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0B98-40F2-4FEF-8381-2564115B92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2468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8CC60-41CD-4D6F-800D-B80EED0D1466}" type="datetimeFigureOut">
              <a:rPr lang="nl-NL" smtClean="0"/>
              <a:t>29-1-2025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0B98-40F2-4FEF-8381-2564115B92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855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8CC60-41CD-4D6F-800D-B80EED0D1466}" type="datetimeFigureOut">
              <a:rPr lang="nl-NL" smtClean="0"/>
              <a:t>29-1-2025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0B98-40F2-4FEF-8381-2564115B92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9886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8CC60-41CD-4D6F-800D-B80EED0D1466}" type="datetimeFigureOut">
              <a:rPr lang="nl-NL" smtClean="0"/>
              <a:t>29-1-2025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0B98-40F2-4FEF-8381-2564115B92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039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8CC60-41CD-4D6F-800D-B80EED0D1466}" type="datetimeFigureOut">
              <a:rPr lang="nl-NL" smtClean="0"/>
              <a:t>29-1-2025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0B98-40F2-4FEF-8381-2564115B92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37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8CC60-41CD-4D6F-800D-B80EED0D1466}" type="datetimeFigureOut">
              <a:rPr lang="nl-NL" smtClean="0"/>
              <a:t>29-1-2025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80B98-40F2-4FEF-8381-2564115B92E4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Afbeelding 1821053682" descr="logo-GBD-email-274x6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5762" y="290910"/>
            <a:ext cx="26130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6706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Het Wisselpad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D8DD28A-67A1-B633-AC29-EF706C1F8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316" y="1130873"/>
            <a:ext cx="6780700" cy="4593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405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Genoeg gepraat!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gaan we zo doen?</a:t>
            </a:r>
          </a:p>
          <a:p>
            <a:r>
              <a:rPr lang="nl-NL" dirty="0"/>
              <a:t>Hoe gaan we het doen?</a:t>
            </a:r>
          </a:p>
          <a:p>
            <a:pPr lvl="1"/>
            <a:r>
              <a:rPr lang="nl-NL" sz="2800" dirty="0"/>
              <a:t>5 Groepjes vormen</a:t>
            </a:r>
          </a:p>
          <a:p>
            <a:pPr lvl="1"/>
            <a:r>
              <a:rPr lang="nl-NL" sz="2800" dirty="0"/>
              <a:t>Vragen beantwoorden</a:t>
            </a:r>
          </a:p>
          <a:p>
            <a:pPr lvl="1"/>
            <a:r>
              <a:rPr lang="nl-NL" sz="2800" dirty="0"/>
              <a:t>Opmerkingen en bedenkingen</a:t>
            </a:r>
          </a:p>
          <a:p>
            <a:pPr lvl="1"/>
            <a:r>
              <a:rPr lang="nl-NL" sz="2800" dirty="0"/>
              <a:t>Brainstormen over oplossingen</a:t>
            </a:r>
          </a:p>
          <a:p>
            <a:pPr lvl="1"/>
            <a:r>
              <a:rPr lang="nl-NL" sz="2800" dirty="0"/>
              <a:t>Koffie en thee</a:t>
            </a:r>
          </a:p>
          <a:p>
            <a:r>
              <a:rPr lang="nl-NL" dirty="0"/>
              <a:t>Terugkoppeling</a:t>
            </a:r>
          </a:p>
          <a:p>
            <a:pPr lvl="1"/>
            <a:endParaRPr lang="nl-NL" dirty="0"/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1E1A19DA-8523-AAF8-5F09-A85A092156EC}"/>
              </a:ext>
            </a:extLst>
          </p:cNvPr>
          <p:cNvGrpSpPr/>
          <p:nvPr/>
        </p:nvGrpSpPr>
        <p:grpSpPr>
          <a:xfrm>
            <a:off x="652463" y="5648322"/>
            <a:ext cx="11190684" cy="828677"/>
            <a:chOff x="652463" y="5648322"/>
            <a:chExt cx="11190684" cy="828677"/>
          </a:xfrm>
        </p:grpSpPr>
        <p:sp>
          <p:nvSpPr>
            <p:cNvPr id="5" name="Min 4">
              <a:extLst>
                <a:ext uri="{FF2B5EF4-FFF2-40B4-BE49-F238E27FC236}">
                  <a16:creationId xmlns:a16="http://schemas.microsoft.com/office/drawing/2014/main" id="{37C169AC-8EFB-06C9-7D27-409577ECB5BB}"/>
                </a:ext>
              </a:extLst>
            </p:cNvPr>
            <p:cNvSpPr/>
            <p:nvPr userDrawn="1"/>
          </p:nvSpPr>
          <p:spPr>
            <a:xfrm>
              <a:off x="652463" y="5648324"/>
              <a:ext cx="1507331" cy="828675"/>
            </a:xfrm>
            <a:prstGeom prst="mathMinus">
              <a:avLst/>
            </a:prstGeom>
            <a:solidFill>
              <a:srgbClr val="4AAE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Min 5">
              <a:extLst>
                <a:ext uri="{FF2B5EF4-FFF2-40B4-BE49-F238E27FC236}">
                  <a16:creationId xmlns:a16="http://schemas.microsoft.com/office/drawing/2014/main" id="{E2461C30-5CBC-2BF4-D547-D1966B0868F9}"/>
                </a:ext>
              </a:extLst>
            </p:cNvPr>
            <p:cNvSpPr/>
            <p:nvPr userDrawn="1"/>
          </p:nvSpPr>
          <p:spPr>
            <a:xfrm>
              <a:off x="1406128" y="5648323"/>
              <a:ext cx="4205288" cy="828675"/>
            </a:xfrm>
            <a:prstGeom prst="mathMinus">
              <a:avLst/>
            </a:prstGeom>
            <a:solidFill>
              <a:srgbClr val="1A87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Min 6">
              <a:extLst>
                <a:ext uri="{FF2B5EF4-FFF2-40B4-BE49-F238E27FC236}">
                  <a16:creationId xmlns:a16="http://schemas.microsoft.com/office/drawing/2014/main" id="{799F8C45-A394-B241-AC07-F4A066CCE106}"/>
                </a:ext>
              </a:extLst>
            </p:cNvPr>
            <p:cNvSpPr/>
            <p:nvPr userDrawn="1"/>
          </p:nvSpPr>
          <p:spPr>
            <a:xfrm>
              <a:off x="4480320" y="5648323"/>
              <a:ext cx="3484961" cy="828675"/>
            </a:xfrm>
            <a:prstGeom prst="mathMinus">
              <a:avLst/>
            </a:prstGeom>
            <a:solidFill>
              <a:srgbClr val="A5C1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Min 7">
              <a:extLst>
                <a:ext uri="{FF2B5EF4-FFF2-40B4-BE49-F238E27FC236}">
                  <a16:creationId xmlns:a16="http://schemas.microsoft.com/office/drawing/2014/main" id="{17410AA4-6825-DF52-3066-BE5F3C7C059F}"/>
                </a:ext>
              </a:extLst>
            </p:cNvPr>
            <p:cNvSpPr/>
            <p:nvPr userDrawn="1"/>
          </p:nvSpPr>
          <p:spPr>
            <a:xfrm>
              <a:off x="6988965" y="5648323"/>
              <a:ext cx="1970307" cy="828675"/>
            </a:xfrm>
            <a:prstGeom prst="mathMinus">
              <a:avLst/>
            </a:prstGeom>
            <a:solidFill>
              <a:srgbClr val="E6B0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9" name="Min 8">
              <a:extLst>
                <a:ext uri="{FF2B5EF4-FFF2-40B4-BE49-F238E27FC236}">
                  <a16:creationId xmlns:a16="http://schemas.microsoft.com/office/drawing/2014/main" id="{8179976F-511A-E433-2F70-6565FEB826AE}"/>
                </a:ext>
              </a:extLst>
            </p:cNvPr>
            <p:cNvSpPr/>
            <p:nvPr userDrawn="1"/>
          </p:nvSpPr>
          <p:spPr>
            <a:xfrm>
              <a:off x="8178006" y="5648322"/>
              <a:ext cx="3665141" cy="828675"/>
            </a:xfrm>
            <a:prstGeom prst="mathMinus">
              <a:avLst/>
            </a:prstGeom>
            <a:solidFill>
              <a:srgbClr val="9600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3D812832-7C0E-0E65-2FF9-E5019893F6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5612" y="2291959"/>
            <a:ext cx="1407319" cy="2073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078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FC3ECE-2F28-1972-6CD3-0F1B1CBF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Presentatie: inhoud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254ECD-1375-13C8-5B54-3FA260E52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Even voorstellen</a:t>
            </a:r>
          </a:p>
          <a:p>
            <a:r>
              <a:rPr lang="nl-NL" dirty="0"/>
              <a:t>Proces</a:t>
            </a:r>
          </a:p>
          <a:p>
            <a:r>
              <a:rPr lang="nl-NL" dirty="0"/>
              <a:t>Project</a:t>
            </a:r>
          </a:p>
          <a:p>
            <a:r>
              <a:rPr lang="nl-NL" dirty="0"/>
              <a:t>Vervolg</a:t>
            </a:r>
          </a:p>
          <a:p>
            <a:r>
              <a:rPr lang="nl-NL" dirty="0"/>
              <a:t>Vanavond</a:t>
            </a:r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127D295B-FF5E-97CE-A96D-F0C4AC08BC56}"/>
              </a:ext>
            </a:extLst>
          </p:cNvPr>
          <p:cNvGrpSpPr/>
          <p:nvPr/>
        </p:nvGrpSpPr>
        <p:grpSpPr>
          <a:xfrm>
            <a:off x="652463" y="5648322"/>
            <a:ext cx="11190684" cy="828677"/>
            <a:chOff x="652463" y="5648322"/>
            <a:chExt cx="11190684" cy="828677"/>
          </a:xfrm>
        </p:grpSpPr>
        <p:sp>
          <p:nvSpPr>
            <p:cNvPr id="5" name="Min 9">
              <a:extLst>
                <a:ext uri="{FF2B5EF4-FFF2-40B4-BE49-F238E27FC236}">
                  <a16:creationId xmlns:a16="http://schemas.microsoft.com/office/drawing/2014/main" id="{E04A4000-0DC7-D865-E6A7-D6C8F5789424}"/>
                </a:ext>
              </a:extLst>
            </p:cNvPr>
            <p:cNvSpPr/>
            <p:nvPr userDrawn="1"/>
          </p:nvSpPr>
          <p:spPr>
            <a:xfrm>
              <a:off x="652463" y="5648324"/>
              <a:ext cx="1507331" cy="828675"/>
            </a:xfrm>
            <a:prstGeom prst="mathMinus">
              <a:avLst/>
            </a:prstGeom>
            <a:solidFill>
              <a:srgbClr val="4AAE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Min 10">
              <a:extLst>
                <a:ext uri="{FF2B5EF4-FFF2-40B4-BE49-F238E27FC236}">
                  <a16:creationId xmlns:a16="http://schemas.microsoft.com/office/drawing/2014/main" id="{30FD9C10-860A-EF34-64D0-26968F8830C6}"/>
                </a:ext>
              </a:extLst>
            </p:cNvPr>
            <p:cNvSpPr/>
            <p:nvPr userDrawn="1"/>
          </p:nvSpPr>
          <p:spPr>
            <a:xfrm>
              <a:off x="1406128" y="5648323"/>
              <a:ext cx="4205288" cy="828675"/>
            </a:xfrm>
            <a:prstGeom prst="mathMinus">
              <a:avLst/>
            </a:prstGeom>
            <a:solidFill>
              <a:srgbClr val="1A87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Min 11">
              <a:extLst>
                <a:ext uri="{FF2B5EF4-FFF2-40B4-BE49-F238E27FC236}">
                  <a16:creationId xmlns:a16="http://schemas.microsoft.com/office/drawing/2014/main" id="{85252656-FE63-CEE7-1BE5-5610E3D09C45}"/>
                </a:ext>
              </a:extLst>
            </p:cNvPr>
            <p:cNvSpPr/>
            <p:nvPr userDrawn="1"/>
          </p:nvSpPr>
          <p:spPr>
            <a:xfrm>
              <a:off x="4480320" y="5648323"/>
              <a:ext cx="3484961" cy="828675"/>
            </a:xfrm>
            <a:prstGeom prst="mathMinus">
              <a:avLst/>
            </a:prstGeom>
            <a:solidFill>
              <a:srgbClr val="A5C1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Min 12">
              <a:extLst>
                <a:ext uri="{FF2B5EF4-FFF2-40B4-BE49-F238E27FC236}">
                  <a16:creationId xmlns:a16="http://schemas.microsoft.com/office/drawing/2014/main" id="{992483F3-EF82-5687-13DF-CC5F5A7B5696}"/>
                </a:ext>
              </a:extLst>
            </p:cNvPr>
            <p:cNvSpPr/>
            <p:nvPr userDrawn="1"/>
          </p:nvSpPr>
          <p:spPr>
            <a:xfrm>
              <a:off x="6988966" y="5648323"/>
              <a:ext cx="1937320" cy="828675"/>
            </a:xfrm>
            <a:prstGeom prst="mathMinus">
              <a:avLst/>
            </a:prstGeom>
            <a:solidFill>
              <a:srgbClr val="E6B0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1" name="Min 13">
              <a:extLst>
                <a:ext uri="{FF2B5EF4-FFF2-40B4-BE49-F238E27FC236}">
                  <a16:creationId xmlns:a16="http://schemas.microsoft.com/office/drawing/2014/main" id="{E6A5346C-82E6-3634-EDD5-B771A86E5EC0}"/>
                </a:ext>
              </a:extLst>
            </p:cNvPr>
            <p:cNvSpPr/>
            <p:nvPr userDrawn="1"/>
          </p:nvSpPr>
          <p:spPr>
            <a:xfrm>
              <a:off x="8178006" y="5648322"/>
              <a:ext cx="3665141" cy="828675"/>
            </a:xfrm>
            <a:prstGeom prst="mathMinus">
              <a:avLst/>
            </a:prstGeom>
            <a:solidFill>
              <a:srgbClr val="9600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26057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Proces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Centrumplan (voormalige) gemeente Groesbeek</a:t>
            </a:r>
          </a:p>
          <a:p>
            <a:r>
              <a:rPr lang="nl-NL" dirty="0"/>
              <a:t>Recente gebeurtenissen: </a:t>
            </a:r>
            <a:r>
              <a:rPr lang="nl-NL" dirty="0" err="1"/>
              <a:t>Wisselpad</a:t>
            </a:r>
            <a:r>
              <a:rPr lang="nl-NL" dirty="0"/>
              <a:t> op de agenda</a:t>
            </a:r>
          </a:p>
          <a:p>
            <a:r>
              <a:rPr lang="nl-NL" dirty="0"/>
              <a:t>Verkoop van de grond</a:t>
            </a:r>
          </a:p>
          <a:p>
            <a:r>
              <a:rPr lang="nl-NL" dirty="0"/>
              <a:t>Ontwikkeling en participatie</a:t>
            </a:r>
          </a:p>
          <a:p>
            <a:r>
              <a:rPr lang="nl-NL" dirty="0"/>
              <a:t>Besluitvorming:</a:t>
            </a:r>
          </a:p>
          <a:p>
            <a:pPr lvl="1"/>
            <a:r>
              <a:rPr lang="nl-NL" dirty="0"/>
              <a:t>College Burgemeester en Wethouders</a:t>
            </a:r>
          </a:p>
          <a:p>
            <a:pPr lvl="1"/>
            <a:r>
              <a:rPr lang="nl-NL" dirty="0"/>
              <a:t>Gemeenteraad</a:t>
            </a:r>
          </a:p>
        </p:txBody>
      </p:sp>
      <p:grpSp>
        <p:nvGrpSpPr>
          <p:cNvPr id="4" name="Groep 3"/>
          <p:cNvGrpSpPr/>
          <p:nvPr/>
        </p:nvGrpSpPr>
        <p:grpSpPr>
          <a:xfrm>
            <a:off x="652463" y="5648322"/>
            <a:ext cx="11190684" cy="828677"/>
            <a:chOff x="652463" y="5648322"/>
            <a:chExt cx="11190684" cy="828677"/>
          </a:xfrm>
        </p:grpSpPr>
        <p:sp>
          <p:nvSpPr>
            <p:cNvPr id="5" name="Min 4"/>
            <p:cNvSpPr/>
            <p:nvPr userDrawn="1"/>
          </p:nvSpPr>
          <p:spPr>
            <a:xfrm>
              <a:off x="652463" y="5648324"/>
              <a:ext cx="1507331" cy="828675"/>
            </a:xfrm>
            <a:prstGeom prst="mathMinus">
              <a:avLst/>
            </a:prstGeom>
            <a:solidFill>
              <a:srgbClr val="4AAE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Min 5"/>
            <p:cNvSpPr/>
            <p:nvPr userDrawn="1"/>
          </p:nvSpPr>
          <p:spPr>
            <a:xfrm>
              <a:off x="1406128" y="5648323"/>
              <a:ext cx="4205288" cy="828675"/>
            </a:xfrm>
            <a:prstGeom prst="mathMinus">
              <a:avLst/>
            </a:prstGeom>
            <a:solidFill>
              <a:srgbClr val="1A87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Min 6"/>
            <p:cNvSpPr/>
            <p:nvPr userDrawn="1"/>
          </p:nvSpPr>
          <p:spPr>
            <a:xfrm>
              <a:off x="4480320" y="5648323"/>
              <a:ext cx="3484961" cy="828675"/>
            </a:xfrm>
            <a:prstGeom prst="mathMinus">
              <a:avLst/>
            </a:prstGeom>
            <a:solidFill>
              <a:srgbClr val="A5C1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Min 7"/>
            <p:cNvSpPr/>
            <p:nvPr userDrawn="1"/>
          </p:nvSpPr>
          <p:spPr>
            <a:xfrm>
              <a:off x="6988966" y="5648323"/>
              <a:ext cx="1955010" cy="828675"/>
            </a:xfrm>
            <a:prstGeom prst="mathMinus">
              <a:avLst/>
            </a:prstGeom>
            <a:solidFill>
              <a:srgbClr val="E6B0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Min 8"/>
            <p:cNvSpPr/>
            <p:nvPr userDrawn="1"/>
          </p:nvSpPr>
          <p:spPr>
            <a:xfrm>
              <a:off x="8178006" y="5648322"/>
              <a:ext cx="3665141" cy="828675"/>
            </a:xfrm>
            <a:prstGeom prst="mathMinus">
              <a:avLst/>
            </a:prstGeom>
            <a:solidFill>
              <a:srgbClr val="9600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896226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Project: gemeentelijke doelen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nl-NL" dirty="0">
                <a:sym typeface="Wingdings" panose="05000000000000000000" pitchFamily="2" charset="2"/>
              </a:rPr>
              <a:t>	   </a:t>
            </a:r>
            <a:r>
              <a:rPr lang="nl-NL" dirty="0"/>
              <a:t>3 doelen</a:t>
            </a:r>
          </a:p>
          <a:p>
            <a:pPr lvl="0"/>
            <a:endParaRPr lang="nl-NL" dirty="0"/>
          </a:p>
          <a:p>
            <a:pPr marL="0" lvl="0" indent="0">
              <a:buNone/>
            </a:pPr>
            <a:r>
              <a:rPr lang="nl-NL" dirty="0"/>
              <a:t>1. Uitstraling centrum Groesbeek</a:t>
            </a:r>
          </a:p>
          <a:p>
            <a:pPr marL="0" lvl="0" indent="0">
              <a:buNone/>
            </a:pPr>
            <a:r>
              <a:rPr lang="nl-NL" dirty="0"/>
              <a:t>2. Vergroten van het aanbod op de woningmarkt</a:t>
            </a:r>
          </a:p>
          <a:p>
            <a:pPr marL="0" lvl="0" indent="0">
              <a:buNone/>
            </a:pPr>
            <a:r>
              <a:rPr lang="nl-NL" dirty="0"/>
              <a:t>3. Geen verlies op de grond</a:t>
            </a:r>
          </a:p>
          <a:p>
            <a:endParaRPr lang="nl-NL" dirty="0"/>
          </a:p>
        </p:txBody>
      </p:sp>
      <p:grpSp>
        <p:nvGrpSpPr>
          <p:cNvPr id="5" name="Groep 4"/>
          <p:cNvGrpSpPr/>
          <p:nvPr/>
        </p:nvGrpSpPr>
        <p:grpSpPr>
          <a:xfrm>
            <a:off x="652463" y="5648322"/>
            <a:ext cx="11190684" cy="828677"/>
            <a:chOff x="652463" y="5648322"/>
            <a:chExt cx="11190684" cy="828677"/>
          </a:xfrm>
        </p:grpSpPr>
        <p:sp>
          <p:nvSpPr>
            <p:cNvPr id="6" name="Min 5"/>
            <p:cNvSpPr/>
            <p:nvPr userDrawn="1"/>
          </p:nvSpPr>
          <p:spPr>
            <a:xfrm>
              <a:off x="652463" y="5648324"/>
              <a:ext cx="1507331" cy="828675"/>
            </a:xfrm>
            <a:prstGeom prst="mathMinus">
              <a:avLst/>
            </a:prstGeom>
            <a:solidFill>
              <a:srgbClr val="4AAE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Min 6"/>
            <p:cNvSpPr/>
            <p:nvPr userDrawn="1"/>
          </p:nvSpPr>
          <p:spPr>
            <a:xfrm>
              <a:off x="1406128" y="5648323"/>
              <a:ext cx="4205288" cy="828675"/>
            </a:xfrm>
            <a:prstGeom prst="mathMinus">
              <a:avLst/>
            </a:prstGeom>
            <a:solidFill>
              <a:srgbClr val="1A87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Min 7"/>
            <p:cNvSpPr/>
            <p:nvPr userDrawn="1"/>
          </p:nvSpPr>
          <p:spPr>
            <a:xfrm>
              <a:off x="4480320" y="5648323"/>
              <a:ext cx="3484961" cy="828675"/>
            </a:xfrm>
            <a:prstGeom prst="mathMinus">
              <a:avLst/>
            </a:prstGeom>
            <a:solidFill>
              <a:srgbClr val="A5C1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Min 8"/>
            <p:cNvSpPr/>
            <p:nvPr userDrawn="1"/>
          </p:nvSpPr>
          <p:spPr>
            <a:xfrm>
              <a:off x="6988966" y="5648323"/>
              <a:ext cx="1955010" cy="828675"/>
            </a:xfrm>
            <a:prstGeom prst="mathMinus">
              <a:avLst/>
            </a:prstGeom>
            <a:solidFill>
              <a:srgbClr val="E6B0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Min 9"/>
            <p:cNvSpPr/>
            <p:nvPr userDrawn="1"/>
          </p:nvSpPr>
          <p:spPr>
            <a:xfrm>
              <a:off x="8178006" y="5648322"/>
              <a:ext cx="3665141" cy="828675"/>
            </a:xfrm>
            <a:prstGeom prst="mathMinus">
              <a:avLst/>
            </a:prstGeom>
            <a:solidFill>
              <a:srgbClr val="9600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" name="Pijl: rechts 3">
            <a:extLst>
              <a:ext uri="{FF2B5EF4-FFF2-40B4-BE49-F238E27FC236}">
                <a16:creationId xmlns:a16="http://schemas.microsoft.com/office/drawing/2014/main" id="{61A49E9C-E007-AC45-90FE-14DB2AD19BF1}"/>
              </a:ext>
            </a:extLst>
          </p:cNvPr>
          <p:cNvSpPr/>
          <p:nvPr/>
        </p:nvSpPr>
        <p:spPr>
          <a:xfrm>
            <a:off x="925033" y="1825624"/>
            <a:ext cx="980825" cy="428478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6184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Project: stedenbouwkundige studie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Stedenbouwkundige studie uitgevoerd</a:t>
            </a:r>
          </a:p>
          <a:p>
            <a:r>
              <a:rPr lang="nl-NL" dirty="0"/>
              <a:t>Woonconcepten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  <a:p>
            <a:pPr lvl="1"/>
            <a:endParaRPr lang="nl-NL" dirty="0"/>
          </a:p>
        </p:txBody>
      </p:sp>
      <p:grpSp>
        <p:nvGrpSpPr>
          <p:cNvPr id="5" name="Groep 4"/>
          <p:cNvGrpSpPr/>
          <p:nvPr/>
        </p:nvGrpSpPr>
        <p:grpSpPr>
          <a:xfrm>
            <a:off x="652463" y="5648322"/>
            <a:ext cx="11190684" cy="828677"/>
            <a:chOff x="652463" y="5648322"/>
            <a:chExt cx="11190684" cy="828677"/>
          </a:xfrm>
        </p:grpSpPr>
        <p:sp>
          <p:nvSpPr>
            <p:cNvPr id="6" name="Min 5"/>
            <p:cNvSpPr/>
            <p:nvPr userDrawn="1"/>
          </p:nvSpPr>
          <p:spPr>
            <a:xfrm>
              <a:off x="652463" y="5648324"/>
              <a:ext cx="1507331" cy="828675"/>
            </a:xfrm>
            <a:prstGeom prst="mathMinus">
              <a:avLst/>
            </a:prstGeom>
            <a:solidFill>
              <a:srgbClr val="4AAE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Min 6"/>
            <p:cNvSpPr/>
            <p:nvPr userDrawn="1"/>
          </p:nvSpPr>
          <p:spPr>
            <a:xfrm>
              <a:off x="1406128" y="5648323"/>
              <a:ext cx="4205288" cy="828675"/>
            </a:xfrm>
            <a:prstGeom prst="mathMinus">
              <a:avLst/>
            </a:prstGeom>
            <a:solidFill>
              <a:srgbClr val="1A87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Min 7"/>
            <p:cNvSpPr/>
            <p:nvPr userDrawn="1"/>
          </p:nvSpPr>
          <p:spPr>
            <a:xfrm>
              <a:off x="4480320" y="5648323"/>
              <a:ext cx="3484961" cy="828675"/>
            </a:xfrm>
            <a:prstGeom prst="mathMinus">
              <a:avLst/>
            </a:prstGeom>
            <a:solidFill>
              <a:srgbClr val="A5C1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Min 8"/>
            <p:cNvSpPr/>
            <p:nvPr userDrawn="1"/>
          </p:nvSpPr>
          <p:spPr>
            <a:xfrm>
              <a:off x="6988966" y="5648323"/>
              <a:ext cx="1955010" cy="828675"/>
            </a:xfrm>
            <a:prstGeom prst="mathMinus">
              <a:avLst/>
            </a:prstGeom>
            <a:solidFill>
              <a:srgbClr val="E6B0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Min 10"/>
            <p:cNvSpPr/>
            <p:nvPr userDrawn="1"/>
          </p:nvSpPr>
          <p:spPr>
            <a:xfrm>
              <a:off x="8178006" y="5648322"/>
              <a:ext cx="3665141" cy="828675"/>
            </a:xfrm>
            <a:prstGeom prst="mathMinus">
              <a:avLst/>
            </a:prstGeom>
            <a:solidFill>
              <a:srgbClr val="9600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740286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Slide Background">
            <a:extLst>
              <a:ext uri="{FF2B5EF4-FFF2-40B4-BE49-F238E27FC236}">
                <a16:creationId xmlns:a16="http://schemas.microsoft.com/office/drawing/2014/main" id="{924D84CD-5280-4B52-B96E-8EDAA2B20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20">
            <a:extLst>
              <a:ext uri="{FF2B5EF4-FFF2-40B4-BE49-F238E27FC236}">
                <a16:creationId xmlns:a16="http://schemas.microsoft.com/office/drawing/2014/main" id="{6BC8DD5A-2177-6753-E2F9-C07A00190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1" cy="1696413"/>
          </a:xfrm>
          <a:prstGeom prst="rect">
            <a:avLst/>
          </a:prstGeom>
          <a:ln>
            <a:noFill/>
          </a:ln>
          <a:effectLst>
            <a:outerShdw blurRad="304800" dist="114300" dir="5460000" sx="92000" sy="92000" algn="t" rotWithShape="0">
              <a:srgbClr val="000000">
                <a:alpha val="1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42901" y="274104"/>
            <a:ext cx="9906199" cy="1157242"/>
          </a:xfrm>
        </p:spPr>
        <p:txBody>
          <a:bodyPr>
            <a:normAutofit/>
          </a:bodyPr>
          <a:lstStyle/>
          <a:p>
            <a:pPr algn="ctr"/>
            <a:r>
              <a:rPr lang="nl-NL" sz="4000"/>
              <a:t>Project: Woonconcepten</a:t>
            </a:r>
          </a:p>
        </p:txBody>
      </p:sp>
      <p:grpSp>
        <p:nvGrpSpPr>
          <p:cNvPr id="14" name="Groep 13"/>
          <p:cNvGrpSpPr/>
          <p:nvPr/>
        </p:nvGrpSpPr>
        <p:grpSpPr>
          <a:xfrm>
            <a:off x="1748790" y="1581080"/>
            <a:ext cx="8081010" cy="4800264"/>
            <a:chOff x="-1688430" y="1889356"/>
            <a:chExt cx="7953684" cy="4968644"/>
          </a:xfrm>
        </p:grpSpPr>
        <p:pic>
          <p:nvPicPr>
            <p:cNvPr id="11" name="Afbeelding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3171825"/>
              <a:ext cx="5180570" cy="3686175"/>
            </a:xfrm>
            <a:prstGeom prst="rect">
              <a:avLst/>
            </a:prstGeom>
          </p:spPr>
        </p:pic>
        <p:sp>
          <p:nvSpPr>
            <p:cNvPr id="13" name="Tekstvak 12"/>
            <p:cNvSpPr txBox="1"/>
            <p:nvPr/>
          </p:nvSpPr>
          <p:spPr>
            <a:xfrm>
              <a:off x="-1688430" y="1889356"/>
              <a:ext cx="7953684" cy="4141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786384">
                <a:spcAft>
                  <a:spcPts val="600"/>
                </a:spcAft>
              </a:pPr>
              <a:r>
                <a:rPr lang="nl-NL" sz="20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Woonconcept 1: een appartementencomplex met 8-9 woningen. </a:t>
              </a:r>
              <a:endParaRPr lang="nl-NL" sz="2800" dirty="0"/>
            </a:p>
          </p:txBody>
        </p:sp>
      </p:grpSp>
      <p:pic>
        <p:nvPicPr>
          <p:cNvPr id="3" name="Afbeelding 1821053682" descr="logo-GBD-email-274x60">
            <a:extLst>
              <a:ext uri="{FF2B5EF4-FFF2-40B4-BE49-F238E27FC236}">
                <a16:creationId xmlns:a16="http://schemas.microsoft.com/office/drawing/2014/main" id="{66E1E398-90B0-D682-2DC0-71CAFBF03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16" y="6095594"/>
            <a:ext cx="26130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5003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Slide Background">
            <a:extLst>
              <a:ext uri="{FF2B5EF4-FFF2-40B4-BE49-F238E27FC236}">
                <a16:creationId xmlns:a16="http://schemas.microsoft.com/office/drawing/2014/main" id="{924D84CD-5280-4B52-B96E-8EDAA2B20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3E65D517-46E4-8037-A63D-629DE1253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1" cy="1696413"/>
          </a:xfrm>
          <a:prstGeom prst="rect">
            <a:avLst/>
          </a:prstGeom>
          <a:ln>
            <a:noFill/>
          </a:ln>
          <a:effectLst>
            <a:outerShdw blurRad="304800" dist="114300" dir="5460000" sx="92000" sy="92000" algn="t" rotWithShape="0">
              <a:srgbClr val="000000">
                <a:alpha val="1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8952" y="276198"/>
            <a:ext cx="10477600" cy="1157242"/>
          </a:xfrm>
        </p:spPr>
        <p:txBody>
          <a:bodyPr>
            <a:normAutofit/>
          </a:bodyPr>
          <a:lstStyle/>
          <a:p>
            <a:pPr algn="ctr"/>
            <a:r>
              <a:rPr lang="nl-NL" sz="4000"/>
              <a:t>Project: Woonconcepten</a:t>
            </a:r>
          </a:p>
        </p:txBody>
      </p:sp>
      <p:grpSp>
        <p:nvGrpSpPr>
          <p:cNvPr id="19" name="Groep 18"/>
          <p:cNvGrpSpPr/>
          <p:nvPr/>
        </p:nvGrpSpPr>
        <p:grpSpPr>
          <a:xfrm>
            <a:off x="3375179" y="1772556"/>
            <a:ext cx="5563080" cy="4465925"/>
            <a:chOff x="6641676" y="2148789"/>
            <a:chExt cx="5866128" cy="4709211"/>
          </a:xfrm>
        </p:grpSpPr>
        <p:sp>
          <p:nvSpPr>
            <p:cNvPr id="17" name="Tekstvak 16"/>
            <p:cNvSpPr txBox="1"/>
            <p:nvPr/>
          </p:nvSpPr>
          <p:spPr>
            <a:xfrm>
              <a:off x="6641676" y="2148789"/>
              <a:ext cx="5866128" cy="4219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813816">
                <a:spcAft>
                  <a:spcPts val="600"/>
                </a:spcAft>
              </a:pPr>
              <a:r>
                <a:rPr lang="nl-NL" sz="20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Woonconcept 2: acht boven- en benedenwoningen.</a:t>
              </a:r>
              <a:endParaRPr lang="nl-NL" sz="2400" dirty="0"/>
            </a:p>
          </p:txBody>
        </p:sp>
        <p:pic>
          <p:nvPicPr>
            <p:cNvPr id="18" name="Afbeelding 1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29425" y="3173355"/>
              <a:ext cx="5362575" cy="3684645"/>
            </a:xfrm>
            <a:prstGeom prst="rect">
              <a:avLst/>
            </a:prstGeom>
          </p:spPr>
        </p:pic>
      </p:grpSp>
      <p:pic>
        <p:nvPicPr>
          <p:cNvPr id="3" name="Afbeelding 1821053682" descr="logo-GBD-email-274x60">
            <a:extLst>
              <a:ext uri="{FF2B5EF4-FFF2-40B4-BE49-F238E27FC236}">
                <a16:creationId xmlns:a16="http://schemas.microsoft.com/office/drawing/2014/main" id="{F5D40016-1589-27CE-1563-83C090870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16" y="6095594"/>
            <a:ext cx="26130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116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Bewonersavond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Raadplegen van bewoners</a:t>
            </a:r>
          </a:p>
          <a:p>
            <a:r>
              <a:rPr lang="nl-NL" dirty="0"/>
              <a:t>Wat is er niet bespreekbaar?</a:t>
            </a:r>
          </a:p>
          <a:p>
            <a:r>
              <a:rPr lang="nl-NL" dirty="0"/>
              <a:t>Wat wel?</a:t>
            </a:r>
          </a:p>
          <a:p>
            <a:r>
              <a:rPr lang="nl-NL" dirty="0"/>
              <a:t>Wat doet de gemeente met de input?</a:t>
            </a:r>
          </a:p>
          <a:p>
            <a:endParaRPr lang="nl-NL" dirty="0"/>
          </a:p>
        </p:txBody>
      </p:sp>
      <p:grpSp>
        <p:nvGrpSpPr>
          <p:cNvPr id="4" name="Groep 3"/>
          <p:cNvGrpSpPr/>
          <p:nvPr/>
        </p:nvGrpSpPr>
        <p:grpSpPr>
          <a:xfrm>
            <a:off x="652463" y="5648322"/>
            <a:ext cx="11190684" cy="828677"/>
            <a:chOff x="652463" y="5648322"/>
            <a:chExt cx="11190684" cy="828677"/>
          </a:xfrm>
        </p:grpSpPr>
        <p:sp>
          <p:nvSpPr>
            <p:cNvPr id="5" name="Min 4"/>
            <p:cNvSpPr/>
            <p:nvPr userDrawn="1"/>
          </p:nvSpPr>
          <p:spPr>
            <a:xfrm>
              <a:off x="652463" y="5648324"/>
              <a:ext cx="1507331" cy="828675"/>
            </a:xfrm>
            <a:prstGeom prst="mathMinus">
              <a:avLst/>
            </a:prstGeom>
            <a:solidFill>
              <a:srgbClr val="4AAE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Min 5"/>
            <p:cNvSpPr/>
            <p:nvPr userDrawn="1"/>
          </p:nvSpPr>
          <p:spPr>
            <a:xfrm>
              <a:off x="1406128" y="5648323"/>
              <a:ext cx="4205288" cy="828675"/>
            </a:xfrm>
            <a:prstGeom prst="mathMinus">
              <a:avLst/>
            </a:prstGeom>
            <a:solidFill>
              <a:srgbClr val="1A87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Min 6"/>
            <p:cNvSpPr/>
            <p:nvPr userDrawn="1"/>
          </p:nvSpPr>
          <p:spPr>
            <a:xfrm>
              <a:off x="4480320" y="5648323"/>
              <a:ext cx="3484961" cy="828675"/>
            </a:xfrm>
            <a:prstGeom prst="mathMinus">
              <a:avLst/>
            </a:prstGeom>
            <a:solidFill>
              <a:srgbClr val="A5C1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Min 7"/>
            <p:cNvSpPr/>
            <p:nvPr userDrawn="1"/>
          </p:nvSpPr>
          <p:spPr>
            <a:xfrm>
              <a:off x="6988965" y="5648323"/>
              <a:ext cx="1970307" cy="828675"/>
            </a:xfrm>
            <a:prstGeom prst="mathMinus">
              <a:avLst/>
            </a:prstGeom>
            <a:solidFill>
              <a:srgbClr val="E6B0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9" name="Min 8"/>
            <p:cNvSpPr/>
            <p:nvPr userDrawn="1"/>
          </p:nvSpPr>
          <p:spPr>
            <a:xfrm>
              <a:off x="8178006" y="5648322"/>
              <a:ext cx="3665141" cy="828675"/>
            </a:xfrm>
            <a:prstGeom prst="mathMinus">
              <a:avLst/>
            </a:prstGeom>
            <a:solidFill>
              <a:srgbClr val="9600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52197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Vervolg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Verslag van deze avond</a:t>
            </a:r>
          </a:p>
          <a:p>
            <a:r>
              <a:rPr lang="nl-NL" dirty="0"/>
              <a:t>Reactieformulieren</a:t>
            </a:r>
          </a:p>
          <a:p>
            <a:r>
              <a:rPr lang="nl-NL" dirty="0"/>
              <a:t>(Inschrijvingen voor) De nieuwsbrief</a:t>
            </a:r>
          </a:p>
          <a:p>
            <a:r>
              <a:rPr lang="nl-NL" dirty="0"/>
              <a:t>Reactietijd</a:t>
            </a:r>
          </a:p>
          <a:p>
            <a:r>
              <a:rPr lang="nl-NL" dirty="0"/>
              <a:t>Participatie door de projectontwikkelaar</a:t>
            </a:r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BE210938-D7B1-E202-9DE9-C8BDD41F2E55}"/>
              </a:ext>
            </a:extLst>
          </p:cNvPr>
          <p:cNvGrpSpPr/>
          <p:nvPr/>
        </p:nvGrpSpPr>
        <p:grpSpPr>
          <a:xfrm>
            <a:off x="652463" y="5648322"/>
            <a:ext cx="11190684" cy="828677"/>
            <a:chOff x="652463" y="5648322"/>
            <a:chExt cx="11190684" cy="828677"/>
          </a:xfrm>
        </p:grpSpPr>
        <p:sp>
          <p:nvSpPr>
            <p:cNvPr id="5" name="Min 4">
              <a:extLst>
                <a:ext uri="{FF2B5EF4-FFF2-40B4-BE49-F238E27FC236}">
                  <a16:creationId xmlns:a16="http://schemas.microsoft.com/office/drawing/2014/main" id="{E7471792-710D-FE2B-902E-239B7BE59DDD}"/>
                </a:ext>
              </a:extLst>
            </p:cNvPr>
            <p:cNvSpPr/>
            <p:nvPr userDrawn="1"/>
          </p:nvSpPr>
          <p:spPr>
            <a:xfrm>
              <a:off x="652463" y="5648324"/>
              <a:ext cx="1507331" cy="828675"/>
            </a:xfrm>
            <a:prstGeom prst="mathMinus">
              <a:avLst/>
            </a:prstGeom>
            <a:solidFill>
              <a:srgbClr val="4AAE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Min 5">
              <a:extLst>
                <a:ext uri="{FF2B5EF4-FFF2-40B4-BE49-F238E27FC236}">
                  <a16:creationId xmlns:a16="http://schemas.microsoft.com/office/drawing/2014/main" id="{76375EFD-8938-2A7D-2C89-D0C35F3F68DC}"/>
                </a:ext>
              </a:extLst>
            </p:cNvPr>
            <p:cNvSpPr/>
            <p:nvPr userDrawn="1"/>
          </p:nvSpPr>
          <p:spPr>
            <a:xfrm>
              <a:off x="1406128" y="5648323"/>
              <a:ext cx="4205288" cy="828675"/>
            </a:xfrm>
            <a:prstGeom prst="mathMinus">
              <a:avLst/>
            </a:prstGeom>
            <a:solidFill>
              <a:srgbClr val="1A87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Min 6">
              <a:extLst>
                <a:ext uri="{FF2B5EF4-FFF2-40B4-BE49-F238E27FC236}">
                  <a16:creationId xmlns:a16="http://schemas.microsoft.com/office/drawing/2014/main" id="{941E890C-B780-F163-DA58-C4FCEE9BA94A}"/>
                </a:ext>
              </a:extLst>
            </p:cNvPr>
            <p:cNvSpPr/>
            <p:nvPr userDrawn="1"/>
          </p:nvSpPr>
          <p:spPr>
            <a:xfrm>
              <a:off x="4480320" y="5648323"/>
              <a:ext cx="3484961" cy="828675"/>
            </a:xfrm>
            <a:prstGeom prst="mathMinus">
              <a:avLst/>
            </a:prstGeom>
            <a:solidFill>
              <a:srgbClr val="A5C13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Min 7">
              <a:extLst>
                <a:ext uri="{FF2B5EF4-FFF2-40B4-BE49-F238E27FC236}">
                  <a16:creationId xmlns:a16="http://schemas.microsoft.com/office/drawing/2014/main" id="{E31299C6-A84D-4548-6680-9C8129DC43BF}"/>
                </a:ext>
              </a:extLst>
            </p:cNvPr>
            <p:cNvSpPr/>
            <p:nvPr userDrawn="1"/>
          </p:nvSpPr>
          <p:spPr>
            <a:xfrm>
              <a:off x="6988965" y="5648323"/>
              <a:ext cx="1970307" cy="828675"/>
            </a:xfrm>
            <a:prstGeom prst="mathMinus">
              <a:avLst/>
            </a:prstGeom>
            <a:solidFill>
              <a:srgbClr val="E6B0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9" name="Min 8">
              <a:extLst>
                <a:ext uri="{FF2B5EF4-FFF2-40B4-BE49-F238E27FC236}">
                  <a16:creationId xmlns:a16="http://schemas.microsoft.com/office/drawing/2014/main" id="{B3C2BC4D-4827-08A2-6625-05534A3FF904}"/>
                </a:ext>
              </a:extLst>
            </p:cNvPr>
            <p:cNvSpPr/>
            <p:nvPr userDrawn="1"/>
          </p:nvSpPr>
          <p:spPr>
            <a:xfrm>
              <a:off x="8178006" y="5648322"/>
              <a:ext cx="3665141" cy="828675"/>
            </a:xfrm>
            <a:prstGeom prst="mathMinus">
              <a:avLst/>
            </a:prstGeom>
            <a:solidFill>
              <a:srgbClr val="9600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98110536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nzende rand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409</Words>
  <Application>Microsoft Office PowerPoint</Application>
  <PresentationFormat>Breedbeeld</PresentationFormat>
  <Paragraphs>85</Paragraphs>
  <Slides>10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Kantoorthema</vt:lpstr>
      <vt:lpstr>Het Wisselpad</vt:lpstr>
      <vt:lpstr>Presentatie: inhoud</vt:lpstr>
      <vt:lpstr>Proces</vt:lpstr>
      <vt:lpstr>Project: gemeentelijke doelen</vt:lpstr>
      <vt:lpstr>Project: stedenbouwkundige studie</vt:lpstr>
      <vt:lpstr>Project: Woonconcepten</vt:lpstr>
      <vt:lpstr>Project: Woonconcepten</vt:lpstr>
      <vt:lpstr>Bewonersavond</vt:lpstr>
      <vt:lpstr>Vervolg</vt:lpstr>
      <vt:lpstr>Genoeg gepraat!</vt:lpstr>
    </vt:vector>
  </TitlesOfParts>
  <Company>Ict Rijk van Nijmegen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Rafael Hes</dc:creator>
  <cp:lastModifiedBy>Rafael Hes</cp:lastModifiedBy>
  <cp:revision>27</cp:revision>
  <dcterms:created xsi:type="dcterms:W3CDTF">2024-12-18T11:24:52Z</dcterms:created>
  <dcterms:modified xsi:type="dcterms:W3CDTF">2025-01-29T15:54:14Z</dcterms:modified>
</cp:coreProperties>
</file>