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4622" autoAdjust="0"/>
  </p:normalViewPr>
  <p:slideViewPr>
    <p:cSldViewPr>
      <p:cViewPr varScale="1">
        <p:scale>
          <a:sx n="47" d="100"/>
          <a:sy n="47" d="100"/>
        </p:scale>
        <p:origin x="56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7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91859" y="2220985"/>
            <a:ext cx="200992" cy="20099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75C9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Grp="1" noUngrp="1" noRot="1" noMove="1" noResize="1"/>
          </p:cNvGrpSpPr>
          <p:nvPr/>
        </p:nvGrpSpPr>
        <p:grpSpPr>
          <a:xfrm>
            <a:off x="1028700" y="1028700"/>
            <a:ext cx="16160402" cy="8229600"/>
            <a:chOff x="0" y="0"/>
            <a:chExt cx="4256237" cy="2167467"/>
          </a:xfrm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256237" cy="2167467"/>
            </a:xfrm>
            <a:custGeom>
              <a:avLst/>
              <a:gdLst/>
              <a:ahLst/>
              <a:cxnLst/>
              <a:rect l="l" t="t" r="r" b="b"/>
              <a:pathLst>
                <a:path w="4256237" h="2167467">
                  <a:moveTo>
                    <a:pt x="24432" y="0"/>
                  </a:moveTo>
                  <a:lnTo>
                    <a:pt x="4231805" y="0"/>
                  </a:lnTo>
                  <a:cubicBezTo>
                    <a:pt x="4245299" y="0"/>
                    <a:pt x="4256237" y="10939"/>
                    <a:pt x="4256237" y="24432"/>
                  </a:cubicBezTo>
                  <a:lnTo>
                    <a:pt x="4256237" y="2143034"/>
                  </a:lnTo>
                  <a:cubicBezTo>
                    <a:pt x="4256237" y="2156528"/>
                    <a:pt x="4245299" y="2167467"/>
                    <a:pt x="4231805" y="2167467"/>
                  </a:cubicBezTo>
                  <a:lnTo>
                    <a:pt x="24432" y="2167467"/>
                  </a:lnTo>
                  <a:cubicBezTo>
                    <a:pt x="17953" y="2167467"/>
                    <a:pt x="11738" y="2164893"/>
                    <a:pt x="7156" y="2160311"/>
                  </a:cubicBezTo>
                  <a:cubicBezTo>
                    <a:pt x="2574" y="2155729"/>
                    <a:pt x="0" y="2149514"/>
                    <a:pt x="0" y="2143034"/>
                  </a:cubicBezTo>
                  <a:lnTo>
                    <a:pt x="0" y="24432"/>
                  </a:lnTo>
                  <a:cubicBezTo>
                    <a:pt x="0" y="10939"/>
                    <a:pt x="10939" y="0"/>
                    <a:pt x="244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4256237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867493" y="1385433"/>
            <a:ext cx="3005640" cy="835552"/>
          </a:xfrm>
          <a:custGeom>
            <a:avLst/>
            <a:gdLst/>
            <a:ahLst/>
            <a:cxnLst/>
            <a:rect l="l" t="t" r="r" b="b"/>
            <a:pathLst>
              <a:path w="3005640" h="835552">
                <a:moveTo>
                  <a:pt x="0" y="0"/>
                </a:moveTo>
                <a:lnTo>
                  <a:pt x="3005640" y="0"/>
                </a:lnTo>
                <a:lnTo>
                  <a:pt x="3005640" y="835552"/>
                </a:lnTo>
                <a:lnTo>
                  <a:pt x="0" y="835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2291859" y="7204882"/>
            <a:ext cx="1700474" cy="1338622"/>
          </a:xfrm>
          <a:custGeom>
            <a:avLst/>
            <a:gdLst/>
            <a:ahLst/>
            <a:cxnLst/>
            <a:rect l="l" t="t" r="r" b="b"/>
            <a:pathLst>
              <a:path w="1700474" h="1338622">
                <a:moveTo>
                  <a:pt x="0" y="0"/>
                </a:moveTo>
                <a:lnTo>
                  <a:pt x="1700473" y="0"/>
                </a:lnTo>
                <a:lnTo>
                  <a:pt x="1700473" y="1338621"/>
                </a:lnTo>
                <a:lnTo>
                  <a:pt x="0" y="1338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4748" t="-174857" r="-29146" b="-415238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>
            <a:off x="12105868" y="1950080"/>
            <a:ext cx="914048" cy="1337700"/>
          </a:xfrm>
          <a:custGeom>
            <a:avLst/>
            <a:gdLst/>
            <a:ahLst/>
            <a:cxnLst/>
            <a:rect l="l" t="t" r="r" b="b"/>
            <a:pathLst>
              <a:path w="914048" h="1337700">
                <a:moveTo>
                  <a:pt x="0" y="0"/>
                </a:moveTo>
                <a:lnTo>
                  <a:pt x="914049" y="0"/>
                </a:lnTo>
                <a:lnTo>
                  <a:pt x="914049" y="1337700"/>
                </a:lnTo>
                <a:lnTo>
                  <a:pt x="0" y="1337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18658" t="-332836" r="-96568" b="-258738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>
            <a:off x="14097000" y="4678918"/>
            <a:ext cx="1554476" cy="1588269"/>
          </a:xfrm>
          <a:custGeom>
            <a:avLst/>
            <a:gdLst/>
            <a:ahLst/>
            <a:cxnLst/>
            <a:rect l="l" t="t" r="r" b="b"/>
            <a:pathLst>
              <a:path w="1554476" h="1588269">
                <a:moveTo>
                  <a:pt x="0" y="0"/>
                </a:moveTo>
                <a:lnTo>
                  <a:pt x="1554476" y="0"/>
                </a:lnTo>
                <a:lnTo>
                  <a:pt x="1554476" y="1588269"/>
                </a:lnTo>
                <a:lnTo>
                  <a:pt x="0" y="1588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6418" t="-69183" r="-139130" b="-35094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>
            <a:off x="12045167" y="6999220"/>
            <a:ext cx="1431773" cy="1749945"/>
          </a:xfrm>
          <a:custGeom>
            <a:avLst/>
            <a:gdLst/>
            <a:ahLst/>
            <a:cxnLst/>
            <a:rect l="l" t="t" r="r" b="b"/>
            <a:pathLst>
              <a:path w="1431773" h="1749945">
                <a:moveTo>
                  <a:pt x="0" y="0"/>
                </a:moveTo>
                <a:lnTo>
                  <a:pt x="1431773" y="0"/>
                </a:lnTo>
                <a:lnTo>
                  <a:pt x="1431773" y="1749945"/>
                </a:lnTo>
                <a:lnTo>
                  <a:pt x="0" y="174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0751" t="-430974" r="-87669" b="-10398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>
            <a:off x="1979330" y="2454794"/>
            <a:ext cx="1967514" cy="1920913"/>
          </a:xfrm>
          <a:custGeom>
            <a:avLst/>
            <a:gdLst/>
            <a:ahLst/>
            <a:cxnLst/>
            <a:rect l="l" t="t" r="r" b="b"/>
            <a:pathLst>
              <a:path w="1967514" h="1920913">
                <a:moveTo>
                  <a:pt x="0" y="0"/>
                </a:moveTo>
                <a:lnTo>
                  <a:pt x="1967514" y="0"/>
                </a:lnTo>
                <a:lnTo>
                  <a:pt x="1967514" y="1920914"/>
                </a:lnTo>
                <a:lnTo>
                  <a:pt x="0" y="19209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907" t="-257790" r="-256109" b="-16982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>
            <a:off x="4575870" y="5836469"/>
            <a:ext cx="1148571" cy="1162751"/>
          </a:xfrm>
          <a:custGeom>
            <a:avLst/>
            <a:gdLst/>
            <a:ahLst/>
            <a:cxnLst/>
            <a:rect l="l" t="t" r="r" b="b"/>
            <a:pathLst>
              <a:path w="1148571" h="1162751">
                <a:moveTo>
                  <a:pt x="0" y="0"/>
                </a:moveTo>
                <a:lnTo>
                  <a:pt x="1148571" y="0"/>
                </a:lnTo>
                <a:lnTo>
                  <a:pt x="1148571" y="1162752"/>
                </a:lnTo>
                <a:lnTo>
                  <a:pt x="0" y="11627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7745" t="-424836" r="-218804" b="-71410"/>
            </a:stretch>
          </a:blipFill>
        </p:spPr>
        <p:txBody>
          <a:bodyPr/>
          <a:lstStyle/>
          <a:p>
            <a:endParaRPr lang="nl-NL"/>
          </a:p>
        </p:txBody>
      </p:sp>
      <p:pic>
        <p:nvPicPr>
          <p:cNvPr id="26" name="Afbeelding 25" descr="Afbeelding met logo, symbool, embleem, Kinderkunst&#10;&#10;Door AI gegenereerde inhoud is mogelijk onjuist.">
            <a:extLst>
              <a:ext uri="{FF2B5EF4-FFF2-40B4-BE49-F238E27FC236}">
                <a16:creationId xmlns:a16="http://schemas.microsoft.com/office/drawing/2014/main" id="{B9994F59-BE12-3120-E034-63E68E6D41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79" y="2122079"/>
            <a:ext cx="5782497" cy="5943122"/>
          </a:xfrm>
          <a:prstGeom prst="rect">
            <a:avLst/>
          </a:prstGeom>
        </p:spPr>
      </p:pic>
      <p:sp>
        <p:nvSpPr>
          <p:cNvPr id="22" name="Freeform 22"/>
          <p:cNvSpPr/>
          <p:nvPr/>
        </p:nvSpPr>
        <p:spPr>
          <a:xfrm>
            <a:off x="5603376" y="1450552"/>
            <a:ext cx="1274705" cy="1142917"/>
          </a:xfrm>
          <a:custGeom>
            <a:avLst/>
            <a:gdLst/>
            <a:ahLst/>
            <a:cxnLst/>
            <a:rect l="l" t="t" r="r" b="b"/>
            <a:pathLst>
              <a:path w="1274705" h="1142917">
                <a:moveTo>
                  <a:pt x="0" y="0"/>
                </a:moveTo>
                <a:lnTo>
                  <a:pt x="1274704" y="0"/>
                </a:lnTo>
                <a:lnTo>
                  <a:pt x="1274704" y="1142917"/>
                </a:lnTo>
                <a:lnTo>
                  <a:pt x="0" y="11429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9145" t="-176185" r="-267331" b="-365342"/>
            </a:stretch>
          </a:blipFill>
        </p:spPr>
        <p:txBody>
          <a:bodyPr/>
          <a:lstStyle/>
          <a:p>
            <a:endParaRPr lang="nl-NL"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7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29AB50-F166-6A31-C29B-90066651D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FFC653C-8768-9093-3586-D2B4DAA16276}"/>
              </a:ext>
            </a:extLst>
          </p:cNvPr>
          <p:cNvGrpSpPr/>
          <p:nvPr/>
        </p:nvGrpSpPr>
        <p:grpSpPr>
          <a:xfrm>
            <a:off x="2291859" y="2220985"/>
            <a:ext cx="200992" cy="20099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63A9826-9497-8D8E-F4DC-D5B7132924D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75C9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CC2AEA2-1DBA-12F2-36AC-07BD68CB3627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7B63F2B-2E49-4DA7-45E2-851F82E6132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28700" y="1028700"/>
            <a:ext cx="16160402" cy="8229600"/>
            <a:chOff x="0" y="0"/>
            <a:chExt cx="4256237" cy="216746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F9C1B68-EDE3-C848-55C3-69CCE48567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256237" cy="2167467"/>
            </a:xfrm>
            <a:custGeom>
              <a:avLst/>
              <a:gdLst/>
              <a:ahLst/>
              <a:cxnLst/>
              <a:rect l="l" t="t" r="r" b="b"/>
              <a:pathLst>
                <a:path w="4256237" h="2167467">
                  <a:moveTo>
                    <a:pt x="24432" y="0"/>
                  </a:moveTo>
                  <a:lnTo>
                    <a:pt x="4231805" y="0"/>
                  </a:lnTo>
                  <a:cubicBezTo>
                    <a:pt x="4245299" y="0"/>
                    <a:pt x="4256237" y="10939"/>
                    <a:pt x="4256237" y="24432"/>
                  </a:cubicBezTo>
                  <a:lnTo>
                    <a:pt x="4256237" y="2143034"/>
                  </a:lnTo>
                  <a:cubicBezTo>
                    <a:pt x="4256237" y="2156528"/>
                    <a:pt x="4245299" y="2167467"/>
                    <a:pt x="4231805" y="2167467"/>
                  </a:cubicBezTo>
                  <a:lnTo>
                    <a:pt x="24432" y="2167467"/>
                  </a:lnTo>
                  <a:cubicBezTo>
                    <a:pt x="17953" y="2167467"/>
                    <a:pt x="11738" y="2164893"/>
                    <a:pt x="7156" y="2160311"/>
                  </a:cubicBezTo>
                  <a:cubicBezTo>
                    <a:pt x="2574" y="2155729"/>
                    <a:pt x="0" y="2149514"/>
                    <a:pt x="0" y="2143034"/>
                  </a:cubicBezTo>
                  <a:lnTo>
                    <a:pt x="0" y="24432"/>
                  </a:lnTo>
                  <a:cubicBezTo>
                    <a:pt x="0" y="10939"/>
                    <a:pt x="10939" y="0"/>
                    <a:pt x="244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EFB2FAC-18D8-8717-3275-F76CEE98BCA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4256237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63F990A9-C3E6-D407-B660-9A9F8001A1AC}"/>
              </a:ext>
            </a:extLst>
          </p:cNvPr>
          <p:cNvSpPr txBox="1">
            <a:spLocks/>
          </p:cNvSpPr>
          <p:nvPr/>
        </p:nvSpPr>
        <p:spPr>
          <a:xfrm>
            <a:off x="2287310" y="2019300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b="1" dirty="0"/>
              <a:t>Opdracht 1: </a:t>
            </a:r>
            <a:r>
              <a:rPr lang="nl-NL" b="1" dirty="0" err="1"/>
              <a:t>Mini-debat</a:t>
            </a:r>
            <a:endParaRPr lang="nl-NL" b="1" dirty="0"/>
          </a:p>
        </p:txBody>
      </p:sp>
      <p:sp>
        <p:nvSpPr>
          <p:cNvPr id="17" name="Ondertitel 2">
            <a:extLst>
              <a:ext uri="{FF2B5EF4-FFF2-40B4-BE49-F238E27FC236}">
                <a16:creationId xmlns:a16="http://schemas.microsoft.com/office/drawing/2014/main" id="{08ECE8B0-CEF0-0041-3025-0BE7546EC125}"/>
              </a:ext>
            </a:extLst>
          </p:cNvPr>
          <p:cNvSpPr txBox="1">
            <a:spLocks/>
          </p:cNvSpPr>
          <p:nvPr/>
        </p:nvSpPr>
        <p:spPr>
          <a:xfrm>
            <a:off x="2310702" y="3376684"/>
            <a:ext cx="13919898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“Wat zou jij veranderen in je buurt of op school als jij burgemeester was?”</a:t>
            </a:r>
          </a:p>
          <a:p>
            <a:pPr marL="0" indent="0">
              <a:buNone/>
            </a:pPr>
            <a:endParaRPr lang="nl-NL" dirty="0"/>
          </a:p>
          <a:p>
            <a:pPr>
              <a:buFont typeface="Wingdings" panose="05000000000000000000" pitchFamily="2" charset="2"/>
              <a:buChar char="è"/>
            </a:pPr>
            <a:r>
              <a:rPr lang="nl-NL" dirty="0"/>
              <a:t>Maak tweetallen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NL" dirty="0"/>
              <a:t>Zet jullie ideeën in een </a:t>
            </a:r>
            <a:r>
              <a:rPr lang="nl-NL" dirty="0" err="1"/>
              <a:t>mindmap</a:t>
            </a:r>
            <a:endParaRPr lang="nl-NL" dirty="0"/>
          </a:p>
          <a:p>
            <a:pPr>
              <a:buFont typeface="Wingdings" panose="05000000000000000000" pitchFamily="2" charset="2"/>
              <a:buChar char="è"/>
            </a:pPr>
            <a:r>
              <a:rPr lang="nl-NL" dirty="0"/>
              <a:t>Kom naar voren en schrijf 1 idee op het bord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NL" dirty="0"/>
              <a:t>Kies klassikaal welk idee het beste is, welk idee krijgt de meeste stemmen?</a:t>
            </a:r>
          </a:p>
          <a:p>
            <a:pPr>
              <a:buFont typeface="Wingdings" panose="05000000000000000000" pitchFamily="2" charset="2"/>
              <a:buChar char="è"/>
            </a:pPr>
            <a:endParaRPr lang="nl-NL" dirty="0"/>
          </a:p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1ECB938-E34F-63A4-FC1E-93B45B4F2448}"/>
              </a:ext>
            </a:extLst>
          </p:cNvPr>
          <p:cNvSpPr txBox="1"/>
          <p:nvPr/>
        </p:nvSpPr>
        <p:spPr>
          <a:xfrm>
            <a:off x="9753600" y="84963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Lesmateriaal 2025 -2026 – gemeente Bergen op Zoom</a:t>
            </a:r>
          </a:p>
        </p:txBody>
      </p:sp>
    </p:spTree>
    <p:extLst>
      <p:ext uri="{BB962C8B-B14F-4D97-AF65-F5344CB8AC3E}">
        <p14:creationId xmlns:p14="http://schemas.microsoft.com/office/powerpoint/2010/main" val="3172343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7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7F62FD-AE0A-09E8-170E-A1C382F67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FC46B7C-B2C1-716B-3C21-A2D345797DB3}"/>
              </a:ext>
            </a:extLst>
          </p:cNvPr>
          <p:cNvGrpSpPr/>
          <p:nvPr/>
        </p:nvGrpSpPr>
        <p:grpSpPr>
          <a:xfrm>
            <a:off x="2291859" y="2220985"/>
            <a:ext cx="200992" cy="20099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ACC5EA7-4D9B-F398-B8B7-767D50F2E65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75C9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AF976F5-EDC7-1C37-FF11-3DFFE2171EF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1D84BF9-ADCA-FBBF-0771-F06FD7149FB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28700" y="1028700"/>
            <a:ext cx="16160402" cy="8229600"/>
            <a:chOff x="0" y="0"/>
            <a:chExt cx="4256237" cy="216746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0795FC6-EC57-CFC8-B3A0-900DCCD22DC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256237" cy="2167467"/>
            </a:xfrm>
            <a:custGeom>
              <a:avLst/>
              <a:gdLst/>
              <a:ahLst/>
              <a:cxnLst/>
              <a:rect l="l" t="t" r="r" b="b"/>
              <a:pathLst>
                <a:path w="4256237" h="2167467">
                  <a:moveTo>
                    <a:pt x="24432" y="0"/>
                  </a:moveTo>
                  <a:lnTo>
                    <a:pt x="4231805" y="0"/>
                  </a:lnTo>
                  <a:cubicBezTo>
                    <a:pt x="4245299" y="0"/>
                    <a:pt x="4256237" y="10939"/>
                    <a:pt x="4256237" y="24432"/>
                  </a:cubicBezTo>
                  <a:lnTo>
                    <a:pt x="4256237" y="2143034"/>
                  </a:lnTo>
                  <a:cubicBezTo>
                    <a:pt x="4256237" y="2156528"/>
                    <a:pt x="4245299" y="2167467"/>
                    <a:pt x="4231805" y="2167467"/>
                  </a:cubicBezTo>
                  <a:lnTo>
                    <a:pt x="24432" y="2167467"/>
                  </a:lnTo>
                  <a:cubicBezTo>
                    <a:pt x="17953" y="2167467"/>
                    <a:pt x="11738" y="2164893"/>
                    <a:pt x="7156" y="2160311"/>
                  </a:cubicBezTo>
                  <a:cubicBezTo>
                    <a:pt x="2574" y="2155729"/>
                    <a:pt x="0" y="2149514"/>
                    <a:pt x="0" y="2143034"/>
                  </a:cubicBezTo>
                  <a:lnTo>
                    <a:pt x="0" y="24432"/>
                  </a:lnTo>
                  <a:cubicBezTo>
                    <a:pt x="0" y="10939"/>
                    <a:pt x="10939" y="0"/>
                    <a:pt x="244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7545CF8-595A-EC70-5F88-5EB01F522B0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4256237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F8202D05-54DD-F4D7-9604-5A4A9D97B50B}"/>
              </a:ext>
            </a:extLst>
          </p:cNvPr>
          <p:cNvSpPr txBox="1">
            <a:spLocks/>
          </p:cNvSpPr>
          <p:nvPr/>
        </p:nvSpPr>
        <p:spPr>
          <a:xfrm>
            <a:off x="2287310" y="2019300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b="1" dirty="0"/>
              <a:t>Opdracht 2: Maak een poster!</a:t>
            </a:r>
          </a:p>
        </p:txBody>
      </p:sp>
      <p:sp>
        <p:nvSpPr>
          <p:cNvPr id="17" name="Ondertitel 2">
            <a:extLst>
              <a:ext uri="{FF2B5EF4-FFF2-40B4-BE49-F238E27FC236}">
                <a16:creationId xmlns:a16="http://schemas.microsoft.com/office/drawing/2014/main" id="{123F6E64-1178-9227-E227-437DD9C519DA}"/>
              </a:ext>
            </a:extLst>
          </p:cNvPr>
          <p:cNvSpPr txBox="1">
            <a:spLocks/>
          </p:cNvSpPr>
          <p:nvPr/>
        </p:nvSpPr>
        <p:spPr>
          <a:xfrm>
            <a:off x="2310702" y="3376684"/>
            <a:ext cx="13919898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Presenteer jezelf of een klasgenoot voor als kinderburgemeester.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Hulpvragen:</a:t>
            </a:r>
          </a:p>
          <a:p>
            <a:r>
              <a:rPr lang="nl-NL" dirty="0"/>
              <a:t>Wat vind jij belangrijk?</a:t>
            </a:r>
          </a:p>
          <a:p>
            <a:r>
              <a:rPr lang="nl-NL" dirty="0"/>
              <a:t>Waarom moet jij kinderburgemeester worden?</a:t>
            </a:r>
          </a:p>
          <a:p>
            <a:r>
              <a:rPr lang="nl-NL" dirty="0"/>
              <a:t>Wat zou jij veranderen?</a:t>
            </a:r>
          </a:p>
          <a:p>
            <a:r>
              <a:rPr lang="nl-NL" dirty="0"/>
              <a:t>Waar ben je goed in?</a:t>
            </a:r>
          </a:p>
          <a:p>
            <a:r>
              <a:rPr lang="nl-NL" dirty="0"/>
              <a:t>Hoe ga je dat doen?</a:t>
            </a:r>
          </a:p>
          <a:p>
            <a:pPr>
              <a:buFont typeface="Wingdings" panose="05000000000000000000" pitchFamily="2" charset="2"/>
              <a:buChar char="è"/>
            </a:pPr>
            <a:endParaRPr lang="nl-NL" dirty="0"/>
          </a:p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98EF427-B82D-E3D9-AD12-8B9E2F407755}"/>
              </a:ext>
            </a:extLst>
          </p:cNvPr>
          <p:cNvSpPr txBox="1"/>
          <p:nvPr/>
        </p:nvSpPr>
        <p:spPr>
          <a:xfrm>
            <a:off x="9753600" y="84963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Lesmateriaal 2025 -2026 – gemeente Bergen op Zoom</a:t>
            </a:r>
          </a:p>
        </p:txBody>
      </p:sp>
    </p:spTree>
    <p:extLst>
      <p:ext uri="{BB962C8B-B14F-4D97-AF65-F5344CB8AC3E}">
        <p14:creationId xmlns:p14="http://schemas.microsoft.com/office/powerpoint/2010/main" val="2944847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7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E8CC54-DFAE-F879-EF62-D74A683A0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81B5CB9-1313-BFBC-F8FD-B42A0E8106A5}"/>
              </a:ext>
            </a:extLst>
          </p:cNvPr>
          <p:cNvGrpSpPr/>
          <p:nvPr/>
        </p:nvGrpSpPr>
        <p:grpSpPr>
          <a:xfrm>
            <a:off x="2291859" y="2220985"/>
            <a:ext cx="200992" cy="20099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A211547-AA77-7230-4E7D-059DD565A5E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75C9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694CFA2-1244-658B-87A8-9C1C2246A6F9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97D8806-8909-B958-8DCB-12212AE7E1E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28700" y="1028700"/>
            <a:ext cx="16160402" cy="8229600"/>
            <a:chOff x="0" y="0"/>
            <a:chExt cx="4256237" cy="216746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D31B932-74FF-F6DA-7008-61DD918634E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256237" cy="2167467"/>
            </a:xfrm>
            <a:custGeom>
              <a:avLst/>
              <a:gdLst/>
              <a:ahLst/>
              <a:cxnLst/>
              <a:rect l="l" t="t" r="r" b="b"/>
              <a:pathLst>
                <a:path w="4256237" h="2167467">
                  <a:moveTo>
                    <a:pt x="24432" y="0"/>
                  </a:moveTo>
                  <a:lnTo>
                    <a:pt x="4231805" y="0"/>
                  </a:lnTo>
                  <a:cubicBezTo>
                    <a:pt x="4245299" y="0"/>
                    <a:pt x="4256237" y="10939"/>
                    <a:pt x="4256237" y="24432"/>
                  </a:cubicBezTo>
                  <a:lnTo>
                    <a:pt x="4256237" y="2143034"/>
                  </a:lnTo>
                  <a:cubicBezTo>
                    <a:pt x="4256237" y="2156528"/>
                    <a:pt x="4245299" y="2167467"/>
                    <a:pt x="4231805" y="2167467"/>
                  </a:cubicBezTo>
                  <a:lnTo>
                    <a:pt x="24432" y="2167467"/>
                  </a:lnTo>
                  <a:cubicBezTo>
                    <a:pt x="17953" y="2167467"/>
                    <a:pt x="11738" y="2164893"/>
                    <a:pt x="7156" y="2160311"/>
                  </a:cubicBezTo>
                  <a:cubicBezTo>
                    <a:pt x="2574" y="2155729"/>
                    <a:pt x="0" y="2149514"/>
                    <a:pt x="0" y="2143034"/>
                  </a:cubicBezTo>
                  <a:lnTo>
                    <a:pt x="0" y="24432"/>
                  </a:lnTo>
                  <a:cubicBezTo>
                    <a:pt x="0" y="10939"/>
                    <a:pt x="10939" y="0"/>
                    <a:pt x="244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FC7EFED-5A82-5A6F-15F3-0B9CD47B0E5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4256237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66F882B7-F4A1-859B-003C-0E31DC44FB0A}"/>
              </a:ext>
            </a:extLst>
          </p:cNvPr>
          <p:cNvSpPr txBox="1">
            <a:spLocks/>
          </p:cNvSpPr>
          <p:nvPr/>
        </p:nvSpPr>
        <p:spPr>
          <a:xfrm>
            <a:off x="2287310" y="2019300"/>
            <a:ext cx="1074289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b="1" dirty="0"/>
              <a:t>Opdracht 3: In gesprek met de burgemeester</a:t>
            </a:r>
          </a:p>
        </p:txBody>
      </p:sp>
      <p:sp>
        <p:nvSpPr>
          <p:cNvPr id="17" name="Ondertitel 2">
            <a:extLst>
              <a:ext uri="{FF2B5EF4-FFF2-40B4-BE49-F238E27FC236}">
                <a16:creationId xmlns:a16="http://schemas.microsoft.com/office/drawing/2014/main" id="{4E0A3E99-9542-92BE-BC46-4F00B22DC772}"/>
              </a:ext>
            </a:extLst>
          </p:cNvPr>
          <p:cNvSpPr txBox="1">
            <a:spLocks/>
          </p:cNvSpPr>
          <p:nvPr/>
        </p:nvSpPr>
        <p:spPr>
          <a:xfrm>
            <a:off x="2337998" y="3341002"/>
            <a:ext cx="13919898" cy="7000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Bekijk het filmpje van de Pluimen uitreiking met de burgemeester.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2A7E330-C638-6991-3DB0-6635D1AB1463}"/>
              </a:ext>
            </a:extLst>
          </p:cNvPr>
          <p:cNvSpPr txBox="1"/>
          <p:nvPr/>
        </p:nvSpPr>
        <p:spPr>
          <a:xfrm>
            <a:off x="9753600" y="84963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Lesmateriaal 2025 -2026 – gemeente Bergen op Zoom</a:t>
            </a:r>
          </a:p>
        </p:txBody>
      </p:sp>
    </p:spTree>
    <p:extLst>
      <p:ext uri="{BB962C8B-B14F-4D97-AF65-F5344CB8AC3E}">
        <p14:creationId xmlns:p14="http://schemas.microsoft.com/office/powerpoint/2010/main" val="3260921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7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E5E10A-BAB1-1A13-C54D-8F5FA00C7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30816F8-408D-8160-202F-DBA081B4E7A2}"/>
              </a:ext>
            </a:extLst>
          </p:cNvPr>
          <p:cNvGrpSpPr/>
          <p:nvPr/>
        </p:nvGrpSpPr>
        <p:grpSpPr>
          <a:xfrm>
            <a:off x="2291859" y="2220985"/>
            <a:ext cx="200992" cy="20099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29FB168-2435-D193-D0D0-BEB7D5953E8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75C9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E5492CA-2A94-23C3-ECE5-D89297CB45B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426EF09-8003-A4A9-2624-67F87B495E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28700" y="1028700"/>
            <a:ext cx="16160402" cy="8229600"/>
            <a:chOff x="0" y="0"/>
            <a:chExt cx="4256237" cy="216746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F9FF963-B994-8FE8-80CE-84A499DE5D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256237" cy="2167467"/>
            </a:xfrm>
            <a:custGeom>
              <a:avLst/>
              <a:gdLst/>
              <a:ahLst/>
              <a:cxnLst/>
              <a:rect l="l" t="t" r="r" b="b"/>
              <a:pathLst>
                <a:path w="4256237" h="2167467">
                  <a:moveTo>
                    <a:pt x="24432" y="0"/>
                  </a:moveTo>
                  <a:lnTo>
                    <a:pt x="4231805" y="0"/>
                  </a:lnTo>
                  <a:cubicBezTo>
                    <a:pt x="4245299" y="0"/>
                    <a:pt x="4256237" y="10939"/>
                    <a:pt x="4256237" y="24432"/>
                  </a:cubicBezTo>
                  <a:lnTo>
                    <a:pt x="4256237" y="2143034"/>
                  </a:lnTo>
                  <a:cubicBezTo>
                    <a:pt x="4256237" y="2156528"/>
                    <a:pt x="4245299" y="2167467"/>
                    <a:pt x="4231805" y="2167467"/>
                  </a:cubicBezTo>
                  <a:lnTo>
                    <a:pt x="24432" y="2167467"/>
                  </a:lnTo>
                  <a:cubicBezTo>
                    <a:pt x="17953" y="2167467"/>
                    <a:pt x="11738" y="2164893"/>
                    <a:pt x="7156" y="2160311"/>
                  </a:cubicBezTo>
                  <a:cubicBezTo>
                    <a:pt x="2574" y="2155729"/>
                    <a:pt x="0" y="2149514"/>
                    <a:pt x="0" y="2143034"/>
                  </a:cubicBezTo>
                  <a:lnTo>
                    <a:pt x="0" y="24432"/>
                  </a:lnTo>
                  <a:cubicBezTo>
                    <a:pt x="0" y="10939"/>
                    <a:pt x="10939" y="0"/>
                    <a:pt x="244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22072C2-075A-A5C9-7FD1-7B3C3A9AAD9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4256237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9" name="964fc6ddc94e5865729e314ded1718e1">
            <a:hlinkClick r:id="" action="ppaction://media"/>
            <a:extLst>
              <a:ext uri="{FF2B5EF4-FFF2-40B4-BE49-F238E27FC236}">
                <a16:creationId xmlns:a16="http://schemas.microsoft.com/office/drawing/2014/main" id="{83D364B4-B318-4733-7FED-172FDC11E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4830" y="1457703"/>
            <a:ext cx="12948141" cy="72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2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7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F35E16-52E7-8D5F-0CC6-D1026AC74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B666175-B719-B8C0-28CE-77348E71EF0E}"/>
              </a:ext>
            </a:extLst>
          </p:cNvPr>
          <p:cNvGrpSpPr/>
          <p:nvPr/>
        </p:nvGrpSpPr>
        <p:grpSpPr>
          <a:xfrm>
            <a:off x="2291859" y="2220985"/>
            <a:ext cx="200992" cy="20099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C035536-446A-DA51-12F9-D4D9F3E3675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75C9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82A31E8-CCB2-6F57-70D3-59A5F5A23C50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09E8F64-12A6-4C3A-1A84-F77A13E872E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28700" y="1028700"/>
            <a:ext cx="16160402" cy="8229600"/>
            <a:chOff x="0" y="0"/>
            <a:chExt cx="4256237" cy="216746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C7951EE-4530-1C84-661D-995437B2554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256237" cy="2167467"/>
            </a:xfrm>
            <a:custGeom>
              <a:avLst/>
              <a:gdLst/>
              <a:ahLst/>
              <a:cxnLst/>
              <a:rect l="l" t="t" r="r" b="b"/>
              <a:pathLst>
                <a:path w="4256237" h="2167467">
                  <a:moveTo>
                    <a:pt x="24432" y="0"/>
                  </a:moveTo>
                  <a:lnTo>
                    <a:pt x="4231805" y="0"/>
                  </a:lnTo>
                  <a:cubicBezTo>
                    <a:pt x="4245299" y="0"/>
                    <a:pt x="4256237" y="10939"/>
                    <a:pt x="4256237" y="24432"/>
                  </a:cubicBezTo>
                  <a:lnTo>
                    <a:pt x="4256237" y="2143034"/>
                  </a:lnTo>
                  <a:cubicBezTo>
                    <a:pt x="4256237" y="2156528"/>
                    <a:pt x="4245299" y="2167467"/>
                    <a:pt x="4231805" y="2167467"/>
                  </a:cubicBezTo>
                  <a:lnTo>
                    <a:pt x="24432" y="2167467"/>
                  </a:lnTo>
                  <a:cubicBezTo>
                    <a:pt x="17953" y="2167467"/>
                    <a:pt x="11738" y="2164893"/>
                    <a:pt x="7156" y="2160311"/>
                  </a:cubicBezTo>
                  <a:cubicBezTo>
                    <a:pt x="2574" y="2155729"/>
                    <a:pt x="0" y="2149514"/>
                    <a:pt x="0" y="2143034"/>
                  </a:cubicBezTo>
                  <a:lnTo>
                    <a:pt x="0" y="24432"/>
                  </a:lnTo>
                  <a:cubicBezTo>
                    <a:pt x="0" y="10939"/>
                    <a:pt x="10939" y="0"/>
                    <a:pt x="244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58CE5BC-569F-D2AE-D3A3-269E51B004A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4256237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5DA5BBF6-C8D2-2447-74F3-108418AFE18B}"/>
              </a:ext>
            </a:extLst>
          </p:cNvPr>
          <p:cNvSpPr txBox="1">
            <a:spLocks/>
          </p:cNvSpPr>
          <p:nvPr/>
        </p:nvSpPr>
        <p:spPr>
          <a:xfrm>
            <a:off x="2287310" y="2019300"/>
            <a:ext cx="1074289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b="1" dirty="0"/>
              <a:t>Opdracht 3: In gesprek met de burgemeester</a:t>
            </a:r>
          </a:p>
        </p:txBody>
      </p:sp>
      <p:sp>
        <p:nvSpPr>
          <p:cNvPr id="17" name="Ondertitel 2">
            <a:extLst>
              <a:ext uri="{FF2B5EF4-FFF2-40B4-BE49-F238E27FC236}">
                <a16:creationId xmlns:a16="http://schemas.microsoft.com/office/drawing/2014/main" id="{EB3A1578-E9B5-09CF-6E63-DD58FF6AB6AA}"/>
              </a:ext>
            </a:extLst>
          </p:cNvPr>
          <p:cNvSpPr txBox="1">
            <a:spLocks/>
          </p:cNvSpPr>
          <p:nvPr/>
        </p:nvSpPr>
        <p:spPr>
          <a:xfrm>
            <a:off x="2337998" y="3341002"/>
            <a:ext cx="13919898" cy="7000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De burgemeester heeft veel taken. Zoals het uitreiken van pluimen of medailles, maar wat doet ze nog meer? Bespreek dit samen in de klas. </a:t>
            </a:r>
          </a:p>
          <a:p>
            <a:pPr marL="0" indent="0">
              <a:buNone/>
            </a:pPr>
            <a:endParaRPr lang="nl-NL" dirty="0"/>
          </a:p>
          <a:p>
            <a:pPr>
              <a:buFont typeface="Wingdings" panose="05000000000000000000" pitchFamily="2" charset="2"/>
              <a:buChar char="è"/>
            </a:pPr>
            <a:r>
              <a:rPr lang="nl-NL" dirty="0"/>
              <a:t>Wat doet een burgemeester?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NL" dirty="0"/>
              <a:t>Wat zou jij willen veranderen?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NL" dirty="0"/>
              <a:t>Wat zou je haar willen vragen?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D401405-29A9-50C0-8255-002A31024925}"/>
              </a:ext>
            </a:extLst>
          </p:cNvPr>
          <p:cNvSpPr txBox="1"/>
          <p:nvPr/>
        </p:nvSpPr>
        <p:spPr>
          <a:xfrm>
            <a:off x="9753600" y="84963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Lesmateriaal 2025 -2026 – gemeente Bergen op Zoom</a:t>
            </a:r>
          </a:p>
        </p:txBody>
      </p:sp>
    </p:spTree>
    <p:extLst>
      <p:ext uri="{BB962C8B-B14F-4D97-AF65-F5344CB8AC3E}">
        <p14:creationId xmlns:p14="http://schemas.microsoft.com/office/powerpoint/2010/main" val="504986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7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A1AD6C-9F63-4F51-189D-B9396A7CE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77EBA4-D2E0-D761-1DA0-A359C434E1DD}"/>
              </a:ext>
            </a:extLst>
          </p:cNvPr>
          <p:cNvGrpSpPr/>
          <p:nvPr/>
        </p:nvGrpSpPr>
        <p:grpSpPr>
          <a:xfrm>
            <a:off x="2291859" y="2220985"/>
            <a:ext cx="200992" cy="20099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97E043C-E8A4-FC95-BC2B-F015912B4E9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75C9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FE975DF-F598-5930-8FA7-3AFD290D4B0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C7DBF2E-CA78-F3C6-99ED-FCA38D52832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28700" y="1028700"/>
            <a:ext cx="16160402" cy="8229600"/>
            <a:chOff x="0" y="0"/>
            <a:chExt cx="4256237" cy="216746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F4F1DAE-4709-9F7B-80E7-FEFE9793078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256237" cy="2167467"/>
            </a:xfrm>
            <a:custGeom>
              <a:avLst/>
              <a:gdLst/>
              <a:ahLst/>
              <a:cxnLst/>
              <a:rect l="l" t="t" r="r" b="b"/>
              <a:pathLst>
                <a:path w="4256237" h="2167467">
                  <a:moveTo>
                    <a:pt x="24432" y="0"/>
                  </a:moveTo>
                  <a:lnTo>
                    <a:pt x="4231805" y="0"/>
                  </a:lnTo>
                  <a:cubicBezTo>
                    <a:pt x="4245299" y="0"/>
                    <a:pt x="4256237" y="10939"/>
                    <a:pt x="4256237" y="24432"/>
                  </a:cubicBezTo>
                  <a:lnTo>
                    <a:pt x="4256237" y="2143034"/>
                  </a:lnTo>
                  <a:cubicBezTo>
                    <a:pt x="4256237" y="2156528"/>
                    <a:pt x="4245299" y="2167467"/>
                    <a:pt x="4231805" y="2167467"/>
                  </a:cubicBezTo>
                  <a:lnTo>
                    <a:pt x="24432" y="2167467"/>
                  </a:lnTo>
                  <a:cubicBezTo>
                    <a:pt x="17953" y="2167467"/>
                    <a:pt x="11738" y="2164893"/>
                    <a:pt x="7156" y="2160311"/>
                  </a:cubicBezTo>
                  <a:cubicBezTo>
                    <a:pt x="2574" y="2155729"/>
                    <a:pt x="0" y="2149514"/>
                    <a:pt x="0" y="2143034"/>
                  </a:cubicBezTo>
                  <a:lnTo>
                    <a:pt x="0" y="24432"/>
                  </a:lnTo>
                  <a:cubicBezTo>
                    <a:pt x="0" y="10939"/>
                    <a:pt x="10939" y="0"/>
                    <a:pt x="244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25DF234-6666-D1C5-CBAC-37A74CC82FB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4256237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BEDE7318-A865-FBA9-2506-8CBEE0684A70}"/>
              </a:ext>
            </a:extLst>
          </p:cNvPr>
          <p:cNvSpPr txBox="1">
            <a:spLocks/>
          </p:cNvSpPr>
          <p:nvPr/>
        </p:nvSpPr>
        <p:spPr>
          <a:xfrm>
            <a:off x="2287310" y="2019300"/>
            <a:ext cx="1074289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b="1" dirty="0"/>
              <a:t>Extra: Huiswerkopdracht</a:t>
            </a:r>
          </a:p>
        </p:txBody>
      </p:sp>
      <p:sp>
        <p:nvSpPr>
          <p:cNvPr id="17" name="Ondertitel 2">
            <a:extLst>
              <a:ext uri="{FF2B5EF4-FFF2-40B4-BE49-F238E27FC236}">
                <a16:creationId xmlns:a16="http://schemas.microsoft.com/office/drawing/2014/main" id="{700B613B-D830-6A3D-3D2E-8DFA9AC502ED}"/>
              </a:ext>
            </a:extLst>
          </p:cNvPr>
          <p:cNvSpPr txBox="1">
            <a:spLocks/>
          </p:cNvSpPr>
          <p:nvPr/>
        </p:nvSpPr>
        <p:spPr>
          <a:xfrm>
            <a:off x="2337998" y="3341002"/>
            <a:ext cx="13919898" cy="7000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Geen tijd in de klas? Neem dit blaadje mee: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i="1" dirty="0"/>
              <a:t>“Als ik één dag burgemeester was, dan … “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Teken of schrijf jouw ideeën. Lever het in bij de juf of meester. </a:t>
            </a:r>
            <a:r>
              <a:rPr lang="nl-NL" b="1" dirty="0"/>
              <a:t>Misschien bespreken we jouw idee in de klas!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2E1B602-6365-0800-10DD-E00DAAB7A0F6}"/>
              </a:ext>
            </a:extLst>
          </p:cNvPr>
          <p:cNvSpPr txBox="1"/>
          <p:nvPr/>
        </p:nvSpPr>
        <p:spPr>
          <a:xfrm>
            <a:off x="9753600" y="84963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Lesmateriaal 2025 -2026 – gemeente Bergen op Zoom</a:t>
            </a:r>
          </a:p>
        </p:txBody>
      </p:sp>
    </p:spTree>
    <p:extLst>
      <p:ext uri="{BB962C8B-B14F-4D97-AF65-F5344CB8AC3E}">
        <p14:creationId xmlns:p14="http://schemas.microsoft.com/office/powerpoint/2010/main" val="3041099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69FFBDF648B54AA82421F2C3419173" ma:contentTypeVersion="20" ma:contentTypeDescription="Een nieuw document maken." ma:contentTypeScope="" ma:versionID="08909c3c1428a29adfb295f280279c95">
  <xsd:schema xmlns:xsd="http://www.w3.org/2001/XMLSchema" xmlns:xs="http://www.w3.org/2001/XMLSchema" xmlns:p="http://schemas.microsoft.com/office/2006/metadata/properties" xmlns:ns2="f043edb6-9ca4-423a-8071-fc43cfadb7ab" xmlns:ns3="f1862f36-f5de-4419-9157-b896222f5c91" xmlns:ns4="8e5b7927-a8f0-43c4-bb91-0d1cb49ce168" targetNamespace="http://schemas.microsoft.com/office/2006/metadata/properties" ma:root="true" ma:fieldsID="bfa1e31efcc99694db9c4ef07b797048" ns2:_="" ns3:_="" ns4:_="">
    <xsd:import namespace="f043edb6-9ca4-423a-8071-fc43cfadb7ab"/>
    <xsd:import namespace="f1862f36-f5de-4419-9157-b896222f5c91"/>
    <xsd:import namespace="8e5b7927-a8f0-43c4-bb91-0d1cb49ce1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4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3edb6-9ca4-423a-8071-fc43cfadb7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c676824c-912b-434a-b483-fe4506ef4b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62f36-f5de-4419-9157-b896222f5c9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b7927-a8f0-43c4-bb91-0d1cb49ce16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eefa028-3dac-43bf-a5b5-4b21f110bdad}" ma:internalName="TaxCatchAll" ma:showField="CatchAllData" ma:web="f1862f36-f5de-4419-9157-b896222f5c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5b7927-a8f0-43c4-bb91-0d1cb49ce168" xsi:nil="true"/>
    <lcf76f155ced4ddcb4097134ff3c332f xmlns="f043edb6-9ca4-423a-8071-fc43cfadb7a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945D082-CBFF-4696-AA80-58BA054B2AFE}"/>
</file>

<file path=customXml/itemProps2.xml><?xml version="1.0" encoding="utf-8"?>
<ds:datastoreItem xmlns:ds="http://schemas.openxmlformats.org/officeDocument/2006/customXml" ds:itemID="{6A46FC1C-3267-41FB-96B0-E6A672335AC2}"/>
</file>

<file path=customXml/itemProps3.xml><?xml version="1.0" encoding="utf-8"?>
<ds:datastoreItem xmlns:ds="http://schemas.openxmlformats.org/officeDocument/2006/customXml" ds:itemID="{758915B5-1C15-4338-9842-847863712C80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266</Words>
  <Application>Microsoft Office PowerPoint</Application>
  <PresentationFormat>Aangepast</PresentationFormat>
  <Paragraphs>35</Paragraphs>
  <Slides>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Calibri</vt:lpstr>
      <vt:lpstr>Wingdings</vt:lpstr>
      <vt:lpstr>Arial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Zonder titel (Presentatie)</dc:title>
  <dc:creator>Korsmit, M.A. (Maud)</dc:creator>
  <cp:lastModifiedBy>Korsmit, M.A. (Maud)</cp:lastModifiedBy>
  <cp:revision>2</cp:revision>
  <dcterms:created xsi:type="dcterms:W3CDTF">2006-08-16T00:00:00Z</dcterms:created>
  <dcterms:modified xsi:type="dcterms:W3CDTF">2025-05-21T12:14:20Z</dcterms:modified>
  <dc:identifier>DAGn_BVzssE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0x0101006469FFBDF648B54AA82421F2C3419173</vt:lpwstr>
  </property>
</Properties>
</file>