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Lst>
  <p:sldSz cy="5143500" cx="9144000"/>
  <p:notesSz cx="6858000" cy="9144000"/>
  <p:embeddedFontLst>
    <p:embeddedFont>
      <p:font typeface="Open Sans ExtraBold"/>
      <p:bold r:id="rId82"/>
      <p:boldItalic r:id="rId83"/>
    </p:embeddedFont>
    <p:embeddedFont>
      <p:font typeface="Merriweather Black"/>
      <p:bold r:id="rId84"/>
      <p:boldItalic r:id="rId85"/>
    </p:embeddedFont>
    <p:embeddedFont>
      <p:font typeface="Merriweather"/>
      <p:regular r:id="rId86"/>
      <p:bold r:id="rId87"/>
      <p:italic r:id="rId88"/>
      <p:boldItalic r:id="rId89"/>
    </p:embeddedFont>
    <p:embeddedFont>
      <p:font typeface="Open Sans Light"/>
      <p:regular r:id="rId90"/>
      <p:bold r:id="rId91"/>
      <p:italic r:id="rId92"/>
      <p:boldItalic r:id="rId93"/>
    </p:embeddedFont>
    <p:embeddedFont>
      <p:font typeface="Open Sans"/>
      <p:regular r:id="rId94"/>
      <p:bold r:id="rId95"/>
      <p:italic r:id="rId96"/>
      <p:boldItalic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72">
          <p15:clr>
            <a:srgbClr val="747775"/>
          </p15:clr>
        </p15:guide>
        <p15:guide id="2" pos="2880">
          <p15:clr>
            <a:srgbClr val="A4A3A4"/>
          </p15:clr>
        </p15:guide>
      </p15:sldGuideLst>
    </p:ext>
    <p:ext uri="GoogleSlidesCustomDataVersion2">
      <go:slidesCustomData xmlns:go="http://customooxmlschemas.google.com/" r:id="rId98" roundtripDataSignature="AMtx7mjIH4yEKzA/kxQpCu/6t8pPSzB+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E132983-742F-48CD-8FA6-7850BA82DDBE}">
  <a:tblStyle styleId="{1E132983-742F-48CD-8FA6-7850BA82DDB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72"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42" Type="http://schemas.openxmlformats.org/officeDocument/2006/relationships/slide" Target="slides/slide35.xml"/><Relationship Id="rId47" Type="http://schemas.openxmlformats.org/officeDocument/2006/relationships/slide" Target="slides/slide40.xml"/><Relationship Id="rId21" Type="http://schemas.openxmlformats.org/officeDocument/2006/relationships/slide" Target="slides/slide14.xml"/><Relationship Id="rId84" Type="http://schemas.openxmlformats.org/officeDocument/2006/relationships/font" Target="fonts/MerriweatherBlack-bold.fntdata"/><Relationship Id="rId89" Type="http://schemas.openxmlformats.org/officeDocument/2006/relationships/font" Target="fonts/Merriweather-boldItalic.fntdata"/><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32" Type="http://schemas.openxmlformats.org/officeDocument/2006/relationships/slide" Target="slides/slide25.xml"/><Relationship Id="rId37" Type="http://schemas.openxmlformats.org/officeDocument/2006/relationships/slide" Target="slides/slide30.xml"/><Relationship Id="rId11" Type="http://schemas.openxmlformats.org/officeDocument/2006/relationships/slide" Target="slides/slide4.xml"/><Relationship Id="rId74" Type="http://schemas.openxmlformats.org/officeDocument/2006/relationships/slide" Target="slides/slide67.xml"/><Relationship Id="rId79" Type="http://schemas.openxmlformats.org/officeDocument/2006/relationships/slide" Target="slides/slide72.xml"/><Relationship Id="rId53" Type="http://schemas.openxmlformats.org/officeDocument/2006/relationships/slide" Target="slides/slide46.xml"/><Relationship Id="rId58" Type="http://schemas.openxmlformats.org/officeDocument/2006/relationships/slide" Target="slides/slide51.xml"/><Relationship Id="rId95" Type="http://schemas.openxmlformats.org/officeDocument/2006/relationships/font" Target="fonts/OpenSans-bold.fntdata"/><Relationship Id="rId90" Type="http://schemas.openxmlformats.org/officeDocument/2006/relationships/font" Target="fonts/OpenSansLight-regular.fntdata"/><Relationship Id="rId5" Type="http://schemas.openxmlformats.org/officeDocument/2006/relationships/slideMaster" Target="slideMasters/slideMaster1.xml"/><Relationship Id="rId43" Type="http://schemas.openxmlformats.org/officeDocument/2006/relationships/slide" Target="slides/slide36.xml"/><Relationship Id="rId48" Type="http://schemas.openxmlformats.org/officeDocument/2006/relationships/slide" Target="slides/slide41.xml"/><Relationship Id="rId22" Type="http://schemas.openxmlformats.org/officeDocument/2006/relationships/slide" Target="slides/slide15.xml"/><Relationship Id="rId27" Type="http://schemas.openxmlformats.org/officeDocument/2006/relationships/slide" Target="slides/slide20.xml"/><Relationship Id="rId64" Type="http://schemas.openxmlformats.org/officeDocument/2006/relationships/slide" Target="slides/slide57.xml"/><Relationship Id="rId69" Type="http://schemas.openxmlformats.org/officeDocument/2006/relationships/slide" Target="slides/slide62.xml"/><Relationship Id="rId85" Type="http://schemas.openxmlformats.org/officeDocument/2006/relationships/font" Target="fonts/MerriweatherBlack-boldItalic.fntdata"/><Relationship Id="rId80" Type="http://schemas.openxmlformats.org/officeDocument/2006/relationships/slide" Target="slides/slide73.xml"/><Relationship Id="rId46" Type="http://schemas.openxmlformats.org/officeDocument/2006/relationships/slide" Target="slides/slide39.xml"/><Relationship Id="rId33" Type="http://schemas.openxmlformats.org/officeDocument/2006/relationships/slide" Target="slides/slide26.xml"/><Relationship Id="rId38" Type="http://schemas.openxmlformats.org/officeDocument/2006/relationships/slide" Target="slides/slide31.xml"/><Relationship Id="rId25" Type="http://schemas.openxmlformats.org/officeDocument/2006/relationships/slide" Target="slides/slide18.xml"/><Relationship Id="rId12" Type="http://schemas.openxmlformats.org/officeDocument/2006/relationships/slide" Target="slides/slide5.xml"/><Relationship Id="rId17" Type="http://schemas.openxmlformats.org/officeDocument/2006/relationships/slide" Target="slides/slide10.xml"/><Relationship Id="rId67" Type="http://schemas.openxmlformats.org/officeDocument/2006/relationships/slide" Target="slides/slide60.xml"/><Relationship Id="rId59" Type="http://schemas.openxmlformats.org/officeDocument/2006/relationships/slide" Target="slides/slide52.xml"/><Relationship Id="rId41" Type="http://schemas.openxmlformats.org/officeDocument/2006/relationships/slide" Target="slides/slide34.xml"/><Relationship Id="rId20" Type="http://schemas.openxmlformats.org/officeDocument/2006/relationships/slide" Target="slides/slide13.xml"/><Relationship Id="rId96" Type="http://schemas.openxmlformats.org/officeDocument/2006/relationships/font" Target="fonts/OpenSans-italic.fntdata"/><Relationship Id="rId91" Type="http://schemas.openxmlformats.org/officeDocument/2006/relationships/font" Target="fonts/OpenSansLight-bold.fntdata"/><Relationship Id="rId83" Type="http://schemas.openxmlformats.org/officeDocument/2006/relationships/font" Target="fonts/OpenSansExtraBold-boldItalic.fntdata"/><Relationship Id="rId88" Type="http://schemas.openxmlformats.org/officeDocument/2006/relationships/font" Target="fonts/Merriweather-italic.fntdata"/><Relationship Id="rId75" Type="http://schemas.openxmlformats.org/officeDocument/2006/relationships/slide" Target="slides/slide68.xml"/><Relationship Id="rId70" Type="http://schemas.openxmlformats.org/officeDocument/2006/relationships/slide" Target="slides/slide63.xml"/><Relationship Id="rId62" Type="http://schemas.openxmlformats.org/officeDocument/2006/relationships/slide" Target="slides/slide55.xml"/><Relationship Id="rId54" Type="http://schemas.openxmlformats.org/officeDocument/2006/relationships/slide" Target="slides/slide47.xml"/><Relationship Id="rId1" Type="http://schemas.openxmlformats.org/officeDocument/2006/relationships/theme" Target="theme/theme3.xml"/><Relationship Id="rId6" Type="http://schemas.openxmlformats.org/officeDocument/2006/relationships/slideMaster" Target="slideMasters/slideMaster2.xml"/><Relationship Id="rId49" Type="http://schemas.openxmlformats.org/officeDocument/2006/relationships/slide" Target="slides/slide42.xml"/><Relationship Id="rId36" Type="http://schemas.openxmlformats.org/officeDocument/2006/relationships/slide" Target="slides/slide29.xml"/><Relationship Id="rId23" Type="http://schemas.openxmlformats.org/officeDocument/2006/relationships/slide" Target="slides/slide16.xml"/><Relationship Id="rId28" Type="http://schemas.openxmlformats.org/officeDocument/2006/relationships/slide" Target="slides/slide21.xml"/><Relationship Id="rId15" Type="http://schemas.openxmlformats.org/officeDocument/2006/relationships/slide" Target="slides/slide8.xml"/><Relationship Id="rId57" Type="http://schemas.openxmlformats.org/officeDocument/2006/relationships/slide" Target="slides/slide50.xml"/><Relationship Id="rId44" Type="http://schemas.openxmlformats.org/officeDocument/2006/relationships/slide" Target="slides/slide37.xml"/><Relationship Id="rId31" Type="http://schemas.openxmlformats.org/officeDocument/2006/relationships/slide" Target="slides/slide24.xml"/><Relationship Id="rId94" Type="http://schemas.openxmlformats.org/officeDocument/2006/relationships/font" Target="fonts/OpenSans-regular.fntdata"/><Relationship Id="rId10" Type="http://schemas.openxmlformats.org/officeDocument/2006/relationships/slide" Target="slides/slide3.xml"/><Relationship Id="rId86" Type="http://schemas.openxmlformats.org/officeDocument/2006/relationships/font" Target="fonts/Merriweather-regular.fntdata"/><Relationship Id="rId81" Type="http://schemas.openxmlformats.org/officeDocument/2006/relationships/slide" Target="slides/slide74.xml"/><Relationship Id="rId73" Type="http://schemas.openxmlformats.org/officeDocument/2006/relationships/slide" Target="slides/slide66.xml"/><Relationship Id="rId78" Type="http://schemas.openxmlformats.org/officeDocument/2006/relationships/slide" Target="slides/slide71.xml"/><Relationship Id="rId65" Type="http://schemas.openxmlformats.org/officeDocument/2006/relationships/slide" Target="slides/slide58.xml"/><Relationship Id="rId60" Type="http://schemas.openxmlformats.org/officeDocument/2006/relationships/slide" Target="slides/slide53.xml"/><Relationship Id="rId52" Type="http://schemas.openxmlformats.org/officeDocument/2006/relationships/slide" Target="slides/slide45.xml"/><Relationship Id="rId99" Type="http://schemas.openxmlformats.org/officeDocument/2006/relationships/customXml" Target="../customXml/item1.xml"/><Relationship Id="rId101" Type="http://schemas.openxmlformats.org/officeDocument/2006/relationships/customXml" Target="../customXml/item3.xml"/><Relationship Id="rId4" Type="http://schemas.openxmlformats.org/officeDocument/2006/relationships/tableStyles" Target="tableStyles.xml"/><Relationship Id="rId9" Type="http://schemas.openxmlformats.org/officeDocument/2006/relationships/slide" Target="slides/slide2.xml"/><Relationship Id="rId39" Type="http://schemas.openxmlformats.org/officeDocument/2006/relationships/slide" Target="slides/slide32.xml"/><Relationship Id="rId13" Type="http://schemas.openxmlformats.org/officeDocument/2006/relationships/slide" Target="slides/slide6.xml"/><Relationship Id="rId18" Type="http://schemas.openxmlformats.org/officeDocument/2006/relationships/slide" Target="slides/slide11.xml"/><Relationship Id="rId34" Type="http://schemas.openxmlformats.org/officeDocument/2006/relationships/slide" Target="slides/slide27.xml"/><Relationship Id="rId97" Type="http://schemas.openxmlformats.org/officeDocument/2006/relationships/font" Target="fonts/OpenSans-boldItalic.fntdata"/><Relationship Id="rId76" Type="http://schemas.openxmlformats.org/officeDocument/2006/relationships/slide" Target="slides/slide69.xml"/><Relationship Id="rId50" Type="http://schemas.openxmlformats.org/officeDocument/2006/relationships/slide" Target="slides/slide43.xml"/><Relationship Id="rId55" Type="http://schemas.openxmlformats.org/officeDocument/2006/relationships/slide" Target="slides/slide48.xml"/><Relationship Id="rId92" Type="http://schemas.openxmlformats.org/officeDocument/2006/relationships/font" Target="fonts/OpenSansLight-italic.fntdata"/><Relationship Id="rId7" Type="http://schemas.openxmlformats.org/officeDocument/2006/relationships/notesMaster" Target="notesMasters/notesMaster1.xml"/><Relationship Id="rId71" Type="http://schemas.openxmlformats.org/officeDocument/2006/relationships/slide" Target="slides/slide64.xml"/><Relationship Id="rId29" Type="http://schemas.openxmlformats.org/officeDocument/2006/relationships/slide" Target="slides/slide22.xml"/><Relationship Id="rId2" Type="http://schemas.openxmlformats.org/officeDocument/2006/relationships/viewProps" Target="viewProps.xml"/><Relationship Id="rId40" Type="http://schemas.openxmlformats.org/officeDocument/2006/relationships/slide" Target="slides/slide33.xml"/><Relationship Id="rId45" Type="http://schemas.openxmlformats.org/officeDocument/2006/relationships/slide" Target="slides/slide38.xml"/><Relationship Id="rId24" Type="http://schemas.openxmlformats.org/officeDocument/2006/relationships/slide" Target="slides/slide17.xml"/><Relationship Id="rId87" Type="http://schemas.openxmlformats.org/officeDocument/2006/relationships/font" Target="fonts/Merriweather-bold.fntdata"/><Relationship Id="rId66" Type="http://schemas.openxmlformats.org/officeDocument/2006/relationships/slide" Target="slides/slide59.xml"/><Relationship Id="rId82" Type="http://schemas.openxmlformats.org/officeDocument/2006/relationships/font" Target="fonts/OpenSansExtraBold-bold.fntdata"/><Relationship Id="rId61" Type="http://schemas.openxmlformats.org/officeDocument/2006/relationships/slide" Target="slides/slide54.xml"/><Relationship Id="rId19" Type="http://schemas.openxmlformats.org/officeDocument/2006/relationships/slide" Target="slides/slide12.xml"/><Relationship Id="rId30" Type="http://schemas.openxmlformats.org/officeDocument/2006/relationships/slide" Target="slides/slide23.xml"/><Relationship Id="rId35" Type="http://schemas.openxmlformats.org/officeDocument/2006/relationships/slide" Target="slides/slide28.xml"/><Relationship Id="rId14" Type="http://schemas.openxmlformats.org/officeDocument/2006/relationships/slide" Target="slides/slide7.xml"/><Relationship Id="rId77" Type="http://schemas.openxmlformats.org/officeDocument/2006/relationships/slide" Target="slides/slide70.xml"/><Relationship Id="rId56" Type="http://schemas.openxmlformats.org/officeDocument/2006/relationships/slide" Target="slides/slide49.xml"/><Relationship Id="rId100" Type="http://schemas.openxmlformats.org/officeDocument/2006/relationships/customXml" Target="../customXml/item2.xml"/><Relationship Id="rId98" Type="http://customschemas.google.com/relationships/presentationmetadata" Target="metadata"/><Relationship Id="rId93" Type="http://schemas.openxmlformats.org/officeDocument/2006/relationships/font" Target="fonts/OpenSansLight-boldItalic.fntdata"/><Relationship Id="rId8" Type="http://schemas.openxmlformats.org/officeDocument/2006/relationships/slide" Target="slides/slide1.xml"/><Relationship Id="rId72" Type="http://schemas.openxmlformats.org/officeDocument/2006/relationships/slide" Target="slides/slide65.xml"/><Relationship Id="rId51" Type="http://schemas.openxmlformats.org/officeDocument/2006/relationships/slide" Target="slides/slide44.xml"/><Relationship Id="rId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sz="17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b1488b6e23_2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b1488b6e23_2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b1488b6e23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b1488b6e23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best wat zenden en ook in herhaling vallen. Een hoop reacties vallen onder verschillende thema’s.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Het verslag zal in januari worden gepubliceerd. </a:t>
            </a:r>
            <a:endParaRPr>
              <a:solidFill>
                <a:schemeClr val="dk1"/>
              </a:solidFill>
            </a:endParaRPr>
          </a:p>
          <a:p>
            <a:pPr indent="0" lvl="0" marL="0" rtl="0" algn="l">
              <a:spcBef>
                <a:spcPts val="0"/>
              </a:spcBef>
              <a:spcAft>
                <a:spcPts val="0"/>
              </a:spcAft>
              <a:buNone/>
            </a:pPr>
            <a:r>
              <a:rPr lang="en"/>
              <a:t>Geen ruimte voor plenaire vragen. We willen iedereen de kans geven in gesprek te gaan en vragen te stellen. Hiervoor is na mijn presentatie een uur de tijd. </a:t>
            </a:r>
            <a:br>
              <a:rPr lang="en"/>
            </a:b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b1488b6e23_2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b1488b6e23_2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b1488b6e23_2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b1488b6e23_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1200"/>
              </a:spcBef>
              <a:spcAft>
                <a:spcPts val="0"/>
              </a:spcAft>
              <a:buClr>
                <a:schemeClr val="dk1"/>
              </a:buClr>
              <a:buSzPts val="1400"/>
              <a:buChar char="●"/>
            </a:pPr>
            <a:r>
              <a:rPr lang="en" sz="1400">
                <a:solidFill>
                  <a:schemeClr val="dk1"/>
                </a:solidFill>
                <a:latin typeface="Open Sans Light"/>
                <a:ea typeface="Open Sans Light"/>
                <a:cs typeface="Open Sans Light"/>
                <a:sym typeface="Open Sans Light"/>
              </a:rPr>
              <a:t>De gesloten vragen uit de enquête zijn statistisch geanalyseerd om de mate van steun voor de drie ontwikkelscenario’s en de prioriteit van verschillende thema’s in kaart te brengen.</a:t>
            </a:r>
            <a:endParaRPr sz="1400">
              <a:solidFill>
                <a:schemeClr val="dk1"/>
              </a:solidFill>
              <a:latin typeface="Open Sans Light"/>
              <a:ea typeface="Open Sans Light"/>
              <a:cs typeface="Open Sans Light"/>
              <a:sym typeface="Open Sans Light"/>
            </a:endParaRPr>
          </a:p>
          <a:p>
            <a:pPr indent="-317500" lvl="0" marL="457200" rtl="0" algn="l">
              <a:spcBef>
                <a:spcPts val="1200"/>
              </a:spcBef>
              <a:spcAft>
                <a:spcPts val="0"/>
              </a:spcAft>
              <a:buClr>
                <a:schemeClr val="dk1"/>
              </a:buClr>
              <a:buSzPts val="1400"/>
              <a:buChar char="●"/>
            </a:pPr>
            <a:r>
              <a:rPr lang="en" sz="1400">
                <a:solidFill>
                  <a:schemeClr val="dk1"/>
                </a:solidFill>
                <a:latin typeface="Open Sans Light"/>
                <a:ea typeface="Open Sans Light"/>
                <a:cs typeface="Open Sans Light"/>
                <a:sym typeface="Open Sans Light"/>
              </a:rPr>
              <a:t>De open antwoorden uit de enquête en bijeenkomst zijn thematisch gecodeerd en gecategoriseerd. Met deze stap is inzicht verkregen in achterliggende redenen, zorgen, kansen en specifieke suggesties van de respondenten.</a:t>
            </a:r>
            <a:endParaRPr sz="1400">
              <a:solidFill>
                <a:schemeClr val="dk1"/>
              </a:solidFill>
              <a:latin typeface="Open Sans Light"/>
              <a:ea typeface="Open Sans Light"/>
              <a:cs typeface="Open Sans Light"/>
              <a:sym typeface="Open Sans Light"/>
            </a:endParaRPr>
          </a:p>
          <a:p>
            <a:pPr indent="-317500" lvl="0" marL="457200" rtl="0" algn="l">
              <a:spcBef>
                <a:spcPts val="1200"/>
              </a:spcBef>
              <a:spcAft>
                <a:spcPts val="0"/>
              </a:spcAft>
              <a:buClr>
                <a:schemeClr val="dk1"/>
              </a:buClr>
              <a:buSzPts val="1400"/>
              <a:buFont typeface="Open Sans Light"/>
              <a:buChar char="●"/>
            </a:pPr>
            <a:r>
              <a:rPr lang="en" sz="1400">
                <a:solidFill>
                  <a:schemeClr val="dk1"/>
                </a:solidFill>
                <a:latin typeface="Open Sans Light"/>
                <a:ea typeface="Open Sans Light"/>
                <a:cs typeface="Open Sans Light"/>
                <a:sym typeface="Open Sans Light"/>
              </a:rPr>
              <a:t>Kanttekening dat we ook heel veel mensen die geen tijd of behoefte hadden voor het invullen hier geen geluid in heeft gemaakt. </a:t>
            </a:r>
            <a:endParaRPr sz="1400">
              <a:solidFill>
                <a:schemeClr val="dk1"/>
              </a:solidFill>
              <a:latin typeface="Open Sans Light"/>
              <a:ea typeface="Open Sans Light"/>
              <a:cs typeface="Open Sans Light"/>
              <a:sym typeface="Open Sans Light"/>
            </a:endParaRPr>
          </a:p>
          <a:p>
            <a:pPr indent="0" lvl="0" marL="0" rtl="0" algn="l">
              <a:spcBef>
                <a:spcPts val="1200"/>
              </a:spcBef>
              <a:spcAft>
                <a:spcPts val="0"/>
              </a:spcAft>
              <a:buNone/>
            </a:pPr>
            <a:r>
              <a:t/>
            </a:r>
            <a:endParaRPr sz="17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b1488b6e23_2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b1488b6e23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Opghejaalde input van bijeenkomst heeft mede gezorgd voor de thema’s en is in elkaar </a:t>
            </a:r>
            <a:r>
              <a:rPr lang="en"/>
              <a:t>geïntegreerd</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b1488b6e23_2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b1488b6e23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b1488b6e23_2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b1488b6e23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800">
                <a:solidFill>
                  <a:schemeClr val="dk1"/>
                </a:solidFill>
                <a:latin typeface="Open Sans Light"/>
                <a:ea typeface="Open Sans Light"/>
                <a:cs typeface="Open Sans Light"/>
                <a:sym typeface="Open Sans Light"/>
              </a:rPr>
              <a:t>Om te laten zien wat deze opgave zou kunnen betekenen voor de toekomst van Maarheeze, zijn er drie gespreksscenario's ontwikkeld. Dit zijn geen plannen, maar ideeën om met elkaar over te praten: </a:t>
            </a:r>
            <a:r>
              <a:rPr lang="en" sz="800">
                <a:solidFill>
                  <a:schemeClr val="dk1"/>
                </a:solidFill>
                <a:latin typeface="Open Sans"/>
                <a:ea typeface="Open Sans"/>
                <a:cs typeface="Open Sans"/>
                <a:sym typeface="Open Sans"/>
              </a:rPr>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b1488b6e23_2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b1488b6e23_2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b1488b6e23_2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b1488b6e23_2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Geen ruimte voor plenaire vragen. We willen iedereen de kans geven in gesprek te gaan en vragen te stellen. Hiervoor is na mijn presentatie een uur de tijd. </a:t>
            </a:r>
            <a:br>
              <a:rPr lang="en"/>
            </a:b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b1488b6e23_2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b1488b6e23_2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b1488b6e23_2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b1488b6e23_2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b1488b6e23_2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b1488b6e23_2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b1488b6e23_2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b1488b6e23_2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b1488b6e23_2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b1488b6e23_2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b1488b6e23_2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b1488b6e23_2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b1488b6e23_2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b1488b6e23_2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b1488b6e23_2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b1488b6e23_2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b1488b6e23_2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b1488b6e23_2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b1488b6e23_2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b1488b6e23_2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b1488b6e23_2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b1488b6e23_2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b1488b6e23_2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b1488b6e23_2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b1488b6e23_2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b1488b6e23_2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b1488b6e23_2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b1488b6e23_2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b1488b6e23_2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b1488b6e23_2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b1488b6e23_2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b1488b6e23_2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Leeftijd en woonsitiuatie wel erin </a:t>
            </a:r>
            <a:endParaRPr/>
          </a:p>
          <a:p>
            <a:pPr indent="0" lvl="0" marL="0" rtl="0" algn="l">
              <a:spcBef>
                <a:spcPts val="0"/>
              </a:spcBef>
              <a:spcAft>
                <a:spcPts val="0"/>
              </a:spcAft>
              <a:buNone/>
            </a:pPr>
            <a:r>
              <a:rPr lang="en"/>
              <a:t>Per leeftijd data kunnen splitsen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b1488b6e23_2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b1488b6e23_2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Leeftijd en woonsitiuatie wel erin </a:t>
            </a:r>
            <a:endParaRPr/>
          </a:p>
          <a:p>
            <a:pPr indent="0" lvl="0" marL="0" rtl="0" algn="l">
              <a:spcBef>
                <a:spcPts val="0"/>
              </a:spcBef>
              <a:spcAft>
                <a:spcPts val="0"/>
              </a:spcAft>
              <a:buNone/>
            </a:pPr>
            <a:r>
              <a:rPr lang="en"/>
              <a:t>Per leeftijd data kunnen splitsen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b1488b6e23_2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b1488b6e23_2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&lt;18 </a:t>
            </a:r>
            <a:br>
              <a:rPr lang="en"/>
            </a:br>
            <a:r>
              <a:rPr lang="en"/>
              <a:t>18 - 28 = ondervertegenwoordigd</a:t>
            </a:r>
            <a:br>
              <a:rPr lang="en"/>
            </a:br>
            <a:br>
              <a:rPr lang="en"/>
            </a:br>
            <a:r>
              <a:rPr lang="en"/>
              <a:t>50 - 65 = oververtegenwoordigd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b1488b6e23_2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b1488b6e23_2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&lt;18 </a:t>
            </a:r>
            <a:br>
              <a:rPr lang="en"/>
            </a:br>
            <a:r>
              <a:rPr lang="en"/>
              <a:t>18 - 28 = ondervertegenwoordigd</a:t>
            </a:r>
            <a:br>
              <a:rPr lang="en"/>
            </a:br>
            <a:br>
              <a:rPr lang="en"/>
            </a:br>
            <a:r>
              <a:rPr lang="en"/>
              <a:t>50 - 65 = oververtegenwoordigd</a:t>
            </a:r>
            <a:endParaRPr/>
          </a:p>
          <a:p>
            <a:pPr indent="0" lvl="0" marL="0" rtl="0" algn="l">
              <a:spcBef>
                <a:spcPts val="0"/>
              </a:spcBef>
              <a:spcAft>
                <a:spcPts val="0"/>
              </a:spcAft>
              <a:buNone/>
            </a:pPr>
            <a:r>
              <a:t/>
            </a:r>
            <a:endParaRPr/>
          </a:p>
          <a:p>
            <a:pPr indent="-317500" lvl="0" marL="457200" rtl="0" algn="l">
              <a:spcBef>
                <a:spcPts val="1200"/>
              </a:spcBef>
              <a:spcAft>
                <a:spcPts val="0"/>
              </a:spcAft>
              <a:buClr>
                <a:schemeClr val="dk1"/>
              </a:buClr>
              <a:buSzPts val="1400"/>
              <a:buFont typeface="Open Sans Light"/>
              <a:buChar char="●"/>
            </a:pPr>
            <a:r>
              <a:rPr lang="en" sz="1400">
                <a:solidFill>
                  <a:schemeClr val="dk1"/>
                </a:solidFill>
                <a:latin typeface="Open Sans Light"/>
                <a:ea typeface="Open Sans Light"/>
                <a:cs typeface="Open Sans Light"/>
                <a:sym typeface="Open Sans Light"/>
              </a:rPr>
              <a:t>Kanttekening dat we ook heel veel mensen die geen tijd of behoefte hadden voor het invullen hier geen geluid in heeft gemaakt. </a:t>
            </a:r>
            <a:endParaRPr sz="1400">
              <a:solidFill>
                <a:schemeClr val="dk1"/>
              </a:solidFill>
              <a:latin typeface="Open Sans Light"/>
              <a:ea typeface="Open Sans Light"/>
              <a:cs typeface="Open Sans Light"/>
              <a:sym typeface="Open Sans Light"/>
            </a:endParaRPr>
          </a:p>
          <a:p>
            <a:pPr indent="0" lvl="0" marL="0" rtl="0" algn="l">
              <a:spcBef>
                <a:spcPts val="120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b1488b6e23_2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b1488b6e23_2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sz="17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b1488b6e23_2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b1488b6e23_2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b1488b6e23_2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b1488b6e23_2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b1488b6e23_2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b1488b6e23_2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b1488b6e23_2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b1488b6e23_2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b1488b6e23_2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b1488b6e23_2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b1488b6e23_2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b1488b6e23_2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b1488b6e23_2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b1488b6e23_2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b1488b6e23_2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b1488b6e23_2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b1488b6e23_2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3b1488b6e23_2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b1488b6e23_2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b1488b6e23_2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sz="17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b1488b6e23_2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3b1488b6e23_2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b1488b6e23_2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b1488b6e23_2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b1488b6e23_2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b1488b6e23_2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b1488b6e23_2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b1488b6e23_2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b1488b6e23_2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b1488b6e23_2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b1488b6e23_2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b1488b6e23_2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b1488b6e23_2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b1488b6e23_2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b1488b6e23_2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3b1488b6e23_2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b1488b6e23_2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3b1488b6e23_2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b1488b6e23_2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3b1488b6e23_2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sz="170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b1488b6e23_2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3b1488b6e23_2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b1488b6e23_2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3b1488b6e23_2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3b1488b6e23_2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3b1488b6e23_2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b1488b6e23_2_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3b1488b6e23_2_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b1488b6e23_2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3b1488b6e23_2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b1488b6e23_2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3b1488b6e23_2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b1488b6e23_2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3b1488b6e23_2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3b1488b6e23_2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3b1488b6e23_2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b1488b6e23_2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3b1488b6e23_2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b1488b6e23_2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3b1488b6e23_2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sz="170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b1488b6e23_2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3b1488b6e23_2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3b1488b6e23_2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3b1488b6e23_2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1" name="Google Shape;731;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sz="170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 name="Google Shape;746;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sz="17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76"/>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8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85"/>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8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8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86"/>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eewaardig | MijnOverheid">
  <p:cSld name="TITLE_AND_BODY_1">
    <p:spTree>
      <p:nvGrpSpPr>
        <p:cNvPr id="50" name="Shape 50"/>
        <p:cNvGrpSpPr/>
        <p:nvPr/>
      </p:nvGrpSpPr>
      <p:grpSpPr>
        <a:xfrm>
          <a:off x="0" y="0"/>
          <a:ext cx="0" cy="0"/>
          <a:chOff x="0" y="0"/>
          <a:chExt cx="0" cy="0"/>
        </a:xfrm>
      </p:grpSpPr>
      <p:sp>
        <p:nvSpPr>
          <p:cNvPr id="51" name="Google Shape;51;p87"/>
          <p:cNvSpPr txBox="1"/>
          <p:nvPr>
            <p:ph idx="12" type="sldNum"/>
          </p:nvPr>
        </p:nvSpPr>
        <p:spPr>
          <a:xfrm>
            <a:off x="162358" y="46358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eewaardig | MijnOverheid 1">
  <p:cSld name="TITLE_AND_BODY_2">
    <p:spTree>
      <p:nvGrpSpPr>
        <p:cNvPr id="52" name="Shape 52"/>
        <p:cNvGrpSpPr/>
        <p:nvPr/>
      </p:nvGrpSpPr>
      <p:grpSpPr>
        <a:xfrm>
          <a:off x="0" y="0"/>
          <a:ext cx="0" cy="0"/>
          <a:chOff x="0" y="0"/>
          <a:chExt cx="0" cy="0"/>
        </a:xfrm>
      </p:grpSpPr>
      <p:sp>
        <p:nvSpPr>
          <p:cNvPr id="53" name="Google Shape;53;p88"/>
          <p:cNvSpPr txBox="1"/>
          <p:nvPr>
            <p:ph idx="12" type="sldNum"/>
          </p:nvPr>
        </p:nvSpPr>
        <p:spPr>
          <a:xfrm>
            <a:off x="162358" y="46358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595959"/>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g3b1488b6e23_2_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0" name="Google Shape;60;g3b1488b6e23_2_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1" name="Google Shape;61;g3b1488b6e23_2_4"/>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g3b1488b6e23_2_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4" name="Google Shape;64;g3b1488b6e23_2_8"/>
          <p:cNvSpPr txBox="1"/>
          <p:nvPr>
            <p:ph idx="12" type="sldNum"/>
          </p:nvPr>
        </p:nvSpPr>
        <p:spPr>
          <a:xfrm>
            <a:off x="8574976" y="4776123"/>
            <a:ext cx="446100" cy="280800"/>
          </a:xfrm>
          <a:prstGeom prst="rect">
            <a:avLst/>
          </a:prstGeom>
        </p:spPr>
        <p:txBody>
          <a:bodyPr anchorCtr="0" anchor="ctr" bIns="91425" lIns="91425" spcFirstLastPara="1" rIns="91425" wrap="square" tIns="91425">
            <a:normAutofit fontScale="775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g3b1488b6e23_2_1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g3b1488b6e23_2_1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 name="Google Shape;68;g3b1488b6e23_2_11"/>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g3b1488b6e23_2_1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1" name="Google Shape;71;g3b1488b6e23_2_1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2" name="Google Shape;72;g3b1488b6e23_2_1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3" name="Google Shape;73;g3b1488b6e23_2_15"/>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g3b1488b6e23_2_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6" name="Google Shape;76;g3b1488b6e23_2_20"/>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g3b1488b6e23_2_2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9" name="Google Shape;79;g3b1488b6e23_2_2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0" name="Google Shape;80;g3b1488b6e23_2_23"/>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7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 name="Google Shape;13;p7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77"/>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 name="Shape 81"/>
        <p:cNvGrpSpPr/>
        <p:nvPr/>
      </p:nvGrpSpPr>
      <p:grpSpPr>
        <a:xfrm>
          <a:off x="0" y="0"/>
          <a:ext cx="0" cy="0"/>
          <a:chOff x="0" y="0"/>
          <a:chExt cx="0" cy="0"/>
        </a:xfrm>
      </p:grpSpPr>
      <p:sp>
        <p:nvSpPr>
          <p:cNvPr id="82" name="Google Shape;82;g3b1488b6e23_2_2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83" name="Google Shape;83;g3b1488b6e23_2_27"/>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g3b1488b6e23_2_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3b1488b6e23_2_3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7" name="Google Shape;87;g3b1488b6e23_2_3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8" name="Google Shape;88;g3b1488b6e23_2_3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9" name="Google Shape;89;g3b1488b6e23_2_30"/>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g3b1488b6e23_2_3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2" name="Google Shape;92;g3b1488b6e23_2_36"/>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g3b1488b6e23_2_3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5" name="Google Shape;95;g3b1488b6e23_2_39"/>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6" name="Google Shape;96;g3b1488b6e23_2_39"/>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g3b1488b6e23_2_43"/>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eewaardig | MijnOverheid">
  <p:cSld name="TITLE_AND_BODY_1">
    <p:spTree>
      <p:nvGrpSpPr>
        <p:cNvPr id="99" name="Shape 99"/>
        <p:cNvGrpSpPr/>
        <p:nvPr/>
      </p:nvGrpSpPr>
      <p:grpSpPr>
        <a:xfrm>
          <a:off x="0" y="0"/>
          <a:ext cx="0" cy="0"/>
          <a:chOff x="0" y="0"/>
          <a:chExt cx="0" cy="0"/>
        </a:xfrm>
      </p:grpSpPr>
      <p:sp>
        <p:nvSpPr>
          <p:cNvPr id="100" name="Google Shape;100;g3b1488b6e23_2_45"/>
          <p:cNvSpPr txBox="1"/>
          <p:nvPr>
            <p:ph idx="12" type="sldNum"/>
          </p:nvPr>
        </p:nvSpPr>
        <p:spPr>
          <a:xfrm>
            <a:off x="162358" y="4635817"/>
            <a:ext cx="548700" cy="393600"/>
          </a:xfrm>
          <a:prstGeom prst="rect">
            <a:avLst/>
          </a:prstGeom>
        </p:spPr>
        <p:txBody>
          <a:bodyPr anchorCtr="0" anchor="ctr" bIns="91425" lIns="91425" spcFirstLastPara="1" rIns="91425" wrap="square" tIns="91425">
            <a:normAutofit/>
          </a:bodyPr>
          <a:lstStyle>
            <a:lvl1pPr lvl="0">
              <a:buNone/>
              <a:defRPr sz="800">
                <a:solidFill>
                  <a:srgbClr val="595959"/>
                </a:solidFill>
                <a:latin typeface="Open Sans"/>
                <a:ea typeface="Open Sans"/>
                <a:cs typeface="Open Sans"/>
                <a:sym typeface="Open Sans"/>
              </a:defRPr>
            </a:lvl1pPr>
            <a:lvl2pPr lvl="1">
              <a:buNone/>
              <a:defRPr sz="800">
                <a:solidFill>
                  <a:srgbClr val="595959"/>
                </a:solidFill>
                <a:latin typeface="Open Sans"/>
                <a:ea typeface="Open Sans"/>
                <a:cs typeface="Open Sans"/>
                <a:sym typeface="Open Sans"/>
              </a:defRPr>
            </a:lvl2pPr>
            <a:lvl3pPr lvl="2">
              <a:buNone/>
              <a:defRPr sz="800">
                <a:solidFill>
                  <a:srgbClr val="595959"/>
                </a:solidFill>
                <a:latin typeface="Open Sans"/>
                <a:ea typeface="Open Sans"/>
                <a:cs typeface="Open Sans"/>
                <a:sym typeface="Open Sans"/>
              </a:defRPr>
            </a:lvl3pPr>
            <a:lvl4pPr lvl="3">
              <a:buNone/>
              <a:defRPr sz="800">
                <a:solidFill>
                  <a:srgbClr val="595959"/>
                </a:solidFill>
                <a:latin typeface="Open Sans"/>
                <a:ea typeface="Open Sans"/>
                <a:cs typeface="Open Sans"/>
                <a:sym typeface="Open Sans"/>
              </a:defRPr>
            </a:lvl4pPr>
            <a:lvl5pPr lvl="4">
              <a:buNone/>
              <a:defRPr sz="800">
                <a:solidFill>
                  <a:srgbClr val="595959"/>
                </a:solidFill>
                <a:latin typeface="Open Sans"/>
                <a:ea typeface="Open Sans"/>
                <a:cs typeface="Open Sans"/>
                <a:sym typeface="Open Sans"/>
              </a:defRPr>
            </a:lvl5pPr>
            <a:lvl6pPr lvl="5">
              <a:buNone/>
              <a:defRPr sz="800">
                <a:solidFill>
                  <a:srgbClr val="595959"/>
                </a:solidFill>
                <a:latin typeface="Open Sans"/>
                <a:ea typeface="Open Sans"/>
                <a:cs typeface="Open Sans"/>
                <a:sym typeface="Open Sans"/>
              </a:defRPr>
            </a:lvl6pPr>
            <a:lvl7pPr lvl="6">
              <a:buNone/>
              <a:defRPr sz="800">
                <a:solidFill>
                  <a:srgbClr val="595959"/>
                </a:solidFill>
                <a:latin typeface="Open Sans"/>
                <a:ea typeface="Open Sans"/>
                <a:cs typeface="Open Sans"/>
                <a:sym typeface="Open Sans"/>
              </a:defRPr>
            </a:lvl7pPr>
            <a:lvl8pPr lvl="7">
              <a:buNone/>
              <a:defRPr sz="800">
                <a:solidFill>
                  <a:srgbClr val="595959"/>
                </a:solidFill>
                <a:latin typeface="Open Sans"/>
                <a:ea typeface="Open Sans"/>
                <a:cs typeface="Open Sans"/>
                <a:sym typeface="Open Sans"/>
              </a:defRPr>
            </a:lvl8pPr>
            <a:lvl9pPr lvl="8">
              <a:buNone/>
              <a:defRPr sz="800">
                <a:solidFill>
                  <a:srgbClr val="595959"/>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eewaardig | MijnOverheid 1">
  <p:cSld name="TITLE_AND_BODY_2">
    <p:spTree>
      <p:nvGrpSpPr>
        <p:cNvPr id="101" name="Shape 101"/>
        <p:cNvGrpSpPr/>
        <p:nvPr/>
      </p:nvGrpSpPr>
      <p:grpSpPr>
        <a:xfrm>
          <a:off x="0" y="0"/>
          <a:ext cx="0" cy="0"/>
          <a:chOff x="0" y="0"/>
          <a:chExt cx="0" cy="0"/>
        </a:xfrm>
      </p:grpSpPr>
      <p:sp>
        <p:nvSpPr>
          <p:cNvPr id="102" name="Google Shape;102;g3b1488b6e23_2_47"/>
          <p:cNvSpPr txBox="1"/>
          <p:nvPr>
            <p:ph idx="12" type="sldNum"/>
          </p:nvPr>
        </p:nvSpPr>
        <p:spPr>
          <a:xfrm>
            <a:off x="162358" y="4635817"/>
            <a:ext cx="548700" cy="393600"/>
          </a:xfrm>
          <a:prstGeom prst="rect">
            <a:avLst/>
          </a:prstGeom>
        </p:spPr>
        <p:txBody>
          <a:bodyPr anchorCtr="0" anchor="ctr" bIns="91425" lIns="91425" spcFirstLastPara="1" rIns="91425" wrap="square" tIns="91425">
            <a:normAutofit/>
          </a:bodyPr>
          <a:lstStyle>
            <a:lvl1pPr lvl="0">
              <a:buNone/>
              <a:defRPr sz="800">
                <a:solidFill>
                  <a:srgbClr val="595959"/>
                </a:solidFill>
                <a:latin typeface="Open Sans"/>
                <a:ea typeface="Open Sans"/>
                <a:cs typeface="Open Sans"/>
                <a:sym typeface="Open Sans"/>
              </a:defRPr>
            </a:lvl1pPr>
            <a:lvl2pPr lvl="1">
              <a:buNone/>
              <a:defRPr sz="800">
                <a:solidFill>
                  <a:srgbClr val="595959"/>
                </a:solidFill>
                <a:latin typeface="Open Sans"/>
                <a:ea typeface="Open Sans"/>
                <a:cs typeface="Open Sans"/>
                <a:sym typeface="Open Sans"/>
              </a:defRPr>
            </a:lvl2pPr>
            <a:lvl3pPr lvl="2">
              <a:buNone/>
              <a:defRPr sz="800">
                <a:solidFill>
                  <a:srgbClr val="595959"/>
                </a:solidFill>
                <a:latin typeface="Open Sans"/>
                <a:ea typeface="Open Sans"/>
                <a:cs typeface="Open Sans"/>
                <a:sym typeface="Open Sans"/>
              </a:defRPr>
            </a:lvl3pPr>
            <a:lvl4pPr lvl="3">
              <a:buNone/>
              <a:defRPr sz="800">
                <a:solidFill>
                  <a:srgbClr val="595959"/>
                </a:solidFill>
                <a:latin typeface="Open Sans"/>
                <a:ea typeface="Open Sans"/>
                <a:cs typeface="Open Sans"/>
                <a:sym typeface="Open Sans"/>
              </a:defRPr>
            </a:lvl4pPr>
            <a:lvl5pPr lvl="4">
              <a:buNone/>
              <a:defRPr sz="800">
                <a:solidFill>
                  <a:srgbClr val="595959"/>
                </a:solidFill>
                <a:latin typeface="Open Sans"/>
                <a:ea typeface="Open Sans"/>
                <a:cs typeface="Open Sans"/>
                <a:sym typeface="Open Sans"/>
              </a:defRPr>
            </a:lvl5pPr>
            <a:lvl6pPr lvl="5">
              <a:buNone/>
              <a:defRPr sz="800">
                <a:solidFill>
                  <a:srgbClr val="595959"/>
                </a:solidFill>
                <a:latin typeface="Open Sans"/>
                <a:ea typeface="Open Sans"/>
                <a:cs typeface="Open Sans"/>
                <a:sym typeface="Open Sans"/>
              </a:defRPr>
            </a:lvl6pPr>
            <a:lvl7pPr lvl="6">
              <a:buNone/>
              <a:defRPr sz="800">
                <a:solidFill>
                  <a:srgbClr val="595959"/>
                </a:solidFill>
                <a:latin typeface="Open Sans"/>
                <a:ea typeface="Open Sans"/>
                <a:cs typeface="Open Sans"/>
                <a:sym typeface="Open Sans"/>
              </a:defRPr>
            </a:lvl7pPr>
            <a:lvl8pPr lvl="7">
              <a:buNone/>
              <a:defRPr sz="800">
                <a:solidFill>
                  <a:srgbClr val="595959"/>
                </a:solidFill>
                <a:latin typeface="Open Sans"/>
                <a:ea typeface="Open Sans"/>
                <a:cs typeface="Open Sans"/>
                <a:sym typeface="Open Sans"/>
              </a:defRPr>
            </a:lvl8pPr>
            <a:lvl9pPr lvl="8">
              <a:buNone/>
              <a:defRPr sz="800">
                <a:solidFill>
                  <a:srgbClr val="595959"/>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7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7" name="Google Shape;17;p78"/>
          <p:cNvSpPr txBox="1"/>
          <p:nvPr>
            <p:ph idx="12" type="sldNum"/>
          </p:nvPr>
        </p:nvSpPr>
        <p:spPr>
          <a:xfrm>
            <a:off x="8574976" y="4776123"/>
            <a:ext cx="446100" cy="280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7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 name="Google Shape;20;p7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1" name="Google Shape;21;p79"/>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8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 name="Google Shape;25;p8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80"/>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8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81"/>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8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8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82"/>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83"/>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8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8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8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8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84"/>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1.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EFF5F2"/>
        </a:solidFill>
      </p:bgPr>
    </p:bg>
    <p:spTree>
      <p:nvGrpSpPr>
        <p:cNvPr id="5" name="Shape 5"/>
        <p:cNvGrpSpPr/>
        <p:nvPr/>
      </p:nvGrpSpPr>
      <p:grpSpPr>
        <a:xfrm>
          <a:off x="0" y="0"/>
          <a:ext cx="0" cy="0"/>
          <a:chOff x="0" y="0"/>
          <a:chExt cx="0" cy="0"/>
        </a:xfrm>
      </p:grpSpPr>
      <p:sp>
        <p:nvSpPr>
          <p:cNvPr id="6" name="Google Shape;6;p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75"/>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EFF5F2"/>
        </a:solidFill>
      </p:bgPr>
    </p:bg>
    <p:spTree>
      <p:nvGrpSpPr>
        <p:cNvPr id="54" name="Shape 54"/>
        <p:cNvGrpSpPr/>
        <p:nvPr/>
      </p:nvGrpSpPr>
      <p:grpSpPr>
        <a:xfrm>
          <a:off x="0" y="0"/>
          <a:ext cx="0" cy="0"/>
          <a:chOff x="0" y="0"/>
          <a:chExt cx="0" cy="0"/>
        </a:xfrm>
      </p:grpSpPr>
      <p:sp>
        <p:nvSpPr>
          <p:cNvPr id="55" name="Google Shape;55;g3b1488b6e23_2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6" name="Google Shape;56;g3b1488b6e23_2_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57" name="Google Shape;57;g3b1488b6e23_2_0"/>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fontScale="85000" lnSpcReduction="20000"/>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8.jpg"/><Relationship Id="rId6" Type="http://schemas.openxmlformats.org/officeDocument/2006/relationships/image" Target="../media/image17.jpg"/><Relationship Id="rId7" Type="http://schemas.openxmlformats.org/officeDocument/2006/relationships/image" Target="../media/image20.jpg"/><Relationship Id="rId8"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9.jpg"/><Relationship Id="rId4" Type="http://schemas.openxmlformats.org/officeDocument/2006/relationships/image" Target="../media/image16.jpg"/><Relationship Id="rId5"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 Id="rId3"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9.jp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 Id="rId3" Type="http://schemas.openxmlformats.org/officeDocument/2006/relationships/image" Target="../media/image16.jpg"/><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0.xml"/><Relationship Id="rId3" Type="http://schemas.openxmlformats.org/officeDocument/2006/relationships/image" Target="../media/image15.jp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29.png"/><Relationship Id="rId7" Type="http://schemas.openxmlformats.org/officeDocument/2006/relationships/image" Target="../media/image26.png"/><Relationship Id="rId8" Type="http://schemas.openxmlformats.org/officeDocument/2006/relationships/image" Target="../media/image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4.png"/><Relationship Id="rId7" Type="http://schemas.openxmlformats.org/officeDocument/2006/relationships/image" Target="../media/image28.png"/><Relationship Id="rId8" Type="http://schemas.openxmlformats.org/officeDocument/2006/relationships/image" Target="../media/image3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6.xml"/><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40.png"/><Relationship Id="rId7" Type="http://schemas.openxmlformats.org/officeDocument/2006/relationships/image" Target="../media/image38.png"/><Relationship Id="rId8"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7.xml"/><Relationship Id="rId3" Type="http://schemas.openxmlformats.org/officeDocument/2006/relationships/image" Target="../media/image44.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8.xml"/><Relationship Id="rId3" Type="http://schemas.openxmlformats.org/officeDocument/2006/relationships/image" Target="../media/image54.jpg"/><Relationship Id="rId4" Type="http://schemas.openxmlformats.org/officeDocument/2006/relationships/image" Target="../media/image53.jpg"/><Relationship Id="rId5" Type="http://schemas.openxmlformats.org/officeDocument/2006/relationships/image" Target="../media/image56.jpg"/><Relationship Id="rId6" Type="http://schemas.openxmlformats.org/officeDocument/2006/relationships/image" Target="../media/image5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9.xml"/><Relationship Id="rId3" Type="http://schemas.openxmlformats.org/officeDocument/2006/relationships/image" Target="../media/image5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0.xml"/><Relationship Id="rId3"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2.xml"/><Relationship Id="rId3" Type="http://schemas.openxmlformats.org/officeDocument/2006/relationships/image" Target="../media/image5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3.xml"/><Relationship Id="rId3" Type="http://schemas.openxmlformats.org/officeDocument/2006/relationships/image" Target="../media/image4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5.xml"/><Relationship Id="rId3" Type="http://schemas.openxmlformats.org/officeDocument/2006/relationships/image" Target="../media/image5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6.xml"/><Relationship Id="rId3" Type="http://schemas.openxmlformats.org/officeDocument/2006/relationships/image" Target="../media/image5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8.xml"/><Relationship Id="rId3" Type="http://schemas.openxmlformats.org/officeDocument/2006/relationships/image" Target="../media/image54.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9.xml"/><Relationship Id="rId3"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
          <p:cNvSpPr/>
          <p:nvPr/>
        </p:nvSpPr>
        <p:spPr>
          <a:xfrm>
            <a:off x="565350" y="2404800"/>
            <a:ext cx="8013300" cy="2156400"/>
          </a:xfrm>
          <a:prstGeom prst="rect">
            <a:avLst/>
          </a:prstGeom>
          <a:solidFill>
            <a:srgbClr val="10493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
          <p:cNvSpPr txBox="1"/>
          <p:nvPr/>
        </p:nvSpPr>
        <p:spPr>
          <a:xfrm>
            <a:off x="1957638" y="3132700"/>
            <a:ext cx="2941200" cy="42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000" u="none" cap="none" strike="noStrike">
                <a:solidFill>
                  <a:srgbClr val="EFF5F2"/>
                </a:solidFill>
                <a:latin typeface="Merriweather Black"/>
                <a:ea typeface="Merriweather Black"/>
                <a:cs typeface="Merriweather Black"/>
                <a:sym typeface="Merriweather Black"/>
              </a:rPr>
              <a:t>Welkom</a:t>
            </a:r>
            <a:endParaRPr b="0" i="0" sz="2000" u="none" cap="none" strike="noStrike">
              <a:solidFill>
                <a:srgbClr val="EFF5F2"/>
              </a:solidFill>
              <a:latin typeface="Merriweather Black"/>
              <a:ea typeface="Merriweather Black"/>
              <a:cs typeface="Merriweather Black"/>
              <a:sym typeface="Merriweather Black"/>
            </a:endParaRPr>
          </a:p>
        </p:txBody>
      </p:sp>
      <p:sp>
        <p:nvSpPr>
          <p:cNvPr id="109" name="Google Shape;109;p1"/>
          <p:cNvSpPr txBox="1"/>
          <p:nvPr/>
        </p:nvSpPr>
        <p:spPr>
          <a:xfrm>
            <a:off x="1957649" y="3906125"/>
            <a:ext cx="5052300" cy="31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1200" u="none" cap="none" strike="noStrike">
                <a:solidFill>
                  <a:srgbClr val="EFF5F2"/>
                </a:solidFill>
                <a:latin typeface="Merriweather Black"/>
                <a:ea typeface="Merriweather Black"/>
                <a:cs typeface="Merriweather Black"/>
                <a:sym typeface="Merriweather Black"/>
              </a:rPr>
              <a:t>Inwonersbijeenkomst   </a:t>
            </a:r>
            <a:r>
              <a:rPr b="0" i="0" lang="en" sz="1000" u="none" cap="none" strike="noStrike">
                <a:solidFill>
                  <a:srgbClr val="EFF5F2"/>
                </a:solidFill>
                <a:latin typeface="Merriweather"/>
                <a:ea typeface="Merriweather"/>
                <a:cs typeface="Merriweather"/>
                <a:sym typeface="Merriweather"/>
              </a:rPr>
              <a:t>17 December 2025 </a:t>
            </a:r>
            <a:endParaRPr b="0" i="0" sz="1000" u="none" cap="none" strike="noStrike">
              <a:solidFill>
                <a:srgbClr val="EFF5F2"/>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FFFFFF"/>
              </a:solidFill>
              <a:latin typeface="Open Sans"/>
              <a:ea typeface="Open Sans"/>
              <a:cs typeface="Open Sans"/>
              <a:sym typeface="Open Sans"/>
            </a:endParaRPr>
          </a:p>
        </p:txBody>
      </p:sp>
      <p:sp>
        <p:nvSpPr>
          <p:cNvPr id="110" name="Google Shape;110;p1"/>
          <p:cNvSpPr/>
          <p:nvPr/>
        </p:nvSpPr>
        <p:spPr>
          <a:xfrm>
            <a:off x="2018272" y="3732075"/>
            <a:ext cx="2607900" cy="106200"/>
          </a:xfrm>
          <a:prstGeom prst="rect">
            <a:avLst/>
          </a:prstGeom>
          <a:solidFill>
            <a:srgbClr val="F18E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18E00"/>
              </a:solidFill>
              <a:latin typeface="Arial"/>
              <a:ea typeface="Arial"/>
              <a:cs typeface="Arial"/>
              <a:sym typeface="Arial"/>
            </a:endParaRPr>
          </a:p>
        </p:txBody>
      </p:sp>
      <p:sp>
        <p:nvSpPr>
          <p:cNvPr id="111" name="Google Shape;111;p1"/>
          <p:cNvSpPr txBox="1"/>
          <p:nvPr/>
        </p:nvSpPr>
        <p:spPr>
          <a:xfrm>
            <a:off x="1957650" y="3478350"/>
            <a:ext cx="2972400" cy="42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2100" u="none" cap="none" strike="noStrike">
                <a:solidFill>
                  <a:srgbClr val="FFFFFF"/>
                </a:solidFill>
                <a:latin typeface="Open Sans ExtraBold"/>
                <a:ea typeface="Open Sans ExtraBold"/>
                <a:cs typeface="Open Sans ExtraBold"/>
                <a:sym typeface="Open Sans ExtraBold"/>
              </a:rPr>
              <a:t>Knoop Maarheeze</a:t>
            </a:r>
            <a:endParaRPr b="0" i="0" sz="2700" u="none" cap="none" strike="noStrike">
              <a:solidFill>
                <a:srgbClr val="FFFFFF"/>
              </a:solidFill>
              <a:latin typeface="Open Sans ExtraBold"/>
              <a:ea typeface="Open Sans ExtraBold"/>
              <a:cs typeface="Open Sans ExtraBold"/>
              <a:sym typeface="Open Sans ExtraBold"/>
            </a:endParaRPr>
          </a:p>
        </p:txBody>
      </p:sp>
      <p:pic>
        <p:nvPicPr>
          <p:cNvPr id="112" name="Google Shape;112;p1"/>
          <p:cNvPicPr preferRelativeResize="0"/>
          <p:nvPr/>
        </p:nvPicPr>
        <p:blipFill rotWithShape="1">
          <a:blip r:embed="rId3">
            <a:alphaModFix/>
          </a:blip>
          <a:srcRect b="5285" l="0" r="0" t="0"/>
          <a:stretch/>
        </p:blipFill>
        <p:spPr>
          <a:xfrm>
            <a:off x="868300" y="312615"/>
            <a:ext cx="7407402" cy="2667425"/>
          </a:xfrm>
          <a:prstGeom prst="rect">
            <a:avLst/>
          </a:prstGeom>
          <a:noFill/>
          <a:ln>
            <a:noFill/>
          </a:ln>
        </p:spPr>
      </p:pic>
      <p:pic>
        <p:nvPicPr>
          <p:cNvPr id="113" name="Google Shape;113;p1"/>
          <p:cNvPicPr preferRelativeResize="0"/>
          <p:nvPr/>
        </p:nvPicPr>
        <p:blipFill rotWithShape="1">
          <a:blip r:embed="rId4">
            <a:alphaModFix/>
          </a:blip>
          <a:srcRect b="0" l="0" r="0" t="0"/>
          <a:stretch/>
        </p:blipFill>
        <p:spPr>
          <a:xfrm>
            <a:off x="762515" y="312623"/>
            <a:ext cx="7597947" cy="2667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0"/>
          <p:cNvSpPr txBox="1"/>
          <p:nvPr/>
        </p:nvSpPr>
        <p:spPr>
          <a:xfrm>
            <a:off x="532489" y="1081200"/>
            <a:ext cx="8064900" cy="907334"/>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Stappen tot nu toe </a:t>
            </a:r>
            <a:endParaRPr/>
          </a:p>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Afwegingen en keuzes </a:t>
            </a:r>
            <a:endParaRPr/>
          </a:p>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Waar staan we nu?</a:t>
            </a:r>
            <a:endParaRPr/>
          </a:p>
        </p:txBody>
      </p:sp>
      <p:sp>
        <p:nvSpPr>
          <p:cNvPr id="177" name="Google Shape;177;p10"/>
          <p:cNvSpPr txBox="1"/>
          <p:nvPr/>
        </p:nvSpPr>
        <p:spPr>
          <a:xfrm>
            <a:off x="532475" y="504300"/>
            <a:ext cx="7626000" cy="57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2000" u="none" cap="none" strike="noStrike">
                <a:solidFill>
                  <a:srgbClr val="38761D"/>
                </a:solidFill>
                <a:latin typeface="Open Sans ExtraBold"/>
                <a:ea typeface="Open Sans ExtraBold"/>
                <a:cs typeface="Open Sans ExtraBold"/>
                <a:sym typeface="Open Sans ExtraBold"/>
              </a:rPr>
              <a:t>Voorafgaand proces en gemaakte keuzes </a:t>
            </a:r>
            <a:endParaRPr b="0" i="0" sz="2000" u="none" cap="none" strike="noStrike">
              <a:solidFill>
                <a:srgbClr val="343635"/>
              </a:solidFill>
              <a:latin typeface="Open Sans ExtraBold"/>
              <a:ea typeface="Open Sans ExtraBold"/>
              <a:cs typeface="Open Sans ExtraBold"/>
              <a:sym typeface="Open Sans ExtraBold"/>
            </a:endParaRPr>
          </a:p>
        </p:txBody>
      </p:sp>
      <p:sp>
        <p:nvSpPr>
          <p:cNvPr id="178" name="Google Shape;178;p10"/>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fontScale="77500" lnSpcReduction="20000"/>
          </a:bodyPr>
          <a:lstStyle/>
          <a:p>
            <a:pPr indent="0" lvl="0" marL="0" rtl="0" algn="r">
              <a:lnSpc>
                <a:spcPct val="100000"/>
              </a:lnSpc>
              <a:spcBef>
                <a:spcPts val="0"/>
              </a:spcBef>
              <a:spcAft>
                <a:spcPts val="0"/>
              </a:spcAft>
              <a:buSzPct val="100000"/>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3b1488b6e23_2_49"/>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184" name="Google Shape;184;g3b1488b6e23_2_49" title="Inloopavond 17 november - Knoop Maarheeze -26.jpg"/>
          <p:cNvPicPr preferRelativeResize="0"/>
          <p:nvPr/>
        </p:nvPicPr>
        <p:blipFill>
          <a:blip r:embed="rId3">
            <a:alphaModFix/>
          </a:blip>
          <a:stretch>
            <a:fillRect/>
          </a:stretch>
        </p:blipFill>
        <p:spPr>
          <a:xfrm>
            <a:off x="-1754250" y="0"/>
            <a:ext cx="7717115" cy="5143501"/>
          </a:xfrm>
          <a:prstGeom prst="rect">
            <a:avLst/>
          </a:prstGeom>
          <a:noFill/>
          <a:ln>
            <a:noFill/>
          </a:ln>
        </p:spPr>
      </p:pic>
      <p:sp>
        <p:nvSpPr>
          <p:cNvPr id="185" name="Google Shape;185;g3b1488b6e23_2_49"/>
          <p:cNvSpPr/>
          <p:nvPr/>
        </p:nvSpPr>
        <p:spPr>
          <a:xfrm flipH="1" rot="-5400000">
            <a:off x="2932525" y="-1035000"/>
            <a:ext cx="5170225" cy="7201725"/>
          </a:xfrm>
          <a:prstGeom prst="flowChartManualInput">
            <a:avLst/>
          </a:prstGeom>
          <a:solidFill>
            <a:srgbClr val="10493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g3b1488b6e23_2_49"/>
          <p:cNvSpPr txBox="1"/>
          <p:nvPr/>
        </p:nvSpPr>
        <p:spPr>
          <a:xfrm>
            <a:off x="3045200" y="2164275"/>
            <a:ext cx="49980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lang="en" sz="2400">
                <a:solidFill>
                  <a:schemeClr val="lt1"/>
                </a:solidFill>
                <a:latin typeface="Open Sans ExtraBold"/>
                <a:ea typeface="Open Sans ExtraBold"/>
                <a:cs typeface="Open Sans ExtraBold"/>
                <a:sym typeface="Open Sans ExtraBold"/>
              </a:rPr>
              <a:t>Terugkoppeling bewonersparticipatie</a:t>
            </a:r>
            <a:endParaRPr sz="2400">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3b1488b6e23_2_57"/>
          <p:cNvSpPr txBox="1"/>
          <p:nvPr/>
        </p:nvSpPr>
        <p:spPr>
          <a:xfrm>
            <a:off x="532489" y="1081200"/>
            <a:ext cx="8064900" cy="1764900"/>
          </a:xfrm>
          <a:prstGeom prst="rect">
            <a:avLst/>
          </a:prstGeom>
          <a:noFill/>
          <a:ln>
            <a:noFill/>
          </a:ln>
        </p:spPr>
        <p:txBody>
          <a:bodyPr anchorCtr="0" anchor="t" bIns="91425" lIns="91425" spcFirstLastPara="1" rIns="91425" wrap="square" tIns="91425">
            <a:spAutoFit/>
          </a:bodyPr>
          <a:lstStyle/>
          <a:p>
            <a:pPr indent="-311150" lvl="0" marL="457200" rtl="0" algn="l">
              <a:lnSpc>
                <a:spcPct val="150000"/>
              </a:lnSpc>
              <a:spcBef>
                <a:spcPts val="1400"/>
              </a:spcBef>
              <a:spcAft>
                <a:spcPts val="0"/>
              </a:spcAft>
              <a:buClr>
                <a:schemeClr val="dk1"/>
              </a:buClr>
              <a:buSzPts val="1300"/>
              <a:buChar char="●"/>
            </a:pPr>
            <a:r>
              <a:rPr b="1" lang="en" sz="1300">
                <a:solidFill>
                  <a:schemeClr val="dk1"/>
                </a:solidFill>
                <a:latin typeface="Open Sans"/>
                <a:ea typeface="Open Sans"/>
                <a:cs typeface="Open Sans"/>
                <a:sym typeface="Open Sans"/>
              </a:rPr>
              <a:t>Doelen en aanpak participatie</a:t>
            </a:r>
            <a:endParaRPr b="1" sz="1300">
              <a:solidFill>
                <a:schemeClr val="dk1"/>
              </a:solidFill>
              <a:latin typeface="Open Sans"/>
              <a:ea typeface="Open Sans"/>
              <a:cs typeface="Open Sans"/>
              <a:sym typeface="Open Sans"/>
            </a:endParaRPr>
          </a:p>
          <a:p>
            <a:pPr indent="-311150" lvl="0" marL="457200" rtl="0" algn="l">
              <a:lnSpc>
                <a:spcPct val="150000"/>
              </a:lnSpc>
              <a:spcBef>
                <a:spcPts val="0"/>
              </a:spcBef>
              <a:spcAft>
                <a:spcPts val="0"/>
              </a:spcAft>
              <a:buClr>
                <a:schemeClr val="dk1"/>
              </a:buClr>
              <a:buSzPts val="1300"/>
              <a:buFont typeface="Open Sans"/>
              <a:buChar char="●"/>
            </a:pPr>
            <a:r>
              <a:rPr b="1" lang="en" sz="1300">
                <a:solidFill>
                  <a:schemeClr val="dk1"/>
                </a:solidFill>
                <a:latin typeface="Open Sans"/>
                <a:ea typeface="Open Sans"/>
                <a:cs typeface="Open Sans"/>
                <a:sym typeface="Open Sans"/>
              </a:rPr>
              <a:t>Inzoomen op 15 meest besproken thema’s</a:t>
            </a:r>
            <a:endParaRPr b="1" sz="1300">
              <a:solidFill>
                <a:schemeClr val="dk1"/>
              </a:solidFill>
              <a:latin typeface="Open Sans"/>
              <a:ea typeface="Open Sans"/>
              <a:cs typeface="Open Sans"/>
              <a:sym typeface="Open Sans"/>
            </a:endParaRPr>
          </a:p>
          <a:p>
            <a:pPr indent="-311150" lvl="0" marL="457200" rtl="0" algn="l">
              <a:lnSpc>
                <a:spcPct val="150000"/>
              </a:lnSpc>
              <a:spcBef>
                <a:spcPts val="0"/>
              </a:spcBef>
              <a:spcAft>
                <a:spcPts val="0"/>
              </a:spcAft>
              <a:buClr>
                <a:schemeClr val="dk1"/>
              </a:buClr>
              <a:buSzPts val="1300"/>
              <a:buChar char="●"/>
            </a:pPr>
            <a:r>
              <a:rPr b="1" lang="en" sz="1300">
                <a:solidFill>
                  <a:schemeClr val="dk1"/>
                </a:solidFill>
                <a:latin typeface="Open Sans"/>
                <a:ea typeface="Open Sans"/>
                <a:cs typeface="Open Sans"/>
                <a:sym typeface="Open Sans"/>
              </a:rPr>
              <a:t>Reacties op de drie gespreksscenario’s en sfeerbeelden</a:t>
            </a:r>
            <a:endParaRPr b="1" sz="1300">
              <a:solidFill>
                <a:schemeClr val="dk1"/>
              </a:solidFill>
              <a:latin typeface="Open Sans"/>
              <a:ea typeface="Open Sans"/>
              <a:cs typeface="Open Sans"/>
              <a:sym typeface="Open Sans"/>
            </a:endParaRPr>
          </a:p>
          <a:p>
            <a:pPr indent="0" lvl="0" marL="0" rtl="0" algn="l">
              <a:lnSpc>
                <a:spcPct val="150000"/>
              </a:lnSpc>
              <a:spcBef>
                <a:spcPts val="1400"/>
              </a:spcBef>
              <a:spcAft>
                <a:spcPts val="400"/>
              </a:spcAft>
              <a:buNone/>
            </a:pPr>
            <a:br>
              <a:rPr b="1" lang="en" sz="1300">
                <a:solidFill>
                  <a:schemeClr val="dk1"/>
                </a:solidFill>
                <a:latin typeface="Open Sans"/>
                <a:ea typeface="Open Sans"/>
                <a:cs typeface="Open Sans"/>
                <a:sym typeface="Open Sans"/>
              </a:rPr>
            </a:br>
            <a:endParaRPr sz="1300">
              <a:solidFill>
                <a:srgbClr val="FF0000"/>
              </a:solidFill>
              <a:latin typeface="Open Sans Light"/>
              <a:ea typeface="Open Sans Light"/>
              <a:cs typeface="Open Sans Light"/>
              <a:sym typeface="Open Sans Light"/>
            </a:endParaRPr>
          </a:p>
        </p:txBody>
      </p:sp>
      <p:sp>
        <p:nvSpPr>
          <p:cNvPr id="192" name="Google Shape;192;g3b1488b6e23_2_57"/>
          <p:cNvSpPr txBox="1"/>
          <p:nvPr/>
        </p:nvSpPr>
        <p:spPr>
          <a:xfrm>
            <a:off x="532475" y="504300"/>
            <a:ext cx="76260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38761D"/>
                </a:solidFill>
                <a:latin typeface="Open Sans ExtraBold"/>
                <a:ea typeface="Open Sans ExtraBold"/>
                <a:cs typeface="Open Sans ExtraBold"/>
                <a:sym typeface="Open Sans ExtraBold"/>
              </a:rPr>
              <a:t>In deze presentatie</a:t>
            </a:r>
            <a:endParaRPr sz="2000">
              <a:solidFill>
                <a:srgbClr val="38761D"/>
              </a:solidFill>
              <a:latin typeface="Open Sans ExtraBold"/>
              <a:ea typeface="Open Sans ExtraBold"/>
              <a:cs typeface="Open Sans ExtraBold"/>
              <a:sym typeface="Open Sans ExtraBold"/>
            </a:endParaRPr>
          </a:p>
        </p:txBody>
      </p:sp>
      <p:sp>
        <p:nvSpPr>
          <p:cNvPr id="193" name="Google Shape;193;g3b1488b6e23_2_57"/>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3b1488b6e23_2_63"/>
          <p:cNvSpPr txBox="1"/>
          <p:nvPr/>
        </p:nvSpPr>
        <p:spPr>
          <a:xfrm>
            <a:off x="532489" y="1081200"/>
            <a:ext cx="8064900" cy="2065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400"/>
              </a:spcBef>
              <a:spcAft>
                <a:spcPts val="0"/>
              </a:spcAft>
              <a:buClr>
                <a:schemeClr val="dk1"/>
              </a:buClr>
              <a:buSzPts val="1100"/>
              <a:buFont typeface="Arial"/>
              <a:buNone/>
            </a:pPr>
            <a:r>
              <a:rPr b="1" lang="en" sz="1300">
                <a:solidFill>
                  <a:schemeClr val="dk1"/>
                </a:solidFill>
                <a:latin typeface="Open Sans"/>
                <a:ea typeface="Open Sans"/>
                <a:cs typeface="Open Sans"/>
                <a:sym typeface="Open Sans"/>
              </a:rPr>
              <a:t>Doelen participatie</a:t>
            </a:r>
            <a:br>
              <a:rPr lang="en" sz="1300">
                <a:solidFill>
                  <a:schemeClr val="dk1"/>
                </a:solidFill>
                <a:latin typeface="Open Sans Light"/>
                <a:ea typeface="Open Sans Light"/>
                <a:cs typeface="Open Sans Light"/>
                <a:sym typeface="Open Sans Light"/>
              </a:rPr>
            </a:br>
            <a:r>
              <a:rPr lang="en" sz="1300">
                <a:solidFill>
                  <a:schemeClr val="dk1"/>
                </a:solidFill>
                <a:latin typeface="Open Sans Light"/>
                <a:ea typeface="Open Sans Light"/>
                <a:cs typeface="Open Sans Light"/>
                <a:sym typeface="Open Sans Light"/>
              </a:rPr>
              <a:t>• De drie gespreksscenario’s bekijken en hier op reageren.</a:t>
            </a:r>
            <a:br>
              <a:rPr lang="en" sz="1300">
                <a:solidFill>
                  <a:schemeClr val="dk1"/>
                </a:solidFill>
                <a:latin typeface="Open Sans Light"/>
                <a:ea typeface="Open Sans Light"/>
                <a:cs typeface="Open Sans Light"/>
                <a:sym typeface="Open Sans Light"/>
              </a:rPr>
            </a:br>
            <a:r>
              <a:rPr lang="en" sz="1300">
                <a:solidFill>
                  <a:schemeClr val="dk1"/>
                </a:solidFill>
                <a:latin typeface="Open Sans Light"/>
                <a:ea typeface="Open Sans Light"/>
                <a:cs typeface="Open Sans Light"/>
                <a:sym typeface="Open Sans Light"/>
              </a:rPr>
              <a:t>• Aangeven welke thema's en aspecten voor hen het meest belangrijk waren.</a:t>
            </a:r>
            <a:br>
              <a:rPr lang="en" sz="1300">
                <a:solidFill>
                  <a:schemeClr val="dk1"/>
                </a:solidFill>
                <a:latin typeface="Open Sans Light"/>
                <a:ea typeface="Open Sans Light"/>
                <a:cs typeface="Open Sans Light"/>
                <a:sym typeface="Open Sans Light"/>
              </a:rPr>
            </a:br>
            <a:r>
              <a:rPr lang="en" sz="1300">
                <a:solidFill>
                  <a:schemeClr val="dk1"/>
                </a:solidFill>
                <a:latin typeface="Open Sans Light"/>
                <a:ea typeface="Open Sans Light"/>
                <a:cs typeface="Open Sans Light"/>
                <a:sym typeface="Open Sans Light"/>
              </a:rPr>
              <a:t>• Aandachtspunten of suggesties voor de volgende stappen meegeven.</a:t>
            </a:r>
            <a:br>
              <a:rPr lang="en" sz="1300">
                <a:solidFill>
                  <a:schemeClr val="dk1"/>
                </a:solidFill>
                <a:latin typeface="Open Sans Light"/>
                <a:ea typeface="Open Sans Light"/>
                <a:cs typeface="Open Sans Light"/>
                <a:sym typeface="Open Sans Light"/>
              </a:rPr>
            </a:br>
            <a:endParaRPr sz="1300">
              <a:solidFill>
                <a:schemeClr val="dk1"/>
              </a:solidFill>
              <a:latin typeface="Open Sans Light"/>
              <a:ea typeface="Open Sans Light"/>
              <a:cs typeface="Open Sans Light"/>
              <a:sym typeface="Open Sans Light"/>
            </a:endParaRPr>
          </a:p>
          <a:p>
            <a:pPr indent="0" lvl="0" marL="0" rtl="0" algn="l">
              <a:lnSpc>
                <a:spcPct val="115000"/>
              </a:lnSpc>
              <a:spcBef>
                <a:spcPts val="1400"/>
              </a:spcBef>
              <a:spcAft>
                <a:spcPts val="400"/>
              </a:spcAft>
              <a:buClr>
                <a:schemeClr val="dk1"/>
              </a:buClr>
              <a:buSzPts val="1100"/>
              <a:buFont typeface="Arial"/>
              <a:buNone/>
            </a:pPr>
            <a:r>
              <a:t/>
            </a:r>
            <a:endParaRPr sz="1300">
              <a:solidFill>
                <a:srgbClr val="FF0000"/>
              </a:solidFill>
              <a:latin typeface="Open Sans Light"/>
              <a:ea typeface="Open Sans Light"/>
              <a:cs typeface="Open Sans Light"/>
              <a:sym typeface="Open Sans Light"/>
            </a:endParaRPr>
          </a:p>
        </p:txBody>
      </p:sp>
      <p:sp>
        <p:nvSpPr>
          <p:cNvPr id="199" name="Google Shape;199;g3b1488b6e23_2_63"/>
          <p:cNvSpPr txBox="1"/>
          <p:nvPr/>
        </p:nvSpPr>
        <p:spPr>
          <a:xfrm>
            <a:off x="532475" y="504300"/>
            <a:ext cx="76260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38761D"/>
                </a:solidFill>
                <a:latin typeface="Open Sans ExtraBold"/>
                <a:ea typeface="Open Sans ExtraBold"/>
                <a:cs typeface="Open Sans ExtraBold"/>
                <a:sym typeface="Open Sans ExtraBold"/>
              </a:rPr>
              <a:t>Doelen en aanpak participatie</a:t>
            </a:r>
            <a:endParaRPr sz="2000">
              <a:solidFill>
                <a:srgbClr val="38761D"/>
              </a:solidFill>
              <a:latin typeface="Open Sans ExtraBold"/>
              <a:ea typeface="Open Sans ExtraBold"/>
              <a:cs typeface="Open Sans ExtraBold"/>
              <a:sym typeface="Open Sans ExtraBold"/>
            </a:endParaRPr>
          </a:p>
        </p:txBody>
      </p:sp>
      <p:sp>
        <p:nvSpPr>
          <p:cNvPr id="200" name="Google Shape;200;g3b1488b6e23_2_63"/>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3b1488b6e23_2_69"/>
          <p:cNvSpPr txBox="1"/>
          <p:nvPr/>
        </p:nvSpPr>
        <p:spPr>
          <a:xfrm>
            <a:off x="532489" y="1081200"/>
            <a:ext cx="8064900" cy="4826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400"/>
              </a:spcBef>
              <a:spcAft>
                <a:spcPts val="0"/>
              </a:spcAft>
              <a:buClr>
                <a:schemeClr val="dk1"/>
              </a:buClr>
              <a:buSzPts val="1100"/>
              <a:buFont typeface="Arial"/>
              <a:buNone/>
            </a:pPr>
            <a:r>
              <a:rPr b="1" lang="en" sz="1300">
                <a:solidFill>
                  <a:schemeClr val="dk1"/>
                </a:solidFill>
                <a:latin typeface="Open Sans"/>
                <a:ea typeface="Open Sans"/>
                <a:cs typeface="Open Sans"/>
                <a:sym typeface="Open Sans"/>
              </a:rPr>
              <a:t>Online Raadpleging: </a:t>
            </a:r>
            <a:endParaRPr sz="1300">
              <a:solidFill>
                <a:schemeClr val="dk1"/>
              </a:solidFill>
              <a:latin typeface="Open Sans Light"/>
              <a:ea typeface="Open Sans Light"/>
              <a:cs typeface="Open Sans Light"/>
              <a:sym typeface="Open Sans Light"/>
            </a:endParaRPr>
          </a:p>
          <a:p>
            <a:pPr indent="-311150" lvl="0" marL="457200" rtl="0" algn="l">
              <a:lnSpc>
                <a:spcPct val="115000"/>
              </a:lnSpc>
              <a:spcBef>
                <a:spcPts val="1400"/>
              </a:spcBef>
              <a:spcAft>
                <a:spcPts val="0"/>
              </a:spcAft>
              <a:buClr>
                <a:schemeClr val="dk1"/>
              </a:buClr>
              <a:buSzPts val="1300"/>
              <a:buChar char="●"/>
            </a:pPr>
            <a:r>
              <a:rPr lang="en" sz="1300">
                <a:solidFill>
                  <a:schemeClr val="dk1"/>
                </a:solidFill>
                <a:latin typeface="Open Sans Light"/>
                <a:ea typeface="Open Sans Light"/>
                <a:cs typeface="Open Sans Light"/>
                <a:sym typeface="Open Sans Light"/>
              </a:rPr>
              <a:t>De online raadpleging stond open van </a:t>
            </a:r>
            <a:r>
              <a:rPr b="1" lang="en" sz="1300">
                <a:solidFill>
                  <a:schemeClr val="dk1"/>
                </a:solidFill>
                <a:latin typeface="Open Sans"/>
                <a:ea typeface="Open Sans"/>
                <a:cs typeface="Open Sans"/>
                <a:sym typeface="Open Sans"/>
              </a:rPr>
              <a:t>6 tot en met 21 november 2025. </a:t>
            </a:r>
            <a:endParaRPr sz="1300">
              <a:solidFill>
                <a:schemeClr val="dk1"/>
              </a:solidFill>
              <a:latin typeface="Open Sans Light"/>
              <a:ea typeface="Open Sans Light"/>
              <a:cs typeface="Open Sans Light"/>
              <a:sym typeface="Open Sans Light"/>
            </a:endParaRPr>
          </a:p>
          <a:p>
            <a:pPr indent="-311150" lvl="0" marL="457200" rtl="0" algn="l">
              <a:lnSpc>
                <a:spcPct val="115000"/>
              </a:lnSpc>
              <a:spcBef>
                <a:spcPts val="0"/>
              </a:spcBef>
              <a:spcAft>
                <a:spcPts val="0"/>
              </a:spcAft>
              <a:buClr>
                <a:schemeClr val="dk1"/>
              </a:buClr>
              <a:buSzPts val="1300"/>
              <a:buChar char="●"/>
            </a:pPr>
            <a:r>
              <a:rPr lang="en" sz="1300">
                <a:solidFill>
                  <a:schemeClr val="dk1"/>
                </a:solidFill>
                <a:latin typeface="Open Sans Light"/>
                <a:ea typeface="Open Sans Light"/>
                <a:cs typeface="Open Sans Light"/>
                <a:sym typeface="Open Sans Light"/>
              </a:rPr>
              <a:t>De vragenlijst heeft geleidt tot </a:t>
            </a:r>
            <a:r>
              <a:rPr b="1" lang="en" sz="1300">
                <a:solidFill>
                  <a:schemeClr val="dk1"/>
                </a:solidFill>
                <a:latin typeface="Open Sans"/>
                <a:ea typeface="Open Sans"/>
                <a:cs typeface="Open Sans"/>
                <a:sym typeface="Open Sans"/>
              </a:rPr>
              <a:t>828 bruikbare inzendingen</a:t>
            </a:r>
            <a:r>
              <a:rPr lang="en" sz="1300">
                <a:solidFill>
                  <a:schemeClr val="dk1"/>
                </a:solidFill>
                <a:latin typeface="Open Sans Light"/>
                <a:ea typeface="Open Sans Light"/>
                <a:cs typeface="Open Sans Light"/>
                <a:sym typeface="Open Sans Light"/>
              </a:rPr>
              <a:t>.</a:t>
            </a:r>
            <a:endParaRPr sz="1300">
              <a:solidFill>
                <a:schemeClr val="dk1"/>
              </a:solidFill>
              <a:latin typeface="Open Sans Light"/>
              <a:ea typeface="Open Sans Light"/>
              <a:cs typeface="Open Sans Light"/>
              <a:sym typeface="Open Sans Light"/>
            </a:endParaRPr>
          </a:p>
          <a:p>
            <a:pPr indent="-311150" lvl="0" marL="457200" rtl="0" algn="l">
              <a:lnSpc>
                <a:spcPct val="115000"/>
              </a:lnSpc>
              <a:spcBef>
                <a:spcPts val="0"/>
              </a:spcBef>
              <a:spcAft>
                <a:spcPts val="0"/>
              </a:spcAft>
              <a:buClr>
                <a:schemeClr val="dk1"/>
              </a:buClr>
              <a:buSzPts val="1300"/>
              <a:buFont typeface="Open Sans Light"/>
              <a:buChar char="●"/>
            </a:pPr>
            <a:r>
              <a:rPr lang="en" sz="1300">
                <a:solidFill>
                  <a:schemeClr val="dk1"/>
                </a:solidFill>
                <a:latin typeface="Open Sans Light"/>
                <a:ea typeface="Open Sans Light"/>
                <a:cs typeface="Open Sans Light"/>
                <a:sym typeface="Open Sans Light"/>
              </a:rPr>
              <a:t>Doel:</a:t>
            </a:r>
            <a:endParaRPr sz="1300">
              <a:solidFill>
                <a:schemeClr val="dk1"/>
              </a:solidFill>
              <a:latin typeface="Open Sans Light"/>
              <a:ea typeface="Open Sans Light"/>
              <a:cs typeface="Open Sans Light"/>
              <a:sym typeface="Open Sans Light"/>
            </a:endParaRPr>
          </a:p>
          <a:p>
            <a:pPr indent="-311150" lvl="1" marL="914400" rtl="0" algn="l">
              <a:lnSpc>
                <a:spcPct val="115000"/>
              </a:lnSpc>
              <a:spcBef>
                <a:spcPts val="0"/>
              </a:spcBef>
              <a:spcAft>
                <a:spcPts val="0"/>
              </a:spcAft>
              <a:buClr>
                <a:schemeClr val="dk1"/>
              </a:buClr>
              <a:buSzPts val="1300"/>
              <a:buFont typeface="Open Sans Light"/>
              <a:buChar char="○"/>
            </a:pPr>
            <a:r>
              <a:rPr lang="en" sz="1300">
                <a:solidFill>
                  <a:schemeClr val="dk1"/>
                </a:solidFill>
                <a:latin typeface="Open Sans Light"/>
                <a:ea typeface="Open Sans Light"/>
                <a:cs typeface="Open Sans Light"/>
                <a:sym typeface="Open Sans Light"/>
              </a:rPr>
              <a:t>Kwalitatief inzicht verkrijgen in de standpunten en ervaringen van bewoners uit Maarheeze. </a:t>
            </a:r>
            <a:endParaRPr sz="1300">
              <a:solidFill>
                <a:schemeClr val="dk1"/>
              </a:solidFill>
              <a:latin typeface="Open Sans Light"/>
              <a:ea typeface="Open Sans Light"/>
              <a:cs typeface="Open Sans Light"/>
              <a:sym typeface="Open Sans Light"/>
            </a:endParaRPr>
          </a:p>
          <a:p>
            <a:pPr indent="0" lvl="0" marL="0" rtl="0" algn="l">
              <a:lnSpc>
                <a:spcPct val="115000"/>
              </a:lnSpc>
              <a:spcBef>
                <a:spcPts val="1400"/>
              </a:spcBef>
              <a:spcAft>
                <a:spcPts val="0"/>
              </a:spcAft>
              <a:buNone/>
            </a:pPr>
            <a:r>
              <a:t/>
            </a:r>
            <a:endParaRPr b="1" sz="1300">
              <a:solidFill>
                <a:schemeClr val="dk1"/>
              </a:solidFill>
              <a:latin typeface="Open Sans"/>
              <a:ea typeface="Open Sans"/>
              <a:cs typeface="Open Sans"/>
              <a:sym typeface="Open Sans"/>
            </a:endParaRPr>
          </a:p>
          <a:p>
            <a:pPr indent="0" lvl="0" marL="0" rtl="0" algn="l">
              <a:lnSpc>
                <a:spcPct val="115000"/>
              </a:lnSpc>
              <a:spcBef>
                <a:spcPts val="1400"/>
              </a:spcBef>
              <a:spcAft>
                <a:spcPts val="0"/>
              </a:spcAft>
              <a:buNone/>
            </a:pPr>
            <a:r>
              <a:rPr b="1" lang="en" sz="1300">
                <a:solidFill>
                  <a:schemeClr val="dk1"/>
                </a:solidFill>
                <a:latin typeface="Open Sans"/>
                <a:ea typeface="Open Sans"/>
                <a:cs typeface="Open Sans"/>
                <a:sym typeface="Open Sans"/>
              </a:rPr>
              <a:t>Fysieke Inloopbijeenkomst: </a:t>
            </a:r>
            <a:endParaRPr b="1" sz="1300">
              <a:solidFill>
                <a:schemeClr val="dk1"/>
              </a:solidFill>
              <a:latin typeface="Open Sans"/>
              <a:ea typeface="Open Sans"/>
              <a:cs typeface="Open Sans"/>
              <a:sym typeface="Open Sans"/>
            </a:endParaRPr>
          </a:p>
          <a:p>
            <a:pPr indent="-311150" lvl="0" marL="457200" rtl="0" algn="l">
              <a:lnSpc>
                <a:spcPct val="115000"/>
              </a:lnSpc>
              <a:spcBef>
                <a:spcPts val="1400"/>
              </a:spcBef>
              <a:spcAft>
                <a:spcPts val="0"/>
              </a:spcAft>
              <a:buClr>
                <a:schemeClr val="dk1"/>
              </a:buClr>
              <a:buSzPts val="1300"/>
              <a:buChar char="●"/>
            </a:pPr>
            <a:r>
              <a:rPr lang="en" sz="1300">
                <a:solidFill>
                  <a:schemeClr val="dk1"/>
                </a:solidFill>
                <a:latin typeface="Open Sans Light"/>
                <a:ea typeface="Open Sans Light"/>
                <a:cs typeface="Open Sans Light"/>
                <a:sym typeface="Open Sans Light"/>
              </a:rPr>
              <a:t>Maandag 17 november in De Smelt, vrije inloop tussen </a:t>
            </a:r>
            <a:r>
              <a:rPr b="1" lang="en" sz="1300">
                <a:solidFill>
                  <a:schemeClr val="dk1"/>
                </a:solidFill>
                <a:latin typeface="Open Sans"/>
                <a:ea typeface="Open Sans"/>
                <a:cs typeface="Open Sans"/>
                <a:sym typeface="Open Sans"/>
              </a:rPr>
              <a:t>16:00 uur en 20:00 uur</a:t>
            </a:r>
            <a:r>
              <a:rPr lang="en" sz="1300">
                <a:solidFill>
                  <a:schemeClr val="dk1"/>
                </a:solidFill>
                <a:latin typeface="Open Sans Light"/>
                <a:ea typeface="Open Sans Light"/>
                <a:cs typeface="Open Sans Light"/>
                <a:sym typeface="Open Sans Light"/>
              </a:rPr>
              <a:t>.</a:t>
            </a:r>
            <a:endParaRPr sz="1300">
              <a:solidFill>
                <a:schemeClr val="dk1"/>
              </a:solidFill>
              <a:latin typeface="Open Sans Light"/>
              <a:ea typeface="Open Sans Light"/>
              <a:cs typeface="Open Sans Light"/>
              <a:sym typeface="Open Sans Light"/>
            </a:endParaRPr>
          </a:p>
          <a:p>
            <a:pPr indent="-311150" lvl="0" marL="457200" rtl="0" algn="l">
              <a:lnSpc>
                <a:spcPct val="115000"/>
              </a:lnSpc>
              <a:spcBef>
                <a:spcPts val="0"/>
              </a:spcBef>
              <a:spcAft>
                <a:spcPts val="0"/>
              </a:spcAft>
              <a:buClr>
                <a:schemeClr val="dk1"/>
              </a:buClr>
              <a:buSzPts val="1300"/>
              <a:buChar char="●"/>
            </a:pPr>
            <a:r>
              <a:rPr b="1" lang="en" sz="1300">
                <a:solidFill>
                  <a:schemeClr val="dk1"/>
                </a:solidFill>
                <a:latin typeface="Open Sans"/>
                <a:ea typeface="Open Sans"/>
                <a:cs typeface="Open Sans"/>
                <a:sym typeface="Open Sans"/>
              </a:rPr>
              <a:t>137 bewoners</a:t>
            </a:r>
            <a:r>
              <a:rPr lang="en" sz="1300">
                <a:solidFill>
                  <a:schemeClr val="dk1"/>
                </a:solidFill>
                <a:latin typeface="Open Sans Light"/>
                <a:ea typeface="Open Sans Light"/>
                <a:cs typeface="Open Sans Light"/>
                <a:sym typeface="Open Sans Light"/>
              </a:rPr>
              <a:t> binnen en buiten Maarheeze kwamen naar deze inloopbijeenkomst. </a:t>
            </a:r>
            <a:endParaRPr sz="1300">
              <a:solidFill>
                <a:schemeClr val="dk1"/>
              </a:solidFill>
              <a:latin typeface="Open Sans Light"/>
              <a:ea typeface="Open Sans Light"/>
              <a:cs typeface="Open Sans Light"/>
              <a:sym typeface="Open Sans Light"/>
            </a:endParaRPr>
          </a:p>
          <a:p>
            <a:pPr indent="-311150" lvl="0" marL="457200" rtl="0" algn="l">
              <a:lnSpc>
                <a:spcPct val="115000"/>
              </a:lnSpc>
              <a:spcBef>
                <a:spcPts val="0"/>
              </a:spcBef>
              <a:spcAft>
                <a:spcPts val="0"/>
              </a:spcAft>
              <a:buClr>
                <a:schemeClr val="dk1"/>
              </a:buClr>
              <a:buSzPts val="1300"/>
              <a:buChar char="●"/>
            </a:pPr>
            <a:r>
              <a:rPr lang="en" sz="1300">
                <a:solidFill>
                  <a:schemeClr val="dk1"/>
                </a:solidFill>
                <a:latin typeface="Open Sans Light"/>
                <a:ea typeface="Open Sans Light"/>
                <a:cs typeface="Open Sans Light"/>
                <a:sym typeface="Open Sans Light"/>
              </a:rPr>
              <a:t>Doel: </a:t>
            </a:r>
            <a:endParaRPr sz="1300">
              <a:solidFill>
                <a:schemeClr val="dk1"/>
              </a:solidFill>
              <a:latin typeface="Open Sans Light"/>
              <a:ea typeface="Open Sans Light"/>
              <a:cs typeface="Open Sans Light"/>
              <a:sym typeface="Open Sans Light"/>
            </a:endParaRPr>
          </a:p>
          <a:p>
            <a:pPr indent="-311150" lvl="1" marL="914400" rtl="0" algn="l">
              <a:lnSpc>
                <a:spcPct val="115000"/>
              </a:lnSpc>
              <a:spcBef>
                <a:spcPts val="0"/>
              </a:spcBef>
              <a:spcAft>
                <a:spcPts val="0"/>
              </a:spcAft>
              <a:buClr>
                <a:schemeClr val="dk1"/>
              </a:buClr>
              <a:buSzPts val="1300"/>
              <a:buChar char="○"/>
            </a:pPr>
            <a:r>
              <a:rPr lang="en" sz="1300">
                <a:solidFill>
                  <a:schemeClr val="dk1"/>
                </a:solidFill>
                <a:latin typeface="Open Sans Light"/>
                <a:ea typeface="Open Sans Light"/>
                <a:cs typeface="Open Sans Light"/>
                <a:sym typeface="Open Sans Light"/>
              </a:rPr>
              <a:t>Bewoners gelegenheid geven vragen te stellen om vragenlijst in te vullen. </a:t>
            </a:r>
            <a:endParaRPr sz="1300">
              <a:solidFill>
                <a:schemeClr val="dk1"/>
              </a:solidFill>
              <a:latin typeface="Open Sans Light"/>
              <a:ea typeface="Open Sans Light"/>
              <a:cs typeface="Open Sans Light"/>
              <a:sym typeface="Open Sans Light"/>
            </a:endParaRPr>
          </a:p>
          <a:p>
            <a:pPr indent="-311150" lvl="1" marL="914400" rtl="0" algn="l">
              <a:lnSpc>
                <a:spcPct val="115000"/>
              </a:lnSpc>
              <a:spcBef>
                <a:spcPts val="0"/>
              </a:spcBef>
              <a:spcAft>
                <a:spcPts val="0"/>
              </a:spcAft>
              <a:buClr>
                <a:schemeClr val="dk1"/>
              </a:buClr>
              <a:buSzPts val="1300"/>
              <a:buChar char="○"/>
            </a:pPr>
            <a:r>
              <a:rPr lang="en" sz="1300">
                <a:solidFill>
                  <a:schemeClr val="dk1"/>
                </a:solidFill>
                <a:latin typeface="Open Sans Light"/>
                <a:ea typeface="Open Sans Light"/>
                <a:cs typeface="Open Sans Light"/>
                <a:sym typeface="Open Sans Light"/>
              </a:rPr>
              <a:t>Door in gesprek te zijn beter begrip krijgen van dat wat speelt. </a:t>
            </a:r>
            <a:endParaRPr sz="1300">
              <a:solidFill>
                <a:srgbClr val="EC1F23"/>
              </a:solidFill>
              <a:latin typeface="Open Sans Light"/>
              <a:ea typeface="Open Sans Light"/>
              <a:cs typeface="Open Sans Light"/>
              <a:sym typeface="Open Sans Light"/>
            </a:endParaRPr>
          </a:p>
          <a:p>
            <a:pPr indent="0" lvl="0" marL="0" rtl="0" algn="l">
              <a:lnSpc>
                <a:spcPct val="115000"/>
              </a:lnSpc>
              <a:spcBef>
                <a:spcPts val="1200"/>
              </a:spcBef>
              <a:spcAft>
                <a:spcPts val="0"/>
              </a:spcAft>
              <a:buClr>
                <a:schemeClr val="dk1"/>
              </a:buClr>
              <a:buSzPts val="1100"/>
              <a:buFont typeface="Arial"/>
              <a:buNone/>
            </a:pPr>
            <a:r>
              <a:t/>
            </a:r>
            <a:endParaRPr sz="1300">
              <a:solidFill>
                <a:srgbClr val="FF0000"/>
              </a:solidFill>
              <a:latin typeface="Open Sans Light"/>
              <a:ea typeface="Open Sans Light"/>
              <a:cs typeface="Open Sans Light"/>
              <a:sym typeface="Open Sans Light"/>
            </a:endParaRPr>
          </a:p>
          <a:p>
            <a:pPr indent="0" lvl="0" marL="0" rtl="0" algn="l">
              <a:lnSpc>
                <a:spcPct val="150000"/>
              </a:lnSpc>
              <a:spcBef>
                <a:spcPts val="1200"/>
              </a:spcBef>
              <a:spcAft>
                <a:spcPts val="0"/>
              </a:spcAft>
              <a:buClr>
                <a:schemeClr val="dk1"/>
              </a:buClr>
              <a:buSzPts val="1100"/>
              <a:buFont typeface="Arial"/>
              <a:buNone/>
            </a:pPr>
            <a:r>
              <a:t/>
            </a:r>
            <a:endParaRPr sz="1300">
              <a:solidFill>
                <a:srgbClr val="FF0000"/>
              </a:solidFill>
              <a:latin typeface="Open Sans"/>
              <a:ea typeface="Open Sans"/>
              <a:cs typeface="Open Sans"/>
              <a:sym typeface="Open Sans"/>
            </a:endParaRPr>
          </a:p>
          <a:p>
            <a:pPr indent="0" lvl="0" marL="0" rtl="0" algn="l">
              <a:lnSpc>
                <a:spcPct val="115000"/>
              </a:lnSpc>
              <a:spcBef>
                <a:spcPts val="1200"/>
              </a:spcBef>
              <a:spcAft>
                <a:spcPts val="1200"/>
              </a:spcAft>
              <a:buClr>
                <a:schemeClr val="dk1"/>
              </a:buClr>
              <a:buSzPts val="1100"/>
              <a:buFont typeface="Arial"/>
              <a:buNone/>
            </a:pPr>
            <a:r>
              <a:t/>
            </a:r>
            <a:endParaRPr sz="1300">
              <a:solidFill>
                <a:srgbClr val="FF0000"/>
              </a:solidFill>
              <a:latin typeface="Open Sans Light"/>
              <a:ea typeface="Open Sans Light"/>
              <a:cs typeface="Open Sans Light"/>
              <a:sym typeface="Open Sans Light"/>
            </a:endParaRPr>
          </a:p>
        </p:txBody>
      </p:sp>
      <p:sp>
        <p:nvSpPr>
          <p:cNvPr id="206" name="Google Shape;206;g3b1488b6e23_2_69"/>
          <p:cNvSpPr txBox="1"/>
          <p:nvPr/>
        </p:nvSpPr>
        <p:spPr>
          <a:xfrm>
            <a:off x="532475" y="504300"/>
            <a:ext cx="76260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38761D"/>
                </a:solidFill>
                <a:latin typeface="Open Sans ExtraBold"/>
                <a:ea typeface="Open Sans ExtraBold"/>
                <a:cs typeface="Open Sans ExtraBold"/>
                <a:sym typeface="Open Sans ExtraBold"/>
              </a:rPr>
              <a:t>Doelen en aanpak participatie</a:t>
            </a:r>
            <a:endParaRPr sz="2000">
              <a:solidFill>
                <a:srgbClr val="38761D"/>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sz="2000">
              <a:solidFill>
                <a:srgbClr val="343635"/>
              </a:solidFill>
              <a:latin typeface="Open Sans ExtraBold"/>
              <a:ea typeface="Open Sans ExtraBold"/>
              <a:cs typeface="Open Sans ExtraBold"/>
              <a:sym typeface="Open Sans ExtraBold"/>
            </a:endParaRPr>
          </a:p>
        </p:txBody>
      </p:sp>
      <p:sp>
        <p:nvSpPr>
          <p:cNvPr id="207" name="Google Shape;207;g3b1488b6e23_2_69"/>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3b1488b6e23_2_75"/>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213" name="Google Shape;213;g3b1488b6e23_2_75" title="Inloopavond 17 november - Knoop Maarheeze -42.jpg"/>
          <p:cNvPicPr preferRelativeResize="0"/>
          <p:nvPr/>
        </p:nvPicPr>
        <p:blipFill rotWithShape="1">
          <a:blip r:embed="rId3">
            <a:alphaModFix/>
          </a:blip>
          <a:srcRect b="0" l="0" r="0" t="0"/>
          <a:stretch/>
        </p:blipFill>
        <p:spPr>
          <a:xfrm>
            <a:off x="3179004" y="1043077"/>
            <a:ext cx="2785992" cy="1856601"/>
          </a:xfrm>
          <a:prstGeom prst="rect">
            <a:avLst/>
          </a:prstGeom>
          <a:noFill/>
          <a:ln>
            <a:noFill/>
          </a:ln>
        </p:spPr>
      </p:pic>
      <p:pic>
        <p:nvPicPr>
          <p:cNvPr id="214" name="Google Shape;214;g3b1488b6e23_2_75" title="Inloopavond 17 november - Knoop Maarheeze -58.jpg"/>
          <p:cNvPicPr preferRelativeResize="0"/>
          <p:nvPr/>
        </p:nvPicPr>
        <p:blipFill>
          <a:blip r:embed="rId4">
            <a:alphaModFix/>
          </a:blip>
          <a:stretch>
            <a:fillRect/>
          </a:stretch>
        </p:blipFill>
        <p:spPr>
          <a:xfrm>
            <a:off x="222388" y="3005569"/>
            <a:ext cx="2785992" cy="1856878"/>
          </a:xfrm>
          <a:prstGeom prst="rect">
            <a:avLst/>
          </a:prstGeom>
          <a:noFill/>
          <a:ln>
            <a:noFill/>
          </a:ln>
        </p:spPr>
      </p:pic>
      <p:pic>
        <p:nvPicPr>
          <p:cNvPr id="215" name="Google Shape;215;g3b1488b6e23_2_75" title="Inloopavond 17 november - Knoop Maarheeze -31.jpg"/>
          <p:cNvPicPr preferRelativeResize="0"/>
          <p:nvPr/>
        </p:nvPicPr>
        <p:blipFill>
          <a:blip r:embed="rId5">
            <a:alphaModFix/>
          </a:blip>
          <a:stretch>
            <a:fillRect/>
          </a:stretch>
        </p:blipFill>
        <p:spPr>
          <a:xfrm>
            <a:off x="6135616" y="1043077"/>
            <a:ext cx="2785992" cy="1856789"/>
          </a:xfrm>
          <a:prstGeom prst="rect">
            <a:avLst/>
          </a:prstGeom>
          <a:noFill/>
          <a:ln>
            <a:noFill/>
          </a:ln>
        </p:spPr>
      </p:pic>
      <p:pic>
        <p:nvPicPr>
          <p:cNvPr id="216" name="Google Shape;216;g3b1488b6e23_2_75" title="Inloopavond 17 november - Knoop Maarheeze -19.jpg"/>
          <p:cNvPicPr preferRelativeResize="0"/>
          <p:nvPr/>
        </p:nvPicPr>
        <p:blipFill>
          <a:blip r:embed="rId6">
            <a:alphaModFix/>
          </a:blip>
          <a:stretch>
            <a:fillRect/>
          </a:stretch>
        </p:blipFill>
        <p:spPr>
          <a:xfrm>
            <a:off x="6135636" y="3005614"/>
            <a:ext cx="2785992" cy="1856789"/>
          </a:xfrm>
          <a:prstGeom prst="rect">
            <a:avLst/>
          </a:prstGeom>
          <a:noFill/>
          <a:ln>
            <a:noFill/>
          </a:ln>
        </p:spPr>
      </p:pic>
      <p:pic>
        <p:nvPicPr>
          <p:cNvPr id="217" name="Google Shape;217;g3b1488b6e23_2_75" title="Inloopavond 17 november - Knoop Maarheeze -10.jpg"/>
          <p:cNvPicPr preferRelativeResize="0"/>
          <p:nvPr/>
        </p:nvPicPr>
        <p:blipFill>
          <a:blip r:embed="rId7">
            <a:alphaModFix/>
          </a:blip>
          <a:stretch>
            <a:fillRect/>
          </a:stretch>
        </p:blipFill>
        <p:spPr>
          <a:xfrm>
            <a:off x="3179208" y="3005706"/>
            <a:ext cx="2785582" cy="1856608"/>
          </a:xfrm>
          <a:prstGeom prst="rect">
            <a:avLst/>
          </a:prstGeom>
          <a:noFill/>
          <a:ln>
            <a:noFill/>
          </a:ln>
        </p:spPr>
      </p:pic>
      <p:pic>
        <p:nvPicPr>
          <p:cNvPr id="218" name="Google Shape;218;g3b1488b6e23_2_75" title="Inloopavond 17 november - Knoop Maarheeze -26.jpg"/>
          <p:cNvPicPr preferRelativeResize="0"/>
          <p:nvPr/>
        </p:nvPicPr>
        <p:blipFill>
          <a:blip r:embed="rId8">
            <a:alphaModFix/>
          </a:blip>
          <a:stretch>
            <a:fillRect/>
          </a:stretch>
        </p:blipFill>
        <p:spPr>
          <a:xfrm>
            <a:off x="222399" y="1043050"/>
            <a:ext cx="2785981" cy="1856868"/>
          </a:xfrm>
          <a:prstGeom prst="rect">
            <a:avLst/>
          </a:prstGeom>
          <a:noFill/>
          <a:ln>
            <a:noFill/>
          </a:ln>
        </p:spPr>
      </p:pic>
      <p:sp>
        <p:nvSpPr>
          <p:cNvPr id="219" name="Google Shape;219;g3b1488b6e23_2_75"/>
          <p:cNvSpPr txBox="1"/>
          <p:nvPr/>
        </p:nvSpPr>
        <p:spPr>
          <a:xfrm>
            <a:off x="532475" y="504300"/>
            <a:ext cx="76260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38761D"/>
                </a:solidFill>
                <a:latin typeface="Open Sans ExtraBold"/>
                <a:ea typeface="Open Sans ExtraBold"/>
                <a:cs typeface="Open Sans ExtraBold"/>
                <a:sym typeface="Open Sans ExtraBold"/>
              </a:rPr>
              <a:t>Inloopbijeenkomst 17 november</a:t>
            </a:r>
            <a:endParaRPr sz="2000">
              <a:solidFill>
                <a:srgbClr val="38761D"/>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sz="2000">
              <a:solidFill>
                <a:srgbClr val="343635"/>
              </a:solidFill>
              <a:latin typeface="Open Sans ExtraBold"/>
              <a:ea typeface="Open Sans ExtraBold"/>
              <a:cs typeface="Open Sans ExtraBold"/>
              <a:sym typeface="Open Sans Extra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g3b1488b6e23_2_86" title="Inloopavond 17 november - Knoop Maarheeze -30.jpg"/>
          <p:cNvPicPr preferRelativeResize="0"/>
          <p:nvPr/>
        </p:nvPicPr>
        <p:blipFill rotWithShape="1">
          <a:blip r:embed="rId3">
            <a:alphaModFix/>
          </a:blip>
          <a:srcRect b="0" l="52477" r="-18380" t="0"/>
          <a:stretch/>
        </p:blipFill>
        <p:spPr>
          <a:xfrm>
            <a:off x="0" y="0"/>
            <a:ext cx="5085773" cy="5143501"/>
          </a:xfrm>
          <a:prstGeom prst="rect">
            <a:avLst/>
          </a:prstGeom>
          <a:noFill/>
          <a:ln>
            <a:noFill/>
          </a:ln>
        </p:spPr>
      </p:pic>
      <p:sp>
        <p:nvSpPr>
          <p:cNvPr id="225" name="Google Shape;225;g3b1488b6e23_2_86"/>
          <p:cNvSpPr/>
          <p:nvPr/>
        </p:nvSpPr>
        <p:spPr>
          <a:xfrm flipH="1" rot="-5400000">
            <a:off x="2932525" y="-1035000"/>
            <a:ext cx="5170225" cy="7201725"/>
          </a:xfrm>
          <a:prstGeom prst="flowChartManualInput">
            <a:avLst/>
          </a:prstGeom>
          <a:solidFill>
            <a:srgbClr val="10493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3b1488b6e23_2_86"/>
          <p:cNvSpPr txBox="1"/>
          <p:nvPr/>
        </p:nvSpPr>
        <p:spPr>
          <a:xfrm>
            <a:off x="3045200" y="2164275"/>
            <a:ext cx="49980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lang="en" sz="2400">
                <a:solidFill>
                  <a:schemeClr val="lt1"/>
                </a:solidFill>
                <a:latin typeface="Open Sans ExtraBold"/>
                <a:ea typeface="Open Sans ExtraBold"/>
                <a:cs typeface="Open Sans ExtraBold"/>
                <a:sym typeface="Open Sans ExtraBold"/>
              </a:rPr>
              <a:t>3 gepresenteerde </a:t>
            </a:r>
            <a:br>
              <a:rPr lang="en" sz="2400">
                <a:solidFill>
                  <a:schemeClr val="lt1"/>
                </a:solidFill>
                <a:latin typeface="Open Sans ExtraBold"/>
                <a:ea typeface="Open Sans ExtraBold"/>
                <a:cs typeface="Open Sans ExtraBold"/>
                <a:sym typeface="Open Sans ExtraBold"/>
              </a:rPr>
            </a:br>
            <a:r>
              <a:rPr lang="en" sz="2400">
                <a:solidFill>
                  <a:schemeClr val="lt1"/>
                </a:solidFill>
                <a:latin typeface="Open Sans ExtraBold"/>
                <a:ea typeface="Open Sans ExtraBold"/>
                <a:cs typeface="Open Sans ExtraBold"/>
                <a:sym typeface="Open Sans ExtraBold"/>
              </a:rPr>
              <a:t>gespreksscenario’s </a:t>
            </a:r>
            <a:endParaRPr sz="2400">
              <a:solidFill>
                <a:schemeClr val="lt1"/>
              </a:solidFill>
              <a:latin typeface="Open Sans ExtraBold"/>
              <a:ea typeface="Open Sans ExtraBold"/>
              <a:cs typeface="Open Sans ExtraBold"/>
              <a:sym typeface="Open Sans ExtraBold"/>
            </a:endParaRPr>
          </a:p>
        </p:txBody>
      </p:sp>
      <p:sp>
        <p:nvSpPr>
          <p:cNvPr id="227" name="Google Shape;227;g3b1488b6e23_2_86"/>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3b1488b6e23_2_93"/>
          <p:cNvSpPr txBox="1"/>
          <p:nvPr/>
        </p:nvSpPr>
        <p:spPr>
          <a:xfrm>
            <a:off x="532500" y="1081200"/>
            <a:ext cx="3979800" cy="307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t/>
            </a:r>
            <a:endParaRPr sz="800">
              <a:solidFill>
                <a:srgbClr val="FF0000"/>
              </a:solidFill>
              <a:latin typeface="Open Sans"/>
              <a:ea typeface="Open Sans"/>
              <a:cs typeface="Open Sans"/>
              <a:sym typeface="Open Sans"/>
            </a:endParaRPr>
          </a:p>
        </p:txBody>
      </p:sp>
      <p:sp>
        <p:nvSpPr>
          <p:cNvPr id="233" name="Google Shape;233;g3b1488b6e23_2_93"/>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234" name="Google Shape;234;g3b1488b6e23_2_93" title="afbeelding (13).jpg"/>
          <p:cNvPicPr preferRelativeResize="0"/>
          <p:nvPr/>
        </p:nvPicPr>
        <p:blipFill>
          <a:blip r:embed="rId3">
            <a:alphaModFix/>
          </a:blip>
          <a:stretch>
            <a:fillRect/>
          </a:stretch>
        </p:blipFill>
        <p:spPr>
          <a:xfrm>
            <a:off x="648842" y="1495119"/>
            <a:ext cx="2392574" cy="3384049"/>
          </a:xfrm>
          <a:prstGeom prst="rect">
            <a:avLst/>
          </a:prstGeom>
          <a:noFill/>
          <a:ln>
            <a:noFill/>
          </a:ln>
        </p:spPr>
      </p:pic>
      <p:pic>
        <p:nvPicPr>
          <p:cNvPr id="235" name="Google Shape;235;g3b1488b6e23_2_93" title="afbeelding (1).jpg"/>
          <p:cNvPicPr preferRelativeResize="0"/>
          <p:nvPr/>
        </p:nvPicPr>
        <p:blipFill>
          <a:blip r:embed="rId4">
            <a:alphaModFix/>
          </a:blip>
          <a:stretch>
            <a:fillRect/>
          </a:stretch>
        </p:blipFill>
        <p:spPr>
          <a:xfrm>
            <a:off x="3243362" y="1495122"/>
            <a:ext cx="2392574" cy="3384038"/>
          </a:xfrm>
          <a:prstGeom prst="rect">
            <a:avLst/>
          </a:prstGeom>
          <a:noFill/>
          <a:ln>
            <a:noFill/>
          </a:ln>
        </p:spPr>
      </p:pic>
      <p:pic>
        <p:nvPicPr>
          <p:cNvPr id="236" name="Google Shape;236;g3b1488b6e23_2_93" title="afbeelding (6).jpg"/>
          <p:cNvPicPr preferRelativeResize="0"/>
          <p:nvPr/>
        </p:nvPicPr>
        <p:blipFill>
          <a:blip r:embed="rId5">
            <a:alphaModFix/>
          </a:blip>
          <a:stretch>
            <a:fillRect/>
          </a:stretch>
        </p:blipFill>
        <p:spPr>
          <a:xfrm>
            <a:off x="5837889" y="1495261"/>
            <a:ext cx="2392574" cy="3383905"/>
          </a:xfrm>
          <a:prstGeom prst="rect">
            <a:avLst/>
          </a:prstGeom>
          <a:noFill/>
          <a:ln>
            <a:noFill/>
          </a:ln>
        </p:spPr>
      </p:pic>
      <p:sp>
        <p:nvSpPr>
          <p:cNvPr id="237" name="Google Shape;237;g3b1488b6e23_2_93"/>
          <p:cNvSpPr txBox="1"/>
          <p:nvPr/>
        </p:nvSpPr>
        <p:spPr>
          <a:xfrm>
            <a:off x="562589" y="1044143"/>
            <a:ext cx="2478900" cy="451200"/>
          </a:xfrm>
          <a:prstGeom prst="rect">
            <a:avLst/>
          </a:prstGeom>
          <a:noFill/>
          <a:ln>
            <a:noFill/>
          </a:ln>
        </p:spPr>
        <p:txBody>
          <a:bodyPr anchorCtr="0" anchor="t" bIns="134000" lIns="134000" spcFirstLastPara="1" rIns="134000" wrap="square" tIns="134000">
            <a:spAutoFit/>
          </a:bodyPr>
          <a:lstStyle/>
          <a:p>
            <a:pPr indent="0" lvl="0" marL="0" rtl="0" algn="l">
              <a:lnSpc>
                <a:spcPct val="150000"/>
              </a:lnSpc>
              <a:spcBef>
                <a:spcPts val="0"/>
              </a:spcBef>
              <a:spcAft>
                <a:spcPts val="0"/>
              </a:spcAft>
              <a:buClr>
                <a:schemeClr val="dk1"/>
              </a:buClr>
              <a:buSzPts val="1612"/>
              <a:buFont typeface="Arial"/>
              <a:buNone/>
            </a:pPr>
            <a:r>
              <a:rPr b="1" lang="en" sz="1172">
                <a:solidFill>
                  <a:schemeClr val="dk1"/>
                </a:solidFill>
                <a:latin typeface="Open Sans"/>
                <a:ea typeface="Open Sans"/>
                <a:cs typeface="Open Sans"/>
                <a:sym typeface="Open Sans"/>
              </a:rPr>
              <a:t>1500 woningen</a:t>
            </a:r>
            <a:endParaRPr b="1" sz="1172">
              <a:solidFill>
                <a:schemeClr val="dk1"/>
              </a:solidFill>
              <a:latin typeface="Open Sans"/>
              <a:ea typeface="Open Sans"/>
              <a:cs typeface="Open Sans"/>
              <a:sym typeface="Open Sans"/>
            </a:endParaRPr>
          </a:p>
        </p:txBody>
      </p:sp>
      <p:sp>
        <p:nvSpPr>
          <p:cNvPr id="238" name="Google Shape;238;g3b1488b6e23_2_93"/>
          <p:cNvSpPr txBox="1"/>
          <p:nvPr/>
        </p:nvSpPr>
        <p:spPr>
          <a:xfrm>
            <a:off x="3156951" y="1044143"/>
            <a:ext cx="2478900" cy="451200"/>
          </a:xfrm>
          <a:prstGeom prst="rect">
            <a:avLst/>
          </a:prstGeom>
          <a:noFill/>
          <a:ln>
            <a:noFill/>
          </a:ln>
        </p:spPr>
        <p:txBody>
          <a:bodyPr anchorCtr="0" anchor="t" bIns="134000" lIns="134000" spcFirstLastPara="1" rIns="134000" wrap="square" tIns="134000">
            <a:spAutoFit/>
          </a:bodyPr>
          <a:lstStyle/>
          <a:p>
            <a:pPr indent="0" lvl="0" marL="0" rtl="0" algn="l">
              <a:lnSpc>
                <a:spcPct val="150000"/>
              </a:lnSpc>
              <a:spcBef>
                <a:spcPts val="0"/>
              </a:spcBef>
              <a:spcAft>
                <a:spcPts val="0"/>
              </a:spcAft>
              <a:buClr>
                <a:schemeClr val="dk1"/>
              </a:buClr>
              <a:buSzPts val="1612"/>
              <a:buFont typeface="Arial"/>
              <a:buNone/>
            </a:pPr>
            <a:r>
              <a:rPr b="1" lang="en" sz="1172">
                <a:solidFill>
                  <a:schemeClr val="dk1"/>
                </a:solidFill>
                <a:latin typeface="Open Sans"/>
                <a:ea typeface="Open Sans"/>
                <a:cs typeface="Open Sans"/>
                <a:sym typeface="Open Sans"/>
              </a:rPr>
              <a:t>30</a:t>
            </a:r>
            <a:r>
              <a:rPr b="1" lang="en" sz="1172">
                <a:solidFill>
                  <a:schemeClr val="dk1"/>
                </a:solidFill>
                <a:latin typeface="Open Sans"/>
                <a:ea typeface="Open Sans"/>
                <a:cs typeface="Open Sans"/>
                <a:sym typeface="Open Sans"/>
              </a:rPr>
              <a:t>00 woningen</a:t>
            </a:r>
            <a:endParaRPr b="1" sz="1172">
              <a:solidFill>
                <a:schemeClr val="dk1"/>
              </a:solidFill>
              <a:latin typeface="Open Sans"/>
              <a:ea typeface="Open Sans"/>
              <a:cs typeface="Open Sans"/>
              <a:sym typeface="Open Sans"/>
            </a:endParaRPr>
          </a:p>
        </p:txBody>
      </p:sp>
      <p:sp>
        <p:nvSpPr>
          <p:cNvPr id="239" name="Google Shape;239;g3b1488b6e23_2_93"/>
          <p:cNvSpPr txBox="1"/>
          <p:nvPr/>
        </p:nvSpPr>
        <p:spPr>
          <a:xfrm>
            <a:off x="5751496" y="1044143"/>
            <a:ext cx="2478900" cy="451200"/>
          </a:xfrm>
          <a:prstGeom prst="rect">
            <a:avLst/>
          </a:prstGeom>
          <a:noFill/>
          <a:ln>
            <a:noFill/>
          </a:ln>
        </p:spPr>
        <p:txBody>
          <a:bodyPr anchorCtr="0" anchor="t" bIns="134000" lIns="134000" spcFirstLastPara="1" rIns="134000" wrap="square" tIns="134000">
            <a:spAutoFit/>
          </a:bodyPr>
          <a:lstStyle/>
          <a:p>
            <a:pPr indent="0" lvl="0" marL="0" rtl="0" algn="l">
              <a:lnSpc>
                <a:spcPct val="150000"/>
              </a:lnSpc>
              <a:spcBef>
                <a:spcPts val="0"/>
              </a:spcBef>
              <a:spcAft>
                <a:spcPts val="0"/>
              </a:spcAft>
              <a:buClr>
                <a:schemeClr val="dk1"/>
              </a:buClr>
              <a:buSzPts val="1612"/>
              <a:buFont typeface="Arial"/>
              <a:buNone/>
            </a:pPr>
            <a:r>
              <a:rPr b="1" lang="en" sz="1172">
                <a:solidFill>
                  <a:schemeClr val="dk1"/>
                </a:solidFill>
                <a:latin typeface="Open Sans"/>
                <a:ea typeface="Open Sans"/>
                <a:cs typeface="Open Sans"/>
                <a:sym typeface="Open Sans"/>
              </a:rPr>
              <a:t>50</a:t>
            </a:r>
            <a:r>
              <a:rPr b="1" lang="en" sz="1172">
                <a:solidFill>
                  <a:schemeClr val="dk1"/>
                </a:solidFill>
                <a:latin typeface="Open Sans"/>
                <a:ea typeface="Open Sans"/>
                <a:cs typeface="Open Sans"/>
                <a:sym typeface="Open Sans"/>
              </a:rPr>
              <a:t>00 woningen</a:t>
            </a:r>
            <a:endParaRPr b="1" sz="1172">
              <a:solidFill>
                <a:schemeClr val="dk1"/>
              </a:solidFill>
              <a:latin typeface="Open Sans"/>
              <a:ea typeface="Open Sans"/>
              <a:cs typeface="Open Sans"/>
              <a:sym typeface="Open Sans"/>
            </a:endParaRPr>
          </a:p>
        </p:txBody>
      </p:sp>
      <p:sp>
        <p:nvSpPr>
          <p:cNvPr id="240" name="Google Shape;240;g3b1488b6e23_2_93"/>
          <p:cNvSpPr txBox="1"/>
          <p:nvPr/>
        </p:nvSpPr>
        <p:spPr>
          <a:xfrm>
            <a:off x="532475" y="504300"/>
            <a:ext cx="76260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38761D"/>
                </a:solidFill>
                <a:latin typeface="Open Sans ExtraBold"/>
                <a:ea typeface="Open Sans ExtraBold"/>
                <a:cs typeface="Open Sans ExtraBold"/>
                <a:sym typeface="Open Sans ExtraBold"/>
              </a:rPr>
              <a:t>3 gespreksscenario’s</a:t>
            </a:r>
            <a:endParaRPr sz="2000">
              <a:solidFill>
                <a:srgbClr val="38761D"/>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sz="2000">
              <a:solidFill>
                <a:srgbClr val="343635"/>
              </a:solidFill>
              <a:latin typeface="Open Sans ExtraBold"/>
              <a:ea typeface="Open Sans ExtraBold"/>
              <a:cs typeface="Open Sans ExtraBold"/>
              <a:sym typeface="Open Sans ExtraBo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493F">
            <a:alpha val="60380"/>
          </a:srgbClr>
        </a:solidFill>
      </p:bgPr>
    </p:bg>
    <p:spTree>
      <p:nvGrpSpPr>
        <p:cNvPr id="244" name="Shape 244"/>
        <p:cNvGrpSpPr/>
        <p:nvPr/>
      </p:nvGrpSpPr>
      <p:grpSpPr>
        <a:xfrm>
          <a:off x="0" y="0"/>
          <a:ext cx="0" cy="0"/>
          <a:chOff x="0" y="0"/>
          <a:chExt cx="0" cy="0"/>
        </a:xfrm>
      </p:grpSpPr>
      <p:sp>
        <p:nvSpPr>
          <p:cNvPr id="245" name="Google Shape;245;g3b1488b6e23_2_105"/>
          <p:cNvSpPr txBox="1"/>
          <p:nvPr/>
        </p:nvSpPr>
        <p:spPr>
          <a:xfrm>
            <a:off x="532475" y="995032"/>
            <a:ext cx="7368000" cy="35655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t/>
            </a:r>
            <a:endParaRPr sz="1200">
              <a:solidFill>
                <a:schemeClr val="lt1"/>
              </a:solidFill>
              <a:latin typeface="Open Sans Light"/>
              <a:ea typeface="Open Sans Light"/>
              <a:cs typeface="Open Sans Light"/>
              <a:sym typeface="Open Sans Light"/>
            </a:endParaRPr>
          </a:p>
          <a:p>
            <a:pPr indent="-304800" lvl="0" marL="457200" rtl="0" algn="l">
              <a:lnSpc>
                <a:spcPct val="120000"/>
              </a:lnSpc>
              <a:spcBef>
                <a:spcPts val="0"/>
              </a:spcBef>
              <a:spcAft>
                <a:spcPts val="0"/>
              </a:spcAft>
              <a:buClr>
                <a:schemeClr val="lt1"/>
              </a:buClr>
              <a:buSzPts val="1200"/>
              <a:buFont typeface="Open Sans Light"/>
              <a:buAutoNum type="arabicPeriod"/>
            </a:pPr>
            <a:r>
              <a:rPr lang="en" sz="1200">
                <a:solidFill>
                  <a:schemeClr val="lt1"/>
                </a:solidFill>
                <a:latin typeface="Open Sans ExtraBold"/>
                <a:ea typeface="Open Sans ExtraBold"/>
                <a:cs typeface="Open Sans ExtraBold"/>
                <a:sym typeface="Open Sans ExtraBold"/>
              </a:rPr>
              <a:t>Groei is nodig, maar wel beperkt</a:t>
            </a:r>
            <a:endParaRPr sz="1200">
              <a:solidFill>
                <a:schemeClr val="lt1"/>
              </a:solidFill>
              <a:latin typeface="Open Sans ExtraBold"/>
              <a:ea typeface="Open Sans ExtraBold"/>
              <a:cs typeface="Open Sans ExtraBold"/>
              <a:sym typeface="Open Sans ExtraBold"/>
            </a:endParaRPr>
          </a:p>
          <a:p>
            <a:pPr indent="-304800" lvl="0" marL="457200" rtl="0" algn="l">
              <a:lnSpc>
                <a:spcPct val="120000"/>
              </a:lnSpc>
              <a:spcBef>
                <a:spcPts val="0"/>
              </a:spcBef>
              <a:spcAft>
                <a:spcPts val="0"/>
              </a:spcAft>
              <a:buClr>
                <a:schemeClr val="lt1"/>
              </a:buClr>
              <a:buSzPts val="1200"/>
              <a:buFont typeface="Open Sans Light"/>
              <a:buAutoNum type="arabicPeriod"/>
            </a:pPr>
            <a:r>
              <a:rPr lang="en" sz="1200">
                <a:solidFill>
                  <a:schemeClr val="lt1"/>
                </a:solidFill>
                <a:latin typeface="Open Sans ExtraBold"/>
                <a:ea typeface="Open Sans ExtraBold"/>
                <a:cs typeface="Open Sans ExtraBold"/>
                <a:sym typeface="Open Sans ExtraBold"/>
              </a:rPr>
              <a:t>De huidige identiteit van het dorp</a:t>
            </a:r>
            <a:endParaRPr sz="1200">
              <a:solidFill>
                <a:schemeClr val="lt1"/>
              </a:solidFill>
              <a:latin typeface="Open Sans ExtraBold"/>
              <a:ea typeface="Open Sans ExtraBold"/>
              <a:cs typeface="Open Sans ExtraBold"/>
              <a:sym typeface="Open Sans ExtraBold"/>
            </a:endParaRPr>
          </a:p>
          <a:p>
            <a:pPr indent="-304800" lvl="0" marL="457200" rtl="0" algn="l">
              <a:lnSpc>
                <a:spcPct val="120000"/>
              </a:lnSpc>
              <a:spcBef>
                <a:spcPts val="0"/>
              </a:spcBef>
              <a:spcAft>
                <a:spcPts val="0"/>
              </a:spcAft>
              <a:buClr>
                <a:schemeClr val="lt1"/>
              </a:buClr>
              <a:buSzPts val="1200"/>
              <a:buFont typeface="Open Sans Light"/>
              <a:buAutoNum type="arabicPeriod"/>
            </a:pPr>
            <a:r>
              <a:rPr lang="en" sz="1200">
                <a:solidFill>
                  <a:schemeClr val="lt1"/>
                </a:solidFill>
                <a:latin typeface="Open Sans ExtraBold"/>
                <a:ea typeface="Open Sans ExtraBold"/>
                <a:cs typeface="Open Sans ExtraBold"/>
                <a:sym typeface="Open Sans ExtraBold"/>
              </a:rPr>
              <a:t>De westzijde van de A2 als ontwikkellocatie en kansen voor ondertunneling</a:t>
            </a:r>
            <a:endParaRPr sz="1200">
              <a:solidFill>
                <a:schemeClr val="lt1"/>
              </a:solidFill>
              <a:latin typeface="Open Sans ExtraBold"/>
              <a:ea typeface="Open Sans ExtraBold"/>
              <a:cs typeface="Open Sans ExtraBold"/>
              <a:sym typeface="Open Sans ExtraBold"/>
            </a:endParaRPr>
          </a:p>
          <a:p>
            <a:pPr indent="-304800" lvl="0" marL="457200" rtl="0" algn="l">
              <a:lnSpc>
                <a:spcPct val="120000"/>
              </a:lnSpc>
              <a:spcBef>
                <a:spcPts val="0"/>
              </a:spcBef>
              <a:spcAft>
                <a:spcPts val="0"/>
              </a:spcAft>
              <a:buClr>
                <a:schemeClr val="lt1"/>
              </a:buClr>
              <a:buSzPts val="1200"/>
              <a:buFont typeface="Open Sans Light"/>
              <a:buAutoNum type="arabicPeriod"/>
            </a:pPr>
            <a:r>
              <a:rPr lang="en" sz="1200">
                <a:solidFill>
                  <a:schemeClr val="lt1"/>
                </a:solidFill>
                <a:latin typeface="Open Sans ExtraBold"/>
                <a:ea typeface="Open Sans ExtraBold"/>
                <a:cs typeface="Open Sans ExtraBold"/>
                <a:sym typeface="Open Sans ExtraBold"/>
              </a:rPr>
              <a:t>De huidige lokale infrastructuur en drukte op de A2</a:t>
            </a:r>
            <a:endParaRPr sz="1200">
              <a:solidFill>
                <a:schemeClr val="lt1"/>
              </a:solidFill>
              <a:latin typeface="Open Sans ExtraBold"/>
              <a:ea typeface="Open Sans ExtraBold"/>
              <a:cs typeface="Open Sans ExtraBold"/>
              <a:sym typeface="Open Sans ExtraBold"/>
            </a:endParaRPr>
          </a:p>
          <a:p>
            <a:pPr indent="-304800" lvl="0" marL="457200" rtl="0" algn="l">
              <a:lnSpc>
                <a:spcPct val="120000"/>
              </a:lnSpc>
              <a:spcBef>
                <a:spcPts val="0"/>
              </a:spcBef>
              <a:spcAft>
                <a:spcPts val="0"/>
              </a:spcAft>
              <a:buClr>
                <a:schemeClr val="lt1"/>
              </a:buClr>
              <a:buSzPts val="1200"/>
              <a:buFont typeface="Open Sans Light"/>
              <a:buAutoNum type="arabicPeriod"/>
            </a:pPr>
            <a:r>
              <a:rPr lang="en" sz="1200">
                <a:solidFill>
                  <a:schemeClr val="lt1"/>
                </a:solidFill>
                <a:latin typeface="Open Sans ExtraBold"/>
                <a:ea typeface="Open Sans ExtraBold"/>
                <a:cs typeface="Open Sans ExtraBold"/>
                <a:sym typeface="Open Sans ExtraBold"/>
              </a:rPr>
              <a:t>Zorgen en kansen t.a.v. de sportvelden</a:t>
            </a:r>
            <a:endParaRPr sz="1200">
              <a:solidFill>
                <a:schemeClr val="lt1"/>
              </a:solidFill>
              <a:latin typeface="Open Sans ExtraBold"/>
              <a:ea typeface="Open Sans ExtraBold"/>
              <a:cs typeface="Open Sans ExtraBold"/>
              <a:sym typeface="Open Sans ExtraBold"/>
            </a:endParaRPr>
          </a:p>
          <a:p>
            <a:pPr indent="-304800" lvl="0" marL="457200" rtl="0" algn="l">
              <a:spcBef>
                <a:spcPts val="0"/>
              </a:spcBef>
              <a:spcAft>
                <a:spcPts val="0"/>
              </a:spcAft>
              <a:buClr>
                <a:schemeClr val="lt1"/>
              </a:buClr>
              <a:buSzPts val="1200"/>
              <a:buFont typeface="Open Sans"/>
              <a:buAutoNum type="arabicPeriod"/>
            </a:pPr>
            <a:r>
              <a:rPr lang="en" sz="1200">
                <a:solidFill>
                  <a:schemeClr val="lt1"/>
                </a:solidFill>
                <a:latin typeface="Open Sans ExtraBold"/>
                <a:ea typeface="Open Sans ExtraBold"/>
                <a:cs typeface="Open Sans ExtraBold"/>
                <a:sym typeface="Open Sans ExtraBold"/>
              </a:rPr>
              <a:t>Zorgen om verstedelijking, kansen bij het station</a:t>
            </a:r>
            <a:endParaRPr sz="1200">
              <a:solidFill>
                <a:schemeClr val="lt1"/>
              </a:solidFill>
              <a:latin typeface="Open Sans ExtraBold"/>
              <a:ea typeface="Open Sans ExtraBold"/>
              <a:cs typeface="Open Sans ExtraBold"/>
              <a:sym typeface="Open Sans ExtraBold"/>
            </a:endParaRPr>
          </a:p>
          <a:p>
            <a:pPr indent="-304800" lvl="0" marL="457200" rtl="0" algn="l">
              <a:lnSpc>
                <a:spcPct val="120000"/>
              </a:lnSpc>
              <a:spcBef>
                <a:spcPts val="0"/>
              </a:spcBef>
              <a:spcAft>
                <a:spcPts val="0"/>
              </a:spcAft>
              <a:buClr>
                <a:schemeClr val="lt1"/>
              </a:buClr>
              <a:buSzPts val="1200"/>
              <a:buFont typeface="Open Sans"/>
              <a:buAutoNum type="arabicPeriod"/>
            </a:pPr>
            <a:r>
              <a:rPr lang="en" sz="1200">
                <a:solidFill>
                  <a:schemeClr val="lt1"/>
                </a:solidFill>
                <a:latin typeface="Open Sans ExtraBold"/>
                <a:ea typeface="Open Sans ExtraBold"/>
                <a:cs typeface="Open Sans ExtraBold"/>
                <a:sym typeface="Open Sans ExtraBold"/>
              </a:rPr>
              <a:t>Zorgen om verlies van visvijver ‘t Tipke</a:t>
            </a:r>
            <a:endParaRPr sz="1200">
              <a:solidFill>
                <a:schemeClr val="lt1"/>
              </a:solidFill>
              <a:latin typeface="Open Sans ExtraBold"/>
              <a:ea typeface="Open Sans ExtraBold"/>
              <a:cs typeface="Open Sans ExtraBold"/>
              <a:sym typeface="Open Sans ExtraBold"/>
            </a:endParaRPr>
          </a:p>
          <a:p>
            <a:pPr indent="-304800" lvl="0" marL="457200" rtl="0" algn="l">
              <a:lnSpc>
                <a:spcPct val="120000"/>
              </a:lnSpc>
              <a:spcBef>
                <a:spcPts val="0"/>
              </a:spcBef>
              <a:spcAft>
                <a:spcPts val="0"/>
              </a:spcAft>
              <a:buClr>
                <a:schemeClr val="lt1"/>
              </a:buClr>
              <a:buSzPts val="1200"/>
              <a:buFont typeface="Open Sans"/>
              <a:buAutoNum type="arabicPeriod"/>
            </a:pPr>
            <a:r>
              <a:rPr lang="en" sz="1200">
                <a:solidFill>
                  <a:schemeClr val="lt1"/>
                </a:solidFill>
                <a:latin typeface="Open Sans ExtraBold"/>
                <a:ea typeface="Open Sans ExtraBold"/>
                <a:cs typeface="Open Sans ExtraBold"/>
                <a:sym typeface="Open Sans ExtraBold"/>
              </a:rPr>
              <a:t>Niet (teveel) bouwen ten koste van groen</a:t>
            </a:r>
            <a:endParaRPr sz="1200">
              <a:solidFill>
                <a:schemeClr val="lt1"/>
              </a:solidFill>
              <a:latin typeface="Open Sans ExtraBold"/>
              <a:ea typeface="Open Sans ExtraBold"/>
              <a:cs typeface="Open Sans ExtraBold"/>
              <a:sym typeface="Open Sans ExtraBold"/>
            </a:endParaRPr>
          </a:p>
          <a:p>
            <a:pPr indent="-304800" lvl="0" marL="457200" rtl="0" algn="l">
              <a:lnSpc>
                <a:spcPct val="120000"/>
              </a:lnSpc>
              <a:spcBef>
                <a:spcPts val="0"/>
              </a:spcBef>
              <a:spcAft>
                <a:spcPts val="0"/>
              </a:spcAft>
              <a:buClr>
                <a:schemeClr val="lt1"/>
              </a:buClr>
              <a:buSzPts val="1200"/>
              <a:buFont typeface="Open Sans"/>
              <a:buAutoNum type="arabicPeriod"/>
            </a:pPr>
            <a:r>
              <a:rPr lang="en" sz="1200">
                <a:solidFill>
                  <a:schemeClr val="lt1"/>
                </a:solidFill>
                <a:latin typeface="Open Sans ExtraBold"/>
                <a:ea typeface="Open Sans ExtraBold"/>
                <a:cs typeface="Open Sans ExtraBold"/>
                <a:sym typeface="Open Sans ExtraBold"/>
              </a:rPr>
              <a:t>Zorgen over de</a:t>
            </a:r>
            <a:r>
              <a:rPr lang="en" sz="1200">
                <a:solidFill>
                  <a:schemeClr val="lt1"/>
                </a:solidFill>
                <a:latin typeface="Open Sans ExtraBold"/>
                <a:ea typeface="Open Sans ExtraBold"/>
                <a:cs typeface="Open Sans ExtraBold"/>
                <a:sym typeface="Open Sans ExtraBold"/>
                <a:extLst>
                  <a:ext uri="http://customooxmlschemas.google.com/">
                    <go:slidesCustomData xmlns:go="http://customooxmlschemas.google.com/" textRoundtripDataId="0"/>
                  </a:ext>
                </a:extLst>
              </a:rPr>
              <a:t> zonnevelden</a:t>
            </a:r>
            <a:r>
              <a:rPr lang="en" sz="1200">
                <a:solidFill>
                  <a:schemeClr val="lt1"/>
                </a:solidFill>
                <a:latin typeface="Open Sans ExtraBold"/>
                <a:ea typeface="Open Sans ExtraBold"/>
                <a:cs typeface="Open Sans ExtraBold"/>
                <a:sym typeface="Open Sans ExtraBold"/>
              </a:rPr>
              <a:t> en agrarische omgeving</a:t>
            </a:r>
            <a:endParaRPr sz="1200">
              <a:solidFill>
                <a:schemeClr val="lt1"/>
              </a:solidFill>
              <a:latin typeface="Open Sans ExtraBold"/>
              <a:ea typeface="Open Sans ExtraBold"/>
              <a:cs typeface="Open Sans ExtraBold"/>
              <a:sym typeface="Open Sans ExtraBold"/>
            </a:endParaRPr>
          </a:p>
          <a:p>
            <a:pPr indent="-304800" lvl="0" marL="457200" rtl="0" algn="l">
              <a:lnSpc>
                <a:spcPct val="120000"/>
              </a:lnSpc>
              <a:spcBef>
                <a:spcPts val="0"/>
              </a:spcBef>
              <a:spcAft>
                <a:spcPts val="0"/>
              </a:spcAft>
              <a:buClr>
                <a:schemeClr val="lt1"/>
              </a:buClr>
              <a:buSzPts val="1200"/>
              <a:buFont typeface="Open Sans"/>
              <a:buAutoNum type="arabicPeriod"/>
            </a:pPr>
            <a:r>
              <a:rPr lang="en" sz="1200">
                <a:solidFill>
                  <a:schemeClr val="lt1"/>
                </a:solidFill>
                <a:latin typeface="Open Sans ExtraBold"/>
                <a:ea typeface="Open Sans ExtraBold"/>
                <a:cs typeface="Open Sans ExtraBold"/>
                <a:sym typeface="Open Sans ExtraBold"/>
              </a:rPr>
              <a:t>Ontwikkeling in het stationsgebied </a:t>
            </a:r>
            <a:endParaRPr sz="1200">
              <a:solidFill>
                <a:schemeClr val="lt1"/>
              </a:solidFill>
              <a:latin typeface="Open Sans ExtraBold"/>
              <a:ea typeface="Open Sans ExtraBold"/>
              <a:cs typeface="Open Sans ExtraBold"/>
              <a:sym typeface="Open Sans ExtraBold"/>
            </a:endParaRPr>
          </a:p>
          <a:p>
            <a:pPr indent="-304800" lvl="0" marL="457200" rtl="0" algn="l">
              <a:lnSpc>
                <a:spcPct val="120000"/>
              </a:lnSpc>
              <a:spcBef>
                <a:spcPts val="0"/>
              </a:spcBef>
              <a:spcAft>
                <a:spcPts val="0"/>
              </a:spcAft>
              <a:buClr>
                <a:schemeClr val="lt1"/>
              </a:buClr>
              <a:buSzPts val="1200"/>
              <a:buFont typeface="Open Sans"/>
              <a:buAutoNum type="arabicPeriod"/>
            </a:pPr>
            <a:r>
              <a:rPr lang="en" sz="1200">
                <a:solidFill>
                  <a:schemeClr val="lt1"/>
                </a:solidFill>
                <a:latin typeface="Open Sans ExtraBold"/>
                <a:ea typeface="Open Sans ExtraBold"/>
                <a:cs typeface="Open Sans ExtraBold"/>
                <a:sym typeface="Open Sans ExtraBold"/>
              </a:rPr>
              <a:t>De mogelijke komst van een tweede station</a:t>
            </a:r>
            <a:endParaRPr sz="1200">
              <a:solidFill>
                <a:schemeClr val="lt1"/>
              </a:solidFill>
              <a:latin typeface="Open Sans ExtraBold"/>
              <a:ea typeface="Open Sans ExtraBold"/>
              <a:cs typeface="Open Sans ExtraBold"/>
              <a:sym typeface="Open Sans ExtraBold"/>
            </a:endParaRPr>
          </a:p>
          <a:p>
            <a:pPr indent="-304800" lvl="0" marL="457200" rtl="0" algn="l">
              <a:lnSpc>
                <a:spcPct val="120000"/>
              </a:lnSpc>
              <a:spcBef>
                <a:spcPts val="0"/>
              </a:spcBef>
              <a:spcAft>
                <a:spcPts val="0"/>
              </a:spcAft>
              <a:buClr>
                <a:schemeClr val="lt1"/>
              </a:buClr>
              <a:buSzPts val="1200"/>
              <a:buFont typeface="Open Sans"/>
              <a:buAutoNum type="arabicPeriod"/>
            </a:pPr>
            <a:r>
              <a:rPr lang="en" sz="1200">
                <a:solidFill>
                  <a:schemeClr val="lt1"/>
                </a:solidFill>
                <a:latin typeface="Open Sans ExtraBold"/>
                <a:ea typeface="Open Sans ExtraBold"/>
                <a:cs typeface="Open Sans ExtraBold"/>
                <a:sym typeface="Open Sans ExtraBold"/>
              </a:rPr>
              <a:t>Eerst de voorzieningen op orde</a:t>
            </a:r>
            <a:endParaRPr sz="1200">
              <a:solidFill>
                <a:schemeClr val="lt1"/>
              </a:solidFill>
              <a:latin typeface="Open Sans ExtraBold"/>
              <a:ea typeface="Open Sans ExtraBold"/>
              <a:cs typeface="Open Sans ExtraBold"/>
              <a:sym typeface="Open Sans ExtraBold"/>
            </a:endParaRPr>
          </a:p>
          <a:p>
            <a:pPr indent="-304800" lvl="0" marL="457200" rtl="0" algn="l">
              <a:lnSpc>
                <a:spcPct val="120000"/>
              </a:lnSpc>
              <a:spcBef>
                <a:spcPts val="0"/>
              </a:spcBef>
              <a:spcAft>
                <a:spcPts val="0"/>
              </a:spcAft>
              <a:buClr>
                <a:schemeClr val="lt1"/>
              </a:buClr>
              <a:buSzPts val="1200"/>
              <a:buFont typeface="Open Sans"/>
              <a:buAutoNum type="arabicPeriod"/>
            </a:pPr>
            <a:r>
              <a:rPr lang="en" sz="1200">
                <a:solidFill>
                  <a:schemeClr val="lt1"/>
                </a:solidFill>
                <a:latin typeface="Open Sans ExtraBold"/>
                <a:ea typeface="Open Sans ExtraBold"/>
                <a:cs typeface="Open Sans ExtraBold"/>
                <a:sym typeface="Open Sans ExtraBold"/>
              </a:rPr>
              <a:t>Verdeel de bouw over de andere kernen van Cranendonck</a:t>
            </a:r>
            <a:endParaRPr sz="1200">
              <a:solidFill>
                <a:schemeClr val="lt1"/>
              </a:solidFill>
              <a:latin typeface="Open Sans ExtraBold"/>
              <a:ea typeface="Open Sans ExtraBold"/>
              <a:cs typeface="Open Sans ExtraBold"/>
              <a:sym typeface="Open Sans ExtraBold"/>
            </a:endParaRPr>
          </a:p>
          <a:p>
            <a:pPr indent="-304800" lvl="0" marL="457200" rtl="0" algn="l">
              <a:lnSpc>
                <a:spcPct val="120000"/>
              </a:lnSpc>
              <a:spcBef>
                <a:spcPts val="0"/>
              </a:spcBef>
              <a:spcAft>
                <a:spcPts val="0"/>
              </a:spcAft>
              <a:buClr>
                <a:schemeClr val="lt1"/>
              </a:buClr>
              <a:buSzPts val="1200"/>
              <a:buFont typeface="Open Sans"/>
              <a:buAutoNum type="arabicPeriod"/>
            </a:pPr>
            <a:r>
              <a:rPr lang="en" sz="1200">
                <a:solidFill>
                  <a:schemeClr val="lt1"/>
                </a:solidFill>
                <a:latin typeface="Open Sans ExtraBold"/>
                <a:ea typeface="Open Sans ExtraBold"/>
                <a:cs typeface="Open Sans ExtraBold"/>
                <a:sym typeface="Open Sans ExtraBold"/>
              </a:rPr>
              <a:t>Behoefte aan een organische groei</a:t>
            </a:r>
            <a:endParaRPr sz="1200">
              <a:solidFill>
                <a:schemeClr val="lt1"/>
              </a:solidFill>
              <a:latin typeface="Open Sans ExtraBold"/>
              <a:ea typeface="Open Sans ExtraBold"/>
              <a:cs typeface="Open Sans ExtraBold"/>
              <a:sym typeface="Open Sans ExtraBold"/>
            </a:endParaRPr>
          </a:p>
          <a:p>
            <a:pPr indent="-304800" lvl="0" marL="457200" rtl="0" algn="l">
              <a:lnSpc>
                <a:spcPct val="120000"/>
              </a:lnSpc>
              <a:spcBef>
                <a:spcPts val="0"/>
              </a:spcBef>
              <a:spcAft>
                <a:spcPts val="0"/>
              </a:spcAft>
              <a:buClr>
                <a:schemeClr val="lt1"/>
              </a:buClr>
              <a:buSzPts val="1200"/>
              <a:buFont typeface="Open Sans"/>
              <a:buAutoNum type="arabicPeriod"/>
            </a:pPr>
            <a:r>
              <a:rPr lang="en" sz="1200">
                <a:solidFill>
                  <a:schemeClr val="lt1"/>
                </a:solidFill>
                <a:latin typeface="Open Sans ExtraBold"/>
                <a:ea typeface="Open Sans ExtraBold"/>
                <a:cs typeface="Open Sans ExtraBold"/>
                <a:sym typeface="Open Sans ExtraBold"/>
              </a:rPr>
              <a:t>Behoefte aan voorrang voor eigen bewoners</a:t>
            </a:r>
            <a:endParaRPr sz="1200">
              <a:solidFill>
                <a:schemeClr val="lt1"/>
              </a:solidFill>
              <a:latin typeface="Open Sans ExtraBold"/>
              <a:ea typeface="Open Sans ExtraBold"/>
              <a:cs typeface="Open Sans ExtraBold"/>
              <a:sym typeface="Open Sans ExtraBold"/>
            </a:endParaRPr>
          </a:p>
          <a:p>
            <a:pPr indent="0" lvl="0" marL="0" rtl="0" algn="l">
              <a:lnSpc>
                <a:spcPct val="120000"/>
              </a:lnSpc>
              <a:spcBef>
                <a:spcPts val="0"/>
              </a:spcBef>
              <a:spcAft>
                <a:spcPts val="0"/>
              </a:spcAft>
              <a:buNone/>
            </a:pPr>
            <a:r>
              <a:t/>
            </a:r>
            <a:endParaRPr sz="1200">
              <a:solidFill>
                <a:schemeClr val="lt1"/>
              </a:solidFill>
              <a:latin typeface="Open Sans ExtraBold"/>
              <a:ea typeface="Open Sans ExtraBold"/>
              <a:cs typeface="Open Sans ExtraBold"/>
              <a:sym typeface="Open Sans ExtraBold"/>
            </a:endParaRPr>
          </a:p>
          <a:p>
            <a:pPr indent="0" lvl="0" marL="0" rtl="0" algn="l">
              <a:lnSpc>
                <a:spcPct val="120000"/>
              </a:lnSpc>
              <a:spcBef>
                <a:spcPts val="0"/>
              </a:spcBef>
              <a:spcAft>
                <a:spcPts val="0"/>
              </a:spcAft>
              <a:buClr>
                <a:schemeClr val="dk1"/>
              </a:buClr>
              <a:buSzPts val="1100"/>
              <a:buFont typeface="Arial"/>
              <a:buNone/>
            </a:pPr>
            <a:r>
              <a:t/>
            </a:r>
            <a:endParaRPr b="1" i="1" sz="1200">
              <a:solidFill>
                <a:schemeClr val="lt1"/>
              </a:solidFill>
              <a:latin typeface="Merriweather"/>
              <a:ea typeface="Merriweather"/>
              <a:cs typeface="Merriweather"/>
              <a:sym typeface="Merriweather"/>
            </a:endParaRPr>
          </a:p>
        </p:txBody>
      </p:sp>
      <p:sp>
        <p:nvSpPr>
          <p:cNvPr id="246" name="Google Shape;246;g3b1488b6e23_2_105"/>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rgbClr val="EFF5F2"/>
                </a:solidFill>
                <a:latin typeface="Merriweather"/>
                <a:ea typeface="Merriweather"/>
                <a:cs typeface="Merriweather"/>
                <a:sym typeface="Merriweather"/>
              </a:rPr>
              <a:t>Samenvatting</a:t>
            </a:r>
            <a:endParaRPr b="1" sz="1000">
              <a:solidFill>
                <a:srgbClr val="EFF5F2"/>
              </a:solidFill>
              <a:latin typeface="Merriweather"/>
              <a:ea typeface="Merriweather"/>
              <a:cs typeface="Merriweather"/>
              <a:sym typeface="Merriweather"/>
            </a:endParaRPr>
          </a:p>
        </p:txBody>
      </p:sp>
      <p:sp>
        <p:nvSpPr>
          <p:cNvPr id="247" name="Google Shape;247;g3b1488b6e23_2_105"/>
          <p:cNvSpPr txBox="1"/>
          <p:nvPr/>
        </p:nvSpPr>
        <p:spPr>
          <a:xfrm>
            <a:off x="532475" y="504300"/>
            <a:ext cx="82248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300">
                <a:solidFill>
                  <a:schemeClr val="lt1"/>
                </a:solidFill>
                <a:latin typeface="Open Sans ExtraBold"/>
                <a:ea typeface="Open Sans ExtraBold"/>
                <a:cs typeface="Open Sans ExtraBold"/>
                <a:sym typeface="Open Sans ExtraBold"/>
              </a:rPr>
              <a:t>15</a:t>
            </a:r>
            <a:r>
              <a:rPr lang="en" sz="2300">
                <a:solidFill>
                  <a:schemeClr val="lt1"/>
                </a:solidFill>
                <a:latin typeface="Open Sans ExtraBold"/>
                <a:ea typeface="Open Sans ExtraBold"/>
                <a:cs typeface="Open Sans ExtraBold"/>
                <a:sym typeface="Open Sans ExtraBold"/>
                <a:extLst>
                  <a:ext uri="http://customooxmlschemas.google.com/">
                    <go:slidesCustomData xmlns:go="http://customooxmlschemas.google.com/" textRoundtripDataId="1"/>
                  </a:ext>
                </a:extLst>
              </a:rPr>
              <a:t> </a:t>
            </a:r>
            <a:r>
              <a:rPr lang="en" sz="2300" u="sng">
                <a:solidFill>
                  <a:schemeClr val="lt1"/>
                </a:solidFill>
                <a:latin typeface="Open Sans ExtraBold"/>
                <a:ea typeface="Open Sans ExtraBold"/>
                <a:cs typeface="Open Sans ExtraBold"/>
                <a:sym typeface="Open Sans ExtraBold"/>
                <a:extLst>
                  <a:ext uri="http://customooxmlschemas.google.com/">
                    <go:slidesCustomData xmlns:go="http://customooxmlschemas.google.com/" textRoundtripDataId="2"/>
                  </a:ext>
                </a:extLst>
              </a:rPr>
              <a:t>meest besproken </a:t>
            </a:r>
            <a:r>
              <a:rPr lang="en" sz="2300" u="sng">
                <a:solidFill>
                  <a:schemeClr val="lt1"/>
                </a:solidFill>
                <a:latin typeface="Open Sans ExtraBold"/>
                <a:ea typeface="Open Sans ExtraBold"/>
                <a:cs typeface="Open Sans ExtraBold"/>
                <a:sym typeface="Open Sans ExtraBold"/>
              </a:rPr>
              <a:t>thema’s</a:t>
            </a:r>
            <a:endParaRPr sz="2300" u="sng">
              <a:solidFill>
                <a:schemeClr val="lt1"/>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sz="2300">
              <a:solidFill>
                <a:schemeClr val="lt1"/>
              </a:solidFill>
              <a:latin typeface="Open Sans ExtraBold"/>
              <a:ea typeface="Open Sans ExtraBold"/>
              <a:cs typeface="Open Sans ExtraBold"/>
              <a:sym typeface="Open Sans ExtraBold"/>
            </a:endParaRPr>
          </a:p>
        </p:txBody>
      </p:sp>
      <p:sp>
        <p:nvSpPr>
          <p:cNvPr id="248" name="Google Shape;248;g3b1488b6e23_2_105"/>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3b1488b6e23_2_112"/>
          <p:cNvSpPr txBox="1"/>
          <p:nvPr/>
        </p:nvSpPr>
        <p:spPr>
          <a:xfrm>
            <a:off x="532475" y="504300"/>
            <a:ext cx="67224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Groei is nodig, maar wel beperkt</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p:txBody>
      </p:sp>
      <p:sp>
        <p:nvSpPr>
          <p:cNvPr id="254" name="Google Shape;254;g3b1488b6e23_2_112"/>
          <p:cNvSpPr txBox="1"/>
          <p:nvPr/>
        </p:nvSpPr>
        <p:spPr>
          <a:xfrm>
            <a:off x="532475" y="1058075"/>
            <a:ext cx="6920100" cy="3263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rgbClr val="1F1F1F"/>
                </a:solidFill>
                <a:latin typeface="Open Sans"/>
                <a:ea typeface="Open Sans"/>
                <a:cs typeface="Open Sans"/>
                <a:sym typeface="Open Sans"/>
              </a:rPr>
              <a:t>G</a:t>
            </a:r>
            <a:r>
              <a:rPr b="1" lang="en" sz="1000">
                <a:solidFill>
                  <a:srgbClr val="1F1F1F"/>
                </a:solidFill>
                <a:latin typeface="Open Sans"/>
                <a:ea typeface="Open Sans"/>
                <a:cs typeface="Open Sans"/>
                <a:sym typeface="Open Sans"/>
              </a:rPr>
              <a:t>roei lijkt onvermijdelijk</a:t>
            </a:r>
            <a:endParaRPr b="1" sz="1000">
              <a:solidFill>
                <a:srgbClr val="1F1F1F"/>
              </a:solidFill>
              <a:latin typeface="Open Sans"/>
              <a:ea typeface="Open Sans"/>
              <a:cs typeface="Open Sans"/>
              <a:sym typeface="Open Sans"/>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E</a:t>
            </a:r>
            <a:r>
              <a:rPr lang="en" sz="1000">
                <a:solidFill>
                  <a:srgbClr val="1F1F1F"/>
                </a:solidFill>
                <a:latin typeface="Open Sans Light"/>
                <a:ea typeface="Open Sans Light"/>
                <a:cs typeface="Open Sans Light"/>
                <a:sym typeface="Open Sans Light"/>
              </a:rPr>
              <a:t>r is een duidelijk draagvlak voor ontwikkeling, maar deze wens gaat veelal hand in </a:t>
            </a:r>
            <a:br>
              <a:rPr lang="en" sz="1000">
                <a:solidFill>
                  <a:srgbClr val="1F1F1F"/>
                </a:solidFill>
                <a:latin typeface="Open Sans Light"/>
                <a:ea typeface="Open Sans Light"/>
                <a:cs typeface="Open Sans Light"/>
                <a:sym typeface="Open Sans Light"/>
              </a:rPr>
            </a:br>
            <a:r>
              <a:rPr lang="en" sz="1000">
                <a:solidFill>
                  <a:srgbClr val="1F1F1F"/>
                </a:solidFill>
                <a:latin typeface="Open Sans Light"/>
                <a:ea typeface="Open Sans Light"/>
                <a:cs typeface="Open Sans Light"/>
                <a:sym typeface="Open Sans Light"/>
              </a:rPr>
              <a:t>hand met een sterke behoefte om het dorpse karakter te behouden.</a:t>
            </a:r>
            <a:endParaRPr sz="1000">
              <a:solidFill>
                <a:srgbClr val="1F1F1F"/>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1000">
              <a:solidFill>
                <a:srgbClr val="1F1F1F"/>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rgbClr val="1F1F1F"/>
                </a:solidFill>
                <a:latin typeface="Open Sans"/>
                <a:ea typeface="Open Sans"/>
                <a:cs typeface="Open Sans"/>
                <a:sym typeface="Open Sans"/>
              </a:rPr>
              <a:t>Groei wordt als noodzakelijk gezien:</a:t>
            </a:r>
            <a:endParaRPr b="1" sz="1000">
              <a:solidFill>
                <a:srgbClr val="1F1F1F"/>
              </a:solidFill>
              <a:latin typeface="Open Sans"/>
              <a:ea typeface="Open Sans"/>
              <a:cs typeface="Open Sans"/>
              <a:sym typeface="Open Sans"/>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Groei is belangrijk </a:t>
            </a:r>
            <a:r>
              <a:rPr lang="en" sz="1000">
                <a:solidFill>
                  <a:srgbClr val="1F1F1F"/>
                </a:solidFill>
                <a:latin typeface="Open Sans Light"/>
                <a:ea typeface="Open Sans Light"/>
                <a:cs typeface="Open Sans Light"/>
                <a:sym typeface="Open Sans Light"/>
              </a:rPr>
              <a:t>om de leefbaarheid en voorzieningen op peil te houden.</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Groei biedt kansen voor het toevoegen van variatie in woningen en het aantrekken van meer bedrijvigheid.</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Groei geeft bewoners (m.n. jongeren en senioren) de kans in Maarheeze te blijven. </a:t>
            </a:r>
            <a:endParaRPr sz="1000">
              <a:solidFill>
                <a:srgbClr val="1F1F1F"/>
              </a:solidFill>
              <a:latin typeface="Open Sans Light"/>
              <a:ea typeface="Open Sans Light"/>
              <a:cs typeface="Open Sans Light"/>
              <a:sym typeface="Open Sans Light"/>
            </a:endParaRPr>
          </a:p>
          <a:p>
            <a:pPr indent="0" lvl="0" marL="0" rtl="0" algn="l">
              <a:lnSpc>
                <a:spcPct val="150000"/>
              </a:lnSpc>
              <a:spcBef>
                <a:spcPts val="1200"/>
              </a:spcBef>
              <a:spcAft>
                <a:spcPts val="0"/>
              </a:spcAft>
              <a:buNone/>
            </a:pPr>
            <a:r>
              <a:rPr b="1" lang="en" sz="1000">
                <a:solidFill>
                  <a:srgbClr val="1F1F1F"/>
                </a:solidFill>
                <a:latin typeface="Open Sans"/>
                <a:ea typeface="Open Sans"/>
                <a:cs typeface="Open Sans"/>
                <a:sym typeface="Open Sans"/>
              </a:rPr>
              <a:t>Voorkeur voor een gematigd scenario:</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Een beperkte uitbreiding, zoals 1500 of minder woningen, wordt gezien als de beste balans tussen het realiseren van nieuwe kansen en het behoud van het huidige dorpsgevoel.</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Inwoners vrezen dat te grootschalige plannen leiden tot onwenselijke 'verstedelijking'.</a:t>
            </a:r>
            <a:endParaRPr sz="1000">
              <a:solidFill>
                <a:srgbClr val="1F1F1F"/>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p:txBody>
      </p:sp>
      <p:sp>
        <p:nvSpPr>
          <p:cNvPr id="255" name="Google Shape;255;g3b1488b6e23_2_112"/>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Meest besproken thema’s</a:t>
            </a:r>
            <a:endParaRPr sz="1000">
              <a:solidFill>
                <a:srgbClr val="343635"/>
              </a:solidFill>
              <a:latin typeface="Open Sans Light"/>
              <a:ea typeface="Open Sans Light"/>
              <a:cs typeface="Open Sans Light"/>
              <a:sym typeface="Open Sans Light"/>
            </a:endParaRPr>
          </a:p>
        </p:txBody>
      </p:sp>
      <p:sp>
        <p:nvSpPr>
          <p:cNvPr id="256" name="Google Shape;256;g3b1488b6e23_2_112"/>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257" name="Google Shape;257;g3b1488b6e23_2_112"/>
          <p:cNvSpPr txBox="1"/>
          <p:nvPr/>
        </p:nvSpPr>
        <p:spPr>
          <a:xfrm>
            <a:off x="8814175" y="157925"/>
            <a:ext cx="353400" cy="2871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
          <p:cNvSpPr txBox="1"/>
          <p:nvPr/>
        </p:nvSpPr>
        <p:spPr>
          <a:xfrm>
            <a:off x="532489" y="1081200"/>
            <a:ext cx="8064900" cy="4431952"/>
          </a:xfrm>
          <a:prstGeom prst="rect">
            <a:avLst/>
          </a:prstGeom>
          <a:noFill/>
          <a:ln>
            <a:noFill/>
          </a:ln>
        </p:spPr>
        <p:txBody>
          <a:bodyPr anchorCtr="0" anchor="t" bIns="91425" lIns="91425" spcFirstLastPara="1" rIns="91425" wrap="square" tIns="91425">
            <a:spAutoFit/>
          </a:bodyPr>
          <a:lstStyle/>
          <a:p>
            <a:pPr indent="-82550" lvl="0" marL="0" marR="0" rtl="0" algn="l">
              <a:lnSpc>
                <a:spcPct val="150000"/>
              </a:lnSpc>
              <a:spcBef>
                <a:spcPts val="0"/>
              </a:spcBef>
              <a:spcAft>
                <a:spcPts val="0"/>
              </a:spcAft>
              <a:buClr>
                <a:srgbClr val="000000"/>
              </a:buClr>
              <a:buSzPts val="1300"/>
              <a:buFont typeface="Arial"/>
              <a:buAutoNum type="arabicPeriod"/>
            </a:pPr>
            <a:r>
              <a:rPr b="1" i="0" lang="en" sz="1300" u="none" cap="none" strike="noStrike">
                <a:solidFill>
                  <a:srgbClr val="000000"/>
                </a:solidFill>
                <a:latin typeface="Open Sans"/>
                <a:ea typeface="Open Sans"/>
                <a:cs typeface="Open Sans"/>
                <a:sym typeface="Open Sans"/>
              </a:rPr>
              <a:t> Toelichting op de opgave</a:t>
            </a:r>
            <a:endParaRPr b="0" i="0" sz="1300" u="none" cap="none" strike="noStrike">
              <a:solidFill>
                <a:srgbClr val="000000"/>
              </a:solidFill>
              <a:latin typeface="Open Sans"/>
              <a:ea typeface="Open Sans"/>
              <a:cs typeface="Open Sans"/>
              <a:sym typeface="Open Sans"/>
            </a:endParaRPr>
          </a:p>
          <a:p>
            <a:pPr indent="-285750" lvl="1" marL="74295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Open Sans Light"/>
                <a:ea typeface="Open Sans Light"/>
                <a:cs typeface="Open Sans Light"/>
                <a:sym typeface="Open Sans Light"/>
              </a:rPr>
              <a:t>Belang van Knoop Maarheeze</a:t>
            </a:r>
            <a:endParaRPr/>
          </a:p>
          <a:p>
            <a:pPr indent="-285750" lvl="1" marL="74295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Open Sans Light"/>
                <a:ea typeface="Open Sans Light"/>
                <a:cs typeface="Open Sans Light"/>
                <a:sym typeface="Open Sans Light"/>
              </a:rPr>
              <a:t>Context en uitgangspunten</a:t>
            </a:r>
            <a:endParaRPr/>
          </a:p>
          <a:p>
            <a:pPr indent="-285750" lvl="1" marL="74295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Open Sans Light"/>
                <a:ea typeface="Open Sans Light"/>
                <a:cs typeface="Open Sans Light"/>
                <a:sym typeface="Open Sans Light"/>
              </a:rPr>
              <a:t>Rol van gemeente en partners</a:t>
            </a:r>
            <a:endParaRPr/>
          </a:p>
          <a:p>
            <a:pPr indent="-82550" lvl="0" marL="0" marR="0" rtl="0" algn="l">
              <a:lnSpc>
                <a:spcPct val="150000"/>
              </a:lnSpc>
              <a:spcBef>
                <a:spcPts val="0"/>
              </a:spcBef>
              <a:spcAft>
                <a:spcPts val="0"/>
              </a:spcAft>
              <a:buClr>
                <a:srgbClr val="000000"/>
              </a:buClr>
              <a:buSzPts val="1300"/>
              <a:buFont typeface="Arial"/>
              <a:buAutoNum type="arabicPeriod"/>
            </a:pPr>
            <a:r>
              <a:rPr b="1" i="0" lang="en" sz="1300" u="none" cap="none" strike="noStrike">
                <a:solidFill>
                  <a:srgbClr val="000000"/>
                </a:solidFill>
                <a:latin typeface="Open Sans"/>
                <a:ea typeface="Open Sans"/>
                <a:cs typeface="Open Sans"/>
                <a:sym typeface="Open Sans"/>
              </a:rPr>
              <a:t> Voorgaand proces en gemaakte keuzes</a:t>
            </a:r>
            <a:endParaRPr b="0" i="0" sz="1300" u="none" cap="none" strike="noStrike">
              <a:solidFill>
                <a:srgbClr val="000000"/>
              </a:solidFill>
              <a:latin typeface="Open Sans"/>
              <a:ea typeface="Open Sans"/>
              <a:cs typeface="Open Sans"/>
              <a:sym typeface="Open Sans"/>
            </a:endParaRPr>
          </a:p>
          <a:p>
            <a:pPr indent="-285750" lvl="1" marL="74295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Open Sans Light"/>
                <a:ea typeface="Open Sans Light"/>
                <a:cs typeface="Open Sans Light"/>
                <a:sym typeface="Open Sans Light"/>
              </a:rPr>
              <a:t>Doorlopen stappen tot nu toe</a:t>
            </a:r>
            <a:endParaRPr/>
          </a:p>
          <a:p>
            <a:pPr indent="-285750" lvl="1" marL="74295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Open Sans Light"/>
                <a:ea typeface="Open Sans Light"/>
                <a:cs typeface="Open Sans Light"/>
                <a:sym typeface="Open Sans Light"/>
              </a:rPr>
              <a:t>Afwegingen en keuzes</a:t>
            </a:r>
            <a:endParaRPr/>
          </a:p>
          <a:p>
            <a:pPr indent="-285750" lvl="1" marL="74295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Open Sans Light"/>
                <a:ea typeface="Open Sans Light"/>
                <a:cs typeface="Open Sans Light"/>
                <a:sym typeface="Open Sans Light"/>
              </a:rPr>
              <a:t>Waar staan we nu?</a:t>
            </a:r>
            <a:endParaRPr/>
          </a:p>
          <a:p>
            <a:pPr indent="-82550" lvl="0" marL="0" marR="0" rtl="0" algn="l">
              <a:lnSpc>
                <a:spcPct val="150000"/>
              </a:lnSpc>
              <a:spcBef>
                <a:spcPts val="0"/>
              </a:spcBef>
              <a:spcAft>
                <a:spcPts val="0"/>
              </a:spcAft>
              <a:buClr>
                <a:srgbClr val="000000"/>
              </a:buClr>
              <a:buSzPts val="1300"/>
              <a:buFont typeface="Arial"/>
              <a:buAutoNum type="arabicPeriod"/>
            </a:pPr>
            <a:r>
              <a:rPr b="1" i="0" lang="en" sz="1300" u="none" cap="none" strike="noStrike">
                <a:solidFill>
                  <a:srgbClr val="000000"/>
                </a:solidFill>
                <a:latin typeface="Open Sans"/>
                <a:ea typeface="Open Sans"/>
                <a:cs typeface="Open Sans"/>
                <a:sym typeface="Open Sans"/>
              </a:rPr>
              <a:t> Participatieproces en uitkomsten</a:t>
            </a:r>
            <a:endParaRPr b="0" i="0" sz="1300" u="none" cap="none" strike="noStrike">
              <a:solidFill>
                <a:srgbClr val="000000"/>
              </a:solidFill>
              <a:latin typeface="Open Sans"/>
              <a:ea typeface="Open Sans"/>
              <a:cs typeface="Open Sans"/>
              <a:sym typeface="Open Sans"/>
            </a:endParaRPr>
          </a:p>
          <a:p>
            <a:pPr indent="-285750" lvl="1" marL="74295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Open Sans Light"/>
                <a:ea typeface="Open Sans Light"/>
                <a:cs typeface="Open Sans Light"/>
                <a:sym typeface="Open Sans Light"/>
              </a:rPr>
              <a:t>Opzet van de participatie</a:t>
            </a:r>
            <a:endParaRPr/>
          </a:p>
          <a:p>
            <a:pPr indent="-285750" lvl="1" marL="74295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Open Sans Light"/>
                <a:ea typeface="Open Sans Light"/>
                <a:cs typeface="Open Sans Light"/>
                <a:sym typeface="Open Sans Light"/>
              </a:rPr>
              <a:t>Betrokkenen en aanpak</a:t>
            </a:r>
            <a:endParaRPr/>
          </a:p>
          <a:p>
            <a:pPr indent="-285750" lvl="1" marL="74295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Open Sans Light"/>
                <a:ea typeface="Open Sans Light"/>
                <a:cs typeface="Open Sans Light"/>
                <a:sym typeface="Open Sans Light"/>
              </a:rPr>
              <a:t>Belangrijkste opbrengsten en inzichten</a:t>
            </a:r>
            <a:endParaRPr/>
          </a:p>
          <a:p>
            <a:pPr indent="-82550" lvl="0" marL="0" marR="0" rtl="0" algn="l">
              <a:lnSpc>
                <a:spcPct val="150000"/>
              </a:lnSpc>
              <a:spcBef>
                <a:spcPts val="0"/>
              </a:spcBef>
              <a:spcAft>
                <a:spcPts val="0"/>
              </a:spcAft>
              <a:buClr>
                <a:srgbClr val="000000"/>
              </a:buClr>
              <a:buSzPts val="1300"/>
              <a:buFont typeface="Arial"/>
              <a:buAutoNum type="arabicPeriod"/>
            </a:pPr>
            <a:r>
              <a:rPr b="1" i="0" lang="en" sz="1300" u="none" cap="none" strike="noStrike">
                <a:solidFill>
                  <a:srgbClr val="000000"/>
                </a:solidFill>
                <a:latin typeface="Open Sans"/>
                <a:ea typeface="Open Sans"/>
                <a:cs typeface="Open Sans"/>
                <a:sym typeface="Open Sans"/>
              </a:rPr>
              <a:t> Vervolg en verdere stappen</a:t>
            </a:r>
            <a:endParaRPr b="0" i="0" sz="1300" u="none" cap="none" strike="noStrike">
              <a:solidFill>
                <a:srgbClr val="000000"/>
              </a:solidFill>
              <a:latin typeface="Open Sans"/>
              <a:ea typeface="Open Sans"/>
              <a:cs typeface="Open Sans"/>
              <a:sym typeface="Open Sans"/>
            </a:endParaRPr>
          </a:p>
          <a:p>
            <a:pPr indent="-285750" lvl="1" marL="74295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Open Sans Light"/>
                <a:ea typeface="Open Sans Light"/>
                <a:cs typeface="Open Sans Light"/>
                <a:sym typeface="Open Sans Light"/>
              </a:rPr>
              <a:t>Hoe gaat het proces verder?</a:t>
            </a:r>
            <a:endParaRPr/>
          </a:p>
          <a:p>
            <a:pPr indent="-285750" lvl="1" marL="74295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Open Sans Light"/>
                <a:ea typeface="Open Sans Light"/>
                <a:cs typeface="Open Sans Light"/>
                <a:sym typeface="Open Sans Light"/>
              </a:rPr>
              <a:t>Wat gebeurt er na vanavond?</a:t>
            </a:r>
            <a:endParaRPr/>
          </a:p>
          <a:p>
            <a:pPr indent="-285750" lvl="1" marL="74295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Open Sans Light"/>
                <a:ea typeface="Open Sans Light"/>
                <a:cs typeface="Open Sans Light"/>
                <a:sym typeface="Open Sans Light"/>
              </a:rPr>
              <a:t>Doel van het vervolgtraject</a:t>
            </a:r>
            <a:endParaRPr/>
          </a:p>
          <a:p>
            <a:pPr indent="0" lvl="0" marL="0" marR="0" rtl="0" algn="l">
              <a:lnSpc>
                <a:spcPct val="150000"/>
              </a:lnSpc>
              <a:spcBef>
                <a:spcPts val="1400"/>
              </a:spcBef>
              <a:spcAft>
                <a:spcPts val="400"/>
              </a:spcAft>
              <a:buClr>
                <a:srgbClr val="000000"/>
              </a:buClr>
              <a:buSzPts val="1300"/>
              <a:buFont typeface="Arial"/>
              <a:buNone/>
            </a:pPr>
            <a:br>
              <a:rPr b="1" i="0" lang="en" sz="1300" u="none" cap="none" strike="noStrike">
                <a:solidFill>
                  <a:schemeClr val="dk1"/>
                </a:solidFill>
                <a:latin typeface="Open Sans"/>
                <a:ea typeface="Open Sans"/>
                <a:cs typeface="Open Sans"/>
                <a:sym typeface="Open Sans"/>
              </a:rPr>
            </a:br>
            <a:endParaRPr b="0" i="0" sz="1300" u="none" cap="none" strike="noStrike">
              <a:solidFill>
                <a:srgbClr val="FF0000"/>
              </a:solidFill>
              <a:latin typeface="Open Sans"/>
              <a:ea typeface="Open Sans"/>
              <a:cs typeface="Open Sans"/>
              <a:sym typeface="Open Sans"/>
            </a:endParaRPr>
          </a:p>
        </p:txBody>
      </p:sp>
      <p:sp>
        <p:nvSpPr>
          <p:cNvPr id="119" name="Google Shape;119;p2"/>
          <p:cNvSpPr txBox="1"/>
          <p:nvPr/>
        </p:nvSpPr>
        <p:spPr>
          <a:xfrm>
            <a:off x="532475" y="504300"/>
            <a:ext cx="7626000" cy="57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2000" u="none" cap="none" strike="noStrike">
                <a:solidFill>
                  <a:srgbClr val="38761D"/>
                </a:solidFill>
                <a:latin typeface="Open Sans ExtraBold"/>
                <a:ea typeface="Open Sans ExtraBold"/>
                <a:cs typeface="Open Sans ExtraBold"/>
                <a:sym typeface="Open Sans ExtraBold"/>
              </a:rPr>
              <a:t>In deze presentatie</a:t>
            </a:r>
            <a:endParaRPr b="0" i="0" sz="2000" u="none" cap="none" strike="noStrike">
              <a:solidFill>
                <a:srgbClr val="38761D"/>
              </a:solidFill>
              <a:latin typeface="Open Sans ExtraBold"/>
              <a:ea typeface="Open Sans ExtraBold"/>
              <a:cs typeface="Open Sans ExtraBold"/>
              <a:sym typeface="Open Sans ExtraBold"/>
            </a:endParaRPr>
          </a:p>
        </p:txBody>
      </p:sp>
      <p:sp>
        <p:nvSpPr>
          <p:cNvPr id="120" name="Google Shape;120;p2"/>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fontScale="77500" lnSpcReduction="20000"/>
          </a:bodyPr>
          <a:lstStyle/>
          <a:p>
            <a:pPr indent="0" lvl="0" marL="0" rtl="0" algn="r">
              <a:lnSpc>
                <a:spcPct val="100000"/>
              </a:lnSpc>
              <a:spcBef>
                <a:spcPts val="0"/>
              </a:spcBef>
              <a:spcAft>
                <a:spcPts val="0"/>
              </a:spcAft>
              <a:buSzPct val="100000"/>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3b1488b6e23_2_120"/>
          <p:cNvSpPr txBox="1"/>
          <p:nvPr/>
        </p:nvSpPr>
        <p:spPr>
          <a:xfrm>
            <a:off x="532475" y="504300"/>
            <a:ext cx="41604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De huidige identiteit van het dorp</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p:txBody>
      </p:sp>
      <p:sp>
        <p:nvSpPr>
          <p:cNvPr id="263" name="Google Shape;263;g3b1488b6e23_2_120"/>
          <p:cNvSpPr txBox="1"/>
          <p:nvPr/>
        </p:nvSpPr>
        <p:spPr>
          <a:xfrm>
            <a:off x="532475" y="1058075"/>
            <a:ext cx="7250700" cy="241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Angst voor het verlies van de dorpsidentiteit</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Omschreven als 'landelijk', 'kleinschalig' en 'rustig'. </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De angst voor waarden en identiteitsverlies is het meest besproken thema.</a:t>
            </a:r>
            <a:endParaRPr b="1"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b="1"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Behoefte aan behoud van de huidige identiteit en groene omgeving</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Behouden van gr</a:t>
            </a:r>
            <a:r>
              <a:rPr lang="en" sz="1000">
                <a:solidFill>
                  <a:schemeClr val="dk1"/>
                </a:solidFill>
                <a:latin typeface="Open Sans Light"/>
                <a:ea typeface="Open Sans Light"/>
                <a:cs typeface="Open Sans Light"/>
                <a:sym typeface="Open Sans Light"/>
              </a:rPr>
              <a:t>oen, de bossen en de openheid. Groei is hier een directe inbreuk op.</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br>
              <a:rPr b="1" lang="en" sz="1000">
                <a:solidFill>
                  <a:schemeClr val="dk1"/>
                </a:solidFill>
                <a:latin typeface="Open Sans"/>
                <a:ea typeface="Open Sans"/>
                <a:cs typeface="Open Sans"/>
                <a:sym typeface="Open Sans"/>
              </a:rPr>
            </a:br>
            <a:r>
              <a:rPr b="1" lang="en" sz="1000">
                <a:solidFill>
                  <a:schemeClr val="dk1"/>
                </a:solidFill>
                <a:latin typeface="Open Sans"/>
                <a:ea typeface="Open Sans"/>
                <a:cs typeface="Open Sans"/>
                <a:sym typeface="Open Sans"/>
              </a:rPr>
              <a:t>Vrees voor verstedelijking</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Risico op anonimiteit en verlies van de hechte gemeenschapszin die Maarheeze kenmerkt.</a:t>
            </a:r>
            <a:r>
              <a:rPr b="1" lang="en" sz="1000">
                <a:solidFill>
                  <a:schemeClr val="dk1"/>
                </a:solidFill>
                <a:latin typeface="Open Sans"/>
                <a:ea typeface="Open Sans"/>
                <a:cs typeface="Open Sans"/>
                <a:sym typeface="Open Sans"/>
              </a:rPr>
              <a:t> </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Zorgen zijn vooral gekoppeld aan Scenario 5000 en de hoogstedelijke sfeerbeelden (Sfeerbeeld 4).</a:t>
            </a:r>
            <a:endParaRPr sz="1000">
              <a:solidFill>
                <a:schemeClr val="dk1"/>
              </a:solidFill>
              <a:latin typeface="Open Sans Light"/>
              <a:ea typeface="Open Sans Light"/>
              <a:cs typeface="Open Sans Light"/>
              <a:sym typeface="Open Sans Light"/>
            </a:endParaRPr>
          </a:p>
        </p:txBody>
      </p:sp>
      <p:sp>
        <p:nvSpPr>
          <p:cNvPr id="264" name="Google Shape;264;g3b1488b6e23_2_120"/>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Meest besproken thema’s</a:t>
            </a:r>
            <a:endParaRPr sz="1000">
              <a:solidFill>
                <a:srgbClr val="343635"/>
              </a:solidFill>
              <a:latin typeface="Open Sans Light"/>
              <a:ea typeface="Open Sans Light"/>
              <a:cs typeface="Open Sans Light"/>
              <a:sym typeface="Open Sans Light"/>
            </a:endParaRPr>
          </a:p>
        </p:txBody>
      </p:sp>
      <p:sp>
        <p:nvSpPr>
          <p:cNvPr id="265" name="Google Shape;265;g3b1488b6e23_2_120"/>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3b1488b6e23_2_127"/>
          <p:cNvSpPr txBox="1"/>
          <p:nvPr/>
        </p:nvSpPr>
        <p:spPr>
          <a:xfrm>
            <a:off x="532475" y="504300"/>
            <a:ext cx="74007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ExtraBold"/>
                <a:ea typeface="Open Sans ExtraBold"/>
                <a:cs typeface="Open Sans ExtraBold"/>
                <a:sym typeface="Open Sans ExtraBold"/>
              </a:rPr>
              <a:t>De westzijde van de A2 als ontwikkellocatie en kansen voor ondertunneling</a:t>
            </a:r>
            <a:endParaRPr>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ExtraBold"/>
              <a:ea typeface="Open Sans ExtraBold"/>
              <a:cs typeface="Open Sans ExtraBold"/>
              <a:sym typeface="Open Sans ExtraBold"/>
            </a:endParaRPr>
          </a:p>
        </p:txBody>
      </p:sp>
      <p:sp>
        <p:nvSpPr>
          <p:cNvPr id="271" name="Google Shape;271;g3b1488b6e23_2_127"/>
          <p:cNvSpPr txBox="1"/>
          <p:nvPr/>
        </p:nvSpPr>
        <p:spPr>
          <a:xfrm>
            <a:off x="532475" y="1058075"/>
            <a:ext cx="5670300" cy="2647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Benut de westzijde van de A2 als ontwikkellocatie</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K</a:t>
            </a:r>
            <a:r>
              <a:rPr lang="en" sz="1000">
                <a:solidFill>
                  <a:schemeClr val="dk1"/>
                </a:solidFill>
                <a:latin typeface="Open Sans Light"/>
                <a:ea typeface="Open Sans Light"/>
                <a:cs typeface="Open Sans Light"/>
                <a:sym typeface="Open Sans Light"/>
              </a:rPr>
              <a:t>ritiek op de uitsluiting van de westzijde van de A2 als mogelijke ontwikkellocatie.</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Het benutten van de westzijde van de A2 zou de bestaande dorpskern aan de oostzijde minder zwaar belasten door eventuele grootschalige uitbreiding.</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Ondertunneling van de A2</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Een ondertunneling van de A2 wordt door diverse respondenten als absolute voorwaarde voor uitbreiding gezien. </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Door een ondertunneling zou de vrijgekomen ruimte gebruikt kunnen worden voor betere verbindingen, groen en eventueel woningbouw.</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p:txBody>
      </p:sp>
      <p:sp>
        <p:nvSpPr>
          <p:cNvPr id="272" name="Google Shape;272;g3b1488b6e23_2_127"/>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Meest besproken thema’s</a:t>
            </a:r>
            <a:endParaRPr sz="1000">
              <a:solidFill>
                <a:srgbClr val="343635"/>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p:txBody>
      </p:sp>
      <p:sp>
        <p:nvSpPr>
          <p:cNvPr id="273" name="Google Shape;273;g3b1488b6e23_2_127"/>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3b1488b6e23_2_134"/>
          <p:cNvSpPr txBox="1"/>
          <p:nvPr/>
        </p:nvSpPr>
        <p:spPr>
          <a:xfrm>
            <a:off x="532475" y="504300"/>
            <a:ext cx="67224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De huidige lokale infrastructuur en drukte op de A2</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p:txBody>
      </p:sp>
      <p:sp>
        <p:nvSpPr>
          <p:cNvPr id="279" name="Google Shape;279;g3b1488b6e23_2_134"/>
          <p:cNvSpPr txBox="1"/>
          <p:nvPr/>
        </p:nvSpPr>
        <p:spPr>
          <a:xfrm>
            <a:off x="532475" y="1058075"/>
            <a:ext cx="6553200" cy="3570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Een overbezette A2</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De A2 is al overbelast, plannen voor woningbouw maakt verkeerssituatie onhoudbaar. </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Men vindt dat de gemeente bij de overheid/Brainport moet eisen dat deze infrastructuur wordt aangepakt, als Maarheeze een steentje bijdraagt aan de woningbouw.</a:t>
            </a:r>
            <a:br>
              <a:rPr lang="en" sz="1000">
                <a:solidFill>
                  <a:srgbClr val="1F1F1F"/>
                </a:solidFill>
                <a:latin typeface="Open Sans Light"/>
                <a:ea typeface="Open Sans Light"/>
                <a:cs typeface="Open Sans Light"/>
                <a:sym typeface="Open Sans Light"/>
              </a:rPr>
            </a:br>
            <a:endParaRPr sz="1000">
              <a:solidFill>
                <a:srgbClr val="1F1F1F"/>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Verkeer binnen het dorp</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Huidig verkeer binnen het dorp wordt al als te druk ervaren.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Parkeren blijkt een knelpunt, met name in de dorpskern en bij het station. </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Zorgen over verkeersveiligheid, vooral in woonwijken en bij lokale kruisingen.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Groei wordt door een kleine groep respondenten ook als een positieve aanleiding ervaren. </a:t>
            </a:r>
            <a:br>
              <a:rPr lang="en" sz="1000">
                <a:solidFill>
                  <a:schemeClr val="dk1"/>
                </a:solidFill>
                <a:latin typeface="Open Sans Light"/>
                <a:ea typeface="Open Sans Light"/>
                <a:cs typeface="Open Sans Light"/>
                <a:sym typeface="Open Sans Light"/>
              </a:rPr>
            </a:br>
            <a:r>
              <a:rPr lang="en" sz="1000">
                <a:solidFill>
                  <a:schemeClr val="dk1"/>
                </a:solidFill>
                <a:latin typeface="Open Sans Light"/>
                <a:ea typeface="Open Sans Light"/>
                <a:cs typeface="Open Sans Light"/>
                <a:sym typeface="Open Sans Light"/>
              </a:rPr>
              <a:t>De groei zou investering in de lokale wegen mogelijk maken.</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p:txBody>
      </p:sp>
      <p:sp>
        <p:nvSpPr>
          <p:cNvPr id="280" name="Google Shape;280;g3b1488b6e23_2_134"/>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Meest besproken thema’s</a:t>
            </a:r>
            <a:endParaRPr sz="1000">
              <a:solidFill>
                <a:srgbClr val="343635"/>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p:txBody>
      </p:sp>
      <p:sp>
        <p:nvSpPr>
          <p:cNvPr id="281" name="Google Shape;281;g3b1488b6e23_2_134"/>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3b1488b6e23_2_141"/>
          <p:cNvSpPr txBox="1"/>
          <p:nvPr/>
        </p:nvSpPr>
        <p:spPr>
          <a:xfrm>
            <a:off x="532475" y="504300"/>
            <a:ext cx="67224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Zorgen en kansen t.a.v. de sportvelden en het </a:t>
            </a:r>
            <a:r>
              <a:rPr lang="en">
                <a:solidFill>
                  <a:srgbClr val="1F1F1F"/>
                </a:solidFill>
                <a:latin typeface="Open Sans ExtraBold"/>
                <a:ea typeface="Open Sans ExtraBold"/>
                <a:cs typeface="Open Sans ExtraBold"/>
                <a:sym typeface="Open Sans ExtraBold"/>
              </a:rPr>
              <a:t>verenigingsleven</a:t>
            </a:r>
            <a:endParaRPr>
              <a:solidFill>
                <a:srgbClr val="1F1F1F"/>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p:txBody>
      </p:sp>
      <p:sp>
        <p:nvSpPr>
          <p:cNvPr id="287" name="Google Shape;287;g3b1488b6e23_2_141"/>
          <p:cNvSpPr txBox="1"/>
          <p:nvPr/>
        </p:nvSpPr>
        <p:spPr>
          <a:xfrm>
            <a:off x="532475" y="1058075"/>
            <a:ext cx="6008700" cy="2878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Zorgen over verplaatsing en verlies van sportvelden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De vrees leeft dat een verhuizing het sociale leven en de vitaliteit van de </a:t>
            </a:r>
            <a:br>
              <a:rPr lang="en" sz="1000">
                <a:solidFill>
                  <a:schemeClr val="dk1"/>
                </a:solidFill>
                <a:latin typeface="Open Sans Light"/>
                <a:ea typeface="Open Sans Light"/>
                <a:cs typeface="Open Sans Light"/>
                <a:sym typeface="Open Sans Light"/>
              </a:rPr>
            </a:br>
            <a:r>
              <a:rPr lang="en" sz="1000">
                <a:solidFill>
                  <a:schemeClr val="dk1"/>
                </a:solidFill>
                <a:latin typeface="Open Sans Light"/>
                <a:ea typeface="Open Sans Light"/>
                <a:cs typeface="Open Sans Light"/>
                <a:sym typeface="Open Sans Light"/>
              </a:rPr>
              <a:t>sportverenigingen zal schaden.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Zorgen over de afstand en bereikbaarheid van een nieuwe sportlocatie (m.n. voor jongeren).</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br>
              <a:rPr b="1" lang="en" sz="1000">
                <a:solidFill>
                  <a:schemeClr val="dk1"/>
                </a:solidFill>
                <a:latin typeface="Open Sans"/>
                <a:ea typeface="Open Sans"/>
                <a:cs typeface="Open Sans"/>
                <a:sym typeface="Open Sans"/>
              </a:rPr>
            </a:br>
            <a:r>
              <a:rPr b="1" lang="en" sz="1000">
                <a:solidFill>
                  <a:schemeClr val="dk1"/>
                </a:solidFill>
                <a:latin typeface="Open Sans"/>
                <a:ea typeface="Open Sans"/>
                <a:cs typeface="Open Sans"/>
                <a:sym typeface="Open Sans"/>
              </a:rPr>
              <a:t>Kansen voor sport en het verenigingsleven</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Groei van het dorp wordt als positief ervaren voor de verenigingen, omdat dit nieuwe leden en meer draagvlak voor sport in het dorp kan opleveren.</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rgbClr val="1F1F1F"/>
                </a:solidFill>
                <a:latin typeface="Open Sans Light"/>
                <a:ea typeface="Open Sans Light"/>
                <a:cs typeface="Open Sans Light"/>
                <a:sym typeface="Open Sans Light"/>
              </a:rPr>
              <a:t>Sommigen zien een kans in het clusteren van alle sportvoorzieningen op één plek om zo efficiëntie en een sportieve hub te creëren.</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p:txBody>
      </p:sp>
      <p:sp>
        <p:nvSpPr>
          <p:cNvPr id="288" name="Google Shape;288;g3b1488b6e23_2_141"/>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Meest besproken thema’s</a:t>
            </a:r>
            <a:endParaRPr sz="1000">
              <a:solidFill>
                <a:srgbClr val="343635"/>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p:txBody>
      </p:sp>
      <p:sp>
        <p:nvSpPr>
          <p:cNvPr id="289" name="Google Shape;289;g3b1488b6e23_2_141"/>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3b1488b6e23_2_148"/>
          <p:cNvSpPr txBox="1"/>
          <p:nvPr/>
        </p:nvSpPr>
        <p:spPr>
          <a:xfrm>
            <a:off x="532475" y="504300"/>
            <a:ext cx="67224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Zorgen om verstedelijking, kansen bij het station</a:t>
            </a:r>
            <a:endParaRPr>
              <a:solidFill>
                <a:srgbClr val="EC1F23"/>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p:txBody>
      </p:sp>
      <p:sp>
        <p:nvSpPr>
          <p:cNvPr id="295" name="Google Shape;295;g3b1488b6e23_2_148"/>
          <p:cNvSpPr txBox="1"/>
          <p:nvPr/>
        </p:nvSpPr>
        <p:spPr>
          <a:xfrm>
            <a:off x="532475" y="1058075"/>
            <a:ext cx="5631600" cy="334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Tegenstanders van stedelijke dichtheid (80/ha)</a:t>
            </a:r>
            <a:endParaRPr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Een grote vrees dat dit de dorpsidentiteit zal verdringen.</a:t>
            </a:r>
            <a:endParaRPr sz="1000">
              <a:solidFill>
                <a:schemeClr val="dk1"/>
              </a:solidFill>
              <a:latin typeface="Open Sans Light"/>
              <a:ea typeface="Open Sans Light"/>
              <a:cs typeface="Open Sans Light"/>
              <a:sym typeface="Open Sans Light"/>
            </a:endParaRPr>
          </a:p>
          <a:p>
            <a:pPr indent="0" lvl="0" marL="45720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Zorgen voor overbelasting</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rgbClr val="1F1F1F"/>
                </a:solidFill>
                <a:latin typeface="Open Sans Light"/>
                <a:ea typeface="Open Sans Light"/>
                <a:cs typeface="Open Sans Light"/>
                <a:sym typeface="Open Sans Light"/>
              </a:rPr>
              <a:t>Het dorp is niet gebouwd op de schaal van een stad. Er zijn zorgen over massaliteit en de bijbehorende drukte, files en parkeerproblemen die passen bij een stad, maar niet bij Maarheeze.</a:t>
            </a:r>
            <a:br>
              <a:rPr lang="en" sz="1000">
                <a:solidFill>
                  <a:srgbClr val="1F1F1F"/>
                </a:solidFill>
                <a:latin typeface="Open Sans Light"/>
                <a:ea typeface="Open Sans Light"/>
                <a:cs typeface="Open Sans Light"/>
                <a:sym typeface="Open Sans Light"/>
              </a:rPr>
            </a:br>
            <a:endParaRPr sz="1000">
              <a:solidFill>
                <a:srgbClr val="1F1F1F"/>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Hoogbouw past niet bij Maarheeze, wellicht wel bij het station</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Hoogbouw (flats, hoge appartementencomplexen) past niet in het karakter van Maarheeze. Men vreest dat het te stedelijk oogt en afbreuk doet aan het dorpsgezicht.</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Een hogere dichtheid nabij het station lijkt wel acceptabel.</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p:txBody>
      </p:sp>
      <p:sp>
        <p:nvSpPr>
          <p:cNvPr id="296" name="Google Shape;296;g3b1488b6e23_2_148"/>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Meest besproken thema’s</a:t>
            </a:r>
            <a:endParaRPr sz="1000">
              <a:solidFill>
                <a:srgbClr val="343635"/>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p:txBody>
      </p:sp>
      <p:sp>
        <p:nvSpPr>
          <p:cNvPr id="297" name="Google Shape;297;g3b1488b6e23_2_148"/>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3b1488b6e23_2_155"/>
          <p:cNvSpPr txBox="1"/>
          <p:nvPr/>
        </p:nvSpPr>
        <p:spPr>
          <a:xfrm>
            <a:off x="532475" y="504300"/>
            <a:ext cx="67224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43635"/>
                </a:solidFill>
                <a:latin typeface="Open Sans ExtraBold"/>
                <a:ea typeface="Open Sans ExtraBold"/>
                <a:cs typeface="Open Sans ExtraBold"/>
                <a:sym typeface="Open Sans ExtraBold"/>
              </a:rPr>
              <a:t>Zorgen om verlies van visvijver ‘t Tipke</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p:txBody>
      </p:sp>
      <p:sp>
        <p:nvSpPr>
          <p:cNvPr id="303" name="Google Shape;303;g3b1488b6e23_2_155"/>
          <p:cNvSpPr txBox="1"/>
          <p:nvPr/>
        </p:nvSpPr>
        <p:spPr>
          <a:xfrm>
            <a:off x="532475" y="1058075"/>
            <a:ext cx="6824100" cy="1723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De visvijver blijkt van grote waarde, merendeel is tegen bebouwing hiervan.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Het behoud van 't Tipke wordt expliciet gezien als een positief element in de scenario’s 1500 en 3000. </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Een aantal respondenten staat wel open voor het benutten van de locatie voor woningbouw, </a:t>
            </a:r>
            <a:br>
              <a:rPr lang="en" sz="1000">
                <a:solidFill>
                  <a:schemeClr val="dk1"/>
                </a:solidFill>
                <a:latin typeface="Open Sans Light"/>
                <a:ea typeface="Open Sans Light"/>
                <a:cs typeface="Open Sans Light"/>
                <a:sym typeface="Open Sans Light"/>
              </a:rPr>
            </a:br>
            <a:r>
              <a:rPr lang="en" sz="1000">
                <a:solidFill>
                  <a:schemeClr val="dk1"/>
                </a:solidFill>
                <a:latin typeface="Open Sans Light"/>
                <a:ea typeface="Open Sans Light"/>
                <a:cs typeface="Open Sans Light"/>
                <a:sym typeface="Open Sans Light"/>
              </a:rPr>
              <a:t>mits dit op een kwalitatieve manier gebeurt.</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p:txBody>
      </p:sp>
      <p:sp>
        <p:nvSpPr>
          <p:cNvPr id="304" name="Google Shape;304;g3b1488b6e23_2_155"/>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Meest besproken thema’s</a:t>
            </a:r>
            <a:endParaRPr sz="1000">
              <a:solidFill>
                <a:srgbClr val="343635"/>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p:txBody>
      </p:sp>
      <p:sp>
        <p:nvSpPr>
          <p:cNvPr id="305" name="Google Shape;305;g3b1488b6e23_2_155"/>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g3b1488b6e23_2_162"/>
          <p:cNvSpPr txBox="1"/>
          <p:nvPr/>
        </p:nvSpPr>
        <p:spPr>
          <a:xfrm>
            <a:off x="532475" y="504300"/>
            <a:ext cx="6722400" cy="6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ExtraBold"/>
                <a:ea typeface="Open Sans ExtraBold"/>
                <a:cs typeface="Open Sans ExtraBold"/>
                <a:sym typeface="Open Sans ExtraBold"/>
              </a:rPr>
              <a:t>Niet (teveel) bouwen ten koste van groen</a:t>
            </a:r>
            <a:endParaRPr>
              <a:solidFill>
                <a:schemeClr val="dk1"/>
              </a:solidFill>
              <a:latin typeface="Open Sans ExtraBold"/>
              <a:ea typeface="Open Sans ExtraBold"/>
              <a:cs typeface="Open Sans ExtraBold"/>
              <a:sym typeface="Open Sans ExtraBold"/>
            </a:endParaRPr>
          </a:p>
        </p:txBody>
      </p:sp>
      <p:sp>
        <p:nvSpPr>
          <p:cNvPr id="311" name="Google Shape;311;g3b1488b6e23_2_162"/>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Meest besproken thema’s</a:t>
            </a:r>
            <a:endParaRPr sz="1000">
              <a:solidFill>
                <a:srgbClr val="343635"/>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p:txBody>
      </p:sp>
      <p:sp>
        <p:nvSpPr>
          <p:cNvPr id="312" name="Google Shape;312;g3b1488b6e23_2_162"/>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313" name="Google Shape;313;g3b1488b6e23_2_162"/>
          <p:cNvSpPr txBox="1"/>
          <p:nvPr/>
        </p:nvSpPr>
        <p:spPr>
          <a:xfrm>
            <a:off x="532475" y="1058075"/>
            <a:ext cx="6970200" cy="1262100"/>
          </a:xfrm>
          <a:prstGeom prst="rect">
            <a:avLst/>
          </a:prstGeom>
          <a:noFill/>
          <a:ln>
            <a:noFill/>
          </a:ln>
        </p:spPr>
        <p:txBody>
          <a:bodyPr anchorCtr="0" anchor="t" bIns="91425" lIns="91425" spcFirstLastPara="1" rIns="91425" wrap="square" tIns="91425">
            <a:spAutoFit/>
          </a:bodyPr>
          <a:lstStyle/>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Het behoud van natuur en groen is essentieel is voor de leefbaarheid en het karakter van Maarheeze. </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Weerstand tegen het bouwen in het buitengebied en het bos rondom Maarheeze.</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rgbClr val="1F1F1F"/>
                </a:solidFill>
                <a:latin typeface="Open Sans Light"/>
                <a:ea typeface="Open Sans Light"/>
                <a:cs typeface="Open Sans Light"/>
                <a:sym typeface="Open Sans Light"/>
              </a:rPr>
              <a:t>Het Kamersven wordt specifiek genoemd als een uniek en kwetsbaar natuurgebied dat behouden moet blijven.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Bij eventuele onvermijdelijke uitbreiding moet worden voorzien in kwalitatief hoogwaardig groen en parken binnen de nieuwe woonwijken.</a:t>
            </a:r>
            <a:endParaRPr sz="1000">
              <a:solidFill>
                <a:schemeClr val="dk1"/>
              </a:solidFill>
              <a:latin typeface="Open Sans Light"/>
              <a:ea typeface="Open Sans Light"/>
              <a:cs typeface="Open Sans Light"/>
              <a:sym typeface="Open Sans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3b1488b6e23_2_169"/>
          <p:cNvSpPr txBox="1"/>
          <p:nvPr/>
        </p:nvSpPr>
        <p:spPr>
          <a:xfrm>
            <a:off x="532475" y="504300"/>
            <a:ext cx="67224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Zorgen over ontwikkellocaties</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p:txBody>
      </p:sp>
      <p:sp>
        <p:nvSpPr>
          <p:cNvPr id="319" name="Google Shape;319;g3b1488b6e23_2_169"/>
          <p:cNvSpPr txBox="1"/>
          <p:nvPr/>
        </p:nvSpPr>
        <p:spPr>
          <a:xfrm>
            <a:off x="532475" y="1058075"/>
            <a:ext cx="5849400" cy="2416500"/>
          </a:xfrm>
          <a:prstGeom prst="rect">
            <a:avLst/>
          </a:prstGeom>
          <a:noFill/>
          <a:ln>
            <a:noFill/>
          </a:ln>
        </p:spPr>
        <p:txBody>
          <a:bodyPr anchorCtr="0" anchor="t" bIns="91425" lIns="91425" spcFirstLastPara="1" rIns="91425" wrap="square" tIns="91425">
            <a:spAutoFit/>
          </a:bodyPr>
          <a:lstStyle/>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Er zijn zorgen over mogelijke bouw in de buurt van hoogspanningsmasten. </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Er zijn zorgen over mogelijke bouw op vervuild grondgebied. </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Vrees voor verlies van het huidige zonneveld en de agrarische grond in de omgeving.</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Men ziet het verplaatsen van zonnevelden als kapitaalvernietiging. </a:t>
            </a:r>
            <a:br>
              <a:rPr lang="en" sz="1000">
                <a:solidFill>
                  <a:schemeClr val="dk1"/>
                </a:solidFill>
                <a:latin typeface="Open Sans Light"/>
                <a:ea typeface="Open Sans Light"/>
                <a:cs typeface="Open Sans Light"/>
                <a:sym typeface="Open Sans Light"/>
              </a:rPr>
            </a:br>
            <a:r>
              <a:rPr lang="en" sz="1000">
                <a:solidFill>
                  <a:schemeClr val="dk1"/>
                </a:solidFill>
                <a:latin typeface="Open Sans Light"/>
                <a:ea typeface="Open Sans Light"/>
                <a:cs typeface="Open Sans Light"/>
                <a:sym typeface="Open Sans Light"/>
              </a:rPr>
              <a:t>Deze zijn onlangs aangelegd.</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1000">
              <a:solidFill>
                <a:schemeClr val="dk1"/>
              </a:solidFill>
              <a:highlight>
                <a:srgbClr val="FFFF00"/>
              </a:highlight>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p:txBody>
      </p:sp>
      <p:sp>
        <p:nvSpPr>
          <p:cNvPr id="320" name="Google Shape;320;g3b1488b6e23_2_169"/>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Meest besproken thema’s</a:t>
            </a:r>
            <a:endParaRPr sz="1000">
              <a:solidFill>
                <a:srgbClr val="343635"/>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p:txBody>
      </p:sp>
      <p:sp>
        <p:nvSpPr>
          <p:cNvPr id="321" name="Google Shape;321;g3b1488b6e23_2_169"/>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3b1488b6e23_2_176"/>
          <p:cNvSpPr txBox="1"/>
          <p:nvPr/>
        </p:nvSpPr>
        <p:spPr>
          <a:xfrm>
            <a:off x="532475" y="504300"/>
            <a:ext cx="67224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Ontwikkeling in het stationsgebied </a:t>
            </a:r>
            <a:endParaRPr>
              <a:solidFill>
                <a:srgbClr val="EC1F23"/>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p:txBody>
      </p:sp>
      <p:sp>
        <p:nvSpPr>
          <p:cNvPr id="327" name="Google Shape;327;g3b1488b6e23_2_176"/>
          <p:cNvSpPr txBox="1"/>
          <p:nvPr/>
        </p:nvSpPr>
        <p:spPr>
          <a:xfrm>
            <a:off x="532475" y="1058075"/>
            <a:ext cx="5900100" cy="2878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Het station als potentieel </a:t>
            </a:r>
            <a:r>
              <a:rPr b="1" lang="en" sz="1000">
                <a:solidFill>
                  <a:schemeClr val="dk1"/>
                </a:solidFill>
                <a:latin typeface="Open Sans"/>
                <a:ea typeface="Open Sans"/>
                <a:cs typeface="Open Sans"/>
                <a:sym typeface="Open Sans"/>
              </a:rPr>
              <a:t>ontwikkellocatie</a:t>
            </a:r>
            <a:endParaRPr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Vanwege de directe aansluiting op openbaar vervoer (OV) wordt het station genoemd als logische plek voor de bouw van (hoogbouw)woningen.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Kansen om de verbindingen over het spoor (fietspad/wandelpad) te verbeteren en het gebied rond het station aantrekkelijker te maken.</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br>
              <a:rPr b="1" lang="en" sz="1000">
                <a:solidFill>
                  <a:schemeClr val="dk1"/>
                </a:solidFill>
                <a:latin typeface="Open Sans"/>
                <a:ea typeface="Open Sans"/>
                <a:cs typeface="Open Sans"/>
                <a:sym typeface="Open Sans"/>
              </a:rPr>
            </a:br>
            <a:r>
              <a:rPr b="1" lang="en" sz="1000">
                <a:solidFill>
                  <a:schemeClr val="dk1"/>
                </a:solidFill>
                <a:latin typeface="Open Sans"/>
                <a:ea typeface="Open Sans"/>
                <a:cs typeface="Open Sans"/>
                <a:sym typeface="Open Sans"/>
              </a:rPr>
              <a:t>Station als probleem gebied</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Er zijn zorgen over geluidsoverlast, de onveiligheid en de sfeer rondom het station.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Het spoor en de spoorkruisingen zorgen voor een slechte doorstroom van verkeer.</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De parkeergelegenheid bij het station is onvoldoende of leidt tot overlast.</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p:txBody>
      </p:sp>
      <p:sp>
        <p:nvSpPr>
          <p:cNvPr id="328" name="Google Shape;328;g3b1488b6e23_2_176"/>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Meest besproken thema’s</a:t>
            </a:r>
            <a:endParaRPr sz="1000">
              <a:solidFill>
                <a:srgbClr val="343635"/>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p:txBody>
      </p:sp>
      <p:sp>
        <p:nvSpPr>
          <p:cNvPr id="329" name="Google Shape;329;g3b1488b6e23_2_176"/>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g3b1488b6e23_2_183"/>
          <p:cNvSpPr txBox="1"/>
          <p:nvPr/>
        </p:nvSpPr>
        <p:spPr>
          <a:xfrm>
            <a:off x="532475" y="504300"/>
            <a:ext cx="67224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De mogelijke komst van een tweede station</a:t>
            </a:r>
            <a:endParaRPr>
              <a:solidFill>
                <a:srgbClr val="EC1F23"/>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p:txBody>
      </p:sp>
      <p:sp>
        <p:nvSpPr>
          <p:cNvPr id="335" name="Google Shape;335;g3b1488b6e23_2_183"/>
          <p:cNvSpPr txBox="1"/>
          <p:nvPr/>
        </p:nvSpPr>
        <p:spPr>
          <a:xfrm>
            <a:off x="532475" y="1058075"/>
            <a:ext cx="6127200" cy="2801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rgbClr val="1F1F1F"/>
                </a:solidFill>
                <a:latin typeface="Open Sans"/>
                <a:ea typeface="Open Sans"/>
                <a:cs typeface="Open Sans"/>
                <a:sym typeface="Open Sans"/>
              </a:rPr>
              <a:t>Twijfels over de noodzaak van een tweede station</a:t>
            </a:r>
            <a:endParaRPr b="1" sz="1000">
              <a:solidFill>
                <a:srgbClr val="1F1F1F"/>
              </a:solidFill>
              <a:latin typeface="Open Sans"/>
              <a:ea typeface="Open Sans"/>
              <a:cs typeface="Open Sans"/>
              <a:sym typeface="Open Sans"/>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E</a:t>
            </a:r>
            <a:r>
              <a:rPr lang="en" sz="1000">
                <a:solidFill>
                  <a:srgbClr val="1F1F1F"/>
                </a:solidFill>
                <a:latin typeface="Open Sans Light"/>
                <a:ea typeface="Open Sans Light"/>
                <a:cs typeface="Open Sans Light"/>
                <a:sym typeface="Open Sans Light"/>
              </a:rPr>
              <a:t>n tweede station lijkt onrealistisch, niet noodzakelijk of economisch haalbaar is. </a:t>
            </a:r>
            <a:br>
              <a:rPr lang="en" sz="1000">
                <a:solidFill>
                  <a:srgbClr val="1F1F1F"/>
                </a:solidFill>
                <a:latin typeface="Open Sans Light"/>
                <a:ea typeface="Open Sans Light"/>
                <a:cs typeface="Open Sans Light"/>
                <a:sym typeface="Open Sans Light"/>
              </a:rPr>
            </a:br>
            <a:r>
              <a:rPr lang="en" sz="1000">
                <a:solidFill>
                  <a:srgbClr val="1F1F1F"/>
                </a:solidFill>
                <a:latin typeface="Open Sans Light"/>
                <a:ea typeface="Open Sans Light"/>
                <a:cs typeface="Open Sans Light"/>
                <a:sym typeface="Open Sans Light"/>
              </a:rPr>
              <a:t>Het dorp wordt als te klein beschouwd voor twee stations.</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Net als bij het bestaande station zijn er zorgen dat een nieuw station een nieuwe bron van verkeersoverlast en onveiligheid zal creëren.</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Roboto"/>
              <a:buChar char="●"/>
            </a:pPr>
            <a:r>
              <a:rPr lang="en" sz="1000">
                <a:solidFill>
                  <a:srgbClr val="1F1F1F"/>
                </a:solidFill>
                <a:latin typeface="Open Sans Light"/>
                <a:ea typeface="Open Sans Light"/>
                <a:cs typeface="Open Sans Light"/>
                <a:sym typeface="Open Sans Light"/>
              </a:rPr>
              <a:t>Knap liever het huidige station op. </a:t>
            </a:r>
            <a:endParaRPr sz="1000">
              <a:solidFill>
                <a:srgbClr val="1F1F1F"/>
              </a:solidFill>
              <a:latin typeface="Open Sans Light"/>
              <a:ea typeface="Open Sans Light"/>
              <a:cs typeface="Open Sans Light"/>
              <a:sym typeface="Open Sans Light"/>
            </a:endParaRPr>
          </a:p>
          <a:p>
            <a:pPr indent="0" lvl="0" marL="0" rtl="0" algn="l">
              <a:lnSpc>
                <a:spcPct val="150000"/>
              </a:lnSpc>
              <a:spcBef>
                <a:spcPts val="1200"/>
              </a:spcBef>
              <a:spcAft>
                <a:spcPts val="0"/>
              </a:spcAft>
              <a:buNone/>
            </a:pPr>
            <a:r>
              <a:rPr b="1" lang="en" sz="1000">
                <a:solidFill>
                  <a:srgbClr val="1F1F1F"/>
                </a:solidFill>
                <a:latin typeface="Open Sans"/>
                <a:ea typeface="Open Sans"/>
                <a:cs typeface="Open Sans"/>
                <a:sym typeface="Open Sans"/>
              </a:rPr>
              <a:t>Positieve reacties op de komst van een tweede station</a:t>
            </a:r>
            <a:endParaRPr b="1" sz="1000">
              <a:solidFill>
                <a:srgbClr val="1F1F1F"/>
              </a:solidFill>
              <a:latin typeface="Open Sans"/>
              <a:ea typeface="Open Sans"/>
              <a:cs typeface="Open Sans"/>
              <a:sym typeface="Open Sans"/>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E</a:t>
            </a:r>
            <a:r>
              <a:rPr lang="en" sz="1000">
                <a:solidFill>
                  <a:srgbClr val="1F1F1F"/>
                </a:solidFill>
                <a:latin typeface="Open Sans Light"/>
                <a:ea typeface="Open Sans Light"/>
                <a:cs typeface="Open Sans Light"/>
                <a:sym typeface="Open Sans Light"/>
              </a:rPr>
              <a:t>en tweede station wordt in enkele gevallen als kans gezien om de aansluiting van Maarheeze op de Brainport-regio te verbeteren.</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Roboto"/>
              <a:buChar char="●"/>
            </a:pPr>
            <a:r>
              <a:rPr lang="en" sz="1000">
                <a:solidFill>
                  <a:srgbClr val="1F1F1F"/>
                </a:solidFill>
                <a:latin typeface="Open Sans Light"/>
                <a:ea typeface="Open Sans Light"/>
                <a:cs typeface="Open Sans Light"/>
                <a:sym typeface="Open Sans Light"/>
              </a:rPr>
              <a:t>Een tweede station op een andere plek </a:t>
            </a:r>
            <a:r>
              <a:rPr lang="en" sz="1000">
                <a:solidFill>
                  <a:srgbClr val="1F1F1F"/>
                </a:solidFill>
                <a:latin typeface="Open Sans Light"/>
                <a:ea typeface="Open Sans Light"/>
                <a:cs typeface="Open Sans Light"/>
                <a:sym typeface="Open Sans Light"/>
              </a:rPr>
              <a:t>zou de ontsluiting van mogelijke nieuwe woonwijken (zuidkant) aanzienlijk kunnen verbeteren.</a:t>
            </a:r>
            <a:endParaRPr sz="1000">
              <a:solidFill>
                <a:schemeClr val="dk1"/>
              </a:solidFill>
              <a:latin typeface="Open Sans Light"/>
              <a:ea typeface="Open Sans Light"/>
              <a:cs typeface="Open Sans Light"/>
              <a:sym typeface="Open Sans Light"/>
            </a:endParaRPr>
          </a:p>
        </p:txBody>
      </p:sp>
      <p:sp>
        <p:nvSpPr>
          <p:cNvPr id="336" name="Google Shape;336;g3b1488b6e23_2_183"/>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Meest besproken thema’s</a:t>
            </a:r>
            <a:endParaRPr sz="1000">
              <a:solidFill>
                <a:srgbClr val="343635"/>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p:txBody>
      </p:sp>
      <p:sp>
        <p:nvSpPr>
          <p:cNvPr id="337" name="Google Shape;337;g3b1488b6e23_2_183"/>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3" title="Inloopavond 17 november - Knoop Maarheeze -58.jpg"/>
          <p:cNvPicPr preferRelativeResize="0"/>
          <p:nvPr/>
        </p:nvPicPr>
        <p:blipFill>
          <a:blip r:embed="rId3">
            <a:alphaModFix/>
          </a:blip>
          <a:stretch>
            <a:fillRect/>
          </a:stretch>
        </p:blipFill>
        <p:spPr>
          <a:xfrm>
            <a:off x="-2994200" y="-13375"/>
            <a:ext cx="7757210" cy="5170224"/>
          </a:xfrm>
          <a:prstGeom prst="rect">
            <a:avLst/>
          </a:prstGeom>
          <a:noFill/>
          <a:ln>
            <a:noFill/>
          </a:ln>
        </p:spPr>
      </p:pic>
      <p:sp>
        <p:nvSpPr>
          <p:cNvPr id="126" name="Google Shape;126;p3"/>
          <p:cNvSpPr/>
          <p:nvPr/>
        </p:nvSpPr>
        <p:spPr>
          <a:xfrm flipH="1" rot="-5400000">
            <a:off x="2958025" y="-1029113"/>
            <a:ext cx="5170225" cy="7201725"/>
          </a:xfrm>
          <a:prstGeom prst="flowChartManualInput">
            <a:avLst/>
          </a:prstGeom>
          <a:solidFill>
            <a:srgbClr val="10493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3"/>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fontScale="77500" lnSpcReduction="20000"/>
          </a:bodyPr>
          <a:lstStyle/>
          <a:p>
            <a:pPr indent="0" lvl="0" marL="0" rtl="0" algn="r">
              <a:lnSpc>
                <a:spcPct val="100000"/>
              </a:lnSpc>
              <a:spcBef>
                <a:spcPts val="0"/>
              </a:spcBef>
              <a:spcAft>
                <a:spcPts val="0"/>
              </a:spcAft>
              <a:buSzPct val="100000"/>
              <a:buNone/>
            </a:pPr>
            <a:fld id="{00000000-1234-1234-1234-123412341234}" type="slidenum">
              <a:rPr lang="en"/>
              <a:t>‹#›</a:t>
            </a:fld>
            <a:endParaRPr/>
          </a:p>
        </p:txBody>
      </p:sp>
      <p:sp>
        <p:nvSpPr>
          <p:cNvPr id="128" name="Google Shape;128;p3"/>
          <p:cNvSpPr txBox="1"/>
          <p:nvPr/>
        </p:nvSpPr>
        <p:spPr>
          <a:xfrm>
            <a:off x="3045200" y="2164275"/>
            <a:ext cx="49980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400" u="none" cap="none" strike="noStrike">
                <a:solidFill>
                  <a:schemeClr val="lt1"/>
                </a:solidFill>
                <a:latin typeface="Open Sans ExtraBold"/>
                <a:ea typeface="Open Sans ExtraBold"/>
                <a:cs typeface="Open Sans ExtraBold"/>
                <a:sym typeface="Open Sans ExtraBold"/>
              </a:rPr>
              <a:t>Toelichting op de opgave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3b1488b6e23_2_190"/>
          <p:cNvSpPr txBox="1"/>
          <p:nvPr/>
        </p:nvSpPr>
        <p:spPr>
          <a:xfrm>
            <a:off x="532475" y="504300"/>
            <a:ext cx="6722400" cy="4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ExtraBold"/>
                <a:ea typeface="Open Sans ExtraBold"/>
                <a:cs typeface="Open Sans ExtraBold"/>
                <a:sym typeface="Open Sans ExtraBold"/>
              </a:rPr>
              <a:t>Eerst de voorzieningen op orde</a:t>
            </a:r>
            <a:endParaRPr>
              <a:solidFill>
                <a:schemeClr val="dk1"/>
              </a:solidFill>
              <a:latin typeface="Open Sans ExtraBold"/>
              <a:ea typeface="Open Sans ExtraBold"/>
              <a:cs typeface="Open Sans ExtraBold"/>
              <a:sym typeface="Open Sans ExtraBold"/>
            </a:endParaRPr>
          </a:p>
        </p:txBody>
      </p:sp>
      <p:sp>
        <p:nvSpPr>
          <p:cNvPr id="343" name="Google Shape;343;g3b1488b6e23_2_190"/>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344" name="Google Shape;344;g3b1488b6e23_2_190"/>
          <p:cNvSpPr txBox="1"/>
          <p:nvPr/>
        </p:nvSpPr>
        <p:spPr>
          <a:xfrm>
            <a:off x="532475" y="1058075"/>
            <a:ext cx="6767400" cy="1262100"/>
          </a:xfrm>
          <a:prstGeom prst="rect">
            <a:avLst/>
          </a:prstGeom>
          <a:noFill/>
          <a:ln>
            <a:noFill/>
          </a:ln>
        </p:spPr>
        <p:txBody>
          <a:bodyPr anchorCtr="0" anchor="t" bIns="91425" lIns="91425" spcFirstLastPara="1" rIns="91425" wrap="square" tIns="91425">
            <a:spAutoFit/>
          </a:bodyPr>
          <a:lstStyle/>
          <a:p>
            <a:pPr indent="-292100" lvl="0" marL="457200" marR="1524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Behoefte aan een duidelijke garantie zijn dat de capaciteit van voorzieningen (m.n. scholen, kinderopvang, medische voorzieningen) direct meegroeit met het aantal nieuwe bewoners. </a:t>
            </a:r>
            <a:endParaRPr sz="1000">
              <a:solidFill>
                <a:srgbClr val="1F1F1F"/>
              </a:solidFill>
              <a:latin typeface="Open Sans Light"/>
              <a:ea typeface="Open Sans Light"/>
              <a:cs typeface="Open Sans Light"/>
              <a:sym typeface="Open Sans Light"/>
            </a:endParaRPr>
          </a:p>
          <a:p>
            <a:pPr indent="-292100" lvl="0" marL="457200" marR="1524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De noodzaak om het winkelaanbod in de kern te behouden en uit te breiden wordt genoemd.</a:t>
            </a:r>
            <a:endParaRPr sz="1000">
              <a:solidFill>
                <a:srgbClr val="1F1F1F"/>
              </a:solidFill>
              <a:latin typeface="Open Sans Light"/>
              <a:ea typeface="Open Sans Light"/>
              <a:cs typeface="Open Sans Light"/>
              <a:sym typeface="Open Sans Light"/>
            </a:endParaRPr>
          </a:p>
          <a:p>
            <a:pPr indent="-292100" lvl="0" marL="457200" marR="152400" rtl="0" algn="l">
              <a:lnSpc>
                <a:spcPct val="150000"/>
              </a:lnSpc>
              <a:spcBef>
                <a:spcPts val="0"/>
              </a:spcBef>
              <a:spcAft>
                <a:spcPts val="0"/>
              </a:spcAft>
              <a:buClr>
                <a:srgbClr val="1F1F1F"/>
              </a:buClr>
              <a:buSzPts val="1000"/>
              <a:buFont typeface="Roboto"/>
              <a:buChar char="●"/>
            </a:pPr>
            <a:r>
              <a:rPr lang="en" sz="1000">
                <a:solidFill>
                  <a:srgbClr val="1F1F1F"/>
                </a:solidFill>
                <a:latin typeface="Open Sans Light"/>
                <a:ea typeface="Open Sans Light"/>
                <a:cs typeface="Open Sans Light"/>
                <a:sym typeface="Open Sans Light"/>
              </a:rPr>
              <a:t>Angst voor anonieme wijken of een </a:t>
            </a:r>
            <a:r>
              <a:rPr lang="en" sz="1000">
                <a:solidFill>
                  <a:srgbClr val="1F1F1F"/>
                </a:solidFill>
                <a:latin typeface="Open Sans Light"/>
                <a:ea typeface="Open Sans Light"/>
                <a:cs typeface="Open Sans Light"/>
                <a:sym typeface="Open Sans Light"/>
              </a:rPr>
              <a:t>'slaapstad'. Het aanbrengen van nieuwe voorzieningen is essentieel voor een levendig evenwicht.</a:t>
            </a:r>
            <a:endParaRPr sz="1000">
              <a:solidFill>
                <a:srgbClr val="1F1F1F"/>
              </a:solidFill>
              <a:latin typeface="Open Sans Light"/>
              <a:ea typeface="Open Sans Light"/>
              <a:cs typeface="Open Sans Light"/>
              <a:sym typeface="Open Sans Light"/>
            </a:endParaRPr>
          </a:p>
        </p:txBody>
      </p:sp>
      <p:sp>
        <p:nvSpPr>
          <p:cNvPr id="345" name="Google Shape;345;g3b1488b6e23_2_190"/>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Meest besproken thema’s</a:t>
            </a:r>
            <a:endParaRPr sz="1000">
              <a:solidFill>
                <a:srgbClr val="343635"/>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3b1488b6e23_2_197"/>
          <p:cNvSpPr txBox="1"/>
          <p:nvPr/>
        </p:nvSpPr>
        <p:spPr>
          <a:xfrm>
            <a:off x="532475" y="504300"/>
            <a:ext cx="6722400" cy="6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ExtraBold"/>
                <a:ea typeface="Open Sans ExtraBold"/>
                <a:cs typeface="Open Sans ExtraBold"/>
                <a:sym typeface="Open Sans ExtraBold"/>
              </a:rPr>
              <a:t>Verdeel de bouw over de andere kernen van Cranendonck</a:t>
            </a:r>
            <a:endParaRPr>
              <a:solidFill>
                <a:schemeClr val="dk1"/>
              </a:solidFill>
              <a:latin typeface="Open Sans ExtraBold"/>
              <a:ea typeface="Open Sans ExtraBold"/>
              <a:cs typeface="Open Sans ExtraBold"/>
              <a:sym typeface="Open Sans ExtraBold"/>
            </a:endParaRPr>
          </a:p>
        </p:txBody>
      </p:sp>
      <p:sp>
        <p:nvSpPr>
          <p:cNvPr id="351" name="Google Shape;351;g3b1488b6e23_2_197"/>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352" name="Google Shape;352;g3b1488b6e23_2_197"/>
          <p:cNvSpPr txBox="1"/>
          <p:nvPr/>
        </p:nvSpPr>
        <p:spPr>
          <a:xfrm>
            <a:off x="532475" y="1058075"/>
            <a:ext cx="6266700" cy="1493100"/>
          </a:xfrm>
          <a:prstGeom prst="rect">
            <a:avLst/>
          </a:prstGeom>
          <a:noFill/>
          <a:ln>
            <a:noFill/>
          </a:ln>
        </p:spPr>
        <p:txBody>
          <a:bodyPr anchorCtr="0" anchor="t" bIns="91425" lIns="91425" spcFirstLastPara="1" rIns="91425" wrap="square" tIns="91425">
            <a:spAutoFit/>
          </a:bodyPr>
          <a:lstStyle/>
          <a:p>
            <a:pPr indent="-292100" lvl="0" marL="457200" marR="152400" rtl="0" algn="l">
              <a:lnSpc>
                <a:spcPct val="150000"/>
              </a:lnSpc>
              <a:spcBef>
                <a:spcPts val="120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Woningbouwopgave niet uitsluitend door Maarheeze gedragen. </a:t>
            </a:r>
            <a:endParaRPr sz="1000">
              <a:solidFill>
                <a:srgbClr val="1F1F1F"/>
              </a:solidFill>
              <a:latin typeface="Open Sans Light"/>
              <a:ea typeface="Open Sans Light"/>
              <a:cs typeface="Open Sans Light"/>
              <a:sym typeface="Open Sans Light"/>
            </a:endParaRPr>
          </a:p>
          <a:p>
            <a:pPr indent="-292100" lvl="0" marL="457200" marR="1524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Wens voor een evenredige verdeling over alle dorpskernen. </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Roboto"/>
              <a:buChar char="●"/>
            </a:pPr>
            <a:r>
              <a:rPr lang="en" sz="1000">
                <a:solidFill>
                  <a:srgbClr val="1F1F1F"/>
                </a:solidFill>
                <a:latin typeface="Open Sans Light"/>
                <a:ea typeface="Open Sans Light"/>
                <a:cs typeface="Open Sans Light"/>
                <a:sym typeface="Open Sans Light"/>
              </a:rPr>
              <a:t>Verspreide groei biedt ook verbeterkansen voor andere dorpen in Cranendonck.</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Roboto"/>
              <a:buChar char="●"/>
            </a:pPr>
            <a:r>
              <a:rPr lang="en" sz="1000">
                <a:solidFill>
                  <a:srgbClr val="1F1F1F"/>
                </a:solidFill>
                <a:latin typeface="Open Sans Light"/>
                <a:ea typeface="Open Sans Light"/>
                <a:cs typeface="Open Sans Light"/>
                <a:sym typeface="Open Sans Light"/>
              </a:rPr>
              <a:t>De noodzaak om de bevolkingskrimp en vergrijzing tegen te gaan is een probleem voor de hele gemeente. Spreiding van de bouwopgave wordt gezien als een effectieve manier om dit gemeentebrede probleem gezamenlijk op te lossen.</a:t>
            </a:r>
            <a:endParaRPr sz="1000">
              <a:solidFill>
                <a:srgbClr val="1F1F1F"/>
              </a:solidFill>
              <a:latin typeface="Open Sans Light"/>
              <a:ea typeface="Open Sans Light"/>
              <a:cs typeface="Open Sans Light"/>
              <a:sym typeface="Open Sans Light"/>
            </a:endParaRPr>
          </a:p>
        </p:txBody>
      </p:sp>
      <p:sp>
        <p:nvSpPr>
          <p:cNvPr id="353" name="Google Shape;353;g3b1488b6e23_2_197"/>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Meest besproken thema’s</a:t>
            </a:r>
            <a:endParaRPr sz="1000">
              <a:solidFill>
                <a:srgbClr val="343635"/>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g3b1488b6e23_2_204"/>
          <p:cNvSpPr txBox="1"/>
          <p:nvPr/>
        </p:nvSpPr>
        <p:spPr>
          <a:xfrm>
            <a:off x="532475" y="504300"/>
            <a:ext cx="6722400" cy="6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Open Sans ExtraBold"/>
                <a:ea typeface="Open Sans ExtraBold"/>
                <a:cs typeface="Open Sans ExtraBold"/>
                <a:sym typeface="Open Sans ExtraBold"/>
              </a:rPr>
              <a:t>Behoefte aan een organische groei</a:t>
            </a:r>
            <a:endParaRPr>
              <a:latin typeface="Open Sans ExtraBold"/>
              <a:ea typeface="Open Sans ExtraBold"/>
              <a:cs typeface="Open Sans ExtraBold"/>
              <a:sym typeface="Open Sans ExtraBold"/>
            </a:endParaRPr>
          </a:p>
        </p:txBody>
      </p:sp>
      <p:sp>
        <p:nvSpPr>
          <p:cNvPr id="359" name="Google Shape;359;g3b1488b6e23_2_204"/>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Meest besproken thema’s</a:t>
            </a:r>
            <a:endParaRPr sz="1000">
              <a:solidFill>
                <a:srgbClr val="343635"/>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p:txBody>
      </p:sp>
      <p:sp>
        <p:nvSpPr>
          <p:cNvPr id="360" name="Google Shape;360;g3b1488b6e23_2_204"/>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361" name="Google Shape;361;g3b1488b6e23_2_204"/>
          <p:cNvSpPr txBox="1"/>
          <p:nvPr/>
        </p:nvSpPr>
        <p:spPr>
          <a:xfrm>
            <a:off x="532475" y="1058075"/>
            <a:ext cx="5846700" cy="1647000"/>
          </a:xfrm>
          <a:prstGeom prst="rect">
            <a:avLst/>
          </a:prstGeom>
          <a:noFill/>
          <a:ln>
            <a:noFill/>
          </a:ln>
        </p:spPr>
        <p:txBody>
          <a:bodyPr anchorCtr="0" anchor="t" bIns="91425" lIns="91425" spcFirstLastPara="1" rIns="91425" wrap="square" tIns="91425">
            <a:spAutoFit/>
          </a:bodyPr>
          <a:lstStyle/>
          <a:p>
            <a:pPr indent="-292100" lvl="0" marL="457200" marR="152400" rtl="0" algn="l">
              <a:lnSpc>
                <a:spcPct val="150000"/>
              </a:lnSpc>
              <a:spcBef>
                <a:spcPts val="120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V</a:t>
            </a:r>
            <a:r>
              <a:rPr lang="en" sz="1000">
                <a:solidFill>
                  <a:srgbClr val="1F1F1F"/>
                </a:solidFill>
                <a:latin typeface="Open Sans Light"/>
                <a:ea typeface="Open Sans Light"/>
                <a:cs typeface="Open Sans Light"/>
                <a:sym typeface="Open Sans Light"/>
              </a:rPr>
              <a:t>oorgestelde grootschalige groeiplannen zijn te ambitieus voor Maarheeze. </a:t>
            </a:r>
            <a:endParaRPr sz="1000">
              <a:solidFill>
                <a:srgbClr val="1F1F1F"/>
              </a:solidFill>
              <a:latin typeface="Open Sans Light"/>
              <a:ea typeface="Open Sans Light"/>
              <a:cs typeface="Open Sans Light"/>
              <a:sym typeface="Open Sans Light"/>
            </a:endParaRPr>
          </a:p>
          <a:p>
            <a:pPr indent="-292100" lvl="0" marL="457200" marR="1524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Houd de snelheid van de woningbouw in evenwicht met de ontwikkeling van sociale en publieke voorzieningen.</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Roboto"/>
              <a:buChar char="●"/>
            </a:pPr>
            <a:r>
              <a:rPr lang="en" sz="1000">
                <a:solidFill>
                  <a:srgbClr val="1F1F1F"/>
                </a:solidFill>
                <a:latin typeface="Open Sans Light"/>
                <a:ea typeface="Open Sans Light"/>
                <a:cs typeface="Open Sans Light"/>
                <a:sym typeface="Open Sans Light"/>
              </a:rPr>
              <a:t>Een gefaseerde aanpak biedt de gemeente de mogelijkheid om plannen bij te stellen op basis van actuele behoeften en de daadwerkelijke effecten van de eerste fase.</a:t>
            </a:r>
            <a:endParaRPr sz="1000">
              <a:solidFill>
                <a:srgbClr val="1F1F1F"/>
              </a:solidFill>
              <a:latin typeface="Open Sans Light"/>
              <a:ea typeface="Open Sans Light"/>
              <a:cs typeface="Open Sans Light"/>
              <a:sym typeface="Open Sans Light"/>
            </a:endParaRPr>
          </a:p>
          <a:p>
            <a:pPr indent="0" lvl="0" marL="0" rtl="0" algn="l">
              <a:lnSpc>
                <a:spcPct val="150000"/>
              </a:lnSpc>
              <a:spcBef>
                <a:spcPts val="1200"/>
              </a:spcBef>
              <a:spcAft>
                <a:spcPts val="0"/>
              </a:spcAft>
              <a:buNone/>
            </a:pPr>
            <a:r>
              <a:t/>
            </a:r>
            <a:endParaRPr sz="1000">
              <a:solidFill>
                <a:srgbClr val="1F1F1F"/>
              </a:solidFill>
              <a:latin typeface="Open Sans Light"/>
              <a:ea typeface="Open Sans Light"/>
              <a:cs typeface="Open Sans Light"/>
              <a:sym typeface="Open Sans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g3b1488b6e23_2_211"/>
          <p:cNvSpPr txBox="1"/>
          <p:nvPr/>
        </p:nvSpPr>
        <p:spPr>
          <a:xfrm>
            <a:off x="532475" y="504300"/>
            <a:ext cx="67224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ExtraBold"/>
                <a:ea typeface="Open Sans ExtraBold"/>
                <a:cs typeface="Open Sans ExtraBold"/>
                <a:sym typeface="Open Sans ExtraBold"/>
              </a:rPr>
              <a:t>Behoefte aan voorrang voor eigen bewoners</a:t>
            </a:r>
            <a:endParaRPr>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EC1F23"/>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EC1F23"/>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EC1F23"/>
              </a:solidFill>
              <a:latin typeface="Open Sans ExtraBold"/>
              <a:ea typeface="Open Sans ExtraBold"/>
              <a:cs typeface="Open Sans ExtraBold"/>
              <a:sym typeface="Open Sans ExtraBold"/>
            </a:endParaRPr>
          </a:p>
        </p:txBody>
      </p:sp>
      <p:sp>
        <p:nvSpPr>
          <p:cNvPr id="367" name="Google Shape;367;g3b1488b6e23_2_211"/>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Meest besproken thema’s</a:t>
            </a:r>
            <a:endParaRPr sz="1000">
              <a:solidFill>
                <a:srgbClr val="343635"/>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p:txBody>
      </p:sp>
      <p:sp>
        <p:nvSpPr>
          <p:cNvPr id="368" name="Google Shape;368;g3b1488b6e23_2_211"/>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369" name="Google Shape;369;g3b1488b6e23_2_211"/>
          <p:cNvSpPr txBox="1"/>
          <p:nvPr/>
        </p:nvSpPr>
        <p:spPr>
          <a:xfrm>
            <a:off x="532475" y="1058075"/>
            <a:ext cx="6777900" cy="1416000"/>
          </a:xfrm>
          <a:prstGeom prst="rect">
            <a:avLst/>
          </a:prstGeom>
          <a:noFill/>
          <a:ln>
            <a:noFill/>
          </a:ln>
        </p:spPr>
        <p:txBody>
          <a:bodyPr anchorCtr="0" anchor="t" bIns="91425" lIns="91425" spcFirstLastPara="1" rIns="91425" wrap="square" tIns="91425">
            <a:spAutoFit/>
          </a:bodyPr>
          <a:lstStyle/>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Wens om bouwplannen primair in te zetten voor het oplossen van lokale woningnood.</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Jongeren verlaten Maarheeze nu gedwongen, senioren kunnen niet doorstromen. Voor een betere doorstroom zou n</a:t>
            </a:r>
            <a:r>
              <a:rPr lang="en" sz="1000">
                <a:solidFill>
                  <a:srgbClr val="1F1F1F"/>
                </a:solidFill>
                <a:latin typeface="Open Sans Light"/>
                <a:ea typeface="Open Sans Light"/>
                <a:cs typeface="Open Sans Light"/>
                <a:sym typeface="Open Sans Light"/>
              </a:rPr>
              <a:t>ieuwbouw</a:t>
            </a:r>
            <a:r>
              <a:rPr lang="en" sz="1000">
                <a:solidFill>
                  <a:srgbClr val="1F1F1F"/>
                </a:solidFill>
                <a:latin typeface="Open Sans Light"/>
                <a:ea typeface="Open Sans Light"/>
                <a:cs typeface="Open Sans Light"/>
                <a:sym typeface="Open Sans Light"/>
              </a:rPr>
              <a:t> zou zich moeten concentreren op deze behoeften.</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Er is een vrees dat een toevloed van expats het dorpse karakter en de sociale cohesie zal aantasten. </a:t>
            </a:r>
            <a:endParaRPr sz="1000">
              <a:solidFill>
                <a:srgbClr val="1F1F1F"/>
              </a:solidFill>
              <a:latin typeface="Open Sans Light"/>
              <a:ea typeface="Open Sans Light"/>
              <a:cs typeface="Open Sans Light"/>
              <a:sym typeface="Open Sans Light"/>
            </a:endParaRPr>
          </a:p>
          <a:p>
            <a:pPr indent="0" lvl="0" marL="0" rtl="0" algn="l">
              <a:lnSpc>
                <a:spcPct val="150000"/>
              </a:lnSpc>
              <a:spcBef>
                <a:spcPts val="1200"/>
              </a:spcBef>
              <a:spcAft>
                <a:spcPts val="0"/>
              </a:spcAft>
              <a:buNone/>
            </a:pPr>
            <a:r>
              <a:t/>
            </a:r>
            <a:endParaRPr sz="1000">
              <a:solidFill>
                <a:schemeClr val="dk1"/>
              </a:solidFill>
              <a:latin typeface="Open Sans Light"/>
              <a:ea typeface="Open Sans Light"/>
              <a:cs typeface="Open Sans Light"/>
              <a:sym typeface="Open Sans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g3b1488b6e23_2_218" title="IMG_7565.JPG"/>
          <p:cNvPicPr preferRelativeResize="0"/>
          <p:nvPr/>
        </p:nvPicPr>
        <p:blipFill rotWithShape="1">
          <a:blip r:embed="rId3">
            <a:alphaModFix/>
          </a:blip>
          <a:srcRect b="14707" l="17456" r="-7766" t="16789"/>
          <a:stretch/>
        </p:blipFill>
        <p:spPr>
          <a:xfrm>
            <a:off x="0" y="0"/>
            <a:ext cx="5085773" cy="5143501"/>
          </a:xfrm>
          <a:prstGeom prst="rect">
            <a:avLst/>
          </a:prstGeom>
          <a:noFill/>
          <a:ln>
            <a:noFill/>
          </a:ln>
        </p:spPr>
      </p:pic>
      <p:sp>
        <p:nvSpPr>
          <p:cNvPr id="375" name="Google Shape;375;g3b1488b6e23_2_218"/>
          <p:cNvSpPr/>
          <p:nvPr/>
        </p:nvSpPr>
        <p:spPr>
          <a:xfrm flipH="1" rot="-5400000">
            <a:off x="2932525" y="-1035000"/>
            <a:ext cx="5170225" cy="7201725"/>
          </a:xfrm>
          <a:prstGeom prst="flowChartManualInput">
            <a:avLst/>
          </a:prstGeom>
          <a:solidFill>
            <a:srgbClr val="10493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g3b1488b6e23_2_218"/>
          <p:cNvSpPr txBox="1"/>
          <p:nvPr/>
        </p:nvSpPr>
        <p:spPr>
          <a:xfrm>
            <a:off x="3258650" y="2665500"/>
            <a:ext cx="4626600" cy="393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i="1" lang="en" sz="1600">
                <a:solidFill>
                  <a:srgbClr val="F18E00"/>
                </a:solidFill>
                <a:latin typeface="Merriweather"/>
                <a:ea typeface="Merriweather"/>
                <a:cs typeface="Merriweather"/>
                <a:sym typeface="Merriweather"/>
              </a:rPr>
              <a:t>6-21 November 2025</a:t>
            </a:r>
            <a:endParaRPr b="1" i="1" sz="1600">
              <a:solidFill>
                <a:srgbClr val="F18E00"/>
              </a:solidFill>
              <a:latin typeface="Merriweather"/>
              <a:ea typeface="Merriweather"/>
              <a:cs typeface="Merriweather"/>
              <a:sym typeface="Merriweather"/>
            </a:endParaRPr>
          </a:p>
          <a:p>
            <a:pPr indent="0" lvl="0" marL="0" rtl="0" algn="l">
              <a:lnSpc>
                <a:spcPct val="150000"/>
              </a:lnSpc>
              <a:spcBef>
                <a:spcPts val="0"/>
              </a:spcBef>
              <a:spcAft>
                <a:spcPts val="0"/>
              </a:spcAft>
              <a:buClr>
                <a:schemeClr val="dk1"/>
              </a:buClr>
              <a:buSzPts val="1100"/>
              <a:buFont typeface="Arial"/>
              <a:buNone/>
            </a:pPr>
            <a:r>
              <a:t/>
            </a:r>
            <a:endParaRPr b="1" i="1" sz="1600">
              <a:solidFill>
                <a:srgbClr val="595959"/>
              </a:solidFill>
              <a:latin typeface="Merriweather"/>
              <a:ea typeface="Merriweather"/>
              <a:cs typeface="Merriweather"/>
              <a:sym typeface="Merriweather"/>
            </a:endParaRPr>
          </a:p>
        </p:txBody>
      </p:sp>
      <p:cxnSp>
        <p:nvCxnSpPr>
          <p:cNvPr id="377" name="Google Shape;377;g3b1488b6e23_2_218"/>
          <p:cNvCxnSpPr/>
          <p:nvPr/>
        </p:nvCxnSpPr>
        <p:spPr>
          <a:xfrm>
            <a:off x="3203850" y="2770175"/>
            <a:ext cx="0" cy="198600"/>
          </a:xfrm>
          <a:prstGeom prst="straightConnector1">
            <a:avLst/>
          </a:prstGeom>
          <a:noFill/>
          <a:ln cap="flat" cmpd="sng" w="19050">
            <a:solidFill>
              <a:srgbClr val="F18E00"/>
            </a:solidFill>
            <a:prstDash val="solid"/>
            <a:round/>
            <a:headEnd len="med" w="med" type="none"/>
            <a:tailEnd len="med" w="med" type="none"/>
          </a:ln>
        </p:spPr>
      </p:cxnSp>
      <p:sp>
        <p:nvSpPr>
          <p:cNvPr id="378" name="Google Shape;378;g3b1488b6e23_2_218"/>
          <p:cNvSpPr txBox="1"/>
          <p:nvPr/>
        </p:nvSpPr>
        <p:spPr>
          <a:xfrm>
            <a:off x="3045200" y="2164275"/>
            <a:ext cx="49980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lang="en" sz="2400">
                <a:solidFill>
                  <a:schemeClr val="lt1"/>
                </a:solidFill>
                <a:latin typeface="Open Sans ExtraBold"/>
                <a:ea typeface="Open Sans ExtraBold"/>
                <a:cs typeface="Open Sans ExtraBold"/>
                <a:sym typeface="Open Sans ExtraBold"/>
              </a:rPr>
              <a:t>4</a:t>
            </a:r>
            <a:r>
              <a:rPr lang="en" sz="2400">
                <a:solidFill>
                  <a:schemeClr val="lt1"/>
                </a:solidFill>
                <a:latin typeface="Open Sans ExtraBold"/>
                <a:ea typeface="Open Sans ExtraBold"/>
                <a:cs typeface="Open Sans ExtraBold"/>
                <a:sym typeface="Open Sans ExtraBold"/>
              </a:rPr>
              <a:t>. Online raadpleging</a:t>
            </a:r>
            <a:endParaRPr sz="2400">
              <a:solidFill>
                <a:schemeClr val="lt1"/>
              </a:solidFill>
              <a:latin typeface="Open Sans ExtraBold"/>
              <a:ea typeface="Open Sans ExtraBold"/>
              <a:cs typeface="Open Sans ExtraBold"/>
              <a:sym typeface="Open Sans ExtraBold"/>
            </a:endParaRPr>
          </a:p>
        </p:txBody>
      </p:sp>
      <p:sp>
        <p:nvSpPr>
          <p:cNvPr id="379" name="Google Shape;379;g3b1488b6e23_2_218"/>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3b1488b6e23_2_227"/>
          <p:cNvSpPr txBox="1"/>
          <p:nvPr/>
        </p:nvSpPr>
        <p:spPr>
          <a:xfrm>
            <a:off x="532475" y="489900"/>
            <a:ext cx="37767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343635"/>
                </a:solidFill>
                <a:latin typeface="Open Sans ExtraBold"/>
                <a:ea typeface="Open Sans ExtraBold"/>
                <a:cs typeface="Open Sans ExtraBold"/>
                <a:sym typeface="Open Sans ExtraBold"/>
              </a:rPr>
              <a:t>De vragenlijst</a:t>
            </a:r>
            <a:endParaRPr sz="2000">
              <a:solidFill>
                <a:srgbClr val="343635"/>
              </a:solidFill>
              <a:latin typeface="Open Sans ExtraBold"/>
              <a:ea typeface="Open Sans ExtraBold"/>
              <a:cs typeface="Open Sans ExtraBold"/>
              <a:sym typeface="Open Sans ExtraBold"/>
            </a:endParaRPr>
          </a:p>
        </p:txBody>
      </p:sp>
      <p:sp>
        <p:nvSpPr>
          <p:cNvPr id="385" name="Google Shape;385;g3b1488b6e23_2_227"/>
          <p:cNvSpPr txBox="1"/>
          <p:nvPr/>
        </p:nvSpPr>
        <p:spPr>
          <a:xfrm>
            <a:off x="532475" y="1279016"/>
            <a:ext cx="3967500" cy="38952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b="1" lang="en" sz="700">
                <a:latin typeface="Open Sans"/>
                <a:ea typeface="Open Sans"/>
                <a:cs typeface="Open Sans"/>
                <a:sym typeface="Open Sans"/>
              </a:rPr>
              <a:t>Persoonsgegevens</a:t>
            </a:r>
            <a:endParaRPr b="1" sz="700">
              <a:latin typeface="Open Sans"/>
              <a:ea typeface="Open Sans"/>
              <a:cs typeface="Open Sans"/>
              <a:sym typeface="Open Sans"/>
            </a:endParaRPr>
          </a:p>
          <a:p>
            <a:pPr indent="-273050" lvl="0" marL="457200" rtl="0" algn="l">
              <a:lnSpc>
                <a:spcPct val="135000"/>
              </a:lnSpc>
              <a:spcBef>
                <a:spcPts val="0"/>
              </a:spcBef>
              <a:spcAft>
                <a:spcPts val="0"/>
              </a:spcAft>
              <a:buSzPts val="700"/>
              <a:buFont typeface="Open Sans Light"/>
              <a:buAutoNum type="arabicPeriod"/>
            </a:pPr>
            <a:r>
              <a:rPr lang="en" sz="700">
                <a:latin typeface="Open Sans Light"/>
                <a:ea typeface="Open Sans Light"/>
                <a:cs typeface="Open Sans Light"/>
                <a:sym typeface="Open Sans Light"/>
              </a:rPr>
              <a:t>Wat is uw leeftijd?</a:t>
            </a:r>
            <a:endParaRPr sz="700">
              <a:latin typeface="Open Sans Light"/>
              <a:ea typeface="Open Sans Light"/>
              <a:cs typeface="Open Sans Light"/>
              <a:sym typeface="Open Sans Light"/>
            </a:endParaRPr>
          </a:p>
          <a:p>
            <a:pPr indent="-273050" lvl="0" marL="457200" rtl="0" algn="l">
              <a:lnSpc>
                <a:spcPct val="135000"/>
              </a:lnSpc>
              <a:spcBef>
                <a:spcPts val="0"/>
              </a:spcBef>
              <a:spcAft>
                <a:spcPts val="0"/>
              </a:spcAft>
              <a:buSzPts val="700"/>
              <a:buFont typeface="Open Sans Light"/>
              <a:buAutoNum type="arabicPeriod"/>
            </a:pPr>
            <a:r>
              <a:rPr lang="en" sz="700">
                <a:latin typeface="Open Sans Light"/>
                <a:ea typeface="Open Sans Light"/>
                <a:cs typeface="Open Sans Light"/>
                <a:sym typeface="Open Sans Light"/>
              </a:rPr>
              <a:t>Wat is uw woonsituatie?</a:t>
            </a:r>
            <a:endParaRPr sz="700">
              <a:latin typeface="Open Sans Light"/>
              <a:ea typeface="Open Sans Light"/>
              <a:cs typeface="Open Sans Light"/>
              <a:sym typeface="Open Sans Light"/>
            </a:endParaRPr>
          </a:p>
          <a:p>
            <a:pPr indent="-273050" lvl="0" marL="457200" rtl="0" algn="l">
              <a:lnSpc>
                <a:spcPct val="135000"/>
              </a:lnSpc>
              <a:spcBef>
                <a:spcPts val="0"/>
              </a:spcBef>
              <a:spcAft>
                <a:spcPts val="0"/>
              </a:spcAft>
              <a:buSzPts val="700"/>
              <a:buFont typeface="Open Sans Light"/>
              <a:buAutoNum type="arabicPeriod"/>
            </a:pPr>
            <a:r>
              <a:rPr lang="en" sz="700">
                <a:latin typeface="Open Sans Light"/>
                <a:ea typeface="Open Sans Light"/>
                <a:cs typeface="Open Sans Light"/>
                <a:sym typeface="Open Sans Light"/>
              </a:rPr>
              <a:t>Waar woont u?</a:t>
            </a:r>
            <a:endParaRPr sz="700">
              <a:latin typeface="Open Sans Light"/>
              <a:ea typeface="Open Sans Light"/>
              <a:cs typeface="Open Sans Light"/>
              <a:sym typeface="Open Sans Light"/>
            </a:endParaRPr>
          </a:p>
          <a:p>
            <a:pPr indent="-273050" lvl="0" marL="457200" rtl="0" algn="l">
              <a:lnSpc>
                <a:spcPct val="135000"/>
              </a:lnSpc>
              <a:spcBef>
                <a:spcPts val="0"/>
              </a:spcBef>
              <a:spcAft>
                <a:spcPts val="0"/>
              </a:spcAft>
              <a:buSzPts val="700"/>
              <a:buFont typeface="Open Sans Light"/>
              <a:buAutoNum type="arabicPeriod"/>
            </a:pPr>
            <a:r>
              <a:rPr lang="en" sz="700">
                <a:latin typeface="Open Sans Light"/>
                <a:ea typeface="Open Sans Light"/>
                <a:cs typeface="Open Sans Light"/>
                <a:sym typeface="Open Sans Light"/>
              </a:rPr>
              <a:t>Vanuit welk belang denkt u mee?</a:t>
            </a:r>
            <a:endParaRPr sz="700">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b="1" lang="en" sz="700">
                <a:latin typeface="Open Sans"/>
                <a:ea typeface="Open Sans"/>
                <a:cs typeface="Open Sans"/>
                <a:sym typeface="Open Sans"/>
              </a:rPr>
              <a:t>Huidige identiteit van Maarheeze</a:t>
            </a:r>
            <a:endParaRPr b="1" sz="700">
              <a:latin typeface="Open Sans"/>
              <a:ea typeface="Open Sans"/>
              <a:cs typeface="Open Sans"/>
              <a:sym typeface="Open Sans"/>
            </a:endParaRPr>
          </a:p>
          <a:p>
            <a:pPr indent="0" lvl="0" marL="142875" rtl="0" algn="l">
              <a:lnSpc>
                <a:spcPct val="135000"/>
              </a:lnSpc>
              <a:spcBef>
                <a:spcPts val="0"/>
              </a:spcBef>
              <a:spcAft>
                <a:spcPts val="0"/>
              </a:spcAft>
              <a:buNone/>
            </a:pPr>
            <a:r>
              <a:rPr lang="en" sz="700">
                <a:latin typeface="Open Sans Light"/>
                <a:ea typeface="Open Sans Light"/>
                <a:cs typeface="Open Sans Light"/>
                <a:sym typeface="Open Sans Light"/>
              </a:rPr>
              <a:t>5a	W</a:t>
            </a:r>
            <a:r>
              <a:rPr lang="en" sz="700">
                <a:latin typeface="Open Sans Light"/>
                <a:ea typeface="Open Sans Light"/>
                <a:cs typeface="Open Sans Light"/>
                <a:sym typeface="Open Sans Light"/>
              </a:rPr>
              <a:t>elke woorden passen volgens u het best bij de identiteit van Maarheeze?</a:t>
            </a:r>
            <a:endParaRPr sz="700">
              <a:latin typeface="Open Sans Light"/>
              <a:ea typeface="Open Sans Light"/>
              <a:cs typeface="Open Sans Light"/>
              <a:sym typeface="Open Sans Light"/>
            </a:endParaRPr>
          </a:p>
          <a:p>
            <a:pPr indent="-273050" lvl="0" marL="457200" rtl="0" algn="l">
              <a:lnSpc>
                <a:spcPct val="135000"/>
              </a:lnSpc>
              <a:spcBef>
                <a:spcPts val="0"/>
              </a:spcBef>
              <a:spcAft>
                <a:spcPts val="0"/>
              </a:spcAft>
              <a:buSzPts val="700"/>
              <a:buFont typeface="Open Sans Light"/>
              <a:buAutoNum type="arabicPeriod" startAt="5"/>
            </a:pPr>
            <a:r>
              <a:rPr lang="en" sz="700">
                <a:latin typeface="Open Sans Light"/>
                <a:ea typeface="Open Sans Light"/>
                <a:cs typeface="Open Sans Light"/>
                <a:sym typeface="Open Sans Light"/>
              </a:rPr>
              <a:t>Wat maakt Maarheeze voor u tot Maarheeze? Zijn er kenmerken, plekken, verhalen of gevoelens die u niet kwijt kon in bovenstaande woorden? </a:t>
            </a:r>
            <a:r>
              <a:rPr i="1" lang="en" sz="700">
                <a:latin typeface="Open Sans Light"/>
                <a:ea typeface="Open Sans Light"/>
                <a:cs typeface="Open Sans Light"/>
                <a:sym typeface="Open Sans Light"/>
              </a:rPr>
              <a:t>(Niet verplicht)</a:t>
            </a:r>
            <a:endParaRPr i="1" sz="700">
              <a:latin typeface="Open Sans Light"/>
              <a:ea typeface="Open Sans Light"/>
              <a:cs typeface="Open Sans Light"/>
              <a:sym typeface="Open Sans Light"/>
            </a:endParaRPr>
          </a:p>
          <a:p>
            <a:pPr indent="-273050" lvl="0" marL="457200" rtl="0" algn="l">
              <a:lnSpc>
                <a:spcPct val="135000"/>
              </a:lnSpc>
              <a:spcBef>
                <a:spcPts val="0"/>
              </a:spcBef>
              <a:spcAft>
                <a:spcPts val="0"/>
              </a:spcAft>
              <a:buSzPts val="700"/>
              <a:buFont typeface="Open Sans Light"/>
              <a:buAutoNum type="arabicPeriod" startAt="5"/>
            </a:pPr>
            <a:r>
              <a:rPr lang="en" sz="700">
                <a:latin typeface="Open Sans Light"/>
                <a:ea typeface="Open Sans Light"/>
                <a:cs typeface="Open Sans Light"/>
                <a:sym typeface="Open Sans Light"/>
              </a:rPr>
              <a:t>Wat onderscheidt Maarheeze van de andere dorpskernen in gemeente Cranendonck? </a:t>
            </a:r>
            <a:r>
              <a:rPr i="1" lang="en" sz="700">
                <a:solidFill>
                  <a:schemeClr val="dk1"/>
                </a:solidFill>
                <a:latin typeface="Open Sans Light"/>
                <a:ea typeface="Open Sans Light"/>
                <a:cs typeface="Open Sans Light"/>
                <a:sym typeface="Open Sans Light"/>
              </a:rPr>
              <a:t>(Niet verplicht)</a:t>
            </a:r>
            <a:endParaRPr sz="700">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b="1" lang="en" sz="700">
                <a:latin typeface="Open Sans"/>
                <a:ea typeface="Open Sans"/>
                <a:cs typeface="Open Sans"/>
                <a:sym typeface="Open Sans"/>
              </a:rPr>
              <a:t>Voorzieningen</a:t>
            </a:r>
            <a:endParaRPr b="1" sz="700">
              <a:latin typeface="Open Sans"/>
              <a:ea typeface="Open Sans"/>
              <a:cs typeface="Open Sans"/>
              <a:sym typeface="Open Sans"/>
            </a:endParaRPr>
          </a:p>
          <a:p>
            <a:pPr indent="-273050" lvl="0" marL="457200" rtl="0" algn="l">
              <a:lnSpc>
                <a:spcPct val="135000"/>
              </a:lnSpc>
              <a:spcBef>
                <a:spcPts val="0"/>
              </a:spcBef>
              <a:spcAft>
                <a:spcPts val="0"/>
              </a:spcAft>
              <a:buSzPts val="700"/>
              <a:buFont typeface="Open Sans Light"/>
              <a:buAutoNum type="arabicPeriod" startAt="8"/>
            </a:pPr>
            <a:r>
              <a:rPr lang="en" sz="700">
                <a:latin typeface="Open Sans Light"/>
                <a:ea typeface="Open Sans Light"/>
                <a:cs typeface="Open Sans Light"/>
                <a:sym typeface="Open Sans Light"/>
              </a:rPr>
              <a:t>Wat zijn voor u de belangrijkste voorzieningen in Maarheeze?</a:t>
            </a:r>
            <a:endParaRPr sz="700">
              <a:latin typeface="Open Sans Light"/>
              <a:ea typeface="Open Sans Light"/>
              <a:cs typeface="Open Sans Light"/>
              <a:sym typeface="Open Sans Light"/>
            </a:endParaRPr>
          </a:p>
          <a:p>
            <a:pPr indent="-273050" lvl="0" marL="457200" rtl="0" algn="l">
              <a:lnSpc>
                <a:spcPct val="135000"/>
              </a:lnSpc>
              <a:spcBef>
                <a:spcPts val="0"/>
              </a:spcBef>
              <a:spcAft>
                <a:spcPts val="0"/>
              </a:spcAft>
              <a:buSzPts val="700"/>
              <a:buFont typeface="Open Sans Light"/>
              <a:buAutoNum type="arabicPeriod" startAt="8"/>
            </a:pPr>
            <a:r>
              <a:rPr lang="en" sz="700">
                <a:latin typeface="Open Sans Light"/>
                <a:ea typeface="Open Sans Light"/>
                <a:cs typeface="Open Sans Light"/>
                <a:sym typeface="Open Sans Light"/>
              </a:rPr>
              <a:t>Welke voorziening(en) mist u op dit moment in Maarheeze? </a:t>
            </a:r>
            <a:r>
              <a:rPr i="1" lang="en" sz="700">
                <a:solidFill>
                  <a:schemeClr val="dk1"/>
                </a:solidFill>
                <a:latin typeface="Open Sans Light"/>
                <a:ea typeface="Open Sans Light"/>
                <a:cs typeface="Open Sans Light"/>
                <a:sym typeface="Open Sans Light"/>
              </a:rPr>
              <a:t>(Niet verplicht)</a:t>
            </a:r>
            <a:endParaRPr sz="700">
              <a:latin typeface="Open Sans Light"/>
              <a:ea typeface="Open Sans Light"/>
              <a:cs typeface="Open Sans Light"/>
              <a:sym typeface="Open Sans Light"/>
            </a:endParaRPr>
          </a:p>
          <a:p>
            <a:pPr indent="-273050" lvl="0" marL="457200" rtl="0" algn="l">
              <a:lnSpc>
                <a:spcPct val="135000"/>
              </a:lnSpc>
              <a:spcBef>
                <a:spcPts val="0"/>
              </a:spcBef>
              <a:spcAft>
                <a:spcPts val="0"/>
              </a:spcAft>
              <a:buSzPts val="700"/>
              <a:buFont typeface="Open Sans Light"/>
              <a:buAutoNum type="arabicPeriod" startAt="8"/>
            </a:pPr>
            <a:r>
              <a:rPr lang="en" sz="700">
                <a:latin typeface="Open Sans Light"/>
                <a:ea typeface="Open Sans Light"/>
                <a:cs typeface="Open Sans Light"/>
                <a:sym typeface="Open Sans Light"/>
              </a:rPr>
              <a:t>Hoe ver mogen dagelijkse voorzieningen (supermarkt, huisarts) maximaal van uw woning liggen, zodat u te voet/fiets gaat?</a:t>
            </a:r>
            <a:endParaRPr sz="700">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latin typeface="Open Sans Light"/>
              <a:ea typeface="Open Sans Light"/>
              <a:cs typeface="Open Sans Light"/>
              <a:sym typeface="Open Sans Light"/>
            </a:endParaRPr>
          </a:p>
          <a:p>
            <a:pPr indent="0" lvl="0" marL="0" rtl="0" algn="l">
              <a:lnSpc>
                <a:spcPct val="135000"/>
              </a:lnSpc>
              <a:spcBef>
                <a:spcPts val="0"/>
              </a:spcBef>
              <a:spcAft>
                <a:spcPts val="0"/>
              </a:spcAft>
              <a:buClr>
                <a:srgbClr val="000000"/>
              </a:buClr>
              <a:buSzPts val="1100"/>
              <a:buFont typeface="Arial"/>
              <a:buNone/>
            </a:pPr>
            <a:r>
              <a:rPr b="1" lang="en" sz="700">
                <a:solidFill>
                  <a:srgbClr val="000000"/>
                </a:solidFill>
                <a:latin typeface="Open Sans"/>
                <a:ea typeface="Open Sans"/>
                <a:cs typeface="Open Sans"/>
                <a:sym typeface="Open Sans"/>
              </a:rPr>
              <a:t>Openbare ruimte</a:t>
            </a:r>
            <a:endParaRPr b="1" sz="700">
              <a:solidFill>
                <a:srgbClr val="000000"/>
              </a:solidFill>
              <a:latin typeface="Open Sans"/>
              <a:ea typeface="Open Sans"/>
              <a:cs typeface="Open Sans"/>
              <a:sym typeface="Open Sans"/>
            </a:endParaRPr>
          </a:p>
          <a:p>
            <a:pPr indent="-273050" lvl="0" marL="457200" rtl="0" algn="l">
              <a:lnSpc>
                <a:spcPct val="135000"/>
              </a:lnSpc>
              <a:spcBef>
                <a:spcPts val="0"/>
              </a:spcBef>
              <a:spcAft>
                <a:spcPts val="0"/>
              </a:spcAft>
              <a:buClr>
                <a:srgbClr val="000000"/>
              </a:buClr>
              <a:buSzPts val="700"/>
              <a:buFont typeface="Open Sans Light"/>
              <a:buAutoNum type="arabicPeriod" startAt="8"/>
            </a:pPr>
            <a:r>
              <a:rPr lang="en" sz="700">
                <a:solidFill>
                  <a:srgbClr val="000000"/>
                </a:solidFill>
                <a:latin typeface="Open Sans Light"/>
                <a:ea typeface="Open Sans Light"/>
                <a:cs typeface="Open Sans Light"/>
                <a:sym typeface="Open Sans Light"/>
              </a:rPr>
              <a:t>Waar ontmoet u graag mensen?</a:t>
            </a:r>
            <a:endParaRPr sz="700">
              <a:solidFill>
                <a:srgbClr val="000000"/>
              </a:solidFill>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000000"/>
              </a:buClr>
              <a:buSzPts val="700"/>
              <a:buFont typeface="Open Sans Light"/>
              <a:buAutoNum type="arabicPeriod" startAt="8"/>
            </a:pPr>
            <a:r>
              <a:rPr lang="en" sz="700">
                <a:solidFill>
                  <a:srgbClr val="000000"/>
                </a:solidFill>
                <a:latin typeface="Open Sans Light"/>
                <a:ea typeface="Open Sans Light"/>
                <a:cs typeface="Open Sans Light"/>
                <a:sym typeface="Open Sans Light"/>
              </a:rPr>
              <a:t>Waar besteedt u uw vrije tijd in de openbare ruimte vooral aan?</a:t>
            </a:r>
            <a:endParaRPr sz="700">
              <a:solidFill>
                <a:srgbClr val="000000"/>
              </a:solidFill>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000000"/>
              </a:buClr>
              <a:buSzPts val="700"/>
              <a:buFont typeface="Open Sans Light"/>
              <a:buAutoNum type="arabicPeriod" startAt="8"/>
            </a:pPr>
            <a:r>
              <a:rPr lang="en" sz="700">
                <a:solidFill>
                  <a:srgbClr val="000000"/>
                </a:solidFill>
                <a:latin typeface="Open Sans Light"/>
                <a:ea typeface="Open Sans Light"/>
                <a:cs typeface="Open Sans Light"/>
                <a:sym typeface="Open Sans Light"/>
              </a:rPr>
              <a:t>Heeft u favoriete plekken in de buurt? Zo ja, welke? </a:t>
            </a:r>
            <a:r>
              <a:rPr i="1" lang="en" sz="700">
                <a:solidFill>
                  <a:schemeClr val="dk1"/>
                </a:solidFill>
                <a:latin typeface="Open Sans Light"/>
                <a:ea typeface="Open Sans Light"/>
                <a:cs typeface="Open Sans Light"/>
                <a:sym typeface="Open Sans Light"/>
              </a:rPr>
              <a:t>(Niet verplicht)</a:t>
            </a:r>
            <a:endParaRPr sz="700">
              <a:solidFill>
                <a:srgbClr val="000000"/>
              </a:solidFill>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000000"/>
              </a:buClr>
              <a:buSzPts val="700"/>
              <a:buFont typeface="Open Sans Light"/>
              <a:buAutoNum type="arabicPeriod" startAt="8"/>
            </a:pPr>
            <a:r>
              <a:rPr lang="en" sz="700">
                <a:solidFill>
                  <a:srgbClr val="000000"/>
                </a:solidFill>
                <a:latin typeface="Open Sans Light"/>
                <a:ea typeface="Open Sans Light"/>
                <a:cs typeface="Open Sans Light"/>
                <a:sym typeface="Open Sans Light"/>
              </a:rPr>
              <a:t>Heeft u minder fijne plekken in Maarheeze? Zo ja, welke? </a:t>
            </a:r>
            <a:r>
              <a:rPr i="1" lang="en" sz="700">
                <a:solidFill>
                  <a:schemeClr val="dk1"/>
                </a:solidFill>
                <a:latin typeface="Open Sans Light"/>
                <a:ea typeface="Open Sans Light"/>
                <a:cs typeface="Open Sans Light"/>
                <a:sym typeface="Open Sans Light"/>
              </a:rPr>
              <a:t>(Niet verplicht)</a:t>
            </a:r>
            <a:endParaRPr sz="700">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latin typeface="Open Sans Light"/>
              <a:ea typeface="Open Sans Light"/>
              <a:cs typeface="Open Sans Light"/>
              <a:sym typeface="Open Sans Light"/>
            </a:endParaRPr>
          </a:p>
        </p:txBody>
      </p:sp>
      <p:sp>
        <p:nvSpPr>
          <p:cNvPr id="386" name="Google Shape;386;g3b1488b6e23_2_227"/>
          <p:cNvSpPr txBox="1"/>
          <p:nvPr/>
        </p:nvSpPr>
        <p:spPr>
          <a:xfrm>
            <a:off x="4572000" y="1026425"/>
            <a:ext cx="4146300" cy="38952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b="1" lang="en" sz="700">
                <a:latin typeface="Open Sans"/>
                <a:ea typeface="Open Sans"/>
                <a:cs typeface="Open Sans"/>
                <a:sym typeface="Open Sans"/>
              </a:rPr>
              <a:t>Gespreksscenario’s voor de toekomst van Maarheeze</a:t>
            </a:r>
            <a:endParaRPr b="1" sz="700">
              <a:latin typeface="Open Sans"/>
              <a:ea typeface="Open Sans"/>
              <a:cs typeface="Open Sans"/>
              <a:sym typeface="Open Sans"/>
            </a:endParaRPr>
          </a:p>
          <a:p>
            <a:pPr indent="-273050" lvl="0" marL="457200" rtl="0" algn="l">
              <a:lnSpc>
                <a:spcPct val="135000"/>
              </a:lnSpc>
              <a:spcBef>
                <a:spcPts val="0"/>
              </a:spcBef>
              <a:spcAft>
                <a:spcPts val="0"/>
              </a:spcAft>
              <a:buSzPts val="700"/>
              <a:buFont typeface="Open Sans Light"/>
              <a:buAutoNum type="arabicPeriod" startAt="15"/>
            </a:pPr>
            <a:r>
              <a:rPr lang="en" sz="700">
                <a:latin typeface="Open Sans Light"/>
                <a:ea typeface="Open Sans Light"/>
                <a:cs typeface="Open Sans Light"/>
                <a:sym typeface="Open Sans Light"/>
              </a:rPr>
              <a:t>Wat vindt u ervan om Maarheeze te laten groeien met woningen en voorzieningen?</a:t>
            </a:r>
            <a:endParaRPr sz="700">
              <a:latin typeface="Open Sans Light"/>
              <a:ea typeface="Open Sans Light"/>
              <a:cs typeface="Open Sans Light"/>
              <a:sym typeface="Open Sans Light"/>
            </a:endParaRPr>
          </a:p>
          <a:p>
            <a:pPr indent="-273050" lvl="0" marL="457200" rtl="0" algn="l">
              <a:lnSpc>
                <a:spcPct val="135000"/>
              </a:lnSpc>
              <a:spcBef>
                <a:spcPts val="0"/>
              </a:spcBef>
              <a:spcAft>
                <a:spcPts val="0"/>
              </a:spcAft>
              <a:buSzPts val="700"/>
              <a:buFont typeface="Open Sans Light"/>
              <a:buAutoNum type="arabicPeriod" startAt="15"/>
            </a:pPr>
            <a:r>
              <a:rPr lang="en" sz="700">
                <a:latin typeface="Open Sans Light"/>
                <a:ea typeface="Open Sans Light"/>
                <a:cs typeface="Open Sans Light"/>
                <a:sym typeface="Open Sans Light"/>
                <a:extLst>
                  <a:ext uri="http://customooxmlschemas.google.com/">
                    <go:slidesCustomData xmlns:go="http://customooxmlschemas.google.com/" textRoundtripDataId="3"/>
                  </a:ext>
                </a:extLst>
              </a:rPr>
              <a:t>Scenario 1500: wat zijn kansen en positieve elementen?</a:t>
            </a:r>
            <a:endParaRPr sz="700">
              <a:latin typeface="Open Sans Light"/>
              <a:ea typeface="Open Sans Light"/>
              <a:cs typeface="Open Sans Light"/>
              <a:sym typeface="Open Sans Light"/>
              <a:extLst>
                <a:ext uri="http://customooxmlschemas.google.com/">
                  <go:slidesCustomData xmlns:go="http://customooxmlschemas.google.com/" textRoundtripDataId="4"/>
                </a:ext>
              </a:extLst>
            </a:endParaRPr>
          </a:p>
          <a:p>
            <a:pPr indent="-273050" lvl="0" marL="457200" rtl="0" algn="l">
              <a:lnSpc>
                <a:spcPct val="135000"/>
              </a:lnSpc>
              <a:spcBef>
                <a:spcPts val="0"/>
              </a:spcBef>
              <a:spcAft>
                <a:spcPts val="0"/>
              </a:spcAft>
              <a:buSzPts val="700"/>
              <a:buFont typeface="Open Sans Light"/>
              <a:buAutoNum type="arabicPeriod" startAt="15"/>
            </a:pPr>
            <a:r>
              <a:rPr lang="en" sz="700">
                <a:latin typeface="Open Sans Light"/>
                <a:ea typeface="Open Sans Light"/>
                <a:cs typeface="Open Sans Light"/>
                <a:sym typeface="Open Sans Light"/>
                <a:extLst>
                  <a:ext uri="http://customooxmlschemas.google.com/">
                    <go:slidesCustomData xmlns:go="http://customooxmlschemas.google.com/" textRoundtripDataId="5"/>
                  </a:ext>
                </a:extLst>
              </a:rPr>
              <a:t>Heeft u zorgen bij het scenario van 1500 woningen, zo ja welke?</a:t>
            </a:r>
            <a:endParaRPr sz="700">
              <a:latin typeface="Open Sans Light"/>
              <a:ea typeface="Open Sans Light"/>
              <a:cs typeface="Open Sans Light"/>
              <a:sym typeface="Open Sans Light"/>
              <a:extLst>
                <a:ext uri="http://customooxmlschemas.google.com/">
                  <go:slidesCustomData xmlns:go="http://customooxmlschemas.google.com/" textRoundtripDataId="6"/>
                </a:ext>
              </a:extLst>
            </a:endParaRPr>
          </a:p>
          <a:p>
            <a:pPr indent="-273050" lvl="0" marL="457200" rtl="0" algn="l">
              <a:lnSpc>
                <a:spcPct val="135000"/>
              </a:lnSpc>
              <a:spcBef>
                <a:spcPts val="0"/>
              </a:spcBef>
              <a:spcAft>
                <a:spcPts val="0"/>
              </a:spcAft>
              <a:buSzPts val="700"/>
              <a:buFont typeface="Open Sans Light"/>
              <a:buAutoNum type="arabicPeriod" startAt="15"/>
            </a:pPr>
            <a:r>
              <a:rPr lang="en" sz="700">
                <a:solidFill>
                  <a:srgbClr val="000000"/>
                </a:solidFill>
                <a:latin typeface="Open Sans Light"/>
                <a:ea typeface="Open Sans Light"/>
                <a:cs typeface="Open Sans Light"/>
                <a:sym typeface="Open Sans Light"/>
                <a:extLst>
                  <a:ext uri="http://customooxmlschemas.google.com/">
                    <go:slidesCustomData xmlns:go="http://customooxmlschemas.google.com/" textRoundtripDataId="7"/>
                  </a:ext>
                </a:extLst>
              </a:rPr>
              <a:t>Scenario 3000: wat zijn kansen</a:t>
            </a:r>
            <a:r>
              <a:rPr lang="en" sz="700">
                <a:latin typeface="Open Sans Light"/>
                <a:ea typeface="Open Sans Light"/>
                <a:cs typeface="Open Sans Light"/>
                <a:sym typeface="Open Sans Light"/>
                <a:extLst>
                  <a:ext uri="http://customooxmlschemas.google.com/">
                    <go:slidesCustomData xmlns:go="http://customooxmlschemas.google.com/" textRoundtripDataId="8"/>
                  </a:ext>
                </a:extLst>
              </a:rPr>
              <a:t> en </a:t>
            </a:r>
            <a:r>
              <a:rPr lang="en" sz="700">
                <a:solidFill>
                  <a:srgbClr val="000000"/>
                </a:solidFill>
                <a:latin typeface="Open Sans Light"/>
                <a:ea typeface="Open Sans Light"/>
                <a:cs typeface="Open Sans Light"/>
                <a:sym typeface="Open Sans Light"/>
                <a:extLst>
                  <a:ext uri="http://customooxmlschemas.google.com/">
                    <go:slidesCustomData xmlns:go="http://customooxmlschemas.google.com/" textRoundtripDataId="9"/>
                  </a:ext>
                </a:extLst>
              </a:rPr>
              <a:t>positieve elementen?</a:t>
            </a:r>
            <a:endParaRPr sz="700">
              <a:solidFill>
                <a:srgbClr val="000000"/>
              </a:solidFill>
              <a:latin typeface="Open Sans Light"/>
              <a:ea typeface="Open Sans Light"/>
              <a:cs typeface="Open Sans Light"/>
              <a:sym typeface="Open Sans Light"/>
              <a:extLst>
                <a:ext uri="http://customooxmlschemas.google.com/">
                  <go:slidesCustomData xmlns:go="http://customooxmlschemas.google.com/" textRoundtripDataId="10"/>
                </a:ext>
              </a:extLst>
            </a:endParaRPr>
          </a:p>
          <a:p>
            <a:pPr indent="-273050" lvl="0" marL="457200" rtl="0" algn="l">
              <a:lnSpc>
                <a:spcPct val="135000"/>
              </a:lnSpc>
              <a:spcBef>
                <a:spcPts val="0"/>
              </a:spcBef>
              <a:spcAft>
                <a:spcPts val="0"/>
              </a:spcAft>
              <a:buSzPts val="700"/>
              <a:buFont typeface="Open Sans Light"/>
              <a:buAutoNum type="arabicPeriod" startAt="15"/>
            </a:pPr>
            <a:r>
              <a:rPr lang="en" sz="700">
                <a:latin typeface="Open Sans Light"/>
                <a:ea typeface="Open Sans Light"/>
                <a:cs typeface="Open Sans Light"/>
                <a:sym typeface="Open Sans Light"/>
                <a:extLst>
                  <a:ext uri="http://customooxmlschemas.google.com/">
                    <go:slidesCustomData xmlns:go="http://customooxmlschemas.google.com/" textRoundtripDataId="11"/>
                  </a:ext>
                </a:extLst>
              </a:rPr>
              <a:t>Heeft u zorgen bij het scenario van 3000 woningen, zo ja welke?</a:t>
            </a:r>
            <a:endParaRPr sz="700">
              <a:latin typeface="Open Sans Light"/>
              <a:ea typeface="Open Sans Light"/>
              <a:cs typeface="Open Sans Light"/>
              <a:sym typeface="Open Sans Light"/>
              <a:extLst>
                <a:ext uri="http://customooxmlschemas.google.com/">
                  <go:slidesCustomData xmlns:go="http://customooxmlschemas.google.com/" textRoundtripDataId="12"/>
                </a:ext>
              </a:extLst>
            </a:endParaRPr>
          </a:p>
          <a:p>
            <a:pPr indent="-273050" lvl="0" marL="457200" rtl="0" algn="l">
              <a:lnSpc>
                <a:spcPct val="135000"/>
              </a:lnSpc>
              <a:spcBef>
                <a:spcPts val="0"/>
              </a:spcBef>
              <a:spcAft>
                <a:spcPts val="0"/>
              </a:spcAft>
              <a:buClr>
                <a:srgbClr val="000000"/>
              </a:buClr>
              <a:buSzPts val="700"/>
              <a:buFont typeface="Open Sans Light"/>
              <a:buAutoNum type="arabicPeriod" startAt="15"/>
            </a:pPr>
            <a:r>
              <a:rPr lang="en" sz="700">
                <a:solidFill>
                  <a:srgbClr val="000000"/>
                </a:solidFill>
                <a:latin typeface="Open Sans Light"/>
                <a:ea typeface="Open Sans Light"/>
                <a:cs typeface="Open Sans Light"/>
                <a:sym typeface="Open Sans Light"/>
                <a:extLst>
                  <a:ext uri="http://customooxmlschemas.google.com/">
                    <go:slidesCustomData xmlns:go="http://customooxmlschemas.google.com/" textRoundtripDataId="13"/>
                  </a:ext>
                </a:extLst>
              </a:rPr>
              <a:t>Scenario 5000: wat zijn kansen</a:t>
            </a:r>
            <a:r>
              <a:rPr lang="en" sz="700">
                <a:latin typeface="Open Sans Light"/>
                <a:ea typeface="Open Sans Light"/>
                <a:cs typeface="Open Sans Light"/>
                <a:sym typeface="Open Sans Light"/>
                <a:extLst>
                  <a:ext uri="http://customooxmlschemas.google.com/">
                    <go:slidesCustomData xmlns:go="http://customooxmlschemas.google.com/" textRoundtripDataId="14"/>
                  </a:ext>
                </a:extLst>
              </a:rPr>
              <a:t> en </a:t>
            </a:r>
            <a:r>
              <a:rPr lang="en" sz="700">
                <a:solidFill>
                  <a:srgbClr val="000000"/>
                </a:solidFill>
                <a:latin typeface="Open Sans Light"/>
                <a:ea typeface="Open Sans Light"/>
                <a:cs typeface="Open Sans Light"/>
                <a:sym typeface="Open Sans Light"/>
                <a:extLst>
                  <a:ext uri="http://customooxmlschemas.google.com/">
                    <go:slidesCustomData xmlns:go="http://customooxmlschemas.google.com/" textRoundtripDataId="15"/>
                  </a:ext>
                </a:extLst>
              </a:rPr>
              <a:t>positieve elementen?</a:t>
            </a:r>
            <a:endParaRPr sz="700">
              <a:solidFill>
                <a:srgbClr val="000000"/>
              </a:solidFill>
              <a:latin typeface="Open Sans Light"/>
              <a:ea typeface="Open Sans Light"/>
              <a:cs typeface="Open Sans Light"/>
              <a:sym typeface="Open Sans Light"/>
            </a:endParaRPr>
          </a:p>
          <a:p>
            <a:pPr indent="-273050" lvl="0" marL="457200" rtl="0" algn="l">
              <a:lnSpc>
                <a:spcPct val="135000"/>
              </a:lnSpc>
              <a:spcBef>
                <a:spcPts val="0"/>
              </a:spcBef>
              <a:spcAft>
                <a:spcPts val="0"/>
              </a:spcAft>
              <a:buSzPts val="700"/>
              <a:buFont typeface="Open Sans Light"/>
              <a:buAutoNum type="arabicPeriod" startAt="15"/>
            </a:pPr>
            <a:r>
              <a:rPr lang="en" sz="700">
                <a:latin typeface="Open Sans Light"/>
                <a:ea typeface="Open Sans Light"/>
                <a:cs typeface="Open Sans Light"/>
                <a:sym typeface="Open Sans Light"/>
              </a:rPr>
              <a:t>Heeft u zorgen bij het scenario van 5000 woningen, zo ja welke?</a:t>
            </a:r>
            <a:endParaRPr sz="700">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000000"/>
              </a:buClr>
              <a:buSzPts val="700"/>
              <a:buFont typeface="Open Sans Light"/>
              <a:buAutoNum type="arabicPeriod" startAt="15"/>
            </a:pPr>
            <a:r>
              <a:rPr lang="en" sz="700">
                <a:solidFill>
                  <a:srgbClr val="000000"/>
                </a:solidFill>
                <a:latin typeface="Open Sans Light"/>
                <a:ea typeface="Open Sans Light"/>
                <a:cs typeface="Open Sans Light"/>
                <a:sym typeface="Open Sans Light"/>
              </a:rPr>
              <a:t>Heeft u naar aanleiding van de getoonde gespreksscenario's nog vragen? </a:t>
            </a:r>
            <a:r>
              <a:rPr i="1" lang="en" sz="700">
                <a:solidFill>
                  <a:schemeClr val="dk1"/>
                </a:solidFill>
                <a:latin typeface="Open Sans Light"/>
                <a:ea typeface="Open Sans Light"/>
                <a:cs typeface="Open Sans Light"/>
                <a:sym typeface="Open Sans Light"/>
              </a:rPr>
              <a:t>(Niet verplicht)</a:t>
            </a:r>
            <a:endParaRPr sz="700">
              <a:solidFill>
                <a:srgbClr val="000000"/>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solidFill>
                <a:srgbClr val="000000"/>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b="1" lang="en" sz="700">
                <a:latin typeface="Open Sans"/>
                <a:ea typeface="Open Sans"/>
                <a:cs typeface="Open Sans"/>
                <a:sym typeface="Open Sans"/>
              </a:rPr>
              <a:t>Woonsferen in toekomstig Maarheeze</a:t>
            </a:r>
            <a:endParaRPr b="1" sz="700">
              <a:solidFill>
                <a:srgbClr val="000000"/>
              </a:solidFill>
              <a:latin typeface="Open Sans"/>
              <a:ea typeface="Open Sans"/>
              <a:cs typeface="Open Sans"/>
              <a:sym typeface="Open Sans"/>
            </a:endParaRPr>
          </a:p>
          <a:p>
            <a:pPr indent="-273050" lvl="0" marL="457200" rtl="0" algn="l">
              <a:lnSpc>
                <a:spcPct val="135000"/>
              </a:lnSpc>
              <a:spcBef>
                <a:spcPts val="0"/>
              </a:spcBef>
              <a:spcAft>
                <a:spcPts val="0"/>
              </a:spcAft>
              <a:buClr>
                <a:srgbClr val="000000"/>
              </a:buClr>
              <a:buSzPts val="700"/>
              <a:buFont typeface="Open Sans Light"/>
              <a:buAutoNum type="arabicPeriod" startAt="15"/>
            </a:pPr>
            <a:r>
              <a:rPr lang="en" sz="700">
                <a:solidFill>
                  <a:srgbClr val="000000"/>
                </a:solidFill>
                <a:latin typeface="Open Sans Light"/>
                <a:ea typeface="Open Sans Light"/>
                <a:cs typeface="Open Sans Light"/>
                <a:sym typeface="Open Sans Light"/>
                <a:extLst>
                  <a:ext uri="http://customooxmlschemas.google.com/">
                    <go:slidesCustomData xmlns:go="http://customooxmlschemas.google.com/" textRoundtripDataId="16"/>
                  </a:ext>
                </a:extLst>
              </a:rPr>
              <a:t>Sfeerbeeld 1: Ziet u dit voor u in Maarheeze? Waarom wel of niet?</a:t>
            </a:r>
            <a:endParaRPr sz="700">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000000"/>
              </a:buClr>
              <a:buSzPts val="700"/>
              <a:buFont typeface="Open Sans Light"/>
              <a:buAutoNum type="arabicPeriod" startAt="15"/>
            </a:pPr>
            <a:r>
              <a:rPr lang="en" sz="700">
                <a:solidFill>
                  <a:srgbClr val="000000"/>
                </a:solidFill>
                <a:latin typeface="Open Sans Light"/>
                <a:ea typeface="Open Sans Light"/>
                <a:cs typeface="Open Sans Light"/>
                <a:sym typeface="Open Sans Light"/>
              </a:rPr>
              <a:t>Sfeerbeeld 2: Ziet u dit voor u in Maarheeze? Waarom wel of niet?</a:t>
            </a:r>
            <a:endParaRPr sz="700">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000000"/>
              </a:buClr>
              <a:buSzPts val="700"/>
              <a:buFont typeface="Open Sans Light"/>
              <a:buAutoNum type="arabicPeriod" startAt="15"/>
            </a:pPr>
            <a:r>
              <a:rPr lang="en" sz="700">
                <a:solidFill>
                  <a:srgbClr val="000000"/>
                </a:solidFill>
                <a:latin typeface="Open Sans Light"/>
                <a:ea typeface="Open Sans Light"/>
                <a:cs typeface="Open Sans Light"/>
                <a:sym typeface="Open Sans Light"/>
              </a:rPr>
              <a:t>Sfeerbeeld 3: Ziet u dit voor u in Maarheeze? Waarom wel of niet?</a:t>
            </a:r>
            <a:endParaRPr sz="700">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000000"/>
              </a:buClr>
              <a:buSzPts val="700"/>
              <a:buFont typeface="Open Sans Light"/>
              <a:buAutoNum type="arabicPeriod" startAt="15"/>
            </a:pPr>
            <a:r>
              <a:rPr lang="en" sz="700">
                <a:solidFill>
                  <a:schemeClr val="dk1"/>
                </a:solidFill>
                <a:latin typeface="Open Sans Light"/>
                <a:ea typeface="Open Sans Light"/>
                <a:cs typeface="Open Sans Light"/>
                <a:sym typeface="Open Sans Light"/>
              </a:rPr>
              <a:t>Sfeerbeeld 4: Ziet u dit voor u in Maarheeze? Waarom wel of niet?</a:t>
            </a:r>
            <a:endParaRPr sz="700">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solidFill>
                <a:srgbClr val="000000"/>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b="1" lang="en" sz="700">
                <a:latin typeface="Open Sans"/>
                <a:ea typeface="Open Sans"/>
                <a:cs typeface="Open Sans"/>
                <a:sym typeface="Open Sans"/>
              </a:rPr>
              <a:t>Mobiliteit: bewegen in, door en via Maarheeze</a:t>
            </a:r>
            <a:endParaRPr b="1" sz="700">
              <a:solidFill>
                <a:srgbClr val="000000"/>
              </a:solidFill>
              <a:latin typeface="Open Sans"/>
              <a:ea typeface="Open Sans"/>
              <a:cs typeface="Open Sans"/>
              <a:sym typeface="Open Sans"/>
            </a:endParaRPr>
          </a:p>
          <a:p>
            <a:pPr indent="-273050" lvl="0" marL="457200" rtl="0" algn="l">
              <a:lnSpc>
                <a:spcPct val="135000"/>
              </a:lnSpc>
              <a:spcBef>
                <a:spcPts val="0"/>
              </a:spcBef>
              <a:spcAft>
                <a:spcPts val="0"/>
              </a:spcAft>
              <a:buClr>
                <a:srgbClr val="000000"/>
              </a:buClr>
              <a:buSzPts val="700"/>
              <a:buFont typeface="Open Sans Light"/>
              <a:buAutoNum type="arabicPeriod" startAt="15"/>
            </a:pPr>
            <a:r>
              <a:rPr lang="en" sz="700">
                <a:solidFill>
                  <a:srgbClr val="000000"/>
                </a:solidFill>
                <a:latin typeface="Open Sans Light"/>
                <a:ea typeface="Open Sans Light"/>
                <a:cs typeface="Open Sans Light"/>
                <a:sym typeface="Open Sans Light"/>
              </a:rPr>
              <a:t>Hoe vaak gebruikt u de volgende vervoermiddelen?</a:t>
            </a:r>
            <a:endParaRPr sz="700">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000000"/>
              </a:buClr>
              <a:buSzPts val="700"/>
              <a:buFont typeface="Open Sans Light"/>
              <a:buAutoNum type="arabicPeriod" startAt="15"/>
            </a:pPr>
            <a:r>
              <a:rPr lang="en" sz="700">
                <a:latin typeface="Open Sans Light"/>
                <a:ea typeface="Open Sans Light"/>
                <a:cs typeface="Open Sans Light"/>
                <a:sym typeface="Open Sans Light"/>
              </a:rPr>
              <a:t>Indien u de auto gebruikt, w</a:t>
            </a:r>
            <a:r>
              <a:rPr lang="en" sz="700">
                <a:solidFill>
                  <a:srgbClr val="000000"/>
                </a:solidFill>
                <a:latin typeface="Open Sans Light"/>
                <a:ea typeface="Open Sans Light"/>
                <a:cs typeface="Open Sans Light"/>
                <a:sym typeface="Open Sans Light"/>
              </a:rPr>
              <a:t>at zou voor u een overweging zijn om meer gebruik te maken van hoogwaardig openbaar vervoer? (Bijvoorbeeld trein of snelbus) </a:t>
            </a:r>
            <a:r>
              <a:rPr i="1" lang="en" sz="700">
                <a:solidFill>
                  <a:schemeClr val="dk1"/>
                </a:solidFill>
                <a:latin typeface="Open Sans Light"/>
                <a:ea typeface="Open Sans Light"/>
                <a:cs typeface="Open Sans Light"/>
                <a:sym typeface="Open Sans Light"/>
              </a:rPr>
              <a:t>(Niet verplicht)</a:t>
            </a:r>
            <a:endParaRPr sz="700">
              <a:solidFill>
                <a:srgbClr val="000000"/>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solidFill>
                <a:srgbClr val="000000"/>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b="1" lang="en" sz="700">
                <a:latin typeface="Open Sans"/>
                <a:ea typeface="Open Sans"/>
                <a:cs typeface="Open Sans"/>
                <a:sym typeface="Open Sans"/>
              </a:rPr>
              <a:t>Berichten aan de toekomstige inwoners van Maarheeze</a:t>
            </a:r>
            <a:endParaRPr b="1" sz="700">
              <a:solidFill>
                <a:srgbClr val="000000"/>
              </a:solidFill>
              <a:latin typeface="Open Sans"/>
              <a:ea typeface="Open Sans"/>
              <a:cs typeface="Open Sans"/>
              <a:sym typeface="Open Sans"/>
            </a:endParaRPr>
          </a:p>
          <a:p>
            <a:pPr indent="-273050" lvl="0" marL="457200" rtl="0" algn="l">
              <a:lnSpc>
                <a:spcPct val="135000"/>
              </a:lnSpc>
              <a:spcBef>
                <a:spcPts val="0"/>
              </a:spcBef>
              <a:spcAft>
                <a:spcPts val="0"/>
              </a:spcAft>
              <a:buSzPts val="700"/>
              <a:buFont typeface="Open Sans Light"/>
              <a:buAutoNum type="arabicPeriod" startAt="15"/>
            </a:pPr>
            <a:r>
              <a:rPr lang="en" sz="700">
                <a:latin typeface="Open Sans Light"/>
                <a:ea typeface="Open Sans Light"/>
                <a:cs typeface="Open Sans Light"/>
                <a:sym typeface="Open Sans Light"/>
              </a:rPr>
              <a:t>W</a:t>
            </a:r>
            <a:r>
              <a:rPr lang="en" sz="700">
                <a:solidFill>
                  <a:srgbClr val="000000"/>
                </a:solidFill>
                <a:latin typeface="Open Sans Light"/>
                <a:ea typeface="Open Sans Light"/>
                <a:cs typeface="Open Sans Light"/>
                <a:sym typeface="Open Sans Light"/>
              </a:rPr>
              <a:t>at zou u aan toekomstige bewoners van Maarheeze willen meegeven over de waarden en het sociale leven in het dorp? </a:t>
            </a:r>
            <a:r>
              <a:rPr i="1" lang="en" sz="700">
                <a:solidFill>
                  <a:schemeClr val="dk1"/>
                </a:solidFill>
                <a:latin typeface="Open Sans Light"/>
                <a:ea typeface="Open Sans Light"/>
                <a:cs typeface="Open Sans Light"/>
                <a:sym typeface="Open Sans Light"/>
              </a:rPr>
              <a:t>(Niet verplicht)</a:t>
            </a:r>
            <a:endParaRPr sz="700">
              <a:solidFill>
                <a:srgbClr val="000000"/>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latin typeface="Open Sans Light"/>
              <a:ea typeface="Open Sans Light"/>
              <a:cs typeface="Open Sans Light"/>
              <a:sym typeface="Open Sans Light"/>
            </a:endParaRPr>
          </a:p>
        </p:txBody>
      </p:sp>
      <p:sp>
        <p:nvSpPr>
          <p:cNvPr id="387" name="Google Shape;387;g3b1488b6e23_2_227"/>
          <p:cNvSpPr txBox="1"/>
          <p:nvPr/>
        </p:nvSpPr>
        <p:spPr>
          <a:xfrm>
            <a:off x="532469" y="1014925"/>
            <a:ext cx="4039500" cy="307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200"/>
              </a:spcBef>
              <a:spcAft>
                <a:spcPts val="1200"/>
              </a:spcAft>
              <a:buClr>
                <a:schemeClr val="dk1"/>
              </a:buClr>
              <a:buSzPts val="1100"/>
              <a:buFont typeface="Arial"/>
              <a:buNone/>
            </a:pPr>
            <a:r>
              <a:rPr lang="en" sz="800">
                <a:solidFill>
                  <a:schemeClr val="dk1"/>
                </a:solidFill>
                <a:latin typeface="Open Sans Light"/>
                <a:ea typeface="Open Sans Light"/>
                <a:cs typeface="Open Sans Light"/>
                <a:sym typeface="Open Sans Light"/>
              </a:rPr>
              <a:t>De online vragenlijst bestond uit de volgende </a:t>
            </a:r>
            <a:r>
              <a:rPr lang="en" sz="800">
                <a:solidFill>
                  <a:schemeClr val="dk1"/>
                </a:solidFill>
                <a:latin typeface="Open Sans Light"/>
                <a:ea typeface="Open Sans Light"/>
                <a:cs typeface="Open Sans Light"/>
                <a:sym typeface="Open Sans Light"/>
                <a:extLst>
                  <a:ext uri="http://customooxmlschemas.google.com/">
                    <go:slidesCustomData xmlns:go="http://customooxmlschemas.google.com/" textRoundtripDataId="17"/>
                  </a:ext>
                </a:extLst>
              </a:rPr>
              <a:t>2</a:t>
            </a:r>
            <a:r>
              <a:rPr lang="en" sz="800">
                <a:solidFill>
                  <a:schemeClr val="dk1"/>
                </a:solidFill>
                <a:latin typeface="Open Sans Light"/>
                <a:ea typeface="Open Sans Light"/>
                <a:cs typeface="Open Sans Light"/>
                <a:sym typeface="Open Sans Light"/>
              </a:rPr>
              <a:t>9</a:t>
            </a:r>
            <a:r>
              <a:rPr lang="en" sz="800">
                <a:solidFill>
                  <a:schemeClr val="dk1"/>
                </a:solidFill>
                <a:latin typeface="Open Sans Light"/>
                <a:ea typeface="Open Sans Light"/>
                <a:cs typeface="Open Sans Light"/>
                <a:sym typeface="Open Sans Light"/>
              </a:rPr>
              <a:t> vragen, waarvan 21 verplicht:</a:t>
            </a:r>
            <a:endParaRPr sz="800">
              <a:solidFill>
                <a:srgbClr val="FF0000"/>
              </a:solidFill>
              <a:latin typeface="Open Sans"/>
              <a:ea typeface="Open Sans"/>
              <a:cs typeface="Open Sans"/>
              <a:sym typeface="Open Sans"/>
            </a:endParaRPr>
          </a:p>
        </p:txBody>
      </p:sp>
      <p:sp>
        <p:nvSpPr>
          <p:cNvPr id="388" name="Google Shape;388;g3b1488b6e23_2_227"/>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3b1488b6e23_2_235"/>
          <p:cNvSpPr txBox="1"/>
          <p:nvPr/>
        </p:nvSpPr>
        <p:spPr>
          <a:xfrm>
            <a:off x="532475" y="489900"/>
            <a:ext cx="37767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343635"/>
                </a:solidFill>
                <a:latin typeface="Open Sans ExtraBold"/>
                <a:ea typeface="Open Sans ExtraBold"/>
                <a:cs typeface="Open Sans ExtraBold"/>
                <a:sym typeface="Open Sans ExtraBold"/>
              </a:rPr>
              <a:t>De vragenlijst</a:t>
            </a:r>
            <a:endParaRPr sz="2000">
              <a:solidFill>
                <a:srgbClr val="343635"/>
              </a:solidFill>
              <a:latin typeface="Open Sans ExtraBold"/>
              <a:ea typeface="Open Sans ExtraBold"/>
              <a:cs typeface="Open Sans ExtraBold"/>
              <a:sym typeface="Open Sans ExtraBold"/>
            </a:endParaRPr>
          </a:p>
        </p:txBody>
      </p:sp>
      <p:sp>
        <p:nvSpPr>
          <p:cNvPr id="394" name="Google Shape;394;g3b1488b6e23_2_235"/>
          <p:cNvSpPr txBox="1"/>
          <p:nvPr/>
        </p:nvSpPr>
        <p:spPr>
          <a:xfrm>
            <a:off x="532475" y="1279016"/>
            <a:ext cx="3967500" cy="38952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b="1" lang="en" sz="700">
                <a:solidFill>
                  <a:srgbClr val="38761D"/>
                </a:solidFill>
                <a:latin typeface="Open Sans"/>
                <a:ea typeface="Open Sans"/>
                <a:cs typeface="Open Sans"/>
                <a:sym typeface="Open Sans"/>
              </a:rPr>
              <a:t>Persoonsgegevens</a:t>
            </a:r>
            <a:endParaRPr b="1" sz="700">
              <a:solidFill>
                <a:srgbClr val="38761D"/>
              </a:solidFill>
              <a:latin typeface="Open Sans"/>
              <a:ea typeface="Open Sans"/>
              <a:cs typeface="Open Sans"/>
              <a:sym typeface="Open Sans"/>
            </a:endParaRPr>
          </a:p>
          <a:p>
            <a:pPr indent="-273050" lvl="0" marL="457200" rtl="0" algn="l">
              <a:lnSpc>
                <a:spcPct val="135000"/>
              </a:lnSpc>
              <a:spcBef>
                <a:spcPts val="0"/>
              </a:spcBef>
              <a:spcAft>
                <a:spcPts val="0"/>
              </a:spcAft>
              <a:buSzPts val="700"/>
              <a:buFont typeface="Open Sans"/>
              <a:buAutoNum type="arabicPeriod"/>
            </a:pPr>
            <a:r>
              <a:rPr b="1" lang="en" sz="700">
                <a:latin typeface="Open Sans"/>
                <a:ea typeface="Open Sans"/>
                <a:cs typeface="Open Sans"/>
                <a:sym typeface="Open Sans"/>
              </a:rPr>
              <a:t>Wat is uw leeftijd?</a:t>
            </a:r>
            <a:endParaRPr b="1" sz="700">
              <a:latin typeface="Open Sans"/>
              <a:ea typeface="Open Sans"/>
              <a:cs typeface="Open Sans"/>
              <a:sym typeface="Open Sans"/>
            </a:endParaRPr>
          </a:p>
          <a:p>
            <a:pPr indent="-273050" lvl="0" marL="457200" rtl="0" algn="l">
              <a:lnSpc>
                <a:spcPct val="135000"/>
              </a:lnSpc>
              <a:spcBef>
                <a:spcPts val="0"/>
              </a:spcBef>
              <a:spcAft>
                <a:spcPts val="0"/>
              </a:spcAft>
              <a:buSzPts val="700"/>
              <a:buFont typeface="Open Sans"/>
              <a:buAutoNum type="arabicPeriod"/>
            </a:pPr>
            <a:r>
              <a:rPr b="1" lang="en" sz="700">
                <a:latin typeface="Open Sans"/>
                <a:ea typeface="Open Sans"/>
                <a:cs typeface="Open Sans"/>
                <a:sym typeface="Open Sans"/>
              </a:rPr>
              <a:t>Wat is uw woonsituatie?</a:t>
            </a:r>
            <a:endParaRPr b="1" sz="700">
              <a:latin typeface="Open Sans"/>
              <a:ea typeface="Open Sans"/>
              <a:cs typeface="Open Sans"/>
              <a:sym typeface="Open Sans"/>
            </a:endParaRPr>
          </a:p>
          <a:p>
            <a:pPr indent="-273050" lvl="0" marL="457200" rtl="0" algn="l">
              <a:lnSpc>
                <a:spcPct val="135000"/>
              </a:lnSpc>
              <a:spcBef>
                <a:spcPts val="0"/>
              </a:spcBef>
              <a:spcAft>
                <a:spcPts val="0"/>
              </a:spcAft>
              <a:buSzPts val="700"/>
              <a:buFont typeface="Open Sans"/>
              <a:buAutoNum type="arabicPeriod"/>
            </a:pPr>
            <a:r>
              <a:rPr b="1" lang="en" sz="700">
                <a:latin typeface="Open Sans"/>
                <a:ea typeface="Open Sans"/>
                <a:cs typeface="Open Sans"/>
                <a:sym typeface="Open Sans"/>
              </a:rPr>
              <a:t>Waar woont u?</a:t>
            </a:r>
            <a:endParaRPr b="1" sz="700">
              <a:latin typeface="Open Sans"/>
              <a:ea typeface="Open Sans"/>
              <a:cs typeface="Open Sans"/>
              <a:sym typeface="Open Sans"/>
            </a:endParaRPr>
          </a:p>
          <a:p>
            <a:pPr indent="-273050" lvl="0" marL="457200" rtl="0" algn="l">
              <a:lnSpc>
                <a:spcPct val="135000"/>
              </a:lnSpc>
              <a:spcBef>
                <a:spcPts val="0"/>
              </a:spcBef>
              <a:spcAft>
                <a:spcPts val="0"/>
              </a:spcAft>
              <a:buSzPts val="700"/>
              <a:buFont typeface="Open Sans"/>
              <a:buAutoNum type="arabicPeriod"/>
            </a:pPr>
            <a:r>
              <a:rPr b="1" lang="en" sz="700">
                <a:latin typeface="Open Sans"/>
                <a:ea typeface="Open Sans"/>
                <a:cs typeface="Open Sans"/>
                <a:sym typeface="Open Sans"/>
              </a:rPr>
              <a:t>Vanuit welk belang denkt u mee?</a:t>
            </a:r>
            <a:endParaRPr b="1" sz="700">
              <a:latin typeface="Open Sans"/>
              <a:ea typeface="Open Sans"/>
              <a:cs typeface="Open Sans"/>
              <a:sym typeface="Open Sans"/>
            </a:endParaRPr>
          </a:p>
          <a:p>
            <a:pPr indent="0" lvl="0" marL="0" rtl="0" algn="l">
              <a:lnSpc>
                <a:spcPct val="135000"/>
              </a:lnSpc>
              <a:spcBef>
                <a:spcPts val="0"/>
              </a:spcBef>
              <a:spcAft>
                <a:spcPts val="0"/>
              </a:spcAft>
              <a:buNone/>
            </a:pPr>
            <a:r>
              <a:t/>
            </a:r>
            <a:endParaRPr sz="700">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b="1" lang="en" sz="700">
                <a:solidFill>
                  <a:srgbClr val="999999"/>
                </a:solidFill>
                <a:latin typeface="Open Sans"/>
                <a:ea typeface="Open Sans"/>
                <a:cs typeface="Open Sans"/>
                <a:sym typeface="Open Sans"/>
              </a:rPr>
              <a:t>Huidige identiteit van Maarheeze</a:t>
            </a:r>
            <a:endParaRPr b="1" sz="700">
              <a:solidFill>
                <a:srgbClr val="999999"/>
              </a:solidFill>
              <a:latin typeface="Open Sans"/>
              <a:ea typeface="Open Sans"/>
              <a:cs typeface="Open Sans"/>
              <a:sym typeface="Open Sans"/>
            </a:endParaRPr>
          </a:p>
          <a:p>
            <a:pPr indent="0" lvl="0" marL="142875" rtl="0" algn="l">
              <a:lnSpc>
                <a:spcPct val="135000"/>
              </a:lnSpc>
              <a:spcBef>
                <a:spcPts val="0"/>
              </a:spcBef>
              <a:spcAft>
                <a:spcPts val="0"/>
              </a:spcAft>
              <a:buNone/>
            </a:pPr>
            <a:r>
              <a:rPr lang="en" sz="700">
                <a:solidFill>
                  <a:srgbClr val="999999"/>
                </a:solidFill>
                <a:latin typeface="Open Sans Light"/>
                <a:ea typeface="Open Sans Light"/>
                <a:cs typeface="Open Sans Light"/>
                <a:sym typeface="Open Sans Light"/>
              </a:rPr>
              <a:t>5a	Welke woorden passen volgens u het best bij de identiteit van Maarheeze?</a:t>
            </a:r>
            <a:endParaRPr sz="700">
              <a:solidFill>
                <a:srgbClr val="999999"/>
              </a:solidFill>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999999"/>
              </a:buClr>
              <a:buSzPts val="700"/>
              <a:buFont typeface="Open Sans Light"/>
              <a:buAutoNum type="arabicPeriod" startAt="5"/>
            </a:pPr>
            <a:r>
              <a:rPr lang="en" sz="700">
                <a:solidFill>
                  <a:srgbClr val="999999"/>
                </a:solidFill>
                <a:latin typeface="Open Sans Light"/>
                <a:ea typeface="Open Sans Light"/>
                <a:cs typeface="Open Sans Light"/>
                <a:sym typeface="Open Sans Light"/>
              </a:rPr>
              <a:t>Wat maakt Maarheeze voor u tot Maarheeze? Zijn er kenmerken, plekken, verhalen of gevoelens die u niet kwijt kon in bovenstaande woorden? </a:t>
            </a:r>
            <a:r>
              <a:rPr i="1" lang="en" sz="700">
                <a:solidFill>
                  <a:srgbClr val="999999"/>
                </a:solidFill>
                <a:latin typeface="Open Sans Light"/>
                <a:ea typeface="Open Sans Light"/>
                <a:cs typeface="Open Sans Light"/>
                <a:sym typeface="Open Sans Light"/>
              </a:rPr>
              <a:t>(Niet verplicht)</a:t>
            </a:r>
            <a:endParaRPr i="1" sz="700">
              <a:solidFill>
                <a:srgbClr val="999999"/>
              </a:solidFill>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999999"/>
              </a:buClr>
              <a:buSzPts val="700"/>
              <a:buFont typeface="Open Sans Light"/>
              <a:buAutoNum type="arabicPeriod" startAt="5"/>
            </a:pPr>
            <a:r>
              <a:rPr lang="en" sz="700">
                <a:solidFill>
                  <a:srgbClr val="999999"/>
                </a:solidFill>
                <a:latin typeface="Open Sans Light"/>
                <a:ea typeface="Open Sans Light"/>
                <a:cs typeface="Open Sans Light"/>
                <a:sym typeface="Open Sans Light"/>
              </a:rPr>
              <a:t>Wat onderscheidt Maarheeze van de andere dorpskernen in gemeente Cranendonck? </a:t>
            </a:r>
            <a:r>
              <a:rPr i="1" lang="en" sz="700">
                <a:solidFill>
                  <a:srgbClr val="999999"/>
                </a:solidFill>
                <a:latin typeface="Open Sans Light"/>
                <a:ea typeface="Open Sans Light"/>
                <a:cs typeface="Open Sans Light"/>
                <a:sym typeface="Open Sans Light"/>
              </a:rPr>
              <a:t>(Niet verplicht)</a:t>
            </a:r>
            <a:endParaRPr sz="700">
              <a:solidFill>
                <a:srgbClr val="999999"/>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b="1" lang="en" sz="700">
                <a:solidFill>
                  <a:srgbClr val="999999"/>
                </a:solidFill>
                <a:latin typeface="Open Sans"/>
                <a:ea typeface="Open Sans"/>
                <a:cs typeface="Open Sans"/>
                <a:sym typeface="Open Sans"/>
              </a:rPr>
              <a:t>Voorzieningen</a:t>
            </a:r>
            <a:endParaRPr b="1" sz="700">
              <a:solidFill>
                <a:srgbClr val="999999"/>
              </a:solidFill>
              <a:latin typeface="Open Sans"/>
              <a:ea typeface="Open Sans"/>
              <a:cs typeface="Open Sans"/>
              <a:sym typeface="Open Sans"/>
            </a:endParaRPr>
          </a:p>
          <a:p>
            <a:pPr indent="-273050" lvl="0" marL="457200" rtl="0" algn="l">
              <a:lnSpc>
                <a:spcPct val="135000"/>
              </a:lnSpc>
              <a:spcBef>
                <a:spcPts val="0"/>
              </a:spcBef>
              <a:spcAft>
                <a:spcPts val="0"/>
              </a:spcAft>
              <a:buClr>
                <a:srgbClr val="999999"/>
              </a:buClr>
              <a:buSzPts val="700"/>
              <a:buFont typeface="Open Sans Light"/>
              <a:buAutoNum type="arabicPeriod" startAt="8"/>
            </a:pPr>
            <a:r>
              <a:rPr lang="en" sz="700">
                <a:solidFill>
                  <a:srgbClr val="999999"/>
                </a:solidFill>
                <a:latin typeface="Open Sans Light"/>
                <a:ea typeface="Open Sans Light"/>
                <a:cs typeface="Open Sans Light"/>
                <a:sym typeface="Open Sans Light"/>
              </a:rPr>
              <a:t>Wat zijn voor u de belangrijkste voorzieningen in Maarheeze?</a:t>
            </a:r>
            <a:endParaRPr sz="700">
              <a:solidFill>
                <a:srgbClr val="999999"/>
              </a:solidFill>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999999"/>
              </a:buClr>
              <a:buSzPts val="700"/>
              <a:buFont typeface="Open Sans Light"/>
              <a:buAutoNum type="arabicPeriod" startAt="8"/>
            </a:pPr>
            <a:r>
              <a:rPr lang="en" sz="700">
                <a:solidFill>
                  <a:srgbClr val="999999"/>
                </a:solidFill>
                <a:latin typeface="Open Sans Light"/>
                <a:ea typeface="Open Sans Light"/>
                <a:cs typeface="Open Sans Light"/>
                <a:sym typeface="Open Sans Light"/>
              </a:rPr>
              <a:t>Welke voorziening(en) mist u op dit moment in Maarheeze? </a:t>
            </a:r>
            <a:r>
              <a:rPr i="1" lang="en" sz="700">
                <a:solidFill>
                  <a:srgbClr val="999999"/>
                </a:solidFill>
                <a:latin typeface="Open Sans Light"/>
                <a:ea typeface="Open Sans Light"/>
                <a:cs typeface="Open Sans Light"/>
                <a:sym typeface="Open Sans Light"/>
              </a:rPr>
              <a:t>(Niet verplicht)</a:t>
            </a:r>
            <a:endParaRPr sz="700">
              <a:solidFill>
                <a:srgbClr val="999999"/>
              </a:solidFill>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999999"/>
              </a:buClr>
              <a:buSzPts val="700"/>
              <a:buFont typeface="Open Sans Light"/>
              <a:buAutoNum type="arabicPeriod" startAt="8"/>
            </a:pPr>
            <a:r>
              <a:rPr lang="en" sz="700">
                <a:solidFill>
                  <a:srgbClr val="999999"/>
                </a:solidFill>
                <a:latin typeface="Open Sans Light"/>
                <a:ea typeface="Open Sans Light"/>
                <a:cs typeface="Open Sans Light"/>
                <a:sym typeface="Open Sans Light"/>
              </a:rPr>
              <a:t>Hoe ver mogen dagelijkse voorzieningen (supermarkt, huisarts) maximaal van uw woning liggen, zodat u te voet/fiets gaat?</a:t>
            </a:r>
            <a:endParaRPr sz="700">
              <a:solidFill>
                <a:srgbClr val="999999"/>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latin typeface="Open Sans Light"/>
              <a:ea typeface="Open Sans Light"/>
              <a:cs typeface="Open Sans Light"/>
              <a:sym typeface="Open Sans Light"/>
            </a:endParaRPr>
          </a:p>
          <a:p>
            <a:pPr indent="0" lvl="0" marL="0" rtl="0" algn="l">
              <a:lnSpc>
                <a:spcPct val="135000"/>
              </a:lnSpc>
              <a:spcBef>
                <a:spcPts val="0"/>
              </a:spcBef>
              <a:spcAft>
                <a:spcPts val="0"/>
              </a:spcAft>
              <a:buClr>
                <a:srgbClr val="000000"/>
              </a:buClr>
              <a:buSzPts val="1100"/>
              <a:buFont typeface="Arial"/>
              <a:buNone/>
            </a:pPr>
            <a:r>
              <a:rPr b="1" lang="en" sz="700">
                <a:solidFill>
                  <a:srgbClr val="999999"/>
                </a:solidFill>
                <a:latin typeface="Open Sans"/>
                <a:ea typeface="Open Sans"/>
                <a:cs typeface="Open Sans"/>
                <a:sym typeface="Open Sans"/>
              </a:rPr>
              <a:t>Openbare ruimte</a:t>
            </a:r>
            <a:endParaRPr b="1" sz="700">
              <a:solidFill>
                <a:srgbClr val="999999"/>
              </a:solidFill>
              <a:latin typeface="Open Sans"/>
              <a:ea typeface="Open Sans"/>
              <a:cs typeface="Open Sans"/>
              <a:sym typeface="Open Sans"/>
            </a:endParaRPr>
          </a:p>
          <a:p>
            <a:pPr indent="-273050" lvl="0" marL="457200" rtl="0" algn="l">
              <a:lnSpc>
                <a:spcPct val="135000"/>
              </a:lnSpc>
              <a:spcBef>
                <a:spcPts val="0"/>
              </a:spcBef>
              <a:spcAft>
                <a:spcPts val="0"/>
              </a:spcAft>
              <a:buClr>
                <a:srgbClr val="999999"/>
              </a:buClr>
              <a:buSzPts val="700"/>
              <a:buFont typeface="Open Sans Light"/>
              <a:buAutoNum type="arabicPeriod" startAt="8"/>
            </a:pPr>
            <a:r>
              <a:rPr lang="en" sz="700">
                <a:solidFill>
                  <a:srgbClr val="999999"/>
                </a:solidFill>
                <a:latin typeface="Open Sans Light"/>
                <a:ea typeface="Open Sans Light"/>
                <a:cs typeface="Open Sans Light"/>
                <a:sym typeface="Open Sans Light"/>
              </a:rPr>
              <a:t>Waar ontmoet u graag mensen?</a:t>
            </a:r>
            <a:endParaRPr sz="700">
              <a:solidFill>
                <a:srgbClr val="999999"/>
              </a:solidFill>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999999"/>
              </a:buClr>
              <a:buSzPts val="700"/>
              <a:buFont typeface="Open Sans Light"/>
              <a:buAutoNum type="arabicPeriod" startAt="8"/>
            </a:pPr>
            <a:r>
              <a:rPr lang="en" sz="700">
                <a:solidFill>
                  <a:srgbClr val="999999"/>
                </a:solidFill>
                <a:latin typeface="Open Sans Light"/>
                <a:ea typeface="Open Sans Light"/>
                <a:cs typeface="Open Sans Light"/>
                <a:sym typeface="Open Sans Light"/>
              </a:rPr>
              <a:t>Waar besteedt u uw vrije tijd in de openbare ruimte vooral aan?</a:t>
            </a:r>
            <a:endParaRPr sz="700">
              <a:solidFill>
                <a:srgbClr val="999999"/>
              </a:solidFill>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999999"/>
              </a:buClr>
              <a:buSzPts val="700"/>
              <a:buFont typeface="Open Sans Light"/>
              <a:buAutoNum type="arabicPeriod" startAt="8"/>
            </a:pPr>
            <a:r>
              <a:rPr lang="en" sz="700">
                <a:solidFill>
                  <a:srgbClr val="999999"/>
                </a:solidFill>
                <a:latin typeface="Open Sans Light"/>
                <a:ea typeface="Open Sans Light"/>
                <a:cs typeface="Open Sans Light"/>
                <a:sym typeface="Open Sans Light"/>
              </a:rPr>
              <a:t>Heeft u favoriete plekken in de buurt? Zo ja, welke? </a:t>
            </a:r>
            <a:r>
              <a:rPr i="1" lang="en" sz="700">
                <a:solidFill>
                  <a:srgbClr val="999999"/>
                </a:solidFill>
                <a:latin typeface="Open Sans Light"/>
                <a:ea typeface="Open Sans Light"/>
                <a:cs typeface="Open Sans Light"/>
                <a:sym typeface="Open Sans Light"/>
              </a:rPr>
              <a:t>(Niet verplicht)</a:t>
            </a:r>
            <a:endParaRPr sz="700">
              <a:solidFill>
                <a:srgbClr val="999999"/>
              </a:solidFill>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999999"/>
              </a:buClr>
              <a:buSzPts val="700"/>
              <a:buFont typeface="Open Sans Light"/>
              <a:buAutoNum type="arabicPeriod" startAt="8"/>
            </a:pPr>
            <a:r>
              <a:rPr lang="en" sz="700">
                <a:solidFill>
                  <a:srgbClr val="999999"/>
                </a:solidFill>
                <a:latin typeface="Open Sans Light"/>
                <a:ea typeface="Open Sans Light"/>
                <a:cs typeface="Open Sans Light"/>
                <a:sym typeface="Open Sans Light"/>
              </a:rPr>
              <a:t>Heeft u minder fijne plekken in Maarheeze? Zo ja, welke? </a:t>
            </a:r>
            <a:r>
              <a:rPr i="1" lang="en" sz="700">
                <a:solidFill>
                  <a:srgbClr val="999999"/>
                </a:solidFill>
                <a:latin typeface="Open Sans Light"/>
                <a:ea typeface="Open Sans Light"/>
                <a:cs typeface="Open Sans Light"/>
                <a:sym typeface="Open Sans Light"/>
              </a:rPr>
              <a:t>(Niet verplicht)</a:t>
            </a:r>
            <a:endParaRPr sz="700">
              <a:solidFill>
                <a:srgbClr val="999999"/>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latin typeface="Open Sans Light"/>
              <a:ea typeface="Open Sans Light"/>
              <a:cs typeface="Open Sans Light"/>
              <a:sym typeface="Open Sans Light"/>
            </a:endParaRPr>
          </a:p>
        </p:txBody>
      </p:sp>
      <p:sp>
        <p:nvSpPr>
          <p:cNvPr id="395" name="Google Shape;395;g3b1488b6e23_2_235"/>
          <p:cNvSpPr txBox="1"/>
          <p:nvPr/>
        </p:nvSpPr>
        <p:spPr>
          <a:xfrm>
            <a:off x="4572000" y="1026425"/>
            <a:ext cx="4356600" cy="38952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b="1" lang="en" sz="700">
                <a:solidFill>
                  <a:srgbClr val="38761D"/>
                </a:solidFill>
                <a:latin typeface="Open Sans"/>
                <a:ea typeface="Open Sans"/>
                <a:cs typeface="Open Sans"/>
                <a:sym typeface="Open Sans"/>
              </a:rPr>
              <a:t>Gespreksscenario’s voor de toekomst van Maarheeze</a:t>
            </a:r>
            <a:endParaRPr b="1" sz="700">
              <a:solidFill>
                <a:srgbClr val="38761D"/>
              </a:solidFill>
              <a:latin typeface="Open Sans"/>
              <a:ea typeface="Open Sans"/>
              <a:cs typeface="Open Sans"/>
              <a:sym typeface="Open Sans"/>
            </a:endParaRPr>
          </a:p>
          <a:p>
            <a:pPr indent="-273050" lvl="0" marL="457200" rtl="0" algn="l">
              <a:lnSpc>
                <a:spcPct val="135000"/>
              </a:lnSpc>
              <a:spcBef>
                <a:spcPts val="0"/>
              </a:spcBef>
              <a:spcAft>
                <a:spcPts val="0"/>
              </a:spcAft>
              <a:buSzPts val="700"/>
              <a:buFont typeface="Open Sans"/>
              <a:buAutoNum type="arabicPeriod" startAt="15"/>
            </a:pPr>
            <a:r>
              <a:rPr b="1" lang="en" sz="700">
                <a:latin typeface="Open Sans"/>
                <a:ea typeface="Open Sans"/>
                <a:cs typeface="Open Sans"/>
                <a:sym typeface="Open Sans"/>
              </a:rPr>
              <a:t>Wat vindt u ervan om Maarheeze te laten groeien met woningen en voorzieningen?</a:t>
            </a:r>
            <a:endParaRPr b="1" sz="700">
              <a:latin typeface="Open Sans"/>
              <a:ea typeface="Open Sans"/>
              <a:cs typeface="Open Sans"/>
              <a:sym typeface="Open Sans"/>
            </a:endParaRPr>
          </a:p>
          <a:p>
            <a:pPr indent="-273050" lvl="0" marL="457200" rtl="0" algn="l">
              <a:lnSpc>
                <a:spcPct val="135000"/>
              </a:lnSpc>
              <a:spcBef>
                <a:spcPts val="0"/>
              </a:spcBef>
              <a:spcAft>
                <a:spcPts val="0"/>
              </a:spcAft>
              <a:buSzPts val="700"/>
              <a:buFont typeface="Open Sans"/>
              <a:buAutoNum type="arabicPeriod" startAt="15"/>
            </a:pPr>
            <a:r>
              <a:rPr b="1" lang="en" sz="700">
                <a:latin typeface="Open Sans"/>
                <a:ea typeface="Open Sans"/>
                <a:cs typeface="Open Sans"/>
                <a:sym typeface="Open Sans"/>
                <a:extLst>
                  <a:ext uri="http://customooxmlschemas.google.com/">
                    <go:slidesCustomData xmlns:go="http://customooxmlschemas.google.com/" textRoundtripDataId="18"/>
                  </a:ext>
                </a:extLst>
              </a:rPr>
              <a:t>Scenario 1500: wat zijn kansen en positieve elementen?</a:t>
            </a:r>
            <a:endParaRPr b="1" sz="700">
              <a:latin typeface="Open Sans"/>
              <a:ea typeface="Open Sans"/>
              <a:cs typeface="Open Sans"/>
              <a:sym typeface="Open Sans"/>
              <a:extLst>
                <a:ext uri="http://customooxmlschemas.google.com/">
                  <go:slidesCustomData xmlns:go="http://customooxmlschemas.google.com/" textRoundtripDataId="19"/>
                </a:ext>
              </a:extLst>
            </a:endParaRPr>
          </a:p>
          <a:p>
            <a:pPr indent="-273050" lvl="0" marL="457200" rtl="0" algn="l">
              <a:lnSpc>
                <a:spcPct val="135000"/>
              </a:lnSpc>
              <a:spcBef>
                <a:spcPts val="0"/>
              </a:spcBef>
              <a:spcAft>
                <a:spcPts val="0"/>
              </a:spcAft>
              <a:buSzPts val="700"/>
              <a:buFont typeface="Open Sans"/>
              <a:buAutoNum type="arabicPeriod" startAt="15"/>
            </a:pPr>
            <a:r>
              <a:rPr b="1" lang="en" sz="700">
                <a:latin typeface="Open Sans"/>
                <a:ea typeface="Open Sans"/>
                <a:cs typeface="Open Sans"/>
                <a:sym typeface="Open Sans"/>
                <a:extLst>
                  <a:ext uri="http://customooxmlschemas.google.com/">
                    <go:slidesCustomData xmlns:go="http://customooxmlschemas.google.com/" textRoundtripDataId="20"/>
                  </a:ext>
                </a:extLst>
              </a:rPr>
              <a:t>Heeft u zorgen bij het scenario van 1500 woningen, zo ja welke?</a:t>
            </a:r>
            <a:endParaRPr b="1" sz="700">
              <a:latin typeface="Open Sans"/>
              <a:ea typeface="Open Sans"/>
              <a:cs typeface="Open Sans"/>
              <a:sym typeface="Open Sans"/>
              <a:extLst>
                <a:ext uri="http://customooxmlschemas.google.com/">
                  <go:slidesCustomData xmlns:go="http://customooxmlschemas.google.com/" textRoundtripDataId="21"/>
                </a:ext>
              </a:extLst>
            </a:endParaRPr>
          </a:p>
          <a:p>
            <a:pPr indent="-273050" lvl="0" marL="457200" rtl="0" algn="l">
              <a:lnSpc>
                <a:spcPct val="135000"/>
              </a:lnSpc>
              <a:spcBef>
                <a:spcPts val="0"/>
              </a:spcBef>
              <a:spcAft>
                <a:spcPts val="0"/>
              </a:spcAft>
              <a:buSzPts val="700"/>
              <a:buFont typeface="Open Sans"/>
              <a:buAutoNum type="arabicPeriod" startAt="15"/>
            </a:pPr>
            <a:r>
              <a:rPr b="1" lang="en" sz="700">
                <a:solidFill>
                  <a:srgbClr val="000000"/>
                </a:solidFill>
                <a:latin typeface="Open Sans"/>
                <a:ea typeface="Open Sans"/>
                <a:cs typeface="Open Sans"/>
                <a:sym typeface="Open Sans"/>
                <a:extLst>
                  <a:ext uri="http://customooxmlschemas.google.com/">
                    <go:slidesCustomData xmlns:go="http://customooxmlschemas.google.com/" textRoundtripDataId="22"/>
                  </a:ext>
                </a:extLst>
              </a:rPr>
              <a:t>Scenario 3000: wat zijn kansen</a:t>
            </a:r>
            <a:r>
              <a:rPr b="1" lang="en" sz="700">
                <a:latin typeface="Open Sans"/>
                <a:ea typeface="Open Sans"/>
                <a:cs typeface="Open Sans"/>
                <a:sym typeface="Open Sans"/>
                <a:extLst>
                  <a:ext uri="http://customooxmlschemas.google.com/">
                    <go:slidesCustomData xmlns:go="http://customooxmlschemas.google.com/" textRoundtripDataId="23"/>
                  </a:ext>
                </a:extLst>
              </a:rPr>
              <a:t> en </a:t>
            </a:r>
            <a:r>
              <a:rPr b="1" lang="en" sz="700">
                <a:solidFill>
                  <a:srgbClr val="000000"/>
                </a:solidFill>
                <a:latin typeface="Open Sans"/>
                <a:ea typeface="Open Sans"/>
                <a:cs typeface="Open Sans"/>
                <a:sym typeface="Open Sans"/>
                <a:extLst>
                  <a:ext uri="http://customooxmlschemas.google.com/">
                    <go:slidesCustomData xmlns:go="http://customooxmlschemas.google.com/" textRoundtripDataId="24"/>
                  </a:ext>
                </a:extLst>
              </a:rPr>
              <a:t>positieve elementen?</a:t>
            </a:r>
            <a:endParaRPr b="1" sz="700">
              <a:solidFill>
                <a:srgbClr val="000000"/>
              </a:solidFill>
              <a:latin typeface="Open Sans"/>
              <a:ea typeface="Open Sans"/>
              <a:cs typeface="Open Sans"/>
              <a:sym typeface="Open Sans"/>
              <a:extLst>
                <a:ext uri="http://customooxmlschemas.google.com/">
                  <go:slidesCustomData xmlns:go="http://customooxmlschemas.google.com/" textRoundtripDataId="25"/>
                </a:ext>
              </a:extLst>
            </a:endParaRPr>
          </a:p>
          <a:p>
            <a:pPr indent="-273050" lvl="0" marL="457200" rtl="0" algn="l">
              <a:lnSpc>
                <a:spcPct val="135000"/>
              </a:lnSpc>
              <a:spcBef>
                <a:spcPts val="0"/>
              </a:spcBef>
              <a:spcAft>
                <a:spcPts val="0"/>
              </a:spcAft>
              <a:buSzPts val="700"/>
              <a:buFont typeface="Open Sans"/>
              <a:buAutoNum type="arabicPeriod" startAt="15"/>
            </a:pPr>
            <a:r>
              <a:rPr b="1" lang="en" sz="700">
                <a:latin typeface="Open Sans"/>
                <a:ea typeface="Open Sans"/>
                <a:cs typeface="Open Sans"/>
                <a:sym typeface="Open Sans"/>
                <a:extLst>
                  <a:ext uri="http://customooxmlschemas.google.com/">
                    <go:slidesCustomData xmlns:go="http://customooxmlschemas.google.com/" textRoundtripDataId="26"/>
                  </a:ext>
                </a:extLst>
              </a:rPr>
              <a:t>Heeft u zorgen bij het scenario van 3000 woningen, zo ja welke?</a:t>
            </a:r>
            <a:endParaRPr b="1" sz="700">
              <a:latin typeface="Open Sans"/>
              <a:ea typeface="Open Sans"/>
              <a:cs typeface="Open Sans"/>
              <a:sym typeface="Open Sans"/>
              <a:extLst>
                <a:ext uri="http://customooxmlschemas.google.com/">
                  <go:slidesCustomData xmlns:go="http://customooxmlschemas.google.com/" textRoundtripDataId="27"/>
                </a:ext>
              </a:extLst>
            </a:endParaRPr>
          </a:p>
          <a:p>
            <a:pPr indent="-273050" lvl="0" marL="457200" rtl="0" algn="l">
              <a:lnSpc>
                <a:spcPct val="135000"/>
              </a:lnSpc>
              <a:spcBef>
                <a:spcPts val="0"/>
              </a:spcBef>
              <a:spcAft>
                <a:spcPts val="0"/>
              </a:spcAft>
              <a:buClr>
                <a:srgbClr val="000000"/>
              </a:buClr>
              <a:buSzPts val="700"/>
              <a:buFont typeface="Open Sans"/>
              <a:buAutoNum type="arabicPeriod" startAt="15"/>
            </a:pPr>
            <a:r>
              <a:rPr b="1" lang="en" sz="700">
                <a:solidFill>
                  <a:srgbClr val="000000"/>
                </a:solidFill>
                <a:latin typeface="Open Sans"/>
                <a:ea typeface="Open Sans"/>
                <a:cs typeface="Open Sans"/>
                <a:sym typeface="Open Sans"/>
                <a:extLst>
                  <a:ext uri="http://customooxmlschemas.google.com/">
                    <go:slidesCustomData xmlns:go="http://customooxmlschemas.google.com/" textRoundtripDataId="28"/>
                  </a:ext>
                </a:extLst>
              </a:rPr>
              <a:t>Scenario 5000: wat zijn kansen</a:t>
            </a:r>
            <a:r>
              <a:rPr b="1" lang="en" sz="700">
                <a:latin typeface="Open Sans"/>
                <a:ea typeface="Open Sans"/>
                <a:cs typeface="Open Sans"/>
                <a:sym typeface="Open Sans"/>
                <a:extLst>
                  <a:ext uri="http://customooxmlschemas.google.com/">
                    <go:slidesCustomData xmlns:go="http://customooxmlschemas.google.com/" textRoundtripDataId="29"/>
                  </a:ext>
                </a:extLst>
              </a:rPr>
              <a:t> en </a:t>
            </a:r>
            <a:r>
              <a:rPr b="1" lang="en" sz="700">
                <a:solidFill>
                  <a:srgbClr val="000000"/>
                </a:solidFill>
                <a:latin typeface="Open Sans"/>
                <a:ea typeface="Open Sans"/>
                <a:cs typeface="Open Sans"/>
                <a:sym typeface="Open Sans"/>
                <a:extLst>
                  <a:ext uri="http://customooxmlschemas.google.com/">
                    <go:slidesCustomData xmlns:go="http://customooxmlschemas.google.com/" textRoundtripDataId="30"/>
                  </a:ext>
                </a:extLst>
              </a:rPr>
              <a:t>positieve elementen?</a:t>
            </a:r>
            <a:endParaRPr b="1" sz="700">
              <a:solidFill>
                <a:srgbClr val="000000"/>
              </a:solidFill>
              <a:latin typeface="Open Sans"/>
              <a:ea typeface="Open Sans"/>
              <a:cs typeface="Open Sans"/>
              <a:sym typeface="Open Sans"/>
            </a:endParaRPr>
          </a:p>
          <a:p>
            <a:pPr indent="-273050" lvl="0" marL="457200" rtl="0" algn="l">
              <a:lnSpc>
                <a:spcPct val="135000"/>
              </a:lnSpc>
              <a:spcBef>
                <a:spcPts val="0"/>
              </a:spcBef>
              <a:spcAft>
                <a:spcPts val="0"/>
              </a:spcAft>
              <a:buSzPts val="700"/>
              <a:buFont typeface="Open Sans"/>
              <a:buAutoNum type="arabicPeriod" startAt="15"/>
            </a:pPr>
            <a:r>
              <a:rPr b="1" lang="en" sz="700">
                <a:latin typeface="Open Sans"/>
                <a:ea typeface="Open Sans"/>
                <a:cs typeface="Open Sans"/>
                <a:sym typeface="Open Sans"/>
              </a:rPr>
              <a:t>Heeft u zorgen bij het scenario van 5000 woningen, zo ja welke?</a:t>
            </a:r>
            <a:endParaRPr b="1" sz="700">
              <a:latin typeface="Open Sans"/>
              <a:ea typeface="Open Sans"/>
              <a:cs typeface="Open Sans"/>
              <a:sym typeface="Open Sans"/>
            </a:endParaRPr>
          </a:p>
          <a:p>
            <a:pPr indent="-273050" lvl="0" marL="457200" rtl="0" algn="l">
              <a:lnSpc>
                <a:spcPct val="135000"/>
              </a:lnSpc>
              <a:spcBef>
                <a:spcPts val="0"/>
              </a:spcBef>
              <a:spcAft>
                <a:spcPts val="0"/>
              </a:spcAft>
              <a:buClr>
                <a:srgbClr val="000000"/>
              </a:buClr>
              <a:buSzPts val="700"/>
              <a:buFont typeface="Open Sans"/>
              <a:buAutoNum type="arabicPeriod" startAt="15"/>
            </a:pPr>
            <a:r>
              <a:rPr b="1" lang="en" sz="700">
                <a:solidFill>
                  <a:srgbClr val="000000"/>
                </a:solidFill>
                <a:latin typeface="Open Sans"/>
                <a:ea typeface="Open Sans"/>
                <a:cs typeface="Open Sans"/>
                <a:sym typeface="Open Sans"/>
              </a:rPr>
              <a:t>Heeft u naar aanleiding van de getoonde gespreksscenario's nog vragen? </a:t>
            </a:r>
            <a:r>
              <a:rPr b="1" i="1" lang="en" sz="700">
                <a:solidFill>
                  <a:schemeClr val="dk1"/>
                </a:solidFill>
                <a:latin typeface="Open Sans"/>
                <a:ea typeface="Open Sans"/>
                <a:cs typeface="Open Sans"/>
                <a:sym typeface="Open Sans"/>
              </a:rPr>
              <a:t>(Niet verplicht)</a:t>
            </a:r>
            <a:endParaRPr b="1" sz="700">
              <a:solidFill>
                <a:srgbClr val="000000"/>
              </a:solidFill>
              <a:latin typeface="Open Sans"/>
              <a:ea typeface="Open Sans"/>
              <a:cs typeface="Open Sans"/>
              <a:sym typeface="Open Sans"/>
            </a:endParaRPr>
          </a:p>
          <a:p>
            <a:pPr indent="0" lvl="0" marL="0" rtl="0" algn="l">
              <a:lnSpc>
                <a:spcPct val="135000"/>
              </a:lnSpc>
              <a:spcBef>
                <a:spcPts val="0"/>
              </a:spcBef>
              <a:spcAft>
                <a:spcPts val="0"/>
              </a:spcAft>
              <a:buNone/>
            </a:pPr>
            <a:r>
              <a:t/>
            </a:r>
            <a:endParaRPr sz="700">
              <a:solidFill>
                <a:srgbClr val="000000"/>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b="1" lang="en" sz="700">
                <a:solidFill>
                  <a:srgbClr val="38761D"/>
                </a:solidFill>
                <a:latin typeface="Open Sans"/>
                <a:ea typeface="Open Sans"/>
                <a:cs typeface="Open Sans"/>
                <a:sym typeface="Open Sans"/>
              </a:rPr>
              <a:t>Woonsferen in toekomstig Maarheeze</a:t>
            </a:r>
            <a:endParaRPr b="1" sz="700">
              <a:solidFill>
                <a:srgbClr val="38761D"/>
              </a:solidFill>
              <a:latin typeface="Open Sans"/>
              <a:ea typeface="Open Sans"/>
              <a:cs typeface="Open Sans"/>
              <a:sym typeface="Open Sans"/>
            </a:endParaRPr>
          </a:p>
          <a:p>
            <a:pPr indent="-273050" lvl="0" marL="457200" rtl="0" algn="l">
              <a:lnSpc>
                <a:spcPct val="135000"/>
              </a:lnSpc>
              <a:spcBef>
                <a:spcPts val="0"/>
              </a:spcBef>
              <a:spcAft>
                <a:spcPts val="0"/>
              </a:spcAft>
              <a:buClr>
                <a:srgbClr val="000000"/>
              </a:buClr>
              <a:buSzPts val="700"/>
              <a:buFont typeface="Open Sans"/>
              <a:buAutoNum type="arabicPeriod" startAt="15"/>
            </a:pPr>
            <a:r>
              <a:rPr b="1" lang="en" sz="700">
                <a:solidFill>
                  <a:srgbClr val="000000"/>
                </a:solidFill>
                <a:latin typeface="Open Sans"/>
                <a:ea typeface="Open Sans"/>
                <a:cs typeface="Open Sans"/>
                <a:sym typeface="Open Sans"/>
                <a:extLst>
                  <a:ext uri="http://customooxmlschemas.google.com/">
                    <go:slidesCustomData xmlns:go="http://customooxmlschemas.google.com/" textRoundtripDataId="31"/>
                  </a:ext>
                </a:extLst>
              </a:rPr>
              <a:t>Sfeerbeeld 1: Ziet u dit voor u in Maarheeze? Waarom wel of niet?</a:t>
            </a:r>
            <a:endParaRPr b="1" sz="700">
              <a:latin typeface="Open Sans"/>
              <a:ea typeface="Open Sans"/>
              <a:cs typeface="Open Sans"/>
              <a:sym typeface="Open Sans"/>
            </a:endParaRPr>
          </a:p>
          <a:p>
            <a:pPr indent="-273050" lvl="0" marL="457200" rtl="0" algn="l">
              <a:lnSpc>
                <a:spcPct val="135000"/>
              </a:lnSpc>
              <a:spcBef>
                <a:spcPts val="0"/>
              </a:spcBef>
              <a:spcAft>
                <a:spcPts val="0"/>
              </a:spcAft>
              <a:buClr>
                <a:srgbClr val="000000"/>
              </a:buClr>
              <a:buSzPts val="700"/>
              <a:buFont typeface="Open Sans"/>
              <a:buAutoNum type="arabicPeriod" startAt="15"/>
            </a:pPr>
            <a:r>
              <a:rPr b="1" lang="en" sz="700">
                <a:solidFill>
                  <a:srgbClr val="000000"/>
                </a:solidFill>
                <a:latin typeface="Open Sans"/>
                <a:ea typeface="Open Sans"/>
                <a:cs typeface="Open Sans"/>
                <a:sym typeface="Open Sans"/>
              </a:rPr>
              <a:t>Sfeerbeeld 2: Ziet u dit voor u in Maarheeze? Waarom wel of niet?</a:t>
            </a:r>
            <a:endParaRPr b="1" sz="700">
              <a:latin typeface="Open Sans"/>
              <a:ea typeface="Open Sans"/>
              <a:cs typeface="Open Sans"/>
              <a:sym typeface="Open Sans"/>
            </a:endParaRPr>
          </a:p>
          <a:p>
            <a:pPr indent="-273050" lvl="0" marL="457200" rtl="0" algn="l">
              <a:lnSpc>
                <a:spcPct val="135000"/>
              </a:lnSpc>
              <a:spcBef>
                <a:spcPts val="0"/>
              </a:spcBef>
              <a:spcAft>
                <a:spcPts val="0"/>
              </a:spcAft>
              <a:buClr>
                <a:srgbClr val="000000"/>
              </a:buClr>
              <a:buSzPts val="700"/>
              <a:buFont typeface="Open Sans"/>
              <a:buAutoNum type="arabicPeriod" startAt="15"/>
            </a:pPr>
            <a:r>
              <a:rPr b="1" lang="en" sz="700">
                <a:solidFill>
                  <a:srgbClr val="000000"/>
                </a:solidFill>
                <a:latin typeface="Open Sans"/>
                <a:ea typeface="Open Sans"/>
                <a:cs typeface="Open Sans"/>
                <a:sym typeface="Open Sans"/>
              </a:rPr>
              <a:t>Sfeerbeeld 3: Ziet u dit voor u in Maarheeze? Waarom wel of niet?</a:t>
            </a:r>
            <a:endParaRPr b="1" sz="700">
              <a:latin typeface="Open Sans"/>
              <a:ea typeface="Open Sans"/>
              <a:cs typeface="Open Sans"/>
              <a:sym typeface="Open Sans"/>
            </a:endParaRPr>
          </a:p>
          <a:p>
            <a:pPr indent="-273050" lvl="0" marL="457200" rtl="0" algn="l">
              <a:lnSpc>
                <a:spcPct val="135000"/>
              </a:lnSpc>
              <a:spcBef>
                <a:spcPts val="0"/>
              </a:spcBef>
              <a:spcAft>
                <a:spcPts val="0"/>
              </a:spcAft>
              <a:buClr>
                <a:srgbClr val="000000"/>
              </a:buClr>
              <a:buSzPts val="700"/>
              <a:buFont typeface="Open Sans"/>
              <a:buAutoNum type="arabicPeriod" startAt="15"/>
            </a:pPr>
            <a:r>
              <a:rPr b="1" lang="en" sz="700">
                <a:solidFill>
                  <a:schemeClr val="dk1"/>
                </a:solidFill>
                <a:latin typeface="Open Sans"/>
                <a:ea typeface="Open Sans"/>
                <a:cs typeface="Open Sans"/>
                <a:sym typeface="Open Sans"/>
              </a:rPr>
              <a:t>Sfeerbeeld 4: Ziet u dit voor u in Maarheeze? Waarom wel of niet?</a:t>
            </a:r>
            <a:endParaRPr b="1" sz="700">
              <a:latin typeface="Open Sans"/>
              <a:ea typeface="Open Sans"/>
              <a:cs typeface="Open Sans"/>
              <a:sym typeface="Open Sans"/>
            </a:endParaRPr>
          </a:p>
          <a:p>
            <a:pPr indent="0" lvl="0" marL="0" rtl="0" algn="l">
              <a:lnSpc>
                <a:spcPct val="135000"/>
              </a:lnSpc>
              <a:spcBef>
                <a:spcPts val="0"/>
              </a:spcBef>
              <a:spcAft>
                <a:spcPts val="0"/>
              </a:spcAft>
              <a:buNone/>
            </a:pPr>
            <a:r>
              <a:t/>
            </a:r>
            <a:endParaRPr sz="700">
              <a:solidFill>
                <a:srgbClr val="000000"/>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b="1" lang="en" sz="700">
                <a:solidFill>
                  <a:srgbClr val="999999"/>
                </a:solidFill>
                <a:latin typeface="Open Sans"/>
                <a:ea typeface="Open Sans"/>
                <a:cs typeface="Open Sans"/>
                <a:sym typeface="Open Sans"/>
              </a:rPr>
              <a:t>Mobiliteit: bewegen in, door en via Maarheeze</a:t>
            </a:r>
            <a:endParaRPr b="1" sz="700">
              <a:solidFill>
                <a:srgbClr val="999999"/>
              </a:solidFill>
              <a:latin typeface="Open Sans"/>
              <a:ea typeface="Open Sans"/>
              <a:cs typeface="Open Sans"/>
              <a:sym typeface="Open Sans"/>
            </a:endParaRPr>
          </a:p>
          <a:p>
            <a:pPr indent="-273050" lvl="0" marL="457200" rtl="0" algn="l">
              <a:lnSpc>
                <a:spcPct val="135000"/>
              </a:lnSpc>
              <a:spcBef>
                <a:spcPts val="0"/>
              </a:spcBef>
              <a:spcAft>
                <a:spcPts val="0"/>
              </a:spcAft>
              <a:buClr>
                <a:srgbClr val="999999"/>
              </a:buClr>
              <a:buSzPts val="700"/>
              <a:buFont typeface="Open Sans Light"/>
              <a:buAutoNum type="arabicPeriod" startAt="15"/>
            </a:pPr>
            <a:r>
              <a:rPr lang="en" sz="700">
                <a:solidFill>
                  <a:srgbClr val="999999"/>
                </a:solidFill>
                <a:latin typeface="Open Sans Light"/>
                <a:ea typeface="Open Sans Light"/>
                <a:cs typeface="Open Sans Light"/>
                <a:sym typeface="Open Sans Light"/>
              </a:rPr>
              <a:t>Hoe vaak gebruikt u de volgende vervoermiddelen?</a:t>
            </a:r>
            <a:endParaRPr sz="700">
              <a:solidFill>
                <a:srgbClr val="999999"/>
              </a:solidFill>
              <a:latin typeface="Open Sans Light"/>
              <a:ea typeface="Open Sans Light"/>
              <a:cs typeface="Open Sans Light"/>
              <a:sym typeface="Open Sans Light"/>
            </a:endParaRPr>
          </a:p>
          <a:p>
            <a:pPr indent="-273050" lvl="0" marL="457200" rtl="0" algn="l">
              <a:lnSpc>
                <a:spcPct val="135000"/>
              </a:lnSpc>
              <a:spcBef>
                <a:spcPts val="0"/>
              </a:spcBef>
              <a:spcAft>
                <a:spcPts val="0"/>
              </a:spcAft>
              <a:buClr>
                <a:srgbClr val="999999"/>
              </a:buClr>
              <a:buSzPts val="700"/>
              <a:buFont typeface="Open Sans Light"/>
              <a:buAutoNum type="arabicPeriod" startAt="15"/>
            </a:pPr>
            <a:r>
              <a:rPr lang="en" sz="700">
                <a:solidFill>
                  <a:srgbClr val="999999"/>
                </a:solidFill>
                <a:latin typeface="Open Sans Light"/>
                <a:ea typeface="Open Sans Light"/>
                <a:cs typeface="Open Sans Light"/>
                <a:sym typeface="Open Sans Light"/>
              </a:rPr>
              <a:t>Indien u de auto gebruikt, wat zou voor u een overweging zijn om meer gebruik te maken van hoogwaardig openbaar vervoer? (Bijvoorbeeld trein of snelbus) </a:t>
            </a:r>
            <a:r>
              <a:rPr i="1" lang="en" sz="700">
                <a:solidFill>
                  <a:srgbClr val="999999"/>
                </a:solidFill>
                <a:latin typeface="Open Sans Light"/>
                <a:ea typeface="Open Sans Light"/>
                <a:cs typeface="Open Sans Light"/>
                <a:sym typeface="Open Sans Light"/>
              </a:rPr>
              <a:t>(Niet verplicht)</a:t>
            </a:r>
            <a:endParaRPr sz="700">
              <a:solidFill>
                <a:srgbClr val="999999"/>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solidFill>
                <a:srgbClr val="999999"/>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b="1" lang="en" sz="700">
                <a:solidFill>
                  <a:srgbClr val="999999"/>
                </a:solidFill>
                <a:latin typeface="Open Sans"/>
                <a:ea typeface="Open Sans"/>
                <a:cs typeface="Open Sans"/>
                <a:sym typeface="Open Sans"/>
              </a:rPr>
              <a:t>Berichten aan de toekomstige inwoners van Maarheeze</a:t>
            </a:r>
            <a:endParaRPr b="1" sz="700">
              <a:solidFill>
                <a:srgbClr val="999999"/>
              </a:solidFill>
              <a:latin typeface="Open Sans"/>
              <a:ea typeface="Open Sans"/>
              <a:cs typeface="Open Sans"/>
              <a:sym typeface="Open Sans"/>
            </a:endParaRPr>
          </a:p>
          <a:p>
            <a:pPr indent="-273050" lvl="0" marL="457200" rtl="0" algn="l">
              <a:lnSpc>
                <a:spcPct val="135000"/>
              </a:lnSpc>
              <a:spcBef>
                <a:spcPts val="0"/>
              </a:spcBef>
              <a:spcAft>
                <a:spcPts val="0"/>
              </a:spcAft>
              <a:buClr>
                <a:srgbClr val="999999"/>
              </a:buClr>
              <a:buSzPts val="700"/>
              <a:buFont typeface="Open Sans Light"/>
              <a:buAutoNum type="arabicPeriod" startAt="15"/>
            </a:pPr>
            <a:r>
              <a:rPr lang="en" sz="700">
                <a:solidFill>
                  <a:srgbClr val="999999"/>
                </a:solidFill>
                <a:latin typeface="Open Sans Light"/>
                <a:ea typeface="Open Sans Light"/>
                <a:cs typeface="Open Sans Light"/>
                <a:sym typeface="Open Sans Light"/>
              </a:rPr>
              <a:t>Wat zou u aan toekomstige bewoners van Maarheeze willen meegeven over de waarden en het sociale leven in het dorp? </a:t>
            </a:r>
            <a:r>
              <a:rPr i="1" lang="en" sz="700">
                <a:solidFill>
                  <a:srgbClr val="999999"/>
                </a:solidFill>
                <a:latin typeface="Open Sans Light"/>
                <a:ea typeface="Open Sans Light"/>
                <a:cs typeface="Open Sans Light"/>
                <a:sym typeface="Open Sans Light"/>
              </a:rPr>
              <a:t>(Niet verplicht)</a:t>
            </a:r>
            <a:endParaRPr sz="700">
              <a:solidFill>
                <a:srgbClr val="999999"/>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700">
              <a:latin typeface="Open Sans Light"/>
              <a:ea typeface="Open Sans Light"/>
              <a:cs typeface="Open Sans Light"/>
              <a:sym typeface="Open Sans Light"/>
            </a:endParaRPr>
          </a:p>
        </p:txBody>
      </p:sp>
      <p:sp>
        <p:nvSpPr>
          <p:cNvPr id="396" name="Google Shape;396;g3b1488b6e23_2_235"/>
          <p:cNvSpPr txBox="1"/>
          <p:nvPr/>
        </p:nvSpPr>
        <p:spPr>
          <a:xfrm>
            <a:off x="532469" y="1014925"/>
            <a:ext cx="4039500" cy="307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200"/>
              </a:spcBef>
              <a:spcAft>
                <a:spcPts val="1200"/>
              </a:spcAft>
              <a:buClr>
                <a:schemeClr val="dk1"/>
              </a:buClr>
              <a:buSzPts val="1100"/>
              <a:buFont typeface="Arial"/>
              <a:buNone/>
            </a:pPr>
            <a:r>
              <a:rPr lang="en" sz="800">
                <a:solidFill>
                  <a:schemeClr val="dk1"/>
                </a:solidFill>
                <a:latin typeface="Open Sans Light"/>
                <a:ea typeface="Open Sans Light"/>
                <a:cs typeface="Open Sans Light"/>
                <a:sym typeface="Open Sans Light"/>
              </a:rPr>
              <a:t>De online vragenlijst bestond uit de volgende </a:t>
            </a:r>
            <a:r>
              <a:rPr lang="en" sz="800">
                <a:solidFill>
                  <a:schemeClr val="dk1"/>
                </a:solidFill>
                <a:latin typeface="Open Sans Light"/>
                <a:ea typeface="Open Sans Light"/>
                <a:cs typeface="Open Sans Light"/>
                <a:sym typeface="Open Sans Light"/>
                <a:extLst>
                  <a:ext uri="http://customooxmlschemas.google.com/">
                    <go:slidesCustomData xmlns:go="http://customooxmlschemas.google.com/" textRoundtripDataId="32"/>
                  </a:ext>
                </a:extLst>
              </a:rPr>
              <a:t>2</a:t>
            </a:r>
            <a:r>
              <a:rPr lang="en" sz="800">
                <a:solidFill>
                  <a:schemeClr val="dk1"/>
                </a:solidFill>
                <a:latin typeface="Open Sans Light"/>
                <a:ea typeface="Open Sans Light"/>
                <a:cs typeface="Open Sans Light"/>
                <a:sym typeface="Open Sans Light"/>
              </a:rPr>
              <a:t>9 vragen, waarvan 21 verplicht:</a:t>
            </a:r>
            <a:endParaRPr sz="800">
              <a:solidFill>
                <a:srgbClr val="FF0000"/>
              </a:solidFill>
              <a:latin typeface="Open Sans"/>
              <a:ea typeface="Open Sans"/>
              <a:cs typeface="Open Sans"/>
              <a:sym typeface="Open Sans"/>
            </a:endParaRPr>
          </a:p>
        </p:txBody>
      </p:sp>
      <p:sp>
        <p:nvSpPr>
          <p:cNvPr id="397" name="Google Shape;397;g3b1488b6e23_2_235"/>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3b1488b6e23_2_243"/>
          <p:cNvSpPr txBox="1"/>
          <p:nvPr/>
        </p:nvSpPr>
        <p:spPr>
          <a:xfrm>
            <a:off x="532475" y="988025"/>
            <a:ext cx="4271100" cy="1046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800">
                <a:solidFill>
                  <a:srgbClr val="F18E00"/>
                </a:solidFill>
                <a:latin typeface="Merriweather Black"/>
                <a:ea typeface="Merriweather Black"/>
                <a:cs typeface="Merriweather Black"/>
                <a:sym typeface="Merriweather Black"/>
              </a:rPr>
              <a:t>Respondenten: </a:t>
            </a:r>
            <a:r>
              <a:rPr lang="en" sz="800">
                <a:solidFill>
                  <a:schemeClr val="dk1"/>
                </a:solidFill>
                <a:latin typeface="Open Sans"/>
                <a:ea typeface="Open Sans"/>
                <a:cs typeface="Open Sans"/>
                <a:sym typeface="Open Sans"/>
                <a:extLst>
                  <a:ext uri="http://customooxmlschemas.google.com/">
                    <go:slidesCustomData xmlns:go="http://customooxmlschemas.google.com/" textRoundtripDataId="33"/>
                  </a:ext>
                </a:extLst>
              </a:rPr>
              <a:t>82</a:t>
            </a:r>
            <a:r>
              <a:rPr lang="en" sz="800">
                <a:solidFill>
                  <a:schemeClr val="dk1"/>
                </a:solidFill>
                <a:latin typeface="Open Sans"/>
                <a:ea typeface="Open Sans"/>
                <a:cs typeface="Open Sans"/>
                <a:sym typeface="Open Sans"/>
              </a:rPr>
              <a:t>8 </a:t>
            </a:r>
            <a:endParaRPr sz="8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8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800">
              <a:solidFill>
                <a:schemeClr val="dk1"/>
              </a:solidFill>
              <a:latin typeface="Open Sans Light"/>
              <a:ea typeface="Open Sans Light"/>
              <a:cs typeface="Open Sans Light"/>
              <a:sym typeface="Open Sans Light"/>
            </a:endParaRPr>
          </a:p>
          <a:p>
            <a:pPr indent="457200" lvl="0" marL="0" rtl="0" algn="l">
              <a:lnSpc>
                <a:spcPct val="150000"/>
              </a:lnSpc>
              <a:spcBef>
                <a:spcPts val="0"/>
              </a:spcBef>
              <a:spcAft>
                <a:spcPts val="0"/>
              </a:spcAft>
              <a:buNone/>
            </a:pPr>
            <a:r>
              <a:t/>
            </a:r>
            <a:endParaRPr sz="800">
              <a:solidFill>
                <a:srgbClr val="FF0000"/>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i="1" sz="800">
              <a:solidFill>
                <a:schemeClr val="dk1"/>
              </a:solidFill>
              <a:latin typeface="Open Sans"/>
              <a:ea typeface="Open Sans"/>
              <a:cs typeface="Open Sans"/>
              <a:sym typeface="Open Sans"/>
            </a:endParaRPr>
          </a:p>
        </p:txBody>
      </p:sp>
      <p:sp>
        <p:nvSpPr>
          <p:cNvPr id="403" name="Google Shape;403;g3b1488b6e23_2_243"/>
          <p:cNvSpPr txBox="1"/>
          <p:nvPr/>
        </p:nvSpPr>
        <p:spPr>
          <a:xfrm rot="5400000">
            <a:off x="6604617" y="2600613"/>
            <a:ext cx="4542900" cy="480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solidFill>
                  <a:srgbClr val="EFF5F2"/>
                </a:solidFill>
                <a:latin typeface="Open Sans ExtraBold"/>
                <a:ea typeface="Open Sans ExtraBold"/>
                <a:cs typeface="Open Sans ExtraBold"/>
                <a:sym typeface="Open Sans ExtraBold"/>
              </a:rPr>
              <a:t>Data</a:t>
            </a:r>
            <a:endParaRPr i="1">
              <a:solidFill>
                <a:srgbClr val="EFF5F2"/>
              </a:solidFill>
              <a:latin typeface="Open Sans"/>
              <a:ea typeface="Open Sans"/>
              <a:cs typeface="Open Sans"/>
              <a:sym typeface="Open Sans"/>
            </a:endParaRPr>
          </a:p>
        </p:txBody>
      </p:sp>
      <p:sp>
        <p:nvSpPr>
          <p:cNvPr id="404" name="Google Shape;404;g3b1488b6e23_2_243"/>
          <p:cNvSpPr txBox="1"/>
          <p:nvPr/>
        </p:nvSpPr>
        <p:spPr>
          <a:xfrm>
            <a:off x="532475" y="504300"/>
            <a:ext cx="82248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Wat is uw leeftijd?</a:t>
            </a:r>
            <a:r>
              <a:rPr lang="en">
                <a:solidFill>
                  <a:srgbClr val="343635"/>
                </a:solidFill>
                <a:latin typeface="Open Sans"/>
                <a:ea typeface="Open Sans"/>
                <a:cs typeface="Open Sans"/>
                <a:sym typeface="Open Sans"/>
              </a:rPr>
              <a:t> </a:t>
            </a:r>
            <a:endParaRPr i="1">
              <a:solidFill>
                <a:srgbClr val="343635"/>
              </a:solidFill>
              <a:latin typeface="Open Sans"/>
              <a:ea typeface="Open Sans"/>
              <a:cs typeface="Open Sans"/>
              <a:sym typeface="Open Sans"/>
            </a:endParaRPr>
          </a:p>
        </p:txBody>
      </p:sp>
      <p:sp>
        <p:nvSpPr>
          <p:cNvPr id="405" name="Google Shape;405;g3b1488b6e23_2_243"/>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graphicFrame>
        <p:nvGraphicFramePr>
          <p:cNvPr id="406" name="Google Shape;406;g3b1488b6e23_2_243"/>
          <p:cNvGraphicFramePr/>
          <p:nvPr/>
        </p:nvGraphicFramePr>
        <p:xfrm>
          <a:off x="612875" y="1354925"/>
          <a:ext cx="3000000" cy="3000000"/>
        </p:xfrm>
        <a:graphic>
          <a:graphicData uri="http://schemas.openxmlformats.org/drawingml/2006/table">
            <a:tbl>
              <a:tblPr>
                <a:noFill/>
                <a:tableStyleId>{1E132983-742F-48CD-8FA6-7850BA82DDBE}</a:tableStyleId>
              </a:tblPr>
              <a:tblGrid>
                <a:gridCol w="861700"/>
                <a:gridCol w="861700"/>
              </a:tblGrid>
              <a:tr h="316300">
                <a:tc>
                  <a:txBody>
                    <a:bodyPr/>
                    <a:lstStyle/>
                    <a:p>
                      <a:pPr indent="0" lvl="0" marL="0" rtl="0" algn="l">
                        <a:lnSpc>
                          <a:spcPct val="150000"/>
                        </a:lnSpc>
                        <a:spcBef>
                          <a:spcPts val="0"/>
                        </a:spcBef>
                        <a:spcAft>
                          <a:spcPts val="0"/>
                        </a:spcAft>
                        <a:buNone/>
                      </a:pPr>
                      <a:r>
                        <a:rPr b="1" lang="en" sz="800">
                          <a:solidFill>
                            <a:schemeClr val="dk1"/>
                          </a:solidFill>
                          <a:latin typeface="Open Sans"/>
                          <a:ea typeface="Open Sans"/>
                          <a:cs typeface="Open Sans"/>
                          <a:sym typeface="Open Sans"/>
                        </a:rPr>
                        <a:t>&lt;18 jaar</a:t>
                      </a:r>
                      <a:endParaRPr b="1" sz="1100">
                        <a:latin typeface="Open Sans"/>
                        <a:ea typeface="Open Sans"/>
                        <a:cs typeface="Open Sans"/>
                        <a:sym typeface="Open Sans"/>
                      </a:endParaRPr>
                    </a:p>
                  </a:txBody>
                  <a:tcPr marT="91425" marB="91425" marR="91425" marL="91425"/>
                </a:tc>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0,7%</a:t>
                      </a:r>
                      <a:endParaRPr b="1"/>
                    </a:p>
                  </a:txBody>
                  <a:tcPr marT="91425" marB="91425" marR="91425" marL="91425"/>
                </a:tc>
              </a:tr>
              <a:tr h="341400">
                <a:tc>
                  <a:txBody>
                    <a:bodyPr/>
                    <a:lstStyle/>
                    <a:p>
                      <a:pPr indent="0" lvl="0" marL="0" rtl="0" algn="l">
                        <a:lnSpc>
                          <a:spcPct val="150000"/>
                        </a:lnSpc>
                        <a:spcBef>
                          <a:spcPts val="0"/>
                        </a:spcBef>
                        <a:spcAft>
                          <a:spcPts val="0"/>
                        </a:spcAft>
                        <a:buNone/>
                      </a:pPr>
                      <a:r>
                        <a:rPr b="1" lang="en" sz="800">
                          <a:solidFill>
                            <a:schemeClr val="dk1"/>
                          </a:solidFill>
                          <a:latin typeface="Open Sans"/>
                          <a:ea typeface="Open Sans"/>
                          <a:cs typeface="Open Sans"/>
                          <a:sym typeface="Open Sans"/>
                        </a:rPr>
                        <a:t>18-29 jaar</a:t>
                      </a:r>
                      <a:endParaRPr b="1"/>
                    </a:p>
                  </a:txBody>
                  <a:tcPr marT="91425" marB="91425" marR="91425" marL="91425"/>
                </a:tc>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6,1% </a:t>
                      </a:r>
                      <a:endParaRPr b="1"/>
                    </a:p>
                  </a:txBody>
                  <a:tcPr marT="91425" marB="91425" marR="91425" marL="91425"/>
                </a:tc>
              </a:tr>
              <a:tr h="341400">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30-49 jaar</a:t>
                      </a:r>
                      <a:endParaRPr b="1"/>
                    </a:p>
                  </a:txBody>
                  <a:tcPr marT="91425" marB="91425" marR="91425" marL="91425"/>
                </a:tc>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23,5%</a:t>
                      </a:r>
                      <a:endParaRPr b="1"/>
                    </a:p>
                  </a:txBody>
                  <a:tcPr marT="91425" marB="91425" marR="91425" marL="91425"/>
                </a:tc>
              </a:tr>
              <a:tr h="341400">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50-65 jaar</a:t>
                      </a:r>
                      <a:endParaRPr b="1"/>
                    </a:p>
                  </a:txBody>
                  <a:tcPr marT="91425" marB="91425" marR="91425" marL="91425"/>
                </a:tc>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37,2%</a:t>
                      </a:r>
                      <a:endParaRPr b="1"/>
                    </a:p>
                  </a:txBody>
                  <a:tcPr marT="91425" marB="91425" marR="91425" marL="91425"/>
                </a:tc>
              </a:tr>
              <a:tr h="341400">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65-80 jaar</a:t>
                      </a:r>
                      <a:endParaRPr b="1"/>
                    </a:p>
                  </a:txBody>
                  <a:tcPr marT="91425" marB="91425" marR="91425" marL="91425"/>
                </a:tc>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28,4%</a:t>
                      </a:r>
                      <a:endParaRPr b="1"/>
                    </a:p>
                  </a:txBody>
                  <a:tcPr marT="91425" marB="91425" marR="91425" marL="91425"/>
                </a:tc>
              </a:tr>
              <a:tr h="341400">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80+ jaar	</a:t>
                      </a:r>
                      <a:endParaRPr b="1"/>
                    </a:p>
                  </a:txBody>
                  <a:tcPr marT="91425" marB="91425" marR="91425" marL="91425"/>
                </a:tc>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4,1%</a:t>
                      </a:r>
                      <a:endParaRPr b="1"/>
                    </a:p>
                  </a:txBody>
                  <a:tcPr marT="91425" marB="91425" marR="91425" marL="91425"/>
                </a:tc>
              </a:tr>
            </a:tbl>
          </a:graphicData>
        </a:graphic>
      </p:graphicFrame>
      <p:sp>
        <p:nvSpPr>
          <p:cNvPr id="407" name="Google Shape;407;g3b1488b6e23_2_243"/>
          <p:cNvSpPr/>
          <p:nvPr/>
        </p:nvSpPr>
        <p:spPr>
          <a:xfrm>
            <a:off x="3073250" y="910775"/>
            <a:ext cx="2828100" cy="306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08" name="Google Shape;408;g3b1488b6e23_2_243" title="Chart"/>
          <p:cNvPicPr preferRelativeResize="0"/>
          <p:nvPr/>
        </p:nvPicPr>
        <p:blipFill>
          <a:blip r:embed="rId3">
            <a:alphaModFix/>
          </a:blip>
          <a:stretch>
            <a:fillRect/>
          </a:stretch>
        </p:blipFill>
        <p:spPr>
          <a:xfrm>
            <a:off x="3073251" y="954248"/>
            <a:ext cx="2828094" cy="29337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3b1488b6e23_2_253"/>
          <p:cNvSpPr/>
          <p:nvPr/>
        </p:nvSpPr>
        <p:spPr>
          <a:xfrm>
            <a:off x="3073250" y="910775"/>
            <a:ext cx="5694900" cy="306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4" name="Google Shape;414;g3b1488b6e23_2_253"/>
          <p:cNvSpPr txBox="1"/>
          <p:nvPr/>
        </p:nvSpPr>
        <p:spPr>
          <a:xfrm>
            <a:off x="532475" y="988025"/>
            <a:ext cx="4271100" cy="1046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800">
                <a:solidFill>
                  <a:srgbClr val="F18E00"/>
                </a:solidFill>
                <a:latin typeface="Merriweather Black"/>
                <a:ea typeface="Merriweather Black"/>
                <a:cs typeface="Merriweather Black"/>
                <a:sym typeface="Merriweather Black"/>
              </a:rPr>
              <a:t>Respondenten: </a:t>
            </a:r>
            <a:r>
              <a:rPr lang="en" sz="800">
                <a:solidFill>
                  <a:schemeClr val="dk1"/>
                </a:solidFill>
                <a:latin typeface="Open Sans"/>
                <a:ea typeface="Open Sans"/>
                <a:cs typeface="Open Sans"/>
                <a:sym typeface="Open Sans"/>
                <a:extLst>
                  <a:ext uri="http://customooxmlschemas.google.com/">
                    <go:slidesCustomData xmlns:go="http://customooxmlschemas.google.com/" textRoundtripDataId="34"/>
                  </a:ext>
                </a:extLst>
              </a:rPr>
              <a:t>82</a:t>
            </a:r>
            <a:r>
              <a:rPr lang="en" sz="800">
                <a:solidFill>
                  <a:schemeClr val="dk1"/>
                </a:solidFill>
                <a:latin typeface="Open Sans"/>
                <a:ea typeface="Open Sans"/>
                <a:cs typeface="Open Sans"/>
                <a:sym typeface="Open Sans"/>
              </a:rPr>
              <a:t>8 </a:t>
            </a:r>
            <a:endParaRPr sz="8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8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800">
              <a:solidFill>
                <a:schemeClr val="dk1"/>
              </a:solidFill>
              <a:latin typeface="Open Sans Light"/>
              <a:ea typeface="Open Sans Light"/>
              <a:cs typeface="Open Sans Light"/>
              <a:sym typeface="Open Sans Light"/>
            </a:endParaRPr>
          </a:p>
          <a:p>
            <a:pPr indent="457200" lvl="0" marL="0" rtl="0" algn="l">
              <a:lnSpc>
                <a:spcPct val="150000"/>
              </a:lnSpc>
              <a:spcBef>
                <a:spcPts val="0"/>
              </a:spcBef>
              <a:spcAft>
                <a:spcPts val="0"/>
              </a:spcAft>
              <a:buNone/>
            </a:pPr>
            <a:r>
              <a:t/>
            </a:r>
            <a:endParaRPr sz="800">
              <a:solidFill>
                <a:srgbClr val="FF0000"/>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i="1" sz="800">
              <a:solidFill>
                <a:schemeClr val="dk1"/>
              </a:solidFill>
              <a:latin typeface="Open Sans"/>
              <a:ea typeface="Open Sans"/>
              <a:cs typeface="Open Sans"/>
              <a:sym typeface="Open Sans"/>
            </a:endParaRPr>
          </a:p>
        </p:txBody>
      </p:sp>
      <p:sp>
        <p:nvSpPr>
          <p:cNvPr id="415" name="Google Shape;415;g3b1488b6e23_2_253"/>
          <p:cNvSpPr txBox="1"/>
          <p:nvPr/>
        </p:nvSpPr>
        <p:spPr>
          <a:xfrm rot="5400000">
            <a:off x="6604617" y="2600613"/>
            <a:ext cx="4542900" cy="480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solidFill>
                  <a:srgbClr val="EFF5F2"/>
                </a:solidFill>
                <a:latin typeface="Open Sans ExtraBold"/>
                <a:ea typeface="Open Sans ExtraBold"/>
                <a:cs typeface="Open Sans ExtraBold"/>
                <a:sym typeface="Open Sans ExtraBold"/>
              </a:rPr>
              <a:t>Data</a:t>
            </a:r>
            <a:endParaRPr i="1">
              <a:solidFill>
                <a:srgbClr val="EFF5F2"/>
              </a:solidFill>
              <a:latin typeface="Open Sans"/>
              <a:ea typeface="Open Sans"/>
              <a:cs typeface="Open Sans"/>
              <a:sym typeface="Open Sans"/>
            </a:endParaRPr>
          </a:p>
        </p:txBody>
      </p:sp>
      <p:sp>
        <p:nvSpPr>
          <p:cNvPr id="416" name="Google Shape;416;g3b1488b6e23_2_253"/>
          <p:cNvSpPr txBox="1"/>
          <p:nvPr/>
        </p:nvSpPr>
        <p:spPr>
          <a:xfrm>
            <a:off x="532475" y="504300"/>
            <a:ext cx="82248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Wat is uw leeftijd?</a:t>
            </a:r>
            <a:r>
              <a:rPr lang="en">
                <a:solidFill>
                  <a:srgbClr val="343635"/>
                </a:solidFill>
                <a:latin typeface="Open Sans"/>
                <a:ea typeface="Open Sans"/>
                <a:cs typeface="Open Sans"/>
                <a:sym typeface="Open Sans"/>
              </a:rPr>
              <a:t> </a:t>
            </a:r>
            <a:endParaRPr i="1">
              <a:solidFill>
                <a:srgbClr val="343635"/>
              </a:solidFill>
              <a:latin typeface="Open Sans"/>
              <a:ea typeface="Open Sans"/>
              <a:cs typeface="Open Sans"/>
              <a:sym typeface="Open Sans"/>
            </a:endParaRPr>
          </a:p>
        </p:txBody>
      </p:sp>
      <p:sp>
        <p:nvSpPr>
          <p:cNvPr id="417" name="Google Shape;417;g3b1488b6e23_2_253"/>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418" name="Google Shape;418;g3b1488b6e23_2_253" title="Chart"/>
          <p:cNvPicPr preferRelativeResize="0"/>
          <p:nvPr/>
        </p:nvPicPr>
        <p:blipFill>
          <a:blip r:embed="rId3">
            <a:alphaModFix/>
          </a:blip>
          <a:stretch>
            <a:fillRect/>
          </a:stretch>
        </p:blipFill>
        <p:spPr>
          <a:xfrm>
            <a:off x="5901350" y="910763"/>
            <a:ext cx="2890225" cy="2994976"/>
          </a:xfrm>
          <a:prstGeom prst="rect">
            <a:avLst/>
          </a:prstGeom>
          <a:noFill/>
          <a:ln>
            <a:noFill/>
          </a:ln>
        </p:spPr>
      </p:pic>
      <p:graphicFrame>
        <p:nvGraphicFramePr>
          <p:cNvPr id="419" name="Google Shape;419;g3b1488b6e23_2_253"/>
          <p:cNvGraphicFramePr/>
          <p:nvPr/>
        </p:nvGraphicFramePr>
        <p:xfrm>
          <a:off x="612875" y="1354925"/>
          <a:ext cx="3000000" cy="3000000"/>
        </p:xfrm>
        <a:graphic>
          <a:graphicData uri="http://schemas.openxmlformats.org/drawingml/2006/table">
            <a:tbl>
              <a:tblPr>
                <a:noFill/>
                <a:tableStyleId>{1E132983-742F-48CD-8FA6-7850BA82DDBE}</a:tableStyleId>
              </a:tblPr>
              <a:tblGrid>
                <a:gridCol w="861700"/>
                <a:gridCol w="861700"/>
              </a:tblGrid>
              <a:tr h="316300">
                <a:tc>
                  <a:txBody>
                    <a:bodyPr/>
                    <a:lstStyle/>
                    <a:p>
                      <a:pPr indent="0" lvl="0" marL="0" rtl="0" algn="l">
                        <a:lnSpc>
                          <a:spcPct val="150000"/>
                        </a:lnSpc>
                        <a:spcBef>
                          <a:spcPts val="0"/>
                        </a:spcBef>
                        <a:spcAft>
                          <a:spcPts val="0"/>
                        </a:spcAft>
                        <a:buNone/>
                      </a:pPr>
                      <a:r>
                        <a:rPr b="1" lang="en" sz="800">
                          <a:solidFill>
                            <a:schemeClr val="dk1"/>
                          </a:solidFill>
                          <a:latin typeface="Open Sans"/>
                          <a:ea typeface="Open Sans"/>
                          <a:cs typeface="Open Sans"/>
                          <a:sym typeface="Open Sans"/>
                        </a:rPr>
                        <a:t>&lt;18 jaar</a:t>
                      </a:r>
                      <a:endParaRPr b="1" sz="1100">
                        <a:latin typeface="Open Sans"/>
                        <a:ea typeface="Open Sans"/>
                        <a:cs typeface="Open Sans"/>
                        <a:sym typeface="Open Sans"/>
                      </a:endParaRPr>
                    </a:p>
                  </a:txBody>
                  <a:tcPr marT="91425" marB="91425" marR="91425" marL="91425"/>
                </a:tc>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0,7%</a:t>
                      </a:r>
                      <a:endParaRPr b="1"/>
                    </a:p>
                  </a:txBody>
                  <a:tcPr marT="91425" marB="91425" marR="91425" marL="91425"/>
                </a:tc>
              </a:tr>
              <a:tr h="341400">
                <a:tc>
                  <a:txBody>
                    <a:bodyPr/>
                    <a:lstStyle/>
                    <a:p>
                      <a:pPr indent="0" lvl="0" marL="0" rtl="0" algn="l">
                        <a:lnSpc>
                          <a:spcPct val="150000"/>
                        </a:lnSpc>
                        <a:spcBef>
                          <a:spcPts val="0"/>
                        </a:spcBef>
                        <a:spcAft>
                          <a:spcPts val="0"/>
                        </a:spcAft>
                        <a:buNone/>
                      </a:pPr>
                      <a:r>
                        <a:rPr b="1" lang="en" sz="800">
                          <a:solidFill>
                            <a:schemeClr val="dk1"/>
                          </a:solidFill>
                          <a:latin typeface="Open Sans"/>
                          <a:ea typeface="Open Sans"/>
                          <a:cs typeface="Open Sans"/>
                          <a:sym typeface="Open Sans"/>
                        </a:rPr>
                        <a:t>18-29 jaar</a:t>
                      </a:r>
                      <a:endParaRPr b="1"/>
                    </a:p>
                  </a:txBody>
                  <a:tcPr marT="91425" marB="91425" marR="91425" marL="91425"/>
                </a:tc>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6,1% </a:t>
                      </a:r>
                      <a:endParaRPr b="1"/>
                    </a:p>
                  </a:txBody>
                  <a:tcPr marT="91425" marB="91425" marR="91425" marL="91425"/>
                </a:tc>
              </a:tr>
              <a:tr h="341400">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30-49 jaar</a:t>
                      </a:r>
                      <a:endParaRPr b="1"/>
                    </a:p>
                  </a:txBody>
                  <a:tcPr marT="91425" marB="91425" marR="91425" marL="91425"/>
                </a:tc>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23,5%</a:t>
                      </a:r>
                      <a:endParaRPr b="1"/>
                    </a:p>
                  </a:txBody>
                  <a:tcPr marT="91425" marB="91425" marR="91425" marL="91425"/>
                </a:tc>
              </a:tr>
              <a:tr h="341400">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50-65 jaar</a:t>
                      </a:r>
                      <a:endParaRPr b="1"/>
                    </a:p>
                  </a:txBody>
                  <a:tcPr marT="91425" marB="91425" marR="91425" marL="91425"/>
                </a:tc>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37,2%</a:t>
                      </a:r>
                      <a:endParaRPr b="1"/>
                    </a:p>
                  </a:txBody>
                  <a:tcPr marT="91425" marB="91425" marR="91425" marL="91425"/>
                </a:tc>
              </a:tr>
              <a:tr h="341400">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65-80 jaar</a:t>
                      </a:r>
                      <a:endParaRPr b="1"/>
                    </a:p>
                  </a:txBody>
                  <a:tcPr marT="91425" marB="91425" marR="91425" marL="91425"/>
                </a:tc>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28,4%</a:t>
                      </a:r>
                      <a:endParaRPr b="1"/>
                    </a:p>
                  </a:txBody>
                  <a:tcPr marT="91425" marB="91425" marR="91425" marL="91425"/>
                </a:tc>
              </a:tr>
              <a:tr h="341400">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80+ jaar	</a:t>
                      </a:r>
                      <a:endParaRPr b="1"/>
                    </a:p>
                  </a:txBody>
                  <a:tcPr marT="91425" marB="91425" marR="91425" marL="91425"/>
                </a:tc>
                <a:tc>
                  <a:txBody>
                    <a:bodyPr/>
                    <a:lstStyle/>
                    <a:p>
                      <a:pPr indent="0" lvl="0" marL="0" rtl="0" algn="l">
                        <a:lnSpc>
                          <a:spcPct val="150000"/>
                        </a:lnSpc>
                        <a:spcBef>
                          <a:spcPts val="0"/>
                        </a:spcBef>
                        <a:spcAft>
                          <a:spcPts val="0"/>
                        </a:spcAft>
                        <a:buClr>
                          <a:schemeClr val="dk1"/>
                        </a:buClr>
                        <a:buSzPts val="1100"/>
                        <a:buFont typeface="Arial"/>
                        <a:buNone/>
                      </a:pPr>
                      <a:r>
                        <a:rPr b="1" lang="en" sz="800">
                          <a:solidFill>
                            <a:schemeClr val="dk1"/>
                          </a:solidFill>
                          <a:latin typeface="Open Sans"/>
                          <a:ea typeface="Open Sans"/>
                          <a:cs typeface="Open Sans"/>
                          <a:sym typeface="Open Sans"/>
                        </a:rPr>
                        <a:t>4,1%</a:t>
                      </a:r>
                      <a:endParaRPr b="1"/>
                    </a:p>
                  </a:txBody>
                  <a:tcPr marT="91425" marB="91425" marR="91425" marL="91425"/>
                </a:tc>
              </a:tr>
            </a:tbl>
          </a:graphicData>
        </a:graphic>
      </p:graphicFrame>
      <p:pic>
        <p:nvPicPr>
          <p:cNvPr id="420" name="Google Shape;420;g3b1488b6e23_2_253" title="Chart"/>
          <p:cNvPicPr preferRelativeResize="0"/>
          <p:nvPr/>
        </p:nvPicPr>
        <p:blipFill>
          <a:blip r:embed="rId4">
            <a:alphaModFix/>
          </a:blip>
          <a:stretch>
            <a:fillRect/>
          </a:stretch>
        </p:blipFill>
        <p:spPr>
          <a:xfrm>
            <a:off x="3073251" y="954248"/>
            <a:ext cx="2828094" cy="29337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g3b1488b6e23_2_264" title="Chart"/>
          <p:cNvPicPr preferRelativeResize="0"/>
          <p:nvPr/>
        </p:nvPicPr>
        <p:blipFill>
          <a:blip r:embed="rId3">
            <a:alphaModFix/>
          </a:blip>
          <a:stretch>
            <a:fillRect/>
          </a:stretch>
        </p:blipFill>
        <p:spPr>
          <a:xfrm>
            <a:off x="3169751" y="355175"/>
            <a:ext cx="4456776" cy="4510951"/>
          </a:xfrm>
          <a:prstGeom prst="rect">
            <a:avLst/>
          </a:prstGeom>
          <a:noFill/>
          <a:ln>
            <a:noFill/>
          </a:ln>
        </p:spPr>
      </p:pic>
      <p:sp>
        <p:nvSpPr>
          <p:cNvPr id="426" name="Google Shape;426;g3b1488b6e23_2_264"/>
          <p:cNvSpPr txBox="1"/>
          <p:nvPr/>
        </p:nvSpPr>
        <p:spPr>
          <a:xfrm>
            <a:off x="532475" y="504300"/>
            <a:ext cx="21294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Waar woont u? </a:t>
            </a:r>
            <a:endParaRPr i="1">
              <a:solidFill>
                <a:srgbClr val="343635"/>
              </a:solidFill>
              <a:latin typeface="Open Sans ExtraBold"/>
              <a:ea typeface="Open Sans ExtraBold"/>
              <a:cs typeface="Open Sans ExtraBold"/>
              <a:sym typeface="Open Sans ExtraBold"/>
            </a:endParaRPr>
          </a:p>
        </p:txBody>
      </p:sp>
      <p:sp>
        <p:nvSpPr>
          <p:cNvPr id="427" name="Google Shape;427;g3b1488b6e23_2_264"/>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4"/>
          <p:cNvSpPr txBox="1"/>
          <p:nvPr/>
        </p:nvSpPr>
        <p:spPr>
          <a:xfrm>
            <a:off x="532489" y="1081200"/>
            <a:ext cx="8064900" cy="1104888"/>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Sterke groei Brainportregio (chipindustrie)</a:t>
            </a:r>
            <a:endParaRPr/>
          </a:p>
          <a:p>
            <a:pPr indent="-311150" lvl="0" marL="457200" marR="0" rtl="0" algn="l">
              <a:lnSpc>
                <a:spcPct val="115000"/>
              </a:lnSpc>
              <a:spcBef>
                <a:spcPts val="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Grote regionale woning- en werkvraag</a:t>
            </a:r>
            <a:endParaRPr/>
          </a:p>
          <a:p>
            <a:pPr indent="-311150" lvl="0" marL="457200" marR="0" rtl="0" algn="l">
              <a:lnSpc>
                <a:spcPct val="115000"/>
              </a:lnSpc>
              <a:spcBef>
                <a:spcPts val="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Afspraken vastgelegd in de Ontwikkelstrategie Zuidoost-Brabant (OSZOB)</a:t>
            </a:r>
            <a:endParaRPr/>
          </a:p>
          <a:p>
            <a:pPr indent="-311150" lvl="0" marL="457200" marR="0" rtl="0" algn="l">
              <a:lnSpc>
                <a:spcPct val="115000"/>
              </a:lnSpc>
              <a:spcBef>
                <a:spcPts val="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Focus op groei bij goed bereikbare knooppunten </a:t>
            </a:r>
            <a:endParaRPr b="0" i="0" sz="1300" u="none" cap="none" strike="noStrike">
              <a:solidFill>
                <a:schemeClr val="dk1"/>
              </a:solidFill>
              <a:latin typeface="Open Sans Light"/>
              <a:ea typeface="Open Sans Light"/>
              <a:cs typeface="Open Sans Light"/>
              <a:sym typeface="Open Sans Light"/>
            </a:endParaRPr>
          </a:p>
        </p:txBody>
      </p:sp>
      <p:sp>
        <p:nvSpPr>
          <p:cNvPr id="134" name="Google Shape;134;p4"/>
          <p:cNvSpPr txBox="1"/>
          <p:nvPr/>
        </p:nvSpPr>
        <p:spPr>
          <a:xfrm>
            <a:off x="532475" y="504300"/>
            <a:ext cx="7626000" cy="57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2000" u="none" cap="none" strike="noStrike">
                <a:solidFill>
                  <a:srgbClr val="38761D"/>
                </a:solidFill>
                <a:latin typeface="Open Sans ExtraBold"/>
                <a:ea typeface="Open Sans ExtraBold"/>
                <a:cs typeface="Open Sans ExtraBold"/>
                <a:sym typeface="Open Sans ExtraBold"/>
              </a:rPr>
              <a:t>Waarom Maarheeze als knoop?</a:t>
            </a:r>
            <a:endParaRPr b="0" i="0" sz="2000" u="none" cap="none" strike="noStrike">
              <a:solidFill>
                <a:srgbClr val="38761D"/>
              </a:solidFill>
              <a:latin typeface="Open Sans ExtraBold"/>
              <a:ea typeface="Open Sans ExtraBold"/>
              <a:cs typeface="Open Sans ExtraBold"/>
              <a:sym typeface="Open Sans ExtraBold"/>
            </a:endParaRPr>
          </a:p>
          <a:p>
            <a:pPr indent="0" lvl="0" marL="0" marR="0" rtl="0" algn="l">
              <a:lnSpc>
                <a:spcPct val="100000"/>
              </a:lnSpc>
              <a:spcBef>
                <a:spcPts val="0"/>
              </a:spcBef>
              <a:spcAft>
                <a:spcPts val="0"/>
              </a:spcAft>
              <a:buClr>
                <a:schemeClr val="dk1"/>
              </a:buClr>
              <a:buSzPts val="1100"/>
              <a:buFont typeface="Arial"/>
              <a:buNone/>
            </a:pPr>
            <a:r>
              <a:t/>
            </a:r>
            <a:endParaRPr b="0" i="0" sz="2000" u="none" cap="none" strike="noStrike">
              <a:solidFill>
                <a:srgbClr val="343635"/>
              </a:solidFill>
              <a:latin typeface="Open Sans ExtraBold"/>
              <a:ea typeface="Open Sans ExtraBold"/>
              <a:cs typeface="Open Sans ExtraBold"/>
              <a:sym typeface="Open Sans ExtraBold"/>
            </a:endParaRPr>
          </a:p>
        </p:txBody>
      </p:sp>
      <p:sp>
        <p:nvSpPr>
          <p:cNvPr id="135" name="Google Shape;135;p4"/>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fontScale="77500" lnSpcReduction="20000"/>
          </a:bodyPr>
          <a:lstStyle/>
          <a:p>
            <a:pPr indent="0" lvl="0" marL="0" rtl="0" algn="r">
              <a:lnSpc>
                <a:spcPct val="100000"/>
              </a:lnSpc>
              <a:spcBef>
                <a:spcPts val="0"/>
              </a:spcBef>
              <a:spcAft>
                <a:spcPts val="0"/>
              </a:spcAft>
              <a:buSzPct val="100000"/>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3b1488b6e23_2_270"/>
          <p:cNvSpPr txBox="1"/>
          <p:nvPr/>
        </p:nvSpPr>
        <p:spPr>
          <a:xfrm>
            <a:off x="532475" y="504300"/>
            <a:ext cx="33363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Vanuit welk belang denkt u mee</a:t>
            </a:r>
            <a:r>
              <a:rPr lang="en">
                <a:solidFill>
                  <a:srgbClr val="343635"/>
                </a:solidFill>
                <a:latin typeface="Open Sans ExtraBold"/>
                <a:ea typeface="Open Sans ExtraBold"/>
                <a:cs typeface="Open Sans ExtraBold"/>
                <a:sym typeface="Open Sans ExtraBold"/>
              </a:rPr>
              <a:t>?</a:t>
            </a:r>
            <a:r>
              <a:rPr lang="en">
                <a:solidFill>
                  <a:srgbClr val="343635"/>
                </a:solidFill>
                <a:latin typeface="Open Sans"/>
                <a:ea typeface="Open Sans"/>
                <a:cs typeface="Open Sans"/>
                <a:sym typeface="Open Sans"/>
              </a:rPr>
              <a:t> </a:t>
            </a:r>
            <a:br>
              <a:rPr lang="en">
                <a:solidFill>
                  <a:srgbClr val="343635"/>
                </a:solidFill>
                <a:latin typeface="Open Sans"/>
                <a:ea typeface="Open Sans"/>
                <a:cs typeface="Open Sans"/>
                <a:sym typeface="Open Sans"/>
              </a:rPr>
            </a:br>
            <a:r>
              <a:rPr i="1" lang="en" sz="1100">
                <a:solidFill>
                  <a:srgbClr val="343635"/>
                </a:solidFill>
                <a:latin typeface="Open Sans"/>
                <a:ea typeface="Open Sans"/>
                <a:cs typeface="Open Sans"/>
                <a:sym typeface="Open Sans"/>
              </a:rPr>
              <a:t>Er zijn meerdere antwoorden mogelijk.</a:t>
            </a:r>
            <a:endParaRPr i="1" sz="1100">
              <a:solidFill>
                <a:srgbClr val="343635"/>
              </a:solidFill>
              <a:latin typeface="Open Sans"/>
              <a:ea typeface="Open Sans"/>
              <a:cs typeface="Open Sans"/>
              <a:sym typeface="Open Sans"/>
            </a:endParaRPr>
          </a:p>
        </p:txBody>
      </p:sp>
      <p:sp>
        <p:nvSpPr>
          <p:cNvPr id="433" name="Google Shape;433;g3b1488b6e23_2_270"/>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434" name="Google Shape;434;g3b1488b6e23_2_270"/>
          <p:cNvSpPr/>
          <p:nvPr/>
        </p:nvSpPr>
        <p:spPr>
          <a:xfrm>
            <a:off x="3646901" y="941625"/>
            <a:ext cx="4782000" cy="371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35" name="Google Shape;435;g3b1488b6e23_2_270" title="Chart"/>
          <p:cNvPicPr preferRelativeResize="0"/>
          <p:nvPr/>
        </p:nvPicPr>
        <p:blipFill>
          <a:blip r:embed="rId3">
            <a:alphaModFix/>
          </a:blip>
          <a:stretch>
            <a:fillRect/>
          </a:stretch>
        </p:blipFill>
        <p:spPr>
          <a:xfrm>
            <a:off x="3722325" y="949520"/>
            <a:ext cx="4746525" cy="38921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493F">
            <a:alpha val="60380"/>
          </a:srgbClr>
        </a:solidFill>
      </p:bgPr>
    </p:bg>
    <p:spTree>
      <p:nvGrpSpPr>
        <p:cNvPr id="439" name="Shape 439"/>
        <p:cNvGrpSpPr/>
        <p:nvPr/>
      </p:nvGrpSpPr>
      <p:grpSpPr>
        <a:xfrm>
          <a:off x="0" y="0"/>
          <a:ext cx="0" cy="0"/>
          <a:chOff x="0" y="0"/>
          <a:chExt cx="0" cy="0"/>
        </a:xfrm>
      </p:grpSpPr>
      <p:sp>
        <p:nvSpPr>
          <p:cNvPr id="440" name="Google Shape;440;g3b1488b6e23_2_277"/>
          <p:cNvSpPr txBox="1"/>
          <p:nvPr/>
        </p:nvSpPr>
        <p:spPr>
          <a:xfrm>
            <a:off x="532475" y="1143254"/>
            <a:ext cx="4976700" cy="27177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lang="en" sz="1000">
                <a:solidFill>
                  <a:schemeClr val="lt1"/>
                </a:solidFill>
                <a:latin typeface="Open Sans Light"/>
                <a:ea typeface="Open Sans Light"/>
                <a:cs typeface="Open Sans Light"/>
                <a:sym typeface="Open Sans Light"/>
              </a:rPr>
              <a:t>Vragen:</a:t>
            </a:r>
            <a:endParaRPr sz="1000">
              <a:solidFill>
                <a:schemeClr val="lt1"/>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lang="en" sz="1000">
                <a:solidFill>
                  <a:schemeClr val="lt1"/>
                </a:solidFill>
                <a:latin typeface="Open Sans Light"/>
                <a:ea typeface="Open Sans Light"/>
                <a:cs typeface="Open Sans Light"/>
                <a:sym typeface="Open Sans Light"/>
              </a:rPr>
              <a:t>14.	</a:t>
            </a:r>
            <a:r>
              <a:rPr lang="en" sz="1000">
                <a:solidFill>
                  <a:schemeClr val="lt1"/>
                </a:solidFill>
                <a:latin typeface="Open Sans Light"/>
                <a:ea typeface="Open Sans Light"/>
                <a:cs typeface="Open Sans Light"/>
                <a:sym typeface="Open Sans Light"/>
              </a:rPr>
              <a:t>Wat vindt u ervan om Maarheeze te laten groeien met woningen en </a:t>
            </a:r>
            <a:br>
              <a:rPr lang="en" sz="1000">
                <a:solidFill>
                  <a:schemeClr val="lt1"/>
                </a:solidFill>
                <a:latin typeface="Open Sans Light"/>
                <a:ea typeface="Open Sans Light"/>
                <a:cs typeface="Open Sans Light"/>
                <a:sym typeface="Open Sans Light"/>
              </a:rPr>
            </a:br>
            <a:r>
              <a:rPr lang="en" sz="1000">
                <a:solidFill>
                  <a:schemeClr val="lt1"/>
                </a:solidFill>
                <a:latin typeface="Open Sans Light"/>
                <a:ea typeface="Open Sans Light"/>
                <a:cs typeface="Open Sans Light"/>
                <a:sym typeface="Open Sans Light"/>
              </a:rPr>
              <a:t>	voorzieningen?</a:t>
            </a:r>
            <a:endParaRPr sz="1000">
              <a:solidFill>
                <a:schemeClr val="lt1"/>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lang="en" sz="1000">
                <a:solidFill>
                  <a:schemeClr val="lt1"/>
                </a:solidFill>
                <a:latin typeface="Open Sans Light"/>
                <a:ea typeface="Open Sans Light"/>
                <a:cs typeface="Open Sans Light"/>
                <a:sym typeface="Open Sans Light"/>
              </a:rPr>
              <a:t>15.	Scenario 1500: wat zijn kansen en positieve elementen?</a:t>
            </a:r>
            <a:endParaRPr sz="1000">
              <a:solidFill>
                <a:schemeClr val="lt1"/>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lang="en" sz="1000">
                <a:solidFill>
                  <a:schemeClr val="lt1"/>
                </a:solidFill>
                <a:latin typeface="Open Sans Light"/>
                <a:ea typeface="Open Sans Light"/>
                <a:cs typeface="Open Sans Light"/>
                <a:sym typeface="Open Sans Light"/>
              </a:rPr>
              <a:t>16.	Heeft u zorgen bij het scenario van 1500 woningen, zo ja welke?</a:t>
            </a:r>
            <a:endParaRPr sz="1000">
              <a:solidFill>
                <a:schemeClr val="lt1"/>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lang="en" sz="1000">
                <a:solidFill>
                  <a:schemeClr val="lt1"/>
                </a:solidFill>
                <a:latin typeface="Open Sans Light"/>
                <a:ea typeface="Open Sans Light"/>
                <a:cs typeface="Open Sans Light"/>
                <a:sym typeface="Open Sans Light"/>
              </a:rPr>
              <a:t>17.	Scenario 3000: wat zijn kansen en positieve elementen?</a:t>
            </a:r>
            <a:endParaRPr sz="1000">
              <a:solidFill>
                <a:schemeClr val="lt1"/>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lang="en" sz="1000">
                <a:solidFill>
                  <a:schemeClr val="lt1"/>
                </a:solidFill>
                <a:latin typeface="Open Sans Light"/>
                <a:ea typeface="Open Sans Light"/>
                <a:cs typeface="Open Sans Light"/>
                <a:sym typeface="Open Sans Light"/>
              </a:rPr>
              <a:t>18.	Heeft u zorgen bij het scenario van 3000 woningen, zo ja welke?</a:t>
            </a:r>
            <a:endParaRPr sz="1000">
              <a:solidFill>
                <a:schemeClr val="lt1"/>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lang="en" sz="1000">
                <a:solidFill>
                  <a:schemeClr val="lt1"/>
                </a:solidFill>
                <a:latin typeface="Open Sans Light"/>
                <a:ea typeface="Open Sans Light"/>
                <a:cs typeface="Open Sans Light"/>
                <a:sym typeface="Open Sans Light"/>
              </a:rPr>
              <a:t>19.	Scenario 5000: wat zijn kansen en positieve elementen?</a:t>
            </a:r>
            <a:endParaRPr sz="1000">
              <a:solidFill>
                <a:schemeClr val="lt1"/>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lang="en" sz="1000">
                <a:solidFill>
                  <a:schemeClr val="lt1"/>
                </a:solidFill>
                <a:latin typeface="Open Sans Light"/>
                <a:ea typeface="Open Sans Light"/>
                <a:cs typeface="Open Sans Light"/>
                <a:sym typeface="Open Sans Light"/>
              </a:rPr>
              <a:t>20.	Heeft u zorgen bij het scenario van 5000 woningen, zo ja welke?</a:t>
            </a:r>
            <a:endParaRPr sz="1000">
              <a:solidFill>
                <a:schemeClr val="lt1"/>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lang="en" sz="1000">
                <a:solidFill>
                  <a:schemeClr val="lt1"/>
                </a:solidFill>
                <a:latin typeface="Open Sans Light"/>
                <a:ea typeface="Open Sans Light"/>
                <a:cs typeface="Open Sans Light"/>
                <a:sym typeface="Open Sans Light"/>
              </a:rPr>
              <a:t>21.	Heeft u naar aanleiding van de getoonde gespreksscenario's nog vragen? </a:t>
            </a:r>
            <a:br>
              <a:rPr lang="en" sz="1000">
                <a:solidFill>
                  <a:schemeClr val="lt1"/>
                </a:solidFill>
                <a:latin typeface="Open Sans Light"/>
                <a:ea typeface="Open Sans Light"/>
                <a:cs typeface="Open Sans Light"/>
                <a:sym typeface="Open Sans Light"/>
              </a:rPr>
            </a:br>
            <a:r>
              <a:rPr lang="en" sz="1000">
                <a:solidFill>
                  <a:schemeClr val="lt1"/>
                </a:solidFill>
                <a:latin typeface="Open Sans Light"/>
                <a:ea typeface="Open Sans Light"/>
                <a:cs typeface="Open Sans Light"/>
                <a:sym typeface="Open Sans Light"/>
              </a:rPr>
              <a:t>	(Niet verplicht)</a:t>
            </a:r>
            <a:endParaRPr sz="1000">
              <a:solidFill>
                <a:schemeClr val="lt1"/>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1000">
              <a:solidFill>
                <a:schemeClr val="lt1"/>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t/>
            </a:r>
            <a:endParaRPr b="1" i="1" sz="1900">
              <a:solidFill>
                <a:schemeClr val="lt1"/>
              </a:solidFill>
              <a:latin typeface="Merriweather"/>
              <a:ea typeface="Merriweather"/>
              <a:cs typeface="Merriweather"/>
              <a:sym typeface="Merriweather"/>
            </a:endParaRPr>
          </a:p>
        </p:txBody>
      </p:sp>
      <p:sp>
        <p:nvSpPr>
          <p:cNvPr id="441" name="Google Shape;441;g3b1488b6e23_2_277"/>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rgbClr val="EFF5F2"/>
                </a:solidFill>
                <a:latin typeface="Merriweather"/>
                <a:ea typeface="Merriweather"/>
                <a:cs typeface="Merriweather"/>
                <a:sym typeface="Merriweather"/>
              </a:rPr>
              <a:t>Resultaten vragenlijst</a:t>
            </a:r>
            <a:endParaRPr b="1" sz="1000">
              <a:solidFill>
                <a:srgbClr val="EFF5F2"/>
              </a:solidFill>
              <a:latin typeface="Merriweather"/>
              <a:ea typeface="Merriweather"/>
              <a:cs typeface="Merriweather"/>
              <a:sym typeface="Merriweather"/>
            </a:endParaRPr>
          </a:p>
        </p:txBody>
      </p:sp>
      <p:sp>
        <p:nvSpPr>
          <p:cNvPr id="442" name="Google Shape;442;g3b1488b6e23_2_277"/>
          <p:cNvSpPr txBox="1"/>
          <p:nvPr/>
        </p:nvSpPr>
        <p:spPr>
          <a:xfrm>
            <a:off x="532475" y="504300"/>
            <a:ext cx="84216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300">
                <a:solidFill>
                  <a:schemeClr val="lt1"/>
                </a:solidFill>
                <a:latin typeface="Open Sans ExtraBold"/>
                <a:ea typeface="Open Sans ExtraBold"/>
                <a:cs typeface="Open Sans ExtraBold"/>
                <a:sym typeface="Open Sans ExtraBold"/>
              </a:rPr>
              <a:t>Gespreksscenario’s voor de toekomst van Maarheeze</a:t>
            </a:r>
            <a:endParaRPr sz="2300">
              <a:solidFill>
                <a:schemeClr val="lt1"/>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sz="2300">
              <a:solidFill>
                <a:schemeClr val="lt1"/>
              </a:solidFill>
              <a:latin typeface="Open Sans ExtraBold"/>
              <a:ea typeface="Open Sans ExtraBold"/>
              <a:cs typeface="Open Sans ExtraBold"/>
              <a:sym typeface="Open Sans ExtraBold"/>
            </a:endParaRPr>
          </a:p>
        </p:txBody>
      </p:sp>
      <p:sp>
        <p:nvSpPr>
          <p:cNvPr id="443" name="Google Shape;443;g3b1488b6e23_2_277"/>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444" name="Google Shape;444;g3b1488b6e23_2_277" title="Scherm­afbeelding 2025-11-27 om 17.42.28.png"/>
          <p:cNvPicPr preferRelativeResize="0"/>
          <p:nvPr/>
        </p:nvPicPr>
        <p:blipFill>
          <a:blip r:embed="rId3">
            <a:alphaModFix/>
          </a:blip>
          <a:stretch>
            <a:fillRect/>
          </a:stretch>
        </p:blipFill>
        <p:spPr>
          <a:xfrm>
            <a:off x="6292925" y="1051675"/>
            <a:ext cx="2138247" cy="37575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3b1488b6e23_2_285"/>
          <p:cNvSpPr txBox="1"/>
          <p:nvPr/>
        </p:nvSpPr>
        <p:spPr>
          <a:xfrm>
            <a:off x="532475" y="504300"/>
            <a:ext cx="49641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Wat vindt u ervan om Maarheeze te laten groeien met woningen en voorzieningen?</a:t>
            </a:r>
            <a:endParaRPr i="1">
              <a:solidFill>
                <a:srgbClr val="343635"/>
              </a:solidFill>
              <a:latin typeface="Open Sans"/>
              <a:ea typeface="Open Sans"/>
              <a:cs typeface="Open Sans"/>
              <a:sym typeface="Open Sans"/>
            </a:endParaRPr>
          </a:p>
        </p:txBody>
      </p:sp>
      <p:sp>
        <p:nvSpPr>
          <p:cNvPr id="450" name="Google Shape;450;g3b1488b6e23_2_285"/>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451" name="Google Shape;451;g3b1488b6e23_2_285" title="Chart"/>
          <p:cNvPicPr preferRelativeResize="0"/>
          <p:nvPr/>
        </p:nvPicPr>
        <p:blipFill>
          <a:blip r:embed="rId3">
            <a:alphaModFix/>
          </a:blip>
          <a:stretch>
            <a:fillRect/>
          </a:stretch>
        </p:blipFill>
        <p:spPr>
          <a:xfrm>
            <a:off x="4141149" y="1058075"/>
            <a:ext cx="3814050" cy="3915749"/>
          </a:xfrm>
          <a:prstGeom prst="rect">
            <a:avLst/>
          </a:prstGeom>
          <a:noFill/>
          <a:ln>
            <a:noFill/>
          </a:ln>
        </p:spPr>
      </p:pic>
      <p:sp>
        <p:nvSpPr>
          <p:cNvPr id="452" name="Google Shape;452;g3b1488b6e23_2_285"/>
          <p:cNvSpPr txBox="1"/>
          <p:nvPr/>
        </p:nvSpPr>
        <p:spPr>
          <a:xfrm>
            <a:off x="630550" y="3529150"/>
            <a:ext cx="3510600" cy="2444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rgbClr val="343635"/>
                </a:solidFill>
                <a:latin typeface="Open Sans Light"/>
                <a:ea typeface="Open Sans Light"/>
                <a:cs typeface="Open Sans Light"/>
                <a:sym typeface="Open Sans Light"/>
              </a:rPr>
              <a:t>Positief over groei. </a:t>
            </a:r>
            <a:r>
              <a:rPr lang="en" sz="1000">
                <a:solidFill>
                  <a:schemeClr val="dk1"/>
                </a:solidFill>
                <a:latin typeface="Open Sans Light"/>
                <a:ea typeface="Open Sans Light"/>
                <a:cs typeface="Open Sans Light"/>
                <a:sym typeface="Open Sans Light"/>
              </a:rPr>
              <a:t>Enkele kanttekeningen of vragen wat betreft locaties of andere ruimtelijke keuzes.</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t/>
            </a:r>
            <a:endParaRPr sz="1000">
              <a:solidFill>
                <a:srgbClr val="343635"/>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Open Sans Light"/>
                <a:ea typeface="Open Sans Light"/>
                <a:cs typeface="Open Sans Light"/>
                <a:sym typeface="Open Sans Light"/>
              </a:rPr>
              <a:t>Niet duidelijk positief of negatief, of geen mening. </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Open Sans Light"/>
                <a:ea typeface="Open Sans Light"/>
                <a:cs typeface="Open Sans Light"/>
                <a:sym typeface="Open Sans Light"/>
              </a:rPr>
              <a:t>Negatief over groei.</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Open Sans Light"/>
              <a:ea typeface="Open Sans Light"/>
              <a:cs typeface="Open Sans Light"/>
              <a:sym typeface="Open Sans Light"/>
            </a:endParaRPr>
          </a:p>
        </p:txBody>
      </p:sp>
      <p:sp>
        <p:nvSpPr>
          <p:cNvPr id="453" name="Google Shape;453;g3b1488b6e23_2_285"/>
          <p:cNvSpPr/>
          <p:nvPr/>
        </p:nvSpPr>
        <p:spPr>
          <a:xfrm>
            <a:off x="304850" y="3630875"/>
            <a:ext cx="325800" cy="325800"/>
          </a:xfrm>
          <a:prstGeom prst="rect">
            <a:avLst/>
          </a:prstGeom>
          <a:solidFill>
            <a:srgbClr val="B7D7A8"/>
          </a:solidFill>
          <a:ln>
            <a:noFill/>
          </a:ln>
        </p:spPr>
        <p:txBody>
          <a:bodyPr anchorCtr="0" anchor="ctr" bIns="76650" lIns="76650" spcFirstLastPara="1" rIns="76650" wrap="square" tIns="76650">
            <a:noAutofit/>
          </a:bodyPr>
          <a:lstStyle/>
          <a:p>
            <a:pPr indent="0" lvl="0" marL="0" rtl="0" algn="ctr">
              <a:spcBef>
                <a:spcPts val="0"/>
              </a:spcBef>
              <a:spcAft>
                <a:spcPts val="0"/>
              </a:spcAft>
              <a:buNone/>
            </a:pPr>
            <a:r>
              <a:t/>
            </a:r>
            <a:endParaRPr sz="1173">
              <a:highlight>
                <a:srgbClr val="B7D7A8"/>
              </a:highlight>
            </a:endParaRPr>
          </a:p>
        </p:txBody>
      </p:sp>
      <p:sp>
        <p:nvSpPr>
          <p:cNvPr id="454" name="Google Shape;454;g3b1488b6e23_2_285"/>
          <p:cNvSpPr/>
          <p:nvPr/>
        </p:nvSpPr>
        <p:spPr>
          <a:xfrm>
            <a:off x="304850" y="4174066"/>
            <a:ext cx="325800" cy="325800"/>
          </a:xfrm>
          <a:prstGeom prst="rect">
            <a:avLst/>
          </a:prstGeom>
          <a:solidFill>
            <a:srgbClr val="F9CB9C"/>
          </a:solidFill>
          <a:ln>
            <a:noFill/>
          </a:ln>
        </p:spPr>
        <p:txBody>
          <a:bodyPr anchorCtr="0" anchor="ctr" bIns="76650" lIns="76650" spcFirstLastPara="1" rIns="76650" wrap="square" tIns="76650">
            <a:noAutofit/>
          </a:bodyPr>
          <a:lstStyle/>
          <a:p>
            <a:pPr indent="0" lvl="0" marL="0" rtl="0" algn="ctr">
              <a:spcBef>
                <a:spcPts val="0"/>
              </a:spcBef>
              <a:spcAft>
                <a:spcPts val="0"/>
              </a:spcAft>
              <a:buNone/>
            </a:pPr>
            <a:r>
              <a:t/>
            </a:r>
            <a:endParaRPr sz="1173">
              <a:highlight>
                <a:srgbClr val="B7D7A8"/>
              </a:highlight>
            </a:endParaRPr>
          </a:p>
        </p:txBody>
      </p:sp>
      <p:sp>
        <p:nvSpPr>
          <p:cNvPr id="455" name="Google Shape;455;g3b1488b6e23_2_285"/>
          <p:cNvSpPr/>
          <p:nvPr/>
        </p:nvSpPr>
        <p:spPr>
          <a:xfrm>
            <a:off x="304850" y="4682734"/>
            <a:ext cx="325800" cy="325800"/>
          </a:xfrm>
          <a:prstGeom prst="rect">
            <a:avLst/>
          </a:prstGeom>
          <a:solidFill>
            <a:srgbClr val="F4CDCC"/>
          </a:solidFill>
          <a:ln>
            <a:noFill/>
          </a:ln>
        </p:spPr>
        <p:txBody>
          <a:bodyPr anchorCtr="0" anchor="ctr" bIns="76650" lIns="76650" spcFirstLastPara="1" rIns="76650" wrap="square" tIns="76650">
            <a:noAutofit/>
          </a:bodyPr>
          <a:lstStyle/>
          <a:p>
            <a:pPr indent="0" lvl="0" marL="0" rtl="0" algn="ctr">
              <a:spcBef>
                <a:spcPts val="0"/>
              </a:spcBef>
              <a:spcAft>
                <a:spcPts val="0"/>
              </a:spcAft>
              <a:buNone/>
            </a:pPr>
            <a:r>
              <a:t/>
            </a:r>
            <a:endParaRPr sz="1173">
              <a:highlight>
                <a:srgbClr val="B7D7A8"/>
              </a:high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3b1488b6e23_2_295"/>
          <p:cNvSpPr txBox="1"/>
          <p:nvPr/>
        </p:nvSpPr>
        <p:spPr>
          <a:xfrm>
            <a:off x="532475" y="504300"/>
            <a:ext cx="49641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Wat vindt u ervan om Maarheeze te laten groeien met woningen en voorzieningen?</a:t>
            </a:r>
            <a:endParaRPr i="1">
              <a:solidFill>
                <a:srgbClr val="343635"/>
              </a:solidFill>
              <a:latin typeface="Open Sans"/>
              <a:ea typeface="Open Sans"/>
              <a:cs typeface="Open Sans"/>
              <a:sym typeface="Open Sans"/>
            </a:endParaRPr>
          </a:p>
        </p:txBody>
      </p:sp>
      <p:sp>
        <p:nvSpPr>
          <p:cNvPr id="461" name="Google Shape;461;g3b1488b6e23_2_295"/>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462" name="Google Shape;462;g3b1488b6e23_2_295"/>
          <p:cNvSpPr txBox="1"/>
          <p:nvPr/>
        </p:nvSpPr>
        <p:spPr>
          <a:xfrm>
            <a:off x="532475" y="1269550"/>
            <a:ext cx="7436100" cy="3494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rgbClr val="1F1F1F"/>
                </a:solidFill>
                <a:latin typeface="Open Sans"/>
                <a:ea typeface="Open Sans"/>
                <a:cs typeface="Open Sans"/>
                <a:sym typeface="Open Sans"/>
              </a:rPr>
              <a:t>Groei lijkt onvermijdelijk</a:t>
            </a:r>
            <a:endParaRPr b="1" sz="1000">
              <a:solidFill>
                <a:srgbClr val="1F1F1F"/>
              </a:solidFill>
              <a:latin typeface="Open Sans"/>
              <a:ea typeface="Open Sans"/>
              <a:cs typeface="Open Sans"/>
              <a:sym typeface="Open Sans"/>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Er is een duidelijk draagvlak voor ontwikkeling, maar deze wens gaat veelal hand in hand met een sterke behoefte om het unieke, gemoedelijke en kleinschalige karakter van het dorp te behouden.</a:t>
            </a:r>
            <a:endParaRPr sz="1000">
              <a:solidFill>
                <a:srgbClr val="1F1F1F"/>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1000">
              <a:solidFill>
                <a:srgbClr val="1F1F1F"/>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rgbClr val="1F1F1F"/>
                </a:solidFill>
                <a:latin typeface="Open Sans"/>
                <a:ea typeface="Open Sans"/>
                <a:cs typeface="Open Sans"/>
                <a:sym typeface="Open Sans"/>
              </a:rPr>
              <a:t>Groei wordt als noodzakelijk gezien:</a:t>
            </a:r>
            <a:endParaRPr b="1" sz="1000">
              <a:solidFill>
                <a:srgbClr val="1F1F1F"/>
              </a:solidFill>
              <a:latin typeface="Open Sans"/>
              <a:ea typeface="Open Sans"/>
              <a:cs typeface="Open Sans"/>
              <a:sym typeface="Open Sans"/>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Groei is belangrijk om de leefbaarheid en voorzieningen op peil te houden.</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Groei biedt kansen voor het toevoegen van variatie in woningen en het aantrekken van meer bedrijvigheid.</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Groei geeft bewoners (m.n. jongeren en senioren) de kans in Maarheeze te blijven. </a:t>
            </a:r>
            <a:endParaRPr sz="1000">
              <a:solidFill>
                <a:srgbClr val="1F1F1F"/>
              </a:solidFill>
              <a:latin typeface="Open Sans Light"/>
              <a:ea typeface="Open Sans Light"/>
              <a:cs typeface="Open Sans Light"/>
              <a:sym typeface="Open Sans Light"/>
            </a:endParaRPr>
          </a:p>
          <a:p>
            <a:pPr indent="0" lvl="0" marL="0" rtl="0" algn="l">
              <a:lnSpc>
                <a:spcPct val="150000"/>
              </a:lnSpc>
              <a:spcBef>
                <a:spcPts val="1200"/>
              </a:spcBef>
              <a:spcAft>
                <a:spcPts val="0"/>
              </a:spcAft>
              <a:buNone/>
            </a:pPr>
            <a:r>
              <a:rPr b="1" lang="en" sz="1000">
                <a:solidFill>
                  <a:srgbClr val="1F1F1F"/>
                </a:solidFill>
                <a:latin typeface="Open Sans"/>
                <a:ea typeface="Open Sans"/>
                <a:cs typeface="Open Sans"/>
                <a:sym typeface="Open Sans"/>
              </a:rPr>
              <a:t>Voorkeur voor een gematigd scenario:</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Een beperkte uitbreiding, zoals 1500 of minder woningen, wordt gezien als de beste balans tussen het </a:t>
            </a:r>
            <a:br>
              <a:rPr lang="en" sz="1000">
                <a:solidFill>
                  <a:srgbClr val="1F1F1F"/>
                </a:solidFill>
                <a:latin typeface="Open Sans Light"/>
                <a:ea typeface="Open Sans Light"/>
                <a:cs typeface="Open Sans Light"/>
                <a:sym typeface="Open Sans Light"/>
              </a:rPr>
            </a:br>
            <a:r>
              <a:rPr lang="en" sz="1000">
                <a:solidFill>
                  <a:srgbClr val="1F1F1F"/>
                </a:solidFill>
                <a:latin typeface="Open Sans Light"/>
                <a:ea typeface="Open Sans Light"/>
                <a:cs typeface="Open Sans Light"/>
                <a:sym typeface="Open Sans Light"/>
              </a:rPr>
              <a:t>realiseren van nieuwe kansen en het behoud van het huidige dorpsgevoel.</a:t>
            </a:r>
            <a:endParaRPr sz="1000">
              <a:solidFill>
                <a:srgbClr val="1F1F1F"/>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rgbClr val="1F1F1F"/>
              </a:buClr>
              <a:buSzPts val="1000"/>
              <a:buFont typeface="Open Sans Light"/>
              <a:buChar char="●"/>
            </a:pPr>
            <a:r>
              <a:rPr lang="en" sz="1000">
                <a:solidFill>
                  <a:srgbClr val="1F1F1F"/>
                </a:solidFill>
                <a:latin typeface="Open Sans Light"/>
                <a:ea typeface="Open Sans Light"/>
                <a:cs typeface="Open Sans Light"/>
                <a:sym typeface="Open Sans Light"/>
              </a:rPr>
              <a:t>Inwoners vrezen dat te grootschalige plannen leiden tot onwenselijke 'verstedelijking' en het verlies </a:t>
            </a:r>
            <a:br>
              <a:rPr lang="en" sz="1000">
                <a:solidFill>
                  <a:srgbClr val="1F1F1F"/>
                </a:solidFill>
                <a:latin typeface="Open Sans Light"/>
                <a:ea typeface="Open Sans Light"/>
                <a:cs typeface="Open Sans Light"/>
                <a:sym typeface="Open Sans Light"/>
              </a:rPr>
            </a:br>
            <a:r>
              <a:rPr lang="en" sz="1000">
                <a:solidFill>
                  <a:srgbClr val="1F1F1F"/>
                </a:solidFill>
                <a:latin typeface="Open Sans Light"/>
                <a:ea typeface="Open Sans Light"/>
                <a:cs typeface="Open Sans Light"/>
                <a:sym typeface="Open Sans Light"/>
              </a:rPr>
              <a:t>van het gemoedelijke en kleinschalige karakter van Maarheeze.</a:t>
            </a:r>
            <a:endParaRPr sz="1000">
              <a:solidFill>
                <a:srgbClr val="1F1F1F"/>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3b1488b6e23_2_301"/>
          <p:cNvSpPr txBox="1"/>
          <p:nvPr/>
        </p:nvSpPr>
        <p:spPr>
          <a:xfrm>
            <a:off x="532475" y="504300"/>
            <a:ext cx="70422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Reactie op s</a:t>
            </a:r>
            <a:r>
              <a:rPr lang="en">
                <a:solidFill>
                  <a:srgbClr val="343635"/>
                </a:solidFill>
                <a:latin typeface="Open Sans ExtraBold"/>
                <a:ea typeface="Open Sans ExtraBold"/>
                <a:cs typeface="Open Sans ExtraBold"/>
                <a:sym typeface="Open Sans ExtraBold"/>
              </a:rPr>
              <a:t>cenario met 1500 nieuwe woningen</a:t>
            </a:r>
            <a:endParaRPr i="1">
              <a:solidFill>
                <a:srgbClr val="343635"/>
              </a:solidFill>
              <a:latin typeface="Open Sans"/>
              <a:ea typeface="Open Sans"/>
              <a:cs typeface="Open Sans"/>
              <a:sym typeface="Open Sans"/>
            </a:endParaRPr>
          </a:p>
        </p:txBody>
      </p:sp>
      <p:sp>
        <p:nvSpPr>
          <p:cNvPr id="468" name="Google Shape;468;g3b1488b6e23_2_301"/>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469" name="Google Shape;469;g3b1488b6e23_2_301" title="afbeelding (13).jpg"/>
          <p:cNvPicPr preferRelativeResize="0"/>
          <p:nvPr/>
        </p:nvPicPr>
        <p:blipFill>
          <a:blip r:embed="rId3">
            <a:alphaModFix/>
          </a:blip>
          <a:stretch>
            <a:fillRect/>
          </a:stretch>
        </p:blipFill>
        <p:spPr>
          <a:xfrm>
            <a:off x="6022151" y="1081199"/>
            <a:ext cx="2765723" cy="3911849"/>
          </a:xfrm>
          <a:prstGeom prst="rect">
            <a:avLst/>
          </a:prstGeom>
          <a:noFill/>
          <a:ln>
            <a:noFill/>
          </a:ln>
        </p:spPr>
      </p:pic>
      <p:pic>
        <p:nvPicPr>
          <p:cNvPr id="470" name="Google Shape;470;g3b1488b6e23_2_301" title="Chart"/>
          <p:cNvPicPr preferRelativeResize="0"/>
          <p:nvPr/>
        </p:nvPicPr>
        <p:blipFill>
          <a:blip r:embed="rId4">
            <a:alphaModFix/>
          </a:blip>
          <a:stretch>
            <a:fillRect/>
          </a:stretch>
        </p:blipFill>
        <p:spPr>
          <a:xfrm>
            <a:off x="606250" y="1010825"/>
            <a:ext cx="4293549" cy="2654830"/>
          </a:xfrm>
          <a:prstGeom prst="rect">
            <a:avLst/>
          </a:prstGeom>
          <a:noFill/>
          <a:ln>
            <a:noFill/>
          </a:ln>
        </p:spPr>
      </p:pic>
      <p:sp>
        <p:nvSpPr>
          <p:cNvPr id="471" name="Google Shape;471;g3b1488b6e23_2_301"/>
          <p:cNvSpPr txBox="1"/>
          <p:nvPr/>
        </p:nvSpPr>
        <p:spPr>
          <a:xfrm>
            <a:off x="931950" y="3853975"/>
            <a:ext cx="4016700" cy="244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800">
                <a:solidFill>
                  <a:srgbClr val="343635"/>
                </a:solidFill>
                <a:latin typeface="Open Sans Light"/>
                <a:ea typeface="Open Sans Light"/>
                <a:cs typeface="Open Sans Light"/>
                <a:sym typeface="Open Sans Light"/>
              </a:rPr>
              <a:t>Positief over scenario. </a:t>
            </a:r>
            <a:r>
              <a:rPr lang="en" sz="800">
                <a:solidFill>
                  <a:schemeClr val="dk1"/>
                </a:solidFill>
                <a:latin typeface="Open Sans Light"/>
                <a:ea typeface="Open Sans Light"/>
                <a:cs typeface="Open Sans Light"/>
                <a:sym typeface="Open Sans Light"/>
              </a:rPr>
              <a:t>Enkele kanttekeningen of vragen wat betreft locaties of andere ruimtelijke keuzes.</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rgbClr val="343635"/>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Niet duidelijk positief of negatief, of geen mening. </a:t>
            </a:r>
            <a:r>
              <a:rPr lang="en" sz="800">
                <a:solidFill>
                  <a:schemeClr val="dk1"/>
                </a:solidFill>
                <a:latin typeface="Open Sans Light"/>
                <a:ea typeface="Open Sans Light"/>
                <a:cs typeface="Open Sans Light"/>
                <a:sym typeface="Open Sans Light"/>
              </a:rPr>
              <a:t>Veel kanttekeningen en vragen over scenario.</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Negatief over scenario.</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p:txBody>
      </p:sp>
      <p:sp>
        <p:nvSpPr>
          <p:cNvPr id="472" name="Google Shape;472;g3b1488b6e23_2_301"/>
          <p:cNvSpPr/>
          <p:nvPr/>
        </p:nvSpPr>
        <p:spPr>
          <a:xfrm>
            <a:off x="651148" y="3939625"/>
            <a:ext cx="280800" cy="280800"/>
          </a:xfrm>
          <a:prstGeom prst="rect">
            <a:avLst/>
          </a:prstGeom>
          <a:solidFill>
            <a:srgbClr val="B7D7A8"/>
          </a:solidFill>
          <a:ln>
            <a:noFill/>
          </a:ln>
        </p:spPr>
        <p:txBody>
          <a:bodyPr anchorCtr="0" anchor="ctr" bIns="66075" lIns="66075" spcFirstLastPara="1" rIns="66075" wrap="square" tIns="66075">
            <a:noAutofit/>
          </a:bodyPr>
          <a:lstStyle/>
          <a:p>
            <a:pPr indent="0" lvl="0" marL="0" rtl="0" algn="ctr">
              <a:spcBef>
                <a:spcPts val="0"/>
              </a:spcBef>
              <a:spcAft>
                <a:spcPts val="0"/>
              </a:spcAft>
              <a:buNone/>
            </a:pPr>
            <a:r>
              <a:t/>
            </a:r>
            <a:endParaRPr sz="1011">
              <a:highlight>
                <a:srgbClr val="B7D7A8"/>
              </a:highlight>
            </a:endParaRPr>
          </a:p>
        </p:txBody>
      </p:sp>
      <p:sp>
        <p:nvSpPr>
          <p:cNvPr id="473" name="Google Shape;473;g3b1488b6e23_2_301"/>
          <p:cNvSpPr/>
          <p:nvPr/>
        </p:nvSpPr>
        <p:spPr>
          <a:xfrm>
            <a:off x="651148" y="4348007"/>
            <a:ext cx="280800" cy="280800"/>
          </a:xfrm>
          <a:prstGeom prst="rect">
            <a:avLst/>
          </a:prstGeom>
          <a:solidFill>
            <a:srgbClr val="F9CB9C"/>
          </a:solidFill>
          <a:ln>
            <a:noFill/>
          </a:ln>
        </p:spPr>
        <p:txBody>
          <a:bodyPr anchorCtr="0" anchor="ctr" bIns="66075" lIns="66075" spcFirstLastPara="1" rIns="66075" wrap="square" tIns="66075">
            <a:noAutofit/>
          </a:bodyPr>
          <a:lstStyle/>
          <a:p>
            <a:pPr indent="0" lvl="0" marL="0" rtl="0" algn="ctr">
              <a:spcBef>
                <a:spcPts val="0"/>
              </a:spcBef>
              <a:spcAft>
                <a:spcPts val="0"/>
              </a:spcAft>
              <a:buNone/>
            </a:pPr>
            <a:r>
              <a:t/>
            </a:r>
            <a:endParaRPr sz="1011">
              <a:highlight>
                <a:srgbClr val="B7D7A8"/>
              </a:highlight>
            </a:endParaRPr>
          </a:p>
        </p:txBody>
      </p:sp>
      <p:sp>
        <p:nvSpPr>
          <p:cNvPr id="474" name="Google Shape;474;g3b1488b6e23_2_301"/>
          <p:cNvSpPr/>
          <p:nvPr/>
        </p:nvSpPr>
        <p:spPr>
          <a:xfrm>
            <a:off x="651148" y="4756374"/>
            <a:ext cx="280800" cy="280800"/>
          </a:xfrm>
          <a:prstGeom prst="rect">
            <a:avLst/>
          </a:prstGeom>
          <a:solidFill>
            <a:srgbClr val="F4CDCC"/>
          </a:solidFill>
          <a:ln>
            <a:noFill/>
          </a:ln>
        </p:spPr>
        <p:txBody>
          <a:bodyPr anchorCtr="0" anchor="ctr" bIns="66075" lIns="66075" spcFirstLastPara="1" rIns="66075" wrap="square" tIns="66075">
            <a:noAutofit/>
          </a:bodyPr>
          <a:lstStyle/>
          <a:p>
            <a:pPr indent="0" lvl="0" marL="0" rtl="0" algn="ctr">
              <a:spcBef>
                <a:spcPts val="0"/>
              </a:spcBef>
              <a:spcAft>
                <a:spcPts val="0"/>
              </a:spcAft>
              <a:buNone/>
            </a:pPr>
            <a:r>
              <a:t/>
            </a:r>
            <a:endParaRPr sz="1011">
              <a:highlight>
                <a:srgbClr val="B7D7A8"/>
              </a:high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3b1488b6e23_2_312"/>
          <p:cNvSpPr txBox="1"/>
          <p:nvPr/>
        </p:nvSpPr>
        <p:spPr>
          <a:xfrm>
            <a:off x="532475" y="504300"/>
            <a:ext cx="70422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Wat zijn volgens u de </a:t>
            </a:r>
            <a:r>
              <a:rPr lang="en" u="sng">
                <a:solidFill>
                  <a:srgbClr val="343635"/>
                </a:solidFill>
                <a:latin typeface="Open Sans ExtraBold"/>
                <a:ea typeface="Open Sans ExtraBold"/>
                <a:cs typeface="Open Sans ExtraBold"/>
                <a:sym typeface="Open Sans ExtraBold"/>
              </a:rPr>
              <a:t>kansen en positieve elementen</a:t>
            </a:r>
            <a:r>
              <a:rPr lang="en">
                <a:solidFill>
                  <a:srgbClr val="343635"/>
                </a:solidFill>
                <a:latin typeface="Open Sans ExtraBold"/>
                <a:ea typeface="Open Sans ExtraBold"/>
                <a:cs typeface="Open Sans ExtraBold"/>
                <a:sym typeface="Open Sans ExtraBold"/>
              </a:rPr>
              <a:t> die het scenario met 1500 nieuwe woningen met zich meebrengt?</a:t>
            </a:r>
            <a:endParaRPr i="1">
              <a:solidFill>
                <a:srgbClr val="343635"/>
              </a:solidFill>
              <a:latin typeface="Open Sans"/>
              <a:ea typeface="Open Sans"/>
              <a:cs typeface="Open Sans"/>
              <a:sym typeface="Open Sans"/>
            </a:endParaRPr>
          </a:p>
        </p:txBody>
      </p:sp>
      <p:sp>
        <p:nvSpPr>
          <p:cNvPr id="480" name="Google Shape;480;g3b1488b6e23_2_312"/>
          <p:cNvSpPr txBox="1"/>
          <p:nvPr/>
        </p:nvSpPr>
        <p:spPr>
          <a:xfrm>
            <a:off x="532475" y="1296425"/>
            <a:ext cx="6739200" cy="3570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Een beheersbaar scenario</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Minder grootschalige impact op dorp.</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Minder belasting voor infrastructuur en leefomgeving.</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Groei blijft in verhouding tot dorpskarakter.</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Minder verlies van groen dan bij grotere scenario's.</a:t>
            </a:r>
            <a:endParaRPr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b="1"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Het behoud van natuur en groene ruimte is een groot voordeel</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Natuur blijft grotendeels intact.</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Bestaande wandel- en fietsgebieden blijven behouden.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Minder risico op aantasting van groenstructuren.</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Een gematigde groei kan zorgen voor betere voorzieningen en meer levendigheid</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Kans op uitbreiding of verbetering van voorzieningen.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Meer draagvlak voor horeca, sport en cultuur.</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Kans op betere ontsluiting en OV-gebruik (station).</a:t>
            </a:r>
            <a:endParaRPr sz="1000">
              <a:solidFill>
                <a:schemeClr val="dk1"/>
              </a:solidFill>
              <a:latin typeface="Open Sans"/>
              <a:ea typeface="Open Sans"/>
              <a:cs typeface="Open Sans"/>
              <a:sym typeface="Open Sans"/>
            </a:endParaRPr>
          </a:p>
        </p:txBody>
      </p:sp>
      <p:sp>
        <p:nvSpPr>
          <p:cNvPr id="481" name="Google Shape;481;g3b1488b6e23_2_312"/>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3b1488b6e23_2_318"/>
          <p:cNvSpPr txBox="1"/>
          <p:nvPr/>
        </p:nvSpPr>
        <p:spPr>
          <a:xfrm>
            <a:off x="532475" y="504300"/>
            <a:ext cx="66576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Heeft u </a:t>
            </a:r>
            <a:r>
              <a:rPr lang="en" u="sng">
                <a:solidFill>
                  <a:srgbClr val="343635"/>
                </a:solidFill>
                <a:latin typeface="Open Sans ExtraBold"/>
                <a:ea typeface="Open Sans ExtraBold"/>
                <a:cs typeface="Open Sans ExtraBold"/>
                <a:sym typeface="Open Sans ExtraBold"/>
              </a:rPr>
              <a:t>zorgen</a:t>
            </a:r>
            <a:r>
              <a:rPr lang="en">
                <a:solidFill>
                  <a:srgbClr val="343635"/>
                </a:solidFill>
                <a:latin typeface="Open Sans ExtraBold"/>
                <a:ea typeface="Open Sans ExtraBold"/>
                <a:cs typeface="Open Sans ExtraBold"/>
                <a:sym typeface="Open Sans ExtraBold"/>
              </a:rPr>
              <a:t> bij het scenario van 1500 woningen, zo ja welke?</a:t>
            </a:r>
            <a:endParaRPr i="1">
              <a:solidFill>
                <a:srgbClr val="343635"/>
              </a:solidFill>
              <a:latin typeface="Open Sans"/>
              <a:ea typeface="Open Sans"/>
              <a:cs typeface="Open Sans"/>
              <a:sym typeface="Open Sans"/>
            </a:endParaRPr>
          </a:p>
        </p:txBody>
      </p:sp>
      <p:sp>
        <p:nvSpPr>
          <p:cNvPr id="487" name="Google Shape;487;g3b1488b6e23_2_318"/>
          <p:cNvSpPr txBox="1"/>
          <p:nvPr/>
        </p:nvSpPr>
        <p:spPr>
          <a:xfrm>
            <a:off x="532475" y="1294200"/>
            <a:ext cx="7629600" cy="3801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Groei van 1500 woningen tast natuur, rust en dorpse karakter aan</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Angst voor verlies van landschap.</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Minder rust rondom Kamersven / Pan / Tipke.</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Daling kwaliteit van wandel- en fietsgebieden.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Grootschaligheid past niet bij huidige schaal van Maarheeze.</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b="1"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De infrastructuur en verkeersveiligheid kunnen dit niet aan</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Meer sluipverkeer.</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Philipsweg / Koenraadweg / Stationsstraat worden overbelast.</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Onveilige verkeerssituaties voor fietsers en kinderen.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Parkeerdruk in het centrum neemt toe.</a:t>
            </a:r>
            <a:br>
              <a:rPr lang="en" sz="1000">
                <a:solidFill>
                  <a:schemeClr val="dk1"/>
                </a:solidFill>
                <a:latin typeface="Open Sans Light"/>
                <a:ea typeface="Open Sans Light"/>
                <a:cs typeface="Open Sans Light"/>
                <a:sym typeface="Open Sans Light"/>
              </a:rPr>
            </a:br>
            <a:endParaRPr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Voorzieningen, zorg en veiligheid raken overbelast.</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Onzekerheid of voorzieningen meeveranderen.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Vrees voor toename van onveiligheid.</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1000">
              <a:solidFill>
                <a:schemeClr val="dk1"/>
              </a:solidFill>
              <a:latin typeface="Open Sans"/>
              <a:ea typeface="Open Sans"/>
              <a:cs typeface="Open Sans"/>
              <a:sym typeface="Open Sans"/>
            </a:endParaRPr>
          </a:p>
        </p:txBody>
      </p:sp>
      <p:sp>
        <p:nvSpPr>
          <p:cNvPr id="488" name="Google Shape;488;g3b1488b6e23_2_318"/>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3b1488b6e23_2_324"/>
          <p:cNvSpPr txBox="1"/>
          <p:nvPr/>
        </p:nvSpPr>
        <p:spPr>
          <a:xfrm>
            <a:off x="532475" y="504300"/>
            <a:ext cx="70422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Reactie op scenario met 3000 nieuwe woningen</a:t>
            </a:r>
            <a:endParaRPr i="1">
              <a:solidFill>
                <a:srgbClr val="343635"/>
              </a:solidFill>
              <a:latin typeface="Open Sans"/>
              <a:ea typeface="Open Sans"/>
              <a:cs typeface="Open Sans"/>
              <a:sym typeface="Open Sans"/>
            </a:endParaRPr>
          </a:p>
        </p:txBody>
      </p:sp>
      <p:sp>
        <p:nvSpPr>
          <p:cNvPr id="494" name="Google Shape;494;g3b1488b6e23_2_324"/>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495" name="Google Shape;495;g3b1488b6e23_2_324" title="afbeelding (1).jpg"/>
          <p:cNvPicPr preferRelativeResize="0"/>
          <p:nvPr/>
        </p:nvPicPr>
        <p:blipFill>
          <a:blip r:embed="rId3">
            <a:alphaModFix/>
          </a:blip>
          <a:stretch>
            <a:fillRect/>
          </a:stretch>
        </p:blipFill>
        <p:spPr>
          <a:xfrm>
            <a:off x="6022148" y="1007225"/>
            <a:ext cx="2765723" cy="3911803"/>
          </a:xfrm>
          <a:prstGeom prst="rect">
            <a:avLst/>
          </a:prstGeom>
          <a:noFill/>
          <a:ln>
            <a:noFill/>
          </a:ln>
        </p:spPr>
      </p:pic>
      <p:sp>
        <p:nvSpPr>
          <p:cNvPr id="496" name="Google Shape;496;g3b1488b6e23_2_324"/>
          <p:cNvSpPr txBox="1"/>
          <p:nvPr/>
        </p:nvSpPr>
        <p:spPr>
          <a:xfrm>
            <a:off x="931950" y="3853975"/>
            <a:ext cx="4016700" cy="244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800">
                <a:solidFill>
                  <a:srgbClr val="343635"/>
                </a:solidFill>
                <a:latin typeface="Open Sans Light"/>
                <a:ea typeface="Open Sans Light"/>
                <a:cs typeface="Open Sans Light"/>
                <a:sym typeface="Open Sans Light"/>
              </a:rPr>
              <a:t>Positief over scenario. </a:t>
            </a:r>
            <a:r>
              <a:rPr lang="en" sz="800">
                <a:solidFill>
                  <a:schemeClr val="dk1"/>
                </a:solidFill>
                <a:latin typeface="Open Sans Light"/>
                <a:ea typeface="Open Sans Light"/>
                <a:cs typeface="Open Sans Light"/>
                <a:sym typeface="Open Sans Light"/>
              </a:rPr>
              <a:t>Enkele kanttekeningen of vragen wat betreft locaties of andere ruimtelijke keuzes.</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rgbClr val="343635"/>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Niet duidelijk positief of negatief, of geen mening. Veel kanttekeningen en vragen over scenario.</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Negatief over scenario.</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p:txBody>
      </p:sp>
      <p:sp>
        <p:nvSpPr>
          <p:cNvPr id="497" name="Google Shape;497;g3b1488b6e23_2_324"/>
          <p:cNvSpPr/>
          <p:nvPr/>
        </p:nvSpPr>
        <p:spPr>
          <a:xfrm>
            <a:off x="651148" y="3939625"/>
            <a:ext cx="280800" cy="280800"/>
          </a:xfrm>
          <a:prstGeom prst="rect">
            <a:avLst/>
          </a:prstGeom>
          <a:solidFill>
            <a:srgbClr val="B7D7A8"/>
          </a:solidFill>
          <a:ln>
            <a:noFill/>
          </a:ln>
        </p:spPr>
        <p:txBody>
          <a:bodyPr anchorCtr="0" anchor="ctr" bIns="66075" lIns="66075" spcFirstLastPara="1" rIns="66075" wrap="square" tIns="66075">
            <a:noAutofit/>
          </a:bodyPr>
          <a:lstStyle/>
          <a:p>
            <a:pPr indent="0" lvl="0" marL="0" rtl="0" algn="ctr">
              <a:spcBef>
                <a:spcPts val="0"/>
              </a:spcBef>
              <a:spcAft>
                <a:spcPts val="0"/>
              </a:spcAft>
              <a:buNone/>
            </a:pPr>
            <a:r>
              <a:t/>
            </a:r>
            <a:endParaRPr sz="1011">
              <a:highlight>
                <a:srgbClr val="B7D7A8"/>
              </a:highlight>
            </a:endParaRPr>
          </a:p>
        </p:txBody>
      </p:sp>
      <p:sp>
        <p:nvSpPr>
          <p:cNvPr id="498" name="Google Shape;498;g3b1488b6e23_2_324"/>
          <p:cNvSpPr/>
          <p:nvPr/>
        </p:nvSpPr>
        <p:spPr>
          <a:xfrm>
            <a:off x="651148" y="4348007"/>
            <a:ext cx="280800" cy="280800"/>
          </a:xfrm>
          <a:prstGeom prst="rect">
            <a:avLst/>
          </a:prstGeom>
          <a:solidFill>
            <a:srgbClr val="F9CB9C"/>
          </a:solidFill>
          <a:ln>
            <a:noFill/>
          </a:ln>
        </p:spPr>
        <p:txBody>
          <a:bodyPr anchorCtr="0" anchor="ctr" bIns="66075" lIns="66075" spcFirstLastPara="1" rIns="66075" wrap="square" tIns="66075">
            <a:noAutofit/>
          </a:bodyPr>
          <a:lstStyle/>
          <a:p>
            <a:pPr indent="0" lvl="0" marL="0" rtl="0" algn="ctr">
              <a:spcBef>
                <a:spcPts val="0"/>
              </a:spcBef>
              <a:spcAft>
                <a:spcPts val="0"/>
              </a:spcAft>
              <a:buNone/>
            </a:pPr>
            <a:r>
              <a:t/>
            </a:r>
            <a:endParaRPr sz="1011">
              <a:highlight>
                <a:srgbClr val="B7D7A8"/>
              </a:highlight>
            </a:endParaRPr>
          </a:p>
        </p:txBody>
      </p:sp>
      <p:sp>
        <p:nvSpPr>
          <p:cNvPr id="499" name="Google Shape;499;g3b1488b6e23_2_324"/>
          <p:cNvSpPr/>
          <p:nvPr/>
        </p:nvSpPr>
        <p:spPr>
          <a:xfrm>
            <a:off x="651148" y="4756374"/>
            <a:ext cx="280800" cy="280800"/>
          </a:xfrm>
          <a:prstGeom prst="rect">
            <a:avLst/>
          </a:prstGeom>
          <a:solidFill>
            <a:srgbClr val="F4CDCC"/>
          </a:solidFill>
          <a:ln>
            <a:noFill/>
          </a:ln>
        </p:spPr>
        <p:txBody>
          <a:bodyPr anchorCtr="0" anchor="ctr" bIns="66075" lIns="66075" spcFirstLastPara="1" rIns="66075" wrap="square" tIns="66075">
            <a:noAutofit/>
          </a:bodyPr>
          <a:lstStyle/>
          <a:p>
            <a:pPr indent="0" lvl="0" marL="0" rtl="0" algn="ctr">
              <a:spcBef>
                <a:spcPts val="0"/>
              </a:spcBef>
              <a:spcAft>
                <a:spcPts val="0"/>
              </a:spcAft>
              <a:buNone/>
            </a:pPr>
            <a:r>
              <a:t/>
            </a:r>
            <a:endParaRPr sz="1011">
              <a:highlight>
                <a:srgbClr val="B7D7A8"/>
              </a:highlight>
            </a:endParaRPr>
          </a:p>
        </p:txBody>
      </p:sp>
      <p:pic>
        <p:nvPicPr>
          <p:cNvPr id="500" name="Google Shape;500;g3b1488b6e23_2_324" title="Chart"/>
          <p:cNvPicPr preferRelativeResize="0"/>
          <p:nvPr/>
        </p:nvPicPr>
        <p:blipFill>
          <a:blip r:embed="rId4">
            <a:alphaModFix/>
          </a:blip>
          <a:stretch>
            <a:fillRect/>
          </a:stretch>
        </p:blipFill>
        <p:spPr>
          <a:xfrm>
            <a:off x="651150" y="1007225"/>
            <a:ext cx="2698326" cy="27703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g3b1488b6e23_2_335"/>
          <p:cNvSpPr txBox="1"/>
          <p:nvPr/>
        </p:nvSpPr>
        <p:spPr>
          <a:xfrm>
            <a:off x="532475" y="504300"/>
            <a:ext cx="70422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Wat zijn volgens u de </a:t>
            </a:r>
            <a:r>
              <a:rPr lang="en" u="sng">
                <a:solidFill>
                  <a:srgbClr val="343635"/>
                </a:solidFill>
                <a:latin typeface="Open Sans ExtraBold"/>
                <a:ea typeface="Open Sans ExtraBold"/>
                <a:cs typeface="Open Sans ExtraBold"/>
                <a:sym typeface="Open Sans ExtraBold"/>
              </a:rPr>
              <a:t>kansen en positieve elementen</a:t>
            </a:r>
            <a:r>
              <a:rPr lang="en">
                <a:solidFill>
                  <a:srgbClr val="343635"/>
                </a:solidFill>
                <a:latin typeface="Open Sans ExtraBold"/>
                <a:ea typeface="Open Sans ExtraBold"/>
                <a:cs typeface="Open Sans ExtraBold"/>
                <a:sym typeface="Open Sans ExtraBold"/>
              </a:rPr>
              <a:t> die het scenario met 3000 nieuwe woningen met zich meebrengt?</a:t>
            </a:r>
            <a:endParaRPr i="1">
              <a:solidFill>
                <a:srgbClr val="343635"/>
              </a:solidFill>
              <a:latin typeface="Open Sans"/>
              <a:ea typeface="Open Sans"/>
              <a:cs typeface="Open Sans"/>
              <a:sym typeface="Open Sans"/>
            </a:endParaRPr>
          </a:p>
        </p:txBody>
      </p:sp>
      <p:sp>
        <p:nvSpPr>
          <p:cNvPr id="506" name="Google Shape;506;g3b1488b6e23_2_335"/>
          <p:cNvSpPr txBox="1"/>
          <p:nvPr/>
        </p:nvSpPr>
        <p:spPr>
          <a:xfrm>
            <a:off x="532475" y="1296425"/>
            <a:ext cx="7188300" cy="4032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Meer woningen betekent meer voorzieningen en betere economische basis</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Grotere vraag → meer winkels, horeca en zorgvoorzieningen.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Meer draagvlak voor sport, cultuur en scholen.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Mogelijkheden voor OV-verbetering (station als grotere hub).</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Een grote groei kan zorgen voor betere regionale positie en economische kansen</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Maarheeze wordt aantrekkelijker voor bedrijven.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Industrieterrein / oude Philipsterrein kan beter benut worden.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Meer werkgelegenheid in eigen dorp.</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Kans op modernere infrastructuur.</a:t>
            </a:r>
            <a:br>
              <a:rPr lang="en" sz="1000">
                <a:solidFill>
                  <a:schemeClr val="dk1"/>
                </a:solidFill>
                <a:latin typeface="Open Sans Light"/>
                <a:ea typeface="Open Sans Light"/>
                <a:cs typeface="Open Sans Light"/>
                <a:sym typeface="Open Sans Light"/>
              </a:rPr>
            </a:br>
            <a:endParaRPr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Er zijn ook veel mensen die zeggen: ‘Geen enkele kans, dit is té groot</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extLst>
                  <a:ext uri="http://customooxmlschemas.google.com/">
                    <go:slidesCustomData xmlns:go="http://customooxmlschemas.google.com/" textRoundtripDataId="35"/>
                  </a:ext>
                </a:extLst>
              </a:rPr>
              <a:t>Scenario wordt door velen als onwenselijk of disproportioneel gezien.</a:t>
            </a:r>
            <a:endParaRPr sz="1000">
              <a:solidFill>
                <a:schemeClr val="dk1"/>
              </a:solidFill>
              <a:latin typeface="Open Sans Light"/>
              <a:ea typeface="Open Sans Light"/>
              <a:cs typeface="Open Sans Light"/>
              <a:sym typeface="Open Sans Light"/>
              <a:extLst>
                <a:ext uri="http://customooxmlschemas.google.com/">
                  <go:slidesCustomData xmlns:go="http://customooxmlschemas.google.com/" textRoundtripDataId="36"/>
                </a:ext>
              </a:extLs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extLst>
                  <a:ext uri="http://customooxmlschemas.google.com/">
                    <go:slidesCustomData xmlns:go="http://customooxmlschemas.google.com/" textRoundtripDataId="37"/>
                  </a:ext>
                </a:extLst>
              </a:rPr>
              <a:t>Te veel druk op leefbaarheid, verkeer en groen.</a:t>
            </a:r>
            <a:endParaRPr sz="1000">
              <a:solidFill>
                <a:schemeClr val="dk1"/>
              </a:solidFill>
              <a:latin typeface="Open Sans Light"/>
              <a:ea typeface="Open Sans Light"/>
              <a:cs typeface="Open Sans Light"/>
              <a:sym typeface="Open Sans Light"/>
              <a:extLst>
                <a:ext uri="http://customooxmlschemas.google.com/">
                  <go:slidesCustomData xmlns:go="http://customooxmlschemas.google.com/" textRoundtripDataId="38"/>
                </a:ext>
              </a:extLs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extLst>
                  <a:ext uri="http://customooxmlschemas.google.com/">
                    <go:slidesCustomData xmlns:go="http://customooxmlschemas.google.com/" textRoundtripDataId="39"/>
                  </a:ext>
                </a:extLst>
              </a:rPr>
              <a:t>Niet passend bij schaal en identiteit van het dorp.</a:t>
            </a:r>
            <a:endParaRPr sz="1000">
              <a:solidFill>
                <a:schemeClr val="dk1"/>
              </a:solidFill>
              <a:latin typeface="Open Sans Light"/>
              <a:ea typeface="Open Sans Light"/>
              <a:cs typeface="Open Sans Light"/>
              <a:sym typeface="Open Sans Light"/>
              <a:extLst>
                <a:ext uri="http://customooxmlschemas.google.com/">
                  <go:slidesCustomData xmlns:go="http://customooxmlschemas.google.com/" textRoundtripDataId="40"/>
                </a:ext>
              </a:extLs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extLst>
                  <a:ext uri="http://customooxmlschemas.google.com/">
                    <go:slidesCustomData xmlns:go="http://customooxmlschemas.google.com/" textRoundtripDataId="41"/>
                  </a:ext>
                </a:extLst>
              </a:rPr>
              <a:t>Zorgen overheersen zo sterk dat kansen niet worden gezien</a:t>
            </a:r>
            <a:r>
              <a:rPr lang="en" sz="1000">
                <a:solidFill>
                  <a:schemeClr val="dk1"/>
                </a:solidFill>
                <a:latin typeface="Open Sans Light"/>
                <a:ea typeface="Open Sans Light"/>
                <a:cs typeface="Open Sans Light"/>
                <a:sym typeface="Open Sans Light"/>
              </a:rPr>
              <a:t>.</a:t>
            </a:r>
            <a:endParaRPr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b="1" sz="1000">
              <a:solidFill>
                <a:schemeClr val="dk1"/>
              </a:solidFill>
              <a:latin typeface="Open Sans"/>
              <a:ea typeface="Open Sans"/>
              <a:cs typeface="Open Sans"/>
              <a:sym typeface="Open Sans"/>
            </a:endParaRPr>
          </a:p>
        </p:txBody>
      </p:sp>
      <p:sp>
        <p:nvSpPr>
          <p:cNvPr id="507" name="Google Shape;507;g3b1488b6e23_2_335"/>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3b1488b6e23_2_341"/>
          <p:cNvSpPr txBox="1"/>
          <p:nvPr/>
        </p:nvSpPr>
        <p:spPr>
          <a:xfrm>
            <a:off x="532475" y="504300"/>
            <a:ext cx="79371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Heeft u </a:t>
            </a:r>
            <a:r>
              <a:rPr lang="en" u="sng">
                <a:solidFill>
                  <a:srgbClr val="343635"/>
                </a:solidFill>
                <a:latin typeface="Open Sans ExtraBold"/>
                <a:ea typeface="Open Sans ExtraBold"/>
                <a:cs typeface="Open Sans ExtraBold"/>
                <a:sym typeface="Open Sans ExtraBold"/>
              </a:rPr>
              <a:t>zorgen</a:t>
            </a:r>
            <a:r>
              <a:rPr lang="en">
                <a:solidFill>
                  <a:srgbClr val="343635"/>
                </a:solidFill>
                <a:latin typeface="Open Sans ExtraBold"/>
                <a:ea typeface="Open Sans ExtraBold"/>
                <a:cs typeface="Open Sans ExtraBold"/>
                <a:sym typeface="Open Sans ExtraBold"/>
              </a:rPr>
              <a:t> bij het scenario van 3000 woningen, zo ja welke?</a:t>
            </a:r>
            <a:endParaRPr i="1">
              <a:solidFill>
                <a:srgbClr val="343635"/>
              </a:solidFill>
              <a:latin typeface="Open Sans"/>
              <a:ea typeface="Open Sans"/>
              <a:cs typeface="Open Sans"/>
              <a:sym typeface="Open Sans"/>
            </a:endParaRPr>
          </a:p>
        </p:txBody>
      </p:sp>
      <p:sp>
        <p:nvSpPr>
          <p:cNvPr id="513" name="Google Shape;513;g3b1488b6e23_2_341"/>
          <p:cNvSpPr txBox="1"/>
          <p:nvPr/>
        </p:nvSpPr>
        <p:spPr>
          <a:xfrm>
            <a:off x="532475" y="1058075"/>
            <a:ext cx="6901800" cy="4032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De infrastructuur kan dit nooit aan: het wordt chaos en onveiligheid</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Sluipverkeer wordt nóg erger.</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Onveilige kruisingen en oversteekplaatsen.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Parkeerdruk loopt volledig uit de hand.</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Station is nu al overbelast / onveilig.</a:t>
            </a:r>
            <a:br>
              <a:rPr lang="en" sz="1000">
                <a:solidFill>
                  <a:schemeClr val="dk1"/>
                </a:solidFill>
                <a:latin typeface="Open Sans Light"/>
                <a:ea typeface="Open Sans Light"/>
                <a:cs typeface="Open Sans Light"/>
                <a:sym typeface="Open Sans Light"/>
              </a:rPr>
            </a:br>
            <a:endParaRPr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Natuur, recreatie en open ruimte verdwijnen: het dorp raakt zijn ziel kwijt</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Kamersven, Pan, Tipke en buitengebied komen in gevaar.</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Minder ruimte voor wandelen, rust en natuurbeleving.</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Massaliteit voelt ‘stedelijk’, niet dorps.</a:t>
            </a:r>
            <a:br>
              <a:rPr lang="en" sz="1000">
                <a:solidFill>
                  <a:schemeClr val="dk1"/>
                </a:solidFill>
                <a:latin typeface="Open Sans Light"/>
                <a:ea typeface="Open Sans Light"/>
                <a:cs typeface="Open Sans Light"/>
                <a:sym typeface="Open Sans Light"/>
              </a:rPr>
            </a:br>
            <a:endParaRPr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Voorzieningen, veiligheid en sociale structuur lopen volledig vast</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Scholen, sport, kinderopvang en zorg kan dit niet verwerken.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Te weinig politie / toezicht.</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Vrees voor verloedering en druk op leefbaarheid.</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Sportvelden moeten wijken → grote weerstand.</a:t>
            </a:r>
            <a:endParaRPr sz="1000">
              <a:solidFill>
                <a:schemeClr val="dk1"/>
              </a:solidFill>
              <a:latin typeface="Open Sans"/>
              <a:ea typeface="Open Sans"/>
              <a:cs typeface="Open Sans"/>
              <a:sym typeface="Open Sans"/>
            </a:endParaRPr>
          </a:p>
          <a:p>
            <a:pPr indent="457200" lvl="0" marL="0" rtl="0" algn="l">
              <a:lnSpc>
                <a:spcPct val="150000"/>
              </a:lnSpc>
              <a:spcBef>
                <a:spcPts val="0"/>
              </a:spcBef>
              <a:spcAft>
                <a:spcPts val="0"/>
              </a:spcAft>
              <a:buNone/>
            </a:pPr>
            <a:r>
              <a:t/>
            </a:r>
            <a:endParaRPr sz="1000">
              <a:solidFill>
                <a:srgbClr val="F18E00"/>
              </a:solidFill>
              <a:latin typeface="Merriweather Black"/>
              <a:ea typeface="Merriweather Black"/>
              <a:cs typeface="Merriweather Black"/>
              <a:sym typeface="Merriweather Black"/>
            </a:endParaRPr>
          </a:p>
        </p:txBody>
      </p:sp>
      <p:sp>
        <p:nvSpPr>
          <p:cNvPr id="514" name="Google Shape;514;g3b1488b6e23_2_341"/>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5"/>
          <p:cNvSpPr txBox="1"/>
          <p:nvPr/>
        </p:nvSpPr>
        <p:spPr>
          <a:xfrm>
            <a:off x="532489" y="1081200"/>
            <a:ext cx="8064900" cy="1916135"/>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Gelegen op de as Eindhoven – Weert</a:t>
            </a:r>
            <a:endParaRPr/>
          </a:p>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Aangewezen als mogelijke knoop (naast o.a. Best en Geldrop)</a:t>
            </a:r>
            <a:endParaRPr/>
          </a:p>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Goede bereikbaarheid per: </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Trein, bus en fiets</a:t>
            </a:r>
            <a:endParaRPr/>
          </a:p>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Kansrijke locatie voor wonen, werken en voorzieningen</a:t>
            </a:r>
            <a:endParaRPr b="0" i="0" sz="1300" u="none" cap="none" strike="noStrike">
              <a:solidFill>
                <a:srgbClr val="FF0000"/>
              </a:solidFill>
              <a:latin typeface="Open Sans"/>
              <a:ea typeface="Open Sans"/>
              <a:cs typeface="Open Sans"/>
              <a:sym typeface="Open Sans"/>
            </a:endParaRPr>
          </a:p>
          <a:p>
            <a:pPr indent="0" lvl="0" marL="0" marR="0" rtl="0" algn="l">
              <a:lnSpc>
                <a:spcPct val="115000"/>
              </a:lnSpc>
              <a:spcBef>
                <a:spcPts val="1200"/>
              </a:spcBef>
              <a:spcAft>
                <a:spcPts val="1200"/>
              </a:spcAft>
              <a:buClr>
                <a:schemeClr val="dk1"/>
              </a:buClr>
              <a:buSzPts val="1100"/>
              <a:buFont typeface="Arial"/>
              <a:buNone/>
            </a:pPr>
            <a:r>
              <a:t/>
            </a:r>
            <a:endParaRPr b="0" i="0" sz="1300" u="none" cap="none" strike="noStrike">
              <a:solidFill>
                <a:srgbClr val="FF0000"/>
              </a:solidFill>
              <a:latin typeface="Open Sans Light"/>
              <a:ea typeface="Open Sans Light"/>
              <a:cs typeface="Open Sans Light"/>
              <a:sym typeface="Open Sans Light"/>
            </a:endParaRPr>
          </a:p>
        </p:txBody>
      </p:sp>
      <p:sp>
        <p:nvSpPr>
          <p:cNvPr id="141" name="Google Shape;141;p5"/>
          <p:cNvSpPr txBox="1"/>
          <p:nvPr/>
        </p:nvSpPr>
        <p:spPr>
          <a:xfrm>
            <a:off x="532475" y="504300"/>
            <a:ext cx="7626000" cy="57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2000" u="none" cap="none" strike="noStrike">
                <a:solidFill>
                  <a:srgbClr val="38761D"/>
                </a:solidFill>
                <a:latin typeface="Open Sans ExtraBold"/>
                <a:ea typeface="Open Sans ExtraBold"/>
                <a:cs typeface="Open Sans ExtraBold"/>
                <a:sym typeface="Open Sans ExtraBold"/>
              </a:rPr>
              <a:t>Maarheeze in de regio</a:t>
            </a:r>
            <a:endParaRPr b="0" i="0" sz="2000" u="none" cap="none" strike="noStrike">
              <a:solidFill>
                <a:srgbClr val="343635"/>
              </a:solidFill>
              <a:latin typeface="Open Sans ExtraBold"/>
              <a:ea typeface="Open Sans ExtraBold"/>
              <a:cs typeface="Open Sans ExtraBold"/>
              <a:sym typeface="Open Sans ExtraBold"/>
            </a:endParaRPr>
          </a:p>
        </p:txBody>
      </p:sp>
      <p:sp>
        <p:nvSpPr>
          <p:cNvPr id="142" name="Google Shape;142;p5"/>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fontScale="77500" lnSpcReduction="20000"/>
          </a:bodyPr>
          <a:lstStyle/>
          <a:p>
            <a:pPr indent="0" lvl="0" marL="0" rtl="0" algn="r">
              <a:lnSpc>
                <a:spcPct val="100000"/>
              </a:lnSpc>
              <a:spcBef>
                <a:spcPts val="0"/>
              </a:spcBef>
              <a:spcAft>
                <a:spcPts val="0"/>
              </a:spcAft>
              <a:buSzPct val="100000"/>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3b1488b6e23_2_347"/>
          <p:cNvSpPr txBox="1"/>
          <p:nvPr/>
        </p:nvSpPr>
        <p:spPr>
          <a:xfrm>
            <a:off x="532475" y="504300"/>
            <a:ext cx="70422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Reactie op scenario met 5000 nieuwe woningen</a:t>
            </a:r>
            <a:endParaRPr i="1">
              <a:solidFill>
                <a:srgbClr val="343635"/>
              </a:solidFill>
              <a:latin typeface="Open Sans"/>
              <a:ea typeface="Open Sans"/>
              <a:cs typeface="Open Sans"/>
              <a:sym typeface="Open Sans"/>
            </a:endParaRPr>
          </a:p>
        </p:txBody>
      </p:sp>
      <p:sp>
        <p:nvSpPr>
          <p:cNvPr id="520" name="Google Shape;520;g3b1488b6e23_2_347"/>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521" name="Google Shape;521;g3b1488b6e23_2_347" title="afbeelding (6).jpg"/>
          <p:cNvPicPr preferRelativeResize="0"/>
          <p:nvPr/>
        </p:nvPicPr>
        <p:blipFill>
          <a:blip r:embed="rId3">
            <a:alphaModFix/>
          </a:blip>
          <a:stretch>
            <a:fillRect/>
          </a:stretch>
        </p:blipFill>
        <p:spPr>
          <a:xfrm>
            <a:off x="6022152" y="1007223"/>
            <a:ext cx="2765723" cy="3911685"/>
          </a:xfrm>
          <a:prstGeom prst="rect">
            <a:avLst/>
          </a:prstGeom>
          <a:noFill/>
          <a:ln>
            <a:noFill/>
          </a:ln>
        </p:spPr>
      </p:pic>
      <p:sp>
        <p:nvSpPr>
          <p:cNvPr id="522" name="Google Shape;522;g3b1488b6e23_2_347"/>
          <p:cNvSpPr txBox="1"/>
          <p:nvPr/>
        </p:nvSpPr>
        <p:spPr>
          <a:xfrm>
            <a:off x="931950" y="3853975"/>
            <a:ext cx="4016700" cy="244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800">
                <a:solidFill>
                  <a:srgbClr val="343635"/>
                </a:solidFill>
                <a:latin typeface="Open Sans Light"/>
                <a:ea typeface="Open Sans Light"/>
                <a:cs typeface="Open Sans Light"/>
                <a:sym typeface="Open Sans Light"/>
              </a:rPr>
              <a:t>Positief over scenario. </a:t>
            </a:r>
            <a:r>
              <a:rPr lang="en" sz="800">
                <a:solidFill>
                  <a:schemeClr val="dk1"/>
                </a:solidFill>
                <a:latin typeface="Open Sans Light"/>
                <a:ea typeface="Open Sans Light"/>
                <a:cs typeface="Open Sans Light"/>
                <a:sym typeface="Open Sans Light"/>
              </a:rPr>
              <a:t>Enkele kanttekeningen of vragen wat betreft locaties of andere ruimtelijke keuzes.</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rgbClr val="343635"/>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Niet duidelijk positief of negatief, of geen mening. Veel kanttekeningen en vragen over scenario.</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Negatief over scenario.</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p:txBody>
      </p:sp>
      <p:sp>
        <p:nvSpPr>
          <p:cNvPr id="523" name="Google Shape;523;g3b1488b6e23_2_347"/>
          <p:cNvSpPr/>
          <p:nvPr/>
        </p:nvSpPr>
        <p:spPr>
          <a:xfrm>
            <a:off x="651148" y="3939625"/>
            <a:ext cx="280800" cy="280800"/>
          </a:xfrm>
          <a:prstGeom prst="rect">
            <a:avLst/>
          </a:prstGeom>
          <a:solidFill>
            <a:srgbClr val="B7D7A8"/>
          </a:solidFill>
          <a:ln>
            <a:noFill/>
          </a:ln>
        </p:spPr>
        <p:txBody>
          <a:bodyPr anchorCtr="0" anchor="ctr" bIns="66075" lIns="66075" spcFirstLastPara="1" rIns="66075" wrap="square" tIns="66075">
            <a:noAutofit/>
          </a:bodyPr>
          <a:lstStyle/>
          <a:p>
            <a:pPr indent="0" lvl="0" marL="0" rtl="0" algn="ctr">
              <a:spcBef>
                <a:spcPts val="0"/>
              </a:spcBef>
              <a:spcAft>
                <a:spcPts val="0"/>
              </a:spcAft>
              <a:buNone/>
            </a:pPr>
            <a:r>
              <a:t/>
            </a:r>
            <a:endParaRPr sz="1011">
              <a:highlight>
                <a:srgbClr val="B7D7A8"/>
              </a:highlight>
            </a:endParaRPr>
          </a:p>
        </p:txBody>
      </p:sp>
      <p:sp>
        <p:nvSpPr>
          <p:cNvPr id="524" name="Google Shape;524;g3b1488b6e23_2_347"/>
          <p:cNvSpPr/>
          <p:nvPr/>
        </p:nvSpPr>
        <p:spPr>
          <a:xfrm>
            <a:off x="651148" y="4348007"/>
            <a:ext cx="280800" cy="280800"/>
          </a:xfrm>
          <a:prstGeom prst="rect">
            <a:avLst/>
          </a:prstGeom>
          <a:solidFill>
            <a:srgbClr val="F9CB9C"/>
          </a:solidFill>
          <a:ln>
            <a:noFill/>
          </a:ln>
        </p:spPr>
        <p:txBody>
          <a:bodyPr anchorCtr="0" anchor="ctr" bIns="66075" lIns="66075" spcFirstLastPara="1" rIns="66075" wrap="square" tIns="66075">
            <a:noAutofit/>
          </a:bodyPr>
          <a:lstStyle/>
          <a:p>
            <a:pPr indent="0" lvl="0" marL="0" rtl="0" algn="ctr">
              <a:spcBef>
                <a:spcPts val="0"/>
              </a:spcBef>
              <a:spcAft>
                <a:spcPts val="0"/>
              </a:spcAft>
              <a:buNone/>
            </a:pPr>
            <a:r>
              <a:t/>
            </a:r>
            <a:endParaRPr sz="1011">
              <a:highlight>
                <a:srgbClr val="B7D7A8"/>
              </a:highlight>
            </a:endParaRPr>
          </a:p>
        </p:txBody>
      </p:sp>
      <p:sp>
        <p:nvSpPr>
          <p:cNvPr id="525" name="Google Shape;525;g3b1488b6e23_2_347"/>
          <p:cNvSpPr/>
          <p:nvPr/>
        </p:nvSpPr>
        <p:spPr>
          <a:xfrm>
            <a:off x="651148" y="4756374"/>
            <a:ext cx="280800" cy="280800"/>
          </a:xfrm>
          <a:prstGeom prst="rect">
            <a:avLst/>
          </a:prstGeom>
          <a:solidFill>
            <a:srgbClr val="F4CDCC"/>
          </a:solidFill>
          <a:ln>
            <a:noFill/>
          </a:ln>
        </p:spPr>
        <p:txBody>
          <a:bodyPr anchorCtr="0" anchor="ctr" bIns="66075" lIns="66075" spcFirstLastPara="1" rIns="66075" wrap="square" tIns="66075">
            <a:noAutofit/>
          </a:bodyPr>
          <a:lstStyle/>
          <a:p>
            <a:pPr indent="0" lvl="0" marL="0" rtl="0" algn="ctr">
              <a:spcBef>
                <a:spcPts val="0"/>
              </a:spcBef>
              <a:spcAft>
                <a:spcPts val="0"/>
              </a:spcAft>
              <a:buNone/>
            </a:pPr>
            <a:r>
              <a:t/>
            </a:r>
            <a:endParaRPr sz="1011">
              <a:highlight>
                <a:srgbClr val="B7D7A8"/>
              </a:highlight>
            </a:endParaRPr>
          </a:p>
        </p:txBody>
      </p:sp>
      <p:pic>
        <p:nvPicPr>
          <p:cNvPr id="526" name="Google Shape;526;g3b1488b6e23_2_347" title="Chart"/>
          <p:cNvPicPr preferRelativeResize="0"/>
          <p:nvPr/>
        </p:nvPicPr>
        <p:blipFill>
          <a:blip r:embed="rId4">
            <a:alphaModFix/>
          </a:blip>
          <a:stretch>
            <a:fillRect/>
          </a:stretch>
        </p:blipFill>
        <p:spPr>
          <a:xfrm>
            <a:off x="651150" y="922500"/>
            <a:ext cx="2765724" cy="283944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3b1488b6e23_2_358"/>
          <p:cNvSpPr txBox="1"/>
          <p:nvPr/>
        </p:nvSpPr>
        <p:spPr>
          <a:xfrm>
            <a:off x="532475" y="504300"/>
            <a:ext cx="70422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Wat zijn volgens u de </a:t>
            </a:r>
            <a:r>
              <a:rPr lang="en" u="sng">
                <a:solidFill>
                  <a:srgbClr val="343635"/>
                </a:solidFill>
                <a:latin typeface="Open Sans ExtraBold"/>
                <a:ea typeface="Open Sans ExtraBold"/>
                <a:cs typeface="Open Sans ExtraBold"/>
                <a:sym typeface="Open Sans ExtraBold"/>
              </a:rPr>
              <a:t>kansen en positieve elementen</a:t>
            </a:r>
            <a:r>
              <a:rPr lang="en">
                <a:solidFill>
                  <a:srgbClr val="343635"/>
                </a:solidFill>
                <a:latin typeface="Open Sans ExtraBold"/>
                <a:ea typeface="Open Sans ExtraBold"/>
                <a:cs typeface="Open Sans ExtraBold"/>
                <a:sym typeface="Open Sans ExtraBold"/>
              </a:rPr>
              <a:t> die het scenario met 5000 nieuwe woningen met zich meebrengt?</a:t>
            </a:r>
            <a:endParaRPr i="1">
              <a:solidFill>
                <a:srgbClr val="343635"/>
              </a:solidFill>
              <a:latin typeface="Open Sans"/>
              <a:ea typeface="Open Sans"/>
              <a:cs typeface="Open Sans"/>
              <a:sym typeface="Open Sans"/>
            </a:endParaRPr>
          </a:p>
        </p:txBody>
      </p:sp>
      <p:sp>
        <p:nvSpPr>
          <p:cNvPr id="532" name="Google Shape;532;g3b1488b6e23_2_358"/>
          <p:cNvSpPr txBox="1"/>
          <p:nvPr/>
        </p:nvSpPr>
        <p:spPr>
          <a:xfrm>
            <a:off x="532475" y="1356600"/>
            <a:ext cx="6305400" cy="2878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Voorstanders hopen op meer woningen en levendigheid</a:t>
            </a:r>
            <a:endParaRPr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Meer kans op woningen en meer levendigheid in het dorp.</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Als er al kansen zijn, zitten die in grootschalige infrastructuur</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Mogelijk betere OV-verbindingen.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Minder sluipverkeer als station dichter bij bebouwing ligt.</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Enkele respondenten: kans op extra treinstation.</a:t>
            </a:r>
            <a:endParaRPr sz="1000">
              <a:solidFill>
                <a:schemeClr val="dk1"/>
              </a:solidFill>
              <a:latin typeface="Open Sans Light"/>
              <a:ea typeface="Open Sans Light"/>
              <a:cs typeface="Open Sans Light"/>
              <a:sym typeface="Open Sans Light"/>
            </a:endParaRPr>
          </a:p>
          <a:p>
            <a:pPr indent="0" lvl="0" marL="45720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Enkele mensen benoemen economische voordelen</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Meer woningen → meer economische activiteit .</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Kans op regionale ontwikkeling (door trek naar de regio).</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Maar: vrijwel </a:t>
            </a:r>
            <a:r>
              <a:rPr lang="en" sz="1000">
                <a:solidFill>
                  <a:schemeClr val="dk1"/>
                </a:solidFill>
                <a:latin typeface="Open Sans Light"/>
                <a:ea typeface="Open Sans Light"/>
                <a:cs typeface="Open Sans Light"/>
                <a:sym typeface="Open Sans Light"/>
              </a:rPr>
              <a:t>merendeel</a:t>
            </a:r>
            <a:r>
              <a:rPr lang="en" sz="1000">
                <a:solidFill>
                  <a:schemeClr val="dk1"/>
                </a:solidFill>
                <a:latin typeface="Open Sans Light"/>
                <a:ea typeface="Open Sans Light"/>
                <a:cs typeface="Open Sans Light"/>
                <a:sym typeface="Open Sans Light"/>
              </a:rPr>
              <a:t> benadrukt dat dit niet in het belang van Maarheeze is.</a:t>
            </a:r>
            <a:endParaRPr sz="1000">
              <a:solidFill>
                <a:schemeClr val="dk1"/>
              </a:solidFill>
              <a:latin typeface="Open Sans"/>
              <a:ea typeface="Open Sans"/>
              <a:cs typeface="Open Sans"/>
              <a:sym typeface="Open Sans"/>
            </a:endParaRPr>
          </a:p>
        </p:txBody>
      </p:sp>
      <p:sp>
        <p:nvSpPr>
          <p:cNvPr id="533" name="Google Shape;533;g3b1488b6e23_2_358"/>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3b1488b6e23_2_364"/>
          <p:cNvSpPr txBox="1"/>
          <p:nvPr/>
        </p:nvSpPr>
        <p:spPr>
          <a:xfrm>
            <a:off x="532475" y="504300"/>
            <a:ext cx="76452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Heeft u </a:t>
            </a:r>
            <a:r>
              <a:rPr lang="en" u="sng">
                <a:solidFill>
                  <a:srgbClr val="343635"/>
                </a:solidFill>
                <a:latin typeface="Open Sans ExtraBold"/>
                <a:ea typeface="Open Sans ExtraBold"/>
                <a:cs typeface="Open Sans ExtraBold"/>
                <a:sym typeface="Open Sans ExtraBold"/>
              </a:rPr>
              <a:t>zorgen</a:t>
            </a:r>
            <a:r>
              <a:rPr lang="en">
                <a:solidFill>
                  <a:srgbClr val="343635"/>
                </a:solidFill>
                <a:latin typeface="Open Sans ExtraBold"/>
                <a:ea typeface="Open Sans ExtraBold"/>
                <a:cs typeface="Open Sans ExtraBold"/>
                <a:sym typeface="Open Sans ExtraBold"/>
              </a:rPr>
              <a:t> bij het scenario van 5000 woningen, zo ja welke?</a:t>
            </a:r>
            <a:endParaRPr i="1">
              <a:solidFill>
                <a:srgbClr val="343635"/>
              </a:solidFill>
              <a:latin typeface="Open Sans"/>
              <a:ea typeface="Open Sans"/>
              <a:cs typeface="Open Sans"/>
              <a:sym typeface="Open Sans"/>
            </a:endParaRPr>
          </a:p>
        </p:txBody>
      </p:sp>
      <p:sp>
        <p:nvSpPr>
          <p:cNvPr id="539" name="Google Shape;539;g3b1488b6e23_2_364"/>
          <p:cNvSpPr txBox="1"/>
          <p:nvPr/>
        </p:nvSpPr>
        <p:spPr>
          <a:xfrm>
            <a:off x="532475" y="1071199"/>
            <a:ext cx="7025700" cy="4032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Mensen vrezen een verlies van dorpse identiteit en schaal</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Te groot, “stad in plaats van dorp”.</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Verdwijnen van natuur / open ruimte.</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Onrust over expats, anderstaligen, sociale mix.</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Angst dat nieuwe wijken los komen te staan van de kern.</a:t>
            </a:r>
            <a:endParaRPr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b="1"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Grote zorgen over infrastructuur, verkeer en bereikbaarheid</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A2 slibt dicht / sluipverkeer door het dorp.</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Onvoldoende parkeerplekken.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Drukte bij winkels en in het centrum.</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Twijfel of een tweede station ooit realistisch is.</a:t>
            </a:r>
            <a:endParaRPr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b="1" sz="10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Onvoldoende voorzieningen om 5.000 woningen te dragen</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Scholen, huisarts, kinderopvang te klein.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Supermarkten en winkels nu al te beperkt.</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Tekort aan sportvoorzieningen.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a:buChar char="●"/>
            </a:pPr>
            <a:r>
              <a:rPr lang="en" sz="1000">
                <a:solidFill>
                  <a:schemeClr val="dk1"/>
                </a:solidFill>
                <a:latin typeface="Open Sans Light"/>
                <a:ea typeface="Open Sans Light"/>
                <a:cs typeface="Open Sans Light"/>
                <a:sym typeface="Open Sans Light"/>
              </a:rPr>
              <a:t>Bezorgd of gemeente dit ooit kan bijbenen.</a:t>
            </a:r>
            <a:endParaRPr sz="1000">
              <a:solidFill>
                <a:schemeClr val="dk1"/>
              </a:solidFill>
              <a:latin typeface="Open Sans"/>
              <a:ea typeface="Open Sans"/>
              <a:cs typeface="Open Sans"/>
              <a:sym typeface="Open Sans"/>
            </a:endParaRPr>
          </a:p>
        </p:txBody>
      </p:sp>
      <p:sp>
        <p:nvSpPr>
          <p:cNvPr id="540" name="Google Shape;540;g3b1488b6e23_2_364"/>
          <p:cNvSpPr txBox="1"/>
          <p:nvPr/>
        </p:nvSpPr>
        <p:spPr>
          <a:xfrm rot="5400000">
            <a:off x="6604617" y="2600613"/>
            <a:ext cx="4542900" cy="480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solidFill>
                  <a:srgbClr val="EFF5F2"/>
                </a:solidFill>
                <a:latin typeface="Open Sans ExtraBold"/>
                <a:ea typeface="Open Sans ExtraBold"/>
                <a:cs typeface="Open Sans ExtraBold"/>
                <a:sym typeface="Open Sans ExtraBold"/>
              </a:rPr>
              <a:t>Data</a:t>
            </a:r>
            <a:endParaRPr i="1">
              <a:solidFill>
                <a:srgbClr val="EFF5F2"/>
              </a:solidFill>
              <a:latin typeface="Open Sans"/>
              <a:ea typeface="Open Sans"/>
              <a:cs typeface="Open Sans"/>
              <a:sym typeface="Open Sans"/>
            </a:endParaRPr>
          </a:p>
        </p:txBody>
      </p:sp>
      <p:sp>
        <p:nvSpPr>
          <p:cNvPr id="541" name="Google Shape;541;g3b1488b6e23_2_364"/>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3b1488b6e23_2_371"/>
          <p:cNvSpPr txBox="1"/>
          <p:nvPr/>
        </p:nvSpPr>
        <p:spPr>
          <a:xfrm>
            <a:off x="532475" y="504300"/>
            <a:ext cx="76452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Verschillen per leeftijdscategorie</a:t>
            </a:r>
            <a:endParaRPr i="1">
              <a:solidFill>
                <a:srgbClr val="343635"/>
              </a:solidFill>
              <a:latin typeface="Open Sans"/>
              <a:ea typeface="Open Sans"/>
              <a:cs typeface="Open Sans"/>
              <a:sym typeface="Open Sans"/>
            </a:endParaRPr>
          </a:p>
        </p:txBody>
      </p:sp>
      <p:sp>
        <p:nvSpPr>
          <p:cNvPr id="547" name="Google Shape;547;g3b1488b6e23_2_371"/>
          <p:cNvSpPr txBox="1"/>
          <p:nvPr/>
        </p:nvSpPr>
        <p:spPr>
          <a:xfrm rot="5400000">
            <a:off x="6604617" y="2600613"/>
            <a:ext cx="4542900" cy="480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solidFill>
                  <a:srgbClr val="EFF5F2"/>
                </a:solidFill>
                <a:latin typeface="Open Sans ExtraBold"/>
                <a:ea typeface="Open Sans ExtraBold"/>
                <a:cs typeface="Open Sans ExtraBold"/>
                <a:sym typeface="Open Sans ExtraBold"/>
              </a:rPr>
              <a:t>Data</a:t>
            </a:r>
            <a:endParaRPr i="1">
              <a:solidFill>
                <a:srgbClr val="EFF5F2"/>
              </a:solidFill>
              <a:latin typeface="Open Sans"/>
              <a:ea typeface="Open Sans"/>
              <a:cs typeface="Open Sans"/>
              <a:sym typeface="Open Sans"/>
            </a:endParaRPr>
          </a:p>
        </p:txBody>
      </p:sp>
      <p:sp>
        <p:nvSpPr>
          <p:cNvPr id="548" name="Google Shape;548;g3b1488b6e23_2_371"/>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3b1488b6e23_2_377"/>
          <p:cNvSpPr txBox="1"/>
          <p:nvPr>
            <p:ph idx="12" type="sldNum"/>
          </p:nvPr>
        </p:nvSpPr>
        <p:spPr>
          <a:xfrm>
            <a:off x="8602275" y="157925"/>
            <a:ext cx="4167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554" name="Google Shape;554;g3b1488b6e23_2_377"/>
          <p:cNvSpPr txBox="1"/>
          <p:nvPr/>
        </p:nvSpPr>
        <p:spPr>
          <a:xfrm>
            <a:off x="532475" y="504300"/>
            <a:ext cx="84009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Wat vindt u ervan om Maarheeze te laten groeien met woningen en voorzieningen?</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p:txBody>
      </p:sp>
      <p:pic>
        <p:nvPicPr>
          <p:cNvPr id="555" name="Google Shape;555;g3b1488b6e23_2_377" title="Chart"/>
          <p:cNvPicPr preferRelativeResize="0"/>
          <p:nvPr/>
        </p:nvPicPr>
        <p:blipFill>
          <a:blip r:embed="rId3">
            <a:alphaModFix/>
          </a:blip>
          <a:stretch>
            <a:fillRect/>
          </a:stretch>
        </p:blipFill>
        <p:spPr>
          <a:xfrm>
            <a:off x="138713" y="1373718"/>
            <a:ext cx="2857749" cy="1767034"/>
          </a:xfrm>
          <a:prstGeom prst="rect">
            <a:avLst/>
          </a:prstGeom>
          <a:noFill/>
          <a:ln>
            <a:noFill/>
          </a:ln>
        </p:spPr>
      </p:pic>
      <p:pic>
        <p:nvPicPr>
          <p:cNvPr id="556" name="Google Shape;556;g3b1488b6e23_2_377" title="Chart"/>
          <p:cNvPicPr preferRelativeResize="0"/>
          <p:nvPr/>
        </p:nvPicPr>
        <p:blipFill>
          <a:blip r:embed="rId4">
            <a:alphaModFix/>
          </a:blip>
          <a:stretch>
            <a:fillRect/>
          </a:stretch>
        </p:blipFill>
        <p:spPr>
          <a:xfrm>
            <a:off x="3096872" y="1373723"/>
            <a:ext cx="2857749" cy="1767040"/>
          </a:xfrm>
          <a:prstGeom prst="rect">
            <a:avLst/>
          </a:prstGeom>
          <a:noFill/>
          <a:ln>
            <a:noFill/>
          </a:ln>
        </p:spPr>
      </p:pic>
      <p:pic>
        <p:nvPicPr>
          <p:cNvPr id="557" name="Google Shape;557;g3b1488b6e23_2_377" title="Chart"/>
          <p:cNvPicPr preferRelativeResize="0"/>
          <p:nvPr/>
        </p:nvPicPr>
        <p:blipFill>
          <a:blip r:embed="rId5">
            <a:alphaModFix/>
          </a:blip>
          <a:stretch>
            <a:fillRect/>
          </a:stretch>
        </p:blipFill>
        <p:spPr>
          <a:xfrm>
            <a:off x="6075741" y="1373727"/>
            <a:ext cx="2857749" cy="1767040"/>
          </a:xfrm>
          <a:prstGeom prst="rect">
            <a:avLst/>
          </a:prstGeom>
          <a:noFill/>
          <a:ln>
            <a:noFill/>
          </a:ln>
        </p:spPr>
      </p:pic>
      <p:pic>
        <p:nvPicPr>
          <p:cNvPr id="558" name="Google Shape;558;g3b1488b6e23_2_377" title="Chart"/>
          <p:cNvPicPr preferRelativeResize="0"/>
          <p:nvPr/>
        </p:nvPicPr>
        <p:blipFill>
          <a:blip r:embed="rId6">
            <a:alphaModFix/>
          </a:blip>
          <a:stretch>
            <a:fillRect/>
          </a:stretch>
        </p:blipFill>
        <p:spPr>
          <a:xfrm>
            <a:off x="138705" y="3265026"/>
            <a:ext cx="2857749" cy="1767054"/>
          </a:xfrm>
          <a:prstGeom prst="rect">
            <a:avLst/>
          </a:prstGeom>
          <a:noFill/>
          <a:ln>
            <a:noFill/>
          </a:ln>
        </p:spPr>
      </p:pic>
      <p:pic>
        <p:nvPicPr>
          <p:cNvPr id="559" name="Google Shape;559;g3b1488b6e23_2_377" title="Chart"/>
          <p:cNvPicPr preferRelativeResize="0"/>
          <p:nvPr/>
        </p:nvPicPr>
        <p:blipFill rotWithShape="1">
          <a:blip r:embed="rId7">
            <a:alphaModFix/>
          </a:blip>
          <a:srcRect b="0" l="-10" r="10" t="0"/>
          <a:stretch/>
        </p:blipFill>
        <p:spPr>
          <a:xfrm>
            <a:off x="3096830" y="3265037"/>
            <a:ext cx="2857833" cy="1767038"/>
          </a:xfrm>
          <a:prstGeom prst="rect">
            <a:avLst/>
          </a:prstGeom>
          <a:noFill/>
          <a:ln>
            <a:noFill/>
          </a:ln>
        </p:spPr>
      </p:pic>
      <p:pic>
        <p:nvPicPr>
          <p:cNvPr id="560" name="Google Shape;560;g3b1488b6e23_2_377" title="Chart"/>
          <p:cNvPicPr preferRelativeResize="0"/>
          <p:nvPr/>
        </p:nvPicPr>
        <p:blipFill>
          <a:blip r:embed="rId8">
            <a:alphaModFix/>
          </a:blip>
          <a:stretch>
            <a:fillRect/>
          </a:stretch>
        </p:blipFill>
        <p:spPr>
          <a:xfrm>
            <a:off x="6075763" y="3265035"/>
            <a:ext cx="2857749" cy="176703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g3b1488b6e23_2_388"/>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566" name="Google Shape;566;g3b1488b6e23_2_388"/>
          <p:cNvSpPr txBox="1"/>
          <p:nvPr/>
        </p:nvSpPr>
        <p:spPr>
          <a:xfrm>
            <a:off x="532475" y="504300"/>
            <a:ext cx="84009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Reactie op scenario 1500</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p:txBody>
      </p:sp>
      <p:pic>
        <p:nvPicPr>
          <p:cNvPr id="567" name="Google Shape;567;g3b1488b6e23_2_388" title="Chart"/>
          <p:cNvPicPr preferRelativeResize="0"/>
          <p:nvPr/>
        </p:nvPicPr>
        <p:blipFill>
          <a:blip r:embed="rId3">
            <a:alphaModFix/>
          </a:blip>
          <a:stretch>
            <a:fillRect/>
          </a:stretch>
        </p:blipFill>
        <p:spPr>
          <a:xfrm>
            <a:off x="173207" y="1404875"/>
            <a:ext cx="2822280" cy="1745110"/>
          </a:xfrm>
          <a:prstGeom prst="rect">
            <a:avLst/>
          </a:prstGeom>
          <a:noFill/>
          <a:ln>
            <a:noFill/>
          </a:ln>
        </p:spPr>
      </p:pic>
      <p:pic>
        <p:nvPicPr>
          <p:cNvPr id="568" name="Google Shape;568;g3b1488b6e23_2_388" title="Chart"/>
          <p:cNvPicPr preferRelativeResize="0"/>
          <p:nvPr/>
        </p:nvPicPr>
        <p:blipFill>
          <a:blip r:embed="rId4">
            <a:alphaModFix/>
          </a:blip>
          <a:stretch>
            <a:fillRect/>
          </a:stretch>
        </p:blipFill>
        <p:spPr>
          <a:xfrm>
            <a:off x="3160871" y="1404875"/>
            <a:ext cx="2822265" cy="1745099"/>
          </a:xfrm>
          <a:prstGeom prst="rect">
            <a:avLst/>
          </a:prstGeom>
          <a:noFill/>
          <a:ln>
            <a:noFill/>
          </a:ln>
        </p:spPr>
      </p:pic>
      <p:pic>
        <p:nvPicPr>
          <p:cNvPr id="569" name="Google Shape;569;g3b1488b6e23_2_388" title="Chart"/>
          <p:cNvPicPr preferRelativeResize="0"/>
          <p:nvPr/>
        </p:nvPicPr>
        <p:blipFill>
          <a:blip r:embed="rId5">
            <a:alphaModFix/>
          </a:blip>
          <a:stretch>
            <a:fillRect/>
          </a:stretch>
        </p:blipFill>
        <p:spPr>
          <a:xfrm>
            <a:off x="6148525" y="1404875"/>
            <a:ext cx="2822265" cy="1745099"/>
          </a:xfrm>
          <a:prstGeom prst="rect">
            <a:avLst/>
          </a:prstGeom>
          <a:noFill/>
          <a:ln>
            <a:noFill/>
          </a:ln>
        </p:spPr>
      </p:pic>
      <p:pic>
        <p:nvPicPr>
          <p:cNvPr id="570" name="Google Shape;570;g3b1488b6e23_2_388" title="Chart"/>
          <p:cNvPicPr preferRelativeResize="0"/>
          <p:nvPr/>
        </p:nvPicPr>
        <p:blipFill>
          <a:blip r:embed="rId6">
            <a:alphaModFix/>
          </a:blip>
          <a:stretch>
            <a:fillRect/>
          </a:stretch>
        </p:blipFill>
        <p:spPr>
          <a:xfrm>
            <a:off x="173221" y="3295645"/>
            <a:ext cx="2822253" cy="1745084"/>
          </a:xfrm>
          <a:prstGeom prst="rect">
            <a:avLst/>
          </a:prstGeom>
          <a:noFill/>
          <a:ln>
            <a:noFill/>
          </a:ln>
        </p:spPr>
      </p:pic>
      <p:pic>
        <p:nvPicPr>
          <p:cNvPr id="571" name="Google Shape;571;g3b1488b6e23_2_388" title="Chart"/>
          <p:cNvPicPr preferRelativeResize="0"/>
          <p:nvPr/>
        </p:nvPicPr>
        <p:blipFill>
          <a:blip r:embed="rId7">
            <a:alphaModFix/>
          </a:blip>
          <a:stretch>
            <a:fillRect/>
          </a:stretch>
        </p:blipFill>
        <p:spPr>
          <a:xfrm>
            <a:off x="3160860" y="3295644"/>
            <a:ext cx="2822280" cy="1745086"/>
          </a:xfrm>
          <a:prstGeom prst="rect">
            <a:avLst/>
          </a:prstGeom>
          <a:noFill/>
          <a:ln>
            <a:noFill/>
          </a:ln>
        </p:spPr>
      </p:pic>
      <p:pic>
        <p:nvPicPr>
          <p:cNvPr id="572" name="Google Shape;572;g3b1488b6e23_2_388" title="Chart"/>
          <p:cNvPicPr preferRelativeResize="0"/>
          <p:nvPr/>
        </p:nvPicPr>
        <p:blipFill>
          <a:blip r:embed="rId8">
            <a:alphaModFix/>
          </a:blip>
          <a:stretch>
            <a:fillRect/>
          </a:stretch>
        </p:blipFill>
        <p:spPr>
          <a:xfrm>
            <a:off x="6148520" y="3295640"/>
            <a:ext cx="2822253" cy="174508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3b1488b6e23_2_399"/>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578" name="Google Shape;578;g3b1488b6e23_2_399"/>
          <p:cNvSpPr txBox="1"/>
          <p:nvPr/>
        </p:nvSpPr>
        <p:spPr>
          <a:xfrm>
            <a:off x="532475" y="504300"/>
            <a:ext cx="84009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Reactie op scenario 3000</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p:txBody>
      </p:sp>
      <p:pic>
        <p:nvPicPr>
          <p:cNvPr id="579" name="Google Shape;579;g3b1488b6e23_2_399" title="Chart"/>
          <p:cNvPicPr preferRelativeResize="0"/>
          <p:nvPr/>
        </p:nvPicPr>
        <p:blipFill>
          <a:blip r:embed="rId3">
            <a:alphaModFix/>
          </a:blip>
          <a:stretch>
            <a:fillRect/>
          </a:stretch>
        </p:blipFill>
        <p:spPr>
          <a:xfrm>
            <a:off x="138650" y="1275500"/>
            <a:ext cx="2844324" cy="1758738"/>
          </a:xfrm>
          <a:prstGeom prst="rect">
            <a:avLst/>
          </a:prstGeom>
          <a:noFill/>
          <a:ln>
            <a:noFill/>
          </a:ln>
        </p:spPr>
      </p:pic>
      <p:pic>
        <p:nvPicPr>
          <p:cNvPr id="580" name="Google Shape;580;g3b1488b6e23_2_399" title="Chart"/>
          <p:cNvPicPr preferRelativeResize="0"/>
          <p:nvPr/>
        </p:nvPicPr>
        <p:blipFill>
          <a:blip r:embed="rId4">
            <a:alphaModFix/>
          </a:blip>
          <a:stretch>
            <a:fillRect/>
          </a:stretch>
        </p:blipFill>
        <p:spPr>
          <a:xfrm>
            <a:off x="3149834" y="1275500"/>
            <a:ext cx="2844324" cy="1758744"/>
          </a:xfrm>
          <a:prstGeom prst="rect">
            <a:avLst/>
          </a:prstGeom>
          <a:noFill/>
          <a:ln>
            <a:noFill/>
          </a:ln>
        </p:spPr>
      </p:pic>
      <p:pic>
        <p:nvPicPr>
          <p:cNvPr id="581" name="Google Shape;581;g3b1488b6e23_2_399" title="Chart"/>
          <p:cNvPicPr preferRelativeResize="0"/>
          <p:nvPr/>
        </p:nvPicPr>
        <p:blipFill>
          <a:blip r:embed="rId5">
            <a:alphaModFix/>
          </a:blip>
          <a:stretch>
            <a:fillRect/>
          </a:stretch>
        </p:blipFill>
        <p:spPr>
          <a:xfrm>
            <a:off x="6161005" y="1277400"/>
            <a:ext cx="2844324" cy="1758744"/>
          </a:xfrm>
          <a:prstGeom prst="rect">
            <a:avLst/>
          </a:prstGeom>
          <a:noFill/>
          <a:ln>
            <a:noFill/>
          </a:ln>
        </p:spPr>
      </p:pic>
      <p:pic>
        <p:nvPicPr>
          <p:cNvPr id="582" name="Google Shape;582;g3b1488b6e23_2_399" title="Chart"/>
          <p:cNvPicPr preferRelativeResize="0"/>
          <p:nvPr/>
        </p:nvPicPr>
        <p:blipFill>
          <a:blip r:embed="rId6">
            <a:alphaModFix/>
          </a:blip>
          <a:stretch>
            <a:fillRect/>
          </a:stretch>
        </p:blipFill>
        <p:spPr>
          <a:xfrm>
            <a:off x="138664" y="3232224"/>
            <a:ext cx="2844300" cy="1758735"/>
          </a:xfrm>
          <a:prstGeom prst="rect">
            <a:avLst/>
          </a:prstGeom>
          <a:noFill/>
          <a:ln>
            <a:noFill/>
          </a:ln>
        </p:spPr>
      </p:pic>
      <p:pic>
        <p:nvPicPr>
          <p:cNvPr id="583" name="Google Shape;583;g3b1488b6e23_2_399" title="Chart"/>
          <p:cNvPicPr preferRelativeResize="0"/>
          <p:nvPr/>
        </p:nvPicPr>
        <p:blipFill>
          <a:blip r:embed="rId7">
            <a:alphaModFix/>
          </a:blip>
          <a:stretch>
            <a:fillRect/>
          </a:stretch>
        </p:blipFill>
        <p:spPr>
          <a:xfrm>
            <a:off x="3149835" y="3232208"/>
            <a:ext cx="2844324" cy="1758757"/>
          </a:xfrm>
          <a:prstGeom prst="rect">
            <a:avLst/>
          </a:prstGeom>
          <a:noFill/>
          <a:ln>
            <a:noFill/>
          </a:ln>
        </p:spPr>
      </p:pic>
      <p:pic>
        <p:nvPicPr>
          <p:cNvPr id="584" name="Google Shape;584;g3b1488b6e23_2_399" title="Chart"/>
          <p:cNvPicPr preferRelativeResize="0"/>
          <p:nvPr/>
        </p:nvPicPr>
        <p:blipFill>
          <a:blip r:embed="rId8">
            <a:alphaModFix/>
          </a:blip>
          <a:stretch>
            <a:fillRect/>
          </a:stretch>
        </p:blipFill>
        <p:spPr>
          <a:xfrm>
            <a:off x="6161017" y="3232219"/>
            <a:ext cx="2844318" cy="175873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3b1488b6e23_2_410"/>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590" name="Google Shape;590;g3b1488b6e23_2_410"/>
          <p:cNvSpPr txBox="1"/>
          <p:nvPr/>
        </p:nvSpPr>
        <p:spPr>
          <a:xfrm>
            <a:off x="532475" y="504300"/>
            <a:ext cx="84009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Reactie op scenario 5000</a:t>
            </a:r>
            <a:endParaRPr>
              <a:solidFill>
                <a:srgbClr val="343635"/>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a:solidFill>
                <a:srgbClr val="343635"/>
              </a:solidFill>
              <a:latin typeface="Open Sans ExtraBold"/>
              <a:ea typeface="Open Sans ExtraBold"/>
              <a:cs typeface="Open Sans ExtraBold"/>
              <a:sym typeface="Open Sans ExtraBold"/>
            </a:endParaRPr>
          </a:p>
        </p:txBody>
      </p:sp>
      <p:pic>
        <p:nvPicPr>
          <p:cNvPr id="591" name="Google Shape;591;g3b1488b6e23_2_410" title="Chart"/>
          <p:cNvPicPr preferRelativeResize="0"/>
          <p:nvPr/>
        </p:nvPicPr>
        <p:blipFill>
          <a:blip r:embed="rId3">
            <a:alphaModFix/>
          </a:blip>
          <a:stretch>
            <a:fillRect/>
          </a:stretch>
        </p:blipFill>
        <p:spPr>
          <a:xfrm>
            <a:off x="171500" y="1340175"/>
            <a:ext cx="2830503" cy="1750191"/>
          </a:xfrm>
          <a:prstGeom prst="rect">
            <a:avLst/>
          </a:prstGeom>
          <a:noFill/>
          <a:ln>
            <a:noFill/>
          </a:ln>
        </p:spPr>
      </p:pic>
      <p:pic>
        <p:nvPicPr>
          <p:cNvPr id="592" name="Google Shape;592;g3b1488b6e23_2_410" title="Chart"/>
          <p:cNvPicPr preferRelativeResize="0"/>
          <p:nvPr/>
        </p:nvPicPr>
        <p:blipFill>
          <a:blip r:embed="rId4">
            <a:alphaModFix/>
          </a:blip>
          <a:stretch>
            <a:fillRect/>
          </a:stretch>
        </p:blipFill>
        <p:spPr>
          <a:xfrm>
            <a:off x="3156755" y="1340175"/>
            <a:ext cx="2830503" cy="1750196"/>
          </a:xfrm>
          <a:prstGeom prst="rect">
            <a:avLst/>
          </a:prstGeom>
          <a:noFill/>
          <a:ln>
            <a:noFill/>
          </a:ln>
        </p:spPr>
      </p:pic>
      <p:pic>
        <p:nvPicPr>
          <p:cNvPr id="593" name="Google Shape;593;g3b1488b6e23_2_410" title="Chart"/>
          <p:cNvPicPr preferRelativeResize="0"/>
          <p:nvPr/>
        </p:nvPicPr>
        <p:blipFill>
          <a:blip r:embed="rId5">
            <a:alphaModFix/>
          </a:blip>
          <a:stretch>
            <a:fillRect/>
          </a:stretch>
        </p:blipFill>
        <p:spPr>
          <a:xfrm>
            <a:off x="6141998" y="1340175"/>
            <a:ext cx="2830503" cy="1750196"/>
          </a:xfrm>
          <a:prstGeom prst="rect">
            <a:avLst/>
          </a:prstGeom>
          <a:noFill/>
          <a:ln>
            <a:noFill/>
          </a:ln>
        </p:spPr>
      </p:pic>
      <p:pic>
        <p:nvPicPr>
          <p:cNvPr id="594" name="Google Shape;594;g3b1488b6e23_2_410" title="Chart"/>
          <p:cNvPicPr preferRelativeResize="0"/>
          <p:nvPr/>
        </p:nvPicPr>
        <p:blipFill>
          <a:blip r:embed="rId6">
            <a:alphaModFix/>
          </a:blip>
          <a:stretch>
            <a:fillRect/>
          </a:stretch>
        </p:blipFill>
        <p:spPr>
          <a:xfrm>
            <a:off x="171513" y="3247895"/>
            <a:ext cx="2830485" cy="1750187"/>
          </a:xfrm>
          <a:prstGeom prst="rect">
            <a:avLst/>
          </a:prstGeom>
          <a:noFill/>
          <a:ln>
            <a:noFill/>
          </a:ln>
        </p:spPr>
      </p:pic>
      <p:pic>
        <p:nvPicPr>
          <p:cNvPr id="595" name="Google Shape;595;g3b1488b6e23_2_410" title="Chart"/>
          <p:cNvPicPr preferRelativeResize="0"/>
          <p:nvPr/>
        </p:nvPicPr>
        <p:blipFill>
          <a:blip r:embed="rId7">
            <a:alphaModFix/>
          </a:blip>
          <a:stretch>
            <a:fillRect/>
          </a:stretch>
        </p:blipFill>
        <p:spPr>
          <a:xfrm>
            <a:off x="3156756" y="3247894"/>
            <a:ext cx="2830503" cy="1750189"/>
          </a:xfrm>
          <a:prstGeom prst="rect">
            <a:avLst/>
          </a:prstGeom>
          <a:noFill/>
          <a:ln>
            <a:noFill/>
          </a:ln>
        </p:spPr>
      </p:pic>
      <p:pic>
        <p:nvPicPr>
          <p:cNvPr id="596" name="Google Shape;596;g3b1488b6e23_2_410" title="Chart"/>
          <p:cNvPicPr preferRelativeResize="0"/>
          <p:nvPr/>
        </p:nvPicPr>
        <p:blipFill>
          <a:blip r:embed="rId8">
            <a:alphaModFix/>
          </a:blip>
          <a:stretch>
            <a:fillRect/>
          </a:stretch>
        </p:blipFill>
        <p:spPr>
          <a:xfrm>
            <a:off x="6142024" y="3247894"/>
            <a:ext cx="2830476" cy="175017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493F">
            <a:alpha val="60380"/>
          </a:srgbClr>
        </a:solidFill>
      </p:bgPr>
    </p:bg>
    <p:spTree>
      <p:nvGrpSpPr>
        <p:cNvPr id="600" name="Shape 600"/>
        <p:cNvGrpSpPr/>
        <p:nvPr/>
      </p:nvGrpSpPr>
      <p:grpSpPr>
        <a:xfrm>
          <a:off x="0" y="0"/>
          <a:ext cx="0" cy="0"/>
          <a:chOff x="0" y="0"/>
          <a:chExt cx="0" cy="0"/>
        </a:xfrm>
      </p:grpSpPr>
      <p:sp>
        <p:nvSpPr>
          <p:cNvPr id="601" name="Google Shape;601;g3b1488b6e23_2_421"/>
          <p:cNvSpPr txBox="1"/>
          <p:nvPr/>
        </p:nvSpPr>
        <p:spPr>
          <a:xfrm>
            <a:off x="532475" y="1143243"/>
            <a:ext cx="4976700" cy="16539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lang="en" sz="1000">
                <a:solidFill>
                  <a:schemeClr val="lt1"/>
                </a:solidFill>
                <a:latin typeface="Open Sans Light"/>
                <a:ea typeface="Open Sans Light"/>
                <a:cs typeface="Open Sans Light"/>
                <a:sym typeface="Open Sans Light"/>
              </a:rPr>
              <a:t>Vragen:</a:t>
            </a:r>
            <a:endParaRPr sz="1000">
              <a:solidFill>
                <a:schemeClr val="lt1"/>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lang="en" sz="1000">
                <a:solidFill>
                  <a:schemeClr val="lt1"/>
                </a:solidFill>
                <a:latin typeface="Open Sans Light"/>
                <a:ea typeface="Open Sans Light"/>
                <a:cs typeface="Open Sans Light"/>
                <a:sym typeface="Open Sans Light"/>
              </a:rPr>
              <a:t>22.	</a:t>
            </a:r>
            <a:r>
              <a:rPr lang="en" sz="1000">
                <a:solidFill>
                  <a:schemeClr val="lt1"/>
                </a:solidFill>
                <a:latin typeface="Open Sans Light"/>
                <a:ea typeface="Open Sans Light"/>
                <a:cs typeface="Open Sans Light"/>
                <a:sym typeface="Open Sans Light"/>
              </a:rPr>
              <a:t>Sfeerbeeld 1: Ziet u dit voor u in Maarheeze? Waarom wel of niet?</a:t>
            </a:r>
            <a:endParaRPr sz="1000">
              <a:solidFill>
                <a:schemeClr val="lt1"/>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lang="en" sz="1000">
                <a:solidFill>
                  <a:schemeClr val="lt1"/>
                </a:solidFill>
                <a:latin typeface="Open Sans Light"/>
                <a:ea typeface="Open Sans Light"/>
                <a:cs typeface="Open Sans Light"/>
                <a:sym typeface="Open Sans Light"/>
              </a:rPr>
              <a:t>23.	Sfeerbeeld 2: Ziet u dit voor u in Maarheeze? Waarom wel of niet?</a:t>
            </a:r>
            <a:endParaRPr sz="1000">
              <a:solidFill>
                <a:schemeClr val="lt1"/>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lang="en" sz="1000">
                <a:solidFill>
                  <a:schemeClr val="lt1"/>
                </a:solidFill>
                <a:latin typeface="Open Sans Light"/>
                <a:ea typeface="Open Sans Light"/>
                <a:cs typeface="Open Sans Light"/>
                <a:sym typeface="Open Sans Light"/>
              </a:rPr>
              <a:t>24.	Sfeerbeeld 3: Ziet u dit voor u in Maarheeze? Waarom wel of niet?</a:t>
            </a:r>
            <a:endParaRPr sz="1000">
              <a:solidFill>
                <a:schemeClr val="lt1"/>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rPr lang="en" sz="1000">
                <a:solidFill>
                  <a:schemeClr val="lt1"/>
                </a:solidFill>
                <a:latin typeface="Open Sans Light"/>
                <a:ea typeface="Open Sans Light"/>
                <a:cs typeface="Open Sans Light"/>
                <a:sym typeface="Open Sans Light"/>
              </a:rPr>
              <a:t>25.	Sfeerbeeld 4: Ziet u dit voor u in Maarheeze? Waarom wel of niet?</a:t>
            </a:r>
            <a:endParaRPr sz="1000">
              <a:solidFill>
                <a:schemeClr val="lt1"/>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1000">
              <a:solidFill>
                <a:schemeClr val="lt1"/>
              </a:solidFill>
              <a:latin typeface="Open Sans Light"/>
              <a:ea typeface="Open Sans Light"/>
              <a:cs typeface="Open Sans Light"/>
              <a:sym typeface="Open Sans Light"/>
            </a:endParaRPr>
          </a:p>
          <a:p>
            <a:pPr indent="0" lvl="0" marL="0" rtl="0" algn="l">
              <a:lnSpc>
                <a:spcPct val="135000"/>
              </a:lnSpc>
              <a:spcBef>
                <a:spcPts val="0"/>
              </a:spcBef>
              <a:spcAft>
                <a:spcPts val="0"/>
              </a:spcAft>
              <a:buNone/>
            </a:pPr>
            <a:r>
              <a:t/>
            </a:r>
            <a:endParaRPr sz="1000">
              <a:solidFill>
                <a:schemeClr val="lt1"/>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chemeClr val="dk1"/>
              </a:buClr>
              <a:buSzPts val="1100"/>
              <a:buFont typeface="Arial"/>
              <a:buNone/>
            </a:pPr>
            <a:r>
              <a:t/>
            </a:r>
            <a:endParaRPr b="1" i="1" sz="1900">
              <a:solidFill>
                <a:schemeClr val="lt1"/>
              </a:solidFill>
              <a:latin typeface="Merriweather"/>
              <a:ea typeface="Merriweather"/>
              <a:cs typeface="Merriweather"/>
              <a:sym typeface="Merriweather"/>
            </a:endParaRPr>
          </a:p>
        </p:txBody>
      </p:sp>
      <p:sp>
        <p:nvSpPr>
          <p:cNvPr id="602" name="Google Shape;602;g3b1488b6e23_2_421"/>
          <p:cNvSpPr txBox="1"/>
          <p:nvPr/>
        </p:nvSpPr>
        <p:spPr>
          <a:xfrm>
            <a:off x="532475" y="287222"/>
            <a:ext cx="82554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rgbClr val="EFF5F2"/>
                </a:solidFill>
                <a:latin typeface="Merriweather"/>
                <a:ea typeface="Merriweather"/>
                <a:cs typeface="Merriweather"/>
                <a:sym typeface="Merriweather"/>
              </a:rPr>
              <a:t>Resultaten vragenlijst</a:t>
            </a:r>
            <a:endParaRPr b="1" sz="1000">
              <a:solidFill>
                <a:srgbClr val="EFF5F2"/>
              </a:solidFill>
              <a:latin typeface="Merriweather"/>
              <a:ea typeface="Merriweather"/>
              <a:cs typeface="Merriweather"/>
              <a:sym typeface="Merriweather"/>
            </a:endParaRPr>
          </a:p>
        </p:txBody>
      </p:sp>
      <p:sp>
        <p:nvSpPr>
          <p:cNvPr id="603" name="Google Shape;603;g3b1488b6e23_2_421"/>
          <p:cNvSpPr txBox="1"/>
          <p:nvPr/>
        </p:nvSpPr>
        <p:spPr>
          <a:xfrm>
            <a:off x="532475" y="504300"/>
            <a:ext cx="84216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300">
                <a:solidFill>
                  <a:schemeClr val="lt1"/>
                </a:solidFill>
                <a:latin typeface="Open Sans ExtraBold"/>
                <a:ea typeface="Open Sans ExtraBold"/>
                <a:cs typeface="Open Sans ExtraBold"/>
                <a:sym typeface="Open Sans ExtraBold"/>
              </a:rPr>
              <a:t>Woonsferen in toekomstig Maarheeze</a:t>
            </a:r>
            <a:endParaRPr sz="2300">
              <a:solidFill>
                <a:schemeClr val="lt1"/>
              </a:solidFill>
              <a:latin typeface="Open Sans ExtraBold"/>
              <a:ea typeface="Open Sans ExtraBold"/>
              <a:cs typeface="Open Sans ExtraBold"/>
              <a:sym typeface="Open Sans ExtraBold"/>
            </a:endParaRPr>
          </a:p>
          <a:p>
            <a:pPr indent="0" lvl="0" marL="0" rtl="0" algn="l">
              <a:spcBef>
                <a:spcPts val="0"/>
              </a:spcBef>
              <a:spcAft>
                <a:spcPts val="0"/>
              </a:spcAft>
              <a:buClr>
                <a:schemeClr val="dk1"/>
              </a:buClr>
              <a:buSzPts val="1100"/>
              <a:buFont typeface="Arial"/>
              <a:buNone/>
            </a:pPr>
            <a:r>
              <a:t/>
            </a:r>
            <a:endParaRPr sz="2300">
              <a:solidFill>
                <a:schemeClr val="lt1"/>
              </a:solidFill>
              <a:latin typeface="Open Sans ExtraBold"/>
              <a:ea typeface="Open Sans ExtraBold"/>
              <a:cs typeface="Open Sans ExtraBold"/>
              <a:sym typeface="Open Sans ExtraBold"/>
            </a:endParaRPr>
          </a:p>
        </p:txBody>
      </p:sp>
      <p:sp>
        <p:nvSpPr>
          <p:cNvPr id="604" name="Google Shape;604;g3b1488b6e23_2_421"/>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605" name="Google Shape;605;g3b1488b6e23_2_421" title="stedelijk.jpg"/>
          <p:cNvPicPr preferRelativeResize="0"/>
          <p:nvPr/>
        </p:nvPicPr>
        <p:blipFill>
          <a:blip r:embed="rId3">
            <a:alphaModFix/>
          </a:blip>
          <a:stretch>
            <a:fillRect/>
          </a:stretch>
        </p:blipFill>
        <p:spPr>
          <a:xfrm>
            <a:off x="6748425" y="3091873"/>
            <a:ext cx="2139791" cy="1752650"/>
          </a:xfrm>
          <a:prstGeom prst="rect">
            <a:avLst/>
          </a:prstGeom>
          <a:noFill/>
          <a:ln>
            <a:noFill/>
          </a:ln>
        </p:spPr>
      </p:pic>
      <p:pic>
        <p:nvPicPr>
          <p:cNvPr id="606" name="Google Shape;606;g3b1488b6e23_2_421" title="dorpsstedelijk.jpg"/>
          <p:cNvPicPr preferRelativeResize="0"/>
          <p:nvPr/>
        </p:nvPicPr>
        <p:blipFill>
          <a:blip r:embed="rId4">
            <a:alphaModFix/>
          </a:blip>
          <a:stretch>
            <a:fillRect/>
          </a:stretch>
        </p:blipFill>
        <p:spPr>
          <a:xfrm>
            <a:off x="4583967" y="3091873"/>
            <a:ext cx="2091574" cy="1752644"/>
          </a:xfrm>
          <a:prstGeom prst="rect">
            <a:avLst/>
          </a:prstGeom>
          <a:noFill/>
          <a:ln>
            <a:noFill/>
          </a:ln>
        </p:spPr>
      </p:pic>
      <p:pic>
        <p:nvPicPr>
          <p:cNvPr id="607" name="Google Shape;607;g3b1488b6e23_2_421" title="doorsneewoonwijk.jpg"/>
          <p:cNvPicPr preferRelativeResize="0"/>
          <p:nvPr/>
        </p:nvPicPr>
        <p:blipFill>
          <a:blip r:embed="rId5">
            <a:alphaModFix/>
          </a:blip>
          <a:stretch>
            <a:fillRect/>
          </a:stretch>
        </p:blipFill>
        <p:spPr>
          <a:xfrm>
            <a:off x="2392985" y="3091875"/>
            <a:ext cx="2118116" cy="1733175"/>
          </a:xfrm>
          <a:prstGeom prst="rect">
            <a:avLst/>
          </a:prstGeom>
          <a:noFill/>
          <a:ln>
            <a:noFill/>
          </a:ln>
        </p:spPr>
      </p:pic>
      <p:pic>
        <p:nvPicPr>
          <p:cNvPr id="608" name="Google Shape;608;g3b1488b6e23_2_421" title="Dorps.jpg"/>
          <p:cNvPicPr preferRelativeResize="0"/>
          <p:nvPr/>
        </p:nvPicPr>
        <p:blipFill>
          <a:blip r:embed="rId6">
            <a:alphaModFix/>
          </a:blip>
          <a:stretch>
            <a:fillRect/>
          </a:stretch>
        </p:blipFill>
        <p:spPr>
          <a:xfrm>
            <a:off x="255778" y="3091874"/>
            <a:ext cx="2091576" cy="17209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3b1488b6e23_2_432"/>
          <p:cNvSpPr txBox="1"/>
          <p:nvPr/>
        </p:nvSpPr>
        <p:spPr>
          <a:xfrm>
            <a:off x="532475" y="504300"/>
            <a:ext cx="58326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Sfeerbeeld 1 - Boerenerf woningen</a:t>
            </a:r>
            <a:br>
              <a:rPr lang="en">
                <a:solidFill>
                  <a:srgbClr val="343635"/>
                </a:solidFill>
                <a:latin typeface="Open Sans ExtraBold"/>
                <a:ea typeface="Open Sans ExtraBold"/>
                <a:cs typeface="Open Sans ExtraBold"/>
                <a:sym typeface="Open Sans ExtraBold"/>
              </a:rPr>
            </a:br>
            <a:r>
              <a:rPr lang="en">
                <a:solidFill>
                  <a:srgbClr val="343635"/>
                </a:solidFill>
                <a:latin typeface="Open Sans ExtraBold"/>
                <a:ea typeface="Open Sans ExtraBold"/>
                <a:cs typeface="Open Sans ExtraBold"/>
                <a:sym typeface="Open Sans ExtraBold"/>
              </a:rPr>
              <a:t>Ziet u dit voor u in Maarheeze? Waarom wel of niet?</a:t>
            </a:r>
            <a:endParaRPr i="1">
              <a:solidFill>
                <a:srgbClr val="343635"/>
              </a:solidFill>
              <a:latin typeface="Open Sans"/>
              <a:ea typeface="Open Sans"/>
              <a:cs typeface="Open Sans"/>
              <a:sym typeface="Open Sans"/>
            </a:endParaRPr>
          </a:p>
        </p:txBody>
      </p:sp>
      <p:sp>
        <p:nvSpPr>
          <p:cNvPr id="614" name="Google Shape;614;g3b1488b6e23_2_432"/>
          <p:cNvSpPr txBox="1"/>
          <p:nvPr/>
        </p:nvSpPr>
        <p:spPr>
          <a:xfrm rot="-5400000">
            <a:off x="-2014350" y="2649338"/>
            <a:ext cx="4448700" cy="4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latin typeface="Open Sans ExtraBold"/>
                <a:ea typeface="Open Sans ExtraBold"/>
                <a:cs typeface="Open Sans ExtraBold"/>
                <a:sym typeface="Open Sans ExtraBold"/>
              </a:rPr>
              <a:t>Samenvatting</a:t>
            </a:r>
            <a:endParaRPr i="1">
              <a:solidFill>
                <a:schemeClr val="lt1"/>
              </a:solidFill>
              <a:latin typeface="Open Sans"/>
              <a:ea typeface="Open Sans"/>
              <a:cs typeface="Open Sans"/>
              <a:sym typeface="Open Sans"/>
            </a:endParaRPr>
          </a:p>
        </p:txBody>
      </p:sp>
      <p:sp>
        <p:nvSpPr>
          <p:cNvPr id="615" name="Google Shape;615;g3b1488b6e23_2_432"/>
          <p:cNvSpPr txBox="1"/>
          <p:nvPr/>
        </p:nvSpPr>
        <p:spPr>
          <a:xfrm rot="5400000">
            <a:off x="6604617" y="2600613"/>
            <a:ext cx="4542900" cy="480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solidFill>
                  <a:srgbClr val="EFF5F2"/>
                </a:solidFill>
                <a:latin typeface="Open Sans ExtraBold"/>
                <a:ea typeface="Open Sans ExtraBold"/>
                <a:cs typeface="Open Sans ExtraBold"/>
                <a:sym typeface="Open Sans ExtraBold"/>
              </a:rPr>
              <a:t>Data</a:t>
            </a:r>
            <a:endParaRPr i="1">
              <a:solidFill>
                <a:srgbClr val="EFF5F2"/>
              </a:solidFill>
              <a:latin typeface="Open Sans"/>
              <a:ea typeface="Open Sans"/>
              <a:cs typeface="Open Sans"/>
              <a:sym typeface="Open Sans"/>
            </a:endParaRPr>
          </a:p>
        </p:txBody>
      </p:sp>
      <p:sp>
        <p:nvSpPr>
          <p:cNvPr id="616" name="Google Shape;616;g3b1488b6e23_2_432"/>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617" name="Google Shape;617;g3b1488b6e23_2_432" title="Dorps.jpg"/>
          <p:cNvPicPr preferRelativeResize="0"/>
          <p:nvPr/>
        </p:nvPicPr>
        <p:blipFill>
          <a:blip r:embed="rId3">
            <a:alphaModFix/>
          </a:blip>
          <a:stretch>
            <a:fillRect/>
          </a:stretch>
        </p:blipFill>
        <p:spPr>
          <a:xfrm>
            <a:off x="606347" y="1178201"/>
            <a:ext cx="4473650" cy="3680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6"/>
          <p:cNvSpPr txBox="1"/>
          <p:nvPr/>
        </p:nvSpPr>
        <p:spPr>
          <a:xfrm>
            <a:off x="532489" y="1081200"/>
            <a:ext cx="8064900" cy="1827586"/>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Concentratie van: </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Wonen</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Werken</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Voorzieningen</a:t>
            </a:r>
            <a:endParaRPr/>
          </a:p>
          <a:p>
            <a:pPr indent="-311150" lvl="0" marL="457200" marR="0" rtl="0" algn="l">
              <a:lnSpc>
                <a:spcPct val="114000"/>
              </a:lnSpc>
              <a:spcBef>
                <a:spcPts val="10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Goed openbaar vervoer </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Minimale schaal: </a:t>
            </a:r>
            <a:r>
              <a:rPr b="1" i="0" lang="en" sz="1300" u="none" cap="none" strike="noStrike">
                <a:solidFill>
                  <a:schemeClr val="dk1"/>
                </a:solidFill>
                <a:latin typeface="Open Sans"/>
                <a:ea typeface="Open Sans"/>
                <a:cs typeface="Open Sans"/>
                <a:sym typeface="Open Sans"/>
              </a:rPr>
              <a:t>ca. 3.000 – 5.000 woningen</a:t>
            </a:r>
            <a:endParaRPr/>
          </a:p>
          <a:p>
            <a:pPr indent="-311150" lvl="0" marL="457200" marR="0" rtl="0" algn="l">
              <a:lnSpc>
                <a:spcPct val="114000"/>
              </a:lnSpc>
              <a:spcBef>
                <a:spcPts val="10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Gericht op leefbaarheid en bereikbaarheid</a:t>
            </a:r>
            <a:endParaRPr b="0" i="0" sz="1300" u="none" cap="none" strike="noStrike">
              <a:solidFill>
                <a:srgbClr val="FF0000"/>
              </a:solidFill>
              <a:latin typeface="Open Sans Light"/>
              <a:ea typeface="Open Sans Light"/>
              <a:cs typeface="Open Sans Light"/>
              <a:sym typeface="Open Sans Light"/>
            </a:endParaRPr>
          </a:p>
        </p:txBody>
      </p:sp>
      <p:sp>
        <p:nvSpPr>
          <p:cNvPr id="148" name="Google Shape;148;p6"/>
          <p:cNvSpPr txBox="1"/>
          <p:nvPr/>
        </p:nvSpPr>
        <p:spPr>
          <a:xfrm>
            <a:off x="532475" y="504300"/>
            <a:ext cx="7626000" cy="57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2000" u="none" cap="none" strike="noStrike">
                <a:solidFill>
                  <a:srgbClr val="38761D"/>
                </a:solidFill>
                <a:latin typeface="Open Sans ExtraBold"/>
                <a:ea typeface="Open Sans ExtraBold"/>
                <a:cs typeface="Open Sans ExtraBold"/>
                <a:sym typeface="Open Sans ExtraBold"/>
              </a:rPr>
              <a:t>Wat is een knoop?</a:t>
            </a:r>
            <a:endParaRPr b="0" i="0" sz="2000" u="none" cap="none" strike="noStrike">
              <a:solidFill>
                <a:srgbClr val="343635"/>
              </a:solidFill>
              <a:latin typeface="Open Sans ExtraBold"/>
              <a:ea typeface="Open Sans ExtraBold"/>
              <a:cs typeface="Open Sans ExtraBold"/>
              <a:sym typeface="Open Sans ExtraBold"/>
            </a:endParaRPr>
          </a:p>
        </p:txBody>
      </p:sp>
      <p:sp>
        <p:nvSpPr>
          <p:cNvPr id="149" name="Google Shape;149;p6"/>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fontScale="77500" lnSpcReduction="20000"/>
          </a:bodyPr>
          <a:lstStyle/>
          <a:p>
            <a:pPr indent="0" lvl="0" marL="0" rtl="0" algn="r">
              <a:lnSpc>
                <a:spcPct val="100000"/>
              </a:lnSpc>
              <a:spcBef>
                <a:spcPts val="0"/>
              </a:spcBef>
              <a:spcAft>
                <a:spcPts val="0"/>
              </a:spcAft>
              <a:buSzPct val="100000"/>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g3b1488b6e23_2_440"/>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623" name="Google Shape;623;g3b1488b6e23_2_440"/>
          <p:cNvSpPr txBox="1"/>
          <p:nvPr/>
        </p:nvSpPr>
        <p:spPr>
          <a:xfrm>
            <a:off x="532475" y="504300"/>
            <a:ext cx="58326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Sfeerbeeld 1 - Boerenerf woningen</a:t>
            </a:r>
            <a:br>
              <a:rPr lang="en">
                <a:solidFill>
                  <a:srgbClr val="343635"/>
                </a:solidFill>
                <a:latin typeface="Open Sans ExtraBold"/>
                <a:ea typeface="Open Sans ExtraBold"/>
                <a:cs typeface="Open Sans ExtraBold"/>
                <a:sym typeface="Open Sans ExtraBold"/>
              </a:rPr>
            </a:br>
            <a:r>
              <a:rPr lang="en">
                <a:solidFill>
                  <a:srgbClr val="343635"/>
                </a:solidFill>
                <a:latin typeface="Open Sans ExtraBold"/>
                <a:ea typeface="Open Sans ExtraBold"/>
                <a:cs typeface="Open Sans ExtraBold"/>
                <a:sym typeface="Open Sans ExtraBold"/>
              </a:rPr>
              <a:t>Ziet u dit voor u in Maarheeze? Waarom wel of niet?</a:t>
            </a:r>
            <a:endParaRPr i="1">
              <a:solidFill>
                <a:srgbClr val="343635"/>
              </a:solidFill>
              <a:latin typeface="Open Sans"/>
              <a:ea typeface="Open Sans"/>
              <a:cs typeface="Open Sans"/>
              <a:sym typeface="Open Sans"/>
            </a:endParaRPr>
          </a:p>
        </p:txBody>
      </p:sp>
      <p:pic>
        <p:nvPicPr>
          <p:cNvPr id="624" name="Google Shape;624;g3b1488b6e23_2_440" title="Chart"/>
          <p:cNvPicPr preferRelativeResize="0"/>
          <p:nvPr/>
        </p:nvPicPr>
        <p:blipFill>
          <a:blip r:embed="rId3">
            <a:alphaModFix/>
          </a:blip>
          <a:stretch>
            <a:fillRect/>
          </a:stretch>
        </p:blipFill>
        <p:spPr>
          <a:xfrm>
            <a:off x="624175" y="1431300"/>
            <a:ext cx="3211749" cy="3297374"/>
          </a:xfrm>
          <a:prstGeom prst="rect">
            <a:avLst/>
          </a:prstGeom>
          <a:noFill/>
          <a:ln>
            <a:noFill/>
          </a:ln>
        </p:spPr>
      </p:pic>
      <p:sp>
        <p:nvSpPr>
          <p:cNvPr id="625" name="Google Shape;625;g3b1488b6e23_2_440"/>
          <p:cNvSpPr txBox="1"/>
          <p:nvPr/>
        </p:nvSpPr>
        <p:spPr>
          <a:xfrm>
            <a:off x="4408450" y="3307969"/>
            <a:ext cx="4016700" cy="244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800">
                <a:solidFill>
                  <a:srgbClr val="343635"/>
                </a:solidFill>
                <a:latin typeface="Open Sans Light"/>
                <a:ea typeface="Open Sans Light"/>
                <a:cs typeface="Open Sans Light"/>
                <a:sym typeface="Open Sans Light"/>
              </a:rPr>
              <a:t>Positief over scenario. </a:t>
            </a:r>
            <a:r>
              <a:rPr lang="en" sz="800">
                <a:solidFill>
                  <a:schemeClr val="dk1"/>
                </a:solidFill>
                <a:latin typeface="Open Sans Light"/>
                <a:ea typeface="Open Sans Light"/>
                <a:cs typeface="Open Sans Light"/>
                <a:sym typeface="Open Sans Light"/>
              </a:rPr>
              <a:t>Enkele kanttekeningen of vragen wat betreft locaties of andere ruimtelijke keuzes.</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rgbClr val="343635"/>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Niet duidelijk positief of negatief, of geen mening. Veel kanttekeningen en vragen over scenario.</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Negatief over scenario.</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Geen antwoord gegeven</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p:txBody>
      </p:sp>
      <p:sp>
        <p:nvSpPr>
          <p:cNvPr id="626" name="Google Shape;626;g3b1488b6e23_2_440"/>
          <p:cNvSpPr/>
          <p:nvPr/>
        </p:nvSpPr>
        <p:spPr>
          <a:xfrm>
            <a:off x="4183773" y="3414369"/>
            <a:ext cx="238500" cy="238500"/>
          </a:xfrm>
          <a:prstGeom prst="rect">
            <a:avLst/>
          </a:prstGeom>
          <a:solidFill>
            <a:srgbClr val="B7D7A8"/>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B7D7A8"/>
              </a:highlight>
            </a:endParaRPr>
          </a:p>
        </p:txBody>
      </p:sp>
      <p:sp>
        <p:nvSpPr>
          <p:cNvPr id="627" name="Google Shape;627;g3b1488b6e23_2_440"/>
          <p:cNvSpPr/>
          <p:nvPr/>
        </p:nvSpPr>
        <p:spPr>
          <a:xfrm>
            <a:off x="4183773" y="3830528"/>
            <a:ext cx="238500" cy="238500"/>
          </a:xfrm>
          <a:prstGeom prst="rect">
            <a:avLst/>
          </a:prstGeom>
          <a:solidFill>
            <a:srgbClr val="F9CB9C"/>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B7D7A8"/>
              </a:highlight>
            </a:endParaRPr>
          </a:p>
        </p:txBody>
      </p:sp>
      <p:sp>
        <p:nvSpPr>
          <p:cNvPr id="628" name="Google Shape;628;g3b1488b6e23_2_440"/>
          <p:cNvSpPr/>
          <p:nvPr/>
        </p:nvSpPr>
        <p:spPr>
          <a:xfrm>
            <a:off x="4183773" y="4177557"/>
            <a:ext cx="238500" cy="238500"/>
          </a:xfrm>
          <a:prstGeom prst="rect">
            <a:avLst/>
          </a:prstGeom>
          <a:solidFill>
            <a:srgbClr val="F4CDCC"/>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B7D7A8"/>
              </a:highlight>
            </a:endParaRPr>
          </a:p>
        </p:txBody>
      </p:sp>
      <p:sp>
        <p:nvSpPr>
          <p:cNvPr id="629" name="Google Shape;629;g3b1488b6e23_2_440"/>
          <p:cNvSpPr/>
          <p:nvPr/>
        </p:nvSpPr>
        <p:spPr>
          <a:xfrm>
            <a:off x="4183773" y="4477387"/>
            <a:ext cx="238500" cy="238500"/>
          </a:xfrm>
          <a:prstGeom prst="rect">
            <a:avLst/>
          </a:prstGeom>
          <a:solidFill>
            <a:srgbClr val="A4C2F4"/>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A4C2F4"/>
              </a:high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3b1488b6e23_2_451"/>
          <p:cNvSpPr txBox="1"/>
          <p:nvPr/>
        </p:nvSpPr>
        <p:spPr>
          <a:xfrm>
            <a:off x="532475" y="1110600"/>
            <a:ext cx="7087500" cy="4032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Het sfeerbeeld past goed bij de identiteit van Maarheeze</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Groen, rust, ruimte, openheid.</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Traditionele en herkenbare architectuur.</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Past bij het huidige karakter en de schaal van het dorp.</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Veel respondenten vinden het aantrekkelijk en passend.</a:t>
            </a:r>
            <a:br>
              <a:rPr lang="en" sz="1000">
                <a:solidFill>
                  <a:schemeClr val="dk1"/>
                </a:solidFill>
                <a:latin typeface="Open Sans Light"/>
                <a:ea typeface="Open Sans Light"/>
                <a:cs typeface="Open Sans Light"/>
                <a:sym typeface="Open Sans Light"/>
              </a:rPr>
            </a:b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Veel zorgen over betaalbaarheid en geschiktheid voor starters en senioren</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Grote kavels = dure huizen.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Niet haalbaar voor jongeren, starters, alleenstaanden, ouderen.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Onvoldoende kleinere, compacte of gelijkvloerse woningen.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Angst dat dit soort wijken vooral hogere inkomens aantrekt.</a:t>
            </a:r>
            <a:br>
              <a:rPr lang="en" sz="1000">
                <a:solidFill>
                  <a:schemeClr val="dk1"/>
                </a:solidFill>
                <a:latin typeface="Open Sans Light"/>
                <a:ea typeface="Open Sans Light"/>
                <a:cs typeface="Open Sans Light"/>
                <a:sym typeface="Open Sans Light"/>
              </a:rPr>
            </a:b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Twijfels over ruimtebeslag en toekomstbestendigheid.</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Kost veel grond per woning.</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Biedt onvoldoende aantallen voor </a:t>
            </a:r>
            <a:r>
              <a:rPr lang="en" sz="1000">
                <a:solidFill>
                  <a:schemeClr val="dk1"/>
                </a:solidFill>
                <a:latin typeface="Open Sans Light"/>
                <a:ea typeface="Open Sans Light"/>
                <a:cs typeface="Open Sans Light"/>
                <a:sym typeface="Open Sans Light"/>
              </a:rPr>
              <a:t>groei opgave.</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Niet duurzaam qua dichtheid.</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Sommigen vinden dat Maarheeze “meer urban” moet om voorzieningen te kunnen dragen.</a:t>
            </a:r>
            <a:endParaRPr sz="1000">
              <a:solidFill>
                <a:schemeClr val="dk1"/>
              </a:solidFill>
              <a:latin typeface="Open Sans Light"/>
              <a:ea typeface="Open Sans Light"/>
              <a:cs typeface="Open Sans Light"/>
              <a:sym typeface="Open Sans Light"/>
            </a:endParaRPr>
          </a:p>
        </p:txBody>
      </p:sp>
      <p:sp>
        <p:nvSpPr>
          <p:cNvPr id="635" name="Google Shape;635;g3b1488b6e23_2_451"/>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636" name="Google Shape;636;g3b1488b6e23_2_451"/>
          <p:cNvSpPr txBox="1"/>
          <p:nvPr/>
        </p:nvSpPr>
        <p:spPr>
          <a:xfrm>
            <a:off x="532475" y="504300"/>
            <a:ext cx="58326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Sfeerbeeld 1 - Boerenerf woningen</a:t>
            </a:r>
            <a:br>
              <a:rPr lang="en">
                <a:solidFill>
                  <a:srgbClr val="343635"/>
                </a:solidFill>
                <a:latin typeface="Open Sans ExtraBold"/>
                <a:ea typeface="Open Sans ExtraBold"/>
                <a:cs typeface="Open Sans ExtraBold"/>
                <a:sym typeface="Open Sans ExtraBold"/>
              </a:rPr>
            </a:br>
            <a:r>
              <a:rPr lang="en">
                <a:solidFill>
                  <a:srgbClr val="343635"/>
                </a:solidFill>
                <a:latin typeface="Open Sans ExtraBold"/>
                <a:ea typeface="Open Sans ExtraBold"/>
                <a:cs typeface="Open Sans ExtraBold"/>
                <a:sym typeface="Open Sans ExtraBold"/>
              </a:rPr>
              <a:t>Ziet u dit voor u in Maarheeze? Waarom wel of niet?</a:t>
            </a:r>
            <a:endParaRPr i="1">
              <a:solidFill>
                <a:srgbClr val="343635"/>
              </a:solidFill>
              <a:latin typeface="Open Sans"/>
              <a:ea typeface="Open Sans"/>
              <a:cs typeface="Open Sans"/>
              <a:sym typeface="Open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g3b1488b6e23_2_457"/>
          <p:cNvSpPr txBox="1"/>
          <p:nvPr/>
        </p:nvSpPr>
        <p:spPr>
          <a:xfrm>
            <a:off x="532475" y="504300"/>
            <a:ext cx="58326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Sfeerbeeld 2 - Doorsnee wijk</a:t>
            </a:r>
            <a:br>
              <a:rPr lang="en">
                <a:solidFill>
                  <a:srgbClr val="343635"/>
                </a:solidFill>
                <a:latin typeface="Open Sans ExtraBold"/>
                <a:ea typeface="Open Sans ExtraBold"/>
                <a:cs typeface="Open Sans ExtraBold"/>
                <a:sym typeface="Open Sans ExtraBold"/>
              </a:rPr>
            </a:br>
            <a:r>
              <a:rPr lang="en">
                <a:solidFill>
                  <a:srgbClr val="343635"/>
                </a:solidFill>
                <a:latin typeface="Open Sans ExtraBold"/>
                <a:ea typeface="Open Sans ExtraBold"/>
                <a:cs typeface="Open Sans ExtraBold"/>
                <a:sym typeface="Open Sans ExtraBold"/>
              </a:rPr>
              <a:t>Ziet u dit voor u in Maarheeze? Waarom wel of niet?</a:t>
            </a:r>
            <a:endParaRPr i="1">
              <a:solidFill>
                <a:srgbClr val="343635"/>
              </a:solidFill>
              <a:latin typeface="Open Sans"/>
              <a:ea typeface="Open Sans"/>
              <a:cs typeface="Open Sans"/>
              <a:sym typeface="Open Sans"/>
            </a:endParaRPr>
          </a:p>
        </p:txBody>
      </p:sp>
      <p:sp>
        <p:nvSpPr>
          <p:cNvPr id="642" name="Google Shape;642;g3b1488b6e23_2_457"/>
          <p:cNvSpPr txBox="1"/>
          <p:nvPr/>
        </p:nvSpPr>
        <p:spPr>
          <a:xfrm rot="5400000">
            <a:off x="6604617" y="2600613"/>
            <a:ext cx="4542900" cy="480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solidFill>
                  <a:srgbClr val="EFF5F2"/>
                </a:solidFill>
                <a:latin typeface="Open Sans ExtraBold"/>
                <a:ea typeface="Open Sans ExtraBold"/>
                <a:cs typeface="Open Sans ExtraBold"/>
                <a:sym typeface="Open Sans ExtraBold"/>
              </a:rPr>
              <a:t>Data</a:t>
            </a:r>
            <a:endParaRPr i="1">
              <a:solidFill>
                <a:srgbClr val="EFF5F2"/>
              </a:solidFill>
              <a:latin typeface="Open Sans"/>
              <a:ea typeface="Open Sans"/>
              <a:cs typeface="Open Sans"/>
              <a:sym typeface="Open Sans"/>
            </a:endParaRPr>
          </a:p>
        </p:txBody>
      </p:sp>
      <p:sp>
        <p:nvSpPr>
          <p:cNvPr id="643" name="Google Shape;643;g3b1488b6e23_2_457"/>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644" name="Google Shape;644;g3b1488b6e23_2_457" title="doorsneewoonwijk.jpg"/>
          <p:cNvPicPr preferRelativeResize="0"/>
          <p:nvPr/>
        </p:nvPicPr>
        <p:blipFill>
          <a:blip r:embed="rId3">
            <a:alphaModFix/>
          </a:blip>
          <a:stretch>
            <a:fillRect/>
          </a:stretch>
        </p:blipFill>
        <p:spPr>
          <a:xfrm>
            <a:off x="606339" y="1178200"/>
            <a:ext cx="4431601" cy="36262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3b1488b6e23_2_464"/>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650" name="Google Shape;650;g3b1488b6e23_2_464"/>
          <p:cNvSpPr txBox="1"/>
          <p:nvPr/>
        </p:nvSpPr>
        <p:spPr>
          <a:xfrm>
            <a:off x="532475" y="504300"/>
            <a:ext cx="58326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Sfeerbeeld 2 - Doorsnee wijk</a:t>
            </a:r>
            <a:br>
              <a:rPr lang="en">
                <a:solidFill>
                  <a:srgbClr val="343635"/>
                </a:solidFill>
                <a:latin typeface="Open Sans ExtraBold"/>
                <a:ea typeface="Open Sans ExtraBold"/>
                <a:cs typeface="Open Sans ExtraBold"/>
                <a:sym typeface="Open Sans ExtraBold"/>
              </a:rPr>
            </a:br>
            <a:r>
              <a:rPr lang="en">
                <a:solidFill>
                  <a:srgbClr val="343635"/>
                </a:solidFill>
                <a:latin typeface="Open Sans ExtraBold"/>
                <a:ea typeface="Open Sans ExtraBold"/>
                <a:cs typeface="Open Sans ExtraBold"/>
                <a:sym typeface="Open Sans ExtraBold"/>
              </a:rPr>
              <a:t>Ziet u dit voor u in Maarheeze? Waarom wel of niet?</a:t>
            </a:r>
            <a:endParaRPr i="1">
              <a:solidFill>
                <a:srgbClr val="343635"/>
              </a:solidFill>
              <a:latin typeface="Open Sans"/>
              <a:ea typeface="Open Sans"/>
              <a:cs typeface="Open Sans"/>
              <a:sym typeface="Open Sans"/>
            </a:endParaRPr>
          </a:p>
        </p:txBody>
      </p:sp>
      <p:pic>
        <p:nvPicPr>
          <p:cNvPr id="651" name="Google Shape;651;g3b1488b6e23_2_464" title="Chart"/>
          <p:cNvPicPr preferRelativeResize="0"/>
          <p:nvPr/>
        </p:nvPicPr>
        <p:blipFill>
          <a:blip r:embed="rId3">
            <a:alphaModFix/>
          </a:blip>
          <a:stretch>
            <a:fillRect/>
          </a:stretch>
        </p:blipFill>
        <p:spPr>
          <a:xfrm>
            <a:off x="591275" y="1313899"/>
            <a:ext cx="3403599" cy="3494374"/>
          </a:xfrm>
          <a:prstGeom prst="rect">
            <a:avLst/>
          </a:prstGeom>
          <a:noFill/>
          <a:ln>
            <a:noFill/>
          </a:ln>
        </p:spPr>
      </p:pic>
      <p:sp>
        <p:nvSpPr>
          <p:cNvPr id="652" name="Google Shape;652;g3b1488b6e23_2_464"/>
          <p:cNvSpPr txBox="1"/>
          <p:nvPr/>
        </p:nvSpPr>
        <p:spPr>
          <a:xfrm>
            <a:off x="4408450" y="3383996"/>
            <a:ext cx="4016700" cy="244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800">
                <a:solidFill>
                  <a:srgbClr val="343635"/>
                </a:solidFill>
                <a:latin typeface="Open Sans Light"/>
                <a:ea typeface="Open Sans Light"/>
                <a:cs typeface="Open Sans Light"/>
                <a:sym typeface="Open Sans Light"/>
              </a:rPr>
              <a:t>Positief over scenario. </a:t>
            </a:r>
            <a:r>
              <a:rPr lang="en" sz="800">
                <a:solidFill>
                  <a:schemeClr val="dk1"/>
                </a:solidFill>
                <a:latin typeface="Open Sans Light"/>
                <a:ea typeface="Open Sans Light"/>
                <a:cs typeface="Open Sans Light"/>
                <a:sym typeface="Open Sans Light"/>
              </a:rPr>
              <a:t>Enkele kanttekeningen of vragen wat betreft locaties of andere ruimtelijke keuzes.</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rgbClr val="343635"/>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Niet duidelijk positief of negatief, of geen mening. Veel kanttekeningen en vragen over scenario.</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Negatief over scenario.</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Geen antwoord gegeven</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p:txBody>
      </p:sp>
      <p:sp>
        <p:nvSpPr>
          <p:cNvPr id="653" name="Google Shape;653;g3b1488b6e23_2_464"/>
          <p:cNvSpPr/>
          <p:nvPr/>
        </p:nvSpPr>
        <p:spPr>
          <a:xfrm>
            <a:off x="4183773" y="3490396"/>
            <a:ext cx="238500" cy="238500"/>
          </a:xfrm>
          <a:prstGeom prst="rect">
            <a:avLst/>
          </a:prstGeom>
          <a:solidFill>
            <a:srgbClr val="B7D7A8"/>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B7D7A8"/>
              </a:highlight>
            </a:endParaRPr>
          </a:p>
        </p:txBody>
      </p:sp>
      <p:sp>
        <p:nvSpPr>
          <p:cNvPr id="654" name="Google Shape;654;g3b1488b6e23_2_464"/>
          <p:cNvSpPr/>
          <p:nvPr/>
        </p:nvSpPr>
        <p:spPr>
          <a:xfrm>
            <a:off x="4183773" y="3906554"/>
            <a:ext cx="238500" cy="238500"/>
          </a:xfrm>
          <a:prstGeom prst="rect">
            <a:avLst/>
          </a:prstGeom>
          <a:solidFill>
            <a:srgbClr val="F9CB9C"/>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B7D7A8"/>
              </a:highlight>
            </a:endParaRPr>
          </a:p>
        </p:txBody>
      </p:sp>
      <p:sp>
        <p:nvSpPr>
          <p:cNvPr id="655" name="Google Shape;655;g3b1488b6e23_2_464"/>
          <p:cNvSpPr/>
          <p:nvPr/>
        </p:nvSpPr>
        <p:spPr>
          <a:xfrm>
            <a:off x="4183773" y="4253584"/>
            <a:ext cx="238500" cy="238500"/>
          </a:xfrm>
          <a:prstGeom prst="rect">
            <a:avLst/>
          </a:prstGeom>
          <a:solidFill>
            <a:srgbClr val="F4CDCC"/>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B7D7A8"/>
              </a:highlight>
            </a:endParaRPr>
          </a:p>
        </p:txBody>
      </p:sp>
      <p:sp>
        <p:nvSpPr>
          <p:cNvPr id="656" name="Google Shape;656;g3b1488b6e23_2_464"/>
          <p:cNvSpPr/>
          <p:nvPr/>
        </p:nvSpPr>
        <p:spPr>
          <a:xfrm>
            <a:off x="4183773" y="4553414"/>
            <a:ext cx="238500" cy="238500"/>
          </a:xfrm>
          <a:prstGeom prst="rect">
            <a:avLst/>
          </a:prstGeom>
          <a:solidFill>
            <a:srgbClr val="A4C2F4"/>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A4C2F4"/>
              </a:high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g3b1488b6e23_2_475"/>
          <p:cNvSpPr txBox="1"/>
          <p:nvPr/>
        </p:nvSpPr>
        <p:spPr>
          <a:xfrm>
            <a:off x="532475" y="1450800"/>
            <a:ext cx="8065200" cy="334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Dit </a:t>
            </a:r>
            <a:r>
              <a:rPr b="1" lang="en" sz="1000">
                <a:solidFill>
                  <a:schemeClr val="dk1"/>
                </a:solidFill>
                <a:latin typeface="Open Sans"/>
                <a:ea typeface="Open Sans"/>
                <a:cs typeface="Open Sans"/>
                <a:sym typeface="Open Sans"/>
              </a:rPr>
              <a:t>woonwijk beeld</a:t>
            </a:r>
            <a:r>
              <a:rPr b="1" lang="en" sz="1000">
                <a:solidFill>
                  <a:schemeClr val="dk1"/>
                </a:solidFill>
                <a:latin typeface="Open Sans"/>
                <a:ea typeface="Open Sans"/>
                <a:cs typeface="Open Sans"/>
                <a:sym typeface="Open Sans"/>
              </a:rPr>
              <a:t> wordt gezien als haalbaar, realistisch en passend bij bestaande wijken</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Veel mensen kennen dit type al: “zo ziet Maarheeze er nu ook uit”.</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Past bij uitbreidingen zonder het dorp volledig te veranderen.</a:t>
            </a:r>
            <a:br>
              <a:rPr lang="en" sz="1000">
                <a:solidFill>
                  <a:schemeClr val="dk1"/>
                </a:solidFill>
                <a:latin typeface="Open Sans Light"/>
                <a:ea typeface="Open Sans Light"/>
                <a:cs typeface="Open Sans Light"/>
                <a:sym typeface="Open Sans Light"/>
              </a:rPr>
            </a:b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Het biedt ruimte voor betaalbaarheid, doorstroming en variatie in woningtypen</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Goed voor starters, ouderen, gezinnen.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Compactere kavels → lagere prijzen.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Mogelijkheid voor mix van rijwoningen, twee-onder-een-kap en appartementen.</a:t>
            </a:r>
            <a:endParaRPr sz="1000">
              <a:solidFill>
                <a:schemeClr val="dk1"/>
              </a:solidFill>
              <a:latin typeface="Open Sans Light"/>
              <a:ea typeface="Open Sans Light"/>
              <a:cs typeface="Open Sans Light"/>
              <a:sym typeface="Open Sans Light"/>
            </a:endParaRPr>
          </a:p>
          <a:p>
            <a:pPr indent="0" lvl="0" marL="457200" rtl="0" algn="l">
              <a:lnSpc>
                <a:spcPct val="150000"/>
              </a:lnSpc>
              <a:spcBef>
                <a:spcPts val="0"/>
              </a:spcBef>
              <a:spcAft>
                <a:spcPts val="0"/>
              </a:spcAft>
              <a:buNone/>
            </a:pPr>
            <a:r>
              <a:t/>
            </a: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Er zijn zorgen dat dit te dicht, te standaard en te weinig dorps wordt</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Gevaar voor “Vinex-wijk gevoel”.</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Te weinig groen / open ruimte.</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Angst voor geprop / massaliteit.</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Geen onderscheidend of karaktervol beeld.</a:t>
            </a:r>
            <a:endParaRPr sz="1000">
              <a:solidFill>
                <a:schemeClr val="dk1"/>
              </a:solidFill>
              <a:latin typeface="Open Sans Light"/>
              <a:ea typeface="Open Sans Light"/>
              <a:cs typeface="Open Sans Light"/>
              <a:sym typeface="Open Sans Light"/>
            </a:endParaRPr>
          </a:p>
        </p:txBody>
      </p:sp>
      <p:sp>
        <p:nvSpPr>
          <p:cNvPr id="662" name="Google Shape;662;g3b1488b6e23_2_475"/>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663" name="Google Shape;663;g3b1488b6e23_2_475"/>
          <p:cNvSpPr txBox="1"/>
          <p:nvPr/>
        </p:nvSpPr>
        <p:spPr>
          <a:xfrm>
            <a:off x="532475" y="504300"/>
            <a:ext cx="58326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Sfeerbeeld 2 - Doorsnee wijk</a:t>
            </a:r>
            <a:br>
              <a:rPr lang="en">
                <a:solidFill>
                  <a:srgbClr val="343635"/>
                </a:solidFill>
                <a:latin typeface="Open Sans ExtraBold"/>
                <a:ea typeface="Open Sans ExtraBold"/>
                <a:cs typeface="Open Sans ExtraBold"/>
                <a:sym typeface="Open Sans ExtraBold"/>
              </a:rPr>
            </a:br>
            <a:r>
              <a:rPr lang="en">
                <a:solidFill>
                  <a:srgbClr val="343635"/>
                </a:solidFill>
                <a:latin typeface="Open Sans ExtraBold"/>
                <a:ea typeface="Open Sans ExtraBold"/>
                <a:cs typeface="Open Sans ExtraBold"/>
                <a:sym typeface="Open Sans ExtraBold"/>
              </a:rPr>
              <a:t>Ziet u dit voor u in Maarheeze? Waarom wel of niet?</a:t>
            </a:r>
            <a:endParaRPr i="1">
              <a:solidFill>
                <a:srgbClr val="343635"/>
              </a:solidFill>
              <a:latin typeface="Open Sans"/>
              <a:ea typeface="Open Sans"/>
              <a:cs typeface="Open Sans"/>
              <a:sym typeface="Open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g3b1488b6e23_2_481"/>
          <p:cNvSpPr txBox="1"/>
          <p:nvPr/>
        </p:nvSpPr>
        <p:spPr>
          <a:xfrm>
            <a:off x="532475" y="504300"/>
            <a:ext cx="58326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Sfeerbeeld 3 - Dorpsstedelijk</a:t>
            </a:r>
            <a:br>
              <a:rPr lang="en">
                <a:solidFill>
                  <a:srgbClr val="343635"/>
                </a:solidFill>
                <a:latin typeface="Open Sans ExtraBold"/>
                <a:ea typeface="Open Sans ExtraBold"/>
                <a:cs typeface="Open Sans ExtraBold"/>
                <a:sym typeface="Open Sans ExtraBold"/>
              </a:rPr>
            </a:br>
            <a:r>
              <a:rPr lang="en">
                <a:solidFill>
                  <a:srgbClr val="343635"/>
                </a:solidFill>
                <a:latin typeface="Open Sans ExtraBold"/>
                <a:ea typeface="Open Sans ExtraBold"/>
                <a:cs typeface="Open Sans ExtraBold"/>
                <a:sym typeface="Open Sans ExtraBold"/>
              </a:rPr>
              <a:t>Ziet u dit voor u in Maarheeze? Waarom wel of niet?</a:t>
            </a:r>
            <a:endParaRPr i="1">
              <a:solidFill>
                <a:srgbClr val="343635"/>
              </a:solidFill>
              <a:latin typeface="Open Sans"/>
              <a:ea typeface="Open Sans"/>
              <a:cs typeface="Open Sans"/>
              <a:sym typeface="Open Sans"/>
            </a:endParaRPr>
          </a:p>
        </p:txBody>
      </p:sp>
      <p:sp>
        <p:nvSpPr>
          <p:cNvPr id="669" name="Google Shape;669;g3b1488b6e23_2_481"/>
          <p:cNvSpPr txBox="1"/>
          <p:nvPr/>
        </p:nvSpPr>
        <p:spPr>
          <a:xfrm rot="5400000">
            <a:off x="6604617" y="2600613"/>
            <a:ext cx="4542900" cy="480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solidFill>
                  <a:srgbClr val="EFF5F2"/>
                </a:solidFill>
                <a:latin typeface="Open Sans ExtraBold"/>
                <a:ea typeface="Open Sans ExtraBold"/>
                <a:cs typeface="Open Sans ExtraBold"/>
                <a:sym typeface="Open Sans ExtraBold"/>
              </a:rPr>
              <a:t>Data</a:t>
            </a:r>
            <a:endParaRPr i="1">
              <a:solidFill>
                <a:srgbClr val="EFF5F2"/>
              </a:solidFill>
              <a:latin typeface="Open Sans"/>
              <a:ea typeface="Open Sans"/>
              <a:cs typeface="Open Sans"/>
              <a:sym typeface="Open Sans"/>
            </a:endParaRPr>
          </a:p>
        </p:txBody>
      </p:sp>
      <p:sp>
        <p:nvSpPr>
          <p:cNvPr id="670" name="Google Shape;670;g3b1488b6e23_2_481"/>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671" name="Google Shape;671;g3b1488b6e23_2_481" title="dorpsstedelijk.jpg"/>
          <p:cNvPicPr preferRelativeResize="0"/>
          <p:nvPr/>
        </p:nvPicPr>
        <p:blipFill>
          <a:blip r:embed="rId3">
            <a:alphaModFix/>
          </a:blip>
          <a:stretch>
            <a:fillRect/>
          </a:stretch>
        </p:blipFill>
        <p:spPr>
          <a:xfrm>
            <a:off x="598633" y="1219952"/>
            <a:ext cx="4190775" cy="35116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3b1488b6e23_2_488"/>
          <p:cNvSpPr txBox="1"/>
          <p:nvPr/>
        </p:nvSpPr>
        <p:spPr>
          <a:xfrm>
            <a:off x="532475" y="504300"/>
            <a:ext cx="58326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Sfeerbeeld 3 - </a:t>
            </a:r>
            <a:r>
              <a:rPr lang="en">
                <a:solidFill>
                  <a:srgbClr val="343635"/>
                </a:solidFill>
                <a:latin typeface="Open Sans ExtraBold"/>
                <a:ea typeface="Open Sans ExtraBold"/>
                <a:cs typeface="Open Sans ExtraBold"/>
                <a:sym typeface="Open Sans ExtraBold"/>
              </a:rPr>
              <a:t>Dorpsstedelijk</a:t>
            </a:r>
            <a:br>
              <a:rPr lang="en">
                <a:solidFill>
                  <a:srgbClr val="343635"/>
                </a:solidFill>
                <a:latin typeface="Open Sans ExtraBold"/>
                <a:ea typeface="Open Sans ExtraBold"/>
                <a:cs typeface="Open Sans ExtraBold"/>
                <a:sym typeface="Open Sans ExtraBold"/>
              </a:rPr>
            </a:br>
            <a:r>
              <a:rPr lang="en">
                <a:solidFill>
                  <a:srgbClr val="343635"/>
                </a:solidFill>
                <a:latin typeface="Open Sans ExtraBold"/>
                <a:ea typeface="Open Sans ExtraBold"/>
                <a:cs typeface="Open Sans ExtraBold"/>
                <a:sym typeface="Open Sans ExtraBold"/>
              </a:rPr>
              <a:t>Ziet u dit voor u in Maarheeze? Waarom wel of niet?</a:t>
            </a:r>
            <a:endParaRPr i="1">
              <a:solidFill>
                <a:srgbClr val="343635"/>
              </a:solidFill>
              <a:latin typeface="Open Sans"/>
              <a:ea typeface="Open Sans"/>
              <a:cs typeface="Open Sans"/>
              <a:sym typeface="Open Sans"/>
            </a:endParaRPr>
          </a:p>
        </p:txBody>
      </p:sp>
      <p:sp>
        <p:nvSpPr>
          <p:cNvPr id="677" name="Google Shape;677;g3b1488b6e23_2_488"/>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678" name="Google Shape;678;g3b1488b6e23_2_488"/>
          <p:cNvSpPr txBox="1"/>
          <p:nvPr/>
        </p:nvSpPr>
        <p:spPr>
          <a:xfrm>
            <a:off x="4408450" y="3411631"/>
            <a:ext cx="4016700" cy="244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800">
                <a:solidFill>
                  <a:srgbClr val="343635"/>
                </a:solidFill>
                <a:latin typeface="Open Sans Light"/>
                <a:ea typeface="Open Sans Light"/>
                <a:cs typeface="Open Sans Light"/>
                <a:sym typeface="Open Sans Light"/>
              </a:rPr>
              <a:t>Positief over scenario. </a:t>
            </a:r>
            <a:r>
              <a:rPr lang="en" sz="800">
                <a:solidFill>
                  <a:schemeClr val="dk1"/>
                </a:solidFill>
                <a:latin typeface="Open Sans Light"/>
                <a:ea typeface="Open Sans Light"/>
                <a:cs typeface="Open Sans Light"/>
                <a:sym typeface="Open Sans Light"/>
              </a:rPr>
              <a:t>Enkele kanttekeningen of vragen wat betreft locaties of andere ruimtelijke keuzes.</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rgbClr val="343635"/>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Niet duidelijk positief of negatief, of geen mening. Veel kanttekeningen en vragen over scenario.</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Negatief over scenario.</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Geen antwoord gegeven</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p:txBody>
      </p:sp>
      <p:sp>
        <p:nvSpPr>
          <p:cNvPr id="679" name="Google Shape;679;g3b1488b6e23_2_488"/>
          <p:cNvSpPr/>
          <p:nvPr/>
        </p:nvSpPr>
        <p:spPr>
          <a:xfrm>
            <a:off x="4183773" y="3518031"/>
            <a:ext cx="238500" cy="238500"/>
          </a:xfrm>
          <a:prstGeom prst="rect">
            <a:avLst/>
          </a:prstGeom>
          <a:solidFill>
            <a:srgbClr val="B7D7A8"/>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B7D7A8"/>
              </a:highlight>
            </a:endParaRPr>
          </a:p>
        </p:txBody>
      </p:sp>
      <p:sp>
        <p:nvSpPr>
          <p:cNvPr id="680" name="Google Shape;680;g3b1488b6e23_2_488"/>
          <p:cNvSpPr/>
          <p:nvPr/>
        </p:nvSpPr>
        <p:spPr>
          <a:xfrm>
            <a:off x="4183773" y="3934189"/>
            <a:ext cx="238500" cy="238500"/>
          </a:xfrm>
          <a:prstGeom prst="rect">
            <a:avLst/>
          </a:prstGeom>
          <a:solidFill>
            <a:srgbClr val="F9CB9C"/>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B7D7A8"/>
              </a:highlight>
            </a:endParaRPr>
          </a:p>
        </p:txBody>
      </p:sp>
      <p:sp>
        <p:nvSpPr>
          <p:cNvPr id="681" name="Google Shape;681;g3b1488b6e23_2_488"/>
          <p:cNvSpPr/>
          <p:nvPr/>
        </p:nvSpPr>
        <p:spPr>
          <a:xfrm>
            <a:off x="4183773" y="4281218"/>
            <a:ext cx="238500" cy="238500"/>
          </a:xfrm>
          <a:prstGeom prst="rect">
            <a:avLst/>
          </a:prstGeom>
          <a:solidFill>
            <a:srgbClr val="F4CDCC"/>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B7D7A8"/>
              </a:highlight>
            </a:endParaRPr>
          </a:p>
        </p:txBody>
      </p:sp>
      <p:sp>
        <p:nvSpPr>
          <p:cNvPr id="682" name="Google Shape;682;g3b1488b6e23_2_488"/>
          <p:cNvSpPr/>
          <p:nvPr/>
        </p:nvSpPr>
        <p:spPr>
          <a:xfrm>
            <a:off x="4183773" y="4581048"/>
            <a:ext cx="238500" cy="238500"/>
          </a:xfrm>
          <a:prstGeom prst="rect">
            <a:avLst/>
          </a:prstGeom>
          <a:solidFill>
            <a:srgbClr val="A4C2F4"/>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A4C2F4"/>
              </a:highlight>
            </a:endParaRPr>
          </a:p>
        </p:txBody>
      </p:sp>
      <p:pic>
        <p:nvPicPr>
          <p:cNvPr id="683" name="Google Shape;683;g3b1488b6e23_2_488" title="Chart"/>
          <p:cNvPicPr preferRelativeResize="0"/>
          <p:nvPr/>
        </p:nvPicPr>
        <p:blipFill>
          <a:blip r:embed="rId3">
            <a:alphaModFix/>
          </a:blip>
          <a:stretch>
            <a:fillRect/>
          </a:stretch>
        </p:blipFill>
        <p:spPr>
          <a:xfrm>
            <a:off x="579725" y="1270576"/>
            <a:ext cx="3430176" cy="352162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g3b1488b6e23_2_499"/>
          <p:cNvSpPr txBox="1"/>
          <p:nvPr/>
        </p:nvSpPr>
        <p:spPr>
          <a:xfrm>
            <a:off x="532475" y="504300"/>
            <a:ext cx="58326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Sfeerbeeld 3 - Dorpsstedelijk</a:t>
            </a:r>
            <a:br>
              <a:rPr lang="en">
                <a:solidFill>
                  <a:srgbClr val="343635"/>
                </a:solidFill>
                <a:latin typeface="Open Sans ExtraBold"/>
                <a:ea typeface="Open Sans ExtraBold"/>
                <a:cs typeface="Open Sans ExtraBold"/>
                <a:sym typeface="Open Sans ExtraBold"/>
              </a:rPr>
            </a:br>
            <a:r>
              <a:rPr lang="en">
                <a:solidFill>
                  <a:srgbClr val="343635"/>
                </a:solidFill>
                <a:latin typeface="Open Sans ExtraBold"/>
                <a:ea typeface="Open Sans ExtraBold"/>
                <a:cs typeface="Open Sans ExtraBold"/>
                <a:sym typeface="Open Sans ExtraBold"/>
              </a:rPr>
              <a:t>Ziet u dit voor u in Maarheeze? Waarom wel of niet?</a:t>
            </a:r>
            <a:endParaRPr i="1">
              <a:solidFill>
                <a:srgbClr val="343635"/>
              </a:solidFill>
              <a:latin typeface="Open Sans"/>
              <a:ea typeface="Open Sans"/>
              <a:cs typeface="Open Sans"/>
              <a:sym typeface="Open Sans"/>
            </a:endParaRPr>
          </a:p>
        </p:txBody>
      </p:sp>
      <p:sp>
        <p:nvSpPr>
          <p:cNvPr id="689" name="Google Shape;689;g3b1488b6e23_2_499"/>
          <p:cNvSpPr txBox="1"/>
          <p:nvPr/>
        </p:nvSpPr>
        <p:spPr>
          <a:xfrm>
            <a:off x="532475" y="1302200"/>
            <a:ext cx="8307300" cy="3801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Veel bewoners vinden dit beeld te stads, te massaal en niet passend bij de identiteit van Maarheeze</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“Dit is Maarheeze niet meer”.</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Angst voor hoogbouw, drukte, anonimiteit.</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Vrees voor verlies van openheid, groen en dorpse uitstraling.</a:t>
            </a:r>
            <a:br>
              <a:rPr lang="en" sz="1000">
                <a:solidFill>
                  <a:schemeClr val="dk1"/>
                </a:solidFill>
                <a:latin typeface="Open Sans Light"/>
                <a:ea typeface="Open Sans Light"/>
                <a:cs typeface="Open Sans Light"/>
                <a:sym typeface="Open Sans Light"/>
              </a:rPr>
            </a:b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Respondenten zien wel kansen voor appartementen, maar alleen op specifieke plekken</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Rond het station.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Bij het oude centrum.</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Op bedrijventerreinen / transformatielocaties.</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Liever beperkt in omvang.</a:t>
            </a:r>
            <a:br>
              <a:rPr lang="en" sz="1000">
                <a:solidFill>
                  <a:schemeClr val="dk1"/>
                </a:solidFill>
                <a:latin typeface="Open Sans Light"/>
                <a:ea typeface="Open Sans Light"/>
                <a:cs typeface="Open Sans Light"/>
                <a:sym typeface="Open Sans Light"/>
              </a:rPr>
            </a:b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De geschiktheid voor starters en senioren wordt erkend, maar niet in deze dichtheid</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Appartementen gezien als nuttig.</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Maar lagere bouwhoogte en kleinschaliger gewenst.</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Betaalbaarheid is belangrijk.</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Angst voor overlast, parkeerdruk en “hutje-mutje”.</a:t>
            </a:r>
            <a:endParaRPr sz="1000">
              <a:solidFill>
                <a:schemeClr val="dk1"/>
              </a:solidFill>
              <a:latin typeface="Open Sans Light"/>
              <a:ea typeface="Open Sans Light"/>
              <a:cs typeface="Open Sans Light"/>
              <a:sym typeface="Open Sans Light"/>
            </a:endParaRPr>
          </a:p>
        </p:txBody>
      </p:sp>
      <p:sp>
        <p:nvSpPr>
          <p:cNvPr id="690" name="Google Shape;690;g3b1488b6e23_2_499"/>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g3b1488b6e23_2_505"/>
          <p:cNvSpPr txBox="1"/>
          <p:nvPr/>
        </p:nvSpPr>
        <p:spPr>
          <a:xfrm>
            <a:off x="532475" y="504300"/>
            <a:ext cx="58326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Sfeerbeeld 4 - Stedelijk</a:t>
            </a:r>
            <a:br>
              <a:rPr lang="en">
                <a:solidFill>
                  <a:srgbClr val="343635"/>
                </a:solidFill>
                <a:latin typeface="Open Sans ExtraBold"/>
                <a:ea typeface="Open Sans ExtraBold"/>
                <a:cs typeface="Open Sans ExtraBold"/>
                <a:sym typeface="Open Sans ExtraBold"/>
              </a:rPr>
            </a:br>
            <a:r>
              <a:rPr lang="en">
                <a:solidFill>
                  <a:srgbClr val="343635"/>
                </a:solidFill>
                <a:latin typeface="Open Sans ExtraBold"/>
                <a:ea typeface="Open Sans ExtraBold"/>
                <a:cs typeface="Open Sans ExtraBold"/>
                <a:sym typeface="Open Sans ExtraBold"/>
              </a:rPr>
              <a:t>Ziet u dit voor u in Maarheeze? Waarom wel of niet?</a:t>
            </a:r>
            <a:endParaRPr i="1">
              <a:solidFill>
                <a:srgbClr val="343635"/>
              </a:solidFill>
              <a:latin typeface="Open Sans"/>
              <a:ea typeface="Open Sans"/>
              <a:cs typeface="Open Sans"/>
              <a:sym typeface="Open Sans"/>
            </a:endParaRPr>
          </a:p>
        </p:txBody>
      </p:sp>
      <p:sp>
        <p:nvSpPr>
          <p:cNvPr id="696" name="Google Shape;696;g3b1488b6e23_2_505"/>
          <p:cNvSpPr txBox="1"/>
          <p:nvPr/>
        </p:nvSpPr>
        <p:spPr>
          <a:xfrm rot="5400000">
            <a:off x="6604617" y="2600613"/>
            <a:ext cx="4542900" cy="480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solidFill>
                  <a:srgbClr val="EFF5F2"/>
                </a:solidFill>
                <a:latin typeface="Open Sans ExtraBold"/>
                <a:ea typeface="Open Sans ExtraBold"/>
                <a:cs typeface="Open Sans ExtraBold"/>
                <a:sym typeface="Open Sans ExtraBold"/>
              </a:rPr>
              <a:t>Data</a:t>
            </a:r>
            <a:endParaRPr i="1">
              <a:solidFill>
                <a:srgbClr val="EFF5F2"/>
              </a:solidFill>
              <a:latin typeface="Open Sans"/>
              <a:ea typeface="Open Sans"/>
              <a:cs typeface="Open Sans"/>
              <a:sym typeface="Open Sans"/>
            </a:endParaRPr>
          </a:p>
        </p:txBody>
      </p:sp>
      <p:sp>
        <p:nvSpPr>
          <p:cNvPr id="697" name="Google Shape;697;g3b1488b6e23_2_505"/>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698" name="Google Shape;698;g3b1488b6e23_2_505" title="stedelijk.jpg"/>
          <p:cNvPicPr preferRelativeResize="0"/>
          <p:nvPr/>
        </p:nvPicPr>
        <p:blipFill>
          <a:blip r:embed="rId3">
            <a:alphaModFix/>
          </a:blip>
          <a:stretch>
            <a:fillRect/>
          </a:stretch>
        </p:blipFill>
        <p:spPr>
          <a:xfrm>
            <a:off x="598625" y="1167027"/>
            <a:ext cx="4238924" cy="3472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g3b1488b6e23_2_512"/>
          <p:cNvSpPr txBox="1"/>
          <p:nvPr/>
        </p:nvSpPr>
        <p:spPr>
          <a:xfrm>
            <a:off x="532475" y="504300"/>
            <a:ext cx="58326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Sfeerbeeld 4 - Stedelijk</a:t>
            </a:r>
            <a:br>
              <a:rPr lang="en">
                <a:solidFill>
                  <a:srgbClr val="343635"/>
                </a:solidFill>
                <a:latin typeface="Open Sans ExtraBold"/>
                <a:ea typeface="Open Sans ExtraBold"/>
                <a:cs typeface="Open Sans ExtraBold"/>
                <a:sym typeface="Open Sans ExtraBold"/>
              </a:rPr>
            </a:br>
            <a:r>
              <a:rPr lang="en">
                <a:solidFill>
                  <a:srgbClr val="343635"/>
                </a:solidFill>
                <a:latin typeface="Open Sans ExtraBold"/>
                <a:ea typeface="Open Sans ExtraBold"/>
                <a:cs typeface="Open Sans ExtraBold"/>
                <a:sym typeface="Open Sans ExtraBold"/>
              </a:rPr>
              <a:t>Ziet u dit voor u in Maarheeze? Waarom wel of niet?</a:t>
            </a:r>
            <a:endParaRPr i="1">
              <a:solidFill>
                <a:srgbClr val="343635"/>
              </a:solidFill>
              <a:latin typeface="Open Sans"/>
              <a:ea typeface="Open Sans"/>
              <a:cs typeface="Open Sans"/>
              <a:sym typeface="Open Sans"/>
            </a:endParaRPr>
          </a:p>
        </p:txBody>
      </p:sp>
      <p:sp>
        <p:nvSpPr>
          <p:cNvPr id="704" name="Google Shape;704;g3b1488b6e23_2_512"/>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705" name="Google Shape;705;g3b1488b6e23_2_512" title="Chart"/>
          <p:cNvPicPr preferRelativeResize="0"/>
          <p:nvPr/>
        </p:nvPicPr>
        <p:blipFill>
          <a:blip r:embed="rId3">
            <a:alphaModFix/>
          </a:blip>
          <a:stretch>
            <a:fillRect/>
          </a:stretch>
        </p:blipFill>
        <p:spPr>
          <a:xfrm>
            <a:off x="639625" y="1141974"/>
            <a:ext cx="3514224" cy="3607924"/>
          </a:xfrm>
          <a:prstGeom prst="rect">
            <a:avLst/>
          </a:prstGeom>
          <a:noFill/>
          <a:ln>
            <a:noFill/>
          </a:ln>
        </p:spPr>
      </p:pic>
      <p:sp>
        <p:nvSpPr>
          <p:cNvPr id="706" name="Google Shape;706;g3b1488b6e23_2_512"/>
          <p:cNvSpPr txBox="1"/>
          <p:nvPr/>
        </p:nvSpPr>
        <p:spPr>
          <a:xfrm>
            <a:off x="4560498" y="3328706"/>
            <a:ext cx="4016700" cy="244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800">
                <a:solidFill>
                  <a:srgbClr val="343635"/>
                </a:solidFill>
                <a:latin typeface="Open Sans Light"/>
                <a:ea typeface="Open Sans Light"/>
                <a:cs typeface="Open Sans Light"/>
                <a:sym typeface="Open Sans Light"/>
              </a:rPr>
              <a:t>Positief over scenario. </a:t>
            </a:r>
            <a:r>
              <a:rPr lang="en" sz="800">
                <a:solidFill>
                  <a:schemeClr val="dk1"/>
                </a:solidFill>
                <a:latin typeface="Open Sans Light"/>
                <a:ea typeface="Open Sans Light"/>
                <a:cs typeface="Open Sans Light"/>
                <a:sym typeface="Open Sans Light"/>
              </a:rPr>
              <a:t>Enkele kanttekeningen of vragen wat betreft locaties of andere ruimtelijke keuzes.</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rgbClr val="343635"/>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Niet duidelijk positief of negatief, of geen mening. Veel kanttekeningen en vragen over scenario.</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Negatief over scenario.</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Geen antwoord gegeven</a:t>
            </a:r>
            <a:endParaRPr sz="8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p:txBody>
      </p:sp>
      <p:sp>
        <p:nvSpPr>
          <p:cNvPr id="707" name="Google Shape;707;g3b1488b6e23_2_512"/>
          <p:cNvSpPr/>
          <p:nvPr/>
        </p:nvSpPr>
        <p:spPr>
          <a:xfrm>
            <a:off x="4335821" y="3435106"/>
            <a:ext cx="238500" cy="238500"/>
          </a:xfrm>
          <a:prstGeom prst="rect">
            <a:avLst/>
          </a:prstGeom>
          <a:solidFill>
            <a:srgbClr val="B7D7A8"/>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B7D7A8"/>
              </a:highlight>
            </a:endParaRPr>
          </a:p>
        </p:txBody>
      </p:sp>
      <p:sp>
        <p:nvSpPr>
          <p:cNvPr id="708" name="Google Shape;708;g3b1488b6e23_2_512"/>
          <p:cNvSpPr/>
          <p:nvPr/>
        </p:nvSpPr>
        <p:spPr>
          <a:xfrm>
            <a:off x="4335821" y="3851264"/>
            <a:ext cx="238500" cy="238500"/>
          </a:xfrm>
          <a:prstGeom prst="rect">
            <a:avLst/>
          </a:prstGeom>
          <a:solidFill>
            <a:srgbClr val="F9CB9C"/>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B7D7A8"/>
              </a:highlight>
            </a:endParaRPr>
          </a:p>
        </p:txBody>
      </p:sp>
      <p:sp>
        <p:nvSpPr>
          <p:cNvPr id="709" name="Google Shape;709;g3b1488b6e23_2_512"/>
          <p:cNvSpPr/>
          <p:nvPr/>
        </p:nvSpPr>
        <p:spPr>
          <a:xfrm>
            <a:off x="4335821" y="4198293"/>
            <a:ext cx="238500" cy="238500"/>
          </a:xfrm>
          <a:prstGeom prst="rect">
            <a:avLst/>
          </a:prstGeom>
          <a:solidFill>
            <a:srgbClr val="F4CDCC"/>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B7D7A8"/>
              </a:highlight>
            </a:endParaRPr>
          </a:p>
        </p:txBody>
      </p:sp>
      <p:sp>
        <p:nvSpPr>
          <p:cNvPr id="710" name="Google Shape;710;g3b1488b6e23_2_512"/>
          <p:cNvSpPr/>
          <p:nvPr/>
        </p:nvSpPr>
        <p:spPr>
          <a:xfrm>
            <a:off x="4335821" y="4498123"/>
            <a:ext cx="238500" cy="238500"/>
          </a:xfrm>
          <a:prstGeom prst="rect">
            <a:avLst/>
          </a:prstGeom>
          <a:solidFill>
            <a:srgbClr val="A4C2F4"/>
          </a:solidFill>
          <a:ln>
            <a:noFill/>
          </a:ln>
        </p:spPr>
        <p:txBody>
          <a:bodyPr anchorCtr="0" anchor="ctr" bIns="56150" lIns="56150" spcFirstLastPara="1" rIns="56150" wrap="square" tIns="56150">
            <a:noAutofit/>
          </a:bodyPr>
          <a:lstStyle/>
          <a:p>
            <a:pPr indent="0" lvl="0" marL="0" rtl="0" algn="ctr">
              <a:spcBef>
                <a:spcPts val="0"/>
              </a:spcBef>
              <a:spcAft>
                <a:spcPts val="0"/>
              </a:spcAft>
              <a:buNone/>
            </a:pPr>
            <a:r>
              <a:t/>
            </a:r>
            <a:endParaRPr sz="859">
              <a:highlight>
                <a:srgbClr val="A4C2F4"/>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7"/>
          <p:cNvSpPr txBox="1"/>
          <p:nvPr/>
        </p:nvSpPr>
        <p:spPr>
          <a:xfrm>
            <a:off x="532489" y="1081200"/>
            <a:ext cx="8064900" cy="2309384"/>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OSZOB is richtinggevend, niet bindend</a:t>
            </a:r>
            <a:endParaRPr/>
          </a:p>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Gemeentelijke keuzes via Omgevingsvisie Cranendonck</a:t>
            </a:r>
            <a:endParaRPr/>
          </a:p>
          <a:p>
            <a:pPr indent="-311150" lvl="0" marL="457200" marR="0" rtl="0" algn="l">
              <a:lnSpc>
                <a:spcPct val="114000"/>
              </a:lnSpc>
              <a:spcBef>
                <a:spcPts val="100"/>
              </a:spcBef>
              <a:spcAft>
                <a:spcPts val="0"/>
              </a:spcAft>
              <a:buClr>
                <a:schemeClr val="dk1"/>
              </a:buClr>
              <a:buSzPts val="1300"/>
              <a:buFont typeface="Arial"/>
              <a:buChar char="●"/>
            </a:pPr>
            <a:r>
              <a:rPr b="1" i="0" lang="en" sz="1300" u="none" cap="none" strike="noStrike">
                <a:solidFill>
                  <a:schemeClr val="dk1"/>
                </a:solidFill>
                <a:latin typeface="Open Sans"/>
                <a:ea typeface="Open Sans"/>
                <a:cs typeface="Open Sans"/>
                <a:sym typeface="Open Sans"/>
              </a:rPr>
              <a:t>Het Kompas voor Cranendonck (2024):</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Groei nodig om krimp en vergrijzing tegen te gaan</a:t>
            </a:r>
            <a:endParaRPr/>
          </a:p>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Inwoners betrokken: </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rgbClr val="000000"/>
                </a:solidFill>
                <a:latin typeface="Open Sans Light"/>
                <a:ea typeface="Open Sans Light"/>
                <a:cs typeface="Open Sans Light"/>
                <a:sym typeface="Open Sans Light"/>
              </a:rPr>
              <a:t>Dorpsvisie Maarheeze op weg naar 2040</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Behoefte aan beperkte groei</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Peiling 2024</a:t>
            </a:r>
            <a:endParaRPr b="0" i="0" sz="1300" u="none" cap="none" strike="noStrike">
              <a:solidFill>
                <a:srgbClr val="000000"/>
              </a:solidFill>
              <a:latin typeface="Open Sans Light"/>
              <a:ea typeface="Open Sans Light"/>
              <a:cs typeface="Open Sans Light"/>
              <a:sym typeface="Open Sans Light"/>
            </a:endParaRPr>
          </a:p>
          <a:p>
            <a:pPr indent="0" lvl="0" marL="146050" marR="0" rtl="0" algn="l">
              <a:lnSpc>
                <a:spcPct val="114000"/>
              </a:lnSpc>
              <a:spcBef>
                <a:spcPts val="100"/>
              </a:spcBef>
              <a:spcAft>
                <a:spcPts val="0"/>
              </a:spcAft>
              <a:buNone/>
            </a:pPr>
            <a:r>
              <a:t/>
            </a:r>
            <a:endParaRPr b="0" i="0" sz="1300" u="none" cap="none" strike="noStrike">
              <a:solidFill>
                <a:schemeClr val="dk1"/>
              </a:solidFill>
              <a:latin typeface="Open Sans Light"/>
              <a:ea typeface="Open Sans Light"/>
              <a:cs typeface="Open Sans Light"/>
              <a:sym typeface="Open Sans Light"/>
            </a:endParaRPr>
          </a:p>
        </p:txBody>
      </p:sp>
      <p:sp>
        <p:nvSpPr>
          <p:cNvPr id="155" name="Google Shape;155;p7"/>
          <p:cNvSpPr txBox="1"/>
          <p:nvPr/>
        </p:nvSpPr>
        <p:spPr>
          <a:xfrm>
            <a:off x="532475" y="504300"/>
            <a:ext cx="7626000" cy="57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2000" u="none" cap="none" strike="noStrike">
                <a:solidFill>
                  <a:srgbClr val="38761D"/>
                </a:solidFill>
                <a:latin typeface="Open Sans ExtraBold"/>
                <a:ea typeface="Open Sans ExtraBold"/>
                <a:cs typeface="Open Sans ExtraBold"/>
                <a:sym typeface="Open Sans ExtraBold"/>
              </a:rPr>
              <a:t>Lokale visie en betrokkenheid?</a:t>
            </a:r>
            <a:endParaRPr b="0" i="0" sz="2000" u="none" cap="none" strike="noStrike">
              <a:solidFill>
                <a:srgbClr val="343635"/>
              </a:solidFill>
              <a:latin typeface="Open Sans ExtraBold"/>
              <a:ea typeface="Open Sans ExtraBold"/>
              <a:cs typeface="Open Sans ExtraBold"/>
              <a:sym typeface="Open Sans ExtraBold"/>
            </a:endParaRPr>
          </a:p>
        </p:txBody>
      </p:sp>
      <p:sp>
        <p:nvSpPr>
          <p:cNvPr id="156" name="Google Shape;156;p7"/>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fontScale="77500" lnSpcReduction="20000"/>
          </a:bodyPr>
          <a:lstStyle/>
          <a:p>
            <a:pPr indent="0" lvl="0" marL="0" rtl="0" algn="r">
              <a:lnSpc>
                <a:spcPct val="100000"/>
              </a:lnSpc>
              <a:spcBef>
                <a:spcPts val="0"/>
              </a:spcBef>
              <a:spcAft>
                <a:spcPts val="0"/>
              </a:spcAft>
              <a:buSzPct val="100000"/>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g3b1488b6e23_2_523"/>
          <p:cNvSpPr txBox="1"/>
          <p:nvPr/>
        </p:nvSpPr>
        <p:spPr>
          <a:xfrm>
            <a:off x="532475" y="504300"/>
            <a:ext cx="58326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Sfeerbeeld 4 - Stedelijk</a:t>
            </a:r>
            <a:br>
              <a:rPr lang="en">
                <a:solidFill>
                  <a:srgbClr val="343635"/>
                </a:solidFill>
                <a:latin typeface="Open Sans ExtraBold"/>
                <a:ea typeface="Open Sans ExtraBold"/>
                <a:cs typeface="Open Sans ExtraBold"/>
                <a:sym typeface="Open Sans ExtraBold"/>
              </a:rPr>
            </a:br>
            <a:r>
              <a:rPr lang="en">
                <a:solidFill>
                  <a:srgbClr val="343635"/>
                </a:solidFill>
                <a:latin typeface="Open Sans ExtraBold"/>
                <a:ea typeface="Open Sans ExtraBold"/>
                <a:cs typeface="Open Sans ExtraBold"/>
                <a:sym typeface="Open Sans ExtraBold"/>
              </a:rPr>
              <a:t>Ziet u dit voor u in Maarheeze? Waarom wel of niet?</a:t>
            </a:r>
            <a:endParaRPr i="1">
              <a:solidFill>
                <a:srgbClr val="343635"/>
              </a:solidFill>
              <a:latin typeface="Open Sans"/>
              <a:ea typeface="Open Sans"/>
              <a:cs typeface="Open Sans"/>
              <a:sym typeface="Open Sans"/>
            </a:endParaRPr>
          </a:p>
        </p:txBody>
      </p:sp>
      <p:sp>
        <p:nvSpPr>
          <p:cNvPr id="716" name="Google Shape;716;g3b1488b6e23_2_523"/>
          <p:cNvSpPr txBox="1"/>
          <p:nvPr/>
        </p:nvSpPr>
        <p:spPr>
          <a:xfrm>
            <a:off x="532475" y="1158000"/>
            <a:ext cx="7839600" cy="4032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Een stedelijk beeld past volgens bewoners niet bij het dorpse karakter van Maarheeze</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Angst voor verlies van identiteit en sfeer.</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Te veel hoogbouw, massa en dichtheid.</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Voelt niet als Maarheeze of Cranendonck.</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Vrees dat het dorp een stad wordt.</a:t>
            </a:r>
            <a:br>
              <a:rPr lang="en" sz="1000">
                <a:solidFill>
                  <a:schemeClr val="dk1"/>
                </a:solidFill>
                <a:latin typeface="Open Sans Light"/>
                <a:ea typeface="Open Sans Light"/>
                <a:cs typeface="Open Sans Light"/>
                <a:sym typeface="Open Sans Light"/>
              </a:rPr>
            </a:b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Bewoners koppelen stedelijkheid aan drukte, overlast en stedelijke problematiek</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Vrees voor anonimiteit en onveiligheid.</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Onwenselijke instroom / sociale problematiek.</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Meer verkeer, parkeerdruk, drukte bij voorzieningen.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Niet passend bij de huidige schaal.</a:t>
            </a:r>
            <a:br>
              <a:rPr lang="en" sz="1000">
                <a:solidFill>
                  <a:schemeClr val="dk1"/>
                </a:solidFill>
                <a:latin typeface="Open Sans Light"/>
                <a:ea typeface="Open Sans Light"/>
                <a:cs typeface="Open Sans Light"/>
                <a:sym typeface="Open Sans Light"/>
              </a:rPr>
            </a:br>
            <a:endParaRPr sz="1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b="1" lang="en" sz="1000">
                <a:solidFill>
                  <a:schemeClr val="dk1"/>
                </a:solidFill>
                <a:latin typeface="Open Sans"/>
                <a:ea typeface="Open Sans"/>
                <a:cs typeface="Open Sans"/>
                <a:sym typeface="Open Sans"/>
              </a:rPr>
              <a:t>Een kleine groep ziet kansen, vooral op zeer specifieke plekken</a:t>
            </a:r>
            <a:endParaRPr b="1" sz="1000">
              <a:solidFill>
                <a:schemeClr val="dk1"/>
              </a:solidFill>
              <a:latin typeface="Open Sans"/>
              <a:ea typeface="Open Sans"/>
              <a:cs typeface="Open Sans"/>
              <a:sym typeface="Open Sans"/>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Rondom station of snelweg.</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Voor doelgroepen als starters, alleenstaanden, expats, studenten.</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Als toevoeging in kleine volumes, niet als </a:t>
            </a:r>
            <a:r>
              <a:rPr lang="en" sz="1000">
                <a:solidFill>
                  <a:schemeClr val="dk1"/>
                </a:solidFill>
                <a:latin typeface="Open Sans Light"/>
                <a:ea typeface="Open Sans Light"/>
                <a:cs typeface="Open Sans Light"/>
                <a:sym typeface="Open Sans Light"/>
              </a:rPr>
              <a:t>wijk karakter.</a:t>
            </a:r>
            <a:endParaRPr sz="1000">
              <a:solidFill>
                <a:schemeClr val="dk1"/>
              </a:solidFill>
              <a:latin typeface="Open Sans Light"/>
              <a:ea typeface="Open Sans Light"/>
              <a:cs typeface="Open Sans Light"/>
              <a:sym typeface="Open Sans Light"/>
            </a:endParaRPr>
          </a:p>
          <a:p>
            <a:pPr indent="-292100" lvl="0" marL="457200" rtl="0" algn="l">
              <a:lnSpc>
                <a:spcPct val="150000"/>
              </a:lnSpc>
              <a:spcBef>
                <a:spcPts val="0"/>
              </a:spcBef>
              <a:spcAft>
                <a:spcPts val="0"/>
              </a:spcAft>
              <a:buClr>
                <a:schemeClr val="dk1"/>
              </a:buClr>
              <a:buSzPts val="1000"/>
              <a:buFont typeface="Open Sans Light"/>
              <a:buChar char="●"/>
            </a:pPr>
            <a:r>
              <a:rPr lang="en" sz="1000">
                <a:solidFill>
                  <a:schemeClr val="dk1"/>
                </a:solidFill>
                <a:latin typeface="Open Sans Light"/>
                <a:ea typeface="Open Sans Light"/>
                <a:cs typeface="Open Sans Light"/>
                <a:sym typeface="Open Sans Light"/>
              </a:rPr>
              <a:t>Snel en efficiënt bij grote woningbehoefte (maar minderheid).</a:t>
            </a:r>
            <a:endParaRPr sz="1000">
              <a:solidFill>
                <a:schemeClr val="dk1"/>
              </a:solidFill>
              <a:latin typeface="Open Sans Light"/>
              <a:ea typeface="Open Sans Light"/>
              <a:cs typeface="Open Sans Light"/>
              <a:sym typeface="Open Sans Light"/>
            </a:endParaRPr>
          </a:p>
        </p:txBody>
      </p:sp>
      <p:sp>
        <p:nvSpPr>
          <p:cNvPr id="717" name="Google Shape;717;g3b1488b6e23_2_523"/>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g3b1488b6e23_2_529"/>
          <p:cNvSpPr txBox="1"/>
          <p:nvPr/>
        </p:nvSpPr>
        <p:spPr>
          <a:xfrm>
            <a:off x="532475" y="504300"/>
            <a:ext cx="7418400" cy="5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43635"/>
                </a:solidFill>
                <a:latin typeface="Open Sans ExtraBold"/>
                <a:ea typeface="Open Sans ExtraBold"/>
                <a:cs typeface="Open Sans ExtraBold"/>
                <a:sym typeface="Open Sans ExtraBold"/>
              </a:rPr>
              <a:t>Heeft u naar aanleiding van de getoonde gespreksscenario’s nog vragen?</a:t>
            </a:r>
            <a:endParaRPr i="1">
              <a:solidFill>
                <a:srgbClr val="343635"/>
              </a:solidFill>
              <a:latin typeface="Open Sans"/>
              <a:ea typeface="Open Sans"/>
              <a:cs typeface="Open Sans"/>
              <a:sym typeface="Open Sans"/>
            </a:endParaRPr>
          </a:p>
        </p:txBody>
      </p:sp>
      <p:sp>
        <p:nvSpPr>
          <p:cNvPr id="723" name="Google Shape;723;g3b1488b6e23_2_529"/>
          <p:cNvSpPr txBox="1"/>
          <p:nvPr/>
        </p:nvSpPr>
        <p:spPr>
          <a:xfrm>
            <a:off x="6987638" y="1173025"/>
            <a:ext cx="1947000" cy="24012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0"/>
              </a:spcAft>
              <a:buNone/>
            </a:pPr>
            <a:r>
              <a:rPr b="1" lang="en" sz="900">
                <a:solidFill>
                  <a:schemeClr val="dk1"/>
                </a:solidFill>
                <a:latin typeface="Open Sans"/>
                <a:ea typeface="Open Sans"/>
                <a:cs typeface="Open Sans"/>
                <a:sym typeface="Open Sans"/>
              </a:rPr>
              <a:t>Overige inhoudelijke vragen</a:t>
            </a:r>
            <a:endParaRPr b="1" sz="900">
              <a:solidFill>
                <a:schemeClr val="dk1"/>
              </a:solidFill>
              <a:latin typeface="Open Sans"/>
              <a:ea typeface="Open Sans"/>
              <a:cs typeface="Open Sans"/>
              <a:sym typeface="Open Sans"/>
            </a:endParaRPr>
          </a:p>
          <a:p>
            <a:pPr indent="-266700" lvl="0" marL="457200" rtl="0" algn="l">
              <a:spcBef>
                <a:spcPts val="120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Wat gebeurt er met scholen, sportvelden en medische voorzieningen?</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worden winkels, horeca en dienstverlening uitgebreid?</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wordt openbaar vervoer verbeterd?</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Wordt het station ooit verplaatst?</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Komt er een betere verbinding tussen de dorpshelften?</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lang duurt de ontwikkeling van de verschillende scenario’s?</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blijft de identiteit van Maarheeze behouden?</a:t>
            </a:r>
            <a:endParaRPr sz="600">
              <a:solidFill>
                <a:schemeClr val="dk1"/>
              </a:solidFill>
              <a:latin typeface="Open Sans Light"/>
              <a:ea typeface="Open Sans Light"/>
              <a:cs typeface="Open Sans Light"/>
              <a:sym typeface="Open Sans Light"/>
            </a:endParaRPr>
          </a:p>
          <a:p>
            <a:pPr indent="0" lvl="0" marL="0" rtl="0" algn="l">
              <a:spcBef>
                <a:spcPts val="1200"/>
              </a:spcBef>
              <a:spcAft>
                <a:spcPts val="0"/>
              </a:spcAft>
              <a:buNone/>
            </a:pPr>
            <a:r>
              <a:rPr b="1" lang="en" sz="900">
                <a:solidFill>
                  <a:schemeClr val="dk1"/>
                </a:solidFill>
                <a:latin typeface="Open Sans"/>
                <a:ea typeface="Open Sans"/>
                <a:cs typeface="Open Sans"/>
                <a:sym typeface="Open Sans"/>
              </a:rPr>
              <a:t>Geen vragen</a:t>
            </a:r>
            <a:endParaRPr b="1" sz="900">
              <a:solidFill>
                <a:schemeClr val="dk1"/>
              </a:solidFill>
              <a:latin typeface="Open Sans"/>
              <a:ea typeface="Open Sans"/>
              <a:cs typeface="Open Sans"/>
              <a:sym typeface="Open Sans"/>
            </a:endParaRPr>
          </a:p>
          <a:p>
            <a:pPr indent="-266700" lvl="0" marL="457200" rtl="0" algn="l">
              <a:spcBef>
                <a:spcPts val="120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Een deel van de respondenten gaf aan geen vragen te hebben</a:t>
            </a:r>
            <a:endParaRPr sz="600">
              <a:solidFill>
                <a:schemeClr val="dk1"/>
              </a:solidFill>
              <a:latin typeface="Open Sans Light"/>
              <a:ea typeface="Open Sans Light"/>
              <a:cs typeface="Open Sans Light"/>
              <a:sym typeface="Open Sans Light"/>
            </a:endParaRPr>
          </a:p>
        </p:txBody>
      </p:sp>
      <p:sp>
        <p:nvSpPr>
          <p:cNvPr id="724" name="Google Shape;724;g3b1488b6e23_2_529"/>
          <p:cNvSpPr txBox="1"/>
          <p:nvPr/>
        </p:nvSpPr>
        <p:spPr>
          <a:xfrm>
            <a:off x="2761138" y="1225950"/>
            <a:ext cx="2063400" cy="3294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200"/>
              </a:spcBef>
              <a:spcAft>
                <a:spcPts val="0"/>
              </a:spcAft>
              <a:buNone/>
            </a:pPr>
            <a:r>
              <a:rPr b="1" lang="en" sz="900">
                <a:solidFill>
                  <a:schemeClr val="dk1"/>
                </a:solidFill>
                <a:latin typeface="Open Sans"/>
                <a:ea typeface="Open Sans"/>
                <a:cs typeface="Open Sans"/>
                <a:sym typeface="Open Sans"/>
                <a:extLst>
                  <a:ext uri="http://customooxmlschemas.google.com/">
                    <go:slidesCustomData xmlns:go="http://customooxmlschemas.google.com/" textRoundtripDataId="42"/>
                  </a:ext>
                </a:extLst>
              </a:rPr>
              <a:t>Veiligheid</a:t>
            </a:r>
            <a:endParaRPr b="1" sz="900">
              <a:solidFill>
                <a:schemeClr val="dk1"/>
              </a:solidFill>
              <a:latin typeface="Open Sans"/>
              <a:ea typeface="Open Sans"/>
              <a:cs typeface="Open Sans"/>
              <a:sym typeface="Open Sans"/>
            </a:endParaRPr>
          </a:p>
          <a:p>
            <a:pPr indent="-152400" lvl="0" marL="285750" rtl="0" algn="l">
              <a:lnSpc>
                <a:spcPct val="100000"/>
              </a:lnSpc>
              <a:spcBef>
                <a:spcPts val="120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Wat gebeurt er met de veiligheid rond het station?</a:t>
            </a:r>
            <a:endParaRPr sz="600">
              <a:solidFill>
                <a:schemeClr val="dk1"/>
              </a:solidFill>
              <a:latin typeface="Open Sans Light"/>
              <a:ea typeface="Open Sans Light"/>
              <a:cs typeface="Open Sans Light"/>
              <a:sym typeface="Open Sans Light"/>
            </a:endParaRPr>
          </a:p>
          <a:p>
            <a:pPr indent="-152400" lvl="0" marL="285750" rtl="0" algn="l">
              <a:lnSpc>
                <a:spcPct val="100000"/>
              </a:lnSpc>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Worden er maatregelen genomen tegen overlast rond supermarkten?</a:t>
            </a:r>
            <a:endParaRPr sz="600">
              <a:solidFill>
                <a:schemeClr val="dk1"/>
              </a:solidFill>
              <a:latin typeface="Open Sans Light"/>
              <a:ea typeface="Open Sans Light"/>
              <a:cs typeface="Open Sans Light"/>
              <a:sym typeface="Open Sans Light"/>
            </a:endParaRPr>
          </a:p>
          <a:p>
            <a:pPr indent="-152400" lvl="0" marL="285750" rtl="0" algn="l">
              <a:lnSpc>
                <a:spcPct val="100000"/>
              </a:lnSpc>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Blijft het AZC bestaan of verandert de situatie?</a:t>
            </a:r>
            <a:endParaRPr sz="600">
              <a:solidFill>
                <a:schemeClr val="dk1"/>
              </a:solidFill>
              <a:latin typeface="Open Sans Light"/>
              <a:ea typeface="Open Sans Light"/>
              <a:cs typeface="Open Sans Light"/>
              <a:sym typeface="Open Sans Light"/>
            </a:endParaRPr>
          </a:p>
          <a:p>
            <a:pPr indent="-152400" lvl="0" marL="285750" rtl="0" algn="l">
              <a:lnSpc>
                <a:spcPct val="100000"/>
              </a:lnSpc>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Worden de looproutes van het AZC naar het dorp veiliger gemaakt?</a:t>
            </a:r>
            <a:endParaRPr sz="600">
              <a:solidFill>
                <a:schemeClr val="dk1"/>
              </a:solidFill>
              <a:latin typeface="Open Sans Light"/>
              <a:ea typeface="Open Sans Light"/>
              <a:cs typeface="Open Sans Light"/>
              <a:sym typeface="Open Sans Light"/>
            </a:endParaRPr>
          </a:p>
          <a:p>
            <a:pPr indent="-152400" lvl="0" marL="285750" rtl="0" algn="l">
              <a:lnSpc>
                <a:spcPct val="100000"/>
              </a:lnSpc>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blijft het ’s avonds veilig met nog meer bewoners?</a:t>
            </a:r>
            <a:endParaRPr sz="600">
              <a:solidFill>
                <a:schemeClr val="dk1"/>
              </a:solidFill>
              <a:latin typeface="Open Sans Light"/>
              <a:ea typeface="Open Sans Light"/>
              <a:cs typeface="Open Sans Light"/>
              <a:sym typeface="Open Sans Light"/>
            </a:endParaRPr>
          </a:p>
          <a:p>
            <a:pPr indent="0" lvl="0" marL="0" rtl="0" algn="l">
              <a:lnSpc>
                <a:spcPct val="100000"/>
              </a:lnSpc>
              <a:spcBef>
                <a:spcPts val="1200"/>
              </a:spcBef>
              <a:spcAft>
                <a:spcPts val="0"/>
              </a:spcAft>
              <a:buNone/>
            </a:pPr>
            <a:r>
              <a:rPr b="1" lang="en" sz="900">
                <a:solidFill>
                  <a:schemeClr val="dk1"/>
                </a:solidFill>
                <a:latin typeface="Open Sans"/>
                <a:ea typeface="Open Sans"/>
                <a:cs typeface="Open Sans"/>
                <a:sym typeface="Open Sans"/>
              </a:rPr>
              <a:t>Woningbouw &amp; leefbaarheid</a:t>
            </a:r>
            <a:endParaRPr b="1" sz="900">
              <a:solidFill>
                <a:schemeClr val="dk1"/>
              </a:solidFill>
              <a:latin typeface="Open Sans"/>
              <a:ea typeface="Open Sans"/>
              <a:cs typeface="Open Sans"/>
              <a:sym typeface="Open Sans"/>
            </a:endParaRPr>
          </a:p>
          <a:p>
            <a:pPr indent="-152400" lvl="0" marL="285750" rtl="0" algn="l">
              <a:lnSpc>
                <a:spcPct val="100000"/>
              </a:lnSpc>
              <a:spcBef>
                <a:spcPts val="120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Voor wie worden de nieuwe woningen bedoeld?</a:t>
            </a:r>
            <a:endParaRPr sz="600">
              <a:solidFill>
                <a:schemeClr val="dk1"/>
              </a:solidFill>
              <a:latin typeface="Open Sans Light"/>
              <a:ea typeface="Open Sans Light"/>
              <a:cs typeface="Open Sans Light"/>
              <a:sym typeface="Open Sans Light"/>
            </a:endParaRPr>
          </a:p>
          <a:p>
            <a:pPr indent="-152400" lvl="0" marL="285750" rtl="0" algn="l">
              <a:lnSpc>
                <a:spcPct val="100000"/>
              </a:lnSpc>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Krijgen inwoners van Maarheeze voorrang bij toewijzing?</a:t>
            </a:r>
            <a:endParaRPr sz="600">
              <a:solidFill>
                <a:schemeClr val="dk1"/>
              </a:solidFill>
              <a:latin typeface="Open Sans Light"/>
              <a:ea typeface="Open Sans Light"/>
              <a:cs typeface="Open Sans Light"/>
              <a:sym typeface="Open Sans Light"/>
            </a:endParaRPr>
          </a:p>
          <a:p>
            <a:pPr indent="-152400" lvl="0" marL="285750" rtl="0" algn="l">
              <a:lnSpc>
                <a:spcPct val="100000"/>
              </a:lnSpc>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worden jongeren en starters geholpen aan betaalbare woningen?</a:t>
            </a:r>
            <a:endParaRPr sz="600">
              <a:solidFill>
                <a:schemeClr val="dk1"/>
              </a:solidFill>
              <a:latin typeface="Open Sans Light"/>
              <a:ea typeface="Open Sans Light"/>
              <a:cs typeface="Open Sans Light"/>
              <a:sym typeface="Open Sans Light"/>
            </a:endParaRPr>
          </a:p>
          <a:p>
            <a:pPr indent="-152400" lvl="0" marL="285750" rtl="0" algn="l">
              <a:lnSpc>
                <a:spcPct val="100000"/>
              </a:lnSpc>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wordt voorkomen dat alles volgebouwd wordt?</a:t>
            </a:r>
            <a:endParaRPr sz="600">
              <a:solidFill>
                <a:schemeClr val="dk1"/>
              </a:solidFill>
              <a:latin typeface="Open Sans Light"/>
              <a:ea typeface="Open Sans Light"/>
              <a:cs typeface="Open Sans Light"/>
              <a:sym typeface="Open Sans Light"/>
            </a:endParaRPr>
          </a:p>
          <a:p>
            <a:pPr indent="-152400" lvl="0" marL="285750" rtl="0" algn="l">
              <a:lnSpc>
                <a:spcPct val="100000"/>
              </a:lnSpc>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blijft er genoeg groen en natuur over?</a:t>
            </a:r>
            <a:endParaRPr sz="600">
              <a:solidFill>
                <a:schemeClr val="dk1"/>
              </a:solidFill>
              <a:latin typeface="Open Sans Light"/>
              <a:ea typeface="Open Sans Light"/>
              <a:cs typeface="Open Sans Light"/>
              <a:sym typeface="Open Sans Light"/>
            </a:endParaRPr>
          </a:p>
          <a:p>
            <a:pPr indent="-152400" lvl="0" marL="285750" rtl="0" algn="l">
              <a:lnSpc>
                <a:spcPct val="100000"/>
              </a:lnSpc>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blijft de dorpskern leefbaar en gezellig bij grote groei?</a:t>
            </a:r>
            <a:endParaRPr sz="600">
              <a:solidFill>
                <a:schemeClr val="dk1"/>
              </a:solidFill>
              <a:latin typeface="Open Sans Light"/>
              <a:ea typeface="Open Sans Light"/>
              <a:cs typeface="Open Sans Light"/>
              <a:sym typeface="Open Sans Light"/>
            </a:endParaRPr>
          </a:p>
          <a:p>
            <a:pPr indent="-152400" lvl="0" marL="285750" rtl="0" algn="l">
              <a:lnSpc>
                <a:spcPct val="100000"/>
              </a:lnSpc>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Welke voorzieningen komen erbij als het aantal inwoners verdubbelt?</a:t>
            </a:r>
            <a:endParaRPr sz="600">
              <a:solidFill>
                <a:schemeClr val="dk1"/>
              </a:solidFill>
              <a:latin typeface="Open Sans Light"/>
              <a:ea typeface="Open Sans Light"/>
              <a:cs typeface="Open Sans Light"/>
              <a:sym typeface="Open Sans Light"/>
            </a:endParaRPr>
          </a:p>
          <a:p>
            <a:pPr indent="-152400" lvl="0" marL="285750" rtl="0" algn="l">
              <a:lnSpc>
                <a:spcPct val="100000"/>
              </a:lnSpc>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Komt er een echt centrum of dorpsplein?</a:t>
            </a:r>
            <a:endParaRPr sz="600">
              <a:solidFill>
                <a:schemeClr val="dk1"/>
              </a:solidFill>
              <a:latin typeface="Open Sans Light"/>
              <a:ea typeface="Open Sans Light"/>
              <a:cs typeface="Open Sans Light"/>
              <a:sym typeface="Open Sans Light"/>
            </a:endParaRPr>
          </a:p>
          <a:p>
            <a:pPr indent="0" lvl="0" marL="0" rtl="0" algn="l">
              <a:lnSpc>
                <a:spcPct val="100000"/>
              </a:lnSpc>
              <a:spcBef>
                <a:spcPts val="1200"/>
              </a:spcBef>
              <a:spcAft>
                <a:spcPts val="1200"/>
              </a:spcAft>
              <a:buNone/>
            </a:pPr>
            <a:r>
              <a:t/>
            </a:r>
            <a:endParaRPr sz="600">
              <a:solidFill>
                <a:schemeClr val="dk1"/>
              </a:solidFill>
              <a:latin typeface="Open Sans Light"/>
              <a:ea typeface="Open Sans Light"/>
              <a:cs typeface="Open Sans Light"/>
              <a:sym typeface="Open Sans Light"/>
            </a:endParaRPr>
          </a:p>
        </p:txBody>
      </p:sp>
      <p:sp>
        <p:nvSpPr>
          <p:cNvPr id="725" name="Google Shape;725;g3b1488b6e23_2_529"/>
          <p:cNvSpPr txBox="1"/>
          <p:nvPr/>
        </p:nvSpPr>
        <p:spPr>
          <a:xfrm>
            <a:off x="584888" y="1225950"/>
            <a:ext cx="2063400" cy="36942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0"/>
              </a:spcAft>
              <a:buNone/>
            </a:pPr>
            <a:r>
              <a:rPr b="1" lang="en" sz="900">
                <a:solidFill>
                  <a:schemeClr val="dk1"/>
                </a:solidFill>
                <a:latin typeface="Open Sans"/>
                <a:ea typeface="Open Sans"/>
                <a:cs typeface="Open Sans"/>
                <a:sym typeface="Open Sans"/>
              </a:rPr>
              <a:t>Alternatieven &amp; scenario-keuzes</a:t>
            </a:r>
            <a:endParaRPr b="1" sz="900">
              <a:solidFill>
                <a:schemeClr val="dk1"/>
              </a:solidFill>
              <a:latin typeface="Open Sans"/>
              <a:ea typeface="Open Sans"/>
              <a:cs typeface="Open Sans"/>
              <a:sym typeface="Open Sans"/>
            </a:endParaRPr>
          </a:p>
          <a:p>
            <a:pPr indent="-266700" lvl="0" marL="457200" rtl="0" algn="l">
              <a:spcBef>
                <a:spcPts val="120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Waarom is ondertunneling van de A2 niet als scenario meegenomen?</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Waarom wordt er niet aan de westzijde van de A2 gebouwd?</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Waarom is bouwen aan de noordzijde niet uitgewerkt?</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Waarom zijn er geen scenario’s waarin minder woningen worden gebouwd?</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Waarom ontbreekt een scenario waarbij het dorp kleiner blijft of gefaseerd groeit?</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Waarom wordt alleen groei onderzocht en niet behoud of krimp?</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Waarom zijn er geen scenario’s waarin bestaande wijken beter worden benut?</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Waarom is er niet gekeken naar een scenario waarbij natuur meer wordt beschermd?</a:t>
            </a:r>
            <a:endParaRPr sz="600">
              <a:solidFill>
                <a:schemeClr val="dk1"/>
              </a:solidFill>
              <a:latin typeface="Open Sans Light"/>
              <a:ea typeface="Open Sans Light"/>
              <a:cs typeface="Open Sans Light"/>
              <a:sym typeface="Open Sans Light"/>
            </a:endParaRPr>
          </a:p>
          <a:p>
            <a:pPr indent="0" lvl="0" marL="0" rtl="0" algn="l">
              <a:spcBef>
                <a:spcPts val="1200"/>
              </a:spcBef>
              <a:spcAft>
                <a:spcPts val="0"/>
              </a:spcAft>
              <a:buNone/>
            </a:pPr>
            <a:r>
              <a:rPr b="1" lang="en" sz="900">
                <a:solidFill>
                  <a:schemeClr val="dk1"/>
                </a:solidFill>
                <a:latin typeface="Open Sans"/>
                <a:ea typeface="Open Sans"/>
                <a:cs typeface="Open Sans"/>
                <a:sym typeface="Open Sans"/>
              </a:rPr>
              <a:t>Verkeer &amp; infrastructuur</a:t>
            </a:r>
            <a:endParaRPr b="1" sz="900">
              <a:solidFill>
                <a:schemeClr val="dk1"/>
              </a:solidFill>
              <a:latin typeface="Open Sans"/>
              <a:ea typeface="Open Sans"/>
              <a:cs typeface="Open Sans"/>
              <a:sym typeface="Open Sans"/>
            </a:endParaRPr>
          </a:p>
          <a:p>
            <a:pPr indent="-266700" lvl="0" marL="457200" rtl="0" algn="l">
              <a:spcBef>
                <a:spcPts val="120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gaat de verkeersdrukte worden opgelost als het dorp groeit?</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wordt sluipverkeer door de woonstraten voorkomen?</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Wat gebeurt er met de A2 als de bevolking verdubbelt of verdrievoudigt?</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blijft de route naar het station veilig?</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wordt het drukke kruispunt Stationsstraat–Sterkselseweg aangepakt?</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worden fiets- en wandelroutes beschermd bij uitbreiding?</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Wordt de infrastructuur wel eerst </a:t>
            </a:r>
            <a:r>
              <a:rPr lang="en" sz="600">
                <a:solidFill>
                  <a:schemeClr val="dk1"/>
                </a:solidFill>
                <a:latin typeface="Open Sans Light"/>
                <a:ea typeface="Open Sans Light"/>
                <a:cs typeface="Open Sans Light"/>
                <a:sym typeface="Open Sans Light"/>
                <a:extLst>
                  <a:ext uri="http://customooxmlschemas.google.com/">
                    <go:slidesCustomData xmlns:go="http://customooxmlschemas.google.com/" textRoundtripDataId="43"/>
                  </a:ext>
                </a:extLst>
              </a:rPr>
              <a:t>verbeterd voordat er huizen bijkomen?</a:t>
            </a:r>
            <a:endParaRPr sz="600">
              <a:solidFill>
                <a:schemeClr val="dk1"/>
              </a:solidFill>
              <a:latin typeface="Open Sans Light"/>
              <a:ea typeface="Open Sans Light"/>
              <a:cs typeface="Open Sans Light"/>
              <a:sym typeface="Open Sans Light"/>
            </a:endParaRPr>
          </a:p>
        </p:txBody>
      </p:sp>
      <p:sp>
        <p:nvSpPr>
          <p:cNvPr id="726" name="Google Shape;726;g3b1488b6e23_2_529"/>
          <p:cNvSpPr txBox="1"/>
          <p:nvPr/>
        </p:nvSpPr>
        <p:spPr>
          <a:xfrm rot="5400000">
            <a:off x="6604617" y="2600613"/>
            <a:ext cx="4542900" cy="480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solidFill>
                  <a:srgbClr val="EFF5F2"/>
                </a:solidFill>
                <a:latin typeface="Open Sans ExtraBold"/>
                <a:ea typeface="Open Sans ExtraBold"/>
                <a:cs typeface="Open Sans ExtraBold"/>
                <a:sym typeface="Open Sans ExtraBold"/>
              </a:rPr>
              <a:t>Data</a:t>
            </a:r>
            <a:endParaRPr i="1">
              <a:solidFill>
                <a:srgbClr val="EFF5F2"/>
              </a:solidFill>
              <a:latin typeface="Open Sans"/>
              <a:ea typeface="Open Sans"/>
              <a:cs typeface="Open Sans"/>
              <a:sym typeface="Open Sans"/>
            </a:endParaRPr>
          </a:p>
        </p:txBody>
      </p:sp>
      <p:sp>
        <p:nvSpPr>
          <p:cNvPr id="727" name="Google Shape;727;g3b1488b6e23_2_529"/>
          <p:cNvSpPr txBox="1"/>
          <p:nvPr>
            <p:ph idx="12" type="sldNum"/>
          </p:nvPr>
        </p:nvSpPr>
        <p:spPr>
          <a:xfrm>
            <a:off x="8665700" y="157925"/>
            <a:ext cx="353400" cy="2871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728" name="Google Shape;728;g3b1488b6e23_2_529"/>
          <p:cNvSpPr txBox="1"/>
          <p:nvPr/>
        </p:nvSpPr>
        <p:spPr>
          <a:xfrm>
            <a:off x="5003763" y="1225950"/>
            <a:ext cx="2063400" cy="3201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200"/>
              </a:spcBef>
              <a:spcAft>
                <a:spcPts val="0"/>
              </a:spcAft>
              <a:buNone/>
            </a:pPr>
            <a:r>
              <a:rPr b="1" lang="en" sz="900">
                <a:solidFill>
                  <a:schemeClr val="dk1"/>
                </a:solidFill>
                <a:latin typeface="Open Sans"/>
                <a:ea typeface="Open Sans"/>
                <a:cs typeface="Open Sans"/>
                <a:sym typeface="Open Sans"/>
              </a:rPr>
              <a:t>Milieu &amp; natuur</a:t>
            </a:r>
            <a:endParaRPr b="1" sz="900">
              <a:solidFill>
                <a:schemeClr val="dk1"/>
              </a:solidFill>
              <a:latin typeface="Open Sans"/>
              <a:ea typeface="Open Sans"/>
              <a:cs typeface="Open Sans"/>
              <a:sym typeface="Open Sans"/>
            </a:endParaRPr>
          </a:p>
          <a:p>
            <a:pPr indent="-152400" lvl="0" marL="285750" rtl="0" algn="l">
              <a:lnSpc>
                <a:spcPct val="100000"/>
              </a:lnSpc>
              <a:spcBef>
                <a:spcPts val="120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Wat gebeurt er met de natuurgebieden zoals de Pan, Tipke, Driebos?</a:t>
            </a:r>
            <a:endParaRPr sz="600">
              <a:solidFill>
                <a:schemeClr val="dk1"/>
              </a:solidFill>
              <a:latin typeface="Open Sans Light"/>
              <a:ea typeface="Open Sans Light"/>
              <a:cs typeface="Open Sans Light"/>
              <a:sym typeface="Open Sans Light"/>
            </a:endParaRPr>
          </a:p>
          <a:p>
            <a:pPr indent="-152400" lvl="0" marL="285750" rtl="0" algn="l">
              <a:lnSpc>
                <a:spcPct val="100000"/>
              </a:lnSpc>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Worden wandelgebieden rondom Kamersven beschermd?</a:t>
            </a:r>
            <a:endParaRPr sz="600">
              <a:solidFill>
                <a:schemeClr val="dk1"/>
              </a:solidFill>
              <a:latin typeface="Open Sans Light"/>
              <a:ea typeface="Open Sans Light"/>
              <a:cs typeface="Open Sans Light"/>
              <a:sym typeface="Open Sans Light"/>
            </a:endParaRPr>
          </a:p>
          <a:p>
            <a:pPr indent="-152400" lvl="0" marL="285750" rtl="0" algn="l">
              <a:lnSpc>
                <a:spcPct val="100000"/>
              </a:lnSpc>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Wordt de luchtkwaliteit slechter door meer verkeer?</a:t>
            </a:r>
            <a:endParaRPr sz="600">
              <a:solidFill>
                <a:schemeClr val="dk1"/>
              </a:solidFill>
              <a:latin typeface="Open Sans Light"/>
              <a:ea typeface="Open Sans Light"/>
              <a:cs typeface="Open Sans Light"/>
              <a:sym typeface="Open Sans Light"/>
            </a:endParaRPr>
          </a:p>
          <a:p>
            <a:pPr indent="-152400" lvl="0" marL="285750" rtl="0" algn="l">
              <a:lnSpc>
                <a:spcPct val="100000"/>
              </a:lnSpc>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Moet er natuur worden opgeofferd voor woningbouw?</a:t>
            </a:r>
            <a:endParaRPr sz="600">
              <a:solidFill>
                <a:schemeClr val="dk1"/>
              </a:solidFill>
              <a:latin typeface="Open Sans Light"/>
              <a:ea typeface="Open Sans Light"/>
              <a:cs typeface="Open Sans Light"/>
              <a:sym typeface="Open Sans Light"/>
            </a:endParaRPr>
          </a:p>
          <a:p>
            <a:pPr indent="0" lvl="0" marL="0" rtl="0" algn="l">
              <a:spcBef>
                <a:spcPts val="1200"/>
              </a:spcBef>
              <a:spcAft>
                <a:spcPts val="0"/>
              </a:spcAft>
              <a:buNone/>
            </a:pPr>
            <a:r>
              <a:rPr b="1" lang="en" sz="900">
                <a:solidFill>
                  <a:schemeClr val="dk1"/>
                </a:solidFill>
                <a:latin typeface="Open Sans"/>
                <a:ea typeface="Open Sans"/>
                <a:cs typeface="Open Sans"/>
                <a:sym typeface="Open Sans"/>
              </a:rPr>
              <a:t>Gemeente / proces / vertrouwen</a:t>
            </a:r>
            <a:endParaRPr b="1" sz="900">
              <a:solidFill>
                <a:schemeClr val="dk1"/>
              </a:solidFill>
              <a:latin typeface="Open Sans"/>
              <a:ea typeface="Open Sans"/>
              <a:cs typeface="Open Sans"/>
              <a:sym typeface="Open Sans"/>
            </a:endParaRPr>
          </a:p>
          <a:p>
            <a:pPr indent="-266700" lvl="0" marL="457200" rtl="0" algn="l">
              <a:spcBef>
                <a:spcPts val="120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Waarom komt de gemeente nu ineens met deze scenario’s?</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Waarom lijkt het alsof de uitkomst al vaststaat?</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wordt met de input van bewoners omgegaan?</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Wat is er met de eerdere input van Mooi Mares gedaan?</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Hoe wordt het vertrouwen van bewoners hersteld?</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Waarom worden zorgen over 3000–5000 woningen niet benoemd in de scenario’s?</a:t>
            </a:r>
            <a:endParaRPr sz="600">
              <a:solidFill>
                <a:schemeClr val="dk1"/>
              </a:solidFill>
              <a:latin typeface="Open Sans Light"/>
              <a:ea typeface="Open Sans Light"/>
              <a:cs typeface="Open Sans Light"/>
              <a:sym typeface="Open Sans Light"/>
            </a:endParaRPr>
          </a:p>
          <a:p>
            <a:pPr indent="-266700" lvl="0" marL="457200" rtl="0" algn="l">
              <a:spcBef>
                <a:spcPts val="0"/>
              </a:spcBef>
              <a:spcAft>
                <a:spcPts val="0"/>
              </a:spcAft>
              <a:buClr>
                <a:schemeClr val="dk1"/>
              </a:buClr>
              <a:buSzPts val="600"/>
              <a:buFont typeface="Open Sans Light"/>
              <a:buChar char="●"/>
            </a:pPr>
            <a:r>
              <a:rPr lang="en" sz="600">
                <a:solidFill>
                  <a:schemeClr val="dk1"/>
                </a:solidFill>
                <a:latin typeface="Open Sans Light"/>
                <a:ea typeface="Open Sans Light"/>
                <a:cs typeface="Open Sans Light"/>
                <a:sym typeface="Open Sans Light"/>
              </a:rPr>
              <a:t>Wordt de participatie echt serieus genomen of is dit slechts formeel?</a:t>
            </a:r>
            <a:endParaRPr sz="600">
              <a:solidFill>
                <a:schemeClr val="dk1"/>
              </a:solidFill>
              <a:latin typeface="Open Sans Light"/>
              <a:ea typeface="Open Sans Light"/>
              <a:cs typeface="Open Sans Light"/>
              <a:sym typeface="Open Sans Light"/>
            </a:endParaRPr>
          </a:p>
          <a:p>
            <a:pPr indent="0" lvl="0" marL="0" rtl="0" algn="l">
              <a:lnSpc>
                <a:spcPct val="100000"/>
              </a:lnSpc>
              <a:spcBef>
                <a:spcPts val="1200"/>
              </a:spcBef>
              <a:spcAft>
                <a:spcPts val="1200"/>
              </a:spcAft>
              <a:buNone/>
            </a:pPr>
            <a:r>
              <a:t/>
            </a:r>
            <a:endParaRPr sz="600">
              <a:solidFill>
                <a:schemeClr val="dk1"/>
              </a:solidFill>
              <a:latin typeface="Open Sans Light"/>
              <a:ea typeface="Open Sans Light"/>
              <a:cs typeface="Open Sans Light"/>
              <a:sym typeface="Open Sans Light"/>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id="733" name="Google Shape;733;p72" title="Inloopavond 17 november - Knoop Maarheeze -10.jpg"/>
          <p:cNvPicPr preferRelativeResize="0"/>
          <p:nvPr/>
        </p:nvPicPr>
        <p:blipFill>
          <a:blip r:embed="rId3">
            <a:alphaModFix/>
          </a:blip>
          <a:stretch>
            <a:fillRect/>
          </a:stretch>
        </p:blipFill>
        <p:spPr>
          <a:xfrm>
            <a:off x="-2571000" y="-13375"/>
            <a:ext cx="7757138" cy="5170224"/>
          </a:xfrm>
          <a:prstGeom prst="rect">
            <a:avLst/>
          </a:prstGeom>
          <a:noFill/>
          <a:ln>
            <a:noFill/>
          </a:ln>
        </p:spPr>
      </p:pic>
      <p:sp>
        <p:nvSpPr>
          <p:cNvPr id="734" name="Google Shape;734;p72"/>
          <p:cNvSpPr/>
          <p:nvPr/>
        </p:nvSpPr>
        <p:spPr>
          <a:xfrm flipH="1" rot="-5400000">
            <a:off x="2958025" y="-1029113"/>
            <a:ext cx="5170225" cy="7201725"/>
          </a:xfrm>
          <a:prstGeom prst="flowChartManualInput">
            <a:avLst/>
          </a:prstGeom>
          <a:solidFill>
            <a:srgbClr val="10493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72"/>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fontScale="77500" lnSpcReduction="20000"/>
          </a:bodyPr>
          <a:lstStyle/>
          <a:p>
            <a:pPr indent="0" lvl="0" marL="0" rtl="0" algn="r">
              <a:lnSpc>
                <a:spcPct val="100000"/>
              </a:lnSpc>
              <a:spcBef>
                <a:spcPts val="0"/>
              </a:spcBef>
              <a:spcAft>
                <a:spcPts val="0"/>
              </a:spcAft>
              <a:buSzPct val="100000"/>
              <a:buNone/>
            </a:pPr>
            <a:fld id="{00000000-1234-1234-1234-123412341234}" type="slidenum">
              <a:rPr lang="en"/>
              <a:t>‹#›</a:t>
            </a:fld>
            <a:endParaRPr/>
          </a:p>
        </p:txBody>
      </p:sp>
      <p:sp>
        <p:nvSpPr>
          <p:cNvPr id="736" name="Google Shape;736;p72"/>
          <p:cNvSpPr txBox="1"/>
          <p:nvPr/>
        </p:nvSpPr>
        <p:spPr>
          <a:xfrm>
            <a:off x="3045200" y="2164275"/>
            <a:ext cx="49980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400" u="none" cap="none" strike="noStrike">
                <a:solidFill>
                  <a:schemeClr val="lt1"/>
                </a:solidFill>
                <a:latin typeface="Open Sans ExtraBold"/>
                <a:ea typeface="Open Sans ExtraBold"/>
                <a:cs typeface="Open Sans ExtraBold"/>
                <a:sym typeface="Open Sans ExtraBold"/>
              </a:rPr>
              <a:t>Vervolg en verdere stappen</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73"/>
          <p:cNvSpPr txBox="1"/>
          <p:nvPr/>
        </p:nvSpPr>
        <p:spPr>
          <a:xfrm>
            <a:off x="532489" y="1081200"/>
            <a:ext cx="8064900" cy="2780346"/>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Afronding eerste onderzoeksfase</a:t>
            </a:r>
            <a:endParaRPr/>
          </a:p>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Inzichten uit participatie worden verwerkt</a:t>
            </a:r>
            <a:endParaRPr/>
          </a:p>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De scenario’s worden gedeeld met de raad op 27 januari 2026</a:t>
            </a:r>
            <a:endParaRPr/>
          </a:p>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De nieuwe raad bepaalt:</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Welk scenario verder wordt uitgewerkt</a:t>
            </a:r>
            <a:endParaRPr/>
          </a:p>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Verdere uitwerking op:</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Technische haalbaarheid</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Financiële haalbaarheid</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Juridische kaders</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Ruimtelijke kwaliteit</a:t>
            </a:r>
            <a:endParaRPr/>
          </a:p>
          <a:p>
            <a:pPr indent="-311150" lvl="0" marL="457200" marR="0" rtl="0" algn="l">
              <a:lnSpc>
                <a:spcPct val="114000"/>
              </a:lnSpc>
              <a:spcBef>
                <a:spcPts val="10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Inwoners blijven betrokken in vervolgstappen</a:t>
            </a:r>
            <a:endParaRPr b="0" i="0" sz="1300" u="none" cap="none" strike="noStrike">
              <a:solidFill>
                <a:srgbClr val="FF0000"/>
              </a:solidFill>
              <a:latin typeface="Open Sans Light"/>
              <a:ea typeface="Open Sans Light"/>
              <a:cs typeface="Open Sans Light"/>
              <a:sym typeface="Open Sans Light"/>
            </a:endParaRPr>
          </a:p>
        </p:txBody>
      </p:sp>
      <p:sp>
        <p:nvSpPr>
          <p:cNvPr id="742" name="Google Shape;742;p73"/>
          <p:cNvSpPr txBox="1"/>
          <p:nvPr/>
        </p:nvSpPr>
        <p:spPr>
          <a:xfrm>
            <a:off x="532475" y="504300"/>
            <a:ext cx="7626000" cy="57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2000" u="none" cap="none" strike="noStrike">
                <a:solidFill>
                  <a:srgbClr val="38761D"/>
                </a:solidFill>
                <a:latin typeface="Open Sans ExtraBold"/>
                <a:ea typeface="Open Sans ExtraBold"/>
                <a:cs typeface="Open Sans ExtraBold"/>
                <a:sym typeface="Open Sans ExtraBold"/>
              </a:rPr>
              <a:t>Vervolg en verdere stappen</a:t>
            </a:r>
            <a:endParaRPr b="0" i="0" sz="2000" u="none" cap="none" strike="noStrike">
              <a:solidFill>
                <a:srgbClr val="343635"/>
              </a:solidFill>
              <a:latin typeface="Open Sans ExtraBold"/>
              <a:ea typeface="Open Sans ExtraBold"/>
              <a:cs typeface="Open Sans ExtraBold"/>
              <a:sym typeface="Open Sans ExtraBold"/>
            </a:endParaRPr>
          </a:p>
        </p:txBody>
      </p:sp>
      <p:sp>
        <p:nvSpPr>
          <p:cNvPr id="743" name="Google Shape;743;p73"/>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fontScale="77500" lnSpcReduction="20000"/>
          </a:bodyPr>
          <a:lstStyle/>
          <a:p>
            <a:pPr indent="0" lvl="0" marL="0" rtl="0" algn="r">
              <a:lnSpc>
                <a:spcPct val="100000"/>
              </a:lnSpc>
              <a:spcBef>
                <a:spcPts val="0"/>
              </a:spcBef>
              <a:spcAft>
                <a:spcPts val="0"/>
              </a:spcAft>
              <a:buSzPct val="100000"/>
              <a:buNone/>
            </a:pPr>
            <a:fld id="{00000000-1234-1234-1234-123412341234}" type="slidenum">
              <a:rPr lang="en"/>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pic>
        <p:nvPicPr>
          <p:cNvPr id="748" name="Google Shape;748;p74" title="IMG_7304.JPG"/>
          <p:cNvPicPr preferRelativeResize="0"/>
          <p:nvPr/>
        </p:nvPicPr>
        <p:blipFill rotWithShape="1">
          <a:blip r:embed="rId3">
            <a:alphaModFix/>
          </a:blip>
          <a:srcRect b="0" l="12918" r="12924" t="0"/>
          <a:stretch/>
        </p:blipFill>
        <p:spPr>
          <a:xfrm>
            <a:off x="-793725" y="0"/>
            <a:ext cx="5085773" cy="5143500"/>
          </a:xfrm>
          <a:prstGeom prst="rect">
            <a:avLst/>
          </a:prstGeom>
          <a:noFill/>
          <a:ln>
            <a:noFill/>
          </a:ln>
        </p:spPr>
      </p:pic>
      <p:sp>
        <p:nvSpPr>
          <p:cNvPr id="749" name="Google Shape;749;p74"/>
          <p:cNvSpPr/>
          <p:nvPr/>
        </p:nvSpPr>
        <p:spPr>
          <a:xfrm flipH="1" rot="-5400000">
            <a:off x="2958025" y="-1029113"/>
            <a:ext cx="5170225" cy="7201725"/>
          </a:xfrm>
          <a:prstGeom prst="flowChartManualInput">
            <a:avLst/>
          </a:prstGeom>
          <a:solidFill>
            <a:srgbClr val="10493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74"/>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fontScale="77500" lnSpcReduction="20000"/>
          </a:bodyPr>
          <a:lstStyle/>
          <a:p>
            <a:pPr indent="0" lvl="0" marL="0" rtl="0" algn="r">
              <a:lnSpc>
                <a:spcPct val="100000"/>
              </a:lnSpc>
              <a:spcBef>
                <a:spcPts val="0"/>
              </a:spcBef>
              <a:spcAft>
                <a:spcPts val="0"/>
              </a:spcAft>
              <a:buSzPct val="100000"/>
              <a:buNone/>
            </a:pPr>
            <a:fld id="{00000000-1234-1234-1234-123412341234}" type="slidenum">
              <a:rPr lang="en"/>
              <a:t>‹#›</a:t>
            </a:fld>
            <a:endParaRPr/>
          </a:p>
        </p:txBody>
      </p:sp>
      <p:sp>
        <p:nvSpPr>
          <p:cNvPr id="751" name="Google Shape;751;p74"/>
          <p:cNvSpPr txBox="1"/>
          <p:nvPr/>
        </p:nvSpPr>
        <p:spPr>
          <a:xfrm>
            <a:off x="3045200" y="2164275"/>
            <a:ext cx="49980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400" u="none" cap="none" strike="noStrike">
                <a:solidFill>
                  <a:schemeClr val="lt1"/>
                </a:solidFill>
                <a:latin typeface="Open Sans ExtraBold"/>
                <a:ea typeface="Open Sans ExtraBold"/>
                <a:cs typeface="Open Sans ExtraBold"/>
                <a:sym typeface="Open Sans ExtraBold"/>
              </a:rPr>
              <a:t>Veelgestelde vragen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8"/>
          <p:cNvSpPr txBox="1"/>
          <p:nvPr/>
        </p:nvSpPr>
        <p:spPr>
          <a:xfrm>
            <a:off x="532489" y="1081200"/>
            <a:ext cx="8064900" cy="1827586"/>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Opdracht van gemeenteraad (juni 2024)</a:t>
            </a:r>
            <a:endParaRPr/>
          </a:p>
          <a:p>
            <a:pPr indent="-311150" lvl="0" marL="457200" marR="0" rtl="0" algn="l">
              <a:lnSpc>
                <a:spcPct val="114000"/>
              </a:lnSpc>
              <a:spcBef>
                <a:spcPts val="100"/>
              </a:spcBef>
              <a:spcAft>
                <a:spcPts val="0"/>
              </a:spcAft>
              <a:buClr>
                <a:schemeClr val="dk1"/>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Onderzoek naar: </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Mogelijke woningbouw (1.500 – 5.000 woningen)</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Gevolgen voor verkeer, leefbaarheid en omgeving</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Scenario’s die acceptabel en haalbaar zijn</a:t>
            </a:r>
            <a:endParaRPr/>
          </a:p>
          <a:p>
            <a:pPr indent="-311150" lvl="0" marL="457200" marR="0" rtl="0" algn="l">
              <a:lnSpc>
                <a:spcPct val="114000"/>
              </a:lnSpc>
              <a:spcBef>
                <a:spcPts val="10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Doel:</a:t>
            </a:r>
            <a:endParaRPr/>
          </a:p>
          <a:p>
            <a:pPr indent="-311150" lvl="1" marL="914400" marR="0" rtl="0" algn="l">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Open Sans Light"/>
                <a:ea typeface="Open Sans Light"/>
                <a:cs typeface="Open Sans Light"/>
                <a:sym typeface="Open Sans Light"/>
              </a:rPr>
              <a:t>Zorgvuldige, goed onderbouwde besluitvorming</a:t>
            </a:r>
            <a:endParaRPr b="0" i="0" sz="1300" u="none" cap="none" strike="noStrike">
              <a:solidFill>
                <a:srgbClr val="FF0000"/>
              </a:solidFill>
              <a:latin typeface="Open Sans Light"/>
              <a:ea typeface="Open Sans Light"/>
              <a:cs typeface="Open Sans Light"/>
              <a:sym typeface="Open Sans Light"/>
            </a:endParaRPr>
          </a:p>
        </p:txBody>
      </p:sp>
      <p:sp>
        <p:nvSpPr>
          <p:cNvPr id="162" name="Google Shape;162;p8"/>
          <p:cNvSpPr txBox="1"/>
          <p:nvPr/>
        </p:nvSpPr>
        <p:spPr>
          <a:xfrm>
            <a:off x="532475" y="504300"/>
            <a:ext cx="7626000" cy="57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2000" u="none" cap="none" strike="noStrike">
                <a:solidFill>
                  <a:srgbClr val="38761D"/>
                </a:solidFill>
                <a:latin typeface="Open Sans ExtraBold"/>
                <a:ea typeface="Open Sans ExtraBold"/>
                <a:cs typeface="Open Sans ExtraBold"/>
                <a:sym typeface="Open Sans ExtraBold"/>
              </a:rPr>
              <a:t>Onderzoek knoop Maarheeze?</a:t>
            </a:r>
            <a:endParaRPr b="0" i="0" sz="2000" u="none" cap="none" strike="noStrike">
              <a:solidFill>
                <a:srgbClr val="343635"/>
              </a:solidFill>
              <a:latin typeface="Open Sans ExtraBold"/>
              <a:ea typeface="Open Sans ExtraBold"/>
              <a:cs typeface="Open Sans ExtraBold"/>
              <a:sym typeface="Open Sans ExtraBold"/>
            </a:endParaRPr>
          </a:p>
        </p:txBody>
      </p:sp>
      <p:sp>
        <p:nvSpPr>
          <p:cNvPr id="163" name="Google Shape;163;p8"/>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fontScale="77500" lnSpcReduction="20000"/>
          </a:bodyPr>
          <a:lstStyle/>
          <a:p>
            <a:pPr indent="0" lvl="0" marL="0" rtl="0" algn="r">
              <a:lnSpc>
                <a:spcPct val="100000"/>
              </a:lnSpc>
              <a:spcBef>
                <a:spcPts val="0"/>
              </a:spcBef>
              <a:spcAft>
                <a:spcPts val="0"/>
              </a:spcAft>
              <a:buSzPct val="100000"/>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9" title="IMG_7304.JPG"/>
          <p:cNvPicPr preferRelativeResize="0"/>
          <p:nvPr/>
        </p:nvPicPr>
        <p:blipFill rotWithShape="1">
          <a:blip r:embed="rId3">
            <a:alphaModFix/>
          </a:blip>
          <a:srcRect b="0" l="12918" r="12924" t="0"/>
          <a:stretch/>
        </p:blipFill>
        <p:spPr>
          <a:xfrm>
            <a:off x="-793725" y="0"/>
            <a:ext cx="5085773" cy="5143500"/>
          </a:xfrm>
          <a:prstGeom prst="rect">
            <a:avLst/>
          </a:prstGeom>
          <a:noFill/>
          <a:ln>
            <a:noFill/>
          </a:ln>
        </p:spPr>
      </p:pic>
      <p:sp>
        <p:nvSpPr>
          <p:cNvPr id="169" name="Google Shape;169;p9"/>
          <p:cNvSpPr/>
          <p:nvPr/>
        </p:nvSpPr>
        <p:spPr>
          <a:xfrm flipH="1" rot="-5400000">
            <a:off x="2932525" y="-1035000"/>
            <a:ext cx="5170225" cy="7201725"/>
          </a:xfrm>
          <a:prstGeom prst="flowChartManualInput">
            <a:avLst/>
          </a:prstGeom>
          <a:solidFill>
            <a:srgbClr val="10493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9"/>
          <p:cNvSpPr txBox="1"/>
          <p:nvPr>
            <p:ph idx="12" type="sldNum"/>
          </p:nvPr>
        </p:nvSpPr>
        <p:spPr>
          <a:xfrm>
            <a:off x="8665700" y="157925"/>
            <a:ext cx="353400" cy="287100"/>
          </a:xfrm>
          <a:prstGeom prst="rect">
            <a:avLst/>
          </a:prstGeom>
          <a:noFill/>
          <a:ln>
            <a:noFill/>
          </a:ln>
        </p:spPr>
        <p:txBody>
          <a:bodyPr anchorCtr="0" anchor="ctr" bIns="91425" lIns="91425" spcFirstLastPara="1" rIns="91425" wrap="square" tIns="91425">
            <a:normAutofit fontScale="77500" lnSpcReduction="20000"/>
          </a:bodyPr>
          <a:lstStyle/>
          <a:p>
            <a:pPr indent="0" lvl="0" marL="0" rtl="0" algn="r">
              <a:lnSpc>
                <a:spcPct val="100000"/>
              </a:lnSpc>
              <a:spcBef>
                <a:spcPts val="0"/>
              </a:spcBef>
              <a:spcAft>
                <a:spcPts val="0"/>
              </a:spcAft>
              <a:buSzPct val="100000"/>
              <a:buNone/>
            </a:pPr>
            <a:fld id="{00000000-1234-1234-1234-123412341234}" type="slidenum">
              <a:rPr lang="en"/>
              <a:t>‹#›</a:t>
            </a:fld>
            <a:endParaRPr/>
          </a:p>
        </p:txBody>
      </p:sp>
      <p:sp>
        <p:nvSpPr>
          <p:cNvPr id="171" name="Google Shape;171;p9"/>
          <p:cNvSpPr txBox="1"/>
          <p:nvPr/>
        </p:nvSpPr>
        <p:spPr>
          <a:xfrm>
            <a:off x="3045200" y="2164275"/>
            <a:ext cx="49980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400" u="none" cap="none" strike="noStrike">
                <a:solidFill>
                  <a:schemeClr val="lt1"/>
                </a:solidFill>
                <a:latin typeface="Open Sans ExtraBold"/>
                <a:ea typeface="Open Sans ExtraBold"/>
                <a:cs typeface="Open Sans ExtraBold"/>
                <a:sym typeface="Open Sans ExtraBold"/>
              </a:rPr>
              <a:t>Voorafgaand proces en keuzes</a:t>
            </a:r>
            <a:endParaRPr b="0" i="0" sz="2400" u="none" cap="none" strike="noStrike">
              <a:solidFill>
                <a:schemeClr val="lt1"/>
              </a:solidFill>
              <a:latin typeface="Open Sans ExtraBold"/>
              <a:ea typeface="Open Sans ExtraBold"/>
              <a:cs typeface="Open Sans ExtraBold"/>
              <a:sym typeface="Open Sans ExtraBo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7954DFFD6A6E4AAA5ECB472870F90C" ma:contentTypeVersion="20" ma:contentTypeDescription="Een nieuw document maken." ma:contentTypeScope="" ma:versionID="665f36e53e79e9192c4e67ab06f82181">
  <xsd:schema xmlns:xsd="http://www.w3.org/2001/XMLSchema" xmlns:xs="http://www.w3.org/2001/XMLSchema" xmlns:p="http://schemas.microsoft.com/office/2006/metadata/properties" xmlns:ns2="1b1ed022-2c81-4917-9c6c-34a1c24be608" xmlns:ns3="73406388-5b09-475c-8bfc-72a8e1055990" targetNamespace="http://schemas.microsoft.com/office/2006/metadata/properties" ma:root="true" ma:fieldsID="e176eae2706d70f8ac9adc6449fd1fdf" ns2:_="" ns3:_="">
    <xsd:import namespace="1b1ed022-2c81-4917-9c6c-34a1c24be608"/>
    <xsd:import namespace="73406388-5b09-475c-8bfc-72a8e10559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Verwerkt"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1ed022-2c81-4917-9c6c-34a1c24be6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6d9f127d-9b8c-4216-9355-9579a08346d8" ma:termSetId="09814cd3-568e-fe90-9814-8d621ff8fb84" ma:anchorId="fba54fb3-c3e1-fe81-a776-ca4b69148c4d" ma:open="true" ma:isKeyword="false">
      <xsd:complexType>
        <xsd:sequence>
          <xsd:element ref="pc:Terms" minOccurs="0" maxOccurs="1"/>
        </xsd:sequence>
      </xsd:complexType>
    </xsd:element>
    <xsd:element name="Verwerkt" ma:index="23" nillable="true" ma:displayName="Verwerkt" ma:format="Dropdown" ma:internalName="Verwerkt">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406388-5b09-475c-8bfc-72a8e1055990"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651e4f47-ff37-4000-b81e-996f9b252037}" ma:internalName="TaxCatchAll" ma:showField="CatchAllData" ma:web="73406388-5b09-475c-8bfc-72a8e10559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1ed022-2c81-4917-9c6c-34a1c24be608">
      <Terms xmlns="http://schemas.microsoft.com/office/infopath/2007/PartnerControls"/>
    </lcf76f155ced4ddcb4097134ff3c332f>
    <TaxCatchAll xmlns="73406388-5b09-475c-8bfc-72a8e1055990" xsi:nil="true"/>
    <Verwerkt xmlns="1b1ed022-2c81-4917-9c6c-34a1c24be608" xsi:nil="true"/>
  </documentManagement>
</p:properties>
</file>

<file path=customXml/itemProps1.xml><?xml version="1.0" encoding="utf-8"?>
<ds:datastoreItem xmlns:ds="http://schemas.openxmlformats.org/officeDocument/2006/customXml" ds:itemID="{8EB20F3E-E6E3-41C3-94F8-8CC47A7592EA}"/>
</file>

<file path=customXml/itemProps2.xml><?xml version="1.0" encoding="utf-8"?>
<ds:datastoreItem xmlns:ds="http://schemas.openxmlformats.org/officeDocument/2006/customXml" ds:itemID="{488E3A42-A18E-41B2-9006-B3FB6EFF7BC3}"/>
</file>

<file path=customXml/itemProps3.xml><?xml version="1.0" encoding="utf-8"?>
<ds:datastoreItem xmlns:ds="http://schemas.openxmlformats.org/officeDocument/2006/customXml" ds:itemID="{DEA0F0EF-9512-463C-A1E0-8FBB79357B6D}"/>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Annette Schoone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0x0101009B7954DFFD6A6E4AAA5ECB472870F90C</vt:lpwstr>
  </property>
  <property fmtid="{D5CDD505-2E9C-101B-9397-08002B2CF9AE}" pid="3" name="MediaServiceImageTags">
    <vt:lpwstr/>
  </property>
</Properties>
</file>