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sldIdLst>
    <p:sldId id="1118" r:id="rId5"/>
    <p:sldId id="1119" r:id="rId6"/>
    <p:sldId id="1120" r:id="rId7"/>
    <p:sldId id="1121" r:id="rId8"/>
    <p:sldId id="1132" r:id="rId9"/>
    <p:sldId id="1133" r:id="rId10"/>
    <p:sldId id="1145" r:id="rId11"/>
    <p:sldId id="1134" r:id="rId12"/>
    <p:sldId id="1146" r:id="rId13"/>
    <p:sldId id="1147" r:id="rId14"/>
    <p:sldId id="1148" r:id="rId15"/>
    <p:sldId id="1149" r:id="rId16"/>
    <p:sldId id="1150" r:id="rId17"/>
    <p:sldId id="1151" r:id="rId18"/>
    <p:sldId id="1152" r:id="rId19"/>
    <p:sldId id="1135" r:id="rId20"/>
    <p:sldId id="1136" r:id="rId21"/>
    <p:sldId id="1137" r:id="rId22"/>
    <p:sldId id="1138" r:id="rId23"/>
    <p:sldId id="1143" r:id="rId24"/>
    <p:sldId id="1153" r:id="rId25"/>
    <p:sldId id="1127" r:id="rId2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40" userDrawn="1">
          <p15:clr>
            <a:srgbClr val="A4A3A4"/>
          </p15:clr>
        </p15:guide>
        <p15:guide id="3" orient="horz" userDrawn="1">
          <p15:clr>
            <a:srgbClr val="A4A3A4"/>
          </p15:clr>
        </p15:guide>
        <p15:guide id="4" pos="7680" userDrawn="1">
          <p15:clr>
            <a:srgbClr val="A4A3A4"/>
          </p15:clr>
        </p15:guide>
        <p15:guide id="5" orient="horz" pos="4320" userDrawn="1">
          <p15:clr>
            <a:srgbClr val="A4A3A4"/>
          </p15:clr>
        </p15:guide>
        <p15:guide id="6" userDrawn="1">
          <p15:clr>
            <a:srgbClr val="A4A3A4"/>
          </p15:clr>
        </p15:guide>
        <p15:guide id="7" pos="597" userDrawn="1">
          <p15:clr>
            <a:srgbClr val="A4A3A4"/>
          </p15:clr>
        </p15:guide>
        <p15:guide id="8" orient="horz" pos="1366" userDrawn="1">
          <p15:clr>
            <a:srgbClr val="A4A3A4"/>
          </p15:clr>
        </p15:guide>
        <p15:guide id="9" orient="horz" pos="22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2E7BC58-664D-1B80-2934-DD1F5C8BC7AF}" name="Don Van der Heyden" initials="DV" userId="S::Don@bloeminfra.nl::170ae833-4802-4cb5-afbf-203621a1595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46" autoAdjust="0"/>
    <p:restoredTop sz="96327"/>
  </p:normalViewPr>
  <p:slideViewPr>
    <p:cSldViewPr snapToGrid="0" snapToObjects="1" showGuides="1">
      <p:cViewPr varScale="1">
        <p:scale>
          <a:sx n="113" d="100"/>
          <a:sy n="113" d="100"/>
        </p:scale>
        <p:origin x="498" y="102"/>
      </p:cViewPr>
      <p:guideLst>
        <p:guide orient="horz" pos="640"/>
        <p:guide orient="horz"/>
        <p:guide pos="7680"/>
        <p:guide orient="horz" pos="4320"/>
        <p:guide/>
        <p:guide pos="597"/>
        <p:guide orient="horz" pos="1366"/>
        <p:guide orient="horz" pos="22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FBABCA-E603-E642-BC35-42F4CE2320A5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3C242-C294-0040-AE50-71E40C5F2E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3625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dia me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7E373D9-BC61-51C0-BF56-BE4461AB85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217817" y="2625996"/>
            <a:ext cx="5756365" cy="160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836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CA01F2-79CE-001E-8EB1-215D56682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325563"/>
          </a:xfrm>
        </p:spPr>
        <p:txBody>
          <a:bodyPr>
            <a:normAutofit/>
          </a:bodyPr>
          <a:lstStyle>
            <a:lvl1pPr>
              <a:defRPr sz="3600" baseline="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ECD7F76B-8663-A145-0DC3-F6DEFB9F2E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354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2497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de foto +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69802C13-C096-FC3B-4308-53D28ED9F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 sz="2400" baseline="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40208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 met logo en payoff - roo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EF03B58-D1BD-9B87-F38A-8DD63E0EAE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088884" y="6011175"/>
            <a:ext cx="1210808" cy="189711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709728E0-70E2-3A84-3E08-24F431601E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86516" y="5903212"/>
            <a:ext cx="1721650" cy="48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11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dia met logo - roo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A1C1EDD-E15C-7316-71EF-52A81B0A99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217817" y="2625996"/>
            <a:ext cx="5756365" cy="160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099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s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A1C1EDD-E15C-7316-71EF-52A81B0A99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295775" y="907661"/>
            <a:ext cx="3610268" cy="1007253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6AA87832-D895-FA2F-49F7-2A7999BDEC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17265"/>
            <a:ext cx="9144000" cy="2387600"/>
          </a:xfrm>
        </p:spPr>
        <p:txBody>
          <a:bodyPr anchor="t" anchorCtr="0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D7D4E16-D1D7-312C-2CFD-09A04B2284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285956" y="5633687"/>
            <a:ext cx="3620087" cy="5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871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06" userDrawn="1">
          <p15:clr>
            <a:srgbClr val="FBAE40"/>
          </p15:clr>
        </p15:guide>
        <p15:guide id="2" pos="4974" userDrawn="1">
          <p15:clr>
            <a:srgbClr val="FBAE40"/>
          </p15:clr>
        </p15:guide>
        <p15:guide id="3" orient="horz" pos="206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B2C33F-F4BD-096F-A901-22093DBDA1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 baseline="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C5AEA92-ED21-5621-64F9-F980A6A6A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058987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B0C20F4-1ADA-ACEA-90B7-4F41350C7A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86515" y="5903212"/>
            <a:ext cx="1721653" cy="48033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D8BDDD4E-8BA3-F50D-CBCE-02067B8062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088884" y="6011175"/>
            <a:ext cx="1210808" cy="18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3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Hoofdstuk - roo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B2C33F-F4BD-096F-A901-22093DBDA1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C5AEA92-ED21-5621-64F9-F980A6A6A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058987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6D71E18-C9BE-4F7A-A4DC-8BCBC34303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86516" y="5903212"/>
            <a:ext cx="1721650" cy="48033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5E1B361F-08AF-C9B3-F168-27175BB4C2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088884" y="6011175"/>
            <a:ext cx="1210808" cy="18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36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EBBA48-D5AF-8403-FC57-08191F264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1677A7B-DCAE-A780-5023-A456BA9F9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35400"/>
          </a:xfrm>
        </p:spPr>
        <p:txBody>
          <a:bodyPr/>
          <a:lstStyle>
            <a:lvl1pPr>
              <a:defRPr sz="2400" baseline="0"/>
            </a:lvl1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F25CDC3-71E7-C84D-5AB7-3889AD1DDE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088884" y="6011175"/>
            <a:ext cx="1210808" cy="18971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67CA329-62C9-E26A-501E-6DBC34BB19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86515" y="5903212"/>
            <a:ext cx="1721653" cy="48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475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1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met tekst - roo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EBBA48-D5AF-8403-FC57-08191F264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1677A7B-DCAE-A780-5023-A456BA9F9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354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 baseline="0">
                <a:solidFill>
                  <a:schemeClr val="bg1"/>
                </a:solidFill>
              </a:defRPr>
            </a:lvl2pPr>
            <a:lvl3pPr>
              <a:defRPr baseline="0">
                <a:solidFill>
                  <a:schemeClr val="bg1"/>
                </a:solidFill>
              </a:defRPr>
            </a:lvl3pPr>
            <a:lvl4pPr>
              <a:defRPr baseline="0">
                <a:solidFill>
                  <a:schemeClr val="bg1"/>
                </a:solidFill>
              </a:defRPr>
            </a:lvl4pPr>
            <a:lvl5pPr>
              <a:defRPr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90FB407F-2F8F-A0A4-F1CA-275AAF239D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088884" y="6011175"/>
            <a:ext cx="1210808" cy="189711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4BEAA95-E7AF-3272-BCD7-B55DC101E8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86516" y="5903212"/>
            <a:ext cx="1721650" cy="48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249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CA01F2-79CE-001E-8EB1-215D56682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3F1B7E-6DCF-C18F-9090-6723C3F62C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354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5C438E8-C51C-9A89-818F-8D4F9822B1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354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8265B89B-B488-0011-5E17-F96656D820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088884" y="6011175"/>
            <a:ext cx="1210808" cy="18971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BA26380B-FB99-5C39-A807-CC91535A9C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86515" y="5903212"/>
            <a:ext cx="1721653" cy="48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14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1E4A6-2B91-1D64-EBED-377B1D500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91271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0D39C74-65D8-6B27-C45D-D6A95F52B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C3B2049-0250-57FE-8E25-740E95D4E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860392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0" r:id="rId4"/>
    <p:sldLayoutId id="2147483665" r:id="rId5"/>
    <p:sldLayoutId id="2147483650" r:id="rId6"/>
    <p:sldLayoutId id="2147483662" r:id="rId7"/>
    <p:sldLayoutId id="2147483652" r:id="rId8"/>
    <p:sldLayoutId id="2147483670" r:id="rId9"/>
    <p:sldLayoutId id="2147483669" r:id="rId10"/>
    <p:sldLayoutId id="2147483671" r:id="rId11"/>
    <p:sldLayoutId id="21474836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cap="all" baseline="0">
          <a:solidFill>
            <a:schemeClr val="accent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1" i="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i="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i="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97" userDrawn="1">
          <p15:clr>
            <a:srgbClr val="F26B43"/>
          </p15:clr>
        </p15:guide>
        <p15:guide id="4" orient="horz" pos="2260" userDrawn="1">
          <p15:clr>
            <a:srgbClr val="F26B43"/>
          </p15:clr>
        </p15:guide>
        <p15:guide id="5" orient="horz" pos="1139" userDrawn="1">
          <p15:clr>
            <a:srgbClr val="F26B43"/>
          </p15:clr>
        </p15:guide>
        <p15:guide id="6" orient="horz" pos="356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cid:image004.png@01DCF4F7.412A6870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5EDFF4-ECBE-2383-E9FF-1C3CA62974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9688" y="245284"/>
            <a:ext cx="10812624" cy="1452887"/>
          </a:xfrm>
        </p:spPr>
        <p:txBody>
          <a:bodyPr>
            <a:normAutofit/>
          </a:bodyPr>
          <a:lstStyle/>
          <a:p>
            <a:r>
              <a:rPr lang="nl-NL" dirty="0"/>
              <a:t>Bewonersavond </a:t>
            </a:r>
            <a:br>
              <a:rPr lang="nl-NL" dirty="0"/>
            </a:br>
            <a:r>
              <a:rPr lang="nl-NL" dirty="0"/>
              <a:t>Herinrichting gebiedsvisie </a:t>
            </a:r>
            <a:r>
              <a:rPr lang="nl-NL" dirty="0" err="1"/>
              <a:t>pey</a:t>
            </a:r>
            <a:r>
              <a:rPr lang="nl-NL" dirty="0"/>
              <a:t>-dorp</a:t>
            </a:r>
          </a:p>
        </p:txBody>
      </p:sp>
      <p:pic>
        <p:nvPicPr>
          <p:cNvPr id="3" name="Afbeelding 2" descr="Visualisatie Hubertusstraat in Pey">
            <a:extLst>
              <a:ext uri="{FF2B5EF4-FFF2-40B4-BE49-F238E27FC236}">
                <a16:creationId xmlns:a16="http://schemas.microsoft.com/office/drawing/2014/main" id="{963CF2B9-CC86-CA46-3C72-9B631C5159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879"/>
          <a:stretch>
            <a:fillRect/>
          </a:stretch>
        </p:blipFill>
        <p:spPr>
          <a:xfrm>
            <a:off x="2652712" y="1776510"/>
            <a:ext cx="6886575" cy="360725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3C8DC85-EB5F-0F85-5E19-1FBD59934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811" y="5715000"/>
            <a:ext cx="2746375" cy="114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9181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7BFFF-F290-4500-ACB8-0765E00E8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D31425B-AC74-4D62-052B-F23370C86B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6313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44585-F509-87D2-A2F2-8409FE823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9637C8A-E94B-E77A-12E9-4FF211B7E0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4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9893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25176-0E0D-3535-8A72-F2A758A5F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3D7534F-BDCE-1933-5922-9902A6EED2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9131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92929-D473-16E7-E61F-FDF61B41B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F09E223-1ACC-ED0B-8A4C-73DD8C7251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4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3136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299F5-A903-6E96-34D7-C8365CCE5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50B7F3D-F043-0BC1-B18C-5BBEAA1AA3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4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1823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69DA9-7F9D-3FD4-7451-9244618B3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ED2E096-01F7-9ECC-D64A-7928F6DFB8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4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3072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3CE24-A62B-E6FC-9DB6-0E4D35F45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100817-BA67-E5C5-4B2E-1F5905DC5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Bereikbaarheid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F79F63-D371-CBF7-CCBD-7B291A239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Woningen blijven bereikbaar via trottoir.</a:t>
            </a:r>
          </a:p>
          <a:p>
            <a:r>
              <a:rPr lang="nl-NL" dirty="0"/>
              <a:t>Huidige trottoir blijft zo lang mogelijk gehandhaafd,</a:t>
            </a:r>
          </a:p>
          <a:p>
            <a:pPr marL="457200" lvl="1" indent="0">
              <a:buNone/>
            </a:pPr>
            <a:r>
              <a:rPr lang="nl-NL" dirty="0">
                <a:sym typeface="Wingdings" panose="05000000000000000000" pitchFamily="2" charset="2"/>
              </a:rPr>
              <a:t> </a:t>
            </a:r>
            <a:r>
              <a:rPr lang="nl-NL" dirty="0"/>
              <a:t>totdat nieuwe trottoir gemaakt wordt. </a:t>
            </a:r>
          </a:p>
          <a:p>
            <a:r>
              <a:rPr lang="nl-NL" dirty="0"/>
              <a:t>Opritten tijdelijk niet bereikbaar.</a:t>
            </a:r>
          </a:p>
          <a:p>
            <a:r>
              <a:rPr lang="nl-NL" dirty="0"/>
              <a:t>Tussen 7:00 uur en 17:00 uur geen verkeer in het </a:t>
            </a:r>
            <a:r>
              <a:rPr lang="nl-NL" dirty="0" err="1"/>
              <a:t>werkvak</a:t>
            </a:r>
            <a:r>
              <a:rPr lang="nl-NL" dirty="0"/>
              <a:t>.</a:t>
            </a:r>
          </a:p>
          <a:p>
            <a:r>
              <a:rPr lang="nl-NL" dirty="0"/>
              <a:t>Parkeren in aanliggende straten.</a:t>
            </a:r>
          </a:p>
          <a:p>
            <a:r>
              <a:rPr lang="nl-NL" dirty="0"/>
              <a:t>Maatwerk afspraken voor ondernemers en bewoners,</a:t>
            </a:r>
          </a:p>
          <a:p>
            <a:pPr marL="457200" lvl="1" indent="0">
              <a:buNone/>
            </a:pPr>
            <a:r>
              <a:rPr lang="nl-NL" dirty="0">
                <a:sym typeface="Wingdings" panose="05000000000000000000" pitchFamily="2" charset="2"/>
              </a:rPr>
              <a:t> </a:t>
            </a:r>
            <a:r>
              <a:rPr lang="nl-NL" dirty="0"/>
              <a:t>neem contact op met Ben Schols.</a:t>
            </a:r>
          </a:p>
        </p:txBody>
      </p:sp>
    </p:spTree>
    <p:extLst>
      <p:ext uri="{BB962C8B-B14F-4D97-AF65-F5344CB8AC3E}">
        <p14:creationId xmlns:p14="http://schemas.microsoft.com/office/powerpoint/2010/main" val="4161837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6BB5B-4B1C-B2BE-DC28-614D3157A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55784B-FCB0-0865-9795-407BF1ECC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Bouwkundige opname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E613598-4D80-339A-664F-301741CE8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89980" cy="3835400"/>
          </a:xfrm>
        </p:spPr>
        <p:txBody>
          <a:bodyPr>
            <a:normAutofit fontScale="92500" lnSpcReduction="10000"/>
          </a:bodyPr>
          <a:lstStyle/>
          <a:p>
            <a:r>
              <a:rPr lang="nl-NL" dirty="0"/>
              <a:t>Bouwkundige opname is het vastleggen van de huidige staat van uw woning.</a:t>
            </a:r>
          </a:p>
          <a:p>
            <a:r>
              <a:rPr lang="nl-NL" dirty="0"/>
              <a:t>Opnames zijn van zowel de buitenzijde, als van de binnenzijde van uw pand (indien toestemming daarvoor).</a:t>
            </a:r>
          </a:p>
          <a:p>
            <a:r>
              <a:rPr lang="nl-NL" dirty="0"/>
              <a:t>Mocht uw woning schade oplopen door onze werkzaamheden, helpt deze opname bij de afhandeling.</a:t>
            </a:r>
          </a:p>
          <a:p>
            <a:r>
              <a:rPr lang="nl-NL" dirty="0"/>
              <a:t>U ontvangt een brief van Expertisebureau </a:t>
            </a:r>
            <a:r>
              <a:rPr lang="nl-NL" dirty="0" err="1"/>
              <a:t>Socotec</a:t>
            </a:r>
            <a:r>
              <a:rPr lang="nl-NL" dirty="0"/>
              <a:t> om een afspraak te plannen voor de opname.</a:t>
            </a:r>
          </a:p>
          <a:p>
            <a:r>
              <a:rPr lang="nl-NL" dirty="0"/>
              <a:t>Er wordt discreet omgegaan met de verzamelde gegevens.</a:t>
            </a:r>
          </a:p>
          <a:p>
            <a:r>
              <a:rPr lang="nl-NL" dirty="0"/>
              <a:t>Deze bouwkundige opname is gratis.</a:t>
            </a:r>
          </a:p>
          <a:p>
            <a:r>
              <a:rPr lang="nl-NL" dirty="0"/>
              <a:t>Opname is niet verplicht, maar wordt wel aanbevolen.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D987719-3971-40B7-45B2-505023255E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861" t="4017" r="6937" b="8016"/>
          <a:stretch>
            <a:fillRect/>
          </a:stretch>
        </p:blipFill>
        <p:spPr>
          <a:xfrm>
            <a:off x="8823252" y="1690688"/>
            <a:ext cx="3368748" cy="426997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639E68B-E093-6831-BB38-3E1BA11948F1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1291" y="538942"/>
            <a:ext cx="1052669" cy="9779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0980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FA6AE-E02E-6810-4170-D4FFA923C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812912-7521-709B-4959-B3953FC41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Ophalen huisvuil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5C300D-0FCE-05BA-9A84-F80ACB9F9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Wanneer we bij u voor de deur aan het werk zijn kunt u uw container voor uw woning plaatsen op de dag dat die opgehaald wordt (vóór 7:00).</a:t>
            </a:r>
          </a:p>
          <a:p>
            <a:r>
              <a:rPr lang="nl-NL" dirty="0"/>
              <a:t>Wij verplaatsen uw container buiten ons </a:t>
            </a:r>
            <a:r>
              <a:rPr lang="nl-NL" dirty="0" err="1"/>
              <a:t>werkvak</a:t>
            </a:r>
            <a:r>
              <a:rPr lang="nl-NL" dirty="0"/>
              <a:t>, zodat RWM deze kan leegmaken.</a:t>
            </a:r>
          </a:p>
          <a:p>
            <a:r>
              <a:rPr lang="nl-NL" dirty="0"/>
              <a:t>Na lediging zetten wij uw container weer terug voor uw woning.</a:t>
            </a:r>
          </a:p>
          <a:p>
            <a:endParaRPr lang="nl-NL" dirty="0"/>
          </a:p>
          <a:p>
            <a:r>
              <a:rPr lang="nl-NL" dirty="0"/>
              <a:t>Zorg ervoor dat uw container leesbaar is voorzien van uw huisnummer, anders kunnen wij deze niet bij de goede woning terugzetten.</a:t>
            </a:r>
          </a:p>
        </p:txBody>
      </p:sp>
    </p:spTree>
    <p:extLst>
      <p:ext uri="{BB962C8B-B14F-4D97-AF65-F5344CB8AC3E}">
        <p14:creationId xmlns:p14="http://schemas.microsoft.com/office/powerpoint/2010/main" val="838715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B017B-AC79-8CB3-9D5B-1B7F874B9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85D97A-DAB2-E552-DBFE-AFBDFFD54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l-NL" dirty="0"/>
              <a:t>Voorbereidende werkzaamheden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F43E88-A698-C364-554A-F97C9D5C07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35400"/>
          </a:xfrm>
        </p:spPr>
        <p:txBody>
          <a:bodyPr>
            <a:normAutofit/>
          </a:bodyPr>
          <a:lstStyle/>
          <a:p>
            <a:r>
              <a:rPr lang="nl-NL" dirty="0"/>
              <a:t>Kappen van bomen binnen het gehele projectgebied</a:t>
            </a:r>
          </a:p>
          <a:p>
            <a:r>
              <a:rPr lang="nl-NL" dirty="0"/>
              <a:t>Rioolinspecties</a:t>
            </a:r>
          </a:p>
          <a:p>
            <a:r>
              <a:rPr lang="nl-NL" dirty="0"/>
              <a:t>Proefsleuven fase 1</a:t>
            </a:r>
          </a:p>
          <a:p>
            <a:r>
              <a:rPr lang="nl-NL" dirty="0"/>
              <a:t>Inrichten ketenpark</a:t>
            </a: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D96799D-8275-F57F-3B67-27DDA8C6D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955673"/>
            <a:ext cx="5181600" cy="3575303"/>
          </a:xfrm>
          <a:prstGeom prst="rect">
            <a:avLst/>
          </a:prstGeom>
          <a:noFill/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EDC8318D-B014-4B10-1BBB-5D4386828B7B}"/>
              </a:ext>
            </a:extLst>
          </p:cNvPr>
          <p:cNvCxnSpPr>
            <a:cxnSpLocks/>
          </p:cNvCxnSpPr>
          <p:nvPr/>
        </p:nvCxnSpPr>
        <p:spPr>
          <a:xfrm flipV="1">
            <a:off x="3909527" y="3307404"/>
            <a:ext cx="5215018" cy="4474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597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389DFF-97C9-7B32-9494-686F34709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24894"/>
          </a:xfrm>
        </p:spPr>
        <p:txBody>
          <a:bodyPr/>
          <a:lstStyle/>
          <a:p>
            <a:r>
              <a:rPr lang="nl-NL" dirty="0"/>
              <a:t>Opening door wethouder</a:t>
            </a:r>
            <a:br>
              <a:rPr lang="nl-NL" dirty="0"/>
            </a:br>
            <a:r>
              <a:rPr lang="nl-NL" dirty="0"/>
              <a:t>Hub Meuwissen</a:t>
            </a:r>
          </a:p>
        </p:txBody>
      </p:sp>
    </p:spTree>
    <p:extLst>
      <p:ext uri="{BB962C8B-B14F-4D97-AF65-F5344CB8AC3E}">
        <p14:creationId xmlns:p14="http://schemas.microsoft.com/office/powerpoint/2010/main" val="28632925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BE175-C346-37B4-5EE0-416D396FF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7D894D-4918-488D-5E18-DC1E39352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</a:t>
            </a:r>
            <a:r>
              <a:rPr lang="nl-NL" dirty="0" err="1"/>
              <a:t>Bouwapp</a:t>
            </a: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46D854D-FA09-2B2D-D648-713C1AE7EE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 bwMode="auto">
          <a:xfrm>
            <a:off x="8678174" y="1027906"/>
            <a:ext cx="3114758" cy="4479024"/>
          </a:xfrm>
          <a:prstGeom prst="rect">
            <a:avLst/>
          </a:prstGeom>
          <a:noFill/>
        </p:spPr>
      </p:pic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B51FED80-4863-56FF-5EEF-286290723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839974" cy="3835400"/>
          </a:xfrm>
        </p:spPr>
        <p:txBody>
          <a:bodyPr>
            <a:normAutofit fontScale="92500" lnSpcReduction="10000"/>
          </a:bodyPr>
          <a:lstStyle/>
          <a:p>
            <a:r>
              <a:rPr lang="nl-NL" dirty="0"/>
              <a:t>Scan de QR-code of ga naar de App Store of Google Play Store om de app te downloaden;</a:t>
            </a:r>
          </a:p>
          <a:p>
            <a:endParaRPr lang="nl-NL" dirty="0"/>
          </a:p>
          <a:p>
            <a:r>
              <a:rPr lang="nl-NL" dirty="0"/>
              <a:t>Zoek in de app naar "Herinrichting Pey";</a:t>
            </a:r>
          </a:p>
          <a:p>
            <a:endParaRPr lang="nl-NL" dirty="0"/>
          </a:p>
          <a:p>
            <a:r>
              <a:rPr lang="nl-NL" dirty="0"/>
              <a:t>Open het project en klik op "Volgen";</a:t>
            </a:r>
          </a:p>
          <a:p>
            <a:endParaRPr lang="nl-NL" dirty="0"/>
          </a:p>
          <a:p>
            <a:r>
              <a:rPr lang="nl-NL" dirty="0"/>
              <a:t>Selecteer de voor u relevante doelgroep.</a:t>
            </a:r>
          </a:p>
          <a:p>
            <a:endParaRPr lang="nl-NL" dirty="0"/>
          </a:p>
          <a:p>
            <a:r>
              <a:rPr lang="nl-NL" dirty="0"/>
              <a:t>Vragen kunnen gesteld worden via het contactformulier.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8880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EF4FD-9E20-75D3-F86E-5E1142145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25EB9E-FB95-BB18-9825-E8869ECB9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 tijdens het project?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AA7E66-A7EC-E6C5-F2C0-1EF6684C3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NL" dirty="0"/>
              <a:t>Voor vragen kunt u contact opnemen met onze omgevingsmanager:</a:t>
            </a:r>
          </a:p>
          <a:p>
            <a:endParaRPr lang="nl-NL" dirty="0"/>
          </a:p>
          <a:p>
            <a:r>
              <a:rPr lang="nl-NL" dirty="0"/>
              <a:t>Ben Schols</a:t>
            </a:r>
          </a:p>
          <a:p>
            <a:endParaRPr lang="nl-NL" dirty="0"/>
          </a:p>
          <a:p>
            <a:r>
              <a:rPr lang="nl-NL" dirty="0"/>
              <a:t>Stuur een bericht via De BouwApp</a:t>
            </a:r>
          </a:p>
          <a:p>
            <a:endParaRPr lang="nl-NL" dirty="0"/>
          </a:p>
          <a:p>
            <a:r>
              <a:rPr lang="nl-NL" dirty="0"/>
              <a:t>info@benscholsconsultancy.nl</a:t>
            </a:r>
          </a:p>
          <a:p>
            <a:endParaRPr lang="nl-NL" dirty="0"/>
          </a:p>
          <a:p>
            <a:r>
              <a:rPr lang="nl-NL" dirty="0"/>
              <a:t>06-15681552</a:t>
            </a:r>
          </a:p>
          <a:p>
            <a:pPr marL="0" indent="0">
              <a:buNone/>
            </a:pPr>
            <a:r>
              <a:rPr lang="nl-NL" sz="1600" dirty="0"/>
              <a:t>(i.v.m. vakantie telefonisch niet bereikbaar tot 3-8. </a:t>
            </a:r>
          </a:p>
          <a:p>
            <a:pPr marL="0" indent="0">
              <a:buNone/>
            </a:pPr>
            <a:r>
              <a:rPr lang="nl-NL" sz="1600"/>
              <a:t> De </a:t>
            </a:r>
            <a:r>
              <a:rPr lang="nl-NL" sz="1600" dirty="0"/>
              <a:t>BouwApp en mail worden wel gelezen</a:t>
            </a:r>
            <a:r>
              <a:rPr lang="nl-NL" sz="1600"/>
              <a:t>,  </a:t>
            </a:r>
            <a:r>
              <a:rPr lang="nl-NL" sz="1600" dirty="0"/>
              <a:t>maar reactie kan iets langer duren.)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8AF9242-7067-150B-655D-C01889C69C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95023" y="2488236"/>
            <a:ext cx="2560191" cy="2510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4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A18F4D-9A9A-50BC-F55B-A9F135A08B4F}"/>
              </a:ext>
            </a:extLst>
          </p:cNvPr>
          <p:cNvSpPr txBox="1">
            <a:spLocks/>
          </p:cNvSpPr>
          <p:nvPr/>
        </p:nvSpPr>
        <p:spPr>
          <a:xfrm>
            <a:off x="838200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cap="all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nl-NL" b="1" i="0" kern="1200" cap="all" baseline="0" dirty="0">
                <a:latin typeface="Calibri" panose="020F0502020204030204" pitchFamily="34" charset="0"/>
                <a:ea typeface="+mj-ea"/>
                <a:cs typeface="+mj-cs"/>
              </a:rPr>
              <a:t>Bedankt voor uw aandacht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C82F3A2-9940-2535-393A-F1CA12299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5" t="17172" r="6952" b="19798"/>
          <a:stretch>
            <a:fillRect/>
          </a:stretch>
        </p:blipFill>
        <p:spPr bwMode="auto">
          <a:xfrm>
            <a:off x="4392352" y="5635837"/>
            <a:ext cx="3407295" cy="1049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8395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5E7803-BFE9-FE1A-AA9B-CEFF3870B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6976"/>
            <a:ext cx="5257800" cy="4609464"/>
          </a:xfrm>
        </p:spPr>
        <p:txBody>
          <a:bodyPr>
            <a:normAutofit/>
          </a:bodyPr>
          <a:lstStyle/>
          <a:p>
            <a:r>
              <a:rPr lang="nl-NL" sz="2700" dirty="0"/>
              <a:t>Voorstellen projectteam</a:t>
            </a:r>
          </a:p>
          <a:p>
            <a:r>
              <a:rPr lang="nl-NL" sz="2700" dirty="0"/>
              <a:t>Doel van het project</a:t>
            </a:r>
          </a:p>
          <a:p>
            <a:r>
              <a:rPr lang="nl-NL" sz="2700" dirty="0"/>
              <a:t>Planning en fasering</a:t>
            </a:r>
          </a:p>
          <a:p>
            <a:r>
              <a:rPr lang="nl-NL" sz="2700" dirty="0"/>
              <a:t>Werkwijze</a:t>
            </a:r>
          </a:p>
          <a:p>
            <a:r>
              <a:rPr lang="nl-NL" sz="2700" dirty="0"/>
              <a:t>Bereikbaarheid</a:t>
            </a:r>
          </a:p>
          <a:p>
            <a:r>
              <a:rPr lang="nl-NL" sz="2700" dirty="0"/>
              <a:t>Bouwkundige opname</a:t>
            </a:r>
          </a:p>
          <a:p>
            <a:r>
              <a:rPr lang="nl-NL" sz="2700" dirty="0"/>
              <a:t>Ophalen huisvuil</a:t>
            </a:r>
          </a:p>
          <a:p>
            <a:r>
              <a:rPr lang="nl-NL" sz="2700" dirty="0"/>
              <a:t>Werkzaamheden vooraf</a:t>
            </a:r>
          </a:p>
          <a:p>
            <a:r>
              <a:rPr lang="nl-NL" sz="2700" dirty="0"/>
              <a:t>De BouwApp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40837785-D539-739B-E3C2-DA79F27C7D7E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5257800" cy="831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cap="all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sz="3600" dirty="0"/>
              <a:t>Agenda van vanavond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ACC70A8-2982-043B-7C21-AB1E7E4C6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6976" y="0"/>
            <a:ext cx="51450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218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6A1E56-3B49-C2CE-73DC-95E388F49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Projectteam Bloem Infra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3EA96BE7-8706-9C72-B95F-BDB8F01F1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Arno Tummers, uitvoerder.</a:t>
            </a:r>
          </a:p>
          <a:p>
            <a:endParaRPr lang="nl-NL" dirty="0"/>
          </a:p>
          <a:p>
            <a:r>
              <a:rPr lang="nl-NL" dirty="0"/>
              <a:t>Jeroen Croonen, junior uitvoerder.</a:t>
            </a:r>
          </a:p>
          <a:p>
            <a:endParaRPr lang="nl-NL" dirty="0"/>
          </a:p>
          <a:p>
            <a:r>
              <a:rPr lang="nl-NL" dirty="0"/>
              <a:t>Marc Grandia, projectleider.</a:t>
            </a:r>
          </a:p>
          <a:p>
            <a:endParaRPr lang="nl-NL" dirty="0"/>
          </a:p>
          <a:p>
            <a:r>
              <a:rPr lang="nl-NL" dirty="0"/>
              <a:t>Don v.d. Heyden, werkvoorbereider.</a:t>
            </a:r>
          </a:p>
          <a:p>
            <a:endParaRPr lang="nl-NL" dirty="0"/>
          </a:p>
          <a:p>
            <a:r>
              <a:rPr lang="nl-NL" dirty="0"/>
              <a:t>Ben Schols, omgevingsmanager.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CBFE0C8-3F68-3EA0-5B79-AEC89DFDF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135900" y="792790"/>
            <a:ext cx="1620000" cy="1620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063D0C03-0E9C-E40A-02AC-86608BD443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9244849" y="1690688"/>
            <a:ext cx="1620000" cy="1620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5A2BA80A-0BEA-B183-1563-1ED6CC25ED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139160" y="2781218"/>
            <a:ext cx="1613480" cy="161348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AA60272-2EF5-23A3-3194-9D0FA84B02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7236" y="3675856"/>
            <a:ext cx="1675227" cy="16200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A4280F13-6F22-75F6-0FC9-EC6E360B6F5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7135900" y="4778949"/>
            <a:ext cx="1620000" cy="158835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A6ED20C-B813-B267-91AD-C62E8F7A42EE}"/>
              </a:ext>
            </a:extLst>
          </p:cNvPr>
          <p:cNvSpPr txBox="1"/>
          <p:nvPr/>
        </p:nvSpPr>
        <p:spPr>
          <a:xfrm>
            <a:off x="7139160" y="2412790"/>
            <a:ext cx="161348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chemeClr val="bg1"/>
                </a:solidFill>
              </a:rPr>
              <a:t>Arno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D377D95-493E-5968-C097-4BC49C0FB2AB}"/>
              </a:ext>
            </a:extLst>
          </p:cNvPr>
          <p:cNvSpPr txBox="1"/>
          <p:nvPr/>
        </p:nvSpPr>
        <p:spPr>
          <a:xfrm>
            <a:off x="7139160" y="4389061"/>
            <a:ext cx="161348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chemeClr val="bg1"/>
                </a:solidFill>
              </a:rPr>
              <a:t>Marc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2ADD22B-7D55-EA79-F82B-9D3C959A21C9}"/>
              </a:ext>
            </a:extLst>
          </p:cNvPr>
          <p:cNvSpPr txBox="1"/>
          <p:nvPr/>
        </p:nvSpPr>
        <p:spPr>
          <a:xfrm>
            <a:off x="7139160" y="6367302"/>
            <a:ext cx="161348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chemeClr val="bg1"/>
                </a:solidFill>
              </a:rPr>
              <a:t>Ben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4CDDE4EE-B522-9AA6-09EC-44E78DD02AB5}"/>
              </a:ext>
            </a:extLst>
          </p:cNvPr>
          <p:cNvSpPr txBox="1"/>
          <p:nvPr/>
        </p:nvSpPr>
        <p:spPr>
          <a:xfrm>
            <a:off x="9241577" y="3309305"/>
            <a:ext cx="161348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chemeClr val="bg1"/>
                </a:solidFill>
              </a:rPr>
              <a:t>Jeroen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BF7612AB-44AB-473D-2FC2-BB0F066735B2}"/>
              </a:ext>
            </a:extLst>
          </p:cNvPr>
          <p:cNvSpPr txBox="1"/>
          <p:nvPr/>
        </p:nvSpPr>
        <p:spPr>
          <a:xfrm>
            <a:off x="9241577" y="5295856"/>
            <a:ext cx="161348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chemeClr val="bg1"/>
                </a:solidFill>
              </a:rPr>
              <a:t>Don</a:t>
            </a:r>
          </a:p>
        </p:txBody>
      </p:sp>
    </p:spTree>
    <p:extLst>
      <p:ext uri="{BB962C8B-B14F-4D97-AF65-F5344CB8AC3E}">
        <p14:creationId xmlns:p14="http://schemas.microsoft.com/office/powerpoint/2010/main" val="2375871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F610C-3519-81F6-06D5-396ADC395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8F9DC9-C0B4-0628-512F-1EF81C55D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 van het project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A6E26EF-D029-8F7E-FEAF-E0EF125D6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Oude riolering is aan vervanging toe.</a:t>
            </a:r>
          </a:p>
          <a:p>
            <a:r>
              <a:rPr lang="nl-NL" dirty="0"/>
              <a:t>Afkoppelen regenwater en infiltreren in de ondergrond.</a:t>
            </a:r>
          </a:p>
          <a:p>
            <a:pPr lvl="1"/>
            <a:r>
              <a:rPr lang="nl-NL" dirty="0"/>
              <a:t>Hierdoor wordt wateroverlast beperkt.</a:t>
            </a:r>
          </a:p>
          <a:p>
            <a:r>
              <a:rPr lang="nl-NL" dirty="0"/>
              <a:t>Verbeteren van de bovenbouw (wegen en groen).</a:t>
            </a:r>
          </a:p>
          <a:p>
            <a:pPr lvl="1"/>
            <a:r>
              <a:rPr lang="nl-NL" dirty="0"/>
              <a:t>Aandacht voor veilige wegen en voldoende parkeren.</a:t>
            </a:r>
          </a:p>
          <a:p>
            <a:pPr lvl="1"/>
            <a:r>
              <a:rPr lang="nl-NL" dirty="0"/>
              <a:t>Meer groen en tegengaan van hittestress.</a:t>
            </a:r>
          </a:p>
          <a:p>
            <a:endParaRPr lang="nl-NL" dirty="0"/>
          </a:p>
          <a:p>
            <a:r>
              <a:rPr lang="nl-NL" dirty="0"/>
              <a:t>Hiermee wordt de duurzaamheid van de omgeving verbeterd.</a:t>
            </a:r>
          </a:p>
        </p:txBody>
      </p:sp>
    </p:spTree>
    <p:extLst>
      <p:ext uri="{BB962C8B-B14F-4D97-AF65-F5344CB8AC3E}">
        <p14:creationId xmlns:p14="http://schemas.microsoft.com/office/powerpoint/2010/main" val="2433739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9279E-C209-1486-4598-76EA2F071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474B27-CD68-0FAB-01E7-60A3D774E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 en fasering</a:t>
            </a:r>
          </a:p>
        </p:txBody>
      </p:sp>
    </p:spTree>
    <p:extLst>
      <p:ext uri="{BB962C8B-B14F-4D97-AF65-F5344CB8AC3E}">
        <p14:creationId xmlns:p14="http://schemas.microsoft.com/office/powerpoint/2010/main" val="330763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9CEACB4-8186-214F-711D-197C82A6E6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3248" y="68263"/>
            <a:ext cx="10245502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5411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D4098-FFAC-8EB9-269E-FD08D1B12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CB376F-7267-D96D-1DCF-30825CA89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Onze werkwijze</a:t>
            </a:r>
          </a:p>
        </p:txBody>
      </p:sp>
    </p:spTree>
    <p:extLst>
      <p:ext uri="{BB962C8B-B14F-4D97-AF65-F5344CB8AC3E}">
        <p14:creationId xmlns:p14="http://schemas.microsoft.com/office/powerpoint/2010/main" val="3523724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8B1661B7-96AE-3C98-57D1-915D2E0001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030646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Bloem infra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D5071F"/>
      </a:accent1>
      <a:accent2>
        <a:srgbClr val="000000"/>
      </a:accent2>
      <a:accent3>
        <a:srgbClr val="F4D329"/>
      </a:accent3>
      <a:accent4>
        <a:srgbClr val="7E7E7E"/>
      </a:accent4>
      <a:accent5>
        <a:srgbClr val="CBCBCB"/>
      </a:accent5>
      <a:accent6>
        <a:srgbClr val="EDEDED"/>
      </a:accent6>
      <a:hlink>
        <a:srgbClr val="AC0309"/>
      </a:hlink>
      <a:folHlink>
        <a:srgbClr val="7D082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5-Corporate PPT Bloem Infra 2023 - Template" id="{204A5C5C-A946-1A4B-AF0E-74FE936F6DA8}" vid="{8F89B6BE-D9B7-BB4B-94C0-ABB9D1553AF7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6eada6-3a47-4a77-8b4d-08276f52b28c">
      <Terms xmlns="http://schemas.microsoft.com/office/infopath/2007/PartnerControls"/>
    </lcf76f155ced4ddcb4097134ff3c332f>
    <TaxCatchAll xmlns="a76cae03-e9de-4796-b860-c6100b1ae8bf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D0D09BE8BBBF4FA83901B09ACD8116" ma:contentTypeVersion="15" ma:contentTypeDescription="Create a new document." ma:contentTypeScope="" ma:versionID="9f2cf3d82ee11a19a65874e7105e521f">
  <xsd:schema xmlns:xsd="http://www.w3.org/2001/XMLSchema" xmlns:xs="http://www.w3.org/2001/XMLSchema" xmlns:p="http://schemas.microsoft.com/office/2006/metadata/properties" xmlns:ns1="http://schemas.microsoft.com/sharepoint/v3" xmlns:ns2="d56eada6-3a47-4a77-8b4d-08276f52b28c" xmlns:ns3="a76cae03-e9de-4796-b860-c6100b1ae8bf" targetNamespace="http://schemas.microsoft.com/office/2006/metadata/properties" ma:root="true" ma:fieldsID="8ba1fa15d2d1257f0f6646a717ec0cd9" ns1:_="" ns2:_="" ns3:_="">
    <xsd:import namespace="http://schemas.microsoft.com/sharepoint/v3"/>
    <xsd:import namespace="d56eada6-3a47-4a77-8b4d-08276f52b28c"/>
    <xsd:import namespace="a76cae03-e9de-4796-b860-c6100b1ae8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BillingMetadata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6eada6-3a47-4a77-8b4d-08276f52b2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5bb769b7-8ba8-4271-8423-54dde1d472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cae03-e9de-4796-b860-c6100b1ae8b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42309b4a-7952-4cc4-bdf0-e21ef248ccf9}" ma:internalName="TaxCatchAll" ma:showField="CatchAllData" ma:web="a76cae03-e9de-4796-b860-c6100b1ae8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28EDBB-83AF-44E3-8030-F5D5D91FDEF8}">
  <ds:schemaRefs>
    <ds:schemaRef ds:uri="http://schemas.microsoft.com/office/2006/metadata/properties"/>
    <ds:schemaRef ds:uri="http://schemas.microsoft.com/office/infopath/2007/PartnerControls"/>
    <ds:schemaRef ds:uri="61197dd3-9f3c-4591-b2e3-113b5c4508d2"/>
    <ds:schemaRef ds:uri="6d2280c1-3789-43cc-98c7-38fa26a1534c"/>
  </ds:schemaRefs>
</ds:datastoreItem>
</file>

<file path=customXml/itemProps2.xml><?xml version="1.0" encoding="utf-8"?>
<ds:datastoreItem xmlns:ds="http://schemas.openxmlformats.org/officeDocument/2006/customXml" ds:itemID="{B3114912-5B0C-4629-A526-34D60BD35E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E17F3C-2749-4E0A-AACC-617FD5EFD33F}"/>
</file>

<file path=docProps/app.xml><?xml version="1.0" encoding="utf-8"?>
<Properties xmlns="http://schemas.openxmlformats.org/officeDocument/2006/extended-properties" xmlns:vt="http://schemas.openxmlformats.org/officeDocument/2006/docPropsVTypes">
  <Template>Kantoorthema</Template>
  <TotalTime>397</TotalTime>
  <Words>496</Words>
  <Application>Microsoft Office PowerPoint</Application>
  <PresentationFormat>Breedbeeld</PresentationFormat>
  <Paragraphs>89</Paragraphs>
  <Slides>22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Kantoorthema</vt:lpstr>
      <vt:lpstr>Bewonersavond  Herinrichting gebiedsvisie pey-dorp</vt:lpstr>
      <vt:lpstr>Opening door wethouder Hub Meuwissen</vt:lpstr>
      <vt:lpstr>PowerPoint-presentatie</vt:lpstr>
      <vt:lpstr>Projectteam Bloem Infra</vt:lpstr>
      <vt:lpstr>Doel van het project</vt:lpstr>
      <vt:lpstr>Planning en fasering</vt:lpstr>
      <vt:lpstr>PowerPoint-presentatie</vt:lpstr>
      <vt:lpstr>Onze werkwijze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Bereikbaarheid</vt:lpstr>
      <vt:lpstr>Bouwkundige opname</vt:lpstr>
      <vt:lpstr>Ophalen huisvuil</vt:lpstr>
      <vt:lpstr>Voorbereidende werkzaamheden</vt:lpstr>
      <vt:lpstr>De Bouwapp</vt:lpstr>
      <vt:lpstr>Vragen tijdens het project?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Maria Janssen</dc:creator>
  <cp:lastModifiedBy>Lion Wagemans</cp:lastModifiedBy>
  <cp:revision>8</cp:revision>
  <dcterms:created xsi:type="dcterms:W3CDTF">2023-10-16T10:03:46Z</dcterms:created>
  <dcterms:modified xsi:type="dcterms:W3CDTF">2026-07-07T07:39:52Z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0x010100CED0D09BE8BBBF4FA83901B09ACD8116</vt:lpwstr>
  </property>
  <property fmtid="{D5CDD505-2E9C-101B-9397-08002B2CF9AE}" pid="3" name="Order">
    <vt:r8>9556300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MediaServiceImageTags">
    <vt:lpwstr/>
  </property>
  <property fmtid="{D5CDD505-2E9C-101B-9397-08002B2CF9AE}" pid="11" name="MSIP_Label_1470abde-fc2b-4fbd-80eb-553d545f9bcf_Enabled">
    <vt:lpwstr>true</vt:lpwstr>
  </property>
  <property fmtid="{D5CDD505-2E9C-101B-9397-08002B2CF9AE}" pid="12" name="MSIP_Label_1470abde-fc2b-4fbd-80eb-553d545f9bcf_SetDate">
    <vt:lpwstr>2026-07-07T07:39:52Z</vt:lpwstr>
  </property>
  <property fmtid="{D5CDD505-2E9C-101B-9397-08002B2CF9AE}" pid="13" name="MSIP_Label_1470abde-fc2b-4fbd-80eb-553d545f9bcf_Method">
    <vt:lpwstr>Standard</vt:lpwstr>
  </property>
  <property fmtid="{D5CDD505-2E9C-101B-9397-08002B2CF9AE}" pid="14" name="MSIP_Label_1470abde-fc2b-4fbd-80eb-553d545f9bcf_Name">
    <vt:lpwstr>Internal</vt:lpwstr>
  </property>
  <property fmtid="{D5CDD505-2E9C-101B-9397-08002B2CF9AE}" pid="15" name="MSIP_Label_1470abde-fc2b-4fbd-80eb-553d545f9bcf_SiteId">
    <vt:lpwstr>f5f8d3a2-d62f-41ba-84d9-68fb2cfbf578</vt:lpwstr>
  </property>
  <property fmtid="{D5CDD505-2E9C-101B-9397-08002B2CF9AE}" pid="16" name="MSIP_Label_1470abde-fc2b-4fbd-80eb-553d545f9bcf_ActionId">
    <vt:lpwstr>4fcc0d3e-568d-44a2-89a2-b0ac6a743770</vt:lpwstr>
  </property>
  <property fmtid="{D5CDD505-2E9C-101B-9397-08002B2CF9AE}" pid="17" name="MSIP_Label_1470abde-fc2b-4fbd-80eb-553d545f9bcf_ContentBits">
    <vt:lpwstr>0</vt:lpwstr>
  </property>
  <property fmtid="{D5CDD505-2E9C-101B-9397-08002B2CF9AE}" pid="18" name="MSIP_Label_1470abde-fc2b-4fbd-80eb-553d545f9bcf_Tag">
    <vt:lpwstr>10, 3, 0, 1</vt:lpwstr>
  </property>
</Properties>
</file>