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https://fryslan.sharepoint.com/sites/subsidies/Gedeelde documenten/Culturele producties Fryslân 2025-2028/"/>
    </mc:Choice>
  </mc:AlternateContent>
  <xr:revisionPtr revIDLastSave="8" documentId="8_{B77F3848-21D5-4BCA-A12C-9653BD834DF8}" xr6:coauthVersionLast="47" xr6:coauthVersionMax="47" xr10:uidLastSave="{55688ED8-EC8C-4344-9FFD-4C83C982CBF8}"/>
  <workbookProtection workbookAlgorithmName="SHA-512" workbookHashValue="cG/pgGYIbmsSgc7pj0j0sb8hXtKU8L0bdzexeckiL9f43waX7zb+iNlvj5ciyKo1fwDxNhMVzD5RRISKMTczdA==" workbookSaltValue="n2ppkdie2fMrCc5f/v8Biw==" workbookSpinCount="100000" lockStructure="1"/>
  <bookViews>
    <workbookView xWindow="-110" yWindow="-110" windowWidth="19420" windowHeight="11500" firstSheet="1" activeTab="3" xr2:uid="{74D0498E-F309-436E-953D-63860C7FF563}"/>
  </bookViews>
  <sheets>
    <sheet name="1. Algemene projectgegevens" sheetId="1" r:id="rId1"/>
    <sheet name="2. Projectkosten" sheetId="2" r:id="rId2"/>
    <sheet name="3. Projectinkomsten" sheetId="3" r:id="rId3"/>
    <sheet name="4. Controle berekening" sheetId="4" r:id="rId4"/>
    <sheet name="5. Specificatie personeel" sheetId="5" r:id="rId5"/>
    <sheet name="6. Specificatie externe inhuur" sheetId="6" r:id="rId6"/>
    <sheet name="7. Specificatie vrijwilligers" sheetId="7" r:id="rId7"/>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29" i="2" l="1"/>
  <c r="B9" i="4" s="1"/>
  <c r="G13" i="5"/>
  <c r="G22" i="5"/>
  <c r="G21" i="5"/>
  <c r="G20" i="5"/>
  <c r="G19" i="5"/>
  <c r="G18" i="5"/>
  <c r="G17" i="5"/>
  <c r="G16" i="5"/>
  <c r="G15" i="5"/>
  <c r="G14" i="5"/>
  <c r="F21" i="7"/>
  <c r="F20" i="7"/>
  <c r="F19" i="7"/>
  <c r="F18" i="7"/>
  <c r="F17" i="7"/>
  <c r="F16" i="7"/>
  <c r="F15" i="7"/>
  <c r="F14" i="7"/>
  <c r="F13" i="7"/>
  <c r="F12" i="7"/>
  <c r="F11" i="7"/>
  <c r="F21" i="6"/>
  <c r="F20" i="6"/>
  <c r="F19" i="6"/>
  <c r="F18" i="6"/>
  <c r="F17" i="6"/>
  <c r="F16" i="6"/>
  <c r="F15" i="6"/>
  <c r="F14" i="6"/>
  <c r="F13" i="6"/>
  <c r="F12" i="6"/>
  <c r="F22" i="6"/>
  <c r="G23" i="5"/>
  <c r="D19" i="3"/>
  <c r="B10" i="4" s="1"/>
  <c r="B11" i="4" l="1"/>
</calcChain>
</file>

<file path=xl/sharedStrings.xml><?xml version="1.0" encoding="utf-8"?>
<sst xmlns="http://schemas.openxmlformats.org/spreadsheetml/2006/main" count="125" uniqueCount="76">
  <si>
    <t>Begrotingsformat - Subsidieregeling culturele producties Fryslân 2025-2028</t>
  </si>
  <si>
    <t xml:space="preserve">Instructies:
Vul alle tabbladen die op uw begroting van toepassing zijn volledig in. Denk daarbij ook aan de specificaties voor een aantal kostenposten (personeel, externe inhuur en vrijwilligers) indien deze kosten onderdeel uitmaken van uw projectkosten. </t>
  </si>
  <si>
    <t>1. Algemene projectgegevens</t>
  </si>
  <si>
    <t>Aanvrager:</t>
  </si>
  <si>
    <t>Project:</t>
  </si>
  <si>
    <t>Datum begroting:</t>
  </si>
  <si>
    <t>inclusief BTW</t>
  </si>
  <si>
    <t>De kosten zijn:</t>
  </si>
  <si>
    <t>exclusief BTW</t>
  </si>
  <si>
    <t>Toelichting:
Kan uw organisatie de btw terugvragen bij de Belastingdienst? Vul dan de kosten exclusief btw in. Kan dat niet, vul dan de kosten inclusief btw in.</t>
  </si>
  <si>
    <t>2. Projectkosten</t>
  </si>
  <si>
    <t>Toelichting:
Licht alle kosten concreet toe (geen ‘diversen’).
Onvoorziene kosten worden voor maximaal 5%, bekeken ten opzichte van de overige subsidiabele kosten, gesubsidieerd.
Ook kosten voor activiteiten gericht op het (door)ontwikkelen van cultuur-educatief aanbod in het basis- en middelbaar onderwijs worden niet gesubsidieerd.
Vrijwilligersuren tellen alleen mee als deze daadwerkelijk worden uitbetaald (max. € 22 per uur).</t>
  </si>
  <si>
    <t>nr.</t>
  </si>
  <si>
    <t>Kostenpost</t>
  </si>
  <si>
    <t>Bedrag</t>
  </si>
  <si>
    <t>Berekening/toelichting</t>
  </si>
  <si>
    <t>1.</t>
  </si>
  <si>
    <t>Personeel</t>
  </si>
  <si>
    <t>Let op: vul ook tab 5. in</t>
  </si>
  <si>
    <t>2.</t>
  </si>
  <si>
    <t>Externe inhuur</t>
  </si>
  <si>
    <t>Let op: vul ook tab 6. in</t>
  </si>
  <si>
    <t>3.</t>
  </si>
  <si>
    <t>Vrijwilligers</t>
  </si>
  <si>
    <t>Let op: vul ook tab 7. in</t>
  </si>
  <si>
    <t>4.</t>
  </si>
  <si>
    <t>5.</t>
  </si>
  <si>
    <t>6.</t>
  </si>
  <si>
    <t>7.</t>
  </si>
  <si>
    <t>8.</t>
  </si>
  <si>
    <t>9.</t>
  </si>
  <si>
    <t>10.</t>
  </si>
  <si>
    <t>11.</t>
  </si>
  <si>
    <t>12.</t>
  </si>
  <si>
    <t>13.</t>
  </si>
  <si>
    <t>14.</t>
  </si>
  <si>
    <t>15.</t>
  </si>
  <si>
    <t>Totale projectkosten</t>
  </si>
  <si>
    <t>3. Projectinkomsten</t>
  </si>
  <si>
    <t xml:space="preserve">Toelichting:
De subsidie vanuit de Subsidieregeling culturele producties Fryslân 2025-2028 mag maximaal 50% bedragen van de totale projectkosten, met een minimum van € 5.000 en een maximum van € 24.999.
</t>
  </si>
  <si>
    <t>Type bijdrage</t>
  </si>
  <si>
    <t>Naam organisatie / fonds</t>
  </si>
  <si>
    <t>Subsidie</t>
  </si>
  <si>
    <t>Provinsje Fryslân</t>
  </si>
  <si>
    <t>4. Controleberekening</t>
  </si>
  <si>
    <t>Toelichting:
Saldo moet € 0 zijn.</t>
  </si>
  <si>
    <t>Totale projectinkomsten</t>
  </si>
  <si>
    <t xml:space="preserve">Saldo </t>
  </si>
  <si>
    <t>5. Specificatie personeelskosten (artikel 2.4 Uasv)</t>
  </si>
  <si>
    <t xml:space="preserve">Toelichting:
Voor zover er loonkosten in de projectkosten zitten vragen wij u die hieronder inzichtelijk te maken. Zie voor een uitgebreide uitleg en rekenvoorbeeld ook de toelichting bij de Uitvoeringsregeling Asv provincie Fryslân 2022.
Indien de loonkosten niet inzichtelijke worden gemaakd kunnen deze niet worden gesubsidieerd.
Het subsidiabele uurtarief bedraagt in ieder geval niet meer dan € 100,- exclusief overhead en € 120,- inclusief overhead. </t>
  </si>
  <si>
    <t>Functie</t>
  </si>
  <si>
    <t>Aantal uren</t>
  </si>
  <si>
    <t>Berekening uurtarief (brutojaarloon + werkgeverslasten / aantal werkbare uren*)</t>
  </si>
  <si>
    <t>Uurtarief</t>
  </si>
  <si>
    <t>Opslag overhead (max. 20% van uurtarief)</t>
  </si>
  <si>
    <t>Totaal bedrag</t>
  </si>
  <si>
    <t>Totaal personeelskosten (moet overeenkomen met totale personeelskosten zoals opgenomen in 2. Projectkosten)</t>
  </si>
  <si>
    <t xml:space="preserve">*Het aantal werkbare uren bij voltijds dienstverband hebben wij op 1.500 uren gesteld. Bij een deeltijdsdienstverband wordt het aantal werkbare uren berekend door middel van het deeltijdpercentage (ten opzichte van voltijds dienstverband dat wij hebben gesteld op 1.500 uren). </t>
  </si>
  <si>
    <t>6. Specificatie externe inhuur (artikel 2.7 Uasv)</t>
  </si>
  <si>
    <t>Naam / leverancier</t>
  </si>
  <si>
    <t>Activiteit / dienst</t>
  </si>
  <si>
    <t>Uren</t>
  </si>
  <si>
    <t>Offerte bijgevoegd?</t>
  </si>
  <si>
    <t>Ja</t>
  </si>
  <si>
    <t>Nee</t>
  </si>
  <si>
    <t>Totaal externe inhuur (moet overeenkomen met totale kosten externe inhuur zoals opgenomen in 2. Projectkosten)</t>
  </si>
  <si>
    <t>7. Specificatie Vrijwilligersvergoedingen (artikel 2.8 Uasv)</t>
  </si>
  <si>
    <t>Naam vrijwilliger / rol</t>
  </si>
  <si>
    <t>Activiteit</t>
  </si>
  <si>
    <t>Vergoeding 
(max. € 22,00/uur)</t>
  </si>
  <si>
    <t>Betaald uit</t>
  </si>
  <si>
    <t>Project</t>
  </si>
  <si>
    <t>Andere bron</t>
  </si>
  <si>
    <t>Totaal vrijwilligersvergoedingen (moet overeenkomen met totale kosten vrijwilligers zoals opgenomen in 2. Projectkosten)</t>
  </si>
  <si>
    <t>Toelichting:
Voor zover er kosten voor externe inhuur in de projectkosten zitten vragen wij u die hieronder inzichtelijk te maken. 
Indien de kosten voor externe inhuur niet inzichtelijke worden gemaakd kunnen deze niet worden gesubsidieerd.
Het subsidiabele uurtarief bedraagt in ieder geval niet meer dan € 158,78 (prijspeil in 2026).</t>
  </si>
  <si>
    <t>Toelichting:
Voor zover er vrijwilligersvergoedingen (dit zijn niet kosten voor vrijwilligers zoals bijvoorbeeld koffie, thee en broodjes) in de projectkosten zitten vragen wij u die hieronder inzichtelijk te maken.
Indien de vrijwilligersvergoedingen niet inzichtelijk worden gemaakt kunnen deze niet worden gesubsidieerd.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4" formatCode="_ &quot;€&quot;\ * #,##0.00_ ;_ &quot;€&quot;\ * \-#,##0.00_ ;_ &quot;€&quot;\ * &quot;-&quot;??_ ;_ @_ "/>
  </numFmts>
  <fonts count="5" x14ac:knownFonts="1">
    <font>
      <sz val="11"/>
      <color theme="1"/>
      <name val="Arial"/>
      <family val="2"/>
    </font>
    <font>
      <b/>
      <sz val="11"/>
      <color theme="1"/>
      <name val="Arial"/>
      <family val="2"/>
    </font>
    <font>
      <sz val="14"/>
      <color theme="1"/>
      <name val="Arial"/>
      <family val="2"/>
    </font>
    <font>
      <b/>
      <sz val="12"/>
      <color theme="1"/>
      <name val="Arial"/>
      <family val="2"/>
    </font>
    <font>
      <i/>
      <sz val="11"/>
      <color theme="1"/>
      <name val="Arial"/>
      <family val="2"/>
    </font>
  </fonts>
  <fills count="4">
    <fill>
      <patternFill patternType="none"/>
    </fill>
    <fill>
      <patternFill patternType="gray125"/>
    </fill>
    <fill>
      <patternFill patternType="solid">
        <fgColor theme="0" tint="-0.14999847407452621"/>
        <bgColor indexed="64"/>
      </patternFill>
    </fill>
    <fill>
      <patternFill patternType="solid">
        <fgColor theme="0" tint="-4.9989318521683403E-2"/>
        <bgColor indexed="64"/>
      </patternFill>
    </fill>
  </fills>
  <borders count="1">
    <border>
      <left/>
      <right/>
      <top/>
      <bottom/>
      <diagonal/>
    </border>
  </borders>
  <cellStyleXfs count="1">
    <xf numFmtId="0" fontId="0" fillId="0" borderId="0"/>
  </cellStyleXfs>
  <cellXfs count="23">
    <xf numFmtId="0" fontId="0" fillId="0" borderId="0" xfId="0"/>
    <xf numFmtId="0" fontId="2" fillId="0" borderId="0" xfId="0" applyFont="1"/>
    <xf numFmtId="0" fontId="3" fillId="0" borderId="0" xfId="0" applyFont="1"/>
    <xf numFmtId="0" fontId="1" fillId="0" borderId="0" xfId="0" applyFont="1"/>
    <xf numFmtId="0" fontId="1" fillId="0" borderId="0" xfId="0" applyFont="1" applyAlignment="1">
      <alignment wrapText="1"/>
    </xf>
    <xf numFmtId="0" fontId="0" fillId="0" borderId="0" xfId="0" applyAlignment="1">
      <alignment wrapText="1"/>
    </xf>
    <xf numFmtId="0" fontId="0" fillId="0" borderId="0" xfId="0" applyAlignment="1">
      <alignment horizontal="left" wrapText="1"/>
    </xf>
    <xf numFmtId="0" fontId="1" fillId="2" borderId="0" xfId="0" applyFont="1" applyFill="1"/>
    <xf numFmtId="0" fontId="0" fillId="2" borderId="0" xfId="0" applyFill="1"/>
    <xf numFmtId="44" fontId="1" fillId="0" borderId="0" xfId="0" applyNumberFormat="1" applyFont="1"/>
    <xf numFmtId="44" fontId="0" fillId="0" borderId="0" xfId="0" applyNumberFormat="1"/>
    <xf numFmtId="44" fontId="0" fillId="0" borderId="0" xfId="0" applyNumberFormat="1" applyAlignment="1">
      <alignment horizontal="left" wrapText="1"/>
    </xf>
    <xf numFmtId="0" fontId="0" fillId="0" borderId="0" xfId="0" applyAlignment="1">
      <alignment horizontal="left"/>
    </xf>
    <xf numFmtId="0" fontId="4" fillId="0" borderId="0" xfId="0" applyFont="1"/>
    <xf numFmtId="0" fontId="0" fillId="0" borderId="0" xfId="0" applyAlignment="1">
      <alignment horizontal="left" vertical="top"/>
    </xf>
    <xf numFmtId="14" fontId="0" fillId="0" borderId="0" xfId="0" applyNumberFormat="1" applyAlignment="1">
      <alignment horizontal="left" vertical="top"/>
    </xf>
    <xf numFmtId="0" fontId="1" fillId="0" borderId="0" xfId="0" applyFont="1"/>
    <xf numFmtId="0" fontId="1" fillId="2" borderId="0" xfId="0" applyFont="1" applyFill="1"/>
    <xf numFmtId="0" fontId="4" fillId="3" borderId="0" xfId="0" applyFont="1" applyFill="1" applyAlignment="1">
      <alignment wrapText="1"/>
    </xf>
    <xf numFmtId="0" fontId="3" fillId="0" borderId="0" xfId="0" applyFont="1"/>
    <xf numFmtId="0" fontId="1" fillId="0" borderId="0" xfId="0" applyFont="1" applyAlignment="1">
      <alignment wrapText="1"/>
    </xf>
    <xf numFmtId="0" fontId="4" fillId="3" borderId="0" xfId="0" applyFont="1" applyFill="1" applyAlignment="1">
      <alignment horizontal="left" wrapText="1"/>
    </xf>
    <xf numFmtId="0" fontId="4" fillId="3" borderId="0" xfId="0" applyFont="1" applyFill="1"/>
  </cellXfs>
  <cellStyles count="1">
    <cellStyle name="Standaard" xfId="0" builtinId="0"/>
  </cellStyles>
  <dxfs count="17">
    <dxf>
      <fill>
        <patternFill>
          <bgColor rgb="FF92D050"/>
        </patternFill>
      </fill>
    </dxf>
    <dxf>
      <fill>
        <patternFill>
          <bgColor rgb="FFFF0000"/>
        </patternFill>
      </fill>
    </dxf>
    <dxf>
      <fill>
        <patternFill patternType="none">
          <bgColor auto="1"/>
        </patternFill>
      </fill>
    </dxf>
    <dxf>
      <fill>
        <patternFill>
          <bgColor rgb="FFFF0000"/>
        </patternFill>
      </fill>
    </dxf>
    <dxf>
      <fill>
        <patternFill>
          <bgColor rgb="FF92D050"/>
        </patternFill>
      </fill>
    </dxf>
    <dxf>
      <fill>
        <patternFill>
          <bgColor rgb="FFFF0000"/>
        </patternFill>
      </fill>
    </dxf>
    <dxf>
      <fill>
        <patternFill patternType="none">
          <bgColor auto="1"/>
        </patternFill>
      </fill>
    </dxf>
    <dxf>
      <fill>
        <patternFill>
          <bgColor rgb="FFFF0000"/>
        </patternFill>
      </fill>
    </dxf>
    <dxf>
      <fill>
        <patternFill>
          <bgColor rgb="FF92D050"/>
        </patternFill>
      </fill>
    </dxf>
    <dxf>
      <fill>
        <patternFill>
          <bgColor rgb="FFFF0000"/>
        </patternFill>
      </fill>
    </dxf>
    <dxf>
      <fill>
        <patternFill patternType="none">
          <bgColor auto="1"/>
        </patternFill>
      </fill>
    </dxf>
    <dxf>
      <fill>
        <patternFill>
          <bgColor rgb="FFFF0000"/>
        </patternFill>
      </fill>
    </dxf>
    <dxf>
      <fill>
        <patternFill>
          <bgColor rgb="FFFF0000"/>
        </patternFill>
      </fill>
    </dxf>
    <dxf>
      <fill>
        <patternFill>
          <bgColor rgb="FF92D050"/>
        </patternFill>
      </fill>
    </dxf>
    <dxf>
      <fill>
        <patternFill>
          <bgColor rgb="FFFF0000"/>
        </patternFill>
      </fill>
    </dxf>
    <dxf>
      <fill>
        <patternFill>
          <bgColor rgb="FFFF0000"/>
        </patternFill>
      </fill>
    </dxf>
    <dxf>
      <fill>
        <patternFill>
          <bgColor rgb="FFFF00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629568-3597-45DC-AF8C-19B5303553B8}">
  <dimension ref="A1:M35"/>
  <sheetViews>
    <sheetView workbookViewId="0">
      <selection sqref="A1:I1"/>
    </sheetView>
  </sheetViews>
  <sheetFormatPr defaultRowHeight="14" x14ac:dyDescent="0.3"/>
  <cols>
    <col min="1" max="1" width="16.25" customWidth="1"/>
    <col min="2" max="2" width="76.25" customWidth="1"/>
    <col min="3" max="3" width="24.5" customWidth="1"/>
    <col min="4" max="4" width="32.58203125" customWidth="1"/>
    <col min="5" max="5" width="0" hidden="1" customWidth="1"/>
  </cols>
  <sheetData>
    <row r="1" spans="1:10" s="1" customFormat="1" ht="17.5" x14ac:dyDescent="0.35">
      <c r="A1" s="19" t="s">
        <v>0</v>
      </c>
      <c r="B1" s="19"/>
      <c r="C1" s="19"/>
      <c r="D1" s="19"/>
      <c r="E1" s="19"/>
      <c r="F1" s="19"/>
      <c r="G1" s="19"/>
      <c r="H1" s="19"/>
      <c r="I1" s="19"/>
      <c r="J1" s="2"/>
    </row>
    <row r="2" spans="1:10" s="1" customFormat="1" ht="17.5" x14ac:dyDescent="0.35">
      <c r="A2" s="2"/>
      <c r="B2" s="2"/>
      <c r="C2" s="2"/>
      <c r="D2" s="2"/>
      <c r="E2" s="2"/>
      <c r="F2" s="2"/>
      <c r="G2" s="2"/>
      <c r="H2" s="2"/>
      <c r="I2" s="2"/>
      <c r="J2" s="2"/>
    </row>
    <row r="3" spans="1:10" s="1" customFormat="1" ht="17.5" x14ac:dyDescent="0.35">
      <c r="A3" s="18" t="s">
        <v>1</v>
      </c>
      <c r="B3" s="18"/>
      <c r="C3" s="2"/>
      <c r="D3" s="2"/>
      <c r="E3" s="2"/>
      <c r="F3" s="2"/>
      <c r="G3" s="2"/>
      <c r="H3" s="2"/>
      <c r="I3" s="2"/>
      <c r="J3" s="2"/>
    </row>
    <row r="4" spans="1:10" x14ac:dyDescent="0.3">
      <c r="A4" s="18"/>
      <c r="B4" s="18"/>
    </row>
    <row r="5" spans="1:10" x14ac:dyDescent="0.3">
      <c r="A5" s="18"/>
      <c r="B5" s="18"/>
    </row>
    <row r="7" spans="1:10" x14ac:dyDescent="0.3">
      <c r="A7" s="7" t="s">
        <v>2</v>
      </c>
      <c r="B7" s="7"/>
      <c r="C7" s="3"/>
      <c r="D7" s="3"/>
    </row>
    <row r="8" spans="1:10" x14ac:dyDescent="0.3">
      <c r="A8" t="s">
        <v>3</v>
      </c>
      <c r="B8" s="14"/>
    </row>
    <row r="9" spans="1:10" x14ac:dyDescent="0.3">
      <c r="A9" t="s">
        <v>4</v>
      </c>
      <c r="B9" s="14"/>
    </row>
    <row r="10" spans="1:10" x14ac:dyDescent="0.3">
      <c r="A10" t="s">
        <v>5</v>
      </c>
      <c r="B10" s="15"/>
      <c r="E10" t="s">
        <v>6</v>
      </c>
    </row>
    <row r="11" spans="1:10" x14ac:dyDescent="0.3">
      <c r="A11" t="s">
        <v>7</v>
      </c>
      <c r="E11" t="s">
        <v>8</v>
      </c>
    </row>
    <row r="13" spans="1:10" x14ac:dyDescent="0.3">
      <c r="A13" s="18" t="s">
        <v>9</v>
      </c>
      <c r="B13" s="18"/>
    </row>
    <row r="14" spans="1:10" x14ac:dyDescent="0.3">
      <c r="A14" s="18"/>
      <c r="B14" s="18"/>
    </row>
    <row r="15" spans="1:10" x14ac:dyDescent="0.3">
      <c r="A15" s="18"/>
      <c r="B15" s="18"/>
    </row>
    <row r="16" spans="1:10" x14ac:dyDescent="0.3">
      <c r="A16" s="18"/>
      <c r="B16" s="18"/>
    </row>
    <row r="17" spans="5:13" ht="14.15" customHeight="1" x14ac:dyDescent="0.3">
      <c r="G17" s="6"/>
      <c r="H17" s="6"/>
      <c r="I17" s="6"/>
      <c r="J17" s="6"/>
      <c r="K17" s="6"/>
      <c r="L17" s="6"/>
      <c r="M17" s="6"/>
    </row>
    <row r="18" spans="5:13" x14ac:dyDescent="0.3">
      <c r="G18" s="6"/>
      <c r="H18" s="6"/>
      <c r="I18" s="6"/>
      <c r="J18" s="6"/>
      <c r="K18" s="6"/>
      <c r="L18" s="6"/>
      <c r="M18" s="6"/>
    </row>
    <row r="19" spans="5:13" x14ac:dyDescent="0.3">
      <c r="G19" s="6"/>
      <c r="H19" s="6"/>
      <c r="I19" s="6"/>
      <c r="J19" s="6"/>
      <c r="K19" s="6"/>
      <c r="L19" s="6"/>
      <c r="M19" s="6"/>
    </row>
    <row r="20" spans="5:13" x14ac:dyDescent="0.3">
      <c r="G20" s="6"/>
      <c r="H20" s="6"/>
      <c r="I20" s="6"/>
      <c r="J20" s="6"/>
      <c r="K20" s="6"/>
      <c r="L20" s="6"/>
      <c r="M20" s="6"/>
    </row>
    <row r="21" spans="5:13" x14ac:dyDescent="0.3">
      <c r="G21" s="6"/>
      <c r="H21" s="6"/>
      <c r="I21" s="6"/>
      <c r="J21" s="6"/>
      <c r="K21" s="6"/>
      <c r="L21" s="6"/>
      <c r="M21" s="6"/>
    </row>
    <row r="22" spans="5:13" x14ac:dyDescent="0.3">
      <c r="G22" s="6"/>
      <c r="H22" s="6"/>
      <c r="I22" s="6"/>
      <c r="J22" s="6"/>
      <c r="K22" s="6"/>
      <c r="L22" s="6"/>
      <c r="M22" s="6"/>
    </row>
    <row r="23" spans="5:13" x14ac:dyDescent="0.3">
      <c r="G23" s="6"/>
      <c r="H23" s="6"/>
      <c r="I23" s="6"/>
      <c r="J23" s="6"/>
      <c r="K23" s="6"/>
      <c r="L23" s="6"/>
      <c r="M23" s="6"/>
    </row>
    <row r="24" spans="5:13" ht="14.15" customHeight="1" x14ac:dyDescent="0.3">
      <c r="G24" s="6"/>
      <c r="H24" s="6"/>
      <c r="I24" s="6"/>
      <c r="J24" s="6"/>
      <c r="K24" s="6"/>
      <c r="L24" s="6"/>
      <c r="M24" s="6"/>
    </row>
    <row r="25" spans="5:13" x14ac:dyDescent="0.3">
      <c r="G25" s="6"/>
      <c r="H25" s="6"/>
      <c r="I25" s="6"/>
      <c r="J25" s="6"/>
      <c r="K25" s="6"/>
      <c r="L25" s="6"/>
      <c r="M25" s="6"/>
    </row>
    <row r="28" spans="5:13" ht="14.15" customHeight="1" x14ac:dyDescent="0.3">
      <c r="E28" s="6"/>
      <c r="F28" s="6"/>
    </row>
    <row r="29" spans="5:13" x14ac:dyDescent="0.3">
      <c r="E29" s="6"/>
      <c r="F29" s="6"/>
    </row>
    <row r="30" spans="5:13" x14ac:dyDescent="0.3">
      <c r="E30" s="6"/>
      <c r="F30" s="6"/>
    </row>
    <row r="31" spans="5:13" x14ac:dyDescent="0.3">
      <c r="E31" s="6"/>
      <c r="F31" s="6"/>
    </row>
    <row r="32" spans="5:13" x14ac:dyDescent="0.3">
      <c r="E32" s="6"/>
      <c r="F32" s="6"/>
    </row>
    <row r="33" spans="1:6" x14ac:dyDescent="0.3">
      <c r="E33" s="6"/>
      <c r="F33" s="6"/>
    </row>
    <row r="34" spans="1:6" x14ac:dyDescent="0.3">
      <c r="A34" s="6"/>
      <c r="B34" s="6"/>
      <c r="C34" s="6"/>
      <c r="D34" s="6"/>
      <c r="E34" s="6"/>
      <c r="F34" s="6"/>
    </row>
    <row r="35" spans="1:6" x14ac:dyDescent="0.3">
      <c r="A35" s="6"/>
      <c r="B35" s="6"/>
      <c r="C35" s="6"/>
      <c r="D35" s="6"/>
      <c r="E35" s="6"/>
      <c r="F35" s="6"/>
    </row>
  </sheetData>
  <protectedRanges>
    <protectedRange sqref="B8:B9 B11" name="Bereik1"/>
  </protectedRanges>
  <mergeCells count="3">
    <mergeCell ref="A1:I1"/>
    <mergeCell ref="A13:B16"/>
    <mergeCell ref="A3:B5"/>
  </mergeCells>
  <dataValidations count="1">
    <dataValidation type="list" allowBlank="1" showInputMessage="1" showErrorMessage="1" sqref="B11" xr:uid="{75DFC1E8-9119-4E71-AC3B-E960E4B54BCE}">
      <formula1>$E$10:$E$11</formula1>
    </dataValidation>
  </dataValidation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BD7A3D-5553-4B32-9106-B32A8A5753F0}">
  <dimension ref="A4:E29"/>
  <sheetViews>
    <sheetView workbookViewId="0">
      <selection activeCell="E4" sqref="E4"/>
    </sheetView>
  </sheetViews>
  <sheetFormatPr defaultRowHeight="14" x14ac:dyDescent="0.3"/>
  <cols>
    <col min="2" max="2" width="22.08203125" customWidth="1"/>
    <col min="3" max="3" width="22.33203125" customWidth="1"/>
    <col min="4" max="4" width="72.83203125" customWidth="1"/>
    <col min="5" max="5" width="21.25" customWidth="1"/>
  </cols>
  <sheetData>
    <row r="4" spans="1:5" x14ac:dyDescent="0.3">
      <c r="A4" s="17" t="s">
        <v>10</v>
      </c>
      <c r="B4" s="17"/>
      <c r="C4" s="8"/>
      <c r="D4" s="8"/>
    </row>
    <row r="5" spans="1:5" x14ac:dyDescent="0.3">
      <c r="A5" s="3"/>
      <c r="B5" s="3"/>
    </row>
    <row r="6" spans="1:5" x14ac:dyDescent="0.3">
      <c r="A6" s="21" t="s">
        <v>11</v>
      </c>
      <c r="B6" s="21"/>
      <c r="C6" s="21"/>
      <c r="D6" s="21"/>
    </row>
    <row r="7" spans="1:5" x14ac:dyDescent="0.3">
      <c r="A7" s="21"/>
      <c r="B7" s="21"/>
      <c r="C7" s="21"/>
      <c r="D7" s="21"/>
    </row>
    <row r="8" spans="1:5" x14ac:dyDescent="0.3">
      <c r="A8" s="21"/>
      <c r="B8" s="21"/>
      <c r="C8" s="21"/>
      <c r="D8" s="21"/>
    </row>
    <row r="9" spans="1:5" x14ac:dyDescent="0.3">
      <c r="A9" s="21"/>
      <c r="B9" s="21"/>
      <c r="C9" s="21"/>
      <c r="D9" s="21"/>
    </row>
    <row r="10" spans="1:5" x14ac:dyDescent="0.3">
      <c r="A10" s="21"/>
      <c r="B10" s="21"/>
      <c r="C10" s="21"/>
      <c r="D10" s="21"/>
    </row>
    <row r="11" spans="1:5" x14ac:dyDescent="0.3">
      <c r="A11" s="21"/>
      <c r="B11" s="21"/>
      <c r="C11" s="21"/>
      <c r="D11" s="21"/>
    </row>
    <row r="12" spans="1:5" x14ac:dyDescent="0.3">
      <c r="A12" s="3"/>
      <c r="B12" s="3"/>
    </row>
    <row r="13" spans="1:5" x14ac:dyDescent="0.3">
      <c r="A13" s="4" t="s">
        <v>12</v>
      </c>
      <c r="B13" s="4" t="s">
        <v>13</v>
      </c>
      <c r="C13" s="4" t="s">
        <v>14</v>
      </c>
      <c r="D13" s="4" t="s">
        <v>15</v>
      </c>
    </row>
    <row r="14" spans="1:5" ht="14.5" x14ac:dyDescent="0.35">
      <c r="A14" s="5" t="s">
        <v>16</v>
      </c>
      <c r="B14" s="6" t="s">
        <v>17</v>
      </c>
      <c r="C14" s="11"/>
      <c r="D14" s="6"/>
      <c r="E14" s="13" t="s">
        <v>18</v>
      </c>
    </row>
    <row r="15" spans="1:5" ht="14.5" x14ac:dyDescent="0.35">
      <c r="A15" s="5" t="s">
        <v>19</v>
      </c>
      <c r="B15" s="6" t="s">
        <v>20</v>
      </c>
      <c r="C15" s="11"/>
      <c r="D15" s="6"/>
      <c r="E15" s="13" t="s">
        <v>21</v>
      </c>
    </row>
    <row r="16" spans="1:5" ht="14.5" x14ac:dyDescent="0.35">
      <c r="A16" s="5" t="s">
        <v>22</v>
      </c>
      <c r="B16" s="6" t="s">
        <v>23</v>
      </c>
      <c r="C16" s="11"/>
      <c r="D16" s="6"/>
      <c r="E16" s="13" t="s">
        <v>24</v>
      </c>
    </row>
    <row r="17" spans="1:4" x14ac:dyDescent="0.3">
      <c r="A17" s="5" t="s">
        <v>25</v>
      </c>
      <c r="B17" s="6"/>
      <c r="C17" s="11"/>
      <c r="D17" s="6"/>
    </row>
    <row r="18" spans="1:4" x14ac:dyDescent="0.3">
      <c r="A18" s="5" t="s">
        <v>26</v>
      </c>
      <c r="B18" s="6"/>
      <c r="C18" s="11"/>
      <c r="D18" s="6"/>
    </row>
    <row r="19" spans="1:4" x14ac:dyDescent="0.3">
      <c r="A19" s="5" t="s">
        <v>27</v>
      </c>
      <c r="B19" s="6"/>
      <c r="C19" s="11"/>
      <c r="D19" s="6"/>
    </row>
    <row r="20" spans="1:4" x14ac:dyDescent="0.3">
      <c r="A20" s="5" t="s">
        <v>28</v>
      </c>
      <c r="B20" s="6"/>
      <c r="C20" s="11"/>
      <c r="D20" s="6"/>
    </row>
    <row r="21" spans="1:4" x14ac:dyDescent="0.3">
      <c r="A21" s="5" t="s">
        <v>29</v>
      </c>
      <c r="B21" s="6"/>
      <c r="C21" s="11"/>
      <c r="D21" s="6"/>
    </row>
    <row r="22" spans="1:4" x14ac:dyDescent="0.3">
      <c r="A22" s="5" t="s">
        <v>30</v>
      </c>
      <c r="B22" s="6"/>
      <c r="C22" s="11"/>
      <c r="D22" s="6"/>
    </row>
    <row r="23" spans="1:4" x14ac:dyDescent="0.3">
      <c r="A23" s="5" t="s">
        <v>31</v>
      </c>
      <c r="B23" s="6"/>
      <c r="C23" s="11"/>
      <c r="D23" s="6"/>
    </row>
    <row r="24" spans="1:4" x14ac:dyDescent="0.3">
      <c r="A24" s="5" t="s">
        <v>32</v>
      </c>
      <c r="B24" s="6"/>
      <c r="C24" s="11"/>
      <c r="D24" s="6"/>
    </row>
    <row r="25" spans="1:4" x14ac:dyDescent="0.3">
      <c r="A25" s="5" t="s">
        <v>33</v>
      </c>
      <c r="B25" s="6"/>
      <c r="C25" s="11"/>
      <c r="D25" s="6"/>
    </row>
    <row r="26" spans="1:4" x14ac:dyDescent="0.3">
      <c r="A26" s="5" t="s">
        <v>34</v>
      </c>
      <c r="B26" s="6"/>
      <c r="C26" s="11"/>
      <c r="D26" s="6"/>
    </row>
    <row r="27" spans="1:4" x14ac:dyDescent="0.3">
      <c r="A27" s="5" t="s">
        <v>35</v>
      </c>
      <c r="B27" s="6"/>
      <c r="C27" s="11"/>
      <c r="D27" s="6"/>
    </row>
    <row r="28" spans="1:4" x14ac:dyDescent="0.3">
      <c r="A28" s="5" t="s">
        <v>36</v>
      </c>
      <c r="B28" s="6"/>
      <c r="C28" s="11"/>
      <c r="D28" s="6"/>
    </row>
    <row r="29" spans="1:4" x14ac:dyDescent="0.3">
      <c r="A29" s="20" t="s">
        <v>37</v>
      </c>
      <c r="B29" s="20"/>
      <c r="C29" s="9">
        <f>SUM(C14:C28)</f>
        <v>0</v>
      </c>
      <c r="D29" s="3"/>
    </row>
  </sheetData>
  <protectedRanges>
    <protectedRange sqref="B17:D28 C14:D16" name="Bereik2"/>
  </protectedRanges>
  <mergeCells count="3">
    <mergeCell ref="A29:B29"/>
    <mergeCell ref="A4:B4"/>
    <mergeCell ref="A6:D11"/>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3668A2-8054-4EDF-AC10-52FADE18BF54}">
  <dimension ref="A4:E22"/>
  <sheetViews>
    <sheetView workbookViewId="0">
      <selection activeCell="D12" sqref="D12"/>
    </sheetView>
  </sheetViews>
  <sheetFormatPr defaultRowHeight="14" x14ac:dyDescent="0.3"/>
  <cols>
    <col min="2" max="2" width="14.83203125" customWidth="1"/>
    <col min="3" max="3" width="24.5" customWidth="1"/>
    <col min="4" max="4" width="14.58203125" customWidth="1"/>
    <col min="5" max="5" width="82.33203125" customWidth="1"/>
  </cols>
  <sheetData>
    <row r="4" spans="1:5" x14ac:dyDescent="0.3">
      <c r="A4" s="17" t="s">
        <v>38</v>
      </c>
      <c r="B4" s="17"/>
      <c r="C4" s="8"/>
      <c r="D4" s="8"/>
      <c r="E4" s="8"/>
    </row>
    <row r="5" spans="1:5" x14ac:dyDescent="0.3">
      <c r="A5" s="3"/>
      <c r="B5" s="3"/>
    </row>
    <row r="6" spans="1:5" ht="14.15" customHeight="1" x14ac:dyDescent="0.3">
      <c r="A6" s="18" t="s">
        <v>39</v>
      </c>
      <c r="B6" s="18"/>
      <c r="C6" s="18"/>
      <c r="D6" s="18"/>
      <c r="E6" s="18"/>
    </row>
    <row r="7" spans="1:5" ht="14.15" customHeight="1" x14ac:dyDescent="0.3">
      <c r="A7" s="18"/>
      <c r="B7" s="18"/>
      <c r="C7" s="18"/>
      <c r="D7" s="18"/>
      <c r="E7" s="18"/>
    </row>
    <row r="8" spans="1:5" ht="14.15" customHeight="1" x14ac:dyDescent="0.3">
      <c r="A8" s="18"/>
      <c r="B8" s="18"/>
      <c r="C8" s="18"/>
      <c r="D8" s="18"/>
      <c r="E8" s="18"/>
    </row>
    <row r="9" spans="1:5" ht="14.15" customHeight="1" x14ac:dyDescent="0.3">
      <c r="A9" s="18"/>
      <c r="B9" s="18"/>
      <c r="C9" s="18"/>
      <c r="D9" s="18"/>
      <c r="E9" s="18"/>
    </row>
    <row r="10" spans="1:5" x14ac:dyDescent="0.3">
      <c r="A10" s="3"/>
      <c r="B10" s="3"/>
    </row>
    <row r="11" spans="1:5" x14ac:dyDescent="0.3">
      <c r="A11" s="4" t="s">
        <v>12</v>
      </c>
      <c r="B11" s="4" t="s">
        <v>40</v>
      </c>
      <c r="C11" s="4" t="s">
        <v>41</v>
      </c>
      <c r="D11" s="4" t="s">
        <v>14</v>
      </c>
      <c r="E11" s="4" t="s">
        <v>15</v>
      </c>
    </row>
    <row r="12" spans="1:5" x14ac:dyDescent="0.3">
      <c r="A12" s="5" t="s">
        <v>16</v>
      </c>
      <c r="B12" s="6" t="s">
        <v>42</v>
      </c>
      <c r="C12" s="11" t="s">
        <v>43</v>
      </c>
      <c r="D12" s="11"/>
      <c r="E12" s="6"/>
    </row>
    <row r="13" spans="1:5" x14ac:dyDescent="0.3">
      <c r="A13" s="5" t="s">
        <v>19</v>
      </c>
      <c r="B13" s="6"/>
      <c r="C13" s="11"/>
      <c r="D13" s="11"/>
      <c r="E13" s="6"/>
    </row>
    <row r="14" spans="1:5" x14ac:dyDescent="0.3">
      <c r="A14" s="5" t="s">
        <v>22</v>
      </c>
      <c r="B14" s="6"/>
      <c r="C14" s="11"/>
      <c r="D14" s="11"/>
      <c r="E14" s="6"/>
    </row>
    <row r="15" spans="1:5" x14ac:dyDescent="0.3">
      <c r="A15" s="5" t="s">
        <v>25</v>
      </c>
      <c r="B15" s="6"/>
      <c r="C15" s="11"/>
      <c r="D15" s="11"/>
      <c r="E15" s="6"/>
    </row>
    <row r="16" spans="1:5" x14ac:dyDescent="0.3">
      <c r="A16" s="5" t="s">
        <v>26</v>
      </c>
      <c r="B16" s="6"/>
      <c r="C16" s="11"/>
      <c r="D16" s="11"/>
      <c r="E16" s="6"/>
    </row>
    <row r="17" spans="1:5" x14ac:dyDescent="0.3">
      <c r="A17" s="5" t="s">
        <v>27</v>
      </c>
      <c r="B17" s="6"/>
      <c r="C17" s="11"/>
      <c r="D17" s="11"/>
      <c r="E17" s="6"/>
    </row>
    <row r="18" spans="1:5" x14ac:dyDescent="0.3">
      <c r="A18" s="5" t="s">
        <v>28</v>
      </c>
      <c r="B18" s="6"/>
      <c r="C18" s="11"/>
      <c r="D18" s="11"/>
      <c r="E18" s="6"/>
    </row>
    <row r="19" spans="1:5" x14ac:dyDescent="0.3">
      <c r="A19" s="20" t="s">
        <v>37</v>
      </c>
      <c r="B19" s="20"/>
      <c r="D19" s="9">
        <f>SUM(D12:D18)</f>
        <v>0</v>
      </c>
    </row>
    <row r="22" spans="1:5" ht="14.15" customHeight="1" x14ac:dyDescent="0.3"/>
  </sheetData>
  <protectedRanges>
    <protectedRange sqref="B13:E18 D12 E12" name="Bereik3"/>
  </protectedRanges>
  <mergeCells count="3">
    <mergeCell ref="A4:B4"/>
    <mergeCell ref="A19:B19"/>
    <mergeCell ref="A6:E9"/>
  </mergeCells>
  <conditionalFormatting sqref="D12">
    <cfRule type="expression" dxfId="15" priority="2">
      <formula>AND(ISNUMBER(D12),D12&gt;24999)</formula>
    </cfRule>
    <cfRule type="expression" dxfId="14" priority="3">
      <formula>AND(ISNUMBER(D12),D12&lt;5000)</formula>
    </cfRule>
  </conditionalFormatting>
  <pageMargins left="0.7" right="0.7" top="0.75" bottom="0.75" header="0.3" footer="0.3"/>
  <extLst>
    <ext xmlns:x14="http://schemas.microsoft.com/office/spreadsheetml/2009/9/main" uri="{78C0D931-6437-407d-A8EE-F0AAD7539E65}">
      <x14:conditionalFormattings>
        <x14:conditionalFormatting xmlns:xm="http://schemas.microsoft.com/office/excel/2006/main">
          <x14:cfRule type="expression" priority="1" id="{83DD40AC-84EC-4842-BD1E-917106616726}">
            <xm:f>AND(ISNUMBER(D12),D12&gt;0.25*'2. Projectkosten'!$C$29)</xm:f>
            <x14:dxf>
              <fill>
                <patternFill>
                  <bgColor rgb="FFFF0000"/>
                </patternFill>
              </fill>
            </x14:dxf>
          </x14:cfRule>
          <xm:sqref>D12</xm:sqref>
        </x14:conditionalFormatting>
      </x14:conditionalFormatting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897B52-D27F-4933-872B-47A19368493B}">
  <dimension ref="A4:C11"/>
  <sheetViews>
    <sheetView tabSelected="1" workbookViewId="0">
      <selection activeCell="B11" sqref="B11"/>
    </sheetView>
  </sheetViews>
  <sheetFormatPr defaultRowHeight="14" x14ac:dyDescent="0.3"/>
  <cols>
    <col min="1" max="1" width="25.83203125" customWidth="1"/>
    <col min="2" max="2" width="21.75" customWidth="1"/>
    <col min="3" max="3" width="26.08203125" customWidth="1"/>
  </cols>
  <sheetData>
    <row r="4" spans="1:3" x14ac:dyDescent="0.3">
      <c r="A4" s="7" t="s">
        <v>44</v>
      </c>
      <c r="B4" s="8"/>
    </row>
    <row r="5" spans="1:3" x14ac:dyDescent="0.3">
      <c r="A5" s="3"/>
    </row>
    <row r="6" spans="1:3" x14ac:dyDescent="0.3">
      <c r="A6" s="18" t="s">
        <v>45</v>
      </c>
      <c r="B6" s="22"/>
    </row>
    <row r="7" spans="1:3" x14ac:dyDescent="0.3">
      <c r="A7" s="22"/>
      <c r="B7" s="22"/>
    </row>
    <row r="8" spans="1:3" x14ac:dyDescent="0.3">
      <c r="A8" s="3"/>
    </row>
    <row r="9" spans="1:3" x14ac:dyDescent="0.3">
      <c r="A9" t="s">
        <v>37</v>
      </c>
      <c r="B9" s="10">
        <f>'2. Projectkosten'!C29</f>
        <v>0</v>
      </c>
    </row>
    <row r="10" spans="1:3" x14ac:dyDescent="0.3">
      <c r="A10" t="s">
        <v>46</v>
      </c>
      <c r="B10" s="10">
        <f>'3. Projectinkomsten'!D19</f>
        <v>0</v>
      </c>
    </row>
    <row r="11" spans="1:3" x14ac:dyDescent="0.3">
      <c r="A11" s="3" t="s">
        <v>47</v>
      </c>
      <c r="B11" s="10">
        <f>B9-B10</f>
        <v>0</v>
      </c>
      <c r="C11" s="3"/>
    </row>
  </sheetData>
  <mergeCells count="1">
    <mergeCell ref="A6:B7"/>
  </mergeCells>
  <conditionalFormatting sqref="B11">
    <cfRule type="expression" dxfId="13" priority="2">
      <formula>AND(ISNUMBER(B11),B11=0)</formula>
    </cfRule>
    <cfRule type="expression" dxfId="12" priority="3">
      <formula>AND(ISNUMBER(B11),B11&lt;&gt;0)</formula>
    </cfRule>
  </conditionalFormatting>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A32218-84B5-41D7-B796-5131A04A732E}">
  <dimension ref="A4:G26"/>
  <sheetViews>
    <sheetView topLeftCell="B6" workbookViewId="0">
      <selection activeCell="A25" sqref="A25:G26"/>
    </sheetView>
  </sheetViews>
  <sheetFormatPr defaultRowHeight="14" x14ac:dyDescent="0.3"/>
  <cols>
    <col min="2" max="2" width="19.83203125" customWidth="1"/>
    <col min="3" max="3" width="7.08203125" customWidth="1"/>
    <col min="4" max="4" width="73.75" customWidth="1"/>
    <col min="5" max="5" width="23.33203125" customWidth="1"/>
    <col min="6" max="6" width="27.58203125" customWidth="1"/>
    <col min="7" max="7" width="17.33203125" customWidth="1"/>
  </cols>
  <sheetData>
    <row r="4" spans="1:7" x14ac:dyDescent="0.3">
      <c r="A4" s="17" t="s">
        <v>48</v>
      </c>
      <c r="B4" s="17"/>
      <c r="C4" s="17"/>
      <c r="D4" s="17"/>
      <c r="E4" s="17"/>
      <c r="F4" s="17"/>
      <c r="G4" s="17"/>
    </row>
    <row r="6" spans="1:7" x14ac:dyDescent="0.3">
      <c r="A6" s="18" t="s">
        <v>49</v>
      </c>
      <c r="B6" s="18"/>
      <c r="C6" s="18"/>
      <c r="D6" s="18"/>
      <c r="E6" s="18"/>
      <c r="F6" s="18"/>
      <c r="G6" s="18"/>
    </row>
    <row r="7" spans="1:7" x14ac:dyDescent="0.3">
      <c r="A7" s="18"/>
      <c r="B7" s="18"/>
      <c r="C7" s="18"/>
      <c r="D7" s="18"/>
      <c r="E7" s="18"/>
      <c r="F7" s="18"/>
      <c r="G7" s="18"/>
    </row>
    <row r="8" spans="1:7" x14ac:dyDescent="0.3">
      <c r="A8" s="18"/>
      <c r="B8" s="18"/>
      <c r="C8" s="18"/>
      <c r="D8" s="18"/>
      <c r="E8" s="18"/>
      <c r="F8" s="18"/>
      <c r="G8" s="18"/>
    </row>
    <row r="9" spans="1:7" ht="14.5" customHeight="1" x14ac:dyDescent="0.3">
      <c r="A9" s="18"/>
      <c r="B9" s="18"/>
      <c r="C9" s="18"/>
      <c r="D9" s="18"/>
      <c r="E9" s="18"/>
      <c r="F9" s="18"/>
      <c r="G9" s="18"/>
    </row>
    <row r="10" spans="1:7" ht="14.5" customHeight="1" x14ac:dyDescent="0.3">
      <c r="A10" s="18"/>
      <c r="B10" s="18"/>
      <c r="C10" s="18"/>
      <c r="D10" s="18"/>
      <c r="E10" s="18"/>
      <c r="F10" s="18"/>
      <c r="G10" s="18"/>
    </row>
    <row r="12" spans="1:7" ht="28" x14ac:dyDescent="0.3">
      <c r="A12" s="3" t="s">
        <v>12</v>
      </c>
      <c r="B12" s="4" t="s">
        <v>50</v>
      </c>
      <c r="C12" s="4" t="s">
        <v>51</v>
      </c>
      <c r="D12" s="4" t="s">
        <v>52</v>
      </c>
      <c r="E12" s="4" t="s">
        <v>53</v>
      </c>
      <c r="F12" s="4" t="s">
        <v>54</v>
      </c>
      <c r="G12" s="4" t="s">
        <v>55</v>
      </c>
    </row>
    <row r="13" spans="1:7" x14ac:dyDescent="0.3">
      <c r="A13" t="s">
        <v>16</v>
      </c>
      <c r="B13" s="6"/>
      <c r="C13" s="6"/>
      <c r="D13" s="6"/>
      <c r="E13" s="11"/>
      <c r="F13" s="11">
        <v>0</v>
      </c>
      <c r="G13" s="11">
        <f>C13*E13+C13*F13</f>
        <v>0</v>
      </c>
    </row>
    <row r="14" spans="1:7" x14ac:dyDescent="0.3">
      <c r="A14" t="s">
        <v>19</v>
      </c>
      <c r="B14" s="6"/>
      <c r="C14" s="6"/>
      <c r="D14" s="6"/>
      <c r="E14" s="11"/>
      <c r="F14" s="11"/>
      <c r="G14" s="11">
        <f t="shared" ref="G14:G22" si="0">C14*E14+C14*F14</f>
        <v>0</v>
      </c>
    </row>
    <row r="15" spans="1:7" x14ac:dyDescent="0.3">
      <c r="A15" t="s">
        <v>22</v>
      </c>
      <c r="B15" s="6"/>
      <c r="C15" s="6"/>
      <c r="D15" s="6"/>
      <c r="E15" s="11"/>
      <c r="F15" s="11"/>
      <c r="G15" s="11">
        <f t="shared" si="0"/>
        <v>0</v>
      </c>
    </row>
    <row r="16" spans="1:7" x14ac:dyDescent="0.3">
      <c r="A16" t="s">
        <v>25</v>
      </c>
      <c r="B16" s="6"/>
      <c r="C16" s="6"/>
      <c r="D16" s="6"/>
      <c r="E16" s="11"/>
      <c r="F16" s="11"/>
      <c r="G16" s="11">
        <f t="shared" si="0"/>
        <v>0</v>
      </c>
    </row>
    <row r="17" spans="1:7" x14ac:dyDescent="0.3">
      <c r="A17" t="s">
        <v>26</v>
      </c>
      <c r="B17" s="6"/>
      <c r="C17" s="6"/>
      <c r="D17" s="6"/>
      <c r="E17" s="11"/>
      <c r="F17" s="11"/>
      <c r="G17" s="11">
        <f t="shared" si="0"/>
        <v>0</v>
      </c>
    </row>
    <row r="18" spans="1:7" x14ac:dyDescent="0.3">
      <c r="A18" t="s">
        <v>27</v>
      </c>
      <c r="B18" s="6"/>
      <c r="C18" s="6"/>
      <c r="D18" s="6"/>
      <c r="E18" s="11"/>
      <c r="F18" s="11"/>
      <c r="G18" s="11">
        <f t="shared" si="0"/>
        <v>0</v>
      </c>
    </row>
    <row r="19" spans="1:7" x14ac:dyDescent="0.3">
      <c r="A19" t="s">
        <v>28</v>
      </c>
      <c r="B19" s="6"/>
      <c r="C19" s="6"/>
      <c r="D19" s="6"/>
      <c r="E19" s="11"/>
      <c r="F19" s="11"/>
      <c r="G19" s="11">
        <f t="shared" si="0"/>
        <v>0</v>
      </c>
    </row>
    <row r="20" spans="1:7" x14ac:dyDescent="0.3">
      <c r="A20" t="s">
        <v>29</v>
      </c>
      <c r="B20" s="6"/>
      <c r="C20" s="6"/>
      <c r="D20" s="6"/>
      <c r="E20" s="11"/>
      <c r="F20" s="11"/>
      <c r="G20" s="11">
        <f t="shared" si="0"/>
        <v>0</v>
      </c>
    </row>
    <row r="21" spans="1:7" x14ac:dyDescent="0.3">
      <c r="A21" t="s">
        <v>30</v>
      </c>
      <c r="B21" s="6"/>
      <c r="C21" s="6"/>
      <c r="D21" s="6"/>
      <c r="E21" s="11"/>
      <c r="F21" s="11"/>
      <c r="G21" s="11">
        <f t="shared" si="0"/>
        <v>0</v>
      </c>
    </row>
    <row r="22" spans="1:7" x14ac:dyDescent="0.3">
      <c r="A22" t="s">
        <v>31</v>
      </c>
      <c r="B22" s="6"/>
      <c r="C22" s="6"/>
      <c r="D22" s="6"/>
      <c r="E22" s="11"/>
      <c r="F22" s="11"/>
      <c r="G22" s="11">
        <f t="shared" si="0"/>
        <v>0</v>
      </c>
    </row>
    <row r="23" spans="1:7" x14ac:dyDescent="0.3">
      <c r="A23" s="16" t="s">
        <v>56</v>
      </c>
      <c r="B23" s="16"/>
      <c r="C23" s="16"/>
      <c r="D23" s="16"/>
      <c r="E23" s="16"/>
      <c r="F23" s="3"/>
      <c r="G23" s="9">
        <f>'2. Projectkosten'!C14</f>
        <v>0</v>
      </c>
    </row>
    <row r="24" spans="1:7" x14ac:dyDescent="0.3">
      <c r="A24" s="3"/>
      <c r="B24" s="3"/>
      <c r="C24" s="3"/>
      <c r="D24" s="3"/>
      <c r="E24" s="3"/>
      <c r="F24" s="3"/>
      <c r="G24" s="9"/>
    </row>
    <row r="25" spans="1:7" x14ac:dyDescent="0.3">
      <c r="A25" s="18" t="s">
        <v>57</v>
      </c>
      <c r="B25" s="18"/>
      <c r="C25" s="18"/>
      <c r="D25" s="18"/>
      <c r="E25" s="18"/>
      <c r="F25" s="18"/>
      <c r="G25" s="18"/>
    </row>
    <row r="26" spans="1:7" x14ac:dyDescent="0.3">
      <c r="A26" s="18"/>
      <c r="B26" s="18"/>
      <c r="C26" s="18"/>
      <c r="D26" s="18"/>
      <c r="E26" s="18"/>
      <c r="F26" s="18"/>
      <c r="G26" s="18"/>
    </row>
  </sheetData>
  <protectedRanges>
    <protectedRange sqref="B13:F22" name="Bereik5"/>
  </protectedRanges>
  <mergeCells count="4">
    <mergeCell ref="A25:G26"/>
    <mergeCell ref="A23:E23"/>
    <mergeCell ref="A4:G4"/>
    <mergeCell ref="A6:G10"/>
  </mergeCells>
  <conditionalFormatting sqref="F13:F22">
    <cfRule type="expression" dxfId="11" priority="2">
      <formula>AND(ISNUMBER(F13),F13&gt;0.2*E13)</formula>
    </cfRule>
  </conditionalFormatting>
  <conditionalFormatting sqref="G23">
    <cfRule type="expression" dxfId="10" priority="1">
      <formula>AND(ISNUMBER(G23),G23=0)</formula>
    </cfRule>
    <cfRule type="expression" dxfId="9" priority="4">
      <formula>AND(ISNUMBER(G23),G23&lt;&gt;SUM(G13:G22))</formula>
    </cfRule>
    <cfRule type="expression" dxfId="8" priority="5">
      <formula>AND(ISNUMBER(G23),G23=SUM(G13:G22))</formula>
    </cfRule>
  </conditionalFormatting>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62A3D7-6CC6-4834-BF20-44EA604B6A0E}">
  <dimension ref="A4:I23"/>
  <sheetViews>
    <sheetView topLeftCell="A3" workbookViewId="0">
      <selection activeCell="G20" sqref="G20"/>
    </sheetView>
  </sheetViews>
  <sheetFormatPr defaultRowHeight="14" x14ac:dyDescent="0.3"/>
  <cols>
    <col min="2" max="2" width="37.08203125" customWidth="1"/>
    <col min="3" max="3" width="52.33203125" customWidth="1"/>
    <col min="4" max="4" width="9.75" customWidth="1"/>
    <col min="5" max="5" width="11.75" customWidth="1"/>
    <col min="6" max="6" width="17.33203125" customWidth="1"/>
    <col min="7" max="7" width="19.58203125" customWidth="1"/>
    <col min="9" max="9" width="0" hidden="1" customWidth="1"/>
  </cols>
  <sheetData>
    <row r="4" spans="1:9" x14ac:dyDescent="0.3">
      <c r="A4" s="17" t="s">
        <v>58</v>
      </c>
      <c r="B4" s="17"/>
      <c r="C4" s="17"/>
      <c r="D4" s="17"/>
      <c r="E4" s="17"/>
      <c r="F4" s="17"/>
      <c r="G4" s="17"/>
    </row>
    <row r="6" spans="1:9" ht="14.15" customHeight="1" x14ac:dyDescent="0.3">
      <c r="A6" s="18" t="s">
        <v>74</v>
      </c>
      <c r="B6" s="18"/>
      <c r="C6" s="18"/>
      <c r="D6" s="18"/>
      <c r="E6" s="18"/>
      <c r="F6" s="18"/>
      <c r="G6" s="18"/>
    </row>
    <row r="7" spans="1:9" ht="14.15" customHeight="1" x14ac:dyDescent="0.3">
      <c r="A7" s="18"/>
      <c r="B7" s="18"/>
      <c r="C7" s="18"/>
      <c r="D7" s="18"/>
      <c r="E7" s="18"/>
      <c r="F7" s="18"/>
      <c r="G7" s="18"/>
    </row>
    <row r="8" spans="1:9" ht="14.15" customHeight="1" x14ac:dyDescent="0.3">
      <c r="A8" s="18"/>
      <c r="B8" s="18"/>
      <c r="C8" s="18"/>
      <c r="D8" s="18"/>
      <c r="E8" s="18"/>
      <c r="F8" s="18"/>
      <c r="G8" s="18"/>
    </row>
    <row r="9" spans="1:9" ht="14.15" customHeight="1" x14ac:dyDescent="0.3">
      <c r="A9" s="18"/>
      <c r="B9" s="18"/>
      <c r="C9" s="18"/>
      <c r="D9" s="18"/>
      <c r="E9" s="18"/>
      <c r="F9" s="18"/>
      <c r="G9" s="18"/>
    </row>
    <row r="11" spans="1:9" x14ac:dyDescent="0.3">
      <c r="A11" s="3" t="s">
        <v>12</v>
      </c>
      <c r="B11" s="4" t="s">
        <v>59</v>
      </c>
      <c r="C11" s="4" t="s">
        <v>60</v>
      </c>
      <c r="D11" s="4" t="s">
        <v>61</v>
      </c>
      <c r="E11" s="4" t="s">
        <v>53</v>
      </c>
      <c r="F11" s="4" t="s">
        <v>55</v>
      </c>
      <c r="G11" s="3" t="s">
        <v>62</v>
      </c>
    </row>
    <row r="12" spans="1:9" x14ac:dyDescent="0.3">
      <c r="A12" t="s">
        <v>16</v>
      </c>
      <c r="B12" s="6"/>
      <c r="C12" s="6"/>
      <c r="D12" s="6"/>
      <c r="E12" s="11"/>
      <c r="F12" s="11">
        <f>D12*E12</f>
        <v>0</v>
      </c>
      <c r="G12" s="12"/>
      <c r="I12" t="s">
        <v>63</v>
      </c>
    </row>
    <row r="13" spans="1:9" x14ac:dyDescent="0.3">
      <c r="A13" t="s">
        <v>19</v>
      </c>
      <c r="B13" s="6"/>
      <c r="C13" s="6"/>
      <c r="D13" s="6"/>
      <c r="E13" s="11"/>
      <c r="F13" s="11">
        <f t="shared" ref="F13:F21" si="0">D13*E13</f>
        <v>0</v>
      </c>
      <c r="G13" s="12"/>
      <c r="I13" t="s">
        <v>64</v>
      </c>
    </row>
    <row r="14" spans="1:9" x14ac:dyDescent="0.3">
      <c r="A14" t="s">
        <v>22</v>
      </c>
      <c r="B14" s="6"/>
      <c r="C14" s="6"/>
      <c r="D14" s="6"/>
      <c r="E14" s="11"/>
      <c r="F14" s="11">
        <f t="shared" si="0"/>
        <v>0</v>
      </c>
      <c r="G14" s="12"/>
    </row>
    <row r="15" spans="1:9" x14ac:dyDescent="0.3">
      <c r="A15" t="s">
        <v>25</v>
      </c>
      <c r="B15" s="6"/>
      <c r="C15" s="6"/>
      <c r="D15" s="6"/>
      <c r="E15" s="11"/>
      <c r="F15" s="11">
        <f t="shared" si="0"/>
        <v>0</v>
      </c>
      <c r="G15" s="12"/>
    </row>
    <row r="16" spans="1:9" x14ac:dyDescent="0.3">
      <c r="A16" t="s">
        <v>26</v>
      </c>
      <c r="B16" s="6"/>
      <c r="C16" s="6"/>
      <c r="D16" s="6"/>
      <c r="E16" s="11"/>
      <c r="F16" s="11">
        <f t="shared" si="0"/>
        <v>0</v>
      </c>
      <c r="G16" s="12"/>
    </row>
    <row r="17" spans="1:7" x14ac:dyDescent="0.3">
      <c r="A17" t="s">
        <v>27</v>
      </c>
      <c r="B17" s="6"/>
      <c r="C17" s="6"/>
      <c r="D17" s="6"/>
      <c r="E17" s="11"/>
      <c r="F17" s="11">
        <f t="shared" si="0"/>
        <v>0</v>
      </c>
      <c r="G17" s="12"/>
    </row>
    <row r="18" spans="1:7" x14ac:dyDescent="0.3">
      <c r="A18" t="s">
        <v>28</v>
      </c>
      <c r="B18" s="6"/>
      <c r="C18" s="6"/>
      <c r="D18" s="6"/>
      <c r="E18" s="11"/>
      <c r="F18" s="11">
        <f t="shared" si="0"/>
        <v>0</v>
      </c>
      <c r="G18" s="12"/>
    </row>
    <row r="19" spans="1:7" x14ac:dyDescent="0.3">
      <c r="A19" t="s">
        <v>29</v>
      </c>
      <c r="B19" s="6"/>
      <c r="C19" s="6"/>
      <c r="D19" s="6"/>
      <c r="E19" s="11"/>
      <c r="F19" s="11">
        <f t="shared" si="0"/>
        <v>0</v>
      </c>
      <c r="G19" s="12"/>
    </row>
    <row r="20" spans="1:7" x14ac:dyDescent="0.3">
      <c r="A20" t="s">
        <v>30</v>
      </c>
      <c r="B20" s="6"/>
      <c r="C20" s="6"/>
      <c r="D20" s="6"/>
      <c r="E20" s="11"/>
      <c r="F20" s="11">
        <f t="shared" si="0"/>
        <v>0</v>
      </c>
      <c r="G20" s="12"/>
    </row>
    <row r="21" spans="1:7" x14ac:dyDescent="0.3">
      <c r="A21" t="s">
        <v>31</v>
      </c>
      <c r="B21" s="6"/>
      <c r="C21" s="6"/>
      <c r="D21" s="6"/>
      <c r="E21" s="11"/>
      <c r="F21" s="11">
        <f t="shared" si="0"/>
        <v>0</v>
      </c>
      <c r="G21" s="12"/>
    </row>
    <row r="22" spans="1:7" x14ac:dyDescent="0.3">
      <c r="A22" s="16" t="s">
        <v>65</v>
      </c>
      <c r="B22" s="16"/>
      <c r="C22" s="16"/>
      <c r="D22" s="16"/>
      <c r="E22" s="3"/>
      <c r="F22" s="9">
        <f>'2. Projectkosten'!C15</f>
        <v>0</v>
      </c>
    </row>
    <row r="23" spans="1:7" x14ac:dyDescent="0.3">
      <c r="A23" s="3"/>
      <c r="B23" s="3"/>
      <c r="C23" s="3"/>
      <c r="D23" s="3"/>
      <c r="E23" s="3"/>
      <c r="F23" s="9"/>
    </row>
  </sheetData>
  <protectedRanges>
    <protectedRange sqref="B12:E21 G12:G21" name="Bereik6"/>
  </protectedRanges>
  <mergeCells count="3">
    <mergeCell ref="A22:D22"/>
    <mergeCell ref="A4:G4"/>
    <mergeCell ref="A6:G9"/>
  </mergeCells>
  <conditionalFormatting sqref="E12:E21">
    <cfRule type="expression" dxfId="7" priority="1">
      <formula>AND(ISNUMBER(E12),E12&gt;149.09)</formula>
    </cfRule>
  </conditionalFormatting>
  <conditionalFormatting sqref="F22">
    <cfRule type="expression" dxfId="6" priority="2">
      <formula>AND(ISNUMBER(F22),F22=0)</formula>
    </cfRule>
    <cfRule type="expression" dxfId="5" priority="4">
      <formula>AND(ISNUMBER(F22),F22&lt;&gt;SUM(F12:F21))</formula>
    </cfRule>
    <cfRule type="expression" dxfId="4" priority="5">
      <formula>AND(ISNUMBER(F22),F22=SUM(F12:F21))</formula>
    </cfRule>
  </conditionalFormatting>
  <dataValidations count="1">
    <dataValidation type="list" allowBlank="1" showInputMessage="1" showErrorMessage="1" sqref="G12:G21" xr:uid="{16290316-9F4A-4271-9A58-D87458F7507A}">
      <formula1>$I$12:$I$13</formula1>
    </dataValidation>
  </dataValidation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4247C2-E19C-4CA2-A41A-40FAAE6CDC0D}">
  <dimension ref="A4:I22"/>
  <sheetViews>
    <sheetView workbookViewId="0">
      <selection activeCell="A6" sqref="A6:G8"/>
    </sheetView>
  </sheetViews>
  <sheetFormatPr defaultRowHeight="14" x14ac:dyDescent="0.3"/>
  <cols>
    <col min="2" max="2" width="37.08203125" customWidth="1"/>
    <col min="3" max="3" width="52.33203125" customWidth="1"/>
    <col min="4" max="4" width="10.75" customWidth="1"/>
    <col min="5" max="5" width="16.25" customWidth="1"/>
    <col min="6" max="6" width="17.33203125" customWidth="1"/>
    <col min="7" max="7" width="19.58203125" customWidth="1"/>
    <col min="9" max="9" width="8.58203125" hidden="1" customWidth="1"/>
  </cols>
  <sheetData>
    <row r="4" spans="1:9" x14ac:dyDescent="0.3">
      <c r="A4" s="17" t="s">
        <v>66</v>
      </c>
      <c r="B4" s="17"/>
      <c r="C4" s="17"/>
      <c r="D4" s="17"/>
      <c r="E4" s="17"/>
      <c r="F4" s="17"/>
      <c r="G4" s="17"/>
    </row>
    <row r="6" spans="1:9" ht="14.15" customHeight="1" x14ac:dyDescent="0.3">
      <c r="A6" s="18" t="s">
        <v>75</v>
      </c>
      <c r="B6" s="18"/>
      <c r="C6" s="18"/>
      <c r="D6" s="18"/>
      <c r="E6" s="18"/>
      <c r="F6" s="18"/>
      <c r="G6" s="18"/>
    </row>
    <row r="7" spans="1:9" ht="14.15" customHeight="1" x14ac:dyDescent="0.3">
      <c r="A7" s="18"/>
      <c r="B7" s="18"/>
      <c r="C7" s="18"/>
      <c r="D7" s="18"/>
      <c r="E7" s="18"/>
      <c r="F7" s="18"/>
      <c r="G7" s="18"/>
    </row>
    <row r="8" spans="1:9" ht="14.15" customHeight="1" x14ac:dyDescent="0.3">
      <c r="A8" s="18"/>
      <c r="B8" s="18"/>
      <c r="C8" s="18"/>
      <c r="D8" s="18"/>
      <c r="E8" s="18"/>
      <c r="F8" s="18"/>
      <c r="G8" s="18"/>
    </row>
    <row r="10" spans="1:9" ht="28" x14ac:dyDescent="0.3">
      <c r="A10" s="3" t="s">
        <v>12</v>
      </c>
      <c r="B10" s="4" t="s">
        <v>67</v>
      </c>
      <c r="C10" s="4" t="s">
        <v>68</v>
      </c>
      <c r="D10" s="4" t="s">
        <v>61</v>
      </c>
      <c r="E10" s="4" t="s">
        <v>69</v>
      </c>
      <c r="F10" s="4" t="s">
        <v>55</v>
      </c>
      <c r="G10" s="3" t="s">
        <v>70</v>
      </c>
    </row>
    <row r="11" spans="1:9" x14ac:dyDescent="0.3">
      <c r="A11" t="s">
        <v>16</v>
      </c>
      <c r="B11" s="6"/>
      <c r="C11" s="6"/>
      <c r="D11" s="6"/>
      <c r="E11" s="11"/>
      <c r="F11" s="11">
        <f>D11*E11</f>
        <v>0</v>
      </c>
      <c r="G11" s="12"/>
      <c r="I11" t="s">
        <v>71</v>
      </c>
    </row>
    <row r="12" spans="1:9" x14ac:dyDescent="0.3">
      <c r="A12" t="s">
        <v>19</v>
      </c>
      <c r="B12" s="6"/>
      <c r="C12" s="6"/>
      <c r="D12" s="6"/>
      <c r="E12" s="11"/>
      <c r="F12" s="11">
        <f t="shared" ref="F12:F20" si="0">D12*E12</f>
        <v>0</v>
      </c>
      <c r="G12" s="12"/>
      <c r="I12" t="s">
        <v>72</v>
      </c>
    </row>
    <row r="13" spans="1:9" x14ac:dyDescent="0.3">
      <c r="A13" t="s">
        <v>22</v>
      </c>
      <c r="B13" s="6"/>
      <c r="C13" s="6"/>
      <c r="D13" s="6"/>
      <c r="E13" s="11"/>
      <c r="F13" s="11">
        <f t="shared" si="0"/>
        <v>0</v>
      </c>
      <c r="G13" s="12"/>
    </row>
    <row r="14" spans="1:9" x14ac:dyDescent="0.3">
      <c r="A14" t="s">
        <v>25</v>
      </c>
      <c r="B14" s="6"/>
      <c r="C14" s="6"/>
      <c r="D14" s="6"/>
      <c r="E14" s="11"/>
      <c r="F14" s="11">
        <f t="shared" si="0"/>
        <v>0</v>
      </c>
      <c r="G14" s="12"/>
    </row>
    <row r="15" spans="1:9" x14ac:dyDescent="0.3">
      <c r="A15" t="s">
        <v>26</v>
      </c>
      <c r="B15" s="6"/>
      <c r="C15" s="6"/>
      <c r="D15" s="6"/>
      <c r="E15" s="11"/>
      <c r="F15" s="11">
        <f t="shared" si="0"/>
        <v>0</v>
      </c>
      <c r="G15" s="12"/>
    </row>
    <row r="16" spans="1:9" x14ac:dyDescent="0.3">
      <c r="A16" t="s">
        <v>27</v>
      </c>
      <c r="B16" s="6"/>
      <c r="C16" s="6"/>
      <c r="D16" s="6"/>
      <c r="E16" s="11"/>
      <c r="F16" s="11">
        <f t="shared" si="0"/>
        <v>0</v>
      </c>
      <c r="G16" s="12"/>
    </row>
    <row r="17" spans="1:7" x14ac:dyDescent="0.3">
      <c r="A17" t="s">
        <v>28</v>
      </c>
      <c r="B17" s="6"/>
      <c r="C17" s="6"/>
      <c r="D17" s="6"/>
      <c r="E17" s="11"/>
      <c r="F17" s="11">
        <f t="shared" si="0"/>
        <v>0</v>
      </c>
      <c r="G17" s="12"/>
    </row>
    <row r="18" spans="1:7" x14ac:dyDescent="0.3">
      <c r="A18" t="s">
        <v>29</v>
      </c>
      <c r="B18" s="6"/>
      <c r="C18" s="6"/>
      <c r="D18" s="6"/>
      <c r="E18" s="11"/>
      <c r="F18" s="11">
        <f t="shared" si="0"/>
        <v>0</v>
      </c>
      <c r="G18" s="12"/>
    </row>
    <row r="19" spans="1:7" x14ac:dyDescent="0.3">
      <c r="A19" t="s">
        <v>30</v>
      </c>
      <c r="B19" s="6"/>
      <c r="C19" s="6"/>
      <c r="D19" s="6"/>
      <c r="E19" s="11"/>
      <c r="F19" s="11">
        <f t="shared" si="0"/>
        <v>0</v>
      </c>
      <c r="G19" s="12"/>
    </row>
    <row r="20" spans="1:7" x14ac:dyDescent="0.3">
      <c r="A20" t="s">
        <v>31</v>
      </c>
      <c r="B20" s="6"/>
      <c r="C20" s="6"/>
      <c r="D20" s="6"/>
      <c r="E20" s="11"/>
      <c r="F20" s="11">
        <f t="shared" si="0"/>
        <v>0</v>
      </c>
      <c r="G20" s="12"/>
    </row>
    <row r="21" spans="1:7" x14ac:dyDescent="0.3">
      <c r="A21" s="16" t="s">
        <v>73</v>
      </c>
      <c r="B21" s="16"/>
      <c r="C21" s="16"/>
      <c r="D21" s="16"/>
      <c r="E21" s="3"/>
      <c r="F21" s="9">
        <f>'2. Projectkosten'!C16</f>
        <v>0</v>
      </c>
    </row>
    <row r="22" spans="1:7" x14ac:dyDescent="0.3">
      <c r="A22" s="3"/>
      <c r="B22" s="3"/>
      <c r="C22" s="3"/>
      <c r="D22" s="3"/>
      <c r="E22" s="3"/>
      <c r="F22" s="9"/>
    </row>
  </sheetData>
  <protectedRanges>
    <protectedRange sqref="B11:E20 G11:G20" name="Bereik7"/>
  </protectedRanges>
  <mergeCells count="3">
    <mergeCell ref="A4:G4"/>
    <mergeCell ref="A21:D21"/>
    <mergeCell ref="A6:G8"/>
  </mergeCells>
  <conditionalFormatting sqref="E11:E20">
    <cfRule type="expression" dxfId="3" priority="2">
      <formula>AND(ISNUMBER(E11),E11&gt;22)</formula>
    </cfRule>
  </conditionalFormatting>
  <conditionalFormatting sqref="F21">
    <cfRule type="expression" dxfId="2" priority="1">
      <formula>AND(ISNUMBER(F21),F21=0)</formula>
    </cfRule>
    <cfRule type="expression" dxfId="1" priority="3">
      <formula>AND(ISNUMBER(F21),F21&lt;&gt;SUM(F11:F20))</formula>
    </cfRule>
    <cfRule type="expression" dxfId="0" priority="4">
      <formula>AND(ISNUMBER(F21),F21=SUM(F11:F20))</formula>
    </cfRule>
  </conditionalFormatting>
  <dataValidations count="1">
    <dataValidation type="list" allowBlank="1" showInputMessage="1" showErrorMessage="1" sqref="G11:G20" xr:uid="{8BC3ECAA-CD63-4CFD-A063-FE5789FCD641}">
      <formula1>$I$11:$I$12</formula1>
    </dataValidation>
  </dataValidation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KeywordTaxHTField xmlns="c8dcc22e-d1e8-437e-82e1-d82d8641214c">
      <Terms xmlns="http://schemas.microsoft.com/office/infopath/2007/PartnerControls"/>
    </TaxKeywordTaxHTField>
    <ic7bc0bece1c448f8ceec46a4675dd9b xmlns="c8dcc22e-d1e8-437e-82e1-d82d8641214c">
      <Terms xmlns="http://schemas.microsoft.com/office/infopath/2007/PartnerControls"/>
    </ic7bc0bece1c448f8ceec46a4675dd9b>
    <TaxCatchAll xmlns="c8dcc22e-d1e8-437e-82e1-d82d8641214c">
      <Value>230</Value>
    </TaxCatchAll>
    <lcf76f155ced4ddcb4097134ff3c332f xmlns="233bf334-b381-4ae3-8b3e-fa791c5e6362">
      <Terms xmlns="http://schemas.microsoft.com/office/infopath/2007/PartnerControls"/>
    </lcf76f155ced4ddcb4097134ff3c332f>
    <pfBehandelaar xmlns="c8dcc22e-d1e8-437e-82e1-d82d8641214c">
      <UserInfo>
        <DisplayName/>
        <AccountId xsi:nil="true"/>
        <AccountType/>
      </UserInfo>
    </pfBehandelaar>
    <_dlc_DocId xmlns="c8dcc22e-d1e8-437e-82e1-d82d8641214c">PF00-878292508-28910</_dlc_DocId>
    <_dlc_DocIdUrl xmlns="c8dcc22e-d1e8-437e-82e1-d82d8641214c">
      <Url>https://fryslan.sharepoint.com/sites/subsidies/_layouts/15/DocIdRedir.aspx?ID=PF00-878292508-28910</Url>
      <Description>PF00-878292508-28910</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BasisArchiefDocument" ma:contentTypeID="0x010100ACB23D82E564BA4F845A28018CE9564600F6624C0796B15447A80DFEFC77C5132A" ma:contentTypeVersion="18" ma:contentTypeDescription="" ma:contentTypeScope="" ma:versionID="1419408e939989fdaec968ad1033da0b">
  <xsd:schema xmlns:xsd="http://www.w3.org/2001/XMLSchema" xmlns:xs="http://www.w3.org/2001/XMLSchema" xmlns:p="http://schemas.microsoft.com/office/2006/metadata/properties" xmlns:ns2="c8dcc22e-d1e8-437e-82e1-d82d8641214c" xmlns:ns4="c8dcc22e-d1e8-437e-82e1-d82d8641214c" xmlns:ns5="233bf334-b381-4ae3-8b3e-fa791c5e6362" targetNamespace="http://schemas.microsoft.com/office/2006/metadata/properties" ma:root="true" ma:fieldsID="4ec21ab90bde053989415ef6f4129922" ns4:_="" ns5:_="">
    <xsd:import namespace="c8dcc22e-d1e8-437e-82e1-d82d8641214c"/>
    <xsd:import namespace="c8dcc22e-d1e8-437e-82e1-d82d8641214c"/>
    <xsd:import namespace="233bf334-b381-4ae3-8b3e-fa791c5e6362"/>
    <xsd:element name="properties">
      <xsd:complexType>
        <xsd:sequence>
          <xsd:element name="documentManagement">
            <xsd:complexType>
              <xsd:all>
                <xsd:element ref="ns2:pfBehandelaar" minOccurs="0"/>
                <xsd:element ref="ns2:ic7bc0bece1c448f8ceec46a4675dd9b" minOccurs="0"/>
                <xsd:element ref="ns4:_dlc_DocId" minOccurs="0"/>
                <xsd:element ref="ns4:_dlc_DocIdUrl" minOccurs="0"/>
                <xsd:element ref="ns4:_dlc_DocIdPersistId" minOccurs="0"/>
                <xsd:element ref="ns4:TaxCatchAllLabel" minOccurs="0"/>
                <xsd:element ref="ns4:TaxCatchAll" minOccurs="0"/>
                <xsd:element ref="ns4:TaxKeywordTaxHTField" minOccurs="0"/>
                <xsd:element ref="ns5:MediaServiceAutoKeyPoints" minOccurs="0"/>
                <xsd:element ref="ns5:MediaServiceKeyPoints" minOccurs="0"/>
                <xsd:element ref="ns4:SharedWithUsers" minOccurs="0"/>
                <xsd:element ref="ns4:SharedWithDetails" minOccurs="0"/>
                <xsd:element ref="ns5:MediaLengthInSeconds"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dcc22e-d1e8-437e-82e1-d82d8641214c" elementFormDefault="qualified">
    <xsd:import namespace="http://schemas.microsoft.com/office/2006/documentManagement/types"/>
    <xsd:import namespace="http://schemas.microsoft.com/office/infopath/2007/PartnerControls"/>
    <xsd:element name="pfBehandelaar" ma:index="3" nillable="true" ma:displayName="Behandelaar" ma:list="UserInfo" ma:SharePointGroup="0" ma:internalName="pfBehandelaa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c7bc0bece1c448f8ceec46a4675dd9b" ma:index="11" nillable="true" ma:taxonomy="true" ma:internalName="ic7bc0bece1c448f8ceec46a4675dd9b" ma:taxonomyFieldName="pfDocumenttype" ma:displayName="Documenttype" ma:default="" ma:fieldId="{2c7bc0be-ce1c-448f-8cee-c46a4675dd9b}" ma:sspId="eaf9897b-199b-4c07-af7a-d0a2188f11c6" ma:termSetId="08e72d5c-b052-48bd-8ede-97584e8557c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8dcc22e-d1e8-437e-82e1-d82d8641214c" elementFormDefault="qualified">
    <xsd:import namespace="http://schemas.microsoft.com/office/2006/documentManagement/types"/>
    <xsd:import namespace="http://schemas.microsoft.com/office/infopath/2007/PartnerControls"/>
    <xsd:element name="_dlc_DocId" ma:index="12" nillable="true" ma:displayName="Waarde van de document-id" ma:description="De waarde van de document-id die aan dit item is toegewezen." ma:internalName="_dlc_DocId" ma:readOnly="true">
      <xsd:simpleType>
        <xsd:restriction base="dms:Text"/>
      </xsd:simpleType>
    </xsd:element>
    <xsd:element name="_dlc_DocIdUrl" ma:index="13"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4" nillable="true" ma:displayName="Id blijven behouden" ma:description="Id behouden tijdens toevoegen." ma:hidden="true" ma:internalName="_dlc_DocIdPersistId" ma:readOnly="true">
      <xsd:simpleType>
        <xsd:restriction base="dms:Boolean"/>
      </xsd:simpleType>
    </xsd:element>
    <xsd:element name="TaxCatchAllLabel" ma:index="15" nillable="true" ma:displayName="Taxonomy Catch All Column1" ma:hidden="true" ma:list="{0000e11b-1189-4a4a-ba45-57dda8a97381}" ma:internalName="TaxCatchAllLabel" ma:readOnly="true" ma:showField="CatchAllDataLabel" ma:web="c8dcc22e-d1e8-437e-82e1-d82d8641214c">
      <xsd:complexType>
        <xsd:complexContent>
          <xsd:extension base="dms:MultiChoiceLookup">
            <xsd:sequence>
              <xsd:element name="Value" type="dms:Lookup" maxOccurs="unbounded" minOccurs="0" nillable="true"/>
            </xsd:sequence>
          </xsd:extension>
        </xsd:complexContent>
      </xsd:complexType>
    </xsd:element>
    <xsd:element name="TaxCatchAll" ma:index="16" nillable="true" ma:displayName="Taxonomy Catch All Column" ma:hidden="true" ma:list="{0000e11b-1189-4a4a-ba45-57dda8a97381}" ma:internalName="TaxCatchAll" ma:showField="CatchAllData" ma:web="c8dcc22e-d1e8-437e-82e1-d82d8641214c">
      <xsd:complexType>
        <xsd:complexContent>
          <xsd:extension base="dms:MultiChoiceLookup">
            <xsd:sequence>
              <xsd:element name="Value" type="dms:Lookup" maxOccurs="unbounded" minOccurs="0" nillable="true"/>
            </xsd:sequence>
          </xsd:extension>
        </xsd:complexContent>
      </xsd:complexType>
    </xsd:element>
    <xsd:element name="TaxKeywordTaxHTField" ma:index="17" nillable="true" ma:taxonomy="true" ma:internalName="TaxKeywordTaxHTField" ma:taxonomyFieldName="TaxKeyword" ma:displayName="Ondernemingstrefwoorden" ma:fieldId="{23f27201-bee3-471e-b2e7-b64fd8b7ca38}" ma:taxonomyMulti="true" ma:sspId="eaf9897b-199b-4c07-af7a-d0a2188f11c6" ma:termSetId="00000000-0000-0000-0000-000000000000" ma:anchorId="00000000-0000-0000-0000-000000000000" ma:open="true" ma:isKeyword="true">
      <xsd:complexType>
        <xsd:sequence>
          <xsd:element ref="pc:Terms" minOccurs="0" maxOccurs="1"/>
        </xsd:sequence>
      </xsd:complexType>
    </xsd:element>
    <xsd:element name="SharedWithUsers" ma:index="20"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3bf334-b381-4ae3-8b3e-fa791c5e6362" elementFormDefault="qualified">
    <xsd:import namespace="http://schemas.microsoft.com/office/2006/documentManagement/types"/>
    <xsd:import namespace="http://schemas.microsoft.com/office/infopath/2007/PartnerControls"/>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2" nillable="true" ma:displayName="MediaLengthInSeconds" ma:hidden="true"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Afbeeldingtags" ma:readOnly="false" ma:fieldId="{5cf76f15-5ced-4ddc-b409-7134ff3c332f}" ma:taxonomyMulti="true" ma:sspId="eaf9897b-199b-4c07-af7a-d0a2188f11c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Inhoudstype"/>
        <xsd:element ref="dc:title" minOccurs="0" maxOccurs="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66E5686-8C60-4C8F-B56C-46713AD58FA6}">
  <ds:schemaRefs>
    <ds:schemaRef ds:uri="http://schemas.microsoft.com/sharepoint/v3/contenttype/forms"/>
  </ds:schemaRefs>
</ds:datastoreItem>
</file>

<file path=customXml/itemProps2.xml><?xml version="1.0" encoding="utf-8"?>
<ds:datastoreItem xmlns:ds="http://schemas.openxmlformats.org/officeDocument/2006/customXml" ds:itemID="{CB85E04A-3F73-4B21-908C-5C0A6D24B696}">
  <ds:schemaRefs>
    <ds:schemaRef ds:uri="http://schemas.microsoft.com/office/2006/metadata/properties"/>
    <ds:schemaRef ds:uri="http://schemas.microsoft.com/office/infopath/2007/PartnerControls"/>
    <ds:schemaRef ds:uri="c8dcc22e-d1e8-437e-82e1-d82d8641214c"/>
    <ds:schemaRef ds:uri="233bf334-b381-4ae3-8b3e-fa791c5e6362"/>
  </ds:schemaRefs>
</ds:datastoreItem>
</file>

<file path=customXml/itemProps3.xml><?xml version="1.0" encoding="utf-8"?>
<ds:datastoreItem xmlns:ds="http://schemas.openxmlformats.org/officeDocument/2006/customXml" ds:itemID="{39B99C2D-680B-4246-9699-E607CB4D38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dcc22e-d1e8-437e-82e1-d82d8641214c"/>
    <ds:schemaRef ds:uri="233bf334-b381-4ae3-8b3e-fa791c5e63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59211C6-9185-4D8F-AD07-C72A4209091C}">
  <ds:schemaRefs>
    <ds:schemaRef ds:uri="http://schemas.microsoft.com/sharepoint/events"/>
  </ds:schemaRefs>
</ds:datastoreItem>
</file>

<file path=docMetadata/LabelInfo.xml><?xml version="1.0" encoding="utf-8"?>
<clbl:labelList xmlns:clbl="http://schemas.microsoft.com/office/2020/mipLabelMetadata">
  <clbl:label id="{414deb5b-d7df-4aea-a025-380c90e4e717}" enabled="0" method="" siteId="{414deb5b-d7df-4aea-a025-380c90e4e71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7</vt:i4>
      </vt:variant>
    </vt:vector>
  </HeadingPairs>
  <TitlesOfParts>
    <vt:vector size="7" baseType="lpstr">
      <vt:lpstr>1. Algemene projectgegevens</vt:lpstr>
      <vt:lpstr>2. Projectkosten</vt:lpstr>
      <vt:lpstr>3. Projectinkomsten</vt:lpstr>
      <vt:lpstr>4. Controle berekening</vt:lpstr>
      <vt:lpstr>5. Specificatie personeel</vt:lpstr>
      <vt:lpstr>6. Specificatie externe inhuur</vt:lpstr>
      <vt:lpstr>7. Specificatie vrijwilligers</vt:lpstr>
    </vt:vector>
  </TitlesOfParts>
  <Manager/>
  <Company>Provincie Fryslan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Bente Bruining</dc:creator>
  <cp:keywords/>
  <dc:description/>
  <cp:lastModifiedBy>Jong, Mirjam de</cp:lastModifiedBy>
  <cp:revision/>
  <dcterms:created xsi:type="dcterms:W3CDTF">2025-10-23T07:07:45Z</dcterms:created>
  <dcterms:modified xsi:type="dcterms:W3CDTF">2026-06-04T09:33:37Z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0x010100ACB23D82E564BA4F845A28018CE9564600F6624C0796B15447A80DFEFC77C5132A</vt:lpwstr>
  </property>
  <property fmtid="{D5CDD505-2E9C-101B-9397-08002B2CF9AE}" pid="3" name="g613eed44ffa49e891404850c3b6dc2f">
    <vt:lpwstr>Team Subsidiezaken 2|a5d57703-59c1-4856-acb9-cab96f50add9</vt:lpwstr>
  </property>
  <property fmtid="{D5CDD505-2E9C-101B-9397-08002B2CF9AE}" pid="4" name="_dlc_DocIdItemGuid">
    <vt:lpwstr>778a6b6f-2e7b-44cd-8fc3-d942c4275724</vt:lpwstr>
  </property>
  <property fmtid="{D5CDD505-2E9C-101B-9397-08002B2CF9AE}" pid="5" name="TaxKeyword">
    <vt:lpwstr/>
  </property>
  <property fmtid="{D5CDD505-2E9C-101B-9397-08002B2CF9AE}" pid="6" name="MediaServiceImageTags">
    <vt:lpwstr/>
  </property>
  <property fmtid="{D5CDD505-2E9C-101B-9397-08002B2CF9AE}" pid="7" name="pfDocumenttype">
    <vt:lpwstr/>
  </property>
  <property fmtid="{D5CDD505-2E9C-101B-9397-08002B2CF9AE}" pid="8" name="pfTypeRelatie">
    <vt:lpwstr>230;#Team Subsidiezaken 2|a5d57703-59c1-4856-acb9-cab96f50add9</vt:lpwstr>
  </property>
</Properties>
</file>