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73" r:id="rId11"/>
    <p:sldId id="274" r:id="rId12"/>
    <p:sldId id="275" r:id="rId13"/>
    <p:sldId id="290" r:id="rId14"/>
    <p:sldId id="289" r:id="rId15"/>
    <p:sldId id="286" r:id="rId16"/>
    <p:sldId id="284" r:id="rId17"/>
    <p:sldId id="287" r:id="rId18"/>
    <p:sldId id="288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4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58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86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59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6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58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2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66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00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44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6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13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E7497-9DF0-4F7D-848B-F922B5E95066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463F-01AB-4224-A243-4662BBA24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70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12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51435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663440"/>
            <a:ext cx="9144000" cy="48006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640080"/>
            <a:ext cx="795528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Ondernemersfonds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Geldrop-Mierlo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594360" y="3063240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FFF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Inspiratieavond  ·  27 mei 2026  ·  De Weeffabriek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94360" y="3703320"/>
            <a:ext cx="7955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F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Samenwerking en ondernemerschap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 descr="decoratief element">
            <a:extLst>
              <a:ext uri="{FF2B5EF4-FFF2-40B4-BE49-F238E27FC236}">
                <a16:creationId xmlns:a16="http://schemas.microsoft.com/office/drawing/2014/main" id="{A89C3E34-2B94-EC46-BFA7-08D964DEB092}"/>
              </a:ext>
            </a:extLst>
          </p:cNvPr>
          <p:cNvGrpSpPr/>
          <p:nvPr/>
        </p:nvGrpSpPr>
        <p:grpSpPr>
          <a:xfrm>
            <a:off x="0" y="1"/>
            <a:ext cx="8809348" cy="1541282"/>
            <a:chOff x="0" y="0"/>
            <a:chExt cx="6774704" cy="225742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786E9DD-0FC2-3442-A209-FA7F3CC05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0190" y="655746"/>
              <a:ext cx="1734514" cy="15782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0DB0806B-4E32-DB49-84A4-0DDEA2D9C60F}"/>
                </a:ext>
              </a:extLst>
            </p:cNvPr>
            <p:cNvGrpSpPr/>
            <p:nvPr/>
          </p:nvGrpSpPr>
          <p:grpSpPr>
            <a:xfrm>
              <a:off x="0" y="0"/>
              <a:ext cx="5198227" cy="2257426"/>
              <a:chOff x="0" y="0"/>
              <a:chExt cx="5198227" cy="2257426"/>
            </a:xfrm>
          </p:grpSpPr>
          <p:sp>
            <p:nvSpPr>
              <p:cNvPr id="7" name="Vijfhoek 6">
                <a:extLst>
                  <a:ext uri="{FF2B5EF4-FFF2-40B4-BE49-F238E27FC236}">
                    <a16:creationId xmlns:a16="http://schemas.microsoft.com/office/drawing/2014/main" id="{A78C2223-78A1-5A40-BF5E-648C5E523942}"/>
                  </a:ext>
                </a:extLst>
              </p:cNvPr>
              <p:cNvSpPr/>
              <p:nvPr/>
            </p:nvSpPr>
            <p:spPr>
              <a:xfrm>
                <a:off x="769102" y="14288"/>
                <a:ext cx="4429125" cy="2243138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Vijfhoek 7">
                <a:extLst>
                  <a:ext uri="{FF2B5EF4-FFF2-40B4-BE49-F238E27FC236}">
                    <a16:creationId xmlns:a16="http://schemas.microsoft.com/office/drawing/2014/main" id="{11078381-7B69-744C-9745-D9A04F845D39}"/>
                  </a:ext>
                </a:extLst>
              </p:cNvPr>
              <p:cNvSpPr/>
              <p:nvPr/>
            </p:nvSpPr>
            <p:spPr>
              <a:xfrm>
                <a:off x="0" y="0"/>
                <a:ext cx="5029200" cy="224052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96972012-CFE3-2543-8FA9-1F9B02CEB259}"/>
              </a:ext>
            </a:extLst>
          </p:cNvPr>
          <p:cNvSpPr txBox="1"/>
          <p:nvPr/>
        </p:nvSpPr>
        <p:spPr>
          <a:xfrm>
            <a:off x="126763" y="254524"/>
            <a:ext cx="5706072" cy="4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000"/>
              </a:lnSpc>
            </a:pPr>
            <a:r>
              <a:rPr lang="nl-NL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100" b="1" dirty="0">
                <a:solidFill>
                  <a:srgbClr val="7030A0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					</a:t>
            </a:r>
            <a:endParaRPr lang="nl-NL" sz="2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0893" y="1846358"/>
            <a:ext cx="8816418" cy="355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buSzPts val="2000"/>
            </a:pPr>
            <a:r>
              <a:rPr lang="nl-NL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Dynamisch verbinden zit in ons DNA en is de rode draad </a:t>
            </a:r>
          </a:p>
          <a:p>
            <a:pPr algn="ctr" defTabSz="685800">
              <a:lnSpc>
                <a:spcPct val="107000"/>
              </a:lnSpc>
              <a:buSzPts val="2000"/>
            </a:pPr>
            <a:r>
              <a:rPr lang="nl-NL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ons denken, doen en handelen</a:t>
            </a:r>
            <a:br>
              <a:rPr lang="nl-NL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defTabSz="685800">
              <a:lnSpc>
                <a:spcPct val="107000"/>
              </a:lnSpc>
              <a:buSzPts val="2000"/>
              <a:buFont typeface="+mj-lt"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Veerkrachtige en inclusieve wijken </a:t>
            </a:r>
            <a:b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685800">
              <a:lnSpc>
                <a:spcPct val="107000"/>
              </a:lnSpc>
              <a:spcAft>
                <a:spcPts val="600"/>
              </a:spcAft>
              <a:buSzPts val="2000"/>
              <a:buFont typeface="+mj-lt"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Duurzame en Veilige wijken</a:t>
            </a:r>
            <a:b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685800">
              <a:lnSpc>
                <a:spcPct val="107000"/>
              </a:lnSpc>
              <a:spcAft>
                <a:spcPts val="600"/>
              </a:spcAft>
              <a:buSzPts val="2000"/>
              <a:buFont typeface="+mj-lt"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Economisch vitaal, toekomstbestendig &amp; een aantrekkelijk vestigingsklimaat in de wijken</a:t>
            </a:r>
          </a:p>
          <a:p>
            <a:pPr marL="342900" indent="-342900" defTabSz="685800">
              <a:lnSpc>
                <a:spcPct val="107000"/>
              </a:lnSpc>
              <a:spcAft>
                <a:spcPts val="600"/>
              </a:spcAft>
              <a:buSzPts val="2000"/>
              <a:buFont typeface="+mj-lt"/>
              <a:buAutoNum type="arabicPeriod"/>
            </a:pPr>
            <a:endParaRPr lang="nl-NL" sz="15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buSzPts val="2000"/>
            </a:pPr>
            <a:r>
              <a:rPr lang="nl-NL" sz="15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</a:p>
          <a:p>
            <a:pPr defTabSz="685800">
              <a:lnSpc>
                <a:spcPct val="107000"/>
              </a:lnSpc>
              <a:spcAft>
                <a:spcPts val="600"/>
              </a:spcAft>
              <a:buSzPts val="2000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015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 descr="decoratief element">
            <a:extLst>
              <a:ext uri="{FF2B5EF4-FFF2-40B4-BE49-F238E27FC236}">
                <a16:creationId xmlns:a16="http://schemas.microsoft.com/office/drawing/2014/main" id="{A89C3E34-2B94-EC46-BFA7-08D964DEB092}"/>
              </a:ext>
            </a:extLst>
          </p:cNvPr>
          <p:cNvGrpSpPr/>
          <p:nvPr/>
        </p:nvGrpSpPr>
        <p:grpSpPr>
          <a:xfrm>
            <a:off x="0" y="0"/>
            <a:ext cx="9073299" cy="1880648"/>
            <a:chOff x="0" y="0"/>
            <a:chExt cx="6977692" cy="225742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786E9DD-0FC2-3442-A209-FA7F3CC05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2467" y="648624"/>
              <a:ext cx="2205225" cy="15765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0DB0806B-4E32-DB49-84A4-0DDEA2D9C60F}"/>
                </a:ext>
              </a:extLst>
            </p:cNvPr>
            <p:cNvGrpSpPr/>
            <p:nvPr/>
          </p:nvGrpSpPr>
          <p:grpSpPr>
            <a:xfrm>
              <a:off x="0" y="0"/>
              <a:ext cx="5198227" cy="2257426"/>
              <a:chOff x="0" y="0"/>
              <a:chExt cx="5198227" cy="2257426"/>
            </a:xfrm>
          </p:grpSpPr>
          <p:sp>
            <p:nvSpPr>
              <p:cNvPr id="7" name="Vijfhoek 6">
                <a:extLst>
                  <a:ext uri="{FF2B5EF4-FFF2-40B4-BE49-F238E27FC236}">
                    <a16:creationId xmlns:a16="http://schemas.microsoft.com/office/drawing/2014/main" id="{A78C2223-78A1-5A40-BF5E-648C5E523942}"/>
                  </a:ext>
                </a:extLst>
              </p:cNvPr>
              <p:cNvSpPr/>
              <p:nvPr/>
            </p:nvSpPr>
            <p:spPr>
              <a:xfrm>
                <a:off x="769102" y="14288"/>
                <a:ext cx="4429125" cy="2243138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Vijfhoek 7">
                <a:extLst>
                  <a:ext uri="{FF2B5EF4-FFF2-40B4-BE49-F238E27FC236}">
                    <a16:creationId xmlns:a16="http://schemas.microsoft.com/office/drawing/2014/main" id="{11078381-7B69-744C-9745-D9A04F845D39}"/>
                  </a:ext>
                </a:extLst>
              </p:cNvPr>
              <p:cNvSpPr/>
              <p:nvPr/>
            </p:nvSpPr>
            <p:spPr>
              <a:xfrm>
                <a:off x="0" y="0"/>
                <a:ext cx="5029200" cy="224052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96972012-CFE3-2543-8FA9-1F9B02CEB259}"/>
              </a:ext>
            </a:extLst>
          </p:cNvPr>
          <p:cNvSpPr txBox="1"/>
          <p:nvPr/>
        </p:nvSpPr>
        <p:spPr>
          <a:xfrm>
            <a:off x="239721" y="428404"/>
            <a:ext cx="5776937" cy="76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07000"/>
              </a:lnSpc>
              <a:buSzPts val="2000"/>
            </a:pPr>
            <a:br>
              <a:rPr lang="nl-NL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Veerkrachtige en inclusieve wijken</a:t>
            </a:r>
          </a:p>
        </p:txBody>
      </p:sp>
      <p:sp>
        <p:nvSpPr>
          <p:cNvPr id="2" name="Rechthoek 1"/>
          <p:cNvSpPr/>
          <p:nvPr/>
        </p:nvSpPr>
        <p:spPr>
          <a:xfrm>
            <a:off x="127261" y="1880649"/>
            <a:ext cx="886591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9491" y="1290631"/>
            <a:ext cx="8766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Hanging baskets (314) en duurzame sfeerverlichting in de </a:t>
            </a:r>
            <a:r>
              <a:rPr lang="nl-NL" sz="1500" b="1" dirty="0" err="1">
                <a:solidFill>
                  <a:prstClr val="black"/>
                </a:solidFill>
                <a:latin typeface="Calibri" panose="020F0502020204030204"/>
              </a:rPr>
              <a:t>Helmondse</a:t>
            </a: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 wijken</a:t>
            </a:r>
          </a:p>
          <a:p>
            <a:pPr marL="342900" indent="-342900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Initiatieven trekkingsgerechtigden (reactief en </a:t>
            </a:r>
            <a:r>
              <a:rPr lang="nl-NL" sz="1500" b="1" dirty="0" err="1">
                <a:solidFill>
                  <a:prstClr val="black"/>
                </a:solidFill>
                <a:latin typeface="Calibri" panose="020F0502020204030204"/>
              </a:rPr>
              <a:t>pro-actief</a:t>
            </a: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) </a:t>
            </a:r>
            <a:endParaRPr lang="nl-NL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Crossovers met andere sectoren zijn essentieel: dynamische verbindingen</a:t>
            </a: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2283003-7877-C845-A62D-EFB0E5387CC4}"/>
              </a:ext>
            </a:extLst>
          </p:cNvPr>
          <p:cNvSpPr txBox="1"/>
          <p:nvPr/>
        </p:nvSpPr>
        <p:spPr>
          <a:xfrm>
            <a:off x="2285392" y="2433250"/>
            <a:ext cx="45707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54C26DE-224F-5E72-DF7E-F7C0E0449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537" y="1930990"/>
            <a:ext cx="2333490" cy="31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38175-762F-DD2D-BCCE-975E1023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78798"/>
            <a:ext cx="5615317" cy="689396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Kaders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A17AFDB1-39A5-0DE7-0C55-E9E45D0AFD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09" r="9909"/>
          <a:stretch/>
        </p:blipFill>
        <p:spPr>
          <a:xfrm>
            <a:off x="5172684" y="2361061"/>
            <a:ext cx="3971317" cy="278244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EED00B-0A1F-B533-DB44-ED2D028A9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868194"/>
            <a:ext cx="4856559" cy="4275307"/>
          </a:xfrm>
        </p:spPr>
        <p:txBody>
          <a:bodyPr>
            <a:normAutofit fontScale="92500" lnSpcReduction="1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500" b="1" dirty="0"/>
              <a:t>Er moet sprake zijn van samenwerking met andere sectoren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500" b="1" dirty="0"/>
              <a:t>In principe geen fundraising of eten en drinken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500" b="1" dirty="0"/>
              <a:t>Bestedingen in Helmond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500" b="1" dirty="0"/>
              <a:t>Geen evenementen waar je entree voor moet betalen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500" b="1" dirty="0"/>
              <a:t>Bijdrage in verhouding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500" b="1" dirty="0"/>
              <a:t>Altijd sprake van </a:t>
            </a:r>
            <a:r>
              <a:rPr lang="nl-NL" sz="1500" b="1" dirty="0" err="1"/>
              <a:t>co-financiering</a:t>
            </a:r>
            <a:endParaRPr lang="nl-NL" sz="15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500" b="1" dirty="0"/>
              <a:t>Niet structureel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500" b="1" dirty="0"/>
          </a:p>
          <a:p>
            <a:r>
              <a:rPr lang="nl-NL" sz="1500" b="1" dirty="0">
                <a:solidFill>
                  <a:srgbClr val="FF0000"/>
                </a:solidFill>
              </a:rPr>
              <a:t>We kijken graag wat wél kan.</a:t>
            </a:r>
            <a:br>
              <a:rPr lang="nl-NL" sz="1500" b="1" dirty="0">
                <a:solidFill>
                  <a:srgbClr val="FF0000"/>
                </a:solidFill>
              </a:rPr>
            </a:br>
            <a:r>
              <a:rPr lang="nl-NL" sz="1500" b="1" dirty="0">
                <a:solidFill>
                  <a:srgbClr val="FF0000"/>
                </a:solidFill>
              </a:rPr>
              <a:t>En als het niet kan, dan helpen we je.</a:t>
            </a:r>
            <a:br>
              <a:rPr lang="nl-NL" sz="1500" b="1" dirty="0">
                <a:solidFill>
                  <a:srgbClr val="FF0000"/>
                </a:solidFill>
              </a:rPr>
            </a:br>
            <a:br>
              <a:rPr lang="nl-NL" sz="1500" b="1" dirty="0">
                <a:solidFill>
                  <a:srgbClr val="FF0000"/>
                </a:solidFill>
              </a:rPr>
            </a:br>
            <a:br>
              <a:rPr lang="nl-NL" sz="1500" b="1" dirty="0">
                <a:solidFill>
                  <a:srgbClr val="FF0000"/>
                </a:solidFill>
              </a:rPr>
            </a:br>
            <a:r>
              <a:rPr lang="nl-NL" sz="1500" b="1" dirty="0">
                <a:solidFill>
                  <a:srgbClr val="FF0000"/>
                </a:solidFill>
              </a:rPr>
              <a:t>Winkeliers dragen soms wel drie keer bij: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b="1" dirty="0"/>
              <a:t>Via een opslag op de OZB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b="1" dirty="0"/>
              <a:t>contributie winkeliersvereniging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b="1" dirty="0"/>
              <a:t>en bijvoorbeeld advertentie of </a:t>
            </a:r>
            <a:br>
              <a:rPr lang="nl-NL" sz="1500" b="1" dirty="0"/>
            </a:br>
            <a:r>
              <a:rPr lang="nl-NL" sz="1500" b="1" dirty="0"/>
              <a:t>sponsoring van materialen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9DE3B4E4-1A17-3F07-BCFB-5CF1896BE807}"/>
              </a:ext>
            </a:extLst>
          </p:cNvPr>
          <p:cNvSpPr txBox="1">
            <a:spLocks/>
          </p:cNvSpPr>
          <p:nvPr/>
        </p:nvSpPr>
        <p:spPr>
          <a:xfrm>
            <a:off x="6323029" y="178797"/>
            <a:ext cx="2628851" cy="18421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5289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D8BAC-075C-854D-169E-CA4CAF5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736871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5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Voorbeelden initiatieven 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43BFA7DF-A5C8-A54D-2E55-090E29C838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59" r="10859"/>
          <a:stretch/>
        </p:blipFill>
        <p:spPr>
          <a:xfrm>
            <a:off x="5328960" y="196985"/>
            <a:ext cx="3256991" cy="257175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7D4332-7DEE-4B38-4F18-BC909EAEA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750978"/>
            <a:ext cx="5133797" cy="3195536"/>
          </a:xfrm>
        </p:spPr>
        <p:txBody>
          <a:bodyPr>
            <a:normAutofit/>
          </a:bodyPr>
          <a:lstStyle/>
          <a:p>
            <a:r>
              <a:rPr lang="nl-NL" sz="1500" b="1" dirty="0"/>
              <a:t>Speeltuinactie (Onderwijs en Detailhandel)</a:t>
            </a:r>
          </a:p>
          <a:p>
            <a:r>
              <a:rPr lang="nl-NL" sz="1500" b="1" dirty="0"/>
              <a:t>Klassiek in de tuin (Cultuur en Detailhandel/Commercie)</a:t>
            </a:r>
          </a:p>
          <a:p>
            <a:r>
              <a:rPr lang="nl-NL" sz="1500" b="1" dirty="0" err="1"/>
              <a:t>Rijpelberg</a:t>
            </a:r>
            <a:r>
              <a:rPr lang="nl-NL" sz="1500" b="1" dirty="0"/>
              <a:t> live (alles wat los en vastzit)</a:t>
            </a:r>
          </a:p>
          <a:p>
            <a:r>
              <a:rPr lang="nl-NL" sz="1500" b="1" dirty="0"/>
              <a:t>Taal en Toon (Cultuur en Onderwijs)</a:t>
            </a:r>
          </a:p>
          <a:p>
            <a:r>
              <a:rPr lang="nl-NL" sz="1500" b="1" dirty="0"/>
              <a:t>Expositie ‘grondstof’ Cacaofabriek (Cultuur en Zorg)</a:t>
            </a:r>
          </a:p>
          <a:p>
            <a:r>
              <a:rPr lang="nl-NL" sz="1500" b="1" dirty="0"/>
              <a:t>Ontbijtje voor de buren, WC de Bus (Detailhandel en Zorg)</a:t>
            </a:r>
          </a:p>
          <a:p>
            <a:r>
              <a:rPr lang="nl-NL" sz="1500" b="1" dirty="0"/>
              <a:t>De melkboer (alles wat los en vastzit)</a:t>
            </a:r>
          </a:p>
          <a:p>
            <a:r>
              <a:rPr lang="nl-NL" sz="1500" b="1" dirty="0"/>
              <a:t>Het Glazen Huis (Onderwijs, Detailhandel, Sport)</a:t>
            </a:r>
          </a:p>
          <a:p>
            <a:r>
              <a:rPr lang="nl-NL" sz="1500" b="1" dirty="0"/>
              <a:t>Sport, Pasar Maluku (Sport, Detailhandel en Onderwijs)</a:t>
            </a:r>
          </a:p>
          <a:p>
            <a:r>
              <a:rPr lang="nl-NL" sz="1500" b="1" dirty="0"/>
              <a:t>Lichtjesparade Mierlo-Hout (alles wat los en vastzit)</a:t>
            </a:r>
          </a:p>
          <a:p>
            <a:endParaRPr lang="nl-NL" sz="1500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0921B2-A2B7-9BB1-FE1B-3B0A36F2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60" y="3122579"/>
            <a:ext cx="3287213" cy="17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6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572B0-F12F-D032-5C6C-D8667F76E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 descr="decoratief element">
            <a:extLst>
              <a:ext uri="{FF2B5EF4-FFF2-40B4-BE49-F238E27FC236}">
                <a16:creationId xmlns:a16="http://schemas.microsoft.com/office/drawing/2014/main" id="{0A434072-9E73-CDE1-B2CF-973EF75A67F5}"/>
              </a:ext>
            </a:extLst>
          </p:cNvPr>
          <p:cNvGrpSpPr/>
          <p:nvPr/>
        </p:nvGrpSpPr>
        <p:grpSpPr>
          <a:xfrm>
            <a:off x="0" y="0"/>
            <a:ext cx="9073299" cy="1814627"/>
            <a:chOff x="0" y="0"/>
            <a:chExt cx="6977692" cy="225742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C121F1C-2CDC-57E1-EBED-7893C277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2467" y="648624"/>
              <a:ext cx="2205225" cy="15765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7C246F80-202F-8388-4602-BBFD21DFC084}"/>
                </a:ext>
              </a:extLst>
            </p:cNvPr>
            <p:cNvGrpSpPr/>
            <p:nvPr/>
          </p:nvGrpSpPr>
          <p:grpSpPr>
            <a:xfrm>
              <a:off x="0" y="0"/>
              <a:ext cx="5198227" cy="2257426"/>
              <a:chOff x="0" y="0"/>
              <a:chExt cx="5198227" cy="2257426"/>
            </a:xfrm>
          </p:grpSpPr>
          <p:sp>
            <p:nvSpPr>
              <p:cNvPr id="7" name="Vijfhoek 6">
                <a:extLst>
                  <a:ext uri="{FF2B5EF4-FFF2-40B4-BE49-F238E27FC236}">
                    <a16:creationId xmlns:a16="http://schemas.microsoft.com/office/drawing/2014/main" id="{535149E2-5B34-4A5E-9E5A-75799C80138E}"/>
                  </a:ext>
                </a:extLst>
              </p:cNvPr>
              <p:cNvSpPr/>
              <p:nvPr/>
            </p:nvSpPr>
            <p:spPr>
              <a:xfrm>
                <a:off x="769102" y="14288"/>
                <a:ext cx="4429125" cy="2243138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Vijfhoek 7">
                <a:extLst>
                  <a:ext uri="{FF2B5EF4-FFF2-40B4-BE49-F238E27FC236}">
                    <a16:creationId xmlns:a16="http://schemas.microsoft.com/office/drawing/2014/main" id="{6FA70126-0A6E-F354-A7CE-717AE1A4D4DB}"/>
                  </a:ext>
                </a:extLst>
              </p:cNvPr>
              <p:cNvSpPr/>
              <p:nvPr/>
            </p:nvSpPr>
            <p:spPr>
              <a:xfrm>
                <a:off x="0" y="0"/>
                <a:ext cx="5029200" cy="224052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644BD897-EE00-A5EA-CC6C-ECC8BEA1F852}"/>
              </a:ext>
            </a:extLst>
          </p:cNvPr>
          <p:cNvSpPr txBox="1"/>
          <p:nvPr/>
        </p:nvSpPr>
        <p:spPr>
          <a:xfrm>
            <a:off x="621506" y="407194"/>
            <a:ext cx="4723493" cy="83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lnSpc>
                <a:spcPct val="107000"/>
              </a:lnSpc>
              <a:buSzPts val="2000"/>
              <a:buFont typeface="+mj-lt"/>
              <a:buAutoNum type="arabicPeriod"/>
            </a:pPr>
            <a:endParaRPr lang="nl-NL" sz="2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  <a:buSzPts val="2000"/>
            </a:pPr>
            <a:r>
              <a:rPr lang="nl-NL" sz="25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Duurzaam en Veilig</a:t>
            </a:r>
            <a:endParaRPr lang="nl-NL" sz="25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B48509E-7C06-BA3B-C92E-6A6878A01C57}"/>
              </a:ext>
            </a:extLst>
          </p:cNvPr>
          <p:cNvSpPr/>
          <p:nvPr/>
        </p:nvSpPr>
        <p:spPr>
          <a:xfrm>
            <a:off x="134332" y="-586182"/>
            <a:ext cx="909215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nl-NL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l-NL" sz="1350" b="1" dirty="0">
                <a:solidFill>
                  <a:prstClr val="black"/>
                </a:solidFill>
                <a:latin typeface="Calibri" panose="020F0502020204030204"/>
              </a:rPr>
              <a:t>					 </a:t>
            </a:r>
            <a:br>
              <a:rPr lang="nl-NL" sz="135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nl-NL" sz="1350" b="1" dirty="0">
                <a:solidFill>
                  <a:prstClr val="black"/>
                </a:solidFill>
                <a:latin typeface="Calibri" panose="020F0502020204030204"/>
              </a:rPr>
              <a:t>            </a:t>
            </a:r>
            <a:r>
              <a:rPr lang="nl-NL" sz="2400" b="1" dirty="0">
                <a:solidFill>
                  <a:prstClr val="black"/>
                </a:solidFill>
                <a:latin typeface="Calibri" panose="020F0502020204030204"/>
              </a:rPr>
              <a:t>3.  </a:t>
            </a:r>
            <a:r>
              <a:rPr lang="nl-N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Economisch vitaal, toekomstbestendig </a:t>
            </a:r>
          </a:p>
          <a:p>
            <a:pPr defTabSz="685800"/>
            <a:r>
              <a:rPr lang="nl-N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&amp; aantrekkelijk vestigingsklimaat </a:t>
            </a:r>
            <a:r>
              <a:rPr lang="nl-NL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Circulariteits inventarisaties – energiescans. Toekomstbestendig Vastgoed en Kickstart Duurzame Zorg</a:t>
            </a:r>
          </a:p>
          <a:p>
            <a:pPr marL="257175" indent="-257175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Local Birds</a:t>
            </a:r>
          </a:p>
          <a:p>
            <a:pPr marL="257175" indent="-257175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Beveiligingsscans</a:t>
            </a:r>
            <a:endParaRPr lang="nl-NL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Stimuleringsbijdrage update of aanschaf camerasysteem winkelgebied </a:t>
            </a:r>
            <a:br>
              <a:rPr lang="nl-NL" sz="15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(alleen collectieve initiatieven voor de winkelgebieden)</a:t>
            </a:r>
          </a:p>
          <a:p>
            <a:pPr marL="257175" indent="-257175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Keurmerk Veilig Ondernemen</a:t>
            </a:r>
          </a:p>
          <a:p>
            <a:pPr marL="257175" indent="-257175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Aanjagen </a:t>
            </a:r>
            <a:r>
              <a:rPr lang="nl-NL" sz="1500" b="1" dirty="0" err="1">
                <a:solidFill>
                  <a:prstClr val="black"/>
                </a:solidFill>
                <a:latin typeface="Calibri" panose="020F0502020204030204"/>
              </a:rPr>
              <a:t>klimaatadaptieve</a:t>
            </a: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 initiatieven om wijkwinkelgebieden te </a:t>
            </a:r>
            <a:r>
              <a:rPr lang="nl-NL" sz="1500" b="1" dirty="0" err="1">
                <a:solidFill>
                  <a:prstClr val="black"/>
                </a:solidFill>
                <a:latin typeface="Calibri" panose="020F0502020204030204"/>
              </a:rPr>
              <a:t>vergroenen</a:t>
            </a:r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defTabSz="685800">
              <a:buFontTx/>
              <a:buAutoNum type="arabicPeriod"/>
            </a:pPr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Stimuleringsacties duurzaamheid, milieu, burgerschap -&gt; samenwerking met publiek-private partijen </a:t>
            </a:r>
            <a:br>
              <a:rPr lang="nl-NL" sz="15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nl-NL" sz="1500" dirty="0" err="1">
                <a:solidFill>
                  <a:prstClr val="black"/>
                </a:solidFill>
                <a:latin typeface="Calibri" panose="020F0502020204030204"/>
              </a:rPr>
              <a:t>co-financiering</a:t>
            </a: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 gemeente en Primair Onderwijs, aanhaken bij ‘</a:t>
            </a:r>
            <a:r>
              <a:rPr lang="nl-NL" sz="1500" dirty="0" err="1">
                <a:solidFill>
                  <a:prstClr val="black"/>
                </a:solidFill>
                <a:latin typeface="Calibri" panose="020F0502020204030204"/>
              </a:rPr>
              <a:t>Klien-it</a:t>
            </a: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’ ‘Groen4Life’ ‘</a:t>
            </a:r>
            <a:r>
              <a:rPr lang="nl-NL" sz="1500" dirty="0" err="1">
                <a:solidFill>
                  <a:prstClr val="black"/>
                </a:solidFill>
                <a:latin typeface="Calibri" panose="020F0502020204030204"/>
              </a:rPr>
              <a:t>Edutech</a:t>
            </a: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 Company).</a:t>
            </a:r>
          </a:p>
        </p:txBody>
      </p:sp>
    </p:spTree>
    <p:extLst>
      <p:ext uri="{BB962C8B-B14F-4D97-AF65-F5344CB8AC3E}">
        <p14:creationId xmlns:p14="http://schemas.microsoft.com/office/powerpoint/2010/main" val="237472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CB7F927-178D-D277-294A-4EA30D27D13F}"/>
              </a:ext>
            </a:extLst>
          </p:cNvPr>
          <p:cNvSpPr txBox="1"/>
          <p:nvPr/>
        </p:nvSpPr>
        <p:spPr>
          <a:xfrm>
            <a:off x="175098" y="124028"/>
            <a:ext cx="874030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endParaRPr lang="nl-NL" b="1" dirty="0">
              <a:solidFill>
                <a:srgbClr val="FF0000"/>
              </a:solidFill>
              <a:latin typeface="Calibri" panose="020F0502020204030204"/>
            </a:endParaRPr>
          </a:p>
          <a:p>
            <a:pPr algn="ctr" defTabSz="685800"/>
            <a:r>
              <a:rPr lang="nl-NL" b="1" dirty="0">
                <a:solidFill>
                  <a:srgbClr val="FF0000"/>
                </a:solidFill>
                <a:latin typeface="Calibri" panose="020F0502020204030204"/>
              </a:rPr>
              <a:t>Voorbeelden initiatiefnemer Wijkmanagement Helmond </a:t>
            </a:r>
          </a:p>
          <a:p>
            <a:pPr defTabSz="685800"/>
            <a:endParaRPr lang="nl-NL" sz="1500" b="1" dirty="0">
              <a:solidFill>
                <a:srgbClr val="FF0000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srgbClr val="FF0000"/>
                </a:solidFill>
                <a:latin typeface="Calibri" panose="020F0502020204030204"/>
              </a:rPr>
              <a:t>Kickstart duurzame zorg </a:t>
            </a:r>
            <a:b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</a:br>
            <a:endParaRPr lang="nl-NL" sz="15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Green Deal Thema’s: </a:t>
            </a:r>
            <a:b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vastgoed, mobiliteit, organisatieontwikkeling en bredere toekomstbestendigheid van zorg.</a:t>
            </a: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cofinanciering</a:t>
            </a:r>
          </a:p>
          <a:p>
            <a:pPr defTabSz="685800"/>
            <a:endParaRPr lang="nl-NL" sz="15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endParaRPr lang="nl-NL" sz="15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srgbClr val="FF0000"/>
                </a:solidFill>
                <a:latin typeface="Calibri" panose="020F0502020204030204"/>
              </a:rPr>
              <a:t>KVO Winkelcentrum Brouwhorst</a:t>
            </a:r>
            <a:b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-Nieuwe verbindingen en afspraken (bijvoorbeeld met gemeente)  </a:t>
            </a: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-Eerste gecertificeerde winkelcentrum in Helmond</a:t>
            </a: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-Nieuwe samenwerking met ter Aa college</a:t>
            </a: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-Vastgoed aangehaakt</a:t>
            </a: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-</a:t>
            </a:r>
            <a:r>
              <a:rPr lang="nl-NL" sz="1500" b="1" dirty="0" err="1">
                <a:solidFill>
                  <a:srgbClr val="000000"/>
                </a:solidFill>
                <a:latin typeface="Calibri" panose="020F0502020204030204"/>
              </a:rPr>
              <a:t>Klimaatadaptief</a:t>
            </a:r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 winkelcentrum</a:t>
            </a: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-Eigen initiatief ondernemers: conciërge (vrijwilligersvergoeding)</a:t>
            </a: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-Vraagstukken oppakken </a:t>
            </a:r>
          </a:p>
          <a:p>
            <a:pPr defTabSz="685800"/>
            <a:endParaRPr lang="nl-NL" sz="15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 </a:t>
            </a:r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6DE0C0-DDA8-6C37-1484-768819443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11" y="2458666"/>
            <a:ext cx="3578189" cy="268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5B1B-64BE-3259-27BE-756B5BDF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 descr="decoratief element">
            <a:extLst>
              <a:ext uri="{FF2B5EF4-FFF2-40B4-BE49-F238E27FC236}">
                <a16:creationId xmlns:a16="http://schemas.microsoft.com/office/drawing/2014/main" id="{E94F8A9C-2A22-C263-1965-95B68AB49FE0}"/>
              </a:ext>
            </a:extLst>
          </p:cNvPr>
          <p:cNvGrpSpPr/>
          <p:nvPr/>
        </p:nvGrpSpPr>
        <p:grpSpPr>
          <a:xfrm>
            <a:off x="0" y="0"/>
            <a:ext cx="9073299" cy="1814627"/>
            <a:chOff x="0" y="0"/>
            <a:chExt cx="6977692" cy="225742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015B566-0476-2D6A-CE97-2DEE39E61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2467" y="648624"/>
              <a:ext cx="2205225" cy="15765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A63E2506-CB72-E84F-852F-662A74961FEE}"/>
                </a:ext>
              </a:extLst>
            </p:cNvPr>
            <p:cNvGrpSpPr/>
            <p:nvPr/>
          </p:nvGrpSpPr>
          <p:grpSpPr>
            <a:xfrm>
              <a:off x="0" y="0"/>
              <a:ext cx="5198227" cy="2257426"/>
              <a:chOff x="0" y="0"/>
              <a:chExt cx="5198227" cy="2257426"/>
            </a:xfrm>
          </p:grpSpPr>
          <p:sp>
            <p:nvSpPr>
              <p:cNvPr id="7" name="Vijfhoek 6">
                <a:extLst>
                  <a:ext uri="{FF2B5EF4-FFF2-40B4-BE49-F238E27FC236}">
                    <a16:creationId xmlns:a16="http://schemas.microsoft.com/office/drawing/2014/main" id="{B4A0D821-1DB6-4B4E-8672-F7653510E445}"/>
                  </a:ext>
                </a:extLst>
              </p:cNvPr>
              <p:cNvSpPr/>
              <p:nvPr/>
            </p:nvSpPr>
            <p:spPr>
              <a:xfrm>
                <a:off x="769102" y="14288"/>
                <a:ext cx="4429125" cy="2243138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Vijfhoek 7">
                <a:extLst>
                  <a:ext uri="{FF2B5EF4-FFF2-40B4-BE49-F238E27FC236}">
                    <a16:creationId xmlns:a16="http://schemas.microsoft.com/office/drawing/2014/main" id="{FEC00B94-5329-6D2C-B662-6C93F7A7658F}"/>
                  </a:ext>
                </a:extLst>
              </p:cNvPr>
              <p:cNvSpPr/>
              <p:nvPr/>
            </p:nvSpPr>
            <p:spPr>
              <a:xfrm>
                <a:off x="0" y="0"/>
                <a:ext cx="5029200" cy="224052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82719B4E-3767-D3B3-37F7-3C6599D42AF8}"/>
              </a:ext>
            </a:extLst>
          </p:cNvPr>
          <p:cNvSpPr txBox="1"/>
          <p:nvPr/>
        </p:nvSpPr>
        <p:spPr>
          <a:xfrm>
            <a:off x="621506" y="407194"/>
            <a:ext cx="4723493" cy="91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07000"/>
              </a:lnSpc>
              <a:buSzPts val="2000"/>
            </a:pPr>
            <a:br>
              <a:rPr lang="nl-NL" sz="25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5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Crossovers met PM en/of CM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77759A-C280-21C6-B3E8-586A470B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15999"/>
            <a:ext cx="8001000" cy="3227502"/>
          </a:xfrm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Circulair afvalcollectief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Gratis AED trainingen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Workshop winkeldiefstalpreventie met </a:t>
            </a:r>
            <a:r>
              <a:rPr lang="nl-NL" sz="1500" b="1" dirty="0" err="1"/>
              <a:t>secret</a:t>
            </a:r>
            <a:r>
              <a:rPr lang="nl-NL" sz="1500" b="1" dirty="0"/>
              <a:t> scan (i.s.m. PVO)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Cybercrime event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Ondermijning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Workshop Starten met stoppen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City Connect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Lokale </a:t>
            </a:r>
            <a:r>
              <a:rPr lang="nl-NL" sz="1500" b="1" dirty="0" err="1"/>
              <a:t>Makersmarkt</a:t>
            </a:r>
            <a:endParaRPr lang="nl-NL" sz="1500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Workshop AI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500" b="1" dirty="0"/>
              <a:t>Warm welkom energiezuinig shoppen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3A33D1B-22FC-A9FE-D792-2AB239953FA6}"/>
              </a:ext>
            </a:extLst>
          </p:cNvPr>
          <p:cNvSpPr/>
          <p:nvPr/>
        </p:nvSpPr>
        <p:spPr>
          <a:xfrm>
            <a:off x="523188" y="1290630"/>
            <a:ext cx="63348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br>
              <a:rPr lang="nl-NL" sz="1500" b="1" dirty="0">
                <a:solidFill>
                  <a:prstClr val="black"/>
                </a:solidFill>
                <a:latin typeface="Calibri" panose="020F0502020204030204"/>
              </a:rPr>
            </a:br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40602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0D1BF-D1FB-BAA1-1C29-B77DB631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3F6C9FC-E382-1019-9DC9-9071ADD93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30887" cy="52411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5A5245C-0413-87DB-9163-31E4BCB54ECD}"/>
              </a:ext>
            </a:extLst>
          </p:cNvPr>
          <p:cNvSpPr txBox="1"/>
          <p:nvPr/>
        </p:nvSpPr>
        <p:spPr>
          <a:xfrm>
            <a:off x="1" y="0"/>
            <a:ext cx="8878922" cy="644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nl-NL" sz="3000" b="1" dirty="0">
                <a:solidFill>
                  <a:prstClr val="black"/>
                </a:solidFill>
                <a:latin typeface="Calibri" panose="020F0502020204030204"/>
              </a:rPr>
              <a:t>                                </a:t>
            </a:r>
          </a:p>
          <a:p>
            <a:pPr algn="ctr" defTabSz="685800"/>
            <a:r>
              <a:rPr lang="nl-NL" sz="3000" b="1" dirty="0">
                <a:solidFill>
                  <a:prstClr val="black"/>
                </a:solidFill>
                <a:latin typeface="Calibri" panose="020F0502020204030204"/>
              </a:rPr>
              <a:t>                              Convenant</a:t>
            </a:r>
            <a:br>
              <a:rPr lang="nl-NL" sz="30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nl-NL" sz="3000" b="1" dirty="0">
                <a:solidFill>
                  <a:prstClr val="black"/>
                </a:solidFill>
                <a:latin typeface="Calibri" panose="020F0502020204030204"/>
              </a:rPr>
              <a:t>                                 Gemeente Helmond</a:t>
            </a:r>
            <a:br>
              <a:rPr lang="nl-NL" sz="3000" b="1" dirty="0">
                <a:solidFill>
                  <a:prstClr val="black"/>
                </a:solidFill>
                <a:latin typeface="Calibri" panose="020F0502020204030204"/>
              </a:rPr>
            </a:br>
            <a:endParaRPr lang="nl-NL" sz="3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nl-NL" sz="3000" b="1" dirty="0">
                <a:solidFill>
                  <a:prstClr val="black"/>
                </a:solidFill>
                <a:latin typeface="Calibri" panose="020F0502020204030204"/>
              </a:rPr>
              <a:t>                                           </a:t>
            </a:r>
          </a:p>
          <a:p>
            <a:pPr algn="ctr" defTabSz="685800"/>
            <a:r>
              <a:rPr lang="nl-NL" sz="3000" b="1" dirty="0">
                <a:solidFill>
                  <a:prstClr val="black"/>
                </a:solidFill>
                <a:latin typeface="Calibri" panose="020F0502020204030204"/>
              </a:rPr>
              <a:t>                                  </a:t>
            </a:r>
          </a:p>
          <a:p>
            <a:pPr algn="ctr" defTabSz="685800"/>
            <a:r>
              <a:rPr lang="nl-NL" sz="3000" b="1" dirty="0">
                <a:solidFill>
                  <a:prstClr val="black"/>
                </a:solidFill>
                <a:latin typeface="Calibri" panose="020F0502020204030204"/>
              </a:rPr>
              <a:t>                               </a:t>
            </a:r>
          </a:p>
          <a:p>
            <a:pPr algn="ctr" defTabSz="685800"/>
            <a:r>
              <a:rPr lang="nl-NL" sz="3000" b="1" dirty="0">
                <a:solidFill>
                  <a:prstClr val="black"/>
                </a:solidFill>
                <a:latin typeface="Calibri" panose="020F0502020204030204"/>
              </a:rPr>
              <a:t>                                          Contactgegevens</a:t>
            </a:r>
          </a:p>
          <a:p>
            <a:pPr algn="ctr" defTabSz="685800"/>
            <a:r>
              <a:rPr lang="nl-NL" sz="2250" b="1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 </a:t>
            </a:r>
            <a:r>
              <a:rPr lang="nl-NL" sz="2250" b="1" dirty="0">
                <a:solidFill>
                  <a:srgbClr val="0070C0"/>
                </a:solidFill>
                <a:latin typeface="Calibri" panose="020F0502020204030204"/>
              </a:rPr>
              <a:t>info@wijkmanagementhelmond.nl</a:t>
            </a:r>
          </a:p>
          <a:p>
            <a:pPr algn="ctr" defTabSz="685800"/>
            <a:r>
              <a:rPr lang="nl-NL" sz="2250" b="1" dirty="0">
                <a:solidFill>
                  <a:prstClr val="black"/>
                </a:solidFill>
                <a:latin typeface="Calibri" panose="020F0502020204030204"/>
              </a:rPr>
              <a:t>					Ingrid Heusschen 06-15 44 20 54 </a:t>
            </a:r>
          </a:p>
          <a:p>
            <a:pPr algn="ctr" defTabSz="685800"/>
            <a:endParaRPr lang="nl-NL" sz="22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nl-NL" sz="3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800"/>
            <a:br>
              <a:rPr lang="nl-NL" sz="3000" b="1" dirty="0">
                <a:solidFill>
                  <a:prstClr val="black"/>
                </a:solidFill>
                <a:latin typeface="Calibri" panose="020F0502020204030204"/>
              </a:rPr>
            </a:br>
            <a:endParaRPr lang="nl-NL" sz="3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srgbClr val="000000"/>
                </a:solidFill>
                <a:latin typeface="Calibri" panose="020F0502020204030204"/>
              </a:rPr>
              <a:t> </a:t>
            </a:r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224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 kan het fonds doen? — Thema's voor Geldrop-Mierlo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11480" y="1051560"/>
            <a:ext cx="8321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Het fonds is faciliterend en vraaggestuurd. Initiatieven ontstaan vanuit de praktijk, ondernemers voeren zelf de regie.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11480" y="1490472"/>
            <a:ext cx="2011680" cy="329184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11480" y="1490472"/>
            <a:ext cx="2011680" cy="64008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21208" y="1572768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521208" y="2240280"/>
            <a:ext cx="18288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Energietransitie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circulariteit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2542032" y="1490472"/>
            <a:ext cx="2011680" cy="3291840"/>
          </a:xfrm>
          <a:prstGeom prst="rect">
            <a:avLst/>
          </a:prstGeom>
          <a:solidFill>
            <a:srgbClr val="1B2540"/>
          </a:solidFill>
          <a:ln w="12700">
            <a:solidFill>
              <a:srgbClr val="1B254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542032" y="1490472"/>
            <a:ext cx="2011680" cy="64008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651760" y="1572768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2651760" y="2240280"/>
            <a:ext cx="18288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Cofinanciering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professionalisering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672584" y="1490472"/>
            <a:ext cx="2011680" cy="3291840"/>
          </a:xfrm>
          <a:prstGeom prst="rect">
            <a:avLst/>
          </a:prstGeom>
          <a:solidFill>
            <a:srgbClr val="141C33"/>
          </a:solidFill>
          <a:ln w="12700">
            <a:solidFill>
              <a:srgbClr val="141C33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672584" y="1490472"/>
            <a:ext cx="2011680" cy="64008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82312" y="1572768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3000" dirty="0"/>
          </a:p>
        </p:txBody>
      </p:sp>
      <p:sp>
        <p:nvSpPr>
          <p:cNvPr id="18" name="Text 16"/>
          <p:cNvSpPr/>
          <p:nvPr/>
        </p:nvSpPr>
        <p:spPr>
          <a:xfrm>
            <a:off x="4782312" y="2240280"/>
            <a:ext cx="18288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Arbeidsmarkt,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talent &amp; levendigheid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803136" y="1490472"/>
            <a:ext cx="2011680" cy="3291840"/>
          </a:xfrm>
          <a:prstGeom prst="rect">
            <a:avLst/>
          </a:prstGeom>
          <a:solidFill>
            <a:srgbClr val="0E1426"/>
          </a:solidFill>
          <a:ln w="12700">
            <a:solidFill>
              <a:srgbClr val="0E1426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803136" y="1490472"/>
            <a:ext cx="2011680" cy="64008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912864" y="1572768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3000" dirty="0"/>
          </a:p>
        </p:txBody>
      </p:sp>
      <p:sp>
        <p:nvSpPr>
          <p:cNvPr id="22" name="Text 20"/>
          <p:cNvSpPr/>
          <p:nvPr/>
        </p:nvSpPr>
        <p:spPr>
          <a:xfrm>
            <a:off x="6912864" y="2240280"/>
            <a:ext cx="18288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Kennis, innovatie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digitalisering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411480" y="4864608"/>
            <a:ext cx="83210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Meer thema's: Schoon, heel &amp; veilig · Sfeer &amp; beleving · Mobiliteit · Gezondheid &amp; sport · Vergroening · Belangenbehartiging</a:t>
            </a:r>
            <a:endParaRPr lang="en-US" sz="9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Thema 1 — Energietransitie &amp; circulariteit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11480" y="1051560"/>
            <a:ext cx="8321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Individueel kom je maar tot een bepaalde hoogte. Collectieve, schaalbare oplossingen maken het echte verschil.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11480" y="1508760"/>
            <a:ext cx="1463040" cy="932688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11480" y="1508760"/>
            <a:ext cx="146304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Deurne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011680" y="1508760"/>
            <a:ext cx="6766560" cy="932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Collectieve afvalinzameling bespaarde één bedrijf ruim € 10.000. Project Groen Gas: boerenbedrijven leveren biogas aan het net. Energyport Peelland: collectief groene energie inkopen.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11480" y="2478024"/>
            <a:ext cx="8321040" cy="0"/>
          </a:xfrm>
          <a:prstGeom prst="line">
            <a:avLst/>
          </a:prstGeom>
          <a:noFill/>
          <a:ln w="6350">
            <a:solidFill>
              <a:srgbClr val="EEEEE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11480" y="2578608"/>
            <a:ext cx="1463040" cy="932688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11480" y="2578608"/>
            <a:ext cx="146304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Laarbeek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011680" y="2578608"/>
            <a:ext cx="6766560" cy="932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Inzamelrondes reststromen: bedrijven bundelen afvoer van restmateriaal. Directe kostenbesparing én lagere CO₂-voetafdruk. Schouwrondes signaleren energieverspilling op terreinen.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11480" y="3547872"/>
            <a:ext cx="8321040" cy="0"/>
          </a:xfrm>
          <a:prstGeom prst="line">
            <a:avLst/>
          </a:prstGeom>
          <a:noFill/>
          <a:ln w="6350">
            <a:solidFill>
              <a:srgbClr val="EEEEEE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11480" y="3648456"/>
            <a:ext cx="1463040" cy="932688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" y="3648456"/>
            <a:ext cx="146304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Utrecht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011680" y="3648456"/>
            <a:ext cx="6766560" cy="932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Eerste energiehub op basis van groepstransportovereenkomst (GTO) op Lage Weide — optimaal benutten van beperkte netcapaciteit.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11480" y="4709160"/>
            <a:ext cx="8321040" cy="365760"/>
          </a:xfrm>
          <a:prstGeom prst="rect">
            <a:avLst/>
          </a:prstGeom>
          <a:solidFill>
            <a:srgbClr val="FFF2CC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66928" y="4709160"/>
            <a:ext cx="8092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Geldrop-Mierlo: bewustwording aanwezig, bereidheid zichtbaar — maar structurele middelen en uitvoeringskracht ontbreken nog.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Programma van de avond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411480" y="1078992"/>
            <a:ext cx="8321040" cy="45720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11480" y="1078992"/>
            <a:ext cx="64008" cy="4572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1078992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Dagvoorzitter &amp; gespreksleider van de avond:  Rob Bogman (VNO-NCW)</a:t>
            </a:r>
            <a:endParaRPr lang="en-US" sz="13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11480" y="1600200"/>
          <a:ext cx="8321040" cy="3328416"/>
        </p:xfrm>
        <a:graphic>
          <a:graphicData uri="http://schemas.openxmlformats.org/drawingml/2006/table">
            <a:tbl>
              <a:tblPr/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Tijd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D6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Onderdeel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D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20:00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Welkom &amp; opening — wethouder Frans Stravers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20:05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Wat is een ondernemersfonds?  —  Blaauwberg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20:20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Praktijkervaringen uit Helmond  —  Ingrid Heusschen &amp; Joop Kuijpers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20:50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Wat kan het Geldrop-Mierlo bieden?  —  Blaauwberg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21:00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Panelgesprek met de zaal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21:30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Afsluiting &amp; napraten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Thema 2 — Arbeidsmarkt, talent &amp; levendigheid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11480" y="1051560"/>
            <a:ext cx="8321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Brainportregio trekt sterk aan. Hoe houd je jongeren en talent verbonden aan Geldrop-Mierlo?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11480" y="1481328"/>
            <a:ext cx="4023360" cy="3291840"/>
          </a:xfrm>
          <a:prstGeom prst="rect">
            <a:avLst/>
          </a:prstGeom>
          <a:solidFill>
            <a:srgbClr val="FFF2CC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66928" y="1572768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uitdaging voor GM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66928" y="2029968"/>
            <a:ext cx="3703320" cy="2633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Krapte op arbeidsmarkt in alle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sectoren</a:t>
            </a:r>
            <a:endParaRPr lang="en-US" sz="12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buSzPct val="100000"/>
            </a:pP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Risico: slaapgemeente — inwoners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werken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elders</a:t>
            </a:r>
          </a:p>
          <a:p>
            <a:pPr>
              <a:buSzPct val="100000"/>
            </a:pP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Jongeren vertrekken; keren niet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vanzelf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terug</a:t>
            </a:r>
            <a:endParaRPr lang="en-US" sz="12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buSzPct val="100000"/>
            </a:pP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Brainport trekt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sterk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aan</a:t>
            </a:r>
            <a:endParaRPr lang="en-US" sz="12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buSzPct val="100000"/>
            </a:pP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Noodzaak: zichtbaar werkgeverschap, levendig centrum, samenwerking onderwijs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663440" y="1481328"/>
            <a:ext cx="4114800" cy="3291840"/>
          </a:xfrm>
          <a:prstGeom prst="rect">
            <a:avLst/>
          </a:prstGeom>
          <a:solidFill>
            <a:srgbClr val="EEF2FF"/>
          </a:solidFill>
          <a:ln w="12700">
            <a:solidFill>
              <a:srgbClr val="C0CAF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28032" y="157276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 werkt elders?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828032" y="2029968"/>
            <a:ext cx="3749040" cy="2633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Deurne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Open Bedrijvenroute: ondernemers openen deuren voor talent en onderwijs. Zichtbaar werkgeverschap in eigen gemeente.
</a:t>
            </a:r>
            <a:r>
              <a:rPr lang="en-US" sz="12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Leiden / Súdwest-Fryslân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Technolab: technisch onderwijs voor basisschoolkinderen samen met bedrijven.
</a:t>
            </a:r>
            <a:r>
              <a:rPr lang="en-US" sz="12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Assen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Sportplatform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met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veel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publieke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cofinanciering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;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sportakkoord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sportcafé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coaching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vrijwilligers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sportloket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
</a:t>
            </a:r>
            <a:r>
              <a:rPr lang="en-US" sz="12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Delft</a:t>
            </a: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Entrepreneurship Day: 800+ studenten in contact met lokale werkgevers.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4" name="Text Title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nl-NL" sz="2200" b="1" dirty="0">
                <a:solidFill>
                  <a:srgbClr val="FFFFFF"/>
                </a:solidFill>
                <a:latin typeface="Calibri" pitchFamily="34" charset="0"/>
              </a:rPr>
              <a:t>Thema 3 — Cofinanciering</a:t>
            </a:r>
            <a:endParaRPr lang="nl-NL" sz="2200" dirty="0"/>
          </a:p>
        </p:txBody>
      </p:sp>
      <p:sp>
        <p:nvSpPr>
          <p:cNvPr id="5" name="Text Sub"/>
          <p:cNvSpPr/>
          <p:nvPr/>
        </p:nvSpPr>
        <p:spPr>
          <a:xfrm>
            <a:off x="411480" y="1040000"/>
            <a:ext cx="832104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nl-NL" sz="1300" b="1" dirty="0">
                <a:solidFill>
                  <a:srgbClr val="212C4C"/>
                </a:solidFill>
                <a:latin typeface="Calibri" pitchFamily="34" charset="0"/>
              </a:rPr>
              <a:t>Fondsen kunnen veel cofinanciering aantrekken</a:t>
            </a:r>
            <a:endParaRPr lang="nl-NL" sz="1300" dirty="0"/>
          </a:p>
        </p:txBody>
      </p:sp>
      <p:sp>
        <p:nvSpPr>
          <p:cNvPr id="6" name="Shape Box"/>
          <p:cNvSpPr/>
          <p:nvPr/>
        </p:nvSpPr>
        <p:spPr>
          <a:xfrm>
            <a:off x="411480" y="1508760"/>
            <a:ext cx="8321040" cy="120000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</a:ln>
        </p:spPr>
      </p:sp>
      <p:sp>
        <p:nvSpPr>
          <p:cNvPr id="7" name="Text CaseLabel"/>
          <p:cNvSpPr/>
          <p:nvPr/>
        </p:nvSpPr>
        <p:spPr>
          <a:xfrm>
            <a:off x="594360" y="1550000"/>
            <a:ext cx="3400000" cy="3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nl-NL" sz="1300" b="1" dirty="0">
                <a:solidFill>
                  <a:srgbClr val="FFF2CC"/>
                </a:solidFill>
                <a:latin typeface="Calibri" pitchFamily="34" charset="0"/>
              </a:rPr>
              <a:t>Praktijkvoorbeeld: Smart Synergy Helmond</a:t>
            </a:r>
            <a:endParaRPr lang="nl-NL" sz="1300" dirty="0"/>
          </a:p>
        </p:txBody>
      </p:sp>
      <p:sp>
        <p:nvSpPr>
          <p:cNvPr id="8" name="Text CaseDesc"/>
          <p:cNvSpPr/>
          <p:nvPr/>
        </p:nvSpPr>
        <p:spPr>
          <a:xfrm>
            <a:off x="594360" y="1900000"/>
            <a:ext cx="3400000" cy="760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nl-NL" sz="1100" dirty="0">
                <a:solidFill>
                  <a:srgbClr val="FFFFFF"/>
                </a:solidFill>
                <a:latin typeface="Calibri" pitchFamily="34" charset="0"/>
              </a:rPr>
              <a:t>Energietransitie bedrijventerreinen Helmond. Warmtenet, proceswaterfabriek, industriele symbiose. Uitgevoerd door SBH + gemeente Helmond.</a:t>
            </a:r>
            <a:endParaRPr lang="nl-NL" sz="1100" dirty="0"/>
          </a:p>
        </p:txBody>
      </p:sp>
      <p:sp>
        <p:nvSpPr>
          <p:cNvPr id="9" name="Divider"/>
          <p:cNvSpPr/>
          <p:nvPr/>
        </p:nvSpPr>
        <p:spPr>
          <a:xfrm>
            <a:off x="4200000" y="1560000"/>
            <a:ext cx="38000" cy="11000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10" name="Text FinLabel"/>
          <p:cNvSpPr/>
          <p:nvPr/>
        </p:nvSpPr>
        <p:spPr>
          <a:xfrm>
            <a:off x="4380000" y="1550000"/>
            <a:ext cx="4200000" cy="3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nl-NL" sz="1300" dirty="0"/>
          </a:p>
        </p:txBody>
      </p:sp>
      <p:sp>
        <p:nvSpPr>
          <p:cNvPr id="11" name="Text Bedrag"/>
          <p:cNvSpPr/>
          <p:nvPr/>
        </p:nvSpPr>
        <p:spPr>
          <a:xfrm>
            <a:off x="4380000" y="1900000"/>
            <a:ext cx="4200000" cy="760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nl-NL" sz="2800" b="1" dirty="0">
                <a:solidFill>
                  <a:srgbClr val="FFC000"/>
                </a:solidFill>
                <a:latin typeface="Calibri" pitchFamily="34" charset="0"/>
              </a:rPr>
              <a:t>€ 365.000 </a:t>
            </a:r>
            <a:r>
              <a:rPr lang="nl-NL" sz="2800" b="1" dirty="0">
                <a:solidFill>
                  <a:srgbClr val="FFC000"/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nl-NL" sz="2800" b="1" dirty="0">
                <a:solidFill>
                  <a:srgbClr val="FFC000"/>
                </a:solidFill>
                <a:latin typeface="Calibri" pitchFamily="34" charset="0"/>
              </a:rPr>
              <a:t>€ 1,7 mln.</a:t>
            </a:r>
            <a:endParaRPr lang="nl-NL" sz="2800" dirty="0"/>
          </a:p>
          <a:p>
            <a:r>
              <a:rPr lang="nl-NL" sz="1100" dirty="0">
                <a:solidFill>
                  <a:srgbClr val="808080"/>
                </a:solidFill>
                <a:latin typeface="Calibri" pitchFamily="34" charset="0"/>
              </a:rPr>
              <a:t>Iedere private euro </a:t>
            </a:r>
            <a:r>
              <a:rPr lang="nl-NL" sz="1100" dirty="0" err="1">
                <a:solidFill>
                  <a:srgbClr val="808080"/>
                </a:solidFill>
                <a:latin typeface="Calibri" pitchFamily="34" charset="0"/>
              </a:rPr>
              <a:t>gematch</a:t>
            </a:r>
            <a:r>
              <a:rPr lang="nl-NL" sz="1100" dirty="0">
                <a:solidFill>
                  <a:srgbClr val="808080"/>
                </a:solidFill>
                <a:latin typeface="Calibri" pitchFamily="34" charset="0"/>
              </a:rPr>
              <a:t> met ruim </a:t>
            </a:r>
            <a:r>
              <a:rPr lang="nl-NL" sz="1100" b="1" dirty="0">
                <a:solidFill>
                  <a:srgbClr val="808080"/>
                </a:solidFill>
                <a:latin typeface="Calibri" pitchFamily="34" charset="0"/>
              </a:rPr>
              <a:t>€ </a:t>
            </a:r>
            <a:r>
              <a:rPr lang="nl-NL" sz="1100" dirty="0">
                <a:solidFill>
                  <a:srgbClr val="808080"/>
                </a:solidFill>
                <a:latin typeface="Calibri" pitchFamily="34" charset="0"/>
              </a:rPr>
              <a:t>4,65 publieke cofinanciering</a:t>
            </a:r>
            <a:endParaRPr lang="nl-NL" sz="1100" dirty="0">
              <a:solidFill>
                <a:srgbClr val="808080"/>
              </a:solidFill>
            </a:endParaRPr>
          </a:p>
        </p:txBody>
      </p:sp>
      <p:sp>
        <p:nvSpPr>
          <p:cNvPr id="12" name="Text ReqTitle"/>
          <p:cNvSpPr/>
          <p:nvPr/>
        </p:nvSpPr>
        <p:spPr>
          <a:xfrm>
            <a:off x="411480" y="2860000"/>
            <a:ext cx="8321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nl-NL" sz="1400" b="1" dirty="0">
                <a:solidFill>
                  <a:srgbClr val="212C4C"/>
                </a:solidFill>
                <a:latin typeface="Calibri" pitchFamily="34" charset="0"/>
              </a:rPr>
              <a:t>Wat externe financiers vereisen:</a:t>
            </a:r>
            <a:endParaRPr lang="nl-NL" sz="1400" dirty="0"/>
          </a:p>
        </p:txBody>
      </p:sp>
      <p:sp>
        <p:nvSpPr>
          <p:cNvPr id="13" name="Dot1"/>
          <p:cNvSpPr/>
          <p:nvPr/>
        </p:nvSpPr>
        <p:spPr>
          <a:xfrm>
            <a:off x="438912" y="3290000"/>
            <a:ext cx="201168" cy="20116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14" name="Text B1"/>
          <p:cNvSpPr/>
          <p:nvPr/>
        </p:nvSpPr>
        <p:spPr>
          <a:xfrm>
            <a:off x="749808" y="3272000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nl-NL" sz="1300" dirty="0">
                <a:solidFill>
                  <a:srgbClr val="212C4C"/>
                </a:solidFill>
                <a:latin typeface="Calibri" pitchFamily="34" charset="0"/>
              </a:rPr>
              <a:t>Aantoonbaar collectief met georganiseerde achterban</a:t>
            </a:r>
            <a:endParaRPr lang="nl-NL" sz="1300" dirty="0"/>
          </a:p>
        </p:txBody>
      </p:sp>
      <p:sp>
        <p:nvSpPr>
          <p:cNvPr id="15" name="Dot2"/>
          <p:cNvSpPr/>
          <p:nvPr/>
        </p:nvSpPr>
        <p:spPr>
          <a:xfrm>
            <a:off x="438912" y="3620000"/>
            <a:ext cx="201168" cy="20116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16" name="Text B2"/>
          <p:cNvSpPr/>
          <p:nvPr/>
        </p:nvSpPr>
        <p:spPr>
          <a:xfrm>
            <a:off x="749808" y="3602000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nl-NL" sz="1300" dirty="0">
                <a:solidFill>
                  <a:srgbClr val="212C4C"/>
                </a:solidFill>
                <a:latin typeface="Calibri" pitchFamily="34" charset="0"/>
              </a:rPr>
              <a:t>Lokale cofinanciering beschikbaar</a:t>
            </a:r>
            <a:endParaRPr lang="nl-NL" sz="1300" dirty="0"/>
          </a:p>
        </p:txBody>
      </p:sp>
      <p:sp>
        <p:nvSpPr>
          <p:cNvPr id="17" name="Dot3"/>
          <p:cNvSpPr/>
          <p:nvPr/>
        </p:nvSpPr>
        <p:spPr>
          <a:xfrm>
            <a:off x="438912" y="3950000"/>
            <a:ext cx="201168" cy="20116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18" name="Text B3"/>
          <p:cNvSpPr/>
          <p:nvPr/>
        </p:nvSpPr>
        <p:spPr>
          <a:xfrm>
            <a:off x="749808" y="3932000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nl-NL" sz="1300" dirty="0">
                <a:solidFill>
                  <a:srgbClr val="212C4C"/>
                </a:solidFill>
                <a:latin typeface="Calibri" pitchFamily="34" charset="0"/>
              </a:rPr>
              <a:t>Professionele ondersteuning en continuiteit aanwezig</a:t>
            </a:r>
            <a:endParaRPr lang="nl-NL" sz="1300" dirty="0"/>
          </a:p>
        </p:txBody>
      </p:sp>
      <p:sp>
        <p:nvSpPr>
          <p:cNvPr id="19" name="Text Footer"/>
          <p:cNvSpPr/>
          <p:nvPr/>
        </p:nvSpPr>
        <p:spPr>
          <a:xfrm>
            <a:off x="411480" y="4450000"/>
            <a:ext cx="8321040" cy="35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nl-NL" sz="1000" i="1" dirty="0">
                <a:solidFill>
                  <a:srgbClr val="808080"/>
                </a:solidFill>
                <a:latin typeface="Calibri" pitchFamily="34" charset="0"/>
              </a:rPr>
              <a:t>Potentiele partners: Provincie Noord-Brabant - Brainport - Rijk - EU (OPZuid). Geen automatisme; vereist voorbereiding en organisatie.</a:t>
            </a:r>
            <a:endParaRPr lang="nl-NL" sz="1000" dirty="0"/>
          </a:p>
        </p:txBody>
      </p:sp>
      <p:sp>
        <p:nvSpPr>
          <p:cNvPr id="20" name="Text BW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</a:rPr>
              <a:t>Blaauwberg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financiële basis — OZB-opslag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11480" y="1051560"/>
            <a:ext cx="8321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Via een beperkte opslag op de OZB voor niet-woningen ontstaat een stabiele, structurele financieringsbron.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11480" y="1508760"/>
            <a:ext cx="4023360" cy="16459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11480" y="1508760"/>
            <a:ext cx="4023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€ 80</a:t>
            </a:r>
            <a:endParaRPr lang="en-US" sz="6000" dirty="0"/>
          </a:p>
        </p:txBody>
      </p:sp>
      <p:sp>
        <p:nvSpPr>
          <p:cNvPr id="9" name="Text 7"/>
          <p:cNvSpPr/>
          <p:nvPr/>
        </p:nvSpPr>
        <p:spPr>
          <a:xfrm>
            <a:off x="411480" y="2514600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€ 100.000 WOZ-waarde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709160" y="1508760"/>
            <a:ext cx="4023360" cy="164592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09160" y="1508760"/>
            <a:ext cx="4023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~€ 560.000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4709160" y="2514600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verwachte jaarlijkse fondsopbrengst</a:t>
            </a:r>
            <a:endParaRPr lang="en-US" sz="1300" dirty="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11480" y="3273552"/>
          <a:ext cx="8321040" cy="1499616"/>
        </p:xfrm>
        <a:graphic>
          <a:graphicData uri="http://schemas.openxmlformats.org/drawingml/2006/table">
            <a:tbl>
              <a:tblPr/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Herkomst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C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Opbrengst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C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Aandeel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Bedrijventerreinen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€ 228.000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40%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Kern Geldrop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€ 223.000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39%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Kern Mierlo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€ 115.000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212C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11"/>
          <p:cNvSpPr/>
          <p:nvPr/>
        </p:nvSpPr>
        <p:spPr>
          <a:xfrm>
            <a:off x="411480" y="4937760"/>
            <a:ext cx="8321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Verdeling over eigenaren (55%) en gebruikers (45%). Schattingen op basis van WOZ-bestand peildatum 1 jan 2025.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Trekkingsrechten — geld volgt de betaler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11480" y="1051560"/>
            <a:ext cx="8321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Wie betaalt, heeft zeggenschap. Dat is het kernprincipe achter trekkingsrechten.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11480" y="1481328"/>
            <a:ext cx="832104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Gebieden of groepen betalers behouden (een deel van) de zeggenschap over het geld dat zij inleggen. Zij besteden dit aan activiteiten die voor hun gebied of sector relevant zijn.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11480" y="2423160"/>
            <a:ext cx="2743200" cy="1691640"/>
          </a:xfrm>
          <a:prstGeom prst="rect">
            <a:avLst/>
          </a:prstGeom>
          <a:solidFill>
            <a:srgbClr val="FFF2CC"/>
          </a:solidFill>
          <a:ln w="19050">
            <a:solidFill>
              <a:srgbClr val="FFC00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11480" y="2423160"/>
            <a:ext cx="2743200" cy="64008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39496" y="2523744"/>
            <a:ext cx="24871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Gebiedsgebonden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39496" y="2962656"/>
            <a:ext cx="2487168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Bedrijventerreinen, centrum Geldrop, centrum Mierlo, buitengebied — elk met eigen agenda en budget.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291840" y="2423160"/>
            <a:ext cx="2743200" cy="1691640"/>
          </a:xfrm>
          <a:prstGeom prst="rect">
            <a:avLst/>
          </a:prstGeom>
          <a:solidFill>
            <a:srgbClr val="FFF2CC"/>
          </a:solidFill>
          <a:ln w="19050">
            <a:solidFill>
              <a:srgbClr val="FFC00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291840" y="2423160"/>
            <a:ext cx="2743200" cy="64008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419856" y="2523744"/>
            <a:ext cx="24871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Sectoraal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419856" y="2962656"/>
            <a:ext cx="2487168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Onderwijs, sport, zorg, horeca — eigen thematische activiteiten binnen het fonds.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6172200" y="2423160"/>
            <a:ext cx="2743200" cy="1691640"/>
          </a:xfrm>
          <a:prstGeom prst="rect">
            <a:avLst/>
          </a:prstGeom>
          <a:solidFill>
            <a:srgbClr val="212C4C"/>
          </a:solidFill>
          <a:ln w="19050">
            <a:solidFill>
              <a:srgbClr val="212C4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172200" y="2423160"/>
            <a:ext cx="2743200" cy="64008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300216" y="2523744"/>
            <a:ext cx="248716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Gemeentebreed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300216" y="2962656"/>
            <a:ext cx="2487168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Gezamenlijke investeringen die de hele gemeente ten goede komen — gedeeld gefinanceerd.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11480" y="4251960"/>
            <a:ext cx="8321040" cy="822960"/>
          </a:xfrm>
          <a:prstGeom prst="rect">
            <a:avLst/>
          </a:prstGeom>
          <a:solidFill>
            <a:srgbClr val="FFF2CC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66928" y="4297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de praktijk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566928" y="461772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exacte invulling van de trekkingsrechten wordt in de volgende fase nader uitgewerkt — samen met alle betrokken partijen. Vaste trekkingsgerechtigden zijn nu nog niet vastgesteld.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212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51435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3" name="Text Title"/>
          <p:cNvSpPr/>
          <p:nvPr/>
        </p:nvSpPr>
        <p:spPr>
          <a:xfrm>
            <a:off x="594360" y="300000"/>
            <a:ext cx="7955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nl-NL" sz="3200" b="1" dirty="0">
                <a:solidFill>
                  <a:srgbClr val="FFFFFF"/>
                </a:solidFill>
                <a:latin typeface="Calibri" pitchFamily="34" charset="0"/>
              </a:rPr>
              <a:t>Panelgesprek met de zaal</a:t>
            </a:r>
            <a:endParaRPr lang="nl-NL" sz="3200" dirty="0"/>
          </a:p>
        </p:txBody>
      </p:sp>
      <p:sp>
        <p:nvSpPr>
          <p:cNvPr id="4" name="Text Sub"/>
          <p:cNvSpPr/>
          <p:nvPr/>
        </p:nvSpPr>
        <p:spPr>
          <a:xfrm>
            <a:off x="594360" y="980000"/>
            <a:ext cx="7955280" cy="38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nl-NL" sz="1600" dirty="0">
                <a:solidFill>
                  <a:srgbClr val="FFC000"/>
                </a:solidFill>
                <a:latin typeface="Calibri" pitchFamily="34" charset="0"/>
              </a:rPr>
              <a:t>Onder leiding van Rob Bogman (VNO-NCW)</a:t>
            </a:r>
            <a:endParaRPr lang="nl-NL" sz="1600" dirty="0"/>
          </a:p>
        </p:txBody>
      </p:sp>
      <p:sp>
        <p:nvSpPr>
          <p:cNvPr id="5" name="Shape Q1"/>
          <p:cNvSpPr/>
          <p:nvPr/>
        </p:nvSpPr>
        <p:spPr>
          <a:xfrm>
            <a:off x="502920" y="1520000"/>
            <a:ext cx="411480" cy="41148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6" name="Text Q1Nr"/>
          <p:cNvSpPr/>
          <p:nvPr/>
        </p:nvSpPr>
        <p:spPr>
          <a:xfrm>
            <a:off x="502920" y="15200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nl-NL" sz="1400" b="1" dirty="0">
                <a:solidFill>
                  <a:srgbClr val="212C4C"/>
                </a:solidFill>
                <a:latin typeface="Calibri" pitchFamily="34" charset="0"/>
              </a:rPr>
              <a:t>1</a:t>
            </a:r>
            <a:endParaRPr lang="nl-NL" sz="1400" dirty="0"/>
          </a:p>
        </p:txBody>
      </p:sp>
      <p:sp>
        <p:nvSpPr>
          <p:cNvPr id="7" name="Text Q1"/>
          <p:cNvSpPr/>
          <p:nvPr/>
        </p:nvSpPr>
        <p:spPr>
          <a:xfrm>
            <a:off x="1051560" y="1556000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nl-NL" sz="1400" dirty="0">
                <a:solidFill>
                  <a:srgbClr val="FFFFFF"/>
                </a:solidFill>
                <a:latin typeface="Calibri" pitchFamily="34" charset="0"/>
              </a:rPr>
              <a:t>Herkent u de kansen die een ondernemersfonds kan bieden?</a:t>
            </a:r>
            <a:endParaRPr lang="nl-NL" sz="1400" dirty="0"/>
          </a:p>
        </p:txBody>
      </p:sp>
      <p:sp>
        <p:nvSpPr>
          <p:cNvPr id="8" name="Shape Q2"/>
          <p:cNvSpPr/>
          <p:nvPr/>
        </p:nvSpPr>
        <p:spPr>
          <a:xfrm>
            <a:off x="502920" y="2096000"/>
            <a:ext cx="411480" cy="41148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9" name="Text Q2Nr"/>
          <p:cNvSpPr/>
          <p:nvPr/>
        </p:nvSpPr>
        <p:spPr>
          <a:xfrm>
            <a:off x="502920" y="20960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nl-NL" sz="1400" b="1" dirty="0">
                <a:solidFill>
                  <a:srgbClr val="212C4C"/>
                </a:solidFill>
                <a:latin typeface="Calibri" pitchFamily="34" charset="0"/>
              </a:rPr>
              <a:t>2</a:t>
            </a:r>
            <a:endParaRPr lang="nl-NL" sz="1400" dirty="0"/>
          </a:p>
        </p:txBody>
      </p:sp>
      <p:sp>
        <p:nvSpPr>
          <p:cNvPr id="10" name="Text Q2"/>
          <p:cNvSpPr/>
          <p:nvPr/>
        </p:nvSpPr>
        <p:spPr>
          <a:xfrm>
            <a:off x="1051560" y="2132000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nl-NL" sz="1400" dirty="0">
                <a:solidFill>
                  <a:srgbClr val="FFFFFF"/>
                </a:solidFill>
                <a:latin typeface="Calibri" pitchFamily="34" charset="0"/>
              </a:rPr>
              <a:t>Welke thema’s spreken u het meest aan?</a:t>
            </a:r>
            <a:endParaRPr lang="nl-NL" sz="1400" dirty="0"/>
          </a:p>
        </p:txBody>
      </p:sp>
      <p:sp>
        <p:nvSpPr>
          <p:cNvPr id="11" name="Shape Q3"/>
          <p:cNvSpPr/>
          <p:nvPr/>
        </p:nvSpPr>
        <p:spPr>
          <a:xfrm>
            <a:off x="502920" y="2672000"/>
            <a:ext cx="411480" cy="41148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12" name="Text Q3Nr"/>
          <p:cNvSpPr/>
          <p:nvPr/>
        </p:nvSpPr>
        <p:spPr>
          <a:xfrm>
            <a:off x="502920" y="26720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nl-NL" sz="1400" b="1" dirty="0">
                <a:solidFill>
                  <a:srgbClr val="212C4C"/>
                </a:solidFill>
                <a:latin typeface="Calibri" pitchFamily="34" charset="0"/>
              </a:rPr>
              <a:t>3</a:t>
            </a:r>
            <a:endParaRPr lang="nl-NL" sz="1400" dirty="0"/>
          </a:p>
        </p:txBody>
      </p:sp>
      <p:sp>
        <p:nvSpPr>
          <p:cNvPr id="13" name="Text Q3"/>
          <p:cNvSpPr/>
          <p:nvPr/>
        </p:nvSpPr>
        <p:spPr>
          <a:xfrm>
            <a:off x="1051560" y="2708000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nl-NL" sz="1400" dirty="0">
                <a:solidFill>
                  <a:srgbClr val="FFFFFF"/>
                </a:solidFill>
                <a:latin typeface="Calibri" pitchFamily="34" charset="0"/>
              </a:rPr>
              <a:t>Wat heeft u nodig om hierin mee te doen?</a:t>
            </a:r>
            <a:endParaRPr lang="nl-NL" sz="1400" dirty="0"/>
          </a:p>
        </p:txBody>
      </p:sp>
      <p:sp>
        <p:nvSpPr>
          <p:cNvPr id="14" name="Shape Q4"/>
          <p:cNvSpPr/>
          <p:nvPr/>
        </p:nvSpPr>
        <p:spPr>
          <a:xfrm>
            <a:off x="502920" y="3248000"/>
            <a:ext cx="411480" cy="41148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</p:sp>
      <p:sp>
        <p:nvSpPr>
          <p:cNvPr id="15" name="Text Q4Nr"/>
          <p:cNvSpPr/>
          <p:nvPr/>
        </p:nvSpPr>
        <p:spPr>
          <a:xfrm>
            <a:off x="502920" y="32480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nl-NL" sz="1400" b="1" dirty="0">
                <a:solidFill>
                  <a:srgbClr val="212C4C"/>
                </a:solidFill>
                <a:latin typeface="Calibri" pitchFamily="34" charset="0"/>
              </a:rPr>
              <a:t>4</a:t>
            </a:r>
            <a:endParaRPr lang="nl-NL" sz="1400" dirty="0"/>
          </a:p>
        </p:txBody>
      </p:sp>
      <p:sp>
        <p:nvSpPr>
          <p:cNvPr id="16" name="Text Q4"/>
          <p:cNvSpPr/>
          <p:nvPr/>
        </p:nvSpPr>
        <p:spPr>
          <a:xfrm>
            <a:off x="1051560" y="3284000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nl-NL" sz="1400" dirty="0">
                <a:solidFill>
                  <a:srgbClr val="FFFFFF"/>
                </a:solidFill>
                <a:latin typeface="Calibri" pitchFamily="34" charset="0"/>
              </a:rPr>
              <a:t>Welke randvoorwaarden zijn voor u essentieel?</a:t>
            </a:r>
            <a:endParaRPr lang="nl-NL" sz="1400" dirty="0"/>
          </a:p>
        </p:txBody>
      </p:sp>
      <p:sp>
        <p:nvSpPr>
          <p:cNvPr id="17" name="Text Footer"/>
          <p:cNvSpPr/>
          <p:nvPr/>
        </p:nvSpPr>
        <p:spPr>
          <a:xfrm>
            <a:off x="502920" y="4300000"/>
            <a:ext cx="7955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nl-NL" sz="1400" i="1" dirty="0">
                <a:solidFill>
                  <a:srgbClr val="FFF2CC"/>
                </a:solidFill>
                <a:latin typeface="Calibri" pitchFamily="34" charset="0"/>
              </a:rPr>
              <a:t>Ruimte voor vragen, ervaringen en ideeen uit de zaal</a:t>
            </a:r>
            <a:endParaRPr lang="nl-NL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212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51435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480560"/>
            <a:ext cx="9144000" cy="66294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777240"/>
            <a:ext cx="7955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Dank voor uw komst!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594360" y="2011680"/>
            <a:ext cx="7955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594360" y="3108960"/>
            <a:ext cx="7955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 Manders  ·  Sandy de Wit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94360" y="4507992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1500" dirty="0"/>
          </a:p>
        </p:txBody>
      </p:sp>
      <p:sp>
        <p:nvSpPr>
          <p:cNvPr id="8" name="Text Email"/>
          <p:cNvSpPr/>
          <p:nvPr/>
        </p:nvSpPr>
        <p:spPr>
          <a:xfrm>
            <a:off x="594360" y="3566040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nl-NL" sz="1400" dirty="0">
                <a:solidFill>
                  <a:srgbClr val="FFF2CC"/>
                </a:solidFill>
                <a:latin typeface="Calibri" pitchFamily="34" charset="0"/>
              </a:rPr>
              <a:t>robmanders@blaauwberg.nl  ·  sandydewit@blaauwberg.nl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Samenwerking als DNA van de regio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6995160" y="3621024"/>
            <a:ext cx="1737360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Oriëntatie Ondernemersfonds Geldrop-Mierlo</a:t>
            </a:r>
            <a:endParaRPr lang="en-US" sz="1100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827F575B-7AAE-5721-D88E-F6C3FB7C799D}"/>
              </a:ext>
            </a:extLst>
          </p:cNvPr>
          <p:cNvSpPr/>
          <p:nvPr/>
        </p:nvSpPr>
        <p:spPr>
          <a:xfrm>
            <a:off x="594361" y="1239665"/>
            <a:ext cx="521208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Oost-Brabant: een </a:t>
            </a:r>
            <a:r>
              <a:rPr lang="en-US" sz="1500" b="1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lange</a:t>
            </a:r>
            <a:r>
              <a:rPr lang="en-US" sz="15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b="1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traditie</a:t>
            </a:r>
            <a:endParaRPr lang="en-US" sz="1500" b="1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 de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schrale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zandgronden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leerden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dorpen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vroeg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samen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werken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Schaarste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maakt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vindingrijk en noodzaakt tot samenwerking.</a:t>
            </a:r>
            <a:endParaRPr lang="en-US" sz="1500" dirty="0"/>
          </a:p>
          <a:p>
            <a:pPr marL="0" indent="0">
              <a:buNone/>
            </a:pPr>
            <a:r>
              <a:rPr lang="en-US" sz="7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augustus 1897</a:t>
            </a: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oprichting van de eerste kredietcoöperatie van Nederland in Geldrop. Voorloper van de Rabobank. Kernprincipe: zelfhulp, samen sparen, elkaar steunen.</a:t>
            </a:r>
            <a:endParaRPr lang="en-US" sz="1500" dirty="0"/>
          </a:p>
          <a:p>
            <a:pPr marL="0" indent="0">
              <a:buNone/>
            </a:pPr>
            <a:r>
              <a:rPr lang="en-US" sz="7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marL="0" indent="0">
              <a:buNone/>
            </a:pPr>
            <a:r>
              <a:rPr lang="en-US" sz="13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Diezelfde mentaliteit is herkenbaar in de Brainportregio van vandaag. De omstandigheden zijn veranderd; de kern is gelijk gebleven.</a:t>
            </a:r>
            <a:endParaRPr lang="en-US" sz="1500" dirty="0"/>
          </a:p>
          <a:p>
            <a:pPr marL="0" indent="0">
              <a:buNone/>
            </a:pPr>
            <a:r>
              <a:rPr lang="en-US" sz="9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marL="0" indent="0">
              <a:buNone/>
            </a:pPr>
            <a:r>
              <a:rPr lang="en-US" sz="1500" b="1" i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"Eendracht maakt macht"</a:t>
            </a:r>
            <a:endParaRPr lang="en-US" sz="1500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BB0990DB-4FFE-E263-C69C-1877C9FC1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230" y="1717112"/>
            <a:ext cx="3053096" cy="2103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 is een ondernemersfonds?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11480" y="1097280"/>
            <a:ext cx="8321040" cy="160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 gemeentebreed investeringsfonds </a:t>
            </a:r>
            <a:r>
              <a:rPr lang="en-US" sz="14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 en door ondernemers en maatschappelijk middenveld.
</a:t>
            </a: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Gefinancierd via een kleine opslag op de OZB voor niet-woningen</a:t>
            </a:r>
            <a:r>
              <a:rPr lang="en-US" sz="14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eigenaren én gebruikers dragen naar rato bij.
De gemeente staat op afstand. De betalers voeren zelf de regie.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11480" y="2834640"/>
            <a:ext cx="4114800" cy="146304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11480" y="2834640"/>
            <a:ext cx="4114800" cy="7315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76072" y="2944368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Non-interventie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76072" y="3438144"/>
            <a:ext cx="37490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gemeente stuurt niet op inhoud of organisatie van het fonds.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754880" y="2834640"/>
            <a:ext cx="4114800" cy="146304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754880" y="2834640"/>
            <a:ext cx="4114800" cy="7315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919472" y="2944368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Non-substitutie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919472" y="3438144"/>
            <a:ext cx="37490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Het fonds vervangt geen publieke taken van de gemeente.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Landelijke praktijk: circa 50 fondsen in heel Nederland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11480" y="1078992"/>
            <a:ext cx="5029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Bestaande fondsen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11480" y="1495044"/>
            <a:ext cx="2873829" cy="36046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Leiden • Utrecht • Leeuwarden • Groningen • Dordrecht • Heerlen • </a:t>
            </a:r>
            <a:r>
              <a:rPr lang="en-US" sz="11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Helmond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Alkmaar • Delft • Meppel • Súdwest-Fryslân • Heerde • </a:t>
            </a:r>
            <a:r>
              <a:rPr lang="en-US" sz="11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Westerveld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Beverwijk • Culemborg • Houten • Den Helder • Enkhuizen • Medemblik • Assen • Uithoorn • Nieuwkoop • Katwijk • Bodegraven-Reeuwijk • Pijnacker-Nootdorp • Twenterand • </a:t>
            </a:r>
            <a:r>
              <a:rPr lang="en-US" sz="11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Laarbeek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</a:t>
            </a:r>
            <a:r>
              <a:rPr lang="en-US" sz="11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Deurne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Best • Harlingen • Gouda • Heerenveen • Amstelveen • Gorinchem •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Ridderkerk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</a:t>
            </a:r>
            <a:r>
              <a:rPr lang="en-US" sz="1100" b="1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Sliedrecht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Hardinxveld-Giessendam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Alblasserdam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Hendrik-Ido-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Ambacht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Zwijndrecht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Terschelling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Schiermonnikoog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Lisse •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Alblasserdam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Landgraaf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Vlaardingen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5760720" y="1078992"/>
            <a:ext cx="3017520" cy="146304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760720" y="1078992"/>
            <a:ext cx="30175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6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~50</a:t>
            </a:r>
            <a:endParaRPr lang="en-US" sz="5600" dirty="0"/>
          </a:p>
        </p:txBody>
      </p:sp>
      <p:sp>
        <p:nvSpPr>
          <p:cNvPr id="13" name="Text 11"/>
          <p:cNvSpPr/>
          <p:nvPr/>
        </p:nvSpPr>
        <p:spPr>
          <a:xfrm>
            <a:off x="5760720" y="1947672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fondsen actief in Nederland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760720" y="2697480"/>
            <a:ext cx="3017520" cy="1005840"/>
          </a:xfrm>
          <a:prstGeom prst="rect">
            <a:avLst/>
          </a:prstGeom>
          <a:solidFill>
            <a:srgbClr val="FFF2CC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870448" y="2743200"/>
            <a:ext cx="2788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Landelijk platform voor kennisdeling en samenwerking. Ieder jaar komen er fondsen bij.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760720" y="3840480"/>
            <a:ext cx="3017520" cy="77724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760720" y="3840480"/>
            <a:ext cx="3017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2005 — Leiden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"Het Leidse model"</a:t>
            </a:r>
            <a:endParaRPr lang="en-US" sz="13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FDB95A-936F-C056-F1D6-4C4FDE813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r="30000"/>
          <a:stretch/>
        </p:blipFill>
        <p:spPr bwMode="auto">
          <a:xfrm>
            <a:off x="3395037" y="2151214"/>
            <a:ext cx="1949022" cy="2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Waarom een Ondernemersfonds voor Geldrop-Mierlo?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411480" y="1170432"/>
            <a:ext cx="411480" cy="41148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11480" y="117043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941832" y="1188720"/>
            <a:ext cx="3703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Versterking bedrijventerreinen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02920" y="1664208"/>
            <a:ext cx="4023360" cy="0"/>
          </a:xfrm>
          <a:prstGeom prst="line">
            <a:avLst/>
          </a:prstGeom>
          <a:noFill/>
          <a:ln w="12700">
            <a:solidFill>
              <a:srgbClr val="FFF2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02920" y="1737360"/>
            <a:ext cx="4023360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Organisatiegraad schiet tekort. Parkmanagement en collectieve beveiliging ontbreken. Toekomstbestendigheid staat onder druk.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754880" y="1170432"/>
            <a:ext cx="411480" cy="41148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754880" y="117043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285232" y="1188720"/>
            <a:ext cx="3703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Doorontwikkeling centrumfondsen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846320" y="1664208"/>
            <a:ext cx="4023360" cy="0"/>
          </a:xfrm>
          <a:prstGeom prst="line">
            <a:avLst/>
          </a:prstGeom>
          <a:noFill/>
          <a:ln w="12700">
            <a:solidFill>
              <a:srgbClr val="FFF2C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846320" y="1737360"/>
            <a:ext cx="4023360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Reclamebelasting werkt — maar de basis is smal. Een gemeentebreed fonds betrekt vastgoedeigenaren en maatschappelijke partijen erbij.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11480" y="3072384"/>
            <a:ext cx="411480" cy="41148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11480" y="307238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41832" y="3090672"/>
            <a:ext cx="3703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Samenwerking in het buitengebied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502920" y="3566160"/>
            <a:ext cx="4023360" cy="0"/>
          </a:xfrm>
          <a:prstGeom prst="line">
            <a:avLst/>
          </a:prstGeom>
          <a:noFill/>
          <a:ln w="12700">
            <a:solidFill>
              <a:srgbClr val="FFF2C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02920" y="3639312"/>
            <a:ext cx="4023360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Groot in transitie: energie, stikstof, recreatiedruk. Deurne en Laarbeek bieden een inspirerend voorbeeld.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754880" y="3072384"/>
            <a:ext cx="411480" cy="41148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754880" y="307238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285232" y="3090672"/>
            <a:ext cx="3703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Cofinancieringskansen benutten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846320" y="3566160"/>
            <a:ext cx="4023360" cy="0"/>
          </a:xfrm>
          <a:prstGeom prst="line">
            <a:avLst/>
          </a:prstGeom>
          <a:noFill/>
          <a:ln w="12700">
            <a:solidFill>
              <a:srgbClr val="FFF2CC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846320" y="3639312"/>
            <a:ext cx="4023360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Provincie, Brainport, Rijk en EU beschikbaar — maar vereisen georganiseerde lokale cofinanciering.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60120"/>
            <a:ext cx="9144000" cy="50292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73152"/>
            <a:ext cx="832104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Concrete, zichtbare projecten — wat doen andere fondsen?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32320" y="48920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Blaauwberg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11480" y="1051560"/>
            <a:ext cx="8321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0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Praktijkvoorbeelden uit Laarbeek, Deurne, Westerveld en andere fondsen in de regio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11480" y="1463040"/>
            <a:ext cx="2011680" cy="5029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11480" y="1463040"/>
            <a:ext cx="2011680" cy="54864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02920" y="1517904"/>
            <a:ext cx="187452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Centrum &amp; recreatie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11480" y="1965960"/>
            <a:ext cx="2011680" cy="2834640"/>
          </a:xfrm>
          <a:prstGeom prst="rect">
            <a:avLst/>
          </a:prstGeom>
          <a:solidFill>
            <a:srgbClr val="FFF2CC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21208" y="2029968"/>
            <a:ext cx="1828800" cy="269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Hanging baskets &amp; sfeerverlichting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Kerstmarkt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sinterklaasintocht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Ontdek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Laarbeek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app</a:t>
            </a: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Cadeaukaart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Leegstandsbestrijding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Diverse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evenementen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542032" y="1463040"/>
            <a:ext cx="2011680" cy="5029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2542032" y="1463040"/>
            <a:ext cx="2011680" cy="54864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633472" y="1517904"/>
            <a:ext cx="187452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Terreinen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2542032" y="1965960"/>
            <a:ext cx="2011680" cy="2834640"/>
          </a:xfrm>
          <a:prstGeom prst="rect">
            <a:avLst/>
          </a:prstGeom>
          <a:solidFill>
            <a:srgbClr val="FFF2CC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651760" y="2029968"/>
            <a:ext cx="1828800" cy="269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FontTx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Schouwrondes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&amp;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professioneel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parkmanagement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bedrijvenroute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Inzamelrondes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reststromen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Beveiliging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Vergroening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HR-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netwerk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672584" y="1463040"/>
            <a:ext cx="2011680" cy="5029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672584" y="1463040"/>
            <a:ext cx="2011680" cy="54864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764024" y="1517904"/>
            <a:ext cx="187452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Maatschappelijk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672584" y="1965960"/>
            <a:ext cx="2011680" cy="2834640"/>
          </a:xfrm>
          <a:prstGeom prst="rect">
            <a:avLst/>
          </a:prstGeom>
          <a:solidFill>
            <a:srgbClr val="FFF2CC"/>
          </a:solidFill>
          <a:ln w="12700">
            <a:solidFill>
              <a:srgbClr val="FFC000"/>
            </a:solidFill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21" name="Text 19"/>
          <p:cNvSpPr/>
          <p:nvPr/>
        </p:nvSpPr>
        <p:spPr>
          <a:xfrm>
            <a:off x="4782312" y="2029968"/>
            <a:ext cx="1828800" cy="269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AED buitenkasten incl.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reanimatiecursussen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Dorpsdiner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Sportieve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culturele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evenementen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Sportcafé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maatschappelijk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café</a:t>
            </a: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Appeltaartconcerten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Braderieën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markten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6803136" y="1463040"/>
            <a:ext cx="2011680" cy="502920"/>
          </a:xfrm>
          <a:prstGeom prst="rect">
            <a:avLst/>
          </a:prstGeom>
          <a:solidFill>
            <a:srgbClr val="212C4C"/>
          </a:solidFill>
          <a:ln w="12700">
            <a:solidFill>
              <a:srgbClr val="212C4C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803136" y="1463040"/>
            <a:ext cx="2011680" cy="54864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894576" y="1517904"/>
            <a:ext cx="187452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Buitengebied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6803136" y="1965960"/>
            <a:ext cx="2011680" cy="2834640"/>
          </a:xfrm>
          <a:prstGeom prst="rect">
            <a:avLst/>
          </a:prstGeom>
          <a:solidFill>
            <a:srgbClr val="FFF2CC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912864" y="2029968"/>
            <a:ext cx="1828800" cy="269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Drones met </a:t>
            </a: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warmtebeeldcamera</a:t>
            </a: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’</a:t>
            </a:r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Groen Gas (Deurne)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Buitengebied in beeld (Deurne)</a:t>
            </a: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Boerderijdagen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Tractor Glow Ride</a:t>
            </a: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Oogstfeest</a:t>
            </a:r>
            <a:endParaRPr lang="en-US" sz="1100" dirty="0">
              <a:solidFill>
                <a:srgbClr val="212C4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212C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Kennisbijeenkomsten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12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51435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1463040"/>
            <a:ext cx="795528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Praktijkervaringen uit Helmond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1097280" y="3108960"/>
            <a:ext cx="3474720" cy="1645920"/>
          </a:xfrm>
          <a:prstGeom prst="rect">
            <a:avLst/>
          </a:prstGeom>
          <a:solidFill>
            <a:srgbClr val="192038"/>
          </a:solidFill>
          <a:ln w="19050">
            <a:solidFill>
              <a:srgbClr val="FFC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261872" y="3218688"/>
            <a:ext cx="31546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Ingrid Heusschen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1261872" y="3730752"/>
            <a:ext cx="31546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Wijkmanager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Ondernemersfonds Helmond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5303520" y="3108960"/>
            <a:ext cx="3474720" cy="1645920"/>
          </a:xfrm>
          <a:prstGeom prst="rect">
            <a:avLst/>
          </a:prstGeom>
          <a:solidFill>
            <a:srgbClr val="192038"/>
          </a:solidFill>
          <a:ln w="19050">
            <a:solidFill>
              <a:srgbClr val="FFC00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68112" y="3218688"/>
            <a:ext cx="31546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Joop Kuijpers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468112" y="3730752"/>
            <a:ext cx="31546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Voorzitter van het bestuur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Ondernemersfonds Helmond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 descr="decoratief element">
            <a:extLst>
              <a:ext uri="{FF2B5EF4-FFF2-40B4-BE49-F238E27FC236}">
                <a16:creationId xmlns:a16="http://schemas.microsoft.com/office/drawing/2014/main" id="{A89C3E34-2B94-EC46-BFA7-08D964DEB092}"/>
              </a:ext>
            </a:extLst>
          </p:cNvPr>
          <p:cNvGrpSpPr/>
          <p:nvPr/>
        </p:nvGrpSpPr>
        <p:grpSpPr>
          <a:xfrm>
            <a:off x="0" y="0"/>
            <a:ext cx="9073299" cy="1814627"/>
            <a:chOff x="0" y="0"/>
            <a:chExt cx="6977692" cy="225742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786E9DD-0FC2-3442-A209-FA7F3CC05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2467" y="648624"/>
              <a:ext cx="2205225" cy="15765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0DB0806B-4E32-DB49-84A4-0DDEA2D9C60F}"/>
                </a:ext>
              </a:extLst>
            </p:cNvPr>
            <p:cNvGrpSpPr/>
            <p:nvPr/>
          </p:nvGrpSpPr>
          <p:grpSpPr>
            <a:xfrm>
              <a:off x="0" y="0"/>
              <a:ext cx="5198227" cy="2257426"/>
              <a:chOff x="0" y="0"/>
              <a:chExt cx="5198227" cy="2257426"/>
            </a:xfrm>
          </p:grpSpPr>
          <p:sp>
            <p:nvSpPr>
              <p:cNvPr id="7" name="Vijfhoek 6">
                <a:extLst>
                  <a:ext uri="{FF2B5EF4-FFF2-40B4-BE49-F238E27FC236}">
                    <a16:creationId xmlns:a16="http://schemas.microsoft.com/office/drawing/2014/main" id="{A78C2223-78A1-5A40-BF5E-648C5E523942}"/>
                  </a:ext>
                </a:extLst>
              </p:cNvPr>
              <p:cNvSpPr/>
              <p:nvPr/>
            </p:nvSpPr>
            <p:spPr>
              <a:xfrm>
                <a:off x="769102" y="14288"/>
                <a:ext cx="4429125" cy="2243138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Vijfhoek 7">
                <a:extLst>
                  <a:ext uri="{FF2B5EF4-FFF2-40B4-BE49-F238E27FC236}">
                    <a16:creationId xmlns:a16="http://schemas.microsoft.com/office/drawing/2014/main" id="{11078381-7B69-744C-9745-D9A04F845D39}"/>
                  </a:ext>
                </a:extLst>
              </p:cNvPr>
              <p:cNvSpPr/>
              <p:nvPr/>
            </p:nvSpPr>
            <p:spPr>
              <a:xfrm>
                <a:off x="0" y="0"/>
                <a:ext cx="5029200" cy="224052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endParaRPr lang="nl-NL" sz="825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96972012-CFE3-2543-8FA9-1F9B02CEB259}"/>
              </a:ext>
            </a:extLst>
          </p:cNvPr>
          <p:cNvSpPr txBox="1"/>
          <p:nvPr/>
        </p:nvSpPr>
        <p:spPr>
          <a:xfrm>
            <a:off x="621506" y="407194"/>
            <a:ext cx="4723493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07000"/>
              </a:lnSpc>
              <a:buSzPts val="2000"/>
            </a:pPr>
            <a:r>
              <a:rPr lang="nl-NL" sz="25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Wijkmanagement Helmond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1915999"/>
            <a:ext cx="8001000" cy="3227502"/>
          </a:xfrm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endParaRPr lang="nl-NL" sz="15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nl-NL" sz="1500" dirty="0"/>
          </a:p>
        </p:txBody>
      </p:sp>
      <p:sp>
        <p:nvSpPr>
          <p:cNvPr id="2" name="Rechthoek 1"/>
          <p:cNvSpPr/>
          <p:nvPr/>
        </p:nvSpPr>
        <p:spPr>
          <a:xfrm>
            <a:off x="523188" y="1290629"/>
            <a:ext cx="63348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Voorzitter: 		Ad Klaasen, commercie</a:t>
            </a: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Secretaris: 		Robin Verleisdonk, cultuur </a:t>
            </a: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Penningmeester: 	Paul Lambrechts, sport</a:t>
            </a: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Bestuurslid: 		Cor van Rijsingen, detailhandel</a:t>
            </a: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Bestuurslid: 		Monique van Ekert, onderwijs</a:t>
            </a: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Bestuurslid: 		Tomas van Duijnhoven, zorg</a:t>
            </a: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Bestuurslid: 		Maikel Habraken, agrariërs/buitengebied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Wijkmanager: 		Ingrid Heusschen</a:t>
            </a:r>
          </a:p>
          <a:p>
            <a:pPr defTabSz="685800"/>
            <a:r>
              <a:rPr lang="nl-NL" sz="1500" b="1" dirty="0">
                <a:solidFill>
                  <a:srgbClr val="FF0000"/>
                </a:solidFill>
                <a:latin typeface="Calibri" panose="020F0502020204030204"/>
              </a:rPr>
              <a:t>			‘vastmaken wat loszit, losmaken wat vastzit’</a:t>
            </a:r>
            <a:br>
              <a:rPr lang="nl-NL" sz="1500" b="1" dirty="0">
                <a:solidFill>
                  <a:prstClr val="black"/>
                </a:solidFill>
                <a:latin typeface="Calibri" panose="020F0502020204030204"/>
              </a:rPr>
            </a:br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nl-NL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l-NL" sz="1500" b="1" dirty="0">
                <a:solidFill>
                  <a:prstClr val="black"/>
                </a:solidFill>
                <a:latin typeface="Calibri" panose="020F0502020204030204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496723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Microsoft Office PowerPoint</Application>
  <PresentationFormat>Diavoorstelling (16:9)</PresentationFormat>
  <Paragraphs>355</Paragraphs>
  <Slides>25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Office Theme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Kaders</vt:lpstr>
      <vt:lpstr>Voorbeelden initiatieven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Ondernemersfonds Geldrop-Mierlo — Inspiratieavond 27 mei 2026</dc:title>
  <dc:subject>PptxGenJS Presentation</dc:subject>
  <dc:creator>Blaauwberg</dc:creator>
  <cp:lastModifiedBy>Rob Manders</cp:lastModifiedBy>
  <cp:revision>2</cp:revision>
  <dcterms:created xsi:type="dcterms:W3CDTF">2026-05-26T11:31:12Z</dcterms:created>
  <dcterms:modified xsi:type="dcterms:W3CDTF">2026-05-27T11:54:54Z</dcterms:modified>
</cp:coreProperties>
</file>