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8" r:id="rId1"/>
    <p:sldMasterId id="2147483648" r:id="rId2"/>
  </p:sldMasterIdLst>
  <p:notesMasterIdLst>
    <p:notesMasterId r:id="rId12"/>
  </p:notesMasterIdLst>
  <p:sldIdLst>
    <p:sldId id="280" r:id="rId3"/>
    <p:sldId id="264" r:id="rId4"/>
    <p:sldId id="284" r:id="rId5"/>
    <p:sldId id="290" r:id="rId6"/>
    <p:sldId id="285" r:id="rId7"/>
    <p:sldId id="286" r:id="rId8"/>
    <p:sldId id="287" r:id="rId9"/>
    <p:sldId id="288" r:id="rId10"/>
    <p:sldId id="289" r:id="rId11"/>
  </p:sldIdLst>
  <p:sldSz cx="12192000" cy="6858000"/>
  <p:notesSz cx="6742113" cy="9872663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Zurich Win95BT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533C229-5353-463E-937E-3BE71F2FEC21}">
          <p14:sldIdLst>
            <p14:sldId id="280"/>
            <p14:sldId id="264"/>
            <p14:sldId id="284"/>
            <p14:sldId id="290"/>
          </p14:sldIdLst>
        </p14:section>
        <p14:section name="Doorakkers" id="{092138A6-FC90-4494-952F-37500A0B23FA}">
          <p14:sldIdLst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e Drieenhuijzen" initials="SD" lastIdx="1" clrIdx="0">
    <p:extLst>
      <p:ext uri="{19B8F6BF-5375-455C-9EA6-DF929625EA0E}">
        <p15:presenceInfo xmlns:p15="http://schemas.microsoft.com/office/powerpoint/2012/main" userId="c565d564c7fe15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79E"/>
    <a:srgbClr val="4BA434"/>
    <a:srgbClr val="8F97CA"/>
    <a:srgbClr val="78A2D5"/>
    <a:srgbClr val="E8EAF4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74" autoAdjust="0"/>
    <p:restoredTop sz="94678" autoAdjust="0"/>
  </p:normalViewPr>
  <p:slideViewPr>
    <p:cSldViewPr>
      <p:cViewPr varScale="1">
        <p:scale>
          <a:sx n="89" d="100"/>
          <a:sy n="89" d="100"/>
        </p:scale>
        <p:origin x="84" y="456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9EDAC-5BCC-1143-B014-66B8FDACAFAB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A60A0-17F8-9643-AC67-B8C3610C8E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01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A60A0-17F8-9643-AC67-B8C3610C8E0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93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2B021E04-71F6-C744-8F3C-EDD65D21CB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82549" y="0"/>
            <a:ext cx="12274549" cy="6858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E54CF9C-C890-3A49-A9EB-C6D3CE450766}"/>
              </a:ext>
            </a:extLst>
          </p:cNvPr>
          <p:cNvSpPr/>
          <p:nvPr userDrawn="1"/>
        </p:nvSpPr>
        <p:spPr bwMode="auto">
          <a:xfrm>
            <a:off x="287355" y="234021"/>
            <a:ext cx="11617291" cy="6389958"/>
          </a:xfrm>
          <a:prstGeom prst="rect">
            <a:avLst/>
          </a:prstGeom>
          <a:solidFill>
            <a:srgbClr val="8F97CA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Zurich Win95BT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27050" y="2420888"/>
            <a:ext cx="11137900" cy="288032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altLang="nl-NL" noProof="0" dirty="0"/>
              <a:t>Klik om de stijl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1716B1-0E98-2342-A281-A98D9FD8E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62" y="350365"/>
            <a:ext cx="4442964" cy="1397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6B814A3D-1C02-704C-8147-0A19C4572191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8579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urich Win95BT" pitchFamily="34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3015F3DC-8C2D-E04B-A6D5-053C3A747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051" y="2733636"/>
            <a:ext cx="19258581" cy="13907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3269" y="2763711"/>
            <a:ext cx="9887760" cy="1330578"/>
          </a:xfrm>
        </p:spPr>
        <p:txBody>
          <a:bodyPr anchor="t"/>
          <a:lstStyle>
            <a:lvl1pPr algn="l" fontAlgn="ctr">
              <a:defRPr sz="4000" b="0" cap="none" baseline="0">
                <a:solidFill>
                  <a:srgbClr val="58579E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D99272-27B6-5C49-8A71-4FA49AFDEB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1696" y="1"/>
            <a:ext cx="3500643" cy="15324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A74EAE0-F1F9-674C-95DE-4F612AF13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7382" y="5298880"/>
            <a:ext cx="2374407" cy="15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195C7D8-3643-2542-AFBD-33E91B325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442314" y="3864"/>
            <a:ext cx="4749687" cy="623344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27051" y="6624734"/>
            <a:ext cx="2540000" cy="188642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8CCB7B4-4AA7-C749-BBC5-E55CA8A0B838}" type="datetime1">
              <a:rPr lang="nl-NL" altLang="nl-NL" smtClean="0"/>
              <a:pPr/>
              <a:t>2-9-2025</a:t>
            </a:fld>
            <a:endParaRPr lang="en-US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624736"/>
            <a:ext cx="3860800" cy="188641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nl-NL"/>
              <a:t>Samenwerken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9124949" y="6624736"/>
            <a:ext cx="2540000" cy="188641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70EF40-C86A-4B33-8F6B-1610DC95F444}" type="slidenum">
              <a:rPr lang="en-US" altLang="nl-NL" smtClean="0"/>
              <a:pPr/>
              <a:t>‹nr.›</a:t>
            </a:fld>
            <a:endParaRPr lang="en-US" alt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EAF17FC-A5FD-1645-ACBA-57C523852A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484784"/>
            <a:ext cx="11137900" cy="1143000"/>
          </a:xfrm>
        </p:spPr>
        <p:txBody>
          <a:bodyPr/>
          <a:lstStyle>
            <a:lvl1pPr algn="l">
              <a:defRPr>
                <a:solidFill>
                  <a:srgbClr val="58579E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2409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C8A4E5BA-E7D1-5D40-9A79-2918EC3EFD19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58579E">
              <a:alpha val="1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urich Win95BT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58579E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27050" y="2708920"/>
            <a:ext cx="5467349" cy="3672408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97601" y="2708920"/>
            <a:ext cx="5467351" cy="3672408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C6DEC4-3E7D-0941-AD0F-74106A036291}" type="datetime1">
              <a:rPr lang="nl-NL" altLang="nl-NL" smtClean="0"/>
              <a:t>2-9-2025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Samenwerken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37DCD-12B5-483C-869E-9C6DF2698C5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3363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F2D1E548-478A-3D4A-815F-42A6A67C85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 rot="10800000">
            <a:off x="0" y="3212976"/>
            <a:ext cx="2777389" cy="3645023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27051" y="2671355"/>
            <a:ext cx="5469467" cy="639762"/>
          </a:xfrm>
          <a:noFill/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27051" y="3546333"/>
            <a:ext cx="5469467" cy="2734784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2671355"/>
            <a:ext cx="5469467" cy="639762"/>
          </a:xfrm>
          <a:noFill/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193367" y="3546333"/>
            <a:ext cx="5469467" cy="2734784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99873-FCAF-304D-99FB-886D76B00681}" type="datetime1">
              <a:rPr lang="nl-NL" altLang="nl-NL" smtClean="0"/>
              <a:t>2-9-2025</a:t>
            </a:fld>
            <a:endParaRPr lang="en-US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Samenwerken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88CA1-F3BD-4067-8F07-E0411C7029FC}" type="slidenum">
              <a:rPr lang="en-US" altLang="nl-NL"/>
              <a:pPr/>
              <a:t>‹nr.›</a:t>
            </a:fld>
            <a:endParaRPr lang="en-US" altLang="nl-NL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16F8C12-11A6-3A4F-A57C-BC217B4B79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1" y="1484784"/>
            <a:ext cx="11137900" cy="1143000"/>
          </a:xfrm>
        </p:spPr>
        <p:txBody>
          <a:bodyPr/>
          <a:lstStyle>
            <a:lvl1pPr algn="l">
              <a:defRPr>
                <a:solidFill>
                  <a:srgbClr val="58579E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880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1" y="1351785"/>
            <a:ext cx="4011084" cy="1162050"/>
          </a:xfrm>
        </p:spPr>
        <p:txBody>
          <a:bodyPr anchor="b"/>
          <a:lstStyle>
            <a:lvl1pPr algn="l">
              <a:defRPr sz="2000" b="0">
                <a:solidFill>
                  <a:srgbClr val="58579E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853113"/>
          </a:xfrm>
          <a:noFill/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708921"/>
            <a:ext cx="4011084" cy="3417243"/>
          </a:xfrm>
          <a:noFill/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A20E4-A950-C144-9716-E9B53934ED38}" type="datetime1">
              <a:rPr lang="nl-NL" altLang="nl-NL" smtClean="0"/>
              <a:t>2-9-2025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nl-NL"/>
              <a:t>Samenwerken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E59DF-8409-41FC-92D2-FD3A5BA32C48}" type="slidenum">
              <a:rPr lang="en-US" altLang="nl-NL"/>
              <a:pPr/>
              <a:t>‹nr.›</a:t>
            </a:fld>
            <a:endParaRPr lang="en-US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B447A9E-7C3C-F348-A43A-28E89ADA91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442314" y="3864"/>
            <a:ext cx="4749687" cy="623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5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0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44DA0-5E4B-7DD0-B688-ECDD02908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9FF21ED-104F-E9D2-51E3-86989F506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75E86F-F98B-9BA9-0E02-36B4A6C4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1F42-1FF6-411E-ABFA-37E09F33CE2E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65569B-092A-788F-6C75-ECE1708DB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C3564-A6BD-2DC2-6616-39A6410D5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689-455E-4201-B4B3-158B5A5AF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86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28B11D-B685-8849-DE54-34DB88EB5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EE961C-C00B-99C4-E5C6-EC8B13F3B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7E5D6A-8E1A-9BB0-6F10-1A43FD1C3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1F42-1FF6-411E-ABFA-37E09F33CE2E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C4D742-1B79-4BD4-B4CB-BDBB9809A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4DD981-2B22-FEDD-966C-E38EFED2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3C689-455E-4201-B4B3-158B5A5AF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296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BD77F8B-2DFF-7B4A-A226-7723B61A15CF}"/>
              </a:ext>
            </a:extLst>
          </p:cNvPr>
          <p:cNvSpPr/>
          <p:nvPr userDrawn="1"/>
        </p:nvSpPr>
        <p:spPr bwMode="auto">
          <a:xfrm>
            <a:off x="0" y="6641975"/>
            <a:ext cx="12192000" cy="216024"/>
          </a:xfrm>
          <a:prstGeom prst="rect">
            <a:avLst/>
          </a:prstGeom>
          <a:solidFill>
            <a:srgbClr val="58579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urich Win95BT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1484784"/>
            <a:ext cx="111379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stijl te bewerken</a:t>
            </a:r>
            <a:endParaRPr lang="en-US" altLang="nl-N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1" y="2674380"/>
            <a:ext cx="11137900" cy="3527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  <a:endParaRPr lang="en-US" altLang="nl-NL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1" y="6591846"/>
            <a:ext cx="2540000" cy="31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fld id="{A64781C6-F81F-2043-AB4D-79842284F9E4}" type="datetime1">
              <a:rPr lang="nl-NL" altLang="nl-NL" smtClean="0"/>
              <a:t>2-9-2025</a:t>
            </a:fld>
            <a:endParaRPr lang="en-US" altLang="nl-N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91848"/>
            <a:ext cx="3860800" cy="3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nl-NL"/>
              <a:t>Samenwerken</a:t>
            </a:r>
            <a:endParaRPr lang="en-US" altLang="nl-N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4949" y="6591849"/>
            <a:ext cx="2540000" cy="31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fld id="{B05A085B-8929-4087-87C6-F9604B79B0C4}" type="slidenum">
              <a:rPr lang="en-US" altLang="nl-NL" smtClean="0"/>
              <a:pPr/>
              <a:t>‹nr.›</a:t>
            </a:fld>
            <a:endParaRPr lang="en-US" altLang="nl-NL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017822"/>
              </p:ext>
            </p:extLst>
          </p:nvPr>
        </p:nvGraphicFramePr>
        <p:xfrm>
          <a:off x="319875" y="152400"/>
          <a:ext cx="2281803" cy="68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9" imgW="2377445" imgH="950736" progId="Photoshop.Image.7">
                  <p:embed/>
                </p:oleObj>
              </mc:Choice>
              <mc:Fallback>
                <p:oleObj name="Image" r:id="rId9" imgW="2377445" imgH="950736" progId="Photoshop.Image.7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75" y="152400"/>
                        <a:ext cx="2281803" cy="68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9" r:id="rId3"/>
    <p:sldLayoutId id="2147483652" r:id="rId4"/>
    <p:sldLayoutId id="2147483653" r:id="rId5"/>
    <p:sldLayoutId id="2147483656" r:id="rId6"/>
    <p:sldLayoutId id="2147483657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58579E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Centaur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8B5A5FC-E0FD-18C0-9EFA-28246D62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456B0FF-D048-DDF8-5CA9-9D0CC467A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3BC26B-9F2B-7983-926D-B2338E0CC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B1F42-1FF6-411E-ABFA-37E09F33CE2E}" type="datetimeFigureOut">
              <a:rPr lang="nl-NL" smtClean="0"/>
              <a:t>2-9-2025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BE62ED-4FE4-5BC7-63C4-9BFF52E60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5F3DC0-F5F9-DB31-3B64-E2018E077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3C689-455E-4201-B4B3-158B5A5AFF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70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5" name="Picture 5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7" b="7807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FF93442-D6AD-E142-9F41-27B789DE4F62}"/>
              </a:ext>
            </a:extLst>
          </p:cNvPr>
          <p:cNvSpPr/>
          <p:nvPr/>
        </p:nvSpPr>
        <p:spPr bwMode="auto">
          <a:xfrm>
            <a:off x="527050" y="350365"/>
            <a:ext cx="11137900" cy="6157270"/>
          </a:xfrm>
          <a:prstGeom prst="rect">
            <a:avLst/>
          </a:prstGeom>
          <a:solidFill>
            <a:srgbClr val="8F97CA">
              <a:alpha val="6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6E7D1F8-991E-314A-BCAB-67AD35942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50" y="1882796"/>
            <a:ext cx="11137900" cy="3418412"/>
          </a:xfrm>
        </p:spPr>
        <p:txBody>
          <a:bodyPr/>
          <a:lstStyle/>
          <a:p>
            <a:r>
              <a:rPr lang="nl-NL" b="1" dirty="0"/>
              <a:t>Bedrijventerreinenstrategie</a:t>
            </a:r>
            <a:br>
              <a:rPr lang="nl-NL" b="1" dirty="0"/>
            </a:br>
            <a:r>
              <a:rPr lang="nl-NL" dirty="0"/>
              <a:t>Economisch Platform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A39AA2D-0908-594F-AA6A-EBB99F0267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0" y="833929"/>
            <a:ext cx="3332223" cy="139700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DBDAF63-C103-CA4C-9D84-401903DF4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9468" y="0"/>
            <a:ext cx="2625482" cy="153243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C9D2D9-EB13-D94C-88B0-4576CF92DE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050" y="4965876"/>
            <a:ext cx="1780805" cy="155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ijl&#10;&#10;Automatisch gegenereerde beschrijving">
            <a:extLst>
              <a:ext uri="{FF2B5EF4-FFF2-40B4-BE49-F238E27FC236}">
                <a16:creationId xmlns:a16="http://schemas.microsoft.com/office/drawing/2014/main" id="{B7C1B2D3-D642-1EBE-75B7-FD5C3BDE6C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/>
          <a:stretch/>
        </p:blipFill>
        <p:spPr>
          <a:xfrm>
            <a:off x="6559624" y="0"/>
            <a:ext cx="5663952" cy="612112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2C86D965-4AC2-3351-B016-28035FABCC1F}"/>
              </a:ext>
            </a:extLst>
          </p:cNvPr>
          <p:cNvSpPr/>
          <p:nvPr/>
        </p:nvSpPr>
        <p:spPr bwMode="auto">
          <a:xfrm>
            <a:off x="-15788" y="6625668"/>
            <a:ext cx="12223576" cy="233266"/>
          </a:xfrm>
          <a:prstGeom prst="rect">
            <a:avLst/>
          </a:prstGeom>
          <a:solidFill>
            <a:srgbClr val="58579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urich Win95BT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1ED129-DA15-0D41-A272-C0625B013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7810" y="6639665"/>
            <a:ext cx="1905000" cy="188641"/>
          </a:xfrm>
        </p:spPr>
        <p:txBody>
          <a:bodyPr/>
          <a:lstStyle/>
          <a:p>
            <a:fld id="{6E70EF40-C86A-4B33-8F6B-1610DC95F444}" type="slidenum">
              <a:rPr lang="en-US" altLang="nl-NL" smtClean="0"/>
              <a:pPr/>
              <a:t>2</a:t>
            </a:fld>
            <a:endParaRPr lang="en-US" alt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19286" y="2251449"/>
            <a:ext cx="10304290" cy="1143000"/>
          </a:xfrm>
        </p:spPr>
        <p:txBody>
          <a:bodyPr/>
          <a:lstStyle/>
          <a:p>
            <a:r>
              <a:rPr lang="nl-NL" dirty="0"/>
              <a:t>Aanleiding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552" y="3429000"/>
            <a:ext cx="8209162" cy="2772805"/>
          </a:xfrm>
        </p:spPr>
        <p:txBody>
          <a:bodyPr/>
          <a:lstStyle/>
          <a:p>
            <a:r>
              <a:rPr lang="nl-NL" dirty="0"/>
              <a:t>Onderdeel van de MRE: snelgroeiende economie</a:t>
            </a:r>
          </a:p>
          <a:p>
            <a:r>
              <a:rPr lang="nl-NL" dirty="0"/>
              <a:t>Regionale afspraken bedrijventerreinen </a:t>
            </a:r>
          </a:p>
          <a:p>
            <a:r>
              <a:rPr lang="nl-NL" dirty="0"/>
              <a:t>Toenemend aantal ruimteclaims</a:t>
            </a:r>
          </a:p>
          <a:p>
            <a:r>
              <a:rPr lang="nl-NL" dirty="0"/>
              <a:t>Gezonde woon-werk balans</a:t>
            </a:r>
          </a:p>
          <a:p>
            <a:r>
              <a:rPr lang="nl-NL" dirty="0"/>
              <a:t>Visie 2044: solide economische basis</a:t>
            </a:r>
          </a:p>
          <a:p>
            <a:pPr marL="914400" lvl="2" indent="0">
              <a:buNone/>
            </a:pPr>
            <a:r>
              <a:rPr lang="nl-NL" dirty="0"/>
              <a:t>Gevarieerde bedrijvigheid en werkgelegenheid</a:t>
            </a:r>
            <a:br>
              <a:rPr lang="nl-NL" dirty="0"/>
            </a:br>
            <a:r>
              <a:rPr lang="nl-NL" dirty="0"/>
              <a:t>Passend profiel voor de verschillende bedrijventerreinen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F26DC0D-7AEA-C87B-AEF5-6D6C3479F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637133"/>
            <a:ext cx="333480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A4329B3-1DB9-F934-E08D-8A4448D3F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ijl&#10;&#10;Automatisch gegenereerde beschrijving">
            <a:extLst>
              <a:ext uri="{FF2B5EF4-FFF2-40B4-BE49-F238E27FC236}">
                <a16:creationId xmlns:a16="http://schemas.microsoft.com/office/drawing/2014/main" id="{FDF3858A-A5FF-B25B-F6EE-98A36EBCE38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05"/>
          <a:stretch/>
        </p:blipFill>
        <p:spPr>
          <a:xfrm>
            <a:off x="6559624" y="0"/>
            <a:ext cx="5663952" cy="6121120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1704BBEB-1118-A370-B5E0-4DF7371D8C6E}"/>
              </a:ext>
            </a:extLst>
          </p:cNvPr>
          <p:cNvSpPr/>
          <p:nvPr/>
        </p:nvSpPr>
        <p:spPr bwMode="auto">
          <a:xfrm>
            <a:off x="-15788" y="6625668"/>
            <a:ext cx="12223576" cy="233266"/>
          </a:xfrm>
          <a:prstGeom prst="rect">
            <a:avLst/>
          </a:prstGeom>
          <a:solidFill>
            <a:srgbClr val="58579E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l-NL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Zurich Win95BT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47278C-D6F4-0D53-C245-4C20C593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7810" y="6639665"/>
            <a:ext cx="1905000" cy="188641"/>
          </a:xfrm>
        </p:spPr>
        <p:txBody>
          <a:bodyPr/>
          <a:lstStyle/>
          <a:p>
            <a:fld id="{6E70EF40-C86A-4B33-8F6B-1610DC95F444}" type="slidenum">
              <a:rPr lang="en-US" altLang="nl-NL" smtClean="0"/>
              <a:pPr/>
              <a:t>3</a:t>
            </a:fld>
            <a:endParaRPr lang="en-US" alt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ACE037-D696-EB0A-72E3-D7D622656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6" y="2251449"/>
            <a:ext cx="10304290" cy="1143000"/>
          </a:xfrm>
        </p:spPr>
        <p:txBody>
          <a:bodyPr/>
          <a:lstStyle/>
          <a:p>
            <a:r>
              <a:rPr lang="nl-NL" dirty="0"/>
              <a:t>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C37F22-390A-1F21-33DB-34745AC06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2" y="3429000"/>
            <a:ext cx="9649072" cy="2772805"/>
          </a:xfrm>
        </p:spPr>
        <p:txBody>
          <a:bodyPr/>
          <a:lstStyle/>
          <a:p>
            <a:r>
              <a:rPr lang="nl-NL" dirty="0"/>
              <a:t>Toekomstbestendige bedrijventerreinen</a:t>
            </a:r>
          </a:p>
          <a:p>
            <a:pPr lvl="2"/>
            <a:r>
              <a:rPr lang="nl-NL" dirty="0"/>
              <a:t>Bijdrage leveren aan economische meerwaarde en werkgelegenheid</a:t>
            </a:r>
          </a:p>
          <a:p>
            <a:pPr lvl="2"/>
            <a:r>
              <a:rPr lang="nl-NL" dirty="0"/>
              <a:t>Bijdrage leveren aan de energietransitie en klimaat adaptief zijn</a:t>
            </a:r>
          </a:p>
          <a:p>
            <a:r>
              <a:rPr lang="nl-NL" dirty="0"/>
              <a:t>Aspect zorgvuldiger en intensiever benutten bestaande bedrijventerreinen staat centraal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DC42824-A0DD-925B-1F7F-AE454B7C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637133"/>
            <a:ext cx="333480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1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A867B-6FD0-9035-F02A-9BD5FAAC4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r>
              <a:rPr lang="nl-NL" dirty="0"/>
              <a:t>Geactualiseerde bedrijventerreinenstrategie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087B21-DA95-128E-B696-7C704F165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Overleg Economisch Platform Geldrop-Mierlo</a:t>
            </a:r>
          </a:p>
          <a:p>
            <a:r>
              <a:rPr lang="nl-NL" dirty="0"/>
              <a:t>3 september 2025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F3BB4B7-DC85-A3FE-5253-0EE30923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283" y="515077"/>
            <a:ext cx="3923071" cy="60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4E623-E37E-AC80-8043-0801E1D6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strategie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C50BC-CEED-0B03-60B1-45771B3F7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Vraag is en blijft onverminderd hoog</a:t>
            </a:r>
          </a:p>
          <a:p>
            <a:r>
              <a:rPr lang="nl-NL" dirty="0"/>
              <a:t>Bestaand en gepland aanbod beperkt</a:t>
            </a:r>
          </a:p>
          <a:p>
            <a:r>
              <a:rPr lang="nl-NL" dirty="0"/>
              <a:t>Intensivering bestaande bedrijventerreinen</a:t>
            </a:r>
          </a:p>
          <a:p>
            <a:r>
              <a:rPr lang="nl-NL" dirty="0"/>
              <a:t>Zorgvuldiger ruimtegebruik nieuwe bedrijventerreinen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E46BA66-3341-266C-A3D2-0EFC67B07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988" y="323338"/>
            <a:ext cx="39261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7593B-72BD-C353-8FC1-86CBC7847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Huidige strategie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E8BC8A-C826-7C51-784E-BC30B1B44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Aard en omvang van op bedrijventerreinen gevestigde economische activiteiten speelt een steeds grotere rol</a:t>
            </a:r>
          </a:p>
          <a:p>
            <a:r>
              <a:rPr lang="nl-NL" dirty="0"/>
              <a:t>Categorisering aangebracht voor (delen van) bedrijventerreinen:</a:t>
            </a:r>
          </a:p>
          <a:p>
            <a:pPr lvl="1"/>
            <a:r>
              <a:rPr lang="nl-NL" dirty="0"/>
              <a:t>Bedrijventerreinen met een bedrijfsbestemming</a:t>
            </a:r>
          </a:p>
          <a:p>
            <a:pPr lvl="1"/>
            <a:r>
              <a:rPr lang="nl-NL" dirty="0"/>
              <a:t>Nadruk op woon-werkeenheden</a:t>
            </a:r>
          </a:p>
          <a:p>
            <a:pPr lvl="1"/>
            <a:r>
              <a:rPr lang="nl-NL" dirty="0"/>
              <a:t>Meerwaarde door komst andere functies</a:t>
            </a:r>
          </a:p>
          <a:p>
            <a:pPr lvl="1"/>
            <a:r>
              <a:rPr lang="nl-NL" dirty="0"/>
              <a:t>Bedrijventerreinen voor consumentgerichte activiteiten</a:t>
            </a:r>
          </a:p>
          <a:p>
            <a:pPr lvl="1"/>
            <a:r>
              <a:rPr lang="nl-NL" dirty="0"/>
              <a:t>Speciale situaties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390D721-8654-288B-2FF7-F416F4959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92" y="376210"/>
            <a:ext cx="39261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9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33DEF8-2C9C-4A76-E286-1B1A7B9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270EFC-00E6-B73C-6289-C419F6F1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moet voldoende ruimte zijn</a:t>
            </a:r>
          </a:p>
          <a:p>
            <a:r>
              <a:rPr lang="nl-NL" dirty="0"/>
              <a:t>De ruimte moet van de juiste kwaliteit zijn</a:t>
            </a:r>
          </a:p>
          <a:p>
            <a:r>
              <a:rPr lang="nl-NL" dirty="0"/>
              <a:t>Meer aandacht voor het juiste bedrijf op de juiste plaats</a:t>
            </a:r>
          </a:p>
          <a:p>
            <a:r>
              <a:rPr lang="nl-NL" dirty="0"/>
              <a:t>Categorisering blijft valide, maar actie is nodig:</a:t>
            </a:r>
          </a:p>
          <a:p>
            <a:pPr lvl="1"/>
            <a:r>
              <a:rPr lang="nl-NL" dirty="0"/>
              <a:t>Verdringing door bedrijventerreinvreemde functies tegengaan</a:t>
            </a:r>
          </a:p>
          <a:p>
            <a:pPr lvl="1"/>
            <a:r>
              <a:rPr lang="nl-NL" dirty="0"/>
              <a:t>Transformatie </a:t>
            </a:r>
            <a:r>
              <a:rPr lang="nl-NL" dirty="0" err="1"/>
              <a:t>Twekaterrein</a:t>
            </a:r>
            <a:r>
              <a:rPr lang="nl-NL" dirty="0"/>
              <a:t> en Bleekvelden compenseren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129021-2E24-9BCB-C2D8-266DB6133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666" y="376210"/>
            <a:ext cx="39261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DF9B7-48E2-C74A-0E30-6AD13A8D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7FF160-7B4B-6E94-9B14-4B3BF65D4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Bedrijventerreinen met een bedrijfsbestemming:</a:t>
            </a:r>
          </a:p>
          <a:p>
            <a:pPr lvl="1"/>
            <a:r>
              <a:rPr lang="nl-NL" dirty="0"/>
              <a:t>Vestiging bedrijven lage milieu categorieën 1 en 2 uitsluiten</a:t>
            </a:r>
          </a:p>
          <a:p>
            <a:pPr lvl="1"/>
            <a:r>
              <a:rPr lang="nl-NL" sz="2400" dirty="0"/>
              <a:t>Verruim vestigingsmogelijkheden bedrijven in hogere milieu categorieën</a:t>
            </a:r>
          </a:p>
          <a:p>
            <a:pPr lvl="1"/>
            <a:r>
              <a:rPr lang="nl-NL" sz="2400" dirty="0"/>
              <a:t>Komst andere (economische) activiteiten tegengaan </a:t>
            </a:r>
          </a:p>
          <a:p>
            <a:r>
              <a:rPr lang="nl-NL" dirty="0"/>
              <a:t>Nadruk op woon-werkeenheden:</a:t>
            </a:r>
          </a:p>
          <a:p>
            <a:pPr lvl="1"/>
            <a:r>
              <a:rPr lang="nl-NL" dirty="0"/>
              <a:t>Ontwikkeling lijkt afgezwakt / gestopt</a:t>
            </a:r>
          </a:p>
          <a:p>
            <a:pPr lvl="1"/>
            <a:r>
              <a:rPr lang="nl-NL" dirty="0"/>
              <a:t>Voorkomen splitsing wonen en werken en van ‘reguliere’ bewoning</a:t>
            </a:r>
          </a:p>
          <a:p>
            <a:r>
              <a:rPr lang="nl-NL" dirty="0"/>
              <a:t>Meerwaarde komst andere functies:</a:t>
            </a:r>
          </a:p>
          <a:p>
            <a:pPr lvl="1"/>
            <a:r>
              <a:rPr lang="nl-NL" dirty="0"/>
              <a:t>Leegstand tegengaan, investeringen gestimuleerd</a:t>
            </a:r>
          </a:p>
          <a:p>
            <a:pPr lvl="1"/>
            <a:r>
              <a:rPr lang="nl-NL" dirty="0"/>
              <a:t>Door ruimtegebrek en vooral prijs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D3CB20-6BC6-1600-C110-A9742FD1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163" y="365125"/>
            <a:ext cx="39261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1A8397-0751-5E8A-3B9C-95BAEB47C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Aanbevelingen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A0B575-9415-442C-AA16-14CAC0D9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Bedrijventerreinen voor consumentgerichte activiteiten:</a:t>
            </a:r>
          </a:p>
          <a:p>
            <a:pPr lvl="1"/>
            <a:r>
              <a:rPr lang="nl-NL" dirty="0"/>
              <a:t>Vanuit maatschappelijk, ruimtelijk en economisch belang moet ingezet worden op clustering</a:t>
            </a:r>
          </a:p>
          <a:p>
            <a:pPr lvl="1"/>
            <a:r>
              <a:rPr lang="nl-NL" dirty="0"/>
              <a:t>Faciliteren door inrichten openbare ruimte, parkeerbehoefte, verkeerskundige voorzieningen,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Speciale situaties:</a:t>
            </a:r>
          </a:p>
          <a:p>
            <a:pPr lvl="1"/>
            <a:r>
              <a:rPr lang="nl-NL" dirty="0" err="1"/>
              <a:t>Twekaterrein</a:t>
            </a:r>
            <a:r>
              <a:rPr lang="nl-NL" dirty="0"/>
              <a:t> getransformeerd, nog niet gecompenseerd</a:t>
            </a:r>
          </a:p>
          <a:p>
            <a:pPr lvl="1"/>
            <a:r>
              <a:rPr lang="nl-NL" dirty="0"/>
              <a:t>Bleekvelden deels getransformeerd, nog niet gecompenseerd; verplaatsen bouwmarkt uitdaging: De Barrier lijkt enige optie</a:t>
            </a:r>
          </a:p>
          <a:p>
            <a:endParaRPr lang="nl-NL" dirty="0"/>
          </a:p>
          <a:p>
            <a:r>
              <a:rPr lang="nl-NL" dirty="0"/>
              <a:t>Op te stellen omgevingsplannen bieden kansen!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DF0CE0-9554-4510-A1BE-0B3F29E74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331" y="418253"/>
            <a:ext cx="3926164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714861"/>
      </p:ext>
    </p:extLst>
  </p:cSld>
  <p:clrMapOvr>
    <a:masterClrMapping/>
  </p:clrMapOvr>
</p:sld>
</file>

<file path=ppt/theme/theme1.xml><?xml version="1.0" encoding="utf-8"?>
<a:theme xmlns:a="http://schemas.openxmlformats.org/drawingml/2006/main" name="GM-pppresentatie_blanco">
  <a:themeElements>
    <a:clrScheme name="Geldrop-Mierl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2AE"/>
      </a:accent1>
      <a:accent2>
        <a:srgbClr val="EA5B24"/>
      </a:accent2>
      <a:accent3>
        <a:srgbClr val="4BA334"/>
      </a:accent3>
      <a:accent4>
        <a:srgbClr val="77A1D4"/>
      </a:accent4>
      <a:accent5>
        <a:srgbClr val="B0282F"/>
      </a:accent5>
      <a:accent6>
        <a:srgbClr val="DD5198"/>
      </a:accent6>
      <a:hlink>
        <a:srgbClr val="70C1AC"/>
      </a:hlink>
      <a:folHlink>
        <a:srgbClr val="005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8EAF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urich Win95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8EAF4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altLang="nl-NL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Zurich Win95BT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GM-pppresentatie_blanco</Template>
  <TotalTime>1271</TotalTime>
  <Words>313</Words>
  <Application>Microsoft Office PowerPoint</Application>
  <PresentationFormat>Breedbeeld</PresentationFormat>
  <Paragraphs>68</Paragraphs>
  <Slides>9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Centaur</vt:lpstr>
      <vt:lpstr>Zurich Win95BT</vt:lpstr>
      <vt:lpstr>GM-pppresentatie_blanco</vt:lpstr>
      <vt:lpstr>Kantoorthema</vt:lpstr>
      <vt:lpstr>Image</vt:lpstr>
      <vt:lpstr>Bedrijventerreinenstrategie Economisch Platform</vt:lpstr>
      <vt:lpstr>Aanleiding</vt:lpstr>
      <vt:lpstr>Doel</vt:lpstr>
      <vt:lpstr>  Geactualiseerde bedrijventerreinenstrategie</vt:lpstr>
      <vt:lpstr>Huidige strategie</vt:lpstr>
      <vt:lpstr>Huidige strategie</vt:lpstr>
      <vt:lpstr>Actualisatie</vt:lpstr>
      <vt:lpstr>Aanbevelingen</vt:lpstr>
      <vt:lpstr>Aanbevelingen</vt:lpstr>
    </vt:vector>
  </TitlesOfParts>
  <Company>Samenwerkingsverband Son en Breugel en Nuenen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</dc:title>
  <dc:creator>Brigitte Thomassen</dc:creator>
  <cp:lastModifiedBy>Mano Andriessen</cp:lastModifiedBy>
  <cp:revision>168</cp:revision>
  <cp:lastPrinted>2019-10-19T10:57:32Z</cp:lastPrinted>
  <dcterms:created xsi:type="dcterms:W3CDTF">2019-10-18T09:58:46Z</dcterms:created>
  <dcterms:modified xsi:type="dcterms:W3CDTF">2025-09-02T11:42:46Z</dcterms:modified>
</cp:coreProperties>
</file>