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1067" r:id="rId2"/>
    <p:sldId id="733" r:id="rId3"/>
    <p:sldId id="2147469951" r:id="rId4"/>
    <p:sldId id="257" r:id="rId5"/>
    <p:sldId id="11066" r:id="rId6"/>
    <p:sldId id="2147469956" r:id="rId7"/>
    <p:sldId id="2334" r:id="rId8"/>
    <p:sldId id="283" r:id="rId9"/>
    <p:sldId id="2147469952" r:id="rId10"/>
    <p:sldId id="2147469953" r:id="rId11"/>
    <p:sldId id="2147469963" r:id="rId12"/>
    <p:sldId id="2147469954" r:id="rId13"/>
    <p:sldId id="2353" r:id="rId14"/>
    <p:sldId id="265" r:id="rId15"/>
    <p:sldId id="268" r:id="rId16"/>
    <p:sldId id="2147469957" r:id="rId17"/>
    <p:sldId id="2147469958" r:id="rId18"/>
    <p:sldId id="2147469959" r:id="rId19"/>
    <p:sldId id="2147469961" r:id="rId20"/>
    <p:sldId id="2147469960" r:id="rId21"/>
    <p:sldId id="2147469962" r:id="rId22"/>
  </p:sldIdLst>
  <p:sldSz cx="9906000" cy="6858000" type="A4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1039106B-A436-5643-9A44-233693C13330}">
          <p14:sldIdLst>
            <p14:sldId id="11067"/>
            <p14:sldId id="733"/>
            <p14:sldId id="2147469951"/>
            <p14:sldId id="257"/>
            <p14:sldId id="11066"/>
            <p14:sldId id="2147469956"/>
            <p14:sldId id="2334"/>
            <p14:sldId id="283"/>
            <p14:sldId id="2147469952"/>
            <p14:sldId id="2147469953"/>
            <p14:sldId id="2147469963"/>
            <p14:sldId id="2147469954"/>
            <p14:sldId id="2353"/>
            <p14:sldId id="265"/>
            <p14:sldId id="268"/>
            <p14:sldId id="2147469957"/>
            <p14:sldId id="2147469958"/>
            <p14:sldId id="2147469959"/>
            <p14:sldId id="2147469961"/>
            <p14:sldId id="2147469960"/>
            <p14:sldId id="21474699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et Abbing-Zijgers" initials="AA" lastIdx="4" clrIdx="0">
    <p:extLst>
      <p:ext uri="{19B8F6BF-5375-455C-9EA6-DF929625EA0E}">
        <p15:presenceInfo xmlns:p15="http://schemas.microsoft.com/office/powerpoint/2012/main" userId="S::a.abbing-zijgers@drenthe.nl::e10e2015-37c0-4d76-8f36-b3219fead1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97" autoAdjust="0"/>
    <p:restoredTop sz="93521"/>
  </p:normalViewPr>
  <p:slideViewPr>
    <p:cSldViewPr snapToGrid="0" snapToObjects="1">
      <p:cViewPr varScale="1">
        <p:scale>
          <a:sx n="111" d="100"/>
          <a:sy n="111" d="100"/>
        </p:scale>
        <p:origin x="584" y="19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D618F-1174-3046-B94E-977C8E21B279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2D055-E7F3-3444-AB0F-BF7EA8DE95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825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D06A5-42C6-7B44-B8D2-FC29983AB737}" type="datetimeFigureOut">
              <a:rPr lang="nl-NL" smtClean="0"/>
              <a:pPr/>
              <a:t>24-11-2022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51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2462A-5106-2B4E-9103-2B56080404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8218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4088" y="685800"/>
            <a:ext cx="4951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392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NPLG zet de doelen neer op lange termijn.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7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 over nadenken hoe dit eruit ziet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013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a44a791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28663" y="914400"/>
            <a:ext cx="6602413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a44a79178_0_0:notes"/>
          <p:cNvSpPr txBox="1">
            <a:spLocks noGrp="1"/>
          </p:cNvSpPr>
          <p:nvPr>
            <p:ph type="body" idx="1"/>
          </p:nvPr>
        </p:nvSpPr>
        <p:spPr>
          <a:xfrm>
            <a:off x="514350" y="5791200"/>
            <a:ext cx="4114800" cy="548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ca44a79178_0_0:notes"/>
          <p:cNvSpPr txBox="1">
            <a:spLocks noGrp="1"/>
          </p:cNvSpPr>
          <p:nvPr>
            <p:ph type="sldNum" idx="12"/>
          </p:nvPr>
        </p:nvSpPr>
        <p:spPr>
          <a:xfrm>
            <a:off x="2913460" y="11580284"/>
            <a:ext cx="2228850" cy="609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05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LTO voorstel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70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LTO voorstel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62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LTO voorstel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2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462A-5106-2B4E-9103-2B56080404CA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92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4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5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defTabSz="742950">
              <a:defRPr/>
            </a:pPr>
            <a:fld id="{86CB4B4D-7CA3-9044-876B-883B54F8677D}" type="slidenum">
              <a:rPr lang="nl-NL" sz="975" smtClean="0">
                <a:solidFill>
                  <a:srgbClr val="53565A">
                    <a:tint val="75000"/>
                  </a:srgbClr>
                </a:solidFill>
              </a:rPr>
              <a:pPr algn="r" defTabSz="742950">
                <a:defRPr/>
              </a:pPr>
              <a:t>‹nr.›</a:t>
            </a:fld>
            <a:endParaRPr lang="nl-NL" sz="975">
              <a:solidFill>
                <a:srgbClr val="53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079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59C7A-631B-314E-967E-7081298E5BB1}"/>
              </a:ext>
            </a:extLst>
          </p:cNvPr>
          <p:cNvSpPr txBox="1"/>
          <p:nvPr userDrawn="1"/>
        </p:nvSpPr>
        <p:spPr>
          <a:xfrm>
            <a:off x="8756542" y="131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95828-25B1-4E4C-9262-BED361F00ECC}"/>
              </a:ext>
            </a:extLst>
          </p:cNvPr>
          <p:cNvSpPr txBox="1"/>
          <p:nvPr userDrawn="1"/>
        </p:nvSpPr>
        <p:spPr>
          <a:xfrm>
            <a:off x="8578312" y="464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2355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41FE9E-8AD2-35BD-4128-09F06E5583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10406" y="-20467"/>
            <a:ext cx="826061" cy="11072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  <p:sldLayoutId id="2147483687" r:id="rId1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A3B90F1-98E7-A256-163E-E796CBA103F4}"/>
              </a:ext>
            </a:extLst>
          </p:cNvPr>
          <p:cNvSpPr txBox="1"/>
          <p:nvPr/>
        </p:nvSpPr>
        <p:spPr>
          <a:xfrm>
            <a:off x="5905674" y="1866709"/>
            <a:ext cx="40978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Aan de slag met de opgaves op </a:t>
            </a:r>
            <a:r>
              <a:rPr lang="nl-NL" sz="3600" b="1" dirty="0"/>
              <a:t>Goeree-Overflakkee</a:t>
            </a:r>
          </a:p>
          <a:p>
            <a:endParaRPr lang="nl-NL" sz="2800" dirty="0"/>
          </a:p>
          <a:p>
            <a:r>
              <a:rPr lang="nl-NL" sz="2800" dirty="0"/>
              <a:t>Wouter de Jong</a:t>
            </a:r>
          </a:p>
          <a:p>
            <a:r>
              <a:rPr lang="nl-NL" sz="2800" dirty="0"/>
              <a:t>Frank Verhoeven</a:t>
            </a:r>
          </a:p>
          <a:p>
            <a:endParaRPr lang="nl-NL" sz="2800" dirty="0"/>
          </a:p>
          <a:p>
            <a:r>
              <a:rPr lang="nl-NL" sz="2400" dirty="0"/>
              <a:t>9 november 2022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28A5536-85C0-70ED-8F17-DD7A7C331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051" b="2420"/>
          <a:stretch/>
        </p:blipFill>
        <p:spPr bwMode="auto">
          <a:xfrm>
            <a:off x="285750" y="2071687"/>
            <a:ext cx="5474157" cy="3557587"/>
          </a:xfrm>
          <a:prstGeom prst="rect">
            <a:avLst/>
          </a:prstGeom>
          <a:noFill/>
          <a:ln w="63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4B6A6BD-6709-78A1-A799-0322D9FB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390" y="384830"/>
            <a:ext cx="262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E0E1-7B02-2286-5D92-32310E396858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Voorbeeld: Biodiversiteitsmonitor Melkvee</a:t>
            </a:r>
          </a:p>
        </p:txBody>
      </p:sp>
      <p:pic>
        <p:nvPicPr>
          <p:cNvPr id="3" name="Picture 5" descr="Picture 5">
            <a:extLst>
              <a:ext uri="{FF2B5EF4-FFF2-40B4-BE49-F238E27FC236}">
                <a16:creationId xmlns:a16="http://schemas.microsoft.com/office/drawing/2014/main" id="{F344D7C9-3BBB-B145-3B37-E279C8C28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3" y="2059007"/>
            <a:ext cx="7729847" cy="41676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09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BDB90FC-3A2F-E8ED-5982-4961A5CF7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212" y="2021304"/>
            <a:ext cx="7689552" cy="3840481"/>
          </a:xfrm>
          <a:prstGeom prst="rect">
            <a:avLst/>
          </a:prstGeom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8F25A0-4DC4-79F2-0D3A-45CFE53688EA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Voorbeeld: stapeling beloning/waardering</a:t>
            </a:r>
          </a:p>
        </p:txBody>
      </p:sp>
    </p:spTree>
    <p:extLst>
      <p:ext uri="{BB962C8B-B14F-4D97-AF65-F5344CB8AC3E}">
        <p14:creationId xmlns:p14="http://schemas.microsoft.com/office/powerpoint/2010/main" val="654337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E0E1-7B02-2286-5D92-32310E396858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Voorbeeld: Biodiversiteitsmonitor Akkerbouw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BFDF46-48B5-C652-8708-82A08028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55" y="1448771"/>
            <a:ext cx="5611712" cy="34496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4FE88D-6127-163F-8402-A33E78B9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55" y="4805866"/>
            <a:ext cx="5611713" cy="18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53C49-1BC9-4C40-9EEE-97BE16C36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25" y="1066739"/>
            <a:ext cx="4469025" cy="32409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8C0754-C892-A648-BF50-FA70F0B84035}"/>
              </a:ext>
            </a:extLst>
          </p:cNvPr>
          <p:cNvSpPr txBox="1">
            <a:spLocks/>
          </p:cNvSpPr>
          <p:nvPr/>
        </p:nvSpPr>
        <p:spPr>
          <a:xfrm>
            <a:off x="586783" y="340528"/>
            <a:ext cx="7540899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Er loopt al een proef</a:t>
            </a:r>
          </a:p>
        </p:txBody>
      </p:sp>
      <p:pic>
        <p:nvPicPr>
          <p:cNvPr id="2" name="Picture 2" descr="Cosun - The plant Positive Way">
            <a:extLst>
              <a:ext uri="{FF2B5EF4-FFF2-40B4-BE49-F238E27FC236}">
                <a16:creationId xmlns:a16="http://schemas.microsoft.com/office/drawing/2014/main" id="{0C38C1DE-7F35-5C2F-A7CE-7619F465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9" y="4513563"/>
            <a:ext cx="1335154" cy="3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rancheorganisatie Akkerbouw">
            <a:extLst>
              <a:ext uri="{FF2B5EF4-FFF2-40B4-BE49-F238E27FC236}">
                <a16:creationId xmlns:a16="http://schemas.microsoft.com/office/drawing/2014/main" id="{D9D8CC6F-3FA8-FB44-D77B-A95B6BA6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3" y="5605757"/>
            <a:ext cx="1526670" cy="4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Waterschap Scheldestromen - MY-LEX">
            <a:extLst>
              <a:ext uri="{FF2B5EF4-FFF2-40B4-BE49-F238E27FC236}">
                <a16:creationId xmlns:a16="http://schemas.microsoft.com/office/drawing/2014/main" id="{78D8CE1F-BBD8-F552-96DA-8A559EEF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27" y="4479304"/>
            <a:ext cx="1222357" cy="4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ome | Waterschap Hollandse Delta">
            <a:extLst>
              <a:ext uri="{FF2B5EF4-FFF2-40B4-BE49-F238E27FC236}">
                <a16:creationId xmlns:a16="http://schemas.microsoft.com/office/drawing/2014/main" id="{57D004EF-ECB4-3026-05E6-6FB993BD3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01" y="5365274"/>
            <a:ext cx="753387" cy="4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ome | Waterschap Brabantse Delta">
            <a:extLst>
              <a:ext uri="{FF2B5EF4-FFF2-40B4-BE49-F238E27FC236}">
                <a16:creationId xmlns:a16="http://schemas.microsoft.com/office/drawing/2014/main" id="{25C2E60C-9B48-38F7-8B7B-8335DAD0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45" y="6256933"/>
            <a:ext cx="1367464" cy="3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Werken bij Farm Frites, vacatures | Werken bij Farm Frites">
            <a:extLst>
              <a:ext uri="{FF2B5EF4-FFF2-40B4-BE49-F238E27FC236}">
                <a16:creationId xmlns:a16="http://schemas.microsoft.com/office/drawing/2014/main" id="{BBA67BAF-DE4C-5EA5-0111-6577E0EB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05" y="4603954"/>
            <a:ext cx="817585" cy="4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Lamb Weston Holdings, Inc. - Multimedia Gallery - Logo">
            <a:extLst>
              <a:ext uri="{FF2B5EF4-FFF2-40B4-BE49-F238E27FC236}">
                <a16:creationId xmlns:a16="http://schemas.microsoft.com/office/drawing/2014/main" id="{C2333989-6C71-745B-7C16-4EA1B866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64" y="6272413"/>
            <a:ext cx="1454789" cy="2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07D79E2A-F3A1-7AF5-1676-82AC9493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40" y="6171279"/>
            <a:ext cx="497686" cy="4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Pers">
            <a:extLst>
              <a:ext uri="{FF2B5EF4-FFF2-40B4-BE49-F238E27FC236}">
                <a16:creationId xmlns:a16="http://schemas.microsoft.com/office/drawing/2014/main" id="{02460479-F9CB-1512-05A8-6046D7A2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43" y="4510208"/>
            <a:ext cx="1388466" cy="4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LTO Noord - Home | Facebook">
            <a:extLst>
              <a:ext uri="{FF2B5EF4-FFF2-40B4-BE49-F238E27FC236}">
                <a16:creationId xmlns:a16="http://schemas.microsoft.com/office/drawing/2014/main" id="{609EB49B-EEE0-8804-4A59-8BCB1E88B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0" b="18865"/>
          <a:stretch/>
        </p:blipFill>
        <p:spPr bwMode="auto">
          <a:xfrm>
            <a:off x="5922128" y="6177962"/>
            <a:ext cx="792735" cy="4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Provincie Zeeland nieuw logo – Zeeland Business">
            <a:extLst>
              <a:ext uri="{FF2B5EF4-FFF2-40B4-BE49-F238E27FC236}">
                <a16:creationId xmlns:a16="http://schemas.microsoft.com/office/drawing/2014/main" id="{75071209-3603-5672-313F-8C780416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79" y="5385772"/>
            <a:ext cx="1014702" cy="4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Logo - Huisstijl Provincie Noord-Brabant">
            <a:extLst>
              <a:ext uri="{FF2B5EF4-FFF2-40B4-BE49-F238E27FC236}">
                <a16:creationId xmlns:a16="http://schemas.microsoft.com/office/drawing/2014/main" id="{61DEABE2-9A4C-1D91-9E4D-2C14DE78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918" y="4180897"/>
            <a:ext cx="1835498" cy="10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provincie-zuid-holland-logo - rijnmondveilig.nl">
            <a:extLst>
              <a:ext uri="{FF2B5EF4-FFF2-40B4-BE49-F238E27FC236}">
                <a16:creationId xmlns:a16="http://schemas.microsoft.com/office/drawing/2014/main" id="{8C8FA8E3-E414-BD43-B16D-F1FC92D2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73" y="5234280"/>
            <a:ext cx="1380842" cy="6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ZAV › Kennispartner CZAV | Stal-en-Akker.nl - Landbouwnieuws voor  Zuid-Nederland">
            <a:extLst>
              <a:ext uri="{FF2B5EF4-FFF2-40B4-BE49-F238E27FC236}">
                <a16:creationId xmlns:a16="http://schemas.microsoft.com/office/drawing/2014/main" id="{B16B7687-8F6B-216A-1A18-0F9352626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63" y="4537896"/>
            <a:ext cx="687575" cy="4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Delphy Logo Rgb 5 - Delphy">
            <a:extLst>
              <a:ext uri="{FF2B5EF4-FFF2-40B4-BE49-F238E27FC236}">
                <a16:creationId xmlns:a16="http://schemas.microsoft.com/office/drawing/2014/main" id="{126C51C3-0E39-8B1A-A09C-6D350BDB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53" y="5385772"/>
            <a:ext cx="817585" cy="4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Ik heb zelf een logo ontworpen voor het WNF(Wereld Natuur Fonds). Ik ben  helaas mijn eindresultaat kwijt geraakt. | Wwf logo, Wwf, Panda">
            <a:extLst>
              <a:ext uri="{FF2B5EF4-FFF2-40B4-BE49-F238E27FC236}">
                <a16:creationId xmlns:a16="http://schemas.microsoft.com/office/drawing/2014/main" id="{D7895FBA-F00A-043D-F4AD-008E8D320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09" y="5342449"/>
            <a:ext cx="549171" cy="4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Home | Louis Bolk Instituut">
            <a:extLst>
              <a:ext uri="{FF2B5EF4-FFF2-40B4-BE49-F238E27FC236}">
                <a16:creationId xmlns:a16="http://schemas.microsoft.com/office/drawing/2014/main" id="{040AF369-7920-AA4B-33F5-36C78D38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07" y="6197634"/>
            <a:ext cx="1170457" cy="4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6" descr="Contact - NAJK">
            <a:extLst>
              <a:ext uri="{FF2B5EF4-FFF2-40B4-BE49-F238E27FC236}">
                <a16:creationId xmlns:a16="http://schemas.microsoft.com/office/drawing/2014/main" id="{0B1E0EDD-E0CB-25BF-A444-072BEB31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01" y="5234279"/>
            <a:ext cx="501705" cy="6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8" descr="Poldernatuur Zeeland - agrarisch natuurbeheer">
            <a:extLst>
              <a:ext uri="{FF2B5EF4-FFF2-40B4-BE49-F238E27FC236}">
                <a16:creationId xmlns:a16="http://schemas.microsoft.com/office/drawing/2014/main" id="{02E9E94C-6E89-5757-A912-6988CA80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87" y="6263617"/>
            <a:ext cx="1541564" cy="31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2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22-11-01 om 15.35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3" y="2123152"/>
            <a:ext cx="3699499" cy="3641041"/>
          </a:xfrm>
          <a:prstGeom prst="rect">
            <a:avLst/>
          </a:prstGeom>
        </p:spPr>
      </p:pic>
      <p:pic>
        <p:nvPicPr>
          <p:cNvPr id="4" name="Picture 1" descr="Schermafbeelding 2022-11-01 om 15.35.45.png">
            <a:extLst>
              <a:ext uri="{FF2B5EF4-FFF2-40B4-BE49-F238E27FC236}">
                <a16:creationId xmlns:a16="http://schemas.microsoft.com/office/drawing/2014/main" id="{86975486-210C-DFEE-82B9-5D9861A0E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60" y="1828306"/>
            <a:ext cx="4152779" cy="40871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B5B9C3-8DBC-4442-376B-104966D3350E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Eerste uitwerking voor de Akkerbouw</a:t>
            </a:r>
          </a:p>
        </p:txBody>
      </p:sp>
    </p:spTree>
    <p:extLst>
      <p:ext uri="{BB962C8B-B14F-4D97-AF65-F5344CB8AC3E}">
        <p14:creationId xmlns:p14="http://schemas.microsoft.com/office/powerpoint/2010/main" val="9859878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fbeelding 2022-11-01 om 15.36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77" y="1669125"/>
            <a:ext cx="6965245" cy="448349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12F7F4A-CDE6-E01D-5615-0AFC19C35704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Eerste uitwerking voor de Akkerbouw</a:t>
            </a:r>
          </a:p>
        </p:txBody>
      </p:sp>
    </p:spTree>
    <p:extLst>
      <p:ext uri="{BB962C8B-B14F-4D97-AF65-F5344CB8AC3E}">
        <p14:creationId xmlns:p14="http://schemas.microsoft.com/office/powerpoint/2010/main" val="36749232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339765-C826-E3A7-1F6E-605C6AF357F8}"/>
              </a:ext>
            </a:extLst>
          </p:cNvPr>
          <p:cNvSpPr txBox="1">
            <a:spLocks/>
          </p:cNvSpPr>
          <p:nvPr/>
        </p:nvSpPr>
        <p:spPr>
          <a:xfrm>
            <a:off x="586783" y="340528"/>
            <a:ext cx="7540899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600" dirty="0">
                <a:solidFill>
                  <a:srgbClr val="1D64B5"/>
                </a:solidFill>
              </a:rPr>
              <a:t>Wat zijn de routes naar beter presteren en een goed verdienmodel?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F249A48-3016-4460-B78E-C12BD214B7AC}"/>
              </a:ext>
            </a:extLst>
          </p:cNvPr>
          <p:cNvGrpSpPr/>
          <p:nvPr/>
        </p:nvGrpSpPr>
        <p:grpSpPr>
          <a:xfrm>
            <a:off x="3050137" y="2266046"/>
            <a:ext cx="3573498" cy="3573498"/>
            <a:chOff x="4390530" y="1434432"/>
            <a:chExt cx="3573498" cy="3573498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94EE4F22-D709-82E0-B558-E7FF7D791136}"/>
                </a:ext>
              </a:extLst>
            </p:cNvPr>
            <p:cNvSpPr/>
            <p:nvPr/>
          </p:nvSpPr>
          <p:spPr>
            <a:xfrm>
              <a:off x="4390530" y="1434432"/>
              <a:ext cx="3573498" cy="357349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Ovaal 4">
              <a:extLst>
                <a:ext uri="{FF2B5EF4-FFF2-40B4-BE49-F238E27FC236}">
                  <a16:creationId xmlns:a16="http://schemas.microsoft.com/office/drawing/2014/main" id="{6A680A21-E607-F19B-D0AF-50984A85CE59}"/>
                </a:ext>
              </a:extLst>
            </p:cNvPr>
            <p:cNvSpPr txBox="1"/>
            <p:nvPr/>
          </p:nvSpPr>
          <p:spPr>
            <a:xfrm>
              <a:off x="4913857" y="1957759"/>
              <a:ext cx="2526844" cy="25268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3100" b="1" kern="1200" dirty="0"/>
                <a:t>Transitiepaden</a:t>
              </a: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CCF80D4A-16F0-21AE-C020-B7E2AE276D90}"/>
              </a:ext>
            </a:extLst>
          </p:cNvPr>
          <p:cNvGrpSpPr/>
          <p:nvPr/>
        </p:nvGrpSpPr>
        <p:grpSpPr>
          <a:xfrm>
            <a:off x="3943512" y="832251"/>
            <a:ext cx="1786749" cy="1786749"/>
            <a:chOff x="5283905" y="637"/>
            <a:chExt cx="1786749" cy="1786749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560779B-3A38-FD36-CE5A-131367512F3C}"/>
                </a:ext>
              </a:extLst>
            </p:cNvPr>
            <p:cNvSpPr/>
            <p:nvPr/>
          </p:nvSpPr>
          <p:spPr>
            <a:xfrm>
              <a:off x="5283905" y="637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2" name="Ovaal 6">
              <a:extLst>
                <a:ext uri="{FF2B5EF4-FFF2-40B4-BE49-F238E27FC236}">
                  <a16:creationId xmlns:a16="http://schemas.microsoft.com/office/drawing/2014/main" id="{9E01D795-F78A-D2F9-983E-DDEBAEEC3CFF}"/>
                </a:ext>
              </a:extLst>
            </p:cNvPr>
            <p:cNvSpPr txBox="1"/>
            <p:nvPr/>
          </p:nvSpPr>
          <p:spPr>
            <a:xfrm>
              <a:off x="5545568" y="262300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High tech (gesloten)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834E4E1-79A5-B21C-DE57-38C58E8EB344}"/>
              </a:ext>
            </a:extLst>
          </p:cNvPr>
          <p:cNvGrpSpPr/>
          <p:nvPr/>
        </p:nvGrpSpPr>
        <p:grpSpPr>
          <a:xfrm>
            <a:off x="5958899" y="1995836"/>
            <a:ext cx="1786749" cy="1786749"/>
            <a:chOff x="7299292" y="1164222"/>
            <a:chExt cx="1786749" cy="1786749"/>
          </a:xfrm>
        </p:grpSpPr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37BED7AC-8114-F0AD-2CC4-676B40A52962}"/>
                </a:ext>
              </a:extLst>
            </p:cNvPr>
            <p:cNvSpPr/>
            <p:nvPr/>
          </p:nvSpPr>
          <p:spPr>
            <a:xfrm>
              <a:off x="7299292" y="1164222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al 8">
              <a:extLst>
                <a:ext uri="{FF2B5EF4-FFF2-40B4-BE49-F238E27FC236}">
                  <a16:creationId xmlns:a16="http://schemas.microsoft.com/office/drawing/2014/main" id="{75EEE94F-1B40-FB90-FE6C-166BD95F5F75}"/>
                </a:ext>
              </a:extLst>
            </p:cNvPr>
            <p:cNvSpPr txBox="1"/>
            <p:nvPr/>
          </p:nvSpPr>
          <p:spPr>
            <a:xfrm>
              <a:off x="7560955" y="1425885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High tech (open)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AD3D7E10-F551-2D7D-B114-1800916FD3A0}"/>
              </a:ext>
            </a:extLst>
          </p:cNvPr>
          <p:cNvGrpSpPr/>
          <p:nvPr/>
        </p:nvGrpSpPr>
        <p:grpSpPr>
          <a:xfrm>
            <a:off x="5958899" y="4323005"/>
            <a:ext cx="1786749" cy="1786749"/>
            <a:chOff x="7299292" y="3491391"/>
            <a:chExt cx="1786749" cy="1786749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D0BD11B0-8B70-FA0E-D433-A5938F0A737D}"/>
                </a:ext>
              </a:extLst>
            </p:cNvPr>
            <p:cNvSpPr/>
            <p:nvPr/>
          </p:nvSpPr>
          <p:spPr>
            <a:xfrm>
              <a:off x="7299292" y="3491391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Ovaal 10">
              <a:extLst>
                <a:ext uri="{FF2B5EF4-FFF2-40B4-BE49-F238E27FC236}">
                  <a16:creationId xmlns:a16="http://schemas.microsoft.com/office/drawing/2014/main" id="{9A175152-3B68-43F0-4E1A-089A37975597}"/>
                </a:ext>
              </a:extLst>
            </p:cNvPr>
            <p:cNvSpPr txBox="1"/>
            <p:nvPr/>
          </p:nvSpPr>
          <p:spPr>
            <a:xfrm>
              <a:off x="7560955" y="3753054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Kringloop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E289F49E-5EB2-8239-61B2-9DC5ACFAF049}"/>
              </a:ext>
            </a:extLst>
          </p:cNvPr>
          <p:cNvGrpSpPr/>
          <p:nvPr/>
        </p:nvGrpSpPr>
        <p:grpSpPr>
          <a:xfrm>
            <a:off x="3967207" y="5487227"/>
            <a:ext cx="1786749" cy="1786749"/>
            <a:chOff x="5307600" y="4655613"/>
            <a:chExt cx="1786749" cy="1786749"/>
          </a:xfrm>
        </p:grpSpPr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F97D4329-59FD-EB51-E607-8577AE90D7C4}"/>
                </a:ext>
              </a:extLst>
            </p:cNvPr>
            <p:cNvSpPr/>
            <p:nvPr/>
          </p:nvSpPr>
          <p:spPr>
            <a:xfrm>
              <a:off x="5307600" y="4655613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Ovaal 12">
              <a:extLst>
                <a:ext uri="{FF2B5EF4-FFF2-40B4-BE49-F238E27FC236}">
                  <a16:creationId xmlns:a16="http://schemas.microsoft.com/office/drawing/2014/main" id="{05FF3A4F-AC66-108A-5CC8-F7830FB068BB}"/>
                </a:ext>
              </a:extLst>
            </p:cNvPr>
            <p:cNvSpPr txBox="1"/>
            <p:nvPr/>
          </p:nvSpPr>
          <p:spPr>
            <a:xfrm>
              <a:off x="5569263" y="4917276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 dirty="0"/>
                <a:t>Biologisch 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4039832C-2A15-E500-24BD-F9DAC44FA130}"/>
              </a:ext>
            </a:extLst>
          </p:cNvPr>
          <p:cNvGrpSpPr/>
          <p:nvPr/>
        </p:nvGrpSpPr>
        <p:grpSpPr>
          <a:xfrm>
            <a:off x="1928124" y="4323005"/>
            <a:ext cx="1786749" cy="1786749"/>
            <a:chOff x="3268517" y="3491391"/>
            <a:chExt cx="1786749" cy="1786749"/>
          </a:xfrm>
        </p:grpSpPr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2A2D750-40BB-76DD-56F6-0D4CC96731E9}"/>
                </a:ext>
              </a:extLst>
            </p:cNvPr>
            <p:cNvSpPr/>
            <p:nvPr/>
          </p:nvSpPr>
          <p:spPr>
            <a:xfrm>
              <a:off x="3268517" y="3491391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al 14">
              <a:extLst>
                <a:ext uri="{FF2B5EF4-FFF2-40B4-BE49-F238E27FC236}">
                  <a16:creationId xmlns:a16="http://schemas.microsoft.com/office/drawing/2014/main" id="{E4B71AC9-2BF3-335A-D247-CEC876178BA7}"/>
                </a:ext>
              </a:extLst>
            </p:cNvPr>
            <p:cNvSpPr txBox="1"/>
            <p:nvPr/>
          </p:nvSpPr>
          <p:spPr>
            <a:xfrm>
              <a:off x="3530180" y="3753054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100" kern="1200"/>
                <a:t>Maat-schappelijk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F45AD802-E05C-F138-E130-6468BCF5B6CF}"/>
              </a:ext>
            </a:extLst>
          </p:cNvPr>
          <p:cNvGrpSpPr/>
          <p:nvPr/>
        </p:nvGrpSpPr>
        <p:grpSpPr>
          <a:xfrm>
            <a:off x="1928124" y="1995836"/>
            <a:ext cx="1786749" cy="1786749"/>
            <a:chOff x="3268517" y="1164222"/>
            <a:chExt cx="1786749" cy="1786749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057C2A7A-FFF9-B24D-CB1A-B5A8DCB2CAFA}"/>
                </a:ext>
              </a:extLst>
            </p:cNvPr>
            <p:cNvSpPr/>
            <p:nvPr/>
          </p:nvSpPr>
          <p:spPr>
            <a:xfrm>
              <a:off x="3268517" y="1164222"/>
              <a:ext cx="1786749" cy="178674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al 16">
              <a:extLst>
                <a:ext uri="{FF2B5EF4-FFF2-40B4-BE49-F238E27FC236}">
                  <a16:creationId xmlns:a16="http://schemas.microsoft.com/office/drawing/2014/main" id="{2ECD0C92-72FD-0E92-B435-D06F7D6F8109}"/>
                </a:ext>
              </a:extLst>
            </p:cNvPr>
            <p:cNvSpPr txBox="1"/>
            <p:nvPr/>
          </p:nvSpPr>
          <p:spPr>
            <a:xfrm>
              <a:off x="3530180" y="1425885"/>
              <a:ext cx="1263423" cy="12634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000" kern="1200"/>
                <a:t>Natuur en Landschapsbeheer</a:t>
              </a:r>
              <a:endParaRPr lang="nl-NL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16636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339765-C826-E3A7-1F6E-605C6AF357F8}"/>
              </a:ext>
            </a:extLst>
          </p:cNvPr>
          <p:cNvSpPr txBox="1">
            <a:spLocks/>
          </p:cNvSpPr>
          <p:nvPr/>
        </p:nvSpPr>
        <p:spPr>
          <a:xfrm>
            <a:off x="586784" y="340528"/>
            <a:ext cx="6960646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600" dirty="0">
                <a:solidFill>
                  <a:srgbClr val="1D64B5"/>
                </a:solidFill>
              </a:rPr>
              <a:t>Wat zijn de routes naar beter presteren en een goed </a:t>
            </a:r>
            <a:r>
              <a:rPr lang="nl-NL" sz="2600" b="1" dirty="0">
                <a:solidFill>
                  <a:srgbClr val="1D64B5"/>
                </a:solidFill>
              </a:rPr>
              <a:t>verdienmodel</a:t>
            </a:r>
            <a:r>
              <a:rPr lang="nl-NL" sz="2600" dirty="0">
                <a:solidFill>
                  <a:srgbClr val="1D64B5"/>
                </a:solidFill>
              </a:rPr>
              <a:t>?</a:t>
            </a:r>
          </a:p>
        </p:txBody>
      </p:sp>
      <p:pic>
        <p:nvPicPr>
          <p:cNvPr id="25" name="Afbeelding 2" descr="Schermafbeelding 2014-08-01 om 18">
            <a:extLst>
              <a:ext uri="{FF2B5EF4-FFF2-40B4-BE49-F238E27FC236}">
                <a16:creationId xmlns:a16="http://schemas.microsoft.com/office/drawing/2014/main" id="{16E00198-2B39-F911-A7BF-9491BE7980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65" y="2100613"/>
            <a:ext cx="4382739" cy="3473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E7C834CA-A0B2-7790-3B1E-23C9A0A9C66B}"/>
              </a:ext>
            </a:extLst>
          </p:cNvPr>
          <p:cNvGrpSpPr/>
          <p:nvPr/>
        </p:nvGrpSpPr>
        <p:grpSpPr>
          <a:xfrm>
            <a:off x="6164055" y="2507351"/>
            <a:ext cx="2821178" cy="1798844"/>
            <a:chOff x="7354214" y="2130222"/>
            <a:chExt cx="3472220" cy="2213962"/>
          </a:xfrm>
        </p:grpSpPr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55792239-1941-DEA1-959A-89FF78437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01209" y="2634775"/>
              <a:ext cx="659322" cy="659322"/>
            </a:xfrm>
            <a:prstGeom prst="rect">
              <a:avLst/>
            </a:prstGeom>
          </p:spPr>
        </p:pic>
        <p:pic>
          <p:nvPicPr>
            <p:cNvPr id="29" name="Picture 12" descr="download.jpg">
              <a:extLst>
                <a:ext uri="{FF2B5EF4-FFF2-40B4-BE49-F238E27FC236}">
                  <a16:creationId xmlns:a16="http://schemas.microsoft.com/office/drawing/2014/main" id="{92B4934B-147A-EE9E-BC3B-1A6340B51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2338" y="3408080"/>
              <a:ext cx="864096" cy="936104"/>
            </a:xfrm>
            <a:prstGeom prst="rect">
              <a:avLst/>
            </a:prstGeom>
          </p:spPr>
        </p:pic>
        <p:sp>
          <p:nvSpPr>
            <p:cNvPr id="30" name="Tekstvak 6">
              <a:extLst>
                <a:ext uri="{FF2B5EF4-FFF2-40B4-BE49-F238E27FC236}">
                  <a16:creationId xmlns:a16="http://schemas.microsoft.com/office/drawing/2014/main" id="{81495378-19EF-6824-E364-22E164B2FF68}"/>
                </a:ext>
              </a:extLst>
            </p:cNvPr>
            <p:cNvSpPr txBox="1"/>
            <p:nvPr/>
          </p:nvSpPr>
          <p:spPr>
            <a:xfrm>
              <a:off x="7354214" y="2130222"/>
              <a:ext cx="2746996" cy="1837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950" b="1" dirty="0">
                  <a:solidFill>
                    <a:srgbClr val="000000"/>
                  </a:solidFill>
                </a:rPr>
                <a:t>Meer verdienen via het product </a:t>
              </a:r>
            </a:p>
            <a:p>
              <a:pPr algn="ctr"/>
              <a:r>
                <a:rPr lang="nl-NL" sz="1950" b="1" dirty="0">
                  <a:solidFill>
                    <a:srgbClr val="000000"/>
                  </a:solidFill>
                </a:rPr>
                <a:t>(de consument)</a:t>
              </a:r>
            </a:p>
            <a:p>
              <a:pPr algn="ctr"/>
              <a:r>
                <a:rPr lang="nl-NL" sz="1625" i="1" dirty="0">
                  <a:solidFill>
                    <a:srgbClr val="000000"/>
                  </a:solidFill>
                </a:rPr>
                <a:t>concepten, korte-ketens, streek, niches</a:t>
              </a: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71607063-9235-1558-58B5-D9CF9F4DB9E9}"/>
              </a:ext>
            </a:extLst>
          </p:cNvPr>
          <p:cNvGrpSpPr/>
          <p:nvPr/>
        </p:nvGrpSpPr>
        <p:grpSpPr>
          <a:xfrm>
            <a:off x="1633327" y="5499416"/>
            <a:ext cx="7298360" cy="1077739"/>
            <a:chOff x="1633327" y="5499416"/>
            <a:chExt cx="7298360" cy="1077739"/>
          </a:xfrm>
        </p:grpSpPr>
        <p:sp>
          <p:nvSpPr>
            <p:cNvPr id="26" name="Tekstvak 4">
              <a:extLst>
                <a:ext uri="{FF2B5EF4-FFF2-40B4-BE49-F238E27FC236}">
                  <a16:creationId xmlns:a16="http://schemas.microsoft.com/office/drawing/2014/main" id="{CD7FA1A1-A244-60BB-2044-D2EFE8CB7FC8}"/>
                </a:ext>
              </a:extLst>
            </p:cNvPr>
            <p:cNvSpPr txBox="1"/>
            <p:nvPr/>
          </p:nvSpPr>
          <p:spPr>
            <a:xfrm>
              <a:off x="1633327" y="5499416"/>
              <a:ext cx="7298360" cy="99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75" b="1" dirty="0">
                  <a:solidFill>
                    <a:srgbClr val="000000"/>
                  </a:solidFill>
                </a:rPr>
                <a:t>Basis = meer marge door meer vakmanschap!</a:t>
              </a:r>
            </a:p>
            <a:p>
              <a:pPr algn="ctr"/>
              <a:r>
                <a:rPr lang="nl-NL" sz="1788" i="1" dirty="0">
                  <a:solidFill>
                    <a:srgbClr val="000000"/>
                  </a:solidFill>
                </a:rPr>
                <a:t>Kringlooplandbouw = betere bodems, minder kunstmest, minder </a:t>
              </a:r>
              <a:r>
                <a:rPr lang="nl-NL" sz="1788" i="1" dirty="0" err="1">
                  <a:solidFill>
                    <a:srgbClr val="000000"/>
                  </a:solidFill>
                </a:rPr>
                <a:t>gbm</a:t>
              </a:r>
              <a:r>
                <a:rPr lang="nl-NL" sz="1788" i="1" dirty="0">
                  <a:solidFill>
                    <a:srgbClr val="000000"/>
                  </a:solidFill>
                </a:rPr>
                <a:t>, enz. 	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1384D786-2E2E-3EFB-DFE3-65B3FFCBF5E6}"/>
                </a:ext>
              </a:extLst>
            </p:cNvPr>
            <p:cNvSpPr txBox="1"/>
            <p:nvPr/>
          </p:nvSpPr>
          <p:spPr>
            <a:xfrm>
              <a:off x="3461130" y="6234754"/>
              <a:ext cx="3266408" cy="3424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nl-NL"/>
              </a:defPPr>
              <a:lvl1pPr algn="ctr">
                <a:defRPr sz="1625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nl-NL" dirty="0">
                  <a:solidFill>
                    <a:schemeClr val="tx1"/>
                  </a:solidFill>
                </a:rPr>
                <a:t>studiegroepen/workshops/lezingen</a:t>
              </a: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7B752A5-8310-2C33-FF19-B35F033791DF}"/>
              </a:ext>
            </a:extLst>
          </p:cNvPr>
          <p:cNvGrpSpPr/>
          <p:nvPr/>
        </p:nvGrpSpPr>
        <p:grpSpPr>
          <a:xfrm>
            <a:off x="332425" y="2644197"/>
            <a:ext cx="3561034" cy="2846780"/>
            <a:chOff x="332425" y="2644197"/>
            <a:chExt cx="3561034" cy="2846780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E1D57D9-0E78-2F0C-17C7-0FF7C02BB821}"/>
                </a:ext>
              </a:extLst>
            </p:cNvPr>
            <p:cNvGrpSpPr/>
            <p:nvPr/>
          </p:nvGrpSpPr>
          <p:grpSpPr>
            <a:xfrm>
              <a:off x="332425" y="2644197"/>
              <a:ext cx="3561034" cy="2494336"/>
              <a:chOff x="57607" y="2451735"/>
              <a:chExt cx="4382809" cy="3069952"/>
            </a:xfrm>
          </p:grpSpPr>
          <p:sp>
            <p:nvSpPr>
              <p:cNvPr id="33" name="Tekstvak 5">
                <a:extLst>
                  <a:ext uri="{FF2B5EF4-FFF2-40B4-BE49-F238E27FC236}">
                    <a16:creationId xmlns:a16="http://schemas.microsoft.com/office/drawing/2014/main" id="{E72337A3-AFE5-6194-6FE7-C05F99282F97}"/>
                  </a:ext>
                </a:extLst>
              </p:cNvPr>
              <p:cNvSpPr txBox="1"/>
              <p:nvPr/>
            </p:nvSpPr>
            <p:spPr>
              <a:xfrm>
                <a:off x="1206735" y="2451735"/>
                <a:ext cx="3233681" cy="1775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950" b="1" dirty="0"/>
                  <a:t>Meer verdienen aan je omgeving (de burger)</a:t>
                </a:r>
              </a:p>
              <a:p>
                <a:pPr algn="ctr"/>
                <a:r>
                  <a:rPr lang="nl-NL" sz="1625" i="1" dirty="0"/>
                  <a:t>weidevogels, meer biodiversiteit, schoner water, </a:t>
                </a:r>
              </a:p>
              <a:p>
                <a:pPr algn="ctr"/>
                <a:r>
                  <a:rPr lang="nl-NL" sz="1625" i="1" dirty="0"/>
                  <a:t>CO2-vastlegging, landschap</a:t>
                </a: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BEF309F-597E-0F6A-4C89-D12A48BC9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427061" y="4563934"/>
                <a:ext cx="2161416" cy="957753"/>
              </a:xfrm>
              <a:prstGeom prst="rect">
                <a:avLst/>
              </a:prstGeom>
              <a:effectLst/>
            </p:spPr>
          </p:pic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1CC75DB-ED86-B0AE-B7C4-EB4BE11D6E63}"/>
                  </a:ext>
                </a:extLst>
              </p:cNvPr>
              <p:cNvSpPr txBox="1"/>
              <p:nvPr/>
            </p:nvSpPr>
            <p:spPr>
              <a:xfrm>
                <a:off x="57607" y="4375351"/>
                <a:ext cx="2499855" cy="421417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nl-NL" sz="1625" b="1" dirty="0"/>
                  <a:t>stapeling beloningen </a:t>
                </a:r>
              </a:p>
            </p:txBody>
          </p:sp>
        </p:grp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41489349-2981-3921-2F44-E8E31B5830B5}"/>
                </a:ext>
              </a:extLst>
            </p:cNvPr>
            <p:cNvSpPr txBox="1"/>
            <p:nvPr/>
          </p:nvSpPr>
          <p:spPr>
            <a:xfrm rot="21275401">
              <a:off x="1733781" y="5148575"/>
              <a:ext cx="985141" cy="342401"/>
            </a:xfrm>
            <a:prstGeom prst="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nl-NL" sz="1625" b="1" dirty="0"/>
                <a:t>kavelrui! </a:t>
              </a: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428E001F-0CC6-7406-FF9C-56A3EA9D4356}"/>
                </a:ext>
              </a:extLst>
            </p:cNvPr>
            <p:cNvSpPr txBox="1"/>
            <p:nvPr/>
          </p:nvSpPr>
          <p:spPr>
            <a:xfrm>
              <a:off x="417169" y="5148576"/>
              <a:ext cx="1302665" cy="34240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>
              <a:defPPr>
                <a:defRPr lang="nl-NL"/>
              </a:defPPr>
              <a:lvl1pPr algn="ctr">
                <a:defRPr sz="1625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nl-NL" dirty="0">
                  <a:solidFill>
                    <a:schemeClr val="tx1"/>
                  </a:solidFill>
                </a:rPr>
                <a:t>ontheffingen</a:t>
              </a:r>
            </a:p>
          </p:txBody>
        </p:sp>
      </p:grpSp>
      <p:sp>
        <p:nvSpPr>
          <p:cNvPr id="40" name="Ovale toelichting 39">
            <a:extLst>
              <a:ext uri="{FF2B5EF4-FFF2-40B4-BE49-F238E27FC236}">
                <a16:creationId xmlns:a16="http://schemas.microsoft.com/office/drawing/2014/main" id="{0F7CA426-25AA-3A84-F068-E99E3E7E2600}"/>
              </a:ext>
            </a:extLst>
          </p:cNvPr>
          <p:cNvSpPr/>
          <p:nvPr/>
        </p:nvSpPr>
        <p:spPr>
          <a:xfrm>
            <a:off x="5467417" y="916955"/>
            <a:ext cx="2674255" cy="1284268"/>
          </a:xfrm>
          <a:prstGeom prst="wedgeEllipseCallout">
            <a:avLst>
              <a:gd name="adj1" fmla="val -32937"/>
              <a:gd name="adj2" fmla="val 64937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1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dirty="0"/>
              <a:t>…maar wat wilt u zelf???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105A3C15-C6EC-4666-0525-DEE0C9D53196}"/>
              </a:ext>
            </a:extLst>
          </p:cNvPr>
          <p:cNvSpPr txBox="1"/>
          <p:nvPr/>
        </p:nvSpPr>
        <p:spPr>
          <a:xfrm>
            <a:off x="4498133" y="4190581"/>
            <a:ext cx="10141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sz="1200" dirty="0"/>
              <a:t>kansen voor  </a:t>
            </a:r>
          </a:p>
          <a:p>
            <a:pPr algn="ctr"/>
            <a:r>
              <a:rPr lang="nl-NL" sz="1200" dirty="0"/>
              <a:t>de boer  </a:t>
            </a:r>
          </a:p>
        </p:txBody>
      </p:sp>
    </p:spTree>
    <p:extLst>
      <p:ext uri="{BB962C8B-B14F-4D97-AF65-F5344CB8AC3E}">
        <p14:creationId xmlns:p14="http://schemas.microsoft.com/office/powerpoint/2010/main" val="150927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339765-C826-E3A7-1F6E-605C6AF357F8}"/>
              </a:ext>
            </a:extLst>
          </p:cNvPr>
          <p:cNvSpPr txBox="1">
            <a:spLocks/>
          </p:cNvSpPr>
          <p:nvPr/>
        </p:nvSpPr>
        <p:spPr>
          <a:xfrm>
            <a:off x="586783" y="340528"/>
            <a:ext cx="7540899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600" b="1" dirty="0">
                <a:solidFill>
                  <a:srgbClr val="1D64B5"/>
                </a:solidFill>
              </a:rPr>
              <a:t>Ieder zijn eigen route</a:t>
            </a:r>
            <a:r>
              <a:rPr lang="nl-NL" sz="2600" dirty="0">
                <a:solidFill>
                  <a:srgbClr val="1D64B5"/>
                </a:solidFill>
              </a:rPr>
              <a:t>, doelen staan</a:t>
            </a:r>
          </a:p>
          <a:p>
            <a:pPr algn="l"/>
            <a:r>
              <a:rPr lang="nl-NL" sz="2600" dirty="0">
                <a:solidFill>
                  <a:srgbClr val="1D64B5"/>
                </a:solidFill>
                <a:sym typeface="Wingdings" pitchFamily="2" charset="2"/>
              </a:rPr>
              <a:t>	 Samen op naar een gebiedsofferte!</a:t>
            </a:r>
            <a:endParaRPr lang="nl-NL" sz="2600" dirty="0">
              <a:solidFill>
                <a:srgbClr val="1D64B5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8B65D9-3578-334E-E12A-593059228CAE}"/>
              </a:ext>
            </a:extLst>
          </p:cNvPr>
          <p:cNvSpPr txBox="1"/>
          <p:nvPr/>
        </p:nvSpPr>
        <p:spPr>
          <a:xfrm>
            <a:off x="3410857" y="3149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..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5353C3C-2208-9263-0C55-A71B87266F97}"/>
              </a:ext>
            </a:extLst>
          </p:cNvPr>
          <p:cNvSpPr txBox="1"/>
          <p:nvPr/>
        </p:nvSpPr>
        <p:spPr>
          <a:xfrm>
            <a:off x="664928" y="1375094"/>
            <a:ext cx="885075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Elementen van een </a:t>
            </a:r>
            <a:r>
              <a:rPr lang="nl-NL" sz="2800" b="1" dirty="0"/>
              <a:t>gebiedsofferte</a:t>
            </a:r>
            <a:r>
              <a:rPr lang="nl-NL" sz="2800" dirty="0"/>
              <a:t> zouden kunnen zijn: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Sterke punten </a:t>
            </a:r>
            <a:r>
              <a:rPr lang="nl-NL" sz="2400" dirty="0"/>
              <a:t>van de landbouw op GO</a:t>
            </a:r>
            <a:endParaRPr lang="nl-NL" sz="2800" dirty="0"/>
          </a:p>
          <a:p>
            <a:pPr marL="285750" indent="-285750">
              <a:buFontTx/>
              <a:buChar char="-"/>
            </a:pPr>
            <a:r>
              <a:rPr lang="nl-NL" sz="2800" dirty="0"/>
              <a:t>Verbeterpunten </a:t>
            </a:r>
            <a:r>
              <a:rPr lang="nl-NL" sz="2400" dirty="0"/>
              <a:t>van de landbouw op GO</a:t>
            </a:r>
            <a:endParaRPr lang="nl-NL" sz="2800" dirty="0"/>
          </a:p>
          <a:p>
            <a:pPr marL="285750" indent="-285750">
              <a:buFontTx/>
              <a:buChar char="-"/>
            </a:pPr>
            <a:r>
              <a:rPr lang="nl-NL" sz="2800" dirty="0"/>
              <a:t>Hoe komen we daar?</a:t>
            </a:r>
            <a:endParaRPr lang="nl-NL" sz="2400" dirty="0"/>
          </a:p>
          <a:p>
            <a:pPr marL="742950" lvl="1" indent="-285750">
              <a:buFontTx/>
              <a:buChar char="-"/>
            </a:pPr>
            <a:r>
              <a:rPr lang="nl-NL" sz="2000" dirty="0"/>
              <a:t>Belonen voor prestaties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Coaches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Leren van voorlopers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Demo’s 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Innovatie-subsidies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Verbreden?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Extensiveren?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Verplaatsen, stoppen?</a:t>
            </a:r>
          </a:p>
          <a:p>
            <a:pPr marL="742950" lvl="1" indent="-285750">
              <a:buFontTx/>
              <a:buChar char="-"/>
            </a:pPr>
            <a:r>
              <a:rPr lang="nl-NL" sz="2000" dirty="0"/>
              <a:t>Etc. etc.</a:t>
            </a:r>
          </a:p>
          <a:p>
            <a:r>
              <a:rPr lang="nl-NL" sz="3200" dirty="0"/>
              <a:t>Wat willen jullie? En wat is het verwachte resultaat?</a:t>
            </a:r>
          </a:p>
        </p:txBody>
      </p:sp>
    </p:spTree>
    <p:extLst>
      <p:ext uri="{BB962C8B-B14F-4D97-AF65-F5344CB8AC3E}">
        <p14:creationId xmlns:p14="http://schemas.microsoft.com/office/powerpoint/2010/main" val="420776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99D013CF-C1A9-6A1F-41D1-3E73D1E1BE46}"/>
              </a:ext>
            </a:extLst>
          </p:cNvPr>
          <p:cNvSpPr txBox="1"/>
          <p:nvPr/>
        </p:nvSpPr>
        <p:spPr>
          <a:xfrm>
            <a:off x="704488" y="1394857"/>
            <a:ext cx="8854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Programma:</a:t>
            </a:r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19.00 	Wouter de Jong trapt de avond af.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19.05 	Welkomstwoord door burgemeester Ada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Grootenboer</a:t>
            </a:r>
            <a:endParaRPr lang="nl-NL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19.10 	Inleiding door wethouder Henk van Putten</a:t>
            </a:r>
          </a:p>
          <a:p>
            <a:endParaRPr lang="nl-NL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19.15	Hanneke de Baar en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Wibo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van der Linde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19.20	Filmpje gedeputeerde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ZuidHolland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Jeanette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Baljeu</a:t>
            </a:r>
            <a:endParaRPr lang="nl-NL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l-NL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19.25 	Frank Verhoeven: “sturen op doelen en de boer weer aan het roer”  </a:t>
            </a:r>
          </a:p>
          <a:p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19.45 	Meningen peilen via de borden</a:t>
            </a:r>
          </a:p>
          <a:p>
            <a:endParaRPr lang="nl-NL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20.00 	</a:t>
            </a:r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Discussie met de zaal, ruimte voor een eigen plan / gebiedsofferte</a:t>
            </a:r>
          </a:p>
          <a:p>
            <a:pPr marL="914400"/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20.45 	Vervolgafspraken 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  <a:sym typeface="Wingdings" pitchFamily="2" charset="2"/>
              </a:rPr>
              <a:t> </a:t>
            </a:r>
            <a:r>
              <a:rPr lang="nl-NL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wie doet er mee? (door Henk van Putten)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C93964-C08A-BDA4-B4CB-5CE8E782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90" y="384830"/>
            <a:ext cx="2628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94107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nl-NL" dirty="0">
                <a:solidFill>
                  <a:srgbClr val="1D64B5"/>
                </a:solidFill>
              </a:rPr>
              <a:t>Boerenverstand</a:t>
            </a:r>
            <a:br>
              <a:rPr lang="nl-NL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l-NL" sz="2800" kern="1200" dirty="0">
                <a:solidFill>
                  <a:srgbClr val="000000"/>
                </a:solidFill>
                <a:ea typeface="ＭＳ Ｐゴシック" charset="-128"/>
                <a:cs typeface="DIN-Regular"/>
              </a:rPr>
              <a:t>werken aan praktische duurzaamheid!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567798"/>
            <a:ext cx="1363444" cy="85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4000" y="3412641"/>
            <a:ext cx="867640" cy="102057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0" y="5665758"/>
            <a:ext cx="1638182" cy="756084"/>
          </a:xfrm>
          <a:prstGeom prst="rect">
            <a:avLst/>
          </a:prstGeom>
        </p:spPr>
      </p:pic>
      <p:pic>
        <p:nvPicPr>
          <p:cNvPr id="8" name="Afbeelding 7" descr="Kringloopschema BBD CS3.jp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8729" y="1816100"/>
            <a:ext cx="2238020" cy="146195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82" y="4553800"/>
            <a:ext cx="1607127" cy="736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hermafbeelding 2015-06-28 om 16.00.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06" y="1816100"/>
            <a:ext cx="5028938" cy="5022152"/>
          </a:xfrm>
          <a:prstGeom prst="rect">
            <a:avLst/>
          </a:prstGeom>
          <a:ln w="76200" cmpd="sng">
            <a:solidFill>
              <a:schemeClr val="tx2"/>
            </a:solidFill>
          </a:ln>
        </p:spPr>
      </p:pic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07" y="3501541"/>
            <a:ext cx="1929542" cy="762088"/>
          </a:xfrm>
          <a:prstGeom prst="rect">
            <a:avLst/>
          </a:prstGeom>
        </p:spPr>
      </p:pic>
      <p:pic>
        <p:nvPicPr>
          <p:cNvPr id="6" name="Picture 5" descr="download.png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48" y="3501541"/>
            <a:ext cx="1100053" cy="736600"/>
          </a:xfrm>
          <a:prstGeom prst="rect">
            <a:avLst/>
          </a:prstGeom>
        </p:spPr>
      </p:pic>
      <p:pic>
        <p:nvPicPr>
          <p:cNvPr id="5" name="Picture 9" descr="Schermafbeelding 2015-06-28 om 16.00.44.png">
            <a:extLst>
              <a:ext uri="{FF2B5EF4-FFF2-40B4-BE49-F238E27FC236}">
                <a16:creationId xmlns:a16="http://schemas.microsoft.com/office/drawing/2014/main" id="{BC28E4F3-0DAE-9D3D-BEF6-F5E530282A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9" t="74599" r="55115" b="13557"/>
          <a:stretch/>
        </p:blipFill>
        <p:spPr>
          <a:xfrm>
            <a:off x="5280941" y="5637300"/>
            <a:ext cx="503696" cy="594828"/>
          </a:xfrm>
          <a:prstGeom prst="rect">
            <a:avLst/>
          </a:prstGeom>
          <a:ln w="76200" cmpd="sng">
            <a:noFill/>
          </a:ln>
          <a:effectLst/>
        </p:spPr>
      </p:pic>
      <p:pic>
        <p:nvPicPr>
          <p:cNvPr id="2050" name="Picture 2" descr="SDR">
            <a:extLst>
              <a:ext uri="{FF2B5EF4-FFF2-40B4-BE49-F238E27FC236}">
                <a16:creationId xmlns:a16="http://schemas.microsoft.com/office/drawing/2014/main" id="{28BD2849-EFDC-CF0B-30C7-AF9F39D1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769" y="5580571"/>
            <a:ext cx="28575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88B05E-6F46-F188-374D-63900C675462}"/>
              </a:ext>
            </a:extLst>
          </p:cNvPr>
          <p:cNvSpPr txBox="1">
            <a:spLocks/>
          </p:cNvSpPr>
          <p:nvPr/>
        </p:nvSpPr>
        <p:spPr>
          <a:xfrm>
            <a:off x="638882" y="2050528"/>
            <a:ext cx="7540899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600" dirty="0">
                <a:solidFill>
                  <a:srgbClr val="1D64B5"/>
                </a:solidFill>
              </a:rPr>
              <a:t>De landbouw op Goeree-Overflakkee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69ED3C-E2D4-47B4-2A43-439CDAAF7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390" y="384830"/>
            <a:ext cx="2628900" cy="4826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A6A10ED-261C-CFF5-6EE1-145756D92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714" y="2979216"/>
            <a:ext cx="5868083" cy="20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40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3FE3A4-8D92-381F-22C8-98ACDA6D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2" y="-58056"/>
            <a:ext cx="4909458" cy="68890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05DD2F2-8FD8-6EEA-1936-A0007CBB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056"/>
            <a:ext cx="49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6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eer ingrijpende stikstofplannen kabinet gepresenteerd via NPLG">
            <a:extLst>
              <a:ext uri="{FF2B5EF4-FFF2-40B4-BE49-F238E27FC236}">
                <a16:creationId xmlns:a16="http://schemas.microsoft.com/office/drawing/2014/main" id="{71BF4922-6750-6992-CB28-3731728D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4" y="1094921"/>
            <a:ext cx="8693081" cy="55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487F67-FAA3-698E-9FB9-EBC419FB2509}"/>
              </a:ext>
            </a:extLst>
          </p:cNvPr>
          <p:cNvSpPr txBox="1">
            <a:spLocks/>
          </p:cNvSpPr>
          <p:nvPr/>
        </p:nvSpPr>
        <p:spPr>
          <a:xfrm>
            <a:off x="214065" y="116632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NPLG</a:t>
            </a:r>
          </a:p>
        </p:txBody>
      </p:sp>
    </p:spTree>
    <p:extLst>
      <p:ext uri="{BB962C8B-B14F-4D97-AF65-F5344CB8AC3E}">
        <p14:creationId xmlns:p14="http://schemas.microsoft.com/office/powerpoint/2010/main" val="328209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B2BF8D-23EC-94A1-5832-4B9FF8DBD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763" y="1308742"/>
            <a:ext cx="4881632" cy="52050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68806DD-DDA2-41CB-2C69-956BA973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44" y="200695"/>
            <a:ext cx="6168437" cy="645660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24FCC91-45D0-0F31-5026-DAA020E7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80" y="3278043"/>
            <a:ext cx="4451820" cy="3486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2BD8B64-EA94-08C7-A771-F0382FF0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243" y="3278043"/>
            <a:ext cx="2099733" cy="29608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BEC0AA-EEBD-8BA5-C8C9-ED4DF884B99B}"/>
              </a:ext>
            </a:extLst>
          </p:cNvPr>
          <p:cNvSpPr txBox="1">
            <a:spLocks/>
          </p:cNvSpPr>
          <p:nvPr/>
        </p:nvSpPr>
        <p:spPr>
          <a:xfrm>
            <a:off x="199550" y="-1082487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NPLG &lt;--&gt; de boer</a:t>
            </a:r>
          </a:p>
        </p:txBody>
      </p:sp>
    </p:spTree>
    <p:extLst>
      <p:ext uri="{BB962C8B-B14F-4D97-AF65-F5344CB8AC3E}">
        <p14:creationId xmlns:p14="http://schemas.microsoft.com/office/powerpoint/2010/main" val="342971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9D5F32-B3CB-5A09-8803-49D2F94B2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395" y="1285875"/>
            <a:ext cx="5229043" cy="55721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CC2074-0ECB-18B4-F9AD-067374AD8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1" y="3015638"/>
            <a:ext cx="4204199" cy="37280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3E3B25-0B40-4EB5-9CE4-1C91EBE0A735}"/>
              </a:ext>
            </a:extLst>
          </p:cNvPr>
          <p:cNvSpPr txBox="1"/>
          <p:nvPr/>
        </p:nvSpPr>
        <p:spPr>
          <a:xfrm>
            <a:off x="385196" y="434075"/>
            <a:ext cx="6056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1D64B5"/>
                </a:solidFill>
                <a:latin typeface="+mj-lt"/>
                <a:ea typeface="+mj-ea"/>
                <a:cs typeface="+mj-cs"/>
              </a:rPr>
              <a:t>De Boerenverstand kaart</a:t>
            </a:r>
          </a:p>
          <a:p>
            <a:r>
              <a:rPr lang="nl-NL" sz="2400" dirty="0"/>
              <a:t>Stikstof: generiek – 30%, wat blijft er dan over?</a:t>
            </a:r>
          </a:p>
        </p:txBody>
      </p:sp>
    </p:spTree>
    <p:extLst>
      <p:ext uri="{BB962C8B-B14F-4D97-AF65-F5344CB8AC3E}">
        <p14:creationId xmlns:p14="http://schemas.microsoft.com/office/powerpoint/2010/main" val="767469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96BA96-1500-DA55-76B8-78CA56CEA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600201"/>
            <a:ext cx="9301843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Samen met elkaar de </a:t>
            </a:r>
            <a:r>
              <a:rPr lang="nl-NL" b="1" dirty="0"/>
              <a:t>generieke</a:t>
            </a:r>
            <a:r>
              <a:rPr lang="nl-NL" dirty="0"/>
              <a:t> opgaves aanpakken, zodat </a:t>
            </a:r>
            <a:r>
              <a:rPr lang="nl-NL" b="1" dirty="0"/>
              <a:t>specifieke</a:t>
            </a:r>
            <a:r>
              <a:rPr lang="nl-NL" dirty="0"/>
              <a:t> opgaves kleiner worden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					 			generiek 	 &amp; 	specifiek</a:t>
            </a:r>
          </a:p>
          <a:p>
            <a:pPr marL="0" indent="0">
              <a:buNone/>
            </a:pPr>
            <a:r>
              <a:rPr lang="nl-NL" b="1" dirty="0"/>
              <a:t>kg NH</a:t>
            </a:r>
            <a:r>
              <a:rPr lang="nl-NL" b="1" baseline="-25000" dirty="0"/>
              <a:t>3</a:t>
            </a:r>
            <a:r>
              <a:rPr lang="nl-NL" b="1" dirty="0"/>
              <a:t>/ha</a:t>
            </a:r>
            <a:r>
              <a:rPr lang="nl-NL" dirty="0"/>
              <a:t> 				 	 </a:t>
            </a:r>
            <a:r>
              <a:rPr lang="nl-NL" b="1" dirty="0"/>
              <a:t>– 30%      </a:t>
            </a:r>
            <a:r>
              <a:rPr lang="nl-NL" b="1" dirty="0">
                <a:sym typeface="Wingdings" pitchFamily="2" charset="2"/>
              </a:rPr>
              <a:t>	opkopen</a:t>
            </a:r>
          </a:p>
          <a:p>
            <a:pPr marL="0" indent="0">
              <a:buNone/>
            </a:pPr>
            <a:endParaRPr lang="nl-NL" b="1" dirty="0">
              <a:sym typeface="Wingdings" pitchFamily="2" charset="2"/>
            </a:endParaRPr>
          </a:p>
        </p:txBody>
      </p:sp>
      <p:pic>
        <p:nvPicPr>
          <p:cNvPr id="4" name="Picture 2" descr="Zeer ingrijpende stikstofplannen kabinet gepresenteerd via NPLG">
            <a:extLst>
              <a:ext uri="{FF2B5EF4-FFF2-40B4-BE49-F238E27FC236}">
                <a16:creationId xmlns:a16="http://schemas.microsoft.com/office/drawing/2014/main" id="{DD3BB287-2A24-5AFD-8A58-02E227607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9"/>
          <a:stretch/>
        </p:blipFill>
        <p:spPr bwMode="auto">
          <a:xfrm>
            <a:off x="687036" y="4882098"/>
            <a:ext cx="8136587" cy="17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>
            <a:extLst>
              <a:ext uri="{FF2B5EF4-FFF2-40B4-BE49-F238E27FC236}">
                <a16:creationId xmlns:a16="http://schemas.microsoft.com/office/drawing/2014/main" id="{68FD7915-60E7-5F42-8467-10AAF4B76720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Sturen op </a:t>
            </a:r>
            <a:r>
              <a:rPr lang="nl-NL" sz="3200" u="sng" dirty="0">
                <a:solidFill>
                  <a:srgbClr val="1D64B5"/>
                </a:solidFill>
              </a:rPr>
              <a:t>alle</a:t>
            </a:r>
            <a:r>
              <a:rPr lang="nl-NL" sz="3200" dirty="0">
                <a:solidFill>
                  <a:srgbClr val="1D64B5"/>
                </a:solidFill>
              </a:rPr>
              <a:t> doelen &amp; stimuleren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BEA04050-C67C-5E44-B230-4721D67B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50" y="1404327"/>
            <a:ext cx="9487299" cy="54536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83350C2-DF93-794E-A146-EBE774918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3" y="4076022"/>
            <a:ext cx="8506934" cy="655466"/>
          </a:xfrm>
          <a:prstGeom prst="rect">
            <a:avLst/>
          </a:prstGeom>
          <a:effectLst>
            <a:glow rad="210618">
              <a:schemeClr val="accent3">
                <a:satMod val="175000"/>
                <a:alpha val="89000"/>
              </a:schemeClr>
            </a:glow>
            <a:softEdge rad="0"/>
          </a:effec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2A89AC5-F7BA-61FD-7A2F-D98AFAE59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49"/>
          <a:stretch/>
        </p:blipFill>
        <p:spPr>
          <a:xfrm>
            <a:off x="209350" y="1404327"/>
            <a:ext cx="9487299" cy="23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epeer"/>
          <p:cNvGrpSpPr/>
          <p:nvPr/>
        </p:nvGrpSpPr>
        <p:grpSpPr>
          <a:xfrm>
            <a:off x="0" y="1383973"/>
            <a:ext cx="10081762" cy="5612258"/>
            <a:chOff x="0" y="0"/>
            <a:chExt cx="24816642" cy="13814788"/>
          </a:xfrm>
        </p:grpSpPr>
        <p:pic>
          <p:nvPicPr>
            <p:cNvPr id="257" name="Afbeelding 3" descr="Afbeelding 3"/>
            <p:cNvPicPr>
              <a:picLocks noChangeAspect="1"/>
            </p:cNvPicPr>
            <p:nvPr/>
          </p:nvPicPr>
          <p:blipFill>
            <a:blip r:embed="rId2"/>
            <a:srcRect l="3723" t="12658" r="9227" b="1828"/>
            <a:stretch>
              <a:fillRect/>
            </a:stretch>
          </p:blipFill>
          <p:spPr>
            <a:xfrm>
              <a:off x="66823" y="0"/>
              <a:ext cx="24342862" cy="13715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Rechthoek"/>
            <p:cNvSpPr/>
            <p:nvPr/>
          </p:nvSpPr>
          <p:spPr>
            <a:xfrm>
              <a:off x="0" y="12844154"/>
              <a:ext cx="24476372" cy="970635"/>
            </a:xfrm>
            <a:prstGeom prst="rect">
              <a:avLst/>
            </a:prstGeom>
            <a:solidFill>
              <a:srgbClr val="F0F0F0"/>
            </a:solidFill>
            <a:ln w="12700" cap="flat">
              <a:noFill/>
              <a:miter lim="400000"/>
            </a:ln>
            <a:effectLst/>
          </p:spPr>
          <p:txBody>
            <a:bodyPr wrap="square" lIns="37148" tIns="37148" rIns="37148" bIns="37148" numCol="1" anchor="ctr">
              <a:noAutofit/>
            </a:bodyPr>
            <a:lstStyle/>
            <a:p>
              <a:pPr defTabSz="742950">
                <a:defRPr/>
              </a:pPr>
              <a:endParaRPr sz="731">
                <a:solidFill>
                  <a:srgbClr val="53565A"/>
                </a:solidFill>
                <a:latin typeface="Calibri" panose="020F0502020204030204"/>
              </a:endParaRPr>
            </a:p>
          </p:txBody>
        </p:sp>
        <p:sp>
          <p:nvSpPr>
            <p:cNvPr id="259" name="Rechthoek"/>
            <p:cNvSpPr/>
            <p:nvPr/>
          </p:nvSpPr>
          <p:spPr>
            <a:xfrm>
              <a:off x="12353810" y="12331341"/>
              <a:ext cx="12462833" cy="970635"/>
            </a:xfrm>
            <a:prstGeom prst="rect">
              <a:avLst/>
            </a:prstGeom>
            <a:solidFill>
              <a:srgbClr val="F0F0F0"/>
            </a:solidFill>
            <a:ln w="12700" cap="flat">
              <a:noFill/>
              <a:miter lim="400000"/>
            </a:ln>
            <a:effectLst/>
          </p:spPr>
          <p:txBody>
            <a:bodyPr wrap="square" lIns="37148" tIns="37148" rIns="37148" bIns="37148" numCol="1" anchor="ctr">
              <a:noAutofit/>
            </a:bodyPr>
            <a:lstStyle/>
            <a:p>
              <a:pPr defTabSz="742950">
                <a:defRPr/>
              </a:pPr>
              <a:endParaRPr sz="731">
                <a:solidFill>
                  <a:srgbClr val="53565A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Afbeelding 4" descr="Afbeelding 4">
            <a:extLst>
              <a:ext uri="{FF2B5EF4-FFF2-40B4-BE49-F238E27FC236}">
                <a16:creationId xmlns:a16="http://schemas.microsoft.com/office/drawing/2014/main" id="{5407BCC5-899F-E9AD-42FF-9769DE4195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165"/>
          <a:stretch>
            <a:fillRect/>
          </a:stretch>
        </p:blipFill>
        <p:spPr>
          <a:xfrm>
            <a:off x="4057247" y="5585141"/>
            <a:ext cx="2083908" cy="10703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7F8C271-47E3-E150-60DF-08BE94671E4E}"/>
              </a:ext>
            </a:extLst>
          </p:cNvPr>
          <p:cNvSpPr txBox="1">
            <a:spLocks/>
          </p:cNvSpPr>
          <p:nvPr/>
        </p:nvSpPr>
        <p:spPr>
          <a:xfrm>
            <a:off x="214065" y="116632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We hadden al ooit zo iets</a:t>
            </a:r>
          </a:p>
        </p:txBody>
      </p:sp>
    </p:spTree>
    <p:extLst>
      <p:ext uri="{BB962C8B-B14F-4D97-AF65-F5344CB8AC3E}">
        <p14:creationId xmlns:p14="http://schemas.microsoft.com/office/powerpoint/2010/main" val="288641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E0E1-7B02-2286-5D92-32310E396858}"/>
              </a:ext>
            </a:extLst>
          </p:cNvPr>
          <p:cNvSpPr txBox="1">
            <a:spLocks/>
          </p:cNvSpPr>
          <p:nvPr/>
        </p:nvSpPr>
        <p:spPr>
          <a:xfrm>
            <a:off x="279699" y="293204"/>
            <a:ext cx="7217090" cy="928688"/>
          </a:xfrm>
          <a:prstGeom prst="rect">
            <a:avLst/>
          </a:prstGeom>
        </p:spPr>
        <p:txBody>
          <a:bodyPr vert="horz" wrap="square" lIns="74295" tIns="37148" rIns="74295" bIns="37148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>
                <a:solidFill>
                  <a:srgbClr val="1D64B5"/>
                </a:solidFill>
              </a:rPr>
              <a:t>Dezelfde taal spreken</a:t>
            </a:r>
          </a:p>
        </p:txBody>
      </p:sp>
      <p:pic>
        <p:nvPicPr>
          <p:cNvPr id="3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49AFBE7-E61F-67F4-7AC1-2ABA171B6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3248"/>
          <a:stretch/>
        </p:blipFill>
        <p:spPr bwMode="auto">
          <a:xfrm>
            <a:off x="0" y="1539432"/>
            <a:ext cx="9750471" cy="512252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584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53533</TotalTime>
  <Words>462</Words>
  <Application>Microsoft Macintosh PowerPoint</Application>
  <PresentationFormat>A4 (210 x 297 mm)</PresentationFormat>
  <Paragraphs>96</Paragraphs>
  <Slides>21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Office-thema</vt:lpstr>
      <vt:lpstr>PowerPoint-presentatie</vt:lpstr>
      <vt:lpstr>Boerenverstand werken aan praktische duurzaamheid!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Boerenverstand Consultancy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Frank Verhoeven</dc:creator>
  <cp:lastModifiedBy>Frank Verhoeven | Boerenverstand</cp:lastModifiedBy>
  <cp:revision>442</cp:revision>
  <cp:lastPrinted>2022-11-09T10:06:42Z</cp:lastPrinted>
  <dcterms:created xsi:type="dcterms:W3CDTF">2013-07-02T09:36:49Z</dcterms:created>
  <dcterms:modified xsi:type="dcterms:W3CDTF">2022-11-24T07:23:58Z</dcterms:modified>
</cp:coreProperties>
</file>