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58" r:id="rId6"/>
    <p:sldId id="285" r:id="rId7"/>
    <p:sldId id="286" r:id="rId8"/>
    <p:sldId id="288" r:id="rId9"/>
    <p:sldId id="259" r:id="rId10"/>
    <p:sldId id="261" r:id="rId11"/>
    <p:sldId id="262" r:id="rId12"/>
    <p:sldId id="266" r:id="rId13"/>
    <p:sldId id="267" r:id="rId14"/>
    <p:sldId id="268" r:id="rId15"/>
    <p:sldId id="270" r:id="rId16"/>
    <p:sldId id="287" r:id="rId17"/>
    <p:sldId id="271" r:id="rId18"/>
    <p:sldId id="273" r:id="rId19"/>
    <p:sldId id="274" r:id="rId20"/>
    <p:sldId id="276" r:id="rId21"/>
    <p:sldId id="291" r:id="rId22"/>
    <p:sldId id="289" r:id="rId23"/>
    <p:sldId id="290" r:id="rId24"/>
    <p:sldId id="292" r:id="rId25"/>
    <p:sldId id="277" r:id="rId26"/>
    <p:sldId id="27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5CF0D-01C4-9569-4623-14E7E65C3574}" v="209" dt="2026-01-26T07:48:54.418"/>
    <p1510:client id="{BB453ECA-C487-9722-20D7-3B1FBE8E2532}" v="154" dt="2026-01-27T19:26:07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CAC0-9A06-4AA9-902F-E06EBAE89F78}" type="datetimeFigureOut">
              <a:t>30-1-2026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4AE8-41BC-432F-B835-AF82BCF7FF5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42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2D93B-518F-7793-81B4-7910C7455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471F2DA-AD67-F40F-4DB6-D295FBE09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CF69DB-E204-668D-5391-03CF9192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41F607-5D88-4D9C-C20E-B538FCFFC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68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46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BA5D-D157-0AC3-1F99-5A57E202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8241913-1621-3DCF-63C5-7ADAA43F0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B0E9DF-292C-6394-F3FB-66BE44287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3FAE43-25D0-FD5D-4385-6893F8E78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6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25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46CAE-CC0C-4733-A1F5-2826BC4E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5B07FE-B1D9-0C8C-9FF8-5AD2A0B40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059CCD8-C7E9-8A08-DEFA-F7A92EBC1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C6074B-7BFD-AD40-CD5D-E72C21CCB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64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C5E5-CF92-F906-6F60-5B9EDDE3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7C6C6E-B841-0CE0-5B5B-571414EDA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6F355B0-594D-DA49-3753-10F7F7C96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697AB6-B677-8E03-BA7C-19D3B601F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82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75600-B1BA-4942-A843-3480C5BAB8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69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eze-leende.nl/ik-sta-ster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4F5FA39-0346-B930-95AE-BF3D4585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14DC08-8AE5-24E2-340D-0929B2F0E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A0F92B6-4527-24D0-71DB-98118D5F08F9}"/>
              </a:ext>
            </a:extLst>
          </p:cNvPr>
          <p:cNvSpPr txBox="1"/>
          <p:nvPr/>
        </p:nvSpPr>
        <p:spPr>
          <a:xfrm>
            <a:off x="2970144" y="2059394"/>
            <a:ext cx="625171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Informatiebijeenkomst</a:t>
            </a:r>
            <a: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nl-NL" sz="40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Valpreventie</a:t>
            </a:r>
            <a: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nl-NL" sz="40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"Ik sta sterk"</a:t>
            </a:r>
            <a:r>
              <a:rPr lang="nl-NL" sz="40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nl-NL" sz="1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nl-NL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36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6DB0-10FD-6382-629E-ACAF88F9E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687F85-AA3E-33DA-5B8A-A3EAC811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8BC912-8B8A-5988-9C2F-0721DA6F7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1E2684-1D20-E57D-0BDE-811A44D7C6DD}"/>
              </a:ext>
            </a:extLst>
          </p:cNvPr>
          <p:cNvSpPr txBox="1"/>
          <p:nvPr/>
        </p:nvSpPr>
        <p:spPr>
          <a:xfrm>
            <a:off x="1005903" y="2870042"/>
            <a:ext cx="9114971" cy="2299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Valangst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–&gt;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stukje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kwetsbaarheid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valangst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vermijden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Gevolg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passieve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leefstijl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Neerwaartse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spiraal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inzetten</a:t>
            </a: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807120-B415-FA9A-BDBD-4D769A2C5DEE}"/>
              </a:ext>
            </a:extLst>
          </p:cNvPr>
          <p:cNvSpPr txBox="1"/>
          <p:nvPr/>
        </p:nvSpPr>
        <p:spPr>
          <a:xfrm>
            <a:off x="2895600" y="1386505"/>
            <a:ext cx="7881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Valangst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passieve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leefstijl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B8388AD-1F65-5710-3234-014F06BC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3" y="4027767"/>
            <a:ext cx="3736785" cy="28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E5DC-2DC0-13B7-BCFA-A3A127933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67774B-372B-DCF5-2953-5232756FF5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DF340F-A2E4-AA85-C8EA-A8F1F55B18B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F09930-E4D0-B3AD-92AF-994B2BAF82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37428" y="1132865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Omgevingsfactoren</a:t>
            </a:r>
            <a:r>
              <a:rPr lang="nl-NL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51A3D4-2F01-E85B-C557-44BAA226F5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0513" y="2241962"/>
            <a:ext cx="9274629" cy="414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200"/>
              </a:lnSpc>
              <a:buNone/>
            </a:pPr>
            <a:endParaRPr lang="nl-NL" sz="2400" b="1" i="0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nl-NL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Afbeelding met Lettertype, ontwerp&#10;&#10;Door AI gegenereerde inhoud is mogelijk onjuist.">
            <a:extLst>
              <a:ext uri="{FF2B5EF4-FFF2-40B4-BE49-F238E27FC236}">
                <a16:creationId xmlns:a16="http://schemas.microsoft.com/office/drawing/2014/main" id="{AFCC3E67-865A-DA5B-E265-15C19CDA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7" y="4857936"/>
            <a:ext cx="4686300" cy="19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38E35B-CF62-D46F-6BDC-DB5F2F5AB70A}"/>
              </a:ext>
            </a:extLst>
          </p:cNvPr>
          <p:cNvSpPr txBox="1"/>
          <p:nvPr/>
        </p:nvSpPr>
        <p:spPr>
          <a:xfrm>
            <a:off x="837445" y="2097386"/>
            <a:ext cx="10909425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endParaRPr lang="nl-NL" sz="24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lang="nl-NL" sz="24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Veiligheid in en om huis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nl-NL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Snoeren/kabels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Kleden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Ruimte om te kunnen lopen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Hoe vaak moet je draaien/achteruit lopen als je bezig bent?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nl-NL" sz="24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nl-NL" sz="24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lang="nl-NL" sz="24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Aan- of afwezigheid hulpmiddelen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br>
              <a:rPr lang="en-US" sz="2400" dirty="0">
                <a:latin typeface="Arial"/>
                <a:cs typeface="Arial"/>
              </a:rPr>
            </a:b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Lopen met rollator of stok </a:t>
            </a:r>
            <a:b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endParaRPr lang="nl-NL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"Meubel" lopen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nl-NL" sz="2400" dirty="0">
              <a:latin typeface="Arial"/>
              <a:cs typeface="Arial"/>
            </a:endParaRPr>
          </a:p>
          <a:p>
            <a:pPr marL="342900" indent="-342900">
              <a:lnSpc>
                <a:spcPts val="1200"/>
              </a:lnSpc>
              <a:buFont typeface="Arial,Sans-Serif"/>
              <a:buChar char="•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Waar zet ik mijn rollator?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lnSpc>
                <a:spcPts val="1200"/>
              </a:lnSpc>
              <a:buFont typeface="Arial,Sans-Serif"/>
              <a:buChar char="•"/>
            </a:pPr>
            <a:endParaRPr lang="nl-NL" dirty="0">
              <a:latin typeface="Arial"/>
              <a:cs typeface="Arial"/>
            </a:endParaRP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74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1DF6-6398-FF5E-2FD2-C0ED3170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851968-5F66-99C3-1E71-DAA8EB61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E78F50-F7DB-C119-CFC9-380E4673F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50E7B1-A93E-32A5-C8F6-803528A2C0CF}"/>
              </a:ext>
            </a:extLst>
          </p:cNvPr>
          <p:cNvSpPr txBox="1"/>
          <p:nvPr/>
        </p:nvSpPr>
        <p:spPr>
          <a:xfrm>
            <a:off x="2300392" y="2286400"/>
            <a:ext cx="10537371" cy="335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20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r>
              <a:rPr lang="nl-NL" sz="2800" b="1" i="0" u="sng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Verminderd gezichtsvermogen</a:t>
            </a:r>
            <a:r>
              <a:rPr lang="en-US" sz="2800" b="0" i="0" u="sng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 u="sng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Minder diepte zicht</a:t>
            </a: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Minder scherpte</a:t>
            </a: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200"/>
              </a:lnSpc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Brengt risico met zich mee</a:t>
            </a: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Advies jaarlijkse controle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200"/>
              </a:lnSpc>
            </a:pPr>
            <a:br>
              <a:rPr lang="nl-NL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43F14C-959A-1702-423B-3CC2E16CB7E4}"/>
              </a:ext>
            </a:extLst>
          </p:cNvPr>
          <p:cNvSpPr txBox="1"/>
          <p:nvPr/>
        </p:nvSpPr>
        <p:spPr>
          <a:xfrm>
            <a:off x="1553029" y="1392150"/>
            <a:ext cx="858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Gezichtsvermogen en gehoor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2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F81ED-0523-6402-B70D-F6F88F77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FC0F1E-AD6F-3CF8-F34B-365A07F6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64EF2D-88EB-70A9-010E-9F22F36FB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EB8D50-CF41-5D6D-71D5-2E378D3381EE}"/>
              </a:ext>
            </a:extLst>
          </p:cNvPr>
          <p:cNvSpPr txBox="1"/>
          <p:nvPr/>
        </p:nvSpPr>
        <p:spPr>
          <a:xfrm>
            <a:off x="1654629" y="2510426"/>
            <a:ext cx="10537371" cy="341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nl-NL" sz="2800" b="1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Verminderd gehoor</a:t>
            </a:r>
            <a:r>
              <a:rPr lang="en-US" sz="2800" b="1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ts val="1200"/>
              </a:lnSpc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 speelt een rol bij het behouden van balans</a:t>
            </a:r>
            <a:br>
              <a:rPr lang="nl-NL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Verminderd bewust van de omgeving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Kortere reactietijd/ schrik reactie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 jaarlijkse controle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None/>
            </a:pP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br>
              <a:rPr lang="nl-NL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C74862B-397C-AE68-8857-3762A40DC94A}"/>
              </a:ext>
            </a:extLst>
          </p:cNvPr>
          <p:cNvSpPr txBox="1"/>
          <p:nvPr/>
        </p:nvSpPr>
        <p:spPr>
          <a:xfrm>
            <a:off x="1553029" y="1392150"/>
            <a:ext cx="858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Gezichtsvermogen en gehoor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9700E-7508-2B8E-2013-305ACCBA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C467ED-87BC-6F6B-8413-CB04205B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93F215-D67D-4E85-B62B-8B571062A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9AFE4D-93C8-080B-9647-F8B8444CBD7C}"/>
              </a:ext>
            </a:extLst>
          </p:cNvPr>
          <p:cNvSpPr txBox="1"/>
          <p:nvPr/>
        </p:nvSpPr>
        <p:spPr>
          <a:xfrm>
            <a:off x="632537" y="2509123"/>
            <a:ext cx="10719665" cy="3261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Voetproblemen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komen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veel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voor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bij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ouderen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</a:pP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Denk </a:t>
            </a:r>
            <a:r>
              <a:rPr lang="en-US" sz="2800" b="0" i="0" u="sng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aan</a:t>
            </a:r>
            <a:r>
              <a:rPr lang="en-US" sz="28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:</a:t>
            </a:r>
            <a:br>
              <a:rPr lang="en-US" sz="28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lnSpc>
                <a:spcPts val="1050"/>
              </a:lnSpc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050"/>
              </a:lnSpc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Eeltknobbels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,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teenafwijkingen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,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ingegroeide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nagels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,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wonden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polyneuropathie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verminderd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gevoel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  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endParaRPr lang="en-US" sz="28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 u="none" strike="noStrike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Gevolg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-&gt;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meer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moeite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met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lopen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balans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75"/>
              </a:lnSpc>
              <a:buNone/>
            </a:pPr>
            <a:r>
              <a:rPr lang="en-US" sz="2800" b="1" u="sng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Niet</a:t>
            </a:r>
            <a:r>
              <a:rPr lang="en-US" sz="2800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1" i="0" u="sng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passende</a:t>
            </a:r>
            <a:r>
              <a:rPr lang="en-US" sz="2800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1" i="0" u="sng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schoenen</a:t>
            </a:r>
            <a:r>
              <a:rPr lang="en-US" sz="2800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1" i="0" u="sng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verhogen</a:t>
            </a:r>
            <a:r>
              <a:rPr lang="en-US" sz="2800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1" i="0" u="sng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valrisico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!!</a:t>
            </a:r>
            <a:endParaRPr lang="en-US" sz="2800" b="1" i="0" u="sng" dirty="0">
              <a:solidFill>
                <a:schemeClr val="accent1">
                  <a:lumMod val="7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77161E-0E70-53B0-437F-34D22DEC0DD2}"/>
              </a:ext>
            </a:extLst>
          </p:cNvPr>
          <p:cNvSpPr txBox="1"/>
          <p:nvPr/>
        </p:nvSpPr>
        <p:spPr>
          <a:xfrm>
            <a:off x="1785766" y="1329646"/>
            <a:ext cx="8004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Voetproblemen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schoeisel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EF273CA-119A-8F03-6865-014D0C517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1" y="5769715"/>
            <a:ext cx="3591339" cy="10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5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5136-76C1-6C03-C4E2-6433A5AE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680624-E224-21DB-7087-D46578E4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291554-D2EA-9004-1897-8AEF85005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28C7858-3AFC-9115-B73A-4E1EA748C714}"/>
              </a:ext>
            </a:extLst>
          </p:cNvPr>
          <p:cNvSpPr txBox="1"/>
          <p:nvPr/>
        </p:nvSpPr>
        <p:spPr>
          <a:xfrm>
            <a:off x="1146628" y="2457465"/>
            <a:ext cx="9898743" cy="311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050"/>
              </a:lnSpc>
            </a:pP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Essentieel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behoud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spiermassa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spierkracht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b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Behoud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fitheid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combinatie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050"/>
              </a:lnSpc>
            </a:pPr>
            <a:br>
              <a: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</a:pPr>
            <a:br>
              <a: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 het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ouder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ondervoeding</a:t>
            </a: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</a:pPr>
            <a:br>
              <a: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</a:pP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tekort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kwetsbare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ouderen</a:t>
            </a: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ts val="1050"/>
              </a:lnSpc>
            </a:pPr>
            <a:b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ouderen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vallen</a:t>
            </a: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F6273F-EEAC-D09E-7A55-9BDF9C62FAE4}"/>
              </a:ext>
            </a:extLst>
          </p:cNvPr>
          <p:cNvSpPr txBox="1"/>
          <p:nvPr/>
        </p:nvSpPr>
        <p:spPr>
          <a:xfrm>
            <a:off x="2525485" y="1285451"/>
            <a:ext cx="8868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Voedingstoestand</a:t>
            </a:r>
            <a:r>
              <a:rPr lang="en-US" sz="36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  <a:r>
              <a:rPr lang="en-US" sz="36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</a:t>
            </a:r>
            <a:endParaRPr lang="nl-NL" sz="36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8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BB6ED-5BB1-26D4-F79D-D2FAFCE1F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53DD59-C40A-AD57-4A29-AB4E369A75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0D054E-3F3E-F981-B051-78AAC030A1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4766" y="2425918"/>
            <a:ext cx="10555356" cy="22430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 rtl="0" fontAlgn="base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Bij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ouder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worden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gezondheidsklachten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lnSpc>
                <a:spcPts val="1125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  -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Daarmee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medicatie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gebruik</a:t>
            </a: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latin typeface="Arial"/>
                <a:cs typeface="Arial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125"/>
              </a:lnSpc>
            </a:pP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  - 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Daarbij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lichaam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op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leeftijd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gevoeliger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voor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bijwerkingen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van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medicatie</a:t>
            </a: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>
              <a:lnSpc>
                <a:spcPts val="1125"/>
              </a:lnSpc>
            </a:pPr>
            <a:endParaRPr lang="en-US" sz="2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l" rtl="0" fontAlgn="base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Duizeligheid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als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bijwerking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van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medicatie</a:t>
            </a: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342900" indent="-342900" algn="l" rtl="0" fontAlgn="base">
              <a:lnSpc>
                <a:spcPts val="1125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Duizeligheid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4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bloeddrukproblemen</a:t>
            </a:r>
            <a:endParaRPr lang="en-US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A81E81-11BC-9F97-6980-DA0AFACFFB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51583" y="1342647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Medicatie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duizeligheid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Afbeelding met schets, tekening, clipart, Lijnillustraties&#10;&#10;Door AI gegenereerde inhoud is mogelijk onjuist.">
            <a:extLst>
              <a:ext uri="{FF2B5EF4-FFF2-40B4-BE49-F238E27FC236}">
                <a16:creationId xmlns:a16="http://schemas.microsoft.com/office/drawing/2014/main" id="{EF70E034-2125-3FF3-E2F7-6E7863E0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73" y="4267368"/>
            <a:ext cx="2471713" cy="24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3F26BE-AD4A-C201-F036-43CA53B35F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65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EBD30-1FBB-A24E-487C-A813D2D4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A6952-6D4D-B7A6-1A04-E552CA5D0B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F27F15-65F1-8F47-F0ED-CF2C70C86D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C85C48-594D-6A93-8DFC-360497AFD9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82057" y="2839328"/>
            <a:ext cx="7554686" cy="2081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Incontinentie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valrisico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beïnvloeden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Haasten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toilet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algehele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kwetsbaarheid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1400D6-A0CC-D9A8-C542-F3CC2A1458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48743" y="1459077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Incontinentie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Afbeelding met tekening, rood, schets, Karmijn&#10;&#10;Door AI gegenereerde inhoud is mogelijk onjuist.">
            <a:extLst>
              <a:ext uri="{FF2B5EF4-FFF2-40B4-BE49-F238E27FC236}">
                <a16:creationId xmlns:a16="http://schemas.microsoft.com/office/drawing/2014/main" id="{BE2FB176-BD1F-4901-5DF1-05CB2113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63" y="2228518"/>
            <a:ext cx="2779037" cy="20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3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58A34-A5D8-450C-C9C8-8CFA27C41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882B16-D7FB-FF8D-EBD9-3519AEC9F1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FBAF0E-A597-8EFA-1ADD-ED606D0810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A28516-F363-734A-05AD-8C5A273FC53C}"/>
              </a:ext>
            </a:extLst>
          </p:cNvPr>
          <p:cNvSpPr txBox="1">
            <a:spLocks/>
          </p:cNvSpPr>
          <p:nvPr/>
        </p:nvSpPr>
        <p:spPr>
          <a:xfrm>
            <a:off x="1425927" y="2286087"/>
            <a:ext cx="9630629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200"/>
              </a:lnSpc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sz="2800" dirty="0">
                <a:latin typeface="Arial"/>
                <a:cs typeface="Arial"/>
              </a:rPr>
            </a:b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  <a:endParaRPr lang="nl-NL" sz="24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01E829-516A-D4E2-7BC6-DC362F673867}"/>
              </a:ext>
            </a:extLst>
          </p:cNvPr>
          <p:cNvSpPr txBox="1">
            <a:spLocks/>
          </p:cNvSpPr>
          <p:nvPr/>
        </p:nvSpPr>
        <p:spPr>
          <a:xfrm>
            <a:off x="1738971" y="1306791"/>
            <a:ext cx="90048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Informatie risicofactoren</a:t>
            </a:r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: 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362" name="Picture 2" descr="Afbeelding met illustratie, schets, ontwerp, kunst&#10;&#10;Door AI gegenereerde inhoud is mogelijk onjuist.">
            <a:extLst>
              <a:ext uri="{FF2B5EF4-FFF2-40B4-BE49-F238E27FC236}">
                <a16:creationId xmlns:a16="http://schemas.microsoft.com/office/drawing/2014/main" id="{6CC6AE34-13E5-D54D-15F1-B909077E3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2076993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28B255F-6802-6A14-B98B-1F57C416AEE4}"/>
              </a:ext>
            </a:extLst>
          </p:cNvPr>
          <p:cNvSpPr txBox="1"/>
          <p:nvPr/>
        </p:nvSpPr>
        <p:spPr>
          <a:xfrm>
            <a:off x="1740000" y="3768000"/>
            <a:ext cx="8544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298C0B-E635-BBD3-A3E1-0CD82800E8D0}"/>
              </a:ext>
            </a:extLst>
          </p:cNvPr>
          <p:cNvSpPr txBox="1"/>
          <p:nvPr/>
        </p:nvSpPr>
        <p:spPr>
          <a:xfrm>
            <a:off x="1440510" y="2269627"/>
            <a:ext cx="93054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- Ergotherapie Randy </a:t>
            </a:r>
            <a:r>
              <a:rPr lang="nl-NL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Hukkelhoven</a:t>
            </a:r>
            <a:b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- Diëtiste Marieke </a:t>
            </a:r>
            <a:r>
              <a:rPr lang="nl-NL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Swennen</a:t>
            </a:r>
            <a:b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endParaRPr lang="nl-NL" sz="240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  <a:p>
            <a: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- Podotherapeut Ruud </a:t>
            </a:r>
            <a:r>
              <a:rPr lang="nl-NL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Kanters</a:t>
            </a:r>
            <a:b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endParaRPr lang="nl-NL" sz="240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  <a:p>
            <a: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- Service apotheek Heeze</a:t>
            </a:r>
            <a:b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endParaRPr lang="en-US" sz="2400">
              <a:latin typeface="Arial"/>
              <a:cs typeface="Arial"/>
            </a:endParaRPr>
          </a:p>
          <a:p>
            <a:r>
              <a:rPr lang="nl-NL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- Fysiotherapie De Beemden, Valkenhof, Van Hoof</a:t>
            </a:r>
          </a:p>
          <a:p>
            <a:pPr>
              <a:lnSpc>
                <a:spcPts val="1200"/>
              </a:lnSpc>
            </a:pPr>
            <a:endParaRPr lang="nl-NL" sz="2800">
              <a:latin typeface="Arial"/>
              <a:cs typeface="Arial"/>
            </a:endParaRPr>
          </a:p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86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B81E-BF33-DA0E-7186-A0098F6B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F10CB5-1E59-9690-53E6-C4EEF0A7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EC4612-783B-BDB8-D516-80AB6B5B6A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79A7D1-2106-A5A3-3803-7DDDFF54EB5B}"/>
              </a:ext>
            </a:extLst>
          </p:cNvPr>
          <p:cNvSpPr txBox="1"/>
          <p:nvPr/>
        </p:nvSpPr>
        <p:spPr>
          <a:xfrm>
            <a:off x="1469571" y="1368368"/>
            <a:ext cx="9252857" cy="93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785"/>
              </a:lnSpc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  <a:b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ketenaanpak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valpreventie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99E4F6-84B4-5871-DE2F-BD6EB7882325}"/>
              </a:ext>
            </a:extLst>
          </p:cNvPr>
          <p:cNvSpPr txBox="1"/>
          <p:nvPr/>
        </p:nvSpPr>
        <p:spPr>
          <a:xfrm>
            <a:off x="2681843" y="2193810"/>
            <a:ext cx="6691085" cy="3349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ts val="785"/>
              </a:lnSpc>
              <a:buFont typeface="Arial,Sans-Serif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lnSpc>
                <a:spcPts val="785"/>
              </a:lnSpc>
              <a:buFont typeface="Arial,Sans-Serif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Bereiken</a:t>
            </a:r>
            <a:r>
              <a:rPr lang="en-US" sz="28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doelgroep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Voorlichting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Arial"/>
                <a:cs typeface="Arial"/>
              </a:rPr>
              <a:t>Screenen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Arial"/>
                <a:cs typeface="Arial"/>
              </a:rPr>
              <a:t>Beweegcursus</a:t>
            </a: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Arial"/>
                <a:cs typeface="Arial"/>
              </a:rPr>
              <a:t>?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Blijven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bewegen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D149826-2846-EFD9-08E7-FDB8613A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6" y="2302149"/>
            <a:ext cx="3052252" cy="51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7498B-7F7A-4845-C8E5-EF7AEFE8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743AE6-C8E7-9135-B58C-FF7C2D7C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6F6719-52A4-B122-5031-D49551D86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12CE6A3-0F04-ABE5-6C9A-4BFFFF4110FC}"/>
              </a:ext>
            </a:extLst>
          </p:cNvPr>
          <p:cNvSpPr txBox="1"/>
          <p:nvPr/>
        </p:nvSpPr>
        <p:spPr>
          <a:xfrm>
            <a:off x="1643426" y="2007179"/>
            <a:ext cx="9140687" cy="35403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425"/>
              </a:lnSpc>
            </a:pPr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r>
              <a:rPr lang="nl-NL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Introductie ketenaanpak Valpreventie</a:t>
            </a:r>
            <a:b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0" i="0" u="none" strike="noStrike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800" b="0" i="0" u="none" strike="noStrike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Feiten en cijfers over vallen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endParaRPr lang="nl-NL" sz="2800" u="none" strike="noStrike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Risicofactoren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800">
              <a:solidFill>
                <a:srgbClr val="1048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25"/>
              </a:lnSpc>
            </a:pPr>
            <a:endParaRPr lang="nl-NL" sz="2800">
              <a:solidFill>
                <a:srgbClr val="1048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Screening</a:t>
            </a:r>
            <a:br>
              <a:rPr lang="nl-NL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endParaRPr lang="nl-NL">
              <a:solidFill>
                <a:schemeClr val="accent1">
                  <a:lumMod val="75000"/>
                </a:schemeClr>
              </a:solidFill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</a:pPr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Sporten en/of bewegen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3E8EF6A-105B-EC2B-0D8D-D946A3A4AB0F}"/>
              </a:ext>
            </a:extLst>
          </p:cNvPr>
          <p:cNvSpPr txBox="1"/>
          <p:nvPr/>
        </p:nvSpPr>
        <p:spPr>
          <a:xfrm>
            <a:off x="3802742" y="1237738"/>
            <a:ext cx="593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41135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B80D-E552-279B-1CBC-7314F16D3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69CDB8-86A3-E5D9-7A9B-80E9F94A64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00CF3D-0C6C-6976-31BA-A03DFE6BA4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96C150-E8C4-DA31-B995-538020AAE693}"/>
              </a:ext>
            </a:extLst>
          </p:cNvPr>
          <p:cNvSpPr txBox="1">
            <a:spLocks/>
          </p:cNvSpPr>
          <p:nvPr/>
        </p:nvSpPr>
        <p:spPr>
          <a:xfrm>
            <a:off x="1641927" y="2892087"/>
            <a:ext cx="8766629" cy="1828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lnSpc>
                <a:spcPts val="1200"/>
              </a:lnSpc>
              <a:buFont typeface="Calibri"/>
              <a:buChar char="-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Persoonlijk advies OF er een verhoogd valrisico is</a:t>
            </a:r>
            <a:br>
              <a:rPr lang="nl-NL" sz="2800" dirty="0">
                <a:latin typeface="Arial"/>
                <a:cs typeface="Arial"/>
              </a:rPr>
            </a:br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1200"/>
              </a:lnSpc>
              <a:buFont typeface="Calibri"/>
              <a:buChar char="-"/>
            </a:pP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1200"/>
              </a:lnSpc>
              <a:buFont typeface="Calibri"/>
              <a:buChar char="-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Passend advies / beweegcursus</a:t>
            </a:r>
            <a:endParaRPr lang="nl-N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</a:pPr>
            <a:br>
              <a:rPr lang="nl-N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dirty="0">
                <a:latin typeface="Arial"/>
                <a:cs typeface="Arial"/>
              </a:rPr>
            </a:b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 </a:t>
            </a:r>
            <a:r>
              <a:rPr lang="nl-NL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lnSpc>
                <a:spcPts val="1200"/>
              </a:lnSpc>
            </a:pPr>
            <a:endParaRPr lang="nl-NL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200"/>
              </a:lnSpc>
            </a:pPr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Stand aanmelding screening op 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9 of 10 februari</a:t>
            </a:r>
            <a:endParaRPr lang="nl-NL" sz="28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34231A3-4EEE-890A-27D8-87292F3808BC}"/>
              </a:ext>
            </a:extLst>
          </p:cNvPr>
          <p:cNvSpPr txBox="1">
            <a:spLocks/>
          </p:cNvSpPr>
          <p:nvPr/>
        </p:nvSpPr>
        <p:spPr>
          <a:xfrm>
            <a:off x="4288971" y="1168791"/>
            <a:ext cx="64008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Screenen</a:t>
            </a:r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: 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02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C74E-D0D3-3AC2-9086-90996E7A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9D8C14-C00D-7805-74A0-ED6E88CE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41ABC6-8648-09A6-EA17-825C75D69D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DCA592D-13A4-5092-2424-D4AC9A3CC3EF}"/>
              </a:ext>
            </a:extLst>
          </p:cNvPr>
          <p:cNvSpPr txBox="1"/>
          <p:nvPr/>
        </p:nvSpPr>
        <p:spPr>
          <a:xfrm>
            <a:off x="1469571" y="1368368"/>
            <a:ext cx="9252857" cy="93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785"/>
              </a:lnSpc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  <a:b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ketenaanpak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valpreventie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700BC0-1002-CAB1-0CF0-0A5C9AF22127}"/>
              </a:ext>
            </a:extLst>
          </p:cNvPr>
          <p:cNvSpPr txBox="1"/>
          <p:nvPr/>
        </p:nvSpPr>
        <p:spPr>
          <a:xfrm>
            <a:off x="2681843" y="2193810"/>
            <a:ext cx="6691085" cy="3349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ts val="785"/>
              </a:lnSpc>
              <a:buFont typeface="Arial,Sans-Serif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lnSpc>
                <a:spcPts val="785"/>
              </a:lnSpc>
              <a:buFont typeface="Arial,Sans-Serif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Bereiken</a:t>
            </a:r>
            <a:r>
              <a:rPr lang="en-US" sz="28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doelgroep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Voorlichting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Screenen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Beweegcursus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?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Arial"/>
                <a:cs typeface="Arial"/>
              </a:rPr>
              <a:t>Blijven</a:t>
            </a:r>
            <a:r>
              <a:rPr lang="en-US" sz="2800" b="0" i="0" u="none" strike="noStrike" dirty="0">
                <a:solidFill>
                  <a:schemeClr val="accent2"/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2"/>
                </a:solidFill>
                <a:effectLst/>
                <a:latin typeface="Arial"/>
                <a:cs typeface="Arial"/>
              </a:rPr>
              <a:t>bewegen</a:t>
            </a:r>
            <a:r>
              <a:rPr lang="en-US" sz="2800" b="0" i="0" dirty="0">
                <a:solidFill>
                  <a:schemeClr val="accent2"/>
                </a:solidFill>
                <a:effectLst/>
                <a:latin typeface="Arial"/>
                <a:cs typeface="Arial"/>
              </a:rPr>
              <a:t>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746FDEA-0F2F-4BD6-6C31-B3A59F50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6" y="2302149"/>
            <a:ext cx="3052252" cy="51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9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447F-6A54-A4E1-D502-EFE59632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CF8B15-A567-F1CC-1767-374A6D0A0F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A86EAF-9D50-1D97-591C-57ACD4E6A12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62FBBC2-BEB7-AF22-981D-5E40E2E3E063}"/>
              </a:ext>
            </a:extLst>
          </p:cNvPr>
          <p:cNvSpPr txBox="1">
            <a:spLocks/>
          </p:cNvSpPr>
          <p:nvPr/>
        </p:nvSpPr>
        <p:spPr>
          <a:xfrm>
            <a:off x="4444591" y="402134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Blijven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  <a:r>
              <a:rPr lang="en-US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800" b="1" i="0" u="none" strike="noStrike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endParaRPr lang="nl-NL"/>
          </a:p>
        </p:txBody>
      </p:sp>
      <p:pic>
        <p:nvPicPr>
          <p:cNvPr id="6" name="Afbeelding 5" descr="Afbeelding met tekst, fiets, persoon, Fietswiel&#10;&#10;Door AI gegenereerde inhoud is mogelijk onjuist.">
            <a:extLst>
              <a:ext uri="{FF2B5EF4-FFF2-40B4-BE49-F238E27FC236}">
                <a16:creationId xmlns:a16="http://schemas.microsoft.com/office/drawing/2014/main" id="{34F97FE9-458A-D88E-E8DE-9C1835EE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4" r="788" b="-47"/>
          <a:stretch>
            <a:fillRect/>
          </a:stretch>
        </p:blipFill>
        <p:spPr>
          <a:xfrm>
            <a:off x="2190033" y="1684286"/>
            <a:ext cx="7754676" cy="39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08D89-807F-996E-8C81-3C8D5B78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89158E-E8CC-D3F8-27C9-38EACA17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35DEEA-D902-5FA2-DA71-2A77EDB31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8591CEC-2460-B7BE-7CCD-6DEDEA9D3B09}"/>
              </a:ext>
            </a:extLst>
          </p:cNvPr>
          <p:cNvSpPr txBox="1"/>
          <p:nvPr/>
        </p:nvSpPr>
        <p:spPr>
          <a:xfrm>
            <a:off x="3621314" y="1488106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Zijn er nog vragen?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25A70A-9322-7796-E8A7-622440FDE6E5}"/>
              </a:ext>
            </a:extLst>
          </p:cNvPr>
          <p:cNvSpPr txBox="1"/>
          <p:nvPr/>
        </p:nvSpPr>
        <p:spPr>
          <a:xfrm>
            <a:off x="3050400" y="3212400"/>
            <a:ext cx="6499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>
                <a:solidFill>
                  <a:srgbClr val="205C96"/>
                </a:solidFill>
                <a:latin typeface="Arial"/>
              </a:rPr>
              <a:t>Kijk voor meer informatie op:</a:t>
            </a:r>
            <a:r>
              <a:rPr lang="nl-NL" sz="2800">
                <a:latin typeface="Arial"/>
                <a:cs typeface="Arial"/>
              </a:rPr>
              <a:t>​</a:t>
            </a:r>
          </a:p>
          <a:p>
            <a:pPr algn="ctr"/>
            <a:br>
              <a:rPr lang="nl-NL" sz="2800">
                <a:latin typeface="Arial"/>
                <a:cs typeface="Arial"/>
              </a:rPr>
            </a:br>
            <a:r>
              <a:rPr lang="nl-NL" sz="28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www.heeze-leende.nl/ik-sta-sterk</a:t>
            </a:r>
            <a:endParaRPr lang="nl-NL" sz="28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nl-NL" sz="28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nl-NL" sz="2800" u="sng">
                <a:solidFill>
                  <a:srgbClr val="205C96"/>
                </a:solidFill>
                <a:latin typeface="Arial"/>
                <a:cs typeface="Arial"/>
              </a:rPr>
              <a:t>E-mail: Ikstasterk@heeze-leende.nl</a:t>
            </a:r>
          </a:p>
        </p:txBody>
      </p:sp>
    </p:spTree>
    <p:extLst>
      <p:ext uri="{BB962C8B-B14F-4D97-AF65-F5344CB8AC3E}">
        <p14:creationId xmlns:p14="http://schemas.microsoft.com/office/powerpoint/2010/main" val="249891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C15F-6A2A-B07C-B2AC-9232AEF8E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99B4C9-3BB4-0FB9-C442-FB88D20E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ED07AE-69FE-C82C-1986-D604572B66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8120A2B-554C-8582-398F-526F14E93253}"/>
              </a:ext>
            </a:extLst>
          </p:cNvPr>
          <p:cNvSpPr txBox="1"/>
          <p:nvPr/>
        </p:nvSpPr>
        <p:spPr>
          <a:xfrm>
            <a:off x="2895600" y="1745739"/>
            <a:ext cx="6400800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Korte introductie</a:t>
            </a:r>
          </a:p>
          <a:p>
            <a:endParaRPr lang="nl-NL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FC57FC-66CE-6A5E-DE31-2727444BE856}"/>
              </a:ext>
            </a:extLst>
          </p:cNvPr>
          <p:cNvSpPr txBox="1"/>
          <p:nvPr/>
        </p:nvSpPr>
        <p:spPr>
          <a:xfrm>
            <a:off x="2934144" y="2515180"/>
            <a:ext cx="7967712" cy="25490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nl-NL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Subsidie landelijk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ketenaanpak</a:t>
            </a: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nl-N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285750" indent="-28575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Start "Ik sta sterk”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Heeze/Leende in 2025</a:t>
            </a: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lnSpc>
                <a:spcPts val="785"/>
              </a:lnSpc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Vervolg 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"</a:t>
            </a: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Ik sta sterk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"</a:t>
            </a:r>
            <a:r>
              <a:rPr lang="nl-NL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2026</a:t>
            </a: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9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C79C-BD6D-19AF-03C5-0C487628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D548C1-21AE-3E13-928E-742EA1E1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3DE3AD-0811-32C8-B57F-8472C0917F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3CAB4F-AD83-4BAC-C579-4A001E7C2C6E}"/>
              </a:ext>
            </a:extLst>
          </p:cNvPr>
          <p:cNvSpPr txBox="1"/>
          <p:nvPr/>
        </p:nvSpPr>
        <p:spPr>
          <a:xfrm>
            <a:off x="1469571" y="1368368"/>
            <a:ext cx="9252857" cy="93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785"/>
              </a:lnSpc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  <a:b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ketenaanpak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valpreventie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47E1A3-48E7-593C-F358-CDB9831B377F}"/>
              </a:ext>
            </a:extLst>
          </p:cNvPr>
          <p:cNvSpPr txBox="1"/>
          <p:nvPr/>
        </p:nvSpPr>
        <p:spPr>
          <a:xfrm>
            <a:off x="2681843" y="2193810"/>
            <a:ext cx="6691085" cy="3246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Bereiken</a:t>
            </a:r>
            <a:r>
              <a:rPr lang="en-US" sz="28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doelgroep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</a:p>
          <a:p>
            <a:pPr marL="457200" indent="-45720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Voorlichting</a:t>
            </a:r>
            <a:r>
              <a:rPr lang="en-US" sz="2800" b="0" i="0" dirty="0">
                <a:solidFill>
                  <a:schemeClr val="accent1">
                    <a:lumMod val="76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Screenen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Beweegcursus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?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Blijven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bewegen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9CFCE50-D31D-AAFE-573B-70262FCA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6" y="2302149"/>
            <a:ext cx="3052252" cy="51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3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6A63-3BF3-250F-3421-F7E66DB1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4D7320-E2C8-A087-BBE7-519693BB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C6002C-94AE-0C4F-9DB0-E768F605E8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7B24FDB-6A00-3BB5-C110-93B7A791447C}"/>
              </a:ext>
            </a:extLst>
          </p:cNvPr>
          <p:cNvSpPr txBox="1"/>
          <p:nvPr/>
        </p:nvSpPr>
        <p:spPr>
          <a:xfrm>
            <a:off x="1469571" y="1368368"/>
            <a:ext cx="9252857" cy="93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785"/>
              </a:lnSpc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</a:t>
            </a:r>
            <a:b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ketenaanpak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valpreventie</a:t>
            </a:r>
            <a:r>
              <a:rPr 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182FE6-FF56-5606-D344-F8DF46002513}"/>
              </a:ext>
            </a:extLst>
          </p:cNvPr>
          <p:cNvSpPr txBox="1"/>
          <p:nvPr/>
        </p:nvSpPr>
        <p:spPr>
          <a:xfrm>
            <a:off x="2681843" y="2193810"/>
            <a:ext cx="6691085" cy="3246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,Sans-Serif" panose="020B0604020202020204" pitchFamily="34" charset="0"/>
              <a:buChar char="•"/>
            </a:pP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785"/>
              </a:lnSpc>
              <a:buFont typeface="Arial,Sans-Serif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Bereiken</a:t>
            </a:r>
            <a:r>
              <a:rPr lang="en-US" sz="2800" dirty="0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76000"/>
                  </a:schemeClr>
                </a:solidFill>
                <a:latin typeface="Arial"/>
                <a:cs typeface="Arial"/>
              </a:rPr>
              <a:t>doelgroep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Voorlichting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Screenen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endParaRPr lang="en-US" sz="2800" b="0" i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Beweegcursus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?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  <a:b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  <a:p>
            <a:pPr marL="457200" indent="-457200" algn="l" rtl="0" fontAlgn="base">
              <a:lnSpc>
                <a:spcPts val="78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Blijven</a:t>
            </a:r>
            <a:r>
              <a:rPr lang="en-US" sz="2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en-US" sz="2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bewegen</a:t>
            </a:r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BA1D043-BAAD-BB5D-FB45-10378DF0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6" y="2302149"/>
            <a:ext cx="3052252" cy="51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3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04A76-0F29-043D-3180-94D9C87B8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C55C16-4F70-2527-DBE3-6A6E15C2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D20A5B-FDC0-2251-BCDE-B927D0B23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schermopname, logo, Merk&#10;&#10;Door AI gegenereerde inhoud is mogelijk onjuist.">
            <a:extLst>
              <a:ext uri="{FF2B5EF4-FFF2-40B4-BE49-F238E27FC236}">
                <a16:creationId xmlns:a16="http://schemas.microsoft.com/office/drawing/2014/main" id="{7B5FA538-225A-8218-C226-B6241A51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804756"/>
            <a:ext cx="5035548" cy="48817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FE6BDB6-312D-D222-E168-553ACC5F954E}"/>
              </a:ext>
            </a:extLst>
          </p:cNvPr>
          <p:cNvSpPr txBox="1"/>
          <p:nvPr/>
        </p:nvSpPr>
        <p:spPr>
          <a:xfrm>
            <a:off x="3650341" y="986972"/>
            <a:ext cx="625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hebben we het over?</a:t>
            </a:r>
          </a:p>
        </p:txBody>
      </p:sp>
    </p:spTree>
    <p:extLst>
      <p:ext uri="{BB962C8B-B14F-4D97-AF65-F5344CB8AC3E}">
        <p14:creationId xmlns:p14="http://schemas.microsoft.com/office/powerpoint/2010/main" val="32844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00ED-A25B-24D2-FEE8-181DC8CA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F7D8D6-B40F-C2F4-AE42-0B887A52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1FF385-3779-6E79-B3B1-58E6E85D8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6E59EA-85B9-B82B-13DF-468E043762A3}"/>
              </a:ext>
            </a:extLst>
          </p:cNvPr>
          <p:cNvSpPr txBox="1"/>
          <p:nvPr/>
        </p:nvSpPr>
        <p:spPr>
          <a:xfrm>
            <a:off x="2641601" y="3429000"/>
            <a:ext cx="8708570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/>
              <a:t>​</a:t>
            </a:r>
            <a:endParaRPr lang="en-US"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Minstens 1 keer</a:t>
            </a:r>
            <a:r>
              <a:rPr lang="nl-NL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zijn gevallen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​</a:t>
            </a:r>
          </a:p>
          <a:p>
            <a:pPr fontAlgn="base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zijn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om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vallen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nl-NL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moeite </a:t>
            </a:r>
            <a:r>
              <a:rPr lang="nl-NL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hebben met bewegen, lopen of balans houden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400"/>
              <a:t>​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AC9AA3B-AF8D-0C29-5718-2C6AEC1A15E0}"/>
              </a:ext>
            </a:extLst>
          </p:cNvPr>
          <p:cNvSpPr txBox="1"/>
          <p:nvPr/>
        </p:nvSpPr>
        <p:spPr>
          <a:xfrm>
            <a:off x="1690916" y="1557332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een verhoogd valrisico?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EC98DC4-9F2F-3E03-C4FE-54A3D72E5C4A}"/>
              </a:ext>
            </a:extLst>
          </p:cNvPr>
          <p:cNvSpPr txBox="1"/>
          <p:nvPr/>
        </p:nvSpPr>
        <p:spPr>
          <a:xfrm>
            <a:off x="957944" y="2513540"/>
            <a:ext cx="100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is sprake van een verhoogd valrisico bij senioren die</a:t>
            </a:r>
            <a:br>
              <a:rPr lang="nl-NL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afgelopen 12 maanden:</a:t>
            </a:r>
            <a:r>
              <a:rPr lang="en-US" sz="2400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400" u="sng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0038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AC2A-AAD0-7094-252B-A7179FEF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BC9197-5997-A25F-88C5-1FE9F84A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CB7A33-7180-AF7E-794E-3E0C475879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2D6AF70-9394-1377-4383-B16586349228}"/>
              </a:ext>
            </a:extLst>
          </p:cNvPr>
          <p:cNvSpPr txBox="1">
            <a:spLocks/>
          </p:cNvSpPr>
          <p:nvPr/>
        </p:nvSpPr>
        <p:spPr>
          <a:xfrm>
            <a:off x="3795487" y="1248335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Risicofactoren:</a:t>
            </a:r>
            <a:endParaRPr lang="nl-NL" sz="4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2B1CEBF-46B7-EF29-D235-4D82DDBED13A}"/>
              </a:ext>
            </a:extLst>
          </p:cNvPr>
          <p:cNvSpPr txBox="1">
            <a:spLocks/>
          </p:cNvSpPr>
          <p:nvPr/>
        </p:nvSpPr>
        <p:spPr>
          <a:xfrm>
            <a:off x="1799771" y="2220396"/>
            <a:ext cx="859245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Totaal &gt; 30 risicofactoren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 door meerdere factoren</a:t>
            </a:r>
          </a:p>
          <a:p>
            <a:endParaRPr lang="nl-NL" sz="3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Valrisicofactoren: </a:t>
            </a:r>
            <a:b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persoonlijk en van buitenaf</a:t>
            </a:r>
          </a:p>
        </p:txBody>
      </p:sp>
      <p:pic>
        <p:nvPicPr>
          <p:cNvPr id="4" name="Afbeelding 3" descr="Afbeelding met buitenshuis, boom, gras, hemel&#10;&#10;Door AI gegenereerde inhoud is mogelijk onjuist.">
            <a:extLst>
              <a:ext uri="{FF2B5EF4-FFF2-40B4-BE49-F238E27FC236}">
                <a16:creationId xmlns:a16="http://schemas.microsoft.com/office/drawing/2014/main" id="{CFA0F582-DA77-4B69-D832-2C759D12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983" y="2849306"/>
            <a:ext cx="3129103" cy="17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3B7B3-380D-A7D0-1A09-957D1EEAC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7A0147-7D79-F184-640C-69A1DF4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104FC8-2EDD-6FB6-35EE-CA2BBB3E4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8B7F0A2-47B0-4D91-8466-1FFC263B79EE}"/>
              </a:ext>
            </a:extLst>
          </p:cNvPr>
          <p:cNvSpPr txBox="1"/>
          <p:nvPr/>
        </p:nvSpPr>
        <p:spPr>
          <a:xfrm>
            <a:off x="1661887" y="2402115"/>
            <a:ext cx="9085942" cy="29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spierkracht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Mobiliteitsverlies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belangrijkste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risicofactor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vallen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Belang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beenspieren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traplopen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opstaan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Normale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veroudering</a:t>
            </a: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lnSpc>
                <a:spcPts val="1275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Blijf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  <a:r>
              <a:rPr lang="en-US" sz="2800" b="0" i="0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5FD375-DEFB-24C5-D076-7348B12CEC74}"/>
              </a:ext>
            </a:extLst>
          </p:cNvPr>
          <p:cNvSpPr txBox="1"/>
          <p:nvPr/>
        </p:nvSpPr>
        <p:spPr>
          <a:xfrm>
            <a:off x="4013200" y="1166318"/>
            <a:ext cx="6400800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rPr>
              <a:t>Mobiliteit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​</a:t>
            </a:r>
            <a:br>
              <a:rPr lang="en-US" dirty="0">
                <a:solidFill>
                  <a:srgbClr val="000000"/>
                </a:solidFill>
                <a:latin typeface="Aptos"/>
              </a:rPr>
            </a:br>
            <a:endParaRPr lang="en-US"/>
          </a:p>
        </p:txBody>
      </p:sp>
      <p:pic>
        <p:nvPicPr>
          <p:cNvPr id="5122" name="Picture 2" descr="Afbeelding met tekenfilm, zoogdier, Tekenfilm, illustratie&#10;&#10;Door AI gegenereerde inhoud is mogelijk onjuist.">
            <a:extLst>
              <a:ext uri="{FF2B5EF4-FFF2-40B4-BE49-F238E27FC236}">
                <a16:creationId xmlns:a16="http://schemas.microsoft.com/office/drawing/2014/main" id="{F1661AF9-7287-18A7-87E9-B28BBD62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84" y="4491885"/>
            <a:ext cx="3033315" cy="22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255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867b66-e774-4a86-bd1e-1cf72b65aa50" xsi:nil="true"/>
    <lcf76f155ced4ddcb4097134ff3c332f xmlns="6cd33da2-14e0-43a0-8681-f18f081ecd3e">
      <Terms xmlns="http://schemas.microsoft.com/office/infopath/2007/PartnerControls"/>
    </lcf76f155ced4ddcb4097134ff3c332f>
    <Opmerking xmlns="6cd33da2-14e0-43a0-8681-f18f081e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01B68811B144BB48B5EA8C1887B8E" ma:contentTypeVersion="19" ma:contentTypeDescription="Een nieuw document maken." ma:contentTypeScope="" ma:versionID="221943eca52a6904ad43f9c5a5a60cd8">
  <xsd:schema xmlns:xsd="http://www.w3.org/2001/XMLSchema" xmlns:xs="http://www.w3.org/2001/XMLSchema" xmlns:p="http://schemas.microsoft.com/office/2006/metadata/properties" xmlns:ns2="6cd33da2-14e0-43a0-8681-f18f081ecd3e" xmlns:ns3="84867b66-e774-4a86-bd1e-1cf72b65aa50" targetNamespace="http://schemas.microsoft.com/office/2006/metadata/properties" ma:root="true" ma:fieldsID="d320855517ac50281b8d7fc1d58cda75" ns2:_="" ns3:_="">
    <xsd:import namespace="6cd33da2-14e0-43a0-8681-f18f081ecd3e"/>
    <xsd:import namespace="84867b66-e774-4a86-bd1e-1cf72b65a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Opmerk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33da2-14e0-43a0-8681-f18f081e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6d9f127d-9b8c-4216-9355-9579a0834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5" nillable="true" ma:displayName="Opmerking" ma:format="Dropdown" ma:internalName="Opmerking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67b66-e774-4a86-bd1e-1cf72b65aa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916b04-9966-4dd3-bf07-8befa4106d0e}" ma:internalName="TaxCatchAll" ma:showField="CatchAllData" ma:web="84867b66-e774-4a86-bd1e-1cf72b65a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E67F4-6E77-4962-9BB0-9B2DD342A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297CE-4939-43D1-B209-C94C7B25A637}">
  <ds:schemaRefs>
    <ds:schemaRef ds:uri="http://schemas.microsoft.com/office/2006/metadata/properties"/>
    <ds:schemaRef ds:uri="http://schemas.microsoft.com/office/infopath/2007/PartnerControls"/>
    <ds:schemaRef ds:uri="655d9881-b4ac-4d7b-b8ef-ef2eb0739b00"/>
    <ds:schemaRef ds:uri="c60d87cd-8dc0-4117-945a-ac07edfc7c6f"/>
  </ds:schemaRefs>
</ds:datastoreItem>
</file>

<file path=customXml/itemProps3.xml><?xml version="1.0" encoding="utf-8"?>
<ds:datastoreItem xmlns:ds="http://schemas.openxmlformats.org/officeDocument/2006/customXml" ds:itemID="{4C8D0C88-30E6-4BD3-82B2-8B7FF7E365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Breedbeeld</PresentationFormat>
  <Paragraphs>211</Paragraphs>
  <Slides>23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Arial,Sans-Serif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Rian Coolen</dc:creator>
  <cp:lastModifiedBy>Rian Coolen</cp:lastModifiedBy>
  <cp:revision>125</cp:revision>
  <dcterms:created xsi:type="dcterms:W3CDTF">2025-10-01T10:30:51Z</dcterms:created>
  <dcterms:modified xsi:type="dcterms:W3CDTF">2026-01-30T13:15:04Z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0x01010094401B68811B144BB48B5EA8C1887B8E</vt:lpwstr>
  </property>
  <property fmtid="{D5CDD505-2E9C-101B-9397-08002B2CF9AE}" pid="3" name="MediaServiceImageTags">
    <vt:lpwstr/>
  </property>
</Properties>
</file>