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8" r:id="rId5"/>
    <p:sldId id="268" r:id="rId6"/>
    <p:sldId id="269" r:id="rId7"/>
    <p:sldId id="275" r:id="rId8"/>
    <p:sldId id="282" r:id="rId9"/>
    <p:sldId id="280" r:id="rId10"/>
    <p:sldId id="276" r:id="rId11"/>
    <p:sldId id="272" r:id="rId12"/>
    <p:sldId id="279" r:id="rId13"/>
    <p:sldId id="283" r:id="rId14"/>
    <p:sldId id="284" r:id="rId15"/>
    <p:sldId id="281" r:id="rId16"/>
    <p:sldId id="264" r:id="rId17"/>
    <p:sldId id="261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ek van Vee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88673" autoAdjust="0"/>
  </p:normalViewPr>
  <p:slideViewPr>
    <p:cSldViewPr snapToObjects="1"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74B015-7C52-4E7A-A217-1FCBFF644CA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8431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75E1FB-38D9-487C-AFA7-7CCF0DFDB24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988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0EC1B-AB99-4743-B11A-E2972204148C}" type="slidenum">
              <a:rPr lang="nl-NL" altLang="nl-NL"/>
              <a:pPr/>
              <a:t>1</a:t>
            </a:fld>
            <a:endParaRPr lang="nl-NL" altLang="nl-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Dit is de </a:t>
            </a:r>
            <a:r>
              <a:rPr lang="nl-NL" altLang="nl-NL" b="1"/>
              <a:t>titelpagina</a:t>
            </a:r>
            <a:r>
              <a:rPr lang="nl-NL" altLang="nl-NL"/>
              <a:t> van de presentatie.</a:t>
            </a:r>
          </a:p>
          <a:p>
            <a:r>
              <a:rPr lang="nl-NL" altLang="nl-NL"/>
              <a:t>Typ hier de titel en (eventueel) een ondertitel waarin je ook naam auteur of spreker zet.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8AB77-1244-4BE9-8FF3-9BF355E5DF86}" type="slidenum">
              <a:rPr lang="nl-NL" altLang="nl-NL"/>
              <a:pPr/>
              <a:t>2</a:t>
            </a:fld>
            <a:endParaRPr lang="nl-NL" altLang="nl-NL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Dit is de pagina voor de </a:t>
            </a:r>
            <a:r>
              <a:rPr lang="nl-NL" altLang="nl-NL" b="1"/>
              <a:t>inhoudsopgave</a:t>
            </a:r>
            <a:r>
              <a:rPr lang="nl-NL" altLang="nl-NL"/>
              <a:t>.</a:t>
            </a:r>
          </a:p>
          <a:p>
            <a:r>
              <a:rPr lang="nl-NL" altLang="nl-NL"/>
              <a:t>LET OP: vul hier de </a:t>
            </a:r>
            <a:r>
              <a:rPr lang="nl-NL" altLang="nl-NL" b="1"/>
              <a:t>voettekst</a:t>
            </a:r>
            <a:r>
              <a:rPr lang="nl-NL" altLang="nl-NL"/>
              <a:t> in. Open menu Beel</a:t>
            </a:r>
            <a:r>
              <a:rPr lang="nl-NL" altLang="nl-NL" u="sng"/>
              <a:t>d</a:t>
            </a:r>
            <a:r>
              <a:rPr lang="nl-NL" altLang="nl-NL"/>
              <a:t>, kies Koptekst en voettekst… en vul het invulbalkje onder Voettekst in met de titel van deze presentatie. Klik vervolgens op Toepassen.</a:t>
            </a:r>
          </a:p>
          <a:p>
            <a:r>
              <a:rPr lang="nl-NL" altLang="nl-NL"/>
              <a:t>Wil je nog meer groene dia’s? Kopieer deze dan en voeg hem in op de gewenste plek in de presentatie.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5E1FB-38D9-487C-AFA7-7CCF0DFDB24E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667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5E1FB-38D9-487C-AFA7-7CCF0DFDB24E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223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A2F7B-2504-49DA-820A-141B08D4925C}" type="slidenum">
              <a:rPr lang="nl-NL" altLang="nl-NL"/>
              <a:pPr/>
              <a:t>14</a:t>
            </a:fld>
            <a:endParaRPr lang="nl-NL" altLang="nl-NL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Hier kun je kiezen voor het invoegen van een tabel, grafiek uit Excel, een illustratie, een afbeelding, diagram of animatie.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D76B0-8AB1-4803-91DC-9A7CE409ED22}" type="slidenum">
              <a:rPr lang="nl-NL" altLang="nl-NL"/>
              <a:pPr/>
              <a:t>15</a:t>
            </a:fld>
            <a:endParaRPr lang="nl-NL" altLang="nl-NL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Dit is de laatste pagina van de presentatie. Pas de vaste tekst zonodig zelf aan.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GUH_ppt_onderbalk_gr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510338"/>
            <a:ext cx="8734425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UH_pp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304800"/>
            <a:ext cx="35369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UH_ppt_bo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988050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29565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nl-NL" altLang="nl-NL" noProof="0"/>
              <a:t>Klik om de stijl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0450"/>
            <a:ext cx="7772400" cy="863600"/>
          </a:xfrm>
        </p:spPr>
        <p:txBody>
          <a:bodyPr lIns="0" tIns="0" rIns="0" bIns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BEB55-E5D5-43C1-A41C-F99C17A53AC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91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D5BBA-D8A1-4D30-B07F-45B9F4D66FC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887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0" y="6510338"/>
            <a:ext cx="1709738" cy="252412"/>
          </a:xfrm>
        </p:spPr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507163"/>
            <a:ext cx="3749675" cy="25400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812088" y="6508750"/>
            <a:ext cx="874712" cy="252413"/>
          </a:xfrm>
        </p:spPr>
        <p:txBody>
          <a:bodyPr/>
          <a:lstStyle>
            <a:lvl1pPr>
              <a:defRPr/>
            </a:lvl1pPr>
          </a:lstStyle>
          <a:p>
            <a:fld id="{FA13371E-5A1D-4D07-9CE8-8EFEC8654C0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515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7397F-443E-4A31-B36A-A7E575885DC5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A6B76-CFFE-40BB-AA52-42B90561951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932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66E8B-CFBA-45D5-8C02-EDEA14C0D9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083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4040D-91D9-48F9-B04E-2206D3637E93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CE26-880F-4B96-BE5F-F22B6ADFA65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510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F61F4-2385-435A-8298-EE885A92D982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BC41-CF4D-4A69-9C4A-592AAEE27D2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6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D20CB-2401-4BFE-84B3-318D26375683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7BEB-50D9-4CE0-A29A-246D5BB244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7715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9006D-C1A4-43A0-B314-4432E43C6CD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C75C-4657-42BD-96F2-81F24F8A6DD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0438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85379-8EC6-4AA8-8074-DE9BEFE89424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A53C8-77A5-46C1-BCCA-540EEFAFC55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852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B133D-5314-4F68-945D-285C3FA41B7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81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9C1BE-09C9-464C-AA60-7840978843E4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1739-351B-4EE0-A05A-7E1621683E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777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F2855-89AC-4FCA-A25C-697B7C4DF337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352B-18AB-4F8F-92B1-F09FBFC3D6F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58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5B4EE-363D-4F31-9D55-2BF69B1F6CA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7330-2093-4C91-BFF0-19829EAFDD3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363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CF177-5331-46A0-AC73-F4E66B6C95B3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6C5C-FE0E-43B8-B8BE-269DFBEBFC9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4678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483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870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0985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08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08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95648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99743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11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161E8-5924-4FD4-8CCB-F376D9FC46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2113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377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1832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0641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85917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148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14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5599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988E1-E8E9-4696-A469-96A6131F73D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33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48C7E-D8A9-455D-B2A6-03DF3828339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150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6E53-CCED-4F54-8BF7-4C5BDE8D214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087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CF983-E592-4D3C-8FC2-18974001FCA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395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1F84-79BE-4892-AE95-B59B165BD46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196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D8C0-5DE4-4B9E-A5B8-4B1DD929F71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75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UH_ppt_onderbalk_gro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510338"/>
            <a:ext cx="8734425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10338"/>
            <a:ext cx="17097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7D16DA2D-90B7-4EB1-BC55-A2CE844ABBB6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7163"/>
            <a:ext cx="3749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8750"/>
            <a:ext cx="8747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7C37C259-9509-478A-83A1-7C579DD1E657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69888" algn="l" rtl="0" eaLnBrk="1" fontAlgn="base" hangingPunct="1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431925" indent="-360363" algn="l" rtl="0" eaLnBrk="1" fontAlgn="base" hangingPunct="1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974850" indent="-363538" algn="l" rtl="0" eaLnBrk="1" fontAlgn="base" hangingPunct="1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1600">
          <a:solidFill>
            <a:schemeClr val="tx1"/>
          </a:solidFill>
          <a:latin typeface="+mn-lt"/>
        </a:defRPr>
      </a:lvl4pPr>
      <a:lvl5pPr marL="332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378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424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469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515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GUH_ppt_onderbalk_w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510338"/>
            <a:ext cx="8734425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07163"/>
            <a:ext cx="2133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70A8BCD-F7C8-4DEF-ACAF-8BA9E7548821}" type="datetime4">
              <a:rPr lang="nl-NL" altLang="nl-NL"/>
              <a:pPr/>
              <a:t>14 februari 2023</a:t>
            </a:fld>
            <a:endParaRPr lang="nl-NL" altLang="nl-NL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8750"/>
            <a:ext cx="2895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nl-NL" altLang="nl-NL"/>
              <a:t>presentatie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7888" y="6507163"/>
            <a:ext cx="14589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67D6624-080F-4586-B681-E0E5331F8C4D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4122738" y="4933950"/>
            <a:ext cx="5010150" cy="1658938"/>
            <a:chOff x="2597" y="3108"/>
            <a:chExt cx="3156" cy="1045"/>
          </a:xfrm>
        </p:grpSpPr>
        <p:pic>
          <p:nvPicPr>
            <p:cNvPr id="27656" name="Picture 8" descr="GUH_ppt_boog_slo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" y="3108"/>
              <a:ext cx="3156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9" descr="GUH_ppt_logo_slo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566"/>
              <a:ext cx="2117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825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4623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el:0641214109" TargetMode="External"/><Relationship Id="rId2" Type="http://schemas.openxmlformats.org/officeDocument/2006/relationships/hyperlink" Target="mailto:degeervanjutfaaslaandoorn@heuvelrug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rrin@dwwdriebergen.n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85031"/>
            <a:ext cx="7772400" cy="3295650"/>
          </a:xfrm>
        </p:spPr>
        <p:txBody>
          <a:bodyPr/>
          <a:lstStyle/>
          <a:p>
            <a:r>
              <a:rPr lang="nl-NL" altLang="nl-NL" dirty="0"/>
              <a:t>Herinrichting De Geer van Jutfaaslaan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77072"/>
            <a:ext cx="7772400" cy="863600"/>
          </a:xfrm>
        </p:spPr>
        <p:txBody>
          <a:bodyPr/>
          <a:lstStyle/>
          <a:p>
            <a:r>
              <a:rPr lang="nl-NL" altLang="nl-NL" dirty="0"/>
              <a:t>Informatieavond</a:t>
            </a:r>
            <a:br>
              <a:rPr lang="nl-NL" altLang="nl-NL" dirty="0"/>
            </a:br>
            <a:r>
              <a:rPr lang="nl-NL" altLang="nl-NL" dirty="0"/>
              <a:t>woensdag 8 februari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FABB0-9C8D-4EFA-B503-9A0127EF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Hinder tijdens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94A585-B826-4332-B655-1D5D2C73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Vuilnisbakken</a:t>
            </a:r>
          </a:p>
          <a:p>
            <a:r>
              <a:rPr lang="nl-NL" dirty="0"/>
              <a:t>Opladen elektrische auto’s</a:t>
            </a:r>
          </a:p>
          <a:p>
            <a:r>
              <a:rPr lang="nl-NL" dirty="0"/>
              <a:t>Bereikbaarheid</a:t>
            </a:r>
          </a:p>
          <a:p>
            <a:r>
              <a:rPr lang="nl-NL" dirty="0"/>
              <a:t>Hulpdiensten</a:t>
            </a:r>
          </a:p>
          <a:p>
            <a:r>
              <a:rPr lang="nl-NL" dirty="0"/>
              <a:t>Geluid</a:t>
            </a:r>
          </a:p>
          <a:p>
            <a:r>
              <a:rPr lang="nl-NL" dirty="0"/>
              <a:t>Tijdelijke schaftkeet</a:t>
            </a:r>
          </a:p>
          <a:p>
            <a:r>
              <a:rPr lang="nl-NL" dirty="0"/>
              <a:t>Tijdens overzet huisaansluitingen gevolgen voor vuilwater en elektra</a:t>
            </a:r>
          </a:p>
          <a:p>
            <a:r>
              <a:rPr lang="nl-NL" dirty="0"/>
              <a:t>Tijdelijk geen openbare verlichting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1E384-18F3-4C49-84E6-F20E3E0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793E96-5132-4810-9C76-7F52D7DB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3D78B-259A-4647-AD2D-C2739432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133D-5314-4F68-945D-285C3FA41B7B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767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FABB0-9C8D-4EFA-B503-9A0127EF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nl-NL" dirty="0"/>
              <a:t>Wijziging boom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C82DD88-ACC6-FC4B-6836-3C2CD4777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0"/>
            <a:ext cx="7354888" cy="5450874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1E384-18F3-4C49-84E6-F20E3E0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793E96-5132-4810-9C76-7F52D7DB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3D78B-259A-4647-AD2D-C2739432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133D-5314-4F68-945D-285C3FA41B7B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013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FABB0-9C8D-4EFA-B503-9A0127EF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4487"/>
            <a:ext cx="8229600" cy="1143000"/>
          </a:xfrm>
        </p:spPr>
        <p:txBody>
          <a:bodyPr/>
          <a:lstStyle/>
          <a:p>
            <a:r>
              <a:rPr lang="nl-NL" dirty="0"/>
              <a:t>Vraag anti-parkeervoorziening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94A585-B826-4332-B655-1D5D2C73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nl-NL" dirty="0"/>
              <a:t>Mogelijke aanpak kop van de </a:t>
            </a:r>
            <a:r>
              <a:rPr lang="nl-NL" dirty="0" err="1"/>
              <a:t>Middenlaan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1E384-18F3-4C49-84E6-F20E3E0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793E96-5132-4810-9C76-7F52D7DB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3D78B-259A-4647-AD2D-C2739432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133D-5314-4F68-945D-285C3FA41B7B}" type="slidenum">
              <a:rPr lang="nl-NL" altLang="nl-NL" smtClean="0"/>
              <a:pPr/>
              <a:t>12</a:t>
            </a:fld>
            <a:endParaRPr lang="nl-NL" altLang="nl-NL"/>
          </a:p>
        </p:txBody>
      </p:sp>
      <p:pic>
        <p:nvPicPr>
          <p:cNvPr id="5122" name="Picture 2" descr="Polyester Bloembak Rond Ø120x20 cm - Sierbestrating Jonk B.V.">
            <a:extLst>
              <a:ext uri="{FF2B5EF4-FFF2-40B4-BE49-F238E27FC236}">
                <a16:creationId xmlns:a16="http://schemas.microsoft.com/office/drawing/2014/main" id="{28A80F04-67D6-49A5-71AE-C2CF14B1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39" y="4457288"/>
            <a:ext cx="1937830" cy="1937830"/>
          </a:xfrm>
          <a:prstGeom prst="rect">
            <a:avLst/>
          </a:prstGeom>
          <a:noFill/>
          <a:ln>
            <a:solidFill>
              <a:srgbClr val="33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amantkoppalen | Bokes Recycling Producten">
            <a:extLst>
              <a:ext uri="{FF2B5EF4-FFF2-40B4-BE49-F238E27FC236}">
                <a16:creationId xmlns:a16="http://schemas.microsoft.com/office/drawing/2014/main" id="{D56BD1B7-141D-C915-37BA-7516B18A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9" y="1422947"/>
            <a:ext cx="2362200" cy="1524000"/>
          </a:xfrm>
          <a:prstGeom prst="rect">
            <a:avLst/>
          </a:prstGeom>
          <a:noFill/>
          <a:ln>
            <a:solidFill>
              <a:srgbClr val="33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VERANCIER VOOR WEG- EN WATERBOUW">
            <a:extLst>
              <a:ext uri="{FF2B5EF4-FFF2-40B4-BE49-F238E27FC236}">
                <a16:creationId xmlns:a16="http://schemas.microsoft.com/office/drawing/2014/main" id="{3E98EC5C-9764-7E54-E358-018DEFB5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9" y="4676423"/>
            <a:ext cx="5420258" cy="1622313"/>
          </a:xfrm>
          <a:prstGeom prst="rect">
            <a:avLst/>
          </a:prstGeom>
          <a:noFill/>
          <a:ln>
            <a:solidFill>
              <a:srgbClr val="33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erpaal Den Haag | Sierpaal Den Haag">
            <a:extLst>
              <a:ext uri="{FF2B5EF4-FFF2-40B4-BE49-F238E27FC236}">
                <a16:creationId xmlns:a16="http://schemas.microsoft.com/office/drawing/2014/main" id="{42C0B381-E3D1-8F92-F605-77DCF8EB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4" y="3073842"/>
            <a:ext cx="2190750" cy="1457325"/>
          </a:xfrm>
          <a:prstGeom prst="rect">
            <a:avLst/>
          </a:prstGeom>
          <a:noFill/>
          <a:ln>
            <a:solidFill>
              <a:srgbClr val="33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5794BF-A1D9-E057-FE79-8D3B1DF24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1431797"/>
            <a:ext cx="4536504" cy="2861299"/>
          </a:xfrm>
          <a:prstGeom prst="rect">
            <a:avLst/>
          </a:prstGeom>
          <a:ln w="12700">
            <a:solidFill>
              <a:srgbClr val="33CC00"/>
            </a:solidFill>
          </a:ln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45B77BD-3B43-497B-C62F-D67D811A79BD}"/>
              </a:ext>
            </a:extLst>
          </p:cNvPr>
          <p:cNvSpPr/>
          <p:nvPr/>
        </p:nvSpPr>
        <p:spPr>
          <a:xfrm rot="21263434">
            <a:off x="3923656" y="2143135"/>
            <a:ext cx="3744144" cy="2043873"/>
          </a:xfrm>
          <a:prstGeom prst="ellipse">
            <a:avLst/>
          </a:prstGeom>
          <a:noFill/>
          <a:ln>
            <a:solidFill>
              <a:srgbClr val="33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63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296A5-819F-8B8C-1753-F7324B56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1782C-48DC-8852-E960-0D062B33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Voorkeur voor e-mail:</a:t>
            </a:r>
          </a:p>
          <a:p>
            <a:r>
              <a:rPr lang="nl-NL" dirty="0"/>
              <a:t>gemeente: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i="1" dirty="0">
                <a:hlinkClick r:id="rId2"/>
              </a:rPr>
              <a:t>degeervanjutfaaslaandoorn@heuvelrug.nl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   </a:t>
            </a:r>
            <a:r>
              <a:rPr lang="nl-NL" dirty="0"/>
              <a:t>telefoon: </a:t>
            </a:r>
            <a:r>
              <a:rPr lang="nl-NL" i="1" dirty="0"/>
              <a:t>Melcher Teerds, </a:t>
            </a:r>
            <a:r>
              <a:rPr lang="nl-NL" b="0" i="1" u="none" strike="noStrike" dirty="0">
                <a:solidFill>
                  <a:srgbClr val="008484"/>
                </a:solidFill>
                <a:effectLst/>
                <a:latin typeface="Ubuntu" panose="020B0504030602030204" pitchFamily="34" charset="0"/>
                <a:hlinkClick r:id="rId3"/>
              </a:rPr>
              <a:t>06-4121 4109</a:t>
            </a: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r>
              <a:rPr lang="nl-NL" dirty="0"/>
              <a:t>Aannemer DWW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dirty="0">
                <a:hlinkClick r:id="rId4"/>
              </a:rPr>
              <a:t>jorrin@dwwdriebergen.nl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  telefoon: </a:t>
            </a:r>
            <a:r>
              <a:rPr lang="nl-NL" i="1" dirty="0" err="1"/>
              <a:t>Jorrin</a:t>
            </a:r>
            <a:r>
              <a:rPr lang="nl-NL" i="1" dirty="0"/>
              <a:t> Vermeulen</a:t>
            </a:r>
            <a:r>
              <a:rPr lang="nl-NL" dirty="0"/>
              <a:t>, </a:t>
            </a:r>
            <a:r>
              <a:rPr lang="nl-NL" i="1" dirty="0">
                <a:solidFill>
                  <a:srgbClr val="008484"/>
                </a:solidFill>
                <a:latin typeface="Ubuntu" panose="020B0504030602030204" pitchFamily="34" charset="0"/>
              </a:rPr>
              <a:t>06-1505 8589</a:t>
            </a:r>
          </a:p>
          <a:p>
            <a:pPr marL="0" indent="0">
              <a:buNone/>
            </a:pPr>
            <a:endParaRPr lang="nl-NL" i="1" dirty="0">
              <a:solidFill>
                <a:srgbClr val="008484"/>
              </a:solidFill>
              <a:latin typeface="Ubuntu" panose="020B0504030602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Ubuntu" panose="020B0504030602030204" pitchFamily="34" charset="0"/>
              </a:rPr>
              <a:t>Algemene info vindbaar op de website, nieuwsbrief.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890486-6DE6-498B-FB46-EA30AE9A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  <a:p>
            <a:endParaRPr lang="nl-NL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BC4538-F9C2-B744-BC15-94E2E2D6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51A654-F830-67E7-D7CD-E5826AAB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133D-5314-4F68-945D-285C3FA41B7B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575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Informatieavond </a:t>
            </a:r>
          </a:p>
          <a:p>
            <a:endParaRPr lang="nl-NL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68D8-8BF4-4FA1-A25F-E7F01B32AFE2}" type="slidenum">
              <a:rPr lang="nl-NL" altLang="nl-NL"/>
              <a:pPr/>
              <a:t>14</a:t>
            </a:fld>
            <a:endParaRPr lang="nl-NL" altLang="nl-NL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760" y="2636912"/>
            <a:ext cx="8892480" cy="1143000"/>
          </a:xfrm>
        </p:spPr>
        <p:txBody>
          <a:bodyPr/>
          <a:lstStyle/>
          <a:p>
            <a:r>
              <a:rPr lang="nl-NL" altLang="nl-NL" dirty="0"/>
              <a:t>Vragen/Opmerkingen/Suggesties?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Tot </a:t>
            </a:r>
            <a:r>
              <a:rPr lang="nl-NL" altLang="nl-NL">
                <a:solidFill>
                  <a:srgbClr val="4D4D4D"/>
                </a:solidFill>
              </a:rPr>
              <a:t>slot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4563"/>
            <a:ext cx="8229600" cy="1574800"/>
          </a:xfrm>
        </p:spPr>
        <p:txBody>
          <a:bodyPr/>
          <a:lstStyle/>
          <a:p>
            <a:r>
              <a:rPr lang="nl-NL" altLang="nl-NL" sz="3200" dirty="0">
                <a:solidFill>
                  <a:srgbClr val="4D4D4D"/>
                </a:solidFill>
              </a:rPr>
              <a:t>Hartelijk bedankt voor uw aandacht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Informatieavond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693F-98FE-4C8D-8D64-A695DB86ED21}" type="slidenum">
              <a:rPr lang="nl-NL" altLang="nl-NL"/>
              <a:pPr/>
              <a:t>2</a:t>
            </a:fld>
            <a:endParaRPr lang="nl-NL" altLang="nl-NL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Inhouds</a:t>
            </a:r>
            <a:r>
              <a:rPr lang="nl-NL" altLang="nl-NL" dirty="0">
                <a:solidFill>
                  <a:schemeClr val="tx1"/>
                </a:solidFill>
              </a:rPr>
              <a:t>opgave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19.30 Welkom &amp; voorstelrondje</a:t>
            </a:r>
          </a:p>
          <a:p>
            <a:r>
              <a:rPr lang="nl-NL" altLang="nl-NL" dirty="0"/>
              <a:t>19.35 Planning</a:t>
            </a:r>
          </a:p>
          <a:p>
            <a:r>
              <a:rPr lang="nl-NL" altLang="nl-NL" dirty="0"/>
              <a:t>19.40 Overzicht werkzaamheden (DWW &amp; </a:t>
            </a:r>
            <a:r>
              <a:rPr lang="nl-NL" altLang="nl-NL" dirty="0" err="1"/>
              <a:t>Stedin</a:t>
            </a:r>
            <a:r>
              <a:rPr lang="nl-NL" altLang="nl-NL" dirty="0"/>
              <a:t>)</a:t>
            </a:r>
          </a:p>
          <a:p>
            <a:r>
              <a:rPr lang="nl-NL" altLang="nl-NL" dirty="0"/>
              <a:t>20.00 Wat betekent dit voor mogelijke hinder?</a:t>
            </a:r>
          </a:p>
          <a:p>
            <a:r>
              <a:rPr lang="nl-NL" altLang="nl-NL" dirty="0"/>
              <a:t>21.15 Afronding, vragen en opmerkingen</a:t>
            </a:r>
          </a:p>
          <a:p>
            <a:endParaRPr lang="nl-NL" altLang="nl-NL" dirty="0"/>
          </a:p>
          <a:p>
            <a:endParaRPr lang="nl-NL" alt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2A047-FCB6-4EA1-89AE-569207CD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253B3-37EA-468D-AE09-F1FA7A566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Melcher </a:t>
            </a:r>
            <a:r>
              <a:rPr lang="nl-NL" dirty="0" err="1"/>
              <a:t>Teerds</a:t>
            </a:r>
            <a:r>
              <a:rPr lang="nl-NL" i="1" dirty="0"/>
              <a:t> 		Projectleider GUH</a:t>
            </a:r>
          </a:p>
          <a:p>
            <a:r>
              <a:rPr lang="nl-NL" dirty="0"/>
              <a:t>Simon Medendorp		</a:t>
            </a:r>
            <a:r>
              <a:rPr lang="nl-NL" i="1" dirty="0"/>
              <a:t>Projectleider GUH</a:t>
            </a:r>
          </a:p>
          <a:p>
            <a:r>
              <a:rPr lang="nl-NL" dirty="0"/>
              <a:t>Arnoud Poot			</a:t>
            </a:r>
            <a:r>
              <a:rPr lang="nl-NL" i="1" dirty="0"/>
              <a:t>Toezichthouder GUH</a:t>
            </a:r>
          </a:p>
          <a:p>
            <a:r>
              <a:rPr lang="nl-NL" dirty="0"/>
              <a:t>Herwin ten Klooster		</a:t>
            </a:r>
            <a:r>
              <a:rPr lang="nl-NL" i="1" dirty="0"/>
              <a:t>Projectleider DWW</a:t>
            </a:r>
          </a:p>
          <a:p>
            <a:r>
              <a:rPr lang="nl-NL" dirty="0" err="1"/>
              <a:t>Jorrin</a:t>
            </a:r>
            <a:r>
              <a:rPr lang="nl-NL" dirty="0"/>
              <a:t> Vermeulen		</a:t>
            </a:r>
            <a:r>
              <a:rPr lang="nl-NL" i="1" dirty="0"/>
              <a:t>Uitvoerder DWW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C1D076-0590-4BDF-A04D-024CAE1F06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76C0E0-FB42-47E2-ABC4-15961D0E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Informatieavond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F46A69-88AF-46A0-9EA5-40F7E4FB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E8B-CFBA-45D5-8C02-EDEA14C0D91A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129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0F373-801C-496F-B268-3A28ABA2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BB55E-2E22-4E0F-9086-178E7BFF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 informeren over uitvoeringsaanpak, communicatie en informatieverstrekking vanuit de aannemers en de gemeente.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B53412-AE5A-45B6-83F4-865193A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  <a:p>
            <a:endParaRPr lang="nl-NL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9A651-ED66-4DD0-8223-22FB023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Informatieavond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AA277D-08D0-4E28-9480-18CD7119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E8B-CFBA-45D5-8C02-EDEA14C0D91A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695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0F373-801C-496F-B268-3A28ABA2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BB55E-2E22-4E0F-9086-178E7BFF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Fase 1: Start vanaf Berkenweg, tot net voorbij de </a:t>
            </a:r>
            <a:r>
              <a:rPr lang="nl-NL" dirty="0" err="1"/>
              <a:t>Middenlaan</a:t>
            </a:r>
            <a:r>
              <a:rPr lang="nl-NL" dirty="0"/>
              <a:t>.</a:t>
            </a:r>
          </a:p>
          <a:p>
            <a:r>
              <a:rPr lang="nl-NL" dirty="0"/>
              <a:t>Eerste werkzaamheden van 15 februari tot 20 maart.</a:t>
            </a:r>
          </a:p>
          <a:p>
            <a:r>
              <a:rPr lang="nl-NL" dirty="0"/>
              <a:t>Fase 2: Vanaf </a:t>
            </a:r>
            <a:r>
              <a:rPr lang="nl-NL" dirty="0" err="1"/>
              <a:t>Middenlaan</a:t>
            </a:r>
            <a:r>
              <a:rPr lang="nl-NL" dirty="0"/>
              <a:t> tot aan de </a:t>
            </a:r>
            <a:r>
              <a:rPr lang="nl-NL" dirty="0" err="1"/>
              <a:t>Kampweg</a:t>
            </a:r>
            <a:r>
              <a:rPr lang="nl-NL" dirty="0"/>
              <a:t>.</a:t>
            </a:r>
          </a:p>
          <a:p>
            <a:r>
              <a:rPr lang="nl-NL" dirty="0" err="1"/>
              <a:t>Stedin</a:t>
            </a:r>
            <a:r>
              <a:rPr lang="nl-NL" dirty="0"/>
              <a:t> gaat van 20-29 februari nieuwe kabel leggen aan de noordzijde van de straat.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B53412-AE5A-45B6-83F4-865193A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  <a:p>
            <a:endParaRPr lang="nl-NL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9A651-ED66-4DD0-8223-22FB023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Informatieavond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AA277D-08D0-4E28-9480-18CD7119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E8B-CFBA-45D5-8C02-EDEA14C0D91A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017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FABB0-9C8D-4EFA-B503-9A0127EF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nl-NL" dirty="0"/>
              <a:t>Fases 1 &amp; 2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1E384-18F3-4C49-84E6-F20E3E0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793E96-5132-4810-9C76-7F52D7DB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3D78B-259A-4647-AD2D-C2739432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133D-5314-4F68-945D-285C3FA41B7B}" type="slidenum">
              <a:rPr lang="nl-NL" altLang="nl-NL" smtClean="0"/>
              <a:pPr/>
              <a:t>6</a:t>
            </a:fld>
            <a:endParaRPr lang="nl-NL" alt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2CC781-F78E-B80C-0D1C-56C6D84C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2224"/>
            <a:ext cx="8604448" cy="3805008"/>
          </a:xfrm>
          <a:prstGeom prst="rect">
            <a:avLst/>
          </a:prstGeom>
          <a:ln>
            <a:solidFill>
              <a:srgbClr val="33CC00"/>
            </a:solidFill>
          </a:ln>
        </p:spPr>
      </p:pic>
    </p:spTree>
    <p:extLst>
      <p:ext uri="{BB962C8B-B14F-4D97-AF65-F5344CB8AC3E}">
        <p14:creationId xmlns:p14="http://schemas.microsoft.com/office/powerpoint/2010/main" val="368951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ED5E3-2E17-13D5-29D1-D5085F62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561"/>
          </a:xfrm>
        </p:spPr>
        <p:txBody>
          <a:bodyPr/>
          <a:lstStyle/>
          <a:p>
            <a:r>
              <a:rPr lang="nl-NL" dirty="0"/>
              <a:t>Werkzaamheden </a:t>
            </a:r>
            <a:r>
              <a:rPr lang="nl-NL" dirty="0" err="1"/>
              <a:t>Stedin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AB300C-F22C-B504-14B3-87870DC0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8 februari 2023</a:t>
            </a:r>
            <a:endParaRPr lang="nl-NL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3000C2-B470-ACA5-FE56-02D50C6D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C762D-B75E-A31A-F922-3F3DBFC6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E8B-CFBA-45D5-8C02-EDEA14C0D91A}" type="slidenum">
              <a:rPr lang="nl-NL" altLang="nl-NL" smtClean="0"/>
              <a:pPr/>
              <a:t>7</a:t>
            </a:fld>
            <a:endParaRPr lang="nl-NL" altLang="nl-NL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6AC69C83-A9E3-E5C9-652F-BB88B083D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3" y="980728"/>
            <a:ext cx="8095567" cy="5443919"/>
          </a:xfrm>
        </p:spPr>
      </p:pic>
    </p:spTree>
    <p:extLst>
      <p:ext uri="{BB962C8B-B14F-4D97-AF65-F5344CB8AC3E}">
        <p14:creationId xmlns:p14="http://schemas.microsoft.com/office/powerpoint/2010/main" val="266976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0F373-801C-496F-B268-3A28ABA2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Werkvolgorde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BB55E-2E22-4E0F-9086-178E7BFF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DWW Opbreken van erfgrens tot erfgrens.</a:t>
            </a:r>
          </a:p>
          <a:p>
            <a:r>
              <a:rPr lang="nl-NL" dirty="0" err="1"/>
              <a:t>Stedin</a:t>
            </a:r>
            <a:r>
              <a:rPr lang="nl-NL" dirty="0"/>
              <a:t> Aanleg nieuwe kabel en overzetten aansluitingen elektra.</a:t>
            </a:r>
          </a:p>
          <a:p>
            <a:r>
              <a:rPr lang="nl-NL" dirty="0"/>
              <a:t>DWW Aanleg riolering en overzetten huisaansluitingen riolering.</a:t>
            </a:r>
          </a:p>
          <a:p>
            <a:r>
              <a:rPr lang="nl-NL" dirty="0"/>
              <a:t>DWW Maken grondverbetering boomplantgaten.</a:t>
            </a:r>
          </a:p>
          <a:p>
            <a:r>
              <a:rPr lang="nl-NL" dirty="0"/>
              <a:t>DWW Aanleg trottoirs</a:t>
            </a:r>
          </a:p>
          <a:p>
            <a:r>
              <a:rPr lang="nl-NL" dirty="0"/>
              <a:t>DWW Aanleg wegverharding.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partij Planten bomen (november).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B53412-AE5A-45B6-83F4-865193A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  <a:p>
            <a:endParaRPr lang="nl-NL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9A651-ED66-4DD0-8223-22FB023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 dirty="0"/>
              <a:t>Informatieavond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AA277D-08D0-4E28-9480-18CD7119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6E8B-CFBA-45D5-8C02-EDEA14C0D91A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79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FABB0-9C8D-4EFA-B503-9A0127EF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nl-NL" dirty="0"/>
              <a:t>Impressies</a:t>
            </a:r>
            <a:br>
              <a:rPr lang="nl-NL" dirty="0"/>
            </a:br>
            <a:r>
              <a:rPr lang="nl-NL" dirty="0"/>
              <a:t>werkzaamheden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1E384-18F3-4C49-84E6-F20E3E0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8 februari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793E96-5132-4810-9C76-7F52D7DB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6362"/>
            <a:ext cx="3749675" cy="254000"/>
          </a:xfrm>
        </p:spPr>
        <p:txBody>
          <a:bodyPr/>
          <a:lstStyle/>
          <a:p>
            <a:r>
              <a:rPr lang="nl-NL" altLang="nl-NL"/>
              <a:t>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3D78B-259A-4647-AD2D-C2739432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133D-5314-4F68-945D-285C3FA41B7B}" type="slidenum">
              <a:rPr lang="nl-NL" altLang="nl-NL" smtClean="0"/>
              <a:pPr/>
              <a:t>9</a:t>
            </a:fld>
            <a:endParaRPr lang="nl-NL" altLang="nl-NL"/>
          </a:p>
        </p:txBody>
      </p:sp>
      <p:pic>
        <p:nvPicPr>
          <p:cNvPr id="9" name="Afbeelding 8" descr="Afbeelding met grond, buiten, gereedschap, steen&#10;&#10;Automatisch gegenereerde beschrijving">
            <a:extLst>
              <a:ext uri="{FF2B5EF4-FFF2-40B4-BE49-F238E27FC236}">
                <a16:creationId xmlns:a16="http://schemas.microsoft.com/office/drawing/2014/main" id="{355BA971-1F81-3757-3D86-159FC13CF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37" y="2479601"/>
            <a:ext cx="2247714" cy="2996952"/>
          </a:xfrm>
          <a:prstGeom prst="rect">
            <a:avLst/>
          </a:prstGeom>
          <a:ln>
            <a:solidFill>
              <a:srgbClr val="33CC00"/>
            </a:solidFill>
          </a:ln>
        </p:spPr>
      </p:pic>
      <p:pic>
        <p:nvPicPr>
          <p:cNvPr id="11" name="Afbeelding 10" descr="Afbeelding met buiten, lucht, boom, grond&#10;&#10;Automatisch gegenereerde beschrijving">
            <a:extLst>
              <a:ext uri="{FF2B5EF4-FFF2-40B4-BE49-F238E27FC236}">
                <a16:creationId xmlns:a16="http://schemas.microsoft.com/office/drawing/2014/main" id="{43C7F17E-0F74-090A-777D-F0537D7D1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3" y="1868677"/>
            <a:ext cx="2535970" cy="3381293"/>
          </a:xfrm>
          <a:prstGeom prst="rect">
            <a:avLst/>
          </a:prstGeom>
          <a:ln>
            <a:solidFill>
              <a:srgbClr val="33CC00"/>
            </a:solidFill>
          </a:ln>
        </p:spPr>
      </p:pic>
      <p:pic>
        <p:nvPicPr>
          <p:cNvPr id="13" name="Afbeelding 12" descr="Afbeelding met grond, buiten, gereedschap, vies&#10;&#10;Automatisch gegenereerde beschrijving">
            <a:extLst>
              <a:ext uri="{FF2B5EF4-FFF2-40B4-BE49-F238E27FC236}">
                <a16:creationId xmlns:a16="http://schemas.microsoft.com/office/drawing/2014/main" id="{9840C342-EBA6-AA95-EB92-3F9E59979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16" y="3837193"/>
            <a:ext cx="2913484" cy="2185113"/>
          </a:xfrm>
          <a:prstGeom prst="rect">
            <a:avLst/>
          </a:prstGeom>
          <a:ln>
            <a:solidFill>
              <a:srgbClr val="33CC00"/>
            </a:solidFill>
          </a:ln>
        </p:spPr>
      </p:pic>
      <p:pic>
        <p:nvPicPr>
          <p:cNvPr id="15" name="Afbeelding 14" descr="Afbeelding met buiten, grond, stof, vies&#10;&#10;Automatisch gegenereerde beschrijving">
            <a:extLst>
              <a:ext uri="{FF2B5EF4-FFF2-40B4-BE49-F238E27FC236}">
                <a16:creationId xmlns:a16="http://schemas.microsoft.com/office/drawing/2014/main" id="{F4285D8B-D688-E294-0407-F81BB44BE1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40" y="323349"/>
            <a:ext cx="2471092" cy="3294788"/>
          </a:xfrm>
          <a:prstGeom prst="rect">
            <a:avLst/>
          </a:prstGeom>
          <a:ln>
            <a:solidFill>
              <a:srgbClr val="33CC00"/>
            </a:solidFill>
          </a:ln>
        </p:spPr>
      </p:pic>
    </p:spTree>
    <p:extLst>
      <p:ext uri="{BB962C8B-B14F-4D97-AF65-F5344CB8AC3E}">
        <p14:creationId xmlns:p14="http://schemas.microsoft.com/office/powerpoint/2010/main" val="214436908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 presentatie Utrechtse Heuvelrug - sjabloon">
  <a:themeElements>
    <a:clrScheme name="GU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U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U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presentatie Utrechtse Heuvelrug - sjabloon</Template>
  <TotalTime>1977</TotalTime>
  <Words>491</Words>
  <Application>Microsoft Office PowerPoint</Application>
  <PresentationFormat>Diavoorstelling (4:3)</PresentationFormat>
  <Paragraphs>110</Paragraphs>
  <Slides>15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Ubuntu</vt:lpstr>
      <vt:lpstr>Verdana</vt:lpstr>
      <vt:lpstr>Standaard presentatie Utrechtse Heuvelrug - sjabloon</vt:lpstr>
      <vt:lpstr>Aangepast ontwerp</vt:lpstr>
      <vt:lpstr>1_Aangepast ontwerp</vt:lpstr>
      <vt:lpstr>Herinrichting De Geer van Jutfaaslaan</vt:lpstr>
      <vt:lpstr>Inhoudsopgave</vt:lpstr>
      <vt:lpstr>Voorstelronde</vt:lpstr>
      <vt:lpstr>Doel</vt:lpstr>
      <vt:lpstr>Globale planning</vt:lpstr>
      <vt:lpstr>Fases 1 &amp; 2</vt:lpstr>
      <vt:lpstr>Werkzaamheden Stedin</vt:lpstr>
      <vt:lpstr>Werkvolgorde</vt:lpstr>
      <vt:lpstr>Impressies werkzaamheden</vt:lpstr>
      <vt:lpstr>Hinder tijdens werkzaamheden</vt:lpstr>
      <vt:lpstr>Wijziging boom</vt:lpstr>
      <vt:lpstr>Vraag anti-parkeervoorziening</vt:lpstr>
      <vt:lpstr>Communicatie</vt:lpstr>
      <vt:lpstr>Vragen/Opmerkingen/Suggesties?</vt:lpstr>
      <vt:lpstr>Tot slot</vt:lpstr>
    </vt:vector>
  </TitlesOfParts>
  <Company>Regionale ICT Dienst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Janny Kroesen</dc:creator>
  <cp:lastModifiedBy>Melcher Teerds</cp:lastModifiedBy>
  <cp:revision>27</cp:revision>
  <dcterms:created xsi:type="dcterms:W3CDTF">2016-02-24T12:56:54Z</dcterms:created>
  <dcterms:modified xsi:type="dcterms:W3CDTF">2023-02-14T14:33:38Z</dcterms:modified>
</cp:coreProperties>
</file>