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0" r:id="rId2"/>
    <p:sldMasterId id="2147483651" r:id="rId3"/>
    <p:sldMasterId id="2147483685" r:id="rId4"/>
    <p:sldMasterId id="2147484111" r:id="rId5"/>
    <p:sldMasterId id="2147484294" r:id="rId6"/>
    <p:sldMasterId id="2147484320" r:id="rId7"/>
  </p:sldMasterIdLst>
  <p:notesMasterIdLst>
    <p:notesMasterId r:id="rId32"/>
  </p:notesMasterIdLst>
  <p:handoutMasterIdLst>
    <p:handoutMasterId r:id="rId33"/>
  </p:handoutMasterIdLst>
  <p:sldIdLst>
    <p:sldId id="256" r:id="rId8"/>
    <p:sldId id="494" r:id="rId9"/>
    <p:sldId id="497" r:id="rId10"/>
    <p:sldId id="492" r:id="rId11"/>
    <p:sldId id="490" r:id="rId12"/>
    <p:sldId id="483" r:id="rId13"/>
    <p:sldId id="484" r:id="rId14"/>
    <p:sldId id="485" r:id="rId15"/>
    <p:sldId id="486" r:id="rId16"/>
    <p:sldId id="487" r:id="rId17"/>
    <p:sldId id="488" r:id="rId18"/>
    <p:sldId id="498" r:id="rId19"/>
    <p:sldId id="491" r:id="rId20"/>
    <p:sldId id="478" r:id="rId21"/>
    <p:sldId id="479" r:id="rId22"/>
    <p:sldId id="480" r:id="rId23"/>
    <p:sldId id="481" r:id="rId24"/>
    <p:sldId id="482" r:id="rId25"/>
    <p:sldId id="493" r:id="rId26"/>
    <p:sldId id="495" r:id="rId27"/>
    <p:sldId id="496" r:id="rId28"/>
    <p:sldId id="499" r:id="rId29"/>
    <p:sldId id="500" r:id="rId30"/>
    <p:sldId id="501" r:id="rId31"/>
  </p:sldIdLst>
  <p:sldSz cx="9144000" cy="6858000" type="screen4x3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i van de Velde" initials="KvdV" lastIdx="18" clrIdx="0"/>
  <p:cmAuthor id="1" name="Marjan Tijs" initials="MT" lastIdx="1" clrIdx="1">
    <p:extLst>
      <p:ext uri="{19B8F6BF-5375-455C-9EA6-DF929625EA0E}">
        <p15:presenceInfo xmlns:p15="http://schemas.microsoft.com/office/powerpoint/2012/main" userId="S::marjan.tijs@Heuvelrug.nl::a7285bc2-25b9-4961-aa9a-cddd435a32c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00"/>
    <a:srgbClr val="FFFF99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57" autoAdjust="0"/>
    <p:restoredTop sz="84171" autoAdjust="0"/>
  </p:normalViewPr>
  <p:slideViewPr>
    <p:cSldViewPr snapToObjects="1">
      <p:cViewPr varScale="1">
        <p:scale>
          <a:sx n="72" d="100"/>
          <a:sy n="72" d="100"/>
        </p:scale>
        <p:origin x="1248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38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B213E26-E03C-4D51-B0DF-A41C499BC41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1477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B408DE2-D2BC-457D-B4C7-A57477FAEFB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39856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5910F7-066E-47F1-978C-8A70963B9CED}" type="slidenum">
              <a:rPr lang="nl-NL" smtClean="0"/>
              <a:pPr eaLnBrk="1" hangingPunct="1"/>
              <a:t>1</a:t>
            </a:fld>
            <a:endParaRPr lang="nl-NL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5910F7-066E-47F1-978C-8A70963B9CE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0199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5910F7-066E-47F1-978C-8A70963B9CE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663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08DE2-D2BC-457D-B4C7-A57477FAEFBF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7984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5910F7-066E-47F1-978C-8A70963B9CE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1201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5910F7-066E-47F1-978C-8A70963B9CE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7594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5910F7-066E-47F1-978C-8A70963B9CE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990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GUH_ppt_onderbalk_gro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6" y="6510339"/>
            <a:ext cx="87344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GUH_ppt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4" y="304801"/>
            <a:ext cx="3536951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GUH_ppt_bo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5988051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3295650"/>
          </a:xfrm>
        </p:spPr>
        <p:txBody>
          <a:bodyPr/>
          <a:lstStyle>
            <a:lvl1pPr algn="ctr">
              <a:defRPr sz="5400"/>
            </a:lvl1pPr>
          </a:lstStyle>
          <a:p>
            <a:pPr lvl="0"/>
            <a:r>
              <a:rPr lang="nl-NL" noProof="0"/>
              <a:t>Klik om het opmaakprofiel te bewerken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600451"/>
            <a:ext cx="7772400" cy="863600"/>
          </a:xfrm>
        </p:spPr>
        <p:txBody>
          <a:bodyPr lIns="0" tIns="0" rIns="0" bIns="0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nl-NL" noProof="0"/>
              <a:t>Klik om het opmaakprofiel van de modelondertitel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94731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01505-13A6-49AD-9CF1-F36F761DBCD6}" type="datetime4">
              <a:rPr lang="nl-NL"/>
              <a:pPr>
                <a:defRPr/>
              </a:pPr>
              <a:t>7 september 2021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presentatie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DCEBC-B6AF-41F7-8E1D-772F0B55E4D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4287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D2A9D-A8B3-4D74-960B-08FCFDC1F2F3}" type="datetime4">
              <a:rPr lang="nl-NL"/>
              <a:pPr>
                <a:defRPr/>
              </a:pPr>
              <a:t>7 september 2021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presentatie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F2B4A-DDCD-45BB-9551-875A4B266AE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543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oud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CE43D-AE68-42BC-AFE1-9F2D88B72201}" type="datetime4">
              <a:rPr lang="nl-NL"/>
              <a:pPr>
                <a:defRPr/>
              </a:pPr>
              <a:t>7 september 2021</a:t>
            </a:fld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presentatie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A47D7-B263-49CC-B96E-4C052BCBF0F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6473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42512-8309-4284-84D3-318B1CE5AA28}" type="datetime4">
              <a:rPr lang="nl-NL"/>
              <a:pPr>
                <a:defRPr/>
              </a:pPr>
              <a:t>7 september 2021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presentatie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9C3F5-4F7F-41D5-8AB0-7CDE9D4CA00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6239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E09E7-12DD-464D-B25E-A01792630BCA}" type="datetime4">
              <a:rPr lang="nl-NL"/>
              <a:pPr>
                <a:defRPr/>
              </a:pPr>
              <a:t>7 september 2021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presentatie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11D47-A178-4C99-B8F4-AF14DC10BB0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26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EEC36-0D60-452F-9C87-4A0859716514}" type="datetime4">
              <a:rPr lang="nl-NL"/>
              <a:pPr>
                <a:defRPr/>
              </a:pPr>
              <a:t>7 september 2021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presentatie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CD8FE-9899-4B5D-9758-8FE435E402E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2964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995F6-04FB-473C-B7BC-7A31C4D8D983}" type="datetime4">
              <a:rPr lang="nl-NL"/>
              <a:pPr>
                <a:defRPr/>
              </a:pPr>
              <a:t>7 september 2021</a:t>
            </a:fld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presentatie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05E41-828F-458F-8C71-2B27C9BADD7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1001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CFB5B-14EE-4548-9E90-927816DF2A64}" type="datetime4">
              <a:rPr lang="nl-NL"/>
              <a:pPr>
                <a:defRPr/>
              </a:pPr>
              <a:t>7 september 2021</a:t>
            </a:fld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presentatie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9D55E-364B-4A3B-AD20-DD11528BC69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2449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35F10-49D3-4B9C-B079-38EAC004BEE2}" type="datetime4">
              <a:rPr lang="nl-NL"/>
              <a:pPr>
                <a:defRPr/>
              </a:pPr>
              <a:t>7 september 2021</a:t>
            </a:fld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presentatie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E5A51-4881-4739-AD87-F6F68D163BD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41559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258E4-B47E-4D9C-BA04-4D6B1052871C}" type="datetime4">
              <a:rPr lang="nl-NL"/>
              <a:pPr>
                <a:defRPr/>
              </a:pPr>
              <a:t>7 september 2021</a:t>
            </a:fld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presentatie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65831-7431-45B5-BE13-38E5DBC6257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9451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64D8F-73F8-408B-BDD5-27EC31AC9CE6}" type="datetime4">
              <a:rPr lang="nl-NL"/>
              <a:pPr>
                <a:defRPr/>
              </a:pPr>
              <a:t>7 september 2021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presentatie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CC6DC-7FC3-4835-8FD1-86E3AD1FDC5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81659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0E5B9-C7A6-429E-8CCF-EFBF19C8B45A}" type="datetime4">
              <a:rPr lang="nl-NL"/>
              <a:pPr>
                <a:defRPr/>
              </a:pPr>
              <a:t>7 september 2021</a:t>
            </a:fld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presentatie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F88B7-89BC-4EE8-95E7-E43D9F9BFD2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3846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8C95B-0845-449A-BF5A-69E6C287E06A}" type="datetime4">
              <a:rPr lang="nl-NL"/>
              <a:pPr>
                <a:defRPr/>
              </a:pPr>
              <a:t>7 september 2021</a:t>
            </a:fld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presentatie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CD282-CF7F-4F72-A7F9-1633A138760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04880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D24FC-5C3B-4DED-AB72-6116284E027A}" type="datetime4">
              <a:rPr lang="nl-NL"/>
              <a:pPr>
                <a:defRPr/>
              </a:pPr>
              <a:t>7 september 2021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presentatie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F17BE-7E08-4520-A392-FF565DF4EE8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87262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52A1E-BF38-4FA6-91DE-17A9089B32A4}" type="datetime4">
              <a:rPr lang="nl-NL"/>
              <a:pPr>
                <a:defRPr/>
              </a:pPr>
              <a:t>7 september 2021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presentatie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35B7D-7DC8-44DE-9834-A258F53213A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90688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717803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1799951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3536987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089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089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0633482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1547948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22031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2058B-3B39-4DE1-BF9A-F429CB8871DE}" type="datetime4">
              <a:rPr lang="nl-NL"/>
              <a:pPr>
                <a:defRPr/>
              </a:pPr>
              <a:t>7 september 2021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presentatie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CDB6E-4B60-4446-933F-5E4AFA69478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7010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6607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305288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91883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7841646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414837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414837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0971609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59209-F419-46C9-8E74-26F097A42AD7}" type="datetime4">
              <a:rPr lang="nl-NL"/>
              <a:pPr>
                <a:defRPr/>
              </a:pPr>
              <a:t>7 september 2021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presentatie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AEBF1-5828-4068-A21B-28C893C6547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65379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C75C0-84C2-400F-B3C4-41F399515F49}" type="datetime4">
              <a:rPr lang="nl-NL"/>
              <a:pPr>
                <a:defRPr/>
              </a:pPr>
              <a:t>7 september 2021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presentatie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1817C-D00A-40EE-B477-87763CEFE17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88931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D4D12-35E3-4C53-B412-3FDC7B9093CF}" type="datetime4">
              <a:rPr lang="nl-NL"/>
              <a:pPr>
                <a:defRPr/>
              </a:pPr>
              <a:t>7 september 2021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presentatie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0DDDE-CB38-479A-9C55-96B10912FF4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20796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B9E54-132B-4089-B361-35601EB53514}" type="datetime4">
              <a:rPr lang="nl-NL"/>
              <a:pPr>
                <a:defRPr/>
              </a:pPr>
              <a:t>7 september 2021</a:t>
            </a:fld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presentatie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92835-61E4-4C71-8C17-B42772F0C97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09752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E38F2-F4CB-4A12-AFEF-9203637F151C}" type="datetime4">
              <a:rPr lang="nl-NL"/>
              <a:pPr>
                <a:defRPr/>
              </a:pPr>
              <a:t>7 september 2021</a:t>
            </a:fld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presentatie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1BE0B-C9D1-45E9-B65B-09E7B00DCDB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483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E2582-B8EB-45D0-B605-54F7844B7211}" type="datetime4">
              <a:rPr lang="nl-NL"/>
              <a:pPr>
                <a:defRPr/>
              </a:pPr>
              <a:t>7 september 2021</a:t>
            </a:fld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presentatie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D2301-02FD-4B0D-9AC2-E025368055D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99365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85FB2-A823-4A7A-A9F0-7699DC1E126A}" type="datetime4">
              <a:rPr lang="nl-NL"/>
              <a:pPr>
                <a:defRPr/>
              </a:pPr>
              <a:t>7 september 2021</a:t>
            </a:fld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presentatie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C3E24-B355-46CB-837C-3FD10389CFE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81955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D5B3D-708D-4A6B-9DEF-E5330523BECD}" type="datetime4">
              <a:rPr lang="nl-NL"/>
              <a:pPr>
                <a:defRPr/>
              </a:pPr>
              <a:t>7 september 2021</a:t>
            </a:fld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presentatie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D3AA9-B4BE-4E8B-97CF-978AECBC87C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90551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C2D3D-EE73-4791-8A4A-FA40B81CF764}" type="datetime4">
              <a:rPr lang="nl-NL"/>
              <a:pPr>
                <a:defRPr/>
              </a:pPr>
              <a:t>7 september 2021</a:t>
            </a:fld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presentatie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FCF8D-130B-427F-B11E-0565B022AD3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67193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6C880-8489-4114-A212-101C0F8D04C6}" type="datetime4">
              <a:rPr lang="nl-NL"/>
              <a:pPr>
                <a:defRPr/>
              </a:pPr>
              <a:t>7 september 2021</a:t>
            </a:fld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presentatie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4A1EF-A949-4449-8277-BE20A6D90FF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14680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9677A-FDE9-4951-B78B-21682A4227D1}" type="datetime4">
              <a:rPr lang="nl-NL"/>
              <a:pPr>
                <a:defRPr/>
              </a:pPr>
              <a:t>7 september 2021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presentatie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1E5B4-B0AE-49DD-9082-CAD6F0FA5C1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74650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803D0-A14F-40E6-9452-561FBF0096D1}" type="datetime4">
              <a:rPr lang="nl-NL"/>
              <a:pPr>
                <a:defRPr/>
              </a:pPr>
              <a:t>7 september 2021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presentatie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D6124-A9EF-422D-BEB2-8C8503008C5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86017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1 februari 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Bijeenkomst kritisch panel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AABE4-4DAF-4C84-8CAE-8B0E040A75C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41628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1 februari 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Bijeenkomst kritisch panel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396D7-8887-4101-9C3F-3B14E3C415C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76877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1 februari 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Bijeenkomst kritisch panel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1215C-7B25-46F5-9097-1F15C36F179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31077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1 februari 2012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Bijeenkomst kritisch panel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565DA-A9B3-4CE9-B733-2F61B1E3019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2190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EE31A-421A-4A8B-97F2-DE7903CC70A2}" type="datetime4">
              <a:rPr lang="nl-NL"/>
              <a:pPr>
                <a:defRPr/>
              </a:pPr>
              <a:t>7 september 2021</a:t>
            </a:fld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presentatie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809A2-321C-4A91-8B82-80C9133A568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39664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1 februari 2012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Bijeenkomst kritisch panel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A6410-E5F1-4C03-AA71-55494627226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09666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1 februari 2012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Bijeenkomst kritisch panel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190D0-500C-427B-BF11-B996FA1EC27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66225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1 februari 2012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Bijeenkomst kritisch panel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45B1E-7C6A-4416-B504-183CDA67F95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44105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1 februari 2012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Bijeenkomst kritisch panel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E9E63-61F9-4758-8A15-4CE8CA2A55C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96522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1 februari 2012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Bijeenkomst kritisch panel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31376-77ED-4D1D-961C-EA0BC4BECE4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66427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1 februari 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Bijeenkomst kritisch panel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B2136-1269-4B44-AEE3-C67EB90A13B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7736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1 februari 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Bijeenkomst kritisch panel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6E24F-CF51-41FF-A3CC-4B81FA73AAE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02395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GUH_ppt_onderbalk_gro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6" y="6510339"/>
            <a:ext cx="87344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GUH_ppt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4" y="304801"/>
            <a:ext cx="3536951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GUH_ppt_bo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5988051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3295650"/>
          </a:xfrm>
        </p:spPr>
        <p:txBody>
          <a:bodyPr/>
          <a:lstStyle>
            <a:lvl1pPr algn="ctr">
              <a:defRPr sz="5400"/>
            </a:lvl1pPr>
          </a:lstStyle>
          <a:p>
            <a:pPr lvl="0"/>
            <a:r>
              <a:rPr lang="nl-NL" noProof="0"/>
              <a:t>Klik om het opmaakprofiel te bewerken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600451"/>
            <a:ext cx="7772400" cy="863600"/>
          </a:xfrm>
        </p:spPr>
        <p:txBody>
          <a:bodyPr lIns="0" tIns="0" rIns="0" bIns="0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nl-NL" noProof="0"/>
              <a:t>Klik om het opmaakprofiel van de modelondertitel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55687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64D8F-73F8-408B-BDD5-27EC31AC9CE6}" type="datetime4">
              <a:rPr lang="nl-NL">
                <a:solidFill>
                  <a:srgbClr val="FFFFFF"/>
                </a:solidFill>
              </a:rPr>
              <a:pPr>
                <a:defRPr/>
              </a:pPr>
              <a:t>7 september 2021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FFFFFF"/>
                </a:solidFill>
              </a:rPr>
              <a:t>presentatie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CC6DC-7FC3-4835-8FD1-86E3AD1FDC5B}" type="slidenum">
              <a:rPr 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1847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2058B-3B39-4DE1-BF9A-F429CB8871DE}" type="datetime4">
              <a:rPr lang="nl-NL">
                <a:solidFill>
                  <a:srgbClr val="FFFFFF"/>
                </a:solidFill>
              </a:rPr>
              <a:pPr>
                <a:defRPr/>
              </a:pPr>
              <a:t>7 september 2021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FFFFFF"/>
                </a:solidFill>
              </a:rPr>
              <a:t>presentatie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CDB6E-4B60-4446-933F-5E4AFA694784}" type="slidenum">
              <a:rPr 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362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ABC5F-81F7-4FAE-90E7-2C06D533442B}" type="datetime4">
              <a:rPr lang="nl-NL"/>
              <a:pPr>
                <a:defRPr/>
              </a:pPr>
              <a:t>7 september 2021</a:t>
            </a:fld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presentatie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F6385-7506-4D42-877D-47B2A2CE531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16257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E2582-B8EB-45D0-B605-54F7844B7211}" type="datetime4">
              <a:rPr lang="nl-NL">
                <a:solidFill>
                  <a:srgbClr val="FFFFFF"/>
                </a:solidFill>
              </a:rPr>
              <a:pPr>
                <a:defRPr/>
              </a:pPr>
              <a:t>7 september 2021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FFFFFF"/>
                </a:solidFill>
              </a:rPr>
              <a:t>presentatie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D2301-02FD-4B0D-9AC2-E025368055DA}" type="slidenum">
              <a:rPr 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0831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EE31A-421A-4A8B-97F2-DE7903CC70A2}" type="datetime4">
              <a:rPr lang="nl-NL">
                <a:solidFill>
                  <a:srgbClr val="FFFFFF"/>
                </a:solidFill>
              </a:rPr>
              <a:pPr>
                <a:defRPr/>
              </a:pPr>
              <a:t>7 september 2021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FFFFFF"/>
                </a:solidFill>
              </a:rPr>
              <a:t>presentatie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809A2-321C-4A91-8B82-80C9133A568A}" type="slidenum">
              <a:rPr 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0715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ABC5F-81F7-4FAE-90E7-2C06D533442B}" type="datetime4">
              <a:rPr lang="nl-NL">
                <a:solidFill>
                  <a:srgbClr val="FFFFFF"/>
                </a:solidFill>
              </a:rPr>
              <a:pPr>
                <a:defRPr/>
              </a:pPr>
              <a:t>7 september 2021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FFFFFF"/>
                </a:solidFill>
              </a:rPr>
              <a:t>presentatie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F6385-7506-4D42-877D-47B2A2CE5313}" type="slidenum">
              <a:rPr 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4078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4DCA2-5C08-4EEA-8F3C-A6F61177FBA5}" type="datetime4">
              <a:rPr lang="nl-NL">
                <a:solidFill>
                  <a:srgbClr val="FFFFFF"/>
                </a:solidFill>
              </a:rPr>
              <a:pPr>
                <a:defRPr/>
              </a:pPr>
              <a:t>7 september 2021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FFFFFF"/>
                </a:solidFill>
              </a:rPr>
              <a:t>presentatie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13E61-E8E5-4360-BDE0-3485265C8FD8}" type="slidenum">
              <a:rPr 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3914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F35E5-5CC5-4A8E-993D-3FB9DA397194}" type="datetime4">
              <a:rPr lang="nl-NL">
                <a:solidFill>
                  <a:srgbClr val="FFFFFF"/>
                </a:solidFill>
              </a:rPr>
              <a:pPr>
                <a:defRPr/>
              </a:pPr>
              <a:t>7 september 2021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FFFFFF"/>
                </a:solidFill>
              </a:rPr>
              <a:t>presentatie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7B196-9FFF-4239-AABC-C898CA7430C1}" type="slidenum">
              <a:rPr 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86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A596D-558D-4932-A032-402EBB5020BF}" type="datetime4">
              <a:rPr lang="nl-NL">
                <a:solidFill>
                  <a:srgbClr val="FFFFFF"/>
                </a:solidFill>
              </a:rPr>
              <a:pPr>
                <a:defRPr/>
              </a:pPr>
              <a:t>7 september 2021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FFFFFF"/>
                </a:solidFill>
              </a:rPr>
              <a:t>presentatie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8B7F0-A64F-4799-9FC1-7DBF9154C706}" type="slidenum">
              <a:rPr 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9590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01505-13A6-49AD-9CF1-F36F761DBCD6}" type="datetime4">
              <a:rPr lang="nl-NL">
                <a:solidFill>
                  <a:srgbClr val="FFFFFF"/>
                </a:solidFill>
              </a:rPr>
              <a:pPr>
                <a:defRPr/>
              </a:pPr>
              <a:t>7 september 2021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FFFFFF"/>
                </a:solidFill>
              </a:rPr>
              <a:t>presentatie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DCEBC-B6AF-41F7-8E1D-772F0B55E4D3}" type="slidenum">
              <a:rPr 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8963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D2A9D-A8B3-4D74-960B-08FCFDC1F2F3}" type="datetime4">
              <a:rPr lang="nl-NL">
                <a:solidFill>
                  <a:srgbClr val="FFFFFF"/>
                </a:solidFill>
              </a:rPr>
              <a:pPr>
                <a:defRPr/>
              </a:pPr>
              <a:t>7 september 2021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FFFFFF"/>
                </a:solidFill>
              </a:rPr>
              <a:t>presentatie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F2B4A-DDCD-45BB-9551-875A4B266AE1}" type="slidenum">
              <a:rPr 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9158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oud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CE43D-AE68-42BC-AFE1-9F2D88B72201}" type="datetime4">
              <a:rPr lang="nl-NL">
                <a:solidFill>
                  <a:srgbClr val="FFFFFF"/>
                </a:solidFill>
              </a:rPr>
              <a:pPr>
                <a:defRPr/>
              </a:pPr>
              <a:t>7 september 2021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FFFFFF"/>
                </a:solidFill>
              </a:rPr>
              <a:t>presentatie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A47D7-B263-49CC-B96E-4C052BCBF0FE}" type="slidenum">
              <a:rPr 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0679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GUH_ppt_onderbalk_gro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6" y="6510339"/>
            <a:ext cx="87344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GUH_ppt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4" y="304801"/>
            <a:ext cx="3536951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GUH_ppt_bo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5988051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3295650"/>
          </a:xfrm>
        </p:spPr>
        <p:txBody>
          <a:bodyPr/>
          <a:lstStyle>
            <a:lvl1pPr algn="ctr">
              <a:defRPr sz="5400"/>
            </a:lvl1pPr>
          </a:lstStyle>
          <a:p>
            <a:pPr lvl="0"/>
            <a:r>
              <a:rPr lang="nl-NL" noProof="0"/>
              <a:t>Klik om het opmaakprofiel te bewerken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600451"/>
            <a:ext cx="7772400" cy="863600"/>
          </a:xfrm>
        </p:spPr>
        <p:txBody>
          <a:bodyPr lIns="0" tIns="0" rIns="0" bIns="0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nl-NL" noProof="0"/>
              <a:t>Klik om het opmaakprofiel van de modelondertitel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82012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4DCA2-5C08-4EEA-8F3C-A6F61177FBA5}" type="datetime4">
              <a:rPr lang="nl-NL"/>
              <a:pPr>
                <a:defRPr/>
              </a:pPr>
              <a:t>7 september 2021</a:t>
            </a:fld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presentatie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13E61-E8E5-4360-BDE0-3485265C8FD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458768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64D8F-73F8-408B-BDD5-27EC31AC9CE6}" type="datetime4">
              <a:rPr lang="nl-NL">
                <a:solidFill>
                  <a:srgbClr val="FFFFFF"/>
                </a:solidFill>
              </a:rPr>
              <a:pPr>
                <a:defRPr/>
              </a:pPr>
              <a:t>7 september 2021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FFFFFF"/>
                </a:solidFill>
              </a:rPr>
              <a:t>presentatie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CC6DC-7FC3-4835-8FD1-86E3AD1FDC5B}" type="slidenum">
              <a:rPr 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410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2058B-3B39-4DE1-BF9A-F429CB8871DE}" type="datetime4">
              <a:rPr lang="nl-NL">
                <a:solidFill>
                  <a:srgbClr val="FFFFFF"/>
                </a:solidFill>
              </a:rPr>
              <a:pPr>
                <a:defRPr/>
              </a:pPr>
              <a:t>7 september 2021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FFFFFF"/>
                </a:solidFill>
              </a:rPr>
              <a:t>presentatie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CDB6E-4B60-4446-933F-5E4AFA694784}" type="slidenum">
              <a:rPr 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7763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E2582-B8EB-45D0-B605-54F7844B7211}" type="datetime4">
              <a:rPr lang="nl-NL">
                <a:solidFill>
                  <a:srgbClr val="FFFFFF"/>
                </a:solidFill>
              </a:rPr>
              <a:pPr>
                <a:defRPr/>
              </a:pPr>
              <a:t>7 september 2021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FFFFFF"/>
                </a:solidFill>
              </a:rPr>
              <a:t>presentatie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D2301-02FD-4B0D-9AC2-E025368055DA}" type="slidenum">
              <a:rPr 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7746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EE31A-421A-4A8B-97F2-DE7903CC70A2}" type="datetime4">
              <a:rPr lang="nl-NL">
                <a:solidFill>
                  <a:srgbClr val="FFFFFF"/>
                </a:solidFill>
              </a:rPr>
              <a:pPr>
                <a:defRPr/>
              </a:pPr>
              <a:t>7 september 2021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FFFFFF"/>
                </a:solidFill>
              </a:rPr>
              <a:t>presentatie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809A2-321C-4A91-8B82-80C9133A568A}" type="slidenum">
              <a:rPr 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6341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ABC5F-81F7-4FAE-90E7-2C06D533442B}" type="datetime4">
              <a:rPr lang="nl-NL">
                <a:solidFill>
                  <a:srgbClr val="FFFFFF"/>
                </a:solidFill>
              </a:rPr>
              <a:pPr>
                <a:defRPr/>
              </a:pPr>
              <a:t>7 september 2021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FFFFFF"/>
                </a:solidFill>
              </a:rPr>
              <a:t>presentatie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F6385-7506-4D42-877D-47B2A2CE5313}" type="slidenum">
              <a:rPr 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8904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4DCA2-5C08-4EEA-8F3C-A6F61177FBA5}" type="datetime4">
              <a:rPr lang="nl-NL">
                <a:solidFill>
                  <a:srgbClr val="FFFFFF"/>
                </a:solidFill>
              </a:rPr>
              <a:pPr>
                <a:defRPr/>
              </a:pPr>
              <a:t>7 september 2021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FFFFFF"/>
                </a:solidFill>
              </a:rPr>
              <a:t>presentatie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13E61-E8E5-4360-BDE0-3485265C8FD8}" type="slidenum">
              <a:rPr 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32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F35E5-5CC5-4A8E-993D-3FB9DA397194}" type="datetime4">
              <a:rPr lang="nl-NL">
                <a:solidFill>
                  <a:srgbClr val="FFFFFF"/>
                </a:solidFill>
              </a:rPr>
              <a:pPr>
                <a:defRPr/>
              </a:pPr>
              <a:t>7 september 2021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FFFFFF"/>
                </a:solidFill>
              </a:rPr>
              <a:t>presentatie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7B196-9FFF-4239-AABC-C898CA7430C1}" type="slidenum">
              <a:rPr 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642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A596D-558D-4932-A032-402EBB5020BF}" type="datetime4">
              <a:rPr lang="nl-NL">
                <a:solidFill>
                  <a:srgbClr val="FFFFFF"/>
                </a:solidFill>
              </a:rPr>
              <a:pPr>
                <a:defRPr/>
              </a:pPr>
              <a:t>7 september 2021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FFFFFF"/>
                </a:solidFill>
              </a:rPr>
              <a:t>presentatie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8B7F0-A64F-4799-9FC1-7DBF9154C706}" type="slidenum">
              <a:rPr 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7033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01505-13A6-49AD-9CF1-F36F761DBCD6}" type="datetime4">
              <a:rPr lang="nl-NL">
                <a:solidFill>
                  <a:srgbClr val="FFFFFF"/>
                </a:solidFill>
              </a:rPr>
              <a:pPr>
                <a:defRPr/>
              </a:pPr>
              <a:t>7 september 2021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FFFFFF"/>
                </a:solidFill>
              </a:rPr>
              <a:t>presentatie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DCEBC-B6AF-41F7-8E1D-772F0B55E4D3}" type="slidenum">
              <a:rPr 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60835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D2A9D-A8B3-4D74-960B-08FCFDC1F2F3}" type="datetime4">
              <a:rPr lang="nl-NL">
                <a:solidFill>
                  <a:srgbClr val="FFFFFF"/>
                </a:solidFill>
              </a:rPr>
              <a:pPr>
                <a:defRPr/>
              </a:pPr>
              <a:t>7 september 2021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FFFFFF"/>
                </a:solidFill>
              </a:rPr>
              <a:t>presentatie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F2B4A-DDCD-45BB-9551-875A4B266AE1}" type="slidenum">
              <a:rPr 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956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F35E5-5CC5-4A8E-993D-3FB9DA397194}" type="datetime4">
              <a:rPr lang="nl-NL"/>
              <a:pPr>
                <a:defRPr/>
              </a:pPr>
              <a:t>7 september 2021</a:t>
            </a:fld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presentatie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7B196-9FFF-4239-AABC-C898CA7430C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214902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oud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CE43D-AE68-42BC-AFE1-9F2D88B72201}" type="datetime4">
              <a:rPr lang="nl-NL">
                <a:solidFill>
                  <a:srgbClr val="FFFFFF"/>
                </a:solidFill>
              </a:rPr>
              <a:pPr>
                <a:defRPr/>
              </a:pPr>
              <a:t>7 september 2021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FFFFFF"/>
                </a:solidFill>
              </a:rPr>
              <a:t>presentatie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A47D7-B263-49CC-B96E-4C052BCBF0FE}" type="slidenum">
              <a:rPr 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707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A596D-558D-4932-A032-402EBB5020BF}" type="datetime4">
              <a:rPr lang="nl-NL"/>
              <a:pPr>
                <a:defRPr/>
              </a:pPr>
              <a:t>7 september 2021</a:t>
            </a:fld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presentatie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8B7F0-A64F-4799-9FC1-7DBF9154C70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0621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GUH_ppt_onderbalk_groe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6" y="6510339"/>
            <a:ext cx="87344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0" y="6510339"/>
            <a:ext cx="1709739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CFA98626-88F8-4650-AB64-7C7022206847}" type="datetime4">
              <a:rPr lang="nl-NL"/>
              <a:pPr>
                <a:defRPr/>
              </a:pPr>
              <a:t>7 september 2021</a:t>
            </a:fld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507163"/>
            <a:ext cx="37496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/>
              <a:t>presentatie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508751"/>
            <a:ext cx="87471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6A4807F3-CC80-4823-B234-43F7C1A6B9F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03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  <p:sldLayoutId id="2147484248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33CC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33CC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33CC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33CC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33CC00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33CC00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33CC00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33CC00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33CC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CC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92175" indent="-369888" algn="l" rtl="0" eaLnBrk="0" fontAlgn="base" hangingPunct="0">
        <a:spcBef>
          <a:spcPct val="20000"/>
        </a:spcBef>
        <a:spcAft>
          <a:spcPct val="0"/>
        </a:spcAft>
        <a:buClr>
          <a:srgbClr val="33CC00"/>
        </a:buClr>
        <a:buFont typeface="Verdana" pitchFamily="34" charset="0"/>
        <a:buChar char="-"/>
        <a:defRPr sz="2000">
          <a:solidFill>
            <a:schemeClr val="tx1"/>
          </a:solidFill>
          <a:latin typeface="+mn-lt"/>
        </a:defRPr>
      </a:lvl2pPr>
      <a:lvl3pPr marL="1431925" indent="-360363" algn="l" rtl="0" eaLnBrk="0" fontAlgn="base" hangingPunct="0">
        <a:spcBef>
          <a:spcPct val="20000"/>
        </a:spcBef>
        <a:spcAft>
          <a:spcPct val="0"/>
        </a:spcAft>
        <a:buClr>
          <a:srgbClr val="33CC00"/>
        </a:buClr>
        <a:buFont typeface="Verdana" pitchFamily="34" charset="0"/>
        <a:buChar char="-"/>
        <a:defRPr>
          <a:solidFill>
            <a:schemeClr val="tx1"/>
          </a:solidFill>
          <a:latin typeface="+mn-lt"/>
        </a:defRPr>
      </a:lvl3pPr>
      <a:lvl4pPr marL="1974850" indent="-363538" algn="l" rtl="0" eaLnBrk="0" fontAlgn="base" hangingPunct="0">
        <a:spcBef>
          <a:spcPct val="20000"/>
        </a:spcBef>
        <a:spcAft>
          <a:spcPct val="0"/>
        </a:spcAft>
        <a:buClr>
          <a:srgbClr val="33CC00"/>
        </a:buClr>
        <a:buFont typeface="Verdana" pitchFamily="34" charset="0"/>
        <a:buChar char="-"/>
        <a:defRPr sz="1600">
          <a:solidFill>
            <a:schemeClr val="tx1"/>
          </a:solidFill>
          <a:latin typeface="+mn-lt"/>
        </a:defRPr>
      </a:lvl4pPr>
      <a:lvl5pPr marL="33274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37846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6pPr>
      <a:lvl7pPr marL="42418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7pPr>
      <a:lvl8pPr marL="46990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8pPr>
      <a:lvl9pPr marL="51562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3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GUH_ppt_onderbalk_wi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6" y="6510339"/>
            <a:ext cx="87344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0" y="6507164"/>
            <a:ext cx="2133600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C763B7CB-AF6C-4FBF-91A0-0E84F16A5401}" type="datetime4">
              <a:rPr lang="nl-NL"/>
              <a:pPr>
                <a:defRPr/>
              </a:pPr>
              <a:t>7 september 2021</a:t>
            </a:fld>
            <a:endParaRPr lang="nl-NL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508751"/>
            <a:ext cx="28956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nl-NL"/>
              <a:t>presentatie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7888" y="6507164"/>
            <a:ext cx="1458912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B8112B9D-9602-4619-851A-FFEB937BCD9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Verdana" pitchFamily="34" charset="0"/>
        <a:buChar char="-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Verdana" pitchFamily="34" charset="0"/>
        <a:buChar char="-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Verdana" pitchFamily="34" charset="0"/>
        <a:buChar char="-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308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</p:txBody>
      </p:sp>
      <p:grpSp>
        <p:nvGrpSpPr>
          <p:cNvPr id="3076" name="Group 7"/>
          <p:cNvGrpSpPr>
            <a:grpSpLocks/>
          </p:cNvGrpSpPr>
          <p:nvPr/>
        </p:nvGrpSpPr>
        <p:grpSpPr bwMode="auto">
          <a:xfrm>
            <a:off x="4122738" y="4933950"/>
            <a:ext cx="5010151" cy="1658938"/>
            <a:chOff x="2597" y="3108"/>
            <a:chExt cx="3156" cy="1045"/>
          </a:xfrm>
        </p:grpSpPr>
        <p:pic>
          <p:nvPicPr>
            <p:cNvPr id="3077" name="Picture 8" descr="GUH_ppt_boog_slot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7" y="3108"/>
              <a:ext cx="3156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9" descr="GUH_ppt_logo_slot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0" y="3566"/>
              <a:ext cx="2117" cy="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0" r:id="rId1"/>
    <p:sldLayoutId id="2147484261" r:id="rId2"/>
    <p:sldLayoutId id="2147484262" r:id="rId3"/>
    <p:sldLayoutId id="2147484263" r:id="rId4"/>
    <p:sldLayoutId id="2147484264" r:id="rId5"/>
    <p:sldLayoutId id="2147484265" r:id="rId6"/>
    <p:sldLayoutId id="2147484266" r:id="rId7"/>
    <p:sldLayoutId id="2147484267" r:id="rId8"/>
    <p:sldLayoutId id="2147484268" r:id="rId9"/>
    <p:sldLayoutId id="2147484269" r:id="rId10"/>
    <p:sldLayoutId id="214748427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33CC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33CC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33CC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33CC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33CC00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33CC00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33CC00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33CC00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33CC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30263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825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marL="164623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3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GUH_ppt_onderbalk_wi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6" y="6510339"/>
            <a:ext cx="87344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0" y="6507164"/>
            <a:ext cx="2133600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2B3D2AA6-0F55-47FA-8332-8BB3D53B7540}" type="datetime4">
              <a:rPr lang="nl-NL"/>
              <a:pPr>
                <a:defRPr/>
              </a:pPr>
              <a:t>7 september 2021</a:t>
            </a:fld>
            <a:endParaRPr lang="nl-NL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508751"/>
            <a:ext cx="28956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/>
              <a:t>presentatie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7888" y="6507164"/>
            <a:ext cx="1458912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A3E7B30A-99BE-4AC6-AA0C-F732E4042AD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Verdana" pitchFamily="34" charset="0"/>
        <a:buChar char="-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Verdana" pitchFamily="34" charset="0"/>
        <a:buChar char="-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Verdana" pitchFamily="34" charset="0"/>
        <a:buChar char="-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3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GUH_ppt_onderbalk_wi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6" y="6510339"/>
            <a:ext cx="87344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0" y="6507164"/>
            <a:ext cx="2133600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/>
              <a:t>1 februari 2012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508751"/>
            <a:ext cx="28956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/>
              <a:t>Bijeenkomst kritisch panel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7888" y="6507164"/>
            <a:ext cx="1458912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80F47C0F-D874-4EBC-864D-3237B01AE8E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Verdana" pitchFamily="34" charset="0"/>
        <a:buChar char="-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Verdana" pitchFamily="34" charset="0"/>
        <a:buChar char="-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Verdana" pitchFamily="34" charset="0"/>
        <a:buChar char="-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GUH_ppt_onderbalk_groe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6" y="6510339"/>
            <a:ext cx="87344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0" y="6510339"/>
            <a:ext cx="1709739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CFA98626-88F8-4650-AB64-7C7022206847}" type="datetime4">
              <a:rPr lang="nl-NL">
                <a:solidFill>
                  <a:srgbClr val="FFFFFF"/>
                </a:solidFill>
              </a:rPr>
              <a:pPr>
                <a:defRPr/>
              </a:pPr>
              <a:t>7 september 2021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507163"/>
            <a:ext cx="37496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>
                <a:solidFill>
                  <a:srgbClr val="FFFFFF"/>
                </a:solidFill>
              </a:rPr>
              <a:t>presentatie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508751"/>
            <a:ext cx="87471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6A4807F3-CC80-4823-B234-43F7C1A6B9F4}" type="slidenum">
              <a:rPr 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103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</p:spTree>
    <p:extLst>
      <p:ext uri="{BB962C8B-B14F-4D97-AF65-F5344CB8AC3E}">
        <p14:creationId xmlns:p14="http://schemas.microsoft.com/office/powerpoint/2010/main" val="3441373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  <p:sldLayoutId id="2147484306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33CC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33CC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33CC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33CC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33CC00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33CC00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33CC00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33CC00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33CC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CC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92175" indent="-369888" algn="l" rtl="0" eaLnBrk="0" fontAlgn="base" hangingPunct="0">
        <a:spcBef>
          <a:spcPct val="20000"/>
        </a:spcBef>
        <a:spcAft>
          <a:spcPct val="0"/>
        </a:spcAft>
        <a:buClr>
          <a:srgbClr val="33CC00"/>
        </a:buClr>
        <a:buFont typeface="Verdana" pitchFamily="34" charset="0"/>
        <a:buChar char="-"/>
        <a:defRPr sz="2000">
          <a:solidFill>
            <a:schemeClr val="tx1"/>
          </a:solidFill>
          <a:latin typeface="+mn-lt"/>
        </a:defRPr>
      </a:lvl2pPr>
      <a:lvl3pPr marL="1431925" indent="-360363" algn="l" rtl="0" eaLnBrk="0" fontAlgn="base" hangingPunct="0">
        <a:spcBef>
          <a:spcPct val="20000"/>
        </a:spcBef>
        <a:spcAft>
          <a:spcPct val="0"/>
        </a:spcAft>
        <a:buClr>
          <a:srgbClr val="33CC00"/>
        </a:buClr>
        <a:buFont typeface="Verdana" pitchFamily="34" charset="0"/>
        <a:buChar char="-"/>
        <a:defRPr>
          <a:solidFill>
            <a:schemeClr val="tx1"/>
          </a:solidFill>
          <a:latin typeface="+mn-lt"/>
        </a:defRPr>
      </a:lvl3pPr>
      <a:lvl4pPr marL="1974850" indent="-363538" algn="l" rtl="0" eaLnBrk="0" fontAlgn="base" hangingPunct="0">
        <a:spcBef>
          <a:spcPct val="20000"/>
        </a:spcBef>
        <a:spcAft>
          <a:spcPct val="0"/>
        </a:spcAft>
        <a:buClr>
          <a:srgbClr val="33CC00"/>
        </a:buClr>
        <a:buFont typeface="Verdana" pitchFamily="34" charset="0"/>
        <a:buChar char="-"/>
        <a:defRPr sz="1600">
          <a:solidFill>
            <a:schemeClr val="tx1"/>
          </a:solidFill>
          <a:latin typeface="+mn-lt"/>
        </a:defRPr>
      </a:lvl4pPr>
      <a:lvl5pPr marL="33274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37846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6pPr>
      <a:lvl7pPr marL="42418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7pPr>
      <a:lvl8pPr marL="46990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8pPr>
      <a:lvl9pPr marL="51562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GUH_ppt_onderbalk_groe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6" y="6510339"/>
            <a:ext cx="87344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0" y="6510339"/>
            <a:ext cx="1709739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CFA98626-88F8-4650-AB64-7C7022206847}" type="datetime4">
              <a:rPr lang="nl-NL">
                <a:solidFill>
                  <a:srgbClr val="FFFFFF"/>
                </a:solidFill>
              </a:rPr>
              <a:pPr>
                <a:defRPr/>
              </a:pPr>
              <a:t>7 september 2021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507163"/>
            <a:ext cx="37496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>
                <a:solidFill>
                  <a:srgbClr val="FFFFFF"/>
                </a:solidFill>
              </a:rPr>
              <a:t>presentatie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508751"/>
            <a:ext cx="87471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6A4807F3-CC80-4823-B234-43F7C1A6B9F4}" type="slidenum">
              <a:rPr 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103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</p:spTree>
    <p:extLst>
      <p:ext uri="{BB962C8B-B14F-4D97-AF65-F5344CB8AC3E}">
        <p14:creationId xmlns:p14="http://schemas.microsoft.com/office/powerpoint/2010/main" val="2326278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  <p:sldLayoutId id="2147484332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33CC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33CC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33CC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33CC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33CC00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33CC00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33CC00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33CC00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33CC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CC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92175" indent="-369888" algn="l" rtl="0" eaLnBrk="0" fontAlgn="base" hangingPunct="0">
        <a:spcBef>
          <a:spcPct val="20000"/>
        </a:spcBef>
        <a:spcAft>
          <a:spcPct val="0"/>
        </a:spcAft>
        <a:buClr>
          <a:srgbClr val="33CC00"/>
        </a:buClr>
        <a:buFont typeface="Verdana" pitchFamily="34" charset="0"/>
        <a:buChar char="-"/>
        <a:defRPr sz="2000">
          <a:solidFill>
            <a:schemeClr val="tx1"/>
          </a:solidFill>
          <a:latin typeface="+mn-lt"/>
        </a:defRPr>
      </a:lvl2pPr>
      <a:lvl3pPr marL="1431925" indent="-360363" algn="l" rtl="0" eaLnBrk="0" fontAlgn="base" hangingPunct="0">
        <a:spcBef>
          <a:spcPct val="20000"/>
        </a:spcBef>
        <a:spcAft>
          <a:spcPct val="0"/>
        </a:spcAft>
        <a:buClr>
          <a:srgbClr val="33CC00"/>
        </a:buClr>
        <a:buFont typeface="Verdana" pitchFamily="34" charset="0"/>
        <a:buChar char="-"/>
        <a:defRPr>
          <a:solidFill>
            <a:schemeClr val="tx1"/>
          </a:solidFill>
          <a:latin typeface="+mn-lt"/>
        </a:defRPr>
      </a:lvl3pPr>
      <a:lvl4pPr marL="1974850" indent="-363538" algn="l" rtl="0" eaLnBrk="0" fontAlgn="base" hangingPunct="0">
        <a:spcBef>
          <a:spcPct val="20000"/>
        </a:spcBef>
        <a:spcAft>
          <a:spcPct val="0"/>
        </a:spcAft>
        <a:buClr>
          <a:srgbClr val="33CC00"/>
        </a:buClr>
        <a:buFont typeface="Verdana" pitchFamily="34" charset="0"/>
        <a:buChar char="-"/>
        <a:defRPr sz="1600">
          <a:solidFill>
            <a:schemeClr val="tx1"/>
          </a:solidFill>
          <a:latin typeface="+mn-lt"/>
        </a:defRPr>
      </a:lvl4pPr>
      <a:lvl5pPr marL="33274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37846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6pPr>
      <a:lvl7pPr marL="42418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7pPr>
      <a:lvl8pPr marL="46990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8pPr>
      <a:lvl9pPr marL="51562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710962" y="5589240"/>
            <a:ext cx="792088" cy="248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79551DD-BA29-47D2-977B-03EF7335704C}"/>
              </a:ext>
            </a:extLst>
          </p:cNvPr>
          <p:cNvSpPr txBox="1">
            <a:spLocks/>
          </p:cNvSpPr>
          <p:nvPr/>
        </p:nvSpPr>
        <p:spPr bwMode="auto">
          <a:xfrm>
            <a:off x="374848" y="3154958"/>
            <a:ext cx="8229600" cy="70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CC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9pPr>
          </a:lstStyle>
          <a:p>
            <a:r>
              <a:rPr lang="nl-NL" sz="3600" b="1" kern="0" dirty="0"/>
              <a:t>BEWONERSAVOND</a:t>
            </a:r>
          </a:p>
          <a:p>
            <a:r>
              <a:rPr lang="nl-NL" sz="3600" b="1" kern="0" dirty="0"/>
              <a:t>Van Bennekomweg Doorn</a:t>
            </a:r>
          </a:p>
          <a:p>
            <a:r>
              <a:rPr lang="nl-NL" sz="3600" kern="0" dirty="0"/>
              <a:t>8 september 2021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DBF820FD-C2AA-450F-BFE0-0341B79D1865}"/>
              </a:ext>
            </a:extLst>
          </p:cNvPr>
          <p:cNvSpPr txBox="1">
            <a:spLocks/>
          </p:cNvSpPr>
          <p:nvPr/>
        </p:nvSpPr>
        <p:spPr bwMode="auto">
          <a:xfrm>
            <a:off x="3779912" y="5459214"/>
            <a:ext cx="8229600" cy="70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CC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9pPr>
          </a:lstStyle>
          <a:p>
            <a:pPr algn="l"/>
            <a:r>
              <a:rPr lang="nl-NL" sz="1400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Welkom namens Gemeente Utrechtse Heuvelrug:</a:t>
            </a:r>
          </a:p>
          <a:p>
            <a:pPr algn="l"/>
            <a:endParaRPr lang="nl-NL" sz="1400" b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nl-NL" sz="14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Gerrit Boonzaaijer		Wethouder</a:t>
            </a:r>
          </a:p>
          <a:p>
            <a:pPr algn="l"/>
            <a:r>
              <a:rPr lang="nl-NL" sz="14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Vivan Bongers		Projectleider</a:t>
            </a:r>
          </a:p>
          <a:p>
            <a:pPr algn="l"/>
            <a:r>
              <a:rPr lang="nl-NL" sz="14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Judith Weber		</a:t>
            </a:r>
            <a:r>
              <a:rPr lang="nl-NL" sz="1400" kern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Projectassistent</a:t>
            </a:r>
            <a:endParaRPr lang="nl-NL" sz="14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nl-NL" sz="14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Marjan Tijs		Stedenbouwkundige</a:t>
            </a:r>
          </a:p>
          <a:p>
            <a:pPr algn="l"/>
            <a:r>
              <a:rPr lang="nl-NL" sz="14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Koen Vreeker		Planoloog</a:t>
            </a:r>
          </a:p>
          <a:p>
            <a:pPr algn="l"/>
            <a:r>
              <a:rPr lang="nl-NL" sz="14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Paul van Die		Planjurist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9CE148-685F-4D9C-90CF-66E2AC387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b">
            <a:normAutofit/>
          </a:bodyPr>
          <a:lstStyle/>
          <a:p>
            <a:r>
              <a:rPr lang="nl-NL" dirty="0"/>
              <a:t>randvoorwaarden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D728C9A-8619-4DFE-8F2E-75CAC27CB965}"/>
              </a:ext>
            </a:extLst>
          </p:cNvPr>
          <p:cNvSpPr/>
          <p:nvPr/>
        </p:nvSpPr>
        <p:spPr>
          <a:xfrm rot="237079">
            <a:off x="2052292" y="1425049"/>
            <a:ext cx="914400" cy="5551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1"/>
                </a:solidFill>
              </a:ln>
              <a:noFill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926A8E7-7DC0-4643-8EBF-69A712347D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22"/>
          <a:stretch/>
        </p:blipFill>
        <p:spPr>
          <a:xfrm>
            <a:off x="5427187" y="1417638"/>
            <a:ext cx="3356789" cy="3451522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94D61300-5A05-4A12-BE61-23E780FCCE73}"/>
              </a:ext>
            </a:extLst>
          </p:cNvPr>
          <p:cNvSpPr txBox="1"/>
          <p:nvPr/>
        </p:nvSpPr>
        <p:spPr>
          <a:xfrm>
            <a:off x="412936" y="1547499"/>
            <a:ext cx="4879143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+mj-lt"/>
              </a:rPr>
              <a:t>Aanvullen/herstel straatwand Van Bennekomweg;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+mj-lt"/>
              </a:rPr>
              <a:t>Aansluiten bij ruimtelijk beeld;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+mj-lt"/>
              </a:rPr>
              <a:t>Oriëntatie van woningen primair op Van Bennekomweg;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+mj-lt"/>
              </a:rPr>
              <a:t>Goothoogte: max 4,5 m, incidenteel hoger;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+mj-lt"/>
              </a:rPr>
              <a:t>Bouwhoogte: max 10, incidenteel hoger (poortwoning?);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+mj-lt"/>
              </a:rPr>
              <a:t>Afgedekt met kap;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+mj-lt"/>
              </a:rPr>
              <a:t>Fijne korrel: gevels niet te breed, tenzij nadrukkelijk geleed;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+mj-lt"/>
              </a:rPr>
              <a:t>Afstand tot zijdelingse perceelsgrens  max 2 m.</a:t>
            </a:r>
            <a:endParaRPr lang="nl-NL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>
              <a:latin typeface="+mj-lt"/>
            </a:endParaRPr>
          </a:p>
          <a:p>
            <a:endParaRPr lang="nl-NL" sz="1200" dirty="0">
              <a:latin typeface="+mj-lt"/>
            </a:endParaRPr>
          </a:p>
        </p:txBody>
      </p:sp>
      <p:sp>
        <p:nvSpPr>
          <p:cNvPr id="15" name="Pijl: gekromd omlaag 14">
            <a:extLst>
              <a:ext uri="{FF2B5EF4-FFF2-40B4-BE49-F238E27FC236}">
                <a16:creationId xmlns:a16="http://schemas.microsoft.com/office/drawing/2014/main" id="{D2C83D87-8D2E-4BFB-92A0-79E54C76B96E}"/>
              </a:ext>
            </a:extLst>
          </p:cNvPr>
          <p:cNvSpPr/>
          <p:nvPr/>
        </p:nvSpPr>
        <p:spPr>
          <a:xfrm rot="352707">
            <a:off x="1253351" y="1637214"/>
            <a:ext cx="4764746" cy="36416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B6D4CA4-7B99-40F7-BE26-1D2E699C0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01" y="6430830"/>
            <a:ext cx="7214511" cy="46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716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9CE148-685F-4D9C-90CF-66E2AC387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161" y="294668"/>
            <a:ext cx="8229600" cy="1143000"/>
          </a:xfrm>
        </p:spPr>
        <p:txBody>
          <a:bodyPr wrap="square" anchor="b">
            <a:normAutofit/>
          </a:bodyPr>
          <a:lstStyle/>
          <a:p>
            <a:r>
              <a:rPr lang="nl-NL" dirty="0"/>
              <a:t>randvoorwaarden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D728C9A-8619-4DFE-8F2E-75CAC27CB965}"/>
              </a:ext>
            </a:extLst>
          </p:cNvPr>
          <p:cNvSpPr/>
          <p:nvPr/>
        </p:nvSpPr>
        <p:spPr>
          <a:xfrm rot="237079">
            <a:off x="2052292" y="1425049"/>
            <a:ext cx="914400" cy="5551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1"/>
                </a:solidFill>
              </a:ln>
              <a:noFill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926A8E7-7DC0-4643-8EBF-69A712347D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22"/>
          <a:stretch/>
        </p:blipFill>
        <p:spPr>
          <a:xfrm>
            <a:off x="355855" y="1556792"/>
            <a:ext cx="3356789" cy="3451522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94D61300-5A05-4A12-BE61-23E780FCCE73}"/>
              </a:ext>
            </a:extLst>
          </p:cNvPr>
          <p:cNvSpPr txBox="1"/>
          <p:nvPr/>
        </p:nvSpPr>
        <p:spPr>
          <a:xfrm>
            <a:off x="4088573" y="1334373"/>
            <a:ext cx="487914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Hof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+mj-lt"/>
              </a:rPr>
              <a:t>Twee </a:t>
            </a:r>
            <a:r>
              <a:rPr lang="nl-NL" dirty="0" err="1">
                <a:latin typeface="+mj-lt"/>
              </a:rPr>
              <a:t>subdelen</a:t>
            </a:r>
            <a:r>
              <a:rPr lang="nl-NL" dirty="0">
                <a:latin typeface="+mj-lt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+mj-lt"/>
              </a:rPr>
              <a:t>Ligging in achtertuinen-gebied;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+mj-lt"/>
              </a:rPr>
              <a:t>Oriëntatie van woningen op binnenhof;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+mj-lt"/>
              </a:rPr>
              <a:t>Achter –of zijtuinen naar de buiten randen;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+mj-lt"/>
              </a:rPr>
              <a:t>Lage goot aan achterzijde: max 3m*;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+mj-lt"/>
              </a:rPr>
              <a:t>Goothoogte voorgevel: max 6m*;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+mj-lt"/>
              </a:rPr>
              <a:t>Doorgaande wandelroute van Parklaan naar centrum;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+mj-lt"/>
              </a:rPr>
              <a:t>Behoud bomen in noordoosthoek;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+mj-lt"/>
              </a:rPr>
              <a:t>Rekening houden met eventueel aansluiten aanliggende percelen.</a:t>
            </a:r>
          </a:p>
          <a:p>
            <a:endParaRPr lang="nl-NL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>
              <a:latin typeface="+mj-lt"/>
            </a:endParaRPr>
          </a:p>
        </p:txBody>
      </p:sp>
      <p:sp>
        <p:nvSpPr>
          <p:cNvPr id="15" name="Pijl: gekromd omlaag 14">
            <a:extLst>
              <a:ext uri="{FF2B5EF4-FFF2-40B4-BE49-F238E27FC236}">
                <a16:creationId xmlns:a16="http://schemas.microsoft.com/office/drawing/2014/main" id="{D2C83D87-8D2E-4BFB-92A0-79E54C76B96E}"/>
              </a:ext>
            </a:extLst>
          </p:cNvPr>
          <p:cNvSpPr/>
          <p:nvPr/>
        </p:nvSpPr>
        <p:spPr>
          <a:xfrm rot="9723583" flipV="1">
            <a:off x="2041826" y="1612259"/>
            <a:ext cx="1869175" cy="3442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0F55D78-7A7E-4B73-AE01-1FDFF2F24C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801" y="6430830"/>
            <a:ext cx="7214511" cy="46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85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9CE148-685F-4D9C-90CF-66E2AC387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b">
            <a:normAutofit fontScale="90000"/>
          </a:bodyPr>
          <a:lstStyle/>
          <a:p>
            <a:r>
              <a:rPr lang="nl-NL" dirty="0"/>
              <a:t>afstanden hoofdgebouwen tot randen in Hof: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CDDAA75-42AD-40A3-8043-E77E529DE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088" y="6508751"/>
            <a:ext cx="874712" cy="252413"/>
          </a:xfrm>
        </p:spPr>
        <p:txBody>
          <a:bodyPr wrap="square" anchor="t"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D728C9A-8619-4DFE-8F2E-75CAC27CB965}"/>
              </a:ext>
            </a:extLst>
          </p:cNvPr>
          <p:cNvSpPr/>
          <p:nvPr/>
        </p:nvSpPr>
        <p:spPr>
          <a:xfrm rot="237079">
            <a:off x="2052292" y="1425049"/>
            <a:ext cx="914400" cy="5551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solidFill>
                  <a:srgbClr val="FFFFFF"/>
                </a:solidFill>
              </a:ln>
              <a:noFill/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94D61300-5A05-4A12-BE61-23E780FCCE73}"/>
              </a:ext>
            </a:extLst>
          </p:cNvPr>
          <p:cNvSpPr txBox="1"/>
          <p:nvPr/>
        </p:nvSpPr>
        <p:spPr>
          <a:xfrm>
            <a:off x="412937" y="1547499"/>
            <a:ext cx="38710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Vanwege ingesloten ligging: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principe minimaal 7 m bij achtertuin, tenzij: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diepe buurtuinen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zijtuinligging buurtuinen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aanwezige bebouwing op buurtuinen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principe minimaal bij 3 m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zijtuin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0DDD5E0-15AA-439F-AEAB-077B9BB6A539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83735" y="1515129"/>
            <a:ext cx="4203065" cy="4544060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DBA644B-AFCD-4926-B02D-F195B2BEFE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801" y="6430830"/>
            <a:ext cx="7214511" cy="46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40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710962" y="5589240"/>
            <a:ext cx="792088" cy="248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79551DD-BA29-47D2-977B-03EF7335704C}"/>
              </a:ext>
            </a:extLst>
          </p:cNvPr>
          <p:cNvSpPr txBox="1">
            <a:spLocks/>
          </p:cNvSpPr>
          <p:nvPr/>
        </p:nvSpPr>
        <p:spPr bwMode="auto">
          <a:xfrm>
            <a:off x="374848" y="3154958"/>
            <a:ext cx="8229600" cy="70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CC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0" cap="none" spc="0" normalizeH="0" baseline="0" noProof="0" dirty="0">
                <a:ln>
                  <a:noFill/>
                </a:ln>
                <a:solidFill>
                  <a:srgbClr val="33CC0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PLANOLOGISCHE UITWERKING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0" cap="none" spc="0" normalizeH="0" baseline="0" noProof="0" dirty="0">
                <a:ln>
                  <a:noFill/>
                </a:ln>
                <a:solidFill>
                  <a:srgbClr val="33CC0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Van Bennekomweg Doorn</a:t>
            </a:r>
          </a:p>
        </p:txBody>
      </p:sp>
    </p:spTree>
    <p:extLst>
      <p:ext uri="{BB962C8B-B14F-4D97-AF65-F5344CB8AC3E}">
        <p14:creationId xmlns:p14="http://schemas.microsoft.com/office/powerpoint/2010/main" val="176949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3CB2347E-B9DF-437C-98AB-1A7B3D433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314" y="389900"/>
            <a:ext cx="6078248" cy="614989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89CE148-685F-4D9C-90CF-66E2AC387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634082"/>
          </a:xfrm>
        </p:spPr>
        <p:txBody>
          <a:bodyPr/>
          <a:lstStyle/>
          <a:p>
            <a:r>
              <a:rPr lang="nl-NL" dirty="0"/>
              <a:t>verbeelding 	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66FDDA1-DF51-4C37-BC53-D365891FA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01" y="6430830"/>
            <a:ext cx="7214511" cy="46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25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9E18BD-2379-4E9B-AE71-3B7A99B8A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Van tekentafel naar ontwerpbestemmingsplan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FB7DCB-7EE3-40FD-93F2-C23F75B35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412" y="1531939"/>
            <a:ext cx="8229600" cy="45259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dirty="0"/>
              <a:t>Informatieavond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Verwerken reacties informatieavond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College start vooroverleg met Provincie en Hoogheemraadschap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Verwerken reacties Provincie Hoogheemraadschap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College geeft ontwerpbestemmingsplan en aanvullende welstandscriteria vrij voor ter inzage eerste kwartaal 2022.</a:t>
            </a:r>
          </a:p>
          <a:p>
            <a:pPr marL="0" indent="0">
              <a:buNone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4755525-A531-40EC-98B9-9E6E5CFCA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01" y="6430830"/>
            <a:ext cx="7214511" cy="46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56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A7FEE7-B5C7-403C-8BBB-FC763996F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 ontwerp naar vaststelling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FA505C-13B0-46C6-A232-BCD6E0DDC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84" y="1268760"/>
            <a:ext cx="8229600" cy="4525963"/>
          </a:xfrm>
        </p:spPr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nl-NL" dirty="0"/>
              <a:t>Zes weken ter inzage voor zienswijzen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nl-NL" dirty="0"/>
              <a:t>Beantwoorden zienswijzen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nl-NL" dirty="0"/>
              <a:t>College stuurt bestemmingsplan naar raad ter besluitvorming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nl-NL" dirty="0"/>
              <a:t>Behandeling gemeenteraad</a:t>
            </a:r>
          </a:p>
          <a:p>
            <a:pPr marL="1006475" lvl="1" indent="-457200"/>
            <a:r>
              <a:rPr lang="nl-NL" dirty="0"/>
              <a:t>Beeldvormend inspreken door indieners zienswijzen;</a:t>
            </a:r>
          </a:p>
          <a:p>
            <a:pPr marL="1006475" lvl="1" indent="-457200"/>
            <a:r>
              <a:rPr lang="nl-NL" dirty="0"/>
              <a:t>Oordeelsvormend, raadsleden komen tot een oordeel;</a:t>
            </a:r>
          </a:p>
          <a:p>
            <a:pPr marL="1006475" lvl="1" indent="-457200"/>
            <a:r>
              <a:rPr lang="nl-NL" dirty="0"/>
              <a:t>Besluitvormend, raadsleden nemen besluit. </a:t>
            </a:r>
          </a:p>
          <a:p>
            <a:pPr marL="457200" indent="-457200">
              <a:buFont typeface="+mj-lt"/>
              <a:buAutoNum type="arabicPeriod" startAt="6"/>
            </a:pP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CD67279-0A14-4A2D-B246-1FF3F1777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01" y="6430830"/>
            <a:ext cx="7214511" cy="46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37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56D067-BC67-4FF2-89AF-0C153D3B3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 vaststelling naar uitspraak Raad van State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BDE248-E126-4048-BADB-BF196AFB1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dirty="0"/>
              <a:t>Publicatie besluit gemeenteraad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Beroepstermijn gaat lopen;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Opstellen verweerschrift (indien beroep ingesteld)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Hoorzitting Raad van State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Uitspraak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71AA46B-917E-4DEB-BC17-4019374FC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01" y="6430830"/>
            <a:ext cx="7214511" cy="46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887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8BCD7C-11C9-4A6A-833D-46FB4BB7E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Doorlooptijden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A729F3-3179-4B58-8CA3-414D46AAC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Vooroverleg vierde kwartaal 2021</a:t>
            </a:r>
          </a:p>
          <a:p>
            <a:r>
              <a:rPr lang="nl-NL" dirty="0"/>
              <a:t>Ontwerpbestemmingsplan eerste kwartaal 2022</a:t>
            </a:r>
          </a:p>
          <a:p>
            <a:r>
              <a:rPr lang="nl-NL" dirty="0"/>
              <a:t>Besluitvorming gemeenteraad tweede kwartaal 2022</a:t>
            </a:r>
          </a:p>
          <a:p>
            <a:r>
              <a:rPr lang="nl-NL" dirty="0"/>
              <a:t>Uitspraak raad van state half jaar eind 2022 / begin 2023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207B811-9D4D-421F-A964-B3FF925E1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01" y="6430830"/>
            <a:ext cx="7214511" cy="46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48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C79551DD-BA29-47D2-977B-03EF7335704C}"/>
              </a:ext>
            </a:extLst>
          </p:cNvPr>
          <p:cNvSpPr txBox="1">
            <a:spLocks/>
          </p:cNvSpPr>
          <p:nvPr/>
        </p:nvSpPr>
        <p:spPr bwMode="auto">
          <a:xfrm>
            <a:off x="374848" y="4811142"/>
            <a:ext cx="8229600" cy="70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CC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0" cap="none" spc="0" normalizeH="0" baseline="0" noProof="0" dirty="0">
                <a:ln>
                  <a:noFill/>
                </a:ln>
                <a:solidFill>
                  <a:srgbClr val="33CC0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REACTIE &amp; VRAGEN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0" cap="none" spc="0" normalizeH="0" baseline="0" noProof="0" dirty="0">
                <a:ln>
                  <a:noFill/>
                </a:ln>
                <a:solidFill>
                  <a:srgbClr val="33CC0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Van Bennekomweg Doorn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3600" b="1" kern="0" dirty="0">
              <a:latin typeface="Verdana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0" u="none" strike="noStrike" kern="0" cap="none" spc="0" normalizeH="0" baseline="0" noProof="0" dirty="0">
              <a:ln>
                <a:noFill/>
              </a:ln>
              <a:solidFill>
                <a:srgbClr val="33CC00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kern="0" dirty="0">
              <a:latin typeface="Verdana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0" u="none" strike="noStrike" kern="0" cap="none" spc="0" normalizeH="0" baseline="0" noProof="0" dirty="0">
              <a:ln>
                <a:noFill/>
              </a:ln>
              <a:solidFill>
                <a:srgbClr val="33CC00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i="0" u="none" strike="noStrike" kern="0" cap="none" spc="0" normalizeH="0" baseline="0" noProof="0" dirty="0">
                <a:ln>
                  <a:noFill/>
                </a:ln>
                <a:solidFill>
                  <a:srgbClr val="33CC0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Dit kan ook nog schriftelijk tot 15 september 2021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i="0" u="none" strike="noStrike" kern="0" cap="none" spc="0" normalizeH="0" baseline="0" noProof="0" dirty="0">
                <a:ln>
                  <a:noFill/>
                </a:ln>
                <a:solidFill>
                  <a:srgbClr val="33CC0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v</a:t>
            </a:r>
            <a:r>
              <a:rPr lang="nl-NL" sz="2000" kern="0" dirty="0">
                <a:latin typeface="Verdana"/>
              </a:rPr>
              <a:t>ia Judith.weber@heuvelrug.nl</a:t>
            </a:r>
            <a:endParaRPr kumimoji="0" lang="nl-NL" sz="2000" i="0" u="none" strike="noStrike" kern="0" cap="none" spc="0" normalizeH="0" baseline="0" noProof="0" dirty="0">
              <a:ln>
                <a:noFill/>
              </a:ln>
              <a:solidFill>
                <a:srgbClr val="33CC00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3364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710962" y="5589240"/>
            <a:ext cx="792088" cy="248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79551DD-BA29-47D2-977B-03EF7335704C}"/>
              </a:ext>
            </a:extLst>
          </p:cNvPr>
          <p:cNvSpPr txBox="1">
            <a:spLocks/>
          </p:cNvSpPr>
          <p:nvPr/>
        </p:nvSpPr>
        <p:spPr bwMode="auto">
          <a:xfrm>
            <a:off x="374848" y="1772816"/>
            <a:ext cx="8229600" cy="70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CC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3600" b="1" kern="0" dirty="0">
                <a:latin typeface="Verdana"/>
              </a:rPr>
              <a:t>OPZET VAN DE AVOND</a:t>
            </a:r>
            <a:endParaRPr kumimoji="0" lang="nl-NL" sz="3600" b="1" i="0" u="none" strike="noStrike" kern="0" cap="none" spc="0" normalizeH="0" baseline="0" noProof="0" dirty="0">
              <a:ln>
                <a:noFill/>
              </a:ln>
              <a:solidFill>
                <a:srgbClr val="33CC00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DBF820FD-C2AA-450F-BFE0-0341B79D1865}"/>
              </a:ext>
            </a:extLst>
          </p:cNvPr>
          <p:cNvSpPr txBox="1">
            <a:spLocks/>
          </p:cNvSpPr>
          <p:nvPr/>
        </p:nvSpPr>
        <p:spPr bwMode="auto">
          <a:xfrm>
            <a:off x="878903" y="5229200"/>
            <a:ext cx="8286361" cy="75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CC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Verdana"/>
              </a:rPr>
              <a:t>Opzet avond &amp; project			Vivan Bongers</a:t>
            </a: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1800" kern="0" dirty="0">
              <a:solidFill>
                <a:srgbClr val="000000">
                  <a:lumMod val="65000"/>
                  <a:lumOff val="35000"/>
                </a:srgbClr>
              </a:solidFill>
              <a:latin typeface="Verdan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Stedenbouwkundig kader		Marjan Tijs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Planologische uitwerking		Koen Vreeker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1800" kern="0" dirty="0">
              <a:solidFill>
                <a:srgbClr val="000000">
                  <a:lumMod val="65000"/>
                  <a:lumOff val="35000"/>
                </a:srgbClr>
              </a:solidFill>
              <a:latin typeface="Verdan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REACTIE &amp; VRAGEN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1800" kern="0" dirty="0">
              <a:solidFill>
                <a:srgbClr val="000000">
                  <a:lumMod val="65000"/>
                  <a:lumOff val="35000"/>
                </a:srgbClr>
              </a:solidFill>
              <a:latin typeface="Verdan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37577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3CB2347E-B9DF-437C-98AB-1A7B3D433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-1704"/>
            <a:ext cx="6408712" cy="6484257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CD028C74-4D15-4CFB-914D-E0401651B626}"/>
              </a:ext>
            </a:extLst>
          </p:cNvPr>
          <p:cNvSpPr txBox="1">
            <a:spLocks/>
          </p:cNvSpPr>
          <p:nvPr/>
        </p:nvSpPr>
        <p:spPr bwMode="auto">
          <a:xfrm>
            <a:off x="107504" y="6035278"/>
            <a:ext cx="8640960" cy="70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CC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3600" b="1" kern="0" dirty="0">
              <a:latin typeface="Verdana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0" u="none" strike="noStrike" kern="0" cap="none" spc="0" normalizeH="0" baseline="0" noProof="0" dirty="0">
              <a:ln>
                <a:noFill/>
              </a:ln>
              <a:solidFill>
                <a:srgbClr val="33CC00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kern="0" dirty="0">
              <a:latin typeface="Verdana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0" u="none" strike="noStrike" kern="0" cap="none" spc="0" normalizeH="0" baseline="0" noProof="0" dirty="0">
              <a:ln>
                <a:noFill/>
              </a:ln>
              <a:solidFill>
                <a:srgbClr val="33CC00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1600" kern="0" dirty="0">
                <a:solidFill>
                  <a:schemeClr val="bg1"/>
                </a:solidFill>
                <a:latin typeface="Verdana"/>
              </a:rPr>
              <a:t>Reactie </a:t>
            </a:r>
            <a:r>
              <a:rPr kumimoji="0" lang="nl-NL" sz="16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kan ook nog schriftelijk tot 15 sept.2021</a:t>
            </a:r>
            <a:r>
              <a:rPr lang="nl-NL" sz="1600" kern="0" dirty="0">
                <a:solidFill>
                  <a:schemeClr val="bg1"/>
                </a:solidFill>
                <a:latin typeface="Verdana"/>
              </a:rPr>
              <a:t> </a:t>
            </a:r>
            <a:r>
              <a:rPr kumimoji="0" lang="nl-NL" sz="16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via</a:t>
            </a:r>
            <a:r>
              <a:rPr lang="nl-NL" sz="1600" kern="0" dirty="0">
                <a:solidFill>
                  <a:schemeClr val="bg1"/>
                </a:solidFill>
                <a:latin typeface="Verdana"/>
              </a:rPr>
              <a:t> Judith.weber@heuvelrug.nl</a:t>
            </a:r>
            <a:endParaRPr kumimoji="0" lang="nl-NL" sz="16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92866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CD028C74-4D15-4CFB-914D-E0401651B626}"/>
              </a:ext>
            </a:extLst>
          </p:cNvPr>
          <p:cNvSpPr txBox="1">
            <a:spLocks/>
          </p:cNvSpPr>
          <p:nvPr/>
        </p:nvSpPr>
        <p:spPr bwMode="auto">
          <a:xfrm>
            <a:off x="107504" y="6035278"/>
            <a:ext cx="8640960" cy="70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CC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3600" b="1" kern="0" dirty="0">
              <a:latin typeface="Verdana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0" u="none" strike="noStrike" kern="0" cap="none" spc="0" normalizeH="0" baseline="0" noProof="0" dirty="0">
              <a:ln>
                <a:noFill/>
              </a:ln>
              <a:solidFill>
                <a:srgbClr val="33CC00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kern="0" dirty="0">
              <a:latin typeface="Verdana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0" u="none" strike="noStrike" kern="0" cap="none" spc="0" normalizeH="0" baseline="0" noProof="0" dirty="0">
              <a:ln>
                <a:noFill/>
              </a:ln>
              <a:solidFill>
                <a:srgbClr val="33CC00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1600" kern="0" dirty="0">
                <a:solidFill>
                  <a:schemeClr val="bg1"/>
                </a:solidFill>
                <a:latin typeface="Verdana"/>
              </a:rPr>
              <a:t>Reactie </a:t>
            </a:r>
            <a:r>
              <a:rPr kumimoji="0" lang="nl-NL" sz="16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kan ook nog schriftelijk tot 15 sept.2021</a:t>
            </a:r>
            <a:r>
              <a:rPr lang="nl-NL" sz="1600" kern="0" dirty="0">
                <a:solidFill>
                  <a:schemeClr val="bg1"/>
                </a:solidFill>
                <a:latin typeface="Verdana"/>
              </a:rPr>
              <a:t> </a:t>
            </a:r>
            <a:r>
              <a:rPr kumimoji="0" lang="nl-NL" sz="16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via</a:t>
            </a:r>
            <a:r>
              <a:rPr lang="nl-NL" sz="1600" kern="0" dirty="0">
                <a:solidFill>
                  <a:schemeClr val="bg1"/>
                </a:solidFill>
                <a:latin typeface="Verdana"/>
              </a:rPr>
              <a:t> Judith.weber@heuvelrug.nl</a:t>
            </a:r>
            <a:endParaRPr kumimoji="0" lang="nl-NL" sz="16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3DF5654-3367-4A4A-ACBC-41C5702292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22"/>
          <a:stretch/>
        </p:blipFill>
        <p:spPr>
          <a:xfrm>
            <a:off x="831537" y="116632"/>
            <a:ext cx="6151999" cy="6325617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F4973357-BC17-4BF7-9766-79253806DD53}"/>
              </a:ext>
            </a:extLst>
          </p:cNvPr>
          <p:cNvSpPr txBox="1"/>
          <p:nvPr/>
        </p:nvSpPr>
        <p:spPr>
          <a:xfrm>
            <a:off x="107504" y="1962998"/>
            <a:ext cx="778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Lint</a:t>
            </a:r>
          </a:p>
          <a:p>
            <a:endParaRPr lang="nl-NL" sz="2400" dirty="0">
              <a:latin typeface="+mj-lt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9CE905D-885D-4C86-A1CE-44A8B64CD7B1}"/>
              </a:ext>
            </a:extLst>
          </p:cNvPr>
          <p:cNvSpPr txBox="1"/>
          <p:nvPr/>
        </p:nvSpPr>
        <p:spPr>
          <a:xfrm>
            <a:off x="6281739" y="1919912"/>
            <a:ext cx="2204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+mj-lt"/>
              </a:rPr>
              <a:t>(Binnen-)hof</a:t>
            </a:r>
          </a:p>
        </p:txBody>
      </p:sp>
      <p:sp>
        <p:nvSpPr>
          <p:cNvPr id="8" name="Pijl: gekromd omlaag 7">
            <a:extLst>
              <a:ext uri="{FF2B5EF4-FFF2-40B4-BE49-F238E27FC236}">
                <a16:creationId xmlns:a16="http://schemas.microsoft.com/office/drawing/2014/main" id="{A20FA26D-16F9-4A4F-96CC-60A1F1CE2B8F}"/>
              </a:ext>
            </a:extLst>
          </p:cNvPr>
          <p:cNvSpPr/>
          <p:nvPr/>
        </p:nvSpPr>
        <p:spPr>
          <a:xfrm rot="734414">
            <a:off x="202984" y="1743077"/>
            <a:ext cx="1575887" cy="39039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0" name="Pijl: gekromd omlaag 9">
            <a:extLst>
              <a:ext uri="{FF2B5EF4-FFF2-40B4-BE49-F238E27FC236}">
                <a16:creationId xmlns:a16="http://schemas.microsoft.com/office/drawing/2014/main" id="{BECACF65-C626-4DF3-AA47-A9E69358BD1F}"/>
              </a:ext>
            </a:extLst>
          </p:cNvPr>
          <p:cNvSpPr/>
          <p:nvPr/>
        </p:nvSpPr>
        <p:spPr>
          <a:xfrm rot="8388575">
            <a:off x="5152972" y="3006015"/>
            <a:ext cx="2140646" cy="39039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718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C79551DD-BA29-47D2-977B-03EF7335704C}"/>
              </a:ext>
            </a:extLst>
          </p:cNvPr>
          <p:cNvSpPr txBox="1">
            <a:spLocks/>
          </p:cNvSpPr>
          <p:nvPr/>
        </p:nvSpPr>
        <p:spPr bwMode="auto">
          <a:xfrm>
            <a:off x="374848" y="4811142"/>
            <a:ext cx="8229600" cy="70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CC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3600" b="1" kern="0" dirty="0">
                <a:latin typeface="Verdana"/>
              </a:rPr>
              <a:t>BEDANKT VOOR UW KOMST</a:t>
            </a:r>
            <a:endParaRPr kumimoji="0" lang="nl-NL" sz="3600" b="1" i="0" u="none" strike="noStrike" kern="0" cap="none" spc="0" normalizeH="0" baseline="0" noProof="0" dirty="0">
              <a:ln>
                <a:noFill/>
              </a:ln>
              <a:solidFill>
                <a:srgbClr val="33CC00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0" cap="none" spc="0" normalizeH="0" baseline="0" noProof="0" dirty="0">
                <a:ln>
                  <a:noFill/>
                </a:ln>
                <a:solidFill>
                  <a:srgbClr val="33CC0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Van Bennekomweg Doorn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1" i="0" u="none" strike="noStrike" kern="0" cap="none" spc="0" normalizeH="0" baseline="0" noProof="0" dirty="0">
              <a:ln>
                <a:noFill/>
              </a:ln>
              <a:solidFill>
                <a:srgbClr val="33CC00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0" u="none" strike="noStrike" kern="0" cap="none" spc="0" normalizeH="0" baseline="0" noProof="0" dirty="0">
              <a:ln>
                <a:noFill/>
              </a:ln>
              <a:solidFill>
                <a:srgbClr val="33CC00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0" u="none" strike="noStrike" kern="0" cap="none" spc="0" normalizeH="0" baseline="0" noProof="0" dirty="0">
              <a:ln>
                <a:noFill/>
              </a:ln>
              <a:solidFill>
                <a:srgbClr val="33CC00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0" u="none" strike="noStrike" kern="0" cap="none" spc="0" normalizeH="0" baseline="0" noProof="0" dirty="0">
              <a:ln>
                <a:noFill/>
              </a:ln>
              <a:solidFill>
                <a:srgbClr val="33CC00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33CC0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Dit kan ook nog schriftelijk tot 15 september 2021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33CC0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via Judith.weber@heuvelrug.nl</a:t>
            </a:r>
          </a:p>
        </p:txBody>
      </p:sp>
    </p:spTree>
    <p:extLst>
      <p:ext uri="{BB962C8B-B14F-4D97-AF65-F5344CB8AC3E}">
        <p14:creationId xmlns:p14="http://schemas.microsoft.com/office/powerpoint/2010/main" val="377737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9CE148-685F-4D9C-90CF-66E2AC387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b">
            <a:normAutofit/>
          </a:bodyPr>
          <a:lstStyle/>
          <a:p>
            <a:r>
              <a:rPr lang="nl-NL" dirty="0"/>
              <a:t>Welstandsparagraaf: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06FB598-C0D6-42EB-9349-F8FEBAD66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0" y="6510339"/>
            <a:ext cx="1709739" cy="252412"/>
          </a:xfrm>
        </p:spPr>
        <p:txBody>
          <a:bodyPr wrap="square" anchor="t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4764D8F-73F8-408B-BDD5-27EC31AC9CE6}" type="datetime4">
              <a:rPr kumimoji="0" lang="nl-NL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 september 2021</a:t>
            </a:fld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3CF058D-4C1F-446F-93F5-CB3A922F0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507163"/>
            <a:ext cx="3749675" cy="254000"/>
          </a:xfrm>
        </p:spPr>
        <p:txBody>
          <a:bodyPr wrap="square" anchor="t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presentatie</a:t>
            </a:r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CDDAA75-42AD-40A3-8043-E77E529DE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088" y="6508751"/>
            <a:ext cx="874712" cy="252413"/>
          </a:xfrm>
        </p:spPr>
        <p:txBody>
          <a:bodyPr wrap="square" anchor="t"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77CC6DC-7FC3-4835-8FD1-86E3AD1FDC5B}" type="slidenum">
              <a:rPr kumimoji="0" lang="nl-NL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D728C9A-8619-4DFE-8F2E-75CAC27CB965}"/>
              </a:ext>
            </a:extLst>
          </p:cNvPr>
          <p:cNvSpPr/>
          <p:nvPr/>
        </p:nvSpPr>
        <p:spPr>
          <a:xfrm rot="237079">
            <a:off x="2052292" y="1425049"/>
            <a:ext cx="914400" cy="5551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solidFill>
                  <a:srgbClr val="FFFFFF"/>
                </a:solidFill>
              </a:ln>
              <a:noFill/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94D61300-5A05-4A12-BE61-23E780FCCE73}"/>
              </a:ext>
            </a:extLst>
          </p:cNvPr>
          <p:cNvSpPr txBox="1"/>
          <p:nvPr/>
        </p:nvSpPr>
        <p:spPr>
          <a:xfrm>
            <a:off x="412937" y="1547499"/>
            <a:ext cx="545520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Totale inbreidingslocatie: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Aansluiten bij traditionele dorpse materiaalgebruik in de omgeving: gebakken stenen in rode of bruine tint, eventueel gecombineerd met houten delen;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Mansarde kappen of zadeldaken. Voorkeur voor mansarde kappen;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Gebruik van dakpannen;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Eventueel aan voorzijde ook dakkappellen, echter niet te fors in vergelijking tot het dakvlak;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Maximale hellingshoek kap: 65 graden; bij mansarde kap 75 graden;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Relatief gesloten gevels;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Inpandige opgangen bij boven- en benedenwoningen.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 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3A000D7-6E91-49A3-AC7D-05C516B04C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22"/>
          <a:stretch/>
        </p:blipFill>
        <p:spPr>
          <a:xfrm>
            <a:off x="6075577" y="1547499"/>
            <a:ext cx="2390113" cy="245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38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9CE148-685F-4D9C-90CF-66E2AC387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b">
            <a:normAutofit/>
          </a:bodyPr>
          <a:lstStyle/>
          <a:p>
            <a:r>
              <a:rPr lang="nl-NL" dirty="0"/>
              <a:t>Welstandsparagraaf: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06FB598-C0D6-42EB-9349-F8FEBAD66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0" y="6510339"/>
            <a:ext cx="1709739" cy="252412"/>
          </a:xfrm>
        </p:spPr>
        <p:txBody>
          <a:bodyPr wrap="square" anchor="t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4764D8F-73F8-408B-BDD5-27EC31AC9CE6}" type="datetime4">
              <a:rPr kumimoji="0" lang="nl-NL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 september 2021</a:t>
            </a:fld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3CF058D-4C1F-446F-93F5-CB3A922F0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507163"/>
            <a:ext cx="3749675" cy="254000"/>
          </a:xfrm>
        </p:spPr>
        <p:txBody>
          <a:bodyPr wrap="square" anchor="t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presentatie</a:t>
            </a:r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CDDAA75-42AD-40A3-8043-E77E529DE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088" y="6508751"/>
            <a:ext cx="874712" cy="252413"/>
          </a:xfrm>
        </p:spPr>
        <p:txBody>
          <a:bodyPr wrap="square" anchor="t"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77CC6DC-7FC3-4835-8FD1-86E3AD1FDC5B}" type="slidenum">
              <a:rPr kumimoji="0" lang="nl-NL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D728C9A-8619-4DFE-8F2E-75CAC27CB965}"/>
              </a:ext>
            </a:extLst>
          </p:cNvPr>
          <p:cNvSpPr/>
          <p:nvPr/>
        </p:nvSpPr>
        <p:spPr>
          <a:xfrm rot="237079">
            <a:off x="2052292" y="1425049"/>
            <a:ext cx="914400" cy="5551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solidFill>
                  <a:srgbClr val="FFFFFF"/>
                </a:solidFill>
              </a:ln>
              <a:noFill/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94D61300-5A05-4A12-BE61-23E780FCCE73}"/>
              </a:ext>
            </a:extLst>
          </p:cNvPr>
          <p:cNvSpPr txBox="1"/>
          <p:nvPr/>
        </p:nvSpPr>
        <p:spPr>
          <a:xfrm>
            <a:off x="412937" y="1547499"/>
            <a:ext cx="545520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Specifiek Lint: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Nadruk op de individualiteit van panden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Specifiek voor Hof: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Samenhangende architectuur: alle bebouwing is onderdeel van één ‘familie’.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 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3A000D7-6E91-49A3-AC7D-05C516B04C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22"/>
          <a:stretch/>
        </p:blipFill>
        <p:spPr>
          <a:xfrm>
            <a:off x="6075577" y="1547499"/>
            <a:ext cx="2390113" cy="2457565"/>
          </a:xfrm>
          <a:prstGeom prst="rect">
            <a:avLst/>
          </a:prstGeom>
        </p:spPr>
      </p:pic>
      <p:sp>
        <p:nvSpPr>
          <p:cNvPr id="10" name="Pijl: gekromd omlaag 9">
            <a:extLst>
              <a:ext uri="{FF2B5EF4-FFF2-40B4-BE49-F238E27FC236}">
                <a16:creationId xmlns:a16="http://schemas.microsoft.com/office/drawing/2014/main" id="{7C02AD04-9C2D-43E1-B1F1-0F3E4CA0A18F}"/>
              </a:ext>
            </a:extLst>
          </p:cNvPr>
          <p:cNvSpPr/>
          <p:nvPr/>
        </p:nvSpPr>
        <p:spPr>
          <a:xfrm rot="487504">
            <a:off x="2994547" y="1550467"/>
            <a:ext cx="3541606" cy="39039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Pijl: gekromd omlaag 10">
            <a:extLst>
              <a:ext uri="{FF2B5EF4-FFF2-40B4-BE49-F238E27FC236}">
                <a16:creationId xmlns:a16="http://schemas.microsoft.com/office/drawing/2014/main" id="{7CBF85C9-7B53-43C1-9E56-AF3694376E1F}"/>
              </a:ext>
            </a:extLst>
          </p:cNvPr>
          <p:cNvSpPr/>
          <p:nvPr/>
        </p:nvSpPr>
        <p:spPr>
          <a:xfrm rot="19851094">
            <a:off x="3755477" y="3400641"/>
            <a:ext cx="3154728" cy="39039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846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A729F3-3179-4B58-8CA3-414D46AAC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801" y="1124744"/>
            <a:ext cx="8863715" cy="4525963"/>
          </a:xfrm>
        </p:spPr>
        <p:txBody>
          <a:bodyPr/>
          <a:lstStyle/>
          <a:p>
            <a:pPr marL="0" indent="0">
              <a:buNone/>
            </a:pPr>
            <a:r>
              <a:rPr lang="nl-NL" sz="1800" dirty="0">
                <a:solidFill>
                  <a:srgbClr val="33CC00"/>
                </a:solidFill>
              </a:rPr>
              <a:t>Waar staan we?</a:t>
            </a:r>
          </a:p>
          <a:p>
            <a:pPr marL="0" indent="0">
              <a:buNone/>
            </a:pPr>
            <a:r>
              <a:rPr lang="nl-NL" sz="1800" dirty="0"/>
              <a:t>Concept stedenbouwkundig kader &amp; </a:t>
            </a:r>
          </a:p>
          <a:p>
            <a:pPr marL="0" indent="0">
              <a:buNone/>
            </a:pPr>
            <a:r>
              <a:rPr lang="nl-NL" sz="1800" dirty="0"/>
              <a:t>Concept voorontwerpbestemmingsplan</a:t>
            </a:r>
          </a:p>
          <a:p>
            <a:pPr marL="0" indent="0">
              <a:buNone/>
            </a:pPr>
            <a:r>
              <a:rPr lang="nl-NL" sz="1800" dirty="0"/>
              <a:t>			</a:t>
            </a:r>
            <a:endParaRPr lang="nl-NL" sz="1800" dirty="0">
              <a:solidFill>
                <a:srgbClr val="33CC00"/>
              </a:solidFill>
            </a:endParaRPr>
          </a:p>
          <a:p>
            <a:pPr marL="0" indent="0">
              <a:buNone/>
            </a:pPr>
            <a:r>
              <a:rPr lang="nl-NL" sz="1800" dirty="0">
                <a:solidFill>
                  <a:srgbClr val="33CC00"/>
                </a:solidFill>
              </a:rPr>
              <a:t>Wat is vanavond het doel?</a:t>
            </a:r>
            <a:r>
              <a:rPr lang="nl-NL" sz="1800" dirty="0"/>
              <a:t> </a:t>
            </a:r>
          </a:p>
          <a:p>
            <a:pPr marL="0" indent="0">
              <a:buNone/>
            </a:pPr>
            <a:r>
              <a:rPr lang="nl-NL" sz="1800" dirty="0"/>
              <a:t>Informatieve avond, denkt u mee? 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>
                <a:solidFill>
                  <a:srgbClr val="33CC00"/>
                </a:solidFill>
              </a:rPr>
              <a:t>Wat is het vervolg?</a:t>
            </a:r>
            <a:r>
              <a:rPr lang="nl-NL" sz="1800" dirty="0"/>
              <a:t> </a:t>
            </a:r>
          </a:p>
          <a:p>
            <a:pPr marL="0" indent="0">
              <a:buNone/>
            </a:pPr>
            <a:r>
              <a:rPr lang="nl-NL" sz="1800" dirty="0"/>
              <a:t>Uw opmerkingen worden getoetst en waar mogelijk overgenomen.</a:t>
            </a:r>
          </a:p>
          <a:p>
            <a:pPr marL="0" indent="0">
              <a:buNone/>
            </a:pPr>
            <a:r>
              <a:rPr lang="nl-NL" sz="1800" dirty="0"/>
              <a:t>Alle reacties en vragen worden beantwoord in een bewonersbrief.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>
                <a:solidFill>
                  <a:srgbClr val="33CC00"/>
                </a:solidFill>
              </a:rPr>
              <a:t>Wanneer kunt u weer reageren?</a:t>
            </a:r>
          </a:p>
          <a:p>
            <a:pPr marL="0" indent="0">
              <a:buNone/>
            </a:pPr>
            <a:r>
              <a:rPr lang="nl-NL" sz="1800" dirty="0"/>
              <a:t>Begin 2022 is het ontwerpbestemmingsplan gereed</a:t>
            </a:r>
          </a:p>
          <a:p>
            <a:pPr marL="0" indent="0">
              <a:buNone/>
            </a:pPr>
            <a:r>
              <a:rPr lang="nl-NL" sz="1800" dirty="0"/>
              <a:t>U heeft dan de mogelijkheid voor uw officiële reactie </a:t>
            </a:r>
          </a:p>
          <a:p>
            <a:pPr marL="0" indent="0">
              <a:buNone/>
            </a:pPr>
            <a:r>
              <a:rPr lang="nl-NL" sz="1800" dirty="0"/>
              <a:t> 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>
              <a:solidFill>
                <a:srgbClr val="33CC00"/>
              </a:solidFill>
            </a:endParaRPr>
          </a:p>
          <a:p>
            <a:pPr marL="0" indent="0">
              <a:buNone/>
            </a:pPr>
            <a:r>
              <a:rPr lang="nl-NL" sz="1800" dirty="0"/>
              <a:t>		</a:t>
            </a:r>
          </a:p>
          <a:p>
            <a:pPr algn="ctr"/>
            <a:endParaRPr lang="nl-NL" sz="1800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marL="0" indent="0" algn="ctr">
              <a:buNone/>
            </a:pP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E59C1CB-D862-49B1-AC59-B3AF3F859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CF2CF98-065A-44F1-A4B8-55CFD5CDA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01" y="6430830"/>
            <a:ext cx="7214511" cy="464738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D52FE448-AF7A-4E92-8747-744DE95C5878}"/>
              </a:ext>
            </a:extLst>
          </p:cNvPr>
          <p:cNvSpPr txBox="1"/>
          <p:nvPr/>
        </p:nvSpPr>
        <p:spPr>
          <a:xfrm flipH="1">
            <a:off x="31898" y="6320781"/>
            <a:ext cx="86227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000" dirty="0"/>
          </a:p>
          <a:p>
            <a:endParaRPr lang="nl-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1D6607E3-7596-4C7B-BEF3-BE436DD35E5D}"/>
              </a:ext>
            </a:extLst>
          </p:cNvPr>
          <p:cNvSpPr txBox="1">
            <a:spLocks/>
          </p:cNvSpPr>
          <p:nvPr/>
        </p:nvSpPr>
        <p:spPr bwMode="auto">
          <a:xfrm>
            <a:off x="374848" y="274638"/>
            <a:ext cx="8229600" cy="70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CC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3600" b="1" kern="0" dirty="0">
                <a:latin typeface="Verdana"/>
              </a:rPr>
              <a:t>OPZET VAN DE AVOND</a:t>
            </a:r>
            <a:endParaRPr kumimoji="0" lang="nl-NL" sz="3600" b="1" i="0" u="none" strike="noStrike" kern="0" cap="none" spc="0" normalizeH="0" baseline="0" noProof="0" dirty="0">
              <a:ln>
                <a:noFill/>
              </a:ln>
              <a:solidFill>
                <a:srgbClr val="33CC00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74086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A729F3-3179-4B58-8CA3-414D46AAC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1384177"/>
            <a:ext cx="4392487" cy="4525963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/>
              <a:t> </a:t>
            </a:r>
            <a:r>
              <a:rPr lang="nl-NL" i="1" dirty="0"/>
              <a:t>Stedenbouwkundig kader &amp;  Bestemmingsplan</a:t>
            </a:r>
            <a:r>
              <a:rPr lang="nl-NL" dirty="0"/>
              <a:t>			</a:t>
            </a:r>
          </a:p>
          <a:p>
            <a:pPr marL="0" indent="0" algn="ctr">
              <a:buNone/>
            </a:pPr>
            <a:r>
              <a:rPr lang="nl-NL" dirty="0"/>
              <a:t>		      </a:t>
            </a: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Tender &amp;</a:t>
            </a:r>
          </a:p>
          <a:p>
            <a:pPr marL="0" indent="0" algn="ctr">
              <a:buNone/>
            </a:pP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Selectie bouwende partij	</a:t>
            </a:r>
          </a:p>
          <a:p>
            <a:pPr marL="0" indent="0" algn="ctr">
              <a:buNone/>
            </a:pP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Planuitwerking &amp; </a:t>
            </a:r>
          </a:p>
          <a:p>
            <a:pPr marL="0" indent="0" algn="ctr">
              <a:buNone/>
            </a:pP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            Vergunning</a:t>
            </a:r>
          </a:p>
          <a:p>
            <a:pPr marL="0" indent="0" algn="ctr">
              <a:buNone/>
            </a:pPr>
            <a:endParaRPr lang="nl-NL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Start bouw</a:t>
            </a:r>
            <a:r>
              <a:rPr lang="nl-NL" dirty="0"/>
              <a:t>			</a:t>
            </a:r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marL="0" indent="0" algn="ctr">
              <a:buNone/>
            </a:pP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E59C1CB-D862-49B1-AC59-B3AF3F859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CF2CF98-065A-44F1-A4B8-55CFD5CDA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01" y="6430830"/>
            <a:ext cx="7214511" cy="464738"/>
          </a:xfrm>
          <a:prstGeom prst="rect">
            <a:avLst/>
          </a:prstGeom>
        </p:spPr>
      </p:pic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B3C03C66-6447-43DE-B587-DEC0A4783986}"/>
              </a:ext>
            </a:extLst>
          </p:cNvPr>
          <p:cNvCxnSpPr/>
          <p:nvPr/>
        </p:nvCxnSpPr>
        <p:spPr>
          <a:xfrm>
            <a:off x="4644008" y="980728"/>
            <a:ext cx="0" cy="5040560"/>
          </a:xfrm>
          <a:prstGeom prst="line">
            <a:avLst/>
          </a:prstGeom>
          <a:ln w="19050">
            <a:solidFill>
              <a:srgbClr val="33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D74F8C5E-8BCF-4312-96C2-6E01F000D98D}"/>
              </a:ext>
            </a:extLst>
          </p:cNvPr>
          <p:cNvCxnSpPr/>
          <p:nvPr/>
        </p:nvCxnSpPr>
        <p:spPr>
          <a:xfrm flipH="1">
            <a:off x="4355976" y="3284984"/>
            <a:ext cx="288031" cy="0"/>
          </a:xfrm>
          <a:prstGeom prst="line">
            <a:avLst/>
          </a:prstGeom>
          <a:ln w="19050">
            <a:solidFill>
              <a:srgbClr val="33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D941281C-04AA-4662-824F-D010A04576D1}"/>
              </a:ext>
            </a:extLst>
          </p:cNvPr>
          <p:cNvCxnSpPr/>
          <p:nvPr/>
        </p:nvCxnSpPr>
        <p:spPr>
          <a:xfrm flipH="1">
            <a:off x="4355976" y="3645024"/>
            <a:ext cx="288031" cy="0"/>
          </a:xfrm>
          <a:prstGeom prst="line">
            <a:avLst/>
          </a:prstGeom>
          <a:ln w="19050">
            <a:solidFill>
              <a:srgbClr val="33CC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9AFDBC81-C984-4094-B8C2-57825E4CC18F}"/>
              </a:ext>
            </a:extLst>
          </p:cNvPr>
          <p:cNvCxnSpPr/>
          <p:nvPr/>
        </p:nvCxnSpPr>
        <p:spPr>
          <a:xfrm flipH="1">
            <a:off x="4355976" y="4221088"/>
            <a:ext cx="288031" cy="0"/>
          </a:xfrm>
          <a:prstGeom prst="line">
            <a:avLst/>
          </a:prstGeom>
          <a:ln w="19050">
            <a:solidFill>
              <a:srgbClr val="33CC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141A9E3-DF9E-4275-BD25-508EC52705D2}"/>
              </a:ext>
            </a:extLst>
          </p:cNvPr>
          <p:cNvCxnSpPr/>
          <p:nvPr/>
        </p:nvCxnSpPr>
        <p:spPr>
          <a:xfrm flipH="1">
            <a:off x="4355976" y="4869160"/>
            <a:ext cx="288031" cy="0"/>
          </a:xfrm>
          <a:prstGeom prst="line">
            <a:avLst/>
          </a:prstGeom>
          <a:ln w="19050">
            <a:solidFill>
              <a:srgbClr val="33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id="{FE7BBB71-D93E-4076-AA0E-5624A39029EE}"/>
              </a:ext>
            </a:extLst>
          </p:cNvPr>
          <p:cNvSpPr txBox="1"/>
          <p:nvPr/>
        </p:nvSpPr>
        <p:spPr>
          <a:xfrm flipH="1">
            <a:off x="5004048" y="1280949"/>
            <a:ext cx="29783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2021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2022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2023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2024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2025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2026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01F96360-8A00-4099-BF36-A725ABEFDF9B}"/>
              </a:ext>
            </a:extLst>
          </p:cNvPr>
          <p:cNvCxnSpPr>
            <a:cxnSpLocks/>
          </p:cNvCxnSpPr>
          <p:nvPr/>
        </p:nvCxnSpPr>
        <p:spPr>
          <a:xfrm>
            <a:off x="4355977" y="2083355"/>
            <a:ext cx="0" cy="1201629"/>
          </a:xfrm>
          <a:prstGeom prst="line">
            <a:avLst/>
          </a:prstGeom>
          <a:ln w="19050">
            <a:solidFill>
              <a:srgbClr val="33CC00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EC53A7FB-A2F8-4859-8256-2DC24A6553CB}"/>
              </a:ext>
            </a:extLst>
          </p:cNvPr>
          <p:cNvCxnSpPr>
            <a:cxnSpLocks/>
          </p:cNvCxnSpPr>
          <p:nvPr/>
        </p:nvCxnSpPr>
        <p:spPr>
          <a:xfrm>
            <a:off x="4355977" y="4869160"/>
            <a:ext cx="0" cy="524151"/>
          </a:xfrm>
          <a:prstGeom prst="line">
            <a:avLst/>
          </a:prstGeom>
          <a:ln w="19050">
            <a:solidFill>
              <a:srgbClr val="33CC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el 1">
            <a:extLst>
              <a:ext uri="{FF2B5EF4-FFF2-40B4-BE49-F238E27FC236}">
                <a16:creationId xmlns:a16="http://schemas.microsoft.com/office/drawing/2014/main" id="{02DFB6AA-16C7-48EC-BDE3-12469262BCD7}"/>
              </a:ext>
            </a:extLst>
          </p:cNvPr>
          <p:cNvSpPr txBox="1">
            <a:spLocks/>
          </p:cNvSpPr>
          <p:nvPr/>
        </p:nvSpPr>
        <p:spPr bwMode="auto">
          <a:xfrm>
            <a:off x="374848" y="274638"/>
            <a:ext cx="8229600" cy="70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CC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3600" b="1" kern="0" dirty="0">
                <a:latin typeface="Verdana"/>
              </a:rPr>
              <a:t>CONCEPT PLANNING</a:t>
            </a:r>
            <a:endParaRPr kumimoji="0" lang="nl-NL" sz="3600" b="1" i="0" u="none" strike="noStrike" kern="0" cap="none" spc="0" normalizeH="0" baseline="0" noProof="0" dirty="0">
              <a:ln>
                <a:noFill/>
              </a:ln>
              <a:solidFill>
                <a:srgbClr val="33CC00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47377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C79551DD-BA29-47D2-977B-03EF7335704C}"/>
              </a:ext>
            </a:extLst>
          </p:cNvPr>
          <p:cNvSpPr txBox="1">
            <a:spLocks/>
          </p:cNvSpPr>
          <p:nvPr/>
        </p:nvSpPr>
        <p:spPr bwMode="auto">
          <a:xfrm>
            <a:off x="374848" y="3154958"/>
            <a:ext cx="8229600" cy="70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33CC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CC00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3600" b="1" kern="0" dirty="0">
                <a:latin typeface="Verdana"/>
              </a:rPr>
              <a:t>STEDENBOUWKUNDIG KADER</a:t>
            </a:r>
            <a:endParaRPr kumimoji="0" lang="nl-NL" sz="3600" b="1" i="0" u="none" strike="noStrike" kern="0" cap="none" spc="0" normalizeH="0" baseline="0" noProof="0" dirty="0">
              <a:ln>
                <a:noFill/>
              </a:ln>
              <a:solidFill>
                <a:srgbClr val="33CC00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0" cap="none" spc="0" normalizeH="0" baseline="0" noProof="0" dirty="0">
                <a:ln>
                  <a:noFill/>
                </a:ln>
                <a:solidFill>
                  <a:srgbClr val="33CC0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Van Bennekomweg Doorn</a:t>
            </a:r>
          </a:p>
        </p:txBody>
      </p:sp>
    </p:spTree>
    <p:extLst>
      <p:ext uri="{BB962C8B-B14F-4D97-AF65-F5344CB8AC3E}">
        <p14:creationId xmlns:p14="http://schemas.microsoft.com/office/powerpoint/2010/main" val="149489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8BCD7C-11C9-4A6A-833D-46FB4BB7E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nl-NL" dirty="0"/>
              <a:t>De opgave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A729F3-3179-4B58-8CA3-414D46AAC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Inpassing 28 woningen: sociaal &amp; middelduur</a:t>
            </a:r>
          </a:p>
          <a:p>
            <a:r>
              <a:rPr lang="nl-NL" dirty="0"/>
              <a:t>Behoud bestaande parkeergelegenheid voor het centrum</a:t>
            </a:r>
          </a:p>
          <a:p>
            <a:r>
              <a:rPr lang="nl-NL" dirty="0"/>
              <a:t>Toevoegen parkeergelegenheid voor nieuwe woningen conform GVVP</a:t>
            </a:r>
          </a:p>
          <a:p>
            <a:r>
              <a:rPr lang="nl-NL" dirty="0"/>
              <a:t>Inpassing voegt zich naar de opbouw van de omgeving</a:t>
            </a:r>
          </a:p>
          <a:p>
            <a:r>
              <a:rPr lang="nl-NL" dirty="0"/>
              <a:t>Inpassing houdt rekening met aangrenzende buurpercelen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CF2CF98-065A-44F1-A4B8-55CFD5CDA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01" y="6430830"/>
            <a:ext cx="7214511" cy="46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272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9CE148-685F-4D9C-90CF-66E2AC387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b">
            <a:normAutofit/>
          </a:bodyPr>
          <a:lstStyle/>
          <a:p>
            <a:r>
              <a:rPr lang="nl-NL" dirty="0"/>
              <a:t>Verkenning van de locatie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BCD6593-23A1-4373-A05F-AFF3C356C072}"/>
              </a:ext>
            </a:extLst>
          </p:cNvPr>
          <p:cNvPicPr/>
          <p:nvPr/>
        </p:nvPicPr>
        <p:blipFill rotWithShape="1">
          <a:blip r:embed="rId2"/>
          <a:srcRect t="541" r="-3" b="13164"/>
          <a:stretch/>
        </p:blipFill>
        <p:spPr>
          <a:xfrm>
            <a:off x="367146" y="1568574"/>
            <a:ext cx="4038600" cy="4525963"/>
          </a:xfrm>
          <a:prstGeom prst="rect">
            <a:avLst/>
          </a:prstGeom>
          <a:noFill/>
        </p:spPr>
      </p:pic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5285D724-D009-4618-9DE7-6FF365AE51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48064" y="1600200"/>
            <a:ext cx="1863911" cy="2268000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3" name="Pijl: gekromd omlaag 2">
            <a:extLst>
              <a:ext uri="{FF2B5EF4-FFF2-40B4-BE49-F238E27FC236}">
                <a16:creationId xmlns:a16="http://schemas.microsoft.com/office/drawing/2014/main" id="{C756CE0A-1F52-4CCA-98D4-CC23E159A7EE}"/>
              </a:ext>
            </a:extLst>
          </p:cNvPr>
          <p:cNvSpPr/>
          <p:nvPr/>
        </p:nvSpPr>
        <p:spPr>
          <a:xfrm rot="20475735">
            <a:off x="2749159" y="2799865"/>
            <a:ext cx="2915431" cy="375598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13253CE6-4470-4CA5-B4E8-4829C85C8C6C}"/>
              </a:ext>
            </a:extLst>
          </p:cNvPr>
          <p:cNvSpPr txBox="1"/>
          <p:nvPr/>
        </p:nvSpPr>
        <p:spPr>
          <a:xfrm>
            <a:off x="5148064" y="4032715"/>
            <a:ext cx="35387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Dicht bij het centrum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Ingesloten ligging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Direct ontsloten vanaf Van Bennekomweg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Oude verbinding naar Parklaan </a:t>
            </a:r>
          </a:p>
          <a:p>
            <a:pPr marL="457200" indent="-457200">
              <a:buFont typeface="+mj-lt"/>
              <a:buAutoNum type="arabicPeriod"/>
            </a:pPr>
            <a:endParaRPr lang="nl-NL" sz="2400" dirty="0">
              <a:latin typeface="+mj-lt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8F7B927-0A7C-4687-A02A-5ADB96619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801" y="6440675"/>
            <a:ext cx="7214511" cy="46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886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9CE148-685F-4D9C-90CF-66E2AC387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b">
            <a:normAutofit/>
          </a:bodyPr>
          <a:lstStyle/>
          <a:p>
            <a:r>
              <a:rPr lang="nl-NL" dirty="0"/>
              <a:t>Nadere analyse van de locatie 1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7A1BCEA7-DB14-4077-A8B6-A4FFB8B9CA83}"/>
              </a:ext>
            </a:extLst>
          </p:cNvPr>
          <p:cNvPicPr/>
          <p:nvPr/>
        </p:nvPicPr>
        <p:blipFill rotWithShape="1">
          <a:blip r:embed="rId2"/>
          <a:srcRect t="2373" b="9052"/>
          <a:stretch/>
        </p:blipFill>
        <p:spPr bwMode="auto">
          <a:xfrm>
            <a:off x="457200" y="1619647"/>
            <a:ext cx="4028440" cy="376047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60A03CBB-0383-4C7B-86BD-6886FB17C39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sz="1800" dirty="0"/>
              <a:t>Gebied ‘valt’ in 2 delen uiteen</a:t>
            </a:r>
          </a:p>
          <a:p>
            <a:r>
              <a:rPr lang="nl-NL" sz="1800" dirty="0"/>
              <a:t>verbinding tussen oost en west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217864B-5175-49D8-A129-7025C8A16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01" y="6430830"/>
            <a:ext cx="7214511" cy="46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593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9CE148-685F-4D9C-90CF-66E2AC387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b">
            <a:normAutofit/>
          </a:bodyPr>
          <a:lstStyle/>
          <a:p>
            <a:r>
              <a:rPr lang="nl-NL" dirty="0"/>
              <a:t>Nadere analyse van de locatie 2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D728C9A-8619-4DFE-8F2E-75CAC27CB965}"/>
              </a:ext>
            </a:extLst>
          </p:cNvPr>
          <p:cNvSpPr/>
          <p:nvPr/>
        </p:nvSpPr>
        <p:spPr>
          <a:xfrm rot="237079">
            <a:off x="2052292" y="1425049"/>
            <a:ext cx="914400" cy="5551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1"/>
                </a:solidFill>
              </a:ln>
              <a:noFill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926A8E7-7DC0-4643-8EBF-69A712347D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22"/>
          <a:stretch/>
        </p:blipFill>
        <p:spPr>
          <a:xfrm>
            <a:off x="1964515" y="1702641"/>
            <a:ext cx="4267200" cy="4387626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94D61300-5A05-4A12-BE61-23E780FCCE73}"/>
              </a:ext>
            </a:extLst>
          </p:cNvPr>
          <p:cNvSpPr txBox="1"/>
          <p:nvPr/>
        </p:nvSpPr>
        <p:spPr>
          <a:xfrm>
            <a:off x="566406" y="1962998"/>
            <a:ext cx="778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Lint</a:t>
            </a:r>
          </a:p>
          <a:p>
            <a:endParaRPr lang="nl-NL" sz="2400" dirty="0">
              <a:latin typeface="+mj-lt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47C4CDF5-C0E0-43DD-A86A-71039A76B1BF}"/>
              </a:ext>
            </a:extLst>
          </p:cNvPr>
          <p:cNvSpPr txBox="1"/>
          <p:nvPr/>
        </p:nvSpPr>
        <p:spPr>
          <a:xfrm>
            <a:off x="6281739" y="1919912"/>
            <a:ext cx="2204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+mj-lt"/>
              </a:rPr>
              <a:t>(Binnen-)hof</a:t>
            </a:r>
          </a:p>
        </p:txBody>
      </p:sp>
      <p:sp>
        <p:nvSpPr>
          <p:cNvPr id="15" name="Pijl: gekromd omlaag 14">
            <a:extLst>
              <a:ext uri="{FF2B5EF4-FFF2-40B4-BE49-F238E27FC236}">
                <a16:creationId xmlns:a16="http://schemas.microsoft.com/office/drawing/2014/main" id="{D2C83D87-8D2E-4BFB-92A0-79E54C76B96E}"/>
              </a:ext>
            </a:extLst>
          </p:cNvPr>
          <p:cNvSpPr/>
          <p:nvPr/>
        </p:nvSpPr>
        <p:spPr>
          <a:xfrm rot="734414">
            <a:off x="1191021" y="1743077"/>
            <a:ext cx="1575887" cy="39039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6" name="Pijl: gekromd omlaag 15">
            <a:extLst>
              <a:ext uri="{FF2B5EF4-FFF2-40B4-BE49-F238E27FC236}">
                <a16:creationId xmlns:a16="http://schemas.microsoft.com/office/drawing/2014/main" id="{C11462D7-A5E3-48ED-B71C-067C86753AFA}"/>
              </a:ext>
            </a:extLst>
          </p:cNvPr>
          <p:cNvSpPr/>
          <p:nvPr/>
        </p:nvSpPr>
        <p:spPr>
          <a:xfrm rot="8388575">
            <a:off x="5152972" y="3006015"/>
            <a:ext cx="2140646" cy="39039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417264A-1291-4AE2-88DE-29F1251A9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01" y="6430830"/>
            <a:ext cx="7214511" cy="46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98418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ard presentatie 2009">
  <a:themeElements>
    <a:clrScheme name="Standaard presentatie 2009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 presentatie 2009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 presentatie 200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 presentatie 200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 presentatie 200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 presentatie 200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 presentatie 200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 presentatie 200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 presentatie 200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 presentatie 200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 presentatie 200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 presentatie 200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 presentatie 200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 presentatie 200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angepast ontwerp">
  <a:themeElements>
    <a:clrScheme name="Aangepast 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angepast ontwer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ngepast 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Aangepast ontwerp">
  <a:themeElements>
    <a:clrScheme name="1_Aangepast 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Aangepast ontwer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Aangepast 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angepast 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angepast 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angepast 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angepast 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angepast 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angepast 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angepast 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angepast 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angepast 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angepast 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angepast 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Aangepast ontwerp">
  <a:themeElements>
    <a:clrScheme name="Aangepast 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angepast ontwer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ngepast 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Aangepast ontwerp">
  <a:themeElements>
    <a:clrScheme name="Aangepast 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angepast ontwer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ngepast 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Standaard presentatie 2009">
  <a:themeElements>
    <a:clrScheme name="Standaard presentatie 2009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 presentatie 2009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 presentatie 200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 presentatie 200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 presentatie 200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 presentatie 200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 presentatie 200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 presentatie 200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 presentatie 200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 presentatie 200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 presentatie 200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 presentatie 200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 presentatie 200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 presentatie 200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Standaard presentatie 2009">
  <a:themeElements>
    <a:clrScheme name="Standaard presentatie 2009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 presentatie 2009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 presentatie 200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 presentatie 200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 presentatie 200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 presentatie 200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 presentatie 200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 presentatie 200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 presentatie 200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 presentatie 200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 presentatie 200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 presentatie 200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 presentatie 200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 presentatie 200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788</Words>
  <Application>Microsoft Office PowerPoint</Application>
  <PresentationFormat>Diavoorstelling (4:3)</PresentationFormat>
  <Paragraphs>224</Paragraphs>
  <Slides>24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7</vt:i4>
      </vt:variant>
      <vt:variant>
        <vt:lpstr>Diatitels</vt:lpstr>
      </vt:variant>
      <vt:variant>
        <vt:i4>24</vt:i4>
      </vt:variant>
    </vt:vector>
  </HeadingPairs>
  <TitlesOfParts>
    <vt:vector size="33" baseType="lpstr">
      <vt:lpstr>Arial</vt:lpstr>
      <vt:lpstr>Verdana</vt:lpstr>
      <vt:lpstr>Standaard presentatie 2009</vt:lpstr>
      <vt:lpstr>Aangepast ontwerp</vt:lpstr>
      <vt:lpstr>1_Aangepast ontwerp</vt:lpstr>
      <vt:lpstr>2_Aangepast ontwerp</vt:lpstr>
      <vt:lpstr>3_Aangepast ontwerp</vt:lpstr>
      <vt:lpstr>1_Standaard presentatie 2009</vt:lpstr>
      <vt:lpstr>3_Standaard presentatie 2009</vt:lpstr>
      <vt:lpstr>PowerPoint-presentatie</vt:lpstr>
      <vt:lpstr>PowerPoint-presentatie</vt:lpstr>
      <vt:lpstr>PowerPoint-presentatie</vt:lpstr>
      <vt:lpstr>PowerPoint-presentatie</vt:lpstr>
      <vt:lpstr>PowerPoint-presentatie</vt:lpstr>
      <vt:lpstr>De opgave</vt:lpstr>
      <vt:lpstr>Verkenning van de locatie</vt:lpstr>
      <vt:lpstr>Nadere analyse van de locatie 1</vt:lpstr>
      <vt:lpstr>Nadere analyse van de locatie 2</vt:lpstr>
      <vt:lpstr>randvoorwaarden</vt:lpstr>
      <vt:lpstr>randvoorwaarden</vt:lpstr>
      <vt:lpstr>afstanden hoofdgebouwen tot randen in Hof:</vt:lpstr>
      <vt:lpstr>PowerPoint-presentatie</vt:lpstr>
      <vt:lpstr>verbeelding  </vt:lpstr>
      <vt:lpstr>Van tekentafel naar ontwerpbestemmingsplan</vt:lpstr>
      <vt:lpstr>Van ontwerp naar vaststelling </vt:lpstr>
      <vt:lpstr>Van vaststelling naar uitspraak Raad van State</vt:lpstr>
      <vt:lpstr>Doorlooptijden</vt:lpstr>
      <vt:lpstr>PowerPoint-presentatie</vt:lpstr>
      <vt:lpstr>PowerPoint-presentatie</vt:lpstr>
      <vt:lpstr>PowerPoint-presentatie</vt:lpstr>
      <vt:lpstr>PowerPoint-presentatie</vt:lpstr>
      <vt:lpstr>Welstandsparagraaf:</vt:lpstr>
      <vt:lpstr>Welstandsparagraaf: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 Bennekomweg, Doorn</dc:title>
  <dc:creator>Marjan Tijs</dc:creator>
  <cp:lastModifiedBy>Vivan Bongers</cp:lastModifiedBy>
  <cp:revision>19</cp:revision>
  <dcterms:created xsi:type="dcterms:W3CDTF">2021-09-03T08:49:41Z</dcterms:created>
  <dcterms:modified xsi:type="dcterms:W3CDTF">2021-09-07T10:16:20Z</dcterms:modified>
</cp:coreProperties>
</file>