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</p:sldMasterIdLst>
  <p:notesMasterIdLst>
    <p:notesMasterId r:id="rId40"/>
  </p:notesMasterIdLst>
  <p:sldIdLst>
    <p:sldId id="487" r:id="rId6"/>
    <p:sldId id="474" r:id="rId7"/>
    <p:sldId id="419" r:id="rId8"/>
    <p:sldId id="436" r:id="rId9"/>
    <p:sldId id="421" r:id="rId10"/>
    <p:sldId id="488" r:id="rId11"/>
    <p:sldId id="437" r:id="rId12"/>
    <p:sldId id="469" r:id="rId13"/>
    <p:sldId id="479" r:id="rId14"/>
    <p:sldId id="286" r:id="rId15"/>
    <p:sldId id="470" r:id="rId16"/>
    <p:sldId id="480" r:id="rId17"/>
    <p:sldId id="440" r:id="rId18"/>
    <p:sldId id="468" r:id="rId19"/>
    <p:sldId id="481" r:id="rId20"/>
    <p:sldId id="482" r:id="rId21"/>
    <p:sldId id="483" r:id="rId22"/>
    <p:sldId id="418" r:id="rId23"/>
    <p:sldId id="420" r:id="rId24"/>
    <p:sldId id="443" r:id="rId25"/>
    <p:sldId id="431" r:id="rId26"/>
    <p:sldId id="445" r:id="rId27"/>
    <p:sldId id="422" r:id="rId28"/>
    <p:sldId id="447" r:id="rId29"/>
    <p:sldId id="484" r:id="rId30"/>
    <p:sldId id="323" r:id="rId31"/>
    <p:sldId id="315" r:id="rId32"/>
    <p:sldId id="316" r:id="rId33"/>
    <p:sldId id="317" r:id="rId34"/>
    <p:sldId id="318" r:id="rId35"/>
    <p:sldId id="324" r:id="rId36"/>
    <p:sldId id="325" r:id="rId37"/>
    <p:sldId id="322" r:id="rId38"/>
    <p:sldId id="270" r:id="rId39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37FB3F-4BD9-8627-4754-DB03384EBFD6}" name="Huisman, Romee" initials="RH" userId="S::r.huisman@hhnk.nl::d0b2c6f2-4fbd-45ef-9373-181ab2f6d9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C8"/>
    <a:srgbClr val="008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11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10AE0-AD27-4CDB-824F-AB0F3EEFE4F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BD6C093-2A0E-4ACA-AB51-B22BC394F842}">
      <dgm:prSet phldrT="[Tekst]"/>
      <dgm:spPr/>
      <dgm:t>
        <a:bodyPr/>
        <a:lstStyle/>
        <a:p>
          <a:r>
            <a:rPr lang="nl-NL"/>
            <a:t>Verkenningsfase</a:t>
          </a:r>
        </a:p>
      </dgm:t>
    </dgm:pt>
    <dgm:pt modelId="{E2A5BD90-792B-47C1-B3AA-E98E89E8724F}" type="parTrans" cxnId="{1CE9F9F1-E7BC-4827-9BF0-082B4D4BB6F4}">
      <dgm:prSet/>
      <dgm:spPr/>
      <dgm:t>
        <a:bodyPr/>
        <a:lstStyle/>
        <a:p>
          <a:endParaRPr lang="nl-NL"/>
        </a:p>
      </dgm:t>
    </dgm:pt>
    <dgm:pt modelId="{37152414-40AB-4790-A8A1-8AA111C15593}" type="sibTrans" cxnId="{1CE9F9F1-E7BC-4827-9BF0-082B4D4BB6F4}">
      <dgm:prSet/>
      <dgm:spPr/>
      <dgm:t>
        <a:bodyPr/>
        <a:lstStyle/>
        <a:p>
          <a:endParaRPr lang="nl-NL"/>
        </a:p>
      </dgm:t>
    </dgm:pt>
    <dgm:pt modelId="{2D9D1383-B762-4D46-8F3C-C2BDD010940E}">
      <dgm:prSet phldrT="[Tekst]"/>
      <dgm:spPr/>
      <dgm:t>
        <a:bodyPr/>
        <a:lstStyle/>
        <a:p>
          <a:r>
            <a:rPr lang="nl-NL"/>
            <a:t>Planuitwerkingsfase</a:t>
          </a:r>
        </a:p>
      </dgm:t>
    </dgm:pt>
    <dgm:pt modelId="{2CE9FBFE-5CBD-4F1F-9FF5-5C0636F237EE}" type="parTrans" cxnId="{3243677C-9B7A-415E-A7D7-97DA1ABE3C70}">
      <dgm:prSet/>
      <dgm:spPr/>
      <dgm:t>
        <a:bodyPr/>
        <a:lstStyle/>
        <a:p>
          <a:endParaRPr lang="nl-NL"/>
        </a:p>
      </dgm:t>
    </dgm:pt>
    <dgm:pt modelId="{65385C08-50F3-4CEB-88B6-96380F00A65D}" type="sibTrans" cxnId="{3243677C-9B7A-415E-A7D7-97DA1ABE3C70}">
      <dgm:prSet/>
      <dgm:spPr/>
      <dgm:t>
        <a:bodyPr/>
        <a:lstStyle/>
        <a:p>
          <a:endParaRPr lang="nl-NL"/>
        </a:p>
      </dgm:t>
    </dgm:pt>
    <dgm:pt modelId="{DC772CFE-B9EA-45A7-B444-9CC96F7F5DE6}">
      <dgm:prSet phldrT="[Tekst]"/>
      <dgm:spPr/>
      <dgm:t>
        <a:bodyPr/>
        <a:lstStyle/>
        <a:p>
          <a:r>
            <a:rPr lang="nl-NL"/>
            <a:t>Realisatie </a:t>
          </a:r>
        </a:p>
      </dgm:t>
    </dgm:pt>
    <dgm:pt modelId="{EE681639-7BA7-44BB-8D73-DC7904EC89FA}" type="parTrans" cxnId="{5AD8A6A9-DB50-4234-A98A-0A378D456A51}">
      <dgm:prSet/>
      <dgm:spPr/>
      <dgm:t>
        <a:bodyPr/>
        <a:lstStyle/>
        <a:p>
          <a:endParaRPr lang="nl-NL"/>
        </a:p>
      </dgm:t>
    </dgm:pt>
    <dgm:pt modelId="{8DFB547E-3113-411B-8EFC-7C65D5C74DAB}" type="sibTrans" cxnId="{5AD8A6A9-DB50-4234-A98A-0A378D456A51}">
      <dgm:prSet/>
      <dgm:spPr/>
      <dgm:t>
        <a:bodyPr/>
        <a:lstStyle/>
        <a:p>
          <a:endParaRPr lang="nl-NL"/>
        </a:p>
      </dgm:t>
    </dgm:pt>
    <dgm:pt modelId="{630A01EF-6B70-4F74-B13F-940742E4730C}" type="pres">
      <dgm:prSet presAssocID="{61510AE0-AD27-4CDB-824F-AB0F3EEFE4FA}" presName="Name0" presStyleCnt="0">
        <dgm:presLayoutVars>
          <dgm:dir/>
          <dgm:animLvl val="lvl"/>
          <dgm:resizeHandles val="exact"/>
        </dgm:presLayoutVars>
      </dgm:prSet>
      <dgm:spPr/>
    </dgm:pt>
    <dgm:pt modelId="{8FCF6860-5667-449D-80AA-92D934623876}" type="pres">
      <dgm:prSet presAssocID="{ABD6C093-2A0E-4ACA-AB51-B22BC394F84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9FD5C89-8C35-488E-A619-9F01FBF33D21}" type="pres">
      <dgm:prSet presAssocID="{37152414-40AB-4790-A8A1-8AA111C15593}" presName="parTxOnlySpace" presStyleCnt="0"/>
      <dgm:spPr/>
    </dgm:pt>
    <dgm:pt modelId="{366EB800-4661-4A66-A6E8-F3FB1577A31A}" type="pres">
      <dgm:prSet presAssocID="{2D9D1383-B762-4D46-8F3C-C2BDD010940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F4DC587-C50A-42F8-9AA8-352EF9A34CA6}" type="pres">
      <dgm:prSet presAssocID="{65385C08-50F3-4CEB-88B6-96380F00A65D}" presName="parTxOnlySpace" presStyleCnt="0"/>
      <dgm:spPr/>
    </dgm:pt>
    <dgm:pt modelId="{B59E125A-EE2F-472C-B19B-604A0A74D572}" type="pres">
      <dgm:prSet presAssocID="{DC772CFE-B9EA-45A7-B444-9CC96F7F5DE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2BABB45-DD12-43E2-8F1D-E8161BBB720E}" type="presOf" srcId="{ABD6C093-2A0E-4ACA-AB51-B22BC394F842}" destId="{8FCF6860-5667-449D-80AA-92D934623876}" srcOrd="0" destOrd="0" presId="urn:microsoft.com/office/officeart/2005/8/layout/chevron1"/>
    <dgm:cxn modelId="{CC4E0466-772B-4B74-9AE4-79D8DEF72723}" type="presOf" srcId="{2D9D1383-B762-4D46-8F3C-C2BDD010940E}" destId="{366EB800-4661-4A66-A6E8-F3FB1577A31A}" srcOrd="0" destOrd="0" presId="urn:microsoft.com/office/officeart/2005/8/layout/chevron1"/>
    <dgm:cxn modelId="{0D783466-73EE-4359-9612-5BB7BFFBF43A}" type="presOf" srcId="{61510AE0-AD27-4CDB-824F-AB0F3EEFE4FA}" destId="{630A01EF-6B70-4F74-B13F-940742E4730C}" srcOrd="0" destOrd="0" presId="urn:microsoft.com/office/officeart/2005/8/layout/chevron1"/>
    <dgm:cxn modelId="{3243677C-9B7A-415E-A7D7-97DA1ABE3C70}" srcId="{61510AE0-AD27-4CDB-824F-AB0F3EEFE4FA}" destId="{2D9D1383-B762-4D46-8F3C-C2BDD010940E}" srcOrd="1" destOrd="0" parTransId="{2CE9FBFE-5CBD-4F1F-9FF5-5C0636F237EE}" sibTransId="{65385C08-50F3-4CEB-88B6-96380F00A65D}"/>
    <dgm:cxn modelId="{5AD8A6A9-DB50-4234-A98A-0A378D456A51}" srcId="{61510AE0-AD27-4CDB-824F-AB0F3EEFE4FA}" destId="{DC772CFE-B9EA-45A7-B444-9CC96F7F5DE6}" srcOrd="2" destOrd="0" parTransId="{EE681639-7BA7-44BB-8D73-DC7904EC89FA}" sibTransId="{8DFB547E-3113-411B-8EFC-7C65D5C74DAB}"/>
    <dgm:cxn modelId="{B5717EAA-F2A1-4905-9A10-E155B6B807F2}" type="presOf" srcId="{DC772CFE-B9EA-45A7-B444-9CC96F7F5DE6}" destId="{B59E125A-EE2F-472C-B19B-604A0A74D572}" srcOrd="0" destOrd="0" presId="urn:microsoft.com/office/officeart/2005/8/layout/chevron1"/>
    <dgm:cxn modelId="{1CE9F9F1-E7BC-4827-9BF0-082B4D4BB6F4}" srcId="{61510AE0-AD27-4CDB-824F-AB0F3EEFE4FA}" destId="{ABD6C093-2A0E-4ACA-AB51-B22BC394F842}" srcOrd="0" destOrd="0" parTransId="{E2A5BD90-792B-47C1-B3AA-E98E89E8724F}" sibTransId="{37152414-40AB-4790-A8A1-8AA111C15593}"/>
    <dgm:cxn modelId="{0A0A899A-089C-48E8-9DA1-1512F5635BB8}" type="presParOf" srcId="{630A01EF-6B70-4F74-B13F-940742E4730C}" destId="{8FCF6860-5667-449D-80AA-92D934623876}" srcOrd="0" destOrd="0" presId="urn:microsoft.com/office/officeart/2005/8/layout/chevron1"/>
    <dgm:cxn modelId="{F91262C5-106B-422D-94CE-A210DBDBCDEA}" type="presParOf" srcId="{630A01EF-6B70-4F74-B13F-940742E4730C}" destId="{09FD5C89-8C35-488E-A619-9F01FBF33D21}" srcOrd="1" destOrd="0" presId="urn:microsoft.com/office/officeart/2005/8/layout/chevron1"/>
    <dgm:cxn modelId="{9A313ADC-C3D2-4A9D-B3C5-B66409EF7D46}" type="presParOf" srcId="{630A01EF-6B70-4F74-B13F-940742E4730C}" destId="{366EB800-4661-4A66-A6E8-F3FB1577A31A}" srcOrd="2" destOrd="0" presId="urn:microsoft.com/office/officeart/2005/8/layout/chevron1"/>
    <dgm:cxn modelId="{8CEE66D2-B978-4440-AACF-8D85A1AF7224}" type="presParOf" srcId="{630A01EF-6B70-4F74-B13F-940742E4730C}" destId="{1F4DC587-C50A-42F8-9AA8-352EF9A34CA6}" srcOrd="3" destOrd="0" presId="urn:microsoft.com/office/officeart/2005/8/layout/chevron1"/>
    <dgm:cxn modelId="{18ADECB2-F88B-4369-A0E6-D29AE2225531}" type="presParOf" srcId="{630A01EF-6B70-4F74-B13F-940742E4730C}" destId="{B59E125A-EE2F-472C-B19B-604A0A74D57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F6860-5667-449D-80AA-92D934623876}">
      <dsp:nvSpPr>
        <dsp:cNvPr id="0" name=""/>
        <dsp:cNvSpPr/>
      </dsp:nvSpPr>
      <dsp:spPr>
        <a:xfrm>
          <a:off x="2469" y="1483345"/>
          <a:ext cx="3008270" cy="1203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Verkenningsfase</a:t>
          </a:r>
        </a:p>
      </dsp:txBody>
      <dsp:txXfrm>
        <a:off x="604123" y="1483345"/>
        <a:ext cx="1804962" cy="1203308"/>
      </dsp:txXfrm>
    </dsp:sp>
    <dsp:sp modelId="{366EB800-4661-4A66-A6E8-F3FB1577A31A}">
      <dsp:nvSpPr>
        <dsp:cNvPr id="0" name=""/>
        <dsp:cNvSpPr/>
      </dsp:nvSpPr>
      <dsp:spPr>
        <a:xfrm>
          <a:off x="2709912" y="1483345"/>
          <a:ext cx="3008270" cy="1203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Planuitwerkingsfase</a:t>
          </a:r>
        </a:p>
      </dsp:txBody>
      <dsp:txXfrm>
        <a:off x="3311566" y="1483345"/>
        <a:ext cx="1804962" cy="1203308"/>
      </dsp:txXfrm>
    </dsp:sp>
    <dsp:sp modelId="{B59E125A-EE2F-472C-B19B-604A0A74D572}">
      <dsp:nvSpPr>
        <dsp:cNvPr id="0" name=""/>
        <dsp:cNvSpPr/>
      </dsp:nvSpPr>
      <dsp:spPr>
        <a:xfrm>
          <a:off x="5417356" y="1483345"/>
          <a:ext cx="3008270" cy="1203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Realisatie </a:t>
          </a:r>
        </a:p>
      </dsp:txBody>
      <dsp:txXfrm>
        <a:off x="6019010" y="1483345"/>
        <a:ext cx="1804962" cy="1203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C3AB0-7BA3-4CDD-B9DB-A5D4AD11E4A4}" type="datetimeFigureOut">
              <a:rPr lang="nl-NL" smtClean="0"/>
              <a:t>6-5-2025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58BF-216A-44C8-ADB5-BFF8BB654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52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803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4877A-7B2C-462B-87AC-C6AD8E5819D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7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4877A-7B2C-462B-87AC-C6AD8E5819D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03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8DB12-C0DB-46EC-B803-F1DA25151CC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24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Mogelijke oplossingen waar kan je aan denken : asfaltbekleding vervangen door steenbekleding, steenzetting dichtgieten, asfaltbekleding overlagen met asfalt, asfaltbekleding vervangen door dikkere </a:t>
            </a:r>
            <a:r>
              <a:rPr lang="nl-NL" err="1"/>
              <a:t>asfaltlaag</a:t>
            </a:r>
            <a:r>
              <a:rPr lang="nl-NL"/>
              <a:t>, overlagen met gepenetreerde breuksteen.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8DB12-C0DB-46EC-B803-F1DA25151CC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7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8DB12-C0DB-46EC-B803-F1DA25151CC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19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8DB12-C0DB-46EC-B803-F1DA25151CC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5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22-10-2024</a:t>
            </a:r>
          </a:p>
        </p:txBody>
      </p:sp>
    </p:spTree>
    <p:extLst>
      <p:ext uri="{BB962C8B-B14F-4D97-AF65-F5344CB8AC3E}">
        <p14:creationId xmlns:p14="http://schemas.microsoft.com/office/powerpoint/2010/main" val="2314533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10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47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1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90 meter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559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8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331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B18CF-40C0-4249-855E-E95484A17C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7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Netwerkborrel met vragen en platen hangen er ook nog om wat vragen te stellen. In het werkcafé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184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892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Extra onderzoeken afstemming DRM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03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0F6A8-0134-4EF4-9467-C62AC33EAD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496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300"/>
              </a:lnSpc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77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4877A-7B2C-462B-87AC-C6AD8E5819D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3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554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Formele stappen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66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12" y="5096933"/>
            <a:ext cx="1354667" cy="1536700"/>
          </a:xfrm>
          <a:prstGeom prst="rect">
            <a:avLst/>
          </a:prstGeom>
        </p:spPr>
      </p:pic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352800" y="5645150"/>
            <a:ext cx="8534400" cy="70485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2800" y="5058834"/>
            <a:ext cx="8534400" cy="745067"/>
          </a:xfrm>
        </p:spPr>
        <p:txBody>
          <a:bodyPr anchor="t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0" hasCustomPrompt="1"/>
          </p:nvPr>
        </p:nvSpPr>
        <p:spPr>
          <a:xfrm>
            <a:off x="0" y="-1059"/>
            <a:ext cx="12192000" cy="4873625"/>
          </a:xfrm>
        </p:spPr>
        <p:txBody>
          <a:bodyPr lIns="720000" tIns="1080000" rIns="360000">
            <a:normAutofit/>
          </a:bodyPr>
          <a:lstStyle>
            <a:lvl1pPr marL="0" indent="0">
              <a:buNone/>
              <a:defRPr lang="nl-NL" sz="2800" b="0" i="0" smtClean="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b="0" i="0">
                <a:solidFill>
                  <a:srgbClr val="1F497D"/>
                </a:solidFill>
                <a:effectLst/>
                <a:latin typeface="Verdana" charset="0"/>
              </a:rPr>
              <a:t>Klik op het pictogram hieronder om een beeldvullende afbeelding in te 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82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9E1CF-6BDE-797D-4390-B74CA9247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55003-7ADE-9FC9-6CFC-27FD3ABE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696DEF-6DF2-B6DA-37F5-A9F23CBFB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44FE5A-B2E8-32AC-CF79-99FFAB23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EDEC-E2E7-4030-9A0C-14B640BC578A}" type="datetime1">
              <a:rPr lang="nl-NL" smtClean="0"/>
              <a:t>6-5-2025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AFC903-FC65-41C4-929D-E023D6AE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E9705E-E08F-7E5F-DF55-25EF2E2C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50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FD88D-EE57-209F-710A-6B4796EF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EB0E93-8E78-72F4-785D-08495DE03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F62628-1E5E-0038-69B3-0DE38BD23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F4F676-185B-0B8B-E95E-4D632D55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4B05-DD4B-4C9C-89F4-F3A9679AC15E}" type="datetime1">
              <a:rPr lang="nl-NL" smtClean="0"/>
              <a:t>6-5-2025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DA1DC7-A1AE-0AA4-8BE4-0A2F6FD5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7F3D4A-C45D-55FC-BCB1-D611E8E9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373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9D6E0-05DD-6A50-E136-810087B5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0ECA9A9-6EEB-F47E-C04D-6EFAA049C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6A376C-99ED-D7FC-3756-45BEEB02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BE6-C534-4E9D-A60C-56E1E55A3A62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9C0F92-B7B5-36FB-1E07-5472EA5E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E2749C-267B-8EF7-CA90-71D6ED4B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808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E2E83B-317E-C611-2C98-C05E3007F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2A895D-23C7-2AE0-BFBA-B3AB42D2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27AC49-A6A8-BA43-BAAE-B3ABD0D2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8EC6-AE87-476F-8127-FF2361971DF4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DB1039-D5D6-AA64-E264-A4D9C33A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D5E47A-1FA3-D36C-2CCD-0DFECCC0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51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00"/>
            <a:ext cx="12211537" cy="952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000" y="306000"/>
            <a:ext cx="10820400" cy="856520"/>
          </a:xfrm>
        </p:spPr>
        <p:txBody>
          <a:bodyPr lIns="0" anchor="b" anchorCtr="0">
            <a:normAutofit/>
          </a:bodyPr>
          <a:lstStyle>
            <a:lvl1pPr algn="l">
              <a:defRPr sz="2800">
                <a:solidFill>
                  <a:srgbClr val="0092C8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016000" y="1296000"/>
            <a:ext cx="10820400" cy="4525963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7C67-9CCE-FD46-AF4E-7F898D1CC1A7}" type="datetimeFigureOut">
              <a:rPr lang="nl-NL" smtClean="0"/>
              <a:pPr/>
              <a:t>6-5-2025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1744" y="6108700"/>
            <a:ext cx="2047056" cy="7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40272-A2AC-F459-BF93-39161378D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A69B55-2189-0BB0-0273-DBD8684E0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6AA12D-04CA-298F-E999-F24C9179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0861-35DF-43FC-84FE-A047059D103F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8B44C3-6003-92F7-C7CB-03071CC5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49B6A7-8640-EC9E-46D1-072051CD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20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18878-B3B9-DAE5-E863-650006C0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6EAEFC-13AA-7779-40C6-68DDAB43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4B7ED6-9C39-8D1F-3DF1-83B41837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B506-B2F8-4F33-B59F-A106EFBE6004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969ABB-D93D-5EE5-3129-587AE5A3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5E7E75-6FFE-0DFC-0A8D-760469CA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40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87C53-3843-8D95-CDE5-29DD6BC78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6CA21E-8B26-9FD4-991E-E9F20F9BE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83D342-4AA6-F306-9756-94E67FF4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4418-6B1B-4083-AF51-A0758E442248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366357-2001-9967-4E95-DA4FB2C3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1BA8FC-BBCC-E325-4D2D-849D16D4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58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E7A40-8239-B7AB-6376-019241EC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4B57F3-FD48-3236-67D6-AF743D88F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8E356A-7EBF-95BD-A481-9500F90C2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A76069-10AF-3D35-2B02-D975B011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092A-BF5B-42C5-94BF-D0164696293B}" type="datetime1">
              <a:rPr lang="nl-NL" smtClean="0"/>
              <a:t>6-5-2025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B55B2D-58C2-6E73-AA4F-F0DA6268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6A72DF-92B0-3F26-06B2-A9290E87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53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8AF2F-0577-411A-A338-E2AA0A08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D425E1-3887-E654-E3E3-0985B5561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46C1A0-9462-1AD3-049B-77223E14A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A4C6CD0-74DE-08B4-6043-578BB8A79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AB6091C-8377-D932-3CC6-05763A297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EB9BBE7-8E14-89F8-55BB-C0F3DE47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9664-005E-4EFE-AD87-CD014FD6F9BF}" type="datetime1">
              <a:rPr lang="nl-NL" smtClean="0"/>
              <a:t>6-5-2025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3143EE9-5AB0-BC56-51DE-BC04885C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3555C03-07EA-5CD8-F5AD-5FFF6FCF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4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421A3-8F5F-0F87-5891-622389B1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25BBE56-7EF7-56E6-24C4-A27B85B9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CD09-F578-49B9-BF48-0800FC0C309C}" type="datetime1">
              <a:rPr lang="nl-NL" smtClean="0"/>
              <a:t>6-5-2025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47C00B4-6817-3AE1-579E-EE54F9FD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747D7B-CD51-9E11-9803-50007749D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73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6A093A-A2BE-D0A2-8A69-D26D8AE2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8CD9-979E-4051-863D-8B74676B0768}" type="datetime1">
              <a:rPr lang="nl-NL" smtClean="0"/>
              <a:t>6-5-2025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459B33-A7BF-C0A7-F89D-DC82DC50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Ontwikkeling Maritiem Cluster Den Helder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B9454A-9A19-DF27-45C6-F41251E1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31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7C67-9CCE-FD46-AF4E-7F898D1CC1A7}" type="datetimeFigureOut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B4E5-50F1-9741-88A7-F607175FCD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6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BCB0BD-1F78-9417-F2C9-F126AFA5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64975D-BA6D-6D72-5870-F70E489FF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0530F0-0575-47C5-A8DD-719DBB67F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8906-DF18-44EC-A3D2-2645DEBC2B7C}" type="datetime1">
              <a:rPr lang="nl-NL" smtClean="0"/>
              <a:t>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28A498-0D3D-2617-4C19-8BAE9E182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Ontwikkeling Maritiem Cluster Den Helder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18C58-4540-89E3-A5E8-C9207AC5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DD309-9DAD-4AE6-8FAA-8C3406565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68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hnk.nl/havendijk" TargetMode="External"/><Relationship Id="rId4" Type="http://schemas.openxmlformats.org/officeDocument/2006/relationships/hyperlink" Target="mailto:havendijk@hhnk.n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nkedin.com/showcase/maritiem-cluster-den-helder" TargetMode="External"/><Relationship Id="rId5" Type="http://schemas.openxmlformats.org/officeDocument/2006/relationships/hyperlink" Target="mailto:ontwerp-maritiem-cluster@noord-holland.nl" TargetMode="External"/><Relationship Id="rId4" Type="http://schemas.openxmlformats.org/officeDocument/2006/relationships/hyperlink" Target="http://www.denhelder.nl/Onderwerpen/Actueel/Projecten/Ontwikkeling_Maritiem_cluste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F1476C30-9084-8953-539D-944CF1562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0835" y="5990169"/>
            <a:ext cx="3119021" cy="704850"/>
          </a:xfrm>
        </p:spPr>
        <p:txBody>
          <a:bodyPr>
            <a:normAutofit fontScale="55000" lnSpcReduction="20000"/>
          </a:bodyPr>
          <a:lstStyle/>
          <a:p>
            <a:r>
              <a:rPr lang="nl-NL" sz="3800"/>
              <a:t>27 november 2024</a:t>
            </a:r>
          </a:p>
          <a:p>
            <a:endParaRPr lang="nl-NL"/>
          </a:p>
          <a:p>
            <a:r>
              <a:rPr lang="nl-NL"/>
              <a:t>		Foto: Port of Den Helder 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36212D-6B13-52F9-0449-D844C750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0" y="5431367"/>
            <a:ext cx="8534400" cy="745067"/>
          </a:xfrm>
        </p:spPr>
        <p:txBody>
          <a:bodyPr/>
          <a:lstStyle/>
          <a:p>
            <a:r>
              <a:rPr lang="nl-NL"/>
              <a:t>Dijkversterking Havendijk 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6856D33B-D1A5-1898-01B0-E88D866E963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19997" b="19997"/>
          <a:stretch/>
        </p:blipFill>
        <p:spPr/>
      </p:pic>
    </p:spTree>
    <p:extLst>
      <p:ext uri="{BB962C8B-B14F-4D97-AF65-F5344CB8AC3E}">
        <p14:creationId xmlns:p14="http://schemas.microsoft.com/office/powerpoint/2010/main" val="80077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7AF89-77D1-E048-63A0-D188651A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06000"/>
            <a:ext cx="8115300" cy="658734"/>
          </a:xfrm>
        </p:spPr>
        <p:txBody>
          <a:bodyPr/>
          <a:lstStyle/>
          <a:p>
            <a:r>
              <a:rPr lang="nl-NL"/>
              <a:t>Nieuwe Diep I, II 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5EC46D4-3643-1F33-53A7-51E8D0C24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260461"/>
            <a:ext cx="81153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>
              <a:latin typeface="Verdana"/>
              <a:cs typeface="Verdana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4B9AC5F-FD89-5843-4DDA-9AFF05664E79}"/>
              </a:ext>
            </a:extLst>
          </p:cNvPr>
          <p:cNvGrpSpPr/>
          <p:nvPr/>
        </p:nvGrpSpPr>
        <p:grpSpPr>
          <a:xfrm>
            <a:off x="7653749" y="4637908"/>
            <a:ext cx="2855836" cy="1136602"/>
            <a:chOff x="153811" y="306000"/>
            <a:chExt cx="9144000" cy="5636586"/>
          </a:xfrm>
        </p:grpSpPr>
        <p:pic>
          <p:nvPicPr>
            <p:cNvPr id="8" name="23D72B78-39E9-40D8-A6DB-4E3DE6550DB2" descr="PHOTO-2023-02-08-17-34-59.jpg">
              <a:extLst>
                <a:ext uri="{FF2B5EF4-FFF2-40B4-BE49-F238E27FC236}">
                  <a16:creationId xmlns:a16="http://schemas.microsoft.com/office/drawing/2014/main" id="{0E47DC00-4CC1-22E5-AE8B-284330E661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2444" r="-6039" b="25771"/>
            <a:stretch/>
          </p:blipFill>
          <p:spPr bwMode="auto">
            <a:xfrm>
              <a:off x="153811" y="306000"/>
              <a:ext cx="9144000" cy="563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C3EBF18-91EE-56C2-C213-DFC7A05853DE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018844"/>
              <a:ext cx="8380589" cy="38382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C59B463-92F5-24EF-599D-0AC9917BFB5D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555067"/>
              <a:ext cx="8380589" cy="115711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B6FF8CFD-7D01-8183-F65B-53129748C1AA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018844"/>
              <a:ext cx="0" cy="53622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EB7C515A-7844-0920-662B-8280701BB494}"/>
                </a:ext>
              </a:extLst>
            </p:cNvPr>
            <p:cNvCxnSpPr>
              <a:cxnSpLocks/>
            </p:cNvCxnSpPr>
            <p:nvPr/>
          </p:nvCxnSpPr>
          <p:spPr>
            <a:xfrm>
              <a:off x="8647289" y="4402667"/>
              <a:ext cx="0" cy="130951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2AF289-3D5C-1557-AF78-677A6675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122" y="235856"/>
            <a:ext cx="1682642" cy="19447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5D954CB-1A58-8269-8E1A-B7BF65E4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312" y="2399434"/>
            <a:ext cx="2531307" cy="33750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783E940-DD4F-89B0-37A9-293CEAB67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0" y="2399433"/>
            <a:ext cx="2571750" cy="3429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F51C857-FFC7-60CE-C964-BDD184E5F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193" y="2456604"/>
            <a:ext cx="2592330" cy="194479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50F292DE-2213-15F6-1CF1-1D30CEA82E9E}"/>
              </a:ext>
            </a:extLst>
          </p:cNvPr>
          <p:cNvSpPr txBox="1"/>
          <p:nvPr/>
        </p:nvSpPr>
        <p:spPr>
          <a:xfrm>
            <a:off x="2202111" y="1083491"/>
            <a:ext cx="473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dijk voldoet niet meer aan de buitenwaartse stabiliteit, zetsteen en </a:t>
            </a:r>
            <a:r>
              <a:rPr lang="nl-NL" sz="200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piping</a:t>
            </a:r>
            <a:endParaRPr lang="nl-NL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0A829C45-A7FE-B2E1-58DA-7A3F29055E5B}"/>
              </a:ext>
            </a:extLst>
          </p:cNvPr>
          <p:cNvCxnSpPr>
            <a:cxnSpLocks/>
          </p:cNvCxnSpPr>
          <p:nvPr/>
        </p:nvCxnSpPr>
        <p:spPr>
          <a:xfrm flipH="1">
            <a:off x="9362768" y="442452"/>
            <a:ext cx="1038533" cy="565362"/>
          </a:xfrm>
          <a:prstGeom prst="straightConnector1">
            <a:avLst/>
          </a:prstGeom>
          <a:ln w="57150">
            <a:solidFill>
              <a:srgbClr val="0092C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908D3-AE23-2BFC-1D2B-76F14EEA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Voorkeursalternatief Nieuwe Diep: Kadeverbreding en constructie binnenwaarts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CDD9A9-F0B4-4E91-F0AF-E69568C6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1" y="3657226"/>
            <a:ext cx="11306176" cy="22724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A5D36D-0CEA-5BB7-731F-B962F1B5C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23" y="1238719"/>
            <a:ext cx="11257423" cy="21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9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0C980-D21D-5E5B-9328-CBAC55D2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Waarom dit voorkeursalternatief?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C56070-46D2-93DB-4F8C-301634938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Er worden gangbare technieken toegepast </a:t>
            </a:r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Meerwaarde voor het gebied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SOK 23 oktober ondertekend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442244-71EC-541F-88BD-516A7648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838" y="1921729"/>
            <a:ext cx="5841237" cy="39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EA9ED-98CD-0B7F-4795-ABBF7642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Nieuwe Werk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CF96B4-3389-7307-E89B-D0502307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72" y="2733572"/>
            <a:ext cx="3733173" cy="2799880"/>
          </a:xfrm>
          <a:prstGeom prst="rect">
            <a:avLst/>
          </a:prstGeom>
        </p:spPr>
      </p:pic>
      <p:sp>
        <p:nvSpPr>
          <p:cNvPr id="14" name="AutoShape 6">
            <a:extLst>
              <a:ext uri="{FF2B5EF4-FFF2-40B4-BE49-F238E27FC236}">
                <a16:creationId xmlns:a16="http://schemas.microsoft.com/office/drawing/2014/main" id="{FF8739F1-3E5F-EFB6-2636-4E960C6F5F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79C0F4-2CCD-7B7C-BF59-C7F897A2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222" y="190124"/>
            <a:ext cx="1682642" cy="1944793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9950B43-CFFC-F889-73B1-19099B969669}"/>
              </a:ext>
            </a:extLst>
          </p:cNvPr>
          <p:cNvCxnSpPr>
            <a:cxnSpLocks/>
          </p:cNvCxnSpPr>
          <p:nvPr/>
        </p:nvCxnSpPr>
        <p:spPr>
          <a:xfrm flipV="1">
            <a:off x="8050636" y="1761176"/>
            <a:ext cx="1656273" cy="302516"/>
          </a:xfrm>
          <a:prstGeom prst="straightConnector1">
            <a:avLst/>
          </a:prstGeom>
          <a:ln w="57150">
            <a:solidFill>
              <a:srgbClr val="0092C8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D622C0C7-382A-F703-5FD1-A19934F93203}"/>
              </a:ext>
            </a:extLst>
          </p:cNvPr>
          <p:cNvSpPr txBox="1"/>
          <p:nvPr/>
        </p:nvSpPr>
        <p:spPr>
          <a:xfrm>
            <a:off x="2202111" y="1196752"/>
            <a:ext cx="47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bekleding voldoet niet meer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4CFA386-C8C7-82DF-F540-3B4ACD03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335" y="1830484"/>
            <a:ext cx="3064604" cy="40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9EFC0-9B18-BDF4-A38E-95CACAE2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388" y="8482"/>
            <a:ext cx="9099612" cy="563615"/>
          </a:xfrm>
        </p:spPr>
        <p:txBody>
          <a:bodyPr>
            <a:normAutofit/>
          </a:bodyPr>
          <a:lstStyle/>
          <a:p>
            <a:r>
              <a:rPr lang="nl-NL" sz="2400"/>
              <a:t>Voorkeursalternatief Nieuwe Werk: bekleding aanpassen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E0A547B-155E-434F-1195-5AFA38835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337" y="725697"/>
            <a:ext cx="11571063" cy="253229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5C4119-E8D9-32BE-682E-934F1A19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8" y="3429000"/>
            <a:ext cx="11571062" cy="25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0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3DC81-2554-5274-1E38-34BE77BF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Waarom dit voorkeursalternatief?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4B749C-9908-689C-254A-D388F58F4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Deze oplossing is makkelijk uitvoerbaar </a:t>
            </a:r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Bekleding is gemakkelijker aan te passen in verband met toekomstige ontwikkelingen vanuit het Maritiem Cluster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Kans om de bekleding uniform aan te leggen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4AA2AA-3740-863C-B2A2-AE2BF7613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62"/>
          <a:stretch/>
        </p:blipFill>
        <p:spPr>
          <a:xfrm>
            <a:off x="8420159" y="2665892"/>
            <a:ext cx="3038416" cy="30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2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DBB8C-3114-A8CA-46E4-776199D2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Komende periode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9FFA2D-1552-1987-6422-69B96A085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Plan van Aanpak schrijven voor de volgende fase (Planuitwerkingsfase)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Aanvullende onderzoeken buiten uitvoeren (o.a. inmeten van het terrein)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Deformatiemeting (meetboutjes) begin januari door MUG Ingenieursbureau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We werken samen met twee ingenieursbureaus, namelijk TAUW en IV-Infra. Zij zijn ook nauw betrokken geweest bij de realisatie van het Nieuwe Werk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591298-32E9-B98F-8568-CF19263A9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98" b="25342"/>
          <a:stretch/>
        </p:blipFill>
        <p:spPr>
          <a:xfrm>
            <a:off x="9777546" y="4953741"/>
            <a:ext cx="1538526" cy="7634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048E0-4E37-91B7-DFB2-864FD0E23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28" b="17031"/>
          <a:stretch/>
        </p:blipFill>
        <p:spPr>
          <a:xfrm>
            <a:off x="7508477" y="4829178"/>
            <a:ext cx="1526404" cy="9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3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A0AF0-1DFB-8192-6A8C-7121DDDE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ziet de planuitwerkingsfase er uit?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C1BCF6-48D3-D918-57B8-3F05C3600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Aanvullende onderzoeken uitvoeren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Technische ontwerpen aanscherpen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M.e.r.-beoordeling opstellen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Informatie ophalen voor het Projectbesluit </a:t>
            </a:r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Ter inzage periode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Afronding = een goedgekeurd Projectbesluit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r>
              <a:rPr lang="nl-NL" i="1"/>
              <a:t>Los van alle ‘formele’ werkzaamheden: mocht u een vraag en/of opmerking hebben laat dit dan vooral weten!</a:t>
            </a:r>
          </a:p>
        </p:txBody>
      </p:sp>
    </p:spTree>
    <p:extLst>
      <p:ext uri="{BB962C8B-B14F-4D97-AF65-F5344CB8AC3E}">
        <p14:creationId xmlns:p14="http://schemas.microsoft.com/office/powerpoint/2010/main" val="428488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C4C050-B471-B150-1658-0A12FD53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737328"/>
              </p:ext>
            </p:extLst>
          </p:nvPr>
        </p:nvGraphicFramePr>
        <p:xfrm>
          <a:off x="1674460" y="520724"/>
          <a:ext cx="8428096" cy="41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B35254E-5254-01C0-FA98-B501F6D9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Wanneer? Planning Havendijk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73454C2-CDED-CB34-11D7-A1A6E2DC7B19}"/>
              </a:ext>
            </a:extLst>
          </p:cNvPr>
          <p:cNvSpPr txBox="1"/>
          <p:nvPr/>
        </p:nvSpPr>
        <p:spPr>
          <a:xfrm>
            <a:off x="3046226" y="4210347"/>
            <a:ext cx="15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2023-2024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EE62F46-AD57-BF78-BB44-5462BE884393}"/>
              </a:ext>
            </a:extLst>
          </p:cNvPr>
          <p:cNvSpPr txBox="1"/>
          <p:nvPr/>
        </p:nvSpPr>
        <p:spPr>
          <a:xfrm>
            <a:off x="5540489" y="4200659"/>
            <a:ext cx="15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2025-2026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CABCBA8-6A6E-56DE-7FF9-1D62D0F234CF}"/>
              </a:ext>
            </a:extLst>
          </p:cNvPr>
          <p:cNvSpPr txBox="1"/>
          <p:nvPr/>
        </p:nvSpPr>
        <p:spPr>
          <a:xfrm>
            <a:off x="8234438" y="4105112"/>
            <a:ext cx="15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2026-2028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7FE414D-4B58-DEE3-0544-D8E1633B1198}"/>
              </a:ext>
            </a:extLst>
          </p:cNvPr>
          <p:cNvSpPr txBox="1"/>
          <p:nvPr/>
        </p:nvSpPr>
        <p:spPr>
          <a:xfrm>
            <a:off x="2856235" y="5165400"/>
            <a:ext cx="239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Voorkeursalternatief</a:t>
            </a:r>
          </a:p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Havendijk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16F3EEC-A82C-CD61-6E76-9BA1D4DB4543}"/>
              </a:ext>
            </a:extLst>
          </p:cNvPr>
          <p:cNvSpPr txBox="1"/>
          <p:nvPr/>
        </p:nvSpPr>
        <p:spPr>
          <a:xfrm>
            <a:off x="9278554" y="5373670"/>
            <a:ext cx="134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Veilige dijk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E45086-9495-EEBC-CD05-11D922356B2D}"/>
              </a:ext>
            </a:extLst>
          </p:cNvPr>
          <p:cNvSpPr txBox="1"/>
          <p:nvPr/>
        </p:nvSpPr>
        <p:spPr>
          <a:xfrm>
            <a:off x="6889045" y="5322500"/>
            <a:ext cx="1742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Goedgekeurd projectbesluit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82C76C7-F447-1CD0-D5B6-6C73C36F0B66}"/>
              </a:ext>
            </a:extLst>
          </p:cNvPr>
          <p:cNvCxnSpPr>
            <a:cxnSpLocks/>
          </p:cNvCxnSpPr>
          <p:nvPr/>
        </p:nvCxnSpPr>
        <p:spPr>
          <a:xfrm>
            <a:off x="4382558" y="3062612"/>
            <a:ext cx="0" cy="208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C0EC9E86-642C-A5D2-0BA1-EB5AC8CAB6FA}"/>
              </a:ext>
            </a:extLst>
          </p:cNvPr>
          <p:cNvCxnSpPr>
            <a:cxnSpLocks/>
          </p:cNvCxnSpPr>
          <p:nvPr/>
        </p:nvCxnSpPr>
        <p:spPr>
          <a:xfrm>
            <a:off x="7313081" y="3247278"/>
            <a:ext cx="0" cy="208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F1B724D-EC17-5C22-11FC-AFA514D64FD0}"/>
              </a:ext>
            </a:extLst>
          </p:cNvPr>
          <p:cNvCxnSpPr>
            <a:cxnSpLocks/>
          </p:cNvCxnSpPr>
          <p:nvPr/>
        </p:nvCxnSpPr>
        <p:spPr>
          <a:xfrm>
            <a:off x="9696450" y="3237500"/>
            <a:ext cx="0" cy="208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124C9E4E-AF97-22CA-E5C9-00CA4433E0E6}"/>
              </a:ext>
            </a:extLst>
          </p:cNvPr>
          <p:cNvCxnSpPr>
            <a:cxnSpLocks/>
          </p:cNvCxnSpPr>
          <p:nvPr/>
        </p:nvCxnSpPr>
        <p:spPr>
          <a:xfrm>
            <a:off x="6889045" y="3278605"/>
            <a:ext cx="0" cy="1653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DB3BCDF8-63B0-0E55-BC0B-B413F3D434F2}"/>
              </a:ext>
            </a:extLst>
          </p:cNvPr>
          <p:cNvSpPr txBox="1"/>
          <p:nvPr/>
        </p:nvSpPr>
        <p:spPr>
          <a:xfrm>
            <a:off x="5571064" y="4924495"/>
            <a:ext cx="1742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Calibri"/>
              </a:rPr>
              <a:t>OPB (nov/dec 2025) </a:t>
            </a:r>
          </a:p>
        </p:txBody>
      </p:sp>
    </p:spTree>
    <p:extLst>
      <p:ext uri="{BB962C8B-B14F-4D97-AF65-F5344CB8AC3E}">
        <p14:creationId xmlns:p14="http://schemas.microsoft.com/office/powerpoint/2010/main" val="350497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02084-C44A-7D8E-E223-C74592A9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kaart, diagram&#10;&#10;Automatisch gegenereerde beschrijving">
            <a:extLst>
              <a:ext uri="{FF2B5EF4-FFF2-40B4-BE49-F238E27FC236}">
                <a16:creationId xmlns:a16="http://schemas.microsoft.com/office/drawing/2014/main" id="{C36B91CA-1C14-16E7-0549-9A73B2B79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231"/>
          <a:stretch/>
        </p:blipFill>
        <p:spPr>
          <a:xfrm>
            <a:off x="1016000" y="76200"/>
            <a:ext cx="9889108" cy="5856379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C7FE73-0330-FA97-5C76-567974F45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543" y="3004389"/>
            <a:ext cx="2584933" cy="34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0714B-60E9-8608-11E7-C91090BF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81C93B-420F-1A5A-EC6A-B976B2CD6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Voorstellen en nieuw gezicht in het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Toelichting dijkversterking Havendijk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Toelichting dijkversterking Helderse Zeewering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Op hoofdlijnen stand van zaken ontwikkelingen Maritiem Cluster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Afsluiting </a:t>
            </a:r>
          </a:p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EE0765-D5D5-4C9F-C409-358EF1455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421" y="3327839"/>
            <a:ext cx="2215629" cy="22207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A2FC4CA-02F5-48FC-A9D4-87670750A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873" y="3316591"/>
            <a:ext cx="2215629" cy="22259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E465457-D804-3081-3096-D3D3D7659F94}"/>
              </a:ext>
            </a:extLst>
          </p:cNvPr>
          <p:cNvSpPr txBox="1"/>
          <p:nvPr/>
        </p:nvSpPr>
        <p:spPr>
          <a:xfrm>
            <a:off x="5004320" y="5637297"/>
            <a:ext cx="22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Romee Huisman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5FD3868-9732-6C38-1AD0-0C6DBDC95F03}"/>
              </a:ext>
            </a:extLst>
          </p:cNvPr>
          <p:cNvSpPr txBox="1"/>
          <p:nvPr/>
        </p:nvSpPr>
        <p:spPr>
          <a:xfrm>
            <a:off x="8777423" y="5637297"/>
            <a:ext cx="290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Stefan van den Helder</a:t>
            </a:r>
          </a:p>
        </p:txBody>
      </p:sp>
    </p:spTree>
    <p:extLst>
      <p:ext uri="{BB962C8B-B14F-4D97-AF65-F5344CB8AC3E}">
        <p14:creationId xmlns:p14="http://schemas.microsoft.com/office/powerpoint/2010/main" val="114694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C5C9A-F7FB-E93C-8CF5-FC869958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215EF64-F4DD-5920-D243-E5CB7958F923}"/>
              </a:ext>
            </a:extLst>
          </p:cNvPr>
          <p:cNvSpPr txBox="1"/>
          <p:nvPr/>
        </p:nvSpPr>
        <p:spPr>
          <a:xfrm>
            <a:off x="4258322" y="372863"/>
            <a:ext cx="442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8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Overzichtskaart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01DB73-80C7-6F21-1C9B-E041F48E7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67" y="1280699"/>
            <a:ext cx="5518614" cy="48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24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C5C9A-F7FB-E93C-8CF5-FC869958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D1335-05EA-2933-00C8-7E93701BB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5743" r="10558" b="3523"/>
          <a:stretch/>
        </p:blipFill>
        <p:spPr>
          <a:xfrm>
            <a:off x="3143075" y="1350627"/>
            <a:ext cx="5905849" cy="46391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215EF64-F4DD-5920-D243-E5CB7958F923}"/>
              </a:ext>
            </a:extLst>
          </p:cNvPr>
          <p:cNvSpPr txBox="1"/>
          <p:nvPr/>
        </p:nvSpPr>
        <p:spPr>
          <a:xfrm>
            <a:off x="4858397" y="220756"/>
            <a:ext cx="442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8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Basisprincipes </a:t>
            </a:r>
          </a:p>
        </p:txBody>
      </p:sp>
    </p:spTree>
    <p:extLst>
      <p:ext uri="{BB962C8B-B14F-4D97-AF65-F5344CB8AC3E}">
        <p14:creationId xmlns:p14="http://schemas.microsoft.com/office/powerpoint/2010/main" val="110109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C5C9A-F7FB-E93C-8CF5-FC869958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" y="0"/>
            <a:ext cx="1219105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215EF64-F4DD-5920-D243-E5CB7958F923}"/>
              </a:ext>
            </a:extLst>
          </p:cNvPr>
          <p:cNvSpPr txBox="1"/>
          <p:nvPr/>
        </p:nvSpPr>
        <p:spPr>
          <a:xfrm>
            <a:off x="4458347" y="291321"/>
            <a:ext cx="442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8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Basisprincipes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927030-FC88-A374-F2D4-FCDFFEEAD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691" y="1322404"/>
            <a:ext cx="6358221" cy="47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C5C9A-F7FB-E93C-8CF5-FC869958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8F25ECD-0229-5171-7752-A60EFDE25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0" t="30283" r="12612" b="30103"/>
          <a:stretch/>
        </p:blipFill>
        <p:spPr>
          <a:xfrm>
            <a:off x="789560" y="1634089"/>
            <a:ext cx="10612879" cy="38142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F491E2C-953A-4F6C-49C2-EF9F5FE71D39}"/>
              </a:ext>
            </a:extLst>
          </p:cNvPr>
          <p:cNvSpPr txBox="1"/>
          <p:nvPr/>
        </p:nvSpPr>
        <p:spPr>
          <a:xfrm>
            <a:off x="3412921" y="210998"/>
            <a:ext cx="6169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4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Voorkeursalternatief: asfaltbekleding vervangen door steenbekleding </a:t>
            </a:r>
          </a:p>
        </p:txBody>
      </p:sp>
    </p:spTree>
    <p:extLst>
      <p:ext uri="{BB962C8B-B14F-4D97-AF65-F5344CB8AC3E}">
        <p14:creationId xmlns:p14="http://schemas.microsoft.com/office/powerpoint/2010/main" val="1954625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C5C9A-F7FB-E93C-8CF5-FC869958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7917C46-DB4E-CD77-D9FB-A0EEB867DE9E}"/>
              </a:ext>
            </a:extLst>
          </p:cNvPr>
          <p:cNvSpPr txBox="1"/>
          <p:nvPr/>
        </p:nvSpPr>
        <p:spPr>
          <a:xfrm>
            <a:off x="1524000" y="1467862"/>
            <a:ext cx="77178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nl-NL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2023-2024: Verkenningsfase</a:t>
            </a:r>
          </a:p>
          <a:p>
            <a:pPr>
              <a:defRPr/>
            </a:pPr>
            <a:endParaRPr lang="nl-NL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2024-2026: Planuitwerkingsfase</a:t>
            </a:r>
          </a:p>
          <a:p>
            <a:pPr>
              <a:defRPr/>
            </a:pPr>
            <a:endParaRPr lang="nl-NL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2026-2028: Realisatiefase  </a:t>
            </a:r>
          </a:p>
          <a:p>
            <a:pPr>
              <a:defRPr/>
            </a:pPr>
            <a:endParaRPr lang="nl-NL" sz="16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nl-NL" sz="16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nl-NL" sz="16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944F43E-6367-7EBB-7D4E-F1EAACE0C906}"/>
              </a:ext>
            </a:extLst>
          </p:cNvPr>
          <p:cNvSpPr txBox="1"/>
          <p:nvPr/>
        </p:nvSpPr>
        <p:spPr>
          <a:xfrm>
            <a:off x="4107402" y="358857"/>
            <a:ext cx="431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4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 op hoofdlijnen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34C9B6-7EAF-726C-8D9C-9652178E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083" y="1563112"/>
            <a:ext cx="3106712" cy="43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968AF-0AED-7B8E-7B43-E1ABA2DA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485" y="125167"/>
            <a:ext cx="10820400" cy="548522"/>
          </a:xfrm>
        </p:spPr>
        <p:txBody>
          <a:bodyPr/>
          <a:lstStyle/>
          <a:p>
            <a:r>
              <a:rPr lang="nl-NL"/>
              <a:t>Contactgegevens Romee en Stefan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F0CA0A-E3FE-1391-1606-52F9AB155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04EF4B-F3B3-5AB7-EF84-34C972875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671" y="830932"/>
            <a:ext cx="2215629" cy="22207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A14A6D-7303-11DB-15D1-51703B47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198" y="825780"/>
            <a:ext cx="2215629" cy="22259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140139E-0697-6B80-B03E-A85A664C0ED8}"/>
              </a:ext>
            </a:extLst>
          </p:cNvPr>
          <p:cNvSpPr txBox="1"/>
          <p:nvPr/>
        </p:nvSpPr>
        <p:spPr>
          <a:xfrm>
            <a:off x="1753381" y="3042189"/>
            <a:ext cx="22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Romee Huisman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3A96F3-28B1-7F28-12E9-029AD73A30FE}"/>
              </a:ext>
            </a:extLst>
          </p:cNvPr>
          <p:cNvSpPr txBox="1"/>
          <p:nvPr/>
        </p:nvSpPr>
        <p:spPr>
          <a:xfrm>
            <a:off x="6697368" y="3085106"/>
            <a:ext cx="290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Stefan van den Helder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6A51CDB-7616-4F81-F648-5C40E75FF266}"/>
              </a:ext>
            </a:extLst>
          </p:cNvPr>
          <p:cNvSpPr txBox="1"/>
          <p:nvPr/>
        </p:nvSpPr>
        <p:spPr>
          <a:xfrm>
            <a:off x="6426200" y="3407356"/>
            <a:ext cx="385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Mail: s.vandenhelder@hhnk.nl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FB4988E-9B55-AAD7-7285-AF672274A001}"/>
              </a:ext>
            </a:extLst>
          </p:cNvPr>
          <p:cNvSpPr txBox="1"/>
          <p:nvPr/>
        </p:nvSpPr>
        <p:spPr>
          <a:xfrm>
            <a:off x="1377911" y="3332116"/>
            <a:ext cx="316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Mail: r.huisman@hhnk.nl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8B805CE-7BE4-CE4D-9C24-52BDB3EF42CA}"/>
              </a:ext>
            </a:extLst>
          </p:cNvPr>
          <p:cNvSpPr txBox="1"/>
          <p:nvPr/>
        </p:nvSpPr>
        <p:spPr>
          <a:xfrm>
            <a:off x="1016000" y="3965555"/>
            <a:ext cx="10820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Algemene mailadres: </a:t>
            </a:r>
            <a:r>
              <a:rPr lang="nl-NL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havendijk@hhnk.nl</a:t>
            </a:r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Algemene telefoonnummer HHNK: 072-582 8282 u kunt dan vragen naar Stefan van den Helder of Romee Huisman </a:t>
            </a:r>
          </a:p>
          <a:p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Websites: </a:t>
            </a:r>
            <a:r>
              <a:rPr lang="nl-NL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www.hhnk.nl/havendijk</a:t>
            </a:r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84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4280F-2376-3CB2-F047-96DD9D2F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25406"/>
            <a:ext cx="10731588" cy="8009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nl-NL" sz="2700">
                <a:solidFill>
                  <a:srgbClr val="103B63"/>
                </a:solidFill>
                <a:latin typeface="Calibri" panose="020F0502020204030204"/>
                <a:ea typeface="+mn-ea"/>
                <a:cs typeface="+mn-cs"/>
              </a:rPr>
              <a:t>Bestuursakkoord Ontwikkeling Maritiem Cluster: van ‘woorden’ naar </a:t>
            </a:r>
            <a:r>
              <a:rPr lang="nl-NL" sz="2700" b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‘actie’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41178C-7B86-5809-4AA5-DDD52F8A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172081"/>
            <a:ext cx="5791200" cy="55646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>
                <a:solidFill>
                  <a:srgbClr val="103B63"/>
                </a:solidFill>
                <a:latin typeface="Calibri" panose="020F0502020204030204"/>
              </a:rPr>
              <a:t>Context:</a:t>
            </a:r>
          </a:p>
          <a:p>
            <a:r>
              <a:rPr lang="nl-NL" sz="2300">
                <a:solidFill>
                  <a:srgbClr val="103B63"/>
                </a:solidFill>
              </a:rPr>
              <a:t>Combinatie marine en civiele haven</a:t>
            </a:r>
          </a:p>
          <a:p>
            <a:r>
              <a:rPr lang="nl-NL" sz="2300">
                <a:solidFill>
                  <a:srgbClr val="103B63"/>
                </a:solidFill>
              </a:rPr>
              <a:t>Combinatie zee- en luchthaven en ‘kennishaven’</a:t>
            </a:r>
          </a:p>
          <a:p>
            <a:r>
              <a:rPr lang="nl-NL" sz="2300">
                <a:solidFill>
                  <a:srgbClr val="103B63"/>
                </a:solidFill>
              </a:rPr>
              <a:t>Operations &amp; Maintenance (O&amp;M):  verbindende factor (= “DNA” van de haven Den Helder)</a:t>
            </a:r>
          </a:p>
          <a:p>
            <a:pPr marL="0" indent="0">
              <a:buNone/>
            </a:pPr>
            <a:r>
              <a:rPr lang="en-US" sz="3100" err="1">
                <a:solidFill>
                  <a:srgbClr val="103B63"/>
                </a:solidFill>
                <a:latin typeface="Calibri" panose="020F0502020204030204"/>
              </a:rPr>
              <a:t>Opgaven</a:t>
            </a:r>
            <a:r>
              <a:rPr lang="en-US" sz="3100">
                <a:solidFill>
                  <a:srgbClr val="103B63"/>
                </a:solidFill>
                <a:latin typeface="Calibri" panose="020F0502020204030204"/>
              </a:rPr>
              <a:t>:</a:t>
            </a:r>
          </a:p>
          <a:p>
            <a:r>
              <a:rPr lang="en-US" sz="2300" err="1">
                <a:solidFill>
                  <a:srgbClr val="103B63"/>
                </a:solidFill>
              </a:rPr>
              <a:t>Groei</a:t>
            </a:r>
            <a:r>
              <a:rPr lang="en-US" sz="2300">
                <a:solidFill>
                  <a:srgbClr val="103B63"/>
                </a:solidFill>
              </a:rPr>
              <a:t> </a:t>
            </a:r>
            <a:r>
              <a:rPr lang="en-US" sz="2300" err="1">
                <a:solidFill>
                  <a:srgbClr val="103B63"/>
                </a:solidFill>
              </a:rPr>
              <a:t>Koninklijke</a:t>
            </a:r>
            <a:r>
              <a:rPr lang="en-US" sz="2300">
                <a:solidFill>
                  <a:srgbClr val="103B63"/>
                </a:solidFill>
              </a:rPr>
              <a:t> Marine</a:t>
            </a:r>
          </a:p>
          <a:p>
            <a:r>
              <a:rPr lang="en-US" sz="2300" err="1">
                <a:solidFill>
                  <a:srgbClr val="103B63"/>
                </a:solidFill>
              </a:rPr>
              <a:t>Nationale</a:t>
            </a:r>
            <a:r>
              <a:rPr lang="en-US" sz="2300">
                <a:solidFill>
                  <a:srgbClr val="103B63"/>
                </a:solidFill>
              </a:rPr>
              <a:t> </a:t>
            </a:r>
            <a:r>
              <a:rPr lang="en-US" sz="2300" err="1">
                <a:solidFill>
                  <a:srgbClr val="103B63"/>
                </a:solidFill>
              </a:rPr>
              <a:t>ambities</a:t>
            </a:r>
            <a:r>
              <a:rPr lang="en-US" sz="2300">
                <a:solidFill>
                  <a:srgbClr val="103B63"/>
                </a:solidFill>
              </a:rPr>
              <a:t> </a:t>
            </a:r>
            <a:r>
              <a:rPr lang="en-US" sz="2300" err="1">
                <a:solidFill>
                  <a:srgbClr val="103B63"/>
                </a:solidFill>
              </a:rPr>
              <a:t>energietransitie</a:t>
            </a:r>
            <a:endParaRPr lang="en-US" sz="2300">
              <a:solidFill>
                <a:srgbClr val="103B63"/>
              </a:solidFill>
            </a:endParaRPr>
          </a:p>
          <a:p>
            <a:r>
              <a:rPr lang="en-US" sz="2300" err="1">
                <a:solidFill>
                  <a:srgbClr val="103B63"/>
                </a:solidFill>
              </a:rPr>
              <a:t>Leefbaarheid</a:t>
            </a:r>
            <a:r>
              <a:rPr lang="en-US" sz="2300">
                <a:solidFill>
                  <a:srgbClr val="103B63"/>
                </a:solidFill>
              </a:rPr>
              <a:t> &amp; </a:t>
            </a:r>
            <a:r>
              <a:rPr lang="en-US" sz="2300" err="1">
                <a:solidFill>
                  <a:srgbClr val="103B63"/>
                </a:solidFill>
              </a:rPr>
              <a:t>bereikbaarheid</a:t>
            </a:r>
            <a:endParaRPr lang="en-US" sz="2300">
              <a:solidFill>
                <a:srgbClr val="103B63"/>
              </a:solidFill>
            </a:endParaRPr>
          </a:p>
          <a:p>
            <a:r>
              <a:rPr lang="en-US" sz="2300" err="1">
                <a:solidFill>
                  <a:srgbClr val="103B63"/>
                </a:solidFill>
              </a:rPr>
              <a:t>Stad</a:t>
            </a:r>
            <a:r>
              <a:rPr lang="en-US" sz="2300">
                <a:solidFill>
                  <a:srgbClr val="103B63"/>
                </a:solidFill>
              </a:rPr>
              <a:t>, zee en haven </a:t>
            </a:r>
            <a:r>
              <a:rPr lang="en-US" sz="2300" err="1">
                <a:solidFill>
                  <a:srgbClr val="103B63"/>
                </a:solidFill>
              </a:rPr>
              <a:t>verbinden</a:t>
            </a:r>
            <a:endParaRPr lang="nl-NL" sz="2200">
              <a:solidFill>
                <a:srgbClr val="103B63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nl-NL" sz="3100">
                <a:solidFill>
                  <a:srgbClr val="103B63"/>
                </a:solidFill>
                <a:latin typeface="Calibri" panose="020F0502020204030204"/>
              </a:rPr>
              <a:t>Kern:</a:t>
            </a:r>
          </a:p>
          <a:p>
            <a:r>
              <a:rPr lang="nl-NL" sz="2300">
                <a:solidFill>
                  <a:srgbClr val="103B63"/>
                </a:solidFill>
                <a:latin typeface="Calibri" panose="020F0502020204030204"/>
              </a:rPr>
              <a:t>Van ‘opgaven’ naar kansen benutten</a:t>
            </a:r>
          </a:p>
          <a:p>
            <a:r>
              <a:rPr lang="nl-NL" sz="2300">
                <a:solidFill>
                  <a:srgbClr val="103B63"/>
                </a:solidFill>
                <a:latin typeface="Calibri" panose="020F0502020204030204"/>
              </a:rPr>
              <a:t>Brede, integrale gebiedsgerichte aanpak </a:t>
            </a:r>
          </a:p>
          <a:p>
            <a:r>
              <a:rPr lang="nl-NL" sz="2300">
                <a:solidFill>
                  <a:srgbClr val="103B63"/>
                </a:solidFill>
                <a:latin typeface="Calibri" panose="020F0502020204030204"/>
              </a:rPr>
              <a:t>Gezamenlijk programma gemeente Den Helder, Provincie N-H en Defensie:</a:t>
            </a:r>
          </a:p>
          <a:p>
            <a:pPr lvl="1"/>
            <a:r>
              <a:rPr lang="nl-NL" sz="2300">
                <a:solidFill>
                  <a:srgbClr val="103B63"/>
                </a:solidFill>
                <a:latin typeface="Calibri" panose="020F0502020204030204"/>
              </a:rPr>
              <a:t>Alle activiteiten om te komen tot uitvoerbare projecten</a:t>
            </a:r>
          </a:p>
          <a:p>
            <a:pPr lvl="1"/>
            <a:r>
              <a:rPr lang="nl-NL" sz="2300">
                <a:solidFill>
                  <a:srgbClr val="103B63"/>
                </a:solidFill>
                <a:latin typeface="Calibri" panose="020F0502020204030204"/>
              </a:rPr>
              <a:t>‘Samen wat moet, afzonderlijk wat kan’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23" y="2015412"/>
            <a:ext cx="4768065" cy="33075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3363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F04C5E5-F569-57E3-9822-9639DDE7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548680"/>
            <a:ext cx="6490769" cy="9941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nl-NL">
                <a:solidFill>
                  <a:srgbClr val="103B63"/>
                </a:solidFill>
                <a:latin typeface="Calibri" panose="020F0502020204030204"/>
                <a:ea typeface="+mn-ea"/>
                <a:cs typeface="+mn-cs"/>
              </a:rPr>
              <a:t>Stand van zaken: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AB3AA93-F78E-AECA-A233-0D41321A2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1757549"/>
            <a:ext cx="6602681" cy="477632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nl-NL" sz="2400">
                <a:solidFill>
                  <a:srgbClr val="103B63"/>
                </a:solidFill>
                <a:latin typeface="Calibri" panose="020F0502020204030204"/>
              </a:rPr>
              <a:t>Programmatische aanpak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nl-NL" sz="2400">
                <a:solidFill>
                  <a:srgbClr val="103B63"/>
                </a:solidFill>
                <a:latin typeface="Calibri" panose="020F0502020204030204"/>
              </a:rPr>
              <a:t>Elk (deel)project heeft 1 ‘hoofdaannemer’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nl-NL" sz="2400">
                <a:solidFill>
                  <a:srgbClr val="103B63"/>
                </a:solidFill>
                <a:latin typeface="Calibri" panose="020F0502020204030204"/>
              </a:rPr>
              <a:t>Concreet: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nl-NL">
                <a:solidFill>
                  <a:srgbClr val="103B63"/>
                </a:solidFill>
                <a:latin typeface="Calibri" panose="020F0502020204030204"/>
              </a:rPr>
              <a:t>Verbreding kade </a:t>
            </a:r>
            <a:r>
              <a:rPr lang="nl-NL" err="1">
                <a:solidFill>
                  <a:srgbClr val="103B63"/>
                </a:solidFill>
                <a:latin typeface="Calibri" panose="020F0502020204030204"/>
              </a:rPr>
              <a:t>ism</a:t>
            </a:r>
            <a:r>
              <a:rPr lang="nl-NL">
                <a:solidFill>
                  <a:srgbClr val="103B63"/>
                </a:solidFill>
                <a:latin typeface="Calibri" panose="020F0502020204030204"/>
              </a:rPr>
              <a:t> dijkversterking </a:t>
            </a:r>
            <a:r>
              <a:rPr lang="nl-NL" err="1">
                <a:solidFill>
                  <a:srgbClr val="103B63"/>
                </a:solidFill>
                <a:latin typeface="Calibri" panose="020F0502020204030204"/>
              </a:rPr>
              <a:t>olv</a:t>
            </a:r>
            <a:r>
              <a:rPr lang="nl-NL">
                <a:solidFill>
                  <a:srgbClr val="103B63"/>
                </a:solidFill>
                <a:latin typeface="Calibri" panose="020F0502020204030204"/>
              </a:rPr>
              <a:t> HHNK (DH)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nl-NL">
                <a:solidFill>
                  <a:srgbClr val="103B63"/>
                </a:solidFill>
                <a:latin typeface="Calibri" panose="020F0502020204030204"/>
              </a:rPr>
              <a:t>Vernieuwen en verplaatsen Moormanbrug (</a:t>
            </a:r>
            <a:r>
              <a:rPr lang="nl-NL" err="1">
                <a:solidFill>
                  <a:srgbClr val="103B63"/>
                </a:solidFill>
                <a:latin typeface="Calibri" panose="020F0502020204030204"/>
              </a:rPr>
              <a:t>Def</a:t>
            </a:r>
            <a:r>
              <a:rPr lang="nl-NL">
                <a:solidFill>
                  <a:srgbClr val="103B63"/>
                </a:solidFill>
                <a:latin typeface="Calibri" panose="020F0502020204030204"/>
              </a:rPr>
              <a:t>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nl-NL">
                <a:solidFill>
                  <a:srgbClr val="103B63"/>
                </a:solidFill>
                <a:latin typeface="Calibri" panose="020F0502020204030204"/>
              </a:rPr>
              <a:t>Ravelijnbrug (PNH)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en-US" err="1">
                <a:solidFill>
                  <a:srgbClr val="103B63"/>
                </a:solidFill>
                <a:latin typeface="Calibri" panose="020F0502020204030204"/>
              </a:rPr>
              <a:t>Herinrichting</a:t>
            </a:r>
            <a:r>
              <a:rPr lang="en-US">
                <a:solidFill>
                  <a:srgbClr val="103B63"/>
                </a:solidFill>
                <a:latin typeface="Calibri" panose="020F0502020204030204"/>
              </a:rPr>
              <a:t> trace </a:t>
            </a:r>
            <a:r>
              <a:rPr lang="en-US" err="1">
                <a:solidFill>
                  <a:srgbClr val="103B63"/>
                </a:solidFill>
                <a:latin typeface="Calibri" panose="020F0502020204030204"/>
              </a:rPr>
              <a:t>Nieuwe</a:t>
            </a:r>
            <a:r>
              <a:rPr lang="en-US">
                <a:solidFill>
                  <a:srgbClr val="103B63"/>
                </a:solidFill>
                <a:latin typeface="Calibri" panose="020F0502020204030204"/>
              </a:rPr>
              <a:t> Diep / </a:t>
            </a:r>
            <a:r>
              <a:rPr lang="en-US" err="1">
                <a:solidFill>
                  <a:srgbClr val="103B63"/>
                </a:solidFill>
                <a:latin typeface="Calibri" panose="020F0502020204030204"/>
              </a:rPr>
              <a:t>Nieuwe</a:t>
            </a:r>
            <a:r>
              <a:rPr lang="en-US">
                <a:solidFill>
                  <a:srgbClr val="103B63"/>
                </a:solidFill>
                <a:latin typeface="Calibri" panose="020F0502020204030204"/>
              </a:rPr>
              <a:t> Werk  (DH)</a:t>
            </a:r>
            <a:endParaRPr lang="nl-NL">
              <a:solidFill>
                <a:srgbClr val="103B63"/>
              </a:solidFill>
              <a:latin typeface="Calibri" panose="020F0502020204030204"/>
            </a:endParaRP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nl-NL">
                <a:solidFill>
                  <a:srgbClr val="103B63"/>
                </a:solidFill>
                <a:latin typeface="Calibri" panose="020F0502020204030204"/>
              </a:rPr>
              <a:t>Vaarroute Willemsoord (DH)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nl-NL">
                <a:solidFill>
                  <a:srgbClr val="103B63"/>
                </a:solidFill>
                <a:latin typeface="Calibri" panose="020F0502020204030204"/>
              </a:rPr>
              <a:t>Legering Buitenveld (</a:t>
            </a:r>
            <a:r>
              <a:rPr lang="nl-NL" err="1">
                <a:solidFill>
                  <a:srgbClr val="103B63"/>
                </a:solidFill>
                <a:latin typeface="Calibri" panose="020F0502020204030204"/>
              </a:rPr>
              <a:t>Def</a:t>
            </a:r>
            <a:r>
              <a:rPr lang="nl-NL">
                <a:solidFill>
                  <a:srgbClr val="103B63"/>
                </a:solidFill>
                <a:latin typeface="Calibri" panose="020F0502020204030204"/>
              </a:rPr>
              <a:t>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Onderzoek </a:t>
            </a: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Maritiem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 </a:t>
            </a: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Innovatiecentrum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 ‘</a:t>
            </a: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Paleis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’ (Def)</a:t>
            </a:r>
          </a:p>
          <a:p>
            <a:pPr marL="728663" lvl="2" indent="-385763">
              <a:lnSpc>
                <a:spcPct val="100000"/>
              </a:lnSpc>
              <a:buFont typeface="+mj-lt"/>
              <a:buAutoNum type="arabicPeriod"/>
            </a:pP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Uitwerking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 </a:t>
            </a: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toekomstperspectief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 </a:t>
            </a:r>
            <a:r>
              <a:rPr lang="en-US" i="1" err="1">
                <a:solidFill>
                  <a:srgbClr val="103B63"/>
                </a:solidFill>
                <a:latin typeface="Calibri" panose="020F0502020204030204"/>
              </a:rPr>
              <a:t>Luchthaven</a:t>
            </a:r>
            <a:r>
              <a:rPr lang="en-US" i="1">
                <a:solidFill>
                  <a:srgbClr val="103B63"/>
                </a:solidFill>
                <a:latin typeface="Calibri" panose="020F0502020204030204"/>
              </a:rPr>
              <a:t> DH</a:t>
            </a:r>
            <a:endParaRPr lang="nl-NL" i="1">
              <a:solidFill>
                <a:srgbClr val="103B63"/>
              </a:solidFill>
              <a:latin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nl-NL" sz="2400">
                <a:solidFill>
                  <a:srgbClr val="103B63"/>
                </a:solidFill>
                <a:latin typeface="Calibri" panose="020F0502020204030204"/>
              </a:rPr>
              <a:t>Samenstellen projectteams, start verkenningen, incl. uitwerken participatieplan</a:t>
            </a:r>
          </a:p>
          <a:p>
            <a:pPr marL="0" indent="0">
              <a:lnSpc>
                <a:spcPct val="100000"/>
              </a:lnSpc>
              <a:spcBef>
                <a:spcPts val="375"/>
              </a:spcBef>
              <a:buNone/>
            </a:pPr>
            <a:endParaRPr lang="nl-NL" sz="1950">
              <a:solidFill>
                <a:srgbClr val="103B63"/>
              </a:solidFill>
              <a:latin typeface="Calibri" panose="020F0502020204030204"/>
            </a:endParaRPr>
          </a:p>
          <a:p>
            <a:pPr lvl="1"/>
            <a:endParaRPr lang="nl-NL"/>
          </a:p>
          <a:p>
            <a:pPr lvl="1"/>
            <a:endParaRPr lang="nl-NL"/>
          </a:p>
          <a:p>
            <a:pPr lvl="1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BCCA3A-9430-04A0-C10B-FC7111CC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08" y="548680"/>
            <a:ext cx="4089919" cy="5985188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035698" y="2920483"/>
            <a:ext cx="6267627" cy="135293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8375" y="510401"/>
            <a:ext cx="10170367" cy="9941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err="1">
                <a:solidFill>
                  <a:srgbClr val="002060"/>
                </a:solidFill>
                <a:latin typeface="+mn-lt"/>
              </a:rPr>
              <a:t>Deelproject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verbreding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Havendijk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br>
              <a:rPr lang="en-US">
                <a:solidFill>
                  <a:srgbClr val="002060"/>
                </a:solidFill>
                <a:latin typeface="+mn-lt"/>
              </a:rPr>
            </a:br>
            <a:r>
              <a:rPr lang="en-US" sz="2100">
                <a:solidFill>
                  <a:srgbClr val="002060"/>
                </a:solidFill>
                <a:latin typeface="+mn-lt"/>
              </a:rPr>
              <a:t>(Gemeente Den Helder / HHNK)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998375" y="2001341"/>
            <a:ext cx="4885353" cy="4256955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02060"/>
                </a:solidFill>
              </a:rPr>
              <a:t>Binnen de </a:t>
            </a:r>
            <a:r>
              <a:rPr lang="en-US" err="1">
                <a:solidFill>
                  <a:srgbClr val="002060"/>
                </a:solidFill>
              </a:rPr>
              <a:t>dijkversterking</a:t>
            </a:r>
            <a:r>
              <a:rPr lang="en-US">
                <a:solidFill>
                  <a:srgbClr val="002060"/>
                </a:solidFill>
              </a:rPr>
              <a:t> van HHNK </a:t>
            </a:r>
            <a:r>
              <a:rPr lang="en-US" err="1">
                <a:solidFill>
                  <a:srgbClr val="002060"/>
                </a:solidFill>
              </a:rPr>
              <a:t>worden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kansen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vanuit</a:t>
            </a:r>
            <a:r>
              <a:rPr lang="en-US">
                <a:solidFill>
                  <a:srgbClr val="002060"/>
                </a:solidFill>
              </a:rPr>
              <a:t> het </a:t>
            </a:r>
            <a:r>
              <a:rPr lang="en-US" err="1">
                <a:solidFill>
                  <a:srgbClr val="002060"/>
                </a:solidFill>
              </a:rPr>
              <a:t>Maritiem</a:t>
            </a:r>
            <a:r>
              <a:rPr lang="en-US">
                <a:solidFill>
                  <a:srgbClr val="002060"/>
                </a:solidFill>
              </a:rPr>
              <a:t> Cluster </a:t>
            </a:r>
            <a:r>
              <a:rPr lang="en-US" err="1">
                <a:solidFill>
                  <a:srgbClr val="002060"/>
                </a:solidFill>
              </a:rPr>
              <a:t>verzilverd</a:t>
            </a:r>
            <a:r>
              <a:rPr lang="en-US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Vergroten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kaderuimte</a:t>
            </a:r>
            <a:endParaRPr lang="en-US">
              <a:solidFill>
                <a:srgbClr val="002060"/>
              </a:solidFill>
            </a:endParaRPr>
          </a:p>
          <a:p>
            <a:pPr lvl="1"/>
            <a:r>
              <a:rPr lang="en-US" err="1">
                <a:solidFill>
                  <a:srgbClr val="002060"/>
                </a:solidFill>
              </a:rPr>
              <a:t>Mogelijk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maken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verdiepen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zuidelijk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deel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Nieuwe</a:t>
            </a:r>
            <a:r>
              <a:rPr lang="en-US">
                <a:solidFill>
                  <a:srgbClr val="002060"/>
                </a:solidFill>
              </a:rPr>
              <a:t> Diep</a:t>
            </a:r>
          </a:p>
          <a:p>
            <a:r>
              <a:rPr lang="en-US">
                <a:solidFill>
                  <a:srgbClr val="002060"/>
                </a:solidFill>
              </a:rPr>
              <a:t>Status/planning: 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Samenwerkingsovereenkomst</a:t>
            </a:r>
            <a:r>
              <a:rPr lang="en-US">
                <a:solidFill>
                  <a:srgbClr val="002060"/>
                </a:solidFill>
              </a:rPr>
              <a:t> HHNK en Gemeente Den Helder </a:t>
            </a:r>
            <a:r>
              <a:rPr lang="en-US" err="1">
                <a:solidFill>
                  <a:srgbClr val="002060"/>
                </a:solidFill>
              </a:rPr>
              <a:t>getekend</a:t>
            </a:r>
            <a:r>
              <a:rPr lang="en-US">
                <a:solidFill>
                  <a:srgbClr val="002060"/>
                </a:solidFill>
              </a:rPr>
              <a:t>; </a:t>
            </a:r>
            <a:r>
              <a:rPr lang="en-US" err="1">
                <a:solidFill>
                  <a:srgbClr val="002060"/>
                </a:solidFill>
              </a:rPr>
              <a:t>opgenomen</a:t>
            </a:r>
            <a:r>
              <a:rPr lang="en-US">
                <a:solidFill>
                  <a:srgbClr val="002060"/>
                </a:solidFill>
              </a:rPr>
              <a:t> in </a:t>
            </a:r>
            <a:r>
              <a:rPr lang="en-US" err="1">
                <a:solidFill>
                  <a:srgbClr val="002060"/>
                </a:solidFill>
              </a:rPr>
              <a:t>begroting</a:t>
            </a:r>
            <a:r>
              <a:rPr lang="en-US">
                <a:solidFill>
                  <a:srgbClr val="002060"/>
                </a:solidFill>
              </a:rPr>
              <a:t> DH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Realisatie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vanaf</a:t>
            </a:r>
            <a:r>
              <a:rPr lang="en-US">
                <a:solidFill>
                  <a:srgbClr val="002060"/>
                </a:solidFill>
              </a:rPr>
              <a:t> 2026</a:t>
            </a:r>
          </a:p>
          <a:p>
            <a:endParaRPr lang="en-US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700">
              <a:solidFill>
                <a:srgbClr val="002060"/>
              </a:solidFill>
            </a:endParaRPr>
          </a:p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 Maritiem Cluster Den Helder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DD309-9DAD-4AE6-8FAA-8C3406565B6B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/>
          <p:cNvPicPr/>
          <p:nvPr/>
        </p:nvPicPr>
        <p:blipFill>
          <a:blip r:embed="rId3"/>
          <a:stretch>
            <a:fillRect/>
          </a:stretch>
        </p:blipFill>
        <p:spPr>
          <a:xfrm>
            <a:off x="6502730" y="2001342"/>
            <a:ext cx="4666012" cy="37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81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55" y="466745"/>
            <a:ext cx="10282335" cy="9941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err="1">
                <a:solidFill>
                  <a:srgbClr val="002060"/>
                </a:solidFill>
                <a:latin typeface="+mn-lt"/>
              </a:rPr>
              <a:t>Vernieuwen</a:t>
            </a:r>
            <a:r>
              <a:rPr lang="en-US">
                <a:solidFill>
                  <a:srgbClr val="002060"/>
                </a:solidFill>
                <a:latin typeface="+mn-lt"/>
              </a:rPr>
              <a:t> en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verplaatsen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Moormanbrug</a:t>
            </a:r>
            <a:br>
              <a:rPr lang="en-US" sz="2200">
                <a:solidFill>
                  <a:srgbClr val="002060"/>
                </a:solidFill>
                <a:latin typeface="+mn-lt"/>
              </a:rPr>
            </a:br>
            <a:r>
              <a:rPr lang="en-US" sz="2200">
                <a:solidFill>
                  <a:srgbClr val="002060"/>
                </a:solidFill>
                <a:latin typeface="+mn-lt"/>
              </a:rPr>
              <a:t>(Defensie)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933061" y="1844824"/>
            <a:ext cx="5206482" cy="4511526"/>
          </a:xfrm>
        </p:spPr>
        <p:txBody>
          <a:bodyPr>
            <a:normAutofit fontScale="85000" lnSpcReduction="10000"/>
          </a:bodyPr>
          <a:lstStyle/>
          <a:p>
            <a:r>
              <a:rPr lang="en-US" err="1">
                <a:solidFill>
                  <a:srgbClr val="002060"/>
                </a:solidFill>
              </a:rPr>
              <a:t>Doel</a:t>
            </a:r>
            <a:r>
              <a:rPr lang="en-US">
                <a:solidFill>
                  <a:srgbClr val="002060"/>
                </a:solidFill>
              </a:rPr>
              <a:t>: </a:t>
            </a:r>
            <a:r>
              <a:rPr lang="en-US" err="1">
                <a:solidFill>
                  <a:srgbClr val="002060"/>
                </a:solidFill>
              </a:rPr>
              <a:t>nieuwe</a:t>
            </a:r>
            <a:r>
              <a:rPr lang="en-US">
                <a:solidFill>
                  <a:srgbClr val="002060"/>
                </a:solidFill>
              </a:rPr>
              <a:t> en </a:t>
            </a:r>
            <a:r>
              <a:rPr lang="en-US" err="1">
                <a:solidFill>
                  <a:srgbClr val="002060"/>
                </a:solidFill>
              </a:rPr>
              <a:t>verplaatste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hoofdentree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Nieuwe</a:t>
            </a:r>
            <a:r>
              <a:rPr lang="en-US">
                <a:solidFill>
                  <a:srgbClr val="002060"/>
                </a:solidFill>
              </a:rPr>
              <a:t> Haven: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Waarborgen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toegang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Marinebasis</a:t>
            </a:r>
            <a:r>
              <a:rPr lang="en-US">
                <a:solidFill>
                  <a:srgbClr val="002060"/>
                </a:solidFill>
              </a:rPr>
              <a:t> door </a:t>
            </a:r>
            <a:r>
              <a:rPr lang="en-US" err="1">
                <a:solidFill>
                  <a:srgbClr val="002060"/>
                </a:solidFill>
              </a:rPr>
              <a:t>tijdige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vervanging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huidige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brug</a:t>
            </a:r>
            <a:endParaRPr lang="en-US">
              <a:solidFill>
                <a:srgbClr val="002060"/>
              </a:solidFill>
            </a:endParaRPr>
          </a:p>
          <a:p>
            <a:pPr lvl="1"/>
            <a:r>
              <a:rPr lang="en-US">
                <a:solidFill>
                  <a:srgbClr val="002060"/>
                </a:solidFill>
              </a:rPr>
              <a:t>Extra </a:t>
            </a:r>
            <a:r>
              <a:rPr lang="en-US" err="1">
                <a:solidFill>
                  <a:srgbClr val="002060"/>
                </a:solidFill>
              </a:rPr>
              <a:t>afmeercapaciteit</a:t>
            </a:r>
            <a:r>
              <a:rPr lang="en-US">
                <a:solidFill>
                  <a:srgbClr val="002060"/>
                </a:solidFill>
              </a:rPr>
              <a:t>  </a:t>
            </a:r>
          </a:p>
          <a:p>
            <a:pPr lvl="1"/>
            <a:r>
              <a:rPr lang="en-US">
                <a:solidFill>
                  <a:srgbClr val="002060"/>
                </a:solidFill>
              </a:rPr>
              <a:t>Benefits: </a:t>
            </a:r>
            <a:r>
              <a:rPr lang="en-US" err="1">
                <a:solidFill>
                  <a:srgbClr val="002060"/>
                </a:solidFill>
              </a:rPr>
              <a:t>betere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verkeersafwikkeling</a:t>
            </a:r>
            <a:r>
              <a:rPr lang="en-US">
                <a:solidFill>
                  <a:srgbClr val="002060"/>
                </a:solidFill>
              </a:rPr>
              <a:t> (in </a:t>
            </a:r>
            <a:r>
              <a:rPr lang="en-US" err="1">
                <a:solidFill>
                  <a:srgbClr val="002060"/>
                </a:solidFill>
              </a:rPr>
              <a:t>aansluiting</a:t>
            </a:r>
            <a:r>
              <a:rPr lang="en-US">
                <a:solidFill>
                  <a:srgbClr val="002060"/>
                </a:solidFill>
              </a:rPr>
              <a:t> op </a:t>
            </a:r>
            <a:r>
              <a:rPr lang="en-US" err="1">
                <a:solidFill>
                  <a:srgbClr val="002060"/>
                </a:solidFill>
              </a:rPr>
              <a:t>andere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maatregelen</a:t>
            </a:r>
            <a:r>
              <a:rPr lang="en-US">
                <a:solidFill>
                  <a:srgbClr val="002060"/>
                </a:solidFill>
              </a:rPr>
              <a:t>); </a:t>
            </a:r>
            <a:r>
              <a:rPr lang="en-US" err="1">
                <a:solidFill>
                  <a:srgbClr val="002060"/>
                </a:solidFill>
              </a:rPr>
              <a:t>afmeercapaciteit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civiele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zijde</a:t>
            </a:r>
            <a:r>
              <a:rPr lang="en-US">
                <a:solidFill>
                  <a:srgbClr val="002060"/>
                </a:solidFill>
              </a:rPr>
              <a:t> </a:t>
            </a:r>
          </a:p>
          <a:p>
            <a:pPr lvl="1"/>
            <a:endParaRPr lang="en-US">
              <a:solidFill>
                <a:srgbClr val="002060"/>
              </a:solidFill>
            </a:endParaRPr>
          </a:p>
          <a:p>
            <a:r>
              <a:rPr lang="en-US">
                <a:solidFill>
                  <a:srgbClr val="002060"/>
                </a:solidFill>
              </a:rPr>
              <a:t>Status/planning: 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Projectkaart</a:t>
            </a:r>
            <a:r>
              <a:rPr lang="en-US">
                <a:solidFill>
                  <a:srgbClr val="002060"/>
                </a:solidFill>
              </a:rPr>
              <a:t>: Q4/24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Projectvoorstel</a:t>
            </a:r>
            <a:r>
              <a:rPr lang="en-US">
                <a:solidFill>
                  <a:srgbClr val="002060"/>
                </a:solidFill>
              </a:rPr>
              <a:t> Q4/25 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Studiefase</a:t>
            </a:r>
            <a:r>
              <a:rPr lang="en-US">
                <a:solidFill>
                  <a:srgbClr val="002060"/>
                </a:solidFill>
              </a:rPr>
              <a:t> en </a:t>
            </a:r>
            <a:r>
              <a:rPr lang="en-US" err="1">
                <a:solidFill>
                  <a:srgbClr val="002060"/>
                </a:solidFill>
              </a:rPr>
              <a:t>aanbesteding</a:t>
            </a:r>
            <a:r>
              <a:rPr lang="en-US">
                <a:solidFill>
                  <a:srgbClr val="002060"/>
                </a:solidFill>
              </a:rPr>
              <a:t>: 2025 – 2030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Uitvoering</a:t>
            </a:r>
            <a:r>
              <a:rPr lang="en-US">
                <a:solidFill>
                  <a:srgbClr val="002060"/>
                </a:solidFill>
              </a:rPr>
              <a:t>: 2031 – 2032 (?)</a:t>
            </a:r>
          </a:p>
          <a:p>
            <a:pPr lvl="1"/>
            <a:endParaRPr lang="en-US">
              <a:solidFill>
                <a:srgbClr val="002060"/>
              </a:solidFill>
            </a:endParaRPr>
          </a:p>
          <a:p>
            <a:pPr lvl="1"/>
            <a:endParaRPr lang="en-US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700">
              <a:solidFill>
                <a:srgbClr val="002060"/>
              </a:solidFill>
            </a:endParaRPr>
          </a:p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 Maritiem Cluster Den Helder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DD309-9DAD-4AE6-8FAA-8C3406565B6B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79" y="1844824"/>
            <a:ext cx="4719465" cy="37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3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0BEFC19-F06D-59EF-FD34-7961C7C7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59" r="668" b="1405"/>
          <a:stretch/>
        </p:blipFill>
        <p:spPr>
          <a:xfrm>
            <a:off x="1173193" y="95249"/>
            <a:ext cx="9845614" cy="58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12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5069" y="417520"/>
            <a:ext cx="10161037" cy="9941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err="1">
                <a:solidFill>
                  <a:srgbClr val="002060"/>
                </a:solidFill>
                <a:latin typeface="+mn-lt"/>
              </a:rPr>
              <a:t>Deelproject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Ravelijnbrug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sz="2100">
                <a:solidFill>
                  <a:srgbClr val="002060"/>
                </a:solidFill>
                <a:latin typeface="+mn-lt"/>
              </a:rPr>
              <a:t>(</a:t>
            </a:r>
            <a:r>
              <a:rPr lang="en-US" sz="2100" err="1">
                <a:solidFill>
                  <a:srgbClr val="002060"/>
                </a:solidFill>
                <a:latin typeface="+mn-lt"/>
              </a:rPr>
              <a:t>Provincie</a:t>
            </a:r>
            <a:r>
              <a:rPr lang="en-US" sz="2100">
                <a:solidFill>
                  <a:srgbClr val="002060"/>
                </a:solidFill>
                <a:latin typeface="+mn-lt"/>
              </a:rPr>
              <a:t> N-H)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017037" y="1866124"/>
            <a:ext cx="4866691" cy="4371188"/>
          </a:xfrm>
        </p:spPr>
        <p:txBody>
          <a:bodyPr>
            <a:normAutofit fontScale="92500" lnSpcReduction="20000"/>
          </a:bodyPr>
          <a:lstStyle/>
          <a:p>
            <a:r>
              <a:rPr lang="en-US" err="1">
                <a:solidFill>
                  <a:srgbClr val="002060"/>
                </a:solidFill>
              </a:rPr>
              <a:t>Doel</a:t>
            </a:r>
            <a:r>
              <a:rPr lang="en-US">
                <a:solidFill>
                  <a:srgbClr val="002060"/>
                </a:solidFill>
              </a:rPr>
              <a:t> is </a:t>
            </a:r>
            <a:r>
              <a:rPr lang="en-US" err="1">
                <a:solidFill>
                  <a:srgbClr val="002060"/>
                </a:solidFill>
              </a:rPr>
              <a:t>leefbaarheid</a:t>
            </a:r>
            <a:r>
              <a:rPr lang="en-US">
                <a:solidFill>
                  <a:srgbClr val="002060"/>
                </a:solidFill>
              </a:rPr>
              <a:t> en </a:t>
            </a:r>
            <a:r>
              <a:rPr lang="en-US" err="1">
                <a:solidFill>
                  <a:srgbClr val="002060"/>
                </a:solidFill>
              </a:rPr>
              <a:t>bereikbaarheid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verbeteren</a:t>
            </a:r>
            <a:r>
              <a:rPr lang="en-US">
                <a:solidFill>
                  <a:srgbClr val="002060"/>
                </a:solidFill>
              </a:rPr>
              <a:t> met </a:t>
            </a:r>
            <a:r>
              <a:rPr lang="en-US" err="1">
                <a:solidFill>
                  <a:srgbClr val="002060"/>
                </a:solidFill>
              </a:rPr>
              <a:t>nieuwe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oververbinding</a:t>
            </a:r>
            <a:r>
              <a:rPr lang="en-US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Verkeersstromen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scheiden</a:t>
            </a:r>
            <a:r>
              <a:rPr lang="en-US">
                <a:solidFill>
                  <a:srgbClr val="002060"/>
                </a:solidFill>
              </a:rPr>
              <a:t>: </a:t>
            </a:r>
            <a:r>
              <a:rPr lang="en-US" err="1">
                <a:solidFill>
                  <a:srgbClr val="002060"/>
                </a:solidFill>
              </a:rPr>
              <a:t>betere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leefbaarheid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stad</a:t>
            </a:r>
            <a:r>
              <a:rPr lang="en-US">
                <a:solidFill>
                  <a:srgbClr val="002060"/>
                </a:solidFill>
              </a:rPr>
              <a:t> en </a:t>
            </a:r>
            <a:r>
              <a:rPr lang="en-US" err="1">
                <a:solidFill>
                  <a:srgbClr val="002060"/>
                </a:solidFill>
              </a:rPr>
              <a:t>bereikbaarheid</a:t>
            </a:r>
            <a:r>
              <a:rPr lang="en-US">
                <a:solidFill>
                  <a:srgbClr val="002060"/>
                </a:solidFill>
              </a:rPr>
              <a:t> haven, KM en Texel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Accommoderen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groei</a:t>
            </a:r>
            <a:r>
              <a:rPr lang="en-US">
                <a:solidFill>
                  <a:srgbClr val="002060"/>
                </a:solidFill>
              </a:rPr>
              <a:t> Den Helder en de KM</a:t>
            </a:r>
          </a:p>
          <a:p>
            <a:pPr lvl="1"/>
            <a:endParaRPr lang="en-US">
              <a:solidFill>
                <a:srgbClr val="002060"/>
              </a:solidFill>
            </a:endParaRPr>
          </a:p>
          <a:p>
            <a:r>
              <a:rPr lang="en-US">
                <a:solidFill>
                  <a:srgbClr val="002060"/>
                </a:solidFill>
              </a:rPr>
              <a:t>Status/planning: 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Variantenstudie</a:t>
            </a:r>
            <a:r>
              <a:rPr lang="en-US">
                <a:solidFill>
                  <a:srgbClr val="002060"/>
                </a:solidFill>
              </a:rPr>
              <a:t> in </a:t>
            </a:r>
            <a:r>
              <a:rPr lang="en-US" err="1">
                <a:solidFill>
                  <a:srgbClr val="002060"/>
                </a:solidFill>
              </a:rPr>
              <a:t>okt</a:t>
            </a:r>
            <a:r>
              <a:rPr lang="en-US">
                <a:solidFill>
                  <a:srgbClr val="002060"/>
                </a:solidFill>
              </a:rPr>
              <a:t>. </a:t>
            </a:r>
            <a:r>
              <a:rPr lang="en-US" err="1">
                <a:solidFill>
                  <a:srgbClr val="002060"/>
                </a:solidFill>
              </a:rPr>
              <a:t>gestart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besluit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varianten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medio</a:t>
            </a:r>
            <a:r>
              <a:rPr lang="en-US">
                <a:solidFill>
                  <a:srgbClr val="002060"/>
                </a:solidFill>
              </a:rPr>
              <a:t> 2025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Studie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aanbesteding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realisatie</a:t>
            </a:r>
            <a:r>
              <a:rPr lang="en-US">
                <a:solidFill>
                  <a:srgbClr val="002060"/>
                </a:solidFill>
              </a:rPr>
              <a:t>: </a:t>
            </a:r>
            <a:r>
              <a:rPr lang="en-US" err="1">
                <a:solidFill>
                  <a:srgbClr val="002060"/>
                </a:solidFill>
              </a:rPr>
              <a:t>ntb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 Maritiem Cluster Den Helder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DD309-9DAD-4AE6-8FAA-8C3406565B6B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2de5f8b0-c4b8-44f4-9b08-51c976cb5716@m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42" y="1866124"/>
            <a:ext cx="5069010" cy="34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8554616" y="5440987"/>
            <a:ext cx="1427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illustratie</a:t>
            </a:r>
            <a:endParaRPr kumimoji="0" lang="nl-NL" sz="135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2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276" y="118753"/>
            <a:ext cx="6543304" cy="142503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err="1">
                <a:solidFill>
                  <a:srgbClr val="002060"/>
                </a:solidFill>
                <a:latin typeface="+mn-lt"/>
              </a:rPr>
              <a:t>Deelproject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Herinrichting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Nieuwe</a:t>
            </a:r>
            <a:r>
              <a:rPr lang="en-US">
                <a:solidFill>
                  <a:srgbClr val="002060"/>
                </a:solidFill>
                <a:latin typeface="+mn-lt"/>
              </a:rPr>
              <a:t> Diep /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Nieuwe</a:t>
            </a:r>
            <a:r>
              <a:rPr lang="en-US">
                <a:solidFill>
                  <a:srgbClr val="002060"/>
                </a:solidFill>
                <a:latin typeface="+mn-lt"/>
              </a:rPr>
              <a:t> Werk </a:t>
            </a:r>
            <a:r>
              <a:rPr lang="en-US" sz="2100">
                <a:solidFill>
                  <a:srgbClr val="002060"/>
                </a:solidFill>
                <a:latin typeface="+mn-lt"/>
              </a:rPr>
              <a:t>(Gemeente Den Helder)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017036" y="1866124"/>
            <a:ext cx="5811275" cy="4490226"/>
          </a:xfrm>
        </p:spPr>
        <p:txBody>
          <a:bodyPr>
            <a:normAutofit fontScale="92500" lnSpcReduction="10000"/>
          </a:bodyPr>
          <a:lstStyle/>
          <a:p>
            <a:r>
              <a:rPr lang="en-US" err="1">
                <a:solidFill>
                  <a:srgbClr val="002060"/>
                </a:solidFill>
              </a:rPr>
              <a:t>Doel</a:t>
            </a:r>
            <a:r>
              <a:rPr lang="en-US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Herinrichting</a:t>
            </a:r>
            <a:r>
              <a:rPr lang="en-US">
                <a:solidFill>
                  <a:srgbClr val="002060"/>
                </a:solidFill>
              </a:rPr>
              <a:t> trace: </a:t>
            </a:r>
            <a:r>
              <a:rPr lang="en-US" err="1">
                <a:solidFill>
                  <a:srgbClr val="002060"/>
                </a:solidFill>
              </a:rPr>
              <a:t>aansluiting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Moormanbrug</a:t>
            </a:r>
            <a:r>
              <a:rPr lang="en-US">
                <a:solidFill>
                  <a:srgbClr val="002060"/>
                </a:solidFill>
              </a:rPr>
              <a:t> en </a:t>
            </a:r>
            <a:r>
              <a:rPr lang="en-US" err="1">
                <a:solidFill>
                  <a:srgbClr val="002060"/>
                </a:solidFill>
              </a:rPr>
              <a:t>Ravelijnbrug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veilige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verbinding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voetgangers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fietsers</a:t>
            </a:r>
            <a:r>
              <a:rPr lang="en-US">
                <a:solidFill>
                  <a:srgbClr val="002060"/>
                </a:solidFill>
              </a:rPr>
              <a:t>, (</a:t>
            </a:r>
            <a:r>
              <a:rPr lang="en-US" err="1">
                <a:solidFill>
                  <a:srgbClr val="002060"/>
                </a:solidFill>
              </a:rPr>
              <a:t>vracht</a:t>
            </a:r>
            <a:r>
              <a:rPr lang="en-US">
                <a:solidFill>
                  <a:srgbClr val="002060"/>
                </a:solidFill>
              </a:rPr>
              <a:t>)</a:t>
            </a:r>
            <a:r>
              <a:rPr lang="en-US" err="1">
                <a:solidFill>
                  <a:srgbClr val="002060"/>
                </a:solidFill>
              </a:rPr>
              <a:t>verkeer</a:t>
            </a:r>
            <a:endParaRPr lang="en-US">
              <a:solidFill>
                <a:srgbClr val="002060"/>
              </a:solidFill>
            </a:endParaRPr>
          </a:p>
          <a:p>
            <a:pPr lvl="1"/>
            <a:r>
              <a:rPr lang="en-US">
                <a:solidFill>
                  <a:srgbClr val="002060"/>
                </a:solidFill>
              </a:rPr>
              <a:t>Basis </a:t>
            </a:r>
            <a:r>
              <a:rPr lang="en-US" err="1">
                <a:solidFill>
                  <a:srgbClr val="002060"/>
                </a:solidFill>
              </a:rPr>
              <a:t>leggen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voor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gebiedsontwikkeling</a:t>
            </a:r>
            <a:r>
              <a:rPr lang="en-US">
                <a:solidFill>
                  <a:srgbClr val="002060"/>
                </a:solidFill>
              </a:rPr>
              <a:t>: </a:t>
            </a:r>
            <a:r>
              <a:rPr lang="en-US" err="1">
                <a:solidFill>
                  <a:srgbClr val="002060"/>
                </a:solidFill>
              </a:rPr>
              <a:t>Omgevingsplan</a:t>
            </a:r>
            <a:endParaRPr lang="en-US">
              <a:solidFill>
                <a:srgbClr val="002060"/>
              </a:solidFill>
            </a:endParaRPr>
          </a:p>
          <a:p>
            <a:pPr lvl="1"/>
            <a:endParaRPr lang="en-US">
              <a:solidFill>
                <a:srgbClr val="002060"/>
              </a:solidFill>
            </a:endParaRPr>
          </a:p>
          <a:p>
            <a:r>
              <a:rPr lang="en-US">
                <a:solidFill>
                  <a:srgbClr val="002060"/>
                </a:solidFill>
              </a:rPr>
              <a:t>Status/planning: 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Bestuursopdracht</a:t>
            </a:r>
            <a:r>
              <a:rPr lang="en-US">
                <a:solidFill>
                  <a:srgbClr val="002060"/>
                </a:solidFill>
              </a:rPr>
              <a:t> op 12 </a:t>
            </a:r>
            <a:r>
              <a:rPr lang="en-US" err="1">
                <a:solidFill>
                  <a:srgbClr val="002060"/>
                </a:solidFill>
              </a:rPr>
              <a:t>nov.</a:t>
            </a:r>
            <a:r>
              <a:rPr lang="en-US">
                <a:solidFill>
                  <a:srgbClr val="002060"/>
                </a:solidFill>
              </a:rPr>
              <a:t> door college B&amp;W </a:t>
            </a:r>
            <a:r>
              <a:rPr lang="en-US" err="1">
                <a:solidFill>
                  <a:srgbClr val="002060"/>
                </a:solidFill>
              </a:rPr>
              <a:t>goedgekeurd</a:t>
            </a:r>
            <a:endParaRPr lang="en-US">
              <a:solidFill>
                <a:srgbClr val="002060"/>
              </a:solidFill>
            </a:endParaRPr>
          </a:p>
          <a:p>
            <a:pPr lvl="1"/>
            <a:r>
              <a:rPr lang="en-US" err="1">
                <a:solidFill>
                  <a:srgbClr val="002060"/>
                </a:solidFill>
              </a:rPr>
              <a:t>Projectteam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samengesteld</a:t>
            </a:r>
            <a:r>
              <a:rPr lang="en-US">
                <a:solidFill>
                  <a:srgbClr val="002060"/>
                </a:solidFill>
              </a:rPr>
              <a:t>, incl. Texel</a:t>
            </a:r>
          </a:p>
          <a:p>
            <a:pPr lvl="1"/>
            <a:r>
              <a:rPr lang="en-US" err="1">
                <a:solidFill>
                  <a:srgbClr val="002060"/>
                </a:solidFill>
              </a:rPr>
              <a:t>Gestart</a:t>
            </a:r>
            <a:r>
              <a:rPr lang="en-US">
                <a:solidFill>
                  <a:srgbClr val="002060"/>
                </a:solidFill>
              </a:rPr>
              <a:t> met </a:t>
            </a:r>
            <a:r>
              <a:rPr lang="en-US" err="1">
                <a:solidFill>
                  <a:srgbClr val="002060"/>
                </a:solidFill>
              </a:rPr>
              <a:t>opstellen</a:t>
            </a:r>
            <a:r>
              <a:rPr lang="en-US">
                <a:solidFill>
                  <a:srgbClr val="002060"/>
                </a:solidFill>
              </a:rPr>
              <a:t> PVA, incl. </a:t>
            </a:r>
            <a:r>
              <a:rPr lang="en-US" err="1">
                <a:solidFill>
                  <a:srgbClr val="002060"/>
                </a:solidFill>
              </a:rPr>
              <a:t>participatieplan</a:t>
            </a:r>
            <a:r>
              <a:rPr lang="en-US">
                <a:solidFill>
                  <a:srgbClr val="002060"/>
                </a:solidFill>
              </a:rPr>
              <a:t> NDNW/</a:t>
            </a:r>
            <a:r>
              <a:rPr lang="en-US" err="1">
                <a:solidFill>
                  <a:srgbClr val="002060"/>
                </a:solidFill>
              </a:rPr>
              <a:t>beide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bruggen</a:t>
            </a:r>
            <a:endParaRPr lang="en-US">
              <a:solidFill>
                <a:srgbClr val="002060"/>
              </a:solidFill>
            </a:endParaRPr>
          </a:p>
          <a:p>
            <a:pPr lvl="1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 Maritiem Cluster Den Helder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DD309-9DAD-4AE6-8FAA-8C3406565B6B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kaart, tekst, atlas&#10;&#10;Automatisch gegenereerde beschrijving"/>
          <p:cNvPicPr/>
          <p:nvPr/>
        </p:nvPicPr>
        <p:blipFill>
          <a:blip r:embed="rId3"/>
          <a:stretch>
            <a:fillRect/>
          </a:stretch>
        </p:blipFill>
        <p:spPr>
          <a:xfrm>
            <a:off x="8025586" y="74658"/>
            <a:ext cx="3913228" cy="66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al 14">
            <a:extLst>
              <a:ext uri="{FF2B5EF4-FFF2-40B4-BE49-F238E27FC236}">
                <a16:creationId xmlns:a16="http://schemas.microsoft.com/office/drawing/2014/main" id="{7AC227D6-8F86-1F63-0F9A-8067837ABF30}"/>
              </a:ext>
            </a:extLst>
          </p:cNvPr>
          <p:cNvSpPr/>
          <p:nvPr/>
        </p:nvSpPr>
        <p:spPr>
          <a:xfrm>
            <a:off x="3827185" y="2116823"/>
            <a:ext cx="1211516" cy="4555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D2344322-B8A7-45C4-466A-5915652CD254}"/>
              </a:ext>
            </a:extLst>
          </p:cNvPr>
          <p:cNvSpPr/>
          <p:nvPr/>
        </p:nvSpPr>
        <p:spPr>
          <a:xfrm>
            <a:off x="1974278" y="2046729"/>
            <a:ext cx="1211516" cy="4546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7854E64F-F930-144F-5AC6-D3E6AD5A1728}"/>
              </a:ext>
            </a:extLst>
          </p:cNvPr>
          <p:cNvSpPr/>
          <p:nvPr/>
        </p:nvSpPr>
        <p:spPr>
          <a:xfrm>
            <a:off x="5665533" y="2046728"/>
            <a:ext cx="1211516" cy="4555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47E4A28-426F-0447-7F53-5161ECFF2606}"/>
              </a:ext>
            </a:extLst>
          </p:cNvPr>
          <p:cNvSpPr txBox="1"/>
          <p:nvPr/>
        </p:nvSpPr>
        <p:spPr>
          <a:xfrm>
            <a:off x="2082060" y="1540742"/>
            <a:ext cx="1034314" cy="36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Defensie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FFCFC4B-53A0-F9F3-E736-11C249E767ED}"/>
              </a:ext>
            </a:extLst>
          </p:cNvPr>
          <p:cNvSpPr txBox="1"/>
          <p:nvPr/>
        </p:nvSpPr>
        <p:spPr>
          <a:xfrm>
            <a:off x="3806887" y="1541891"/>
            <a:ext cx="1328506" cy="64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Gemeente Den Helder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8C35193-3E88-2002-F97B-1FC3AAB1D5D0}"/>
              </a:ext>
            </a:extLst>
          </p:cNvPr>
          <p:cNvSpPr txBox="1"/>
          <p:nvPr/>
        </p:nvSpPr>
        <p:spPr>
          <a:xfrm>
            <a:off x="5847240" y="1494087"/>
            <a:ext cx="1197367" cy="64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Provincie</a:t>
            </a: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N-H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E24CD67-00A4-80C8-81CF-CFB337BE37EB}"/>
              </a:ext>
            </a:extLst>
          </p:cNvPr>
          <p:cNvSpPr/>
          <p:nvPr/>
        </p:nvSpPr>
        <p:spPr>
          <a:xfrm>
            <a:off x="1268384" y="4938232"/>
            <a:ext cx="6912768" cy="6413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Besluitvorming</a:t>
            </a: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B8794463-4F74-86F8-8179-8E1EB0224C1B}"/>
              </a:ext>
            </a:extLst>
          </p:cNvPr>
          <p:cNvSpPr/>
          <p:nvPr/>
        </p:nvSpPr>
        <p:spPr>
          <a:xfrm>
            <a:off x="1305698" y="3387436"/>
            <a:ext cx="6912768" cy="6413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Communicatie &amp; </a:t>
            </a:r>
            <a:r>
              <a:rPr kumimoji="0" lang="en-US" sz="1781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participatie</a:t>
            </a: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BEEE8E50-DD6D-EE12-7149-DC4659EE3ACD}"/>
              </a:ext>
            </a:extLst>
          </p:cNvPr>
          <p:cNvSpPr/>
          <p:nvPr/>
        </p:nvSpPr>
        <p:spPr>
          <a:xfrm>
            <a:off x="1268384" y="4151919"/>
            <a:ext cx="6912768" cy="6413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1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Onderzoeken</a:t>
            </a: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RO, </a:t>
            </a:r>
            <a:r>
              <a:rPr kumimoji="0" lang="en-US" sz="1781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vergunningen</a:t>
            </a:r>
            <a:r>
              <a:rPr kumimoji="0" lang="en-US" sz="17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7234" y="295750"/>
            <a:ext cx="10161037" cy="9941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+mn-lt"/>
              </a:rPr>
              <a:t>Preview: hoe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gaan</a:t>
            </a:r>
            <a:r>
              <a:rPr lang="en-US">
                <a:solidFill>
                  <a:srgbClr val="002060"/>
                </a:solidFill>
                <a:latin typeface="+mn-lt"/>
              </a:rPr>
              <a:t> we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dat</a:t>
            </a:r>
            <a:r>
              <a:rPr lang="en-US">
                <a:solidFill>
                  <a:srgbClr val="002060"/>
                </a:solidFill>
                <a:latin typeface="+mn-lt"/>
              </a:rPr>
              <a:t>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organiseren</a:t>
            </a:r>
            <a:r>
              <a:rPr lang="en-US">
                <a:solidFill>
                  <a:srgbClr val="002060"/>
                </a:solidFill>
                <a:latin typeface="+mn-lt"/>
              </a:rPr>
              <a:t>?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9060024" y="1782147"/>
            <a:ext cx="3004458" cy="200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Wanneer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bij u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terug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Participatieplan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naar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verwachting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gereed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1e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kwartaal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‘25</a:t>
            </a:r>
            <a:endParaRPr kumimoji="0" lang="nl-NL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181152" y="2182323"/>
            <a:ext cx="3750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 Maritiem Cluster Den Helder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DD309-9DAD-4AE6-8FAA-8C3406565B6B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20" y="372997"/>
            <a:ext cx="3869870" cy="12418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05070" y="1802796"/>
            <a:ext cx="10076620" cy="4140804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 err="1">
                <a:solidFill>
                  <a:srgbClr val="002060"/>
                </a:solidFill>
              </a:rPr>
              <a:t>Zie</a:t>
            </a:r>
            <a:r>
              <a:rPr lang="en-US">
                <a:solidFill>
                  <a:srgbClr val="002060"/>
                </a:solidFill>
              </a:rPr>
              <a:t>:</a:t>
            </a:r>
          </a:p>
          <a:p>
            <a:pPr marL="342900" lvl="1" indent="0">
              <a:buNone/>
            </a:pPr>
            <a:r>
              <a:rPr lang="en-US" sz="1900">
                <a:solidFill>
                  <a:srgbClr val="002060"/>
                </a:solidFill>
                <a:hlinkClick r:id="rId4"/>
              </a:rPr>
              <a:t>www.denhelder.nl/Onderwerpen/Actueel/Projecten/Ontwikkeling_Maritiem_cluste</a:t>
            </a:r>
            <a:r>
              <a:rPr lang="en-US" sz="1600">
                <a:solidFill>
                  <a:srgbClr val="002060"/>
                </a:solidFill>
                <a:hlinkClick r:id="rId4"/>
              </a:rPr>
              <a:t>r</a:t>
            </a:r>
            <a:endParaRPr lang="en-US" sz="1600">
              <a:solidFill>
                <a:srgbClr val="002060"/>
              </a:solidFill>
            </a:endParaRPr>
          </a:p>
          <a:p>
            <a:endParaRPr lang="en-US"/>
          </a:p>
          <a:p>
            <a:r>
              <a:rPr lang="en-US" err="1"/>
              <a:t>Nieuwsbrief</a:t>
            </a:r>
            <a:r>
              <a:rPr lang="en-US"/>
              <a:t>: </a:t>
            </a:r>
            <a:r>
              <a:rPr lang="nl-NL"/>
              <a:t> </a:t>
            </a:r>
            <a:r>
              <a:rPr lang="nl-NL" u="sng">
                <a:hlinkClick r:id="rId5"/>
              </a:rPr>
              <a:t>ontwerp-maritiem-cluster@noord-holland.nl</a:t>
            </a:r>
            <a:endParaRPr lang="nl-NL"/>
          </a:p>
          <a:p>
            <a:endParaRPr lang="en-US"/>
          </a:p>
          <a:p>
            <a:r>
              <a:rPr lang="en-US" err="1"/>
              <a:t>Linkedin</a:t>
            </a:r>
            <a:r>
              <a:rPr lang="en-US"/>
              <a:t>: </a:t>
            </a:r>
            <a:r>
              <a:rPr lang="nl-NL"/>
              <a:t> </a:t>
            </a:r>
            <a:r>
              <a:rPr lang="nl-NL" u="sng">
                <a:hlinkClick r:id="rId6"/>
              </a:rPr>
              <a:t>https://www.linkedin.com/showcase/maritiem-cluster-den-helder</a:t>
            </a:r>
            <a:r>
              <a:rPr lang="nl-NL"/>
              <a:t>.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05070" y="372997"/>
            <a:ext cx="5561044" cy="12418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+mn-lt"/>
              </a:rPr>
              <a:t>Meer </a:t>
            </a:r>
            <a:r>
              <a:rPr lang="en-US" err="1">
                <a:solidFill>
                  <a:srgbClr val="002060"/>
                </a:solidFill>
                <a:latin typeface="+mn-lt"/>
              </a:rPr>
              <a:t>weten</a:t>
            </a:r>
            <a:r>
              <a:rPr lang="en-US">
                <a:solidFill>
                  <a:srgbClr val="002060"/>
                </a:solidFill>
                <a:latin typeface="+mn-lt"/>
              </a:rPr>
              <a:t>?</a:t>
            </a:r>
            <a:endParaRPr lang="nl-NL" sz="210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366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">
            <a:extLst>
              <a:ext uri="{FF2B5EF4-FFF2-40B4-BE49-F238E27FC236}">
                <a16:creationId xmlns:a16="http://schemas.microsoft.com/office/drawing/2014/main" id="{5F7E2CA8-89B1-166F-90E9-4BF8879E09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25100" r="10856" b="-1"/>
          <a:stretch/>
        </p:blipFill>
        <p:spPr bwMode="auto">
          <a:xfrm>
            <a:off x="0" y="1"/>
            <a:ext cx="12192000" cy="61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F6D46B-90C2-DA46-D577-EB0A0DBD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987" y="3203866"/>
            <a:ext cx="7074567" cy="856520"/>
          </a:xfrm>
        </p:spPr>
        <p:txBody>
          <a:bodyPr>
            <a:normAutofit/>
          </a:bodyPr>
          <a:lstStyle/>
          <a:p>
            <a:pPr algn="ctr"/>
            <a:r>
              <a:rPr lang="nl-NL" sz="4400" i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Vragen, opmerkingen?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757358-A751-6FD5-4B03-653E7EE44C81}"/>
              </a:ext>
            </a:extLst>
          </p:cNvPr>
          <p:cNvSpPr txBox="1"/>
          <p:nvPr/>
        </p:nvSpPr>
        <p:spPr>
          <a:xfrm>
            <a:off x="1524001" y="6145296"/>
            <a:ext cx="1276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Foto: Ilse </a:t>
            </a:r>
            <a:r>
              <a:rPr lang="en-US" sz="1200" err="1">
                <a:solidFill>
                  <a:prstClr val="white"/>
                </a:solidFill>
                <a:latin typeface="Calibri"/>
              </a:rPr>
              <a:t>Kootkar</a:t>
            </a:r>
            <a:endParaRPr lang="nl-NL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EFFA5-69F0-3FE4-7CD7-E70536D0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Waar?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C6048C7-F574-4523-38BC-401A7756D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965" y="234794"/>
            <a:ext cx="4911985" cy="56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5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clipart, diagram, tekening&#10;&#10;Automatisch gegenereerde beschrijving">
            <a:extLst>
              <a:ext uri="{FF2B5EF4-FFF2-40B4-BE49-F238E27FC236}">
                <a16:creationId xmlns:a16="http://schemas.microsoft.com/office/drawing/2014/main" id="{6D9C8AA8-38CF-4C67-94D4-6BCB31DA5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19"/>
          <a:stretch/>
        </p:blipFill>
        <p:spPr>
          <a:xfrm>
            <a:off x="919991" y="63453"/>
            <a:ext cx="5642733" cy="6645774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BA12D96-66F3-244F-58E7-9B6AD44BB13A}"/>
              </a:ext>
            </a:extLst>
          </p:cNvPr>
          <p:cNvSpPr txBox="1"/>
          <p:nvPr/>
        </p:nvSpPr>
        <p:spPr>
          <a:xfrm>
            <a:off x="8486864" y="2526654"/>
            <a:ext cx="2030135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mei 2024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133834B-25FA-9754-460C-574CB7A821A5}"/>
              </a:ext>
            </a:extLst>
          </p:cNvPr>
          <p:cNvSpPr txBox="1"/>
          <p:nvPr/>
        </p:nvSpPr>
        <p:spPr>
          <a:xfrm>
            <a:off x="8486863" y="4033539"/>
            <a:ext cx="2030135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oktober 2024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D23D8B5-D3B7-D28A-10B9-DF642F578D94}"/>
              </a:ext>
            </a:extLst>
          </p:cNvPr>
          <p:cNvSpPr txBox="1"/>
          <p:nvPr/>
        </p:nvSpPr>
        <p:spPr>
          <a:xfrm>
            <a:off x="8486863" y="5419120"/>
            <a:ext cx="218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 Februari 2025 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C27BE59-4D2F-C8BE-7446-A6F51E943C9E}"/>
              </a:ext>
            </a:extLst>
          </p:cNvPr>
          <p:cNvCxnSpPr/>
          <p:nvPr/>
        </p:nvCxnSpPr>
        <p:spPr>
          <a:xfrm flipH="1">
            <a:off x="6171501" y="2715405"/>
            <a:ext cx="21475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1D24A6E-0B30-5618-79F1-3213E4C69281}"/>
              </a:ext>
            </a:extLst>
          </p:cNvPr>
          <p:cNvCxnSpPr>
            <a:cxnSpLocks/>
          </p:cNvCxnSpPr>
          <p:nvPr/>
        </p:nvCxnSpPr>
        <p:spPr>
          <a:xfrm flipH="1">
            <a:off x="6800675" y="4222290"/>
            <a:ext cx="15184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B3170AB-FA51-DE6D-1132-60B24DE3B0B3}"/>
              </a:ext>
            </a:extLst>
          </p:cNvPr>
          <p:cNvCxnSpPr>
            <a:cxnSpLocks/>
          </p:cNvCxnSpPr>
          <p:nvPr/>
        </p:nvCxnSpPr>
        <p:spPr>
          <a:xfrm flipH="1">
            <a:off x="7257184" y="5607872"/>
            <a:ext cx="11255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25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1A51E-6C1E-54DB-BDFF-04501CBA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Participatieproces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3762555-2FD8-AA12-0257-30919255B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671" y="3289514"/>
            <a:ext cx="3427218" cy="25717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1A571B-011A-3B2C-9D88-8FACC6245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561" y="3289514"/>
            <a:ext cx="3593353" cy="2695576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A3A3ECE-B428-FF80-6157-35B698FE1A37}"/>
              </a:ext>
            </a:extLst>
          </p:cNvPr>
          <p:cNvSpPr txBox="1">
            <a:spLocks/>
          </p:cNvSpPr>
          <p:nvPr/>
        </p:nvSpPr>
        <p:spPr>
          <a:xfrm>
            <a:off x="1016000" y="1296000"/>
            <a:ext cx="10820400" cy="45259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Kennisgeving Voornemen en Participatie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Inloopbijeenkomst 23 november 2023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Inloopbijeenkomst 5 september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Diverse stakeholdergesprekken </a:t>
            </a:r>
          </a:p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F89AD1-24FE-085A-40E6-49A9F134E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0" b="15107"/>
          <a:stretch/>
        </p:blipFill>
        <p:spPr>
          <a:xfrm>
            <a:off x="9279779" y="279614"/>
            <a:ext cx="27192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CE42A-F25F-67CA-3C95-7E677B9A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97611"/>
            <a:ext cx="8115300" cy="856520"/>
          </a:xfrm>
        </p:spPr>
        <p:txBody>
          <a:bodyPr>
            <a:normAutofit/>
          </a:bodyPr>
          <a:lstStyle/>
          <a:p>
            <a:r>
              <a:rPr lang="nl-NL">
                <a:latin typeface="Verdana"/>
                <a:ea typeface="Verdana"/>
              </a:rPr>
              <a:t>Visafslag I,II,III </a:t>
            </a:r>
            <a:br>
              <a:rPr lang="nl-NL">
                <a:latin typeface="Verdana"/>
                <a:ea typeface="Verdana"/>
              </a:rPr>
            </a:br>
            <a:r>
              <a:rPr lang="nl-NL" sz="2000">
                <a:latin typeface="Verdana"/>
                <a:ea typeface="Verdana"/>
              </a:rPr>
              <a:t>(tegenover </a:t>
            </a:r>
            <a:r>
              <a:rPr lang="nl-NL" sz="2000"/>
              <a:t>voormalige Zeevaart school)</a:t>
            </a:r>
            <a:r>
              <a:rPr lang="nl-NL" sz="2000">
                <a:latin typeface="Verdana"/>
                <a:ea typeface="Verdana"/>
              </a:rPr>
              <a:t> </a:t>
            </a:r>
            <a:endParaRPr lang="nl-NL" sz="200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4C37D3C-9344-B170-EC1B-0CDB6E535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0701" y="2410206"/>
            <a:ext cx="2597121" cy="34628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5FBE5EC-E6A7-7746-E789-A051EE2B6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094" y="2410206"/>
            <a:ext cx="2597121" cy="34716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0479A0-FDDF-6086-B4AE-37A30B9FC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7"/>
          <a:stretch/>
        </p:blipFill>
        <p:spPr>
          <a:xfrm>
            <a:off x="7971934" y="2410206"/>
            <a:ext cx="2429367" cy="34716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8269246-6960-6653-A665-567F3F2EC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806" y="61862"/>
            <a:ext cx="1680769" cy="1944289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33FB026-0CF5-7D7A-661A-369A2B78C331}"/>
              </a:ext>
            </a:extLst>
          </p:cNvPr>
          <p:cNvCxnSpPr/>
          <p:nvPr/>
        </p:nvCxnSpPr>
        <p:spPr>
          <a:xfrm flipV="1">
            <a:off x="7824132" y="306001"/>
            <a:ext cx="662730" cy="1386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C2DEECF1-A1B9-DDFF-DD81-724CA729BD16}"/>
              </a:ext>
            </a:extLst>
          </p:cNvPr>
          <p:cNvSpPr txBox="1"/>
          <p:nvPr/>
        </p:nvSpPr>
        <p:spPr>
          <a:xfrm>
            <a:off x="2202111" y="1179558"/>
            <a:ext cx="473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buiten- en binnenwaartse stabiliteit is niet voldoende</a:t>
            </a:r>
          </a:p>
        </p:txBody>
      </p:sp>
    </p:spTree>
    <p:extLst>
      <p:ext uri="{BB962C8B-B14F-4D97-AF65-F5344CB8AC3E}">
        <p14:creationId xmlns:p14="http://schemas.microsoft.com/office/powerpoint/2010/main" val="34901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7FD14-CF5D-6EE9-A19A-E1F32325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96" y="133165"/>
            <a:ext cx="8871433" cy="545347"/>
          </a:xfrm>
        </p:spPr>
        <p:txBody>
          <a:bodyPr>
            <a:normAutofit/>
          </a:bodyPr>
          <a:lstStyle/>
          <a:p>
            <a:r>
              <a:rPr lang="nl-NL">
                <a:latin typeface="Verdana"/>
                <a:ea typeface="Verdana"/>
              </a:rPr>
              <a:t>Voorkeursalternatief Visafslag: Afsluitende laag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8EED3F-CC5B-DAC2-A1C9-654D1F6E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78513"/>
            <a:ext cx="11065770" cy="23859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AAA7957-586E-487E-2F10-5E15FE6C5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3381269"/>
            <a:ext cx="1125627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2E35F-B408-B9AA-A85E-4529D4CE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Waarom dit voorkeursalternatief?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0B5989-2B75-948F-1ACC-52DBFB378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Deze oplossing is het minst ingrijpend en heeft de minste overlast als het gaat om de uitvoering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Deze oplossing kan eenvoudig uitgebreid worden en staat toekomstige ontwikkelingen vanuit het Maritiem Cluster niet in de weg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We blijven aan de buitenzijde van de dijk</a:t>
            </a:r>
          </a:p>
          <a:p>
            <a:r>
              <a:rPr lang="nl-NL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We hebben met deze oplossing weinig ‘extra’ ruimte nodig 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B840D5-F92A-4162-288F-16901C2F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924" y="2733675"/>
            <a:ext cx="2366676" cy="315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HNK_powerpoint-standaard2 opzet" id="{4413AFF5-DC65-074F-81D6-077BAEDFF985}" vid="{C9F85A44-71DD-454B-880D-83EA1B46568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19A9969D1014D88E22DF23C490F25" ma:contentTypeVersion="31" ma:contentTypeDescription="Een nieuw document maken." ma:contentTypeScope="" ma:versionID="27408401c76ae462df71cb45594573af">
  <xsd:schema xmlns:xsd="http://www.w3.org/2001/XMLSchema" xmlns:xs="http://www.w3.org/2001/XMLSchema" xmlns:p="http://schemas.microsoft.com/office/2006/metadata/properties" xmlns:ns1="http://schemas.microsoft.com/sharepoint/v3" xmlns:ns2="50bd7b6c-278f-4085-b58b-8f8be0ea259b" xmlns:ns3="http://schemas.microsoft.com/sharepoint/v3/fields" xmlns:ns4="http://schemas.microsoft.com/sharepoint/v4" xmlns:ns5="5a407f56-5d12-4527-81a8-5636326525fd" xmlns:ns6="fe1d9f7e-4ad7-4aba-b26a-0f2591ce8afc" xmlns:ns7="71ec8d19-98b7-402e-8633-fdb8dbe2355c" targetNamespace="http://schemas.microsoft.com/office/2006/metadata/properties" ma:root="true" ma:fieldsID="2a9b852fe416558e4735835fdc4ef2bb" ns1:_="" ns2:_="" ns3:_="" ns4:_="" ns5:_="" ns6:_="" ns7:_="">
    <xsd:import namespace="http://schemas.microsoft.com/sharepoint/v3"/>
    <xsd:import namespace="50bd7b6c-278f-4085-b58b-8f8be0ea259b"/>
    <xsd:import namespace="http://schemas.microsoft.com/sharepoint/v3/fields"/>
    <xsd:import namespace="http://schemas.microsoft.com/sharepoint/v4"/>
    <xsd:import namespace="5a407f56-5d12-4527-81a8-5636326525fd"/>
    <xsd:import namespace="fe1d9f7e-4ad7-4aba-b26a-0f2591ce8afc"/>
    <xsd:import namespace="71ec8d19-98b7-402e-8633-fdb8dbe2355c"/>
    <xsd:element name="properties">
      <xsd:complexType>
        <xsd:sequence>
          <xsd:element name="documentManagement">
            <xsd:complexType>
              <xsd:all>
                <xsd:element ref="ns2:Dossiernummer" minOccurs="0"/>
                <xsd:element ref="ns3:_Status" minOccurs="0"/>
                <xsd:element ref="ns2:PMW-rol" minOccurs="0"/>
                <xsd:element ref="ns2:Taakveld" minOccurs="0"/>
                <xsd:element ref="ns4:IconOverlay" minOccurs="0"/>
                <xsd:element ref="ns1:RoutingTargetFolder" minOccurs="0"/>
                <xsd:element ref="ns5:Corsanummer" minOccurs="0"/>
                <xsd:element ref="ns5:Project" minOccurs="0"/>
                <xsd:element ref="ns6:MediaServiceMetadata" minOccurs="0"/>
                <xsd:element ref="ns6:MediaServiceFastMetadata" minOccurs="0"/>
                <xsd:element ref="ns6:MediaServiceObjectDetectorVersions" minOccurs="0"/>
                <xsd:element ref="ns7:SharedWithUsers" minOccurs="0"/>
                <xsd:element ref="ns7:SharedWithDetails" minOccurs="0"/>
                <xsd:element ref="ns6:MediaServiceSearchProperties" minOccurs="0"/>
                <xsd:element ref="ns6:lcf76f155ced4ddcb4097134ff3c332f" minOccurs="0"/>
                <xsd:element ref="ns7:TaxCatchAll" minOccurs="0"/>
                <xsd:element ref="ns6:MediaServiceDateTaken" minOccurs="0"/>
                <xsd:element ref="ns6:MediaServiceOCR" minOccurs="0"/>
                <xsd:element ref="ns6:MediaServiceGenerationTime" minOccurs="0"/>
                <xsd:element ref="ns6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TargetFolder" ma:index="13" nillable="true" ma:displayName="Doelmap" ma:description="Test" ma:hidden="true" ma:internalName="RoutingTargetFold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d7b6c-278f-4085-b58b-8f8be0ea259b" elementFormDefault="qualified">
    <xsd:import namespace="http://schemas.microsoft.com/office/2006/documentManagement/types"/>
    <xsd:import namespace="http://schemas.microsoft.com/office/infopath/2007/PartnerControls"/>
    <xsd:element name="Dossiernummer" ma:index="8" nillable="true" ma:displayName="Dossiernummer" ma:default="HHNK/22006221" ma:internalName="Dossiernummer">
      <xsd:simpleType>
        <xsd:restriction base="dms:Text">
          <xsd:maxLength value="255"/>
        </xsd:restriction>
      </xsd:simpleType>
    </xsd:element>
    <xsd:element name="PMW-rol" ma:index="10" nillable="true" ma:displayName="PMW-rol" ma:format="Dropdown" ma:internalName="PMW_x002d_rol">
      <xsd:simpleType>
        <xsd:restriction base="dms:Choice">
          <xsd:enumeration value="1 Project Management DH-Verkenningsfase"/>
          <xsd:enumeration value="1 Project Management DH-Helderse Zeewering"/>
          <xsd:enumeration value="1 Project Management DH-Havendijk"/>
          <xsd:enumeration value="2 Projectbeheersing DH-Verkenningsfase"/>
          <xsd:enumeration value="2 Projectbeheersing DH-Helderse Zeewering"/>
          <xsd:enumeration value="2 Projectbeheersing DH-Havendijk"/>
          <xsd:enumeration value="3 Omgevingsmanagement DH-Verkenningsfase"/>
          <xsd:enumeration value="3 Omgevingsmanagement DH-Helderse Zeewering"/>
          <xsd:enumeration value="3 Omgevingsmanagement DH-Havendijk"/>
          <xsd:enumeration value="4 Technisch Management DH-Verkenningsfase"/>
          <xsd:enumeration value="4 Technisch Management DH-Helderse Zeewering"/>
          <xsd:enumeration value="4 Technisch Management DH-Havendijk"/>
          <xsd:enumeration value="5 Contractmanagement DH-Verkenningsfase"/>
          <xsd:enumeration value="5 Contractmanagement DH-Helderse Zeewering"/>
          <xsd:enumeration value="5 Contractmanagement DH-Havendijk"/>
        </xsd:restriction>
      </xsd:simpleType>
    </xsd:element>
    <xsd:element name="Taakveld" ma:index="11" nillable="true" ma:displayName="Taakveld" ma:format="Dropdown" ma:internalName="Taakveld">
      <xsd:simpleType>
        <xsd:restriction base="dms:Choice">
          <xsd:enumeration value="1.01 Opdracht en of Opdrachtwijzigingen"/>
          <xsd:enumeration value="1.02 Plan van Aanpak en of Project Management Plan"/>
          <xsd:enumeration value="1.03 Bestuurs- en directiestukken"/>
          <xsd:enumeration value="1.04 Oplevering faseresultaat en of eindresultaat"/>
          <xsd:enumeration value="1.05 Samenwerkingsovereenkomsten"/>
          <xsd:enumeration value="1.06 Verbetermanagement"/>
          <xsd:enumeration value="1.07 Personeelszorg"/>
          <xsd:enumeration value="1.08 Duurzaamheid"/>
          <xsd:enumeration value="1.99 Periodiek overleg"/>
          <xsd:enumeration value="2.01 Financien"/>
          <xsd:enumeration value="2.02 Planning"/>
          <xsd:enumeration value="2.03 Risicomanagement"/>
          <xsd:enumeration value="2.04 Voortgangsrapportages"/>
          <xsd:enumeration value="2.05 Kwaliteit"/>
          <xsd:enumeration value="2.06 Organisatie"/>
          <xsd:enumeration value="2.99 Periodiek overleg"/>
          <xsd:enumeration value="3.01 Stakeholders"/>
          <xsd:enumeration value="3.02 Klanten Eisen Specificatie"/>
          <xsd:enumeration value="3.03 Communicatie"/>
          <xsd:enumeration value="3.04 Archeologie"/>
          <xsd:enumeration value="3.05 Cultuurhistorie"/>
          <xsd:enumeration value="3.06 Niet gesprongen explosieven"/>
          <xsd:enumeration value="3.07 Vergunningen en of Inspraakprocedures"/>
          <xsd:enumeration value="3.08 Milieu Effecten Rapportage"/>
          <xsd:enumeration value="3.09 Gecoordineerde besluitvorming"/>
          <xsd:enumeration value="3.10 Kabels en Leidingen"/>
          <xsd:enumeration value="3.11 Grondzaken"/>
          <xsd:enumeration value="3.12 Verkeersmanagement"/>
          <xsd:enumeration value="3.13 Juridica"/>
          <xsd:enumeration value="3.14 Natuur"/>
          <xsd:enumeration value="3.15 Bodem en Milieu"/>
          <xsd:enumeration value="3.99 Periodiek overleg"/>
          <xsd:enumeration value="4.01 Basisdata ontwerp"/>
          <xsd:enumeration value="4.02 Technische onderzoeken"/>
          <xsd:enumeration value="4.03 Programma van Eisen en of Systeem Eisen Specificatie"/>
          <xsd:enumeration value="4.04 Ontwerp"/>
          <xsd:enumeration value="4.05 Projectplan"/>
          <xsd:enumeration value="4.06 Realisatie en of AsBuilt"/>
          <xsd:enumeration value="4.07 Afspraken Beheer en Onderhoud"/>
          <xsd:enumeration value="4.99 Periodiek overleg"/>
          <xsd:enumeration value="5.01 Contractvoorbereiding"/>
          <xsd:enumeration value="5.02 Aanbesteding"/>
          <xsd:enumeration value="5.03 Gunning"/>
          <xsd:enumeration value="5.04 Contractbeheersing"/>
          <xsd:enumeration value="5.05 Oplevering"/>
          <xsd:enumeration value="5.99 Periodiek overle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9" nillable="true" ma:displayName="Status" ma:internalName="_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07f56-5d12-4527-81a8-5636326525fd" elementFormDefault="qualified">
    <xsd:import namespace="http://schemas.microsoft.com/office/2006/documentManagement/types"/>
    <xsd:import namespace="http://schemas.microsoft.com/office/infopath/2007/PartnerControls"/>
    <xsd:element name="Corsanummer" ma:index="14" nillable="true" ma:displayName="Corsanummer" ma:internalName="Corsanummer">
      <xsd:simpleType>
        <xsd:restriction base="dms:Text">
          <xsd:maxLength value="255"/>
        </xsd:restriction>
      </xsd:simpleType>
    </xsd:element>
    <xsd:element name="Project" ma:index="15" nillable="true" ma:displayName="Project" ma:default="Den Helder Verkenningsfase" ma:format="RadioButtons" ma:internalName="Project">
      <xsd:simpleType>
        <xsd:restriction base="dms:Choice">
          <xsd:enumeration value="Den Helder Verkenningsfase"/>
          <xsd:enumeration value="DH-Havendijk"/>
          <xsd:enumeration value="DH-Helderse Zeewerin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d9f7e-4ad7-4aba-b26a-0f2591ce8a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2456f685-abd1-47ac-b900-9350c5417b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c8d19-98b7-402e-8633-fdb8dbe2355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055a2a1-8439-48ed-9823-b42f1500efb7}" ma:internalName="TaxCatchAll" ma:showField="CatchAllData" ma:web="71ec8d19-98b7-402e-8633-fdb8dbe235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5a407f56-5d12-4527-81a8-5636326525fd">Den Helder Verkenningsfase</Project>
    <Dossiernummer xmlns="50bd7b6c-278f-4085-b58b-8f8be0ea259b">HHNK/22006221</Dossiernummer>
    <Corsanummer xmlns="5a407f56-5d12-4527-81a8-5636326525fd" xsi:nil="true"/>
    <TaxCatchAll xmlns="71ec8d19-98b7-402e-8633-fdb8dbe2355c" xsi:nil="true"/>
    <_Status xmlns="http://schemas.microsoft.com/sharepoint/v3/fields" xsi:nil="true"/>
    <IconOverlay xmlns="http://schemas.microsoft.com/sharepoint/v4" xsi:nil="true"/>
    <RoutingTargetFolder xmlns="http://schemas.microsoft.com/sharepoint/v3" xsi:nil="true"/>
    <lcf76f155ced4ddcb4097134ff3c332f xmlns="fe1d9f7e-4ad7-4aba-b26a-0f2591ce8afc">
      <Terms xmlns="http://schemas.microsoft.com/office/infopath/2007/PartnerControls"/>
    </lcf76f155ced4ddcb4097134ff3c332f>
    <PMW-rol xmlns="50bd7b6c-278f-4085-b58b-8f8be0ea259b">3 Omgevingsmanagement DH-Havendijk</PMW-rol>
    <Taakveld xmlns="50bd7b6c-278f-4085-b58b-8f8be0ea259b">3.01 Stakeholders</Taakv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44FCCB-5758-4F4D-8352-401CCE6A40A4}">
  <ds:schemaRefs>
    <ds:schemaRef ds:uri="50bd7b6c-278f-4085-b58b-8f8be0ea259b"/>
    <ds:schemaRef ds:uri="5a407f56-5d12-4527-81a8-5636326525fd"/>
    <ds:schemaRef ds:uri="71ec8d19-98b7-402e-8633-fdb8dbe2355c"/>
    <ds:schemaRef ds:uri="fe1d9f7e-4ad7-4aba-b26a-0f2591ce8a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7A4D6F-4F54-4BE2-9974-22026C963A87}">
  <ds:schemaRefs>
    <ds:schemaRef ds:uri="50bd7b6c-278f-4085-b58b-8f8be0ea259b"/>
    <ds:schemaRef ds:uri="5a407f56-5d12-4527-81a8-5636326525fd"/>
    <ds:schemaRef ds:uri="71ec8d19-98b7-402e-8633-fdb8dbe2355c"/>
    <ds:schemaRef ds:uri="fe1d9f7e-4ad7-4aba-b26a-0f2591ce8a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002DFF-0E6D-498D-83D8-801BDCF322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1135</Words>
  <Application>Microsoft Office PowerPoint</Application>
  <PresentationFormat>Breedbeeld</PresentationFormat>
  <Paragraphs>285</Paragraphs>
  <Slides>34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Dreaming Outloud Pro</vt:lpstr>
      <vt:lpstr>Verdana</vt:lpstr>
      <vt:lpstr>Office-thema</vt:lpstr>
      <vt:lpstr>Kantoorthema</vt:lpstr>
      <vt:lpstr>Dijkversterking Havendijk </vt:lpstr>
      <vt:lpstr>Agenda</vt:lpstr>
      <vt:lpstr>PowerPoint-presentatie</vt:lpstr>
      <vt:lpstr>Waar? </vt:lpstr>
      <vt:lpstr>PowerPoint-presentatie</vt:lpstr>
      <vt:lpstr>Participatieproces </vt:lpstr>
      <vt:lpstr>Visafslag I,II,III  (tegenover voormalige Zeevaart school) </vt:lpstr>
      <vt:lpstr>Voorkeursalternatief Visafslag: Afsluitende laag</vt:lpstr>
      <vt:lpstr>Waarom dit voorkeursalternatief? </vt:lpstr>
      <vt:lpstr>Nieuwe Diep I, II </vt:lpstr>
      <vt:lpstr>Voorkeursalternatief Nieuwe Diep: Kadeverbreding en constructie binnenwaarts </vt:lpstr>
      <vt:lpstr>Waarom dit voorkeursalternatief? </vt:lpstr>
      <vt:lpstr>Nieuwe Werk </vt:lpstr>
      <vt:lpstr>Voorkeursalternatief Nieuwe Werk: bekleding aanpassen </vt:lpstr>
      <vt:lpstr>Waarom dit voorkeursalternatief? </vt:lpstr>
      <vt:lpstr>Komende periode </vt:lpstr>
      <vt:lpstr>Hoe ziet de planuitwerkingsfase er uit? </vt:lpstr>
      <vt:lpstr>Wanneer? Planning Havendijk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Contactgegevens Romee en Stefan </vt:lpstr>
      <vt:lpstr>Bestuursakkoord Ontwikkeling Maritiem Cluster: van ‘woorden’ naar ‘actie’</vt:lpstr>
      <vt:lpstr>Stand van zaken:</vt:lpstr>
      <vt:lpstr>Deelproject verbreding Havendijk  (Gemeente Den Helder / HHNK)</vt:lpstr>
      <vt:lpstr>Vernieuwen en verplaatsen Moormanbrug (Defensie)</vt:lpstr>
      <vt:lpstr>Deelproject Ravelijnbrug (Provincie N-H)</vt:lpstr>
      <vt:lpstr>Deelproject Herinrichting Nieuwe Diep / Nieuwe Werk (Gemeente Den Helder)</vt:lpstr>
      <vt:lpstr>Preview: hoe gaan we dat organiseren?</vt:lpstr>
      <vt:lpstr>Meer weten?</vt:lpstr>
      <vt:lpstr>Vragen, opmerkingen?</vt:lpstr>
    </vt:vector>
  </TitlesOfParts>
  <Company>Hoogheemraadschap Hollands Noorderkwartier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Dijkversterking Havendijk en Helderse Zeewering Overleg gemeente Den Helder</dc:title>
  <dc:creator>Huisman, Romee</dc:creator>
  <cp:lastModifiedBy>Schut, Nienke</cp:lastModifiedBy>
  <cp:revision>3</cp:revision>
  <cp:lastPrinted>2018-06-05T08:57:35Z</cp:lastPrinted>
  <dcterms:created xsi:type="dcterms:W3CDTF">2024-09-30T10:17:09Z</dcterms:created>
  <dcterms:modified xsi:type="dcterms:W3CDTF">2025-05-06T08:20:30Z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0x0101001F519A9969D1014D88E22DF23C490F25</vt:lpwstr>
  </property>
  <property fmtid="{D5CDD505-2E9C-101B-9397-08002B2CF9AE}" pid="3" name="MediaServiceImageTags">
    <vt:lpwstr/>
  </property>
</Properties>
</file>