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58" r:id="rId5"/>
    <p:sldId id="270" r:id="rId6"/>
    <p:sldId id="273" r:id="rId7"/>
    <p:sldId id="274" r:id="rId8"/>
    <p:sldId id="275" r:id="rId9"/>
    <p:sldId id="277" r:id="rId10"/>
    <p:sldId id="278" r:id="rId11"/>
    <p:sldId id="279" r:id="rId12"/>
    <p:sldId id="260" r:id="rId13"/>
    <p:sldId id="261" r:id="rId14"/>
    <p:sldId id="262" r:id="rId15"/>
    <p:sldId id="280" r:id="rId16"/>
    <p:sldId id="263" r:id="rId17"/>
    <p:sldId id="264" r:id="rId18"/>
    <p:sldId id="265" r:id="rId19"/>
    <p:sldId id="266" r:id="rId20"/>
    <p:sldId id="267" r:id="rId21"/>
    <p:sldId id="268" r:id="rId22"/>
    <p:sldId id="269" r:id="rId23"/>
  </p:sldIdLst>
  <p:sldSz cx="12192000" cy="6858000"/>
  <p:notesSz cx="6858000" cy="9144000"/>
  <p:embeddedFontLs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Quattrocento Sans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hsIzPFhAATdelFnAVKWLaOgyi0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customschemas.google.com/relationships/presentationmetadata" Target="metadata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15648cabd3_3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115648cabd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15648cabd3_1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g115648cabd3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1184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5400"/>
              <a:buFont typeface="Quattrocento San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body" idx="1"/>
          </p:nvPr>
        </p:nvSpPr>
        <p:spPr>
          <a:xfrm>
            <a:off x="836613" y="914400"/>
            <a:ext cx="6172201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body" idx="2"/>
          </p:nvPr>
        </p:nvSpPr>
        <p:spPr>
          <a:xfrm>
            <a:off x="7511732" y="3555523"/>
            <a:ext cx="3840480" cy="238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lvl="1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lvl="2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lvl="3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lvl="4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lvl="5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lvl="6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lvl="7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lvl="8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4" name="Google Shape;194;p27"/>
          <p:cNvGrpSpPr/>
          <p:nvPr/>
        </p:nvGrpSpPr>
        <p:grpSpPr>
          <a:xfrm>
            <a:off x="595546" y="781398"/>
            <a:ext cx="6433399" cy="5053665"/>
            <a:chOff x="5162444" y="781398"/>
            <a:chExt cx="6433399" cy="5053665"/>
          </a:xfrm>
        </p:grpSpPr>
        <p:sp>
          <p:nvSpPr>
            <p:cNvPr id="195" name="Google Shape;195;p27"/>
            <p:cNvSpPr/>
            <p:nvPr/>
          </p:nvSpPr>
          <p:spPr>
            <a:xfrm rot="5400000" flipH="1">
              <a:off x="3342557" y="3275021"/>
              <a:ext cx="3827994" cy="17568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96" name="Google Shape;196;p27"/>
            <p:cNvSpPr/>
            <p:nvPr/>
          </p:nvSpPr>
          <p:spPr>
            <a:xfrm rot="5400000" flipH="1">
              <a:off x="9565728" y="3299447"/>
              <a:ext cx="3836876" cy="17568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97" name="Google Shape;197;p27"/>
            <p:cNvGrpSpPr/>
            <p:nvPr/>
          </p:nvGrpSpPr>
          <p:grpSpPr>
            <a:xfrm>
              <a:off x="5814205" y="859113"/>
              <a:ext cx="5129147" cy="4880471"/>
              <a:chOff x="7856559" y="859113"/>
              <a:chExt cx="3086792" cy="4880471"/>
            </a:xfrm>
          </p:grpSpPr>
          <p:sp>
            <p:nvSpPr>
              <p:cNvPr id="198" name="Google Shape;198;p27"/>
              <p:cNvSpPr/>
              <p:nvPr/>
            </p:nvSpPr>
            <p:spPr>
              <a:xfrm rot="5400000" flipH="1">
                <a:off x="9392183" y="4188416"/>
                <a:ext cx="15544" cy="3086791"/>
              </a:xfrm>
              <a:custGeom>
                <a:avLst/>
                <a:gdLst/>
                <a:ahLst/>
                <a:cxnLst/>
                <a:rect l="l" t="t" r="r" b="b"/>
                <a:pathLst>
                  <a:path w="5" h="868" extrusionOk="0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D290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99" name="Google Shape;199;p27"/>
              <p:cNvSpPr/>
              <p:nvPr/>
            </p:nvSpPr>
            <p:spPr>
              <a:xfrm rot="5400000" flipH="1">
                <a:off x="9366943" y="-651271"/>
                <a:ext cx="13322" cy="3034090"/>
              </a:xfrm>
              <a:custGeom>
                <a:avLst/>
                <a:gdLst/>
                <a:ahLst/>
                <a:cxnLst/>
                <a:rect l="l" t="t" r="r" b="b"/>
                <a:pathLst>
                  <a:path w="4" h="853" extrusionOk="0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rgbClr val="4D290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200" name="Google Shape;200;p27"/>
            <p:cNvSpPr/>
            <p:nvPr/>
          </p:nvSpPr>
          <p:spPr>
            <a:xfrm rot="5400000" flipH="1">
              <a:off x="5186001" y="5323012"/>
              <a:ext cx="477390" cy="524504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1" name="Google Shape;201;p27"/>
            <p:cNvSpPr/>
            <p:nvPr/>
          </p:nvSpPr>
          <p:spPr>
            <a:xfrm rot="5400000" flipH="1">
              <a:off x="5197295" y="5324846"/>
              <a:ext cx="477390" cy="511956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2" name="Google Shape;202;p27"/>
            <p:cNvSpPr/>
            <p:nvPr/>
          </p:nvSpPr>
          <p:spPr>
            <a:xfrm rot="5400000" flipH="1">
              <a:off x="11076843" y="5321082"/>
              <a:ext cx="508476" cy="519485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3" name="Google Shape;203;p27"/>
            <p:cNvSpPr/>
            <p:nvPr/>
          </p:nvSpPr>
          <p:spPr>
            <a:xfrm rot="5400000" flipH="1">
              <a:off x="11093207" y="5321324"/>
              <a:ext cx="470728" cy="534543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4" name="Google Shape;204;p27"/>
            <p:cNvSpPr/>
            <p:nvPr/>
          </p:nvSpPr>
          <p:spPr>
            <a:xfrm rot="5400000" flipH="1">
              <a:off x="11051654" y="771453"/>
              <a:ext cx="468508" cy="519485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5" name="Google Shape;205;p27"/>
            <p:cNvSpPr/>
            <p:nvPr/>
          </p:nvSpPr>
          <p:spPr>
            <a:xfrm rot="5400000" flipH="1">
              <a:off x="11044126" y="786511"/>
              <a:ext cx="468508" cy="489370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6" name="Google Shape;206;p27"/>
            <p:cNvSpPr/>
            <p:nvPr/>
          </p:nvSpPr>
          <p:spPr>
            <a:xfrm rot="5400000" flipH="1">
              <a:off x="5232723" y="721157"/>
              <a:ext cx="424100" cy="544581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7" name="Google Shape;207;p27"/>
            <p:cNvSpPr/>
            <p:nvPr/>
          </p:nvSpPr>
          <p:spPr>
            <a:xfrm rot="5400000" flipH="1">
              <a:off x="5241796" y="749729"/>
              <a:ext cx="428541" cy="491879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208" name="Google Shape;208;p27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836613" y="1031195"/>
            <a:ext cx="5943600" cy="4572000"/>
          </a:xfrm>
          <a:prstGeom prst="rect">
            <a:avLst/>
          </a:prstGeom>
          <a:solidFill>
            <a:srgbClr val="CFE4F9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27"/>
          <p:cNvSpPr txBox="1">
            <a:spLocks noGrp="1"/>
          </p:cNvSpPr>
          <p:nvPr>
            <p:ph type="body" idx="1"/>
          </p:nvPr>
        </p:nvSpPr>
        <p:spPr>
          <a:xfrm>
            <a:off x="7492891" y="3555521"/>
            <a:ext cx="3840480" cy="216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1" name="Google Shape;211;p27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7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8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8"/>
          <p:cNvSpPr txBox="1">
            <a:spLocks noGrp="1"/>
          </p:cNvSpPr>
          <p:nvPr>
            <p:ph type="body" idx="1"/>
          </p:nvPr>
        </p:nvSpPr>
        <p:spPr>
          <a:xfrm rot="5400000">
            <a:off x="3979864" y="-1162050"/>
            <a:ext cx="422910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28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7" name="Google Shape;217;p28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8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"/>
          <p:cNvSpPr txBox="1">
            <a:spLocks noGrp="1"/>
          </p:cNvSpPr>
          <p:nvPr>
            <p:ph type="title"/>
          </p:nvPr>
        </p:nvSpPr>
        <p:spPr>
          <a:xfrm rot="5400000">
            <a:off x="7650584" y="2278485"/>
            <a:ext cx="5676900" cy="172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body" idx="1"/>
          </p:nvPr>
        </p:nvSpPr>
        <p:spPr>
          <a:xfrm rot="5400000">
            <a:off x="2316585" y="-1173586"/>
            <a:ext cx="5676900" cy="863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29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9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3/2/2022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797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3/2/2022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5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7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8"/>
          <p:cNvSpPr txBox="1"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4400"/>
              <a:buFont typeface="Quattrocento Sans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A9789"/>
              </a:buClr>
              <a:buSzPts val="2000"/>
              <a:buNone/>
              <a:defRPr sz="2000">
                <a:solidFill>
                  <a:srgbClr val="BA9789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BA9789"/>
              </a:buClr>
              <a:buSzPts val="1800"/>
              <a:buNone/>
              <a:defRPr sz="1800">
                <a:solidFill>
                  <a:srgbClr val="BA9789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A9789"/>
              </a:buClr>
              <a:buSzPts val="1600"/>
              <a:buNone/>
              <a:defRPr sz="1600">
                <a:solidFill>
                  <a:srgbClr val="BA9789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A9789"/>
              </a:buClr>
              <a:buSzPts val="1600"/>
              <a:buNone/>
              <a:defRPr sz="1600">
                <a:solidFill>
                  <a:srgbClr val="BA97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BA9789"/>
              </a:buClr>
              <a:buSzPts val="1600"/>
              <a:buNone/>
              <a:defRPr sz="1600">
                <a:solidFill>
                  <a:srgbClr val="BA97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BA9789"/>
              </a:buClr>
              <a:buSzPts val="1600"/>
              <a:buNone/>
              <a:defRPr sz="1600">
                <a:solidFill>
                  <a:srgbClr val="BA97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BA9789"/>
              </a:buClr>
              <a:buSzPts val="1600"/>
              <a:buNone/>
              <a:defRPr sz="1600">
                <a:solidFill>
                  <a:srgbClr val="BA97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BA9789"/>
              </a:buClr>
              <a:buSzPts val="1600"/>
              <a:buNone/>
              <a:defRPr sz="1600">
                <a:solidFill>
                  <a:srgbClr val="BA978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1065212" y="1825625"/>
            <a:ext cx="4954588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4951414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0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body" idx="2"/>
          </p:nvPr>
        </p:nvSpPr>
        <p:spPr>
          <a:xfrm>
            <a:off x="1069848" y="2505075"/>
            <a:ext cx="4956048" cy="347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495604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4956048" cy="347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2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s with Captions">
  <p:cSld name="Two Pictures with Captio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3"/>
          <p:cNvSpPr txBox="1"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23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</p:grpSpPr>
        <p:sp>
          <p:nvSpPr>
            <p:cNvPr id="55" name="Google Shape;55;p23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" name="Google Shape;56;p23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" name="Google Shape;57;p23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" name="Google Shape;59;p23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0;p23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" name="Google Shape;61;p23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2" name="Google Shape;62;p23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3" name="Google Shape;63;p23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4" name="Google Shape;64;p23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5" name="Google Shape;65;p23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6" name="Google Shape;66;p23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67" name="Google Shape;67;p23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1265028" y="1900210"/>
            <a:ext cx="3935536" cy="2571736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1052423" y="4935990"/>
            <a:ext cx="4368980" cy="100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69" name="Google Shape;69;p23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</p:grpSpPr>
        <p:sp>
          <p:nvSpPr>
            <p:cNvPr id="70" name="Google Shape;70;p23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1" name="Google Shape;71;p23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2" name="Google Shape;72;p23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3" name="Google Shape;73;p23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4" name="Google Shape;74;p23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5" name="Google Shape;75;p23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6" name="Google Shape;76;p23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7" name="Google Shape;77;p23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8" name="Google Shape;78;p23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9" name="Google Shape;79;p23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0" name="Google Shape;80;p23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1" name="Google Shape;81;p23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82" name="Google Shape;82;p23" descr="An empty placeholder to add an image. Click on the placeholder and select the image that you wish to add."/>
          <p:cNvSpPr>
            <a:spLocks noGrp="1"/>
          </p:cNvSpPr>
          <p:nvPr>
            <p:ph type="pic" idx="3"/>
          </p:nvPr>
        </p:nvSpPr>
        <p:spPr>
          <a:xfrm>
            <a:off x="6975717" y="1900210"/>
            <a:ext cx="3935536" cy="2571736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23"/>
          <p:cNvSpPr txBox="1">
            <a:spLocks noGrp="1"/>
          </p:cNvSpPr>
          <p:nvPr>
            <p:ph type="body" idx="4"/>
          </p:nvPr>
        </p:nvSpPr>
        <p:spPr>
          <a:xfrm>
            <a:off x="6742908" y="4935990"/>
            <a:ext cx="4368980" cy="100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3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ictures with Captions">
  <p:cSld name="Three Pictures with Captio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4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" name="Google Shape;89;p24"/>
          <p:cNvGrpSpPr/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</p:grpSpPr>
        <p:sp>
          <p:nvSpPr>
            <p:cNvPr id="90" name="Google Shape;90;p24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1" name="Google Shape;91;p24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2" name="Google Shape;92;p24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3" name="Google Shape;93;p24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4" name="Google Shape;94;p24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5" name="Google Shape;95;p24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6" name="Google Shape;96;p24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7" name="Google Shape;97;p24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" name="Google Shape;98;p24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9" name="Google Shape;99;p24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0" name="Google Shape;100;p24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1" name="Google Shape;101;p24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02" name="Google Shape;102;p24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1249168" y="1824285"/>
            <a:ext cx="2715289" cy="277630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24"/>
          <p:cNvSpPr txBox="1">
            <a:spLocks noGrp="1"/>
          </p:cNvSpPr>
          <p:nvPr>
            <p:ph type="body" idx="1"/>
          </p:nvPr>
        </p:nvSpPr>
        <p:spPr>
          <a:xfrm>
            <a:off x="1235212" y="4947405"/>
            <a:ext cx="274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104" name="Google Shape;104;p24"/>
          <p:cNvGrpSpPr/>
          <p:nvPr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</p:grpSpPr>
        <p:sp>
          <p:nvSpPr>
            <p:cNvPr id="105" name="Google Shape;105;p24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6" name="Google Shape;106;p24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7" name="Google Shape;107;p24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8" name="Google Shape;108;p24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9" name="Google Shape;109;p24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0" name="Google Shape;110;p24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" name="Google Shape;111;p24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" name="Google Shape;112;p24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" name="Google Shape;113;p24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4" name="Google Shape;114;p24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5" name="Google Shape;115;p24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6" name="Google Shape;116;p24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17" name="Google Shape;117;p24" descr="An empty placeholder to add an image. Click on the placeholder and select the image that you wish to add."/>
          <p:cNvSpPr>
            <a:spLocks noGrp="1"/>
          </p:cNvSpPr>
          <p:nvPr>
            <p:ph type="pic" idx="3"/>
          </p:nvPr>
        </p:nvSpPr>
        <p:spPr>
          <a:xfrm>
            <a:off x="4720924" y="1824285"/>
            <a:ext cx="2715768" cy="277630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24"/>
          <p:cNvSpPr txBox="1">
            <a:spLocks noGrp="1"/>
          </p:cNvSpPr>
          <p:nvPr>
            <p:ph type="body" idx="4"/>
          </p:nvPr>
        </p:nvSpPr>
        <p:spPr>
          <a:xfrm>
            <a:off x="4707208" y="4947405"/>
            <a:ext cx="274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</p:grpSpPr>
        <p:sp>
          <p:nvSpPr>
            <p:cNvPr id="120" name="Google Shape;120;p24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2" name="Google Shape;122;p24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3" name="Google Shape;123;p24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4" name="Google Shape;124;p24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5" name="Google Shape;125;p24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6" name="Google Shape;126;p24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7" name="Google Shape;127;p24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8" name="Google Shape;128;p24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9" name="Google Shape;129;p24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0" name="Google Shape;130;p24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1" name="Google Shape;131;p24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32" name="Google Shape;132;p24" descr="An empty placeholder to add an image. Click on the placeholder and select the image that you wish to add."/>
          <p:cNvSpPr>
            <a:spLocks noGrp="1"/>
          </p:cNvSpPr>
          <p:nvPr>
            <p:ph type="pic" idx="5"/>
          </p:nvPr>
        </p:nvSpPr>
        <p:spPr>
          <a:xfrm>
            <a:off x="8222798" y="1824285"/>
            <a:ext cx="2715768" cy="277630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4"/>
          <p:cNvSpPr txBox="1">
            <a:spLocks noGrp="1"/>
          </p:cNvSpPr>
          <p:nvPr>
            <p:ph type="body" idx="6"/>
          </p:nvPr>
        </p:nvSpPr>
        <p:spPr>
          <a:xfrm>
            <a:off x="8209082" y="4947405"/>
            <a:ext cx="274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ictures with Caption">
  <p:cSld name="Three Pictures with Captio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2400"/>
              <a:buFont typeface="Quattrocento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9" name="Google Shape;139;p25"/>
          <p:cNvGrpSpPr/>
          <p:nvPr/>
        </p:nvGrpSpPr>
        <p:grpSpPr>
          <a:xfrm rot="5400000" flipH="1">
            <a:off x="274315" y="1102304"/>
            <a:ext cx="5053664" cy="4411852"/>
            <a:chOff x="895350" y="3313113"/>
            <a:chExt cx="3613151" cy="2790825"/>
          </a:xfrm>
        </p:grpSpPr>
        <p:sp>
          <p:nvSpPr>
            <p:cNvPr id="140" name="Google Shape;140;p25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1" name="Google Shape;141;p25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2" name="Google Shape;142;p25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3" name="Google Shape;143;p25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4" name="Google Shape;144;p25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5" name="Google Shape;145;p25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6" name="Google Shape;146;p25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7" name="Google Shape;147;p25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8" name="Google Shape;148;p25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9" name="Google Shape;149;p25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0" name="Google Shape;150;p25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1" name="Google Shape;151;p25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52" name="Google Shape;152;p25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840795" y="1020193"/>
            <a:ext cx="3886200" cy="4572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53" name="Google Shape;153;p25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</p:grpSpPr>
        <p:sp>
          <p:nvSpPr>
            <p:cNvPr id="154" name="Google Shape;154;p25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0" name="Google Shape;160;p25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1" name="Google Shape;161;p25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66" name="Google Shape;166;p25" descr="An empty placeholder to add an image. Click on the placeholder and select the image that you wish to add."/>
          <p:cNvSpPr>
            <a:spLocks noGrp="1"/>
          </p:cNvSpPr>
          <p:nvPr>
            <p:ph type="pic" idx="3"/>
          </p:nvPr>
        </p:nvSpPr>
        <p:spPr>
          <a:xfrm>
            <a:off x="5546780" y="529603"/>
            <a:ext cx="2993366" cy="230533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67" name="Google Shape;167;p25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</p:grpSpPr>
        <p:sp>
          <p:nvSpPr>
            <p:cNvPr id="168" name="Google Shape;168;p25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9" name="Google Shape;169;p25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7" name="Google Shape;177;p25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8" name="Google Shape;178;p25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9" name="Google Shape;179;p25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80" name="Google Shape;180;p25" descr="An empty placeholder to add an image. Click on the placeholder and select the image that you wish to add."/>
          <p:cNvSpPr>
            <a:spLocks noGrp="1"/>
          </p:cNvSpPr>
          <p:nvPr>
            <p:ph type="pic" idx="4"/>
          </p:nvPr>
        </p:nvSpPr>
        <p:spPr>
          <a:xfrm>
            <a:off x="5546780" y="3456066"/>
            <a:ext cx="2993366" cy="230533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25"/>
          <p:cNvSpPr txBox="1">
            <a:spLocks noGrp="1"/>
          </p:cNvSpPr>
          <p:nvPr>
            <p:ph type="body" idx="1"/>
          </p:nvPr>
        </p:nvSpPr>
        <p:spPr>
          <a:xfrm>
            <a:off x="9066214" y="2484992"/>
            <a:ext cx="2286000" cy="3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2" name="Google Shape;182;p25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3" name="Google Shape;183;p25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5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  <a:defRPr sz="3600" b="0" i="0" u="none" strike="noStrike" cap="none">
                <a:solidFill>
                  <a:srgbClr val="4D290A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doeteamhensbroek@gmail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"/>
          <p:cNvSpPr txBox="1">
            <a:spLocks noGrp="1"/>
          </p:cNvSpPr>
          <p:nvPr>
            <p:ph type="ctrTitle"/>
          </p:nvPr>
        </p:nvSpPr>
        <p:spPr>
          <a:xfrm>
            <a:off x="3737075" y="1290500"/>
            <a:ext cx="6938400" cy="17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5400"/>
              <a:buFont typeface="Quattrocento Sans"/>
              <a:buNone/>
            </a:pPr>
            <a:r>
              <a:rPr lang="en-US"/>
              <a:t>DOE-team Hensbroek</a:t>
            </a:r>
            <a:endParaRPr/>
          </a:p>
        </p:txBody>
      </p:sp>
      <p:sp>
        <p:nvSpPr>
          <p:cNvPr id="230" name="Google Shape;230;p1"/>
          <p:cNvSpPr txBox="1">
            <a:spLocks noGrp="1"/>
          </p:cNvSpPr>
          <p:nvPr>
            <p:ph type="subTitle" idx="1"/>
          </p:nvPr>
        </p:nvSpPr>
        <p:spPr>
          <a:xfrm>
            <a:off x="3777285" y="30254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600"/>
              <a:t>Opgezet voor het verbeteren en verduurzamen van de speeltuinen in Hensbroek</a:t>
            </a:r>
            <a:endParaRPr sz="2600"/>
          </a:p>
        </p:txBody>
      </p:sp>
      <p:sp>
        <p:nvSpPr>
          <p:cNvPr id="231" name="Google Shape;231;p1"/>
          <p:cNvSpPr txBox="1"/>
          <p:nvPr/>
        </p:nvSpPr>
        <p:spPr>
          <a:xfrm>
            <a:off x="8911796" y="4935625"/>
            <a:ext cx="2259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7</a:t>
            </a:r>
            <a:r>
              <a:rPr lang="en-US" sz="2400" b="0" i="0" u="none" strike="noStrike" cap="none" dirty="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400" b="0" i="0" u="none" strike="noStrike" cap="none" dirty="0" err="1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maart</a:t>
            </a:r>
            <a:r>
              <a:rPr lang="en-US" sz="2400" dirty="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2400" b="0" i="0" u="none" strike="noStrike" cap="none" dirty="0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2022</a:t>
            </a:r>
            <a:endParaRPr dirty="0"/>
          </a:p>
        </p:txBody>
      </p:sp>
      <p:sp>
        <p:nvSpPr>
          <p:cNvPr id="232" name="Google Shape;232;p1"/>
          <p:cNvSpPr txBox="1"/>
          <p:nvPr/>
        </p:nvSpPr>
        <p:spPr>
          <a:xfrm>
            <a:off x="2437775" y="6211500"/>
            <a:ext cx="9537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3000" b="1" i="1">
                <a:solidFill>
                  <a:srgbClr val="4D290A"/>
                </a:solidFill>
              </a:rPr>
              <a:t>“Samen spelen is fijn, als we hier in ons dorp zijn”</a:t>
            </a:r>
            <a:endParaRPr sz="3200">
              <a:solidFill>
                <a:srgbClr val="4D290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anchor="b">
            <a:normAutofit/>
          </a:bodyPr>
          <a:lstStyle/>
          <a:p>
            <a:r>
              <a:rPr lang="en-US" dirty="0"/>
              <a:t>Speeltuin: Waterweidje (6)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15C7175-7D53-4B21-93C7-91596DA09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Verouderd</a:t>
            </a:r>
            <a:r>
              <a:rPr lang="en-US" dirty="0"/>
              <a:t> </a:t>
            </a:r>
            <a:r>
              <a:rPr lang="en-US" dirty="0" err="1"/>
              <a:t>speeltoestel</a:t>
            </a:r>
            <a:r>
              <a:rPr lang="en-US" dirty="0"/>
              <a:t>. Niet </a:t>
            </a:r>
            <a:r>
              <a:rPr lang="en-US" dirty="0" err="1"/>
              <a:t>toegankelijk</a:t>
            </a:r>
            <a:r>
              <a:rPr lang="en-US" dirty="0"/>
              <a:t> voor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leeftijden</a:t>
            </a:r>
            <a:r>
              <a:rPr lang="en-US" dirty="0"/>
              <a:t>, </a:t>
            </a:r>
            <a:r>
              <a:rPr lang="en-US" dirty="0" err="1"/>
              <a:t>moeilijk</a:t>
            </a:r>
            <a:r>
              <a:rPr lang="en-US" dirty="0"/>
              <a:t> om op </a:t>
            </a:r>
            <a:r>
              <a:rPr lang="en-US" dirty="0" err="1"/>
              <a:t>toestel</a:t>
            </a:r>
            <a:r>
              <a:rPr lang="en-US" dirty="0"/>
              <a:t> te </a:t>
            </a:r>
            <a:r>
              <a:rPr lang="en-US" dirty="0" err="1"/>
              <a:t>klimmen</a:t>
            </a:r>
            <a:r>
              <a:rPr lang="en-US" dirty="0"/>
              <a:t>. </a:t>
            </a:r>
            <a:r>
              <a:rPr lang="en-US" dirty="0" err="1"/>
              <a:t>Enkel</a:t>
            </a:r>
            <a:r>
              <a:rPr lang="en-US" dirty="0"/>
              <a:t> </a:t>
            </a:r>
            <a:r>
              <a:rPr lang="en-US" dirty="0" err="1"/>
              <a:t>schommel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gebruikt</a:t>
            </a:r>
            <a:r>
              <a:rPr lang="en-US" dirty="0"/>
              <a:t>.</a:t>
            </a:r>
          </a:p>
        </p:txBody>
      </p:sp>
      <p:pic>
        <p:nvPicPr>
          <p:cNvPr id="11" name="Afbeelding 1" descr="Afbeelding met buiten, boom, gras, geel&#10;&#10;Automatisch gegenereerde beschrijving">
            <a:extLst>
              <a:ext uri="{FF2B5EF4-FFF2-40B4-BE49-F238E27FC236}">
                <a16:creationId xmlns:a16="http://schemas.microsoft.com/office/drawing/2014/main" id="{719C7125-CB5F-4CDF-91E3-6DC4E1D5F7D4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2" r="13282"/>
          <a:stretch>
            <a:fillRect/>
          </a:stretch>
        </p:blipFill>
        <p:spPr bwMode="auto">
          <a:xfrm>
            <a:off x="1421140" y="1812092"/>
            <a:ext cx="3601964" cy="2881827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16" name="Afbeelding 2">
            <a:extLst>
              <a:ext uri="{FF2B5EF4-FFF2-40B4-BE49-F238E27FC236}">
                <a16:creationId xmlns:a16="http://schemas.microsoft.com/office/drawing/2014/main" id="{A8450C66-5B40-4FA3-BA68-01E0DD2030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896" y="1922010"/>
            <a:ext cx="3601964" cy="261779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1847C7-352F-414E-98BE-4651B873742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7290816" y="4935990"/>
            <a:ext cx="3304032" cy="1007610"/>
          </a:xfrm>
        </p:spPr>
        <p:txBody>
          <a:bodyPr/>
          <a:lstStyle/>
          <a:p>
            <a:r>
              <a:rPr lang="en-US" dirty="0" err="1"/>
              <a:t>Wipkip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sterk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verouderd</a:t>
            </a:r>
            <a:r>
              <a:rPr lang="en-US" dirty="0">
                <a:sym typeface="Wingdings" panose="05000000000000000000" pitchFamily="2" charset="2"/>
              </a:rPr>
              <a:t> en in </a:t>
            </a:r>
            <a:r>
              <a:rPr lang="en-US" dirty="0" err="1">
                <a:sym typeface="Wingdings" panose="05000000000000000000" pitchFamily="2" charset="2"/>
              </a:rPr>
              <a:t>slechte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staat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41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Speeltuin: Waterweidje (6) </a:t>
            </a:r>
            <a:r>
              <a:rPr lang="en-US" dirty="0" err="1"/>
              <a:t>vervolg</a:t>
            </a:r>
            <a:endParaRPr lang="en-US" dirty="0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284DBA7F-9942-452F-B44E-C87FC4AAAA06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3133344" y="4986221"/>
            <a:ext cx="5693664" cy="914400"/>
          </a:xfrm>
        </p:spPr>
        <p:txBody>
          <a:bodyPr>
            <a:normAutofit/>
          </a:bodyPr>
          <a:lstStyle/>
          <a:p>
            <a:r>
              <a:rPr lang="en-US" sz="2000" dirty="0" err="1"/>
              <a:t>Sterk</a:t>
            </a:r>
            <a:r>
              <a:rPr lang="en-US" sz="2000" dirty="0"/>
              <a:t> </a:t>
            </a:r>
            <a:r>
              <a:rPr lang="en-US" sz="2000" dirty="0" err="1"/>
              <a:t>verouderd</a:t>
            </a:r>
            <a:r>
              <a:rPr lang="en-US" sz="2000" dirty="0"/>
              <a:t> </a:t>
            </a:r>
            <a:r>
              <a:rPr lang="en-US" sz="2000" dirty="0" err="1"/>
              <a:t>klimtoestel</a:t>
            </a:r>
            <a:r>
              <a:rPr lang="en-US" sz="2000" dirty="0"/>
              <a:t> in </a:t>
            </a:r>
            <a:r>
              <a:rPr lang="en-US" sz="2000" dirty="0" err="1"/>
              <a:t>zeer</a:t>
            </a:r>
            <a:r>
              <a:rPr lang="en-US" sz="2000" dirty="0"/>
              <a:t> </a:t>
            </a:r>
            <a:r>
              <a:rPr lang="en-US" sz="2000" dirty="0" err="1"/>
              <a:t>slechte</a:t>
            </a:r>
            <a:r>
              <a:rPr lang="en-US" sz="2000" dirty="0"/>
              <a:t> </a:t>
            </a:r>
            <a:r>
              <a:rPr lang="en-US" sz="2000" dirty="0" err="1"/>
              <a:t>staat</a:t>
            </a:r>
            <a:r>
              <a:rPr lang="en-US" sz="2000" dirty="0"/>
              <a:t>!</a:t>
            </a:r>
          </a:p>
        </p:txBody>
      </p:sp>
      <p:pic>
        <p:nvPicPr>
          <p:cNvPr id="18" name="Afbeelding 3" descr="Afbeelding met hek, buiten, houten&#10;&#10;Automatisch gegenereerde beschrijving">
            <a:extLst>
              <a:ext uri="{FF2B5EF4-FFF2-40B4-BE49-F238E27FC236}">
                <a16:creationId xmlns:a16="http://schemas.microsoft.com/office/drawing/2014/main" id="{E5400689-B634-4AB2-A792-CEF6A582BC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54278" y="2114176"/>
            <a:ext cx="2776309" cy="2396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Afbeelding 4" descr="Afbeelding met buiten&#10;&#10;Automatisch gegenereerde beschrijving">
            <a:extLst>
              <a:ext uri="{FF2B5EF4-FFF2-40B4-BE49-F238E27FC236}">
                <a16:creationId xmlns:a16="http://schemas.microsoft.com/office/drawing/2014/main" id="{D57071DA-84D4-41C2-BFCE-21A819AC996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776" y="1957123"/>
            <a:ext cx="2743200" cy="2489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Afbeelding 10" descr="Afbeelding met buiten, beton, cement, stoeprand&#10;&#10;Automatisch gegenereerde beschrijving">
            <a:extLst>
              <a:ext uri="{FF2B5EF4-FFF2-40B4-BE49-F238E27FC236}">
                <a16:creationId xmlns:a16="http://schemas.microsoft.com/office/drawing/2014/main" id="{BC8152FE-A894-4B01-9BFE-7394DBE1737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79296" y="1935592"/>
            <a:ext cx="2655959" cy="2690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69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"/>
          <p:cNvSpPr txBox="1">
            <a:spLocks noGrp="1"/>
          </p:cNvSpPr>
          <p:nvPr>
            <p:ph type="title"/>
          </p:nvPr>
        </p:nvSpPr>
        <p:spPr>
          <a:xfrm>
            <a:off x="4627263" y="2514600"/>
            <a:ext cx="6858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4400"/>
              <a:buFont typeface="Quattrocento Sans"/>
              <a:buNone/>
            </a:pPr>
            <a:r>
              <a:rPr lang="en-US" sz="5400"/>
              <a:t>Onze ideeën, plan van aanpak en resultaten</a:t>
            </a:r>
            <a:endParaRPr sz="5400"/>
          </a:p>
        </p:txBody>
      </p:sp>
      <p:sp>
        <p:nvSpPr>
          <p:cNvPr id="274" name="Google Shape;274;p5"/>
          <p:cNvSpPr txBox="1"/>
          <p:nvPr/>
        </p:nvSpPr>
        <p:spPr>
          <a:xfrm>
            <a:off x="0" y="5879100"/>
            <a:ext cx="12108600" cy="9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4D290A"/>
                </a:solidFill>
              </a:rPr>
              <a:t>“De beste manier om iets op te starten, is stoppen met praten en eraan beginnen” (Walt Disney)</a:t>
            </a:r>
            <a:endParaRPr sz="2600">
              <a:solidFill>
                <a:srgbClr val="4D290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"/>
          <p:cNvSpPr txBox="1">
            <a:spLocks noGrp="1"/>
          </p:cNvSpPr>
          <p:nvPr>
            <p:ph type="title"/>
          </p:nvPr>
        </p:nvSpPr>
        <p:spPr>
          <a:xfrm>
            <a:off x="958036" y="465525"/>
            <a:ext cx="10751100" cy="7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400"/>
              <a:buFont typeface="Quattrocento Sans"/>
              <a:buNone/>
            </a:pPr>
            <a:r>
              <a:rPr lang="en-US" sz="5200"/>
              <a:t>Onze aanpak en resultaten tot nu toe</a:t>
            </a:r>
            <a:endParaRPr sz="5200"/>
          </a:p>
        </p:txBody>
      </p:sp>
      <p:sp>
        <p:nvSpPr>
          <p:cNvPr id="280" name="Google Shape;280;p6"/>
          <p:cNvSpPr txBox="1">
            <a:spLocks noGrp="1"/>
          </p:cNvSpPr>
          <p:nvPr>
            <p:ph type="body" idx="1"/>
          </p:nvPr>
        </p:nvSpPr>
        <p:spPr>
          <a:xfrm>
            <a:off x="564025" y="1479000"/>
            <a:ext cx="10597500" cy="53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40664" lvl="1" indent="-2834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Bewoners Hensbroek hebben voor een DOE-team Speeltuinen </a:t>
            </a:r>
            <a:r>
              <a:rPr lang="en-US" sz="2400" b="1"/>
              <a:t>gestemd </a:t>
            </a:r>
            <a:r>
              <a:rPr lang="en-US" sz="2400"/>
              <a:t>via de ‘Enquête Bewoners Hensbroek 2020’.</a:t>
            </a:r>
            <a:endParaRPr/>
          </a:p>
          <a:p>
            <a:pPr marL="740664" lvl="1" indent="-28346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Februari 2021: </a:t>
            </a:r>
            <a:r>
              <a:rPr lang="en-US" sz="2400" b="1"/>
              <a:t>start</a:t>
            </a:r>
            <a:r>
              <a:rPr lang="en-US" sz="2400"/>
              <a:t> van het DOE-team! </a:t>
            </a:r>
            <a:endParaRPr/>
          </a:p>
          <a:p>
            <a:pPr marL="740664" lvl="1" indent="-28346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b="1"/>
              <a:t>Inventarisatie </a:t>
            </a:r>
            <a:r>
              <a:rPr lang="en-US" sz="2400"/>
              <a:t>van de wensen van de kinderen via Basisschool De Ark</a:t>
            </a:r>
            <a:r>
              <a:rPr lang="en-US"/>
              <a:t> </a:t>
            </a:r>
            <a:r>
              <a:rPr lang="en-US" sz="2200"/>
              <a:t>d.m.v. tekenopdracht ‘Hoe ziet jouw ideale speeltuin eruit? Wat zou jij graag in het dorp willen zien?’</a:t>
            </a:r>
            <a:endParaRPr/>
          </a:p>
          <a:p>
            <a:pPr marL="740664" lvl="1" indent="-28346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Ideëen van de kinderen en onze inbreng samengevoegd en per speeltuin de eerste</a:t>
            </a:r>
            <a:r>
              <a:rPr lang="en-US" sz="2400" b="1"/>
              <a:t> schetsen</a:t>
            </a:r>
            <a:r>
              <a:rPr lang="en-US" sz="2400"/>
              <a:t> gemaakt.</a:t>
            </a:r>
            <a:endParaRPr/>
          </a:p>
          <a:p>
            <a:pPr marL="740664" lvl="1" indent="-28346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b="1"/>
              <a:t>Contact</a:t>
            </a:r>
            <a:r>
              <a:rPr lang="en-US" sz="2400"/>
              <a:t> gezocht met gemeente Koggenland / VVD fractie rondgeleid.</a:t>
            </a:r>
            <a:endParaRPr/>
          </a:p>
          <a:p>
            <a:pPr marL="740664" lvl="1" indent="-28346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b="1"/>
              <a:t>Ontwerpen</a:t>
            </a:r>
            <a:r>
              <a:rPr lang="en-US" sz="2400"/>
              <a:t> laten maken via De Twee Heren, BOERplay en Denfit.</a:t>
            </a:r>
            <a:endParaRPr sz="2400"/>
          </a:p>
          <a:p>
            <a:pPr marL="740664" lvl="1" indent="-28346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Jan 2022: een </a:t>
            </a:r>
            <a:r>
              <a:rPr lang="en-US" sz="2400" b="1"/>
              <a:t>update </a:t>
            </a:r>
            <a:r>
              <a:rPr lang="en-US" sz="2400"/>
              <a:t>van onze resultaten aan alle dorpsbewoners gegeven via de schoolapp en Dorpsblad ‘t HBtje.</a:t>
            </a:r>
            <a:endParaRPr sz="2400"/>
          </a:p>
          <a:p>
            <a:pPr marL="740664" lvl="1" indent="-13106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7"/>
          <p:cNvSpPr txBox="1">
            <a:spLocks noGrp="1"/>
          </p:cNvSpPr>
          <p:nvPr>
            <p:ph type="title"/>
          </p:nvPr>
        </p:nvSpPr>
        <p:spPr>
          <a:xfrm>
            <a:off x="1065211" y="519125"/>
            <a:ext cx="10751100" cy="7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400"/>
              <a:buFont typeface="Quattrocento Sans"/>
              <a:buNone/>
            </a:pPr>
            <a:r>
              <a:rPr lang="en-US" sz="5400"/>
              <a:t>Werken in thema’s</a:t>
            </a:r>
            <a:endParaRPr sz="5400"/>
          </a:p>
        </p:txBody>
      </p:sp>
      <p:sp>
        <p:nvSpPr>
          <p:cNvPr id="286" name="Google Shape;286;p7"/>
          <p:cNvSpPr txBox="1">
            <a:spLocks noGrp="1"/>
          </p:cNvSpPr>
          <p:nvPr>
            <p:ph type="body" idx="1"/>
          </p:nvPr>
        </p:nvSpPr>
        <p:spPr>
          <a:xfrm>
            <a:off x="657814" y="1224629"/>
            <a:ext cx="10597500" cy="51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br>
              <a:rPr lang="en-US" sz="2400" dirty="0"/>
            </a:br>
            <a:r>
              <a:rPr lang="en-US" sz="2400" dirty="0"/>
              <a:t>We </a:t>
            </a:r>
            <a:r>
              <a:rPr lang="en-US" sz="2400" dirty="0" err="1"/>
              <a:t>hebben</a:t>
            </a:r>
            <a:r>
              <a:rPr lang="en-US" sz="2400" dirty="0"/>
              <a:t> </a:t>
            </a:r>
            <a:r>
              <a:rPr lang="en-US" sz="2400" dirty="0" err="1"/>
              <a:t>ervoor</a:t>
            </a:r>
            <a:r>
              <a:rPr lang="en-US" sz="2400" dirty="0"/>
              <a:t> </a:t>
            </a:r>
            <a:r>
              <a:rPr lang="en-US" sz="2400" dirty="0" err="1"/>
              <a:t>gekozen</a:t>
            </a:r>
            <a:r>
              <a:rPr lang="en-US" sz="2400" dirty="0"/>
              <a:t> om de 5 </a:t>
            </a:r>
            <a:r>
              <a:rPr lang="en-US" sz="2400" dirty="0" err="1"/>
              <a:t>grootste</a:t>
            </a:r>
            <a:r>
              <a:rPr lang="en-US" sz="2400" dirty="0"/>
              <a:t> </a:t>
            </a:r>
            <a:r>
              <a:rPr lang="en-US" sz="2400" dirty="0" err="1"/>
              <a:t>speeltuinen</a:t>
            </a:r>
            <a:r>
              <a:rPr lang="en-US" sz="2400" dirty="0"/>
              <a:t> </a:t>
            </a:r>
            <a:r>
              <a:rPr lang="en-US" dirty="0"/>
              <a:t>(Roodeswerf-1 </a:t>
            </a:r>
            <a:br>
              <a:rPr lang="en-US" dirty="0"/>
            </a:br>
            <a:r>
              <a:rPr lang="en-US" dirty="0" err="1"/>
              <a:t>laten</a:t>
            </a:r>
            <a:r>
              <a:rPr lang="en-US" dirty="0"/>
              <a:t> we </a:t>
            </a:r>
            <a:r>
              <a:rPr lang="en-US" dirty="0" err="1"/>
              <a:t>buiten</a:t>
            </a:r>
            <a:r>
              <a:rPr lang="en-US" dirty="0"/>
              <a:t> </a:t>
            </a:r>
            <a:r>
              <a:rPr lang="en-US" dirty="0" err="1"/>
              <a:t>beschouwing</a:t>
            </a:r>
            <a:r>
              <a:rPr lang="en-US" dirty="0"/>
              <a:t>)</a:t>
            </a:r>
            <a:r>
              <a:rPr lang="en-US" sz="2400" dirty="0"/>
              <a:t> </a:t>
            </a:r>
            <a:r>
              <a:rPr lang="en-US" sz="2400" dirty="0" err="1"/>
              <a:t>verschillende</a:t>
            </a:r>
            <a:r>
              <a:rPr lang="en-US" sz="2400" dirty="0"/>
              <a:t> </a:t>
            </a:r>
            <a:r>
              <a:rPr lang="en-US" sz="2400" dirty="0" err="1"/>
              <a:t>thema’s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geven</a:t>
            </a:r>
            <a:r>
              <a:rPr lang="en-US" sz="2400" dirty="0"/>
              <a:t>.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Dit </a:t>
            </a:r>
            <a:r>
              <a:rPr lang="en-US" sz="2400" dirty="0" err="1"/>
              <a:t>vergroot</a:t>
            </a:r>
            <a:r>
              <a:rPr lang="en-US" sz="2400" dirty="0"/>
              <a:t> de </a:t>
            </a:r>
            <a:r>
              <a:rPr lang="en-US" sz="2400" dirty="0" err="1"/>
              <a:t>diversiteit</a:t>
            </a:r>
            <a:r>
              <a:rPr lang="en-US" sz="2400" dirty="0"/>
              <a:t> van de </a:t>
            </a:r>
            <a:r>
              <a:rPr lang="en-US" sz="2400" dirty="0" err="1"/>
              <a:t>speeltuinen</a:t>
            </a:r>
            <a:r>
              <a:rPr lang="en-US" sz="2400" dirty="0"/>
              <a:t> en </a:t>
            </a:r>
            <a:r>
              <a:rPr lang="en-US" sz="2400" dirty="0" err="1"/>
              <a:t>prikkelt</a:t>
            </a:r>
            <a:r>
              <a:rPr lang="en-US" sz="2400" dirty="0"/>
              <a:t> de </a:t>
            </a:r>
            <a:r>
              <a:rPr lang="en-US" sz="2400" dirty="0" err="1"/>
              <a:t>kinderen</a:t>
            </a:r>
            <a:r>
              <a:rPr lang="en-US" sz="2400" dirty="0"/>
              <a:t> om </a:t>
            </a:r>
            <a:r>
              <a:rPr lang="en-US" sz="2400" dirty="0" err="1"/>
              <a:t>naar</a:t>
            </a:r>
            <a:r>
              <a:rPr lang="en-US" sz="2400" dirty="0"/>
              <a:t> </a:t>
            </a:r>
            <a:r>
              <a:rPr lang="en-US" sz="2400" dirty="0" err="1"/>
              <a:t>buiten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gaan</a:t>
            </a:r>
            <a:r>
              <a:rPr lang="en-US" sz="2400" dirty="0"/>
              <a:t> en </a:t>
            </a:r>
            <a:r>
              <a:rPr lang="en-US" sz="2400" dirty="0" err="1"/>
              <a:t>ook</a:t>
            </a:r>
            <a:r>
              <a:rPr lang="en-US" sz="2400" dirty="0"/>
              <a:t> </a:t>
            </a:r>
            <a:r>
              <a:rPr lang="en-US" sz="2400" dirty="0" err="1"/>
              <a:t>eens</a:t>
            </a:r>
            <a:r>
              <a:rPr lang="en-US" sz="2400" dirty="0"/>
              <a:t> in </a:t>
            </a:r>
            <a:r>
              <a:rPr lang="en-US" sz="2400" dirty="0" err="1"/>
              <a:t>een</a:t>
            </a:r>
            <a:r>
              <a:rPr lang="en-US" sz="2400" dirty="0"/>
              <a:t> </a:t>
            </a:r>
            <a:r>
              <a:rPr lang="en-US" sz="2400" dirty="0" err="1"/>
              <a:t>andere</a:t>
            </a:r>
            <a:r>
              <a:rPr lang="en-US" sz="2400" dirty="0"/>
              <a:t> </a:t>
            </a:r>
            <a:r>
              <a:rPr lang="en-US" sz="2400" dirty="0" err="1"/>
              <a:t>wijk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spelen</a:t>
            </a:r>
            <a:r>
              <a:rPr lang="en-US" sz="2400" dirty="0"/>
              <a:t>. </a:t>
            </a:r>
            <a:endParaRPr sz="11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 u="sng" dirty="0"/>
          </a:p>
          <a:p>
            <a:pPr marL="740664" lvl="1" indent="-29616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b="1" dirty="0" err="1">
                <a:solidFill>
                  <a:srgbClr val="6AA84F"/>
                </a:solidFill>
              </a:rPr>
              <a:t>Natuur</a:t>
            </a:r>
            <a:r>
              <a:rPr lang="en-US" sz="2600" dirty="0"/>
              <a:t> (</a:t>
            </a:r>
            <a:r>
              <a:rPr lang="en-US" sz="2600" dirty="0" err="1"/>
              <a:t>Woudrustlaan</a:t>
            </a:r>
            <a:r>
              <a:rPr lang="en-US" sz="2600" dirty="0"/>
              <a:t>)</a:t>
            </a:r>
            <a:endParaRPr sz="2200" dirty="0"/>
          </a:p>
          <a:p>
            <a:pPr marL="740664" lvl="1" indent="-29616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b="1" dirty="0" err="1">
                <a:solidFill>
                  <a:srgbClr val="674EA7"/>
                </a:solidFill>
              </a:rPr>
              <a:t>Samen</a:t>
            </a:r>
            <a:r>
              <a:rPr lang="en-US" sz="2600" b="1" dirty="0">
                <a:solidFill>
                  <a:srgbClr val="674EA7"/>
                </a:solidFill>
              </a:rPr>
              <a:t> </a:t>
            </a:r>
            <a:r>
              <a:rPr lang="en-US" sz="2600" b="1" dirty="0" err="1">
                <a:solidFill>
                  <a:srgbClr val="674EA7"/>
                </a:solidFill>
              </a:rPr>
              <a:t>Spelen</a:t>
            </a:r>
            <a:r>
              <a:rPr lang="en-US" sz="2600" b="1" dirty="0"/>
              <a:t> </a:t>
            </a:r>
            <a:r>
              <a:rPr lang="en-US" sz="2600" dirty="0"/>
              <a:t>(Roodeswerf-2)</a:t>
            </a:r>
            <a:endParaRPr sz="2200" dirty="0"/>
          </a:p>
          <a:p>
            <a:pPr marL="740664" lvl="1" indent="-29616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b="1" dirty="0" err="1"/>
              <a:t>Huisje-</a:t>
            </a:r>
            <a:r>
              <a:rPr lang="en-US" sz="2600" b="1" dirty="0" err="1">
                <a:solidFill>
                  <a:schemeClr val="accent3"/>
                </a:solidFill>
              </a:rPr>
              <a:t>Boompje</a:t>
            </a:r>
            <a:r>
              <a:rPr lang="en-US" sz="2600" b="1" dirty="0" err="1"/>
              <a:t>-</a:t>
            </a:r>
            <a:r>
              <a:rPr lang="en-US" sz="2600" b="1" dirty="0" err="1">
                <a:solidFill>
                  <a:srgbClr val="FF0000"/>
                </a:solidFill>
              </a:rPr>
              <a:t>Beestje</a:t>
            </a:r>
            <a:r>
              <a:rPr lang="en-US" sz="2600" dirty="0"/>
              <a:t> (Burg. </a:t>
            </a:r>
            <a:r>
              <a:rPr lang="en-US" sz="2600" dirty="0" err="1"/>
              <a:t>Straathoflaan</a:t>
            </a:r>
            <a:r>
              <a:rPr lang="en-US" sz="2600" dirty="0"/>
              <a:t>)</a:t>
            </a:r>
            <a:endParaRPr sz="2200" dirty="0"/>
          </a:p>
          <a:p>
            <a:pPr marL="740664" lvl="1" indent="-29616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b="1" dirty="0">
                <a:solidFill>
                  <a:srgbClr val="FF9900"/>
                </a:solidFill>
              </a:rPr>
              <a:t>Sport</a:t>
            </a:r>
            <a:r>
              <a:rPr lang="en-US" sz="2600" dirty="0"/>
              <a:t> (‘t Ouwe Hof)</a:t>
            </a:r>
            <a:endParaRPr sz="2200" dirty="0"/>
          </a:p>
          <a:p>
            <a:pPr marL="740664" lvl="1" indent="-29616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b="1" dirty="0" err="1">
                <a:solidFill>
                  <a:srgbClr val="0000FF"/>
                </a:solidFill>
              </a:rPr>
              <a:t>Kleur</a:t>
            </a:r>
            <a:r>
              <a:rPr lang="en-US" sz="2600" b="1" dirty="0" err="1">
                <a:solidFill>
                  <a:schemeClr val="accent5"/>
                </a:solidFill>
              </a:rPr>
              <a:t>rijk</a:t>
            </a:r>
            <a:r>
              <a:rPr lang="en-US" sz="2600" b="1" dirty="0"/>
              <a:t> </a:t>
            </a:r>
            <a:r>
              <a:rPr lang="en-US" sz="2600" b="1" dirty="0" err="1">
                <a:solidFill>
                  <a:srgbClr val="F1C232"/>
                </a:solidFill>
              </a:rPr>
              <a:t>Klau</a:t>
            </a:r>
            <a:r>
              <a:rPr lang="en-US" sz="2600" b="1" dirty="0" err="1">
                <a:solidFill>
                  <a:srgbClr val="FF00FF"/>
                </a:solidFill>
              </a:rPr>
              <a:t>teren</a:t>
            </a:r>
            <a:r>
              <a:rPr lang="en-US" sz="2600" dirty="0"/>
              <a:t> (‘t Waterweidje)</a:t>
            </a:r>
            <a:endParaRPr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8"/>
          <p:cNvSpPr txBox="1">
            <a:spLocks noGrp="1"/>
          </p:cNvSpPr>
          <p:nvPr>
            <p:ph type="title"/>
          </p:nvPr>
        </p:nvSpPr>
        <p:spPr>
          <a:xfrm>
            <a:off x="782325" y="233675"/>
            <a:ext cx="10830600" cy="7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en-US" sz="5400"/>
              <a:t>Ontwerp voor de Woudrustlaan</a:t>
            </a:r>
            <a:endParaRPr sz="5400"/>
          </a:p>
        </p:txBody>
      </p:sp>
      <p:sp>
        <p:nvSpPr>
          <p:cNvPr id="293" name="Google Shape;293;p8"/>
          <p:cNvSpPr txBox="1"/>
          <p:nvPr/>
        </p:nvSpPr>
        <p:spPr>
          <a:xfrm>
            <a:off x="11010300" y="1540375"/>
            <a:ext cx="7635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accent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NATUUR</a:t>
            </a:r>
            <a:endParaRPr sz="4400" b="1">
              <a:solidFill>
                <a:schemeClr val="accent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1719D6-7E49-4ED3-81A1-38CD82492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38" y="994174"/>
            <a:ext cx="9727660" cy="584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3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8"/>
          <p:cNvSpPr txBox="1">
            <a:spLocks noGrp="1"/>
          </p:cNvSpPr>
          <p:nvPr>
            <p:ph type="title"/>
          </p:nvPr>
        </p:nvSpPr>
        <p:spPr>
          <a:xfrm>
            <a:off x="782325" y="233675"/>
            <a:ext cx="10830600" cy="7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en-US" sz="5400"/>
              <a:t>Ontwerp voor de Woudrustlaan</a:t>
            </a:r>
            <a:endParaRPr sz="5400"/>
          </a:p>
        </p:txBody>
      </p:sp>
      <p:sp>
        <p:nvSpPr>
          <p:cNvPr id="293" name="Google Shape;293;p8"/>
          <p:cNvSpPr txBox="1"/>
          <p:nvPr/>
        </p:nvSpPr>
        <p:spPr>
          <a:xfrm>
            <a:off x="11010300" y="1540375"/>
            <a:ext cx="7635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accent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NATUUR</a:t>
            </a:r>
            <a:endParaRPr sz="4400" b="1" dirty="0">
              <a:solidFill>
                <a:schemeClr val="accent3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DD7756-EDE4-44FB-BBF2-A4A79CD24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80" y="1007306"/>
            <a:ext cx="10680359" cy="5850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15648cabd3_3_0"/>
          <p:cNvSpPr txBox="1">
            <a:spLocks noGrp="1"/>
          </p:cNvSpPr>
          <p:nvPr>
            <p:ph type="title"/>
          </p:nvPr>
        </p:nvSpPr>
        <p:spPr>
          <a:xfrm>
            <a:off x="782326" y="233675"/>
            <a:ext cx="11071800" cy="7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en-US" sz="5400"/>
              <a:t>Ontwerp voor de Roodeswerf</a:t>
            </a:r>
            <a:endParaRPr sz="5400"/>
          </a:p>
        </p:txBody>
      </p:sp>
      <p:sp>
        <p:nvSpPr>
          <p:cNvPr id="300" name="Google Shape;300;g115648cabd3_3_0"/>
          <p:cNvSpPr txBox="1"/>
          <p:nvPr/>
        </p:nvSpPr>
        <p:spPr>
          <a:xfrm>
            <a:off x="9366150" y="1573825"/>
            <a:ext cx="572700" cy="3570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40664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674EA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SAMEN</a:t>
            </a:r>
            <a:endParaRPr sz="3600" b="1" dirty="0">
              <a:solidFill>
                <a:srgbClr val="674EA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301" name="Google Shape;301;g115648cabd3_3_0"/>
          <p:cNvSpPr txBox="1"/>
          <p:nvPr/>
        </p:nvSpPr>
        <p:spPr>
          <a:xfrm>
            <a:off x="10032500" y="3072700"/>
            <a:ext cx="455400" cy="3662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40664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3600" b="1" dirty="0">
                <a:solidFill>
                  <a:srgbClr val="674EA7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SPELEN</a:t>
            </a:r>
            <a:endParaRPr sz="360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28FAD0-06D2-486F-86C3-E27F78DBE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" y="879733"/>
            <a:ext cx="8387880" cy="5952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0"/>
          <p:cNvSpPr txBox="1">
            <a:spLocks noGrp="1"/>
          </p:cNvSpPr>
          <p:nvPr>
            <p:ph type="title"/>
          </p:nvPr>
        </p:nvSpPr>
        <p:spPr>
          <a:xfrm>
            <a:off x="720525" y="121950"/>
            <a:ext cx="11790000" cy="7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en-US" sz="5400"/>
              <a:t>Ontwerp voor de Burg. Straathoflaan</a:t>
            </a:r>
            <a:endParaRPr sz="5400"/>
          </a:p>
        </p:txBody>
      </p:sp>
      <p:sp>
        <p:nvSpPr>
          <p:cNvPr id="308" name="Google Shape;308;p10"/>
          <p:cNvSpPr txBox="1"/>
          <p:nvPr/>
        </p:nvSpPr>
        <p:spPr>
          <a:xfrm>
            <a:off x="9242225" y="2196150"/>
            <a:ext cx="2812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40664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HUISJE</a:t>
            </a:r>
            <a:br>
              <a:rPr lang="en-US" sz="30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3000" b="1">
                <a:solidFill>
                  <a:schemeClr val="accent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BOOMPJE</a:t>
            </a:r>
            <a:br>
              <a:rPr lang="en-US" sz="30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en-US" sz="3000" b="1">
                <a:solidFill>
                  <a:srgbClr val="FF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BEESTJE</a:t>
            </a:r>
            <a:endParaRPr sz="2000"/>
          </a:p>
        </p:txBody>
      </p:sp>
      <p:pic>
        <p:nvPicPr>
          <p:cNvPr id="309" name="Google Shape;30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69471" y="3766050"/>
            <a:ext cx="1539575" cy="154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D0FE96-6AF8-4567-9967-FCBB6A870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24" y="912607"/>
            <a:ext cx="9411191" cy="5706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D9C0F-F85D-41AC-ABA6-B52B08FBB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1427" y="4563302"/>
            <a:ext cx="3107185" cy="18862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64A68B-8D33-49E7-9347-FE5998DAE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6898" y="5050258"/>
            <a:ext cx="1754691" cy="1366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1"/>
          <p:cNvSpPr txBox="1">
            <a:spLocks noGrp="1"/>
          </p:cNvSpPr>
          <p:nvPr>
            <p:ph type="title"/>
          </p:nvPr>
        </p:nvSpPr>
        <p:spPr>
          <a:xfrm>
            <a:off x="557211" y="222977"/>
            <a:ext cx="10750968" cy="76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en-US" sz="5400" dirty="0" err="1"/>
              <a:t>Ontwerp</a:t>
            </a:r>
            <a:r>
              <a:rPr lang="en-US" sz="5400" dirty="0"/>
              <a:t> voor ‘t Ouwe Hof</a:t>
            </a:r>
            <a:endParaRPr sz="5400" dirty="0"/>
          </a:p>
        </p:txBody>
      </p:sp>
      <p:sp>
        <p:nvSpPr>
          <p:cNvPr id="317" name="Google Shape;317;p11"/>
          <p:cNvSpPr txBox="1"/>
          <p:nvPr/>
        </p:nvSpPr>
        <p:spPr>
          <a:xfrm>
            <a:off x="10162213" y="3134449"/>
            <a:ext cx="32415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rgbClr val="FF99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SPORT</a:t>
            </a:r>
            <a:endParaRPr sz="4600" b="1" dirty="0">
              <a:solidFill>
                <a:srgbClr val="FF99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9761AC-A693-4DB8-BE35-34F0A9C764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8"/>
          <a:stretch/>
        </p:blipFill>
        <p:spPr>
          <a:xfrm>
            <a:off x="557211" y="1090505"/>
            <a:ext cx="9394186" cy="55580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en-US" sz="5400"/>
              <a:t>Onze visie: </a:t>
            </a:r>
            <a:r>
              <a:rPr lang="en-US" i="1"/>
              <a:t>‘Bewegen, spelen en ontmoeten’</a:t>
            </a:r>
            <a:endParaRPr i="1"/>
          </a:p>
        </p:txBody>
      </p:sp>
      <p:sp>
        <p:nvSpPr>
          <p:cNvPr id="238" name="Google Shape;238;p2"/>
          <p:cNvSpPr txBox="1">
            <a:spLocks noGrp="1"/>
          </p:cNvSpPr>
          <p:nvPr>
            <p:ph type="body" idx="1"/>
          </p:nvPr>
        </p:nvSpPr>
        <p:spPr>
          <a:xfrm>
            <a:off x="1065212" y="1775772"/>
            <a:ext cx="104580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400" dirty="0"/>
          </a:p>
          <a:p>
            <a:pPr marL="347472" lvl="0" indent="-360172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 err="1"/>
              <a:t>Méér</a:t>
            </a:r>
            <a:r>
              <a:rPr lang="en-US" sz="2600" dirty="0"/>
              <a:t> </a:t>
            </a:r>
            <a:r>
              <a:rPr lang="en-US" sz="2600" dirty="0" err="1"/>
              <a:t>natuur</a:t>
            </a:r>
            <a:r>
              <a:rPr lang="en-US" sz="2600" dirty="0"/>
              <a:t> en </a:t>
            </a:r>
            <a:r>
              <a:rPr lang="en-US" sz="2600" dirty="0" err="1"/>
              <a:t>speeluitdaging</a:t>
            </a:r>
            <a:r>
              <a:rPr lang="en-US" sz="2600" dirty="0"/>
              <a:t> voor </a:t>
            </a:r>
            <a:r>
              <a:rPr lang="en-US" sz="2600" dirty="0" err="1"/>
              <a:t>kinderen</a:t>
            </a:r>
            <a:r>
              <a:rPr lang="en-US" sz="2600" dirty="0"/>
              <a:t> van </a:t>
            </a:r>
            <a:r>
              <a:rPr lang="en-US" sz="2600" dirty="0" err="1"/>
              <a:t>alle</a:t>
            </a:r>
            <a:r>
              <a:rPr lang="en-US" sz="2600" dirty="0"/>
              <a:t> </a:t>
            </a:r>
            <a:r>
              <a:rPr lang="en-US" sz="2600" dirty="0" err="1"/>
              <a:t>leeftijden</a:t>
            </a:r>
            <a:r>
              <a:rPr lang="en-US" sz="2600" dirty="0"/>
              <a:t>.</a:t>
            </a:r>
            <a:endParaRPr sz="2600" dirty="0"/>
          </a:p>
          <a:p>
            <a:pPr marL="347472" lvl="0" indent="-360172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 err="1"/>
              <a:t>Kinderen</a:t>
            </a:r>
            <a:r>
              <a:rPr lang="en-US" sz="2600" dirty="0"/>
              <a:t> </a:t>
            </a:r>
            <a:r>
              <a:rPr lang="en-US" sz="2600" dirty="0" err="1"/>
              <a:t>stimuleren</a:t>
            </a:r>
            <a:r>
              <a:rPr lang="en-US" sz="2600" dirty="0"/>
              <a:t> om </a:t>
            </a:r>
            <a:r>
              <a:rPr lang="en-US" sz="2600" dirty="0" err="1"/>
              <a:t>te</a:t>
            </a:r>
            <a:r>
              <a:rPr lang="en-US" sz="2600" dirty="0"/>
              <a:t> </a:t>
            </a:r>
            <a:r>
              <a:rPr lang="en-US" sz="2600" dirty="0" err="1"/>
              <a:t>bewegen</a:t>
            </a:r>
            <a:r>
              <a:rPr lang="en-US" sz="2600" dirty="0"/>
              <a:t>, want </a:t>
            </a:r>
            <a:r>
              <a:rPr lang="en-US" sz="2600" dirty="0" err="1"/>
              <a:t>dat</a:t>
            </a:r>
            <a:r>
              <a:rPr lang="en-US" sz="2600" dirty="0"/>
              <a:t> is </a:t>
            </a:r>
            <a:r>
              <a:rPr lang="en-US" sz="2600" dirty="0" err="1"/>
              <a:t>gezond</a:t>
            </a:r>
            <a:r>
              <a:rPr lang="en-US" sz="2600" dirty="0"/>
              <a:t>!</a:t>
            </a:r>
            <a:endParaRPr sz="2600" dirty="0"/>
          </a:p>
          <a:p>
            <a:pPr marL="347472" lvl="0" indent="-398272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600"/>
              <a:buChar char="•"/>
            </a:pPr>
            <a:r>
              <a:rPr lang="en-US" sz="2600" dirty="0"/>
              <a:t>Meer </a:t>
            </a:r>
            <a:r>
              <a:rPr lang="en-US" sz="2600" dirty="0" err="1"/>
              <a:t>biodiversiteit</a:t>
            </a:r>
            <a:r>
              <a:rPr lang="en-US" sz="2600" dirty="0"/>
              <a:t> </a:t>
            </a:r>
            <a:r>
              <a:rPr lang="en-US" sz="2600" dirty="0" err="1"/>
              <a:t>creëren</a:t>
            </a:r>
            <a:r>
              <a:rPr lang="en-US" sz="2600" dirty="0"/>
              <a:t> en </a:t>
            </a:r>
            <a:r>
              <a:rPr lang="en-US" sz="2600" dirty="0" err="1"/>
              <a:t>meer</a:t>
            </a:r>
            <a:r>
              <a:rPr lang="en-US" sz="2600" dirty="0"/>
              <a:t> </a:t>
            </a:r>
            <a:r>
              <a:rPr lang="en-US" sz="2600" dirty="0" err="1"/>
              <a:t>groen</a:t>
            </a:r>
            <a:r>
              <a:rPr lang="en-US" sz="2600" dirty="0"/>
              <a:t>.</a:t>
            </a:r>
            <a:endParaRPr sz="2600" dirty="0"/>
          </a:p>
          <a:p>
            <a:pPr marL="347472" lvl="0" indent="-398272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600"/>
              <a:buChar char="•"/>
            </a:pPr>
            <a:r>
              <a:rPr lang="en-US" sz="2600" dirty="0"/>
              <a:t>Ook </a:t>
            </a:r>
            <a:r>
              <a:rPr lang="en-US" sz="2600" dirty="0" err="1"/>
              <a:t>toegankelijk</a:t>
            </a:r>
            <a:r>
              <a:rPr lang="en-US" sz="2600" dirty="0"/>
              <a:t> voor </a:t>
            </a:r>
            <a:r>
              <a:rPr lang="en-US" sz="2600" dirty="0" err="1"/>
              <a:t>mindervalide</a:t>
            </a:r>
            <a:r>
              <a:rPr lang="en-US" sz="2600" dirty="0"/>
              <a:t> </a:t>
            </a:r>
            <a:r>
              <a:rPr lang="en-US" sz="2600" dirty="0" err="1"/>
              <a:t>kinderen</a:t>
            </a:r>
            <a:r>
              <a:rPr lang="en-US" sz="2600" dirty="0"/>
              <a:t>.</a:t>
            </a:r>
            <a:endParaRPr sz="2600" dirty="0"/>
          </a:p>
          <a:p>
            <a:pPr marL="347472" lvl="0" indent="-360172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 err="1"/>
              <a:t>Kostenbesparend</a:t>
            </a:r>
            <a:r>
              <a:rPr lang="en-US" sz="2600" dirty="0"/>
              <a:t> en </a:t>
            </a:r>
            <a:r>
              <a:rPr lang="en-US" sz="2600" dirty="0" err="1"/>
              <a:t>duurzaam</a:t>
            </a:r>
            <a:r>
              <a:rPr lang="en-US" sz="2600" dirty="0"/>
              <a:t>; </a:t>
            </a:r>
            <a:br>
              <a:rPr lang="en-US" sz="2600" dirty="0"/>
            </a:br>
            <a:r>
              <a:rPr lang="en-US" sz="2600" dirty="0" err="1"/>
              <a:t>Voorwerk</a:t>
            </a:r>
            <a:r>
              <a:rPr lang="en-US" sz="2600" dirty="0"/>
              <a:t> reeds </a:t>
            </a:r>
            <a:r>
              <a:rPr lang="en-US" sz="2600" dirty="0" err="1"/>
              <a:t>gedaan</a:t>
            </a:r>
            <a:r>
              <a:rPr lang="en-US" sz="2600" dirty="0"/>
              <a:t>; </a:t>
            </a:r>
            <a:r>
              <a:rPr lang="en-US" sz="2600" dirty="0" err="1"/>
              <a:t>dorpsparticipatie</a:t>
            </a:r>
            <a:r>
              <a:rPr lang="en-US" sz="2600" dirty="0"/>
              <a:t> </a:t>
            </a:r>
            <a:r>
              <a:rPr lang="en-US" sz="2600" dirty="0" err="1"/>
              <a:t>inzetten</a:t>
            </a:r>
            <a:r>
              <a:rPr lang="en-US" sz="2600" dirty="0"/>
              <a:t>.</a:t>
            </a:r>
            <a:endParaRPr sz="2600" dirty="0"/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600" b="1" i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2"/>
          <p:cNvSpPr txBox="1">
            <a:spLocks noGrp="1"/>
          </p:cNvSpPr>
          <p:nvPr>
            <p:ph type="title"/>
          </p:nvPr>
        </p:nvSpPr>
        <p:spPr>
          <a:xfrm>
            <a:off x="720516" y="225977"/>
            <a:ext cx="10750968" cy="76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en-US" sz="5400"/>
              <a:t>Ontwerp voor ‘t Waterweidje</a:t>
            </a:r>
            <a:endParaRPr sz="5400"/>
          </a:p>
        </p:txBody>
      </p:sp>
      <p:sp>
        <p:nvSpPr>
          <p:cNvPr id="324" name="Google Shape;324;p12"/>
          <p:cNvSpPr txBox="1"/>
          <p:nvPr/>
        </p:nvSpPr>
        <p:spPr>
          <a:xfrm rot="5400000">
            <a:off x="8441050" y="2739050"/>
            <a:ext cx="42531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40664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4600" b="1">
                <a:solidFill>
                  <a:srgbClr val="00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KLEUR</a:t>
            </a:r>
            <a:r>
              <a:rPr lang="en-US" sz="4600" b="1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RIJK</a:t>
            </a:r>
            <a:r>
              <a:rPr lang="en-US" sz="46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4600" b="1">
                <a:solidFill>
                  <a:srgbClr val="F1C23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KLAU</a:t>
            </a:r>
            <a:r>
              <a:rPr lang="en-US" sz="4600" b="1">
                <a:solidFill>
                  <a:srgbClr val="FF00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TEREN</a:t>
            </a:r>
            <a:endParaRPr sz="36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3DEB16-233A-44D3-B5F6-ABE0203DE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00" y="999728"/>
            <a:ext cx="8757745" cy="5746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15648cabd3_1_4"/>
          <p:cNvSpPr txBox="1">
            <a:spLocks noGrp="1"/>
          </p:cNvSpPr>
          <p:nvPr>
            <p:ph type="title"/>
          </p:nvPr>
        </p:nvSpPr>
        <p:spPr>
          <a:xfrm>
            <a:off x="1065211" y="398550"/>
            <a:ext cx="10751100" cy="7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400"/>
              <a:buFont typeface="Quattrocento Sans"/>
              <a:buNone/>
            </a:pPr>
            <a:r>
              <a:rPr lang="en-US" sz="5400" dirty="0"/>
              <a:t>Hoe </a:t>
            </a:r>
            <a:r>
              <a:rPr lang="en-US" sz="5400" dirty="0" err="1"/>
              <a:t>gaan</a:t>
            </a:r>
            <a:r>
              <a:rPr lang="en-US" sz="5400" dirty="0"/>
              <a:t> we verder?</a:t>
            </a:r>
            <a:endParaRPr sz="5400" dirty="0"/>
          </a:p>
        </p:txBody>
      </p:sp>
      <p:sp>
        <p:nvSpPr>
          <p:cNvPr id="330" name="Google Shape;330;g115648cabd3_1_4"/>
          <p:cNvSpPr txBox="1">
            <a:spLocks noGrp="1"/>
          </p:cNvSpPr>
          <p:nvPr>
            <p:ph type="body" idx="1"/>
          </p:nvPr>
        </p:nvSpPr>
        <p:spPr>
          <a:xfrm>
            <a:off x="564025" y="1479000"/>
            <a:ext cx="10098000" cy="53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740664" lvl="1" indent="-28346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en-US" sz="2400" b="1" dirty="0" err="1"/>
              <a:t>Vandaag</a:t>
            </a:r>
            <a:r>
              <a:rPr lang="en-US" sz="2400" dirty="0"/>
              <a:t>: </a:t>
            </a:r>
            <a:r>
              <a:rPr lang="en-US" sz="2400" dirty="0" err="1"/>
              <a:t>Bewonersbijeenkomst</a:t>
            </a:r>
            <a:r>
              <a:rPr lang="en-US" sz="2400" dirty="0"/>
              <a:t> in </a:t>
            </a:r>
            <a:r>
              <a:rPr lang="en-US" sz="2400" dirty="0" err="1"/>
              <a:t>Dorpshuis</a:t>
            </a:r>
            <a:r>
              <a:rPr lang="en-US" sz="2400" dirty="0"/>
              <a:t> de Oude School </a:t>
            </a:r>
            <a:br>
              <a:rPr lang="en-US" sz="2400" dirty="0"/>
            </a:br>
            <a:r>
              <a:rPr lang="en-US" sz="2400" dirty="0"/>
              <a:t>om </a:t>
            </a:r>
            <a:r>
              <a:rPr lang="en-US" sz="2400" dirty="0" err="1"/>
              <a:t>onze</a:t>
            </a:r>
            <a:r>
              <a:rPr lang="en-US" sz="2400" dirty="0"/>
              <a:t> </a:t>
            </a:r>
            <a:r>
              <a:rPr lang="en-US" sz="2400" dirty="0" err="1"/>
              <a:t>ontwerpen</a:t>
            </a:r>
            <a:r>
              <a:rPr lang="en-US" sz="2400" dirty="0"/>
              <a:t> </a:t>
            </a:r>
            <a:r>
              <a:rPr lang="en-US" sz="2400" dirty="0" err="1"/>
              <a:t>aan</a:t>
            </a:r>
            <a:r>
              <a:rPr lang="en-US" sz="2400" dirty="0"/>
              <a:t> het </a:t>
            </a:r>
            <a:r>
              <a:rPr lang="en-US" sz="2400" dirty="0" err="1"/>
              <a:t>dorp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presenteren</a:t>
            </a:r>
            <a:r>
              <a:rPr lang="en-US" sz="2400" dirty="0"/>
              <a:t>. </a:t>
            </a:r>
            <a:endParaRPr sz="2400" dirty="0"/>
          </a:p>
          <a:p>
            <a:pPr marL="114300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r>
              <a:rPr lang="en-US" sz="2400" dirty="0" err="1"/>
              <a:t>Wij</a:t>
            </a:r>
            <a:r>
              <a:rPr lang="en-US" sz="2400" dirty="0"/>
              <a:t> </a:t>
            </a:r>
            <a:r>
              <a:rPr lang="en-US" sz="2400" dirty="0" err="1"/>
              <a:t>verwachten</a:t>
            </a:r>
            <a:r>
              <a:rPr lang="en-US" sz="2400" dirty="0"/>
              <a:t> feedback, </a:t>
            </a:r>
            <a:r>
              <a:rPr lang="en-US" sz="2400" dirty="0" err="1"/>
              <a:t>dorpsparticipatie</a:t>
            </a:r>
            <a:r>
              <a:rPr lang="en-US" sz="2400" dirty="0"/>
              <a:t> en </a:t>
            </a:r>
            <a:r>
              <a:rPr lang="en-US" sz="2400" dirty="0" err="1"/>
              <a:t>toezegging</a:t>
            </a:r>
            <a:r>
              <a:rPr lang="en-US" sz="2400" dirty="0"/>
              <a:t> van   </a:t>
            </a:r>
            <a:br>
              <a:rPr lang="en-US" dirty="0"/>
            </a:br>
            <a:r>
              <a:rPr lang="en-US" dirty="0"/>
              <a:t> sponsoring.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lokale</a:t>
            </a:r>
            <a:r>
              <a:rPr lang="en-US" dirty="0"/>
              <a:t> </a:t>
            </a:r>
            <a:r>
              <a:rPr lang="en-US" dirty="0" err="1"/>
              <a:t>bedrijven</a:t>
            </a:r>
            <a:r>
              <a:rPr lang="en-US" dirty="0"/>
              <a:t> en </a:t>
            </a:r>
            <a:r>
              <a:rPr lang="en-US" dirty="0" err="1"/>
              <a:t>handige</a:t>
            </a:r>
            <a:r>
              <a:rPr lang="en-US" dirty="0"/>
              <a:t> </a:t>
            </a:r>
            <a:r>
              <a:rPr lang="en-US" dirty="0" err="1"/>
              <a:t>mensen</a:t>
            </a:r>
            <a:r>
              <a:rPr lang="en-US" dirty="0"/>
              <a:t> in </a:t>
            </a:r>
            <a:br>
              <a:rPr lang="en-US" dirty="0"/>
            </a:br>
            <a:r>
              <a:rPr lang="en-US" dirty="0"/>
              <a:t> het </a:t>
            </a:r>
            <a:r>
              <a:rPr lang="en-US" sz="2400" dirty="0" err="1"/>
              <a:t>dorp</a:t>
            </a:r>
            <a:r>
              <a:rPr lang="en-US" sz="2400" dirty="0"/>
              <a:t> die </a:t>
            </a:r>
            <a:r>
              <a:rPr lang="en-US" sz="2400" dirty="0" err="1"/>
              <a:t>ons</a:t>
            </a:r>
            <a:r>
              <a:rPr lang="en-US" sz="2400" dirty="0"/>
              <a:t> </a:t>
            </a:r>
            <a:r>
              <a:rPr lang="en-US" sz="2400" dirty="0" err="1"/>
              <a:t>willen</a:t>
            </a:r>
            <a:r>
              <a:rPr lang="en-US" sz="2400" dirty="0"/>
              <a:t> </a:t>
            </a:r>
            <a:r>
              <a:rPr lang="en-US" sz="2400" dirty="0" err="1"/>
              <a:t>helpen</a:t>
            </a:r>
            <a:r>
              <a:rPr lang="en-US" sz="2400" dirty="0"/>
              <a:t>.</a:t>
            </a:r>
            <a:br>
              <a:rPr lang="en-US" sz="2400" dirty="0"/>
            </a:br>
            <a:endParaRPr lang="nl-NL" sz="2400" dirty="0"/>
          </a:p>
          <a:p>
            <a:pPr marL="740664" lvl="1" indent="-28346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nl-NL" sz="2400" dirty="0"/>
              <a:t>24 september 2022: </a:t>
            </a:r>
            <a:r>
              <a:rPr lang="nl-NL" sz="2400" b="1" dirty="0"/>
              <a:t>Burendag.</a:t>
            </a:r>
            <a:r>
              <a:rPr lang="nl-NL" sz="2400" dirty="0"/>
              <a:t> Een mooie dag om buren te betrekken bij voorbereidende werkzaamheden in de speeltuinen.</a:t>
            </a:r>
            <a:br>
              <a:rPr lang="nl-NL" sz="2400" dirty="0"/>
            </a:br>
            <a:endParaRPr lang="nl-NL" sz="2400" dirty="0"/>
          </a:p>
          <a:p>
            <a:pPr marL="740664" lvl="1" indent="-28346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 err="1"/>
              <a:t>Zomer</a:t>
            </a:r>
            <a:r>
              <a:rPr lang="en-US" sz="2400" dirty="0"/>
              <a:t> 2023: </a:t>
            </a:r>
            <a:r>
              <a:rPr lang="en-US" sz="2400" dirty="0" err="1"/>
              <a:t>alle</a:t>
            </a:r>
            <a:r>
              <a:rPr lang="en-US" sz="2400" dirty="0"/>
              <a:t> 5 de </a:t>
            </a:r>
            <a:r>
              <a:rPr lang="en-US" sz="2400" dirty="0" err="1"/>
              <a:t>speeltuinen</a:t>
            </a:r>
            <a:r>
              <a:rPr lang="en-US" sz="2400" dirty="0"/>
              <a:t> in </a:t>
            </a:r>
            <a:r>
              <a:rPr lang="en-US" sz="2400" dirty="0" err="1"/>
              <a:t>Hensbroek</a:t>
            </a:r>
            <a:r>
              <a:rPr lang="en-US" sz="2400" dirty="0"/>
              <a:t> </a:t>
            </a:r>
            <a:r>
              <a:rPr lang="en-US" sz="2400" dirty="0" err="1"/>
              <a:t>zijn</a:t>
            </a:r>
            <a:r>
              <a:rPr lang="en-US" sz="2400" dirty="0"/>
              <a:t> </a:t>
            </a:r>
            <a:r>
              <a:rPr lang="en-US" sz="2400" dirty="0" err="1"/>
              <a:t>verbeterd</a:t>
            </a:r>
            <a:r>
              <a:rPr lang="en-US" sz="2400" dirty="0"/>
              <a:t> en </a:t>
            </a:r>
            <a:r>
              <a:rPr lang="en-US" sz="2400" dirty="0" err="1"/>
              <a:t>worden</a:t>
            </a:r>
            <a:r>
              <a:rPr lang="en-US" sz="2400" dirty="0"/>
              <a:t> </a:t>
            </a:r>
            <a:r>
              <a:rPr lang="en-US" sz="2400" dirty="0" err="1"/>
              <a:t>volop</a:t>
            </a:r>
            <a:r>
              <a:rPr lang="en-US" sz="2400" dirty="0"/>
              <a:t> door de </a:t>
            </a:r>
            <a:r>
              <a:rPr lang="en-US" sz="2400" dirty="0" err="1"/>
              <a:t>kinderen</a:t>
            </a:r>
            <a:r>
              <a:rPr lang="en-US" sz="2400" dirty="0"/>
              <a:t> </a:t>
            </a:r>
            <a:r>
              <a:rPr lang="en-US" sz="2400" dirty="0" err="1"/>
              <a:t>gebruikt</a:t>
            </a:r>
            <a:r>
              <a:rPr lang="en-US" sz="2400" dirty="0"/>
              <a:t>.</a:t>
            </a:r>
            <a:endParaRPr sz="2400" dirty="0"/>
          </a:p>
          <a:p>
            <a:pPr marL="152400" indent="0" algn="ctr">
              <a:buSzPts val="2400"/>
              <a:buNone/>
            </a:pPr>
            <a:r>
              <a:rPr lang="en-US" sz="3500" b="1" dirty="0">
                <a:solidFill>
                  <a:srgbClr val="FF0000"/>
                </a:solidFill>
              </a:rPr>
              <a:t>	Contact: </a:t>
            </a:r>
            <a:r>
              <a:rPr lang="en-US" sz="3500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doeteamhensbroek@gmail.com</a:t>
            </a:r>
            <a:endParaRPr lang="en-US" sz="2800" b="1" dirty="0">
              <a:solidFill>
                <a:srgbClr val="FF0000"/>
              </a:solidFill>
            </a:endParaRPr>
          </a:p>
          <a:p>
            <a:pPr marL="740664" lvl="1" indent="-13106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</p:txBody>
      </p:sp>
      <p:sp>
        <p:nvSpPr>
          <p:cNvPr id="331" name="Google Shape;331;g115648cabd3_1_4"/>
          <p:cNvSpPr/>
          <p:nvPr/>
        </p:nvSpPr>
        <p:spPr>
          <a:xfrm>
            <a:off x="1379625" y="2604489"/>
            <a:ext cx="415200" cy="28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algn="bl" rotWithShape="0">
              <a:schemeClr val="dk1">
                <a:alpha val="56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4"/>
          <p:cNvSpPr txBox="1">
            <a:spLocks noGrp="1"/>
          </p:cNvSpPr>
          <p:nvPr>
            <p:ph type="ctrTitle"/>
          </p:nvPr>
        </p:nvSpPr>
        <p:spPr>
          <a:xfrm>
            <a:off x="2193608" y="422265"/>
            <a:ext cx="7804800" cy="27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5400"/>
              <a:buFont typeface="Quattrocento Sans"/>
              <a:buNone/>
            </a:pPr>
            <a:r>
              <a:rPr lang="en-US" dirty="0" err="1"/>
              <a:t>Bedankt</a:t>
            </a:r>
            <a:r>
              <a:rPr lang="en-US" dirty="0"/>
              <a:t> </a:t>
            </a:r>
            <a:r>
              <a:rPr lang="en-US" dirty="0" err="1"/>
              <a:t>namens</a:t>
            </a:r>
            <a:r>
              <a:rPr lang="en-US" dirty="0"/>
              <a:t> het DOE-team!</a:t>
            </a:r>
            <a:br>
              <a:rPr lang="en-US" dirty="0"/>
            </a:br>
            <a:endParaRPr dirty="0"/>
          </a:p>
        </p:txBody>
      </p:sp>
      <p:sp>
        <p:nvSpPr>
          <p:cNvPr id="337" name="Google Shape;337;p14"/>
          <p:cNvSpPr txBox="1">
            <a:spLocks noGrp="1"/>
          </p:cNvSpPr>
          <p:nvPr>
            <p:ph type="subTitle" idx="1"/>
          </p:nvPr>
        </p:nvSpPr>
        <p:spPr>
          <a:xfrm>
            <a:off x="7582900" y="2948550"/>
            <a:ext cx="3902400" cy="27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 err="1"/>
              <a:t>Femke</a:t>
            </a:r>
            <a:r>
              <a:rPr lang="en-US" dirty="0"/>
              <a:t> Wit</a:t>
            </a:r>
            <a:br>
              <a:rPr lang="en-US" dirty="0"/>
            </a:br>
            <a:r>
              <a:rPr lang="en-US" dirty="0"/>
              <a:t>Jolanda van der Veer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Noël Smal</a:t>
            </a:r>
            <a:br>
              <a:rPr lang="en-US" dirty="0"/>
            </a:br>
            <a:r>
              <a:rPr lang="en-US" dirty="0"/>
              <a:t>Sylvia Mak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Yvonne Keizer</a:t>
            </a:r>
            <a:br>
              <a:rPr lang="en-US" dirty="0"/>
            </a:br>
            <a:r>
              <a:rPr lang="en-US" dirty="0"/>
              <a:t>Vanessa </a:t>
            </a:r>
            <a:r>
              <a:rPr lang="en-US" dirty="0" err="1"/>
              <a:t>Kirunda</a:t>
            </a:r>
            <a:r>
              <a:rPr lang="en-US" dirty="0"/>
              <a:t>-Appelman</a:t>
            </a:r>
            <a:endParaRPr dirty="0"/>
          </a:p>
        </p:txBody>
      </p:sp>
      <p:sp>
        <p:nvSpPr>
          <p:cNvPr id="338" name="Google Shape;338;p14"/>
          <p:cNvSpPr txBox="1"/>
          <p:nvPr/>
        </p:nvSpPr>
        <p:spPr>
          <a:xfrm>
            <a:off x="897425" y="6226800"/>
            <a:ext cx="123231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b="1" i="1">
                <a:solidFill>
                  <a:srgbClr val="4D290A"/>
                </a:solidFill>
              </a:rPr>
              <a:t>“Alles zelf doen is optellen, samenwerken is vermenigvuldigen”</a:t>
            </a:r>
            <a:endParaRPr sz="3100">
              <a:solidFill>
                <a:srgbClr val="4D290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en-US" sz="5400"/>
              <a:t>De 6 speeltuinen in Hensbroek</a:t>
            </a:r>
            <a:endParaRPr sz="5400"/>
          </a:p>
        </p:txBody>
      </p:sp>
      <p:pic>
        <p:nvPicPr>
          <p:cNvPr id="250" name="Google Shape;250;p4" descr="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2231" b="22214"/>
          <a:stretch/>
        </p:blipFill>
        <p:spPr>
          <a:xfrm>
            <a:off x="756579" y="1637373"/>
            <a:ext cx="10678842" cy="430178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"/>
          <p:cNvSpPr/>
          <p:nvPr/>
        </p:nvSpPr>
        <p:spPr>
          <a:xfrm>
            <a:off x="10608812" y="4030463"/>
            <a:ext cx="292963" cy="337352"/>
          </a:xfrm>
          <a:prstGeom prst="star6">
            <a:avLst>
              <a:gd name="adj" fmla="val 28868"/>
              <a:gd name="hf" fmla="val 115470"/>
            </a:avLst>
          </a:prstGeom>
          <a:gradFill>
            <a:gsLst>
              <a:gs pos="0">
                <a:srgbClr val="EDB9EF"/>
              </a:gs>
              <a:gs pos="50000">
                <a:srgbClr val="E7ABEB"/>
              </a:gs>
              <a:gs pos="100000">
                <a:srgbClr val="E79CEB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6554465" y="1637373"/>
            <a:ext cx="292963" cy="337352"/>
          </a:xfrm>
          <a:prstGeom prst="star6">
            <a:avLst>
              <a:gd name="adj" fmla="val 28868"/>
              <a:gd name="hf" fmla="val 115470"/>
            </a:avLst>
          </a:prstGeom>
          <a:gradFill>
            <a:gsLst>
              <a:gs pos="0">
                <a:srgbClr val="EDB9EF"/>
              </a:gs>
              <a:gs pos="50000">
                <a:srgbClr val="E7ABEB"/>
              </a:gs>
              <a:gs pos="100000">
                <a:srgbClr val="E79CEB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6246813" y="2249010"/>
            <a:ext cx="292963" cy="337352"/>
          </a:xfrm>
          <a:prstGeom prst="star6">
            <a:avLst>
              <a:gd name="adj" fmla="val 28868"/>
              <a:gd name="hf" fmla="val 115470"/>
            </a:avLst>
          </a:prstGeom>
          <a:gradFill>
            <a:gsLst>
              <a:gs pos="0">
                <a:srgbClr val="EDB9EF"/>
              </a:gs>
              <a:gs pos="50000">
                <a:srgbClr val="E7ABEB"/>
              </a:gs>
              <a:gs pos="100000">
                <a:srgbClr val="E79CEB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2777124" y="2586362"/>
            <a:ext cx="292963" cy="337352"/>
          </a:xfrm>
          <a:prstGeom prst="star6">
            <a:avLst>
              <a:gd name="adj" fmla="val 28868"/>
              <a:gd name="hf" fmla="val 115470"/>
            </a:avLst>
          </a:prstGeom>
          <a:gradFill>
            <a:gsLst>
              <a:gs pos="0">
                <a:srgbClr val="EDB9EF"/>
              </a:gs>
              <a:gs pos="50000">
                <a:srgbClr val="E7ABEB"/>
              </a:gs>
              <a:gs pos="100000">
                <a:srgbClr val="E79CEB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6416860" y="3788267"/>
            <a:ext cx="292963" cy="337352"/>
          </a:xfrm>
          <a:prstGeom prst="star6">
            <a:avLst>
              <a:gd name="adj" fmla="val 28868"/>
              <a:gd name="hf" fmla="val 115470"/>
            </a:avLst>
          </a:prstGeom>
          <a:gradFill>
            <a:gsLst>
              <a:gs pos="0">
                <a:srgbClr val="EDB9EF"/>
              </a:gs>
              <a:gs pos="50000">
                <a:srgbClr val="E7ABEB"/>
              </a:gs>
              <a:gs pos="100000">
                <a:srgbClr val="E79CEB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463616" y="3091648"/>
            <a:ext cx="292963" cy="337352"/>
          </a:xfrm>
          <a:prstGeom prst="star6">
            <a:avLst>
              <a:gd name="adj" fmla="val 28868"/>
              <a:gd name="hf" fmla="val 115470"/>
            </a:avLst>
          </a:prstGeom>
          <a:gradFill>
            <a:gsLst>
              <a:gs pos="0">
                <a:srgbClr val="EDB9EF"/>
              </a:gs>
              <a:gs pos="50000">
                <a:srgbClr val="E7ABEB"/>
              </a:gs>
              <a:gs pos="100000">
                <a:srgbClr val="E79CEB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57" name="Google Shape;257;p4"/>
          <p:cNvSpPr txBox="1"/>
          <p:nvPr/>
        </p:nvSpPr>
        <p:spPr>
          <a:xfrm>
            <a:off x="10617690" y="4091417"/>
            <a:ext cx="292963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</a:t>
            </a:r>
            <a:endParaRPr/>
          </a:p>
        </p:txBody>
      </p:sp>
      <p:sp>
        <p:nvSpPr>
          <p:cNvPr id="258" name="Google Shape;258;p4"/>
          <p:cNvSpPr txBox="1"/>
          <p:nvPr/>
        </p:nvSpPr>
        <p:spPr>
          <a:xfrm>
            <a:off x="6563341" y="1679091"/>
            <a:ext cx="292963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</a:t>
            </a:r>
            <a:endParaRPr/>
          </a:p>
        </p:txBody>
      </p:sp>
      <p:sp>
        <p:nvSpPr>
          <p:cNvPr id="259" name="Google Shape;259;p4"/>
          <p:cNvSpPr txBox="1"/>
          <p:nvPr/>
        </p:nvSpPr>
        <p:spPr>
          <a:xfrm>
            <a:off x="6246812" y="2303813"/>
            <a:ext cx="292963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</a:t>
            </a:r>
            <a:endParaRPr/>
          </a:p>
        </p:txBody>
      </p:sp>
      <p:sp>
        <p:nvSpPr>
          <p:cNvPr id="260" name="Google Shape;260;p4"/>
          <p:cNvSpPr txBox="1"/>
          <p:nvPr/>
        </p:nvSpPr>
        <p:spPr>
          <a:xfrm>
            <a:off x="6420415" y="3829985"/>
            <a:ext cx="292963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</a:t>
            </a:r>
            <a:endParaRPr/>
          </a:p>
        </p:txBody>
      </p:sp>
      <p:sp>
        <p:nvSpPr>
          <p:cNvPr id="261" name="Google Shape;261;p4"/>
          <p:cNvSpPr txBox="1"/>
          <p:nvPr/>
        </p:nvSpPr>
        <p:spPr>
          <a:xfrm>
            <a:off x="2777124" y="2650849"/>
            <a:ext cx="292963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</a:t>
            </a:r>
            <a:endParaRPr/>
          </a:p>
        </p:txBody>
      </p:sp>
      <p:sp>
        <p:nvSpPr>
          <p:cNvPr id="262" name="Google Shape;262;p4"/>
          <p:cNvSpPr txBox="1"/>
          <p:nvPr/>
        </p:nvSpPr>
        <p:spPr>
          <a:xfrm>
            <a:off x="463616" y="3133366"/>
            <a:ext cx="292963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6</a:t>
            </a:r>
            <a:endParaRPr/>
          </a:p>
        </p:txBody>
      </p:sp>
      <p:sp>
        <p:nvSpPr>
          <p:cNvPr id="263" name="Google Shape;263;p4"/>
          <p:cNvSpPr txBox="1"/>
          <p:nvPr/>
        </p:nvSpPr>
        <p:spPr>
          <a:xfrm>
            <a:off x="9813769" y="3701484"/>
            <a:ext cx="18159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Woudrustlaan</a:t>
            </a:r>
            <a:endParaRPr/>
          </a:p>
        </p:txBody>
      </p:sp>
      <p:sp>
        <p:nvSpPr>
          <p:cNvPr id="264" name="Google Shape;264;p4"/>
          <p:cNvSpPr txBox="1"/>
          <p:nvPr/>
        </p:nvSpPr>
        <p:spPr>
          <a:xfrm>
            <a:off x="6965517" y="1679091"/>
            <a:ext cx="18159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Roodeswerf-1</a:t>
            </a:r>
            <a:endParaRPr/>
          </a:p>
        </p:txBody>
      </p:sp>
      <p:sp>
        <p:nvSpPr>
          <p:cNvPr id="265" name="Google Shape;265;p4"/>
          <p:cNvSpPr txBox="1"/>
          <p:nvPr/>
        </p:nvSpPr>
        <p:spPr>
          <a:xfrm>
            <a:off x="6539775" y="2276521"/>
            <a:ext cx="18159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Roodeswerf-2</a:t>
            </a:r>
            <a:endParaRPr/>
          </a:p>
        </p:txBody>
      </p:sp>
      <p:sp>
        <p:nvSpPr>
          <p:cNvPr id="266" name="Google Shape;266;p4"/>
          <p:cNvSpPr txBox="1"/>
          <p:nvPr/>
        </p:nvSpPr>
        <p:spPr>
          <a:xfrm>
            <a:off x="6692279" y="3813008"/>
            <a:ext cx="2380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Burg. Straathoflaan</a:t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67" name="Google Shape;267;p4"/>
          <p:cNvSpPr txBox="1"/>
          <p:nvPr/>
        </p:nvSpPr>
        <p:spPr>
          <a:xfrm>
            <a:off x="3070087" y="2570372"/>
            <a:ext cx="18159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‘t Ouwe Hof</a:t>
            </a:r>
            <a:endParaRPr dirty="0"/>
          </a:p>
        </p:txBody>
      </p:sp>
      <p:sp>
        <p:nvSpPr>
          <p:cNvPr id="268" name="Google Shape;268;p4"/>
          <p:cNvSpPr txBox="1"/>
          <p:nvPr/>
        </p:nvSpPr>
        <p:spPr>
          <a:xfrm>
            <a:off x="745062" y="3113225"/>
            <a:ext cx="18159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‘t Waterweidje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</a:pPr>
            <a:r>
              <a:rPr lang="en-US" sz="5400"/>
              <a:t>De huidige situatie</a:t>
            </a:r>
            <a:endParaRPr sz="5400"/>
          </a:p>
        </p:txBody>
      </p:sp>
      <p:sp>
        <p:nvSpPr>
          <p:cNvPr id="244" name="Google Shape;244;p3"/>
          <p:cNvSpPr txBox="1">
            <a:spLocks noGrp="1"/>
          </p:cNvSpPr>
          <p:nvPr>
            <p:ph type="body" idx="1"/>
          </p:nvPr>
        </p:nvSpPr>
        <p:spPr>
          <a:xfrm>
            <a:off x="1065188" y="1421600"/>
            <a:ext cx="103782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600"/>
          </a:p>
          <a:p>
            <a:pPr marL="347472" lvl="0" indent="-372237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/>
              <a:t>Er zijn momenteel 6 speeltuinen in Hensbroek.</a:t>
            </a:r>
            <a:endParaRPr sz="2600"/>
          </a:p>
          <a:p>
            <a:pPr marL="347472" lvl="0" indent="-372237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/>
              <a:t>Ze zijn weinig uitdagend en stimuleren niet om buiten te spelen.</a:t>
            </a:r>
            <a:endParaRPr sz="2600"/>
          </a:p>
          <a:p>
            <a:pPr marL="347472" lvl="0" indent="-372237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/>
              <a:t>Ze zijn niet toegankelijk cq. stimulerend voor alle leeftijdsgroepen.</a:t>
            </a:r>
            <a:endParaRPr sz="2600"/>
          </a:p>
          <a:p>
            <a:pPr marL="347472" lvl="0" indent="-372237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/>
              <a:t>De ruimte in de speeltuinen wordt niet optimaal benut.</a:t>
            </a:r>
            <a:endParaRPr sz="2600"/>
          </a:p>
          <a:p>
            <a:pPr marL="347472" lvl="0" indent="-372237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De meeste speeltoestellen zijn zeer gedateerd en/of kapot.</a:t>
            </a:r>
            <a:endParaRPr sz="2600"/>
          </a:p>
          <a:p>
            <a:pPr marL="347472" lvl="0" indent="-217932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600"/>
          </a:p>
          <a:p>
            <a:pPr marL="347472" lvl="0" indent="-217932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Speeltuin: Woudrustlaan (1)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266A347-7D9C-40BE-8419-4100407D974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3336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1400" dirty="0"/>
              <a:t>Geen </a:t>
            </a:r>
            <a:r>
              <a:rPr lang="en-US" sz="1400" dirty="0" err="1"/>
              <a:t>toegankelijk</a:t>
            </a:r>
            <a:r>
              <a:rPr lang="en-US" sz="1400" dirty="0"/>
              <a:t> </a:t>
            </a:r>
            <a:r>
              <a:rPr lang="en-US" sz="1400" dirty="0" err="1"/>
              <a:t>speeltoestel</a:t>
            </a:r>
            <a:r>
              <a:rPr lang="en-US" sz="1400" dirty="0"/>
              <a:t>. Voor </a:t>
            </a:r>
            <a:r>
              <a:rPr lang="en-US" sz="1400" dirty="0" err="1"/>
              <a:t>kleinere</a:t>
            </a:r>
            <a:r>
              <a:rPr lang="en-US" sz="1400" dirty="0"/>
              <a:t> kinderen </a:t>
            </a:r>
            <a:r>
              <a:rPr lang="en-US" sz="1400" dirty="0" err="1"/>
              <a:t>weinig</a:t>
            </a:r>
            <a:r>
              <a:rPr lang="en-US" sz="1400" dirty="0"/>
              <a:t> </a:t>
            </a:r>
            <a:r>
              <a:rPr lang="en-US" sz="1400" dirty="0" err="1"/>
              <a:t>aanbod</a:t>
            </a:r>
            <a:r>
              <a:rPr lang="en-US" sz="1400" dirty="0"/>
              <a:t>.</a:t>
            </a:r>
          </a:p>
        </p:txBody>
      </p:sp>
      <p:pic>
        <p:nvPicPr>
          <p:cNvPr id="5" name="Picture Placeholder 4" descr="A picture containing tree, outdoor, sky, grass&#10;&#10;Description automatically generated">
            <a:extLst>
              <a:ext uri="{FF2B5EF4-FFF2-40B4-BE49-F238E27FC236}">
                <a16:creationId xmlns:a16="http://schemas.microsoft.com/office/drawing/2014/main" id="{F7F86734-5CB1-4957-867D-FB1583F0E24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 r="10154"/>
          <a:stretch>
            <a:fillRect/>
          </a:stretch>
        </p:blipFill>
        <p:spPr/>
      </p:pic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1081920"/>
          </a:xfrm>
        </p:spPr>
        <p:txBody>
          <a:bodyPr>
            <a:normAutofit lnSpcReduction="10000"/>
          </a:bodyPr>
          <a:lstStyle/>
          <a:p>
            <a:r>
              <a:rPr lang="en-US" sz="1400" dirty="0"/>
              <a:t>Grote </a:t>
            </a:r>
            <a:r>
              <a:rPr lang="en-US" sz="1400" dirty="0" err="1"/>
              <a:t>zandbak</a:t>
            </a:r>
            <a:r>
              <a:rPr lang="en-US" sz="1400" dirty="0"/>
              <a:t> </a:t>
            </a:r>
            <a:r>
              <a:rPr lang="en-US" sz="1400" dirty="0" err="1"/>
              <a:t>waar</a:t>
            </a:r>
            <a:r>
              <a:rPr lang="en-US" sz="1400" dirty="0"/>
              <a:t> in de </a:t>
            </a:r>
            <a:r>
              <a:rPr lang="en-US" sz="1400" dirty="0" err="1"/>
              <a:t>zomer</a:t>
            </a:r>
            <a:r>
              <a:rPr lang="en-US" sz="1400" dirty="0"/>
              <a:t> </a:t>
            </a:r>
            <a:r>
              <a:rPr lang="en-US" sz="1400" dirty="0" err="1"/>
              <a:t>veel</a:t>
            </a:r>
            <a:r>
              <a:rPr lang="en-US" sz="1400" dirty="0"/>
              <a:t> </a:t>
            </a:r>
            <a:r>
              <a:rPr lang="en-US" sz="1400" dirty="0" err="1"/>
              <a:t>wordt</a:t>
            </a:r>
            <a:r>
              <a:rPr lang="en-US" sz="1400" dirty="0"/>
              <a:t> </a:t>
            </a:r>
            <a:r>
              <a:rPr lang="en-US" sz="1400" dirty="0" err="1"/>
              <a:t>gespeeld</a:t>
            </a:r>
            <a:r>
              <a:rPr lang="en-US" sz="1400" dirty="0"/>
              <a:t>. Kan </a:t>
            </a:r>
            <a:r>
              <a:rPr lang="en-US" sz="1400" dirty="0" err="1"/>
              <a:t>wel</a:t>
            </a:r>
            <a:r>
              <a:rPr lang="en-US" sz="1400" dirty="0"/>
              <a:t> </a:t>
            </a:r>
            <a:r>
              <a:rPr lang="en-US" sz="1400" dirty="0" err="1"/>
              <a:t>een</a:t>
            </a:r>
            <a:r>
              <a:rPr lang="en-US" sz="1400" dirty="0"/>
              <a:t> </a:t>
            </a:r>
            <a:r>
              <a:rPr lang="en-US" sz="1400" dirty="0" err="1"/>
              <a:t>opknapbeurt</a:t>
            </a:r>
            <a:r>
              <a:rPr lang="en-US" sz="1400" dirty="0"/>
              <a:t> </a:t>
            </a:r>
            <a:r>
              <a:rPr lang="en-US" sz="1400" dirty="0" err="1"/>
              <a:t>gebruiken</a:t>
            </a:r>
            <a:r>
              <a:rPr lang="en-US" sz="1400" dirty="0"/>
              <a:t> net als de </a:t>
            </a:r>
            <a:r>
              <a:rPr lang="en-US" sz="1400" dirty="0" err="1"/>
              <a:t>bankjes</a:t>
            </a:r>
            <a:r>
              <a:rPr lang="en-US" sz="1400" dirty="0"/>
              <a:t>.</a:t>
            </a:r>
          </a:p>
          <a:p>
            <a:endParaRPr lang="en-US" dirty="0"/>
          </a:p>
        </p:txBody>
      </p:sp>
      <p:pic>
        <p:nvPicPr>
          <p:cNvPr id="7" name="Picture Placeholder 6" descr="A picture containing outdoor, tree, grass, sky&#10;&#10;Description automatically generated">
            <a:extLst>
              <a:ext uri="{FF2B5EF4-FFF2-40B4-BE49-F238E27FC236}">
                <a16:creationId xmlns:a16="http://schemas.microsoft.com/office/drawing/2014/main" id="{B31D87FC-2E1C-4754-9135-0C007BD2863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5" r="23845"/>
          <a:stretch>
            <a:fillRect/>
          </a:stretch>
        </p:blipFill>
        <p:spPr/>
      </p:pic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/>
        <p:txBody>
          <a:bodyPr>
            <a:normAutofit lnSpcReduction="10000"/>
          </a:bodyPr>
          <a:lstStyle/>
          <a:p>
            <a:r>
              <a:rPr lang="en-US" sz="1400" dirty="0" err="1"/>
              <a:t>Basketbalpaal</a:t>
            </a:r>
            <a:r>
              <a:rPr lang="en-US" sz="1400" dirty="0"/>
              <a:t>, </a:t>
            </a:r>
            <a:r>
              <a:rPr lang="en-US" sz="1400" dirty="0" err="1"/>
              <a:t>wordt</a:t>
            </a:r>
            <a:r>
              <a:rPr lang="en-US" sz="1400" dirty="0"/>
              <a:t> </a:t>
            </a:r>
            <a:r>
              <a:rPr lang="en-US" sz="1400" dirty="0" err="1"/>
              <a:t>geen</a:t>
            </a:r>
            <a:r>
              <a:rPr lang="en-US" sz="1400" dirty="0"/>
              <a:t> </a:t>
            </a:r>
            <a:r>
              <a:rPr lang="en-US" sz="1400" dirty="0" err="1"/>
              <a:t>gebruik</a:t>
            </a:r>
            <a:r>
              <a:rPr lang="en-US" sz="1400" dirty="0"/>
              <a:t> van </a:t>
            </a:r>
            <a:r>
              <a:rPr lang="en-US" sz="1400" dirty="0" err="1"/>
              <a:t>gemaakt</a:t>
            </a:r>
            <a:r>
              <a:rPr lang="en-US" sz="1400" dirty="0"/>
              <a:t>! </a:t>
            </a:r>
            <a:r>
              <a:rPr lang="en-US" sz="1400" dirty="0" err="1"/>
              <a:t>Zonde</a:t>
            </a:r>
            <a:r>
              <a:rPr lang="en-US" sz="1400" dirty="0"/>
              <a:t> van de </a:t>
            </a:r>
            <a:r>
              <a:rPr lang="en-US" sz="1400" dirty="0" err="1"/>
              <a:t>ruimte</a:t>
            </a:r>
            <a:r>
              <a:rPr lang="en-US" sz="14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35B84-B3A5-48F8-A8CF-F5DCFF77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anchor="b">
            <a:normAutofit/>
          </a:bodyPr>
          <a:lstStyle/>
          <a:p>
            <a:r>
              <a:rPr lang="en-US" dirty="0"/>
              <a:t>Speeltuin: Roodeswerf (2)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80A5756-9A3F-4359-81C6-0873AB362DB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3" r="2" b="8618"/>
          <a:stretch/>
        </p:blipFill>
        <p:spPr>
          <a:xfrm>
            <a:off x="6959630" y="1987310"/>
            <a:ext cx="3935536" cy="2571736"/>
          </a:xfr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DAB29B-8F76-4605-B7B2-DA3C56E97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 lnSpcReduction="10000"/>
          </a:bodyPr>
          <a:lstStyle/>
          <a:p>
            <a:r>
              <a:rPr lang="en-US"/>
              <a:t>Twee rekstokken. Wordt geen tot weinig gebruik van gemaakt. Staat op een onlogische plek.</a:t>
            </a:r>
            <a:endParaRPr lang="en-US" dirty="0"/>
          </a:p>
        </p:txBody>
      </p:sp>
      <p:pic>
        <p:nvPicPr>
          <p:cNvPr id="10" name="Picture Placeholder 9" descr="A picture containing outdoor, grass, ground, parked&#10;&#10;Description automatically generated">
            <a:extLst>
              <a:ext uri="{FF2B5EF4-FFF2-40B4-BE49-F238E27FC236}">
                <a16:creationId xmlns:a16="http://schemas.microsoft.com/office/drawing/2014/main" id="{C58231EC-1EDF-40A1-9A41-F1DFFEEF59D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6982"/>
          <a:stretch/>
        </p:blipFill>
        <p:spPr>
          <a:xfrm>
            <a:off x="1269145" y="1987310"/>
            <a:ext cx="3935536" cy="2571736"/>
          </a:xfrm>
          <a:noFill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2D5E28-968C-4A43-8CA3-E7B311943AA0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/>
          <a:p>
            <a:r>
              <a:rPr lang="en-US" dirty="0" err="1"/>
              <a:t>Bankje</a:t>
            </a:r>
            <a:r>
              <a:rPr lang="en-US" dirty="0"/>
              <a:t> </a:t>
            </a:r>
            <a:r>
              <a:rPr lang="en-US" dirty="0" err="1"/>
              <a:t>recentelijk</a:t>
            </a:r>
            <a:r>
              <a:rPr lang="en-US" dirty="0"/>
              <a:t> </a:t>
            </a:r>
            <a:r>
              <a:rPr lang="en-US" dirty="0" err="1"/>
              <a:t>vernieuwd</a:t>
            </a:r>
            <a:r>
              <a:rPr lang="en-US" dirty="0"/>
              <a:t>, maar </a:t>
            </a:r>
            <a:r>
              <a:rPr lang="en-US" dirty="0" err="1"/>
              <a:t>komt</a:t>
            </a:r>
            <a:r>
              <a:rPr lang="en-US" dirty="0"/>
              <a:t> niet tot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recht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885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Speeltuin: Roodeswerf (3)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235212" y="4947404"/>
            <a:ext cx="2743200" cy="1373497"/>
          </a:xfrm>
        </p:spPr>
        <p:txBody>
          <a:bodyPr>
            <a:normAutofit/>
          </a:bodyPr>
          <a:lstStyle/>
          <a:p>
            <a:r>
              <a:rPr lang="en-US" dirty="0" err="1"/>
              <a:t>Jonge</a:t>
            </a:r>
            <a:r>
              <a:rPr lang="en-US" dirty="0"/>
              <a:t> </a:t>
            </a:r>
            <a:r>
              <a:rPr lang="en-US" dirty="0" err="1"/>
              <a:t>wijk</a:t>
            </a:r>
            <a:r>
              <a:rPr lang="en-US" dirty="0"/>
              <a:t>, maar </a:t>
            </a:r>
            <a:r>
              <a:rPr lang="en-US" dirty="0" err="1"/>
              <a:t>helaas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speelaanbod</a:t>
            </a:r>
            <a:r>
              <a:rPr lang="en-US" dirty="0"/>
              <a:t> voor </a:t>
            </a:r>
            <a:r>
              <a:rPr lang="en-US" dirty="0" err="1"/>
              <a:t>jonge</a:t>
            </a:r>
            <a:r>
              <a:rPr lang="en-US" dirty="0"/>
              <a:t> kinderen. Glijbaan is </a:t>
            </a:r>
            <a:r>
              <a:rPr lang="en-US" dirty="0" err="1"/>
              <a:t>leuk</a:t>
            </a:r>
            <a:r>
              <a:rPr lang="en-US" dirty="0"/>
              <a:t>, maar niet </a:t>
            </a:r>
            <a:r>
              <a:rPr lang="en-US" dirty="0" err="1"/>
              <a:t>toegankelijk</a:t>
            </a:r>
            <a:r>
              <a:rPr lang="en-US" dirty="0"/>
              <a:t>!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Klimzijde</a:t>
            </a:r>
            <a:r>
              <a:rPr lang="en-US" dirty="0"/>
              <a:t> </a:t>
            </a:r>
            <a:r>
              <a:rPr lang="en-US" dirty="0" err="1"/>
              <a:t>achterkant</a:t>
            </a:r>
            <a:r>
              <a:rPr lang="en-US" dirty="0"/>
              <a:t> </a:t>
            </a:r>
            <a:r>
              <a:rPr lang="en-US" dirty="0" err="1"/>
              <a:t>speeltoestel</a:t>
            </a:r>
            <a:r>
              <a:rPr lang="en-US" dirty="0"/>
              <a:t>. </a:t>
            </a:r>
            <a:r>
              <a:rPr lang="en-US" dirty="0" err="1"/>
              <a:t>Moeilijk</a:t>
            </a:r>
            <a:r>
              <a:rPr lang="en-US" dirty="0"/>
              <a:t> en  </a:t>
            </a:r>
            <a:r>
              <a:rPr lang="en-US" dirty="0" err="1"/>
              <a:t>vaak</a:t>
            </a:r>
            <a:r>
              <a:rPr lang="en-US" dirty="0"/>
              <a:t> glad.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1219200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Achterzijde</a:t>
            </a:r>
            <a:r>
              <a:rPr lang="en-US" dirty="0"/>
              <a:t> </a:t>
            </a:r>
            <a:r>
              <a:rPr lang="en-US" dirty="0" err="1"/>
              <a:t>toestel</a:t>
            </a:r>
            <a:r>
              <a:rPr lang="en-US" dirty="0"/>
              <a:t>.</a:t>
            </a:r>
          </a:p>
          <a:p>
            <a:r>
              <a:rPr lang="en-US" dirty="0" err="1"/>
              <a:t>Tevens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sterk</a:t>
            </a:r>
            <a:r>
              <a:rPr lang="en-US" dirty="0"/>
              <a:t> </a:t>
            </a:r>
            <a:r>
              <a:rPr lang="en-US" dirty="0" err="1"/>
              <a:t>verouderd</a:t>
            </a:r>
            <a:r>
              <a:rPr lang="en-US" dirty="0"/>
              <a:t> </a:t>
            </a:r>
            <a:r>
              <a:rPr lang="en-US" dirty="0" err="1"/>
              <a:t>bankje</a:t>
            </a:r>
            <a:r>
              <a:rPr lang="en-US" dirty="0"/>
              <a:t> </a:t>
            </a:r>
            <a:r>
              <a:rPr lang="en-US" dirty="0" err="1"/>
              <a:t>aanwezig</a:t>
            </a:r>
            <a:r>
              <a:rPr lang="en-US" dirty="0" err="1">
                <a:sym typeface="Wingdings" panose="05000000000000000000" pitchFamily="2" charset="2"/>
              </a:rPr>
              <a:t>vervangen</a:t>
            </a:r>
            <a:r>
              <a:rPr lang="en-US" dirty="0">
                <a:sym typeface="Wingdings" panose="05000000000000000000" pitchFamily="2" charset="2"/>
              </a:rPr>
              <a:t>!</a:t>
            </a:r>
            <a:endParaRPr lang="en-US" dirty="0"/>
          </a:p>
        </p:txBody>
      </p:sp>
      <p:pic>
        <p:nvPicPr>
          <p:cNvPr id="18" name="Picture Placeholder 17" descr="A picture containing text, outdoor, playground&#10;&#10;Description automatically generated">
            <a:extLst>
              <a:ext uri="{FF2B5EF4-FFF2-40B4-BE49-F238E27FC236}">
                <a16:creationId xmlns:a16="http://schemas.microsoft.com/office/drawing/2014/main" id="{4077829D-FB3A-42B6-BC7C-37EE975E37F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3" b="11343"/>
          <a:stretch>
            <a:fillRect/>
          </a:stretch>
        </p:blipFill>
        <p:spPr/>
      </p:pic>
      <p:pic>
        <p:nvPicPr>
          <p:cNvPr id="24" name="Picture Placeholder 23" descr="A picture containing outdoor, slide, outdoor object, playground&#10;&#10;Description automatically generated">
            <a:extLst>
              <a:ext uri="{FF2B5EF4-FFF2-40B4-BE49-F238E27FC236}">
                <a16:creationId xmlns:a16="http://schemas.microsoft.com/office/drawing/2014/main" id="{ACEC4CF6-C68F-419C-B4BE-E625C7B6A5F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r="13315"/>
          <a:stretch>
            <a:fillRect/>
          </a:stretch>
        </p:blipFill>
        <p:spPr>
          <a:xfrm>
            <a:off x="1266825" y="1824038"/>
            <a:ext cx="2716213" cy="2776537"/>
          </a:xfr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37B5F0B8-4D8C-4719-9948-77F548104A6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3336"/>
          <a:stretch>
            <a:fillRect/>
          </a:stretch>
        </p:blipFill>
        <p:spPr>
          <a:xfrm>
            <a:off x="8222798" y="1824285"/>
            <a:ext cx="2715768" cy="2776308"/>
          </a:xfrm>
        </p:spPr>
      </p:pic>
    </p:spTree>
    <p:extLst>
      <p:ext uri="{BB962C8B-B14F-4D97-AF65-F5344CB8AC3E}">
        <p14:creationId xmlns:p14="http://schemas.microsoft.com/office/powerpoint/2010/main" val="228041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anchor="b">
            <a:normAutofit/>
          </a:bodyPr>
          <a:lstStyle/>
          <a:p>
            <a:r>
              <a:rPr lang="en-US" dirty="0"/>
              <a:t>Speeltuin: Burg.straathoflaan (4)</a:t>
            </a:r>
          </a:p>
        </p:txBody>
      </p:sp>
      <p:pic>
        <p:nvPicPr>
          <p:cNvPr id="11" name="Picture Placeholder 10" descr="A picture containing outdoor, ground, yellow&#10;&#10;Description automatically generated">
            <a:extLst>
              <a:ext uri="{FF2B5EF4-FFF2-40B4-BE49-F238E27FC236}">
                <a16:creationId xmlns:a16="http://schemas.microsoft.com/office/drawing/2014/main" id="{1D13A6FD-1A99-475D-B96D-CB8519E40B2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r="14145" b="4"/>
          <a:stretch/>
        </p:blipFill>
        <p:spPr>
          <a:xfrm>
            <a:off x="1265028" y="1900210"/>
            <a:ext cx="3935536" cy="2767040"/>
          </a:xfrm>
          <a:noFill/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C3BBCAC-9C15-4389-9473-9CE01AB6A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 fontScale="92500"/>
          </a:bodyPr>
          <a:lstStyle/>
          <a:p>
            <a:r>
              <a:rPr lang="en-US" dirty="0"/>
              <a:t>In het </a:t>
            </a:r>
            <a:r>
              <a:rPr lang="en-US" dirty="0" err="1"/>
              <a:t>hoekje</a:t>
            </a:r>
            <a:r>
              <a:rPr lang="en-US" dirty="0"/>
              <a:t> van de </a:t>
            </a:r>
            <a:r>
              <a:rPr lang="en-US" dirty="0" err="1"/>
              <a:t>straat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schommel</a:t>
            </a:r>
            <a:r>
              <a:rPr lang="en-US" dirty="0"/>
              <a:t> en </a:t>
            </a:r>
            <a:r>
              <a:rPr lang="en-US" dirty="0" err="1"/>
              <a:t>wipkip</a:t>
            </a:r>
            <a:r>
              <a:rPr lang="en-US" dirty="0"/>
              <a:t>. Schommels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gebruikt</a:t>
            </a:r>
            <a:r>
              <a:rPr lang="en-US" dirty="0"/>
              <a:t>, maar </a:t>
            </a:r>
            <a:r>
              <a:rPr lang="en-US" dirty="0" err="1"/>
              <a:t>verdienen</a:t>
            </a:r>
            <a:r>
              <a:rPr lang="en-US" dirty="0"/>
              <a:t> </a:t>
            </a:r>
            <a:r>
              <a:rPr lang="en-US" dirty="0" err="1"/>
              <a:t>wellicht</a:t>
            </a:r>
            <a:r>
              <a:rPr lang="en-US" dirty="0"/>
              <a:t>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plek</a:t>
            </a:r>
            <a:r>
              <a:rPr lang="en-US" dirty="0"/>
              <a:t> (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centraal</a:t>
            </a:r>
            <a:r>
              <a:rPr lang="en-US" dirty="0"/>
              <a:t>)</a:t>
            </a:r>
          </a:p>
        </p:txBody>
      </p:sp>
      <p:pic>
        <p:nvPicPr>
          <p:cNvPr id="15" name="Picture Placeholder 14" descr="A picture containing building, metal, grate&#10;&#10;Description automatically generated">
            <a:extLst>
              <a:ext uri="{FF2B5EF4-FFF2-40B4-BE49-F238E27FC236}">
                <a16:creationId xmlns:a16="http://schemas.microsoft.com/office/drawing/2014/main" id="{DC3D42C5-3E9A-4A6E-9335-0F787C0D02E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>
          <a:xfrm rot="10800000">
            <a:off x="6975475" y="1900238"/>
            <a:ext cx="3935413" cy="2571750"/>
          </a:xfrm>
        </p:spPr>
      </p:pic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3E6531CC-166E-4704-8A5F-04630B057587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/>
          <a:lstStyle/>
          <a:p>
            <a:r>
              <a:rPr lang="en-US" dirty="0" err="1"/>
              <a:t>Verouderd</a:t>
            </a:r>
            <a:r>
              <a:rPr lang="en-US" dirty="0"/>
              <a:t> </a:t>
            </a:r>
            <a:r>
              <a:rPr lang="en-US" dirty="0" err="1"/>
              <a:t>bankje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429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Speeltuin: ‘t Ouwe Hof (5)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Overzicht</a:t>
            </a:r>
            <a:r>
              <a:rPr lang="en-US" dirty="0"/>
              <a:t> van ‘t Ouwe Hof. Grote </a:t>
            </a:r>
            <a:r>
              <a:rPr lang="en-US" dirty="0" err="1"/>
              <a:t>grasvlakte</a:t>
            </a:r>
            <a:r>
              <a:rPr lang="en-US" dirty="0"/>
              <a:t>, maar </a:t>
            </a:r>
            <a:r>
              <a:rPr lang="en-US" dirty="0" err="1"/>
              <a:t>weinig</a:t>
            </a:r>
            <a:r>
              <a:rPr lang="en-US" dirty="0"/>
              <a:t> </a:t>
            </a:r>
            <a:r>
              <a:rPr lang="en-US" dirty="0" err="1"/>
              <a:t>aantrekkelijk</a:t>
            </a:r>
            <a:r>
              <a:rPr lang="en-US" dirty="0"/>
              <a:t> voor kinderen.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21"/>
          </p:nvPr>
        </p:nvSpPr>
        <p:spPr>
          <a:xfrm>
            <a:off x="5049643" y="4947405"/>
            <a:ext cx="2743200" cy="1219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Twee </a:t>
            </a:r>
            <a:r>
              <a:rPr lang="en-US" dirty="0" err="1"/>
              <a:t>schommels</a:t>
            </a:r>
            <a:r>
              <a:rPr lang="en-US" dirty="0"/>
              <a:t> 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nieuw</a:t>
            </a:r>
            <a:r>
              <a:rPr lang="en-US" dirty="0"/>
              <a:t> </a:t>
            </a:r>
            <a:r>
              <a:rPr lang="en-US" dirty="0" err="1"/>
              <a:t>bankje</a:t>
            </a:r>
            <a:r>
              <a:rPr lang="en-US" dirty="0"/>
              <a:t>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weinig</a:t>
            </a:r>
            <a:r>
              <a:rPr lang="en-US" dirty="0"/>
              <a:t> </a:t>
            </a:r>
            <a:r>
              <a:rPr lang="en-US" dirty="0" err="1"/>
              <a:t>gebruik</a:t>
            </a:r>
            <a:r>
              <a:rPr lang="en-US" dirty="0"/>
              <a:t> van </a:t>
            </a:r>
            <a:r>
              <a:rPr lang="en-US" dirty="0" err="1"/>
              <a:t>gemaakt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. </a:t>
            </a:r>
            <a:r>
              <a:rPr lang="en-US" dirty="0" err="1"/>
              <a:t>Wipkip</a:t>
            </a:r>
            <a:r>
              <a:rPr lang="en-US" dirty="0"/>
              <a:t> </a:t>
            </a:r>
            <a:r>
              <a:rPr lang="en-US" dirty="0" err="1"/>
              <a:t>recentelijk</a:t>
            </a:r>
            <a:r>
              <a:rPr lang="en-US" dirty="0"/>
              <a:t> </a:t>
            </a:r>
            <a:r>
              <a:rPr lang="en-US" dirty="0" err="1"/>
              <a:t>weggehaald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22"/>
          </p:nvPr>
        </p:nvSpPr>
        <p:spPr>
          <a:xfrm>
            <a:off x="8380414" y="4947405"/>
            <a:ext cx="2743200" cy="121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Voetbal</a:t>
            </a:r>
            <a:r>
              <a:rPr lang="en-US" dirty="0"/>
              <a:t> </a:t>
            </a:r>
            <a:r>
              <a:rPr lang="en-US" dirty="0" err="1"/>
              <a:t>veldje</a:t>
            </a:r>
            <a:r>
              <a:rPr lang="en-US" dirty="0"/>
              <a:t> met twee </a:t>
            </a:r>
            <a:r>
              <a:rPr lang="en-US" dirty="0" err="1"/>
              <a:t>doeltjes</a:t>
            </a:r>
            <a:r>
              <a:rPr lang="en-US" dirty="0"/>
              <a:t> en </a:t>
            </a:r>
            <a:r>
              <a:rPr lang="en-US" dirty="0" err="1"/>
              <a:t>basketbalpaal</a:t>
            </a:r>
            <a:r>
              <a:rPr lang="en-US" dirty="0"/>
              <a:t>. </a:t>
            </a:r>
            <a:r>
              <a:rPr lang="en-US" dirty="0" err="1"/>
              <a:t>Weinig</a:t>
            </a:r>
            <a:r>
              <a:rPr lang="en-US" dirty="0"/>
              <a:t> </a:t>
            </a:r>
            <a:r>
              <a:rPr lang="en-US" dirty="0" err="1"/>
              <a:t>uitdagend</a:t>
            </a:r>
            <a:r>
              <a:rPr lang="en-US" dirty="0"/>
              <a:t> en </a:t>
            </a:r>
            <a:r>
              <a:rPr lang="en-US" dirty="0" err="1"/>
              <a:t>uitnodigend</a:t>
            </a:r>
            <a:r>
              <a:rPr lang="en-US" dirty="0"/>
              <a:t> voor kinderen om </a:t>
            </a:r>
            <a:r>
              <a:rPr lang="en-US" dirty="0" err="1"/>
              <a:t>hier</a:t>
            </a:r>
            <a:r>
              <a:rPr lang="en-US" dirty="0"/>
              <a:t> te spelen.</a:t>
            </a:r>
          </a:p>
        </p:txBody>
      </p:sp>
      <p:pic>
        <p:nvPicPr>
          <p:cNvPr id="11" name="Picture Placeholder 10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666A7B19-1F95-4EFF-88BE-7FCD97AAB30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3336"/>
          <a:stretch>
            <a:fillRect/>
          </a:stretch>
        </p:blipFill>
        <p:spPr>
          <a:xfrm>
            <a:off x="5049643" y="1847548"/>
            <a:ext cx="2715289" cy="2776308"/>
          </a:xfrm>
        </p:spPr>
      </p:pic>
      <p:pic>
        <p:nvPicPr>
          <p:cNvPr id="15" name="Picture Placeholder 14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22EC0D4C-DB35-4123-9B2F-124965AA4DB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r="13315"/>
          <a:stretch>
            <a:fillRect/>
          </a:stretch>
        </p:blipFill>
        <p:spPr>
          <a:xfrm>
            <a:off x="8236514" y="1870812"/>
            <a:ext cx="2715768" cy="2776308"/>
          </a:xfrm>
        </p:spPr>
      </p:pic>
      <p:pic>
        <p:nvPicPr>
          <p:cNvPr id="17" name="Picture Placeholder 16" descr="A picture containing sky, outdoor, grass, ground&#10;&#10;Description automatically generated">
            <a:extLst>
              <a:ext uri="{FF2B5EF4-FFF2-40B4-BE49-F238E27FC236}">
                <a16:creationId xmlns:a16="http://schemas.microsoft.com/office/drawing/2014/main" id="{3E216115-AE0F-46CE-8A2E-13849D21747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3336"/>
          <a:stretch>
            <a:fillRect/>
          </a:stretch>
        </p:blipFill>
        <p:spPr>
          <a:xfrm>
            <a:off x="1235212" y="1847548"/>
            <a:ext cx="2715768" cy="2776308"/>
          </a:xfrm>
        </p:spPr>
      </p:pic>
    </p:spTree>
    <p:extLst>
      <p:ext uri="{BB962C8B-B14F-4D97-AF65-F5344CB8AC3E}">
        <p14:creationId xmlns:p14="http://schemas.microsoft.com/office/powerpoint/2010/main" val="10914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5DEB053274984EA9B8BF5C0092AD48" ma:contentTypeVersion="14" ma:contentTypeDescription="Een nieuw document maken." ma:contentTypeScope="" ma:versionID="5c3bf7f213a03b76442f52f6a0ab5e04">
  <xsd:schema xmlns:xsd="http://www.w3.org/2001/XMLSchema" xmlns:xs="http://www.w3.org/2001/XMLSchema" xmlns:p="http://schemas.microsoft.com/office/2006/metadata/properties" xmlns:ns2="0d751c3b-2761-4e04-bd74-b28cdff2eee8" xmlns:ns3="5fd6f2ff-b471-4690-82b0-281a00bf796a" targetNamespace="http://schemas.microsoft.com/office/2006/metadata/properties" ma:root="true" ma:fieldsID="8c5ae094708648866e1aac259ea1afc0" ns2:_="" ns3:_="">
    <xsd:import namespace="0d751c3b-2761-4e04-bd74-b28cdff2eee8"/>
    <xsd:import namespace="5fd6f2ff-b471-4690-82b0-281a00bf79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51c3b-2761-4e04-bd74-b28cdff2ee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c4c651d4-6623-417a-b402-dedb409070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d6f2ff-b471-4690-82b0-281a00bf796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4439a04-c0e5-4d11-9840-476fcc1ed7cf}" ma:internalName="TaxCatchAll" ma:showField="CatchAllData" ma:web="5fd6f2ff-b471-4690-82b0-281a00bf79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d751c3b-2761-4e04-bd74-b28cdff2eee8">
      <Terms xmlns="http://schemas.microsoft.com/office/infopath/2007/PartnerControls"/>
    </lcf76f155ced4ddcb4097134ff3c332f>
    <TaxCatchAll xmlns="5fd6f2ff-b471-4690-82b0-281a00bf796a" xsi:nil="true"/>
  </documentManagement>
</p:properties>
</file>

<file path=customXml/itemProps1.xml><?xml version="1.0" encoding="utf-8"?>
<ds:datastoreItem xmlns:ds="http://schemas.openxmlformats.org/officeDocument/2006/customXml" ds:itemID="{C52EFB61-6FD9-4732-8CB6-12E19FDBD4C9}"/>
</file>

<file path=customXml/itemProps2.xml><?xml version="1.0" encoding="utf-8"?>
<ds:datastoreItem xmlns:ds="http://schemas.openxmlformats.org/officeDocument/2006/customXml" ds:itemID="{FEFA4976-2B0F-4AF3-8185-4CABCCB515E1}"/>
</file>

<file path=customXml/itemProps3.xml><?xml version="1.0" encoding="utf-8"?>
<ds:datastoreItem xmlns:ds="http://schemas.openxmlformats.org/officeDocument/2006/customXml" ds:itemID="{9847F00A-8A84-491C-B8AD-053FE19B9C31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662</Words>
  <Application>Microsoft Office PowerPoint</Application>
  <PresentationFormat>Widescreen</PresentationFormat>
  <Paragraphs>97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Quattrocento Sans</vt:lpstr>
      <vt:lpstr>Comic Sans MS</vt:lpstr>
      <vt:lpstr>Nature Illustration 16x9</vt:lpstr>
      <vt:lpstr>DOE-team Hensbroek</vt:lpstr>
      <vt:lpstr>Onze visie: ‘Bewegen, spelen en ontmoeten’</vt:lpstr>
      <vt:lpstr>De 6 speeltuinen in Hensbroek</vt:lpstr>
      <vt:lpstr>De huidige situatie</vt:lpstr>
      <vt:lpstr>Speeltuin: Woudrustlaan (1)</vt:lpstr>
      <vt:lpstr>Speeltuin: Roodeswerf (2)</vt:lpstr>
      <vt:lpstr>Speeltuin: Roodeswerf (3)</vt:lpstr>
      <vt:lpstr>Speeltuin: Burg.straathoflaan (4)</vt:lpstr>
      <vt:lpstr>Speeltuin: ‘t Ouwe Hof (5)</vt:lpstr>
      <vt:lpstr>Speeltuin: Waterweidje (6)</vt:lpstr>
      <vt:lpstr>Speeltuin: Waterweidje (6) vervolg</vt:lpstr>
      <vt:lpstr>Onze ideeën, plan van aanpak en resultaten</vt:lpstr>
      <vt:lpstr>Onze aanpak en resultaten tot nu toe</vt:lpstr>
      <vt:lpstr>Werken in thema’s</vt:lpstr>
      <vt:lpstr>Ontwerp voor de Woudrustlaan</vt:lpstr>
      <vt:lpstr>Ontwerp voor de Woudrustlaan</vt:lpstr>
      <vt:lpstr>Ontwerp voor de Roodeswerf</vt:lpstr>
      <vt:lpstr>Ontwerp voor de Burg. Straathoflaan</vt:lpstr>
      <vt:lpstr>Ontwerp voor ‘t Ouwe Hof</vt:lpstr>
      <vt:lpstr>Ontwerp voor ‘t Waterweidje</vt:lpstr>
      <vt:lpstr>Hoe gaan we verder?</vt:lpstr>
      <vt:lpstr>Bedankt namens het DOE-team!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DOE-team Hensbroek</dc:title>
  <dc:creator>Yvonne Keizer</dc:creator>
  <cp:lastModifiedBy>Yvonne Keizer</cp:lastModifiedBy>
  <cp:revision>11</cp:revision>
  <dcterms:created xsi:type="dcterms:W3CDTF">2021-05-17T18:46:43Z</dcterms:created>
  <dcterms:modified xsi:type="dcterms:W3CDTF">2022-03-02T20:38:14Z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0x0101006F5DEB053274984EA9B8BF5C0092AD48</vt:lpwstr>
  </property>
</Properties>
</file>