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72" r:id="rId6"/>
    <p:sldId id="284" r:id="rId7"/>
    <p:sldId id="378" r:id="rId8"/>
    <p:sldId id="380" r:id="rId9"/>
    <p:sldId id="379" r:id="rId10"/>
    <p:sldId id="381" r:id="rId11"/>
    <p:sldId id="382" r:id="rId12"/>
    <p:sldId id="274" r:id="rId13"/>
    <p:sldId id="276" r:id="rId14"/>
    <p:sldId id="278" r:id="rId15"/>
    <p:sldId id="372" r:id="rId16"/>
    <p:sldId id="326" r:id="rId17"/>
    <p:sldId id="327" r:id="rId18"/>
    <p:sldId id="331" r:id="rId19"/>
    <p:sldId id="384" r:id="rId20"/>
    <p:sldId id="260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261" r:id="rId38"/>
    <p:sldId id="264" r:id="rId39"/>
    <p:sldId id="265" r:id="rId40"/>
    <p:sldId id="266" r:id="rId41"/>
    <p:sldId id="262" r:id="rId42"/>
    <p:sldId id="263" r:id="rId43"/>
  </p:sldIdLst>
  <p:sldSz cx="18288000" cy="10287000"/>
  <p:notesSz cx="6858000" cy="9144000"/>
  <p:embeddedFontLst>
    <p:embeddedFont>
      <p:font typeface="Arimo" panose="020B0604020202020204" charset="0"/>
      <p:regular r:id="rId45"/>
    </p:embeddedFont>
    <p:embeddedFont>
      <p:font typeface="Arimo Bold" panose="020B0604020202020204" charset="0"/>
      <p:regular r:id="rId46"/>
    </p:embeddedFont>
    <p:embeddedFont>
      <p:font typeface="Rotis Sans Serif Pro" panose="020B0604020202020204" charset="0"/>
      <p:regular r:id="rId47"/>
    </p:embeddedFont>
    <p:embeddedFont>
      <p:font typeface="Segoe UI Light" panose="020B0502040204020203" pitchFamily="3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5B"/>
    <a:srgbClr val="FA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665AE-DC04-438F-87B1-9851609B742E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95472-D099-4BF9-994D-0F3E4DD037D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34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59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415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03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60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60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296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490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05D00-3117-4CE5-92BE-FCDFA2DBC97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598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dia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409F655-5D92-49A1-8D63-A41D1D8478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0997" y="0"/>
            <a:ext cx="10287000" cy="10287000"/>
          </a:xfrm>
          <a:solidFill>
            <a:schemeClr val="bg1">
              <a:lumMod val="75000"/>
            </a:schemeClr>
          </a:solidFill>
        </p:spPr>
        <p:txBody>
          <a:bodyPr lIns="1800000" tIns="1800000" rIns="1800000"/>
          <a:lstStyle>
            <a:lvl1pPr algn="ctr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l-NL"/>
              <a:t>Gebruik wijzig foto in het Goudappel lint om deze foto te wijzigen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76E96ED4-8E1B-47EA-91FB-702BD1249694}"/>
              </a:ext>
            </a:extLst>
          </p:cNvPr>
          <p:cNvSpPr/>
          <p:nvPr userDrawn="1"/>
        </p:nvSpPr>
        <p:spPr>
          <a:xfrm>
            <a:off x="0" y="0"/>
            <a:ext cx="8000997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err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787226-E371-4F5A-B004-BF76810B9E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0146" y="4088627"/>
            <a:ext cx="5653770" cy="830997"/>
          </a:xfrm>
        </p:spPr>
        <p:txBody>
          <a:bodyPr anchor="b"/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BE9627-AB19-4C59-9CFE-D94AD5E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0145" y="5422649"/>
            <a:ext cx="5653772" cy="3447503"/>
          </a:xfrm>
        </p:spPr>
        <p:txBody>
          <a:bodyPr>
            <a:noAutofit/>
          </a:bodyPr>
          <a:lstStyle>
            <a:lvl1pPr marL="0" indent="0" algn="l">
              <a:buNone/>
              <a:defRPr sz="3000" spc="-30" baseline="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/>
              <a:t>subtitel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4936B73-96C0-490B-A963-6E418BBE2FFC}"/>
              </a:ext>
            </a:extLst>
          </p:cNvPr>
          <p:cNvGrpSpPr/>
          <p:nvPr userDrawn="1"/>
        </p:nvGrpSpPr>
        <p:grpSpPr>
          <a:xfrm>
            <a:off x="1" y="5109211"/>
            <a:ext cx="5653769" cy="71030"/>
            <a:chOff x="0" y="1471262"/>
            <a:chExt cx="6471285" cy="76200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2D23CEAD-73AF-4339-A4B0-01B150264EBF}"/>
                </a:ext>
              </a:extLst>
            </p:cNvPr>
            <p:cNvSpPr/>
            <p:nvPr userDrawn="1"/>
          </p:nvSpPr>
          <p:spPr>
            <a:xfrm>
              <a:off x="0" y="14712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044F4F9C-490A-4A42-8209-627E0C3FAC40}"/>
                </a:ext>
              </a:extLst>
            </p:cNvPr>
            <p:cNvSpPr/>
            <p:nvPr userDrawn="1"/>
          </p:nvSpPr>
          <p:spPr>
            <a:xfrm>
              <a:off x="0" y="15474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C6C3F858-DDE9-458A-B4AB-4F5F7326A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137858" y="9444716"/>
            <a:ext cx="1150142" cy="547688"/>
          </a:xfrm>
          <a:prstGeom prst="rect">
            <a:avLst/>
          </a:prstGeom>
        </p:spPr>
        <p:txBody>
          <a:bodyPr vert="horz" lIns="91440" tIns="45720" rIns="144000" bIns="45720" rtlCol="0" anchor="ctr"/>
          <a:lstStyle>
            <a:lvl1pPr algn="r">
              <a:defRPr sz="135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30EB25C8-E9E3-4D25-B37F-35DF7D8D9C1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1" name="Tijdelijke aanduiding voor tekst 12">
            <a:extLst>
              <a:ext uri="{FF2B5EF4-FFF2-40B4-BE49-F238E27FC236}">
                <a16:creationId xmlns:a16="http://schemas.microsoft.com/office/drawing/2014/main" id="{BE519AA6-DC4F-4E7B-9171-04B854F25D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90926" y="9473290"/>
            <a:ext cx="492918" cy="49053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nl-NL"/>
              <a:t> </a:t>
            </a:r>
          </a:p>
        </p:txBody>
      </p:sp>
      <p:sp>
        <p:nvSpPr>
          <p:cNvPr id="23" name="Tijdelijke aanduiding voor datum 3">
            <a:extLst>
              <a:ext uri="{FF2B5EF4-FFF2-40B4-BE49-F238E27FC236}">
                <a16:creationId xmlns:a16="http://schemas.microsoft.com/office/drawing/2014/main" id="{368BA28F-43E5-4679-BDE6-A75329EB1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71699" y="9173876"/>
            <a:ext cx="4632218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5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76B977C1-8CE5-4FBD-8E1A-F4B3BD744C79}" type="datetime1">
              <a:rPr lang="nl-NL" smtClean="0"/>
              <a:t>14-10-2024</a:t>
            </a:fld>
            <a:endParaRPr lang="nl-NL"/>
          </a:p>
        </p:txBody>
      </p:sp>
      <p:sp>
        <p:nvSpPr>
          <p:cNvPr id="24" name="Tijdelijke aanduiding voor voettekst 4">
            <a:extLst>
              <a:ext uri="{FF2B5EF4-FFF2-40B4-BE49-F238E27FC236}">
                <a16:creationId xmlns:a16="http://schemas.microsoft.com/office/drawing/2014/main" id="{E6FC2A51-354D-481E-9073-B9B60CAE2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1699" y="8897028"/>
            <a:ext cx="4632218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35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nl-NL"/>
              <a:t>Verkeerssituatie Huissen en effecten woningbouwplannen</a:t>
            </a:r>
          </a:p>
        </p:txBody>
      </p:sp>
      <p:sp>
        <p:nvSpPr>
          <p:cNvPr id="25" name="txtReference">
            <a:extLst>
              <a:ext uri="{FF2B5EF4-FFF2-40B4-BE49-F238E27FC236}">
                <a16:creationId xmlns:a16="http://schemas.microsoft.com/office/drawing/2014/main" id="{54AF751C-BE30-46E2-9E45-57BDAA57D0D4}"/>
              </a:ext>
            </a:extLst>
          </p:cNvPr>
          <p:cNvSpPr txBox="1"/>
          <p:nvPr userDrawn="1"/>
        </p:nvSpPr>
        <p:spPr>
          <a:xfrm>
            <a:off x="1150145" y="8897028"/>
            <a:ext cx="945356" cy="2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1350">
                <a:latin typeface="Segoe UI Light" panose="020B0502040204020203" pitchFamily="34" charset="0"/>
                <a:cs typeface="Segoe UI Light" panose="020B0502040204020203" pitchFamily="34" charset="0"/>
              </a:rPr>
              <a:t>Kenmerk:</a:t>
            </a:r>
          </a:p>
        </p:txBody>
      </p:sp>
      <p:sp>
        <p:nvSpPr>
          <p:cNvPr id="26" name="txtDate">
            <a:extLst>
              <a:ext uri="{FF2B5EF4-FFF2-40B4-BE49-F238E27FC236}">
                <a16:creationId xmlns:a16="http://schemas.microsoft.com/office/drawing/2014/main" id="{D1A5A079-36C3-408E-AA33-218F0D9A325D}"/>
              </a:ext>
            </a:extLst>
          </p:cNvPr>
          <p:cNvSpPr txBox="1"/>
          <p:nvPr userDrawn="1"/>
        </p:nvSpPr>
        <p:spPr>
          <a:xfrm>
            <a:off x="1150145" y="9173876"/>
            <a:ext cx="945356" cy="27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1350">
                <a:latin typeface="Segoe UI Light" panose="020B0502040204020203" pitchFamily="34" charset="0"/>
                <a:cs typeface="Segoe UI Light" panose="020B0502040204020203" pitchFamily="34" charset="0"/>
              </a:rPr>
              <a:t>Datum:</a:t>
            </a:r>
          </a:p>
        </p:txBody>
      </p:sp>
    </p:spTree>
    <p:extLst>
      <p:ext uri="{BB962C8B-B14F-4D97-AF65-F5344CB8AC3E}">
        <p14:creationId xmlns:p14="http://schemas.microsoft.com/office/powerpoint/2010/main" val="40918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D1355-C620-496B-B7C0-FF8385D053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0144" y="1193411"/>
            <a:ext cx="15987713" cy="83099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F2F693-9F02-426C-9092-6A2FE2BC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87D3-40EA-4CAC-BAE1-990D5215F82F}" type="datetime1">
              <a:rPr lang="nl-NL" smtClean="0"/>
              <a:t>14-10-2024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4C0395-E608-4287-9E0D-A162245D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Verkeerssituatie Huissen en effecten woningbouwplannen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78027DF0-9415-4170-8ADB-B1BAB8B8A99B}"/>
              </a:ext>
            </a:extLst>
          </p:cNvPr>
          <p:cNvGrpSpPr/>
          <p:nvPr userDrawn="1"/>
        </p:nvGrpSpPr>
        <p:grpSpPr>
          <a:xfrm>
            <a:off x="2" y="2206894"/>
            <a:ext cx="13035642" cy="68579"/>
            <a:chOff x="0" y="1471262"/>
            <a:chExt cx="6471285" cy="76200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3EB99FB1-FFA5-44A1-9E60-7ABA246665A8}"/>
                </a:ext>
              </a:extLst>
            </p:cNvPr>
            <p:cNvSpPr/>
            <p:nvPr userDrawn="1"/>
          </p:nvSpPr>
          <p:spPr>
            <a:xfrm>
              <a:off x="0" y="14712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27207179-8DD0-48DD-9E9B-3203C8C3DF91}"/>
                </a:ext>
              </a:extLst>
            </p:cNvPr>
            <p:cNvSpPr/>
            <p:nvPr userDrawn="1"/>
          </p:nvSpPr>
          <p:spPr>
            <a:xfrm>
              <a:off x="0" y="15474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2700"/>
            </a:p>
          </p:txBody>
        </p:sp>
      </p:grp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7D41443A-2229-48BA-9A25-61499BC2F4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137858" y="9444716"/>
            <a:ext cx="1150142" cy="547688"/>
          </a:xfrm>
          <a:prstGeom prst="rect">
            <a:avLst/>
          </a:prstGeom>
        </p:spPr>
        <p:txBody>
          <a:bodyPr vert="horz" lIns="91440" tIns="45720" rIns="144000" bIns="45720" rtlCol="0" anchor="ctr"/>
          <a:lstStyle>
            <a:lvl1pPr algn="r">
              <a:defRPr sz="135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30EB25C8-E9E3-4D25-B37F-35DF7D8D9C1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6DDC3F9-8BB0-4D4B-98CE-FD9CB66BAC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15987713" cy="6366441"/>
          </a:xfrm>
        </p:spPr>
        <p:txBody>
          <a:bodyPr/>
          <a:lstStyle>
            <a:lvl1pPr marL="269082" indent="-269082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 marL="942975" indent="-25717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2pPr>
            <a:lvl3pPr marL="1612107" indent="-240507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3pPr>
            <a:lvl4pPr marL="2286000" indent="-22860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4pPr>
            <a:lvl5pPr marL="2959895" indent="-21669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159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dia diapositie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87226-E371-4F5A-B004-BF76810B9E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0146" y="3257630"/>
            <a:ext cx="8581683" cy="1661994"/>
          </a:xfrm>
        </p:spPr>
        <p:txBody>
          <a:bodyPr anchor="b"/>
          <a:lstStyle>
            <a:lvl1pPr algn="l">
              <a:lnSpc>
                <a:spcPct val="10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PRESENTATIE</a:t>
            </a:r>
            <a:br>
              <a:rPr lang="nl-NL"/>
            </a:br>
            <a:r>
              <a:rPr lang="nl-NL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BE9627-AB19-4C59-9CFE-D94AD5E90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0145" y="5422649"/>
            <a:ext cx="5653772" cy="2919548"/>
          </a:xfrm>
        </p:spPr>
        <p:txBody>
          <a:bodyPr>
            <a:noAutofit/>
          </a:bodyPr>
          <a:lstStyle>
            <a:lvl1pPr marL="0" indent="0" algn="l">
              <a:buNone/>
              <a:defRPr sz="3000" spc="-30" baseline="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nl-NL"/>
              <a:t>subtitel onder de titel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94936B73-96C0-490B-A963-6E418BBE2FFC}"/>
              </a:ext>
            </a:extLst>
          </p:cNvPr>
          <p:cNvGrpSpPr/>
          <p:nvPr userDrawn="1"/>
        </p:nvGrpSpPr>
        <p:grpSpPr>
          <a:xfrm>
            <a:off x="0" y="5109211"/>
            <a:ext cx="9731829" cy="83276"/>
            <a:chOff x="0" y="1471262"/>
            <a:chExt cx="6471285" cy="76200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2D23CEAD-73AF-4339-A4B0-01B150264EBF}"/>
                </a:ext>
              </a:extLst>
            </p:cNvPr>
            <p:cNvSpPr/>
            <p:nvPr userDrawn="1"/>
          </p:nvSpPr>
          <p:spPr>
            <a:xfrm>
              <a:off x="0" y="14712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2700">
                <a:solidFill>
                  <a:schemeClr val="bg1"/>
                </a:solidFill>
              </a:endParaRPr>
            </a:p>
          </p:txBody>
        </p:sp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044F4F9C-490A-4A42-8209-627E0C3FAC40}"/>
                </a:ext>
              </a:extLst>
            </p:cNvPr>
            <p:cNvSpPr/>
            <p:nvPr userDrawn="1"/>
          </p:nvSpPr>
          <p:spPr>
            <a:xfrm>
              <a:off x="0" y="1547462"/>
              <a:ext cx="6471285" cy="0"/>
            </a:xfrm>
            <a:custGeom>
              <a:avLst/>
              <a:gdLst/>
              <a:ahLst/>
              <a:cxnLst/>
              <a:rect l="l" t="t" r="r" b="b"/>
              <a:pathLst>
                <a:path w="6471285">
                  <a:moveTo>
                    <a:pt x="0" y="0"/>
                  </a:moveTo>
                  <a:lnTo>
                    <a:pt x="6471007" y="0"/>
                  </a:lnTo>
                </a:path>
              </a:pathLst>
            </a:custGeom>
            <a:ln w="20334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sz="2700">
                <a:solidFill>
                  <a:schemeClr val="bg1"/>
                </a:solidFill>
              </a:endParaRPr>
            </a:p>
          </p:txBody>
        </p:sp>
      </p:grpSp>
      <p:sp>
        <p:nvSpPr>
          <p:cNvPr id="13" name="Tijdelijke aanduiding voor datum 3">
            <a:extLst>
              <a:ext uri="{FF2B5EF4-FFF2-40B4-BE49-F238E27FC236}">
                <a16:creationId xmlns:a16="http://schemas.microsoft.com/office/drawing/2014/main" id="{4EB6C507-50B6-4588-A3BE-AA1083884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61031" y="9444716"/>
            <a:ext cx="2376824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5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0FAB7B37-D6E7-449B-99D3-950DD7CB846E}" type="datetime1">
              <a:rPr lang="nl-NL" smtClean="0"/>
              <a:t>14-10-2024</a:t>
            </a:fld>
            <a:endParaRPr lang="nl-NL"/>
          </a:p>
        </p:txBody>
      </p:sp>
      <p:sp>
        <p:nvSpPr>
          <p:cNvPr id="16" name="Tijdelijke aanduiding voor voettekst 4">
            <a:extLst>
              <a:ext uri="{FF2B5EF4-FFF2-40B4-BE49-F238E27FC236}">
                <a16:creationId xmlns:a16="http://schemas.microsoft.com/office/drawing/2014/main" id="{AFC7D016-64FA-428D-BF18-B1E4CAD27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58200" y="9444716"/>
            <a:ext cx="6055566" cy="54768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35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nl-NL"/>
              <a:t>Verkeerssituatie Huissen en effecten woningbouwplannen</a:t>
            </a:r>
          </a:p>
        </p:txBody>
      </p:sp>
      <p:sp>
        <p:nvSpPr>
          <p:cNvPr id="17" name="Tijdelijke aanduiding voor dianummer 5">
            <a:extLst>
              <a:ext uri="{FF2B5EF4-FFF2-40B4-BE49-F238E27FC236}">
                <a16:creationId xmlns:a16="http://schemas.microsoft.com/office/drawing/2014/main" id="{6D31275B-6700-4F15-A12C-C80A875752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137858" y="9444716"/>
            <a:ext cx="1150142" cy="547688"/>
          </a:xfrm>
          <a:prstGeom prst="rect">
            <a:avLst/>
          </a:prstGeom>
        </p:spPr>
        <p:txBody>
          <a:bodyPr vert="horz" lIns="91440" tIns="45720" rIns="144000" bIns="45720" rtlCol="0" anchor="ctr"/>
          <a:lstStyle>
            <a:lvl1pPr algn="r">
              <a:defRPr sz="135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30EB25C8-E9E3-4D25-B37F-35DF7D8D9C13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5BD839-5004-4068-B6C5-5716AF8D32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1401" y="9493201"/>
            <a:ext cx="479138" cy="47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2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gewaard.nl/driegaarde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lingewaard.nl/driegaarde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143500"/>
            <a:ext cx="18288000" cy="4596954"/>
            <a:chOff x="0" y="0"/>
            <a:chExt cx="4816593" cy="12107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210720"/>
            </a:xfrm>
            <a:custGeom>
              <a:avLst/>
              <a:gdLst/>
              <a:ahLst/>
              <a:cxnLst/>
              <a:rect l="l" t="t" r="r" b="b"/>
              <a:pathLst>
                <a:path w="4816592" h="1210720">
                  <a:moveTo>
                    <a:pt x="0" y="0"/>
                  </a:moveTo>
                  <a:lnTo>
                    <a:pt x="4816592" y="0"/>
                  </a:lnTo>
                  <a:lnTo>
                    <a:pt x="4816592" y="1210720"/>
                  </a:lnTo>
                  <a:lnTo>
                    <a:pt x="0" y="1210720"/>
                  </a:lnTo>
                  <a:close/>
                </a:path>
              </a:pathLst>
            </a:custGeom>
            <a:solidFill>
              <a:srgbClr val="21419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12869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40454"/>
            <a:ext cx="18288000" cy="1241969"/>
            <a:chOff x="0" y="0"/>
            <a:chExt cx="4816593" cy="3271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27103"/>
            </a:xfrm>
            <a:custGeom>
              <a:avLst/>
              <a:gdLst/>
              <a:ahLst/>
              <a:cxnLst/>
              <a:rect l="l" t="t" r="r" b="b"/>
              <a:pathLst>
                <a:path w="4816592" h="327103">
                  <a:moveTo>
                    <a:pt x="0" y="0"/>
                  </a:moveTo>
                  <a:lnTo>
                    <a:pt x="4816592" y="0"/>
                  </a:lnTo>
                  <a:lnTo>
                    <a:pt x="4816592" y="327103"/>
                  </a:lnTo>
                  <a:lnTo>
                    <a:pt x="0" y="327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403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06448" y="482489"/>
            <a:ext cx="4087993" cy="1453932"/>
          </a:xfrm>
          <a:custGeom>
            <a:avLst/>
            <a:gdLst/>
            <a:ahLst/>
            <a:cxnLst/>
            <a:rect l="l" t="t" r="r" b="b"/>
            <a:pathLst>
              <a:path w="4087993" h="1453932">
                <a:moveTo>
                  <a:pt x="0" y="0"/>
                </a:moveTo>
                <a:lnTo>
                  <a:pt x="4087993" y="0"/>
                </a:lnTo>
                <a:lnTo>
                  <a:pt x="4087993" y="1453932"/>
                </a:lnTo>
                <a:lnTo>
                  <a:pt x="0" y="1453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9" name="Freeform 9"/>
          <p:cNvSpPr/>
          <p:nvPr/>
        </p:nvSpPr>
        <p:spPr>
          <a:xfrm>
            <a:off x="11963017" y="0"/>
            <a:ext cx="6344979" cy="10148169"/>
          </a:xfrm>
          <a:custGeom>
            <a:avLst/>
            <a:gdLst/>
            <a:ahLst/>
            <a:cxnLst/>
            <a:rect l="l" t="t" r="r" b="b"/>
            <a:pathLst>
              <a:path w="6344979" h="10148169">
                <a:moveTo>
                  <a:pt x="0" y="0"/>
                </a:moveTo>
                <a:lnTo>
                  <a:pt x="6344979" y="0"/>
                </a:lnTo>
                <a:lnTo>
                  <a:pt x="6344979" y="10148169"/>
                </a:lnTo>
                <a:lnTo>
                  <a:pt x="0" y="10148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5994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1085850" y="2757640"/>
            <a:ext cx="5487755" cy="97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9"/>
              </a:lnSpc>
            </a:pPr>
            <a:r>
              <a:rPr lang="en-US" sz="58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Gebiedsvisie</a:t>
            </a:r>
            <a:endParaRPr lang="en-US" sz="58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85850" y="3655531"/>
            <a:ext cx="9820351" cy="970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9"/>
              </a:lnSpc>
            </a:pPr>
            <a:r>
              <a:rPr lang="en-US" sz="58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58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5899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58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5850" y="5305386"/>
            <a:ext cx="5487755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14-10-2024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5850" y="9770344"/>
            <a:ext cx="2601003" cy="377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14190"/>
                </a:solidFill>
                <a:latin typeface="Rotis Sans Serif Pro"/>
                <a:ea typeface="Rotis Sans Serif Pro"/>
                <a:cs typeface="Rotis Sans Serif Pro"/>
                <a:sym typeface="Rotis Sans Serif Pro"/>
              </a:rPr>
              <a:t>www.lingewaard.nl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5944A-3B20-FEF8-C668-F31011F2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Top 10 maatregelen uit GMP-plus in Huissen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93B7306-3B20-B45B-0707-52B52438A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002CA5-B7C2-3E56-D556-F36CD87C8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337" t="14986" b="13434"/>
          <a:stretch/>
        </p:blipFill>
        <p:spPr>
          <a:xfrm>
            <a:off x="9600453" y="2358689"/>
            <a:ext cx="7271844" cy="7086027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46C2FEE9-4D0A-B040-A23C-7A2C2FECEA50}"/>
              </a:ext>
            </a:extLst>
          </p:cNvPr>
          <p:cNvSpPr/>
          <p:nvPr/>
        </p:nvSpPr>
        <p:spPr>
          <a:xfrm>
            <a:off x="14661185" y="5224380"/>
            <a:ext cx="212835" cy="212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663DAB6D-A944-C197-819A-50313F098628}"/>
              </a:ext>
            </a:extLst>
          </p:cNvPr>
          <p:cNvSpPr/>
          <p:nvPr/>
        </p:nvSpPr>
        <p:spPr>
          <a:xfrm>
            <a:off x="13023540" y="7888754"/>
            <a:ext cx="212835" cy="212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B925CD57-151C-F5BE-2147-C615195228DF}"/>
              </a:ext>
            </a:extLst>
          </p:cNvPr>
          <p:cNvSpPr/>
          <p:nvPr/>
        </p:nvSpPr>
        <p:spPr>
          <a:xfrm>
            <a:off x="14743953" y="4739589"/>
            <a:ext cx="212835" cy="21283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1ECC5FFC-5410-8F71-5A37-1A83691C3FB7}"/>
              </a:ext>
            </a:extLst>
          </p:cNvPr>
          <p:cNvSpPr/>
          <p:nvPr/>
        </p:nvSpPr>
        <p:spPr>
          <a:xfrm>
            <a:off x="13738901" y="4621349"/>
            <a:ext cx="697625" cy="969579"/>
          </a:xfrm>
          <a:custGeom>
            <a:avLst/>
            <a:gdLst>
              <a:gd name="connsiteX0" fmla="*/ 465083 w 465083"/>
              <a:gd name="connsiteY0" fmla="*/ 0 h 646386"/>
              <a:gd name="connsiteX1" fmla="*/ 260131 w 465083"/>
              <a:gd name="connsiteY1" fmla="*/ 315310 h 646386"/>
              <a:gd name="connsiteX2" fmla="*/ 0 w 465083"/>
              <a:gd name="connsiteY2" fmla="*/ 646386 h 646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5083" h="646386">
                <a:moveTo>
                  <a:pt x="465083" y="0"/>
                </a:moveTo>
                <a:cubicBezTo>
                  <a:pt x="401364" y="103789"/>
                  <a:pt x="337645" y="207579"/>
                  <a:pt x="260131" y="315310"/>
                </a:cubicBezTo>
                <a:cubicBezTo>
                  <a:pt x="182617" y="423041"/>
                  <a:pt x="91308" y="534713"/>
                  <a:pt x="0" y="646386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D739651B-B0F9-28CE-63EB-74B5BA189F5D}"/>
              </a:ext>
            </a:extLst>
          </p:cNvPr>
          <p:cNvSpPr/>
          <p:nvPr/>
        </p:nvSpPr>
        <p:spPr>
          <a:xfrm>
            <a:off x="13971827" y="6575741"/>
            <a:ext cx="111498" cy="445980"/>
          </a:xfrm>
          <a:custGeom>
            <a:avLst/>
            <a:gdLst>
              <a:gd name="connsiteX0" fmla="*/ 74332 w 74332"/>
              <a:gd name="connsiteY0" fmla="*/ 0 h 297320"/>
              <a:gd name="connsiteX1" fmla="*/ 1404 w 74332"/>
              <a:gd name="connsiteY1" fmla="*/ 72928 h 297320"/>
              <a:gd name="connsiteX2" fmla="*/ 29453 w 74332"/>
              <a:gd name="connsiteY2" fmla="*/ 140246 h 297320"/>
              <a:gd name="connsiteX3" fmla="*/ 68722 w 74332"/>
              <a:gd name="connsiteY3" fmla="*/ 196344 h 297320"/>
              <a:gd name="connsiteX4" fmla="*/ 40673 w 74332"/>
              <a:gd name="connsiteY4" fmla="*/ 297320 h 29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32" h="297320">
                <a:moveTo>
                  <a:pt x="74332" y="0"/>
                </a:moveTo>
                <a:cubicBezTo>
                  <a:pt x="41608" y="24777"/>
                  <a:pt x="8884" y="49554"/>
                  <a:pt x="1404" y="72928"/>
                </a:cubicBezTo>
                <a:cubicBezTo>
                  <a:pt x="-6076" y="96302"/>
                  <a:pt x="18233" y="119677"/>
                  <a:pt x="29453" y="140246"/>
                </a:cubicBezTo>
                <a:cubicBezTo>
                  <a:pt x="40673" y="160815"/>
                  <a:pt x="66852" y="170165"/>
                  <a:pt x="68722" y="196344"/>
                </a:cubicBezTo>
                <a:cubicBezTo>
                  <a:pt x="70592" y="222523"/>
                  <a:pt x="55632" y="259921"/>
                  <a:pt x="40673" y="297320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1F97F092-94C5-9BEE-2C18-ABD5F3035C2B}"/>
              </a:ext>
            </a:extLst>
          </p:cNvPr>
          <p:cNvSpPr/>
          <p:nvPr/>
        </p:nvSpPr>
        <p:spPr>
          <a:xfrm>
            <a:off x="14280336" y="5308249"/>
            <a:ext cx="438594" cy="430619"/>
          </a:xfrm>
          <a:custGeom>
            <a:avLst/>
            <a:gdLst>
              <a:gd name="connsiteX0" fmla="*/ 292396 w 292396"/>
              <a:gd name="connsiteY0" fmla="*/ 0 h 287079"/>
              <a:gd name="connsiteX1" fmla="*/ 175438 w 292396"/>
              <a:gd name="connsiteY1" fmla="*/ 26582 h 287079"/>
              <a:gd name="connsiteX2" fmla="*/ 111642 w 292396"/>
              <a:gd name="connsiteY2" fmla="*/ 79745 h 287079"/>
              <a:gd name="connsiteX3" fmla="*/ 58480 w 292396"/>
              <a:gd name="connsiteY3" fmla="*/ 143540 h 287079"/>
              <a:gd name="connsiteX4" fmla="*/ 0 w 292396"/>
              <a:gd name="connsiteY4" fmla="*/ 287079 h 287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396" h="287079">
                <a:moveTo>
                  <a:pt x="292396" y="0"/>
                </a:moveTo>
                <a:cubicBezTo>
                  <a:pt x="248980" y="6645"/>
                  <a:pt x="205564" y="13291"/>
                  <a:pt x="175438" y="26582"/>
                </a:cubicBezTo>
                <a:cubicBezTo>
                  <a:pt x="145312" y="39873"/>
                  <a:pt x="131135" y="60252"/>
                  <a:pt x="111642" y="79745"/>
                </a:cubicBezTo>
                <a:cubicBezTo>
                  <a:pt x="92149" y="99238"/>
                  <a:pt x="77087" y="108984"/>
                  <a:pt x="58480" y="143540"/>
                </a:cubicBezTo>
                <a:cubicBezTo>
                  <a:pt x="39873" y="178096"/>
                  <a:pt x="19936" y="232587"/>
                  <a:pt x="0" y="28707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BDC4BD3F-EA9C-F4A8-EE62-0F753C915AC3}"/>
              </a:ext>
            </a:extLst>
          </p:cNvPr>
          <p:cNvSpPr txBox="1"/>
          <p:nvPr/>
        </p:nvSpPr>
        <p:spPr>
          <a:xfrm>
            <a:off x="14775950" y="5122709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40B0E7A-4FFE-D1EB-0AB9-78E28FCD271A}"/>
              </a:ext>
            </a:extLst>
          </p:cNvPr>
          <p:cNvSpPr txBox="1"/>
          <p:nvPr/>
        </p:nvSpPr>
        <p:spPr>
          <a:xfrm>
            <a:off x="13170662" y="7853588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9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E0274D0-7C62-132F-0087-062FE6A3E89B}"/>
              </a:ext>
            </a:extLst>
          </p:cNvPr>
          <p:cNvSpPr txBox="1"/>
          <p:nvPr/>
        </p:nvSpPr>
        <p:spPr>
          <a:xfrm>
            <a:off x="14888189" y="4601174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8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EFC5CAF-E112-96E2-4FF4-4F9028DAC9D9}"/>
              </a:ext>
            </a:extLst>
          </p:cNvPr>
          <p:cNvSpPr txBox="1"/>
          <p:nvPr/>
        </p:nvSpPr>
        <p:spPr>
          <a:xfrm>
            <a:off x="13902992" y="4421105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5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1112F0FE-9551-7561-CC07-F3E8455AAAB5}"/>
              </a:ext>
            </a:extLst>
          </p:cNvPr>
          <p:cNvSpPr txBox="1"/>
          <p:nvPr/>
        </p:nvSpPr>
        <p:spPr>
          <a:xfrm>
            <a:off x="14128586" y="6575741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1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93F697AF-49CA-C37E-05A0-6548C6F9FF73}"/>
              </a:ext>
            </a:extLst>
          </p:cNvPr>
          <p:cNvSpPr txBox="1"/>
          <p:nvPr/>
        </p:nvSpPr>
        <p:spPr>
          <a:xfrm>
            <a:off x="13505943" y="5024899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4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FDAB23C-9EDF-E08C-5DDE-4E1DCBD463BC}"/>
              </a:ext>
            </a:extLst>
          </p:cNvPr>
          <p:cNvSpPr txBox="1"/>
          <p:nvPr/>
        </p:nvSpPr>
        <p:spPr>
          <a:xfrm>
            <a:off x="14216772" y="5484740"/>
            <a:ext cx="64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7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C47B9D2-D41E-C1AD-73A7-C058BFD3E2A0}"/>
              </a:ext>
            </a:extLst>
          </p:cNvPr>
          <p:cNvSpPr/>
          <p:nvPr/>
        </p:nvSpPr>
        <p:spPr>
          <a:xfrm rot="2046785">
            <a:off x="13879836" y="5455519"/>
            <a:ext cx="370842" cy="2298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591108A-BE47-AB15-FDF5-79AA2B55FD81}"/>
              </a:ext>
            </a:extLst>
          </p:cNvPr>
          <p:cNvSpPr/>
          <p:nvPr/>
        </p:nvSpPr>
        <p:spPr>
          <a:xfrm rot="2046785">
            <a:off x="13694108" y="5738761"/>
            <a:ext cx="370842" cy="22989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D28254A-D5ED-B9D5-0DC2-E55FC9C90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2855352"/>
            <a:ext cx="6044700" cy="55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76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9021D-3375-B788-DBB8-BB99B344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Woondeal 2.0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FC49A03-45D4-DC4E-35C4-99E47229B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05BEC6-F870-3B23-AF4A-C3D66FE963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6" y="2503716"/>
            <a:ext cx="11591334" cy="6366441"/>
          </a:xfrm>
        </p:spPr>
        <p:txBody>
          <a:bodyPr/>
          <a:lstStyle/>
          <a:p>
            <a:r>
              <a:rPr lang="nl-NL" dirty="0"/>
              <a:t>Afspraak binnen de regio met de provincie en het rijk om meer betaalbare woningen te bouwen</a:t>
            </a:r>
          </a:p>
          <a:p>
            <a:r>
              <a:rPr lang="nl-NL" dirty="0"/>
              <a:t>Veranderingen woningbouwplannen Huissen </a:t>
            </a:r>
            <a:r>
              <a:rPr lang="nl-NL" dirty="0">
                <a:sym typeface="Wingdings" panose="05000000000000000000" pitchFamily="2" charset="2"/>
              </a:rPr>
              <a:t> meer woningen</a:t>
            </a:r>
            <a:endParaRPr lang="nl-NL" dirty="0"/>
          </a:p>
          <a:p>
            <a:r>
              <a:rPr lang="nl-NL" dirty="0"/>
              <a:t>Zorgen over toename verkeer in Huissen door extra woningen     </a:t>
            </a:r>
            <a:r>
              <a:rPr lang="nl-NL" dirty="0">
                <a:sym typeface="Wingdings" panose="05000000000000000000" pitchFamily="2" charset="2"/>
              </a:rPr>
              <a:t> aanleiding voor verkeersonderzoek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784490-5956-8D45-A78A-02ED71B4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77">
            <a:off x="12808474" y="3512081"/>
            <a:ext cx="4431146" cy="229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0232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450B0-0AF9-FF4E-BF8D-2CFF6DAAF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145" y="2426635"/>
            <a:ext cx="10943789" cy="2492990"/>
          </a:xfrm>
        </p:spPr>
        <p:txBody>
          <a:bodyPr/>
          <a:lstStyle/>
          <a:p>
            <a:r>
              <a:rPr lang="nl-NL" dirty="0"/>
              <a:t>Werkwijze en uitgangspunten verkeersonderzoek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C2A632-E61F-7FF4-5634-1C6C80D68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18B39B-3279-D416-15F4-6F0FFE5B0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277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53D66-E652-3EB2-8D65-9C3E63FA5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Werkwijze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0AAE463-0DE4-7FBD-6978-4563CD8EF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D5610B7-A25C-F322-3CA5-506406DD1F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6" y="2503716"/>
            <a:ext cx="7305834" cy="63664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b="1" dirty="0"/>
              <a:t>Onderzoeksdoel</a:t>
            </a:r>
          </a:p>
          <a:p>
            <a:r>
              <a:rPr lang="nl-NL" dirty="0"/>
              <a:t>Onderzoeken verkeerseffecten woningbouwplan Driegaarden</a:t>
            </a:r>
          </a:p>
          <a:p>
            <a:pPr lvl="1"/>
            <a:r>
              <a:rPr lang="nl-NL" dirty="0"/>
              <a:t>Kunnen de wegen het verkeer veilig verwerken?</a:t>
            </a:r>
          </a:p>
          <a:p>
            <a:pPr lvl="1"/>
            <a:r>
              <a:rPr lang="nl-NL" dirty="0"/>
              <a:t>Hoe is de doorstroming op de kruispunten?</a:t>
            </a:r>
          </a:p>
          <a:p>
            <a:pPr lvl="1"/>
            <a:r>
              <a:rPr lang="nl-NL" dirty="0"/>
              <a:t>Welke (aanvullende) maatregelen zijn nodig?</a:t>
            </a:r>
          </a:p>
          <a:p>
            <a:pPr marL="685800" indent="-685800">
              <a:buFont typeface="+mj-lt"/>
              <a:buAutoNum type="arabicPeriod"/>
            </a:pPr>
            <a:endParaRPr lang="nl-NL" dirty="0"/>
          </a:p>
          <a:p>
            <a:pPr marL="685800" indent="-685800">
              <a:buFont typeface="+mj-lt"/>
              <a:buAutoNum type="arabicPeriod"/>
            </a:pPr>
            <a:endParaRPr lang="nl-NL" dirty="0"/>
          </a:p>
          <a:p>
            <a:pPr marL="685800" indent="-685800">
              <a:buFont typeface="+mj-lt"/>
              <a:buAutoNum type="arabicPeriod"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D9658BA-D816-CDDE-5AF4-1D10D506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474" y="1076431"/>
            <a:ext cx="8785284" cy="813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1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05205-6F49-A6EC-9A28-6676A263C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Uitgangspunten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14983F-58ED-3ACC-A28E-832E8C48F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22F4AED-AC84-A1AA-12D9-2F1A8EB04B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7690028" cy="6366441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Berekening verkeerseffecten met regionaal verkeersmodel</a:t>
            </a:r>
          </a:p>
          <a:p>
            <a:r>
              <a:rPr lang="nl-NL" dirty="0"/>
              <a:t>Berekening voor de toekomst (2032): </a:t>
            </a:r>
          </a:p>
          <a:p>
            <a:pPr lvl="1"/>
            <a:r>
              <a:rPr lang="nl-NL" dirty="0"/>
              <a:t>overige plannen voor woningen en bedrijven (binnen en buiten de gemeente)</a:t>
            </a:r>
          </a:p>
          <a:p>
            <a:pPr lvl="1"/>
            <a:r>
              <a:rPr lang="nl-NL" dirty="0"/>
              <a:t>doortrekking A15 meegenomen</a:t>
            </a:r>
          </a:p>
          <a:p>
            <a:r>
              <a:rPr lang="nl-NL" dirty="0"/>
              <a:t>670 woningen binnen Plan Driegaarden</a:t>
            </a:r>
          </a:p>
          <a:p>
            <a:r>
              <a:rPr lang="nl-NL" dirty="0"/>
              <a:t>Aansluiting op bestaande wegen:</a:t>
            </a:r>
          </a:p>
          <a:p>
            <a:pPr lvl="1"/>
            <a:r>
              <a:rPr lang="nl-NL" dirty="0"/>
              <a:t>Gaard 2: op </a:t>
            </a:r>
            <a:r>
              <a:rPr lang="nl-NL" dirty="0" err="1"/>
              <a:t>Laaksevoetpad</a:t>
            </a:r>
            <a:r>
              <a:rPr lang="nl-NL" dirty="0"/>
              <a:t> en </a:t>
            </a:r>
            <a:r>
              <a:rPr lang="nl-NL" dirty="0" err="1"/>
              <a:t>Bredestraat</a:t>
            </a:r>
            <a:endParaRPr lang="nl-NL" dirty="0"/>
          </a:p>
          <a:p>
            <a:pPr lvl="1"/>
            <a:r>
              <a:rPr lang="nl-NL" dirty="0"/>
              <a:t>Gaard 3: op Driegaardestraat en Hoeve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603E6E-5F54-DCE6-DFFA-43C89BEA0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686" y="660157"/>
            <a:ext cx="8157168" cy="8668550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908FD831-4537-C18C-539E-4E9DA6BE814B}"/>
              </a:ext>
            </a:extLst>
          </p:cNvPr>
          <p:cNvCxnSpPr>
            <a:cxnSpLocks/>
          </p:cNvCxnSpPr>
          <p:nvPr/>
        </p:nvCxnSpPr>
        <p:spPr>
          <a:xfrm>
            <a:off x="12301698" y="2503717"/>
            <a:ext cx="930729" cy="547688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24FF8798-F14D-4663-9751-460637267ABE}"/>
              </a:ext>
            </a:extLst>
          </p:cNvPr>
          <p:cNvCxnSpPr>
            <a:cxnSpLocks/>
          </p:cNvCxnSpPr>
          <p:nvPr/>
        </p:nvCxnSpPr>
        <p:spPr>
          <a:xfrm flipH="1">
            <a:off x="14201775" y="5361384"/>
            <a:ext cx="627627" cy="896541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A6300DD0-5DBD-FDE1-0D66-84E3DDB428B3}"/>
              </a:ext>
            </a:extLst>
          </p:cNvPr>
          <p:cNvCxnSpPr>
            <a:cxnSpLocks/>
          </p:cNvCxnSpPr>
          <p:nvPr/>
        </p:nvCxnSpPr>
        <p:spPr>
          <a:xfrm>
            <a:off x="11238667" y="4104759"/>
            <a:ext cx="919997" cy="667266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293CD23-6159-D685-DA72-7FC920E0A37D}"/>
              </a:ext>
            </a:extLst>
          </p:cNvPr>
          <p:cNvCxnSpPr>
            <a:cxnSpLocks/>
          </p:cNvCxnSpPr>
          <p:nvPr/>
        </p:nvCxnSpPr>
        <p:spPr>
          <a:xfrm flipH="1">
            <a:off x="14761031" y="3510263"/>
            <a:ext cx="1097279" cy="107951"/>
          </a:xfrm>
          <a:prstGeom prst="straightConnector1">
            <a:avLst/>
          </a:prstGeom>
          <a:ln w="57150">
            <a:solidFill>
              <a:schemeClr val="accent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7F8EE810-346B-CEC7-3E80-B2D89A3CE25E}"/>
              </a:ext>
            </a:extLst>
          </p:cNvPr>
          <p:cNvSpPr txBox="1"/>
          <p:nvPr/>
        </p:nvSpPr>
        <p:spPr>
          <a:xfrm>
            <a:off x="13089265" y="3167414"/>
            <a:ext cx="1846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Gaard 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6F5EA8D-F0EF-6932-39FF-58F02D2F1914}"/>
              </a:ext>
            </a:extLst>
          </p:cNvPr>
          <p:cNvSpPr txBox="1"/>
          <p:nvPr/>
        </p:nvSpPr>
        <p:spPr>
          <a:xfrm>
            <a:off x="12158663" y="5426243"/>
            <a:ext cx="17595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Gaard 3</a:t>
            </a:r>
          </a:p>
        </p:txBody>
      </p:sp>
    </p:spTree>
    <p:extLst>
      <p:ext uri="{BB962C8B-B14F-4D97-AF65-F5344CB8AC3E}">
        <p14:creationId xmlns:p14="http://schemas.microsoft.com/office/powerpoint/2010/main" val="216199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0A1E6-9667-0E52-E7CF-09F896E9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Werkwijze beoordeling wegen en kruispunten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316046E-FE99-2B8D-4B70-AEB74B5AC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437F244-3B8F-696A-12B1-75BB3EA447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8210672" cy="6366441"/>
          </a:xfrm>
        </p:spPr>
        <p:txBody>
          <a:bodyPr/>
          <a:lstStyle/>
          <a:p>
            <a:r>
              <a:rPr lang="nl-NL" dirty="0"/>
              <a:t>Beoordeling wegen</a:t>
            </a:r>
          </a:p>
          <a:p>
            <a:pPr lvl="1"/>
            <a:r>
              <a:rPr lang="nl-NL" dirty="0"/>
              <a:t>Vormgeving, functie en gebruik in balans?</a:t>
            </a:r>
          </a:p>
          <a:p>
            <a:pPr lvl="2"/>
            <a:r>
              <a:rPr lang="nl-NL" dirty="0"/>
              <a:t>Vormgeving: hoe ziet de weg eruit?</a:t>
            </a:r>
          </a:p>
          <a:p>
            <a:pPr lvl="2"/>
            <a:r>
              <a:rPr lang="nl-NL" dirty="0"/>
              <a:t>Functie: wat is de functie en maximumsnelheid?</a:t>
            </a:r>
          </a:p>
          <a:p>
            <a:pPr lvl="2"/>
            <a:r>
              <a:rPr lang="nl-NL" dirty="0"/>
              <a:t>Gebruik: hoeveel verkeer rijdt er over de weg?</a:t>
            </a:r>
          </a:p>
          <a:p>
            <a:pPr lvl="1"/>
            <a:r>
              <a:rPr lang="nl-NL" dirty="0"/>
              <a:t>Aandacht voor verkeersveiligheid voetgangers en fietsers</a:t>
            </a:r>
          </a:p>
          <a:p>
            <a:pPr lvl="1"/>
            <a:r>
              <a:rPr lang="nl-NL" dirty="0"/>
              <a:t>Toets aan Wegencategoriseringsplan gemeente</a:t>
            </a:r>
          </a:p>
          <a:p>
            <a:r>
              <a:rPr lang="nl-NL" dirty="0"/>
              <a:t>Berekening doorstroming op kruispunten</a:t>
            </a:r>
          </a:p>
          <a:p>
            <a:endParaRPr lang="nl-NL" dirty="0"/>
          </a:p>
        </p:txBody>
      </p:sp>
      <p:pic>
        <p:nvPicPr>
          <p:cNvPr id="1026" name="Picture 2" descr="Wegennet - 4. Waarop is het ontwerp van een weg gebaseerd?">
            <a:extLst>
              <a:ext uri="{FF2B5EF4-FFF2-40B4-BE49-F238E27FC236}">
                <a16:creationId xmlns:a16="http://schemas.microsoft.com/office/drawing/2014/main" id="{1A21F61F-6873-0F02-5709-251FD23FC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342" y="3200177"/>
            <a:ext cx="6513515" cy="329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1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AF398-91E1-1EA7-0D1B-C40F0266C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146" y="3257630"/>
            <a:ext cx="8581683" cy="1661994"/>
          </a:xfrm>
        </p:spPr>
        <p:txBody>
          <a:bodyPr/>
          <a:lstStyle/>
          <a:p>
            <a:r>
              <a:rPr lang="nl-NL" dirty="0"/>
              <a:t>Conclusies verkeersonderzoek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387B659-F70D-4ED9-BC72-7C660E06B5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D993D6-79A6-154A-DC97-0B1BF9C0F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616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B66A6-6F07-FFEE-5813-A9AF408D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Wegen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9C8EBF-1480-DB8D-58EE-11539530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5380B5F-9449-E06B-5DD1-8FED38ABA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9274016" cy="6366441"/>
          </a:xfrm>
        </p:spPr>
        <p:txBody>
          <a:bodyPr>
            <a:normAutofit fontScale="92500" lnSpcReduction="10000"/>
          </a:bodyPr>
          <a:lstStyle/>
          <a:p>
            <a:r>
              <a:rPr lang="nl-NL" sz="2700" dirty="0"/>
              <a:t>In huidige situatie al aanpak wegen gewenst</a:t>
            </a:r>
          </a:p>
          <a:p>
            <a:r>
              <a:rPr lang="nl-NL" sz="2700" dirty="0"/>
              <a:t>Ontwikkeling Driegaarden maakt aanpak van wegen noodzakelijker</a:t>
            </a:r>
          </a:p>
          <a:p>
            <a:r>
              <a:rPr lang="nl-NL" sz="2700" dirty="0"/>
              <a:t>Advies om met prioriteit aan te pakken: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Gochsestraat</a:t>
            </a:r>
            <a:r>
              <a:rPr lang="nl-NL" dirty="0"/>
              <a:t> (in uitvoering)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Bredestraat</a:t>
            </a:r>
            <a:r>
              <a:rPr lang="nl-NL" dirty="0"/>
              <a:t> zuid (gepland in 2025/2026)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Bredestraat</a:t>
            </a:r>
            <a:r>
              <a:rPr lang="nl-NL" dirty="0"/>
              <a:t> noord (gepland in 2026)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Huismanstraat (gepland in 2027)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Driegaardsestraat</a:t>
            </a:r>
            <a:r>
              <a:rPr lang="nl-NL" dirty="0"/>
              <a:t> 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Hoeve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Laaksevoetpad</a:t>
            </a:r>
            <a:r>
              <a:rPr lang="nl-NL" dirty="0"/>
              <a:t> </a:t>
            </a:r>
          </a:p>
          <a:p>
            <a:pPr marL="1200150" lvl="1" indent="-514350">
              <a:buFont typeface="+mj-lt"/>
              <a:buAutoNum type="alphaUcPeriod"/>
            </a:pP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D3558C2-5624-6FB0-4504-6EE24C9E861D}"/>
              </a:ext>
            </a:extLst>
          </p:cNvPr>
          <p:cNvSpPr txBox="1"/>
          <p:nvPr/>
        </p:nvSpPr>
        <p:spPr>
          <a:xfrm>
            <a:off x="6696203" y="9718559"/>
            <a:ext cx="54719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100" i="1" dirty="0"/>
              <a:t>*Planning onder voorbehoud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4EB799D-F0FD-5454-2688-6B323FCED3B4}"/>
              </a:ext>
            </a:extLst>
          </p:cNvPr>
          <p:cNvGraphicFramePr>
            <a:graphicFrameLocks noGrp="1"/>
          </p:cNvGraphicFramePr>
          <p:nvPr/>
        </p:nvGraphicFramePr>
        <p:xfrm>
          <a:off x="10424161" y="618852"/>
          <a:ext cx="6807398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660">
                  <a:extLst>
                    <a:ext uri="{9D8B030D-6E8A-4147-A177-3AD203B41FA5}">
                      <a16:colId xmlns:a16="http://schemas.microsoft.com/office/drawing/2014/main" val="2678982295"/>
                    </a:ext>
                  </a:extLst>
                </a:gridCol>
                <a:gridCol w="6393738">
                  <a:extLst>
                    <a:ext uri="{9D8B030D-6E8A-4147-A177-3AD203B41FA5}">
                      <a16:colId xmlns:a16="http://schemas.microsoft.com/office/drawing/2014/main" val="244517395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nl-NL" sz="2100"/>
                    </a:p>
                  </a:txBody>
                  <a:tcPr marL="68580" marR="68580" marT="68580" marB="6858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/>
                        <a:t>Vormgeving niet ideaal, maar acceptabel </a:t>
                      </a:r>
                      <a:r>
                        <a:rPr lang="nl-NL" sz="15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nl-NL" sz="1500" dirty="0"/>
                        <a:t>maatregelen niet direct nodig</a:t>
                      </a:r>
                    </a:p>
                  </a:txBody>
                  <a:tcPr marL="68580" marR="68580" marT="68580" marB="68580"/>
                </a:tc>
                <a:extLst>
                  <a:ext uri="{0D108BD9-81ED-4DB2-BD59-A6C34878D82A}">
                    <a16:rowId xmlns:a16="http://schemas.microsoft.com/office/drawing/2014/main" val="7716497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nl-NL" sz="2100"/>
                    </a:p>
                  </a:txBody>
                  <a:tcPr marL="68580" marR="68580" marT="68580" marB="6858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/>
                        <a:t>Huidige vormgeving niet optimaal </a:t>
                      </a:r>
                      <a:r>
                        <a:rPr lang="nl-NL" sz="1500" dirty="0">
                          <a:sym typeface="Wingdings" panose="05000000000000000000" pitchFamily="2" charset="2"/>
                        </a:rPr>
                        <a:t> maatregelen nodig</a:t>
                      </a:r>
                      <a:endParaRPr lang="nl-NL" sz="1500" dirty="0"/>
                    </a:p>
                  </a:txBody>
                  <a:tcPr marL="68580" marR="68580" marT="68580" marB="68580"/>
                </a:tc>
                <a:extLst>
                  <a:ext uri="{0D108BD9-81ED-4DB2-BD59-A6C34878D82A}">
                    <a16:rowId xmlns:a16="http://schemas.microsoft.com/office/drawing/2014/main" val="4039699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nl-NL" sz="2100"/>
                    </a:p>
                  </a:txBody>
                  <a:tcPr marL="68580" marR="68580" marT="68580" marB="6858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500" dirty="0"/>
                        <a:t>Huidige vormgeving niet geschikt </a:t>
                      </a:r>
                      <a:r>
                        <a:rPr lang="nl-NL" sz="1500" dirty="0">
                          <a:sym typeface="Wingdings" panose="05000000000000000000" pitchFamily="2" charset="2"/>
                        </a:rPr>
                        <a:t> reconstructie/maatregelen nodig</a:t>
                      </a:r>
                      <a:endParaRPr lang="nl-NL" sz="1500" dirty="0"/>
                    </a:p>
                  </a:txBody>
                  <a:tcPr marL="68580" marR="68580" marT="68580" marB="68580"/>
                </a:tc>
                <a:extLst>
                  <a:ext uri="{0D108BD9-81ED-4DB2-BD59-A6C34878D82A}">
                    <a16:rowId xmlns:a16="http://schemas.microsoft.com/office/drawing/2014/main" val="3591866693"/>
                  </a:ext>
                </a:extLst>
              </a:tr>
            </a:tbl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FD11EC-7AAA-87C8-DA22-9D1C55CEB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160" y="2411057"/>
            <a:ext cx="6076167" cy="77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6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B66A6-6F07-FFEE-5813-A9AF408D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Kruispunten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9C8EBF-1480-DB8D-58EE-11539530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5380B5F-9449-E06B-5DD1-8FED38ABA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8841020" cy="6366441"/>
          </a:xfrm>
        </p:spPr>
        <p:txBody>
          <a:bodyPr>
            <a:normAutofit fontScale="92500" lnSpcReduction="10000"/>
          </a:bodyPr>
          <a:lstStyle/>
          <a:p>
            <a:r>
              <a:rPr lang="nl-NL" sz="2700" dirty="0"/>
              <a:t>Door Plan Driegaarden wordt de wachttijd op kruispunten groter, maar geen nieuwe knelpunten</a:t>
            </a:r>
          </a:p>
          <a:p>
            <a:r>
              <a:rPr lang="nl-NL" sz="2700" dirty="0"/>
              <a:t>Advies aanpak kruispunten: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 err="1"/>
              <a:t>Gochesestraat</a:t>
            </a:r>
            <a:r>
              <a:rPr lang="nl-NL" dirty="0"/>
              <a:t>-Huismanstraat (in uitvoering)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Stadswal-Huismanstraat (gepland 2025)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Van Voorststraat-</a:t>
            </a:r>
            <a:r>
              <a:rPr lang="nl-NL" dirty="0" err="1"/>
              <a:t>Bredestraat</a:t>
            </a:r>
            <a:r>
              <a:rPr lang="nl-NL" dirty="0"/>
              <a:t> (gepland 2026)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Huismanstraat-Muntstraat (gepland 2027)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Stadswal-Van Voorststraat (gepland 2027 of later)</a:t>
            </a:r>
          </a:p>
          <a:p>
            <a:pPr marL="1200150" lvl="1" indent="-514350">
              <a:buFont typeface="+mj-lt"/>
              <a:buAutoNum type="alphaUcPeriod"/>
            </a:pPr>
            <a:r>
              <a:rPr lang="nl-NL" dirty="0"/>
              <a:t>Karstraat-</a:t>
            </a:r>
            <a:r>
              <a:rPr lang="nl-NL" dirty="0" err="1"/>
              <a:t>Gochsestraat</a:t>
            </a:r>
            <a:endParaRPr lang="nl-NL" dirty="0"/>
          </a:p>
          <a:p>
            <a:r>
              <a:rPr lang="nl-NL" sz="2700" dirty="0"/>
              <a:t>Per kruispunt maatwerk nodig voor uitwerking maatregelen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DEC0C0F7-8ED3-2A0D-2E8A-E4B23809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8035" y="576399"/>
            <a:ext cx="6871062" cy="886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89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B66A6-6F07-FFEE-5813-A9AF408D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Conclusie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9C8EBF-1480-DB8D-58EE-11539530E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5380B5F-9449-E06B-5DD1-8FED38ABAB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9144075" cy="6366441"/>
          </a:xfrm>
        </p:spPr>
        <p:txBody>
          <a:bodyPr>
            <a:normAutofit fontScale="92500"/>
          </a:bodyPr>
          <a:lstStyle/>
          <a:p>
            <a:r>
              <a:rPr lang="nl-NL" sz="2700" dirty="0"/>
              <a:t>In huidige situatie al knelpunten, aanpak veel punten al gepland voor komende jaren</a:t>
            </a:r>
          </a:p>
          <a:p>
            <a:r>
              <a:rPr lang="nl-NL" sz="2700" dirty="0"/>
              <a:t>Toevoegen extra woningen zorgt dat bestaande knelpunten groter worden en maakt aanpak urgenter </a:t>
            </a:r>
          </a:p>
          <a:p>
            <a:r>
              <a:rPr lang="nl-NL" sz="2700" dirty="0"/>
              <a:t>Verschil 450 of 670 woningen op knelpunten beperkt </a:t>
            </a:r>
          </a:p>
          <a:p>
            <a:r>
              <a:rPr lang="nl-NL" sz="2700" dirty="0"/>
              <a:t>Aanpak (nog niet geplande) knelpunten noodzakelijk, maar spreiding over de tijd mogelijk:</a:t>
            </a:r>
          </a:p>
          <a:p>
            <a:pPr lvl="1"/>
            <a:r>
              <a:rPr lang="nl-NL" sz="2400" dirty="0"/>
              <a:t>Ontwikkeling Driegaarden in circa 8-10 jaar (start bouw 2027/2028)</a:t>
            </a:r>
          </a:p>
          <a:p>
            <a:pPr lvl="1"/>
            <a:r>
              <a:rPr lang="nl-NL" sz="2400" dirty="0"/>
              <a:t>Gaard 2 en 3 leiden tot verschillende verkeerstromen</a:t>
            </a:r>
          </a:p>
          <a:p>
            <a:pPr lvl="1"/>
            <a:r>
              <a:rPr lang="nl-NL" sz="2400" dirty="0"/>
              <a:t>Niet alles kan tegelijk: bereikbaarheid, personeel en geld</a:t>
            </a:r>
          </a:p>
          <a:p>
            <a:pPr lvl="1"/>
            <a:endParaRPr lang="nl-NL" sz="2400" dirty="0"/>
          </a:p>
          <a:p>
            <a:pPr marL="1200150" lvl="1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451A126-1CBE-ADAB-4A54-06F9C6B7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4219" y="519764"/>
            <a:ext cx="7033745" cy="89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21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1251390" y="348615"/>
            <a:ext cx="53018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4091" y="2974973"/>
            <a:ext cx="13707309" cy="5132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Programma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Inleiding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door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wethouder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Sluiter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Goudappel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verkeer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Presentatie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SVP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stedenbouwkundig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plan)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Vervolgproces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gemeente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) 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Tafeltjesmarkt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-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Ontmoet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vraag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080"/>
              </a:lnSpc>
            </a:pP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080"/>
              </a:lnSpc>
            </a:pP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Na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iedere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presentatie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is er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ruimte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om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vragen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stellen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Na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deze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avond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is er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nog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mogelijkheid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om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reactie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geven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via 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3"/>
              </a:rPr>
              <a:t>www.lingewaard.nl/driegaarden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Deze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reacties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betrekken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we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bij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besluitvorming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1390" y="2228336"/>
            <a:ext cx="1071086" cy="39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Welkom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10629842" y="1828771"/>
            <a:ext cx="6629458" cy="6629458"/>
          </a:xfrm>
          <a:custGeom>
            <a:avLst/>
            <a:gdLst/>
            <a:ahLst/>
            <a:cxnLst/>
            <a:rect l="l" t="t" r="r" b="b"/>
            <a:pathLst>
              <a:path w="6629458" h="6629458">
                <a:moveTo>
                  <a:pt x="0" y="0"/>
                </a:moveTo>
                <a:lnTo>
                  <a:pt x="6629458" y="0"/>
                </a:lnTo>
                <a:lnTo>
                  <a:pt x="6629458" y="6629458"/>
                </a:lnTo>
                <a:lnTo>
                  <a:pt x="0" y="6629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40826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 2 en 3</a:t>
            </a:r>
            <a:endParaRPr lang="en-US" sz="36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3314700" cy="782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Manon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Witbraad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Stedenbouwkundige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F6E2C7-7174-08F2-86E8-AD17B47A4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2" y="0"/>
            <a:ext cx="18300492" cy="103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75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D12B03-F9AF-7097-D30C-ECAF8369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1564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4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46EA84C-55EB-B59D-C3D3-3F5301111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440400" cy="103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20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4DF020-28A5-0CB3-3939-A89A8FED2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814"/>
            <a:ext cx="18516600" cy="1031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FE71C6-4AA2-38B6-5DEE-2D66CC79B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6099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03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A60585-BF2A-A4DD-14D9-DBEFEB65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40400" cy="103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2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1D04678-BD93-F203-E4BB-AEF25A866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4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B7E2687-81EE-ABCA-A10B-2AA8D29D5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9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33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CE39903-A231-9067-F74A-D283D1E81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-30843"/>
            <a:ext cx="18298886" cy="103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4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6715724" y="2048390"/>
            <a:ext cx="9613213" cy="7209910"/>
          </a:xfrm>
          <a:custGeom>
            <a:avLst/>
            <a:gdLst/>
            <a:ahLst/>
            <a:cxnLst/>
            <a:rect l="l" t="t" r="r" b="b"/>
            <a:pathLst>
              <a:path w="9613213" h="7209910">
                <a:moveTo>
                  <a:pt x="0" y="0"/>
                </a:moveTo>
                <a:lnTo>
                  <a:pt x="9613213" y="0"/>
                </a:lnTo>
                <a:lnTo>
                  <a:pt x="9613213" y="7209910"/>
                </a:lnTo>
                <a:lnTo>
                  <a:pt x="0" y="720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57590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 2 en 3</a:t>
            </a:r>
            <a:endParaRPr lang="en-US" sz="36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4533900" cy="759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Inleiding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wethouder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Sluiter</a:t>
            </a: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5C7BD64-5736-EF2C-22B9-1414B60F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40400" cy="103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37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061DEB-BCF2-0879-0C21-31B373AFF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440400" cy="103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58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9BAF6F-4438-DBCA-BD43-D33B7AF3A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40400" cy="103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05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E78C983-EB2C-5EFE-DE33-0A9A82FC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"/>
            <a:ext cx="18440400" cy="103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83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643FD52-A755-1320-24A5-88365245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3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9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1354B38-277A-A158-F4DC-78FA10B07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343712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94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9A93B6B-397B-C288-7153-AF60604B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440400" cy="1031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164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9797991" y="3747284"/>
            <a:ext cx="7461309" cy="2792433"/>
          </a:xfrm>
          <a:custGeom>
            <a:avLst/>
            <a:gdLst/>
            <a:ahLst/>
            <a:cxnLst/>
            <a:rect l="l" t="t" r="r" b="b"/>
            <a:pathLst>
              <a:path w="7461309" h="2792433">
                <a:moveTo>
                  <a:pt x="0" y="0"/>
                </a:moveTo>
                <a:lnTo>
                  <a:pt x="7461309" y="0"/>
                </a:lnTo>
                <a:lnTo>
                  <a:pt x="7461309" y="2792432"/>
                </a:lnTo>
                <a:lnTo>
                  <a:pt x="0" y="279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44636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2552700" cy="782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Alex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Sannes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Projectleider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1251390" y="348615"/>
            <a:ext cx="49970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991240"/>
            <a:ext cx="4457700" cy="2747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94" lvl="1" algn="just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Proces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Gebiedsvisie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Stedenbouwkundig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plan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Beeldkwaliteitsplan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Inrichtingsplan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Omgevingsplan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Bouwplan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EB70053-F1C2-9C0F-C9B5-DB2BE6A486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70" r="2" b="21226"/>
          <a:stretch/>
        </p:blipFill>
        <p:spPr>
          <a:xfrm>
            <a:off x="9986332" y="7169252"/>
            <a:ext cx="3441517" cy="25367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C14C8F6-6212-704D-8C83-2302C6C56F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241" r="3" b="3"/>
          <a:stretch/>
        </p:blipFill>
        <p:spPr>
          <a:xfrm>
            <a:off x="5399511" y="7250337"/>
            <a:ext cx="4246021" cy="2374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BE377C-8915-8D5C-A5CF-33726A2402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567" r="-4" b="15663"/>
          <a:stretch/>
        </p:blipFill>
        <p:spPr>
          <a:xfrm>
            <a:off x="5428090" y="1670826"/>
            <a:ext cx="4264661" cy="31588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411DA-245F-3B0D-BF87-2955CD938F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016" r="5" b="11321"/>
          <a:stretch/>
        </p:blipFill>
        <p:spPr>
          <a:xfrm>
            <a:off x="13465037" y="1702252"/>
            <a:ext cx="4548215" cy="312741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777E9B-4D45-6C74-D2A6-18B64B546E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407" r="3" b="3"/>
          <a:stretch/>
        </p:blipFill>
        <p:spPr>
          <a:xfrm>
            <a:off x="13768649" y="7124700"/>
            <a:ext cx="3830201" cy="26258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216348A-C7A0-87FF-10CF-20640E547A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286" r="5" b="3316"/>
          <a:stretch/>
        </p:blipFill>
        <p:spPr>
          <a:xfrm>
            <a:off x="9831698" y="1670826"/>
            <a:ext cx="3750784" cy="346963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1251390" y="348615"/>
            <a:ext cx="4311210" cy="1227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  <a:p>
            <a:pPr algn="l">
              <a:lnSpc>
                <a:spcPts val="5040"/>
              </a:lnSpc>
            </a:pPr>
            <a:endParaRPr lang="en-US" sz="36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991240"/>
            <a:ext cx="2617708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4" lvl="1"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Planning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60C9C02-AD0A-E8D7-E7CF-C6B22ACB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7" y="2608040"/>
            <a:ext cx="18325454" cy="7506666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F672097-A0E7-2B37-8922-8ABCF6EE606A}"/>
              </a:ext>
            </a:extLst>
          </p:cNvPr>
          <p:cNvSpPr txBox="1"/>
          <p:nvPr/>
        </p:nvSpPr>
        <p:spPr>
          <a:xfrm>
            <a:off x="14585405" y="1995817"/>
            <a:ext cx="297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* Planning onder voorbehoud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10902342" y="1965021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50732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4381500" cy="1563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Joran van Kessel</a:t>
            </a:r>
          </a:p>
          <a:p>
            <a:pPr algn="just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Adviseur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mobiliteit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ruimte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Floris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Frederix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Adviseur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mobiliteit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ruimte</a:t>
            </a:r>
            <a:endParaRPr lang="en-US" sz="2200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1251390" y="348615"/>
            <a:ext cx="51494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991240"/>
            <a:ext cx="2617708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4" lvl="1"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Planning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3BB23CD-CC0E-3991-7B18-109D697C96BD}"/>
              </a:ext>
            </a:extLst>
          </p:cNvPr>
          <p:cNvSpPr txBox="1"/>
          <p:nvPr/>
        </p:nvSpPr>
        <p:spPr>
          <a:xfrm>
            <a:off x="1028700" y="2358345"/>
            <a:ext cx="10858500" cy="2747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Gebiedsvisie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		Q1 2025</a:t>
            </a:r>
          </a:p>
          <a:p>
            <a:pPr marL="932188" lvl="2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College</a:t>
            </a:r>
          </a:p>
          <a:p>
            <a:pPr marL="932188" lvl="2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Raad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			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Stedenbouwkundig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plan			Q3 2025				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Omgevingsplan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		Q4 2025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Bouwplan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fase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1) / 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vergunning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		Q1 2027</a:t>
            </a:r>
          </a:p>
          <a:p>
            <a:pPr marL="474988" lvl="1" indent="-237494" algn="just">
              <a:lnSpc>
                <a:spcPts val="308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Start bouw (</a:t>
            </a:r>
            <a:r>
              <a:rPr lang="en-US" sz="2200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fase</a:t>
            </a:r>
            <a:r>
              <a:rPr lang="en-US" sz="22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1) 			Q1 2028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9298406" y="215816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5530410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4517469" cy="391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Tafeltjesmarkt - Ontmoet en vraag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" y="0"/>
            <a:ext cx="18572354" cy="1197532"/>
            <a:chOff x="0" y="0"/>
            <a:chExt cx="4891484" cy="3153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91484" cy="315399"/>
            </a:xfrm>
            <a:custGeom>
              <a:avLst/>
              <a:gdLst/>
              <a:ahLst/>
              <a:cxnLst/>
              <a:rect l="l" t="t" r="r" b="b"/>
              <a:pathLst>
                <a:path w="4891484" h="315399">
                  <a:moveTo>
                    <a:pt x="0" y="0"/>
                  </a:moveTo>
                  <a:lnTo>
                    <a:pt x="4891484" y="0"/>
                  </a:lnTo>
                  <a:lnTo>
                    <a:pt x="4891484" y="315399"/>
                  </a:lnTo>
                  <a:lnTo>
                    <a:pt x="0" y="315399"/>
                  </a:lnTo>
                  <a:close/>
                </a:path>
              </a:pathLst>
            </a:custGeom>
            <a:solidFill>
              <a:srgbClr val="00A2F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91484" cy="3915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24968" y="172294"/>
            <a:ext cx="2407939" cy="856406"/>
          </a:xfrm>
          <a:custGeom>
            <a:avLst/>
            <a:gdLst/>
            <a:ahLst/>
            <a:cxnLst/>
            <a:rect l="l" t="t" r="r" b="b"/>
            <a:pathLst>
              <a:path w="2407939" h="856406">
                <a:moveTo>
                  <a:pt x="0" y="0"/>
                </a:moveTo>
                <a:lnTo>
                  <a:pt x="2407939" y="0"/>
                </a:lnTo>
                <a:lnTo>
                  <a:pt x="2407939" y="856406"/>
                </a:lnTo>
                <a:lnTo>
                  <a:pt x="0" y="8564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6"/>
          <p:cNvSpPr/>
          <p:nvPr/>
        </p:nvSpPr>
        <p:spPr>
          <a:xfrm>
            <a:off x="11201400" y="4166064"/>
            <a:ext cx="5749563" cy="5149440"/>
          </a:xfrm>
          <a:custGeom>
            <a:avLst/>
            <a:gdLst/>
            <a:ahLst/>
            <a:cxnLst/>
            <a:rect l="l" t="t" r="r" b="b"/>
            <a:pathLst>
              <a:path w="5749563" h="5149440">
                <a:moveTo>
                  <a:pt x="0" y="0"/>
                </a:moveTo>
                <a:lnTo>
                  <a:pt x="5749563" y="0"/>
                </a:lnTo>
                <a:lnTo>
                  <a:pt x="5749563" y="5149439"/>
                </a:lnTo>
                <a:lnTo>
                  <a:pt x="0" y="5149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7" name="TextBox 7"/>
          <p:cNvSpPr txBox="1"/>
          <p:nvPr/>
        </p:nvSpPr>
        <p:spPr>
          <a:xfrm>
            <a:off x="1251390" y="348615"/>
            <a:ext cx="4235010" cy="1227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Driegaarden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en</a:t>
            </a:r>
            <a:r>
              <a:rPr lang="en-US" sz="36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</a:t>
            </a:r>
          </a:p>
          <a:p>
            <a:pPr algn="l">
              <a:lnSpc>
                <a:spcPts val="5040"/>
              </a:lnSpc>
            </a:pPr>
            <a:endParaRPr lang="en-US" sz="36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991240"/>
            <a:ext cx="13449300" cy="1554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Dank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voor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ieders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komst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>
              <a:lnSpc>
                <a:spcPts val="3080"/>
              </a:lnSpc>
            </a:pP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Na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deze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avond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is er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nog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mogelijkheid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om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reactie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geven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via 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  <a:hlinkClick r:id="rId4"/>
              </a:rPr>
              <a:t>www.lingewaard.nl/driegaarden</a:t>
            </a:r>
            <a:endParaRPr lang="en-US" sz="2200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3080"/>
              </a:lnSpc>
            </a:pP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Deze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reacties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betrekken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we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bij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2200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besluitvorming</a:t>
            </a:r>
            <a:r>
              <a:rPr lang="en-US" sz="22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CFAF13F-83EF-4B9F-BC53-31EF4EDB0F47}"/>
              </a:ext>
            </a:extLst>
          </p:cNvPr>
          <p:cNvSpPr/>
          <p:nvPr/>
        </p:nvSpPr>
        <p:spPr>
          <a:xfrm>
            <a:off x="8000997" y="0"/>
            <a:ext cx="10287000" cy="103007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err="1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52950C16-5CE0-48CF-89E0-04CBAC7D7E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02197F-0F16-4BE8-A67C-EBC07BD65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146" y="3257630"/>
            <a:ext cx="6324246" cy="1661994"/>
          </a:xfrm>
        </p:spPr>
        <p:txBody>
          <a:bodyPr/>
          <a:lstStyle/>
          <a:p>
            <a:r>
              <a:rPr lang="nl-NL" dirty="0"/>
              <a:t>Verkeersonderzoek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A32A83-E5F6-453A-9705-333E7797D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0145" y="5422649"/>
            <a:ext cx="5653772" cy="3447503"/>
          </a:xfrm>
        </p:spPr>
        <p:txBody>
          <a:bodyPr/>
          <a:lstStyle/>
          <a:p>
            <a:r>
              <a:rPr lang="nl-NL" dirty="0"/>
              <a:t>Verkeerssituatie en effecten woningbouwplannen Huissen</a:t>
            </a:r>
          </a:p>
          <a:p>
            <a:endParaRPr lang="nl-NL" dirty="0"/>
          </a:p>
          <a:p>
            <a:r>
              <a:rPr lang="nl-NL" i="1" dirty="0"/>
              <a:t>14 oktober 2024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A9E77AE-574F-4324-9C08-DB95F58F4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137858" y="9444716"/>
            <a:ext cx="1150142" cy="547688"/>
          </a:xfrm>
        </p:spPr>
        <p:txBody>
          <a:bodyPr/>
          <a:lstStyle/>
          <a:p>
            <a:fld id="{30EB25C8-E9E3-4D25-B37F-35DF7D8D9C13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E0E3F661-34D9-4E60-9AB0-A21287EB96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BC9C639-65FC-FB06-A627-CC9B8F852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130" y="-1"/>
            <a:ext cx="10706064" cy="1043054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07FE4619-B923-C149-EC5E-C1DFD2519B99}"/>
              </a:ext>
            </a:extLst>
          </p:cNvPr>
          <p:cNvSpPr/>
          <p:nvPr/>
        </p:nvSpPr>
        <p:spPr>
          <a:xfrm>
            <a:off x="996215" y="8677175"/>
            <a:ext cx="2541069" cy="1053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</p:spTree>
    <p:extLst>
      <p:ext uri="{BB962C8B-B14F-4D97-AF65-F5344CB8AC3E}">
        <p14:creationId xmlns:p14="http://schemas.microsoft.com/office/powerpoint/2010/main" val="2582414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C6FE0-37E2-514E-8592-1F5D6059B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Inhoud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4B0CF69-556F-07CD-5A91-1A717D912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E308E91-969F-EA67-B3D5-5A09F3D309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Verkeerssituatie in Huissen</a:t>
            </a:r>
          </a:p>
          <a:p>
            <a:r>
              <a:rPr lang="nl-NL" dirty="0"/>
              <a:t>Werkwijze en uitgangspunten verkeersonderzoek</a:t>
            </a:r>
          </a:p>
          <a:p>
            <a:r>
              <a:rPr lang="nl-NL" dirty="0"/>
              <a:t>Conclusies verkeersonderzoek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i="1" dirty="0">
                <a:solidFill>
                  <a:srgbClr val="E6005B"/>
                </a:solidFill>
              </a:rPr>
              <a:t>Presentatie resultaten op hoofdlijnen, later op de avond ruimte voor verdere vragen en verdieping</a:t>
            </a:r>
          </a:p>
          <a:p>
            <a:pPr marL="685800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611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2450B0-0AF9-FF4E-BF8D-2CFF6DAAF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146" y="3257630"/>
            <a:ext cx="8581683" cy="1661994"/>
          </a:xfrm>
        </p:spPr>
        <p:txBody>
          <a:bodyPr/>
          <a:lstStyle/>
          <a:p>
            <a:r>
              <a:rPr lang="nl-NL" dirty="0"/>
              <a:t>Verkeerssituatie in Huissen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5C2A632-E61F-7FF4-5634-1C6C80D683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18B39B-3279-D416-15F4-6F0FFE5B0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05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46B93-486C-9B38-16C4-8848DF5E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Wegenstructuur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C30C9A9-9783-F144-F1CE-1C29E4042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BA6BF9-105E-FCB2-28E8-5CB6165CAE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5" y="2503716"/>
            <a:ext cx="9582959" cy="6366441"/>
          </a:xfrm>
        </p:spPr>
        <p:txBody>
          <a:bodyPr>
            <a:normAutofit fontScale="92500"/>
          </a:bodyPr>
          <a:lstStyle/>
          <a:p>
            <a:r>
              <a:rPr lang="nl-NL" dirty="0"/>
              <a:t>Twee hoofdontsluitingen: op A15 en op Pleijroute</a:t>
            </a:r>
          </a:p>
          <a:p>
            <a:r>
              <a:rPr lang="nl-NL" dirty="0"/>
              <a:t>Ook verkeersstromen vanuit andere kernen door Huissen</a:t>
            </a:r>
          </a:p>
          <a:p>
            <a:r>
              <a:rPr lang="nl-NL" dirty="0"/>
              <a:t>Gevolg: grote verkeersdruk op doorgaande wegen door Huissen</a:t>
            </a:r>
          </a:p>
          <a:p>
            <a:r>
              <a:rPr lang="nl-NL" dirty="0"/>
              <a:t>Huidige vormgeving wegen niet goed en problemen met doorstroming op kruispunten in de spitsen </a:t>
            </a:r>
          </a:p>
          <a:p>
            <a:r>
              <a:rPr lang="nl-NL" dirty="0"/>
              <a:t>Extra drukte door nieuwe woningen en bedrijven </a:t>
            </a:r>
            <a:r>
              <a:rPr lang="nl-NL" dirty="0">
                <a:sym typeface="Wingdings" panose="05000000000000000000" pitchFamily="2" charset="2"/>
              </a:rPr>
              <a:t> bestaande knelpunten worden groter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A89F06-FBA0-6663-B589-6502D0248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967" y="1811258"/>
            <a:ext cx="6421598" cy="7488687"/>
          </a:xfrm>
          <a:prstGeom prst="rect">
            <a:avLst/>
          </a:prstGeom>
        </p:spPr>
      </p:pic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8BE895BF-6E78-9610-93C1-3BEACA3E3F5A}"/>
              </a:ext>
            </a:extLst>
          </p:cNvPr>
          <p:cNvSpPr/>
          <p:nvPr/>
        </p:nvSpPr>
        <p:spPr>
          <a:xfrm>
            <a:off x="14578254" y="3197684"/>
            <a:ext cx="1648893" cy="4788776"/>
          </a:xfrm>
          <a:custGeom>
            <a:avLst/>
            <a:gdLst>
              <a:gd name="connsiteX0" fmla="*/ 0 w 1099262"/>
              <a:gd name="connsiteY0" fmla="*/ 3192517 h 3192517"/>
              <a:gd name="connsiteX1" fmla="*/ 70944 w 1099262"/>
              <a:gd name="connsiteY1" fmla="*/ 2837793 h 3192517"/>
              <a:gd name="connsiteX2" fmla="*/ 331075 w 1099262"/>
              <a:gd name="connsiteY2" fmla="*/ 2522482 h 3192517"/>
              <a:gd name="connsiteX3" fmla="*/ 559675 w 1099262"/>
              <a:gd name="connsiteY3" fmla="*/ 2349062 h 3192517"/>
              <a:gd name="connsiteX4" fmla="*/ 670034 w 1099262"/>
              <a:gd name="connsiteY4" fmla="*/ 2199289 h 3192517"/>
              <a:gd name="connsiteX5" fmla="*/ 670034 w 1099262"/>
              <a:gd name="connsiteY5" fmla="*/ 2104696 h 3192517"/>
              <a:gd name="connsiteX6" fmla="*/ 646386 w 1099262"/>
              <a:gd name="connsiteY6" fmla="*/ 2041634 h 3192517"/>
              <a:gd name="connsiteX7" fmla="*/ 740979 w 1099262"/>
              <a:gd name="connsiteY7" fmla="*/ 1939158 h 3192517"/>
              <a:gd name="connsiteX8" fmla="*/ 938048 w 1099262"/>
              <a:gd name="connsiteY8" fmla="*/ 1702675 h 3192517"/>
              <a:gd name="connsiteX9" fmla="*/ 993227 w 1099262"/>
              <a:gd name="connsiteY9" fmla="*/ 1481958 h 3192517"/>
              <a:gd name="connsiteX10" fmla="*/ 1064172 w 1099262"/>
              <a:gd name="connsiteY10" fmla="*/ 1158765 h 3192517"/>
              <a:gd name="connsiteX11" fmla="*/ 1087820 w 1099262"/>
              <a:gd name="connsiteY11" fmla="*/ 930165 h 3192517"/>
              <a:gd name="connsiteX12" fmla="*/ 1087820 w 1099262"/>
              <a:gd name="connsiteY12" fmla="*/ 772510 h 3192517"/>
              <a:gd name="connsiteX13" fmla="*/ 945931 w 1099262"/>
              <a:gd name="connsiteY13" fmla="*/ 551793 h 3192517"/>
              <a:gd name="connsiteX14" fmla="*/ 811924 w 1099262"/>
              <a:gd name="connsiteY14" fmla="*/ 220717 h 3192517"/>
              <a:gd name="connsiteX15" fmla="*/ 764627 w 1099262"/>
              <a:gd name="connsiteY15" fmla="*/ 0 h 319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9262" h="3192517">
                <a:moveTo>
                  <a:pt x="0" y="3192517"/>
                </a:moveTo>
                <a:cubicBezTo>
                  <a:pt x="7882" y="3070991"/>
                  <a:pt x="15765" y="2949465"/>
                  <a:pt x="70944" y="2837793"/>
                </a:cubicBezTo>
                <a:cubicBezTo>
                  <a:pt x="126123" y="2726120"/>
                  <a:pt x="249620" y="2603937"/>
                  <a:pt x="331075" y="2522482"/>
                </a:cubicBezTo>
                <a:cubicBezTo>
                  <a:pt x="412530" y="2441027"/>
                  <a:pt x="503182" y="2402927"/>
                  <a:pt x="559675" y="2349062"/>
                </a:cubicBezTo>
                <a:cubicBezTo>
                  <a:pt x="616168" y="2295197"/>
                  <a:pt x="651641" y="2240017"/>
                  <a:pt x="670034" y="2199289"/>
                </a:cubicBezTo>
                <a:cubicBezTo>
                  <a:pt x="688427" y="2158561"/>
                  <a:pt x="673975" y="2130972"/>
                  <a:pt x="670034" y="2104696"/>
                </a:cubicBezTo>
                <a:cubicBezTo>
                  <a:pt x="666093" y="2078420"/>
                  <a:pt x="634562" y="2069224"/>
                  <a:pt x="646386" y="2041634"/>
                </a:cubicBezTo>
                <a:cubicBezTo>
                  <a:pt x="658210" y="2014044"/>
                  <a:pt x="692369" y="1995651"/>
                  <a:pt x="740979" y="1939158"/>
                </a:cubicBezTo>
                <a:cubicBezTo>
                  <a:pt x="789589" y="1882665"/>
                  <a:pt x="896007" y="1778875"/>
                  <a:pt x="938048" y="1702675"/>
                </a:cubicBezTo>
                <a:cubicBezTo>
                  <a:pt x="980089" y="1626475"/>
                  <a:pt x="972206" y="1572610"/>
                  <a:pt x="993227" y="1481958"/>
                </a:cubicBezTo>
                <a:cubicBezTo>
                  <a:pt x="1014248" y="1391306"/>
                  <a:pt x="1048407" y="1250730"/>
                  <a:pt x="1064172" y="1158765"/>
                </a:cubicBezTo>
                <a:cubicBezTo>
                  <a:pt x="1079937" y="1066800"/>
                  <a:pt x="1083879" y="994541"/>
                  <a:pt x="1087820" y="930165"/>
                </a:cubicBezTo>
                <a:cubicBezTo>
                  <a:pt x="1091761" y="865789"/>
                  <a:pt x="1111468" y="835572"/>
                  <a:pt x="1087820" y="772510"/>
                </a:cubicBezTo>
                <a:cubicBezTo>
                  <a:pt x="1064172" y="709448"/>
                  <a:pt x="991914" y="643758"/>
                  <a:pt x="945931" y="551793"/>
                </a:cubicBezTo>
                <a:cubicBezTo>
                  <a:pt x="899948" y="459827"/>
                  <a:pt x="842141" y="312682"/>
                  <a:pt x="811924" y="220717"/>
                </a:cubicBezTo>
                <a:cubicBezTo>
                  <a:pt x="781707" y="128752"/>
                  <a:pt x="773167" y="64376"/>
                  <a:pt x="764627" y="0"/>
                </a:cubicBezTo>
              </a:path>
            </a:pathLst>
          </a:custGeom>
          <a:noFill/>
          <a:ln w="57150">
            <a:solidFill>
              <a:schemeClr val="accent5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5EA1E75-8F6D-C7C2-8935-E939AD9E24B5}"/>
              </a:ext>
            </a:extLst>
          </p:cNvPr>
          <p:cNvSpPr/>
          <p:nvPr/>
        </p:nvSpPr>
        <p:spPr>
          <a:xfrm rot="2046785">
            <a:off x="15441449" y="5270684"/>
            <a:ext cx="285116" cy="1792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F430E6B-1DAB-12E6-B30E-8B89E2E3A4F5}"/>
              </a:ext>
            </a:extLst>
          </p:cNvPr>
          <p:cNvSpPr/>
          <p:nvPr/>
        </p:nvSpPr>
        <p:spPr>
          <a:xfrm rot="2046785">
            <a:off x="15304915" y="5488437"/>
            <a:ext cx="285116" cy="1792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700" dirty="0" err="1"/>
          </a:p>
        </p:txBody>
      </p:sp>
    </p:spTree>
    <p:extLst>
      <p:ext uri="{BB962C8B-B14F-4D97-AF65-F5344CB8AC3E}">
        <p14:creationId xmlns:p14="http://schemas.microsoft.com/office/powerpoint/2010/main" val="324136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46B93-486C-9B38-16C4-8848DF5E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Aanpak knelpunten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C30C9A9-9783-F144-F1CE-1C29E4042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EB25C8-E9E3-4D25-B37F-35DF7D8D9C13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BA6BF9-105E-FCB2-28E8-5CB6165CAE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0144" y="2503716"/>
            <a:ext cx="10859330" cy="6366441"/>
          </a:xfrm>
        </p:spPr>
        <p:txBody>
          <a:bodyPr/>
          <a:lstStyle/>
          <a:p>
            <a:r>
              <a:rPr lang="nl-NL" dirty="0"/>
              <a:t>In 2021 Maatregelenprogramma GMP-plus opgesteld voor aanpak knelpunten </a:t>
            </a:r>
          </a:p>
          <a:p>
            <a:pPr lvl="1"/>
            <a:r>
              <a:rPr lang="nl-NL" dirty="0"/>
              <a:t>Totaal ruim 65 maatregelen</a:t>
            </a:r>
          </a:p>
          <a:p>
            <a:pPr lvl="1"/>
            <a:r>
              <a:rPr lang="nl-NL" dirty="0"/>
              <a:t>Prioriteit voor top 10 maatregelen</a:t>
            </a:r>
          </a:p>
          <a:p>
            <a:pPr lvl="1"/>
            <a:r>
              <a:rPr lang="nl-NL" dirty="0"/>
              <a:t>7 van de top 10 maatregelen in Huissen</a:t>
            </a:r>
          </a:p>
          <a:p>
            <a:r>
              <a:rPr lang="nl-NL" dirty="0"/>
              <a:t>Voor top 10 maatregelen geld beschikbaar (ruim 11 miljoen euro), aanpak gepland voor de komende jaren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9B30985-FA77-2279-CB8F-90254426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6446">
            <a:off x="12675974" y="3072192"/>
            <a:ext cx="3147096" cy="2238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81C1BEE-3A0F-69A0-1BCB-F67BF1B4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013" y="5972708"/>
            <a:ext cx="3399842" cy="2014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143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816</Words>
  <Application>Microsoft Office PowerPoint</Application>
  <PresentationFormat>Aangepast</PresentationFormat>
  <Paragraphs>180</Paragraphs>
  <Slides>42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0" baseType="lpstr">
      <vt:lpstr>Arimo Bold</vt:lpstr>
      <vt:lpstr>Rotis Sans Serif Pro</vt:lpstr>
      <vt:lpstr>Wingdings</vt:lpstr>
      <vt:lpstr>Arimo</vt:lpstr>
      <vt:lpstr>Arial</vt:lpstr>
      <vt:lpstr>Segoe UI Light</vt:lpstr>
      <vt:lpstr>Calibri</vt:lpstr>
      <vt:lpstr>Office Theme</vt:lpstr>
      <vt:lpstr>PowerPoint-presentatie</vt:lpstr>
      <vt:lpstr>PowerPoint-presentatie</vt:lpstr>
      <vt:lpstr>PowerPoint-presentatie</vt:lpstr>
      <vt:lpstr>PowerPoint-presentatie</vt:lpstr>
      <vt:lpstr>Verkeersonderzoek</vt:lpstr>
      <vt:lpstr>Inhoud</vt:lpstr>
      <vt:lpstr>Verkeerssituatie in Huissen</vt:lpstr>
      <vt:lpstr>Wegenstructuur</vt:lpstr>
      <vt:lpstr>Aanpak knelpunten</vt:lpstr>
      <vt:lpstr>Top 10 maatregelen uit GMP-plus in Huissen</vt:lpstr>
      <vt:lpstr>Woondeal 2.0</vt:lpstr>
      <vt:lpstr>Werkwijze en uitgangspunten verkeersonderzoek</vt:lpstr>
      <vt:lpstr>Werkwijze </vt:lpstr>
      <vt:lpstr>Uitgangspunten</vt:lpstr>
      <vt:lpstr>Werkwijze beoordeling wegen en kruispunten</vt:lpstr>
      <vt:lpstr>Conclusies verkeersonderzoek</vt:lpstr>
      <vt:lpstr>Wegen</vt:lpstr>
      <vt:lpstr>Kruispunten</vt:lpstr>
      <vt:lpstr>Conclusie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Frans Zuidam</dc:creator>
  <cp:lastModifiedBy>Frans Zuidam</cp:lastModifiedBy>
  <cp:revision>4</cp:revision>
  <dcterms:created xsi:type="dcterms:W3CDTF">2006-08-16T00:00:00Z</dcterms:created>
  <dcterms:modified xsi:type="dcterms:W3CDTF">2024-10-14T10:30:30Z</dcterms:modified>
  <dc:identifier>DAGTD9DVH0E</dc:identifier>
</cp:coreProperties>
</file>