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57" r:id="rId3"/>
    <p:sldId id="267" r:id="rId4"/>
    <p:sldId id="274" r:id="rId5"/>
    <p:sldId id="286" r:id="rId6"/>
    <p:sldId id="271" r:id="rId7"/>
    <p:sldId id="266" r:id="rId8"/>
    <p:sldId id="281" r:id="rId9"/>
    <p:sldId id="277" r:id="rId10"/>
    <p:sldId id="287" r:id="rId11"/>
    <p:sldId id="285" r:id="rId12"/>
    <p:sldId id="275" r:id="rId13"/>
    <p:sldId id="269" r:id="rId14"/>
    <p:sldId id="270" r:id="rId15"/>
    <p:sldId id="273" r:id="rId16"/>
    <p:sldId id="288" r:id="rId17"/>
    <p:sldId id="278" r:id="rId18"/>
    <p:sldId id="265" r:id="rId19"/>
    <p:sldId id="283" r:id="rId20"/>
  </p:sldIdLst>
  <p:sldSz cx="9144000" cy="6858000" type="screen4x3"/>
  <p:notesSz cx="6797675" cy="9926638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  <a:srgbClr val="FF0000"/>
    <a:srgbClr val="000000"/>
    <a:srgbClr val="0066FF"/>
    <a:srgbClr val="3386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60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111" charset="0"/>
              </a:defRPr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111" charset="0"/>
              </a:defRPr>
            </a:lvl1pPr>
          </a:lstStyle>
          <a:p>
            <a:fld id="{2A174A2F-A453-4C70-8AD0-E8C7BB67418A}" type="datetime1">
              <a:rPr lang="nl-NL"/>
              <a:pPr/>
              <a:t>02-10-2014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111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111" charset="0"/>
              </a:defRPr>
            </a:lvl1pPr>
          </a:lstStyle>
          <a:p>
            <a:fld id="{E6E562CF-5D22-4032-BA9C-AE385821CDD5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111" charset="0"/>
              </a:defRPr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111" charset="0"/>
              </a:defRPr>
            </a:lvl1pPr>
          </a:lstStyle>
          <a:p>
            <a:fld id="{27D6DE9C-F151-4701-A094-388EAF4D50C8}" type="datetime1">
              <a:rPr lang="nl-NL"/>
              <a:pPr/>
              <a:t>02-10-2014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111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111" charset="0"/>
              </a:defRPr>
            </a:lvl1pPr>
          </a:lstStyle>
          <a:p>
            <a:fld id="{876572EE-51B8-4B04-B925-245602E4089C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11" charset="-128"/>
        <a:cs typeface="ヒラギノ角ゴ Pro W3" pitchFamily="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2EE-51B8-4B04-B925-245602E4089C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4320001"/>
            <a:ext cx="6400800" cy="531400"/>
          </a:xfrm>
        </p:spPr>
        <p:txBody>
          <a:bodyPr anchor="t">
            <a:normAutofit/>
          </a:bodyPr>
          <a:lstStyle>
            <a:lvl1pPr algn="l">
              <a:defRPr lang="nl-NL" sz="4800" b="1" baseline="30000" smtClean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 smtClean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080000" y="5037666"/>
            <a:ext cx="6400800" cy="1032934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079500" y="249238"/>
            <a:ext cx="55753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Informatieavond Sluispolder West en de Binnenstad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EC635-FDFF-45DD-8558-A2302AEADA2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79500" y="1600200"/>
            <a:ext cx="3327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326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0060A-C3FB-43BC-97DF-54C7CC7FB5B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522E7-85CB-4701-9FB0-3517C2B5E34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B8C3C-EF5D-4789-A5E1-616A418767A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614363"/>
            <a:ext cx="63881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600200"/>
            <a:ext cx="63881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832600" y="6303963"/>
            <a:ext cx="2133600" cy="5540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17375E"/>
                </a:solidFill>
                <a:latin typeface="Calibri" pitchFamily="111" charset="0"/>
              </a:defRPr>
            </a:lvl1pPr>
          </a:lstStyle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79500" y="249238"/>
            <a:ext cx="638810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3386CA"/>
                </a:solidFill>
                <a:latin typeface="Calibri" pitchFamily="111" charset="0"/>
              </a:defRPr>
            </a:lvl1pPr>
          </a:lstStyle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2733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17375E"/>
                </a:solidFill>
                <a:latin typeface="Calibri" pitchFamily="111" charset="0"/>
              </a:defRPr>
            </a:lvl1pPr>
          </a:lstStyle>
          <a:p>
            <a:fld id="{C3EB5100-118F-4E77-BA5E-7EAC784AABAD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17375E"/>
          </a:solidFill>
          <a:latin typeface="+mj-lt"/>
          <a:ea typeface="ヒラギノ角ゴ Pro W3" pitchFamily="111" charset="-128"/>
          <a:cs typeface="ヒラギノ角ゴ Pro W3" pitchFamily="11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Calibri" pitchFamily="111" charset="0"/>
          <a:ea typeface="ヒラギノ角ゴ Pro W3" pitchFamily="111" charset="-128"/>
          <a:cs typeface="ヒラギノ角ゴ Pro W3" pitchFamily="11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Calibri" pitchFamily="111" charset="0"/>
          <a:ea typeface="ヒラギノ角ゴ Pro W3" pitchFamily="111" charset="-128"/>
          <a:cs typeface="ヒラギノ角ゴ Pro W3" pitchFamily="11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Calibri" pitchFamily="111" charset="0"/>
          <a:ea typeface="ヒラギノ角ゴ Pro W3" pitchFamily="111" charset="-128"/>
          <a:cs typeface="ヒラギノ角ゴ Pro W3" pitchFamily="11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Calibri" pitchFamily="111" charset="0"/>
          <a:ea typeface="ヒラギノ角ゴ Pro W3" pitchFamily="111" charset="-128"/>
          <a:cs typeface="ヒラギノ角ゴ Pro W3" pitchFamily="11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Calibri" pitchFamily="111" charset="0"/>
          <a:ea typeface="ヒラギノ角ゴ Pro W3" pitchFamily="111" charset="-128"/>
          <a:cs typeface="ヒラギノ角ゴ Pro W3" pitchFamily="11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Calibri" pitchFamily="111" charset="0"/>
          <a:ea typeface="ヒラギノ角ゴ Pro W3" pitchFamily="111" charset="-128"/>
          <a:cs typeface="ヒラギノ角ゴ Pro W3" pitchFamily="11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Calibri" pitchFamily="111" charset="0"/>
          <a:ea typeface="ヒラギノ角ゴ Pro W3" pitchFamily="111" charset="-128"/>
          <a:cs typeface="ヒラギノ角ゴ Pro W3" pitchFamily="11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Calibri" pitchFamily="111" charset="0"/>
          <a:ea typeface="ヒラギノ角ゴ Pro W3" pitchFamily="111" charset="-128"/>
          <a:cs typeface="ヒラギノ角ゴ Pro W3" pitchFamily="11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7375E"/>
          </a:solidFill>
          <a:latin typeface="+mn-lt"/>
          <a:ea typeface="ヒラギノ角ゴ Pro W3" pitchFamily="111" charset="-128"/>
          <a:cs typeface="ヒラギノ角ゴ Pro W3" pitchFamily="11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17375E"/>
          </a:solidFill>
          <a:latin typeface="+mn-lt"/>
          <a:ea typeface="ヒラギノ角ゴ Pro W3" pitchFamily="11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7375E"/>
          </a:solidFill>
          <a:latin typeface="+mn-lt"/>
          <a:ea typeface="ヒラギノ角ゴ Pro W3" pitchFamily="11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17375E"/>
          </a:solidFill>
          <a:latin typeface="+mn-lt"/>
          <a:ea typeface="ヒラギノ角ゴ Pro W3" pitchFamily="11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rgbClr val="17375E"/>
          </a:solidFill>
          <a:latin typeface="+mn-lt"/>
          <a:ea typeface="ヒラギノ角ゴ Pro W3" pitchFamily="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oiwonenspijkenisse.nl/uploadfiles/news/012550500_134519747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ssluis.nl/" TargetMode="External"/><Relationship Id="rId2" Type="http://schemas.openxmlformats.org/officeDocument/2006/relationships/hyperlink" Target="http://www.sluispolder-west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mooiwonenspijkenisse.nl/uploadfiles/news/012550500_1345197478.jpg" TargetMode="Externa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emeente@maassluis.n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ooiwonenspijkenisse.nl/uploadfiles/news/012550500_134519747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 t="3481"/>
          <a:stretch>
            <a:fillRect/>
          </a:stretch>
        </p:blipFill>
        <p:spPr bwMode="auto">
          <a:xfrm>
            <a:off x="695325" y="0"/>
            <a:ext cx="6010275" cy="343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Titel 1"/>
          <p:cNvSpPr>
            <a:spLocks noGrp="1"/>
          </p:cNvSpPr>
          <p:nvPr>
            <p:ph type="ctrTitle"/>
          </p:nvPr>
        </p:nvSpPr>
        <p:spPr>
          <a:xfrm>
            <a:off x="1079500" y="4319588"/>
            <a:ext cx="6400800" cy="5318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dirty="0" err="1" smtClean="0"/>
              <a:t>Herstructurering</a:t>
            </a:r>
            <a:r>
              <a:rPr dirty="0" smtClean="0"/>
              <a:t> </a:t>
            </a:r>
            <a:r>
              <a:rPr dirty="0" err="1" smtClean="0"/>
              <a:t>Sluispolder</a:t>
            </a:r>
            <a:r>
              <a:rPr dirty="0" smtClean="0"/>
              <a:t> West en de </a:t>
            </a:r>
            <a:r>
              <a:rPr dirty="0" err="1" smtClean="0"/>
              <a:t>Binnenstad</a:t>
            </a:r>
            <a:endParaRPr dirty="0"/>
          </a:p>
        </p:txBody>
      </p:sp>
      <p:sp>
        <p:nvSpPr>
          <p:cNvPr id="10243" name="Subtitel 2"/>
          <p:cNvSpPr>
            <a:spLocks noGrp="1"/>
          </p:cNvSpPr>
          <p:nvPr>
            <p:ph type="subTitle" idx="1"/>
          </p:nvPr>
        </p:nvSpPr>
        <p:spPr>
          <a:xfrm>
            <a:off x="1079500" y="5199063"/>
            <a:ext cx="6400800" cy="839788"/>
          </a:xfrm>
        </p:spPr>
        <p:txBody>
          <a:bodyPr/>
          <a:lstStyle/>
          <a:p>
            <a:pPr eaLnBrk="1" hangingPunct="1"/>
            <a:r>
              <a:rPr lang="nl-NL" dirty="0" smtClean="0"/>
              <a:t>Informatiebijeenkomst 1 oktober 2014</a:t>
            </a:r>
          </a:p>
        </p:txBody>
      </p:sp>
      <p:pic>
        <p:nvPicPr>
          <p:cNvPr id="20486" name="Picture 6" descr="http://www.mooiwonenspijkenisse.nl/uploadfiles/news/thumbnails/012550500_134519747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6182" y="1579162"/>
            <a:ext cx="1334847" cy="1001136"/>
          </a:xfrm>
          <a:prstGeom prst="rect">
            <a:avLst/>
          </a:prstGeom>
          <a:noFill/>
        </p:spPr>
      </p:pic>
      <p:pic>
        <p:nvPicPr>
          <p:cNvPr id="20488" name="Picture 8" descr="Sluispolder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6182" y="5350570"/>
            <a:ext cx="1334847" cy="1376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0724" y="1520809"/>
            <a:ext cx="3165475" cy="248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499" y="614363"/>
            <a:ext cx="6388101" cy="803275"/>
          </a:xfrm>
        </p:spPr>
        <p:txBody>
          <a:bodyPr/>
          <a:lstStyle/>
          <a:p>
            <a:r>
              <a:rPr lang="nl-NL" dirty="0" smtClean="0"/>
              <a:t>Fase 1 </a:t>
            </a:r>
            <a:r>
              <a:rPr lang="nl-NL" dirty="0" err="1" smtClean="0"/>
              <a:t>G.Gezellestr</a:t>
            </a:r>
            <a:r>
              <a:rPr lang="nl-NL" dirty="0" smtClean="0"/>
              <a:t>./ G.A Brederolaan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500" y="1600200"/>
            <a:ext cx="4597400" cy="4703763"/>
          </a:xfrm>
        </p:spPr>
        <p:txBody>
          <a:bodyPr/>
          <a:lstStyle/>
          <a:p>
            <a:r>
              <a:rPr lang="nl-NL" dirty="0" smtClean="0"/>
              <a:t>Nieuwbouw ca. 34 woningen</a:t>
            </a:r>
          </a:p>
          <a:p>
            <a:r>
              <a:rPr lang="nl-NL" dirty="0" smtClean="0"/>
              <a:t>Nieuwbouw CBS Het Spectrum</a:t>
            </a:r>
          </a:p>
          <a:p>
            <a:r>
              <a:rPr lang="nl-NL" dirty="0" smtClean="0"/>
              <a:t>Nieuwe straat woonstraat</a:t>
            </a:r>
          </a:p>
          <a:p>
            <a:r>
              <a:rPr lang="nl-NL" dirty="0" smtClean="0"/>
              <a:t>Voldoende parkeren</a:t>
            </a:r>
          </a:p>
          <a:p>
            <a:endParaRPr lang="nl-NL" dirty="0" smtClean="0"/>
          </a:p>
          <a:p>
            <a:r>
              <a:rPr lang="nl-NL" dirty="0" smtClean="0"/>
              <a:t>Eind 2014: collegebesluit voorontwerp-bestemmingsplan</a:t>
            </a:r>
          </a:p>
          <a:p>
            <a:r>
              <a:rPr lang="nl-NL" dirty="0" smtClean="0"/>
              <a:t>Medio 2015: vaststelling bestemmingsplan gemeenteraad</a:t>
            </a:r>
          </a:p>
          <a:p>
            <a:r>
              <a:rPr lang="nl-NL" dirty="0" smtClean="0"/>
              <a:t>Najaar 2015: start sloop</a:t>
            </a:r>
          </a:p>
          <a:p>
            <a:r>
              <a:rPr lang="nl-NL" dirty="0" smtClean="0"/>
              <a:t>2016: start bouw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0724" y="4183500"/>
            <a:ext cx="3165477" cy="212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hthoek 61"/>
          <p:cNvSpPr/>
          <p:nvPr/>
        </p:nvSpPr>
        <p:spPr>
          <a:xfrm rot="21432347">
            <a:off x="6874848" y="1512809"/>
            <a:ext cx="1021414" cy="22796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met pijl 11"/>
          <p:cNvCxnSpPr/>
          <p:nvPr/>
        </p:nvCxnSpPr>
        <p:spPr>
          <a:xfrm>
            <a:off x="5086350" y="1838325"/>
            <a:ext cx="2381250" cy="400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5305425" y="2238375"/>
            <a:ext cx="2162175" cy="1095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met pijl 57"/>
          <p:cNvCxnSpPr/>
          <p:nvPr/>
        </p:nvCxnSpPr>
        <p:spPr>
          <a:xfrm>
            <a:off x="4676775" y="2686050"/>
            <a:ext cx="2286000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Woonservicezone</a:t>
            </a:r>
            <a:r>
              <a:rPr lang="nl-NL" dirty="0" smtClean="0"/>
              <a:t> Oost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500" y="3957708"/>
            <a:ext cx="4511675" cy="1928741"/>
          </a:xfrm>
        </p:spPr>
        <p:txBody>
          <a:bodyPr/>
          <a:lstStyle/>
          <a:p>
            <a:r>
              <a:rPr lang="nl-NL" dirty="0" smtClean="0"/>
              <a:t>Sloopbesluit huidige bebouwing vanaf 2016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0724" y="3814748"/>
            <a:ext cx="3165475" cy="248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/>
        </p:nvSpPr>
        <p:spPr>
          <a:xfrm rot="21432347">
            <a:off x="6062055" y="4588045"/>
            <a:ext cx="454406" cy="15117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1079500" y="1600200"/>
            <a:ext cx="68548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Drie zones in Maassluis: Midden (Vloot), West (Burgemeesterswijk) en Oost (Sluispolder West)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In de nieuwe plint aan de P.C. </a:t>
            </a:r>
            <a:r>
              <a:rPr kumimoji="0" lang="nl-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Hooftlaan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 ruimte voor maatschappelijke (zorg)voorzieningen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Daarboven levensloopbestendige woningen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Vlietlocatie Binnenstad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1079500" y="4086225"/>
            <a:ext cx="3873500" cy="2217738"/>
          </a:xfrm>
        </p:spPr>
        <p:txBody>
          <a:bodyPr/>
          <a:lstStyle/>
          <a:p>
            <a:r>
              <a:rPr lang="nl-NL" dirty="0" smtClean="0"/>
              <a:t>Sloopbesluit huidige bebouwing vanaf 2018 (na realisatie nieuwbouw P.C. </a:t>
            </a:r>
            <a:r>
              <a:rPr lang="nl-NL" dirty="0" err="1" smtClean="0"/>
              <a:t>Hooftlaan</a:t>
            </a:r>
            <a:r>
              <a:rPr lang="nl-NL" dirty="0" smtClean="0"/>
              <a:t>)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1079499" y="1585985"/>
            <a:ext cx="7197726" cy="236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Verplaatsing huidig</a:t>
            </a:r>
            <a:r>
              <a:rPr kumimoji="0" lang="nl-NL" sz="2400" b="0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 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weekmarktterrein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Beperkte toevoeging winkelruimte waaronder een </a:t>
            </a:r>
            <a:r>
              <a:rPr lang="nl-NL" sz="2400" dirty="0" smtClean="0">
                <a:solidFill>
                  <a:srgbClr val="17375E"/>
                </a:solidFill>
                <a:latin typeface="+mn-lt"/>
                <a:cs typeface="ヒラギノ角ゴ Pro W3" pitchFamily="111" charset="-128"/>
              </a:rPr>
              <a:t>supermarkt (blauw) 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om het ‘winkelrondje’ te maken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Ca. 70 woningen (oranje en rood)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Parkeren voor bezoekers en nieuwe bewoners (geel)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754223"/>
            <a:ext cx="4013198" cy="254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Vogelvlucht en impressie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13</a:t>
            </a:fld>
            <a:endParaRPr lang="nl-NL"/>
          </a:p>
        </p:txBody>
      </p:sp>
      <p:grpSp>
        <p:nvGrpSpPr>
          <p:cNvPr id="8" name="Groep 7"/>
          <p:cNvGrpSpPr/>
          <p:nvPr/>
        </p:nvGrpSpPr>
        <p:grpSpPr>
          <a:xfrm>
            <a:off x="1066488" y="1619250"/>
            <a:ext cx="7899712" cy="4684713"/>
            <a:chOff x="1066488" y="1619250"/>
            <a:chExt cx="7899712" cy="4684713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488" y="1619250"/>
              <a:ext cx="7899712" cy="4684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4525" y="1847850"/>
              <a:ext cx="3096559" cy="2011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Impressies Vlietlocatie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14</a:t>
            </a:fld>
            <a:endParaRPr lang="nl-NL"/>
          </a:p>
        </p:txBody>
      </p:sp>
      <p:grpSp>
        <p:nvGrpSpPr>
          <p:cNvPr id="9" name="Groep 8"/>
          <p:cNvGrpSpPr/>
          <p:nvPr/>
        </p:nvGrpSpPr>
        <p:grpSpPr>
          <a:xfrm>
            <a:off x="1504950" y="1618991"/>
            <a:ext cx="7423150" cy="4684971"/>
            <a:chOff x="1504950" y="1618991"/>
            <a:chExt cx="7423150" cy="4684971"/>
          </a:xfrm>
        </p:grpSpPr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04950" y="1618991"/>
              <a:ext cx="1539137" cy="4684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4087" y="1666875"/>
              <a:ext cx="5884013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4087" y="4000500"/>
              <a:ext cx="5874488" cy="2257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obliek.slagboomenpeeters.com/wms/senpobliek?foto=140315sla_11144_4.jpg&amp;fotodir=/obliek/obl_maassluis_2014/cam4/&amp;LAYERS=foto&amp;FORMAT=image%2Fjpeg&amp;SERVICE=WMS&amp;VERSION=1.1.1&amp;REQUEST=GetMap&amp;STYLES=&amp;SRS=EPSG%3A28992&amp;BBOX=763.5546875,750.380859375,4553.3984375,3908.583984375&amp;WIDTH=882&amp;HEIGHT=7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319462"/>
            <a:ext cx="3581400" cy="29845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Onderzoek invulling voormalige </a:t>
            </a:r>
            <a:r>
              <a:rPr lang="nl-NL" dirty="0" err="1" smtClean="0"/>
              <a:t>RK-kerklocatie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8" y="1600201"/>
            <a:ext cx="7886702" cy="2305050"/>
          </a:xfrm>
        </p:spPr>
        <p:txBody>
          <a:bodyPr/>
          <a:lstStyle/>
          <a:p>
            <a:r>
              <a:rPr lang="nl-NL" dirty="0" smtClean="0"/>
              <a:t>Doel raadsmotie: kwaliteitsimpuls Binnenstad</a:t>
            </a:r>
          </a:p>
          <a:p>
            <a:r>
              <a:rPr lang="nl-NL" dirty="0" smtClean="0"/>
              <a:t>Vooralsnog woningbouw in de plannen</a:t>
            </a:r>
          </a:p>
          <a:p>
            <a:r>
              <a:rPr lang="nl-NL" dirty="0" smtClean="0"/>
              <a:t>Verkennen mogelijkheden zwaaikom/aanlegplaatsen, groen, parkeergelegenheid + financiële gevolgen</a:t>
            </a:r>
          </a:p>
          <a:p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 oktober 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1079498" y="3629025"/>
            <a:ext cx="4349751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Vóór 1 januari 2015: voorlopige resultaten naar gemeenteraad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Voorjaar 2015: consultatie inwoners en organisaties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Medio 2015: besluitvorming gemeenteraad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+mn-lt"/>
              <a:ea typeface="ヒラギノ角ゴ Pro W3" pitchFamily="111" charset="-128"/>
              <a:cs typeface="ヒラギノ角ゴ Pro W3" pitchFamily="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20522" t="6456"/>
          <a:stretch>
            <a:fillRect/>
          </a:stretch>
        </p:blipFill>
        <p:spPr bwMode="auto">
          <a:xfrm>
            <a:off x="2105025" y="1990725"/>
            <a:ext cx="68611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" name="Groep 61"/>
          <p:cNvGrpSpPr/>
          <p:nvPr/>
        </p:nvGrpSpPr>
        <p:grpSpPr>
          <a:xfrm>
            <a:off x="1761523" y="3600450"/>
            <a:ext cx="7307270" cy="1924050"/>
            <a:chOff x="1761523" y="3600450"/>
            <a:chExt cx="7307270" cy="1924050"/>
          </a:xfrm>
        </p:grpSpPr>
        <p:grpSp>
          <p:nvGrpSpPr>
            <p:cNvPr id="61" name="Groep 60"/>
            <p:cNvGrpSpPr/>
            <p:nvPr/>
          </p:nvGrpSpPr>
          <p:grpSpPr>
            <a:xfrm>
              <a:off x="5734050" y="3600450"/>
              <a:ext cx="3334743" cy="1924050"/>
              <a:chOff x="5734050" y="3600450"/>
              <a:chExt cx="3334743" cy="1924050"/>
            </a:xfrm>
          </p:grpSpPr>
          <p:sp>
            <p:nvSpPr>
              <p:cNvPr id="7" name="Rechthoek 6"/>
              <p:cNvSpPr/>
              <p:nvPr/>
            </p:nvSpPr>
            <p:spPr>
              <a:xfrm>
                <a:off x="5734050" y="3600450"/>
                <a:ext cx="2676525" cy="1924050"/>
              </a:xfrm>
              <a:prstGeom prst="rect">
                <a:avLst/>
              </a:prstGeom>
              <a:solidFill>
                <a:srgbClr val="0066FF">
                  <a:alpha val="50196"/>
                </a:srgbClr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5" name="Tekstvak 24"/>
              <p:cNvSpPr txBox="1"/>
              <p:nvPr/>
            </p:nvSpPr>
            <p:spPr>
              <a:xfrm>
                <a:off x="6580611" y="4010025"/>
                <a:ext cx="2488182" cy="58477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nl-NL" sz="1600" b="1" dirty="0" smtClean="0"/>
                  <a:t>Sluispolder West: </a:t>
                </a:r>
              </a:p>
              <a:p>
                <a:r>
                  <a:rPr lang="nl-NL" sz="1600" b="1" dirty="0" smtClean="0"/>
                  <a:t>Maasdelta en gemeente</a:t>
                </a:r>
                <a:endParaRPr lang="nl-NL" sz="1600" b="1" dirty="0"/>
              </a:p>
            </p:txBody>
          </p:sp>
        </p:grpSp>
        <p:grpSp>
          <p:nvGrpSpPr>
            <p:cNvPr id="60" name="Groep 59"/>
            <p:cNvGrpSpPr/>
            <p:nvPr/>
          </p:nvGrpSpPr>
          <p:grpSpPr>
            <a:xfrm>
              <a:off x="1761523" y="3600450"/>
              <a:ext cx="3848702" cy="587662"/>
              <a:chOff x="1761523" y="3600450"/>
              <a:chExt cx="3848702" cy="587662"/>
            </a:xfrm>
          </p:grpSpPr>
          <p:sp>
            <p:nvSpPr>
              <p:cNvPr id="8" name="Rechthoek 7"/>
              <p:cNvSpPr/>
              <p:nvPr/>
            </p:nvSpPr>
            <p:spPr>
              <a:xfrm>
                <a:off x="4581525" y="3600450"/>
                <a:ext cx="1028700" cy="409575"/>
              </a:xfrm>
              <a:prstGeom prst="rect">
                <a:avLst/>
              </a:prstGeom>
              <a:solidFill>
                <a:srgbClr val="0066FF">
                  <a:alpha val="50196"/>
                </a:srgbClr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Tekstvak 23"/>
              <p:cNvSpPr txBox="1"/>
              <p:nvPr/>
            </p:nvSpPr>
            <p:spPr>
              <a:xfrm>
                <a:off x="1761523" y="3603337"/>
                <a:ext cx="2820003" cy="58477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nl-NL" sz="1600" b="1" dirty="0" smtClean="0"/>
                  <a:t>Vlietlocatie: Maasdelta </a:t>
                </a:r>
              </a:p>
              <a:p>
                <a:pPr algn="r"/>
                <a:r>
                  <a:rPr lang="nl-NL" sz="1600" b="1" dirty="0" smtClean="0"/>
                  <a:t>en gemeente (markttender)</a:t>
                </a:r>
                <a:endParaRPr lang="nl-NL" sz="1600" b="1" dirty="0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 plangebied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16</a:t>
            </a:fld>
            <a:endParaRPr lang="nl-NL"/>
          </a:p>
        </p:txBody>
      </p:sp>
      <p:grpSp>
        <p:nvGrpSpPr>
          <p:cNvPr id="66" name="Groep 65"/>
          <p:cNvGrpSpPr/>
          <p:nvPr/>
        </p:nvGrpSpPr>
        <p:grpSpPr>
          <a:xfrm>
            <a:off x="2476500" y="2324099"/>
            <a:ext cx="3219449" cy="3390903"/>
            <a:chOff x="2476500" y="2324099"/>
            <a:chExt cx="3219449" cy="3390903"/>
          </a:xfrm>
        </p:grpSpPr>
        <p:cxnSp>
          <p:nvCxnSpPr>
            <p:cNvPr id="14" name="Gebogen verbindingslijn 13"/>
            <p:cNvCxnSpPr/>
            <p:nvPr/>
          </p:nvCxnSpPr>
          <p:spPr>
            <a:xfrm rot="16200000" flipH="1">
              <a:off x="3443286" y="3462340"/>
              <a:ext cx="3390903" cy="1114422"/>
            </a:xfrm>
            <a:prstGeom prst="bentConnector3">
              <a:avLst>
                <a:gd name="adj1" fmla="val 14326"/>
              </a:avLst>
            </a:prstGeom>
            <a:ln w="38100">
              <a:solidFill>
                <a:srgbClr val="C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kstvak 26"/>
            <p:cNvSpPr txBox="1"/>
            <p:nvPr/>
          </p:nvSpPr>
          <p:spPr>
            <a:xfrm>
              <a:off x="2476500" y="2916793"/>
              <a:ext cx="2847975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1600" b="1" dirty="0" smtClean="0"/>
                <a:t>Onderzoek vormgeving binnenstadroute: gemeente</a:t>
              </a:r>
              <a:endParaRPr lang="nl-NL" sz="1600" b="1" dirty="0"/>
            </a:p>
          </p:txBody>
        </p:sp>
        <p:cxnSp>
          <p:nvCxnSpPr>
            <p:cNvPr id="32" name="Rechte verbindingslijn met pijl 31"/>
            <p:cNvCxnSpPr>
              <a:stCxn id="27" idx="3"/>
            </p:cNvCxnSpPr>
            <p:nvPr/>
          </p:nvCxnSpPr>
          <p:spPr>
            <a:xfrm flipV="1">
              <a:off x="5324475" y="2916799"/>
              <a:ext cx="371473" cy="2923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ep 56"/>
          <p:cNvGrpSpPr/>
          <p:nvPr/>
        </p:nvGrpSpPr>
        <p:grpSpPr>
          <a:xfrm>
            <a:off x="5734050" y="2482275"/>
            <a:ext cx="2847975" cy="1527750"/>
            <a:chOff x="5734050" y="2482275"/>
            <a:chExt cx="2847975" cy="1527750"/>
          </a:xfrm>
        </p:grpSpPr>
        <p:sp>
          <p:nvSpPr>
            <p:cNvPr id="23" name="Rechthoek 22"/>
            <p:cNvSpPr/>
            <p:nvPr/>
          </p:nvSpPr>
          <p:spPr>
            <a:xfrm>
              <a:off x="5734050" y="3600450"/>
              <a:ext cx="330523" cy="409575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5899150" y="2482275"/>
              <a:ext cx="2682875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/>
                <a:t>Onderzoek invulling </a:t>
              </a:r>
              <a:r>
                <a:rPr lang="nl-NL" sz="1600" b="1" dirty="0" err="1" smtClean="0"/>
                <a:t>RK-kerklocatie</a:t>
              </a:r>
              <a:r>
                <a:rPr lang="nl-NL" sz="1600" b="1" dirty="0" smtClean="0"/>
                <a:t>: gemeente</a:t>
              </a:r>
              <a:endParaRPr lang="nl-NL" sz="1600" b="1" dirty="0"/>
            </a:p>
          </p:txBody>
        </p:sp>
        <p:cxnSp>
          <p:nvCxnSpPr>
            <p:cNvPr id="34" name="Rechte verbindingslijn met pijl 33"/>
            <p:cNvCxnSpPr>
              <a:endCxn id="23" idx="0"/>
            </p:cNvCxnSpPr>
            <p:nvPr/>
          </p:nvCxnSpPr>
          <p:spPr>
            <a:xfrm flipH="1">
              <a:off x="5899312" y="3067050"/>
              <a:ext cx="377663" cy="533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ep 55"/>
          <p:cNvGrpSpPr/>
          <p:nvPr/>
        </p:nvGrpSpPr>
        <p:grpSpPr>
          <a:xfrm>
            <a:off x="6076950" y="3255347"/>
            <a:ext cx="2773706" cy="640378"/>
            <a:chOff x="6076950" y="3255347"/>
            <a:chExt cx="2773706" cy="640378"/>
          </a:xfrm>
        </p:grpSpPr>
        <p:sp>
          <p:nvSpPr>
            <p:cNvPr id="10" name="Rechthoek 9"/>
            <p:cNvSpPr/>
            <p:nvPr/>
          </p:nvSpPr>
          <p:spPr>
            <a:xfrm>
              <a:off x="6076950" y="3600450"/>
              <a:ext cx="200025" cy="295275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6580611" y="3255347"/>
              <a:ext cx="2270045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600" b="1" dirty="0" smtClean="0"/>
                <a:t>Verhuur Schuurkerk: </a:t>
              </a:r>
            </a:p>
            <a:p>
              <a:r>
                <a:rPr lang="nl-NL" sz="1600" b="1" dirty="0" smtClean="0"/>
                <a:t>gemeente</a:t>
              </a:r>
              <a:endParaRPr lang="nl-NL" sz="1600" b="1" dirty="0"/>
            </a:p>
          </p:txBody>
        </p:sp>
        <p:cxnSp>
          <p:nvCxnSpPr>
            <p:cNvPr id="36" name="Rechte verbindingslijn met pijl 35"/>
            <p:cNvCxnSpPr>
              <a:stCxn id="28" idx="1"/>
              <a:endCxn id="10" idx="3"/>
            </p:cNvCxnSpPr>
            <p:nvPr/>
          </p:nvCxnSpPr>
          <p:spPr>
            <a:xfrm flipH="1">
              <a:off x="6276975" y="3547735"/>
              <a:ext cx="303636" cy="20035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ep 58"/>
          <p:cNvGrpSpPr/>
          <p:nvPr/>
        </p:nvGrpSpPr>
        <p:grpSpPr>
          <a:xfrm>
            <a:off x="2476500" y="4286250"/>
            <a:ext cx="3457575" cy="632806"/>
            <a:chOff x="2476500" y="4286250"/>
            <a:chExt cx="3457575" cy="632806"/>
          </a:xfrm>
        </p:grpSpPr>
        <p:sp>
          <p:nvSpPr>
            <p:cNvPr id="12" name="Rechthoek 11"/>
            <p:cNvSpPr/>
            <p:nvPr/>
          </p:nvSpPr>
          <p:spPr>
            <a:xfrm>
              <a:off x="5734050" y="4286250"/>
              <a:ext cx="200025" cy="572523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2476500" y="4580502"/>
              <a:ext cx="3019425" cy="338554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1600" b="1" dirty="0" err="1" smtClean="0"/>
                <a:t>Woonservicezone</a:t>
              </a:r>
              <a:r>
                <a:rPr lang="nl-NL" sz="1600" b="1" dirty="0" smtClean="0"/>
                <a:t>: Maasdelta</a:t>
              </a:r>
              <a:endParaRPr lang="nl-NL" sz="1600" b="1" dirty="0"/>
            </a:p>
          </p:txBody>
        </p:sp>
        <p:cxnSp>
          <p:nvCxnSpPr>
            <p:cNvPr id="42" name="Rechte verbindingslijn met pijl 41"/>
            <p:cNvCxnSpPr>
              <a:stCxn id="30" idx="3"/>
            </p:cNvCxnSpPr>
            <p:nvPr/>
          </p:nvCxnSpPr>
          <p:spPr>
            <a:xfrm flipV="1">
              <a:off x="5495925" y="4594800"/>
              <a:ext cx="403225" cy="15497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ep 57"/>
          <p:cNvGrpSpPr/>
          <p:nvPr/>
        </p:nvGrpSpPr>
        <p:grpSpPr>
          <a:xfrm>
            <a:off x="5899150" y="4438650"/>
            <a:ext cx="3067050" cy="1086246"/>
            <a:chOff x="5899150" y="4438650"/>
            <a:chExt cx="3067050" cy="1086246"/>
          </a:xfrm>
        </p:grpSpPr>
        <p:sp>
          <p:nvSpPr>
            <p:cNvPr id="11" name="Rechthoek 10"/>
            <p:cNvSpPr/>
            <p:nvPr/>
          </p:nvSpPr>
          <p:spPr>
            <a:xfrm rot="21386388">
              <a:off x="6076950" y="4438650"/>
              <a:ext cx="352425" cy="409575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5899150" y="4940121"/>
              <a:ext cx="3067050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/>
                <a:t>CBS Het Spectrum: </a:t>
              </a:r>
            </a:p>
            <a:p>
              <a:r>
                <a:rPr lang="nl-NL" sz="1600" b="1" dirty="0" smtClean="0"/>
                <a:t>St. Meervoud en gemeente</a:t>
              </a:r>
              <a:endParaRPr lang="nl-NL" sz="1600" b="1" dirty="0"/>
            </a:p>
          </p:txBody>
        </p:sp>
        <p:cxnSp>
          <p:nvCxnSpPr>
            <p:cNvPr id="46" name="Rechte verbindingslijn met pijl 45"/>
            <p:cNvCxnSpPr/>
            <p:nvPr/>
          </p:nvCxnSpPr>
          <p:spPr>
            <a:xfrm flipH="1" flipV="1">
              <a:off x="6265880" y="4594800"/>
              <a:ext cx="175872" cy="34532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Informatie en participatie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500" y="1600200"/>
            <a:ext cx="5940426" cy="4525963"/>
          </a:xfrm>
        </p:spPr>
        <p:txBody>
          <a:bodyPr/>
          <a:lstStyle/>
          <a:p>
            <a:r>
              <a:rPr lang="nl-NL" dirty="0" smtClean="0"/>
              <a:t>Projectwebsite </a:t>
            </a:r>
            <a:r>
              <a:rPr lang="nl-NL" dirty="0" err="1" smtClean="0">
                <a:hlinkClick r:id="rId2"/>
              </a:rPr>
              <a:t>www.sluispolder-west.nl</a:t>
            </a:r>
            <a:endParaRPr lang="nl-NL" dirty="0" smtClean="0"/>
          </a:p>
          <a:p>
            <a:pPr lvl="2">
              <a:buFont typeface="Wingdings" pitchFamily="2" charset="2"/>
              <a:buChar char="Ø"/>
            </a:pPr>
            <a:r>
              <a:rPr lang="nl-NL" dirty="0" smtClean="0"/>
              <a:t>Digitale nieuwsbrief</a:t>
            </a:r>
          </a:p>
          <a:p>
            <a:r>
              <a:rPr lang="nl-NL" dirty="0" smtClean="0"/>
              <a:t>Gemeentelijke website </a:t>
            </a:r>
            <a:r>
              <a:rPr lang="nl-NL" dirty="0" err="1" smtClean="0">
                <a:hlinkClick r:id="rId3"/>
              </a:rPr>
              <a:t>www.maassluis.nl</a:t>
            </a:r>
            <a:endParaRPr lang="nl-NL" dirty="0" smtClean="0"/>
          </a:p>
          <a:p>
            <a:pPr lvl="2">
              <a:buFont typeface="Wingdings" pitchFamily="2" charset="2"/>
              <a:buChar char="Ø"/>
            </a:pPr>
            <a:r>
              <a:rPr lang="nl-NL" dirty="0" smtClean="0"/>
              <a:t>Besluiten / vergunningen / bekendmakingen</a:t>
            </a:r>
          </a:p>
          <a:p>
            <a:endParaRPr lang="nl-NL" dirty="0" smtClean="0"/>
          </a:p>
          <a:p>
            <a:r>
              <a:rPr lang="nl-NL" dirty="0" smtClean="0"/>
              <a:t>Meedoen met de </a:t>
            </a:r>
            <a:r>
              <a:rPr lang="nl-NL" b="1" dirty="0" smtClean="0"/>
              <a:t>Klankbordgroep Sluispolder West</a:t>
            </a:r>
            <a:r>
              <a:rPr lang="nl-NL" dirty="0" smtClean="0"/>
              <a:t>? </a:t>
            </a:r>
          </a:p>
          <a:p>
            <a:pPr lvl="2">
              <a:buFont typeface="Wingdings" pitchFamily="2" charset="2"/>
              <a:buChar char="Ø"/>
            </a:pPr>
            <a:r>
              <a:rPr lang="nl-NL" dirty="0" smtClean="0"/>
              <a:t>aanmelden bij Maasdelta of Vereniging Bewonersbelangen Maassluis (VBBM)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17</a:t>
            </a:fld>
            <a:endParaRPr lang="nl-NL" dirty="0"/>
          </a:p>
        </p:txBody>
      </p:sp>
      <p:pic>
        <p:nvPicPr>
          <p:cNvPr id="48132" name="Picture 4" descr="VBB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2600" y="5266796"/>
            <a:ext cx="2311400" cy="770467"/>
          </a:xfrm>
          <a:prstGeom prst="rect">
            <a:avLst/>
          </a:prstGeom>
          <a:noFill/>
        </p:spPr>
      </p:pic>
      <p:pic>
        <p:nvPicPr>
          <p:cNvPr id="10" name="Picture 6" descr="http://www.mooiwonenspijkenisse.nl/uploadfiles/news/thumbnails/012550500_134519747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2875" y="4305693"/>
            <a:ext cx="1039572" cy="779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18</a:t>
            </a:fld>
            <a:endParaRPr lang="nl-NL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361" t="10476" r="20574" b="17750"/>
          <a:stretch/>
        </p:blipFill>
        <p:spPr bwMode="auto">
          <a:xfrm>
            <a:off x="876300" y="-1"/>
            <a:ext cx="8267700" cy="617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066800" y="4121150"/>
            <a:ext cx="6388100" cy="803275"/>
          </a:xfrm>
        </p:spPr>
        <p:txBody>
          <a:bodyPr/>
          <a:lstStyle/>
          <a:p>
            <a:pPr eaLnBrk="1" hangingPunct="1"/>
            <a:r>
              <a:rPr lang="nl-NL" dirty="0" err="1" smtClean="0">
                <a:solidFill>
                  <a:schemeClr val="tx1"/>
                </a:solidFill>
              </a:rPr>
              <a:t>www.sluispolder-west.nl</a:t>
            </a:r>
            <a:endParaRPr lang="nl-NL" dirty="0" smtClean="0">
              <a:solidFill>
                <a:schemeClr val="tx1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688975" y="5067301"/>
            <a:ext cx="2311400" cy="12890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Spreekbeurt of project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0" y="2916236"/>
            <a:ext cx="2667000" cy="200025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Zijn er vragen?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Algemene vragen plenair</a:t>
            </a:r>
          </a:p>
          <a:p>
            <a:r>
              <a:rPr lang="nl-NL" dirty="0" smtClean="0"/>
              <a:t>Specifieke vragen bij informatiestand hiernaast</a:t>
            </a:r>
          </a:p>
          <a:p>
            <a:r>
              <a:rPr lang="nl-NL" dirty="0" smtClean="0"/>
              <a:t>Mailen naar </a:t>
            </a:r>
            <a:r>
              <a:rPr lang="nl-NL" dirty="0" smtClean="0">
                <a:hlinkClick r:id="rId3"/>
              </a:rPr>
              <a:t>gemeente@</a:t>
            </a:r>
            <a:r>
              <a:rPr lang="nl-NL" dirty="0" err="1" smtClean="0">
                <a:hlinkClick r:id="rId3"/>
              </a:rPr>
              <a:t>maassluis.nl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>
              <a:buNone/>
            </a:pPr>
            <a:r>
              <a:rPr lang="nl-NL" b="1" dirty="0" smtClean="0"/>
              <a:t>Dank voor jullie aandacht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PS. Maandag 6 oktober as is een bijeenkomst specifiek voor ondernemers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19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Inhoud presentatie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>
          <a:xfrm>
            <a:off x="1079499" y="1600200"/>
            <a:ext cx="7178675" cy="4525963"/>
          </a:xfrm>
        </p:spPr>
        <p:txBody>
          <a:bodyPr/>
          <a:lstStyle/>
          <a:p>
            <a:pPr eaLnBrk="1" hangingPunct="1">
              <a:buFont typeface="Wingdings" pitchFamily="111" charset="2"/>
              <a:buChar char="§"/>
            </a:pPr>
            <a:r>
              <a:rPr lang="nl-NL" dirty="0" smtClean="0"/>
              <a:t>Waarom aanpak Sluispolder West en Binnenstad?</a:t>
            </a:r>
          </a:p>
          <a:p>
            <a:pPr>
              <a:buFont typeface="Wingdings" pitchFamily="111" charset="2"/>
              <a:buChar char="§"/>
            </a:pPr>
            <a:r>
              <a:rPr lang="nl-NL" dirty="0" smtClean="0"/>
              <a:t>Besluit gemeenteraad 8 juli 2014</a:t>
            </a:r>
          </a:p>
          <a:p>
            <a:pPr eaLnBrk="1" hangingPunct="1">
              <a:buFont typeface="Wingdings" pitchFamily="111" charset="2"/>
              <a:buChar char="§"/>
            </a:pPr>
            <a:r>
              <a:rPr lang="nl-NL" dirty="0" smtClean="0"/>
              <a:t>Richtinggevend Kader Sluispolder West en Vlietlocatie</a:t>
            </a:r>
          </a:p>
          <a:p>
            <a:pPr eaLnBrk="1" hangingPunct="1">
              <a:buFont typeface="Wingdings" pitchFamily="111" charset="2"/>
              <a:buChar char="§"/>
            </a:pPr>
            <a:r>
              <a:rPr lang="nl-NL" dirty="0" smtClean="0"/>
              <a:t>Fase 1: G. Gezellestraat / G.A. Brederolaan</a:t>
            </a:r>
          </a:p>
          <a:p>
            <a:pPr eaLnBrk="1" hangingPunct="1">
              <a:buFont typeface="Wingdings" pitchFamily="111" charset="2"/>
              <a:buChar char="§"/>
            </a:pPr>
            <a:r>
              <a:rPr lang="nl-NL" dirty="0" smtClean="0"/>
              <a:t>Onderzoek invulling </a:t>
            </a:r>
            <a:r>
              <a:rPr lang="nl-NL" dirty="0" err="1" smtClean="0"/>
              <a:t>RK-kerklocatie</a:t>
            </a:r>
            <a:endParaRPr lang="nl-NL" dirty="0" smtClean="0"/>
          </a:p>
          <a:p>
            <a:pPr eaLnBrk="1" hangingPunct="1">
              <a:buFont typeface="Wingdings" pitchFamily="111" charset="2"/>
              <a:buChar char="§"/>
            </a:pPr>
            <a:r>
              <a:rPr lang="nl-NL" dirty="0" smtClean="0"/>
              <a:t>Informatie en participatie</a:t>
            </a:r>
          </a:p>
          <a:p>
            <a:pPr eaLnBrk="1" hangingPunct="1">
              <a:buFont typeface="Wingdings" pitchFamily="111" charset="2"/>
              <a:buChar char="§"/>
            </a:pPr>
            <a:endParaRPr lang="nl-NL" dirty="0" smtClean="0"/>
          </a:p>
          <a:p>
            <a:pPr lvl="1">
              <a:buFont typeface="Wingdings" pitchFamily="2" charset="2"/>
              <a:buChar char="Ø"/>
            </a:pPr>
            <a:r>
              <a:rPr lang="nl-NL" dirty="0" smtClean="0"/>
              <a:t>Presentatie duurt ongeveer 15 á 20 minuten</a:t>
            </a:r>
          </a:p>
          <a:p>
            <a:pPr lvl="1">
              <a:buFont typeface="Wingdings" pitchFamily="2" charset="2"/>
              <a:buChar char="Ø"/>
            </a:pPr>
            <a:r>
              <a:rPr lang="nl-NL" dirty="0" smtClean="0"/>
              <a:t>Vragen graag achteraf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nl-NL" dirty="0" smtClean="0"/>
              <a:t>1 oktober 2014</a:t>
            </a:r>
            <a:endParaRPr lang="nl-NL" dirty="0"/>
          </a:p>
        </p:txBody>
      </p:sp>
      <p:sp>
        <p:nvSpPr>
          <p:cNvPr id="19461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19462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8D956E6-6D11-41E6-B3FA-4E8B1686E065}" type="slidenum">
              <a:rPr lang="nl-NL"/>
              <a:pPr/>
              <a:t>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aanpak </a:t>
            </a:r>
            <a:r>
              <a:rPr lang="nl-NL" dirty="0" err="1" smtClean="0"/>
              <a:t>Sluispolder-West</a:t>
            </a:r>
            <a:r>
              <a:rPr lang="nl-NL" dirty="0" smtClean="0"/>
              <a:t> en Binnenstad?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Woningen matig verhuurbaar en verouderd</a:t>
            </a:r>
          </a:p>
          <a:p>
            <a:r>
              <a:rPr lang="nl-NL" dirty="0" smtClean="0"/>
              <a:t>Leefbaarheid onder druk</a:t>
            </a:r>
          </a:p>
          <a:p>
            <a:r>
              <a:rPr lang="nl-NL" dirty="0" smtClean="0"/>
              <a:t>Onvoldoende ingericht op vergrijzing</a:t>
            </a:r>
          </a:p>
          <a:p>
            <a:r>
              <a:rPr lang="nl-NL" dirty="0" smtClean="0"/>
              <a:t>Winkelleegstand en ontbreken winkelrouting</a:t>
            </a:r>
          </a:p>
          <a:p>
            <a:endParaRPr lang="nl-NL" dirty="0" smtClean="0"/>
          </a:p>
          <a:p>
            <a:r>
              <a:rPr lang="nl-NL" b="1" dirty="0" smtClean="0"/>
              <a:t>Conclusie: onvoldoende toekomstbestendig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Gemeentelijke Structuurvisie 2012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7" name="Afbeelding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8275" y="2110636"/>
            <a:ext cx="7469188" cy="403140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2060"/>
                </a:solidFill>
              </a:rPr>
              <a:t>Binnenstad economisch revitaliseren</a:t>
            </a:r>
          </a:p>
          <a:p>
            <a:pPr marL="971550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2060"/>
                </a:solidFill>
              </a:rPr>
              <a:t>Leefbaarheid + woningkwaliteit vergroten</a:t>
            </a:r>
          </a:p>
          <a:p>
            <a:pPr marL="971550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2060"/>
                </a:solidFill>
              </a:rPr>
              <a:t>Brede School + </a:t>
            </a:r>
            <a:r>
              <a:rPr lang="nl-NL" dirty="0" err="1" smtClean="0">
                <a:solidFill>
                  <a:srgbClr val="002060"/>
                </a:solidFill>
              </a:rPr>
              <a:t>woonservicezone</a:t>
            </a:r>
            <a:r>
              <a:rPr lang="nl-NL" dirty="0" smtClean="0">
                <a:solidFill>
                  <a:srgbClr val="002060"/>
                </a:solidFill>
              </a:rPr>
              <a:t> toevoegen</a:t>
            </a:r>
          </a:p>
          <a:p>
            <a:pPr marL="971550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2060"/>
                </a:solidFill>
              </a:rPr>
              <a:t>Openbaar stadspark/stadstuin realiseren</a:t>
            </a:r>
            <a:endParaRPr lang="nl-NL" dirty="0" smtClean="0"/>
          </a:p>
          <a:p>
            <a:pPr marL="971550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2060"/>
                </a:solidFill>
              </a:rPr>
              <a:t>Openbaar gebied verbeteren (ook groen)</a:t>
            </a:r>
          </a:p>
          <a:p>
            <a:pPr marL="971550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2060"/>
                </a:solidFill>
              </a:rPr>
              <a:t>Schuurkerk nieuwe functie geven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Raadsbesluit 8 juli 2014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500" y="1600200"/>
            <a:ext cx="659765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Vaststelling Richtinggevend Kader herstructurering Sluispolder West en de Binnenstad</a:t>
            </a:r>
          </a:p>
          <a:p>
            <a:pPr marL="857250" lvl="2" indent="-457200">
              <a:buFont typeface="Wingdings" pitchFamily="2" charset="2"/>
              <a:buChar char="Ø"/>
            </a:pPr>
            <a:r>
              <a:rPr lang="nl-NL" dirty="0" smtClean="0"/>
              <a:t>Hoofdlijnen sloop en nieuwbouw, aparte besluiten Maasdelta/gemeente per deelplan</a:t>
            </a:r>
          </a:p>
          <a:p>
            <a:pPr marL="857250" lvl="2" indent="-457200">
              <a:buFont typeface="Wingdings" pitchFamily="2" charset="2"/>
              <a:buChar char="Ø"/>
            </a:pPr>
            <a:r>
              <a:rPr lang="nl-NL" dirty="0" smtClean="0"/>
              <a:t>Maasdelta verantwoordelijk voor vastgoed, gemeente voor openbaar gebied</a:t>
            </a:r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Onderzoek naar mogelijkheden alternatieve invulling voor voormalige </a:t>
            </a:r>
            <a:r>
              <a:rPr lang="nl-NL" dirty="0" err="1" smtClean="0"/>
              <a:t>RK-kerklocatie</a:t>
            </a:r>
            <a:r>
              <a:rPr lang="nl-NL" dirty="0" smtClean="0"/>
              <a:t> (vooralsnog woningbouw in de plannen)</a:t>
            </a:r>
          </a:p>
          <a:p>
            <a:pPr marL="457200" lvl="1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 oktober 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Informatieavond Sluispolder West en de Binnenstad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6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Sloop- en woningbouwprogramma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7</a:t>
            </a:fld>
            <a:endParaRPr lang="nl-NL"/>
          </a:p>
        </p:txBody>
      </p:sp>
      <p:graphicFrame>
        <p:nvGraphicFramePr>
          <p:cNvPr id="7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70843470"/>
              </p:ext>
            </p:extLst>
          </p:nvPr>
        </p:nvGraphicFramePr>
        <p:xfrm>
          <a:off x="1079500" y="2116113"/>
          <a:ext cx="727280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653604"/>
                <a:gridCol w="2370103"/>
                <a:gridCol w="1880949"/>
              </a:tblGrid>
              <a:tr h="700688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Vlietlocatie</a:t>
                      </a:r>
                      <a:r>
                        <a:rPr lang="nl-NL" baseline="0" dirty="0" smtClean="0"/>
                        <a:t> e.o.</a:t>
                      </a:r>
                      <a:endParaRPr lang="nl-NL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Sluispolder-West</a:t>
                      </a:r>
                      <a:endParaRPr lang="nl-NL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Totaal</a:t>
                      </a:r>
                      <a:endParaRPr lang="nl-NL" dirty="0"/>
                    </a:p>
                  </a:txBody>
                  <a:tcPr marL="60960" marR="60960"/>
                </a:tc>
              </a:tr>
              <a:tr h="405954">
                <a:tc>
                  <a:txBody>
                    <a:bodyPr/>
                    <a:lstStyle/>
                    <a:p>
                      <a:r>
                        <a:rPr lang="nl-NL" smtClean="0"/>
                        <a:t>Sloop</a:t>
                      </a:r>
                      <a:endParaRPr lang="nl-NL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110 woningen</a:t>
                      </a:r>
                      <a:endParaRPr lang="nl-NL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460 woningen</a:t>
                      </a:r>
                      <a:endParaRPr lang="nl-NL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570 woningen</a:t>
                      </a:r>
                      <a:endParaRPr lang="nl-NL" dirty="0"/>
                    </a:p>
                  </a:txBody>
                  <a:tcPr marL="60960" marR="60960"/>
                </a:tc>
              </a:tr>
              <a:tr h="700688">
                <a:tc>
                  <a:txBody>
                    <a:bodyPr/>
                    <a:lstStyle/>
                    <a:p>
                      <a:r>
                        <a:rPr lang="nl-NL" smtClean="0"/>
                        <a:t>Nieuwbouw</a:t>
                      </a:r>
                      <a:endParaRPr lang="nl-NL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71 woningen</a:t>
                      </a:r>
                      <a:endParaRPr lang="nl-NL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322 woningen</a:t>
                      </a:r>
                      <a:r>
                        <a:rPr lang="nl-NL" baseline="0" dirty="0" smtClean="0"/>
                        <a:t> </a:t>
                      </a:r>
                      <a:br>
                        <a:rPr lang="nl-NL" baseline="0" dirty="0" smtClean="0"/>
                      </a:br>
                      <a:r>
                        <a:rPr lang="nl-NL" baseline="0" dirty="0" smtClean="0"/>
                        <a:t>(waarvan</a:t>
                      </a:r>
                      <a:r>
                        <a:rPr lang="nl-NL" dirty="0" smtClean="0"/>
                        <a:t> 40 renovatie)</a:t>
                      </a:r>
                      <a:endParaRPr lang="nl-NL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393 woningen</a:t>
                      </a:r>
                      <a:endParaRPr lang="nl-NL" dirty="0"/>
                    </a:p>
                  </a:txBody>
                  <a:tcPr marL="60960" marR="60960"/>
                </a:tc>
              </a:tr>
              <a:tr h="1000982">
                <a:tc>
                  <a:txBody>
                    <a:bodyPr/>
                    <a:lstStyle/>
                    <a:p>
                      <a:r>
                        <a:rPr lang="nl-NL" dirty="0" smtClean="0"/>
                        <a:t>Verdeling</a:t>
                      </a:r>
                      <a:endParaRPr lang="nl-NL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60% goedkoop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20%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dirty="0" smtClean="0"/>
                        <a:t>middelduur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20% duur</a:t>
                      </a: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100%</a:t>
                      </a:r>
                    </a:p>
                  </a:txBody>
                  <a:tcPr marL="60960" marR="609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9" name="Picture 6" descr="http://www.mooiwonenspijkenisse.nl/uploadfiles/news/thumbnails/012550500_134519747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7379" y="5238750"/>
            <a:ext cx="1051983" cy="788988"/>
          </a:xfrm>
          <a:prstGeom prst="rect">
            <a:avLst/>
          </a:prstGeom>
          <a:noFill/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079500" y="614363"/>
            <a:ext cx="6388100" cy="803275"/>
          </a:xfrm>
        </p:spPr>
        <p:txBody>
          <a:bodyPr/>
          <a:lstStyle/>
          <a:p>
            <a:pPr eaLnBrk="1" hangingPunct="1"/>
            <a:r>
              <a:rPr lang="nl-NL" dirty="0" smtClean="0"/>
              <a:t>Sloopplanning Maasdelta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9" y="1593653"/>
            <a:ext cx="7649863" cy="508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Afbeelding 12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680" y="1593652"/>
            <a:ext cx="5181684" cy="3302198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547680" y="5153648"/>
            <a:ext cx="4129699" cy="83099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(huurders zijn separaat door Maasdelta geïnformeerd)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Stedenbouwkundig kader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6" y="1693060"/>
            <a:ext cx="8632824" cy="461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533401" y="5753813"/>
            <a:ext cx="8296274" cy="46166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(uitgebreide toelichting bij de informatiestand hiernaast)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1689</TotalTime>
  <Words>679</Words>
  <Application>Microsoft Office PowerPoint</Application>
  <PresentationFormat>Diavoorstelling (4:3)</PresentationFormat>
  <Paragraphs>168</Paragraphs>
  <Slides>19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blank</vt:lpstr>
      <vt:lpstr>Herstructurering Sluispolder West en de Binnenstad</vt:lpstr>
      <vt:lpstr>Inhoud presentatie</vt:lpstr>
      <vt:lpstr>Waarom aanpak Sluispolder-West en Binnenstad?</vt:lpstr>
      <vt:lpstr>Gemeentelijke Structuurvisie 2012</vt:lpstr>
      <vt:lpstr>Projectdoelen</vt:lpstr>
      <vt:lpstr>Raadsbesluit 8 juli 2014</vt:lpstr>
      <vt:lpstr>Sloop- en woningbouwprogramma</vt:lpstr>
      <vt:lpstr>Sloopplanning Maasdelta</vt:lpstr>
      <vt:lpstr>Stedenbouwkundig kader</vt:lpstr>
      <vt:lpstr>Fase 1 G.Gezellestr./ G.A Brederolaan</vt:lpstr>
      <vt:lpstr>Woonservicezone Oost</vt:lpstr>
      <vt:lpstr>Vlietlocatie Binnenstad</vt:lpstr>
      <vt:lpstr>Vogelvlucht en impressie</vt:lpstr>
      <vt:lpstr>Impressies Vlietlocatie</vt:lpstr>
      <vt:lpstr>Onderzoek invulling voormalige RK-kerklocatie</vt:lpstr>
      <vt:lpstr>Overzicht plangebied</vt:lpstr>
      <vt:lpstr>Informatie en participatie</vt:lpstr>
      <vt:lpstr>www.sluispolder-west.nl</vt:lpstr>
      <vt:lpstr>Zijn er vragen?</vt:lpstr>
    </vt:vector>
  </TitlesOfParts>
  <Company>Gemeente Maassluis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Voorbeeld titeldia met alleen tekst</dc:title>
  <dc:creator>martind</dc:creator>
  <cp:lastModifiedBy>Alexanb</cp:lastModifiedBy>
  <cp:revision>83</cp:revision>
  <dcterms:created xsi:type="dcterms:W3CDTF">2014-09-23T09:49:29Z</dcterms:created>
  <dcterms:modified xsi:type="dcterms:W3CDTF">2014-10-02T08:46:05Z</dcterms:modified>
</cp:coreProperties>
</file>