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7" r:id="rId3"/>
    <p:sldId id="267" r:id="rId4"/>
    <p:sldId id="274" r:id="rId5"/>
    <p:sldId id="286" r:id="rId6"/>
    <p:sldId id="275" r:id="rId7"/>
    <p:sldId id="271" r:id="rId8"/>
    <p:sldId id="291" r:id="rId9"/>
    <p:sldId id="277" r:id="rId10"/>
    <p:sldId id="266" r:id="rId11"/>
    <p:sldId id="290" r:id="rId12"/>
    <p:sldId id="289" r:id="rId13"/>
    <p:sldId id="270" r:id="rId14"/>
    <p:sldId id="269" r:id="rId15"/>
    <p:sldId id="281" r:id="rId16"/>
    <p:sldId id="292" r:id="rId17"/>
    <p:sldId id="273" r:id="rId18"/>
    <p:sldId id="293" r:id="rId19"/>
    <p:sldId id="283" r:id="rId20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0000"/>
    <a:srgbClr val="000000"/>
    <a:srgbClr val="0066FF"/>
    <a:srgbClr val="3386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31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1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1" charset="0"/>
              </a:defRPr>
            </a:lvl1pPr>
          </a:lstStyle>
          <a:p>
            <a:fld id="{2A174A2F-A453-4C70-8AD0-E8C7BB67418A}" type="datetime1">
              <a:rPr lang="nl-NL"/>
              <a:pPr/>
              <a:t>03-10-2014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1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1" charset="0"/>
              </a:defRPr>
            </a:lvl1pPr>
          </a:lstStyle>
          <a:p>
            <a:fld id="{E6E562CF-5D22-4032-BA9C-AE385821CDD5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1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1" charset="0"/>
              </a:defRPr>
            </a:lvl1pPr>
          </a:lstStyle>
          <a:p>
            <a:fld id="{27D6DE9C-F151-4701-A094-388EAF4D50C8}" type="datetime1">
              <a:rPr lang="nl-NL"/>
              <a:pPr/>
              <a:t>03-10-2014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1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1" charset="0"/>
              </a:defRPr>
            </a:lvl1pPr>
          </a:lstStyle>
          <a:p>
            <a:fld id="{876572EE-51B8-4B04-B925-245602E4089C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ヒラギノ角ゴ Pro W3" pitchFamily="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572EE-51B8-4B04-B925-245602E4089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4320001"/>
            <a:ext cx="6400800" cy="531400"/>
          </a:xfrm>
        </p:spPr>
        <p:txBody>
          <a:bodyPr anchor="t">
            <a:normAutofit/>
          </a:bodyPr>
          <a:lstStyle>
            <a:lvl1pPr algn="l">
              <a:defRPr lang="nl-NL" sz="4800" b="1" baseline="30000" smtClean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80000" y="5037666"/>
            <a:ext cx="6400800" cy="103293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79500" y="249238"/>
            <a:ext cx="55753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EC635-FDFF-45DD-8558-A2302AEADA2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500" y="1600200"/>
            <a:ext cx="332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32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0060A-C3FB-43BC-97DF-54C7CC7FB5B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22E7-85CB-4701-9FB0-3517C2B5E34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B8C3C-EF5D-4789-A5E1-616A418767A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614363"/>
            <a:ext cx="63881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600200"/>
            <a:ext cx="6388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832600" y="6303963"/>
            <a:ext cx="2133600" cy="5540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7375E"/>
                </a:solidFill>
                <a:latin typeface="Calibri" pitchFamily="111" charset="0"/>
              </a:defRPr>
            </a:lvl1pPr>
          </a:lstStyle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79500" y="249238"/>
            <a:ext cx="63881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3386CA"/>
                </a:solidFill>
                <a:latin typeface="Calibri" pitchFamily="111" charset="0"/>
              </a:defRPr>
            </a:lvl1pPr>
          </a:lstStyle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2733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7375E"/>
                </a:solidFill>
                <a:latin typeface="Calibri" pitchFamily="111" charset="0"/>
              </a:defRPr>
            </a:lvl1pPr>
          </a:lstStyle>
          <a:p>
            <a:fld id="{C3EB5100-118F-4E77-BA5E-7EAC784AABAD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7375E"/>
          </a:solidFill>
          <a:latin typeface="+mj-lt"/>
          <a:ea typeface="ヒラギノ角ゴ Pro W3" pitchFamily="111" charset="-128"/>
          <a:cs typeface="ヒラギノ角ゴ Pro W3" pitchFamily="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111" charset="0"/>
          <a:ea typeface="ヒラギノ角ゴ Pro W3" pitchFamily="111" charset="-128"/>
          <a:cs typeface="ヒラギノ角ゴ Pro W3" pitchFamily="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ヒラギノ角ゴ Pro W3" pitchFamily="11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17375E"/>
          </a:solidFill>
          <a:latin typeface="+mn-lt"/>
          <a:ea typeface="ヒラギノ角ゴ Pro W3" pitchFamily="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oiwonenspijkenisse.nl/uploadfiles/news/012550500_134519747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ooiwonenspijkenisse.nl/uploadfiles/news/012550500_134519747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emeente@maassluis.n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uispolder-west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t="3481"/>
          <a:stretch>
            <a:fillRect/>
          </a:stretch>
        </p:blipFill>
        <p:spPr bwMode="auto">
          <a:xfrm>
            <a:off x="695325" y="0"/>
            <a:ext cx="6010275" cy="343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1079500" y="4053681"/>
            <a:ext cx="6400800" cy="1565275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	--   (Presentatie  </a:t>
            </a:r>
            <a:r>
              <a:rPr lang="nl-NL" dirty="0">
                <a:solidFill>
                  <a:srgbClr val="FF0000"/>
                </a:solidFill>
              </a:rPr>
              <a:t>start </a:t>
            </a:r>
            <a:r>
              <a:rPr lang="nl-NL" dirty="0" smtClean="0">
                <a:solidFill>
                  <a:srgbClr val="FF0000"/>
                </a:solidFill>
              </a:rPr>
              <a:t>om 19.00 uur)  --</a:t>
            </a:r>
            <a:r>
              <a:rPr dirty="0" err="1" smtClean="0"/>
              <a:t>Herstructurering</a:t>
            </a:r>
            <a:r>
              <a:rPr dirty="0" smtClean="0"/>
              <a:t> </a:t>
            </a:r>
            <a:r>
              <a:rPr dirty="0" err="1" smtClean="0"/>
              <a:t>Vlietlocatie</a:t>
            </a:r>
            <a:r>
              <a:rPr dirty="0" smtClean="0"/>
              <a:t> </a:t>
            </a:r>
            <a:r>
              <a:rPr dirty="0" err="1" smtClean="0"/>
              <a:t>e.o</a:t>
            </a:r>
            <a:r>
              <a:rPr dirty="0" smtClean="0"/>
              <a:t>.</a:t>
            </a:r>
            <a:r>
              <a:rPr baseline="0" dirty="0" smtClean="0"/>
              <a:t> </a:t>
            </a:r>
            <a:br>
              <a:rPr baseline="0" dirty="0" smtClean="0"/>
            </a:br>
            <a:r>
              <a:rPr dirty="0" smtClean="0"/>
              <a:t> </a:t>
            </a:r>
            <a:r>
              <a:rPr lang="nl-NL" dirty="0"/>
              <a:t>e</a:t>
            </a:r>
            <a:r>
              <a:rPr dirty="0" smtClean="0"/>
              <a:t>n </a:t>
            </a:r>
            <a:r>
              <a:rPr dirty="0" err="1" smtClean="0"/>
              <a:t>Sluispolder</a:t>
            </a:r>
            <a:r>
              <a:rPr dirty="0" smtClean="0"/>
              <a:t> </a:t>
            </a:r>
            <a:r>
              <a:rPr dirty="0" smtClean="0"/>
              <a:t>West </a:t>
            </a:r>
            <a:endParaRPr dirty="0"/>
          </a:p>
        </p:txBody>
      </p:sp>
      <p:sp>
        <p:nvSpPr>
          <p:cNvPr id="10243" name="Subtitel 2"/>
          <p:cNvSpPr>
            <a:spLocks noGrp="1"/>
          </p:cNvSpPr>
          <p:nvPr>
            <p:ph type="subTitle" idx="1"/>
          </p:nvPr>
        </p:nvSpPr>
        <p:spPr>
          <a:xfrm>
            <a:off x="1079500" y="5618957"/>
            <a:ext cx="6400800" cy="839788"/>
          </a:xfrm>
        </p:spPr>
        <p:txBody>
          <a:bodyPr/>
          <a:lstStyle/>
          <a:p>
            <a:pPr eaLnBrk="1" hangingPunct="1"/>
            <a:r>
              <a:rPr lang="nl-NL" dirty="0" smtClean="0"/>
              <a:t>Informatiebijeenkomst 6 oktober </a:t>
            </a:r>
            <a:r>
              <a:rPr lang="nl-NL" dirty="0" smtClean="0"/>
              <a:t>2014</a:t>
            </a:r>
          </a:p>
          <a:p>
            <a:pPr eaLnBrk="1" hangingPunct="1"/>
            <a:endParaRPr lang="nl-NL" dirty="0" smtClean="0"/>
          </a:p>
        </p:txBody>
      </p:sp>
      <p:pic>
        <p:nvPicPr>
          <p:cNvPr id="20486" name="Picture 6" descr="http://www.mooiwonenspijkenisse.nl/uploadfiles/news/thumbnails/012550500_134519747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6182" y="1579162"/>
            <a:ext cx="1334847" cy="1001136"/>
          </a:xfrm>
          <a:prstGeom prst="rect">
            <a:avLst/>
          </a:prstGeom>
          <a:noFill/>
        </p:spPr>
      </p:pic>
      <p:pic>
        <p:nvPicPr>
          <p:cNvPr id="20488" name="Picture 8" descr="Sluispolde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6182" y="5350570"/>
            <a:ext cx="1334847" cy="137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Sloop- en woningbouwprogramma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10</a:t>
            </a:fld>
            <a:endParaRPr lang="nl-NL"/>
          </a:p>
        </p:txBody>
      </p:sp>
      <p:graphicFrame>
        <p:nvGraphicFramePr>
          <p:cNvPr id="7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0843470"/>
              </p:ext>
            </p:extLst>
          </p:nvPr>
        </p:nvGraphicFramePr>
        <p:xfrm>
          <a:off x="1079500" y="2116113"/>
          <a:ext cx="727280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653604"/>
                <a:gridCol w="2370103"/>
                <a:gridCol w="1880949"/>
              </a:tblGrid>
              <a:tr h="70068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Vlietlocatie</a:t>
                      </a:r>
                      <a:r>
                        <a:rPr lang="nl-NL" baseline="0" dirty="0" smtClean="0"/>
                        <a:t> e.o.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Sluispolder-West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Totaal</a:t>
                      </a:r>
                      <a:endParaRPr lang="nl-NL" dirty="0"/>
                    </a:p>
                  </a:txBody>
                  <a:tcPr marL="60960" marR="60960"/>
                </a:tc>
              </a:tr>
              <a:tr h="405954">
                <a:tc>
                  <a:txBody>
                    <a:bodyPr/>
                    <a:lstStyle/>
                    <a:p>
                      <a:r>
                        <a:rPr lang="nl-NL" smtClean="0"/>
                        <a:t>Sloop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110 woningen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460 woningen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570 woningen</a:t>
                      </a:r>
                      <a:endParaRPr lang="nl-NL" dirty="0"/>
                    </a:p>
                  </a:txBody>
                  <a:tcPr marL="60960" marR="60960"/>
                </a:tc>
              </a:tr>
              <a:tr h="700688">
                <a:tc>
                  <a:txBody>
                    <a:bodyPr/>
                    <a:lstStyle/>
                    <a:p>
                      <a:r>
                        <a:rPr lang="nl-NL" smtClean="0"/>
                        <a:t>Nieuwbouw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71 woningen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322 woningen</a:t>
                      </a:r>
                      <a:r>
                        <a:rPr lang="nl-NL" baseline="0" dirty="0" smtClean="0"/>
                        <a:t> </a:t>
                      </a:r>
                      <a:br>
                        <a:rPr lang="nl-NL" baseline="0" dirty="0" smtClean="0"/>
                      </a:br>
                      <a:r>
                        <a:rPr lang="nl-NL" baseline="0" dirty="0" smtClean="0"/>
                        <a:t>(waarvan</a:t>
                      </a:r>
                      <a:r>
                        <a:rPr lang="nl-NL" dirty="0" smtClean="0"/>
                        <a:t> 40 renovatie)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393 woningen</a:t>
                      </a:r>
                      <a:endParaRPr lang="nl-NL" dirty="0"/>
                    </a:p>
                  </a:txBody>
                  <a:tcPr marL="60960" marR="60960"/>
                </a:tc>
              </a:tr>
              <a:tr h="1000982">
                <a:tc>
                  <a:txBody>
                    <a:bodyPr/>
                    <a:lstStyle/>
                    <a:p>
                      <a:r>
                        <a:rPr lang="nl-NL" dirty="0" smtClean="0"/>
                        <a:t>Verdeling</a:t>
                      </a:r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60% goedkoop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20%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middelduur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20% duur</a:t>
                      </a:r>
                    </a:p>
                  </a:txBody>
                  <a:tcPr marL="60960" marR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100%</a:t>
                      </a:r>
                    </a:p>
                  </a:txBody>
                  <a:tcPr marL="60960" marR="609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Vlietlocatie (Begane grond)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273300" y="6858000"/>
            <a:ext cx="2133600" cy="365125"/>
          </a:xfrm>
        </p:spPr>
        <p:txBody>
          <a:bodyPr/>
          <a:lstStyle/>
          <a:p>
            <a:fld id="{A47EC635-FDFF-45DD-8558-A2302AEADA2C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1079499" y="1585985"/>
            <a:ext cx="7197726" cy="23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478822"/>
            <a:ext cx="7594598" cy="48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Vlietlocatie (1</a:t>
            </a:r>
            <a:r>
              <a:rPr lang="nl-NL" baseline="30000" dirty="0" smtClean="0"/>
              <a:t>e</a:t>
            </a:r>
            <a:r>
              <a:rPr lang="nl-NL" dirty="0" smtClean="0"/>
              <a:t> etage)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82" y="1609724"/>
            <a:ext cx="819444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Impressies Vlietlocatie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545" y="1370340"/>
            <a:ext cx="8209455" cy="511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Vogelvlucht en impressie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14</a:t>
            </a:fld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066488" y="1619250"/>
            <a:ext cx="7899712" cy="4684713"/>
            <a:chOff x="1066488" y="1619250"/>
            <a:chExt cx="7899712" cy="4684713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488" y="1619250"/>
              <a:ext cx="7899712" cy="468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525" y="1847850"/>
              <a:ext cx="3096559" cy="201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9" name="Picture 6" descr="http://www.mooiwonenspijkenisse.nl/uploadfiles/news/thumbnails/012550500_13451974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379" y="5238750"/>
            <a:ext cx="1051983" cy="788988"/>
          </a:xfrm>
          <a:prstGeom prst="rect">
            <a:avLst/>
          </a:prstGeom>
          <a:noFill/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079500" y="614363"/>
            <a:ext cx="6388100" cy="803275"/>
          </a:xfrm>
        </p:spPr>
        <p:txBody>
          <a:bodyPr/>
          <a:lstStyle/>
          <a:p>
            <a:pPr eaLnBrk="1" hangingPunct="1"/>
            <a:r>
              <a:rPr lang="nl-NL" dirty="0" smtClean="0"/>
              <a:t>Planning sloopbesluiten</a:t>
            </a:r>
            <a:endParaRPr lang="nl-NL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9" y="1593653"/>
            <a:ext cx="7649863" cy="50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fbeelding 12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80" y="1593652"/>
            <a:ext cx="5181684" cy="330219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547680" y="5153648"/>
            <a:ext cx="4129699" cy="8309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(huurders zijn separaat door Maasdelta geïnformeerd)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Vlietlocatie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</a:t>
            </a:r>
            <a:r>
              <a:rPr lang="nl-NL" dirty="0" smtClean="0"/>
              <a:t>Vlietlocatie </a:t>
            </a:r>
            <a:r>
              <a:rPr lang="nl-NL" dirty="0" smtClean="0"/>
              <a:t>en </a:t>
            </a:r>
            <a:r>
              <a:rPr lang="nl-NL" dirty="0" smtClean="0"/>
              <a:t>weekmarkt: marktverkenning  tot ca. zomer 2015</a:t>
            </a:r>
            <a:br>
              <a:rPr lang="nl-NL" dirty="0" smtClean="0"/>
            </a:br>
            <a:r>
              <a:rPr lang="nl-NL" dirty="0" smtClean="0"/>
              <a:t>daarna </a:t>
            </a:r>
            <a:r>
              <a:rPr lang="nl-NL" dirty="0" err="1" smtClean="0"/>
              <a:t>tendering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Sloopbesluit huidige bebouwing vanaf 2018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smtClean="0"/>
              <a:t>na realisatie nieuwbouw P.C. </a:t>
            </a:r>
            <a:r>
              <a:rPr lang="nl-NL" dirty="0" err="1" smtClean="0"/>
              <a:t>Hooftlaan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Mogelijk </a:t>
            </a:r>
            <a:r>
              <a:rPr lang="nl-NL" dirty="0" smtClean="0"/>
              <a:t>weekmarktterrein eerder ontwikkelen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bliek.slagboomenpeeters.com/wms/senpobliek?foto=140315sla_11144_4.jpg&amp;fotodir=/obliek/obl_maassluis_2014/cam4/&amp;LAYERS=foto&amp;FORMAT=image%2Fjpeg&amp;SERVICE=WMS&amp;VERSION=1.1.1&amp;REQUEST=GetMap&amp;STYLES=&amp;SRS=EPSG%3A28992&amp;BBOX=763.5546875,750.380859375,4553.3984375,3908.583984375&amp;WIDTH=882&amp;HEIGHT=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319462"/>
            <a:ext cx="3581400" cy="29845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</a:t>
            </a:r>
            <a:r>
              <a:rPr lang="nl-NL" dirty="0" smtClean="0"/>
              <a:t>voormalige </a:t>
            </a:r>
            <a:r>
              <a:rPr lang="nl-NL" dirty="0" err="1" smtClean="0"/>
              <a:t>RK-kerklocatie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8" y="1600201"/>
            <a:ext cx="7886702" cy="1904999"/>
          </a:xfrm>
        </p:spPr>
        <p:txBody>
          <a:bodyPr/>
          <a:lstStyle/>
          <a:p>
            <a:r>
              <a:rPr lang="nl-NL" dirty="0" smtClean="0"/>
              <a:t>Doel: </a:t>
            </a:r>
            <a:r>
              <a:rPr lang="nl-NL" dirty="0" smtClean="0"/>
              <a:t>kwaliteitsimpuls Binnenstad</a:t>
            </a:r>
          </a:p>
          <a:p>
            <a:r>
              <a:rPr lang="nl-NL" dirty="0" smtClean="0"/>
              <a:t>Vooralsnog woningbouw in de plannen</a:t>
            </a:r>
          </a:p>
          <a:p>
            <a:r>
              <a:rPr lang="nl-NL" dirty="0" smtClean="0"/>
              <a:t>Verkennen mogelijkheden zwaaikom/aanlegplaatsen, groen, parkeergelegenheid + financiële gevolgen</a:t>
            </a:r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1079498" y="3629025"/>
            <a:ext cx="4349751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Vóór 1 januari 2015: voorlopige resultaten naar gemeenteraad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Voorjaar 2015: consultatie inwoners en organisaties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Medio 2015: besluitvorming gemeenteraad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PM. Overige onderzoeken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8" y="1600201"/>
            <a:ext cx="7886702" cy="1904999"/>
          </a:xfrm>
        </p:spPr>
        <p:txBody>
          <a:bodyPr/>
          <a:lstStyle/>
          <a:p>
            <a:r>
              <a:rPr lang="nl-NL" dirty="0" smtClean="0"/>
              <a:t>Herinrichting </a:t>
            </a:r>
            <a:r>
              <a:rPr lang="nl-NL" dirty="0" err="1" smtClean="0"/>
              <a:t>Marelplein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nav</a:t>
            </a:r>
            <a:r>
              <a:rPr lang="nl-NL" dirty="0" smtClean="0"/>
              <a:t>. Herinrichting Binnenstad; verplaatsing weekmarkt</a:t>
            </a:r>
            <a:br>
              <a:rPr lang="nl-NL" dirty="0" smtClean="0"/>
            </a:br>
            <a:endParaRPr lang="nl-NL" dirty="0" smtClean="0"/>
          </a:p>
          <a:p>
            <a:pPr lvl="0"/>
            <a:r>
              <a:rPr lang="nl-NL" dirty="0" smtClean="0"/>
              <a:t>Verkeersonderzoek route door </a:t>
            </a:r>
            <a:r>
              <a:rPr lang="nl-NL" dirty="0" smtClean="0"/>
              <a:t>centrum </a:t>
            </a:r>
            <a:br>
              <a:rPr lang="nl-NL" dirty="0" smtClean="0"/>
            </a:br>
            <a:r>
              <a:rPr lang="nl-NL" dirty="0" err="1" smtClean="0"/>
              <a:t>nav</a:t>
            </a:r>
            <a:r>
              <a:rPr lang="nl-NL" dirty="0" smtClean="0"/>
              <a:t>. coalitieakkoord 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1079498" y="3629025"/>
            <a:ext cx="4349751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preekbeurt of project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0" y="2916236"/>
            <a:ext cx="2667000" cy="200025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 en 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3594538"/>
            <a:ext cx="7654597" cy="2317531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	Algemene vragen plenair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Specifieke </a:t>
            </a:r>
            <a:r>
              <a:rPr lang="nl-NL" dirty="0" smtClean="0"/>
              <a:t>vragen bij </a:t>
            </a:r>
            <a:r>
              <a:rPr lang="nl-NL" dirty="0" smtClean="0"/>
              <a:t>informatiepanelen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Mailen </a:t>
            </a:r>
            <a:r>
              <a:rPr lang="nl-NL" dirty="0" smtClean="0"/>
              <a:t>naar </a:t>
            </a:r>
            <a:r>
              <a:rPr lang="nl-NL" dirty="0" smtClean="0">
                <a:hlinkClick r:id="rId3"/>
              </a:rPr>
              <a:t>gemeente@</a:t>
            </a:r>
            <a:r>
              <a:rPr lang="nl-NL" dirty="0" err="1" smtClean="0">
                <a:hlinkClick r:id="rId3"/>
              </a:rPr>
              <a:t>maassluis.nl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Dank voor jullie aandacht</a:t>
            </a:r>
            <a:endParaRPr lang="nl-NL" b="1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1079500" y="1647497"/>
            <a:ext cx="7654597" cy="164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	Gemeentelijke website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	Projectsite: 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  <a:hlinkClick r:id="rId4"/>
              </a:rPr>
              <a:t>www.sluispolder-west.nl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/>
            </a:r>
            <a:b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</a:b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				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  <a:sym typeface="Wingdings" pitchFamily="2" charset="2"/>
              </a:rPr>
              <a:t> aanmelden voor nieuwsbrief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  <a:sym typeface="Wingdings" pitchFamily="2" charset="2"/>
              </a:rPr>
              <a:t>	</a:t>
            </a: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  <a:sym typeface="Wingdings" pitchFamily="2" charset="2"/>
              </a:rPr>
              <a:t>				 aanmelden voor klankbordgroep MDG</a:t>
            </a: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Inhoud presentatie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1079499" y="1600200"/>
            <a:ext cx="7178675" cy="4525963"/>
          </a:xfrm>
        </p:spPr>
        <p:txBody>
          <a:bodyPr/>
          <a:lstStyle/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Waarom </a:t>
            </a:r>
            <a:r>
              <a:rPr lang="nl-NL" dirty="0" smtClean="0"/>
              <a:t>Herstructurering?</a:t>
            </a:r>
            <a:endParaRPr lang="nl-NL" dirty="0" smtClean="0"/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Richtinggevend Kader</a:t>
            </a:r>
            <a:endParaRPr lang="nl-NL" dirty="0" smtClean="0"/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Specifiek de Vlietlocatie</a:t>
            </a:r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Fasering</a:t>
            </a:r>
            <a:endParaRPr lang="nl-NL" dirty="0" smtClean="0"/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Overige onderzoeken</a:t>
            </a:r>
            <a:endParaRPr lang="nl-NL" dirty="0" smtClean="0"/>
          </a:p>
          <a:p>
            <a:pPr eaLnBrk="1" hangingPunct="1">
              <a:buFont typeface="Wingdings" pitchFamily="111" charset="2"/>
              <a:buChar char="§"/>
            </a:pPr>
            <a:r>
              <a:rPr lang="nl-NL" dirty="0" smtClean="0"/>
              <a:t>Informatie en participatie</a:t>
            </a:r>
          </a:p>
          <a:p>
            <a:pPr eaLnBrk="1" hangingPunct="1">
              <a:buFont typeface="Wingdings" pitchFamily="111" charset="2"/>
              <a:buChar char="§"/>
            </a:pPr>
            <a:endParaRPr lang="nl-NL" dirty="0" smtClean="0"/>
          </a:p>
          <a:p>
            <a:pPr lvl="1">
              <a:buFont typeface="Wingdings" pitchFamily="2" charset="2"/>
              <a:buChar char="Ø"/>
            </a:pPr>
            <a:r>
              <a:rPr lang="nl-NL" dirty="0" smtClean="0"/>
              <a:t>Presentatie duurt ongeveer 15 á 20 minuten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 smtClean="0"/>
              <a:t>Vragen graag achteraf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19461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19462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8D956E6-6D11-41E6-B3FA-4E8B1686E065}" type="slidenum">
              <a:rPr lang="nl-NL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</a:t>
            </a:r>
            <a:r>
              <a:rPr lang="nl-NL" dirty="0" smtClean="0"/>
              <a:t>Herstructurering?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3286125"/>
            <a:ext cx="6388100" cy="1665885"/>
          </a:xfrm>
        </p:spPr>
        <p:txBody>
          <a:bodyPr/>
          <a:lstStyle/>
          <a:p>
            <a:pPr>
              <a:buNone/>
            </a:pPr>
            <a:r>
              <a:rPr lang="nl-NL" b="1" dirty="0" smtClean="0"/>
              <a:t>Winkels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Te klein </a:t>
            </a:r>
            <a:r>
              <a:rPr lang="nl-NL" dirty="0" smtClean="0"/>
              <a:t>voor </a:t>
            </a:r>
            <a:r>
              <a:rPr lang="nl-NL" dirty="0" smtClean="0"/>
              <a:t>grotere formules</a:t>
            </a:r>
            <a:br>
              <a:rPr lang="nl-NL" dirty="0" smtClean="0"/>
            </a:br>
            <a:r>
              <a:rPr lang="nl-NL" dirty="0" smtClean="0"/>
              <a:t>Ontbreken winkelrouting</a:t>
            </a:r>
            <a:br>
              <a:rPr lang="nl-NL" dirty="0" smtClean="0"/>
            </a:br>
            <a:r>
              <a:rPr lang="nl-NL" dirty="0" smtClean="0"/>
              <a:t>Leegstand / leegstandrisico 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oktober 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1079500" y="1600201"/>
            <a:ext cx="6388100" cy="16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Woningen</a:t>
            </a:r>
            <a:b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</a:br>
            <a:r>
              <a:rPr kumimoji="0" lang="nl-NL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M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atig verhuurbaar en verouderd</a:t>
            </a:r>
            <a:b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</a:b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Leefbaarheid onder druk</a:t>
            </a:r>
            <a:b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</a:b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Onvoldoende ingericht op vergrijzing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1079500" y="5142016"/>
            <a:ext cx="6388100" cy="81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Conclusie</a:t>
            </a:r>
            <a:b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</a:b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Woon- en winkelgebied</a:t>
            </a:r>
            <a:r>
              <a:rPr kumimoji="0" lang="nl-NL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 </a:t>
            </a: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onvoldoende toekomstbestendig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Gemeentelijke Structuurvisie (2012)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7" name="Afbeelding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8275" y="2110636"/>
            <a:ext cx="7469188" cy="40314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Projectdoelen (2009-2014)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Binnenstad economisch revitaliseren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Leefbaarheid + woningkwaliteit </a:t>
            </a:r>
            <a:r>
              <a:rPr lang="nl-NL" dirty="0" smtClean="0">
                <a:solidFill>
                  <a:srgbClr val="002060"/>
                </a:solidFill>
              </a:rPr>
              <a:t>vergroten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Openbaar gebied verbeteren (ook groen</a:t>
            </a:r>
            <a:r>
              <a:rPr lang="nl-NL" dirty="0" smtClean="0">
                <a:solidFill>
                  <a:srgbClr val="002060"/>
                </a:solidFill>
              </a:rPr>
              <a:t>)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Openbaar stadspark/stadstuin realiseren</a:t>
            </a:r>
            <a:endParaRPr lang="nl-NL" dirty="0" smtClean="0"/>
          </a:p>
          <a:p>
            <a:pPr marL="971550" lvl="1" indent="-514350" fontAlgn="auto">
              <a:spcAft>
                <a:spcPts val="0"/>
              </a:spcAft>
              <a:buNone/>
              <a:defRPr/>
            </a:pPr>
            <a:endParaRPr lang="nl-NL" dirty="0" smtClean="0">
              <a:solidFill>
                <a:srgbClr val="002060"/>
              </a:solidFill>
            </a:endParaRP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Brede School + </a:t>
            </a:r>
            <a:r>
              <a:rPr lang="nl-NL" dirty="0" err="1" smtClean="0">
                <a:solidFill>
                  <a:srgbClr val="002060"/>
                </a:solidFill>
              </a:rPr>
              <a:t>woonservicezone</a:t>
            </a:r>
            <a:r>
              <a:rPr lang="nl-NL" dirty="0" smtClean="0">
                <a:solidFill>
                  <a:srgbClr val="002060"/>
                </a:solidFill>
              </a:rPr>
              <a:t> toevoegen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2060"/>
                </a:solidFill>
              </a:rPr>
              <a:t>Schuurkerk </a:t>
            </a:r>
            <a:r>
              <a:rPr lang="nl-NL" dirty="0" smtClean="0">
                <a:solidFill>
                  <a:srgbClr val="002060"/>
                </a:solidFill>
              </a:rPr>
              <a:t>nieuwe functie geven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Economisch revitaliseren Binnenstad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1079499" y="1585984"/>
            <a:ext cx="7197726" cy="39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sz="2400" b="1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Detailhandelsvisie 2012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Winkelrondje maken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Beperkte toevoeging winkelruimte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Trekker </a:t>
            </a: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aan het rondje situeren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Toegankelijke parkeervoorziening op maaiveld niveau (onbetaald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n-lt"/>
                <a:ea typeface="ヒラギノ角ゴ Pro W3" pitchFamily="111" charset="-128"/>
                <a:cs typeface="ヒラギノ角ゴ Pro W3" pitchFamily="111" charset="-128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nl-NL" sz="2400" dirty="0" smtClean="0">
              <a:solidFill>
                <a:srgbClr val="17375E"/>
              </a:solidFill>
              <a:latin typeface="+mn-lt"/>
              <a:cs typeface="ヒラギノ角ゴ Pro W3" pitchFamily="111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NB. Naast herontwikkeling: </a:t>
            </a: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ook leegstand </a:t>
            </a: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tegengaan, nieuwe </a:t>
            </a: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inrichting van de </a:t>
            </a:r>
            <a:r>
              <a:rPr lang="nl-NL" sz="2400" dirty="0" smtClean="0">
                <a:solidFill>
                  <a:srgbClr val="17375E"/>
                </a:solidFill>
                <a:latin typeface="+mn-lt"/>
                <a:cs typeface="ヒラギノ角ゴ Pro W3" pitchFamily="111" charset="-128"/>
              </a:rPr>
              <a:t>Binnenstad, promotie etc.</a:t>
            </a:r>
            <a:endParaRPr lang="nl-NL" sz="2400" dirty="0" smtClean="0">
              <a:solidFill>
                <a:srgbClr val="17375E"/>
              </a:solidFill>
              <a:latin typeface="+mn-lt"/>
              <a:cs typeface="ヒラギノ角ゴ Pro W3" pitchFamily="11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+mn-lt"/>
              <a:ea typeface="ヒラギノ角ゴ Pro W3" pitchFamily="111" charset="-128"/>
              <a:cs typeface="ヒラギノ角ゴ Pro W3" pitchFamily="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Raadsbesluit 8 juli 2014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1600200"/>
            <a:ext cx="659765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Richtinggevend </a:t>
            </a:r>
            <a:r>
              <a:rPr lang="nl-NL" b="1" dirty="0" smtClean="0"/>
              <a:t>Kader </a:t>
            </a:r>
            <a:r>
              <a:rPr lang="nl-NL" dirty="0" smtClean="0"/>
              <a:t>herstructurering Sluispolder West en de </a:t>
            </a:r>
            <a:r>
              <a:rPr lang="nl-NL" dirty="0" smtClean="0"/>
              <a:t>Vlietlocatie e.o.</a:t>
            </a:r>
            <a:endParaRPr lang="nl-NL" dirty="0" smtClean="0"/>
          </a:p>
          <a:p>
            <a:pPr marL="857250" lvl="2" indent="-457200">
              <a:buFont typeface="Wingdings" pitchFamily="2" charset="2"/>
              <a:buChar char="Ø"/>
            </a:pPr>
            <a:r>
              <a:rPr lang="nl-NL" dirty="0" smtClean="0"/>
              <a:t>Bevat hoofdlijnen herstructurering; aparte </a:t>
            </a:r>
            <a:r>
              <a:rPr lang="nl-NL" dirty="0" smtClean="0"/>
              <a:t>besluiten </a:t>
            </a:r>
            <a:r>
              <a:rPr lang="nl-NL" dirty="0" smtClean="0"/>
              <a:t>per deelplan volgen</a:t>
            </a:r>
            <a:endParaRPr lang="nl-NL" dirty="0" smtClean="0"/>
          </a:p>
          <a:p>
            <a:pPr marL="857250" lvl="2" indent="-457200">
              <a:buFont typeface="Wingdings" pitchFamily="2" charset="2"/>
              <a:buChar char="Ø"/>
            </a:pPr>
            <a:r>
              <a:rPr lang="nl-NL" dirty="0" smtClean="0"/>
              <a:t>Maasdelta verantwoordelijk voor </a:t>
            </a:r>
            <a:r>
              <a:rPr lang="nl-NL" dirty="0" smtClean="0"/>
              <a:t>vastgoed </a:t>
            </a:r>
            <a:r>
              <a:rPr lang="nl-NL" dirty="0" err="1" smtClean="0"/>
              <a:t>Sluispolder-West</a:t>
            </a:r>
            <a:r>
              <a:rPr lang="nl-NL" dirty="0" smtClean="0"/>
              <a:t>, </a:t>
            </a:r>
            <a:r>
              <a:rPr lang="nl-NL" dirty="0" smtClean="0"/>
              <a:t>gemeente voor openbaar </a:t>
            </a:r>
            <a:r>
              <a:rPr lang="nl-NL" dirty="0" smtClean="0"/>
              <a:t>gebied</a:t>
            </a:r>
          </a:p>
          <a:p>
            <a:pPr marL="857250" lvl="2" indent="-457200">
              <a:buFont typeface="Wingdings" pitchFamily="2" charset="2"/>
              <a:buChar char="Ø"/>
            </a:pPr>
            <a:r>
              <a:rPr lang="nl-NL" dirty="0" smtClean="0"/>
              <a:t>Vlietlocatie wordt </a:t>
            </a:r>
            <a:r>
              <a:rPr lang="nl-NL" dirty="0" err="1" smtClean="0"/>
              <a:t>getenderd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Onderzoek</a:t>
            </a:r>
            <a:r>
              <a:rPr lang="nl-NL" dirty="0" smtClean="0"/>
              <a:t> naar mogelijkheden alternatieve invulling voor voormalige </a:t>
            </a:r>
            <a:r>
              <a:rPr lang="nl-NL" dirty="0" err="1" smtClean="0"/>
              <a:t>RK-kerklocatie</a:t>
            </a:r>
            <a:r>
              <a:rPr lang="nl-NL" dirty="0" smtClean="0"/>
              <a:t> (vooralsnog woningbouw in de plannen)</a:t>
            </a:r>
          </a:p>
          <a:p>
            <a:pPr marL="457200" lvl="1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Informatieavond Sluispolder West en de Binnenstad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Richtinggevend </a:t>
            </a:r>
            <a:r>
              <a:rPr lang="nl-NL" dirty="0" smtClean="0"/>
              <a:t>Kader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1600201"/>
            <a:ext cx="6388100" cy="3494314"/>
          </a:xfrm>
        </p:spPr>
        <p:txBody>
          <a:bodyPr/>
          <a:lstStyle/>
          <a:p>
            <a:r>
              <a:rPr lang="nl-NL" dirty="0" smtClean="0"/>
              <a:t>Richting, schaal en functie aansluiten op de huidige </a:t>
            </a:r>
            <a:r>
              <a:rPr lang="nl-NL" dirty="0" smtClean="0"/>
              <a:t>bebouwing</a:t>
            </a:r>
          </a:p>
          <a:p>
            <a:r>
              <a:rPr lang="nl-NL" dirty="0" smtClean="0"/>
              <a:t>“Groene Vliet</a:t>
            </a:r>
            <a:r>
              <a:rPr lang="nl-NL" dirty="0" smtClean="0"/>
              <a:t>”</a:t>
            </a:r>
            <a:endParaRPr lang="nl-NL" dirty="0" smtClean="0"/>
          </a:p>
          <a:p>
            <a:r>
              <a:rPr lang="nl-NL" dirty="0" err="1" smtClean="0"/>
              <a:t>Sluispolder-West</a:t>
            </a:r>
            <a:r>
              <a:rPr lang="nl-NL" dirty="0" smtClean="0"/>
              <a:t>: tuindorp</a:t>
            </a:r>
          </a:p>
          <a:p>
            <a:r>
              <a:rPr lang="nl-NL" dirty="0" smtClean="0"/>
              <a:t>Herinrichting Binnenstad voortzetten</a:t>
            </a:r>
            <a:endParaRPr lang="nl-NL" dirty="0" smtClean="0"/>
          </a:p>
          <a:p>
            <a:r>
              <a:rPr lang="nl-NL" dirty="0" smtClean="0"/>
              <a:t>Meer parkeerplaatsen dan de norm</a:t>
            </a:r>
            <a:endParaRPr lang="nl-NL" dirty="0" smtClean="0"/>
          </a:p>
          <a:p>
            <a:r>
              <a:rPr lang="nl-NL" dirty="0" smtClean="0"/>
              <a:t>ca</a:t>
            </a:r>
            <a:r>
              <a:rPr lang="nl-NL" dirty="0" smtClean="0"/>
              <a:t>. </a:t>
            </a:r>
            <a:r>
              <a:rPr lang="nl-NL" dirty="0" smtClean="0"/>
              <a:t>2350</a:t>
            </a:r>
            <a:r>
              <a:rPr lang="nl-NL" dirty="0" smtClean="0"/>
              <a:t> </a:t>
            </a:r>
            <a:r>
              <a:rPr lang="nl-NL" dirty="0" smtClean="0"/>
              <a:t>m2 </a:t>
            </a:r>
            <a:r>
              <a:rPr lang="nl-NL" dirty="0" smtClean="0"/>
              <a:t>BVO </a:t>
            </a:r>
            <a:r>
              <a:rPr lang="nl-NL" dirty="0" smtClean="0"/>
              <a:t>detailhandel erbij</a:t>
            </a:r>
            <a:br>
              <a:rPr lang="nl-NL" dirty="0" smtClean="0"/>
            </a:br>
            <a:r>
              <a:rPr lang="nl-NL" dirty="0" smtClean="0"/>
              <a:t>(1400 m2 “trekker”, </a:t>
            </a:r>
            <a:r>
              <a:rPr lang="nl-NL" dirty="0" smtClean="0"/>
              <a:t>950 m2 overig)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Stedenbouwkundig kader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6 oktober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Informatieavond Sluispolder West en de Binnenstad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C635-FDFF-45DD-8558-A2302AEADA2C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6" y="1693060"/>
            <a:ext cx="8632824" cy="46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1957</TotalTime>
  <Words>484</Words>
  <Application>Microsoft Office PowerPoint</Application>
  <PresentationFormat>Diavoorstelling (4:3)</PresentationFormat>
  <Paragraphs>147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blank</vt:lpstr>
      <vt:lpstr> --   (Presentatie  start om 19.00 uur)  --Herstructurering Vlietlocatie e.o.   en Sluispolder West </vt:lpstr>
      <vt:lpstr>Inhoud presentatie</vt:lpstr>
      <vt:lpstr>Waarom Herstructurering?</vt:lpstr>
      <vt:lpstr>Gemeentelijke Structuurvisie (2012)</vt:lpstr>
      <vt:lpstr>Projectdoelen (2009-2014)</vt:lpstr>
      <vt:lpstr>Economisch revitaliseren Binnenstad</vt:lpstr>
      <vt:lpstr>Raadsbesluit 8 juli 2014</vt:lpstr>
      <vt:lpstr>Richtinggevend Kader  </vt:lpstr>
      <vt:lpstr>Stedenbouwkundig kader</vt:lpstr>
      <vt:lpstr>Sloop- en woningbouwprogramma</vt:lpstr>
      <vt:lpstr>Vlietlocatie (Begane grond)</vt:lpstr>
      <vt:lpstr>Vlietlocatie (1e etage)</vt:lpstr>
      <vt:lpstr>Impressies Vlietlocatie</vt:lpstr>
      <vt:lpstr>Vogelvlucht en impressie</vt:lpstr>
      <vt:lpstr>Planning sloopbesluiten</vt:lpstr>
      <vt:lpstr>Planning Vlietlocatie  </vt:lpstr>
      <vt:lpstr>Onderzoek voormalige RK-kerklocatie</vt:lpstr>
      <vt:lpstr>PM. Overige onderzoeken</vt:lpstr>
      <vt:lpstr>Info en vragen?</vt:lpstr>
    </vt:vector>
  </TitlesOfParts>
  <Company>Gemeente Maassluis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titeldia met alleen tekst</dc:title>
  <dc:creator>martind</dc:creator>
  <cp:lastModifiedBy>Sjaakv</cp:lastModifiedBy>
  <cp:revision>107</cp:revision>
  <dcterms:created xsi:type="dcterms:W3CDTF">2014-09-23T09:49:29Z</dcterms:created>
  <dcterms:modified xsi:type="dcterms:W3CDTF">2014-10-03T11:52:34Z</dcterms:modified>
</cp:coreProperties>
</file>