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62" r:id="rId3"/>
    <p:sldId id="312" r:id="rId4"/>
    <p:sldId id="347" r:id="rId5"/>
    <p:sldId id="344" r:id="rId6"/>
    <p:sldId id="346" r:id="rId7"/>
    <p:sldId id="350" r:id="rId8"/>
    <p:sldId id="355" r:id="rId9"/>
    <p:sldId id="353" r:id="rId10"/>
    <p:sldId id="303" r:id="rId11"/>
    <p:sldId id="356" r:id="rId12"/>
    <p:sldId id="335" r:id="rId13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30DF604-5233-46DD-BA31-76AFBD499794}">
          <p14:sldIdLst>
            <p14:sldId id="262"/>
            <p14:sldId id="312"/>
          </p14:sldIdLst>
        </p14:section>
        <p14:section name="Naamloze sectie" id="{BDE7B796-8942-4184-B988-7D4340F179DD}">
          <p14:sldIdLst>
            <p14:sldId id="347"/>
            <p14:sldId id="344"/>
            <p14:sldId id="346"/>
            <p14:sldId id="350"/>
            <p14:sldId id="355"/>
            <p14:sldId id="353"/>
          </p14:sldIdLst>
        </p14:section>
        <p14:section name="Naamloze sectie" id="{AC923074-421B-4560-AE4C-472195A4383D}">
          <p14:sldIdLst>
            <p14:sldId id="303"/>
            <p14:sldId id="356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685BA3-E01E-42B9-6436-C8AD13E8CE44}" name="Laura van Boxtel" initials="LvB" userId="S::nilabo2107@nijkerk.eu::8f5f9a0b-d22f-422a-aea0-2df1a0117f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2" autoAdjust="0"/>
    <p:restoredTop sz="75097" autoAdjust="0"/>
  </p:normalViewPr>
  <p:slideViewPr>
    <p:cSldViewPr>
      <p:cViewPr varScale="1">
        <p:scale>
          <a:sx n="50" d="100"/>
          <a:sy n="50" d="100"/>
        </p:scale>
        <p:origin x="180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22" d="100"/>
          <a:sy n="22" d="100"/>
        </p:scale>
        <p:origin x="2244" y="4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071" cy="498087"/>
          </a:xfrm>
          <a:prstGeom prst="rect">
            <a:avLst/>
          </a:prstGeom>
        </p:spPr>
        <p:txBody>
          <a:bodyPr vert="horz" lIns="92021" tIns="46011" rIns="92021" bIns="4601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1004" y="2"/>
            <a:ext cx="2945071" cy="498087"/>
          </a:xfrm>
          <a:prstGeom prst="rect">
            <a:avLst/>
          </a:prstGeom>
        </p:spPr>
        <p:txBody>
          <a:bodyPr vert="horz" lIns="92021" tIns="46011" rIns="92021" bIns="46011" rtlCol="0"/>
          <a:lstStyle>
            <a:lvl1pPr algn="r">
              <a:defRPr sz="1200"/>
            </a:lvl1pPr>
          </a:lstStyle>
          <a:p>
            <a:fld id="{6D2395B1-621E-49D2-B774-600440C41FF8}" type="datetimeFigureOut">
              <a:rPr lang="nl-NL" smtClean="0"/>
              <a:t>6-7-2023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1" tIns="46011" rIns="92021" bIns="4601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254" y="4778131"/>
            <a:ext cx="5437178" cy="3909666"/>
          </a:xfrm>
          <a:prstGeom prst="rect">
            <a:avLst/>
          </a:prstGeom>
        </p:spPr>
        <p:txBody>
          <a:bodyPr vert="horz" lIns="92021" tIns="46011" rIns="92021" bIns="46011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430139"/>
            <a:ext cx="2945071" cy="498087"/>
          </a:xfrm>
          <a:prstGeom prst="rect">
            <a:avLst/>
          </a:prstGeom>
        </p:spPr>
        <p:txBody>
          <a:bodyPr vert="horz" lIns="92021" tIns="46011" rIns="92021" bIns="4601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1004" y="9430139"/>
            <a:ext cx="2945071" cy="498087"/>
          </a:xfrm>
          <a:prstGeom prst="rect">
            <a:avLst/>
          </a:prstGeom>
        </p:spPr>
        <p:txBody>
          <a:bodyPr vert="horz" lIns="92021" tIns="46011" rIns="92021" bIns="46011" rtlCol="0" anchor="b"/>
          <a:lstStyle>
            <a:lvl1pPr algn="r">
              <a:defRPr sz="1200"/>
            </a:lvl1pPr>
          </a:lstStyle>
          <a:p>
            <a:fld id="{E64D5F4B-D3DE-483F-B7CD-F8D0083AC4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70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D5F4B-D3DE-483F-B7CD-F8D0083AC40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022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3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D5F4B-D3DE-483F-B7CD-F8D0083AC40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637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0249" y="4865430"/>
            <a:ext cx="5437178" cy="3909666"/>
          </a:xfrm>
        </p:spPr>
        <p:txBody>
          <a:bodyPr/>
          <a:lstStyle/>
          <a:p>
            <a:endParaRPr lang="nl-NL" sz="13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D5F4B-D3DE-483F-B7CD-F8D0083AC40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3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D5F4B-D3DE-483F-B7CD-F8D0083AC40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69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D5F4B-D3DE-483F-B7CD-F8D0083AC40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495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D5F4B-D3DE-483F-B7CD-F8D0083AC40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1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3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D5F4B-D3DE-483F-B7CD-F8D0083AC40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861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D5F4B-D3DE-483F-B7CD-F8D0083AC40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661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763" indent="-196763">
              <a:buFontTx/>
              <a:buChar char="-"/>
            </a:pPr>
            <a:endParaRPr lang="nl-NL" sz="13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D5F4B-D3DE-483F-B7CD-F8D0083AC40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1644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3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D5F4B-D3DE-483F-B7CD-F8D0083AC40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58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3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D5F4B-D3DE-483F-B7CD-F8D0083AC40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91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79375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500438"/>
            <a:ext cx="7416800" cy="433387"/>
          </a:xfrm>
        </p:spPr>
        <p:txBody>
          <a:bodyPr/>
          <a:lstStyle>
            <a:lvl1pPr marL="0" indent="0" algn="ctr">
              <a:buFont typeface="Arial Unicode MS" pitchFamily="34" charset="-128"/>
              <a:buNone/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84470-5F65-4167-90F7-577DBC20BA01}" type="slidenum">
              <a:rPr lang="nl-NL" altLang="nl-NL">
                <a:solidFill>
                  <a:srgbClr val="7FA0C3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7FA0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1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3A663-B904-4900-B452-54F94EED624A}" type="slidenum">
              <a:rPr lang="nl-NL" altLang="nl-NL">
                <a:solidFill>
                  <a:srgbClr val="7FA0C3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7FA0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6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13538" y="1557338"/>
            <a:ext cx="1962150" cy="42481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27088" y="1557338"/>
            <a:ext cx="5734050" cy="42481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11D4A-7A83-4610-9CAA-34A8F5348D08}" type="slidenum">
              <a:rPr lang="nl-NL" altLang="nl-NL">
                <a:solidFill>
                  <a:srgbClr val="7FA0C3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7FA0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49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56E1396-00D5-4D31-8FB3-95CA2EC084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79375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 altLang="nl-NL" noProof="0"/>
              <a:t>Klik om het opmaakprofiel te bewerken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F6150E9-5BE1-4554-BD88-C208F63CEA0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3500438"/>
            <a:ext cx="7416800" cy="433387"/>
          </a:xfrm>
        </p:spPr>
        <p:txBody>
          <a:bodyPr/>
          <a:lstStyle>
            <a:lvl1pPr marL="0" indent="0" algn="ctr">
              <a:buFont typeface="Arial Unicode MS" pitchFamily="34" charset="-128"/>
              <a:buNone/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altLang="nl-NL" noProof="0"/>
              <a:t>Klik om het opmaakprofiel van de modelondertitel te bewerken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1E08174-3635-2ABA-72B8-D22292B401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D27A3E2-0EB0-C095-10CF-B6168470E0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FF138D-8260-DD58-A9E0-C32A21BE55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30C6D-F539-2444-8A28-82242F9B1D9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02676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2D561-53B5-4EBE-9819-B430989C9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CFAC4E-330C-468E-AAEA-CAB03F459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E4BB95-C50A-B4D2-9669-3758844FA3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2DD547-034A-B5AB-2C71-5E63ADB1D2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6DA37-D647-FFEB-474A-29F2354BA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F1CE8-1519-1E46-8D32-42981836E83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85537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AA09F-EF2C-4D3E-90E6-5619CCA2C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23FC24-C4B6-41EB-A9D7-982C6ABEB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BCDC98-FEE1-0716-0A5C-12940DD1E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049F33-D83A-1D56-AC64-7B907B0AA5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3CF749-7349-27EB-30A3-8106C02B32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EB008-970D-4B45-9E3B-47F13EBD564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500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D82B9-0E4F-4F27-B98A-6ED60F58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1DA2E0-F74F-48A2-AA8C-D27C9822D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7450" y="2997200"/>
            <a:ext cx="3660775" cy="28082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B474FE-35F3-4FC3-8D49-ED713B0DD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0625" y="2997200"/>
            <a:ext cx="3662363" cy="28082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705CFD-F301-311F-F573-410EAEF7F1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01B987-DBA1-4CB9-CC19-67F8043291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1A3E4-FECE-ABB3-BB7C-2ED82047E9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D78E-58BC-884E-9967-FD0E6C58014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264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DFEF8-8321-4A9C-B77D-CCB5F08B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0D6E80-9F6E-4C4F-87EA-FADB1C11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50E5F8-256D-436F-99F8-C4C3C97B7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66FA55F-83FA-4863-A053-24CA9130E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991EE7A-2771-49BF-8775-73B3C94B8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CFE2066-18CE-C6ED-E085-D63125D398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C938E0-B3D0-9C34-E215-57B685B44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2D4166-A01F-F03F-2386-3AF3830BA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AF7F3-AC02-C24C-9365-2467474C200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27126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2530C-1050-4C76-9EBB-003CE6210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E396AE7-3E7A-173E-F697-177EA73394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751A1C-E8B7-4DEB-6C06-8ADF5BDAB9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F4C50B-3ACD-5D62-BBE0-1B629B234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27CC2-975C-1E4B-A55B-2DC8A0F0B7D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64995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11FD1E4-505A-0AFB-625B-35428A28C6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54FE86-B68C-9F71-3A8B-37F5847EB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25140E6-F66D-2602-7ABD-42F6FD52F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136BC5-DCDC-F948-B4A0-1E51D8D8061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91387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27C23-4D63-42A8-BF1A-A4FD300F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7DA3F4-C415-4E8E-B805-65EEC2F7A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22AC792-7159-434F-A9CA-D0AEB4709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6252E7-4D21-D289-1952-EBF3C8194F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BA6DC6-347F-3662-A30B-2584B1BD27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A9707-3081-2D24-28C5-5E5D80DBCF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C3F4F1-09C4-234F-852F-CC6ED55C912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5471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4197A-64AC-4F22-BD38-9B6D900A6B9C}" type="slidenum">
              <a:rPr lang="nl-NL" altLang="nl-NL">
                <a:solidFill>
                  <a:srgbClr val="7FA0C3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7FA0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39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8E5A7-B6F9-4C4D-9051-D448551A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7900C6C-2A84-473C-BE84-479690A06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5DFBBF-919E-4165-BAB6-6AF97BC0C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8FBDF0-81A7-EA0E-B682-E31CA55FF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0053A6-3FDE-DC02-842B-33137C86D9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C2C2E0-C8FC-85FB-390A-D2ABAD53D1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8F552-2ADC-C642-B3A6-947E15949CA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44677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73963-2755-4600-8422-10F209E7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9D0E770-7117-4FE2-92D1-00CBF0436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086F6B-F5D7-BF0C-D06C-2B488CF9D6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E6E1A8-9556-4F8F-AA12-DF2E4CFE17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DC4199-0D6D-2021-DA20-8F5261221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A2AEE-2C81-AF46-AC9C-CEC8860D5C9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77986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4E04761-C4AB-4371-A26B-24C97F1A7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13538" y="1557338"/>
            <a:ext cx="1962150" cy="4248150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9CA7F6-38E9-48C3-B7C8-AAFA1D244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27088" y="1557338"/>
            <a:ext cx="5734050" cy="42481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F6EA14-2919-D7AE-1564-F93B5CFA3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7EF7AE-A6D5-5F2E-49AF-1E0C57E706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B8050C-106D-713A-563F-BAADAE4329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94D84-9E57-1647-8E7A-61B48A5081F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384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821CF-81AF-4A59-AB39-C9C3F8AFAB4C}" type="slidenum">
              <a:rPr lang="nl-NL" altLang="nl-NL">
                <a:solidFill>
                  <a:srgbClr val="7FA0C3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7FA0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3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87450" y="2997200"/>
            <a:ext cx="3660775" cy="280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00625" y="2997200"/>
            <a:ext cx="3662363" cy="280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F9A19-F052-42BC-90D9-3B6C9E9413FB}" type="slidenum">
              <a:rPr lang="nl-NL" altLang="nl-NL">
                <a:solidFill>
                  <a:srgbClr val="7FA0C3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7FA0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7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67CFE-7406-4B2B-AA78-A9A9C542F6BA}" type="slidenum">
              <a:rPr lang="nl-NL" altLang="nl-NL">
                <a:solidFill>
                  <a:srgbClr val="7FA0C3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7FA0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0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F00E6-9142-4C5B-925F-ABAE2792DC3E}" type="slidenum">
              <a:rPr lang="nl-NL" altLang="nl-NL">
                <a:solidFill>
                  <a:srgbClr val="7FA0C3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7FA0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9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E8327-D6C6-4F6B-A88E-89E4E20591FA}" type="slidenum">
              <a:rPr lang="nl-NL" altLang="nl-NL">
                <a:solidFill>
                  <a:srgbClr val="7FA0C3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7FA0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4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87E2C-E4BE-4E76-8BA9-0F3A2ABA6754}" type="slidenum">
              <a:rPr lang="nl-NL" altLang="nl-NL">
                <a:solidFill>
                  <a:srgbClr val="7FA0C3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7FA0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2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838FC-549F-4858-AB6B-3133CBD98CE9}" type="slidenum">
              <a:rPr lang="nl-NL" altLang="nl-NL">
                <a:solidFill>
                  <a:srgbClr val="7FA0C3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7FA0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7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557338"/>
            <a:ext cx="7848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997200"/>
            <a:ext cx="7475538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7FA0C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43FF4-56DA-4A55-97CE-F728267F7E1C}" type="slidenum">
              <a:rPr lang="nl-NL" altLang="nl-NL">
                <a:solidFill>
                  <a:srgbClr val="7FA0C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>
              <a:solidFill>
                <a:srgbClr val="7FA0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1B48277-B5ED-3895-2B81-136707AB1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557338"/>
            <a:ext cx="7848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6067CD-CC4F-B564-F59C-92FCF08EC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997200"/>
            <a:ext cx="7475538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AD66C1B-26E6-4312-90BA-D0770B0D05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6D3C1CB-86A5-4C3C-B9E9-6F39E2C5C8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F6CC04-C29F-4B1A-9621-62EAEBCE63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8E0867A-942B-8D49-BAFB-9CE6D6A0CEC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3620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 Unicode MS" panose="020B0604020202020204" pitchFamily="34" charset="-128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endParaRPr lang="nl-NL" altLang="nl-NL" sz="40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9DF7A1-A978-4336-88EC-5DE66F9A3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584" y="1772817"/>
            <a:ext cx="7772400" cy="1656183"/>
          </a:xfrm>
        </p:spPr>
        <p:txBody>
          <a:bodyPr/>
          <a:lstStyle/>
          <a:p>
            <a:pPr algn="ctr"/>
            <a:r>
              <a:rPr lang="nl-NL" sz="3000" dirty="0">
                <a:solidFill>
                  <a:srgbClr val="002060"/>
                </a:solidFill>
              </a:rPr>
              <a:t>Beoogde opvang Asielzoekers in pand van EK te Hoevelaken</a:t>
            </a:r>
          </a:p>
          <a:p>
            <a:pPr algn="ctr"/>
            <a:endParaRPr lang="nl-NL" sz="1800" b="0" dirty="0">
              <a:solidFill>
                <a:srgbClr val="002060"/>
              </a:solidFill>
            </a:endParaRPr>
          </a:p>
          <a:p>
            <a:pPr algn="ctr"/>
            <a:r>
              <a:rPr lang="nl-NL" sz="1800" b="0" dirty="0">
                <a:solidFill>
                  <a:srgbClr val="002060"/>
                </a:solidFill>
              </a:rPr>
              <a:t>Juni 2023.</a:t>
            </a:r>
            <a:endParaRPr lang="nl-NL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38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">
            <a:extLst>
              <a:ext uri="{FF2B5EF4-FFF2-40B4-BE49-F238E27FC236}">
                <a16:creationId xmlns:a16="http://schemas.microsoft.com/office/drawing/2014/main" id="{C28D9B79-9586-41E0-ADA6-A13BFF6EFFD1}"/>
              </a:ext>
            </a:extLst>
          </p:cNvPr>
          <p:cNvSpPr txBox="1">
            <a:spLocks/>
          </p:cNvSpPr>
          <p:nvPr/>
        </p:nvSpPr>
        <p:spPr bwMode="auto">
          <a:xfrm>
            <a:off x="827584" y="1484784"/>
            <a:ext cx="7488832" cy="503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nl-NL" b="0" kern="0" dirty="0">
              <a:solidFill>
                <a:srgbClr val="002060"/>
              </a:solidFill>
            </a:endParaRPr>
          </a:p>
          <a:p>
            <a:r>
              <a:rPr lang="nl-NL" b="0" kern="0" dirty="0">
                <a:solidFill>
                  <a:srgbClr val="002060"/>
                </a:solidFill>
              </a:rPr>
              <a:t>Na definitief besluit college wordt de tijdelijke omgevingsvergunning door </a:t>
            </a:r>
            <a:r>
              <a:rPr lang="nl-NL" b="0" kern="0" dirty="0" err="1">
                <a:solidFill>
                  <a:srgbClr val="002060"/>
                </a:solidFill>
              </a:rPr>
              <a:t>Coa</a:t>
            </a:r>
            <a:r>
              <a:rPr lang="nl-NL" b="0" kern="0" dirty="0">
                <a:solidFill>
                  <a:srgbClr val="002060"/>
                </a:solidFill>
              </a:rPr>
              <a:t> aangevraagd.</a:t>
            </a:r>
          </a:p>
          <a:p>
            <a:endParaRPr lang="nl-NL" b="0" kern="0" dirty="0">
              <a:solidFill>
                <a:srgbClr val="002060"/>
              </a:solidFill>
            </a:endParaRPr>
          </a:p>
          <a:p>
            <a:r>
              <a:rPr lang="nl-NL" b="0" kern="0" dirty="0">
                <a:solidFill>
                  <a:srgbClr val="002060"/>
                </a:solidFill>
              </a:rPr>
              <a:t>Vergunningprocedure max 8 weken.</a:t>
            </a:r>
          </a:p>
          <a:p>
            <a:endParaRPr lang="nl-NL" b="0" kern="0" dirty="0">
              <a:solidFill>
                <a:srgbClr val="002060"/>
              </a:solidFill>
            </a:endParaRPr>
          </a:p>
          <a:p>
            <a:r>
              <a:rPr lang="nl-NL" b="0" kern="0" dirty="0">
                <a:solidFill>
                  <a:srgbClr val="002060"/>
                </a:solidFill>
              </a:rPr>
              <a:t>Periode om te reageren op vergunning 6 weken.</a:t>
            </a:r>
          </a:p>
          <a:p>
            <a:endParaRPr lang="nl-NL" b="0" kern="0" dirty="0">
              <a:solidFill>
                <a:srgbClr val="002060"/>
              </a:solidFill>
            </a:endParaRPr>
          </a:p>
          <a:p>
            <a:r>
              <a:rPr lang="nl-NL" b="0" kern="0" dirty="0">
                <a:solidFill>
                  <a:srgbClr val="002060"/>
                </a:solidFill>
              </a:rPr>
              <a:t>Realisatiefase (eind 2023/begin 2024).</a:t>
            </a:r>
          </a:p>
          <a:p>
            <a:endParaRPr lang="nl-NL" b="0" kern="0" dirty="0">
              <a:solidFill>
                <a:srgbClr val="002060"/>
              </a:solidFill>
            </a:endParaRPr>
          </a:p>
          <a:p>
            <a:r>
              <a:rPr lang="nl-NL" b="0" kern="0" dirty="0">
                <a:solidFill>
                  <a:srgbClr val="002060"/>
                </a:solidFill>
              </a:rPr>
              <a:t>Beheerfase (1</a:t>
            </a:r>
            <a:r>
              <a:rPr lang="nl-NL" b="0" kern="0" baseline="30000" dirty="0">
                <a:solidFill>
                  <a:srgbClr val="002060"/>
                </a:solidFill>
              </a:rPr>
              <a:t>e</a:t>
            </a:r>
            <a:r>
              <a:rPr lang="nl-NL" b="0" kern="0" dirty="0">
                <a:solidFill>
                  <a:srgbClr val="002060"/>
                </a:solidFill>
              </a:rPr>
              <a:t> kwartaal 2024).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3CA5E77-A6F0-4F63-A87D-89BB2598A496}"/>
              </a:ext>
            </a:extLst>
          </p:cNvPr>
          <p:cNvSpPr txBox="1"/>
          <p:nvPr/>
        </p:nvSpPr>
        <p:spPr>
          <a:xfrm>
            <a:off x="1259632" y="7393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</a:rPr>
              <a:t>Proces Ruimtelijke Ordening (RO)</a:t>
            </a:r>
          </a:p>
        </p:txBody>
      </p:sp>
    </p:spTree>
    <p:extLst>
      <p:ext uri="{BB962C8B-B14F-4D97-AF65-F5344CB8AC3E}">
        <p14:creationId xmlns:p14="http://schemas.microsoft.com/office/powerpoint/2010/main" val="2114203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7147B-EB33-4F79-8E70-1A40E0CD3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052512"/>
            <a:ext cx="7848600" cy="720080"/>
          </a:xfrm>
        </p:spPr>
        <p:txBody>
          <a:bodyPr/>
          <a:lstStyle/>
          <a:p>
            <a:pPr algn="ctr"/>
            <a:r>
              <a:rPr lang="nl-NL" sz="3200" b="1" dirty="0"/>
              <a:t>In </a:t>
            </a:r>
            <a:r>
              <a:rPr lang="nl-NL" dirty="0"/>
              <a:t>gesprek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B21E91-7F46-42B7-B068-1EDC9D582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388" y="1556792"/>
            <a:ext cx="7848600" cy="4248696"/>
          </a:xfrm>
        </p:spPr>
        <p:txBody>
          <a:bodyPr/>
          <a:lstStyle/>
          <a:p>
            <a:pPr marL="0" indent="0">
              <a:buNone/>
            </a:pPr>
            <a:endParaRPr lang="nl-NL" sz="1800" b="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b="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nl-NL" sz="1800" b="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76225" indent="-276225">
              <a:buNone/>
            </a:pPr>
            <a:endParaRPr lang="nl-NL" sz="18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76225" indent="-276225">
              <a:buNone/>
            </a:pPr>
            <a:endParaRPr lang="nl-NL" sz="18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76225" indent="-276225">
              <a:buNone/>
            </a:pPr>
            <a:endParaRPr lang="nl-NL" sz="18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76225" indent="-276225">
              <a:buNone/>
            </a:pPr>
            <a:endParaRPr lang="nl-NL" sz="18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76225" indent="-276225">
              <a:buNone/>
            </a:pPr>
            <a:endParaRPr lang="nl-NL" sz="18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76225" indent="-276225">
              <a:buNone/>
            </a:pPr>
            <a:endParaRPr lang="nl-NL" sz="18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76225" indent="-276225">
              <a:buNone/>
            </a:pPr>
            <a:endParaRPr lang="nl-NL" sz="18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b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7F23E46-2006-AE92-6CF4-1014A1868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492896"/>
            <a:ext cx="60198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5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1">
            <a:extLst>
              <a:ext uri="{FF2B5EF4-FFF2-40B4-BE49-F238E27FC236}">
                <a16:creationId xmlns:a16="http://schemas.microsoft.com/office/drawing/2014/main" id="{04AE54C7-3C1D-41AE-B248-37C25C2517C0}"/>
              </a:ext>
            </a:extLst>
          </p:cNvPr>
          <p:cNvSpPr txBox="1">
            <a:spLocks/>
          </p:cNvSpPr>
          <p:nvPr/>
        </p:nvSpPr>
        <p:spPr bwMode="auto">
          <a:xfrm>
            <a:off x="539552" y="1647964"/>
            <a:ext cx="8136904" cy="437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nl-NL" sz="1800" b="0" kern="0" dirty="0"/>
          </a:p>
          <a:p>
            <a:r>
              <a:rPr lang="nl-NL" sz="1800" b="0" kern="0" dirty="0">
                <a:solidFill>
                  <a:srgbClr val="002060"/>
                </a:solidFill>
              </a:rPr>
              <a:t>Luisteren naar uw vragen, zorgen en ideeën.</a:t>
            </a:r>
          </a:p>
          <a:p>
            <a:endParaRPr lang="nl-NL" sz="1800" b="0" kern="0" dirty="0">
              <a:solidFill>
                <a:srgbClr val="002060"/>
              </a:solidFill>
            </a:endParaRPr>
          </a:p>
          <a:p>
            <a:r>
              <a:rPr lang="nl-NL" sz="1800" b="0" kern="0" dirty="0">
                <a:solidFill>
                  <a:srgbClr val="002060"/>
                </a:solidFill>
              </a:rPr>
              <a:t>Wij luisteren naar uw inbrengen, zoeken naar oplossingen en nemen we mee in het definitieve besluit.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4F5FFA1-312E-4900-B69A-10E6AF67E5D3}"/>
              </a:ext>
            </a:extLst>
          </p:cNvPr>
          <p:cNvSpPr txBox="1"/>
          <p:nvPr/>
        </p:nvSpPr>
        <p:spPr>
          <a:xfrm>
            <a:off x="755576" y="112474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</a:rPr>
              <a:t>Doel van de bijeenkomst	</a:t>
            </a:r>
          </a:p>
        </p:txBody>
      </p:sp>
    </p:spTree>
    <p:extLst>
      <p:ext uri="{BB962C8B-B14F-4D97-AF65-F5344CB8AC3E}">
        <p14:creationId xmlns:p14="http://schemas.microsoft.com/office/powerpoint/2010/main" val="197901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1">
            <a:extLst>
              <a:ext uri="{FF2B5EF4-FFF2-40B4-BE49-F238E27FC236}">
                <a16:creationId xmlns:a16="http://schemas.microsoft.com/office/drawing/2014/main" id="{04AE54C7-3C1D-41AE-B248-37C25C2517C0}"/>
              </a:ext>
            </a:extLst>
          </p:cNvPr>
          <p:cNvSpPr txBox="1">
            <a:spLocks/>
          </p:cNvSpPr>
          <p:nvPr/>
        </p:nvSpPr>
        <p:spPr bwMode="auto">
          <a:xfrm>
            <a:off x="539552" y="1647964"/>
            <a:ext cx="8136904" cy="437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nl-NL" sz="1800" b="0" kern="0" dirty="0"/>
          </a:p>
          <a:p>
            <a:pPr>
              <a:buFont typeface="+mj-lt"/>
              <a:buAutoNum type="arabicPeriod"/>
            </a:pPr>
            <a:r>
              <a:rPr lang="nl-NL" sz="1800" b="0" kern="0" dirty="0">
                <a:solidFill>
                  <a:srgbClr val="002060"/>
                </a:solidFill>
              </a:rPr>
              <a:t>Doel van de bijeenkomst(en) op 12,13,14 en 15 juni.	</a:t>
            </a:r>
          </a:p>
          <a:p>
            <a:pPr>
              <a:buFont typeface="+mj-lt"/>
              <a:buAutoNum type="arabicPeriod"/>
            </a:pPr>
            <a:endParaRPr lang="nl-NL" sz="1800" b="0" kern="0" dirty="0">
              <a:solidFill>
                <a:srgbClr val="002060"/>
              </a:solidFill>
            </a:endParaRPr>
          </a:p>
          <a:p>
            <a:pPr>
              <a:buFont typeface="+mj-lt"/>
              <a:buAutoNum type="arabicPeriod"/>
            </a:pPr>
            <a:r>
              <a:rPr lang="nl-NL" sz="1800" b="0" kern="0" dirty="0">
                <a:solidFill>
                  <a:srgbClr val="002060"/>
                </a:solidFill>
              </a:rPr>
              <a:t>Toelichting op de beoogde tijdelijke opvanglocatie.</a:t>
            </a:r>
          </a:p>
          <a:p>
            <a:pPr>
              <a:buFont typeface="+mj-lt"/>
              <a:buAutoNum type="arabicPeriod"/>
            </a:pPr>
            <a:endParaRPr lang="nl-NL" sz="1800" b="0" kern="0" dirty="0">
              <a:solidFill>
                <a:srgbClr val="002060"/>
              </a:solidFill>
            </a:endParaRPr>
          </a:p>
          <a:p>
            <a:pPr>
              <a:buFont typeface="+mj-lt"/>
              <a:buAutoNum type="arabicPeriod"/>
            </a:pPr>
            <a:r>
              <a:rPr lang="nl-NL" sz="1800" b="0" kern="0" dirty="0">
                <a:solidFill>
                  <a:srgbClr val="002060"/>
                </a:solidFill>
              </a:rPr>
              <a:t>Luisteren naar en bespreken van uw ideeën en zorgen.</a:t>
            </a:r>
          </a:p>
          <a:p>
            <a:pPr>
              <a:buFont typeface="+mj-lt"/>
              <a:buAutoNum type="arabicPeriod"/>
            </a:pPr>
            <a:endParaRPr lang="nl-NL" sz="1800" b="0" kern="0" dirty="0">
              <a:solidFill>
                <a:srgbClr val="002060"/>
              </a:solidFill>
            </a:endParaRPr>
          </a:p>
          <a:p>
            <a:pPr>
              <a:buFont typeface="+mj-lt"/>
              <a:buAutoNum type="arabicPeriod"/>
            </a:pPr>
            <a:r>
              <a:rPr lang="nl-NL" sz="1800" b="0" kern="0" dirty="0">
                <a:solidFill>
                  <a:srgbClr val="002060"/>
                </a:solidFill>
              </a:rPr>
              <a:t>Vervolg.</a:t>
            </a:r>
          </a:p>
          <a:p>
            <a:pPr marL="0" indent="0">
              <a:buNone/>
            </a:pPr>
            <a:endParaRPr lang="nl-NL" sz="1800" b="0" kern="0" dirty="0">
              <a:solidFill>
                <a:srgbClr val="002060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4F5FFA1-312E-4900-B69A-10E6AF67E5D3}"/>
              </a:ext>
            </a:extLst>
          </p:cNvPr>
          <p:cNvSpPr txBox="1"/>
          <p:nvPr/>
        </p:nvSpPr>
        <p:spPr>
          <a:xfrm>
            <a:off x="755576" y="112474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</a:rPr>
              <a:t>Programma </a:t>
            </a:r>
            <a:r>
              <a:rPr lang="nl-NL" sz="2800" b="1" dirty="0" err="1">
                <a:solidFill>
                  <a:srgbClr val="002060"/>
                </a:solidFill>
              </a:rPr>
              <a:t>v.d</a:t>
            </a:r>
            <a:r>
              <a:rPr lang="nl-NL" sz="2800" b="1" dirty="0">
                <a:solidFill>
                  <a:srgbClr val="002060"/>
                </a:solidFill>
              </a:rPr>
              <a:t> bijeenkomst	</a:t>
            </a:r>
          </a:p>
        </p:txBody>
      </p:sp>
    </p:spTree>
    <p:extLst>
      <p:ext uri="{BB962C8B-B14F-4D97-AF65-F5344CB8AC3E}">
        <p14:creationId xmlns:p14="http://schemas.microsoft.com/office/powerpoint/2010/main" val="2149983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1">
            <a:extLst>
              <a:ext uri="{FF2B5EF4-FFF2-40B4-BE49-F238E27FC236}">
                <a16:creationId xmlns:a16="http://schemas.microsoft.com/office/drawing/2014/main" id="{04AE54C7-3C1D-41AE-B248-37C25C2517C0}"/>
              </a:ext>
            </a:extLst>
          </p:cNvPr>
          <p:cNvSpPr txBox="1">
            <a:spLocks/>
          </p:cNvSpPr>
          <p:nvPr/>
        </p:nvSpPr>
        <p:spPr bwMode="auto">
          <a:xfrm>
            <a:off x="503548" y="1772816"/>
            <a:ext cx="8136904" cy="41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Font typeface="+mj-lt"/>
              <a:buAutoNum type="arabicPeriod"/>
            </a:pPr>
            <a:r>
              <a:rPr lang="nl-NL" sz="1800" b="0" i="0" u="none" strike="noStrike" baseline="0" dirty="0">
                <a:solidFill>
                  <a:srgbClr val="002060"/>
                </a:solidFill>
              </a:rPr>
              <a:t>Het voornemen is om in het EK gebouw , Koninginne</a:t>
            </a:r>
            <a:r>
              <a:rPr lang="nl-NL" sz="1800" b="0" dirty="0">
                <a:solidFill>
                  <a:srgbClr val="002060"/>
                </a:solidFill>
              </a:rPr>
              <a:t>weg 1 </a:t>
            </a:r>
            <a:r>
              <a:rPr lang="nl-NL" sz="1800" b="0" i="0" u="none" strike="noStrike" baseline="0" dirty="0">
                <a:solidFill>
                  <a:srgbClr val="002060"/>
                </a:solidFill>
              </a:rPr>
              <a:t>een noodopvang te realiseren.</a:t>
            </a:r>
          </a:p>
          <a:p>
            <a:pPr algn="l">
              <a:buFont typeface="+mj-lt"/>
              <a:buAutoNum type="arabicPeriod"/>
            </a:pPr>
            <a:endParaRPr lang="nl-NL" sz="1800" b="0" dirty="0">
              <a:solidFill>
                <a:srgbClr val="002060"/>
              </a:solidFill>
            </a:endParaRPr>
          </a:p>
          <a:p>
            <a:pPr algn="l">
              <a:buFont typeface="+mj-lt"/>
              <a:buAutoNum type="arabicPeriod"/>
            </a:pPr>
            <a:r>
              <a:rPr lang="nl-NL" sz="1800" b="0" i="0" u="none" strike="noStrike" baseline="0" dirty="0">
                <a:solidFill>
                  <a:srgbClr val="002060"/>
                </a:solidFill>
              </a:rPr>
              <a:t>Daarbij is het uitgangspunt van het college</a:t>
            </a:r>
            <a:r>
              <a:rPr lang="nl-NL" sz="1800" i="0" u="none" strike="noStrike" baseline="0" dirty="0">
                <a:solidFill>
                  <a:srgbClr val="002060"/>
                </a:solidFill>
              </a:rPr>
              <a:t> Menswaardig </a:t>
            </a:r>
            <a:r>
              <a:rPr lang="nl-NL" sz="1800" b="0" i="0" u="none" strike="noStrike" baseline="0" dirty="0">
                <a:solidFill>
                  <a:srgbClr val="002060"/>
                </a:solidFill>
              </a:rPr>
              <a:t>en </a:t>
            </a:r>
            <a:r>
              <a:rPr lang="nl-NL" sz="1800" i="0" u="none" strike="noStrike" baseline="0" dirty="0">
                <a:solidFill>
                  <a:srgbClr val="002060"/>
                </a:solidFill>
              </a:rPr>
              <a:t>Kwalitatieve goede opvang.</a:t>
            </a:r>
          </a:p>
          <a:p>
            <a:pPr algn="l">
              <a:buFont typeface="+mj-lt"/>
              <a:buAutoNum type="arabicPeriod"/>
            </a:pPr>
            <a:endParaRPr lang="nl-NL" sz="1800" dirty="0">
              <a:solidFill>
                <a:srgbClr val="002060"/>
              </a:solidFill>
            </a:endParaRPr>
          </a:p>
          <a:p>
            <a:pPr algn="l">
              <a:buFont typeface="+mj-lt"/>
              <a:buAutoNum type="arabicPeriod"/>
            </a:pPr>
            <a:r>
              <a:rPr lang="nl-NL" sz="1800" b="0" i="0" u="none" strike="noStrike" baseline="0" dirty="0">
                <a:solidFill>
                  <a:srgbClr val="002060"/>
                </a:solidFill>
              </a:rPr>
              <a:t>Het EK gebouw is met haar ruimten en omvang uitermate geschikt om dit te realiseren.</a:t>
            </a:r>
          </a:p>
          <a:p>
            <a:pPr algn="l">
              <a:buFont typeface="+mj-lt"/>
              <a:buAutoNum type="arabicPeriod"/>
            </a:pPr>
            <a:endParaRPr lang="nl-NL" sz="1800" b="0" i="0" u="none" strike="noStrike" baseline="0" dirty="0">
              <a:solidFill>
                <a:srgbClr val="002060"/>
              </a:solidFill>
            </a:endParaRPr>
          </a:p>
          <a:p>
            <a:pPr algn="l">
              <a:buFont typeface="+mj-lt"/>
              <a:buAutoNum type="arabicPeriod"/>
            </a:pPr>
            <a:endParaRPr lang="nl-NL" sz="1800" b="0" dirty="0">
              <a:solidFill>
                <a:srgbClr val="002060"/>
              </a:solidFill>
            </a:endParaRPr>
          </a:p>
          <a:p>
            <a:pPr algn="l"/>
            <a:endParaRPr lang="nl-NL" sz="18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endParaRPr lang="nl-NL" sz="18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endParaRPr lang="nl-NL" sz="18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endParaRPr lang="nl-NL" sz="18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endParaRPr lang="nl-NL" sz="18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endParaRPr lang="nl-NL" sz="18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nl-NL" sz="18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4F5FFA1-312E-4900-B69A-10E6AF67E5D3}"/>
              </a:ext>
            </a:extLst>
          </p:cNvPr>
          <p:cNvSpPr txBox="1"/>
          <p:nvPr/>
        </p:nvSpPr>
        <p:spPr>
          <a:xfrm>
            <a:off x="755576" y="112474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</a:rPr>
              <a:t> De noodopvang </a:t>
            </a:r>
            <a:r>
              <a:rPr lang="nl-NL" sz="28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6873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1">
            <a:extLst>
              <a:ext uri="{FF2B5EF4-FFF2-40B4-BE49-F238E27FC236}">
                <a16:creationId xmlns:a16="http://schemas.microsoft.com/office/drawing/2014/main" id="{04AE54C7-3C1D-41AE-B248-37C25C2517C0}"/>
              </a:ext>
            </a:extLst>
          </p:cNvPr>
          <p:cNvSpPr txBox="1">
            <a:spLocks/>
          </p:cNvSpPr>
          <p:nvPr/>
        </p:nvSpPr>
        <p:spPr bwMode="auto">
          <a:xfrm>
            <a:off x="503548" y="1772816"/>
            <a:ext cx="8136904" cy="41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18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      </a:t>
            </a:r>
          </a:p>
          <a:p>
            <a:pPr marL="0" indent="0">
              <a:buNone/>
            </a:pPr>
            <a:r>
              <a:rPr lang="nl-NL" sz="18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1.  Mix van bewoners</a:t>
            </a:r>
          </a:p>
          <a:p>
            <a:pPr marL="758825" indent="-758825">
              <a:buNone/>
            </a:pPr>
            <a:r>
              <a:rPr lang="nl-NL" sz="18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     -    	</a:t>
            </a:r>
            <a:r>
              <a:rPr lang="nl-NL" sz="16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Er zullen geen AMV-</a:t>
            </a:r>
            <a:r>
              <a:rPr lang="nl-NL" sz="1600" b="0" kern="0" dirty="0" err="1">
                <a:solidFill>
                  <a:srgbClr val="002060"/>
                </a:solidFill>
                <a:highlight>
                  <a:srgbClr val="FFFFFF"/>
                </a:highlight>
              </a:rPr>
              <a:t>ers</a:t>
            </a:r>
            <a:r>
              <a:rPr lang="nl-NL" sz="16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 (alleenreizende minderjarige vreemdelingen) en veilige-</a:t>
            </a:r>
            <a:r>
              <a:rPr lang="nl-NL" sz="1600" b="0" kern="0" dirty="0" err="1">
                <a:solidFill>
                  <a:srgbClr val="002060"/>
                </a:solidFill>
                <a:highlight>
                  <a:srgbClr val="FFFFFF"/>
                </a:highlight>
              </a:rPr>
              <a:t>landers</a:t>
            </a:r>
            <a:r>
              <a:rPr lang="nl-NL" sz="16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 worden opgevangen in deze noodopvang.</a:t>
            </a:r>
          </a:p>
          <a:p>
            <a:pPr marL="758825" indent="-758825">
              <a:buNone/>
            </a:pPr>
            <a:r>
              <a:rPr lang="nl-NL" sz="16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      -    	Het COA spant zich in om bewoners die een verblijfsvergunning ontvangen te koppelen aan de gemeente Nijkerk of in de regio rondom Nijkerk.</a:t>
            </a:r>
          </a:p>
          <a:p>
            <a:pPr marL="758825" indent="-758825">
              <a:buNone/>
            </a:pPr>
            <a:r>
              <a:rPr lang="nl-NL" sz="16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      </a:t>
            </a:r>
          </a:p>
          <a:p>
            <a:pPr marL="758825" indent="-758825">
              <a:buNone/>
            </a:pPr>
            <a:endParaRPr lang="nl-NL" sz="18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4F5FFA1-312E-4900-B69A-10E6AF67E5D3}"/>
              </a:ext>
            </a:extLst>
          </p:cNvPr>
          <p:cNvSpPr txBox="1"/>
          <p:nvPr/>
        </p:nvSpPr>
        <p:spPr>
          <a:xfrm>
            <a:off x="755576" y="112474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</a:rPr>
              <a:t>De 350 bewoners voor 2.5 jaar</a:t>
            </a:r>
            <a:r>
              <a:rPr lang="nl-NL" sz="28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9634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1">
            <a:extLst>
              <a:ext uri="{FF2B5EF4-FFF2-40B4-BE49-F238E27FC236}">
                <a16:creationId xmlns:a16="http://schemas.microsoft.com/office/drawing/2014/main" id="{04AE54C7-3C1D-41AE-B248-37C25C2517C0}"/>
              </a:ext>
            </a:extLst>
          </p:cNvPr>
          <p:cNvSpPr txBox="1">
            <a:spLocks/>
          </p:cNvSpPr>
          <p:nvPr/>
        </p:nvSpPr>
        <p:spPr bwMode="auto">
          <a:xfrm>
            <a:off x="503548" y="1772816"/>
            <a:ext cx="8136904" cy="41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18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1.  Dagbesteding</a:t>
            </a:r>
          </a:p>
          <a:p>
            <a:pPr marL="758825" indent="-749300">
              <a:buNone/>
            </a:pPr>
            <a:r>
              <a:rPr lang="nl-NL" sz="18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     -    	</a:t>
            </a:r>
            <a:r>
              <a:rPr lang="nl-NL" sz="16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asielzoekers die mogen werken willen we ook aan werk helpen</a:t>
            </a:r>
            <a:endParaRPr lang="nl-NL" sz="1600" b="0" kern="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marL="758825" indent="-749300">
              <a:buNone/>
            </a:pPr>
            <a:r>
              <a:rPr lang="nl-NL" sz="16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      -    	leerplichtigen gaan naar school</a:t>
            </a:r>
            <a:endParaRPr lang="nl-NL" sz="1600" b="0" kern="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marL="758825" indent="-749300">
              <a:buNone/>
            </a:pPr>
            <a:r>
              <a:rPr lang="nl-NL" sz="1600" b="0" kern="0" dirty="0">
                <a:solidFill>
                  <a:srgbClr val="002060"/>
                </a:solidFill>
              </a:rPr>
              <a:t>      -	bewoners gaan zelf koken en boodschappen doen.</a:t>
            </a:r>
          </a:p>
          <a:p>
            <a:pPr marL="758825" indent="-749300">
              <a:buNone/>
            </a:pPr>
            <a:r>
              <a:rPr lang="nl-NL" sz="16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	</a:t>
            </a:r>
            <a:r>
              <a:rPr lang="nl-NL" sz="1600" b="0" kern="0" dirty="0" err="1">
                <a:solidFill>
                  <a:srgbClr val="002060"/>
                </a:solidFill>
                <a:highlight>
                  <a:srgbClr val="FFFFFF"/>
                </a:highlight>
              </a:rPr>
              <a:t>Meedoenbalie</a:t>
            </a:r>
            <a:r>
              <a:rPr lang="nl-NL" sz="16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 om i.s.m. Hoevelaken vrijwilligersactiviteiten op te zetten</a:t>
            </a:r>
          </a:p>
          <a:p>
            <a:pPr marL="0" indent="0">
              <a:buNone/>
            </a:pPr>
            <a:r>
              <a:rPr lang="nl-NL" sz="16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		</a:t>
            </a:r>
            <a:endParaRPr lang="nl-NL" sz="18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pPr marL="357188" indent="-357188">
              <a:buAutoNum type="arabicPeriod" startAt="2"/>
            </a:pPr>
            <a:r>
              <a:rPr lang="nl-NL" sz="18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Aanwezigheid van het COA</a:t>
            </a:r>
          </a:p>
          <a:p>
            <a:pPr marL="801688" indent="-487363">
              <a:buNone/>
            </a:pPr>
            <a:r>
              <a:rPr lang="nl-NL" sz="18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-      fu</a:t>
            </a:r>
            <a:r>
              <a:rPr lang="nl-NL" sz="16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lltime een locatiemanager – ook uw aanspreekpunt als bewoners.</a:t>
            </a:r>
          </a:p>
          <a:p>
            <a:pPr marL="0" indent="0">
              <a:buNone/>
            </a:pPr>
            <a:r>
              <a:rPr lang="nl-NL" sz="16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     -       toegang tot medische zorg regelt het COA. Dat geldt ook voor psychische zorg.</a:t>
            </a:r>
          </a:p>
          <a:p>
            <a:pPr marL="0" indent="0">
              <a:buNone/>
            </a:pPr>
            <a:r>
              <a:rPr lang="nl-NL" sz="16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     -       politiekamer in het gebouw.</a:t>
            </a:r>
          </a:p>
          <a:p>
            <a:pPr marL="714375" indent="-703263">
              <a:buNone/>
            </a:pPr>
            <a:r>
              <a:rPr lang="nl-NL" sz="16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     -       Zorg- en hulpmogelijkheden voor kinderen zijn in de opvangcentra grotendeels  gelijk aan die voor andere kinderen in Nederland.</a:t>
            </a:r>
          </a:p>
          <a:p>
            <a:pPr marL="714375" indent="-703263">
              <a:buNone/>
            </a:pPr>
            <a:endParaRPr lang="nl-NL" sz="16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pPr marL="714375" indent="-703263">
              <a:buNone/>
            </a:pPr>
            <a:endParaRPr lang="nl-NL" sz="16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endParaRPr lang="nl-NL" sz="18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nl-NL" sz="18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4F5FFA1-312E-4900-B69A-10E6AF67E5D3}"/>
              </a:ext>
            </a:extLst>
          </p:cNvPr>
          <p:cNvSpPr txBox="1"/>
          <p:nvPr/>
        </p:nvSpPr>
        <p:spPr>
          <a:xfrm>
            <a:off x="755576" y="112474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3059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1">
            <a:extLst>
              <a:ext uri="{FF2B5EF4-FFF2-40B4-BE49-F238E27FC236}">
                <a16:creationId xmlns:a16="http://schemas.microsoft.com/office/drawing/2014/main" id="{04AE54C7-3C1D-41AE-B248-37C25C2517C0}"/>
              </a:ext>
            </a:extLst>
          </p:cNvPr>
          <p:cNvSpPr txBox="1">
            <a:spLocks/>
          </p:cNvSpPr>
          <p:nvPr/>
        </p:nvSpPr>
        <p:spPr bwMode="auto">
          <a:xfrm>
            <a:off x="503548" y="1772816"/>
            <a:ext cx="8136904" cy="41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18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      </a:t>
            </a:r>
          </a:p>
          <a:p>
            <a:pPr marL="0" indent="0">
              <a:buNone/>
            </a:pPr>
            <a:r>
              <a:rPr lang="nl-NL" sz="18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1.  Veiligheid fysiek</a:t>
            </a:r>
          </a:p>
          <a:p>
            <a:pPr marL="758825" indent="-749300">
              <a:buNone/>
            </a:pPr>
            <a:r>
              <a:rPr lang="nl-NL" sz="18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     -    	extra BOA capaciteit specifiek voor de noodopvanglocatie.</a:t>
            </a:r>
            <a:endParaRPr lang="nl-NL" sz="1800" b="0" kern="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marL="758825" indent="-749300">
              <a:buNone/>
            </a:pPr>
            <a:r>
              <a:rPr lang="nl-NL" sz="18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      -    	meer toezicht rond  station Hoevelaken.</a:t>
            </a:r>
            <a:endParaRPr lang="nl-NL" sz="1800" b="0" kern="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marL="758825" indent="-749300">
              <a:buNone/>
            </a:pPr>
            <a:r>
              <a:rPr lang="nl-NL" sz="1800" b="0" kern="0" dirty="0">
                <a:solidFill>
                  <a:srgbClr val="002060"/>
                </a:solidFill>
              </a:rPr>
              <a:t>      -	Meldteam schade en afval.</a:t>
            </a:r>
          </a:p>
          <a:p>
            <a:pPr marL="758825" indent="-749300">
              <a:buNone/>
            </a:pPr>
            <a:r>
              <a:rPr lang="nl-NL" sz="16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	</a:t>
            </a:r>
          </a:p>
          <a:p>
            <a:pPr marL="758825" indent="-749300">
              <a:buNone/>
            </a:pPr>
            <a:r>
              <a:rPr lang="nl-NL" sz="16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		</a:t>
            </a:r>
            <a:endParaRPr lang="nl-NL" sz="18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pPr marL="357188" indent="-357188">
              <a:buAutoNum type="arabicPeriod" startAt="2"/>
            </a:pPr>
            <a:r>
              <a:rPr lang="nl-NL" sz="18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Veiligheid overlegstructuren</a:t>
            </a:r>
          </a:p>
          <a:p>
            <a:pPr marL="801688" indent="-487363">
              <a:buNone/>
            </a:pPr>
            <a:r>
              <a:rPr lang="nl-NL" sz="18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-      Verantwoordelijkheden.</a:t>
            </a:r>
            <a:endParaRPr lang="nl-NL" sz="16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nl-NL" sz="16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     </a:t>
            </a:r>
            <a:r>
              <a:rPr lang="nl-NL" sz="18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-       Periodiek overleg gemeente, politie, coördinator </a:t>
            </a:r>
            <a:r>
              <a:rPr lang="nl-NL" sz="1800" b="0" kern="0" dirty="0" err="1">
                <a:solidFill>
                  <a:srgbClr val="002060"/>
                </a:solidFill>
                <a:highlight>
                  <a:srgbClr val="FFFFFF"/>
                </a:highlight>
              </a:rPr>
              <a:t>BOA’s</a:t>
            </a:r>
            <a:r>
              <a:rPr lang="nl-NL" sz="18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 en COA</a:t>
            </a:r>
          </a:p>
          <a:p>
            <a:pPr marL="714375" indent="-703263">
              <a:buNone/>
            </a:pPr>
            <a:r>
              <a:rPr lang="nl-NL" sz="18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     -      Politie spreekuur op locatie</a:t>
            </a:r>
          </a:p>
          <a:p>
            <a:endParaRPr lang="nl-NL" sz="18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nl-NL" sz="18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4F5FFA1-312E-4900-B69A-10E6AF67E5D3}"/>
              </a:ext>
            </a:extLst>
          </p:cNvPr>
          <p:cNvSpPr txBox="1"/>
          <p:nvPr/>
        </p:nvSpPr>
        <p:spPr>
          <a:xfrm>
            <a:off x="755576" y="112474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791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1">
            <a:extLst>
              <a:ext uri="{FF2B5EF4-FFF2-40B4-BE49-F238E27FC236}">
                <a16:creationId xmlns:a16="http://schemas.microsoft.com/office/drawing/2014/main" id="{04AE54C7-3C1D-41AE-B248-37C25C2517C0}"/>
              </a:ext>
            </a:extLst>
          </p:cNvPr>
          <p:cNvSpPr txBox="1">
            <a:spLocks/>
          </p:cNvSpPr>
          <p:nvPr/>
        </p:nvSpPr>
        <p:spPr bwMode="auto">
          <a:xfrm>
            <a:off x="503548" y="1772816"/>
            <a:ext cx="8136904" cy="41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18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      </a:t>
            </a:r>
          </a:p>
          <a:p>
            <a:pPr marL="0" indent="0">
              <a:buNone/>
            </a:pPr>
            <a:r>
              <a:rPr lang="nl-NL" sz="18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1.  Maandelijks overleg met winkeliers en ondernemers.</a:t>
            </a:r>
          </a:p>
          <a:p>
            <a:pPr marL="758825" indent="-749300">
              <a:buNone/>
            </a:pPr>
            <a:r>
              <a:rPr lang="nl-NL" sz="16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	</a:t>
            </a:r>
            <a:endParaRPr lang="nl-NL" sz="18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pPr marL="357188" indent="-357188">
              <a:buAutoNum type="arabicPeriod" startAt="2"/>
            </a:pPr>
            <a:r>
              <a:rPr lang="nl-NL" sz="18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Regulier overleg tussen klankbordgroep (groep van bewoners)  met het COA/Gemeente. </a:t>
            </a:r>
          </a:p>
          <a:p>
            <a:pPr marL="357188" indent="-357188">
              <a:buAutoNum type="arabicPeriod" startAt="2"/>
            </a:pPr>
            <a:endParaRPr lang="nl-NL" sz="18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pPr marL="357188" indent="-357188">
              <a:buAutoNum type="arabicPeriod" startAt="3"/>
            </a:pPr>
            <a:r>
              <a:rPr lang="nl-NL" sz="1800" b="0" dirty="0">
                <a:solidFill>
                  <a:srgbClr val="002060"/>
                </a:solidFill>
              </a:rPr>
              <a:t>In de realisatie- en beheerfase een bewonersgroep betrekken die blijft adviseren over diverse onderwerpen.</a:t>
            </a:r>
          </a:p>
          <a:p>
            <a:pPr marL="357188" indent="-357188">
              <a:buAutoNum type="arabicPeriod" startAt="3"/>
            </a:pPr>
            <a:endParaRPr lang="nl-NL" sz="18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pPr marL="357188" indent="-357188">
              <a:buAutoNum type="arabicPeriod" startAt="3"/>
            </a:pPr>
            <a:r>
              <a:rPr lang="nl-NL" sz="1800" b="0" kern="0" dirty="0">
                <a:solidFill>
                  <a:srgbClr val="002060"/>
                </a:solidFill>
                <a:highlight>
                  <a:srgbClr val="FFFFFF"/>
                </a:highlight>
              </a:rPr>
              <a:t>Vast aanspreekpunt van de gemeente gedurende de realisatiefase en eerste periode van ingebruikname. </a:t>
            </a:r>
          </a:p>
          <a:p>
            <a:pPr marL="357188" indent="-357188">
              <a:buAutoNum type="arabicPeriod" startAt="2"/>
            </a:pPr>
            <a:endParaRPr lang="nl-NL" sz="18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pPr marL="357188" indent="-357188">
              <a:buAutoNum type="arabicPeriod" startAt="2"/>
            </a:pPr>
            <a:endParaRPr lang="nl-NL" sz="18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pPr marL="801688" indent="-487363">
              <a:buNone/>
            </a:pPr>
            <a:endParaRPr lang="nl-NL" sz="18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nl-NL" sz="1800" b="0" kern="0" dirty="0">
              <a:solidFill>
                <a:srgbClr val="002060"/>
              </a:solidFill>
              <a:highlight>
                <a:srgbClr val="FFFFFF"/>
              </a:highlight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4F5FFA1-312E-4900-B69A-10E6AF67E5D3}"/>
              </a:ext>
            </a:extLst>
          </p:cNvPr>
          <p:cNvSpPr txBox="1"/>
          <p:nvPr/>
        </p:nvSpPr>
        <p:spPr>
          <a:xfrm>
            <a:off x="755576" y="112474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</a:rPr>
              <a:t>Blijven samenwerken aan een goede opvang</a:t>
            </a:r>
            <a:r>
              <a:rPr lang="nl-NL" sz="28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5363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">
            <a:extLst>
              <a:ext uri="{FF2B5EF4-FFF2-40B4-BE49-F238E27FC236}">
                <a16:creationId xmlns:a16="http://schemas.microsoft.com/office/drawing/2014/main" id="{C28D9B79-9586-41E0-ADA6-A13BFF6EFFD1}"/>
              </a:ext>
            </a:extLst>
          </p:cNvPr>
          <p:cNvSpPr txBox="1">
            <a:spLocks/>
          </p:cNvSpPr>
          <p:nvPr/>
        </p:nvSpPr>
        <p:spPr bwMode="auto">
          <a:xfrm>
            <a:off x="755576" y="1484784"/>
            <a:ext cx="7488832" cy="503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nl-NL" sz="1800" u="sng" kern="0" dirty="0"/>
          </a:p>
          <a:p>
            <a:r>
              <a:rPr lang="nl-NL" sz="1800" b="0" kern="0" dirty="0">
                <a:solidFill>
                  <a:schemeClr val="accent2"/>
                </a:solidFill>
              </a:rPr>
              <a:t>Dinsdag 16 mei ontwerp- besluit college</a:t>
            </a:r>
          </a:p>
          <a:p>
            <a:r>
              <a:rPr lang="nl-NL" sz="1800" b="0" kern="0" dirty="0">
                <a:solidFill>
                  <a:schemeClr val="accent2"/>
                </a:solidFill>
              </a:rPr>
              <a:t>Woensdag 17 mei informatie pers, brieven bewoners e.d. </a:t>
            </a:r>
          </a:p>
          <a:p>
            <a:r>
              <a:rPr lang="nl-NL" sz="1800" b="0" kern="0" dirty="0">
                <a:solidFill>
                  <a:schemeClr val="accent2"/>
                </a:solidFill>
              </a:rPr>
              <a:t>Dialoogsessies 12,13, 14 juni en 15 juni (Hartje Hoevelaken).</a:t>
            </a:r>
          </a:p>
          <a:p>
            <a:r>
              <a:rPr lang="nl-NL" sz="1800" b="0" kern="0" dirty="0">
                <a:solidFill>
                  <a:srgbClr val="002060"/>
                </a:solidFill>
              </a:rPr>
              <a:t>Verwachting voor het zomerreces een voorgenomen besluit college.*</a:t>
            </a:r>
          </a:p>
          <a:p>
            <a:r>
              <a:rPr lang="nl-NL" sz="1800" b="0" kern="0" dirty="0">
                <a:solidFill>
                  <a:srgbClr val="002060"/>
                </a:solidFill>
              </a:rPr>
              <a:t>Na het zomerreces de raadsbehandeling. De raad kan wensen en bedenkingen inbrengen (Gemeentewet artikel 169 lid 4) </a:t>
            </a:r>
          </a:p>
          <a:p>
            <a:r>
              <a:rPr lang="nl-NL" sz="1800" b="0" kern="0" dirty="0">
                <a:solidFill>
                  <a:srgbClr val="002060"/>
                </a:solidFill>
              </a:rPr>
              <a:t>Aansluitend definitief besluit college.</a:t>
            </a:r>
          </a:p>
          <a:p>
            <a:r>
              <a:rPr lang="nl-NL" sz="1800" b="0" kern="0" dirty="0">
                <a:solidFill>
                  <a:srgbClr val="002060"/>
                </a:solidFill>
              </a:rPr>
              <a:t>Ondertekenen bestuursovereenkomst en nadere uitwerking van aanvullende afspraken tussen COA en Gemeente. </a:t>
            </a:r>
          </a:p>
          <a:p>
            <a:r>
              <a:rPr lang="nl-NL" sz="1800" b="0" kern="0" dirty="0">
                <a:solidFill>
                  <a:srgbClr val="002060"/>
                </a:solidFill>
              </a:rPr>
              <a:t>Raad zal na definitieve besluitvorming door college worden geïnformeerd via RIB over </a:t>
            </a:r>
            <a:r>
              <a:rPr lang="nl-NL" sz="1800" b="0" kern="0" dirty="0" err="1">
                <a:solidFill>
                  <a:srgbClr val="002060"/>
                </a:solidFill>
              </a:rPr>
              <a:t>svz</a:t>
            </a:r>
            <a:r>
              <a:rPr lang="nl-NL" sz="1800" b="0" kern="0" dirty="0">
                <a:solidFill>
                  <a:srgbClr val="002060"/>
                </a:solidFill>
              </a:rPr>
              <a:t> realisatiefase en beheerfase. </a:t>
            </a:r>
          </a:p>
          <a:p>
            <a:endParaRPr lang="nl-NL" sz="1800" b="0" kern="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sz="1800" b="0" u="sng" kern="0" dirty="0">
                <a:solidFill>
                  <a:srgbClr val="002060"/>
                </a:solidFill>
              </a:rPr>
              <a:t>Disclaimer * ondertussen is de planning eind september.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3CA5E77-A6F0-4F63-A87D-89BB2598A496}"/>
              </a:ext>
            </a:extLst>
          </p:cNvPr>
          <p:cNvSpPr txBox="1"/>
          <p:nvPr/>
        </p:nvSpPr>
        <p:spPr>
          <a:xfrm>
            <a:off x="1259632" y="7647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</a:rPr>
              <a:t>Vervolg bestuurlijk proces</a:t>
            </a:r>
          </a:p>
        </p:txBody>
      </p:sp>
    </p:spTree>
    <p:extLst>
      <p:ext uri="{BB962C8B-B14F-4D97-AF65-F5344CB8AC3E}">
        <p14:creationId xmlns:p14="http://schemas.microsoft.com/office/powerpoint/2010/main" val="2552933742"/>
      </p:ext>
    </p:extLst>
  </p:cSld>
  <p:clrMapOvr>
    <a:masterClrMapping/>
  </p:clrMapOvr>
</p:sld>
</file>

<file path=ppt/theme/theme1.xml><?xml version="1.0" encoding="utf-8"?>
<a:theme xmlns:a="http://schemas.openxmlformats.org/drawingml/2006/main" name="Gemeente Nijkerk PowerPoint">
  <a:themeElements>
    <a:clrScheme name="Gemeente Nijkerk PowerPoint 1">
      <a:dk1>
        <a:srgbClr val="7FA0C3"/>
      </a:dk1>
      <a:lt1>
        <a:srgbClr val="A2A29B"/>
      </a:lt1>
      <a:dk2>
        <a:srgbClr val="2D4A6D"/>
      </a:dk2>
      <a:lt2>
        <a:srgbClr val="349B4B"/>
      </a:lt2>
      <a:accent1>
        <a:srgbClr val="009DE0"/>
      </a:accent1>
      <a:accent2>
        <a:srgbClr val="9DBF3B"/>
      </a:accent2>
      <a:accent3>
        <a:srgbClr val="CECECB"/>
      </a:accent3>
      <a:accent4>
        <a:srgbClr val="6C88A6"/>
      </a:accent4>
      <a:accent5>
        <a:srgbClr val="AACCED"/>
      </a:accent5>
      <a:accent6>
        <a:srgbClr val="8EAD35"/>
      </a:accent6>
      <a:hlink>
        <a:srgbClr val="ADD6F5"/>
      </a:hlink>
      <a:folHlink>
        <a:srgbClr val="B6351B"/>
      </a:folHlink>
    </a:clrScheme>
    <a:fontScheme name="Gemeente Nijkerk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meente Nijkerk PowerPoint 1">
        <a:dk1>
          <a:srgbClr val="7FA0C3"/>
        </a:dk1>
        <a:lt1>
          <a:srgbClr val="A2A29B"/>
        </a:lt1>
        <a:dk2>
          <a:srgbClr val="2D4A6D"/>
        </a:dk2>
        <a:lt2>
          <a:srgbClr val="349B4B"/>
        </a:lt2>
        <a:accent1>
          <a:srgbClr val="009DE0"/>
        </a:accent1>
        <a:accent2>
          <a:srgbClr val="9DBF3B"/>
        </a:accent2>
        <a:accent3>
          <a:srgbClr val="CECECB"/>
        </a:accent3>
        <a:accent4>
          <a:srgbClr val="6C88A6"/>
        </a:accent4>
        <a:accent5>
          <a:srgbClr val="AACCED"/>
        </a:accent5>
        <a:accent6>
          <a:srgbClr val="8EAD35"/>
        </a:accent6>
        <a:hlink>
          <a:srgbClr val="ADD6F5"/>
        </a:hlink>
        <a:folHlink>
          <a:srgbClr val="B635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model met foto ">
  <a:themeElements>
    <a:clrScheme name="Titelmodel met foto  1">
      <a:dk1>
        <a:srgbClr val="7FA0C3"/>
      </a:dk1>
      <a:lt1>
        <a:srgbClr val="A2A29B"/>
      </a:lt1>
      <a:dk2>
        <a:srgbClr val="2D4A6D"/>
      </a:dk2>
      <a:lt2>
        <a:srgbClr val="349B4B"/>
      </a:lt2>
      <a:accent1>
        <a:srgbClr val="009DE0"/>
      </a:accent1>
      <a:accent2>
        <a:srgbClr val="9DBF3B"/>
      </a:accent2>
      <a:accent3>
        <a:srgbClr val="CECECB"/>
      </a:accent3>
      <a:accent4>
        <a:srgbClr val="6C88A6"/>
      </a:accent4>
      <a:accent5>
        <a:srgbClr val="AACCED"/>
      </a:accent5>
      <a:accent6>
        <a:srgbClr val="8EAD35"/>
      </a:accent6>
      <a:hlink>
        <a:srgbClr val="ADD6F5"/>
      </a:hlink>
      <a:folHlink>
        <a:srgbClr val="B6351B"/>
      </a:folHlink>
    </a:clrScheme>
    <a:fontScheme name="Titelmodel met foto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itelmodel met foto  1">
        <a:dk1>
          <a:srgbClr val="7FA0C3"/>
        </a:dk1>
        <a:lt1>
          <a:srgbClr val="A2A29B"/>
        </a:lt1>
        <a:dk2>
          <a:srgbClr val="2D4A6D"/>
        </a:dk2>
        <a:lt2>
          <a:srgbClr val="349B4B"/>
        </a:lt2>
        <a:accent1>
          <a:srgbClr val="009DE0"/>
        </a:accent1>
        <a:accent2>
          <a:srgbClr val="9DBF3B"/>
        </a:accent2>
        <a:accent3>
          <a:srgbClr val="CECECB"/>
        </a:accent3>
        <a:accent4>
          <a:srgbClr val="6C88A6"/>
        </a:accent4>
        <a:accent5>
          <a:srgbClr val="AACCED"/>
        </a:accent5>
        <a:accent6>
          <a:srgbClr val="8EAD35"/>
        </a:accent6>
        <a:hlink>
          <a:srgbClr val="ADD6F5"/>
        </a:hlink>
        <a:folHlink>
          <a:srgbClr val="B635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3711</TotalTime>
  <Words>595</Words>
  <Application>Microsoft Office PowerPoint</Application>
  <PresentationFormat>Diavoorstelling (4:3)</PresentationFormat>
  <Paragraphs>117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Arial Unicode MS</vt:lpstr>
      <vt:lpstr>Calibri</vt:lpstr>
      <vt:lpstr>Gemeente Nijkerk PowerPoint</vt:lpstr>
      <vt:lpstr>Titelmodel met foto </vt:lpstr>
      <vt:lpstr>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 gesprek </vt:lpstr>
    </vt:vector>
  </TitlesOfParts>
  <Company>Gemeente Nijkerk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Arry Beens  projectleider gemeente Nijkerk  Barry Groenewoud Drong advies</dc:title>
  <dc:creator>Arry Beens</dc:creator>
  <cp:lastModifiedBy>Maarten Kroon</cp:lastModifiedBy>
  <cp:revision>160</cp:revision>
  <cp:lastPrinted>2023-06-12T11:04:47Z</cp:lastPrinted>
  <dcterms:created xsi:type="dcterms:W3CDTF">2017-02-21T15:54:36Z</dcterms:created>
  <dcterms:modified xsi:type="dcterms:W3CDTF">2023-07-06T06:25:31Z</dcterms:modified>
</cp:coreProperties>
</file>