
<file path=[Content_Types].xml><?xml version="1.0" encoding="utf-8"?>
<Types xmlns="http://schemas.openxmlformats.org/package/2006/content-types">
  <Default Extension="bin"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3.bin" ContentType="image/png"/>
  <Override PartName="/ppt/notesSlides/notesSlide1.xml" ContentType="application/vnd.openxmlformats-officedocument.presentationml.notesSlide+xml"/>
  <Override PartName="/ppt/media/image6.bin" ContentType="image/x-emf"/>
  <Override PartName="/ppt/media/image7.bin" ContentType="image/x-emf"/>
  <Override PartName="/ppt/media/image8.bin" ContentType="image/x-emf"/>
  <Override PartName="/ppt/media/image9.bin" ContentType="image/x-emf"/>
  <Override PartName="/ppt/media/image10.bin" ContentType="image/x-emf"/>
  <Override PartName="/ppt/media/image15.bin" ContentType="image/x-emf"/>
  <Override PartName="/ppt/media/image16.bin" ContentType="image/x-emf"/>
  <Override PartName="/ppt/media/image17.bin" ContentType="image/x-emf"/>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9753600" cy="6667500"/>
  <p:notesSz cx="6858000" cy="9144000"/>
  <p:defaultTextStyl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50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15F87C-AB53-4A4C-A058-6B4CE4C97F56}" type="datetimeFigureOut">
              <a:t>11-1-2023</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C9BE4-611D-4C92-ACDF-CFB8A649F85B}" type="slidenum">
              <a:t>‹nr.›</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2338" y="685800"/>
            <a:ext cx="5013325"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03C9BE4-611D-4C92-ACDF-CFB8A649F85B}" type="slidenum">
              <a:rPr lang="nl-NL" smtClean="0"/>
              <a:t>5</a:t>
            </a:fld>
            <a:endParaRPr lang="nl-NL"/>
          </a:p>
        </p:txBody>
      </p:sp>
    </p:spTree>
    <p:extLst>
      <p:ext uri="{BB962C8B-B14F-4D97-AF65-F5344CB8AC3E}">
        <p14:creationId xmlns:p14="http://schemas.microsoft.com/office/powerpoint/2010/main" val="311889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520" y="2071246"/>
            <a:ext cx="8290560" cy="1429191"/>
          </a:xfrm>
        </p:spPr>
        <p:txBody>
          <a:bodyPr/>
          <a:lstStyle/>
          <a:p>
            <a:r>
              <a:t>Click to edit Master title style</a:t>
            </a:r>
          </a:p>
        </p:txBody>
      </p:sp>
      <p:sp>
        <p:nvSpPr>
          <p:cNvPr id="3" name="Subtitle 2"/>
          <p:cNvSpPr>
            <a:spLocks noGrp="1"/>
          </p:cNvSpPr>
          <p:nvPr>
            <p:ph type="subTitle" idx="1"/>
          </p:nvPr>
        </p:nvSpPr>
        <p:spPr>
          <a:xfrm>
            <a:off x="1463040" y="3778250"/>
            <a:ext cx="6827520" cy="170391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Click to edit Master subtitle style</a:t>
            </a:r>
          </a:p>
        </p:txBody>
      </p:sp>
      <p:sp>
        <p:nvSpPr>
          <p:cNvPr id="4" name="Date Placeholder 3"/>
          <p:cNvSpPr>
            <a:spLocks noGrp="1"/>
          </p:cNvSpPr>
          <p:nvPr>
            <p:ph type="dt" sz="half" idx="10"/>
          </p:nvPr>
        </p:nvSpPr>
        <p:spPr/>
        <p:txBody>
          <a:bodyPr/>
          <a:lstStyle/>
          <a:p>
            <a:fld id="{99A38F12-06BF-472D-95F1-992773FBDEC8}" type="datetimeFigureOut">
              <a:t>11-1-2023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EBED098-752A-41AA-8E49-92F26D002647}" type="slidenum">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9A38F12-06BF-472D-95F1-992773FBDEC8}" type="datetimeFigureOut">
              <a:t>11-1-2023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EBED098-752A-41AA-8E49-92F26D002647}" type="slidenum">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1360" y="267009"/>
            <a:ext cx="2194560" cy="5688982"/>
          </a:xfrm>
        </p:spPr>
        <p:txBody>
          <a:bodyPr vert="eaVert"/>
          <a:lstStyle/>
          <a:p>
            <a:r>
              <a:t>Click to edit Master title style</a:t>
            </a:r>
          </a:p>
        </p:txBody>
      </p:sp>
      <p:sp>
        <p:nvSpPr>
          <p:cNvPr id="3" name="Vertical Text Placeholder 2"/>
          <p:cNvSpPr>
            <a:spLocks noGrp="1"/>
          </p:cNvSpPr>
          <p:nvPr>
            <p:ph type="body" orient="vert" idx="1"/>
          </p:nvPr>
        </p:nvSpPr>
        <p:spPr>
          <a:xfrm>
            <a:off x="487680" y="267009"/>
            <a:ext cx="6421120" cy="5688982"/>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9A38F12-06BF-472D-95F1-992773FBDEC8}" type="datetimeFigureOut">
              <a:t>11-1-2023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EBED098-752A-41AA-8E49-92F26D002647}"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9A38F12-06BF-472D-95F1-992773FBDEC8}" type="datetimeFigureOut">
              <a:t>11-1-2023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EBED098-752A-41AA-8E49-92F26D002647}"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0467" y="4284486"/>
            <a:ext cx="8290560" cy="1324239"/>
          </a:xfrm>
        </p:spPr>
        <p:txBody>
          <a:bodyPr anchor="t"/>
          <a:lstStyle>
            <a:lvl1pPr algn="l">
              <a:defRPr sz="4000" b="1" cap="all"/>
            </a:lvl1pPr>
          </a:lstStyle>
          <a:p>
            <a:r>
              <a:t>Click to edit Master title style</a:t>
            </a:r>
          </a:p>
        </p:txBody>
      </p:sp>
      <p:sp>
        <p:nvSpPr>
          <p:cNvPr id="3" name="Text Placeholder 2"/>
          <p:cNvSpPr>
            <a:spLocks noGrp="1"/>
          </p:cNvSpPr>
          <p:nvPr>
            <p:ph type="body" idx="1"/>
          </p:nvPr>
        </p:nvSpPr>
        <p:spPr>
          <a:xfrm>
            <a:off x="770467" y="2825971"/>
            <a:ext cx="8290560" cy="145851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99A38F12-06BF-472D-95F1-992773FBDEC8}" type="datetimeFigureOut">
              <a:t>11-1-2023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EBED098-752A-41AA-8E49-92F26D002647}"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487680" y="1555750"/>
            <a:ext cx="4307840" cy="44002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Content Placeholder 3"/>
          <p:cNvSpPr>
            <a:spLocks noGrp="1"/>
          </p:cNvSpPr>
          <p:nvPr>
            <p:ph sz="half" idx="2"/>
          </p:nvPr>
        </p:nvSpPr>
        <p:spPr>
          <a:xfrm>
            <a:off x="4958080" y="1555750"/>
            <a:ext cx="4307840" cy="44002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99A38F12-06BF-472D-95F1-992773FBDEC8}" type="datetimeFigureOut">
              <a:t>11-1-2023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EBED098-752A-41AA-8E49-92F26D002647}"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t>Click to edit Master title style</a:t>
            </a:r>
          </a:p>
        </p:txBody>
      </p:sp>
      <p:sp>
        <p:nvSpPr>
          <p:cNvPr id="3" name="Text Placeholder 2"/>
          <p:cNvSpPr>
            <a:spLocks noGrp="1"/>
          </p:cNvSpPr>
          <p:nvPr>
            <p:ph type="body" idx="1"/>
          </p:nvPr>
        </p:nvSpPr>
        <p:spPr>
          <a:xfrm>
            <a:off x="487680" y="1492471"/>
            <a:ext cx="4309534" cy="6219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487680" y="2114461"/>
            <a:ext cx="4309534" cy="38415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4954693" y="1492471"/>
            <a:ext cx="4311227" cy="6219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4954693" y="2114461"/>
            <a:ext cx="4311227" cy="38415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99A38F12-06BF-472D-95F1-992773FBDEC8}" type="datetimeFigureOut">
              <a:t>11-1-2023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EBED098-752A-41AA-8E49-92F26D002647}" type="slidenum">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99A38F12-06BF-472D-95F1-992773FBDEC8}" type="datetimeFigureOut">
              <a:t>11-1-2023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EBED098-752A-41AA-8E49-92F26D002647}" type="slidenum">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38F12-06BF-472D-95F1-992773FBDEC8}" type="datetimeFigureOut">
              <a:t>11-1-2023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EBED098-752A-41AA-8E49-92F26D002647}" type="slidenum">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680" y="265465"/>
            <a:ext cx="3208867" cy="1129770"/>
          </a:xfrm>
        </p:spPr>
        <p:txBody>
          <a:bodyPr anchor="b"/>
          <a:lstStyle>
            <a:lvl1pPr algn="l">
              <a:defRPr sz="2000" b="1"/>
            </a:lvl1pPr>
          </a:lstStyle>
          <a:p>
            <a:r>
              <a:t>Click to edit Master title style</a:t>
            </a:r>
          </a:p>
        </p:txBody>
      </p:sp>
      <p:sp>
        <p:nvSpPr>
          <p:cNvPr id="3" name="Content Placeholder 2"/>
          <p:cNvSpPr>
            <a:spLocks noGrp="1"/>
          </p:cNvSpPr>
          <p:nvPr>
            <p:ph idx="1"/>
          </p:nvPr>
        </p:nvSpPr>
        <p:spPr>
          <a:xfrm>
            <a:off x="3813386" y="265465"/>
            <a:ext cx="5452533" cy="56905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487680" y="1395236"/>
            <a:ext cx="3208867" cy="45607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99A38F12-06BF-472D-95F1-992773FBDEC8}" type="datetimeFigureOut">
              <a:t>11-1-2023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EBED098-752A-41AA-8E49-92F26D002647}" type="slidenum">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1774" y="4667250"/>
            <a:ext cx="5852160" cy="550995"/>
          </a:xfrm>
        </p:spPr>
        <p:txBody>
          <a:bodyPr anchor="b"/>
          <a:lstStyle>
            <a:lvl1pPr algn="l">
              <a:defRPr sz="2000" b="1"/>
            </a:lvl1pPr>
          </a:lstStyle>
          <a:p>
            <a:r>
              <a:t>Click to edit Master title style</a:t>
            </a:r>
          </a:p>
        </p:txBody>
      </p:sp>
      <p:sp>
        <p:nvSpPr>
          <p:cNvPr id="3" name="Picture Placeholder 2"/>
          <p:cNvSpPr>
            <a:spLocks noGrp="1"/>
          </p:cNvSpPr>
          <p:nvPr>
            <p:ph type="pic" idx="1"/>
          </p:nvPr>
        </p:nvSpPr>
        <p:spPr>
          <a:xfrm>
            <a:off x="1911774" y="595753"/>
            <a:ext cx="5852160" cy="4000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1911774" y="5218245"/>
            <a:ext cx="5852160" cy="7825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99A38F12-06BF-472D-95F1-992773FBDEC8}" type="datetimeFigureOut">
              <a:t>11-1-2023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EBED098-752A-41AA-8E49-92F26D002647}"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267009"/>
            <a:ext cx="8778240" cy="1111250"/>
          </a:xfrm>
          <a:prstGeom prst="rect">
            <a:avLst/>
          </a:prstGeom>
        </p:spPr>
        <p:txBody>
          <a:bodyPr vert="horz" lIns="91440" tIns="45720" rIns="91440" bIns="45720" rtlCol="0" anchor="ctr">
            <a:normAutofit/>
          </a:bodyPr>
          <a:lstStyle/>
          <a:p>
            <a:r>
              <a:t>Click to edit Master title style</a:t>
            </a:r>
          </a:p>
        </p:txBody>
      </p:sp>
      <p:sp>
        <p:nvSpPr>
          <p:cNvPr id="3" name="Text Placeholder 2"/>
          <p:cNvSpPr>
            <a:spLocks noGrp="1"/>
          </p:cNvSpPr>
          <p:nvPr>
            <p:ph type="body" idx="1"/>
          </p:nvPr>
        </p:nvSpPr>
        <p:spPr>
          <a:xfrm>
            <a:off x="487680" y="1555750"/>
            <a:ext cx="8778240" cy="4400241"/>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487680" y="6179784"/>
            <a:ext cx="2275840" cy="354982"/>
          </a:xfrm>
          <a:prstGeom prst="rect">
            <a:avLst/>
          </a:prstGeom>
        </p:spPr>
        <p:txBody>
          <a:bodyPr vert="horz" lIns="91440" tIns="45720" rIns="91440" bIns="45720" rtlCol="0" anchor="ctr"/>
          <a:lstStyle>
            <a:lvl1pPr algn="l">
              <a:defRPr sz="1200">
                <a:solidFill>
                  <a:schemeClr val="tx1">
                    <a:tint val="75000"/>
                  </a:schemeClr>
                </a:solidFill>
              </a:defRPr>
            </a:lvl1pPr>
          </a:lstStyle>
          <a:p>
            <a:fld id="{99A38F12-06BF-472D-95F1-992773FBDEC8}" type="datetimeFigureOut">
              <a:t>11-1-2023</a:t>
            </a:fld>
            <a:endParaRPr/>
          </a:p>
        </p:txBody>
      </p:sp>
      <p:sp>
        <p:nvSpPr>
          <p:cNvPr id="5" name="Footer Placeholder 4"/>
          <p:cNvSpPr>
            <a:spLocks noGrp="1"/>
          </p:cNvSpPr>
          <p:nvPr>
            <p:ph type="ftr" sz="quarter" idx="3"/>
          </p:nvPr>
        </p:nvSpPr>
        <p:spPr>
          <a:xfrm>
            <a:off x="3332480" y="6179784"/>
            <a:ext cx="3088640" cy="35498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6990080" y="6179784"/>
            <a:ext cx="2275840" cy="354982"/>
          </a:xfrm>
          <a:prstGeom prst="rect">
            <a:avLst/>
          </a:prstGeom>
        </p:spPr>
        <p:txBody>
          <a:bodyPr vert="horz" lIns="91440" tIns="45720" rIns="91440" bIns="45720" rtlCol="0" anchor="ctr"/>
          <a:lstStyle>
            <a:lvl1pPr algn="r">
              <a:defRPr sz="1200">
                <a:solidFill>
                  <a:schemeClr val="tx1">
                    <a:tint val="75000"/>
                  </a:schemeClr>
                </a:solidFill>
              </a:defRPr>
            </a:lvl1pPr>
          </a:lstStyle>
          <a:p>
            <a:fld id="{8EBED098-752A-41AA-8E49-92F26D002647}" type="slidenum">
              <a:t>‹nr.›</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image" Target="../media/image3.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bin"/><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image" Target="../media/image3.bin"/><Relationship Id="rId1" Type="http://schemas.openxmlformats.org/officeDocument/2006/relationships/slideLayout" Target="../slideLayouts/slideLayout7.xml"/><Relationship Id="rId5" Type="http://schemas.openxmlformats.org/officeDocument/2006/relationships/image" Target="../media/image17.bin"/><Relationship Id="rId4" Type="http://schemas.openxmlformats.org/officeDocument/2006/relationships/image" Target="../media/image16.bin"/></Relationships>
</file>

<file path=ppt/slides/_rels/slide14.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3.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image" Target="../media/image3.bin"/><Relationship Id="rId1" Type="http://schemas.openxmlformats.org/officeDocument/2006/relationships/slideLayout" Target="../slideLayouts/slideLayout7.xml"/><Relationship Id="rId5" Type="http://schemas.openxmlformats.org/officeDocument/2006/relationships/image" Target="../media/image9.bin"/><Relationship Id="rId4" Type="http://schemas.openxmlformats.org/officeDocument/2006/relationships/image" Target="../media/image8.bin"/></Relationships>
</file>

<file path=ppt/slides/_rels/slide9.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Titelpagina 1">
    <p:spTree>
      <p:nvGrpSpPr>
        <p:cNvPr id="1" name=""/>
        <p:cNvGrpSpPr/>
        <p:nvPr/>
      </p:nvGrpSpPr>
      <p:grpSpPr>
        <a:xfrm>
          <a:off x="0" y="0"/>
          <a:ext cx="0" cy="0"/>
          <a:chOff x="0" y="0"/>
          <a:chExt cx="0" cy="0"/>
        </a:xfrm>
      </p:grpSpPr>
      <p:pic>
        <p:nvPicPr>
          <p:cNvPr id="2" name="13027 Rapport F3 NW16" descr="2ce80a4f-04ad-4bc7-a142-8af348eb90e7 13027 Rapport F3 NW16"/>
          <p:cNvPicPr>
            <a:picLocks noChangeAspect="1"/>
          </p:cNvPicPr>
          <p:nvPr/>
        </p:nvPicPr>
        <p:blipFill>
          <a:blip r:embed="rId2" cstate="print"/>
          <a:stretch>
            <a:fillRect/>
          </a:stretch>
        </p:blipFill>
        <p:spPr>
          <a:xfrm>
            <a:off x="0" y="0"/>
            <a:ext cx="9753600" cy="6667500"/>
          </a:xfrm>
          <a:prstGeom prst="rect">
            <a:avLst/>
          </a:prstGeom>
        </p:spPr>
      </p:pic>
      <p:sp>
        <p:nvSpPr>
          <p:cNvPr id="3" name="Rapportage Profie..." descr="06e36bd5-94af-488b-b4b3-57310905c923 Rapportage Profie..."/>
          <p:cNvSpPr/>
          <p:nvPr/>
        </p:nvSpPr>
        <p:spPr>
          <a:xfrm>
            <a:off x="5705475" y="2524125"/>
            <a:ext cx="2628900" cy="571500"/>
          </a:xfrm>
          <a:prstGeom prst="rect">
            <a:avLst/>
          </a:prstGeom>
          <a:noFill/>
        </p:spPr>
        <p:txBody>
          <a:bodyPr lIns="0" tIns="15240" rIns="0" bIns="0" anchor="t">
            <a:spAutoFit/>
          </a:bodyPr>
          <a:lstStyle/>
          <a:p>
            <a:pPr marL="0" lvl="0" indent="0" algn="ctr">
              <a:lnSpc>
                <a:spcPct val="114583"/>
              </a:lnSpc>
              <a:buNone/>
            </a:pPr>
            <a:r>
              <a:rPr sz="1600" b="0" i="0" u="none" strike="noStrike" dirty="0">
                <a:solidFill>
                  <a:srgbClr val="FFFFFF"/>
                </a:solidFill>
                <a:latin typeface="Arial"/>
              </a:rPr>
              <a:t>Rapportage</a:t>
            </a:r>
          </a:p>
          <a:p>
            <a:pPr marL="0" lvl="0" indent="0" algn="ctr">
              <a:lnSpc>
                <a:spcPct val="114583"/>
              </a:lnSpc>
              <a:buNone/>
            </a:pPr>
            <a:r>
              <a:rPr sz="1600" b="0" i="1" u="none" strike="noStrike" dirty="0">
                <a:solidFill>
                  <a:srgbClr val="FFFFFF"/>
                </a:solidFill>
                <a:latin typeface="Arial"/>
              </a:rPr>
              <a:t>Profiel nieuwe burgemeester</a:t>
            </a:r>
          </a:p>
        </p:txBody>
      </p:sp>
      <p:sp>
        <p:nvSpPr>
          <p:cNvPr id="4" name="Gemeente Opsterland" descr="0a2ebc35-c99b-4f9d-9e0f-af4bd670e036 Gemeente Opsterland"/>
          <p:cNvSpPr/>
          <p:nvPr/>
        </p:nvSpPr>
        <p:spPr>
          <a:xfrm>
            <a:off x="5762625" y="3476625"/>
            <a:ext cx="2524125" cy="323850"/>
          </a:xfrm>
          <a:prstGeom prst="rect">
            <a:avLst/>
          </a:prstGeom>
          <a:noFill/>
        </p:spPr>
        <p:txBody>
          <a:bodyPr lIns="0" tIns="15240" rIns="0" bIns="0" anchor="t">
            <a:spAutoFit/>
          </a:bodyPr>
          <a:lstStyle/>
          <a:p>
            <a:pPr marL="0" lvl="0" indent="0" algn="ctr">
              <a:lnSpc>
                <a:spcPct val="114583"/>
              </a:lnSpc>
              <a:buNone/>
            </a:pPr>
            <a:r>
              <a:rPr sz="2000" b="0" i="0" u="none" strike="noStrike" dirty="0">
                <a:solidFill>
                  <a:srgbClr val="FFFFFF"/>
                </a:solidFill>
                <a:latin typeface="Arial"/>
              </a:rPr>
              <a:t>Gemeente Opsterland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Resultaten 1">
    <p:spTree>
      <p:nvGrpSpPr>
        <p:cNvPr id="1" name=""/>
        <p:cNvGrpSpPr/>
        <p:nvPr/>
      </p:nvGrpSpPr>
      <p:grpSpPr>
        <a:xfrm>
          <a:off x="0" y="0"/>
          <a:ext cx="0" cy="0"/>
          <a:chOff x="0" y="0"/>
          <a:chExt cx="0" cy="0"/>
        </a:xfrm>
      </p:grpSpPr>
      <p:sp>
        <p:nvSpPr>
          <p:cNvPr id="2" name="Shape" descr="0aaf953f-5a78-4b9b-a666-0f240e09005d Shape"/>
          <p:cNvSpPr/>
          <p:nvPr/>
        </p:nvSpPr>
        <p:spPr>
          <a:xfrm>
            <a:off x="9525" y="9525"/>
            <a:ext cx="9734550" cy="619125"/>
          </a:xfrm>
          <a:prstGeom prst="rect">
            <a:avLst/>
          </a:prstGeom>
          <a:solidFill>
            <a:srgbClr val="EEEEEE"/>
          </a:solidFill>
          <a:ln w="19050">
            <a:solidFill>
              <a:srgbClr val="EEEEEE"/>
            </a:solidFill>
            <a:prstDash val="solid"/>
          </a:ln>
        </p:spPr>
      </p:sp>
      <p:pic>
        <p:nvPicPr>
          <p:cNvPr id="3" name="Logo RGB-small" descr="cd5732b7-2726-4223-9282-b5769e9a27ac Logo RGB-small"/>
          <p:cNvPicPr>
            <a:picLocks noChangeAspect="1"/>
          </p:cNvPicPr>
          <p:nvPr/>
        </p:nvPicPr>
        <p:blipFill>
          <a:blip r:embed="rId2" cstate="print"/>
          <a:stretch>
            <a:fillRect/>
          </a:stretch>
        </p:blipFill>
        <p:spPr>
          <a:xfrm>
            <a:off x="7572375" y="80962"/>
            <a:ext cx="1714500" cy="485775"/>
          </a:xfrm>
          <a:prstGeom prst="rect">
            <a:avLst/>
          </a:prstGeom>
        </p:spPr>
      </p:pic>
      <p:sp>
        <p:nvSpPr>
          <p:cNvPr id="4" name="Shape" descr="8d386caa-b852-4852-b927-8687eda9b1e8 Shape"/>
          <p:cNvSpPr/>
          <p:nvPr/>
        </p:nvSpPr>
        <p:spPr>
          <a:xfrm>
            <a:off x="0" y="638175"/>
            <a:ext cx="9753600" cy="57150"/>
          </a:xfrm>
          <a:prstGeom prst="rect">
            <a:avLst/>
          </a:prstGeom>
          <a:solidFill>
            <a:srgbClr val="5C6564"/>
          </a:solidFill>
          <a:ln w="19050">
            <a:solidFill>
              <a:srgbClr val="5C6564"/>
            </a:solidFill>
            <a:prstDash val="solid"/>
          </a:ln>
        </p:spPr>
      </p:sp>
      <p:sp>
        <p:nvSpPr>
          <p:cNvPr id="5" name="Shape" descr="5dfc794f-ba72-447f-8ee2-c8622f1cdca3 Shape"/>
          <p:cNvSpPr/>
          <p:nvPr/>
        </p:nvSpPr>
        <p:spPr>
          <a:xfrm>
            <a:off x="0" y="6429375"/>
            <a:ext cx="9753600" cy="238125"/>
          </a:xfrm>
          <a:prstGeom prst="rect">
            <a:avLst/>
          </a:prstGeom>
          <a:solidFill>
            <a:srgbClr val="5C6564"/>
          </a:solidFill>
          <a:ln w="19050">
            <a:solidFill>
              <a:srgbClr val="5C6564"/>
            </a:solidFill>
            <a:prstDash val="solid"/>
          </a:ln>
        </p:spPr>
      </p:sp>
      <p:sp>
        <p:nvSpPr>
          <p:cNvPr id="6" name="Shape" descr="49aa86ca-f8fc-421f-85f3-f31476ea6621 Shape"/>
          <p:cNvSpPr/>
          <p:nvPr/>
        </p:nvSpPr>
        <p:spPr>
          <a:xfrm>
            <a:off x="0" y="6191250"/>
            <a:ext cx="9753600" cy="238125"/>
          </a:xfrm>
          <a:prstGeom prst="rect">
            <a:avLst/>
          </a:prstGeom>
          <a:solidFill>
            <a:srgbClr val="63A042"/>
          </a:solidFill>
          <a:ln w="19050">
            <a:solidFill>
              <a:srgbClr val="63A042"/>
            </a:solidFill>
            <a:prstDash val="solid"/>
          </a:ln>
        </p:spPr>
      </p:sp>
      <p:sp>
        <p:nvSpPr>
          <p:cNvPr id="7" name="(empty)" descr="455fa234-0887-476a-99b7-2ec1890bfb19 (empty)"/>
          <p:cNvSpPr/>
          <p:nvPr/>
        </p:nvSpPr>
        <p:spPr>
          <a:xfrm>
            <a:off x="5905500" y="428625"/>
            <a:ext cx="3705225" cy="247650"/>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000000"/>
                </a:solidFill>
                <a:latin typeface="Open Sans"/>
              </a:rPr>
              <a:t> </a:t>
            </a:r>
          </a:p>
        </p:txBody>
      </p:sp>
      <p:sp>
        <p:nvSpPr>
          <p:cNvPr id="8" name="Gemeente Opsterland" descr="594116a5-4683-4679-92b8-028cdcc929f8 Gemeente Opsterland"/>
          <p:cNvSpPr/>
          <p:nvPr/>
        </p:nvSpPr>
        <p:spPr>
          <a:xfrm>
            <a:off x="5905500" y="57150"/>
            <a:ext cx="1476375" cy="285750"/>
          </a:xfrm>
          <a:prstGeom prst="rect">
            <a:avLst/>
          </a:prstGeom>
          <a:noFill/>
        </p:spPr>
        <p:txBody>
          <a:bodyPr lIns="0" tIns="15240" rIns="0" bIns="0" anchor="t">
            <a:spAutoFit/>
          </a:bodyPr>
          <a:lstStyle/>
          <a:p>
            <a:pPr marL="0" lvl="0" indent="0" algn="r">
              <a:lnSpc>
                <a:spcPct val="114583"/>
              </a:lnSpc>
              <a:buNone/>
            </a:pPr>
            <a:r>
              <a:rPr sz="1600" b="1" i="0" u="none" strike="noStrike" dirty="0">
                <a:solidFill>
                  <a:srgbClr val="5C6564"/>
                </a:solidFill>
                <a:latin typeface="Arial"/>
              </a:rPr>
              <a:t>Gemeente Opsterland</a:t>
            </a:r>
          </a:p>
        </p:txBody>
      </p:sp>
      <p:sp>
        <p:nvSpPr>
          <p:cNvPr id="9" name="Resultaten" descr="07d06067-279b-4d84-a7de-ba238473d41d Resultaten"/>
          <p:cNvSpPr/>
          <p:nvPr/>
        </p:nvSpPr>
        <p:spPr>
          <a:xfrm>
            <a:off x="-4762" y="6448425"/>
            <a:ext cx="9763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Resultaten</a:t>
            </a:r>
          </a:p>
        </p:txBody>
      </p:sp>
      <p:sp>
        <p:nvSpPr>
          <p:cNvPr id="10" name="Leren kennen en b..." descr="7e9ab7ed-6a2a-475a-995a-80f44fcaf2cb Leren kennen en b..."/>
          <p:cNvSpPr/>
          <p:nvPr/>
        </p:nvSpPr>
        <p:spPr>
          <a:xfrm>
            <a:off x="453274" y="40709"/>
            <a:ext cx="5619750" cy="557589"/>
          </a:xfrm>
          <a:prstGeom prst="rect">
            <a:avLst/>
          </a:prstGeom>
          <a:noFill/>
        </p:spPr>
        <p:txBody>
          <a:bodyPr lIns="0" tIns="15240" rIns="0" bIns="0" anchor="t">
            <a:spAutoFit/>
          </a:bodyPr>
          <a:lstStyle/>
          <a:p>
            <a:pPr marL="0" lvl="0" indent="0" algn="l">
              <a:lnSpc>
                <a:spcPct val="114583"/>
              </a:lnSpc>
              <a:buNone/>
            </a:pPr>
            <a:r>
              <a:rPr sz="1600" b="1" i="0" u="none" strike="noStrike" dirty="0">
                <a:solidFill>
                  <a:srgbClr val="63A042"/>
                </a:solidFill>
                <a:latin typeface="Arial"/>
              </a:rPr>
              <a:t>Leren kennen en betrekken van inwoners bij de gemeente belangrijkste vraagstukken voor </a:t>
            </a:r>
            <a:r>
              <a:rPr sz="1600" b="1" i="0" u="none" strike="noStrike" dirty="0" err="1">
                <a:solidFill>
                  <a:srgbClr val="63A042"/>
                </a:solidFill>
                <a:latin typeface="Arial"/>
              </a:rPr>
              <a:t>eerste</a:t>
            </a:r>
            <a:r>
              <a:rPr sz="1600" b="1" i="0" u="none" strike="noStrike" dirty="0">
                <a:solidFill>
                  <a:srgbClr val="63A042"/>
                </a:solidFill>
                <a:latin typeface="Arial"/>
              </a:rPr>
              <a:t> </a:t>
            </a:r>
            <a:r>
              <a:rPr sz="1600" b="1" i="0" u="none" strike="noStrike" dirty="0" err="1">
                <a:solidFill>
                  <a:srgbClr val="63A042"/>
                </a:solidFill>
                <a:latin typeface="Arial"/>
              </a:rPr>
              <a:t>werkdag</a:t>
            </a:r>
            <a:endParaRPr sz="1600" b="1" i="0" u="none" strike="noStrike" dirty="0">
              <a:solidFill>
                <a:srgbClr val="63A042"/>
              </a:solidFill>
              <a:latin typeface="Arial"/>
            </a:endParaRPr>
          </a:p>
        </p:txBody>
      </p:sp>
      <p:sp>
        <p:nvSpPr>
          <p:cNvPr id="11" name="Met welk vraagstu..." descr="f3e77422-e4aa-4167-9f98-fe228c8ae049 Met welk vraagstu..."/>
          <p:cNvSpPr/>
          <p:nvPr/>
        </p:nvSpPr>
        <p:spPr>
          <a:xfrm>
            <a:off x="476250" y="1000125"/>
            <a:ext cx="8715375" cy="219075"/>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Open Sans"/>
              </a:rPr>
              <a:t>Met welk vraagstuk </a:t>
            </a:r>
            <a:r>
              <a:rPr sz="1200" b="1" i="0" u="none" strike="noStrike" dirty="0">
                <a:solidFill>
                  <a:srgbClr val="000000"/>
                </a:solidFill>
                <a:latin typeface="Arial" panose="020B0604020202020204" pitchFamily="34" charset="0"/>
                <a:cs typeface="Arial" panose="020B0604020202020204" pitchFamily="34" charset="0"/>
              </a:rPr>
              <a:t>moet</a:t>
            </a:r>
            <a:r>
              <a:rPr sz="1200" b="1" i="0" u="none" strike="noStrike" dirty="0">
                <a:solidFill>
                  <a:srgbClr val="000000"/>
                </a:solidFill>
                <a:latin typeface="Open Sans"/>
              </a:rPr>
              <a:t> de nieuwe burgemeester op zijn/haar eerste werkdag direct aan de slag? (n=</a:t>
            </a:r>
            <a:r>
              <a:rPr lang="nl-NL" sz="1200" b="1" i="0" u="none" strike="noStrike" dirty="0">
                <a:solidFill>
                  <a:srgbClr val="000000"/>
                </a:solidFill>
                <a:latin typeface="Open Sans"/>
              </a:rPr>
              <a:t>161</a:t>
            </a:r>
            <a:r>
              <a:rPr sz="1200" b="1" i="0" u="none" strike="noStrike" dirty="0">
                <a:solidFill>
                  <a:srgbClr val="000000"/>
                </a:solidFill>
                <a:latin typeface="Open Sans"/>
              </a:rPr>
              <a:t>)</a:t>
            </a:r>
          </a:p>
        </p:txBody>
      </p:sp>
      <p:pic>
        <p:nvPicPr>
          <p:cNvPr id="13" name="viz.Met.welk.vraagstuk.moet.de.nieuwe.burgemeester.op.zijn.haar.eerste.werkdag.direct.aan.de.slag." descr="22e2c7b7-218e-4fdd-8f6a-ec1b3a2e0252 viz.Met.welk.vraagstuk.moet.de.nieuwe.burgemeester.op.zijn.haar.eerste.werkdag.direct.aan.de.slag.">
            <a:extLst>
              <a:ext uri="{FF2B5EF4-FFF2-40B4-BE49-F238E27FC236}">
                <a16:creationId xmlns:a16="http://schemas.microsoft.com/office/drawing/2014/main" id="{72F93204-69A2-6390-3EDD-DD7AB4E2D461}"/>
              </a:ext>
            </a:extLst>
          </p:cNvPr>
          <p:cNvPicPr>
            <a:picLocks noChangeAspect="1"/>
          </p:cNvPicPr>
          <p:nvPr/>
        </p:nvPicPr>
        <p:blipFill>
          <a:blip r:embed="rId3" cstate="print"/>
          <a:stretch>
            <a:fillRect/>
          </a:stretch>
        </p:blipFill>
        <p:spPr>
          <a:xfrm>
            <a:off x="428625" y="1381125"/>
            <a:ext cx="4457700" cy="4429125"/>
          </a:xfrm>
          <a:prstGeom prst="rect">
            <a:avLst/>
          </a:prstGeom>
        </p:spPr>
      </p:pic>
      <p:sp>
        <p:nvSpPr>
          <p:cNvPr id="12" name="Tijdelijke aanduiding voor dianummer 12">
            <a:extLst>
              <a:ext uri="{FF2B5EF4-FFF2-40B4-BE49-F238E27FC236}">
                <a16:creationId xmlns:a16="http://schemas.microsoft.com/office/drawing/2014/main" id="{7FBF1443-2101-8D64-DB3B-7E4F8B8BD458}"/>
              </a:ext>
            </a:extLst>
          </p:cNvPr>
          <p:cNvSpPr>
            <a:spLocks noGrp="1"/>
          </p:cNvSpPr>
          <p:nvPr>
            <p:ph type="sldNum" sz="quarter" idx="12"/>
          </p:nvPr>
        </p:nvSpPr>
        <p:spPr>
          <a:xfrm>
            <a:off x="7425496" y="6358086"/>
            <a:ext cx="2275840" cy="354982"/>
          </a:xfrm>
        </p:spPr>
        <p:txBody>
          <a:bodyPr/>
          <a:lstStyle/>
          <a:p>
            <a:fld id="{8EBED098-752A-41AA-8E49-92F26D002647}" type="slidenum">
              <a:rPr lang="nl-NL" b="1" smtClean="0">
                <a:solidFill>
                  <a:schemeClr val="bg1"/>
                </a:solidFill>
                <a:latin typeface="Arial" panose="020B0604020202020204" pitchFamily="34" charset="0"/>
                <a:cs typeface="Arial" panose="020B0604020202020204" pitchFamily="34" charset="0"/>
              </a:rPr>
              <a:t>10</a:t>
            </a:fld>
            <a:endParaRPr lang="nl-NL"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Resultaten 1">
    <p:spTree>
      <p:nvGrpSpPr>
        <p:cNvPr id="1" name=""/>
        <p:cNvGrpSpPr/>
        <p:nvPr/>
      </p:nvGrpSpPr>
      <p:grpSpPr>
        <a:xfrm>
          <a:off x="0" y="0"/>
          <a:ext cx="0" cy="0"/>
          <a:chOff x="0" y="0"/>
          <a:chExt cx="0" cy="0"/>
        </a:xfrm>
      </p:grpSpPr>
      <p:sp>
        <p:nvSpPr>
          <p:cNvPr id="2" name="Shape" descr="0aaf953f-5a78-4b9b-a666-0f240e09005d Shape"/>
          <p:cNvSpPr/>
          <p:nvPr/>
        </p:nvSpPr>
        <p:spPr>
          <a:xfrm>
            <a:off x="9525" y="9525"/>
            <a:ext cx="9734550" cy="619125"/>
          </a:xfrm>
          <a:prstGeom prst="rect">
            <a:avLst/>
          </a:prstGeom>
          <a:solidFill>
            <a:srgbClr val="EEEEEE"/>
          </a:solidFill>
          <a:ln w="19050">
            <a:solidFill>
              <a:srgbClr val="EEEEEE"/>
            </a:solidFill>
            <a:prstDash val="solid"/>
          </a:ln>
        </p:spPr>
      </p:sp>
      <p:pic>
        <p:nvPicPr>
          <p:cNvPr id="3" name="Logo RGB-small" descr="cd5732b7-2726-4223-9282-b5769e9a27ac Logo RGB-small"/>
          <p:cNvPicPr>
            <a:picLocks noChangeAspect="1"/>
          </p:cNvPicPr>
          <p:nvPr/>
        </p:nvPicPr>
        <p:blipFill>
          <a:blip r:embed="rId2" cstate="print"/>
          <a:stretch>
            <a:fillRect/>
          </a:stretch>
        </p:blipFill>
        <p:spPr>
          <a:xfrm>
            <a:off x="7572375" y="80962"/>
            <a:ext cx="1714500" cy="485775"/>
          </a:xfrm>
          <a:prstGeom prst="rect">
            <a:avLst/>
          </a:prstGeom>
        </p:spPr>
      </p:pic>
      <p:sp>
        <p:nvSpPr>
          <p:cNvPr id="4" name="Shape" descr="8d386caa-b852-4852-b927-8687eda9b1e8 Shape"/>
          <p:cNvSpPr/>
          <p:nvPr/>
        </p:nvSpPr>
        <p:spPr>
          <a:xfrm>
            <a:off x="0" y="638175"/>
            <a:ext cx="9753600" cy="57150"/>
          </a:xfrm>
          <a:prstGeom prst="rect">
            <a:avLst/>
          </a:prstGeom>
          <a:solidFill>
            <a:srgbClr val="5C6564"/>
          </a:solidFill>
          <a:ln w="19050">
            <a:solidFill>
              <a:srgbClr val="5C6564"/>
            </a:solidFill>
            <a:prstDash val="solid"/>
          </a:ln>
        </p:spPr>
      </p:sp>
      <p:sp>
        <p:nvSpPr>
          <p:cNvPr id="5" name="Shape" descr="5dfc794f-ba72-447f-8ee2-c8622f1cdca3 Shape"/>
          <p:cNvSpPr/>
          <p:nvPr/>
        </p:nvSpPr>
        <p:spPr>
          <a:xfrm>
            <a:off x="0" y="6429375"/>
            <a:ext cx="9753600" cy="238125"/>
          </a:xfrm>
          <a:prstGeom prst="rect">
            <a:avLst/>
          </a:prstGeom>
          <a:solidFill>
            <a:srgbClr val="5C6564"/>
          </a:solidFill>
          <a:ln w="19050">
            <a:solidFill>
              <a:srgbClr val="5C6564"/>
            </a:solidFill>
            <a:prstDash val="solid"/>
          </a:ln>
        </p:spPr>
      </p:sp>
      <p:sp>
        <p:nvSpPr>
          <p:cNvPr id="6" name="Shape" descr="49aa86ca-f8fc-421f-85f3-f31476ea6621 Shape"/>
          <p:cNvSpPr/>
          <p:nvPr/>
        </p:nvSpPr>
        <p:spPr>
          <a:xfrm>
            <a:off x="0" y="6191250"/>
            <a:ext cx="9753600" cy="238125"/>
          </a:xfrm>
          <a:prstGeom prst="rect">
            <a:avLst/>
          </a:prstGeom>
          <a:solidFill>
            <a:srgbClr val="63A042"/>
          </a:solidFill>
          <a:ln w="19050">
            <a:solidFill>
              <a:srgbClr val="63A042"/>
            </a:solidFill>
            <a:prstDash val="solid"/>
          </a:ln>
        </p:spPr>
      </p:sp>
      <p:sp>
        <p:nvSpPr>
          <p:cNvPr id="7" name="(empty)" descr="455fa234-0887-476a-99b7-2ec1890bfb19 (empty)"/>
          <p:cNvSpPr/>
          <p:nvPr/>
        </p:nvSpPr>
        <p:spPr>
          <a:xfrm>
            <a:off x="5905500" y="428625"/>
            <a:ext cx="3705225" cy="247650"/>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000000"/>
                </a:solidFill>
                <a:latin typeface="Open Sans"/>
              </a:rPr>
              <a:t> </a:t>
            </a:r>
          </a:p>
        </p:txBody>
      </p:sp>
      <p:sp>
        <p:nvSpPr>
          <p:cNvPr id="8" name="Gemeente Opsterland" descr="594116a5-4683-4679-92b8-028cdcc929f8 Gemeente Opsterland"/>
          <p:cNvSpPr/>
          <p:nvPr/>
        </p:nvSpPr>
        <p:spPr>
          <a:xfrm>
            <a:off x="5905500" y="57150"/>
            <a:ext cx="1476375" cy="285750"/>
          </a:xfrm>
          <a:prstGeom prst="rect">
            <a:avLst/>
          </a:prstGeom>
          <a:noFill/>
        </p:spPr>
        <p:txBody>
          <a:bodyPr lIns="0" tIns="15240" rIns="0" bIns="0" anchor="t">
            <a:spAutoFit/>
          </a:bodyPr>
          <a:lstStyle/>
          <a:p>
            <a:pPr marL="0" lvl="0" indent="0" algn="r">
              <a:lnSpc>
                <a:spcPct val="114583"/>
              </a:lnSpc>
              <a:buNone/>
            </a:pPr>
            <a:r>
              <a:rPr sz="1600" b="1" i="0" u="none" strike="noStrike" dirty="0">
                <a:solidFill>
                  <a:srgbClr val="5C6564"/>
                </a:solidFill>
                <a:latin typeface="Arial"/>
              </a:rPr>
              <a:t>Gemeente Opsterland</a:t>
            </a:r>
          </a:p>
        </p:txBody>
      </p:sp>
      <p:sp>
        <p:nvSpPr>
          <p:cNvPr id="9" name="Resultaten" descr="79a17954-0bfd-4246-aab1-b8f820451b62 Resultaten"/>
          <p:cNvSpPr/>
          <p:nvPr/>
        </p:nvSpPr>
        <p:spPr>
          <a:xfrm>
            <a:off x="-4762" y="6448425"/>
            <a:ext cx="9763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Resultaten</a:t>
            </a:r>
          </a:p>
        </p:txBody>
      </p:sp>
      <p:sp>
        <p:nvSpPr>
          <p:cNvPr id="10" name="Inwoners hebben d..." descr="c044ed78-a447-4199-9f9b-7a25c21f4eff Inwoners hebben d..."/>
          <p:cNvSpPr/>
          <p:nvPr/>
        </p:nvSpPr>
        <p:spPr>
          <a:xfrm>
            <a:off x="476250" y="57150"/>
            <a:ext cx="5381625" cy="285750"/>
          </a:xfrm>
          <a:prstGeom prst="rect">
            <a:avLst/>
          </a:prstGeom>
          <a:noFill/>
        </p:spPr>
        <p:txBody>
          <a:bodyPr lIns="0" tIns="15240" rIns="0" bIns="0" anchor="t">
            <a:spAutoFit/>
          </a:bodyPr>
          <a:lstStyle/>
          <a:p>
            <a:pPr marL="0" lvl="0" indent="0" algn="l">
              <a:lnSpc>
                <a:spcPct val="114583"/>
              </a:lnSpc>
              <a:buNone/>
            </a:pPr>
            <a:r>
              <a:rPr sz="1600" b="1" i="0" u="none" strike="noStrike" dirty="0">
                <a:solidFill>
                  <a:srgbClr val="63A042"/>
                </a:solidFill>
                <a:latin typeface="Arial"/>
              </a:rPr>
              <a:t>Inwoners hebben diverse uiteenlopende aanvullende ideeën voor de profielschets</a:t>
            </a:r>
          </a:p>
        </p:txBody>
      </p:sp>
      <p:sp>
        <p:nvSpPr>
          <p:cNvPr id="11" name="Wilt u nog iets k..." descr="284da53e-b1b2-45c0-b55a-809fdbff7340 Wilt u nog iets k..."/>
          <p:cNvSpPr/>
          <p:nvPr/>
        </p:nvSpPr>
        <p:spPr>
          <a:xfrm>
            <a:off x="476250" y="1000125"/>
            <a:ext cx="7953375" cy="209737"/>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Arial" panose="020B0604020202020204" pitchFamily="34" charset="0"/>
                <a:cs typeface="Arial" panose="020B0604020202020204" pitchFamily="34" charset="0"/>
              </a:rPr>
              <a:t>Wilt u nog iets kwijt over de profielschets voor de nieuwe burgemeester? (n=7</a:t>
            </a:r>
            <a:r>
              <a:rPr lang="nl-NL" sz="1200" b="1" i="0" u="none" strike="noStrike" dirty="0">
                <a:solidFill>
                  <a:srgbClr val="000000"/>
                </a:solidFill>
                <a:latin typeface="Arial" panose="020B0604020202020204" pitchFamily="34" charset="0"/>
                <a:cs typeface="Arial" panose="020B0604020202020204" pitchFamily="34" charset="0"/>
              </a:rPr>
              <a:t>9</a:t>
            </a:r>
            <a:r>
              <a:rPr sz="1200" b="1" i="0" u="none" strike="noStrike" dirty="0">
                <a:solidFill>
                  <a:srgbClr val="000000"/>
                </a:solidFill>
                <a:latin typeface="Arial" panose="020B0604020202020204" pitchFamily="34" charset="0"/>
                <a:cs typeface="Arial" panose="020B0604020202020204" pitchFamily="34" charset="0"/>
              </a:rPr>
              <a:t>)</a:t>
            </a:r>
          </a:p>
        </p:txBody>
      </p:sp>
      <p:sp>
        <p:nvSpPr>
          <p:cNvPr id="22" name="Maximaal 3 antwoo..." descr="a7af0dfe-093f-4d9a-8e88-05d342bf97f6 Maximaal 3 antwoo...">
            <a:extLst>
              <a:ext uri="{FF2B5EF4-FFF2-40B4-BE49-F238E27FC236}">
                <a16:creationId xmlns:a16="http://schemas.microsoft.com/office/drawing/2014/main" id="{B122F8C9-2BBF-A8E2-4332-35B5BC5654BE}"/>
              </a:ext>
            </a:extLst>
          </p:cNvPr>
          <p:cNvSpPr/>
          <p:nvPr/>
        </p:nvSpPr>
        <p:spPr>
          <a:xfrm>
            <a:off x="476251" y="1162050"/>
            <a:ext cx="6056734" cy="358175"/>
          </a:xfrm>
          <a:prstGeom prst="rect">
            <a:avLst/>
          </a:prstGeom>
          <a:noFill/>
        </p:spPr>
        <p:txBody>
          <a:bodyPr wrap="square" lIns="0" tIns="15240" rIns="0" bIns="0" anchor="t">
            <a:spAutoFit/>
          </a:bodyPr>
          <a:lstStyle/>
          <a:p>
            <a:pPr marL="0" lvl="0" indent="0" algn="l">
              <a:lnSpc>
                <a:spcPct val="114583"/>
              </a:lnSpc>
              <a:buNone/>
            </a:pPr>
            <a:r>
              <a:rPr lang="nl-NL" sz="1000" b="0" i="1" u="none" strike="noStrike" dirty="0">
                <a:solidFill>
                  <a:srgbClr val="000000"/>
                </a:solidFill>
                <a:latin typeface="Arial" panose="020B0604020202020204" pitchFamily="34" charset="0"/>
                <a:cs typeface="Arial" panose="020B0604020202020204" pitchFamily="34" charset="0"/>
              </a:rPr>
              <a:t>Hieronder worden enkele vaker genoemde ideeën weergegeven, alle gegeven antwoorden worden weergegeven in het bijlagenboek.</a:t>
            </a:r>
            <a:endParaRPr sz="1000" b="0" i="1" u="none" strike="noStrike" dirty="0">
              <a:solidFill>
                <a:srgbClr val="000000"/>
              </a:solidFill>
              <a:latin typeface="Arial" panose="020B0604020202020204" pitchFamily="34" charset="0"/>
              <a:cs typeface="Arial" panose="020B0604020202020204" pitchFamily="34" charset="0"/>
            </a:endParaRPr>
          </a:p>
        </p:txBody>
      </p:sp>
      <p:sp>
        <p:nvSpPr>
          <p:cNvPr id="21" name="Vrouw" descr="3ffb021e-e4e7-4bf1-b2e5-f07574c9465a Vrouw">
            <a:extLst>
              <a:ext uri="{FF2B5EF4-FFF2-40B4-BE49-F238E27FC236}">
                <a16:creationId xmlns:a16="http://schemas.microsoft.com/office/drawing/2014/main" id="{0360D946-D1BF-D0DD-760D-DDAA146D7C9C}"/>
              </a:ext>
            </a:extLst>
          </p:cNvPr>
          <p:cNvSpPr/>
          <p:nvPr/>
        </p:nvSpPr>
        <p:spPr>
          <a:xfrm>
            <a:off x="1708448" y="1818388"/>
            <a:ext cx="4604815" cy="2912785"/>
          </a:xfrm>
          <a:prstGeom prst="rect">
            <a:avLst/>
          </a:prstGeom>
          <a:noFill/>
        </p:spPr>
        <p:txBody>
          <a:bodyPr wrap="square" lIns="0" tIns="15240" rIns="0" bIns="0" anchor="t">
            <a:spAutoFit/>
          </a:bodyPr>
          <a:lstStyle/>
          <a:p>
            <a:pPr marL="171450" lvl="0" indent="-171450" algn="l">
              <a:lnSpc>
                <a:spcPct val="200000"/>
              </a:lnSpc>
              <a:buBlip>
                <a:blip r:embed="rId3"/>
              </a:buBlip>
            </a:pPr>
            <a:r>
              <a:rPr lang="nl-NL" sz="1200" dirty="0">
                <a:solidFill>
                  <a:srgbClr val="000000"/>
                </a:solidFill>
                <a:latin typeface="Arial" panose="020B0604020202020204" pitchFamily="34" charset="0"/>
                <a:cs typeface="Arial" panose="020B0604020202020204" pitchFamily="34" charset="0"/>
              </a:rPr>
              <a:t>“</a:t>
            </a:r>
            <a:r>
              <a:rPr lang="nl-NL" sz="1200" i="0" u="none" strike="noStrike" dirty="0">
                <a:solidFill>
                  <a:srgbClr val="000000"/>
                </a:solidFill>
                <a:latin typeface="Arial" panose="020B0604020202020204" pitchFamily="34" charset="0"/>
                <a:cs typeface="Arial" panose="020B0604020202020204" pitchFamily="34" charset="0"/>
              </a:rPr>
              <a:t>Vrouw”</a:t>
            </a:r>
          </a:p>
          <a:p>
            <a:pPr marL="171450" lvl="0" indent="-171450" algn="l">
              <a:lnSpc>
                <a:spcPct val="200000"/>
              </a:lnSpc>
              <a:buBlip>
                <a:blip r:embed="rId3"/>
              </a:buBlip>
            </a:pPr>
            <a:r>
              <a:rPr lang="nl-NL" sz="1200" dirty="0">
                <a:solidFill>
                  <a:srgbClr val="000000"/>
                </a:solidFill>
                <a:latin typeface="Arial" panose="020B0604020202020204" pitchFamily="34" charset="0"/>
                <a:cs typeface="Arial" panose="020B0604020202020204" pitchFamily="34" charset="0"/>
              </a:rPr>
              <a:t>“Geen D66”</a:t>
            </a:r>
          </a:p>
          <a:p>
            <a:pPr marL="171450" lvl="0" indent="-171450" algn="l">
              <a:lnSpc>
                <a:spcPct val="200000"/>
              </a:lnSpc>
              <a:buBlip>
                <a:blip r:embed="rId3"/>
              </a:buBlip>
            </a:pPr>
            <a:r>
              <a:rPr lang="nl-NL" sz="1200" i="0" u="none" strike="noStrike" dirty="0">
                <a:solidFill>
                  <a:srgbClr val="000000"/>
                </a:solidFill>
                <a:latin typeface="Arial" panose="020B0604020202020204" pitchFamily="34" charset="0"/>
                <a:cs typeface="Arial" panose="020B0604020202020204" pitchFamily="34" charset="0"/>
              </a:rPr>
              <a:t>“Jon</a:t>
            </a:r>
            <a:r>
              <a:rPr lang="nl-NL" sz="1200" dirty="0">
                <a:solidFill>
                  <a:srgbClr val="000000"/>
                </a:solidFill>
                <a:latin typeface="Arial" panose="020B0604020202020204" pitchFamily="34" charset="0"/>
                <a:cs typeface="Arial" panose="020B0604020202020204" pitchFamily="34" charset="0"/>
              </a:rPr>
              <a:t>g"</a:t>
            </a:r>
          </a:p>
          <a:p>
            <a:pPr marL="171450" lvl="0" indent="-171450" algn="l">
              <a:lnSpc>
                <a:spcPct val="200000"/>
              </a:lnSpc>
              <a:buBlip>
                <a:blip r:embed="rId3"/>
              </a:buBlip>
            </a:pPr>
            <a:r>
              <a:rPr lang="nl-NL" sz="1200" i="0" u="none" strike="noStrike" dirty="0">
                <a:solidFill>
                  <a:srgbClr val="000000"/>
                </a:solidFill>
                <a:latin typeface="Arial" panose="020B0604020202020204" pitchFamily="34" charset="0"/>
                <a:cs typeface="Arial" panose="020B0604020202020204" pitchFamily="34" charset="0"/>
              </a:rPr>
              <a:t>“Tussen mensen staan/ benaderbaar”</a:t>
            </a:r>
          </a:p>
          <a:p>
            <a:pPr marL="171450" lvl="0" indent="-171450" algn="l">
              <a:lnSpc>
                <a:spcPct val="200000"/>
              </a:lnSpc>
              <a:buBlip>
                <a:blip r:embed="rId3"/>
              </a:buBlip>
            </a:pPr>
            <a:r>
              <a:rPr lang="nl-NL" sz="1200" dirty="0">
                <a:solidFill>
                  <a:srgbClr val="000000"/>
                </a:solidFill>
                <a:latin typeface="Arial" panose="020B0604020202020204" pitchFamily="34" charset="0"/>
                <a:cs typeface="Arial" panose="020B0604020202020204" pitchFamily="34" charset="0"/>
              </a:rPr>
              <a:t>“Daadkrachtig”</a:t>
            </a:r>
          </a:p>
          <a:p>
            <a:pPr marL="171450" lvl="0" indent="-171450" algn="l">
              <a:lnSpc>
                <a:spcPct val="200000"/>
              </a:lnSpc>
              <a:buBlip>
                <a:blip r:embed="rId3"/>
              </a:buBlip>
            </a:pPr>
            <a:r>
              <a:rPr lang="nl-NL" sz="1200" i="0" u="none" strike="noStrike" dirty="0">
                <a:solidFill>
                  <a:srgbClr val="000000"/>
                </a:solidFill>
                <a:latin typeface="Arial" panose="020B0604020202020204" pitchFamily="34" charset="0"/>
                <a:cs typeface="Arial" panose="020B0604020202020204" pitchFamily="34" charset="0"/>
              </a:rPr>
              <a:t>“Binding met het platteland/ de regio”</a:t>
            </a:r>
          </a:p>
          <a:p>
            <a:pPr marL="171450" lvl="0" indent="-171450" algn="l">
              <a:lnSpc>
                <a:spcPct val="200000"/>
              </a:lnSpc>
              <a:buBlip>
                <a:blip r:embed="rId3"/>
              </a:buBlip>
            </a:pPr>
            <a:r>
              <a:rPr lang="nl-NL" sz="1200" dirty="0">
                <a:solidFill>
                  <a:srgbClr val="000000"/>
                </a:solidFill>
                <a:latin typeface="Arial" panose="020B0604020202020204" pitchFamily="34" charset="0"/>
                <a:cs typeface="Arial" panose="020B0604020202020204" pitchFamily="34" charset="0"/>
              </a:rPr>
              <a:t>“Fries spreken en verstaan, of dat willen leren”</a:t>
            </a:r>
          </a:p>
          <a:p>
            <a:pPr marL="171450" lvl="0" indent="-171450" algn="l">
              <a:lnSpc>
                <a:spcPct val="200000"/>
              </a:lnSpc>
              <a:buBlip>
                <a:blip r:embed="rId3"/>
              </a:buBlip>
            </a:pPr>
            <a:r>
              <a:rPr lang="nl-NL" sz="1200" i="0" u="none" strike="noStrike" dirty="0">
                <a:solidFill>
                  <a:srgbClr val="000000"/>
                </a:solidFill>
                <a:latin typeface="Arial" panose="020B0604020202020204" pitchFamily="34" charset="0"/>
                <a:cs typeface="Arial" panose="020B0604020202020204" pitchFamily="34" charset="0"/>
              </a:rPr>
              <a:t>“Knopen kunnen door hakken”</a:t>
            </a:r>
          </a:p>
        </p:txBody>
      </p:sp>
      <p:pic>
        <p:nvPicPr>
          <p:cNvPr id="23" name="Graphic 22" descr="Persoon met een idee met effen opvulling">
            <a:extLst>
              <a:ext uri="{FF2B5EF4-FFF2-40B4-BE49-F238E27FC236}">
                <a16:creationId xmlns:a16="http://schemas.microsoft.com/office/drawing/2014/main" id="{0B91DD14-A9AC-D8AD-C2C2-C21B8A2227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4350" y="1606034"/>
            <a:ext cx="914400" cy="914400"/>
          </a:xfrm>
          <a:prstGeom prst="rect">
            <a:avLst/>
          </a:prstGeom>
        </p:spPr>
      </p:pic>
      <p:sp>
        <p:nvSpPr>
          <p:cNvPr id="24" name="Rechthoek 23">
            <a:extLst>
              <a:ext uri="{FF2B5EF4-FFF2-40B4-BE49-F238E27FC236}">
                <a16:creationId xmlns:a16="http://schemas.microsoft.com/office/drawing/2014/main" id="{BC4F5F69-DF2F-8279-9EB1-8A70A6F2E372}"/>
              </a:ext>
            </a:extLst>
          </p:cNvPr>
          <p:cNvSpPr/>
          <p:nvPr/>
        </p:nvSpPr>
        <p:spPr>
          <a:xfrm>
            <a:off x="945034" y="1739055"/>
            <a:ext cx="216024" cy="238125"/>
          </a:xfrm>
          <a:prstGeom prst="rect">
            <a:avLst/>
          </a:prstGeom>
          <a:solidFill>
            <a:srgbClr val="63A04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dianummer 12">
            <a:extLst>
              <a:ext uri="{FF2B5EF4-FFF2-40B4-BE49-F238E27FC236}">
                <a16:creationId xmlns:a16="http://schemas.microsoft.com/office/drawing/2014/main" id="{AA750253-D70B-C99F-6713-C6773C7DFEB1}"/>
              </a:ext>
            </a:extLst>
          </p:cNvPr>
          <p:cNvSpPr>
            <a:spLocks noGrp="1"/>
          </p:cNvSpPr>
          <p:nvPr>
            <p:ph type="sldNum" sz="quarter" idx="12"/>
          </p:nvPr>
        </p:nvSpPr>
        <p:spPr>
          <a:xfrm>
            <a:off x="7425496" y="6358086"/>
            <a:ext cx="2275840" cy="354982"/>
          </a:xfrm>
        </p:spPr>
        <p:txBody>
          <a:bodyPr/>
          <a:lstStyle/>
          <a:p>
            <a:fld id="{8EBED098-752A-41AA-8E49-92F26D002647}" type="slidenum">
              <a:rPr lang="nl-NL" b="1" smtClean="0">
                <a:solidFill>
                  <a:schemeClr val="bg1"/>
                </a:solidFill>
                <a:latin typeface="Arial" panose="020B0604020202020204" pitchFamily="34" charset="0"/>
                <a:cs typeface="Arial" panose="020B0604020202020204" pitchFamily="34" charset="0"/>
              </a:rPr>
              <a:t>11</a:t>
            </a:fld>
            <a:endParaRPr lang="nl-NL"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Tussenpagina 4">
    <p:spTree>
      <p:nvGrpSpPr>
        <p:cNvPr id="1" name=""/>
        <p:cNvGrpSpPr/>
        <p:nvPr/>
      </p:nvGrpSpPr>
      <p:grpSpPr>
        <a:xfrm>
          <a:off x="0" y="0"/>
          <a:ext cx="0" cy="0"/>
          <a:chOff x="0" y="0"/>
          <a:chExt cx="0" cy="0"/>
        </a:xfrm>
      </p:grpSpPr>
      <p:pic>
        <p:nvPicPr>
          <p:cNvPr id="2" name="13027 Rapport F3 NW14" descr="ab995946-66c2-4afe-adf9-e109ea2e72ad 13027 Rapport F3 NW14"/>
          <p:cNvPicPr>
            <a:picLocks noChangeAspect="1"/>
          </p:cNvPicPr>
          <p:nvPr/>
        </p:nvPicPr>
        <p:blipFill>
          <a:blip r:embed="rId2" cstate="print"/>
          <a:stretch>
            <a:fillRect/>
          </a:stretch>
        </p:blipFill>
        <p:spPr>
          <a:xfrm>
            <a:off x="0" y="0"/>
            <a:ext cx="9753600" cy="6667500"/>
          </a:xfrm>
          <a:prstGeom prst="rect">
            <a:avLst/>
          </a:prstGeom>
        </p:spPr>
      </p:pic>
      <p:sp>
        <p:nvSpPr>
          <p:cNvPr id="3" name="Bijlagen" descr="334286c1-38fd-4b24-a07d-1e59782d0e3f Bijlagen"/>
          <p:cNvSpPr/>
          <p:nvPr/>
        </p:nvSpPr>
        <p:spPr>
          <a:xfrm>
            <a:off x="1428750" y="3152775"/>
            <a:ext cx="2524125" cy="352425"/>
          </a:xfrm>
          <a:prstGeom prst="rect">
            <a:avLst/>
          </a:prstGeom>
          <a:noFill/>
        </p:spPr>
        <p:txBody>
          <a:bodyPr lIns="0" tIns="15240" rIns="0" bIns="0" anchor="t">
            <a:spAutoFit/>
          </a:bodyPr>
          <a:lstStyle/>
          <a:p>
            <a:pPr marL="0" lvl="0" indent="0" algn="ctr">
              <a:lnSpc>
                <a:spcPct val="114583"/>
              </a:lnSpc>
              <a:buNone/>
            </a:pPr>
            <a:r>
              <a:rPr sz="2000" b="1" i="0" u="none" strike="noStrike" dirty="0">
                <a:solidFill>
                  <a:srgbClr val="FFFFFF"/>
                </a:solidFill>
                <a:latin typeface="Arial"/>
              </a:rPr>
              <a:t>Bijlagen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Bijlage l">
    <p:spTree>
      <p:nvGrpSpPr>
        <p:cNvPr id="1" name=""/>
        <p:cNvGrpSpPr/>
        <p:nvPr/>
      </p:nvGrpSpPr>
      <p:grpSpPr>
        <a:xfrm>
          <a:off x="0" y="0"/>
          <a:ext cx="0" cy="0"/>
          <a:chOff x="0" y="0"/>
          <a:chExt cx="0" cy="0"/>
        </a:xfrm>
      </p:grpSpPr>
      <p:sp>
        <p:nvSpPr>
          <p:cNvPr id="2" name="Shape" descr="0aaf953f-5a78-4b9b-a666-0f240e09005d Shape"/>
          <p:cNvSpPr/>
          <p:nvPr/>
        </p:nvSpPr>
        <p:spPr>
          <a:xfrm>
            <a:off x="9525" y="9525"/>
            <a:ext cx="9734550" cy="619125"/>
          </a:xfrm>
          <a:prstGeom prst="rect">
            <a:avLst/>
          </a:prstGeom>
          <a:solidFill>
            <a:srgbClr val="EEEEEE"/>
          </a:solidFill>
          <a:ln w="19050">
            <a:solidFill>
              <a:srgbClr val="EEEEEE"/>
            </a:solidFill>
            <a:prstDash val="solid"/>
          </a:ln>
        </p:spPr>
      </p:sp>
      <p:pic>
        <p:nvPicPr>
          <p:cNvPr id="3" name="Logo RGB-small" descr="cd5732b7-2726-4223-9282-b5769e9a27ac Logo RGB-small"/>
          <p:cNvPicPr>
            <a:picLocks noChangeAspect="1"/>
          </p:cNvPicPr>
          <p:nvPr/>
        </p:nvPicPr>
        <p:blipFill>
          <a:blip r:embed="rId2" cstate="print"/>
          <a:stretch>
            <a:fillRect/>
          </a:stretch>
        </p:blipFill>
        <p:spPr>
          <a:xfrm>
            <a:off x="7572375" y="80962"/>
            <a:ext cx="1714500" cy="485775"/>
          </a:xfrm>
          <a:prstGeom prst="rect">
            <a:avLst/>
          </a:prstGeom>
        </p:spPr>
      </p:pic>
      <p:sp>
        <p:nvSpPr>
          <p:cNvPr id="4" name="Shape" descr="8d386caa-b852-4852-b927-8687eda9b1e8 Shape"/>
          <p:cNvSpPr/>
          <p:nvPr/>
        </p:nvSpPr>
        <p:spPr>
          <a:xfrm>
            <a:off x="0" y="638175"/>
            <a:ext cx="9753600" cy="57150"/>
          </a:xfrm>
          <a:prstGeom prst="rect">
            <a:avLst/>
          </a:prstGeom>
          <a:solidFill>
            <a:srgbClr val="5C6564"/>
          </a:solidFill>
          <a:ln w="19050">
            <a:solidFill>
              <a:srgbClr val="5C6564"/>
            </a:solidFill>
            <a:prstDash val="solid"/>
          </a:ln>
        </p:spPr>
      </p:sp>
      <p:sp>
        <p:nvSpPr>
          <p:cNvPr id="5" name="Shape" descr="5dfc794f-ba72-447f-8ee2-c8622f1cdca3 Shape"/>
          <p:cNvSpPr/>
          <p:nvPr/>
        </p:nvSpPr>
        <p:spPr>
          <a:xfrm>
            <a:off x="0" y="6429375"/>
            <a:ext cx="9753600" cy="238125"/>
          </a:xfrm>
          <a:prstGeom prst="rect">
            <a:avLst/>
          </a:prstGeom>
          <a:solidFill>
            <a:srgbClr val="5C6564"/>
          </a:solidFill>
          <a:ln w="19050">
            <a:solidFill>
              <a:srgbClr val="5C6564"/>
            </a:solidFill>
            <a:prstDash val="solid"/>
          </a:ln>
        </p:spPr>
      </p:sp>
      <p:sp>
        <p:nvSpPr>
          <p:cNvPr id="6" name="Shape" descr="49aa86ca-f8fc-421f-85f3-f31476ea6621 Shape"/>
          <p:cNvSpPr/>
          <p:nvPr/>
        </p:nvSpPr>
        <p:spPr>
          <a:xfrm>
            <a:off x="0" y="6191250"/>
            <a:ext cx="9753600" cy="238125"/>
          </a:xfrm>
          <a:prstGeom prst="rect">
            <a:avLst/>
          </a:prstGeom>
          <a:solidFill>
            <a:srgbClr val="63A042"/>
          </a:solidFill>
          <a:ln w="19050">
            <a:solidFill>
              <a:srgbClr val="63A042"/>
            </a:solidFill>
            <a:prstDash val="solid"/>
          </a:ln>
        </p:spPr>
      </p:sp>
      <p:sp>
        <p:nvSpPr>
          <p:cNvPr id="7" name="(empty)" descr="455fa234-0887-476a-99b7-2ec1890bfb19 (empty)"/>
          <p:cNvSpPr/>
          <p:nvPr/>
        </p:nvSpPr>
        <p:spPr>
          <a:xfrm>
            <a:off x="5905500" y="428625"/>
            <a:ext cx="3705225" cy="247650"/>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000000"/>
                </a:solidFill>
                <a:latin typeface="Open Sans"/>
              </a:rPr>
              <a:t> </a:t>
            </a:r>
          </a:p>
        </p:txBody>
      </p:sp>
      <p:sp>
        <p:nvSpPr>
          <p:cNvPr id="8" name="Gemeente Opsterland" descr="594116a5-4683-4679-92b8-028cdcc929f8 Gemeente Opsterland"/>
          <p:cNvSpPr/>
          <p:nvPr/>
        </p:nvSpPr>
        <p:spPr>
          <a:xfrm>
            <a:off x="5905500" y="57150"/>
            <a:ext cx="1476375" cy="285750"/>
          </a:xfrm>
          <a:prstGeom prst="rect">
            <a:avLst/>
          </a:prstGeom>
          <a:noFill/>
        </p:spPr>
        <p:txBody>
          <a:bodyPr lIns="0" tIns="15240" rIns="0" bIns="0" anchor="t">
            <a:spAutoFit/>
          </a:bodyPr>
          <a:lstStyle/>
          <a:p>
            <a:pPr marL="0" lvl="0" indent="0" algn="r">
              <a:lnSpc>
                <a:spcPct val="114583"/>
              </a:lnSpc>
              <a:buNone/>
            </a:pPr>
            <a:r>
              <a:rPr sz="1600" b="1" i="0" u="none" strike="noStrike" dirty="0">
                <a:solidFill>
                  <a:srgbClr val="5C6564"/>
                </a:solidFill>
                <a:latin typeface="Arial"/>
              </a:rPr>
              <a:t>Gemeente Opsterland</a:t>
            </a:r>
          </a:p>
        </p:txBody>
      </p:sp>
      <p:sp>
        <p:nvSpPr>
          <p:cNvPr id="9" name="Bijlage I - Achte..." descr="44b9c0f1-f41f-4676-87f5-1bc7082caf1d Bijlage I - Achte..."/>
          <p:cNvSpPr/>
          <p:nvPr/>
        </p:nvSpPr>
        <p:spPr>
          <a:xfrm>
            <a:off x="476250" y="200025"/>
            <a:ext cx="5381625" cy="285750"/>
          </a:xfrm>
          <a:prstGeom prst="rect">
            <a:avLst/>
          </a:prstGeom>
          <a:noFill/>
        </p:spPr>
        <p:txBody>
          <a:bodyPr lIns="0" tIns="15240" rIns="0" bIns="0" anchor="t">
            <a:spAutoFit/>
          </a:bodyPr>
          <a:lstStyle/>
          <a:p>
            <a:pPr marL="0" lvl="0" indent="0" algn="l">
              <a:lnSpc>
                <a:spcPct val="114583"/>
              </a:lnSpc>
              <a:buNone/>
            </a:pPr>
            <a:r>
              <a:rPr sz="1600" b="1" i="0" u="none" strike="noStrike" dirty="0">
                <a:solidFill>
                  <a:srgbClr val="63A042"/>
                </a:solidFill>
                <a:latin typeface="Arial"/>
              </a:rPr>
              <a:t>Bijlage I - Achtergrondvariabelen</a:t>
            </a:r>
          </a:p>
        </p:txBody>
      </p:sp>
      <p:sp>
        <p:nvSpPr>
          <p:cNvPr id="10" name="Bijlage I" descr="c40c336e-ed62-45d1-816b-3263f824781a Bijlage I"/>
          <p:cNvSpPr/>
          <p:nvPr/>
        </p:nvSpPr>
        <p:spPr>
          <a:xfrm>
            <a:off x="3752850" y="6448425"/>
            <a:ext cx="223837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Bijlage I</a:t>
            </a:r>
          </a:p>
        </p:txBody>
      </p:sp>
      <p:sp>
        <p:nvSpPr>
          <p:cNvPr id="11" name="Geslacht (n=144)" descr="8d904182-01c1-443f-9254-5d616a9ef97b Geslacht (n=144)"/>
          <p:cNvSpPr/>
          <p:nvPr/>
        </p:nvSpPr>
        <p:spPr>
          <a:xfrm>
            <a:off x="476250" y="1000125"/>
            <a:ext cx="1714500" cy="209737"/>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Arial" panose="020B0604020202020204" pitchFamily="34" charset="0"/>
                <a:cs typeface="Arial" panose="020B0604020202020204" pitchFamily="34" charset="0"/>
              </a:rPr>
              <a:t>Geslacht (n=</a:t>
            </a:r>
            <a:r>
              <a:rPr lang="nl-NL" sz="1200" b="1" i="0" u="none" strike="noStrike" dirty="0">
                <a:solidFill>
                  <a:srgbClr val="000000"/>
                </a:solidFill>
                <a:latin typeface="Arial" panose="020B0604020202020204" pitchFamily="34" charset="0"/>
                <a:cs typeface="Arial" panose="020B0604020202020204" pitchFamily="34" charset="0"/>
              </a:rPr>
              <a:t>161</a:t>
            </a:r>
            <a:r>
              <a:rPr sz="1200" b="1" i="0" u="none" strike="noStrike" dirty="0">
                <a:solidFill>
                  <a:srgbClr val="000000"/>
                </a:solidFill>
                <a:latin typeface="Arial" panose="020B0604020202020204" pitchFamily="34" charset="0"/>
                <a:cs typeface="Arial" panose="020B0604020202020204" pitchFamily="34" charset="0"/>
              </a:rPr>
              <a:t>)</a:t>
            </a:r>
          </a:p>
        </p:txBody>
      </p:sp>
      <p:sp>
        <p:nvSpPr>
          <p:cNvPr id="12" name="Leeftijd (n=144)" descr="a4ef64a4-16a6-4ae8-9bc0-dc8e2050e785 Leeftijd (n=144)"/>
          <p:cNvSpPr/>
          <p:nvPr/>
        </p:nvSpPr>
        <p:spPr>
          <a:xfrm>
            <a:off x="5962650" y="1000125"/>
            <a:ext cx="1714500" cy="209737"/>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Arial" panose="020B0604020202020204" pitchFamily="34" charset="0"/>
                <a:cs typeface="Arial" panose="020B0604020202020204" pitchFamily="34" charset="0"/>
              </a:rPr>
              <a:t>Leeftijd (n=</a:t>
            </a:r>
            <a:r>
              <a:rPr lang="nl-NL" sz="1200" b="1" i="0" u="none" strike="noStrike" dirty="0">
                <a:solidFill>
                  <a:srgbClr val="000000"/>
                </a:solidFill>
                <a:latin typeface="Arial" panose="020B0604020202020204" pitchFamily="34" charset="0"/>
                <a:cs typeface="Arial" panose="020B0604020202020204" pitchFamily="34" charset="0"/>
              </a:rPr>
              <a:t>161</a:t>
            </a:r>
            <a:r>
              <a:rPr sz="1200" b="1" i="0" u="none" strike="noStrike" dirty="0">
                <a:solidFill>
                  <a:srgbClr val="000000"/>
                </a:solidFill>
                <a:latin typeface="Arial" panose="020B0604020202020204" pitchFamily="34" charset="0"/>
                <a:cs typeface="Arial" panose="020B0604020202020204" pitchFamily="34" charset="0"/>
              </a:rPr>
              <a:t>)</a:t>
            </a:r>
          </a:p>
        </p:txBody>
      </p:sp>
      <p:sp>
        <p:nvSpPr>
          <p:cNvPr id="13" name="Plaats (n=144)" descr="7c9f3fda-5a56-40de-9be0-993bc26387bc Plaats (n=144)"/>
          <p:cNvSpPr/>
          <p:nvPr/>
        </p:nvSpPr>
        <p:spPr>
          <a:xfrm>
            <a:off x="476250" y="3467100"/>
            <a:ext cx="1714500" cy="209737"/>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Arial" panose="020B0604020202020204" pitchFamily="34" charset="0"/>
                <a:cs typeface="Arial" panose="020B0604020202020204" pitchFamily="34" charset="0"/>
              </a:rPr>
              <a:t>Plaats (n=</a:t>
            </a:r>
            <a:r>
              <a:rPr lang="nl-NL" sz="1200" b="1" i="0" u="none" strike="noStrike" dirty="0">
                <a:solidFill>
                  <a:srgbClr val="000000"/>
                </a:solidFill>
                <a:latin typeface="Arial" panose="020B0604020202020204" pitchFamily="34" charset="0"/>
                <a:cs typeface="Arial" panose="020B0604020202020204" pitchFamily="34" charset="0"/>
              </a:rPr>
              <a:t>161</a:t>
            </a:r>
            <a:r>
              <a:rPr sz="1200" b="1" i="0" u="none" strike="noStrike" dirty="0">
                <a:solidFill>
                  <a:srgbClr val="000000"/>
                </a:solidFill>
                <a:latin typeface="Arial" panose="020B0604020202020204" pitchFamily="34" charset="0"/>
                <a:cs typeface="Arial" panose="020B0604020202020204" pitchFamily="34" charset="0"/>
              </a:rPr>
              <a:t>)</a:t>
            </a:r>
          </a:p>
        </p:txBody>
      </p:sp>
      <p:pic>
        <p:nvPicPr>
          <p:cNvPr id="17" name="viz.Wat.is.uw.geslacht." descr="6cddf4d0-6e44-4d84-9730-370a57898be9 viz.Wat.is.uw.geslacht.">
            <a:extLst>
              <a:ext uri="{FF2B5EF4-FFF2-40B4-BE49-F238E27FC236}">
                <a16:creationId xmlns:a16="http://schemas.microsoft.com/office/drawing/2014/main" id="{5811BF99-547B-BD44-390D-465044C6BCC0}"/>
              </a:ext>
            </a:extLst>
          </p:cNvPr>
          <p:cNvPicPr>
            <a:picLocks noChangeAspect="1"/>
          </p:cNvPicPr>
          <p:nvPr/>
        </p:nvPicPr>
        <p:blipFill>
          <a:blip r:embed="rId3" cstate="print"/>
          <a:stretch>
            <a:fillRect/>
          </a:stretch>
        </p:blipFill>
        <p:spPr>
          <a:xfrm>
            <a:off x="476250" y="1476375"/>
            <a:ext cx="3619500" cy="1733550"/>
          </a:xfrm>
          <a:prstGeom prst="rect">
            <a:avLst/>
          </a:prstGeom>
        </p:spPr>
      </p:pic>
      <p:pic>
        <p:nvPicPr>
          <p:cNvPr id="18" name="viz.Leeftijdcategorie" descr="55bcb21a-96df-48e8-8f29-af83a0cbd773 viz.Leeftijdcategorie">
            <a:extLst>
              <a:ext uri="{FF2B5EF4-FFF2-40B4-BE49-F238E27FC236}">
                <a16:creationId xmlns:a16="http://schemas.microsoft.com/office/drawing/2014/main" id="{97786A1A-D59C-A966-6CDC-591CF34E51E4}"/>
              </a:ext>
            </a:extLst>
          </p:cNvPr>
          <p:cNvPicPr>
            <a:picLocks noChangeAspect="1"/>
          </p:cNvPicPr>
          <p:nvPr/>
        </p:nvPicPr>
        <p:blipFill>
          <a:blip r:embed="rId4" cstate="print"/>
          <a:stretch>
            <a:fillRect/>
          </a:stretch>
        </p:blipFill>
        <p:spPr>
          <a:xfrm>
            <a:off x="5962650" y="1285875"/>
            <a:ext cx="3019425" cy="2390775"/>
          </a:xfrm>
          <a:prstGeom prst="rect">
            <a:avLst/>
          </a:prstGeom>
        </p:spPr>
      </p:pic>
      <p:pic>
        <p:nvPicPr>
          <p:cNvPr id="19" name="viz.Woonplaats" descr="670ab5d3-1fd3-4523-bd9c-b6a9d68b25e7 viz.Woonplaats">
            <a:extLst>
              <a:ext uri="{FF2B5EF4-FFF2-40B4-BE49-F238E27FC236}">
                <a16:creationId xmlns:a16="http://schemas.microsoft.com/office/drawing/2014/main" id="{61CB3297-82AE-3587-4811-EB0EBD8CC875}"/>
              </a:ext>
            </a:extLst>
          </p:cNvPr>
          <p:cNvPicPr>
            <a:picLocks noChangeAspect="1"/>
          </p:cNvPicPr>
          <p:nvPr/>
        </p:nvPicPr>
        <p:blipFill>
          <a:blip r:embed="rId5" cstate="print"/>
          <a:stretch>
            <a:fillRect/>
          </a:stretch>
        </p:blipFill>
        <p:spPr>
          <a:xfrm>
            <a:off x="76200" y="3681412"/>
            <a:ext cx="8905875" cy="2409825"/>
          </a:xfrm>
          <a:prstGeom prst="rect">
            <a:avLst/>
          </a:prstGeom>
        </p:spPr>
      </p:pic>
      <p:sp>
        <p:nvSpPr>
          <p:cNvPr id="14" name="Tijdelijke aanduiding voor dianummer 12">
            <a:extLst>
              <a:ext uri="{FF2B5EF4-FFF2-40B4-BE49-F238E27FC236}">
                <a16:creationId xmlns:a16="http://schemas.microsoft.com/office/drawing/2014/main" id="{63ABA50C-FF21-D4DA-3836-5EC235440B55}"/>
              </a:ext>
            </a:extLst>
          </p:cNvPr>
          <p:cNvSpPr>
            <a:spLocks noGrp="1"/>
          </p:cNvSpPr>
          <p:nvPr>
            <p:ph type="sldNum" sz="quarter" idx="12"/>
          </p:nvPr>
        </p:nvSpPr>
        <p:spPr>
          <a:xfrm>
            <a:off x="7425496" y="6358086"/>
            <a:ext cx="2275840" cy="354982"/>
          </a:xfrm>
        </p:spPr>
        <p:txBody>
          <a:bodyPr/>
          <a:lstStyle/>
          <a:p>
            <a:fld id="{8EBED098-752A-41AA-8E49-92F26D002647}" type="slidenum">
              <a:rPr lang="nl-NL" b="1" smtClean="0">
                <a:solidFill>
                  <a:schemeClr val="bg1"/>
                </a:solidFill>
                <a:latin typeface="Arial" panose="020B0604020202020204" pitchFamily="34" charset="0"/>
                <a:cs typeface="Arial" panose="020B0604020202020204" pitchFamily="34" charset="0"/>
              </a:rPr>
              <a:t>13</a:t>
            </a:fld>
            <a:endParaRPr lang="nl-NL"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Bijlage ll">
    <p:spTree>
      <p:nvGrpSpPr>
        <p:cNvPr id="1" name=""/>
        <p:cNvGrpSpPr/>
        <p:nvPr/>
      </p:nvGrpSpPr>
      <p:grpSpPr>
        <a:xfrm>
          <a:off x="0" y="0"/>
          <a:ext cx="0" cy="0"/>
          <a:chOff x="0" y="0"/>
          <a:chExt cx="0" cy="0"/>
        </a:xfrm>
      </p:grpSpPr>
      <p:sp>
        <p:nvSpPr>
          <p:cNvPr id="2" name="Shape" descr="0aaf953f-5a78-4b9b-a666-0f240e09005d Shape"/>
          <p:cNvSpPr/>
          <p:nvPr/>
        </p:nvSpPr>
        <p:spPr>
          <a:xfrm>
            <a:off x="9525" y="9525"/>
            <a:ext cx="9734550" cy="619125"/>
          </a:xfrm>
          <a:prstGeom prst="rect">
            <a:avLst/>
          </a:prstGeom>
          <a:solidFill>
            <a:srgbClr val="EEEEEE"/>
          </a:solidFill>
          <a:ln w="19050">
            <a:solidFill>
              <a:srgbClr val="EEEEEE"/>
            </a:solidFill>
            <a:prstDash val="solid"/>
          </a:ln>
        </p:spPr>
      </p:sp>
      <p:pic>
        <p:nvPicPr>
          <p:cNvPr id="3" name="Logo RGB-small" descr="cd5732b7-2726-4223-9282-b5769e9a27ac Logo RGB-small"/>
          <p:cNvPicPr>
            <a:picLocks noChangeAspect="1"/>
          </p:cNvPicPr>
          <p:nvPr/>
        </p:nvPicPr>
        <p:blipFill>
          <a:blip r:embed="rId2" cstate="print"/>
          <a:stretch>
            <a:fillRect/>
          </a:stretch>
        </p:blipFill>
        <p:spPr>
          <a:xfrm>
            <a:off x="7572375" y="80962"/>
            <a:ext cx="1714500" cy="485775"/>
          </a:xfrm>
          <a:prstGeom prst="rect">
            <a:avLst/>
          </a:prstGeom>
        </p:spPr>
      </p:pic>
      <p:sp>
        <p:nvSpPr>
          <p:cNvPr id="4" name="Shape" descr="8d386caa-b852-4852-b927-8687eda9b1e8 Shape"/>
          <p:cNvSpPr/>
          <p:nvPr/>
        </p:nvSpPr>
        <p:spPr>
          <a:xfrm>
            <a:off x="0" y="638175"/>
            <a:ext cx="9753600" cy="57150"/>
          </a:xfrm>
          <a:prstGeom prst="rect">
            <a:avLst/>
          </a:prstGeom>
          <a:solidFill>
            <a:srgbClr val="5C6564"/>
          </a:solidFill>
          <a:ln w="19050">
            <a:solidFill>
              <a:srgbClr val="5C6564"/>
            </a:solidFill>
            <a:prstDash val="solid"/>
          </a:ln>
        </p:spPr>
      </p:sp>
      <p:sp>
        <p:nvSpPr>
          <p:cNvPr id="5" name="Shape" descr="5dfc794f-ba72-447f-8ee2-c8622f1cdca3 Shape"/>
          <p:cNvSpPr/>
          <p:nvPr/>
        </p:nvSpPr>
        <p:spPr>
          <a:xfrm>
            <a:off x="0" y="6429375"/>
            <a:ext cx="9753600" cy="238125"/>
          </a:xfrm>
          <a:prstGeom prst="rect">
            <a:avLst/>
          </a:prstGeom>
          <a:solidFill>
            <a:srgbClr val="5C6564"/>
          </a:solidFill>
          <a:ln w="19050">
            <a:solidFill>
              <a:srgbClr val="5C6564"/>
            </a:solidFill>
            <a:prstDash val="solid"/>
          </a:ln>
        </p:spPr>
      </p:sp>
      <p:sp>
        <p:nvSpPr>
          <p:cNvPr id="6" name="Shape" descr="49aa86ca-f8fc-421f-85f3-f31476ea6621 Shape"/>
          <p:cNvSpPr/>
          <p:nvPr/>
        </p:nvSpPr>
        <p:spPr>
          <a:xfrm>
            <a:off x="0" y="6191250"/>
            <a:ext cx="9753600" cy="238125"/>
          </a:xfrm>
          <a:prstGeom prst="rect">
            <a:avLst/>
          </a:prstGeom>
          <a:solidFill>
            <a:srgbClr val="63A042"/>
          </a:solidFill>
          <a:ln w="19050">
            <a:solidFill>
              <a:srgbClr val="63A042"/>
            </a:solidFill>
            <a:prstDash val="solid"/>
          </a:ln>
        </p:spPr>
      </p:sp>
      <p:sp>
        <p:nvSpPr>
          <p:cNvPr id="7" name="(empty)" descr="455fa234-0887-476a-99b7-2ec1890bfb19 (empty)"/>
          <p:cNvSpPr/>
          <p:nvPr/>
        </p:nvSpPr>
        <p:spPr>
          <a:xfrm>
            <a:off x="5905500" y="428625"/>
            <a:ext cx="3705225" cy="247650"/>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000000"/>
                </a:solidFill>
                <a:latin typeface="Open Sans"/>
              </a:rPr>
              <a:t> </a:t>
            </a:r>
          </a:p>
        </p:txBody>
      </p:sp>
      <p:sp>
        <p:nvSpPr>
          <p:cNvPr id="8" name="Gemeente Opsterland" descr="594116a5-4683-4679-92b8-028cdcc929f8 Gemeente Opsterland"/>
          <p:cNvSpPr/>
          <p:nvPr/>
        </p:nvSpPr>
        <p:spPr>
          <a:xfrm>
            <a:off x="5905500" y="57150"/>
            <a:ext cx="1476375" cy="285750"/>
          </a:xfrm>
          <a:prstGeom prst="rect">
            <a:avLst/>
          </a:prstGeom>
          <a:noFill/>
        </p:spPr>
        <p:txBody>
          <a:bodyPr lIns="0" tIns="15240" rIns="0" bIns="0" anchor="t">
            <a:spAutoFit/>
          </a:bodyPr>
          <a:lstStyle/>
          <a:p>
            <a:pPr marL="0" lvl="0" indent="0" algn="r">
              <a:lnSpc>
                <a:spcPct val="114583"/>
              </a:lnSpc>
              <a:buNone/>
            </a:pPr>
            <a:r>
              <a:rPr sz="1600" b="1" i="0" u="none" strike="noStrike" dirty="0">
                <a:solidFill>
                  <a:srgbClr val="5C6564"/>
                </a:solidFill>
                <a:latin typeface="Arial"/>
              </a:rPr>
              <a:t>Gemeente Opsterland</a:t>
            </a:r>
          </a:p>
        </p:txBody>
      </p:sp>
      <p:sp>
        <p:nvSpPr>
          <p:cNvPr id="9" name="Betrouwbaarheid e..." descr="ab3ac41a-5087-4638-adf0-5411329a6d3f Betrouwbaarheid e..."/>
          <p:cNvSpPr/>
          <p:nvPr/>
        </p:nvSpPr>
        <p:spPr>
          <a:xfrm>
            <a:off x="476250" y="857250"/>
            <a:ext cx="8810625" cy="2867067"/>
          </a:xfrm>
          <a:prstGeom prst="rect">
            <a:avLst/>
          </a:prstGeom>
          <a:noFill/>
        </p:spPr>
        <p:txBody>
          <a:bodyPr lIns="0" tIns="45720" rIns="0" bIns="0" anchor="t">
            <a:spAutoFit/>
          </a:bodyPr>
          <a:lstStyle/>
          <a:p>
            <a:pPr marL="0" lvl="0" indent="0" algn="l">
              <a:lnSpc>
                <a:spcPct val="95833"/>
              </a:lnSpc>
              <a:spcBef>
                <a:spcPts val="240"/>
              </a:spcBef>
              <a:buNone/>
            </a:pPr>
            <a:r>
              <a:rPr sz="1200" b="1" i="0" u="none" strike="noStrike" dirty="0">
                <a:solidFill>
                  <a:srgbClr val="63A042"/>
                </a:solidFill>
                <a:latin typeface="Arial"/>
              </a:rPr>
              <a:t>Betrouwbaarheid en nauwkeurigheid</a:t>
            </a:r>
          </a:p>
          <a:p>
            <a:pPr marL="0" lvl="0" indent="0" algn="l">
              <a:lnSpc>
                <a:spcPct val="95833"/>
              </a:lnSpc>
              <a:spcBef>
                <a:spcPts val="240"/>
              </a:spcBef>
              <a:buNone/>
            </a:pPr>
            <a:r>
              <a:rPr sz="1000" b="0" i="0" u="none" strike="noStrike" dirty="0">
                <a:solidFill>
                  <a:srgbClr val="000000"/>
                </a:solidFill>
                <a:latin typeface="Arial"/>
              </a:rPr>
              <a:t>Elke steekproef geeft afwijkingen ten opzichte van de werkelijkheid, maar de uitkomsten moeten een zo goed mogelijk beeld geven van de populatie. In kwantitatief onderzoek is het gebruikelijk om te spreken van een statistisch betrouwbaar verschil, als de afwijking zo groot is dat deze niet door toeval wordt veroorzaakt. Het betrouwbaarheidsniveau is gedefinieerd als 1 (100%) minus het significantieniveau. Het is gangbaar uit te gaan van een significantieniveau van 5%. Dan is er sprake van een betrouwbaarheidsniveau van 95%. Dat wil zeggen dat, als het onderzoek op dezelfde wijze en op hetzelfde moment zou worden herhaald, de uitkomsten in 95% van de gevallen hetzelfde beeld zouden geven. </a:t>
            </a:r>
          </a:p>
          <a:p>
            <a:pPr marL="0" lvl="0" indent="0" algn="l">
              <a:lnSpc>
                <a:spcPct val="95833"/>
              </a:lnSpc>
              <a:buNone/>
            </a:pPr>
            <a:r>
              <a:rPr sz="1000" b="0" i="0" u="none" strike="noStrike" dirty="0">
                <a:solidFill>
                  <a:srgbClr val="FF0000"/>
                </a:solidFill>
                <a:latin typeface="Arial"/>
              </a:rPr>
              <a:t>﻿</a:t>
            </a:r>
          </a:p>
          <a:p>
            <a:pPr marL="0" lvl="0" indent="0" algn="l">
              <a:lnSpc>
                <a:spcPct val="95833"/>
              </a:lnSpc>
              <a:spcBef>
                <a:spcPts val="240"/>
              </a:spcBef>
              <a:buNone/>
            </a:pPr>
            <a:r>
              <a:rPr sz="1000" b="0" i="0" u="none" strike="noStrike" dirty="0">
                <a:solidFill>
                  <a:srgbClr val="000000"/>
                </a:solidFill>
                <a:latin typeface="Arial"/>
              </a:rPr>
              <a:t>De nauwkeurigheid (uitgedrukt in foutmarge) geeft het gebied van waarden aan, waarbinnen de werkelijke waarde in de populatie ligt. Een foutmarge van bijvoorbeeld 5%, betekent dat de werkelijke waarde van de totale populatie 5% hoger of lager kan liggen dan de waarde van de steekproef. Concreet: indien een onderzoeksuitkomst van de steekproef aangeeft dat 50% van de respondenten een rapportcijfer 8 geeft voor een bepaald aspect, dan ligt dit percentage in werkelijkheid maximaal 5% boven of 5% onder deze 50%, ofwel tussen de 45% en 55%. Een foutmarge van 5% is gangbaar en algemeen geaccepteerd bij (statistisch) kwantitatief onderzoek.</a:t>
            </a:r>
          </a:p>
          <a:p>
            <a:pPr marL="0" lvl="0" indent="0" algn="l">
              <a:lnSpc>
                <a:spcPct val="95833"/>
              </a:lnSpc>
              <a:buNone/>
            </a:pPr>
            <a:r>
              <a:rPr sz="1000" b="0" i="0" u="none" strike="noStrike" dirty="0">
                <a:solidFill>
                  <a:srgbClr val="FF0000"/>
                </a:solidFill>
                <a:latin typeface="Arial"/>
              </a:rPr>
              <a:t>﻿</a:t>
            </a:r>
          </a:p>
          <a:p>
            <a:pPr marL="0" lvl="0" indent="0" algn="l">
              <a:lnSpc>
                <a:spcPct val="95833"/>
              </a:lnSpc>
              <a:spcBef>
                <a:spcPts val="240"/>
              </a:spcBef>
              <a:buNone/>
            </a:pPr>
            <a:r>
              <a:rPr sz="1000" b="0" i="0" u="none" strike="noStrike" dirty="0">
                <a:solidFill>
                  <a:srgbClr val="000000"/>
                </a:solidFill>
                <a:latin typeface="Arial"/>
              </a:rPr>
              <a:t>Met het aantal respondenten dat heeft deelgenomen (1</a:t>
            </a:r>
            <a:r>
              <a:rPr lang="nl-NL" sz="1000" b="0" i="0" u="none" strike="noStrike" dirty="0">
                <a:solidFill>
                  <a:srgbClr val="000000"/>
                </a:solidFill>
                <a:latin typeface="Arial"/>
              </a:rPr>
              <a:t>61</a:t>
            </a:r>
            <a:r>
              <a:rPr sz="1000" b="0" i="0" u="none" strike="noStrike" dirty="0">
                <a:solidFill>
                  <a:srgbClr val="000000"/>
                </a:solidFill>
                <a:latin typeface="Arial"/>
              </a:rPr>
              <a:t>) kunnen met 95% betrouwbaarheid </a:t>
            </a:r>
            <a:r>
              <a:rPr sz="1000" b="0" i="0" u="none" strike="noStrike" dirty="0" err="1">
                <a:solidFill>
                  <a:srgbClr val="000000"/>
                </a:solidFill>
                <a:latin typeface="Arial"/>
              </a:rPr>
              <a:t>en</a:t>
            </a:r>
            <a:r>
              <a:rPr sz="1000" b="0" i="0" u="none" strike="noStrike" dirty="0">
                <a:solidFill>
                  <a:srgbClr val="000000"/>
                </a:solidFill>
                <a:latin typeface="Arial"/>
              </a:rPr>
              <a:t> </a:t>
            </a:r>
            <a:r>
              <a:rPr lang="nl-NL" sz="1000" b="0" i="0" u="none" strike="noStrike" dirty="0">
                <a:solidFill>
                  <a:srgbClr val="000000"/>
                </a:solidFill>
                <a:latin typeface="Arial"/>
              </a:rPr>
              <a:t>7</a:t>
            </a:r>
            <a:r>
              <a:rPr sz="1000" b="0" i="0" u="none" strike="noStrike" dirty="0">
                <a:solidFill>
                  <a:srgbClr val="000000"/>
                </a:solidFill>
                <a:latin typeface="Arial"/>
              </a:rPr>
              <a:t>,</a:t>
            </a:r>
            <a:r>
              <a:rPr lang="nl-NL" sz="1000" b="0" i="0" u="none" strike="noStrike" dirty="0">
                <a:solidFill>
                  <a:srgbClr val="000000"/>
                </a:solidFill>
                <a:latin typeface="Arial"/>
              </a:rPr>
              <a:t>69</a:t>
            </a:r>
            <a:r>
              <a:rPr sz="1000" b="0" i="0" u="none" strike="noStrike" dirty="0">
                <a:solidFill>
                  <a:srgbClr val="000000"/>
                </a:solidFill>
                <a:latin typeface="Arial"/>
              </a:rPr>
              <a:t>% nauwkeurigheid uitspraken worden gedaan op een algemeen niveau.</a:t>
            </a:r>
          </a:p>
          <a:p>
            <a:pPr marL="0" lvl="0" indent="0" algn="l">
              <a:lnSpc>
                <a:spcPct val="95833"/>
              </a:lnSpc>
              <a:buNone/>
            </a:pPr>
            <a:r>
              <a:rPr sz="1000" b="0" i="0" u="none" strike="noStrike" dirty="0">
                <a:solidFill>
                  <a:srgbClr val="FF0000"/>
                </a:solidFill>
                <a:latin typeface="Arial"/>
              </a:rPr>
              <a:t>﻿</a:t>
            </a:r>
          </a:p>
          <a:p>
            <a:pPr marL="0" lvl="0" indent="0" algn="l">
              <a:lnSpc>
                <a:spcPct val="95833"/>
              </a:lnSpc>
              <a:spcBef>
                <a:spcPts val="240"/>
              </a:spcBef>
              <a:buNone/>
            </a:pPr>
            <a:r>
              <a:rPr sz="1200" b="0" i="0" u="none" strike="noStrike" dirty="0">
                <a:solidFill>
                  <a:srgbClr val="63A042"/>
                </a:solidFill>
                <a:latin typeface="Arial"/>
              </a:rPr>
              <a:t>﻿</a:t>
            </a:r>
          </a:p>
          <a:p>
            <a:pPr marL="0" lvl="0" indent="0" algn="l">
              <a:lnSpc>
                <a:spcPct val="95833"/>
              </a:lnSpc>
              <a:buNone/>
            </a:pPr>
            <a:r>
              <a:rPr sz="1000" b="0" i="0" u="none" strike="noStrike" dirty="0">
                <a:solidFill>
                  <a:srgbClr val="FF0000"/>
                </a:solidFill>
                <a:latin typeface="Arial"/>
              </a:rPr>
              <a:t>﻿</a:t>
            </a:r>
          </a:p>
        </p:txBody>
      </p:sp>
      <p:sp>
        <p:nvSpPr>
          <p:cNvPr id="10" name="Bijlage II - Onde..." descr="85e758a4-9669-48b6-b265-c2eb07e1ed61 Bijlage II - Onde..."/>
          <p:cNvSpPr/>
          <p:nvPr/>
        </p:nvSpPr>
        <p:spPr>
          <a:xfrm>
            <a:off x="476250" y="200025"/>
            <a:ext cx="5381625" cy="285750"/>
          </a:xfrm>
          <a:prstGeom prst="rect">
            <a:avLst/>
          </a:prstGeom>
          <a:noFill/>
        </p:spPr>
        <p:txBody>
          <a:bodyPr lIns="0" tIns="15240" rIns="0" bIns="0" anchor="t">
            <a:spAutoFit/>
          </a:bodyPr>
          <a:lstStyle/>
          <a:p>
            <a:pPr marL="0" lvl="0" indent="0" algn="l">
              <a:lnSpc>
                <a:spcPct val="114583"/>
              </a:lnSpc>
              <a:buNone/>
            </a:pPr>
            <a:r>
              <a:rPr sz="1600" b="1" i="0" u="none" strike="noStrike" dirty="0">
                <a:solidFill>
                  <a:srgbClr val="63A042"/>
                </a:solidFill>
                <a:latin typeface="Arial"/>
              </a:rPr>
              <a:t>Bijlage II - Onderzoeksverantwoording</a:t>
            </a:r>
          </a:p>
        </p:txBody>
      </p:sp>
      <p:sp>
        <p:nvSpPr>
          <p:cNvPr id="11" name="Bijlage II" descr="7619cbe9-40a3-493c-9dd5-6ad1ffa3aea4 Bijlage II"/>
          <p:cNvSpPr/>
          <p:nvPr/>
        </p:nvSpPr>
        <p:spPr>
          <a:xfrm>
            <a:off x="3752850" y="6448425"/>
            <a:ext cx="223837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Bijlage II</a:t>
            </a:r>
          </a:p>
        </p:txBody>
      </p:sp>
      <p:sp>
        <p:nvSpPr>
          <p:cNvPr id="12" name="Tijdelijke aanduiding voor dianummer 12">
            <a:extLst>
              <a:ext uri="{FF2B5EF4-FFF2-40B4-BE49-F238E27FC236}">
                <a16:creationId xmlns:a16="http://schemas.microsoft.com/office/drawing/2014/main" id="{61E6212D-B967-A577-5A80-01A6C1AD6A70}"/>
              </a:ext>
            </a:extLst>
          </p:cNvPr>
          <p:cNvSpPr>
            <a:spLocks noGrp="1"/>
          </p:cNvSpPr>
          <p:nvPr>
            <p:ph type="sldNum" sz="quarter" idx="12"/>
          </p:nvPr>
        </p:nvSpPr>
        <p:spPr>
          <a:xfrm>
            <a:off x="7425496" y="6358086"/>
            <a:ext cx="2275840" cy="354982"/>
          </a:xfrm>
        </p:spPr>
        <p:txBody>
          <a:bodyPr/>
          <a:lstStyle/>
          <a:p>
            <a:fld id="{8EBED098-752A-41AA-8E49-92F26D002647}" type="slidenum">
              <a:rPr lang="nl-NL" b="1" smtClean="0">
                <a:solidFill>
                  <a:schemeClr val="bg1"/>
                </a:solidFill>
                <a:latin typeface="Arial" panose="020B0604020202020204" pitchFamily="34" charset="0"/>
                <a:cs typeface="Arial" panose="020B0604020202020204" pitchFamily="34" charset="0"/>
              </a:rPr>
              <a:t>14</a:t>
            </a:fld>
            <a:endParaRPr lang="nl-NL"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Titelpagina 2">
    <p:spTree>
      <p:nvGrpSpPr>
        <p:cNvPr id="1" name=""/>
        <p:cNvGrpSpPr/>
        <p:nvPr/>
      </p:nvGrpSpPr>
      <p:grpSpPr>
        <a:xfrm>
          <a:off x="0" y="0"/>
          <a:ext cx="0" cy="0"/>
          <a:chOff x="0" y="0"/>
          <a:chExt cx="0" cy="0"/>
        </a:xfrm>
      </p:grpSpPr>
      <p:pic>
        <p:nvPicPr>
          <p:cNvPr id="2" name="13027 Rapport F3 NW" descr="7a6c2fbb-d277-4c28-8c13-d753f4467a84 13027 Rapport F3 NW"/>
          <p:cNvPicPr>
            <a:picLocks noChangeAspect="1"/>
          </p:cNvPicPr>
          <p:nvPr/>
        </p:nvPicPr>
        <p:blipFill>
          <a:blip r:embed="rId2" cstate="print"/>
          <a:stretch>
            <a:fillRect/>
          </a:stretch>
        </p:blipFill>
        <p:spPr>
          <a:xfrm>
            <a:off x="1" y="0"/>
            <a:ext cx="9753600" cy="6667500"/>
          </a:xfrm>
          <a:prstGeom prst="rect">
            <a:avLst/>
          </a:prstGeom>
        </p:spPr>
      </p:pic>
      <p:sp>
        <p:nvSpPr>
          <p:cNvPr id="3" name="Concept 1 Datum: ..." descr="443e592d-4a45-4abb-ba7f-2a17ac072b31 Concept 1 Datum: ..."/>
          <p:cNvSpPr/>
          <p:nvPr/>
        </p:nvSpPr>
        <p:spPr>
          <a:xfrm>
            <a:off x="438150" y="3381375"/>
            <a:ext cx="3095625" cy="2025491"/>
          </a:xfrm>
          <a:prstGeom prst="rect">
            <a:avLst/>
          </a:prstGeom>
          <a:noFill/>
        </p:spPr>
        <p:txBody>
          <a:bodyPr lIns="0" tIns="15240" rIns="0" bIns="0" anchor="t">
            <a:spAutoFit/>
          </a:bodyPr>
          <a:lstStyle/>
          <a:p>
            <a:pPr marL="0" lvl="0" indent="0" algn="l">
              <a:lnSpc>
                <a:spcPct val="114583"/>
              </a:lnSpc>
              <a:buNone/>
            </a:pPr>
            <a:endParaRPr lang="nl-NL" sz="1000" b="0" i="0" u="none" strike="noStrike" dirty="0">
              <a:solidFill>
                <a:srgbClr val="000000"/>
              </a:solidFill>
              <a:latin typeface="Arial"/>
            </a:endParaRPr>
          </a:p>
          <a:p>
            <a:pPr marL="0" lvl="0" indent="0" algn="l">
              <a:lnSpc>
                <a:spcPct val="114583"/>
              </a:lnSpc>
              <a:buNone/>
            </a:pPr>
            <a:r>
              <a:rPr sz="1000" b="0" i="0" u="none" strike="noStrike" dirty="0">
                <a:solidFill>
                  <a:srgbClr val="000000"/>
                </a:solidFill>
                <a:latin typeface="Arial"/>
              </a:rPr>
              <a:t>Datum: </a:t>
            </a:r>
            <a:r>
              <a:rPr lang="nl-NL" sz="1000" b="0" i="0" u="none" strike="noStrike" dirty="0">
                <a:solidFill>
                  <a:srgbClr val="000000"/>
                </a:solidFill>
                <a:latin typeface="Arial"/>
              </a:rPr>
              <a:t>11</a:t>
            </a:r>
            <a:r>
              <a:rPr sz="1000" b="0" i="0" u="none" strike="noStrike" dirty="0">
                <a:solidFill>
                  <a:srgbClr val="000000"/>
                </a:solidFill>
                <a:latin typeface="Arial"/>
              </a:rPr>
              <a:t> januari 2023</a:t>
            </a:r>
          </a:p>
          <a:p>
            <a:pPr marL="0" lvl="0" indent="0" algn="l">
              <a:lnSpc>
                <a:spcPct val="114583"/>
              </a:lnSpc>
              <a:buNone/>
            </a:pPr>
            <a:r>
              <a:rPr sz="1000" b="0" i="0" u="none" strike="noStrike" dirty="0">
                <a:solidFill>
                  <a:srgbClr val="000000"/>
                </a:solidFill>
                <a:latin typeface="Arial"/>
              </a:rPr>
              <a:t>Projectnummer: 21382</a:t>
            </a:r>
          </a:p>
          <a:p>
            <a:pPr marL="0" lvl="0" indent="0" algn="l">
              <a:lnSpc>
                <a:spcPct val="83333"/>
              </a:lnSpc>
              <a:buNone/>
            </a:pPr>
            <a:r>
              <a:rPr sz="1000" b="0" i="0" u="none" strike="noStrike" dirty="0">
                <a:solidFill>
                  <a:srgbClr val="000000"/>
                </a:solidFill>
                <a:latin typeface="Arial"/>
              </a:rPr>
              <a:t>﻿</a:t>
            </a:r>
          </a:p>
          <a:p>
            <a:pPr marL="0" lvl="0" indent="0" algn="l">
              <a:lnSpc>
                <a:spcPct val="114583"/>
              </a:lnSpc>
              <a:buNone/>
            </a:pPr>
            <a:r>
              <a:rPr sz="1000" b="1" i="0" u="none" strike="noStrike" dirty="0">
                <a:solidFill>
                  <a:srgbClr val="000000"/>
                </a:solidFill>
                <a:latin typeface="Arial"/>
              </a:rPr>
              <a:t>Auteurs:</a:t>
            </a:r>
          </a:p>
          <a:p>
            <a:pPr marL="0" lvl="0" indent="0" algn="l">
              <a:lnSpc>
                <a:spcPct val="114583"/>
              </a:lnSpc>
              <a:buNone/>
            </a:pPr>
            <a:r>
              <a:rPr lang="nl-NL" sz="1000" b="0" i="0" u="none" strike="noStrike" dirty="0">
                <a:solidFill>
                  <a:srgbClr val="000000"/>
                </a:solidFill>
                <a:latin typeface="Arial"/>
              </a:rPr>
              <a:t>Joyce Berentsen</a:t>
            </a:r>
            <a:endParaRPr sz="1000" b="0" i="0" u="none" strike="noStrike" dirty="0">
              <a:solidFill>
                <a:srgbClr val="000000"/>
              </a:solidFill>
              <a:latin typeface="Arial"/>
            </a:endParaRPr>
          </a:p>
          <a:p>
            <a:pPr marL="0" lvl="0" indent="0" algn="l">
              <a:lnSpc>
                <a:spcPct val="114583"/>
              </a:lnSpc>
              <a:buNone/>
            </a:pPr>
            <a:r>
              <a:rPr lang="nl-NL" sz="1000" dirty="0">
                <a:solidFill>
                  <a:srgbClr val="000000"/>
                </a:solidFill>
                <a:latin typeface="Arial"/>
              </a:rPr>
              <a:t>Luc Oonk</a:t>
            </a:r>
            <a:endParaRPr sz="1000" b="0" i="0" u="none" strike="noStrike" dirty="0">
              <a:solidFill>
                <a:srgbClr val="000000"/>
              </a:solidFill>
              <a:latin typeface="Arial"/>
            </a:endParaRPr>
          </a:p>
          <a:p>
            <a:pPr marL="0" lvl="0" indent="0" algn="l">
              <a:lnSpc>
                <a:spcPct val="83333"/>
              </a:lnSpc>
              <a:buNone/>
            </a:pPr>
            <a:r>
              <a:rPr sz="1000" b="0" i="0" u="none" strike="noStrike" dirty="0">
                <a:solidFill>
                  <a:srgbClr val="000000"/>
                </a:solidFill>
                <a:latin typeface="Arial"/>
              </a:rPr>
              <a:t>﻿</a:t>
            </a:r>
          </a:p>
          <a:p>
            <a:pPr marL="0" lvl="0" indent="0" algn="l">
              <a:lnSpc>
                <a:spcPct val="114583"/>
              </a:lnSpc>
              <a:buNone/>
            </a:pPr>
            <a:r>
              <a:rPr sz="1000" b="1" i="0" u="none" strike="noStrike" dirty="0">
                <a:solidFill>
                  <a:srgbClr val="000000"/>
                </a:solidFill>
                <a:latin typeface="Arial"/>
              </a:rPr>
              <a:t>Moventem BV</a:t>
            </a:r>
          </a:p>
          <a:p>
            <a:pPr marL="0" lvl="0" indent="0" algn="l">
              <a:lnSpc>
                <a:spcPct val="114583"/>
              </a:lnSpc>
              <a:buNone/>
            </a:pPr>
            <a:r>
              <a:rPr sz="1000" b="1" i="0" u="none" strike="noStrike" dirty="0">
                <a:solidFill>
                  <a:srgbClr val="7DB735"/>
                </a:solidFill>
                <a:latin typeface="Arial"/>
              </a:rPr>
              <a:t>T</a:t>
            </a:r>
            <a:r>
              <a:rPr sz="1000" b="0" i="0" u="none" strike="noStrike" dirty="0">
                <a:solidFill>
                  <a:srgbClr val="000000"/>
                </a:solidFill>
                <a:latin typeface="Arial"/>
              </a:rPr>
              <a:t> 0575 84 3738</a:t>
            </a:r>
          </a:p>
          <a:p>
            <a:pPr marL="0" lvl="0" indent="0" algn="l">
              <a:lnSpc>
                <a:spcPct val="114583"/>
              </a:lnSpc>
              <a:buNone/>
            </a:pPr>
            <a:r>
              <a:rPr sz="1000" b="1" i="0" u="none" strike="noStrike" dirty="0">
                <a:solidFill>
                  <a:srgbClr val="7DB735"/>
                </a:solidFill>
                <a:latin typeface="Arial"/>
              </a:rPr>
              <a:t>E</a:t>
            </a:r>
            <a:r>
              <a:rPr sz="1000" b="0" i="0" u="none" strike="noStrike" dirty="0">
                <a:solidFill>
                  <a:srgbClr val="000000"/>
                </a:solidFill>
                <a:latin typeface="Arial"/>
              </a:rPr>
              <a:t> info@moventem.nl</a:t>
            </a:r>
          </a:p>
          <a:p>
            <a:pPr marL="0" lvl="0" indent="0" algn="l">
              <a:lnSpc>
                <a:spcPct val="114583"/>
              </a:lnSpc>
              <a:buNone/>
            </a:pPr>
            <a:r>
              <a:rPr sz="1000" b="1" i="0" u="none" strike="noStrike" dirty="0">
                <a:solidFill>
                  <a:srgbClr val="7DB735"/>
                </a:solidFill>
                <a:latin typeface="Arial"/>
              </a:rPr>
              <a:t>W</a:t>
            </a:r>
            <a:r>
              <a:rPr sz="1000" b="0" i="0" u="none" strike="noStrike" dirty="0">
                <a:solidFill>
                  <a:srgbClr val="000000"/>
                </a:solidFill>
                <a:latin typeface="Arial"/>
              </a:rPr>
              <a:t> www.moventem.nl</a:t>
            </a:r>
          </a:p>
        </p:txBody>
      </p:sp>
      <p:sp>
        <p:nvSpPr>
          <p:cNvPr id="4" name="Moventem werkt co..." descr="5571a3c8-bfbb-4729-a38d-79540ba6dbfa Moventem werkt co..."/>
          <p:cNvSpPr/>
          <p:nvPr/>
        </p:nvSpPr>
        <p:spPr>
          <a:xfrm>
            <a:off x="438150" y="5429250"/>
            <a:ext cx="4876800" cy="1203274"/>
          </a:xfrm>
          <a:prstGeom prst="rect">
            <a:avLst/>
          </a:prstGeom>
          <a:noFill/>
        </p:spPr>
        <p:txBody>
          <a:bodyPr lIns="0" tIns="15240" rIns="0" bIns="0" anchor="t">
            <a:spAutoFit/>
          </a:bodyPr>
          <a:lstStyle/>
          <a:p>
            <a:pPr marL="0" lvl="0" indent="0" algn="l">
              <a:lnSpc>
                <a:spcPct val="83333"/>
              </a:lnSpc>
              <a:spcAft>
                <a:spcPts val="1000"/>
              </a:spcAft>
              <a:buNone/>
            </a:pPr>
            <a:r>
              <a:rPr sz="900" b="0" i="0" u="none" strike="noStrike" dirty="0">
                <a:solidFill>
                  <a:srgbClr val="000000"/>
                </a:solidFill>
                <a:latin typeface="Arial"/>
              </a:rPr>
              <a:t>Moventem werkt conform de Gedragscode voor Onderzoek &amp; Statistiek van de Nederlandse Marktonderzoek Associatie (MOA) en mag het Fair Data Keurmerk voeren, waarmee wordt aangetoond dat op verantwoorde wijze met data en persoonsgegevens wordt omgaan. Tevens is Moventem aangesloten bij de Europese Vereniging voor Marktonderzoek (ESOMAR) en wordt voldaan aan de Internationale Code voor Markt- en  sociaalwetenschappelijk onderzoek. Dit rapport is met grote zorg samengesteld. Desondanks kan het voorkomen dat informatie fout en/of onvolledig is. Moventem is niet aansprakelijk voor enige directe of indirecte schade die zou kunnen ontstaan door het gebruik van de aangeboden informatie. </a:t>
            </a:r>
          </a:p>
        </p:txBody>
      </p:sp>
      <p:sp>
        <p:nvSpPr>
          <p:cNvPr id="5" name="Rapportage Profie..." descr="0420f295-b589-4366-9f67-f047c0ebdf03 Rapportage Profie..."/>
          <p:cNvSpPr/>
          <p:nvPr/>
        </p:nvSpPr>
        <p:spPr>
          <a:xfrm>
            <a:off x="5705475" y="2524125"/>
            <a:ext cx="2628900" cy="571500"/>
          </a:xfrm>
          <a:prstGeom prst="rect">
            <a:avLst/>
          </a:prstGeom>
          <a:noFill/>
        </p:spPr>
        <p:txBody>
          <a:bodyPr lIns="0" tIns="15240" rIns="0" bIns="0" anchor="t">
            <a:spAutoFit/>
          </a:bodyPr>
          <a:lstStyle/>
          <a:p>
            <a:pPr marL="0" lvl="0" indent="0" algn="ctr">
              <a:lnSpc>
                <a:spcPct val="114583"/>
              </a:lnSpc>
              <a:buNone/>
            </a:pPr>
            <a:r>
              <a:rPr sz="1600" b="0" i="0" u="none" strike="noStrike" dirty="0">
                <a:solidFill>
                  <a:srgbClr val="FFFFFF"/>
                </a:solidFill>
                <a:latin typeface="Arial"/>
              </a:rPr>
              <a:t>Rapportage</a:t>
            </a:r>
          </a:p>
          <a:p>
            <a:pPr marL="0" lvl="0" indent="0" algn="ctr">
              <a:lnSpc>
                <a:spcPct val="114583"/>
              </a:lnSpc>
              <a:buNone/>
            </a:pPr>
            <a:r>
              <a:rPr sz="1600" b="0" i="1" u="none" strike="noStrike" dirty="0">
                <a:solidFill>
                  <a:srgbClr val="FFFFFF"/>
                </a:solidFill>
                <a:latin typeface="Arial"/>
              </a:rPr>
              <a:t>Profiel nieuwe burgemeester</a:t>
            </a:r>
          </a:p>
        </p:txBody>
      </p:sp>
      <p:sp>
        <p:nvSpPr>
          <p:cNvPr id="6" name="Gemeente Opsterland" descr="b9fdcd74-b288-41ec-ad4d-6d29fdd330f9 Gemeente Opsterland"/>
          <p:cNvSpPr/>
          <p:nvPr/>
        </p:nvSpPr>
        <p:spPr>
          <a:xfrm>
            <a:off x="5762625" y="3476625"/>
            <a:ext cx="2524125" cy="323850"/>
          </a:xfrm>
          <a:prstGeom prst="rect">
            <a:avLst/>
          </a:prstGeom>
          <a:noFill/>
        </p:spPr>
        <p:txBody>
          <a:bodyPr lIns="0" tIns="15240" rIns="0" bIns="0" anchor="t">
            <a:spAutoFit/>
          </a:bodyPr>
          <a:lstStyle/>
          <a:p>
            <a:pPr marL="0" lvl="0" indent="0" algn="ctr">
              <a:lnSpc>
                <a:spcPct val="114583"/>
              </a:lnSpc>
              <a:buNone/>
            </a:pPr>
            <a:r>
              <a:rPr sz="2000" b="0" i="0" u="none" strike="noStrike" dirty="0">
                <a:solidFill>
                  <a:srgbClr val="FFFFFF"/>
                </a:solidFill>
                <a:latin typeface="Arial"/>
              </a:rPr>
              <a:t>Gemeente Opsterland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Inhoudsopgave">
    <p:spTree>
      <p:nvGrpSpPr>
        <p:cNvPr id="1" name=""/>
        <p:cNvGrpSpPr/>
        <p:nvPr/>
      </p:nvGrpSpPr>
      <p:grpSpPr>
        <a:xfrm>
          <a:off x="0" y="0"/>
          <a:ext cx="0" cy="0"/>
          <a:chOff x="0" y="0"/>
          <a:chExt cx="0" cy="0"/>
        </a:xfrm>
      </p:grpSpPr>
      <p:sp>
        <p:nvSpPr>
          <p:cNvPr id="2" name="Shape" descr="0aaf953f-5a78-4b9b-a666-0f240e09005d Shape"/>
          <p:cNvSpPr/>
          <p:nvPr/>
        </p:nvSpPr>
        <p:spPr>
          <a:xfrm>
            <a:off x="9525" y="9525"/>
            <a:ext cx="9734550" cy="619125"/>
          </a:xfrm>
          <a:prstGeom prst="rect">
            <a:avLst/>
          </a:prstGeom>
          <a:solidFill>
            <a:srgbClr val="EEEEEE"/>
          </a:solidFill>
          <a:ln w="19050">
            <a:solidFill>
              <a:srgbClr val="EEEEEE"/>
            </a:solidFill>
            <a:prstDash val="solid"/>
          </a:ln>
        </p:spPr>
      </p:sp>
      <p:pic>
        <p:nvPicPr>
          <p:cNvPr id="3" name="Logo RGB-small" descr="cd5732b7-2726-4223-9282-b5769e9a27ac Logo RGB-small"/>
          <p:cNvPicPr>
            <a:picLocks noChangeAspect="1"/>
          </p:cNvPicPr>
          <p:nvPr/>
        </p:nvPicPr>
        <p:blipFill>
          <a:blip r:embed="rId2" cstate="print"/>
          <a:stretch>
            <a:fillRect/>
          </a:stretch>
        </p:blipFill>
        <p:spPr>
          <a:xfrm>
            <a:off x="7572375" y="80962"/>
            <a:ext cx="1714500" cy="485775"/>
          </a:xfrm>
          <a:prstGeom prst="rect">
            <a:avLst/>
          </a:prstGeom>
        </p:spPr>
      </p:pic>
      <p:sp>
        <p:nvSpPr>
          <p:cNvPr id="4" name="Shape" descr="8d386caa-b852-4852-b927-8687eda9b1e8 Shape"/>
          <p:cNvSpPr/>
          <p:nvPr/>
        </p:nvSpPr>
        <p:spPr>
          <a:xfrm>
            <a:off x="0" y="638175"/>
            <a:ext cx="9753600" cy="57150"/>
          </a:xfrm>
          <a:prstGeom prst="rect">
            <a:avLst/>
          </a:prstGeom>
          <a:solidFill>
            <a:srgbClr val="5C6564"/>
          </a:solidFill>
          <a:ln w="19050">
            <a:solidFill>
              <a:srgbClr val="5C6564"/>
            </a:solidFill>
            <a:prstDash val="solid"/>
          </a:ln>
        </p:spPr>
      </p:sp>
      <p:sp>
        <p:nvSpPr>
          <p:cNvPr id="5" name="Shape" descr="5dfc794f-ba72-447f-8ee2-c8622f1cdca3 Shape"/>
          <p:cNvSpPr/>
          <p:nvPr/>
        </p:nvSpPr>
        <p:spPr>
          <a:xfrm>
            <a:off x="0" y="6429375"/>
            <a:ext cx="9753600" cy="238125"/>
          </a:xfrm>
          <a:prstGeom prst="rect">
            <a:avLst/>
          </a:prstGeom>
          <a:solidFill>
            <a:srgbClr val="5C6564"/>
          </a:solidFill>
          <a:ln w="19050">
            <a:solidFill>
              <a:srgbClr val="5C6564"/>
            </a:solidFill>
            <a:prstDash val="solid"/>
          </a:ln>
        </p:spPr>
      </p:sp>
      <p:sp>
        <p:nvSpPr>
          <p:cNvPr id="6" name="Shape" descr="49aa86ca-f8fc-421f-85f3-f31476ea6621 Shape"/>
          <p:cNvSpPr/>
          <p:nvPr/>
        </p:nvSpPr>
        <p:spPr>
          <a:xfrm>
            <a:off x="0" y="6191250"/>
            <a:ext cx="9753600" cy="238125"/>
          </a:xfrm>
          <a:prstGeom prst="rect">
            <a:avLst/>
          </a:prstGeom>
          <a:solidFill>
            <a:srgbClr val="63A042"/>
          </a:solidFill>
          <a:ln w="19050">
            <a:solidFill>
              <a:srgbClr val="63A042"/>
            </a:solidFill>
            <a:prstDash val="solid"/>
          </a:ln>
        </p:spPr>
      </p:sp>
      <p:sp>
        <p:nvSpPr>
          <p:cNvPr id="7" name="(empty)" descr="455fa234-0887-476a-99b7-2ec1890bfb19 (empty)"/>
          <p:cNvSpPr/>
          <p:nvPr/>
        </p:nvSpPr>
        <p:spPr>
          <a:xfrm>
            <a:off x="5905500" y="428625"/>
            <a:ext cx="3705225" cy="247650"/>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000000"/>
                </a:solidFill>
                <a:latin typeface="Open Sans"/>
              </a:rPr>
              <a:t> </a:t>
            </a:r>
          </a:p>
        </p:txBody>
      </p:sp>
      <p:sp>
        <p:nvSpPr>
          <p:cNvPr id="8" name="Gemeente Opsterland" descr="594116a5-4683-4679-92b8-028cdcc929f8 Gemeente Opsterland"/>
          <p:cNvSpPr/>
          <p:nvPr/>
        </p:nvSpPr>
        <p:spPr>
          <a:xfrm>
            <a:off x="5905500" y="57150"/>
            <a:ext cx="1476375" cy="285750"/>
          </a:xfrm>
          <a:prstGeom prst="rect">
            <a:avLst/>
          </a:prstGeom>
          <a:noFill/>
        </p:spPr>
        <p:txBody>
          <a:bodyPr lIns="0" tIns="15240" rIns="0" bIns="0" anchor="t">
            <a:spAutoFit/>
          </a:bodyPr>
          <a:lstStyle/>
          <a:p>
            <a:pPr marL="0" lvl="0" indent="0" algn="r">
              <a:lnSpc>
                <a:spcPct val="114583"/>
              </a:lnSpc>
              <a:buNone/>
            </a:pPr>
            <a:r>
              <a:rPr sz="1600" b="1" i="0" u="none" strike="noStrike" dirty="0">
                <a:solidFill>
                  <a:srgbClr val="5C6564"/>
                </a:solidFill>
                <a:latin typeface="Arial"/>
              </a:rPr>
              <a:t>Gemeente Opsterland</a:t>
            </a:r>
          </a:p>
        </p:txBody>
      </p:sp>
      <p:sp>
        <p:nvSpPr>
          <p:cNvPr id="9" name="1 Inleiding 1.1 O..." descr="cb3345ac-3457-4e96-b06e-cc7667f7b159 1 Inleiding 1.1 O..."/>
          <p:cNvSpPr/>
          <p:nvPr/>
        </p:nvSpPr>
        <p:spPr>
          <a:xfrm>
            <a:off x="476250" y="1143000"/>
            <a:ext cx="4905375" cy="1239122"/>
          </a:xfrm>
          <a:prstGeom prst="rect">
            <a:avLst/>
          </a:prstGeom>
          <a:noFill/>
        </p:spPr>
        <p:txBody>
          <a:bodyPr lIns="0" tIns="15240" rIns="0" bIns="0" anchor="t">
            <a:spAutoFit/>
          </a:bodyPr>
          <a:lstStyle/>
          <a:p>
            <a:pPr marL="0" lvl="0" indent="0" algn="l">
              <a:lnSpc>
                <a:spcPct val="114583"/>
              </a:lnSpc>
              <a:buNone/>
            </a:pPr>
            <a:r>
              <a:rPr sz="1000" b="1" i="0" u="none" strike="noStrike" dirty="0">
                <a:solidFill>
                  <a:srgbClr val="000000"/>
                </a:solidFill>
                <a:latin typeface="Arial"/>
              </a:rPr>
              <a:t>1 Inleiding</a:t>
            </a:r>
          </a:p>
          <a:p>
            <a:pPr marL="381000" lvl="0" indent="0" algn="l">
              <a:lnSpc>
                <a:spcPct val="114583"/>
              </a:lnSpc>
              <a:buNone/>
            </a:pPr>
            <a:r>
              <a:rPr sz="1000" b="0" i="0" u="none" strike="noStrike" dirty="0">
                <a:solidFill>
                  <a:srgbClr val="000000"/>
                </a:solidFill>
                <a:latin typeface="Arial"/>
              </a:rPr>
              <a:t>﻿</a:t>
            </a:r>
          </a:p>
          <a:p>
            <a:pPr marL="0" lvl="0" indent="0" algn="l">
              <a:lnSpc>
                <a:spcPct val="114583"/>
              </a:lnSpc>
              <a:buNone/>
            </a:pPr>
            <a:r>
              <a:rPr sz="1000" b="1" i="0" u="none" strike="noStrike" dirty="0">
                <a:solidFill>
                  <a:srgbClr val="000000"/>
                </a:solidFill>
                <a:latin typeface="Arial"/>
              </a:rPr>
              <a:t>2 Resultaten</a:t>
            </a:r>
          </a:p>
          <a:p>
            <a:pPr marL="381000" lvl="0" indent="0" algn="l">
              <a:lnSpc>
                <a:spcPct val="114583"/>
              </a:lnSpc>
              <a:buNone/>
            </a:pPr>
            <a:r>
              <a:rPr sz="1000" b="0" i="0" u="none" strike="noStrike" dirty="0">
                <a:solidFill>
                  <a:srgbClr val="000000"/>
                </a:solidFill>
                <a:latin typeface="Arial"/>
              </a:rPr>
              <a:t>﻿</a:t>
            </a:r>
          </a:p>
          <a:p>
            <a:pPr marL="0" lvl="0" indent="0" algn="l">
              <a:lnSpc>
                <a:spcPct val="114583"/>
              </a:lnSpc>
              <a:buNone/>
            </a:pPr>
            <a:r>
              <a:rPr sz="1000" b="1" i="0" u="none" strike="noStrike" dirty="0">
                <a:solidFill>
                  <a:srgbClr val="000000"/>
                </a:solidFill>
                <a:latin typeface="Arial"/>
              </a:rPr>
              <a:t>3 Bijlagen</a:t>
            </a:r>
          </a:p>
          <a:p>
            <a:pPr marL="381000" lvl="0" indent="0" algn="l">
              <a:lnSpc>
                <a:spcPct val="114583"/>
              </a:lnSpc>
              <a:buNone/>
            </a:pPr>
            <a:r>
              <a:rPr sz="1000" b="0" i="0" u="none" strike="noStrike" dirty="0">
                <a:solidFill>
                  <a:srgbClr val="000000"/>
                </a:solidFill>
                <a:latin typeface="Arial"/>
              </a:rPr>
              <a:t>Bijlage l Achtergrondvariabelen</a:t>
            </a:r>
          </a:p>
          <a:p>
            <a:pPr marL="381000" lvl="0" indent="0" algn="l">
              <a:lnSpc>
                <a:spcPct val="114583"/>
              </a:lnSpc>
              <a:buNone/>
            </a:pPr>
            <a:r>
              <a:rPr sz="1000" b="0" i="0" u="none" strike="noStrike" dirty="0">
                <a:solidFill>
                  <a:srgbClr val="000000"/>
                </a:solidFill>
                <a:latin typeface="Arial"/>
              </a:rPr>
              <a:t>Bijlage ll Onderzoeksverantwoording</a:t>
            </a:r>
          </a:p>
        </p:txBody>
      </p:sp>
      <p:sp>
        <p:nvSpPr>
          <p:cNvPr id="10" name="Pagina 6 Pagina 7..." descr="ada5c0ce-df76-4645-a0ff-7aa4292c3105 Pagina 6 Pagina 7..."/>
          <p:cNvSpPr/>
          <p:nvPr/>
        </p:nvSpPr>
        <p:spPr>
          <a:xfrm>
            <a:off x="3190875" y="1147762"/>
            <a:ext cx="4905375" cy="1239122"/>
          </a:xfrm>
          <a:prstGeom prst="rect">
            <a:avLst/>
          </a:prstGeom>
          <a:noFill/>
        </p:spPr>
        <p:txBody>
          <a:bodyPr lIns="0" tIns="15240" rIns="0" bIns="0" anchor="t">
            <a:spAutoFit/>
          </a:bodyPr>
          <a:lstStyle/>
          <a:p>
            <a:pPr marL="0" lvl="0" indent="0" algn="l">
              <a:lnSpc>
                <a:spcPct val="114583"/>
              </a:lnSpc>
              <a:buNone/>
            </a:pPr>
            <a:r>
              <a:rPr sz="1000" b="1" i="0" u="none" strike="noStrike" dirty="0" err="1">
                <a:solidFill>
                  <a:srgbClr val="000000"/>
                </a:solidFill>
                <a:latin typeface="Arial"/>
              </a:rPr>
              <a:t>Pagina</a:t>
            </a:r>
            <a:r>
              <a:rPr sz="1000" b="1" i="0" u="none" strike="noStrike" dirty="0">
                <a:solidFill>
                  <a:srgbClr val="000000"/>
                </a:solidFill>
                <a:latin typeface="Arial"/>
              </a:rPr>
              <a:t> </a:t>
            </a:r>
            <a:r>
              <a:rPr lang="nl-NL" sz="1000" b="1" i="0" u="none" strike="noStrike" dirty="0">
                <a:solidFill>
                  <a:srgbClr val="000000"/>
                </a:solidFill>
                <a:latin typeface="Arial"/>
              </a:rPr>
              <a:t>4</a:t>
            </a:r>
            <a:endParaRPr sz="1000" b="1" i="0" u="none" strike="noStrike" dirty="0">
              <a:solidFill>
                <a:srgbClr val="000000"/>
              </a:solidFill>
              <a:latin typeface="Arial"/>
            </a:endParaRPr>
          </a:p>
          <a:p>
            <a:pPr marL="381000" lvl="0" indent="0" algn="l">
              <a:lnSpc>
                <a:spcPct val="114583"/>
              </a:lnSpc>
              <a:buNone/>
            </a:pPr>
            <a:r>
              <a:rPr sz="1000" b="0" i="0" u="none" strike="noStrike" dirty="0">
                <a:solidFill>
                  <a:srgbClr val="000000"/>
                </a:solidFill>
                <a:latin typeface="Arial"/>
              </a:rPr>
              <a:t>﻿</a:t>
            </a:r>
          </a:p>
          <a:p>
            <a:pPr marL="0" lvl="0" indent="0" algn="l">
              <a:lnSpc>
                <a:spcPct val="114583"/>
              </a:lnSpc>
              <a:buNone/>
            </a:pPr>
            <a:r>
              <a:rPr sz="1000" b="1" i="0" u="none" strike="noStrike" dirty="0" err="1">
                <a:solidFill>
                  <a:srgbClr val="000000"/>
                </a:solidFill>
                <a:latin typeface="Arial"/>
              </a:rPr>
              <a:t>Pagina</a:t>
            </a:r>
            <a:r>
              <a:rPr sz="1000" b="1" i="0" u="none" strike="noStrike" dirty="0">
                <a:solidFill>
                  <a:srgbClr val="000000"/>
                </a:solidFill>
                <a:latin typeface="Arial"/>
              </a:rPr>
              <a:t> </a:t>
            </a:r>
            <a:r>
              <a:rPr lang="nl-NL" sz="1000" b="1" i="0" u="none" strike="noStrike" dirty="0">
                <a:solidFill>
                  <a:srgbClr val="000000"/>
                </a:solidFill>
                <a:latin typeface="Arial"/>
              </a:rPr>
              <a:t>6</a:t>
            </a:r>
            <a:endParaRPr sz="1000" b="1" i="0" u="none" strike="noStrike" dirty="0">
              <a:solidFill>
                <a:srgbClr val="000000"/>
              </a:solidFill>
              <a:latin typeface="Arial"/>
            </a:endParaRPr>
          </a:p>
          <a:p>
            <a:pPr marL="381000" lvl="0" indent="0" algn="l">
              <a:lnSpc>
                <a:spcPct val="114583"/>
              </a:lnSpc>
              <a:buNone/>
            </a:pPr>
            <a:r>
              <a:rPr sz="1000" b="0" i="0" u="none" strike="noStrike" dirty="0">
                <a:solidFill>
                  <a:srgbClr val="000000"/>
                </a:solidFill>
                <a:latin typeface="Arial"/>
              </a:rPr>
              <a:t>﻿</a:t>
            </a:r>
          </a:p>
          <a:p>
            <a:pPr marL="0" lvl="0" indent="0" algn="l">
              <a:lnSpc>
                <a:spcPct val="114583"/>
              </a:lnSpc>
              <a:buNone/>
            </a:pPr>
            <a:r>
              <a:rPr sz="1000" b="1" i="0" u="none" strike="noStrike" dirty="0" err="1">
                <a:solidFill>
                  <a:srgbClr val="000000"/>
                </a:solidFill>
                <a:latin typeface="Arial"/>
              </a:rPr>
              <a:t>Pagina</a:t>
            </a:r>
            <a:r>
              <a:rPr sz="1000" b="1" i="0" u="none" strike="noStrike" dirty="0">
                <a:solidFill>
                  <a:srgbClr val="000000"/>
                </a:solidFill>
                <a:latin typeface="Arial"/>
              </a:rPr>
              <a:t> </a:t>
            </a:r>
            <a:r>
              <a:rPr lang="nl-NL" sz="1000" b="1" i="0" u="none" strike="noStrike" dirty="0">
                <a:solidFill>
                  <a:srgbClr val="000000"/>
                </a:solidFill>
                <a:latin typeface="Arial"/>
              </a:rPr>
              <a:t>12</a:t>
            </a:r>
            <a:endParaRPr sz="1000" b="1" i="0" u="none" strike="noStrike" dirty="0">
              <a:solidFill>
                <a:srgbClr val="000000"/>
              </a:solidFill>
              <a:latin typeface="Arial"/>
            </a:endParaRPr>
          </a:p>
          <a:p>
            <a:pPr marL="0" lvl="0" indent="0" algn="l">
              <a:lnSpc>
                <a:spcPct val="114583"/>
              </a:lnSpc>
              <a:buNone/>
            </a:pPr>
            <a:r>
              <a:rPr sz="1000" b="0" i="0" u="none" strike="noStrike" dirty="0" err="1">
                <a:solidFill>
                  <a:srgbClr val="000000"/>
                </a:solidFill>
                <a:latin typeface="Arial"/>
              </a:rPr>
              <a:t>Pagina</a:t>
            </a:r>
            <a:r>
              <a:rPr sz="1000" b="0" i="0" u="none" strike="noStrike" dirty="0">
                <a:solidFill>
                  <a:srgbClr val="000000"/>
                </a:solidFill>
                <a:latin typeface="Arial"/>
              </a:rPr>
              <a:t> </a:t>
            </a:r>
            <a:r>
              <a:rPr lang="nl-NL" sz="1000" b="0" i="0" u="none" strike="noStrike" dirty="0">
                <a:solidFill>
                  <a:srgbClr val="000000"/>
                </a:solidFill>
                <a:latin typeface="Arial"/>
              </a:rPr>
              <a:t>13</a:t>
            </a:r>
            <a:endParaRPr sz="1000" b="0" i="0" u="none" strike="noStrike" dirty="0">
              <a:solidFill>
                <a:srgbClr val="000000"/>
              </a:solidFill>
              <a:latin typeface="Arial"/>
            </a:endParaRPr>
          </a:p>
          <a:p>
            <a:pPr marL="0" lvl="0" indent="0" algn="l">
              <a:lnSpc>
                <a:spcPct val="114583"/>
              </a:lnSpc>
              <a:buNone/>
            </a:pPr>
            <a:r>
              <a:rPr sz="1000" b="0" i="0" u="none" strike="noStrike" dirty="0" err="1">
                <a:solidFill>
                  <a:srgbClr val="000000"/>
                </a:solidFill>
                <a:latin typeface="Arial"/>
              </a:rPr>
              <a:t>Pagina</a:t>
            </a:r>
            <a:r>
              <a:rPr sz="1000" b="0" i="0" u="none" strike="noStrike" dirty="0">
                <a:solidFill>
                  <a:srgbClr val="000000"/>
                </a:solidFill>
                <a:latin typeface="Arial"/>
              </a:rPr>
              <a:t> </a:t>
            </a:r>
            <a:r>
              <a:rPr lang="nl-NL" sz="1000" b="0" i="0" u="none" strike="noStrike" dirty="0">
                <a:solidFill>
                  <a:srgbClr val="000000"/>
                </a:solidFill>
                <a:latin typeface="Arial"/>
              </a:rPr>
              <a:t>14</a:t>
            </a:r>
            <a:endParaRPr sz="1000" b="0" i="0" u="none" strike="noStrike" dirty="0">
              <a:solidFill>
                <a:srgbClr val="000000"/>
              </a:solidFill>
              <a:latin typeface="Arial"/>
            </a:endParaRPr>
          </a:p>
        </p:txBody>
      </p:sp>
      <p:sp>
        <p:nvSpPr>
          <p:cNvPr id="11" name="Inhoudsopgave" descr="da965e9c-cb81-49a1-a4be-8b91300ff841 Inhoudsopgave"/>
          <p:cNvSpPr/>
          <p:nvPr/>
        </p:nvSpPr>
        <p:spPr>
          <a:xfrm>
            <a:off x="476250" y="200025"/>
            <a:ext cx="5381625" cy="285750"/>
          </a:xfrm>
          <a:prstGeom prst="rect">
            <a:avLst/>
          </a:prstGeom>
          <a:noFill/>
        </p:spPr>
        <p:txBody>
          <a:bodyPr lIns="0" tIns="15240" rIns="0" bIns="0" anchor="t">
            <a:spAutoFit/>
          </a:bodyPr>
          <a:lstStyle/>
          <a:p>
            <a:pPr marL="0" lvl="0" indent="0" algn="l">
              <a:lnSpc>
                <a:spcPct val="114583"/>
              </a:lnSpc>
              <a:buNone/>
            </a:pPr>
            <a:r>
              <a:rPr sz="1600" b="1" i="0" u="none" strike="noStrike" dirty="0">
                <a:solidFill>
                  <a:srgbClr val="63A042"/>
                </a:solidFill>
                <a:latin typeface="Arial"/>
              </a:rPr>
              <a:t>Inhoudsopgave</a:t>
            </a:r>
          </a:p>
        </p:txBody>
      </p:sp>
      <p:sp>
        <p:nvSpPr>
          <p:cNvPr id="12" name="Inhoudsopgave" descr="6b69007d-2383-471b-a09d-50449c5b219d Inhoudsopgave"/>
          <p:cNvSpPr/>
          <p:nvPr/>
        </p:nvSpPr>
        <p:spPr>
          <a:xfrm>
            <a:off x="3752850" y="6448425"/>
            <a:ext cx="223837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Inhoudsopgave</a:t>
            </a:r>
          </a:p>
        </p:txBody>
      </p:sp>
      <p:sp>
        <p:nvSpPr>
          <p:cNvPr id="13" name="Tijdelijke aanduiding voor dianummer 12">
            <a:extLst>
              <a:ext uri="{FF2B5EF4-FFF2-40B4-BE49-F238E27FC236}">
                <a16:creationId xmlns:a16="http://schemas.microsoft.com/office/drawing/2014/main" id="{3A9F1AA0-9A04-CF01-350C-09069A90BC5D}"/>
              </a:ext>
            </a:extLst>
          </p:cNvPr>
          <p:cNvSpPr>
            <a:spLocks noGrp="1"/>
          </p:cNvSpPr>
          <p:nvPr>
            <p:ph type="sldNum" sz="quarter" idx="12"/>
          </p:nvPr>
        </p:nvSpPr>
        <p:spPr>
          <a:xfrm>
            <a:off x="7425496" y="6358086"/>
            <a:ext cx="2275840" cy="354982"/>
          </a:xfrm>
        </p:spPr>
        <p:txBody>
          <a:bodyPr/>
          <a:lstStyle/>
          <a:p>
            <a:fld id="{8EBED098-752A-41AA-8E49-92F26D002647}" type="slidenum">
              <a:rPr lang="nl-NL" b="1" smtClean="0">
                <a:solidFill>
                  <a:schemeClr val="bg1"/>
                </a:solidFill>
                <a:latin typeface="Arial" panose="020B0604020202020204" pitchFamily="34" charset="0"/>
                <a:cs typeface="Arial" panose="020B0604020202020204" pitchFamily="34" charset="0"/>
              </a:rPr>
              <a:t>3</a:t>
            </a:fld>
            <a:endParaRPr lang="nl-NL"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Tussenpagina 2">
    <p:spTree>
      <p:nvGrpSpPr>
        <p:cNvPr id="1" name=""/>
        <p:cNvGrpSpPr/>
        <p:nvPr/>
      </p:nvGrpSpPr>
      <p:grpSpPr>
        <a:xfrm>
          <a:off x="0" y="0"/>
          <a:ext cx="0" cy="0"/>
          <a:chOff x="0" y="0"/>
          <a:chExt cx="0" cy="0"/>
        </a:xfrm>
      </p:grpSpPr>
      <p:pic>
        <p:nvPicPr>
          <p:cNvPr id="2" name="13027 Rapport F3 NW6" descr="8fe29b1d-d6ee-469c-bed3-43c3b402a038 13027 Rapport F3 NW6"/>
          <p:cNvPicPr>
            <a:picLocks noChangeAspect="1"/>
          </p:cNvPicPr>
          <p:nvPr/>
        </p:nvPicPr>
        <p:blipFill>
          <a:blip r:embed="rId2" cstate="print"/>
          <a:stretch>
            <a:fillRect/>
          </a:stretch>
        </p:blipFill>
        <p:spPr>
          <a:xfrm>
            <a:off x="0" y="0"/>
            <a:ext cx="9753600" cy="6667500"/>
          </a:xfrm>
          <a:prstGeom prst="rect">
            <a:avLst/>
          </a:prstGeom>
        </p:spPr>
      </p:pic>
      <p:sp>
        <p:nvSpPr>
          <p:cNvPr id="3" name="Inleiding" descr="7ceaddd1-fc6b-4bfd-8c28-3c4261938e20 Inleiding"/>
          <p:cNvSpPr/>
          <p:nvPr/>
        </p:nvSpPr>
        <p:spPr>
          <a:xfrm>
            <a:off x="1428750" y="3152775"/>
            <a:ext cx="2524125" cy="352425"/>
          </a:xfrm>
          <a:prstGeom prst="rect">
            <a:avLst/>
          </a:prstGeom>
          <a:noFill/>
        </p:spPr>
        <p:txBody>
          <a:bodyPr lIns="0" tIns="15240" rIns="0" bIns="0" anchor="t">
            <a:spAutoFit/>
          </a:bodyPr>
          <a:lstStyle/>
          <a:p>
            <a:pPr marL="0" lvl="0" indent="0" algn="ctr">
              <a:lnSpc>
                <a:spcPct val="114583"/>
              </a:lnSpc>
              <a:buNone/>
            </a:pPr>
            <a:r>
              <a:rPr sz="2000" b="1" i="0" u="none" strike="noStrike" dirty="0">
                <a:solidFill>
                  <a:srgbClr val="FFFFFF"/>
                </a:solidFill>
                <a:latin typeface="Arial"/>
              </a:rPr>
              <a:t>Inleiding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Onderzoeksopzet">
    <p:spTree>
      <p:nvGrpSpPr>
        <p:cNvPr id="1" name=""/>
        <p:cNvGrpSpPr/>
        <p:nvPr/>
      </p:nvGrpSpPr>
      <p:grpSpPr>
        <a:xfrm>
          <a:off x="0" y="0"/>
          <a:ext cx="0" cy="0"/>
          <a:chOff x="0" y="0"/>
          <a:chExt cx="0" cy="0"/>
        </a:xfrm>
      </p:grpSpPr>
      <p:sp>
        <p:nvSpPr>
          <p:cNvPr id="2" name="Shape" descr="0aaf953f-5a78-4b9b-a666-0f240e09005d Shape"/>
          <p:cNvSpPr/>
          <p:nvPr/>
        </p:nvSpPr>
        <p:spPr>
          <a:xfrm>
            <a:off x="9525" y="9525"/>
            <a:ext cx="9734550" cy="619125"/>
          </a:xfrm>
          <a:prstGeom prst="rect">
            <a:avLst/>
          </a:prstGeom>
          <a:solidFill>
            <a:srgbClr val="EEEEEE"/>
          </a:solidFill>
          <a:ln w="19050">
            <a:solidFill>
              <a:srgbClr val="EEEEEE"/>
            </a:solidFill>
            <a:prstDash val="solid"/>
          </a:ln>
        </p:spPr>
      </p:sp>
      <p:pic>
        <p:nvPicPr>
          <p:cNvPr id="3" name="Logo RGB-small" descr="cd5732b7-2726-4223-9282-b5769e9a27ac Logo RGB-small"/>
          <p:cNvPicPr>
            <a:picLocks noChangeAspect="1"/>
          </p:cNvPicPr>
          <p:nvPr/>
        </p:nvPicPr>
        <p:blipFill>
          <a:blip r:embed="rId3" cstate="print"/>
          <a:stretch>
            <a:fillRect/>
          </a:stretch>
        </p:blipFill>
        <p:spPr>
          <a:xfrm>
            <a:off x="7572375" y="80962"/>
            <a:ext cx="1714500" cy="485775"/>
          </a:xfrm>
          <a:prstGeom prst="rect">
            <a:avLst/>
          </a:prstGeom>
        </p:spPr>
      </p:pic>
      <p:sp>
        <p:nvSpPr>
          <p:cNvPr id="4" name="Shape" descr="8d386caa-b852-4852-b927-8687eda9b1e8 Shape"/>
          <p:cNvSpPr/>
          <p:nvPr/>
        </p:nvSpPr>
        <p:spPr>
          <a:xfrm>
            <a:off x="0" y="638175"/>
            <a:ext cx="9753600" cy="57150"/>
          </a:xfrm>
          <a:prstGeom prst="rect">
            <a:avLst/>
          </a:prstGeom>
          <a:solidFill>
            <a:srgbClr val="5C6564"/>
          </a:solidFill>
          <a:ln w="19050">
            <a:solidFill>
              <a:srgbClr val="5C6564"/>
            </a:solidFill>
            <a:prstDash val="solid"/>
          </a:ln>
        </p:spPr>
      </p:sp>
      <p:sp>
        <p:nvSpPr>
          <p:cNvPr id="5" name="Shape" descr="5dfc794f-ba72-447f-8ee2-c8622f1cdca3 Shape"/>
          <p:cNvSpPr/>
          <p:nvPr/>
        </p:nvSpPr>
        <p:spPr>
          <a:xfrm>
            <a:off x="0" y="6429375"/>
            <a:ext cx="9753600" cy="238125"/>
          </a:xfrm>
          <a:prstGeom prst="rect">
            <a:avLst/>
          </a:prstGeom>
          <a:solidFill>
            <a:srgbClr val="5C6564"/>
          </a:solidFill>
          <a:ln w="19050">
            <a:solidFill>
              <a:srgbClr val="5C6564"/>
            </a:solidFill>
            <a:prstDash val="solid"/>
          </a:ln>
        </p:spPr>
      </p:sp>
      <p:sp>
        <p:nvSpPr>
          <p:cNvPr id="6" name="Shape" descr="49aa86ca-f8fc-421f-85f3-f31476ea6621 Shape"/>
          <p:cNvSpPr/>
          <p:nvPr/>
        </p:nvSpPr>
        <p:spPr>
          <a:xfrm>
            <a:off x="0" y="6191250"/>
            <a:ext cx="9753600" cy="238125"/>
          </a:xfrm>
          <a:prstGeom prst="rect">
            <a:avLst/>
          </a:prstGeom>
          <a:solidFill>
            <a:srgbClr val="63A042"/>
          </a:solidFill>
          <a:ln w="19050">
            <a:solidFill>
              <a:srgbClr val="63A042"/>
            </a:solidFill>
            <a:prstDash val="solid"/>
          </a:ln>
        </p:spPr>
      </p:sp>
      <p:sp>
        <p:nvSpPr>
          <p:cNvPr id="7" name="(empty)" descr="455fa234-0887-476a-99b7-2ec1890bfb19 (empty)"/>
          <p:cNvSpPr/>
          <p:nvPr/>
        </p:nvSpPr>
        <p:spPr>
          <a:xfrm>
            <a:off x="5905500" y="428625"/>
            <a:ext cx="3705225" cy="247650"/>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000000"/>
                </a:solidFill>
                <a:latin typeface="Open Sans"/>
              </a:rPr>
              <a:t> </a:t>
            </a:r>
          </a:p>
        </p:txBody>
      </p:sp>
      <p:sp>
        <p:nvSpPr>
          <p:cNvPr id="8" name="Gemeente Opsterland" descr="594116a5-4683-4679-92b8-028cdcc929f8 Gemeente Opsterland"/>
          <p:cNvSpPr/>
          <p:nvPr/>
        </p:nvSpPr>
        <p:spPr>
          <a:xfrm>
            <a:off x="5905500" y="57150"/>
            <a:ext cx="1476375" cy="285750"/>
          </a:xfrm>
          <a:prstGeom prst="rect">
            <a:avLst/>
          </a:prstGeom>
          <a:noFill/>
        </p:spPr>
        <p:txBody>
          <a:bodyPr lIns="0" tIns="15240" rIns="0" bIns="0" anchor="t">
            <a:spAutoFit/>
          </a:bodyPr>
          <a:lstStyle/>
          <a:p>
            <a:pPr marL="0" lvl="0" indent="0" algn="r">
              <a:lnSpc>
                <a:spcPct val="114583"/>
              </a:lnSpc>
              <a:buNone/>
            </a:pPr>
            <a:r>
              <a:rPr sz="1600" b="1" i="0" u="none" strike="noStrike" dirty="0">
                <a:solidFill>
                  <a:srgbClr val="5C6564"/>
                </a:solidFill>
                <a:latin typeface="Arial"/>
              </a:rPr>
              <a:t>Gemeente Opsterland</a:t>
            </a:r>
          </a:p>
        </p:txBody>
      </p:sp>
      <p:sp>
        <p:nvSpPr>
          <p:cNvPr id="9" name="Benaderen doelgro..." descr="9acd00fe-9a25-4727-a7ac-e5e197bb9316 Benaderen doelgro..."/>
          <p:cNvSpPr/>
          <p:nvPr/>
        </p:nvSpPr>
        <p:spPr>
          <a:xfrm>
            <a:off x="476250" y="857250"/>
            <a:ext cx="8810625" cy="5040611"/>
          </a:xfrm>
          <a:prstGeom prst="rect">
            <a:avLst/>
          </a:prstGeom>
          <a:noFill/>
        </p:spPr>
        <p:txBody>
          <a:bodyPr lIns="0" tIns="15240" rIns="0" bIns="0" anchor="t">
            <a:spAutoFit/>
          </a:bodyPr>
          <a:lstStyle/>
          <a:p>
            <a:pPr marL="0" lvl="0" indent="0" algn="l">
              <a:lnSpc>
                <a:spcPct val="95833"/>
              </a:lnSpc>
              <a:buNone/>
            </a:pPr>
            <a:r>
              <a:rPr sz="1200" b="1" i="0" u="none" strike="noStrike" dirty="0">
                <a:solidFill>
                  <a:srgbClr val="63A042"/>
                </a:solidFill>
                <a:latin typeface="Arial"/>
              </a:rPr>
              <a:t>Benaderen doelgroep</a:t>
            </a:r>
          </a:p>
          <a:p>
            <a:pPr marL="0" lvl="0" indent="0" algn="l">
              <a:lnSpc>
                <a:spcPct val="95833"/>
              </a:lnSpc>
              <a:buNone/>
            </a:pPr>
            <a:r>
              <a:rPr sz="1000" b="0" i="0" u="none" strike="noStrike" dirty="0">
                <a:solidFill>
                  <a:srgbClr val="000000"/>
                </a:solidFill>
                <a:latin typeface="Arial"/>
              </a:rPr>
              <a:t>In opdracht van gemeente Opsterland heeft Moventem een onderzoek over het profiel voor de nieuwe burgemeester uitgevoerd. De inwoners hebben de mogelijkheid gehad om de vragenlijst in te vullen tussen 23 december 2022 </a:t>
            </a:r>
            <a:r>
              <a:rPr sz="1000" b="0" i="0" u="none" strike="noStrike" dirty="0" err="1">
                <a:solidFill>
                  <a:srgbClr val="000000"/>
                </a:solidFill>
                <a:latin typeface="Arial"/>
              </a:rPr>
              <a:t>en</a:t>
            </a:r>
            <a:r>
              <a:rPr sz="1000" b="0" i="0" u="none" strike="noStrike" dirty="0">
                <a:solidFill>
                  <a:srgbClr val="000000"/>
                </a:solidFill>
                <a:latin typeface="Arial"/>
              </a:rPr>
              <a:t> </a:t>
            </a:r>
            <a:r>
              <a:rPr lang="nl-NL" sz="1000" b="0" i="0" u="none" strike="noStrike" dirty="0">
                <a:solidFill>
                  <a:srgbClr val="000000"/>
                </a:solidFill>
                <a:latin typeface="Arial"/>
              </a:rPr>
              <a:t>9</a:t>
            </a:r>
            <a:r>
              <a:rPr sz="1000" b="0" i="0" u="none" strike="noStrike" dirty="0">
                <a:solidFill>
                  <a:srgbClr val="000000"/>
                </a:solidFill>
                <a:latin typeface="Arial"/>
              </a:rPr>
              <a:t> januari 2023. </a:t>
            </a:r>
          </a:p>
          <a:p>
            <a:pPr marL="0" lvl="0" indent="0" algn="l">
              <a:lnSpc>
                <a:spcPct val="95833"/>
              </a:lnSpc>
              <a:buNone/>
            </a:pPr>
            <a:r>
              <a:rPr sz="1000" b="0" i="0" u="none" strike="noStrike" dirty="0">
                <a:solidFill>
                  <a:srgbClr val="FF0000"/>
                </a:solidFill>
                <a:latin typeface="Arial"/>
              </a:rPr>
              <a:t>﻿</a:t>
            </a:r>
          </a:p>
          <a:p>
            <a:pPr marL="0" lvl="0" indent="0" algn="l">
              <a:lnSpc>
                <a:spcPct val="95833"/>
              </a:lnSpc>
              <a:buNone/>
            </a:pPr>
            <a:r>
              <a:rPr sz="1200" b="1" i="0" u="none" strike="noStrike" dirty="0">
                <a:solidFill>
                  <a:srgbClr val="63A042"/>
                </a:solidFill>
                <a:latin typeface="Arial"/>
              </a:rPr>
              <a:t>Deelnemers</a:t>
            </a:r>
          </a:p>
          <a:p>
            <a:pPr marL="0" lvl="0" indent="0" algn="l">
              <a:lnSpc>
                <a:spcPct val="95833"/>
              </a:lnSpc>
              <a:spcBef>
                <a:spcPts val="240"/>
              </a:spcBef>
              <a:buNone/>
            </a:pPr>
            <a:r>
              <a:rPr sz="1000" b="0" i="0" u="none" strike="noStrike" dirty="0">
                <a:solidFill>
                  <a:srgbClr val="000000"/>
                </a:solidFill>
                <a:latin typeface="Arial"/>
              </a:rPr>
              <a:t>In totaal </a:t>
            </a:r>
            <a:r>
              <a:rPr sz="1000" b="0" i="0" u="none" strike="noStrike" dirty="0" err="1">
                <a:solidFill>
                  <a:srgbClr val="000000"/>
                </a:solidFill>
                <a:latin typeface="Arial"/>
              </a:rPr>
              <a:t>hebben</a:t>
            </a:r>
            <a:r>
              <a:rPr sz="1000" b="0" i="0" u="none" strike="noStrike" dirty="0">
                <a:solidFill>
                  <a:srgbClr val="000000"/>
                </a:solidFill>
                <a:latin typeface="Arial"/>
              </a:rPr>
              <a:t> 1</a:t>
            </a:r>
            <a:r>
              <a:rPr lang="nl-NL" sz="1000" b="0" i="0" u="none" strike="noStrike" dirty="0">
                <a:solidFill>
                  <a:srgbClr val="000000"/>
                </a:solidFill>
                <a:latin typeface="Arial"/>
              </a:rPr>
              <a:t>61</a:t>
            </a:r>
            <a:r>
              <a:rPr sz="1000" b="0" i="0" u="none" strike="noStrike" dirty="0">
                <a:solidFill>
                  <a:srgbClr val="000000"/>
                </a:solidFill>
                <a:latin typeface="Arial"/>
              </a:rPr>
              <a:t> respondenten de vragenlijst volledig ingevuld. Met dit aantal respondenten kunnen met een betrouwbaarheid van 95% en een foutmarge van </a:t>
            </a:r>
            <a:r>
              <a:rPr lang="nl-NL" sz="1000" b="0" i="0" u="none" strike="noStrike" dirty="0">
                <a:solidFill>
                  <a:srgbClr val="000000"/>
                </a:solidFill>
                <a:latin typeface="Arial"/>
              </a:rPr>
              <a:t>7</a:t>
            </a:r>
            <a:r>
              <a:rPr sz="1000" b="0" i="0" u="none" strike="noStrike" dirty="0">
                <a:solidFill>
                  <a:srgbClr val="000000"/>
                </a:solidFill>
                <a:latin typeface="Arial"/>
              </a:rPr>
              <a:t>,</a:t>
            </a:r>
            <a:r>
              <a:rPr lang="nl-NL" sz="1000" b="0" i="0" u="none" strike="noStrike" dirty="0">
                <a:solidFill>
                  <a:srgbClr val="000000"/>
                </a:solidFill>
                <a:latin typeface="Arial"/>
              </a:rPr>
              <a:t>69</a:t>
            </a:r>
            <a:r>
              <a:rPr sz="1000" b="0" i="0" u="none" strike="noStrike" dirty="0">
                <a:solidFill>
                  <a:srgbClr val="000000"/>
                </a:solidFill>
                <a:latin typeface="Arial"/>
              </a:rPr>
              <a:t>% uitspraken worden gedaan over de populatie. </a:t>
            </a:r>
          </a:p>
          <a:p>
            <a:pPr marL="0" lvl="0" indent="0" algn="l">
              <a:lnSpc>
                <a:spcPct val="95833"/>
              </a:lnSpc>
              <a:buNone/>
            </a:pPr>
            <a:r>
              <a:rPr sz="1000" b="0" i="0" u="none" strike="noStrike" dirty="0">
                <a:solidFill>
                  <a:srgbClr val="FF0000"/>
                </a:solidFill>
                <a:latin typeface="Arial"/>
              </a:rPr>
              <a:t>﻿</a:t>
            </a:r>
          </a:p>
          <a:p>
            <a:pPr marL="0" lvl="0" indent="0" algn="l">
              <a:lnSpc>
                <a:spcPct val="95833"/>
              </a:lnSpc>
              <a:buNone/>
            </a:pPr>
            <a:r>
              <a:rPr sz="1200" b="1" i="0" u="none" strike="noStrike" dirty="0">
                <a:solidFill>
                  <a:srgbClr val="63A042"/>
                </a:solidFill>
                <a:latin typeface="Arial"/>
              </a:rPr>
              <a:t>Resultaten weergave</a:t>
            </a:r>
          </a:p>
          <a:p>
            <a:pPr marL="0" lvl="0" indent="0" algn="l">
              <a:lnSpc>
                <a:spcPct val="95833"/>
              </a:lnSpc>
              <a:spcBef>
                <a:spcPts val="240"/>
              </a:spcBef>
              <a:buNone/>
            </a:pPr>
            <a:r>
              <a:rPr sz="1000" b="0" i="0" u="none" strike="noStrike" dirty="0">
                <a:solidFill>
                  <a:srgbClr val="000000"/>
                </a:solidFill>
                <a:latin typeface="Arial"/>
              </a:rPr>
              <a:t>De resultaten van dit onderzoek worden in het voorliggende document beschreven middels diagrammen en tabellen. </a:t>
            </a:r>
          </a:p>
          <a:p>
            <a:pPr marL="0" lvl="0" indent="0" algn="l">
              <a:lnSpc>
                <a:spcPct val="95833"/>
              </a:lnSpc>
              <a:buNone/>
            </a:pPr>
            <a:r>
              <a:rPr sz="1000" b="0" i="0" u="none" strike="noStrike" dirty="0">
                <a:solidFill>
                  <a:srgbClr val="000000"/>
                </a:solidFill>
                <a:latin typeface="Arial"/>
              </a:rPr>
              <a:t>﻿</a:t>
            </a:r>
          </a:p>
          <a:p>
            <a:pPr marL="0" lvl="0" indent="0" algn="l">
              <a:lnSpc>
                <a:spcPct val="95833"/>
              </a:lnSpc>
              <a:spcBef>
                <a:spcPts val="240"/>
              </a:spcBef>
              <a:buNone/>
            </a:pPr>
            <a:r>
              <a:rPr sz="1000" b="0" i="0" u="none" strike="noStrike" dirty="0">
                <a:solidFill>
                  <a:srgbClr val="000000"/>
                </a:solidFill>
                <a:latin typeface="Arial"/>
              </a:rPr>
              <a:t>Door routes in de vragenlijst en vragen waarbij meerdere antwoorden mogelijk zijn, kan het voorkomen dat het aantal respondenten en/of het aantal antwoorden niet overal gelijk is in deze rapportage. Om deze redenen wordt ter volledigheid bij de resultaten aangegeven hoeveel respondenten (‘n’) de betreffende vraag hebben beantwoord. Door afrondingsverschillen telt niet alles op tot 100%. Bij sommige vragen konden respondenten meerdere antwoorden geven. Het totale percentage komt dan hoger dan 100% te liggen. </a:t>
            </a:r>
          </a:p>
          <a:p>
            <a:pPr marL="0" lvl="0" indent="0" algn="l">
              <a:lnSpc>
                <a:spcPct val="95833"/>
              </a:lnSpc>
              <a:buNone/>
            </a:pPr>
            <a:r>
              <a:rPr sz="1000" b="0" i="0" u="none" strike="noStrike" dirty="0">
                <a:solidFill>
                  <a:srgbClr val="FF0000"/>
                </a:solidFill>
                <a:latin typeface="Arial"/>
              </a:rPr>
              <a:t>﻿</a:t>
            </a:r>
          </a:p>
          <a:p>
            <a:pPr marL="0" lvl="0" indent="0" algn="l">
              <a:lnSpc>
                <a:spcPct val="95833"/>
              </a:lnSpc>
              <a:spcBef>
                <a:spcPts val="240"/>
              </a:spcBef>
              <a:buNone/>
            </a:pPr>
            <a:r>
              <a:rPr sz="1000" b="0" i="0" u="none" strike="noStrike" dirty="0">
                <a:solidFill>
                  <a:srgbClr val="000000"/>
                </a:solidFill>
                <a:latin typeface="Arial"/>
              </a:rPr>
              <a:t>In bijlage 1 van deze rapportage staan de achtergrondgegevens van de respondenten weergegeven. Deze bijlage is aan het einde van deze rapportage te vinden. In bijlage 2 van deze rapportage wordt nader ingegaan op de betrouwbaarheid, nauwkeurigheid en representativiteit van de resultaten. Deze bijlage is aan het einde van deze rapportage te vinden.</a:t>
            </a:r>
          </a:p>
          <a:p>
            <a:pPr marL="0" lvl="0" indent="0" algn="l">
              <a:lnSpc>
                <a:spcPct val="95833"/>
              </a:lnSpc>
              <a:buNone/>
            </a:pPr>
            <a:r>
              <a:rPr sz="1000" b="0" i="0" u="none" strike="noStrike" dirty="0">
                <a:solidFill>
                  <a:srgbClr val="000000"/>
                </a:solidFill>
                <a:latin typeface="Arial"/>
              </a:rPr>
              <a:t>﻿</a:t>
            </a:r>
          </a:p>
          <a:p>
            <a:pPr marL="0" lvl="0" indent="0" algn="l">
              <a:lnSpc>
                <a:spcPct val="95833"/>
              </a:lnSpc>
              <a:spcBef>
                <a:spcPts val="240"/>
              </a:spcBef>
              <a:buNone/>
            </a:pPr>
            <a:r>
              <a:rPr sz="1000" b="0" i="0" u="none" strike="noStrike" dirty="0">
                <a:solidFill>
                  <a:srgbClr val="000000"/>
                </a:solidFill>
                <a:latin typeface="Arial"/>
              </a:rPr>
              <a:t>Er is een aantal open vragen gesteld aan de respondenten. Alle open antwoorden worden getoond in ‘Bijlagenboek bij Rapportage Profiel nieuwe burgemeester’. </a:t>
            </a:r>
          </a:p>
          <a:p>
            <a:pPr marL="0" lvl="0" indent="0" algn="l">
              <a:lnSpc>
                <a:spcPct val="95833"/>
              </a:lnSpc>
              <a:spcBef>
                <a:spcPts val="240"/>
              </a:spcBef>
              <a:buNone/>
            </a:pPr>
            <a:r>
              <a:rPr sz="1000" b="0" i="0" u="none" strike="noStrike" dirty="0">
                <a:solidFill>
                  <a:srgbClr val="000000"/>
                </a:solidFill>
                <a:latin typeface="Arial"/>
              </a:rPr>
              <a:t>﻿</a:t>
            </a:r>
          </a:p>
          <a:p>
            <a:pPr marL="0" lvl="0" indent="0" algn="l">
              <a:lnSpc>
                <a:spcPct val="95833"/>
              </a:lnSpc>
              <a:spcBef>
                <a:spcPts val="240"/>
              </a:spcBef>
              <a:buNone/>
            </a:pPr>
            <a:r>
              <a:rPr sz="1200" b="1" i="0" u="none" strike="noStrike" dirty="0">
                <a:solidFill>
                  <a:srgbClr val="63A042"/>
                </a:solidFill>
                <a:latin typeface="Arial"/>
              </a:rPr>
              <a:t>Samenvatting</a:t>
            </a:r>
          </a:p>
          <a:p>
            <a:pPr marL="0" lvl="0" indent="0" algn="l">
              <a:lnSpc>
                <a:spcPct val="95833"/>
              </a:lnSpc>
              <a:buNone/>
            </a:pPr>
            <a:r>
              <a:rPr sz="1000" b="0" i="0" u="none" strike="noStrike" dirty="0">
                <a:solidFill>
                  <a:srgbClr val="000000"/>
                </a:solidFill>
                <a:latin typeface="Arial"/>
              </a:rPr>
              <a:t>Volgens de respondenten is een 'goede' burgemeester met name betrokken, daadkrachtig, mensgericht en betrouwbaar. Deze eigenschappen worden het vaakst genoemd. De meningen over de vaardigheid 'het </a:t>
            </a:r>
            <a:r>
              <a:rPr sz="1000" b="0" i="0" u="none" strike="noStrike" dirty="0" err="1">
                <a:solidFill>
                  <a:srgbClr val="000000"/>
                </a:solidFill>
                <a:latin typeface="Arial"/>
              </a:rPr>
              <a:t>verstaan</a:t>
            </a:r>
            <a:r>
              <a:rPr sz="1000" b="0" i="0" u="none" strike="noStrike" dirty="0">
                <a:solidFill>
                  <a:srgbClr val="000000"/>
                </a:solidFill>
                <a:latin typeface="Arial"/>
              </a:rPr>
              <a:t> van de Friese taal' zijn verdeeld, circa een derde vindt dit heel belangrijk terwijl nagenoeg een kwart het (heel) onbelangrijk blijkt te vinden. Ook de vaardigheid 'ervaring als bestuurder' is voor </a:t>
            </a:r>
            <a:r>
              <a:rPr lang="nl-NL" sz="1000" b="0" i="0" u="none" strike="noStrike" dirty="0">
                <a:solidFill>
                  <a:srgbClr val="000000"/>
                </a:solidFill>
                <a:latin typeface="Arial"/>
              </a:rPr>
              <a:t>bijna een kwart van de respondente</a:t>
            </a:r>
            <a:r>
              <a:rPr lang="nl-NL" sz="1000" dirty="0">
                <a:solidFill>
                  <a:srgbClr val="000000"/>
                </a:solidFill>
                <a:latin typeface="Arial"/>
              </a:rPr>
              <a:t>n </a:t>
            </a:r>
            <a:r>
              <a:rPr sz="1000" b="0" i="0" u="none" strike="noStrike" dirty="0">
                <a:solidFill>
                  <a:srgbClr val="000000"/>
                </a:solidFill>
                <a:latin typeface="Arial"/>
              </a:rPr>
              <a:t>(heel) onbelangrijk. </a:t>
            </a:r>
          </a:p>
          <a:p>
            <a:pPr marL="0" lvl="0" indent="0" algn="l">
              <a:lnSpc>
                <a:spcPct val="95833"/>
              </a:lnSpc>
              <a:buNone/>
            </a:pPr>
            <a:r>
              <a:rPr sz="1000" b="0" i="0" u="none" strike="noStrike" dirty="0">
                <a:solidFill>
                  <a:srgbClr val="000000"/>
                </a:solidFill>
                <a:latin typeface="Arial"/>
              </a:rPr>
              <a:t>﻿</a:t>
            </a:r>
          </a:p>
          <a:p>
            <a:pPr lvl="0">
              <a:lnSpc>
                <a:spcPct val="95833"/>
              </a:lnSpc>
            </a:pPr>
            <a:r>
              <a:rPr sz="1000" b="0" i="0" u="none" strike="noStrike" dirty="0">
                <a:solidFill>
                  <a:srgbClr val="000000"/>
                </a:solidFill>
                <a:latin typeface="Arial"/>
              </a:rPr>
              <a:t>De eigenschap 'integer/eerlijk' wordt veruit het vaakst genoemd als meest belangrijke eigenschap. Het leren kennen en betrekken van inwoners bij de gemeente </a:t>
            </a:r>
            <a:r>
              <a:rPr sz="1000" b="0" i="0" u="none" strike="noStrike" dirty="0" err="1">
                <a:solidFill>
                  <a:srgbClr val="000000"/>
                </a:solidFill>
                <a:latin typeface="Arial"/>
              </a:rPr>
              <a:t>zijn</a:t>
            </a:r>
            <a:r>
              <a:rPr sz="1000" b="0" i="0" u="none" strike="noStrike" dirty="0">
                <a:solidFill>
                  <a:srgbClr val="000000"/>
                </a:solidFill>
                <a:latin typeface="Arial"/>
              </a:rPr>
              <a:t> </a:t>
            </a:r>
            <a:r>
              <a:rPr sz="1000" b="0" i="0" u="none" strike="noStrike" dirty="0" err="1">
                <a:solidFill>
                  <a:srgbClr val="000000"/>
                </a:solidFill>
                <a:latin typeface="Arial"/>
              </a:rPr>
              <a:t>volgens</a:t>
            </a:r>
            <a:r>
              <a:rPr lang="nl-NL" sz="1000" b="0" i="0" u="none" strike="noStrike" dirty="0">
                <a:solidFill>
                  <a:srgbClr val="000000"/>
                </a:solidFill>
                <a:latin typeface="Arial"/>
              </a:rPr>
              <a:t> de respondenten de belangrijkste vraagstukken voor de eerste werkdag van de nieuwe burgemeester. Daarnaast worden er diverse uiteenlopende aanvullende ideeën voor in de profielschets genoemd</a:t>
            </a:r>
            <a:r>
              <a:rPr lang="nl-NL" sz="1000" dirty="0">
                <a:solidFill>
                  <a:srgbClr val="000000"/>
                </a:solidFill>
                <a:latin typeface="Arial"/>
              </a:rPr>
              <a:t>. Zo geeft een deel van de respondenten bijvoorbeeld de</a:t>
            </a:r>
            <a:r>
              <a:rPr sz="1000" b="0" i="0" u="none" strike="noStrike" dirty="0">
                <a:solidFill>
                  <a:srgbClr val="000000"/>
                </a:solidFill>
                <a:latin typeface="Arial"/>
              </a:rPr>
              <a:t> </a:t>
            </a:r>
            <a:r>
              <a:rPr sz="1000" b="0" i="0" u="none" strike="noStrike" dirty="0" err="1">
                <a:solidFill>
                  <a:srgbClr val="000000"/>
                </a:solidFill>
                <a:latin typeface="Arial"/>
              </a:rPr>
              <a:t>voorkeur</a:t>
            </a:r>
            <a:r>
              <a:rPr sz="1000" b="0" i="0" u="none" strike="noStrike" dirty="0">
                <a:solidFill>
                  <a:srgbClr val="000000"/>
                </a:solidFill>
                <a:latin typeface="Arial"/>
              </a:rPr>
              <a:t> </a:t>
            </a:r>
            <a:r>
              <a:rPr lang="nl-NL" sz="1000" b="0" i="0" u="none" strike="noStrike" dirty="0">
                <a:solidFill>
                  <a:srgbClr val="000000"/>
                </a:solidFill>
                <a:latin typeface="Arial"/>
              </a:rPr>
              <a:t>voor</a:t>
            </a:r>
            <a:r>
              <a:rPr sz="1000" b="0" i="0" u="none" strike="noStrike" dirty="0">
                <a:solidFill>
                  <a:srgbClr val="000000"/>
                </a:solidFill>
                <a:latin typeface="Arial"/>
              </a:rPr>
              <a:t> </a:t>
            </a:r>
            <a:r>
              <a:rPr sz="1000" b="0" i="0" u="none" strike="noStrike" dirty="0" err="1">
                <a:solidFill>
                  <a:srgbClr val="000000"/>
                </a:solidFill>
                <a:latin typeface="Arial"/>
              </a:rPr>
              <a:t>een</a:t>
            </a:r>
            <a:r>
              <a:rPr sz="1000" b="0" i="0" u="none" strike="noStrike" dirty="0">
                <a:solidFill>
                  <a:srgbClr val="000000"/>
                </a:solidFill>
                <a:latin typeface="Arial"/>
              </a:rPr>
              <a:t> vrouw</a:t>
            </a:r>
            <a:r>
              <a:rPr lang="nl-NL" sz="1000" b="0" i="0" u="none" strike="noStrike" dirty="0">
                <a:solidFill>
                  <a:srgbClr val="000000"/>
                </a:solidFill>
                <a:latin typeface="Arial"/>
              </a:rPr>
              <a:t> </a:t>
            </a:r>
            <a:r>
              <a:rPr sz="1000" b="0" i="0" u="none" strike="noStrike" dirty="0">
                <a:solidFill>
                  <a:srgbClr val="FF0000"/>
                </a:solidFill>
                <a:latin typeface="Arial"/>
              </a:rPr>
              <a:t>﻿</a:t>
            </a:r>
          </a:p>
        </p:txBody>
      </p:sp>
      <p:sp>
        <p:nvSpPr>
          <p:cNvPr id="10" name="Inleiding" descr="44270d4f-3690-419c-9cfc-6400be9cc4f7 Inleiding"/>
          <p:cNvSpPr/>
          <p:nvPr/>
        </p:nvSpPr>
        <p:spPr>
          <a:xfrm>
            <a:off x="3752850" y="6448425"/>
            <a:ext cx="223837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Inleiding</a:t>
            </a:r>
          </a:p>
        </p:txBody>
      </p:sp>
      <p:sp>
        <p:nvSpPr>
          <p:cNvPr id="11" name="Onderzoeksopzet e..." descr="eeb77396-04e5-4ab1-b6eb-89417e052643 Onderzoeksopzet e..."/>
          <p:cNvSpPr/>
          <p:nvPr/>
        </p:nvSpPr>
        <p:spPr>
          <a:xfrm>
            <a:off x="476250" y="200025"/>
            <a:ext cx="5381625" cy="285750"/>
          </a:xfrm>
          <a:prstGeom prst="rect">
            <a:avLst/>
          </a:prstGeom>
          <a:noFill/>
        </p:spPr>
        <p:txBody>
          <a:bodyPr lIns="0" tIns="15240" rIns="0" bIns="0" anchor="t">
            <a:spAutoFit/>
          </a:bodyPr>
          <a:lstStyle/>
          <a:p>
            <a:pPr marL="0" lvl="0" indent="0" algn="l">
              <a:lnSpc>
                <a:spcPct val="114583"/>
              </a:lnSpc>
              <a:buNone/>
            </a:pPr>
            <a:r>
              <a:rPr sz="1600" b="1" i="0" u="none" strike="noStrike" dirty="0">
                <a:solidFill>
                  <a:srgbClr val="63A042"/>
                </a:solidFill>
                <a:latin typeface="Arial"/>
              </a:rPr>
              <a:t>Onderzoeksopzet en samenvatting</a:t>
            </a:r>
          </a:p>
        </p:txBody>
      </p:sp>
      <p:sp>
        <p:nvSpPr>
          <p:cNvPr id="12" name="Tijdelijke aanduiding voor dianummer 12">
            <a:extLst>
              <a:ext uri="{FF2B5EF4-FFF2-40B4-BE49-F238E27FC236}">
                <a16:creationId xmlns:a16="http://schemas.microsoft.com/office/drawing/2014/main" id="{3C20215D-3467-60A0-F782-91D4356B03BC}"/>
              </a:ext>
            </a:extLst>
          </p:cNvPr>
          <p:cNvSpPr>
            <a:spLocks noGrp="1"/>
          </p:cNvSpPr>
          <p:nvPr>
            <p:ph type="sldNum" sz="quarter" idx="12"/>
          </p:nvPr>
        </p:nvSpPr>
        <p:spPr>
          <a:xfrm>
            <a:off x="7425496" y="6358086"/>
            <a:ext cx="2275840" cy="354982"/>
          </a:xfrm>
        </p:spPr>
        <p:txBody>
          <a:bodyPr/>
          <a:lstStyle/>
          <a:p>
            <a:fld id="{8EBED098-752A-41AA-8E49-92F26D002647}" type="slidenum">
              <a:rPr lang="nl-NL" b="1" smtClean="0">
                <a:solidFill>
                  <a:schemeClr val="bg1"/>
                </a:solidFill>
                <a:latin typeface="Arial" panose="020B0604020202020204" pitchFamily="34" charset="0"/>
                <a:cs typeface="Arial" panose="020B0604020202020204" pitchFamily="34" charset="0"/>
              </a:rPr>
              <a:t>5</a:t>
            </a:fld>
            <a:endParaRPr lang="nl-NL"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Tussenpagina 3">
    <p:spTree>
      <p:nvGrpSpPr>
        <p:cNvPr id="1" name=""/>
        <p:cNvGrpSpPr/>
        <p:nvPr/>
      </p:nvGrpSpPr>
      <p:grpSpPr>
        <a:xfrm>
          <a:off x="0" y="0"/>
          <a:ext cx="0" cy="0"/>
          <a:chOff x="0" y="0"/>
          <a:chExt cx="0" cy="0"/>
        </a:xfrm>
      </p:grpSpPr>
      <p:pic>
        <p:nvPicPr>
          <p:cNvPr id="2" name="13027 Rapport F3 NW7" descr="fa72923a-1157-46d6-9ef9-ad9d809365ee 13027 Rapport F3 NW7"/>
          <p:cNvPicPr>
            <a:picLocks noChangeAspect="1"/>
          </p:cNvPicPr>
          <p:nvPr/>
        </p:nvPicPr>
        <p:blipFill>
          <a:blip r:embed="rId2" cstate="print"/>
          <a:stretch>
            <a:fillRect/>
          </a:stretch>
        </p:blipFill>
        <p:spPr>
          <a:xfrm>
            <a:off x="0" y="0"/>
            <a:ext cx="9753600" cy="6667500"/>
          </a:xfrm>
          <a:prstGeom prst="rect">
            <a:avLst/>
          </a:prstGeom>
        </p:spPr>
      </p:pic>
      <p:sp>
        <p:nvSpPr>
          <p:cNvPr id="3" name="Resultaten" descr="60c03de7-17ce-49bd-826b-fbc560046ceb Resultaten"/>
          <p:cNvSpPr/>
          <p:nvPr/>
        </p:nvSpPr>
        <p:spPr>
          <a:xfrm>
            <a:off x="1428750" y="3152775"/>
            <a:ext cx="2524125" cy="352425"/>
          </a:xfrm>
          <a:prstGeom prst="rect">
            <a:avLst/>
          </a:prstGeom>
          <a:noFill/>
        </p:spPr>
        <p:txBody>
          <a:bodyPr lIns="0" tIns="15240" rIns="0" bIns="0" anchor="t">
            <a:spAutoFit/>
          </a:bodyPr>
          <a:lstStyle/>
          <a:p>
            <a:pPr marL="0" lvl="0" indent="0" algn="ctr">
              <a:lnSpc>
                <a:spcPct val="114583"/>
              </a:lnSpc>
              <a:buNone/>
            </a:pPr>
            <a:r>
              <a:rPr sz="2000" b="1" i="0" u="none" strike="noStrike" dirty="0">
                <a:solidFill>
                  <a:srgbClr val="FFFFFF"/>
                </a:solidFill>
                <a:latin typeface="Arial"/>
              </a:rPr>
              <a:t>Resultaten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Resultaten 1">
    <p:spTree>
      <p:nvGrpSpPr>
        <p:cNvPr id="1" name=""/>
        <p:cNvGrpSpPr/>
        <p:nvPr/>
      </p:nvGrpSpPr>
      <p:grpSpPr>
        <a:xfrm>
          <a:off x="0" y="0"/>
          <a:ext cx="0" cy="0"/>
          <a:chOff x="0" y="0"/>
          <a:chExt cx="0" cy="0"/>
        </a:xfrm>
      </p:grpSpPr>
      <p:sp>
        <p:nvSpPr>
          <p:cNvPr id="2" name="Shape" descr="0aaf953f-5a78-4b9b-a666-0f240e09005d Shape"/>
          <p:cNvSpPr/>
          <p:nvPr/>
        </p:nvSpPr>
        <p:spPr>
          <a:xfrm>
            <a:off x="9525" y="9525"/>
            <a:ext cx="9734550" cy="619125"/>
          </a:xfrm>
          <a:prstGeom prst="rect">
            <a:avLst/>
          </a:prstGeom>
          <a:solidFill>
            <a:srgbClr val="EEEEEE"/>
          </a:solidFill>
          <a:ln w="19050">
            <a:solidFill>
              <a:srgbClr val="EEEEEE"/>
            </a:solidFill>
            <a:prstDash val="solid"/>
          </a:ln>
        </p:spPr>
      </p:sp>
      <p:pic>
        <p:nvPicPr>
          <p:cNvPr id="3" name="Logo RGB-small" descr="cd5732b7-2726-4223-9282-b5769e9a27ac Logo RGB-small"/>
          <p:cNvPicPr>
            <a:picLocks noChangeAspect="1"/>
          </p:cNvPicPr>
          <p:nvPr/>
        </p:nvPicPr>
        <p:blipFill>
          <a:blip r:embed="rId2" cstate="print"/>
          <a:stretch>
            <a:fillRect/>
          </a:stretch>
        </p:blipFill>
        <p:spPr>
          <a:xfrm>
            <a:off x="7572375" y="80962"/>
            <a:ext cx="1714500" cy="485775"/>
          </a:xfrm>
          <a:prstGeom prst="rect">
            <a:avLst/>
          </a:prstGeom>
        </p:spPr>
      </p:pic>
      <p:sp>
        <p:nvSpPr>
          <p:cNvPr id="4" name="Shape" descr="8d386caa-b852-4852-b927-8687eda9b1e8 Shape"/>
          <p:cNvSpPr/>
          <p:nvPr/>
        </p:nvSpPr>
        <p:spPr>
          <a:xfrm>
            <a:off x="0" y="638175"/>
            <a:ext cx="9753600" cy="57150"/>
          </a:xfrm>
          <a:prstGeom prst="rect">
            <a:avLst/>
          </a:prstGeom>
          <a:solidFill>
            <a:srgbClr val="5C6564"/>
          </a:solidFill>
          <a:ln w="19050">
            <a:solidFill>
              <a:srgbClr val="5C6564"/>
            </a:solidFill>
            <a:prstDash val="solid"/>
          </a:ln>
        </p:spPr>
      </p:sp>
      <p:sp>
        <p:nvSpPr>
          <p:cNvPr id="5" name="Shape" descr="5dfc794f-ba72-447f-8ee2-c8622f1cdca3 Shape"/>
          <p:cNvSpPr/>
          <p:nvPr/>
        </p:nvSpPr>
        <p:spPr>
          <a:xfrm>
            <a:off x="0" y="6429375"/>
            <a:ext cx="9753600" cy="238125"/>
          </a:xfrm>
          <a:prstGeom prst="rect">
            <a:avLst/>
          </a:prstGeom>
          <a:solidFill>
            <a:srgbClr val="5C6564"/>
          </a:solidFill>
          <a:ln w="19050">
            <a:solidFill>
              <a:srgbClr val="5C6564"/>
            </a:solidFill>
            <a:prstDash val="solid"/>
          </a:ln>
        </p:spPr>
      </p:sp>
      <p:sp>
        <p:nvSpPr>
          <p:cNvPr id="6" name="Shape" descr="49aa86ca-f8fc-421f-85f3-f31476ea6621 Shape"/>
          <p:cNvSpPr/>
          <p:nvPr/>
        </p:nvSpPr>
        <p:spPr>
          <a:xfrm>
            <a:off x="0" y="6191250"/>
            <a:ext cx="9753600" cy="238125"/>
          </a:xfrm>
          <a:prstGeom prst="rect">
            <a:avLst/>
          </a:prstGeom>
          <a:solidFill>
            <a:srgbClr val="63A042"/>
          </a:solidFill>
          <a:ln w="19050">
            <a:solidFill>
              <a:srgbClr val="63A042"/>
            </a:solidFill>
            <a:prstDash val="solid"/>
          </a:ln>
        </p:spPr>
      </p:sp>
      <p:sp>
        <p:nvSpPr>
          <p:cNvPr id="7" name="(empty)" descr="455fa234-0887-476a-99b7-2ec1890bfb19 (empty)"/>
          <p:cNvSpPr/>
          <p:nvPr/>
        </p:nvSpPr>
        <p:spPr>
          <a:xfrm>
            <a:off x="5905500" y="428625"/>
            <a:ext cx="3705225" cy="247650"/>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000000"/>
                </a:solidFill>
                <a:latin typeface="Open Sans"/>
              </a:rPr>
              <a:t> </a:t>
            </a:r>
          </a:p>
        </p:txBody>
      </p:sp>
      <p:sp>
        <p:nvSpPr>
          <p:cNvPr id="8" name="Gemeente Opsterland" descr="594116a5-4683-4679-92b8-028cdcc929f8 Gemeente Opsterland"/>
          <p:cNvSpPr/>
          <p:nvPr/>
        </p:nvSpPr>
        <p:spPr>
          <a:xfrm>
            <a:off x="5905500" y="57150"/>
            <a:ext cx="1476375" cy="285750"/>
          </a:xfrm>
          <a:prstGeom prst="rect">
            <a:avLst/>
          </a:prstGeom>
          <a:noFill/>
        </p:spPr>
        <p:txBody>
          <a:bodyPr lIns="0" tIns="15240" rIns="0" bIns="0" anchor="t">
            <a:spAutoFit/>
          </a:bodyPr>
          <a:lstStyle/>
          <a:p>
            <a:pPr marL="0" lvl="0" indent="0" algn="r">
              <a:lnSpc>
                <a:spcPct val="114583"/>
              </a:lnSpc>
              <a:buNone/>
            </a:pPr>
            <a:r>
              <a:rPr sz="1600" b="1" i="0" u="none" strike="noStrike" dirty="0">
                <a:solidFill>
                  <a:srgbClr val="5C6564"/>
                </a:solidFill>
                <a:latin typeface="Arial"/>
              </a:rPr>
              <a:t>Gemeente Opsterland</a:t>
            </a:r>
          </a:p>
        </p:txBody>
      </p:sp>
      <p:sp>
        <p:nvSpPr>
          <p:cNvPr id="9" name="Resultaten" descr="4f8043cc-991c-4b5f-ba7f-ffb7c0044b1b Resultaten"/>
          <p:cNvSpPr/>
          <p:nvPr/>
        </p:nvSpPr>
        <p:spPr>
          <a:xfrm>
            <a:off x="-4762" y="6448425"/>
            <a:ext cx="9763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Resultaten</a:t>
            </a:r>
          </a:p>
        </p:txBody>
      </p:sp>
      <p:sp>
        <p:nvSpPr>
          <p:cNvPr id="10" name="Betrokken, daadkr..." descr="19e3a3d5-7a3a-4338-b557-5a0b61cd5002 Betrokken, daadkr..."/>
          <p:cNvSpPr/>
          <p:nvPr/>
        </p:nvSpPr>
        <p:spPr>
          <a:xfrm>
            <a:off x="476250" y="57150"/>
            <a:ext cx="5381625" cy="285750"/>
          </a:xfrm>
          <a:prstGeom prst="rect">
            <a:avLst/>
          </a:prstGeom>
          <a:noFill/>
        </p:spPr>
        <p:txBody>
          <a:bodyPr lIns="0" tIns="15240" rIns="0" bIns="0" anchor="t">
            <a:spAutoFit/>
          </a:bodyPr>
          <a:lstStyle/>
          <a:p>
            <a:pPr marL="0" lvl="0" indent="0" algn="l">
              <a:lnSpc>
                <a:spcPct val="114583"/>
              </a:lnSpc>
              <a:buNone/>
            </a:pPr>
            <a:r>
              <a:rPr sz="1600" b="1" i="0" u="none" strike="noStrike" dirty="0">
                <a:solidFill>
                  <a:srgbClr val="63A042"/>
                </a:solidFill>
                <a:latin typeface="Arial"/>
              </a:rPr>
              <a:t>Betrokken, daadkrachtig, mensgericht en betrouwbaar vaakst genoemde eigenschappen goede burgemeester</a:t>
            </a:r>
          </a:p>
        </p:txBody>
      </p:sp>
      <p:sp>
        <p:nvSpPr>
          <p:cNvPr id="11" name="Wat is voor u een..." descr="69d42daf-8e68-4407-9351-e7b9ce07aa52 Wat is voor u een..."/>
          <p:cNvSpPr/>
          <p:nvPr/>
        </p:nvSpPr>
        <p:spPr>
          <a:xfrm>
            <a:off x="476250" y="1000125"/>
            <a:ext cx="7143750" cy="214418"/>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Arial" panose="020B0604020202020204" pitchFamily="34" charset="0"/>
                <a:cs typeface="Arial" panose="020B0604020202020204" pitchFamily="34" charset="0"/>
              </a:rPr>
              <a:t>Wat is voor u een goede burgemeester? (n=</a:t>
            </a:r>
            <a:r>
              <a:rPr lang="nl-NL" sz="1200" b="1" i="0" u="none" strike="noStrike" dirty="0">
                <a:solidFill>
                  <a:srgbClr val="000000"/>
                </a:solidFill>
                <a:latin typeface="Arial" panose="020B0604020202020204" pitchFamily="34" charset="0"/>
                <a:cs typeface="Arial" panose="020B0604020202020204" pitchFamily="34" charset="0"/>
              </a:rPr>
              <a:t>161</a:t>
            </a:r>
            <a:r>
              <a:rPr sz="1200" b="1" i="0" u="none" strike="noStrike" dirty="0">
                <a:solidFill>
                  <a:srgbClr val="000000"/>
                </a:solidFill>
                <a:latin typeface="Arial" panose="020B0604020202020204" pitchFamily="34" charset="0"/>
                <a:cs typeface="Arial" panose="020B0604020202020204" pitchFamily="34" charset="0"/>
              </a:rPr>
              <a:t>)</a:t>
            </a:r>
          </a:p>
        </p:txBody>
      </p:sp>
      <p:sp>
        <p:nvSpPr>
          <p:cNvPr id="13" name="Maximaal 3 antwoo..." descr="a7af0dfe-093f-4d9a-8e88-05d342bf97f6 Maximaal 3 antwoo..."/>
          <p:cNvSpPr/>
          <p:nvPr/>
        </p:nvSpPr>
        <p:spPr>
          <a:xfrm>
            <a:off x="476250" y="1162050"/>
            <a:ext cx="7143750" cy="177293"/>
          </a:xfrm>
          <a:prstGeom prst="rect">
            <a:avLst/>
          </a:prstGeom>
          <a:noFill/>
        </p:spPr>
        <p:txBody>
          <a:bodyPr lIns="0" tIns="15240" rIns="0" bIns="0" anchor="t">
            <a:spAutoFit/>
          </a:bodyPr>
          <a:lstStyle/>
          <a:p>
            <a:pPr marL="0" lvl="0" indent="0" algn="l">
              <a:lnSpc>
                <a:spcPct val="114583"/>
              </a:lnSpc>
              <a:buNone/>
            </a:pPr>
            <a:r>
              <a:rPr sz="1000" b="0" i="1" u="none" strike="noStrike" dirty="0">
                <a:solidFill>
                  <a:srgbClr val="000000"/>
                </a:solidFill>
                <a:latin typeface="Arial" panose="020B0604020202020204" pitchFamily="34" charset="0"/>
                <a:cs typeface="Arial" panose="020B0604020202020204" pitchFamily="34" charset="0"/>
              </a:rPr>
              <a:t>Maximaal 3 antwoorden</a:t>
            </a:r>
          </a:p>
        </p:txBody>
      </p:sp>
      <p:pic>
        <p:nvPicPr>
          <p:cNvPr id="14" name="viz.Q1" descr="f0d37ef0-3ec7-4ffd-85f9-55b230c3b5d1 viz.Q1">
            <a:extLst>
              <a:ext uri="{FF2B5EF4-FFF2-40B4-BE49-F238E27FC236}">
                <a16:creationId xmlns:a16="http://schemas.microsoft.com/office/drawing/2014/main" id="{20C4F88E-9D3A-F1AD-4CFF-D6C87F08F749}"/>
              </a:ext>
            </a:extLst>
          </p:cNvPr>
          <p:cNvPicPr>
            <a:picLocks noChangeAspect="1"/>
          </p:cNvPicPr>
          <p:nvPr/>
        </p:nvPicPr>
        <p:blipFill>
          <a:blip r:embed="rId3" cstate="print"/>
          <a:stretch>
            <a:fillRect/>
          </a:stretch>
        </p:blipFill>
        <p:spPr>
          <a:xfrm>
            <a:off x="476250" y="1381125"/>
            <a:ext cx="4400550" cy="4429125"/>
          </a:xfrm>
          <a:prstGeom prst="rect">
            <a:avLst/>
          </a:prstGeom>
        </p:spPr>
      </p:pic>
      <p:sp>
        <p:nvSpPr>
          <p:cNvPr id="12" name="Tijdelijke aanduiding voor dianummer 12">
            <a:extLst>
              <a:ext uri="{FF2B5EF4-FFF2-40B4-BE49-F238E27FC236}">
                <a16:creationId xmlns:a16="http://schemas.microsoft.com/office/drawing/2014/main" id="{15C40F7C-BBCF-BC32-5ADB-300525A05806}"/>
              </a:ext>
            </a:extLst>
          </p:cNvPr>
          <p:cNvSpPr>
            <a:spLocks noGrp="1"/>
          </p:cNvSpPr>
          <p:nvPr>
            <p:ph type="sldNum" sz="quarter" idx="12"/>
          </p:nvPr>
        </p:nvSpPr>
        <p:spPr>
          <a:xfrm>
            <a:off x="7425496" y="6358086"/>
            <a:ext cx="2275840" cy="354982"/>
          </a:xfrm>
        </p:spPr>
        <p:txBody>
          <a:bodyPr/>
          <a:lstStyle/>
          <a:p>
            <a:fld id="{8EBED098-752A-41AA-8E49-92F26D002647}" type="slidenum">
              <a:rPr lang="nl-NL" b="1" smtClean="0">
                <a:solidFill>
                  <a:schemeClr val="bg1"/>
                </a:solidFill>
                <a:latin typeface="Arial" panose="020B0604020202020204" pitchFamily="34" charset="0"/>
                <a:cs typeface="Arial" panose="020B0604020202020204" pitchFamily="34" charset="0"/>
              </a:rPr>
              <a:t>7</a:t>
            </a:fld>
            <a:endParaRPr lang="nl-NL"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Resultaten 1">
    <p:spTree>
      <p:nvGrpSpPr>
        <p:cNvPr id="1" name=""/>
        <p:cNvGrpSpPr/>
        <p:nvPr/>
      </p:nvGrpSpPr>
      <p:grpSpPr>
        <a:xfrm>
          <a:off x="0" y="0"/>
          <a:ext cx="0" cy="0"/>
          <a:chOff x="0" y="0"/>
          <a:chExt cx="0" cy="0"/>
        </a:xfrm>
      </p:grpSpPr>
      <p:sp>
        <p:nvSpPr>
          <p:cNvPr id="2" name="Shape" descr="0aaf953f-5a78-4b9b-a666-0f240e09005d Shape"/>
          <p:cNvSpPr/>
          <p:nvPr/>
        </p:nvSpPr>
        <p:spPr>
          <a:xfrm>
            <a:off x="9525" y="9525"/>
            <a:ext cx="9734550" cy="619125"/>
          </a:xfrm>
          <a:prstGeom prst="rect">
            <a:avLst/>
          </a:prstGeom>
          <a:solidFill>
            <a:srgbClr val="EEEEEE"/>
          </a:solidFill>
          <a:ln w="19050">
            <a:solidFill>
              <a:srgbClr val="EEEEEE"/>
            </a:solidFill>
            <a:prstDash val="solid"/>
          </a:ln>
        </p:spPr>
      </p:sp>
      <p:pic>
        <p:nvPicPr>
          <p:cNvPr id="3" name="Logo RGB-small" descr="cd5732b7-2726-4223-9282-b5769e9a27ac Logo RGB-small"/>
          <p:cNvPicPr>
            <a:picLocks noChangeAspect="1"/>
          </p:cNvPicPr>
          <p:nvPr/>
        </p:nvPicPr>
        <p:blipFill>
          <a:blip r:embed="rId2" cstate="print"/>
          <a:stretch>
            <a:fillRect/>
          </a:stretch>
        </p:blipFill>
        <p:spPr>
          <a:xfrm>
            <a:off x="7572375" y="80962"/>
            <a:ext cx="1714500" cy="485775"/>
          </a:xfrm>
          <a:prstGeom prst="rect">
            <a:avLst/>
          </a:prstGeom>
        </p:spPr>
      </p:pic>
      <p:sp>
        <p:nvSpPr>
          <p:cNvPr id="4" name="Shape" descr="8d386caa-b852-4852-b927-8687eda9b1e8 Shape"/>
          <p:cNvSpPr/>
          <p:nvPr/>
        </p:nvSpPr>
        <p:spPr>
          <a:xfrm>
            <a:off x="0" y="638175"/>
            <a:ext cx="9753600" cy="57150"/>
          </a:xfrm>
          <a:prstGeom prst="rect">
            <a:avLst/>
          </a:prstGeom>
          <a:solidFill>
            <a:srgbClr val="5C6564"/>
          </a:solidFill>
          <a:ln w="19050">
            <a:solidFill>
              <a:srgbClr val="5C6564"/>
            </a:solidFill>
            <a:prstDash val="solid"/>
          </a:ln>
        </p:spPr>
      </p:sp>
      <p:sp>
        <p:nvSpPr>
          <p:cNvPr id="5" name="Shape" descr="5dfc794f-ba72-447f-8ee2-c8622f1cdca3 Shape"/>
          <p:cNvSpPr/>
          <p:nvPr/>
        </p:nvSpPr>
        <p:spPr>
          <a:xfrm>
            <a:off x="0" y="6429375"/>
            <a:ext cx="9753600" cy="238125"/>
          </a:xfrm>
          <a:prstGeom prst="rect">
            <a:avLst/>
          </a:prstGeom>
          <a:solidFill>
            <a:srgbClr val="5C6564"/>
          </a:solidFill>
          <a:ln w="19050">
            <a:solidFill>
              <a:srgbClr val="5C6564"/>
            </a:solidFill>
            <a:prstDash val="solid"/>
          </a:ln>
        </p:spPr>
      </p:sp>
      <p:sp>
        <p:nvSpPr>
          <p:cNvPr id="6" name="Shape" descr="49aa86ca-f8fc-421f-85f3-f31476ea6621 Shape"/>
          <p:cNvSpPr/>
          <p:nvPr/>
        </p:nvSpPr>
        <p:spPr>
          <a:xfrm>
            <a:off x="0" y="6191250"/>
            <a:ext cx="9753600" cy="238125"/>
          </a:xfrm>
          <a:prstGeom prst="rect">
            <a:avLst/>
          </a:prstGeom>
          <a:solidFill>
            <a:srgbClr val="63A042"/>
          </a:solidFill>
          <a:ln w="19050">
            <a:solidFill>
              <a:srgbClr val="63A042"/>
            </a:solidFill>
            <a:prstDash val="solid"/>
          </a:ln>
        </p:spPr>
      </p:sp>
      <p:sp>
        <p:nvSpPr>
          <p:cNvPr id="7" name="(empty)" descr="455fa234-0887-476a-99b7-2ec1890bfb19 (empty)"/>
          <p:cNvSpPr/>
          <p:nvPr/>
        </p:nvSpPr>
        <p:spPr>
          <a:xfrm>
            <a:off x="5905500" y="428625"/>
            <a:ext cx="3705225" cy="247650"/>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000000"/>
                </a:solidFill>
                <a:latin typeface="Open Sans"/>
              </a:rPr>
              <a:t> </a:t>
            </a:r>
          </a:p>
        </p:txBody>
      </p:sp>
      <p:sp>
        <p:nvSpPr>
          <p:cNvPr id="8" name="Gemeente Opsterland" descr="594116a5-4683-4679-92b8-028cdcc929f8 Gemeente Opsterland"/>
          <p:cNvSpPr/>
          <p:nvPr/>
        </p:nvSpPr>
        <p:spPr>
          <a:xfrm>
            <a:off x="5905500" y="57150"/>
            <a:ext cx="1476375" cy="285750"/>
          </a:xfrm>
          <a:prstGeom prst="rect">
            <a:avLst/>
          </a:prstGeom>
          <a:noFill/>
        </p:spPr>
        <p:txBody>
          <a:bodyPr lIns="0" tIns="15240" rIns="0" bIns="0" anchor="t">
            <a:spAutoFit/>
          </a:bodyPr>
          <a:lstStyle/>
          <a:p>
            <a:pPr marL="0" lvl="0" indent="0" algn="r">
              <a:lnSpc>
                <a:spcPct val="114583"/>
              </a:lnSpc>
              <a:buNone/>
            </a:pPr>
            <a:r>
              <a:rPr sz="1600" b="1" i="0" u="none" strike="noStrike" dirty="0">
                <a:solidFill>
                  <a:srgbClr val="5C6564"/>
                </a:solidFill>
                <a:latin typeface="Arial"/>
              </a:rPr>
              <a:t>Gemeente Opsterland</a:t>
            </a:r>
          </a:p>
        </p:txBody>
      </p:sp>
      <p:sp>
        <p:nvSpPr>
          <p:cNvPr id="9" name="Resultaten" descr="2e9bb582-26b0-4385-8ba3-7794d9bd1d4c Resultaten"/>
          <p:cNvSpPr/>
          <p:nvPr/>
        </p:nvSpPr>
        <p:spPr>
          <a:xfrm>
            <a:off x="-4762" y="6448425"/>
            <a:ext cx="9763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Resultaten</a:t>
            </a:r>
          </a:p>
        </p:txBody>
      </p:sp>
      <p:sp>
        <p:nvSpPr>
          <p:cNvPr id="10" name="Meningen over bel..." descr="433291fe-491c-4b2c-8107-ef73da7fc7c3 Meningen over bel..."/>
          <p:cNvSpPr/>
          <p:nvPr/>
        </p:nvSpPr>
        <p:spPr>
          <a:xfrm>
            <a:off x="476250" y="57150"/>
            <a:ext cx="5381625" cy="285750"/>
          </a:xfrm>
          <a:prstGeom prst="rect">
            <a:avLst/>
          </a:prstGeom>
          <a:noFill/>
        </p:spPr>
        <p:txBody>
          <a:bodyPr lIns="0" tIns="15240" rIns="0" bIns="0" anchor="t">
            <a:spAutoFit/>
          </a:bodyPr>
          <a:lstStyle/>
          <a:p>
            <a:pPr marL="0" lvl="0" indent="0" algn="l">
              <a:lnSpc>
                <a:spcPct val="114583"/>
              </a:lnSpc>
              <a:buNone/>
            </a:pPr>
            <a:r>
              <a:rPr sz="1600" b="1" i="0" u="none" strike="noStrike" dirty="0">
                <a:solidFill>
                  <a:srgbClr val="63A042"/>
                </a:solidFill>
                <a:latin typeface="Arial"/>
              </a:rPr>
              <a:t>Meningen over belang van verstaan Friese taal verdeeld</a:t>
            </a:r>
          </a:p>
        </p:txBody>
      </p:sp>
      <p:sp>
        <p:nvSpPr>
          <p:cNvPr id="11" name="Hoe belangrijk vi..." descr="3dad3455-b295-4d2a-a57d-d6721b97df20 Hoe belangrijk vi..."/>
          <p:cNvSpPr/>
          <p:nvPr/>
        </p:nvSpPr>
        <p:spPr>
          <a:xfrm>
            <a:off x="476250" y="1000125"/>
            <a:ext cx="7143750" cy="214418"/>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Arial" panose="020B0604020202020204" pitchFamily="34" charset="0"/>
                <a:cs typeface="Arial" panose="020B0604020202020204" pitchFamily="34" charset="0"/>
              </a:rPr>
              <a:t>Hoe belangrijk vindt u de volgende vaardigheden? (n=</a:t>
            </a:r>
            <a:r>
              <a:rPr lang="nl-NL" sz="1200" b="1" i="0" u="none" strike="noStrike" dirty="0">
                <a:solidFill>
                  <a:srgbClr val="000000"/>
                </a:solidFill>
                <a:latin typeface="Arial" panose="020B0604020202020204" pitchFamily="34" charset="0"/>
                <a:cs typeface="Arial" panose="020B0604020202020204" pitchFamily="34" charset="0"/>
              </a:rPr>
              <a:t>161</a:t>
            </a:r>
            <a:r>
              <a:rPr sz="1200" b="1" i="0" u="none" strike="noStrike" dirty="0">
                <a:solidFill>
                  <a:srgbClr val="000000"/>
                </a:solidFill>
                <a:latin typeface="Arial" panose="020B0604020202020204" pitchFamily="34" charset="0"/>
                <a:cs typeface="Arial" panose="020B0604020202020204" pitchFamily="34" charset="0"/>
              </a:rPr>
              <a:t>)</a:t>
            </a:r>
          </a:p>
        </p:txBody>
      </p:sp>
      <p:sp>
        <p:nvSpPr>
          <p:cNvPr id="12" name="Ervaring als best..." descr="1880b3b7-57ed-4e5f-915d-bf95a9cf9340 Ervaring als best..."/>
          <p:cNvSpPr/>
          <p:nvPr/>
        </p:nvSpPr>
        <p:spPr>
          <a:xfrm>
            <a:off x="476250" y="1381125"/>
            <a:ext cx="7143750" cy="209737"/>
          </a:xfrm>
          <a:prstGeom prst="rect">
            <a:avLst/>
          </a:prstGeom>
          <a:noFill/>
        </p:spPr>
        <p:txBody>
          <a:bodyPr lIns="0" tIns="15240" rIns="0" bIns="0" anchor="t">
            <a:spAutoFit/>
          </a:bodyPr>
          <a:lstStyle/>
          <a:p>
            <a:pPr marL="0" lvl="0" indent="0" algn="l">
              <a:lnSpc>
                <a:spcPct val="114583"/>
              </a:lnSpc>
              <a:buNone/>
            </a:pPr>
            <a:r>
              <a:rPr sz="1200" b="0" i="0" u="none" strike="noStrike" dirty="0">
                <a:solidFill>
                  <a:srgbClr val="000000"/>
                </a:solidFill>
                <a:latin typeface="Arial" panose="020B0604020202020204" pitchFamily="34" charset="0"/>
                <a:cs typeface="Arial" panose="020B0604020202020204" pitchFamily="34" charset="0"/>
              </a:rPr>
              <a:t>Ervaring als bestuurder</a:t>
            </a:r>
          </a:p>
        </p:txBody>
      </p:sp>
      <p:sp>
        <p:nvSpPr>
          <p:cNvPr id="13" name="Kennis van hoe de..." descr="41a64949-bd6b-4832-8f6e-8f6549c4848f Kennis van hoe de..."/>
          <p:cNvSpPr/>
          <p:nvPr/>
        </p:nvSpPr>
        <p:spPr>
          <a:xfrm>
            <a:off x="476250" y="2667000"/>
            <a:ext cx="7143750" cy="209737"/>
          </a:xfrm>
          <a:prstGeom prst="rect">
            <a:avLst/>
          </a:prstGeom>
          <a:noFill/>
        </p:spPr>
        <p:txBody>
          <a:bodyPr lIns="0" tIns="15240" rIns="0" bIns="0" anchor="t">
            <a:spAutoFit/>
          </a:bodyPr>
          <a:lstStyle/>
          <a:p>
            <a:pPr marL="0" lvl="0" indent="0" algn="l">
              <a:lnSpc>
                <a:spcPct val="114583"/>
              </a:lnSpc>
              <a:buNone/>
            </a:pPr>
            <a:r>
              <a:rPr sz="1200" b="0" i="0" u="none" strike="noStrike" dirty="0">
                <a:solidFill>
                  <a:srgbClr val="000000"/>
                </a:solidFill>
                <a:latin typeface="Arial" panose="020B0604020202020204" pitchFamily="34" charset="0"/>
                <a:cs typeface="Arial" panose="020B0604020202020204" pitchFamily="34" charset="0"/>
              </a:rPr>
              <a:t>Kennis van hoe de democratie werkt</a:t>
            </a:r>
          </a:p>
        </p:txBody>
      </p:sp>
      <p:sp>
        <p:nvSpPr>
          <p:cNvPr id="14" name="Verstaan van de F..." descr="827a046b-0e3c-4862-a138-d95f21f2b6e2 Verstaan van de F..."/>
          <p:cNvSpPr/>
          <p:nvPr/>
        </p:nvSpPr>
        <p:spPr>
          <a:xfrm>
            <a:off x="476250" y="3952875"/>
            <a:ext cx="7143750" cy="209737"/>
          </a:xfrm>
          <a:prstGeom prst="rect">
            <a:avLst/>
          </a:prstGeom>
          <a:noFill/>
        </p:spPr>
        <p:txBody>
          <a:bodyPr lIns="0" tIns="15240" rIns="0" bIns="0" anchor="t">
            <a:spAutoFit/>
          </a:bodyPr>
          <a:lstStyle/>
          <a:p>
            <a:pPr marL="0" lvl="0" indent="0" algn="l">
              <a:lnSpc>
                <a:spcPct val="114583"/>
              </a:lnSpc>
              <a:buNone/>
            </a:pPr>
            <a:r>
              <a:rPr sz="1200" b="0" i="0" u="none" strike="noStrike" dirty="0">
                <a:solidFill>
                  <a:srgbClr val="000000"/>
                </a:solidFill>
                <a:latin typeface="Arial" panose="020B0604020202020204" pitchFamily="34" charset="0"/>
                <a:cs typeface="Arial" panose="020B0604020202020204" pitchFamily="34" charset="0"/>
              </a:rPr>
              <a:t>Verstaan van de Friese taal</a:t>
            </a:r>
          </a:p>
        </p:txBody>
      </p:sp>
      <p:sp>
        <p:nvSpPr>
          <p:cNvPr id="18" name="Heel erg onbelang..." descr="ec055089-46ec-4f34-a219-1046619c370e Heel erg onbelang..."/>
          <p:cNvSpPr/>
          <p:nvPr/>
        </p:nvSpPr>
        <p:spPr>
          <a:xfrm>
            <a:off x="714376" y="2014538"/>
            <a:ext cx="1333500" cy="177293"/>
          </a:xfrm>
          <a:prstGeom prst="rect">
            <a:avLst/>
          </a:prstGeom>
          <a:noFill/>
        </p:spPr>
        <p:txBody>
          <a:bodyPr lIns="0" tIns="15240" rIns="0" bIns="0" anchor="t">
            <a:spAutoFit/>
          </a:bodyPr>
          <a:lstStyle/>
          <a:p>
            <a:pPr marL="0" lvl="0" indent="0" algn="r">
              <a:lnSpc>
                <a:spcPct val="114583"/>
              </a:lnSpc>
              <a:buNone/>
            </a:pPr>
            <a:r>
              <a:rPr sz="1000" b="0" i="1" u="none" strike="noStrike" dirty="0">
                <a:solidFill>
                  <a:srgbClr val="000000"/>
                </a:solidFill>
                <a:latin typeface="Arial" panose="020B0604020202020204" pitchFamily="34" charset="0"/>
                <a:cs typeface="Arial" panose="020B0604020202020204" pitchFamily="34" charset="0"/>
              </a:rPr>
              <a:t>Heel erg onbelangrijk</a:t>
            </a:r>
          </a:p>
        </p:txBody>
      </p:sp>
      <p:sp>
        <p:nvSpPr>
          <p:cNvPr id="19" name="Heel erg belangrijk" descr="74dddfc4-b3f4-43d1-8888-665f2beb0e54 Heel erg belangrijk"/>
          <p:cNvSpPr/>
          <p:nvPr/>
        </p:nvSpPr>
        <p:spPr>
          <a:xfrm>
            <a:off x="7715250" y="2014538"/>
            <a:ext cx="1333500" cy="177293"/>
          </a:xfrm>
          <a:prstGeom prst="rect">
            <a:avLst/>
          </a:prstGeom>
          <a:noFill/>
        </p:spPr>
        <p:txBody>
          <a:bodyPr lIns="0" tIns="15240" rIns="0" bIns="0" anchor="t">
            <a:spAutoFit/>
          </a:bodyPr>
          <a:lstStyle/>
          <a:p>
            <a:pPr marL="0" lvl="0" indent="0" algn="l">
              <a:lnSpc>
                <a:spcPct val="114583"/>
              </a:lnSpc>
              <a:buNone/>
            </a:pPr>
            <a:r>
              <a:rPr sz="1000" b="0" i="1" u="none" strike="noStrike" dirty="0">
                <a:solidFill>
                  <a:srgbClr val="000000"/>
                </a:solidFill>
                <a:latin typeface="Arial" panose="020B0604020202020204" pitchFamily="34" charset="0"/>
                <a:cs typeface="Arial" panose="020B0604020202020204" pitchFamily="34" charset="0"/>
              </a:rPr>
              <a:t>Heel erg belangrijk</a:t>
            </a:r>
          </a:p>
        </p:txBody>
      </p:sp>
      <p:sp>
        <p:nvSpPr>
          <p:cNvPr id="20" name="Heel erg onbelang..." descr="07ccff7b-9d35-41e2-a1b5-81d3aafb8dce Heel erg onbelang..."/>
          <p:cNvSpPr/>
          <p:nvPr/>
        </p:nvSpPr>
        <p:spPr>
          <a:xfrm>
            <a:off x="714376" y="3290888"/>
            <a:ext cx="1333500" cy="177293"/>
          </a:xfrm>
          <a:prstGeom prst="rect">
            <a:avLst/>
          </a:prstGeom>
          <a:noFill/>
        </p:spPr>
        <p:txBody>
          <a:bodyPr lIns="0" tIns="15240" rIns="0" bIns="0" anchor="t">
            <a:spAutoFit/>
          </a:bodyPr>
          <a:lstStyle/>
          <a:p>
            <a:pPr marL="0" lvl="0" indent="0" algn="r">
              <a:lnSpc>
                <a:spcPct val="114583"/>
              </a:lnSpc>
              <a:buNone/>
            </a:pPr>
            <a:r>
              <a:rPr sz="1000" b="0" i="1" u="none" strike="noStrike" dirty="0">
                <a:solidFill>
                  <a:srgbClr val="000000"/>
                </a:solidFill>
                <a:latin typeface="Arial" panose="020B0604020202020204" pitchFamily="34" charset="0"/>
                <a:cs typeface="Arial" panose="020B0604020202020204" pitchFamily="34" charset="0"/>
              </a:rPr>
              <a:t>Heel erg onbelangrijk</a:t>
            </a:r>
          </a:p>
        </p:txBody>
      </p:sp>
      <p:sp>
        <p:nvSpPr>
          <p:cNvPr id="21" name="Heel erg onbelang..." descr="ea52db95-4017-4f17-b7d2-9908cd174c57 Heel erg onbelang..."/>
          <p:cNvSpPr/>
          <p:nvPr/>
        </p:nvSpPr>
        <p:spPr>
          <a:xfrm>
            <a:off x="714376" y="4576762"/>
            <a:ext cx="1333500" cy="177293"/>
          </a:xfrm>
          <a:prstGeom prst="rect">
            <a:avLst/>
          </a:prstGeom>
          <a:noFill/>
        </p:spPr>
        <p:txBody>
          <a:bodyPr lIns="0" tIns="15240" rIns="0" bIns="0" anchor="t">
            <a:spAutoFit/>
          </a:bodyPr>
          <a:lstStyle/>
          <a:p>
            <a:pPr marL="0" lvl="0" indent="0" algn="r">
              <a:lnSpc>
                <a:spcPct val="114583"/>
              </a:lnSpc>
              <a:buNone/>
            </a:pPr>
            <a:r>
              <a:rPr sz="1000" b="0" i="1" u="none" strike="noStrike" dirty="0">
                <a:solidFill>
                  <a:srgbClr val="000000"/>
                </a:solidFill>
                <a:latin typeface="Arial" panose="020B0604020202020204" pitchFamily="34" charset="0"/>
                <a:cs typeface="Arial" panose="020B0604020202020204" pitchFamily="34" charset="0"/>
              </a:rPr>
              <a:t>Heel erg onbelangrijk</a:t>
            </a:r>
          </a:p>
        </p:txBody>
      </p:sp>
      <p:sp>
        <p:nvSpPr>
          <p:cNvPr id="22" name="Heel erg belangrijk" descr="067cbd47-5fd0-46d6-a1dc-15cdf3fcddc1 Heel erg belangrijk"/>
          <p:cNvSpPr/>
          <p:nvPr/>
        </p:nvSpPr>
        <p:spPr>
          <a:xfrm>
            <a:off x="7715250" y="3295650"/>
            <a:ext cx="1333500" cy="177293"/>
          </a:xfrm>
          <a:prstGeom prst="rect">
            <a:avLst/>
          </a:prstGeom>
          <a:noFill/>
        </p:spPr>
        <p:txBody>
          <a:bodyPr lIns="0" tIns="15240" rIns="0" bIns="0" anchor="t">
            <a:spAutoFit/>
          </a:bodyPr>
          <a:lstStyle/>
          <a:p>
            <a:pPr marL="0" lvl="0" indent="0" algn="l">
              <a:lnSpc>
                <a:spcPct val="114583"/>
              </a:lnSpc>
              <a:buNone/>
            </a:pPr>
            <a:r>
              <a:rPr sz="1000" b="0" i="1" u="none" strike="noStrike" dirty="0">
                <a:solidFill>
                  <a:srgbClr val="000000"/>
                </a:solidFill>
                <a:latin typeface="Arial" panose="020B0604020202020204" pitchFamily="34" charset="0"/>
                <a:cs typeface="Arial" panose="020B0604020202020204" pitchFamily="34" charset="0"/>
              </a:rPr>
              <a:t>Heel erg belangrijk</a:t>
            </a:r>
          </a:p>
        </p:txBody>
      </p:sp>
      <p:sp>
        <p:nvSpPr>
          <p:cNvPr id="23" name="Heel erg belangrijk" descr="34546344-b044-471d-a3f9-9bbfce9f5718 Heel erg belangrijk"/>
          <p:cNvSpPr/>
          <p:nvPr/>
        </p:nvSpPr>
        <p:spPr>
          <a:xfrm>
            <a:off x="7715250" y="4576762"/>
            <a:ext cx="1333500" cy="177293"/>
          </a:xfrm>
          <a:prstGeom prst="rect">
            <a:avLst/>
          </a:prstGeom>
          <a:noFill/>
        </p:spPr>
        <p:txBody>
          <a:bodyPr lIns="0" tIns="15240" rIns="0" bIns="0" anchor="t">
            <a:spAutoFit/>
          </a:bodyPr>
          <a:lstStyle/>
          <a:p>
            <a:pPr marL="0" lvl="0" indent="0" algn="l">
              <a:lnSpc>
                <a:spcPct val="114583"/>
              </a:lnSpc>
              <a:buNone/>
            </a:pPr>
            <a:r>
              <a:rPr sz="1000" b="0" i="1" u="none" strike="noStrike" dirty="0">
                <a:solidFill>
                  <a:srgbClr val="000000"/>
                </a:solidFill>
                <a:latin typeface="Arial" panose="020B0604020202020204" pitchFamily="34" charset="0"/>
                <a:cs typeface="Arial" panose="020B0604020202020204" pitchFamily="34" charset="0"/>
              </a:rPr>
              <a:t>Heel erg belangrijk</a:t>
            </a:r>
          </a:p>
        </p:txBody>
      </p:sp>
      <p:pic>
        <p:nvPicPr>
          <p:cNvPr id="24" name="viz.Ervaring.als.bestuurder" descr="87736847-f1d5-4748-b7af-1488ce0bdfc8 viz.Ervaring.als.bestuurder">
            <a:extLst>
              <a:ext uri="{FF2B5EF4-FFF2-40B4-BE49-F238E27FC236}">
                <a16:creationId xmlns:a16="http://schemas.microsoft.com/office/drawing/2014/main" id="{02A19786-9267-8766-F97C-6110E3FBB667}"/>
              </a:ext>
            </a:extLst>
          </p:cNvPr>
          <p:cNvPicPr>
            <a:picLocks noChangeAspect="1"/>
          </p:cNvPicPr>
          <p:nvPr/>
        </p:nvPicPr>
        <p:blipFill>
          <a:blip r:embed="rId3" cstate="print"/>
          <a:stretch>
            <a:fillRect/>
          </a:stretch>
        </p:blipFill>
        <p:spPr>
          <a:xfrm>
            <a:off x="2138363" y="1671638"/>
            <a:ext cx="5486400" cy="923925"/>
          </a:xfrm>
          <a:prstGeom prst="rect">
            <a:avLst/>
          </a:prstGeom>
        </p:spPr>
      </p:pic>
      <p:pic>
        <p:nvPicPr>
          <p:cNvPr id="25" name="viz.Kennis.van.hoe.de.democratie.werkt" descr="94f8efeb-1792-417b-815a-64cefd137536 viz.Kennis.van.hoe.de.democratie.werkt">
            <a:extLst>
              <a:ext uri="{FF2B5EF4-FFF2-40B4-BE49-F238E27FC236}">
                <a16:creationId xmlns:a16="http://schemas.microsoft.com/office/drawing/2014/main" id="{E76BAC8A-A053-81BB-FB8F-A2987A850464}"/>
              </a:ext>
            </a:extLst>
          </p:cNvPr>
          <p:cNvPicPr>
            <a:picLocks noChangeAspect="1"/>
          </p:cNvPicPr>
          <p:nvPr/>
        </p:nvPicPr>
        <p:blipFill>
          <a:blip r:embed="rId4" cstate="print"/>
          <a:stretch>
            <a:fillRect/>
          </a:stretch>
        </p:blipFill>
        <p:spPr>
          <a:xfrm>
            <a:off x="2138363" y="2957512"/>
            <a:ext cx="5486400" cy="933450"/>
          </a:xfrm>
          <a:prstGeom prst="rect">
            <a:avLst/>
          </a:prstGeom>
        </p:spPr>
      </p:pic>
      <p:pic>
        <p:nvPicPr>
          <p:cNvPr id="26" name="viz.Verstaan.van.de.Friese.taal" descr="5e0ba27b-9c11-4b7b-921c-a5f112ce226d viz.Verstaan.van.de.Friese.taal">
            <a:extLst>
              <a:ext uri="{FF2B5EF4-FFF2-40B4-BE49-F238E27FC236}">
                <a16:creationId xmlns:a16="http://schemas.microsoft.com/office/drawing/2014/main" id="{A2E72A8F-FF63-4840-ABA1-C1A1C2C3773F}"/>
              </a:ext>
            </a:extLst>
          </p:cNvPr>
          <p:cNvPicPr>
            <a:picLocks noChangeAspect="1"/>
          </p:cNvPicPr>
          <p:nvPr/>
        </p:nvPicPr>
        <p:blipFill>
          <a:blip r:embed="rId5" cstate="print"/>
          <a:stretch>
            <a:fillRect/>
          </a:stretch>
        </p:blipFill>
        <p:spPr>
          <a:xfrm>
            <a:off x="2138363" y="4233862"/>
            <a:ext cx="5486400" cy="933450"/>
          </a:xfrm>
          <a:prstGeom prst="rect">
            <a:avLst/>
          </a:prstGeom>
        </p:spPr>
      </p:pic>
      <p:sp>
        <p:nvSpPr>
          <p:cNvPr id="15" name="Tijdelijke aanduiding voor dianummer 12">
            <a:extLst>
              <a:ext uri="{FF2B5EF4-FFF2-40B4-BE49-F238E27FC236}">
                <a16:creationId xmlns:a16="http://schemas.microsoft.com/office/drawing/2014/main" id="{374814AD-79A2-9818-44C3-7A8920F66541}"/>
              </a:ext>
            </a:extLst>
          </p:cNvPr>
          <p:cNvSpPr>
            <a:spLocks noGrp="1"/>
          </p:cNvSpPr>
          <p:nvPr>
            <p:ph type="sldNum" sz="quarter" idx="12"/>
          </p:nvPr>
        </p:nvSpPr>
        <p:spPr>
          <a:xfrm>
            <a:off x="7425496" y="6358086"/>
            <a:ext cx="2275840" cy="354982"/>
          </a:xfrm>
        </p:spPr>
        <p:txBody>
          <a:bodyPr/>
          <a:lstStyle/>
          <a:p>
            <a:fld id="{8EBED098-752A-41AA-8E49-92F26D002647}" type="slidenum">
              <a:rPr lang="nl-NL" b="1" smtClean="0">
                <a:solidFill>
                  <a:schemeClr val="bg1"/>
                </a:solidFill>
                <a:latin typeface="Arial" panose="020B0604020202020204" pitchFamily="34" charset="0"/>
                <a:cs typeface="Arial" panose="020B0604020202020204" pitchFamily="34" charset="0"/>
              </a:rPr>
              <a:t>8</a:t>
            </a:fld>
            <a:endParaRPr lang="nl-NL"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Resultaten 1">
    <p:spTree>
      <p:nvGrpSpPr>
        <p:cNvPr id="1" name=""/>
        <p:cNvGrpSpPr/>
        <p:nvPr/>
      </p:nvGrpSpPr>
      <p:grpSpPr>
        <a:xfrm>
          <a:off x="0" y="0"/>
          <a:ext cx="0" cy="0"/>
          <a:chOff x="0" y="0"/>
          <a:chExt cx="0" cy="0"/>
        </a:xfrm>
      </p:grpSpPr>
      <p:sp>
        <p:nvSpPr>
          <p:cNvPr id="2" name="Shape" descr="0aaf953f-5a78-4b9b-a666-0f240e09005d Shape"/>
          <p:cNvSpPr/>
          <p:nvPr/>
        </p:nvSpPr>
        <p:spPr>
          <a:xfrm>
            <a:off x="9525" y="9525"/>
            <a:ext cx="9734550" cy="619125"/>
          </a:xfrm>
          <a:prstGeom prst="rect">
            <a:avLst/>
          </a:prstGeom>
          <a:solidFill>
            <a:srgbClr val="EEEEEE"/>
          </a:solidFill>
          <a:ln w="19050">
            <a:solidFill>
              <a:srgbClr val="EEEEEE"/>
            </a:solidFill>
            <a:prstDash val="solid"/>
          </a:ln>
        </p:spPr>
      </p:sp>
      <p:pic>
        <p:nvPicPr>
          <p:cNvPr id="3" name="Logo RGB-small" descr="cd5732b7-2726-4223-9282-b5769e9a27ac Logo RGB-small"/>
          <p:cNvPicPr>
            <a:picLocks noChangeAspect="1"/>
          </p:cNvPicPr>
          <p:nvPr/>
        </p:nvPicPr>
        <p:blipFill>
          <a:blip r:embed="rId2" cstate="print"/>
          <a:stretch>
            <a:fillRect/>
          </a:stretch>
        </p:blipFill>
        <p:spPr>
          <a:xfrm>
            <a:off x="7572375" y="80962"/>
            <a:ext cx="1714500" cy="485775"/>
          </a:xfrm>
          <a:prstGeom prst="rect">
            <a:avLst/>
          </a:prstGeom>
        </p:spPr>
      </p:pic>
      <p:sp>
        <p:nvSpPr>
          <p:cNvPr id="4" name="Shape" descr="8d386caa-b852-4852-b927-8687eda9b1e8 Shape"/>
          <p:cNvSpPr/>
          <p:nvPr/>
        </p:nvSpPr>
        <p:spPr>
          <a:xfrm>
            <a:off x="0" y="638175"/>
            <a:ext cx="9753600" cy="57150"/>
          </a:xfrm>
          <a:prstGeom prst="rect">
            <a:avLst/>
          </a:prstGeom>
          <a:solidFill>
            <a:srgbClr val="5C6564"/>
          </a:solidFill>
          <a:ln w="19050">
            <a:solidFill>
              <a:srgbClr val="5C6564"/>
            </a:solidFill>
            <a:prstDash val="solid"/>
          </a:ln>
        </p:spPr>
      </p:sp>
      <p:sp>
        <p:nvSpPr>
          <p:cNvPr id="5" name="Shape" descr="5dfc794f-ba72-447f-8ee2-c8622f1cdca3 Shape"/>
          <p:cNvSpPr/>
          <p:nvPr/>
        </p:nvSpPr>
        <p:spPr>
          <a:xfrm>
            <a:off x="0" y="6429375"/>
            <a:ext cx="9753600" cy="238125"/>
          </a:xfrm>
          <a:prstGeom prst="rect">
            <a:avLst/>
          </a:prstGeom>
          <a:solidFill>
            <a:srgbClr val="5C6564"/>
          </a:solidFill>
          <a:ln w="19050">
            <a:solidFill>
              <a:srgbClr val="5C6564"/>
            </a:solidFill>
            <a:prstDash val="solid"/>
          </a:ln>
        </p:spPr>
      </p:sp>
      <p:sp>
        <p:nvSpPr>
          <p:cNvPr id="6" name="Shape" descr="49aa86ca-f8fc-421f-85f3-f31476ea6621 Shape"/>
          <p:cNvSpPr/>
          <p:nvPr/>
        </p:nvSpPr>
        <p:spPr>
          <a:xfrm>
            <a:off x="0" y="6191250"/>
            <a:ext cx="9753600" cy="238125"/>
          </a:xfrm>
          <a:prstGeom prst="rect">
            <a:avLst/>
          </a:prstGeom>
          <a:solidFill>
            <a:srgbClr val="63A042"/>
          </a:solidFill>
          <a:ln w="19050">
            <a:solidFill>
              <a:srgbClr val="63A042"/>
            </a:solidFill>
            <a:prstDash val="solid"/>
          </a:ln>
        </p:spPr>
      </p:sp>
      <p:sp>
        <p:nvSpPr>
          <p:cNvPr id="7" name="(empty)" descr="455fa234-0887-476a-99b7-2ec1890bfb19 (empty)"/>
          <p:cNvSpPr/>
          <p:nvPr/>
        </p:nvSpPr>
        <p:spPr>
          <a:xfrm>
            <a:off x="5905500" y="428625"/>
            <a:ext cx="3705225" cy="247650"/>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000000"/>
                </a:solidFill>
                <a:latin typeface="Open Sans"/>
              </a:rPr>
              <a:t> </a:t>
            </a:r>
          </a:p>
        </p:txBody>
      </p:sp>
      <p:sp>
        <p:nvSpPr>
          <p:cNvPr id="8" name="Gemeente Opsterland" descr="594116a5-4683-4679-92b8-028cdcc929f8 Gemeente Opsterland"/>
          <p:cNvSpPr/>
          <p:nvPr/>
        </p:nvSpPr>
        <p:spPr>
          <a:xfrm>
            <a:off x="5905500" y="57150"/>
            <a:ext cx="1476375" cy="285750"/>
          </a:xfrm>
          <a:prstGeom prst="rect">
            <a:avLst/>
          </a:prstGeom>
          <a:noFill/>
        </p:spPr>
        <p:txBody>
          <a:bodyPr lIns="0" tIns="15240" rIns="0" bIns="0" anchor="t">
            <a:spAutoFit/>
          </a:bodyPr>
          <a:lstStyle/>
          <a:p>
            <a:pPr marL="0" lvl="0" indent="0" algn="r">
              <a:lnSpc>
                <a:spcPct val="114583"/>
              </a:lnSpc>
              <a:buNone/>
            </a:pPr>
            <a:r>
              <a:rPr sz="1600" b="1" i="0" u="none" strike="noStrike" dirty="0">
                <a:solidFill>
                  <a:srgbClr val="5C6564"/>
                </a:solidFill>
                <a:latin typeface="Arial"/>
              </a:rPr>
              <a:t>Gemeente Opsterland</a:t>
            </a:r>
          </a:p>
        </p:txBody>
      </p:sp>
      <p:sp>
        <p:nvSpPr>
          <p:cNvPr id="9" name="Resultaten" descr="c4435e0e-4aa7-4ee5-b4aa-8130c4bd4259 Resultaten"/>
          <p:cNvSpPr/>
          <p:nvPr/>
        </p:nvSpPr>
        <p:spPr>
          <a:xfrm>
            <a:off x="-4762" y="6448425"/>
            <a:ext cx="9763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Resultaten</a:t>
            </a:r>
          </a:p>
        </p:txBody>
      </p:sp>
      <p:sp>
        <p:nvSpPr>
          <p:cNvPr id="10" name="Integer/eerlijk v..." descr="8e972e24-8f1d-4b24-8c55-a20065b9e75d Integer/eerlijk v..."/>
          <p:cNvSpPr/>
          <p:nvPr/>
        </p:nvSpPr>
        <p:spPr>
          <a:xfrm>
            <a:off x="476250" y="57150"/>
            <a:ext cx="5381625" cy="285750"/>
          </a:xfrm>
          <a:prstGeom prst="rect">
            <a:avLst/>
          </a:prstGeom>
          <a:noFill/>
        </p:spPr>
        <p:txBody>
          <a:bodyPr lIns="0" tIns="15240" rIns="0" bIns="0" anchor="t">
            <a:spAutoFit/>
          </a:bodyPr>
          <a:lstStyle/>
          <a:p>
            <a:pPr marL="0" lvl="0" indent="0" algn="l">
              <a:lnSpc>
                <a:spcPct val="114583"/>
              </a:lnSpc>
              <a:buNone/>
            </a:pPr>
            <a:r>
              <a:rPr sz="1600" b="1" i="0" u="none" strike="noStrike" dirty="0">
                <a:solidFill>
                  <a:srgbClr val="63A042"/>
                </a:solidFill>
                <a:latin typeface="Arial"/>
              </a:rPr>
              <a:t>Integer/eerlijk veruit vaakst genoemd als meest belangrijke eigenschap</a:t>
            </a:r>
          </a:p>
        </p:txBody>
      </p:sp>
      <p:sp>
        <p:nvSpPr>
          <p:cNvPr id="11" name="Welke eigenschapp..." descr="56adc95e-3609-4efd-84b9-01fd62d72a20 Welke eigenschapp..."/>
          <p:cNvSpPr/>
          <p:nvPr/>
        </p:nvSpPr>
        <p:spPr>
          <a:xfrm>
            <a:off x="476250" y="1000125"/>
            <a:ext cx="7143750" cy="214418"/>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Arial" panose="020B0604020202020204" pitchFamily="34" charset="0"/>
                <a:cs typeface="Arial" panose="020B0604020202020204" pitchFamily="34" charset="0"/>
              </a:rPr>
              <a:t>Welke eigenschappen vindt u het meest belangrijk? (n=</a:t>
            </a:r>
            <a:r>
              <a:rPr lang="nl-NL" sz="1200" b="1" i="0" u="none" strike="noStrike" dirty="0">
                <a:solidFill>
                  <a:srgbClr val="000000"/>
                </a:solidFill>
                <a:latin typeface="Arial" panose="020B0604020202020204" pitchFamily="34" charset="0"/>
                <a:cs typeface="Arial" panose="020B0604020202020204" pitchFamily="34" charset="0"/>
              </a:rPr>
              <a:t>161</a:t>
            </a:r>
            <a:r>
              <a:rPr sz="1200" b="1" i="0" u="none" strike="noStrike" dirty="0">
                <a:solidFill>
                  <a:srgbClr val="000000"/>
                </a:solidFill>
                <a:latin typeface="Arial" panose="020B0604020202020204" pitchFamily="34" charset="0"/>
                <a:cs typeface="Arial" panose="020B0604020202020204" pitchFamily="34" charset="0"/>
              </a:rPr>
              <a:t>)</a:t>
            </a:r>
          </a:p>
        </p:txBody>
      </p:sp>
      <p:sp>
        <p:nvSpPr>
          <p:cNvPr id="12" name="Mijn burgemeester:" descr="7047351e-81b1-4fc1-a9f4-1cf7817659eb Mijn burgemeester:"/>
          <p:cNvSpPr/>
          <p:nvPr/>
        </p:nvSpPr>
        <p:spPr>
          <a:xfrm>
            <a:off x="476250" y="1381125"/>
            <a:ext cx="7143750" cy="209737"/>
          </a:xfrm>
          <a:prstGeom prst="rect">
            <a:avLst/>
          </a:prstGeom>
          <a:noFill/>
        </p:spPr>
        <p:txBody>
          <a:bodyPr lIns="0" tIns="15240" rIns="0" bIns="0" anchor="t">
            <a:spAutoFit/>
          </a:bodyPr>
          <a:lstStyle/>
          <a:p>
            <a:pPr marL="0" lvl="0" indent="0" algn="l">
              <a:lnSpc>
                <a:spcPct val="114583"/>
              </a:lnSpc>
              <a:buNone/>
            </a:pPr>
            <a:r>
              <a:rPr sz="1200" b="0" i="0" u="none" strike="noStrike" dirty="0">
                <a:solidFill>
                  <a:srgbClr val="000000"/>
                </a:solidFill>
                <a:latin typeface="Arial" panose="020B0604020202020204" pitchFamily="34" charset="0"/>
                <a:cs typeface="Arial" panose="020B0604020202020204" pitchFamily="34" charset="0"/>
              </a:rPr>
              <a:t>Mijn burgemeester:</a:t>
            </a:r>
          </a:p>
        </p:txBody>
      </p:sp>
      <p:sp>
        <p:nvSpPr>
          <p:cNvPr id="14" name="Mijn burgemeester:" descr="7047351e-81b1-4fc1-a9f4-1cf7817659eb Mijn burgemeester:">
            <a:extLst>
              <a:ext uri="{FF2B5EF4-FFF2-40B4-BE49-F238E27FC236}">
                <a16:creationId xmlns:a16="http://schemas.microsoft.com/office/drawing/2014/main" id="{E421074D-CD1B-F8E9-62E2-4B0405C527B4}"/>
              </a:ext>
            </a:extLst>
          </p:cNvPr>
          <p:cNvSpPr/>
          <p:nvPr/>
        </p:nvSpPr>
        <p:spPr>
          <a:xfrm>
            <a:off x="4444752" y="3333750"/>
            <a:ext cx="4172198" cy="976486"/>
          </a:xfrm>
          <a:prstGeom prst="rect">
            <a:avLst/>
          </a:prstGeom>
          <a:noFill/>
        </p:spPr>
        <p:txBody>
          <a:bodyPr wrap="square" lIns="0" tIns="15240" rIns="0" bIns="0" anchor="t">
            <a:spAutoFit/>
          </a:bodyPr>
          <a:lstStyle/>
          <a:p>
            <a:pPr marL="0" lvl="0" indent="0" algn="l">
              <a:lnSpc>
                <a:spcPct val="114583"/>
              </a:lnSpc>
              <a:buNone/>
            </a:pPr>
            <a:r>
              <a:rPr lang="nl-NL" sz="1100" b="0" i="0" u="none" strike="noStrike" dirty="0">
                <a:solidFill>
                  <a:srgbClr val="000000"/>
                </a:solidFill>
                <a:latin typeface="Arial" panose="020B0604020202020204" pitchFamily="34" charset="0"/>
                <a:cs typeface="Arial" panose="020B0604020202020204" pitchFamily="34" charset="0"/>
              </a:rPr>
              <a:t>Respondenten hebben de genoemde eigenschappen/ kwaliteiten in volgorde van belang gezet. De tabel laat zien hoe vaak een eigenschap/ kwaliteit op een bepaalde positie is gezet. Zo heeft bijvoorbeeld 54% ervoor gekozen ‘integer (eerlijk)’ op de eerste positie te zetten. </a:t>
            </a:r>
          </a:p>
        </p:txBody>
      </p:sp>
      <p:graphicFrame>
        <p:nvGraphicFramePr>
          <p:cNvPr id="15" name="table.Q3" descr="507eb78c-fa33-4c6e-bec8-97d1f46f1164 table.Q3 Column Spans Count: 0 Row Spans Count: 0 Stats Count: 0 Right Statistics Count: 0 Below Statistics Count: 0">
            <a:extLst>
              <a:ext uri="{FF2B5EF4-FFF2-40B4-BE49-F238E27FC236}">
                <a16:creationId xmlns:a16="http://schemas.microsoft.com/office/drawing/2014/main" id="{015ADF59-7B4F-BA07-69EE-7387677198B9}"/>
              </a:ext>
            </a:extLst>
          </p:cNvPr>
          <p:cNvGraphicFramePr>
            <a:graphicFrameLocks noGrp="1"/>
          </p:cNvGraphicFramePr>
          <p:nvPr>
            <p:extLst>
              <p:ext uri="{D42A27DB-BD31-4B8C-83A1-F6EECF244321}">
                <p14:modId xmlns:p14="http://schemas.microsoft.com/office/powerpoint/2010/main" val="3051446189"/>
              </p:ext>
            </p:extLst>
          </p:nvPr>
        </p:nvGraphicFramePr>
        <p:xfrm>
          <a:off x="476250" y="1762125"/>
          <a:ext cx="8140700" cy="1453326"/>
        </p:xfrm>
        <a:graphic>
          <a:graphicData uri="http://schemas.openxmlformats.org/drawingml/2006/table">
            <a:tbl>
              <a:tblPr firstRow="1" firstCol="1" bandRow="1">
                <a:tableStyleId>{5C22544A-7EE6-4342-B048-85BDC9FD1C3A}</a:tableStyleId>
              </a:tblPr>
              <a:tblGrid>
                <a:gridCol w="3949700">
                  <a:extLst>
                    <a:ext uri="{9D8B030D-6E8A-4147-A177-3AD203B41FA5}">
                      <a16:colId xmlns:a16="http://schemas.microsoft.com/office/drawing/2014/main" val="20000"/>
                    </a:ext>
                  </a:extLst>
                </a:gridCol>
                <a:gridCol w="698500">
                  <a:extLst>
                    <a:ext uri="{9D8B030D-6E8A-4147-A177-3AD203B41FA5}">
                      <a16:colId xmlns:a16="http://schemas.microsoft.com/office/drawing/2014/main" val="20001"/>
                    </a:ext>
                  </a:extLst>
                </a:gridCol>
                <a:gridCol w="698500">
                  <a:extLst>
                    <a:ext uri="{9D8B030D-6E8A-4147-A177-3AD203B41FA5}">
                      <a16:colId xmlns:a16="http://schemas.microsoft.com/office/drawing/2014/main" val="20002"/>
                    </a:ext>
                  </a:extLst>
                </a:gridCol>
                <a:gridCol w="698500">
                  <a:extLst>
                    <a:ext uri="{9D8B030D-6E8A-4147-A177-3AD203B41FA5}">
                      <a16:colId xmlns:a16="http://schemas.microsoft.com/office/drawing/2014/main" val="20003"/>
                    </a:ext>
                  </a:extLst>
                </a:gridCol>
                <a:gridCol w="698500">
                  <a:extLst>
                    <a:ext uri="{9D8B030D-6E8A-4147-A177-3AD203B41FA5}">
                      <a16:colId xmlns:a16="http://schemas.microsoft.com/office/drawing/2014/main" val="20004"/>
                    </a:ext>
                  </a:extLst>
                </a:gridCol>
                <a:gridCol w="698500">
                  <a:extLst>
                    <a:ext uri="{9D8B030D-6E8A-4147-A177-3AD203B41FA5}">
                      <a16:colId xmlns:a16="http://schemas.microsoft.com/office/drawing/2014/main" val="20005"/>
                    </a:ext>
                  </a:extLst>
                </a:gridCol>
                <a:gridCol w="698500">
                  <a:extLst>
                    <a:ext uri="{9D8B030D-6E8A-4147-A177-3AD203B41FA5}">
                      <a16:colId xmlns:a16="http://schemas.microsoft.com/office/drawing/2014/main" val="20006"/>
                    </a:ext>
                  </a:extLst>
                </a:gridCol>
              </a:tblGrid>
              <a:tr h="182217">
                <a:tc>
                  <a:txBody>
                    <a:bodyPr/>
                    <a:lstStyle/>
                    <a:p>
                      <a:pPr marL="0" lvl="0" indent="0" algn="ctr">
                        <a:buNone/>
                      </a:pPr>
                      <a:endParaRPr sz="1000" b="1" i="0" u="none" strike="noStrike" dirty="0">
                        <a:solidFill>
                          <a:srgbClr val="FFFFFF"/>
                        </a:solidFill>
                        <a:latin typeface="Arial" panose="020B0604020202020204" pitchFamily="34" charset="0"/>
                        <a:cs typeface="Arial" panose="020B0604020202020204" pitchFamily="34" charset="0"/>
                      </a:endParaRPr>
                    </a:p>
                  </a:txBody>
                  <a:tcPr marL="12700" marR="12700" marT="27609" marB="27609" anchor="ctr">
                    <a:lnL w="12700">
                      <a:solidFill>
                        <a:srgbClr val="63A042"/>
                      </a:solidFill>
                    </a:lnL>
                    <a:lnR w="12700">
                      <a:solidFill>
                        <a:srgbClr val="63A042"/>
                      </a:solidFill>
                    </a:lnR>
                    <a:lnT w="12700">
                      <a:solidFill>
                        <a:srgbClr val="63A042"/>
                      </a:solidFill>
                    </a:lnT>
                    <a:lnB w="12700">
                      <a:solidFill>
                        <a:srgbClr val="63A042"/>
                      </a:solidFill>
                    </a:lnB>
                    <a:solidFill>
                      <a:srgbClr val="63A042"/>
                    </a:solidFill>
                  </a:tcPr>
                </a:tc>
                <a:tc>
                  <a:txBody>
                    <a:bodyPr/>
                    <a:lstStyle/>
                    <a:p>
                      <a:pPr marL="0" lvl="0" indent="0" algn="ctr">
                        <a:buNone/>
                      </a:pPr>
                      <a:r>
                        <a:rPr sz="1000" b="1" i="0" u="none" strike="noStrike" dirty="0">
                          <a:solidFill>
                            <a:srgbClr val="FFFFFF"/>
                          </a:solidFill>
                          <a:latin typeface="Arial" panose="020B0604020202020204" pitchFamily="34" charset="0"/>
                          <a:cs typeface="Arial" panose="020B0604020202020204" pitchFamily="34" charset="0"/>
                        </a:rPr>
                        <a:t>1</a:t>
                      </a:r>
                    </a:p>
                  </a:txBody>
                  <a:tcPr marL="12700" marR="12700" marT="27609" marB="27609" anchor="ctr">
                    <a:lnL w="12700" cap="flat" cmpd="sng" algn="ctr">
                      <a:solidFill>
                        <a:srgbClr val="63A042"/>
                      </a:solidFill>
                      <a:prstDash val="solid"/>
                      <a:round/>
                      <a:headEnd type="none" w="med" len="med"/>
                      <a:tailEnd type="none" w="med" len="med"/>
                    </a:lnL>
                    <a:lnR>
                      <a:noFill/>
                    </a:lnR>
                    <a:lnT w="12700">
                      <a:solidFill>
                        <a:srgbClr val="63A042"/>
                      </a:solidFill>
                    </a:lnT>
                    <a:lnB w="12700">
                      <a:solidFill>
                        <a:srgbClr val="63A042"/>
                      </a:solidFill>
                    </a:lnB>
                    <a:solidFill>
                      <a:srgbClr val="63A042"/>
                    </a:solidFill>
                  </a:tcPr>
                </a:tc>
                <a:tc>
                  <a:txBody>
                    <a:bodyPr/>
                    <a:lstStyle/>
                    <a:p>
                      <a:pPr marL="0" lvl="0" indent="0" algn="ctr">
                        <a:buNone/>
                      </a:pPr>
                      <a:r>
                        <a:rPr sz="1000" b="1" i="0" u="none" strike="noStrike" dirty="0">
                          <a:solidFill>
                            <a:srgbClr val="FFFFFF"/>
                          </a:solidFill>
                          <a:latin typeface="Arial" panose="020B0604020202020204" pitchFamily="34" charset="0"/>
                          <a:cs typeface="Arial" panose="020B0604020202020204" pitchFamily="34" charset="0"/>
                        </a:rPr>
                        <a:t>2</a:t>
                      </a:r>
                    </a:p>
                  </a:txBody>
                  <a:tcPr marL="12700" marR="12700" marT="27609" marB="27609" anchor="ctr">
                    <a:lnL w="12700">
                      <a:noFill/>
                    </a:lnL>
                    <a:lnR>
                      <a:noFill/>
                    </a:lnR>
                    <a:lnT w="12700">
                      <a:solidFill>
                        <a:srgbClr val="63A042"/>
                      </a:solidFill>
                    </a:lnT>
                    <a:lnB w="12700">
                      <a:solidFill>
                        <a:srgbClr val="63A042"/>
                      </a:solidFill>
                    </a:lnB>
                    <a:solidFill>
                      <a:srgbClr val="63A042"/>
                    </a:solidFill>
                  </a:tcPr>
                </a:tc>
                <a:tc>
                  <a:txBody>
                    <a:bodyPr/>
                    <a:lstStyle/>
                    <a:p>
                      <a:pPr marL="0" lvl="0" indent="0" algn="ctr">
                        <a:buNone/>
                      </a:pPr>
                      <a:r>
                        <a:rPr sz="1000" b="1" i="0" u="none" strike="noStrike" dirty="0">
                          <a:solidFill>
                            <a:srgbClr val="FFFFFF"/>
                          </a:solidFill>
                          <a:latin typeface="Arial" panose="020B0604020202020204" pitchFamily="34" charset="0"/>
                          <a:cs typeface="Arial" panose="020B0604020202020204" pitchFamily="34" charset="0"/>
                        </a:rPr>
                        <a:t>3</a:t>
                      </a:r>
                    </a:p>
                  </a:txBody>
                  <a:tcPr marL="12700" marR="12700" marT="27609" marB="27609" anchor="ctr">
                    <a:lnL w="12700">
                      <a:noFill/>
                    </a:lnL>
                    <a:lnR>
                      <a:noFill/>
                    </a:lnR>
                    <a:lnT w="12700">
                      <a:solidFill>
                        <a:srgbClr val="63A042"/>
                      </a:solidFill>
                    </a:lnT>
                    <a:lnB w="12700">
                      <a:solidFill>
                        <a:srgbClr val="63A042"/>
                      </a:solidFill>
                    </a:lnB>
                    <a:solidFill>
                      <a:srgbClr val="63A042"/>
                    </a:solidFill>
                  </a:tcPr>
                </a:tc>
                <a:tc>
                  <a:txBody>
                    <a:bodyPr/>
                    <a:lstStyle/>
                    <a:p>
                      <a:pPr marL="0" lvl="0" indent="0" algn="ctr">
                        <a:buNone/>
                      </a:pPr>
                      <a:r>
                        <a:rPr sz="1000" b="1" i="0" u="none" strike="noStrike" dirty="0">
                          <a:solidFill>
                            <a:srgbClr val="FFFFFF"/>
                          </a:solidFill>
                          <a:latin typeface="Arial" panose="020B0604020202020204" pitchFamily="34" charset="0"/>
                          <a:cs typeface="Arial" panose="020B0604020202020204" pitchFamily="34" charset="0"/>
                        </a:rPr>
                        <a:t>4</a:t>
                      </a:r>
                    </a:p>
                  </a:txBody>
                  <a:tcPr marL="12700" marR="12700" marT="27609" marB="27609" anchor="ctr">
                    <a:lnL w="12700">
                      <a:noFill/>
                    </a:lnL>
                    <a:lnR>
                      <a:noFill/>
                    </a:lnR>
                    <a:lnT w="12700">
                      <a:solidFill>
                        <a:srgbClr val="63A042"/>
                      </a:solidFill>
                    </a:lnT>
                    <a:lnB w="12700">
                      <a:solidFill>
                        <a:srgbClr val="63A042"/>
                      </a:solidFill>
                    </a:lnB>
                    <a:solidFill>
                      <a:srgbClr val="63A042"/>
                    </a:solidFill>
                  </a:tcPr>
                </a:tc>
                <a:tc>
                  <a:txBody>
                    <a:bodyPr/>
                    <a:lstStyle/>
                    <a:p>
                      <a:pPr marL="0" lvl="0" indent="0" algn="ctr">
                        <a:buNone/>
                      </a:pPr>
                      <a:r>
                        <a:rPr sz="1000" b="1" i="0" u="none" strike="noStrike" dirty="0">
                          <a:solidFill>
                            <a:srgbClr val="FFFFFF"/>
                          </a:solidFill>
                          <a:latin typeface="Arial" panose="020B0604020202020204" pitchFamily="34" charset="0"/>
                          <a:cs typeface="Arial" panose="020B0604020202020204" pitchFamily="34" charset="0"/>
                        </a:rPr>
                        <a:t>5</a:t>
                      </a:r>
                    </a:p>
                  </a:txBody>
                  <a:tcPr marL="12700" marR="12700" marT="27609" marB="27609" anchor="ctr">
                    <a:lnL w="12700">
                      <a:noFill/>
                    </a:lnL>
                    <a:lnR>
                      <a:noFill/>
                    </a:lnR>
                    <a:lnT w="12700">
                      <a:solidFill>
                        <a:srgbClr val="63A042"/>
                      </a:solidFill>
                    </a:lnT>
                    <a:lnB w="12700">
                      <a:solidFill>
                        <a:srgbClr val="63A042"/>
                      </a:solidFill>
                    </a:lnB>
                    <a:solidFill>
                      <a:srgbClr val="63A042"/>
                    </a:solidFill>
                  </a:tcPr>
                </a:tc>
                <a:tc>
                  <a:txBody>
                    <a:bodyPr/>
                    <a:lstStyle/>
                    <a:p>
                      <a:pPr marL="0" lvl="0" indent="0" algn="ctr">
                        <a:buNone/>
                      </a:pPr>
                      <a:r>
                        <a:rPr sz="1000" b="1" i="0" u="none" strike="noStrike" dirty="0">
                          <a:solidFill>
                            <a:srgbClr val="FFFFFF"/>
                          </a:solidFill>
                          <a:latin typeface="Arial" panose="020B0604020202020204" pitchFamily="34" charset="0"/>
                          <a:cs typeface="Arial" panose="020B0604020202020204" pitchFamily="34" charset="0"/>
                        </a:rPr>
                        <a:t>6</a:t>
                      </a:r>
                    </a:p>
                  </a:txBody>
                  <a:tcPr marL="12700" marR="12700" marT="27609" marB="27609" anchor="ctr">
                    <a:lnL w="12700">
                      <a:noFill/>
                    </a:lnL>
                    <a:lnR w="12700">
                      <a:solidFill>
                        <a:srgbClr val="63A042"/>
                      </a:solidFill>
                    </a:lnR>
                    <a:lnT w="12700">
                      <a:solidFill>
                        <a:srgbClr val="63A042"/>
                      </a:solidFill>
                    </a:lnT>
                    <a:lnB w="12700">
                      <a:solidFill>
                        <a:srgbClr val="63A042"/>
                      </a:solidFill>
                    </a:lnB>
                    <a:solidFill>
                      <a:srgbClr val="63A042"/>
                    </a:solidFill>
                  </a:tcPr>
                </a:tc>
                <a:extLst>
                  <a:ext uri="{0D108BD9-81ED-4DB2-BD59-A6C34878D82A}">
                    <a16:rowId xmlns:a16="http://schemas.microsoft.com/office/drawing/2014/main" val="10000"/>
                  </a:ext>
                </a:extLst>
              </a:tr>
              <a:tr h="182217">
                <a:tc>
                  <a:txBody>
                    <a:bodyPr/>
                    <a:lstStyle/>
                    <a:p>
                      <a:pPr marL="0" lvl="0" indent="0" algn="l">
                        <a:buNone/>
                      </a:pPr>
                      <a:r>
                        <a:rPr sz="1000" b="0" i="0" u="none" strike="noStrike" dirty="0">
                          <a:solidFill>
                            <a:srgbClr val="000000"/>
                          </a:solidFill>
                          <a:latin typeface="Arial" panose="020B0604020202020204" pitchFamily="34" charset="0"/>
                          <a:cs typeface="Arial" panose="020B0604020202020204" pitchFamily="34" charset="0"/>
                        </a:rPr>
                        <a:t>Is integer (eerlijk)</a:t>
                      </a:r>
                    </a:p>
                  </a:txBody>
                  <a:tcPr marL="50800" marR="12700" marT="27609" marB="27609" anchor="ctr">
                    <a:lnL w="12700">
                      <a:solidFill>
                        <a:srgbClr val="63A042"/>
                      </a:solidFill>
                    </a:lnL>
                    <a:lnR w="12700">
                      <a:solidFill>
                        <a:srgbClr val="63A042"/>
                      </a:solidFill>
                    </a:lnR>
                    <a:lnT w="12700" cap="flat" cmpd="sng" algn="ctr">
                      <a:solidFill>
                        <a:srgbClr val="63A042"/>
                      </a:solidFill>
                      <a:prstDash val="solid"/>
                      <a:round/>
                      <a:headEnd type="none" w="med" len="med"/>
                      <a:tailEnd type="none" w="med" len="med"/>
                    </a:lnT>
                    <a:lnB w="12700">
                      <a:solidFill>
                        <a:srgbClr val="63A042"/>
                      </a:solidFill>
                    </a:lnB>
                    <a:solidFill>
                      <a:srgbClr val="FFFFFF"/>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54%</a:t>
                      </a:r>
                    </a:p>
                  </a:txBody>
                  <a:tcPr marL="12700" marR="12700" marT="27609" marB="27609" anchor="ctr">
                    <a:lnL w="12700" cap="flat" cmpd="sng" algn="ctr">
                      <a:solidFill>
                        <a:srgbClr val="63A042"/>
                      </a:solidFill>
                      <a:prstDash val="solid"/>
                      <a:round/>
                      <a:headEnd type="none" w="med" len="med"/>
                      <a:tailEnd type="none" w="med" len="med"/>
                    </a:lnL>
                    <a:lnR>
                      <a:noFill/>
                    </a:lnR>
                    <a:lnT w="12700">
                      <a:solidFill>
                        <a:srgbClr val="63A042"/>
                      </a:solidFill>
                    </a:lnT>
                    <a:lnB w="12700">
                      <a:solidFill>
                        <a:srgbClr val="63A042"/>
                      </a:solidFill>
                    </a:lnB>
                    <a:solidFill>
                      <a:srgbClr val="FFFFFF"/>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23%</a:t>
                      </a:r>
                    </a:p>
                  </a:txBody>
                  <a:tcPr marL="12700" marR="12700" marT="27609" marB="27609" anchor="ctr">
                    <a:lnL>
                      <a:noFill/>
                    </a:lnL>
                    <a:lnR>
                      <a:noFill/>
                    </a:lnR>
                    <a:lnT w="12700">
                      <a:solidFill>
                        <a:srgbClr val="63A042"/>
                      </a:solidFill>
                    </a:lnT>
                    <a:lnB w="12700">
                      <a:solidFill>
                        <a:srgbClr val="63A042"/>
                      </a:solidFill>
                    </a:lnB>
                    <a:solidFill>
                      <a:srgbClr val="FFFFFF"/>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10%</a:t>
                      </a:r>
                    </a:p>
                  </a:txBody>
                  <a:tcPr marL="12700" marR="12700" marT="27609" marB="27609" anchor="ctr">
                    <a:lnL>
                      <a:noFill/>
                    </a:lnL>
                    <a:lnR>
                      <a:noFill/>
                    </a:lnR>
                    <a:lnT w="12700">
                      <a:solidFill>
                        <a:srgbClr val="63A042"/>
                      </a:solidFill>
                    </a:lnT>
                    <a:lnB w="12700">
                      <a:solidFill>
                        <a:srgbClr val="63A042"/>
                      </a:solidFill>
                    </a:lnB>
                    <a:solidFill>
                      <a:srgbClr val="FFFFFF"/>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9%</a:t>
                      </a:r>
                    </a:p>
                  </a:txBody>
                  <a:tcPr marL="12700" marR="12700" marT="27609" marB="27609" anchor="ctr">
                    <a:lnL>
                      <a:noFill/>
                    </a:lnL>
                    <a:lnR>
                      <a:noFill/>
                    </a:lnR>
                    <a:lnT w="12700">
                      <a:solidFill>
                        <a:srgbClr val="63A042"/>
                      </a:solidFill>
                    </a:lnT>
                    <a:lnB w="12700">
                      <a:solidFill>
                        <a:srgbClr val="63A042"/>
                      </a:solidFill>
                    </a:lnB>
                    <a:solidFill>
                      <a:srgbClr val="FFFFFF"/>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3%</a:t>
                      </a:r>
                    </a:p>
                  </a:txBody>
                  <a:tcPr marL="12700" marR="12700" marT="27609" marB="27609" anchor="ctr">
                    <a:lnL>
                      <a:noFill/>
                    </a:lnL>
                    <a:lnR>
                      <a:noFill/>
                    </a:lnR>
                    <a:lnT w="12700">
                      <a:solidFill>
                        <a:srgbClr val="63A042"/>
                      </a:solidFill>
                    </a:lnT>
                    <a:lnB w="12700">
                      <a:solidFill>
                        <a:srgbClr val="63A042"/>
                      </a:solidFill>
                    </a:lnB>
                    <a:solidFill>
                      <a:srgbClr val="FFFFFF"/>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1%</a:t>
                      </a:r>
                    </a:p>
                  </a:txBody>
                  <a:tcPr marL="12700" marR="12700" marT="27609" marB="27609" anchor="ctr">
                    <a:lnL>
                      <a:noFill/>
                    </a:lnL>
                    <a:lnR w="12700">
                      <a:solidFill>
                        <a:srgbClr val="63A042"/>
                      </a:solidFill>
                    </a:lnR>
                    <a:lnT w="12700">
                      <a:solidFill>
                        <a:srgbClr val="63A042"/>
                      </a:solidFill>
                    </a:lnT>
                    <a:lnB w="12700">
                      <a:solidFill>
                        <a:srgbClr val="63A042"/>
                      </a:solidFill>
                    </a:lnB>
                    <a:solidFill>
                      <a:srgbClr val="FFFFFF"/>
                    </a:solidFill>
                  </a:tcPr>
                </a:tc>
                <a:extLst>
                  <a:ext uri="{0D108BD9-81ED-4DB2-BD59-A6C34878D82A}">
                    <a16:rowId xmlns:a16="http://schemas.microsoft.com/office/drawing/2014/main" val="10001"/>
                  </a:ext>
                </a:extLst>
              </a:tr>
              <a:tr h="182217">
                <a:tc>
                  <a:txBody>
                    <a:bodyPr/>
                    <a:lstStyle/>
                    <a:p>
                      <a:pPr marL="0" lvl="0" indent="0" algn="l">
                        <a:buNone/>
                      </a:pPr>
                      <a:r>
                        <a:rPr sz="1000" b="0" i="0" u="none" strike="noStrike" dirty="0">
                          <a:solidFill>
                            <a:srgbClr val="000000"/>
                          </a:solidFill>
                          <a:latin typeface="Arial" panose="020B0604020202020204" pitchFamily="34" charset="0"/>
                          <a:cs typeface="Arial" panose="020B0604020202020204" pitchFamily="34" charset="0"/>
                        </a:rPr>
                        <a:t>Heeft zelfreflectie (houdt zichzelf een spiegel voor)</a:t>
                      </a:r>
                    </a:p>
                  </a:txBody>
                  <a:tcPr marL="50800" marR="12700" marT="27609" marB="27609" anchor="ctr">
                    <a:lnL w="12700">
                      <a:solidFill>
                        <a:srgbClr val="63A042"/>
                      </a:solidFill>
                    </a:lnL>
                    <a:lnR w="12700">
                      <a:solidFill>
                        <a:srgbClr val="63A042"/>
                      </a:solidFill>
                    </a:lnR>
                    <a:lnT w="12700">
                      <a:solidFill>
                        <a:srgbClr val="63A042"/>
                      </a:solidFill>
                    </a:lnT>
                    <a:lnB w="12700">
                      <a:solidFill>
                        <a:srgbClr val="63A042"/>
                      </a:solidFill>
                    </a:lnB>
                    <a:solidFill>
                      <a:srgbClr val="EBF3E7"/>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11%</a:t>
                      </a:r>
                    </a:p>
                  </a:txBody>
                  <a:tcPr marL="12700" marR="12700" marT="27609" marB="27609" anchor="ctr">
                    <a:lnL w="12700" cap="flat" cmpd="sng" algn="ctr">
                      <a:solidFill>
                        <a:srgbClr val="63A042"/>
                      </a:solidFill>
                      <a:prstDash val="solid"/>
                      <a:round/>
                      <a:headEnd type="none" w="med" len="med"/>
                      <a:tailEnd type="none" w="med" len="med"/>
                    </a:lnL>
                    <a:lnR>
                      <a:noFill/>
                    </a:lnR>
                    <a:lnT w="12700">
                      <a:solidFill>
                        <a:srgbClr val="63A042"/>
                      </a:solidFill>
                    </a:lnT>
                    <a:lnB w="12700">
                      <a:solidFill>
                        <a:srgbClr val="63A042"/>
                      </a:solidFill>
                    </a:lnB>
                    <a:solidFill>
                      <a:srgbClr val="EBF3E7"/>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16%</a:t>
                      </a:r>
                    </a:p>
                  </a:txBody>
                  <a:tcPr marL="12700" marR="12700" marT="27609" marB="27609" anchor="ctr">
                    <a:lnL>
                      <a:noFill/>
                    </a:lnL>
                    <a:lnR>
                      <a:noFill/>
                    </a:lnR>
                    <a:lnT w="12700">
                      <a:solidFill>
                        <a:srgbClr val="63A042"/>
                      </a:solidFill>
                    </a:lnT>
                    <a:lnB w="12700">
                      <a:solidFill>
                        <a:srgbClr val="63A042"/>
                      </a:solidFill>
                    </a:lnB>
                    <a:solidFill>
                      <a:srgbClr val="EBF3E7"/>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18%</a:t>
                      </a:r>
                    </a:p>
                  </a:txBody>
                  <a:tcPr marL="12700" marR="12700" marT="27609" marB="27609" anchor="ctr">
                    <a:lnL>
                      <a:noFill/>
                    </a:lnL>
                    <a:lnR>
                      <a:noFill/>
                    </a:lnR>
                    <a:lnT w="12700">
                      <a:solidFill>
                        <a:srgbClr val="63A042"/>
                      </a:solidFill>
                    </a:lnT>
                    <a:lnB w="12700">
                      <a:solidFill>
                        <a:srgbClr val="63A042"/>
                      </a:solidFill>
                    </a:lnB>
                    <a:solidFill>
                      <a:srgbClr val="EBF3E7"/>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15%</a:t>
                      </a:r>
                    </a:p>
                  </a:txBody>
                  <a:tcPr marL="12700" marR="12700" marT="27609" marB="27609" anchor="ctr">
                    <a:lnL>
                      <a:noFill/>
                    </a:lnL>
                    <a:lnR>
                      <a:noFill/>
                    </a:lnR>
                    <a:lnT w="12700">
                      <a:solidFill>
                        <a:srgbClr val="63A042"/>
                      </a:solidFill>
                    </a:lnT>
                    <a:lnB w="12700">
                      <a:solidFill>
                        <a:srgbClr val="63A042"/>
                      </a:solidFill>
                    </a:lnB>
                    <a:solidFill>
                      <a:srgbClr val="EBF3E7"/>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21%</a:t>
                      </a:r>
                    </a:p>
                  </a:txBody>
                  <a:tcPr marL="12700" marR="12700" marT="27609" marB="27609" anchor="ctr">
                    <a:lnL>
                      <a:noFill/>
                    </a:lnL>
                    <a:lnR>
                      <a:noFill/>
                    </a:lnR>
                    <a:lnT w="12700">
                      <a:solidFill>
                        <a:srgbClr val="63A042"/>
                      </a:solidFill>
                    </a:lnT>
                    <a:lnB w="12700">
                      <a:solidFill>
                        <a:srgbClr val="63A042"/>
                      </a:solidFill>
                    </a:lnB>
                    <a:solidFill>
                      <a:srgbClr val="EBF3E7"/>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18%</a:t>
                      </a:r>
                    </a:p>
                  </a:txBody>
                  <a:tcPr marL="12700" marR="12700" marT="27609" marB="27609" anchor="ctr">
                    <a:lnL>
                      <a:noFill/>
                    </a:lnL>
                    <a:lnR w="12700">
                      <a:solidFill>
                        <a:srgbClr val="63A042"/>
                      </a:solidFill>
                    </a:lnR>
                    <a:lnT w="12700">
                      <a:solidFill>
                        <a:srgbClr val="63A042"/>
                      </a:solidFill>
                    </a:lnT>
                    <a:lnB w="12700">
                      <a:solidFill>
                        <a:srgbClr val="63A042"/>
                      </a:solidFill>
                    </a:lnB>
                    <a:solidFill>
                      <a:srgbClr val="EBF3E7"/>
                    </a:solidFill>
                  </a:tcPr>
                </a:tc>
                <a:extLst>
                  <a:ext uri="{0D108BD9-81ED-4DB2-BD59-A6C34878D82A}">
                    <a16:rowId xmlns:a16="http://schemas.microsoft.com/office/drawing/2014/main" val="10002"/>
                  </a:ext>
                </a:extLst>
              </a:tr>
              <a:tr h="182217">
                <a:tc>
                  <a:txBody>
                    <a:bodyPr/>
                    <a:lstStyle/>
                    <a:p>
                      <a:pPr marL="0" lvl="0" indent="0" algn="l">
                        <a:buNone/>
                      </a:pPr>
                      <a:r>
                        <a:rPr sz="1000" b="0" i="0" u="none" strike="noStrike" dirty="0">
                          <a:solidFill>
                            <a:srgbClr val="000000"/>
                          </a:solidFill>
                          <a:latin typeface="Arial" panose="020B0604020202020204" pitchFamily="34" charset="0"/>
                          <a:cs typeface="Arial" panose="020B0604020202020204" pitchFamily="34" charset="0"/>
                        </a:rPr>
                        <a:t>Is een netwerker (contacten leggen)</a:t>
                      </a:r>
                    </a:p>
                  </a:txBody>
                  <a:tcPr marL="50800" marR="12700" marT="27609" marB="27609" anchor="ctr">
                    <a:lnL w="12700">
                      <a:solidFill>
                        <a:srgbClr val="63A042"/>
                      </a:solidFill>
                    </a:lnL>
                    <a:lnR w="12700">
                      <a:solidFill>
                        <a:srgbClr val="63A042"/>
                      </a:solidFill>
                    </a:lnR>
                    <a:lnT w="12700">
                      <a:solidFill>
                        <a:srgbClr val="63A042"/>
                      </a:solidFill>
                    </a:lnT>
                    <a:lnB w="12700">
                      <a:solidFill>
                        <a:srgbClr val="63A042"/>
                      </a:solidFill>
                    </a:lnB>
                    <a:solidFill>
                      <a:srgbClr val="FFFFFF"/>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14%</a:t>
                      </a:r>
                    </a:p>
                  </a:txBody>
                  <a:tcPr marL="12700" marR="12700" marT="27609" marB="27609" anchor="ctr">
                    <a:lnL w="12700" cap="flat" cmpd="sng" algn="ctr">
                      <a:solidFill>
                        <a:srgbClr val="63A042"/>
                      </a:solidFill>
                      <a:prstDash val="solid"/>
                      <a:round/>
                      <a:headEnd type="none" w="med" len="med"/>
                      <a:tailEnd type="none" w="med" len="med"/>
                    </a:lnL>
                    <a:lnR>
                      <a:noFill/>
                    </a:lnR>
                    <a:lnT w="12700">
                      <a:solidFill>
                        <a:srgbClr val="63A042"/>
                      </a:solidFill>
                    </a:lnT>
                    <a:lnB w="12700">
                      <a:solidFill>
                        <a:srgbClr val="63A042"/>
                      </a:solidFill>
                    </a:lnB>
                    <a:solidFill>
                      <a:srgbClr val="FFFFFF"/>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10%</a:t>
                      </a:r>
                    </a:p>
                  </a:txBody>
                  <a:tcPr marL="12700" marR="12700" marT="27609" marB="27609" anchor="ctr">
                    <a:lnL>
                      <a:noFill/>
                    </a:lnL>
                    <a:lnR>
                      <a:noFill/>
                    </a:lnR>
                    <a:lnT w="12700">
                      <a:solidFill>
                        <a:srgbClr val="63A042"/>
                      </a:solidFill>
                    </a:lnT>
                    <a:lnB w="12700">
                      <a:solidFill>
                        <a:srgbClr val="63A042"/>
                      </a:solidFill>
                    </a:lnB>
                    <a:solidFill>
                      <a:srgbClr val="FFFFFF"/>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16%</a:t>
                      </a:r>
                    </a:p>
                  </a:txBody>
                  <a:tcPr marL="12700" marR="12700" marT="27609" marB="27609" anchor="ctr">
                    <a:lnL>
                      <a:noFill/>
                    </a:lnL>
                    <a:lnR>
                      <a:noFill/>
                    </a:lnR>
                    <a:lnT w="12700">
                      <a:solidFill>
                        <a:srgbClr val="63A042"/>
                      </a:solidFill>
                    </a:lnT>
                    <a:lnB w="12700">
                      <a:solidFill>
                        <a:srgbClr val="63A042"/>
                      </a:solidFill>
                    </a:lnB>
                    <a:solidFill>
                      <a:srgbClr val="FFFFFF"/>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15%</a:t>
                      </a:r>
                    </a:p>
                  </a:txBody>
                  <a:tcPr marL="12700" marR="12700" marT="27609" marB="27609" anchor="ctr">
                    <a:lnL>
                      <a:noFill/>
                    </a:lnL>
                    <a:lnR>
                      <a:noFill/>
                    </a:lnR>
                    <a:lnT w="12700">
                      <a:solidFill>
                        <a:srgbClr val="63A042"/>
                      </a:solidFill>
                    </a:lnT>
                    <a:lnB w="12700">
                      <a:solidFill>
                        <a:srgbClr val="63A042"/>
                      </a:solidFill>
                    </a:lnB>
                    <a:solidFill>
                      <a:srgbClr val="FFFFFF"/>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22%</a:t>
                      </a:r>
                    </a:p>
                  </a:txBody>
                  <a:tcPr marL="12700" marR="12700" marT="27609" marB="27609" anchor="ctr">
                    <a:lnL>
                      <a:noFill/>
                    </a:lnL>
                    <a:lnR>
                      <a:noFill/>
                    </a:lnR>
                    <a:lnT w="12700">
                      <a:solidFill>
                        <a:srgbClr val="63A042"/>
                      </a:solidFill>
                    </a:lnT>
                    <a:lnB w="12700">
                      <a:solidFill>
                        <a:srgbClr val="63A042"/>
                      </a:solidFill>
                    </a:lnB>
                    <a:solidFill>
                      <a:srgbClr val="FFFFFF"/>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23%</a:t>
                      </a:r>
                    </a:p>
                  </a:txBody>
                  <a:tcPr marL="12700" marR="12700" marT="27609" marB="27609" anchor="ctr">
                    <a:lnL>
                      <a:noFill/>
                    </a:lnL>
                    <a:lnR w="12700">
                      <a:solidFill>
                        <a:srgbClr val="63A042"/>
                      </a:solidFill>
                    </a:lnR>
                    <a:lnT w="12700">
                      <a:solidFill>
                        <a:srgbClr val="63A042"/>
                      </a:solidFill>
                    </a:lnT>
                    <a:lnB w="12700">
                      <a:solidFill>
                        <a:srgbClr val="63A042"/>
                      </a:solidFill>
                    </a:lnB>
                    <a:solidFill>
                      <a:srgbClr val="FFFFFF"/>
                    </a:solidFill>
                  </a:tcPr>
                </a:tc>
                <a:extLst>
                  <a:ext uri="{0D108BD9-81ED-4DB2-BD59-A6C34878D82A}">
                    <a16:rowId xmlns:a16="http://schemas.microsoft.com/office/drawing/2014/main" val="10003"/>
                  </a:ext>
                </a:extLst>
              </a:tr>
              <a:tr h="182217">
                <a:tc>
                  <a:txBody>
                    <a:bodyPr/>
                    <a:lstStyle/>
                    <a:p>
                      <a:pPr marL="0" lvl="0" indent="0" algn="l">
                        <a:buNone/>
                      </a:pPr>
                      <a:r>
                        <a:rPr sz="1000" b="0" i="0" u="none" strike="noStrike" dirty="0">
                          <a:solidFill>
                            <a:srgbClr val="000000"/>
                          </a:solidFill>
                          <a:latin typeface="Arial" panose="020B0604020202020204" pitchFamily="34" charset="0"/>
                          <a:cs typeface="Arial" panose="020B0604020202020204" pitchFamily="34" charset="0"/>
                        </a:rPr>
                        <a:t>Is open</a:t>
                      </a:r>
                    </a:p>
                  </a:txBody>
                  <a:tcPr marL="50800" marR="12700" marT="27609" marB="27609" anchor="ctr">
                    <a:lnL w="12700">
                      <a:solidFill>
                        <a:srgbClr val="63A042"/>
                      </a:solidFill>
                    </a:lnL>
                    <a:lnR w="12700">
                      <a:solidFill>
                        <a:srgbClr val="63A042"/>
                      </a:solidFill>
                    </a:lnR>
                    <a:lnT w="12700">
                      <a:solidFill>
                        <a:srgbClr val="63A042"/>
                      </a:solidFill>
                    </a:lnT>
                    <a:lnB w="12700">
                      <a:solidFill>
                        <a:srgbClr val="63A042"/>
                      </a:solidFill>
                    </a:lnB>
                    <a:solidFill>
                      <a:srgbClr val="EBF3E7"/>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9%</a:t>
                      </a:r>
                    </a:p>
                  </a:txBody>
                  <a:tcPr marL="12700" marR="12700" marT="27609" marB="27609" anchor="ctr">
                    <a:lnL w="12700" cap="flat" cmpd="sng" algn="ctr">
                      <a:solidFill>
                        <a:srgbClr val="63A042"/>
                      </a:solidFill>
                      <a:prstDash val="solid"/>
                      <a:round/>
                      <a:headEnd type="none" w="med" len="med"/>
                      <a:tailEnd type="none" w="med" len="med"/>
                    </a:lnL>
                    <a:lnR>
                      <a:noFill/>
                    </a:lnR>
                    <a:lnT w="12700">
                      <a:solidFill>
                        <a:srgbClr val="63A042"/>
                      </a:solidFill>
                    </a:lnT>
                    <a:lnB w="12700">
                      <a:solidFill>
                        <a:srgbClr val="63A042"/>
                      </a:solidFill>
                    </a:lnB>
                    <a:solidFill>
                      <a:srgbClr val="EBF3E7"/>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23%</a:t>
                      </a:r>
                    </a:p>
                  </a:txBody>
                  <a:tcPr marL="12700" marR="12700" marT="27609" marB="27609" anchor="ctr">
                    <a:lnL>
                      <a:noFill/>
                    </a:lnL>
                    <a:lnR>
                      <a:noFill/>
                    </a:lnR>
                    <a:lnT w="12700">
                      <a:solidFill>
                        <a:srgbClr val="63A042"/>
                      </a:solidFill>
                    </a:lnT>
                    <a:lnB w="12700">
                      <a:solidFill>
                        <a:srgbClr val="63A042"/>
                      </a:solidFill>
                    </a:lnB>
                    <a:solidFill>
                      <a:srgbClr val="EBF3E7"/>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23%</a:t>
                      </a:r>
                    </a:p>
                  </a:txBody>
                  <a:tcPr marL="12700" marR="12700" marT="27609" marB="27609" anchor="ctr">
                    <a:lnL>
                      <a:noFill/>
                    </a:lnL>
                    <a:lnR>
                      <a:noFill/>
                    </a:lnR>
                    <a:lnT w="12700">
                      <a:solidFill>
                        <a:srgbClr val="63A042"/>
                      </a:solidFill>
                    </a:lnT>
                    <a:lnB w="12700">
                      <a:solidFill>
                        <a:srgbClr val="63A042"/>
                      </a:solidFill>
                    </a:lnB>
                    <a:solidFill>
                      <a:srgbClr val="EBF3E7"/>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19%</a:t>
                      </a:r>
                    </a:p>
                  </a:txBody>
                  <a:tcPr marL="12700" marR="12700" marT="27609" marB="27609" anchor="ctr">
                    <a:lnL>
                      <a:noFill/>
                    </a:lnL>
                    <a:lnR>
                      <a:noFill/>
                    </a:lnR>
                    <a:lnT w="12700">
                      <a:solidFill>
                        <a:srgbClr val="63A042"/>
                      </a:solidFill>
                    </a:lnT>
                    <a:lnB w="12700">
                      <a:solidFill>
                        <a:srgbClr val="63A042"/>
                      </a:solidFill>
                    </a:lnB>
                    <a:solidFill>
                      <a:srgbClr val="EBF3E7"/>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14%</a:t>
                      </a:r>
                    </a:p>
                  </a:txBody>
                  <a:tcPr marL="12700" marR="12700" marT="27609" marB="27609" anchor="ctr">
                    <a:lnL>
                      <a:noFill/>
                    </a:lnL>
                    <a:lnR>
                      <a:noFill/>
                    </a:lnR>
                    <a:lnT w="12700">
                      <a:solidFill>
                        <a:srgbClr val="63A042"/>
                      </a:solidFill>
                    </a:lnT>
                    <a:lnB w="12700">
                      <a:solidFill>
                        <a:srgbClr val="63A042"/>
                      </a:solidFill>
                    </a:lnB>
                    <a:solidFill>
                      <a:srgbClr val="EBF3E7"/>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12%</a:t>
                      </a:r>
                    </a:p>
                  </a:txBody>
                  <a:tcPr marL="12700" marR="12700" marT="27609" marB="27609" anchor="ctr">
                    <a:lnL>
                      <a:noFill/>
                    </a:lnL>
                    <a:lnR w="12700">
                      <a:solidFill>
                        <a:srgbClr val="63A042"/>
                      </a:solidFill>
                    </a:lnR>
                    <a:lnT w="12700">
                      <a:solidFill>
                        <a:srgbClr val="63A042"/>
                      </a:solidFill>
                    </a:lnT>
                    <a:lnB w="12700">
                      <a:solidFill>
                        <a:srgbClr val="63A042"/>
                      </a:solidFill>
                    </a:lnB>
                    <a:solidFill>
                      <a:srgbClr val="EBF3E7"/>
                    </a:solidFill>
                  </a:tcPr>
                </a:tc>
                <a:extLst>
                  <a:ext uri="{0D108BD9-81ED-4DB2-BD59-A6C34878D82A}">
                    <a16:rowId xmlns:a16="http://schemas.microsoft.com/office/drawing/2014/main" val="10004"/>
                  </a:ext>
                </a:extLst>
              </a:tr>
              <a:tr h="182217">
                <a:tc>
                  <a:txBody>
                    <a:bodyPr/>
                    <a:lstStyle/>
                    <a:p>
                      <a:pPr marL="0" lvl="0" indent="0" algn="l">
                        <a:buNone/>
                      </a:pPr>
                      <a:r>
                        <a:rPr sz="1000" b="0" i="0" u="none" strike="noStrike" dirty="0">
                          <a:solidFill>
                            <a:srgbClr val="000000"/>
                          </a:solidFill>
                          <a:latin typeface="Arial" panose="020B0604020202020204" pitchFamily="34" charset="0"/>
                          <a:cs typeface="Arial" panose="020B0604020202020204" pitchFamily="34" charset="0"/>
                        </a:rPr>
                        <a:t>Houdt rekening met anderen</a:t>
                      </a:r>
                    </a:p>
                  </a:txBody>
                  <a:tcPr marL="50800" marR="12700" marT="27609" marB="27609" anchor="ctr">
                    <a:lnL w="12700">
                      <a:solidFill>
                        <a:srgbClr val="63A042"/>
                      </a:solidFill>
                    </a:lnL>
                    <a:lnR w="12700">
                      <a:solidFill>
                        <a:srgbClr val="63A042"/>
                      </a:solidFill>
                    </a:lnR>
                    <a:lnT w="12700">
                      <a:solidFill>
                        <a:srgbClr val="63A042"/>
                      </a:solidFill>
                    </a:lnT>
                    <a:lnB w="12700">
                      <a:solidFill>
                        <a:srgbClr val="63A042"/>
                      </a:solidFill>
                    </a:lnB>
                    <a:solidFill>
                      <a:srgbClr val="FFFFFF"/>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7%</a:t>
                      </a:r>
                    </a:p>
                  </a:txBody>
                  <a:tcPr marL="12700" marR="12700" marT="27609" marB="27609" anchor="ctr">
                    <a:lnL w="12700" cap="flat" cmpd="sng" algn="ctr">
                      <a:solidFill>
                        <a:srgbClr val="63A042"/>
                      </a:solidFill>
                      <a:prstDash val="solid"/>
                      <a:round/>
                      <a:headEnd type="none" w="med" len="med"/>
                      <a:tailEnd type="none" w="med" len="med"/>
                    </a:lnL>
                    <a:lnR>
                      <a:noFill/>
                    </a:lnR>
                    <a:lnT w="12700">
                      <a:solidFill>
                        <a:srgbClr val="63A042"/>
                      </a:solidFill>
                    </a:lnT>
                    <a:lnB w="12700">
                      <a:solidFill>
                        <a:srgbClr val="63A042"/>
                      </a:solidFill>
                    </a:lnB>
                    <a:solidFill>
                      <a:srgbClr val="FFFFFF"/>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18%</a:t>
                      </a:r>
                    </a:p>
                  </a:txBody>
                  <a:tcPr marL="12700" marR="12700" marT="27609" marB="27609" anchor="ctr">
                    <a:lnL>
                      <a:noFill/>
                    </a:lnL>
                    <a:lnR>
                      <a:noFill/>
                    </a:lnR>
                    <a:lnT w="12700">
                      <a:solidFill>
                        <a:srgbClr val="63A042"/>
                      </a:solidFill>
                    </a:lnT>
                    <a:lnB w="12700">
                      <a:solidFill>
                        <a:srgbClr val="63A042"/>
                      </a:solidFill>
                    </a:lnB>
                    <a:solidFill>
                      <a:srgbClr val="FFFFFF"/>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22%</a:t>
                      </a:r>
                    </a:p>
                  </a:txBody>
                  <a:tcPr marL="12700" marR="12700" marT="27609" marB="27609" anchor="ctr">
                    <a:lnL>
                      <a:noFill/>
                    </a:lnL>
                    <a:lnR>
                      <a:noFill/>
                    </a:lnR>
                    <a:lnT w="12700">
                      <a:solidFill>
                        <a:srgbClr val="63A042"/>
                      </a:solidFill>
                    </a:lnT>
                    <a:lnB w="12700">
                      <a:solidFill>
                        <a:srgbClr val="63A042"/>
                      </a:solidFill>
                    </a:lnB>
                    <a:solidFill>
                      <a:srgbClr val="FFFFFF"/>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22%</a:t>
                      </a:r>
                    </a:p>
                  </a:txBody>
                  <a:tcPr marL="12700" marR="12700" marT="27609" marB="27609" anchor="ctr">
                    <a:lnL>
                      <a:noFill/>
                    </a:lnL>
                    <a:lnR>
                      <a:noFill/>
                    </a:lnR>
                    <a:lnT w="12700">
                      <a:solidFill>
                        <a:srgbClr val="63A042"/>
                      </a:solidFill>
                    </a:lnT>
                    <a:lnB w="12700">
                      <a:solidFill>
                        <a:srgbClr val="63A042"/>
                      </a:solidFill>
                    </a:lnB>
                    <a:solidFill>
                      <a:srgbClr val="FFFFFF"/>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18%</a:t>
                      </a:r>
                    </a:p>
                  </a:txBody>
                  <a:tcPr marL="12700" marR="12700" marT="27609" marB="27609" anchor="ctr">
                    <a:lnL>
                      <a:noFill/>
                    </a:lnL>
                    <a:lnR>
                      <a:noFill/>
                    </a:lnR>
                    <a:lnT w="12700">
                      <a:solidFill>
                        <a:srgbClr val="63A042"/>
                      </a:solidFill>
                    </a:lnT>
                    <a:lnB w="12700">
                      <a:solidFill>
                        <a:srgbClr val="63A042"/>
                      </a:solidFill>
                    </a:lnB>
                    <a:solidFill>
                      <a:srgbClr val="FFFFFF"/>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13%</a:t>
                      </a:r>
                    </a:p>
                  </a:txBody>
                  <a:tcPr marL="12700" marR="12700" marT="27609" marB="27609" anchor="ctr">
                    <a:lnL>
                      <a:noFill/>
                    </a:lnL>
                    <a:lnR w="12700">
                      <a:solidFill>
                        <a:srgbClr val="63A042"/>
                      </a:solidFill>
                    </a:lnR>
                    <a:lnT w="12700">
                      <a:solidFill>
                        <a:srgbClr val="63A042"/>
                      </a:solidFill>
                    </a:lnT>
                    <a:lnB w="12700">
                      <a:solidFill>
                        <a:srgbClr val="63A042"/>
                      </a:solidFill>
                    </a:lnB>
                    <a:solidFill>
                      <a:srgbClr val="FFFFFF"/>
                    </a:solidFill>
                  </a:tcPr>
                </a:tc>
                <a:extLst>
                  <a:ext uri="{0D108BD9-81ED-4DB2-BD59-A6C34878D82A}">
                    <a16:rowId xmlns:a16="http://schemas.microsoft.com/office/drawing/2014/main" val="10005"/>
                  </a:ext>
                </a:extLst>
              </a:tr>
              <a:tr h="182217">
                <a:tc>
                  <a:txBody>
                    <a:bodyPr/>
                    <a:lstStyle/>
                    <a:p>
                      <a:pPr marL="0" lvl="0" indent="0" algn="l">
                        <a:buNone/>
                      </a:pPr>
                      <a:r>
                        <a:rPr sz="1000" b="0" i="0" u="none" strike="noStrike" dirty="0">
                          <a:solidFill>
                            <a:srgbClr val="000000"/>
                          </a:solidFill>
                          <a:latin typeface="Arial" panose="020B0604020202020204" pitchFamily="34" charset="0"/>
                          <a:cs typeface="Arial" panose="020B0604020202020204" pitchFamily="34" charset="0"/>
                        </a:rPr>
                        <a:t>Is stressbestendig</a:t>
                      </a:r>
                    </a:p>
                  </a:txBody>
                  <a:tcPr marL="50800" marR="12700" marT="27609" marB="27609" anchor="ctr">
                    <a:lnL w="12700">
                      <a:solidFill>
                        <a:srgbClr val="63A042"/>
                      </a:solidFill>
                    </a:lnL>
                    <a:lnR w="12700">
                      <a:solidFill>
                        <a:srgbClr val="63A042"/>
                      </a:solidFill>
                    </a:lnR>
                    <a:lnT w="12700">
                      <a:solidFill>
                        <a:srgbClr val="63A042"/>
                      </a:solidFill>
                    </a:lnT>
                    <a:lnB w="12700">
                      <a:solidFill>
                        <a:srgbClr val="63A042"/>
                      </a:solidFill>
                    </a:lnB>
                    <a:solidFill>
                      <a:srgbClr val="EBF3E7"/>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5%</a:t>
                      </a:r>
                    </a:p>
                  </a:txBody>
                  <a:tcPr marL="12700" marR="12700" marT="27609" marB="27609" anchor="ctr">
                    <a:lnL w="12700" cap="flat" cmpd="sng" algn="ctr">
                      <a:solidFill>
                        <a:srgbClr val="63A042"/>
                      </a:solidFill>
                      <a:prstDash val="solid"/>
                      <a:round/>
                      <a:headEnd type="none" w="med" len="med"/>
                      <a:tailEnd type="none" w="med" len="med"/>
                    </a:lnL>
                    <a:lnR>
                      <a:noFill/>
                    </a:lnR>
                    <a:lnT w="12700">
                      <a:solidFill>
                        <a:srgbClr val="63A042"/>
                      </a:solidFill>
                    </a:lnT>
                    <a:lnB w="12700">
                      <a:solidFill>
                        <a:srgbClr val="63A042"/>
                      </a:solidFill>
                    </a:lnB>
                    <a:solidFill>
                      <a:srgbClr val="EBF3E7"/>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9%</a:t>
                      </a:r>
                    </a:p>
                  </a:txBody>
                  <a:tcPr marL="12700" marR="12700" marT="27609" marB="27609" anchor="ctr">
                    <a:lnL>
                      <a:noFill/>
                    </a:lnL>
                    <a:lnR>
                      <a:noFill/>
                    </a:lnR>
                    <a:lnT w="12700">
                      <a:solidFill>
                        <a:srgbClr val="63A042"/>
                      </a:solidFill>
                    </a:lnT>
                    <a:lnB w="12700">
                      <a:solidFill>
                        <a:srgbClr val="63A042"/>
                      </a:solidFill>
                    </a:lnB>
                    <a:solidFill>
                      <a:srgbClr val="EBF3E7"/>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10%</a:t>
                      </a:r>
                    </a:p>
                  </a:txBody>
                  <a:tcPr marL="12700" marR="12700" marT="27609" marB="27609" anchor="ctr">
                    <a:lnL>
                      <a:noFill/>
                    </a:lnL>
                    <a:lnR>
                      <a:noFill/>
                    </a:lnR>
                    <a:lnT w="12700">
                      <a:solidFill>
                        <a:srgbClr val="63A042"/>
                      </a:solidFill>
                    </a:lnT>
                    <a:lnB w="12700">
                      <a:solidFill>
                        <a:srgbClr val="63A042"/>
                      </a:solidFill>
                    </a:lnB>
                    <a:solidFill>
                      <a:srgbClr val="EBF3E7"/>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20%</a:t>
                      </a:r>
                    </a:p>
                  </a:txBody>
                  <a:tcPr marL="12700" marR="12700" marT="27609" marB="27609" anchor="ctr">
                    <a:lnL>
                      <a:noFill/>
                    </a:lnL>
                    <a:lnR>
                      <a:noFill/>
                    </a:lnR>
                    <a:lnT w="12700">
                      <a:solidFill>
                        <a:srgbClr val="63A042"/>
                      </a:solidFill>
                    </a:lnT>
                    <a:lnB w="12700">
                      <a:solidFill>
                        <a:srgbClr val="63A042"/>
                      </a:solidFill>
                    </a:lnB>
                    <a:solidFill>
                      <a:srgbClr val="EBF3E7"/>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23%</a:t>
                      </a:r>
                    </a:p>
                  </a:txBody>
                  <a:tcPr marL="12700" marR="12700" marT="27609" marB="27609" anchor="ctr">
                    <a:lnL>
                      <a:noFill/>
                    </a:lnL>
                    <a:lnR>
                      <a:noFill/>
                    </a:lnR>
                    <a:lnT w="12700">
                      <a:solidFill>
                        <a:srgbClr val="63A042"/>
                      </a:solidFill>
                    </a:lnT>
                    <a:lnB w="12700">
                      <a:solidFill>
                        <a:srgbClr val="63A042"/>
                      </a:solidFill>
                    </a:lnB>
                    <a:solidFill>
                      <a:srgbClr val="EBF3E7"/>
                    </a:solidFill>
                  </a:tcPr>
                </a:tc>
                <a:tc>
                  <a:txBody>
                    <a:bodyPr/>
                    <a:lstStyle/>
                    <a:p>
                      <a:pPr marL="0" lvl="0" indent="0" algn="ctr">
                        <a:buNone/>
                      </a:pPr>
                      <a:r>
                        <a:rPr sz="1000" b="0" i="0" u="none" strike="noStrike" dirty="0">
                          <a:solidFill>
                            <a:srgbClr val="000000"/>
                          </a:solidFill>
                          <a:latin typeface="Arial" panose="020B0604020202020204" pitchFamily="34" charset="0"/>
                          <a:cs typeface="Arial" panose="020B0604020202020204" pitchFamily="34" charset="0"/>
                        </a:rPr>
                        <a:t>33%</a:t>
                      </a:r>
                    </a:p>
                  </a:txBody>
                  <a:tcPr marL="12700" marR="12700" marT="27609" marB="27609" anchor="ctr">
                    <a:lnL>
                      <a:noFill/>
                    </a:lnL>
                    <a:lnR w="12700">
                      <a:solidFill>
                        <a:srgbClr val="63A042"/>
                      </a:solidFill>
                    </a:lnR>
                    <a:lnT w="12700">
                      <a:solidFill>
                        <a:srgbClr val="63A042"/>
                      </a:solidFill>
                    </a:lnT>
                    <a:lnB w="12700">
                      <a:solidFill>
                        <a:srgbClr val="63A042"/>
                      </a:solidFill>
                    </a:lnB>
                    <a:solidFill>
                      <a:srgbClr val="EBF3E7"/>
                    </a:solidFill>
                  </a:tcPr>
                </a:tc>
                <a:extLst>
                  <a:ext uri="{0D108BD9-81ED-4DB2-BD59-A6C34878D82A}">
                    <a16:rowId xmlns:a16="http://schemas.microsoft.com/office/drawing/2014/main" val="10006"/>
                  </a:ext>
                </a:extLst>
              </a:tr>
            </a:tbl>
          </a:graphicData>
        </a:graphic>
      </p:graphicFrame>
      <p:sp>
        <p:nvSpPr>
          <p:cNvPr id="13" name="Tijdelijke aanduiding voor dianummer 12">
            <a:extLst>
              <a:ext uri="{FF2B5EF4-FFF2-40B4-BE49-F238E27FC236}">
                <a16:creationId xmlns:a16="http://schemas.microsoft.com/office/drawing/2014/main" id="{237355EC-2A5C-13E3-3EB3-E055A2DEF39B}"/>
              </a:ext>
            </a:extLst>
          </p:cNvPr>
          <p:cNvSpPr>
            <a:spLocks noGrp="1"/>
          </p:cNvSpPr>
          <p:nvPr>
            <p:ph type="sldNum" sz="quarter" idx="12"/>
          </p:nvPr>
        </p:nvSpPr>
        <p:spPr>
          <a:xfrm>
            <a:off x="7425496" y="6358086"/>
            <a:ext cx="2275840" cy="354982"/>
          </a:xfrm>
        </p:spPr>
        <p:txBody>
          <a:bodyPr/>
          <a:lstStyle/>
          <a:p>
            <a:fld id="{8EBED098-752A-41AA-8E49-92F26D002647}" type="slidenum">
              <a:rPr lang="nl-NL" b="1" smtClean="0">
                <a:solidFill>
                  <a:schemeClr val="bg1"/>
                </a:solidFill>
                <a:latin typeface="Arial" panose="020B0604020202020204" pitchFamily="34" charset="0"/>
                <a:cs typeface="Arial" panose="020B0604020202020204" pitchFamily="34" charset="0"/>
              </a:rPr>
              <a:t>9</a:t>
            </a:fld>
            <a:endParaRPr lang="nl-NL"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Displayr Export">
      <a:dk1>
        <a:sysClr val="windowText" lastClr="000000"/>
      </a:dk1>
      <a:lt1>
        <a:sysClr val="window" lastClr="FFFFFF"/>
      </a:lt1>
      <a:dk2>
        <a:srgbClr val="44546A"/>
      </a:dk2>
      <a:lt2>
        <a:srgbClr val="E7E6E6"/>
      </a:lt2>
      <a:accent1>
        <a:srgbClr val="63A042"/>
      </a:accent1>
      <a:accent2>
        <a:srgbClr val="5C6564"/>
      </a:accent2>
      <a:accent3>
        <a:srgbClr val="F5C524"/>
      </a:accent3>
      <a:accent4>
        <a:srgbClr val="C44E41"/>
      </a:accent4>
      <a:accent5>
        <a:srgbClr val="8CC0FF"/>
      </a:accent5>
      <a:accent6>
        <a:srgbClr val="FF905A"/>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b685779-3861-49ea-a816-ac56d4d82932">
      <Terms xmlns="http://schemas.microsoft.com/office/infopath/2007/PartnerControls"/>
    </lcf76f155ced4ddcb4097134ff3c332f>
    <TaxCatchAll xmlns="5256f984-230f-4f55-8852-dd0916a117f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5A414276F9FE4CB38431262ED65B23" ma:contentTypeVersion="18" ma:contentTypeDescription="Create a new document." ma:contentTypeScope="" ma:versionID="bf7ef96bf6e22fa0241cbd06243f3d95">
  <xsd:schema xmlns:xsd="http://www.w3.org/2001/XMLSchema" xmlns:xs="http://www.w3.org/2001/XMLSchema" xmlns:p="http://schemas.microsoft.com/office/2006/metadata/properties" xmlns:ns2="5256f984-230f-4f55-8852-dd0916a117fd" xmlns:ns3="2b685779-3861-49ea-a816-ac56d4d82932" targetNamespace="http://schemas.microsoft.com/office/2006/metadata/properties" ma:root="true" ma:fieldsID="ebddec5fcbae525cdb705f10648819fc" ns2:_="" ns3:_="">
    <xsd:import namespace="5256f984-230f-4f55-8852-dd0916a117fd"/>
    <xsd:import namespace="2b685779-3861-49ea-a816-ac56d4d8293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2:TaxCatchAll"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56f984-230f-4f55-8852-dd0916a117f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ec97bd0-f269-40ab-873b-1113badddd3d}" ma:internalName="TaxCatchAll" ma:showField="CatchAllData" ma:web="5256f984-230f-4f55-8852-dd0916a117f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b685779-3861-49ea-a816-ac56d4d8293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f76d092-a2d7-429b-ad2e-a6cdb26ab50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EC5D7E-22D3-40C4-982D-E004460F6601}">
  <ds:schemaRefs>
    <ds:schemaRef ds:uri="http://purl.org/dc/elements/1.1/"/>
    <ds:schemaRef ds:uri="http://schemas.microsoft.com/office/2006/documentManagement/types"/>
    <ds:schemaRef ds:uri="http://purl.org/dc/terms/"/>
    <ds:schemaRef ds:uri="http://www.w3.org/XML/1998/namespace"/>
    <ds:schemaRef ds:uri="5256f984-230f-4f55-8852-dd0916a117fd"/>
    <ds:schemaRef ds:uri="http://schemas.microsoft.com/office/2006/metadata/properties"/>
    <ds:schemaRef ds:uri="http://schemas.microsoft.com/office/infopath/2007/PartnerControls"/>
    <ds:schemaRef ds:uri="http://schemas.openxmlformats.org/package/2006/metadata/core-properties"/>
    <ds:schemaRef ds:uri="2b685779-3861-49ea-a816-ac56d4d82932"/>
    <ds:schemaRef ds:uri="http://purl.org/dc/dcmitype/"/>
  </ds:schemaRefs>
</ds:datastoreItem>
</file>

<file path=customXml/itemProps2.xml><?xml version="1.0" encoding="utf-8"?>
<ds:datastoreItem xmlns:ds="http://schemas.openxmlformats.org/officeDocument/2006/customXml" ds:itemID="{8F5E2DA5-7E28-4D20-A4AE-539B463BDD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56f984-230f-4f55-8852-dd0916a117fd"/>
    <ds:schemaRef ds:uri="2b685779-3861-49ea-a816-ac56d4d829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C679E9-88C1-4D89-B346-AA5BA556F7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TotalTime>
  <Words>1349</Words>
  <Application>Microsoft Office PowerPoint</Application>
  <PresentationFormat>Aangepast</PresentationFormat>
  <Paragraphs>187</Paragraphs>
  <Slides>14</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Open Sans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Untitled.Q</dc:title>
  <dc:creator>unknown</dc:creator>
  <cp:lastModifiedBy>Luc Oonk</cp:lastModifiedBy>
  <cp:revision>12</cp:revision>
  <dcterms:created xsi:type="dcterms:W3CDTF">2023-01-06T11:59:14Z</dcterms:created>
  <dcterms:modified xsi:type="dcterms:W3CDTF">2023-01-11T13:50:47Z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0x010100235A414276F9FE4CB38431262ED65B23</vt:lpwstr>
  </property>
  <property fmtid="{D5CDD505-2E9C-101B-9397-08002B2CF9AE}" pid="3" name="MediaServiceImageTags">
    <vt:lpwstr/>
  </property>
</Properties>
</file>