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6_88C0CAC9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26_54DCC931.xml" ContentType="application/vnd.ms-powerpoint.comments+xml"/>
  <Override PartName="/ppt/notesSlides/notesSlide16.xml" ContentType="application/vnd.openxmlformats-officedocument.presentationml.notesSlide+xml"/>
  <Override PartName="/ppt/comments/modernComment_114_8987D1A1.xml" ContentType="application/vnd.ms-powerpoint.comments+xml"/>
  <Override PartName="/ppt/notesSlides/notesSlide17.xml" ContentType="application/vnd.openxmlformats-officedocument.presentationml.notesSlide+xml"/>
  <Override PartName="/ppt/comments/modernComment_10C_DACFB50B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2" r:id="rId1"/>
  </p:sldMasterIdLst>
  <p:notesMasterIdLst>
    <p:notesMasterId r:id="rId25"/>
  </p:notesMasterIdLst>
  <p:sldIdLst>
    <p:sldId id="273" r:id="rId2"/>
    <p:sldId id="257" r:id="rId3"/>
    <p:sldId id="292" r:id="rId4"/>
    <p:sldId id="278" r:id="rId5"/>
    <p:sldId id="274" r:id="rId6"/>
    <p:sldId id="297" r:id="rId7"/>
    <p:sldId id="264" r:id="rId8"/>
    <p:sldId id="258" r:id="rId9"/>
    <p:sldId id="285" r:id="rId10"/>
    <p:sldId id="280" r:id="rId11"/>
    <p:sldId id="283" r:id="rId12"/>
    <p:sldId id="287" r:id="rId13"/>
    <p:sldId id="275" r:id="rId14"/>
    <p:sldId id="265" r:id="rId15"/>
    <p:sldId id="294" r:id="rId16"/>
    <p:sldId id="276" r:id="rId17"/>
    <p:sldId id="268" r:id="rId18"/>
    <p:sldId id="296" r:id="rId19"/>
    <p:sldId id="259" r:id="rId20"/>
    <p:sldId id="261" r:id="rId21"/>
    <p:sldId id="295" r:id="rId22"/>
    <p:sldId id="272" r:id="rId23"/>
    <p:sldId id="293" r:id="rId24"/>
  </p:sldIdLst>
  <p:sldSz cx="9144000" cy="5143500" type="screen16x9"/>
  <p:notesSz cx="9928225" cy="14357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5BD023-2033-A16D-30BF-C5497ECE4F84}" name="Robert Brandt" initials="RB" userId="Robert Brandt" providerId="None"/>
  <p188:author id="{21EE5B5D-C853-4244-2AAD-979CDFD2695E}" name="Molenaar - Theunissen, Ingrid" initials="MTI" userId="S::i.molenaar@overbetuwe.nl::d7db803e-d207-4e16-9e25-905b3e48ea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94B"/>
    <a:srgbClr val="E77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32837-2472-4172-840C-1FE849530A07}" v="14" dt="2022-12-15T10:47:3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744" autoAdjust="0"/>
  </p:normalViewPr>
  <p:slideViewPr>
    <p:cSldViewPr>
      <p:cViewPr varScale="1">
        <p:scale>
          <a:sx n="144" d="100"/>
          <a:sy n="144" d="100"/>
        </p:scale>
        <p:origin x="37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C_DACFB5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EDAF87-7D26-478D-BCB8-1235D861868A}" authorId="{21EE5B5D-C853-4244-2AAD-979CDFD2695E}" created="2023-09-22T10:47:27.5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71045387" sldId="268"/>
      <ac:spMk id="3" creationId="{00000000-0000-0000-0000-000000000000}"/>
    </ac:deMkLst>
    <p188:txBody>
      <a:bodyPr/>
      <a:lstStyle/>
      <a:p>
        <a:r>
          <a:rPr lang="nl-NL"/>
          <a:t>Meehelpen aan waterhuishouding stond er eerst. Dat vinden mensen heel vaag. Kunnen we dit zo concreter formuleren?</a:t>
        </a:r>
      </a:p>
    </p188:txBody>
  </p188:cm>
</p188:cmLst>
</file>

<file path=ppt/comments/modernComment_114_8987D1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DF40E4-7B4F-46D3-A484-A3960DD5159A}" authorId="{21EE5B5D-C853-4244-2AAD-979CDFD2695E}" created="2023-09-22T10:39:11.7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07379617" sldId="276"/>
      <ac:spMk id="3" creationId="{00000000-0000-0000-0000-000000000000}"/>
    </ac:deMkLst>
    <p188:txBody>
      <a:bodyPr/>
      <a:lstStyle/>
      <a:p>
        <a:r>
          <a:rPr lang="nl-NL"/>
          <a:t>Wat is een uitritconstructie? Dat weten mensen niet. Advies: uitleggen</a:t>
        </a:r>
      </a:p>
    </p188:txBody>
  </p188:cm>
  <p188:cm id="{FBDAC9FE-500C-4223-B000-6A9B0BF6E064}" authorId="{21EE5B5D-C853-4244-2AAD-979CDFD2695E}" created="2023-09-22T10:41:17.2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07379617" sldId="276"/>
      <ac:spMk id="3" creationId="{00000000-0000-0000-0000-000000000000}"/>
    </ac:deMkLst>
    <p188:txBody>
      <a:bodyPr/>
      <a:lstStyle/>
      <a:p>
        <a:r>
          <a:rPr lang="nl-NL"/>
          <a:t>Wat bedoel je hiermee precies? </a:t>
        </a:r>
      </a:p>
    </p188:txBody>
  </p188:cm>
  <p188:cm id="{79E640B4-21D4-46E4-8240-F1938153ED7F}" authorId="{21EE5B5D-C853-4244-2AAD-979CDFD2695E}" created="2023-09-22T10:42:16.0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07379617" sldId="276"/>
      <ac:spMk id="3" creationId="{00000000-0000-0000-0000-000000000000}"/>
    </ac:deMkLst>
    <p188:txBody>
      <a:bodyPr/>
      <a:lstStyle/>
      <a:p>
        <a:r>
          <a:rPr lang="nl-NL"/>
          <a:t>Dit zie ik niet voor me. Wat ga je precies doen? En wat bedoel je met beter/ Veiliger? En wat is een kruisingsvlak?</a:t>
        </a:r>
      </a:p>
    </p188:txBody>
  </p188:cm>
</p188:cmLst>
</file>

<file path=ppt/comments/modernComment_116_88C0CA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E48A6B-592F-418C-9BBC-00EB4581C4BD}" authorId="{2D5BD023-2033-A16D-30BF-C5497ECE4F84}" created="2022-12-06T15:49:10.9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27751988" sldId="263"/>
      <ac:spMk id="3" creationId="{00000000-0000-0000-0000-000000000000}"/>
    </ac:deMkLst>
    <p188:txBody>
      <a:bodyPr/>
      <a:lstStyle/>
      <a:p>
        <a:r>
          <a:rPr lang="nl-NL"/>
          <a:t>Uitleg participatie - verwachtingen</a:t>
        </a:r>
      </a:p>
    </p188:txBody>
  </p188:cm>
  <p188:cm id="{8F5E6526-A7E4-44BD-BAA2-AC937E2CA058}" authorId="{2D5BD023-2033-A16D-30BF-C5497ECE4F84}" created="2022-12-06T15:50:44.2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27751988" sldId="263"/>
      <ac:spMk id="3" creationId="{00000000-0000-0000-0000-000000000000}"/>
    </ac:deMkLst>
    <p188:txBody>
      <a:bodyPr/>
      <a:lstStyle/>
      <a:p>
        <a:r>
          <a:rPr lang="nl-NL"/>
          <a:t>Uitleg als ideeën/wensen financieel niet haalbaar zijn dan wordt er een afweging gemaakt, mogelijk op bestuurlijk niveau</a:t>
        </a:r>
      </a:p>
    </p188:txBody>
  </p188:cm>
</p188:cmLst>
</file>

<file path=ppt/comments/modernComment_126_54DCC9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FDD8A7-883F-4101-BF4B-8DE130B4B4DD}" authorId="{21EE5B5D-C853-4244-2AAD-979CDFD2695E}" created="2023-09-22T10:39:11.7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23755569" sldId="294"/>
      <ac:spMk id="3" creationId="{00000000-0000-0000-0000-000000000000}"/>
    </ac:deMkLst>
    <p188:txBody>
      <a:bodyPr/>
      <a:lstStyle/>
      <a:p>
        <a:r>
          <a:rPr lang="nl-NL"/>
          <a:t>Wat is een uitritconstructie? Dat weten mensen niet. Advies: uitleggen</a:t>
        </a:r>
      </a:p>
    </p188:txBody>
  </p188:cm>
  <p188:cm id="{E66F8A48-E3FE-4265-8E99-0539A77DCC4C}" authorId="{21EE5B5D-C853-4244-2AAD-979CDFD2695E}" created="2023-09-22T10:41:17.2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23755569" sldId="294"/>
      <ac:spMk id="3" creationId="{00000000-0000-0000-0000-000000000000}"/>
    </ac:deMkLst>
    <p188:txBody>
      <a:bodyPr/>
      <a:lstStyle/>
      <a:p>
        <a:r>
          <a:rPr lang="nl-NL"/>
          <a:t>Wat bedoel je hiermee precies? </a:t>
        </a:r>
      </a:p>
    </p188:txBody>
  </p188:cm>
  <p188:cm id="{B21A6F97-7314-4720-ADC4-19971019D765}" authorId="{21EE5B5D-C853-4244-2AAD-979CDFD2695E}" created="2023-09-22T10:42:16.0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23755569" sldId="294"/>
      <ac:spMk id="3" creationId="{00000000-0000-0000-0000-000000000000}"/>
    </ac:deMkLst>
    <p188:txBody>
      <a:bodyPr/>
      <a:lstStyle/>
      <a:p>
        <a:r>
          <a:rPr lang="nl-NL"/>
          <a:t>Dit zie ik niet voor me. Wat ga je precies doen? En wat bedoel je met beter/ Veiliger? En wat is een kruisingsvlak?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2231" cy="7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endParaRPr lang="en-US" alt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95" y="1"/>
            <a:ext cx="4302231" cy="7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endParaRPr lang="en-US" altLang="nl-NL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9388" y="1076325"/>
            <a:ext cx="9569450" cy="538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4" y="6819742"/>
            <a:ext cx="7280699" cy="646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3639484"/>
            <a:ext cx="4302231" cy="7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762" tIns="66381" rIns="132762" bIns="66381" numCol="1" anchor="b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endParaRPr lang="en-US" altLang="nl-NL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95" y="13639484"/>
            <a:ext cx="4302231" cy="7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762" tIns="66381" rIns="132762" bIns="66381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DD4DA546-B8CB-47FC-B868-D2FA12DFC73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870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9EF7A-AE07-471D-AB3C-52A31CE14F58}" type="slidenum">
              <a:rPr lang="en-US" altLang="nl-NL"/>
              <a:pPr/>
              <a:t>1</a:t>
            </a:fld>
            <a:endParaRPr lang="en-US" altLang="nl-NL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9004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10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180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11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320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12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87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13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6757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14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038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15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1924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16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8124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17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742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18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5597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2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20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6233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21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3862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22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6134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23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64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3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794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4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859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5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5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6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214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7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016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8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9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1076325"/>
            <a:ext cx="9569450" cy="5383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98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1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7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27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73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0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4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4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0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8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807A-45D5-4A63-AB1B-CC3904B6E188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51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6_54DCC931.xml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8987D1A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DACFB50B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betuwe.n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88C0CAC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51570"/>
            <a:ext cx="7704856" cy="3492388"/>
          </a:xfrm>
        </p:spPr>
        <p:txBody>
          <a:bodyPr>
            <a:normAutofit fontScale="90000"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Tweede informatieavond</a:t>
            </a:r>
            <a:b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onderhoud en nieuwe inrichting </a:t>
            </a:r>
            <a:b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Mozartstraat</a:t>
            </a:r>
            <a:b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700" dirty="0">
                <a:latin typeface="Arial" panose="020B0604020202020204" pitchFamily="34" charset="0"/>
                <a:cs typeface="Arial" panose="020B0604020202020204" pitchFamily="34" charset="0"/>
              </a:rPr>
              <a:t>27 september 2023</a:t>
            </a:r>
            <a:br>
              <a:rPr lang="nl-NL" alt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ng 7"/>
          <p:cNvSpPr/>
          <p:nvPr/>
        </p:nvSpPr>
        <p:spPr>
          <a:xfrm>
            <a:off x="4067944" y="4534288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ing 8"/>
          <p:cNvSpPr/>
          <p:nvPr/>
        </p:nvSpPr>
        <p:spPr>
          <a:xfrm>
            <a:off x="8615908" y="3079310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Ring 9"/>
          <p:cNvSpPr/>
          <p:nvPr/>
        </p:nvSpPr>
        <p:spPr>
          <a:xfrm>
            <a:off x="143508" y="152636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2" y="4515966"/>
            <a:ext cx="1312964" cy="5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pPr marL="939801" lvl="2" algn="ctr"/>
            <a:r>
              <a:rPr lang="nl-NL" sz="3600" dirty="0">
                <a:solidFill>
                  <a:schemeClr val="tx1"/>
                </a:solidFill>
                <a:latin typeface="Open Sans Extra Bold"/>
              </a:rPr>
              <a:t>Nieuw ontwerp: fietsstraat</a:t>
            </a:r>
            <a:endParaRPr lang="en-US" sz="3600" dirty="0">
              <a:solidFill>
                <a:schemeClr val="tx1"/>
              </a:solidFill>
              <a:latin typeface="Open Sans Extra Bold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" name="Afbeelding 2" descr="Afbeelding met tekst, voertuig, logo&#10;&#10;Automatisch gegenereerde beschrijving">
            <a:extLst>
              <a:ext uri="{FF2B5EF4-FFF2-40B4-BE49-F238E27FC236}">
                <a16:creationId xmlns:a16="http://schemas.microsoft.com/office/drawing/2014/main" id="{420FEE92-2F3E-06D9-F448-AEE7C09C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77" y="954106"/>
            <a:ext cx="3939902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2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pPr marL="939801" lvl="2" algn="ctr"/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 ontwerp fietsstraat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7BB3B9-C4EE-E27A-4978-DAF93CC93650}"/>
              </a:ext>
            </a:extLst>
          </p:cNvPr>
          <p:cNvSpPr txBox="1"/>
          <p:nvPr/>
        </p:nvSpPr>
        <p:spPr>
          <a:xfrm>
            <a:off x="798385" y="1779662"/>
            <a:ext cx="8218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Verharding van rood asfalt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</a:t>
            </a:r>
            <a:r>
              <a:rPr lang="nl-NL" u="sng" dirty="0"/>
              <a:t>auto is te gast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Fietser heeft voorrang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Zijwegen sluiten aan met inritten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het zuidelijk deel meer groen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het noordelijk deel meer parkeerstroken naast de weg</a:t>
            </a:r>
          </a:p>
        </p:txBody>
      </p:sp>
    </p:spTree>
    <p:extLst>
      <p:ext uri="{BB962C8B-B14F-4D97-AF65-F5344CB8AC3E}">
        <p14:creationId xmlns:p14="http://schemas.microsoft.com/office/powerpoint/2010/main" val="217593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pPr marL="939801" lvl="2" algn="ctr"/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Afbeelding 1" descr="Afbeelding met tekst, schets, tekening, illustratie&#10;&#10;Automatisch gegenereerde beschrijving">
            <a:extLst>
              <a:ext uri="{FF2B5EF4-FFF2-40B4-BE49-F238E27FC236}">
                <a16:creationId xmlns:a16="http://schemas.microsoft.com/office/drawing/2014/main" id="{E6302E1F-704B-7441-51B7-FE1E736E8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" b="16530"/>
          <a:stretch/>
        </p:blipFill>
        <p:spPr>
          <a:xfrm>
            <a:off x="899592" y="1136918"/>
            <a:ext cx="2500763" cy="20162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9DBA8D-8F60-3BFB-AA8B-D6EC6DE2F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143215"/>
            <a:ext cx="2232248" cy="19067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D8438A-7CB4-718D-B698-20E656AEB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781" y="1143215"/>
            <a:ext cx="1798476" cy="15119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CE9280-AEC9-C569-EFA4-567408716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548481"/>
            <a:ext cx="5472608" cy="12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363272" cy="504056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Parkeren in beide ontwerpen</a:t>
            </a:r>
            <a:endParaRPr lang="nl-NL" alt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909931"/>
            <a:ext cx="8075240" cy="1512168"/>
          </a:xfrm>
        </p:spPr>
        <p:txBody>
          <a:bodyPr>
            <a:no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Parkeren in parkeerstroken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 het noordelijke deel; met extra brede instapband, en geen (losliggende) tegels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Doorsteekjes door het groen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Open verharding tegen wateroverlast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Aantal parkeerplaatsen blijft gelijk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9" name="Afbeelding 8" descr="Afbeelding met auto, buiten, gras, persoon&#10;&#10;Automatisch gegenereerde beschrijving">
            <a:extLst>
              <a:ext uri="{FF2B5EF4-FFF2-40B4-BE49-F238E27FC236}">
                <a16:creationId xmlns:a16="http://schemas.microsoft.com/office/drawing/2014/main" id="{99C62EF1-5C3D-88F2-C739-661D3F10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/>
          <a:stretch/>
        </p:blipFill>
        <p:spPr>
          <a:xfrm>
            <a:off x="3820481" y="2859782"/>
            <a:ext cx="1468159" cy="1728192"/>
          </a:xfrm>
          <a:prstGeom prst="rect">
            <a:avLst/>
          </a:prstGeom>
        </p:spPr>
      </p:pic>
      <p:pic>
        <p:nvPicPr>
          <p:cNvPr id="11" name="Afbeelding 10" descr="Afbeelding met tekst, buiten, gras&#10;&#10;Automatisch gegenereerde beschrijving">
            <a:extLst>
              <a:ext uri="{FF2B5EF4-FFF2-40B4-BE49-F238E27FC236}">
                <a16:creationId xmlns:a16="http://schemas.microsoft.com/office/drawing/2014/main" id="{C94C76C8-B4B3-1B18-3076-9879895A40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/>
          <a:stretch/>
        </p:blipFill>
        <p:spPr>
          <a:xfrm>
            <a:off x="796390" y="2859782"/>
            <a:ext cx="2732620" cy="1728192"/>
          </a:xfrm>
          <a:prstGeom prst="rect">
            <a:avLst/>
          </a:prstGeom>
        </p:spPr>
      </p:pic>
      <p:pic>
        <p:nvPicPr>
          <p:cNvPr id="10" name="Afbeelding 9" descr="Afbeelding met buitenshuis, Landvoertuig, voertuig, auto&#10;&#10;Automatisch gegenereerde beschrijving">
            <a:extLst>
              <a:ext uri="{FF2B5EF4-FFF2-40B4-BE49-F238E27FC236}">
                <a16:creationId xmlns:a16="http://schemas.microsoft.com/office/drawing/2014/main" id="{016129EF-F277-B19E-4B1D-712B74508F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964" r="18903"/>
          <a:stretch/>
        </p:blipFill>
        <p:spPr>
          <a:xfrm>
            <a:off x="5580111" y="2859782"/>
            <a:ext cx="273262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5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Groen in beide ontwerpen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212" y="1077888"/>
            <a:ext cx="8003232" cy="1512168"/>
          </a:xfrm>
        </p:spPr>
        <p:txBody>
          <a:bodyPr>
            <a:no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laanstructuur: bomen in zuidelijk deel doortrekken naar noordelijk deel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Voor de biodiversiteit andere boomsoorten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Lagere beplanting volgt later in het ontwerpproces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7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Studie Griegstraat: De afvallers 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212C2C-C1A0-8F2F-A012-79719F54D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47299"/>
              </p:ext>
            </p:extLst>
          </p:nvPr>
        </p:nvGraphicFramePr>
        <p:xfrm>
          <a:off x="4860032" y="1204232"/>
          <a:ext cx="3240360" cy="229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1344275" imgH="8020050" progId="AcroExch.Document.DC">
                  <p:embed/>
                </p:oleObj>
              </mc:Choice>
              <mc:Fallback>
                <p:oleObj name="Acrobat Document" r:id="rId4" imgW="11344275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1204232"/>
                        <a:ext cx="3240360" cy="2290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5247AA-BF9B-257B-9F4A-10347D1D2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89953"/>
              </p:ext>
            </p:extLst>
          </p:nvPr>
        </p:nvGraphicFramePr>
        <p:xfrm>
          <a:off x="611560" y="1203598"/>
          <a:ext cx="3240360" cy="229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16040100" imgH="11344275" progId="AcroExch.Document.DC">
                  <p:embed/>
                </p:oleObj>
              </mc:Choice>
              <mc:Fallback>
                <p:oleObj name="Acrobat Document" r:id="rId6" imgW="16040100" imgH="113442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1203598"/>
                        <a:ext cx="3240360" cy="229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7555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Nieuw ontwerp voor kruising Griegstraat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8687" y="1131590"/>
            <a:ext cx="3639427" cy="3762418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oorrang op het kruispunt duidelijker door een zogeheten uitritconstructie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Hetzelfde als bijvoorbeeld </a:t>
            </a:r>
            <a:r>
              <a:rPr lang="nl-NL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Mahlerstraat, Haydnstraat en Beethovenstraat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Veiliger oversteken door de oversteken op een drempel te maken.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Oversteken op Mozartstraat veiliger: het trottoir heeft dezelfde hoogte als de straat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724BFD-9769-E26B-A1AB-89D4CFE06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4" y="1779662"/>
            <a:ext cx="4656152" cy="24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96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363272" cy="81009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Open Sans Extra Bold"/>
              </a:rPr>
              <a:t>Duurzame inrichting</a:t>
            </a:r>
            <a:endParaRPr lang="nl-NL" alt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1194392"/>
            <a:ext cx="8075240" cy="3835873"/>
          </a:xfrm>
        </p:spPr>
        <p:txBody>
          <a:bodyPr>
            <a:no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Bij de woonstraat: de brede asfaltbaan vervangen door een duurzamere, smallere weg met klinkers.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Een lichtere kleur verharding geeft minder warmte af.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Bomen zijn niet alleen prettig voor het oog, maar geven ook schaduw en koelte. En ze vangen fijnstof op.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Een nieuw riool en open verharding parkeerplaatsen. Vangt regenwater op, is goed voor het klimaat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Het water zakt weg in de grond en voorkomt uitdroging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Er gaat minder water via de zuivering 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minder kosten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Het riool is klaar voor de extreem grote buien van de toekomst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Openbare verlichting wordt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Led-verlichting</a:t>
            </a: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kunt u zelf bijdragen aan een goede afvoer van regenwater op uw terrein? Lees de info op onze website voor de start van de werkzaamheden.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363272" cy="810090"/>
          </a:xfrm>
        </p:spPr>
        <p:txBody>
          <a:bodyPr>
            <a:normAutofit/>
          </a:bodyPr>
          <a:lstStyle/>
          <a:p>
            <a:r>
              <a:rPr lang="nl-NL" altLang="nl-NL" sz="3600" dirty="0">
                <a:latin typeface="Open Sans Extra Bold"/>
                <a:cs typeface="Arial" panose="020B0604020202020204" pitchFamily="34" charset="0"/>
              </a:rPr>
              <a:t>Nog een paar technische dingen</a:t>
            </a:r>
            <a:endParaRPr lang="nl-NL" alt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1194392"/>
            <a:ext cx="8075240" cy="3835873"/>
          </a:xfrm>
        </p:spPr>
        <p:txBody>
          <a:bodyPr>
            <a:no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Laadpalen</a:t>
            </a:r>
          </a:p>
          <a:p>
            <a:pPr lvl="1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Probleem met een overvol netwerk</a:t>
            </a:r>
          </a:p>
          <a:p>
            <a:pPr lvl="1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Eigen laadpaal aanvragen kan nog steeds maar duurt lang</a:t>
            </a:r>
          </a:p>
          <a:p>
            <a:pPr lvl="1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Nadeel is kabel over trottoir wat hinder veroorzaakt</a:t>
            </a:r>
          </a:p>
          <a:p>
            <a:pPr lvl="1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De gemeente heeft hiervoor de oplossing gevonden in een kabelgoot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Geluid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Afbeelding 1" descr="Stradus lanceert oplossing voor probleem bij elektrisch laden">
            <a:extLst>
              <a:ext uri="{FF2B5EF4-FFF2-40B4-BE49-F238E27FC236}">
                <a16:creationId xmlns:a16="http://schemas.microsoft.com/office/drawing/2014/main" id="{C2CFC0FC-4BA1-D31E-7147-079F126A3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3638"/>
            <a:ext cx="15121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B93728B-9E7A-21F7-11E5-517F9FC58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035163"/>
            <a:ext cx="1792415" cy="11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63234"/>
            <a:ext cx="8435280" cy="3984780"/>
          </a:xfrm>
        </p:spPr>
        <p:txBody>
          <a:bodyPr>
            <a:no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Oktober 2023				College: definitieve keuze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Oktober 	 			Terugkoppeling van uw reacties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Oktober - november			Adviezen van 								Politie/SGO/fietsersbond	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Oktober – december			Uitwerken gekozen ontwerp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Januari – maart 2024			Voorbereidingen aanbesteding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Maart - april 				Aanbesteding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Mei					Informatiebijeenkomst aannemer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Mei – januari 2025		 	Start werkzaamheden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Start fase 2 de Hofjes			Voorjaar 2024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97564"/>
            <a:ext cx="8147248" cy="4132702"/>
          </a:xfrm>
        </p:spPr>
        <p:txBody>
          <a:bodyPr>
            <a:noAutofit/>
          </a:bodyPr>
          <a:lstStyle/>
          <a:p>
            <a:pPr marL="679451" indent="-539750">
              <a:buFont typeface="Arial"/>
              <a:buChar char="•"/>
            </a:pPr>
            <a:r>
              <a:rPr lang="nl-NL" sz="20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 door wethouder Wijnte Hol </a:t>
            </a:r>
            <a:r>
              <a:rPr lang="nl-NL" sz="12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(19.30 -19.40 uur)</a:t>
            </a:r>
          </a:p>
          <a:p>
            <a:pPr marL="679451" indent="-539750">
              <a:buFont typeface="Arial"/>
              <a:buChar char="•"/>
            </a:pPr>
            <a:r>
              <a:rPr lang="nl-NL" sz="20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nl-NL" sz="24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(19.40 – 20.10 uur )</a:t>
            </a:r>
          </a:p>
          <a:p>
            <a:pPr marL="1479551" lvl="2" indent="-539750">
              <a:buFont typeface="Arial"/>
              <a:buChar char="•"/>
            </a:pPr>
            <a:r>
              <a:rPr lang="nl-NL" sz="1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bijeenkomst</a:t>
            </a:r>
          </a:p>
          <a:p>
            <a:pPr marL="1479551" lvl="2" indent="-539750">
              <a:buFont typeface="Arial"/>
              <a:buChar char="•"/>
            </a:pPr>
            <a:r>
              <a:rPr lang="nl-NL" sz="1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uitgangspunten voor de nieuwe inrichting op een rij</a:t>
            </a:r>
          </a:p>
          <a:p>
            <a:pPr marL="1479551" lvl="2" indent="-539750">
              <a:buFont typeface="Arial"/>
              <a:buChar char="•"/>
            </a:pPr>
            <a:r>
              <a:rPr lang="nl-NL" sz="1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Toelichting woonstraat</a:t>
            </a:r>
          </a:p>
          <a:p>
            <a:pPr marL="1479551" lvl="2" indent="-539750">
              <a:buFont typeface="Arial"/>
              <a:buChar char="•"/>
            </a:pPr>
            <a:r>
              <a:rPr lang="nl-NL" sz="1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Toelichting fietsstraat</a:t>
            </a:r>
          </a:p>
          <a:p>
            <a:pPr marL="1479551" lvl="2" indent="-539750">
              <a:buFont typeface="Arial"/>
              <a:buChar char="•"/>
            </a:pPr>
            <a:r>
              <a:rPr lang="nl-NL" sz="1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Toelichting bomen</a:t>
            </a:r>
          </a:p>
          <a:p>
            <a:pPr marL="1479551" lvl="2" indent="-539750">
              <a:buFont typeface="Arial"/>
              <a:buChar char="•"/>
            </a:pPr>
            <a:r>
              <a:rPr lang="nl-NL" sz="1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</a:p>
          <a:p>
            <a:pPr marL="1479551" lvl="2" indent="-539750">
              <a:buFont typeface="Arial"/>
              <a:buChar char="•"/>
            </a:pPr>
            <a:r>
              <a:rPr lang="nl-NL" sz="1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</a:p>
          <a:p>
            <a:pPr marL="679451" indent="-539750">
              <a:buFont typeface="Arial"/>
              <a:buChar char="•"/>
            </a:pPr>
            <a:r>
              <a:rPr lang="nl-NL" sz="20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Invullen stemformulier en vragen stellen bij de borden </a:t>
            </a:r>
            <a:r>
              <a:rPr lang="nl-NL" sz="12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(20.00-21.00 uur)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4" name="Rectangle 2970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808" y="114681"/>
            <a:ext cx="7903790" cy="1355479"/>
          </a:xfrm>
        </p:spPr>
        <p:txBody>
          <a:bodyPr>
            <a:normAutofit/>
          </a:bodyPr>
          <a:lstStyle/>
          <a:p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002" y="1246062"/>
            <a:ext cx="8450470" cy="34750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Tot Mei 2024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Oktober 2023	Terugkoppeling collegebesluit – keuze ontwerp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Oktober 2023	Onze antwoorden op uw reacties staan op website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Februari 2024	Definitief ontwerp op website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laatste antwoorden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Mei 2024		Informatiebijeenkomst aannemer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Tijdens werkzaamheden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Aanspreekpunt van aannemer aanwezig op het werk tijdens werktijden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Bouwapp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: voor vragen en planning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Brieven aannemer - aangestuurd door gemeente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Digitale nieuwsbrief gemeente | aanmelden kan via onze website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Nog even de verschillen op een rijtje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899F53-1323-08A9-5D52-98D6B4367DA4}"/>
              </a:ext>
            </a:extLst>
          </p:cNvPr>
          <p:cNvSpPr txBox="1"/>
          <p:nvPr/>
        </p:nvSpPr>
        <p:spPr>
          <a:xfrm>
            <a:off x="1331640" y="924063"/>
            <a:ext cx="30243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Woonstraat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Straatstenen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Kruising -Plateaus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Rechts voorrang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Auto bepalend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max 30 Km/uur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73BF9FC-F8FA-E3CB-E929-79E81FEF4198}"/>
              </a:ext>
            </a:extLst>
          </p:cNvPr>
          <p:cNvSpPr txBox="1"/>
          <p:nvPr/>
        </p:nvSpPr>
        <p:spPr>
          <a:xfrm>
            <a:off x="4556462" y="924363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Fietsstraat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Asfalt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Kruisingen - Inritten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Fietser voorrang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Fietser bepalend -Auto te gast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Fietser bepaalt snelheid (max 30 Km/uur) 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30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3" name="Rectangle 297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3"/>
            <a:ext cx="7798572" cy="785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Wat is uw voorkeur?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532" y="1311306"/>
            <a:ext cx="8568952" cy="37102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 zijn benieuwd naar uw voorkeur!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Bekijk de tekeningen en stel uw vragen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Vul uw voorkeur in op het formulier en stop het in de box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Of mail het formulier vóór 4 oktober naar </a:t>
            </a:r>
            <a:r>
              <a:rPr lang="nl-NL" sz="2400" dirty="0">
                <a:solidFill>
                  <a:srgbClr val="0070C0"/>
                </a:solidFill>
              </a:rPr>
              <a:t>Reconstructie_Mozartstraat@overbetuwe.nl.</a:t>
            </a:r>
            <a:endParaRPr lang="nl-N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Heeft u nog opmerkingen over de nieuwe ontwerpen? Vul dan het reactieformulier in op </a:t>
            </a: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www.overbetuwe.nl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Dit kan tot 4 oktober.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Let op: alleen uw reacties/vragen die op het formulier staan, kunnen we beantwoorden en meenemen in het ontwerp.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" y="511106"/>
            <a:ext cx="8363272" cy="810090"/>
          </a:xfrm>
        </p:spPr>
        <p:txBody>
          <a:bodyPr>
            <a:noAutofit/>
          </a:bodyPr>
          <a:lstStyle/>
          <a:p>
            <a:r>
              <a:rPr lang="nl-NL" sz="3600" dirty="0">
                <a:latin typeface="Open Sans Extra Bold"/>
              </a:rPr>
              <a:t>Bedankt voor uw komst!</a:t>
            </a:r>
            <a:br>
              <a:rPr lang="nl-NL" sz="3600" dirty="0">
                <a:latin typeface="Open Sans Extra Bold"/>
              </a:rPr>
            </a:br>
            <a:endParaRPr lang="nl-NL" alt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1194392"/>
            <a:ext cx="8075240" cy="38358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dirty="0">
                <a:latin typeface="Open Sans Extra Bold"/>
                <a:cs typeface="Arial" panose="020B0604020202020204" pitchFamily="34" charset="0"/>
              </a:rPr>
              <a:t>En vergeet niet u aan te melden voor onze nieuwsbrief!</a:t>
            </a:r>
          </a:p>
          <a:p>
            <a:pPr marL="0" indent="0" algn="ctr">
              <a:buNone/>
            </a:pPr>
            <a:endParaRPr lang="nl-NL" dirty="0">
              <a:latin typeface="Open Sans Extra Bold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dirty="0">
              <a:latin typeface="Open Sans Extra Bold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dirty="0">
              <a:latin typeface="Open Sans Extra Bold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2400" dirty="0">
                <a:latin typeface="Open Sans Extra Bold"/>
                <a:cs typeface="Arial" panose="020B0604020202020204" pitchFamily="34" charset="0"/>
              </a:rPr>
              <a:t>Kijk op onze website https://www.overbetuwe.nl/nieuwe-inrichting-mozartstraat-elst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Afbeelding 1" descr="Afbeelding met cirkel, Verkeersbord, teken, symbool&#10;&#10;Automatisch gegenereerde beschrijving">
            <a:extLst>
              <a:ext uri="{FF2B5EF4-FFF2-40B4-BE49-F238E27FC236}">
                <a16:creationId xmlns:a16="http://schemas.microsoft.com/office/drawing/2014/main" id="{B271A490-4654-864C-0CDE-C7A08542CF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1336" r="9466" b="8830"/>
          <a:stretch/>
        </p:blipFill>
        <p:spPr>
          <a:xfrm>
            <a:off x="827584" y="2427734"/>
            <a:ext cx="1152128" cy="15213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63F3388-4BD2-A3E6-4CF7-2D0BA5DA8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17" t="3876" r="17044" b="3811"/>
          <a:stretch/>
        </p:blipFill>
        <p:spPr>
          <a:xfrm>
            <a:off x="7459768" y="2415043"/>
            <a:ext cx="1080120" cy="15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66709"/>
            <a:ext cx="8723312" cy="540060"/>
          </a:xfrm>
        </p:spPr>
        <p:txBody>
          <a:bodyPr>
            <a:noAutofit/>
          </a:bodyPr>
          <a:lstStyle/>
          <a:p>
            <a:pPr marL="939801" lvl="2" algn="l"/>
            <a:r>
              <a:rPr lang="nl-NL" sz="32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Mozartstraat anders inrichten?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208" y="1563239"/>
            <a:ext cx="8075240" cy="3330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Daar zijn meerdere redenen voor: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asfaltweg is toe aan onderhoud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zijn klachten over te hard rijden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Nieuwe wetten en regels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Duurzame inrichting: beter inspelen op de klimaatverandering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363272" cy="73808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202A15"/>
                </a:solidFill>
                <a:latin typeface="Open Sans Extra Bold"/>
              </a:rPr>
              <a:t>De </a:t>
            </a:r>
            <a:r>
              <a:rPr lang="nl-NL" sz="3600" dirty="0">
                <a:solidFill>
                  <a:srgbClr val="202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uitgangspunten</a:t>
            </a:r>
            <a:r>
              <a:rPr lang="nl-NL" sz="3600" dirty="0">
                <a:solidFill>
                  <a:srgbClr val="202A15"/>
                </a:solidFill>
                <a:latin typeface="Open Sans Extra Bold"/>
              </a:rPr>
              <a:t> op een rij</a:t>
            </a:r>
            <a:endParaRPr lang="nl-NL" alt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22385"/>
            <a:ext cx="8075240" cy="4021115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Nieuwe inrichting sluit aan bij een 30-km gebied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Veiligheid omhoog, snelheid omlaag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Aantal parkeerplaatsen blijft gelijk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Duurzaamheid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Materiaal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Riool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Meer groen -  doortrekken laan met bomen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Bewoners adviseren over plannen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Uitvoeren binnen budget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287" y="419789"/>
            <a:ext cx="8219256" cy="540060"/>
          </a:xfrm>
        </p:spPr>
        <p:txBody>
          <a:bodyPr>
            <a:noAutofit/>
          </a:bodyPr>
          <a:lstStyle/>
          <a:p>
            <a:pPr marL="939801" lvl="2" algn="l"/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Waarom deze nieuwe bijeenkomst?</a:t>
            </a:r>
            <a:endParaRPr lang="nl-NL" sz="3200" dirty="0">
              <a:solidFill>
                <a:srgbClr val="202A15"/>
              </a:solidFill>
              <a:latin typeface="Open Sans Extra Bold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3875"/>
            <a:ext cx="8136904" cy="3332335"/>
          </a:xfrm>
        </p:spPr>
        <p:txBody>
          <a:bodyPr>
            <a:no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 hebben in december 2022 reacties en wensen opgehaald.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 basis van uw reacties hebben we 2 nieuwe ontwerpen gemaakt.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 hebben 3 verschillende soorten bomen gekozen.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Ontwerpen en bomen laten zien en uw voorkeur en reacties ophalen.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 maken een definitieve, passende keus.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8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287" y="419789"/>
            <a:ext cx="8219256" cy="540060"/>
          </a:xfrm>
        </p:spPr>
        <p:txBody>
          <a:bodyPr>
            <a:noAutofit/>
          </a:bodyPr>
          <a:lstStyle/>
          <a:p>
            <a:pPr marL="939801" lvl="2" algn="l"/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2e fase</a:t>
            </a:r>
            <a:endParaRPr lang="nl-NL" sz="3200" dirty="0">
              <a:solidFill>
                <a:srgbClr val="202A15"/>
              </a:solidFill>
              <a:latin typeface="Open Sans Extra Bold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3875"/>
            <a:ext cx="8136904" cy="3332335"/>
          </a:xfrm>
        </p:spPr>
        <p:txBody>
          <a:bodyPr>
            <a:no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 basis van uw reacties hebben we de hofjes toegevoegd (fase 2)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Was nu niet meegenomen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geen technische noodzaak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Nieuw GRP geeft nieuwe kansen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afkoppelen hemelwater (nieuw riool)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Wel moeten hiervoor nog gekeken worden naar de financiën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Uitgangspunt van beleid is schoon - heel en veilig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 het voorjaar start de voorbereiding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1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r>
              <a:rPr lang="nl-NL" alt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Terugblik eerste schets 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(december 2022)</a:t>
            </a:r>
            <a:endParaRPr lang="nl-NL" alt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C87948-EE33-691B-E0E8-E775C0BD5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966"/>
            <a:ext cx="9144000" cy="34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1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Autofit/>
          </a:bodyPr>
          <a:lstStyle/>
          <a:p>
            <a:pPr marL="939801" lvl="2" algn="ctr"/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 ontwerp: woonstraat 30 km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5" name="Afbeelding 4" descr="Afbeelding met cirkel, Verkeersbord, teken, symbool&#10;&#10;Automatisch gegenereerde beschrijving">
            <a:extLst>
              <a:ext uri="{FF2B5EF4-FFF2-40B4-BE49-F238E27FC236}">
                <a16:creationId xmlns:a16="http://schemas.microsoft.com/office/drawing/2014/main" id="{65770613-FE91-0968-8DE5-94079F094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04" y="954106"/>
            <a:ext cx="3078048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39" y="508015"/>
            <a:ext cx="9136161" cy="540060"/>
          </a:xfrm>
        </p:spPr>
        <p:txBody>
          <a:bodyPr>
            <a:noAutofit/>
          </a:bodyPr>
          <a:lstStyle/>
          <a:p>
            <a:pPr marL="939801" lvl="2" algn="l"/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 ontwerp woonstraat 30 km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7BB3B9-C4EE-E27A-4978-DAF93CC93650}"/>
              </a:ext>
            </a:extLst>
          </p:cNvPr>
          <p:cNvSpPr txBox="1"/>
          <p:nvPr/>
        </p:nvSpPr>
        <p:spPr>
          <a:xfrm>
            <a:off x="617224" y="2017474"/>
            <a:ext cx="8218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Verharding van straatstenen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Extra aandacht voor kruispunten door plateau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het zuidelijk deel meer groen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het noordelijk deel meer parkeerstroken naast de weg</a:t>
            </a:r>
          </a:p>
        </p:txBody>
      </p:sp>
    </p:spTree>
    <p:extLst>
      <p:ext uri="{BB962C8B-B14F-4D97-AF65-F5344CB8AC3E}">
        <p14:creationId xmlns:p14="http://schemas.microsoft.com/office/powerpoint/2010/main" val="11519920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1700</TotalTime>
  <Words>988</Words>
  <Application>Microsoft Office PowerPoint</Application>
  <PresentationFormat>Diavoorstelling (16:9)</PresentationFormat>
  <Paragraphs>165</Paragraphs>
  <Slides>23</Slides>
  <Notes>23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 Extra Bold</vt:lpstr>
      <vt:lpstr>Wingdings</vt:lpstr>
      <vt:lpstr>Blank</vt:lpstr>
      <vt:lpstr>Acrobat Document</vt:lpstr>
      <vt:lpstr>Welkom   Tweede informatieavond onderhoud en nieuwe inrichting  Mozartstraat  27 september 2023 </vt:lpstr>
      <vt:lpstr>Programma</vt:lpstr>
      <vt:lpstr>Waarom Mozartstraat anders inrichten?</vt:lpstr>
      <vt:lpstr>De uitgangspunten op een rij</vt:lpstr>
      <vt:lpstr>Waarom deze nieuwe bijeenkomst?</vt:lpstr>
      <vt:lpstr>2e fase</vt:lpstr>
      <vt:lpstr>Terugblik eerste schets (december 2022)</vt:lpstr>
      <vt:lpstr>Nieuw ontwerp: woonstraat 30 km</vt:lpstr>
      <vt:lpstr>Kenmerken ontwerp woonstraat 30 km</vt:lpstr>
      <vt:lpstr>Nieuw ontwerp: fietsstraat</vt:lpstr>
      <vt:lpstr>Kenmerken ontwerp fietsstraat</vt:lpstr>
      <vt:lpstr>Details</vt:lpstr>
      <vt:lpstr>Parkeren in beide ontwerpen</vt:lpstr>
      <vt:lpstr>Groen in beide ontwerpen</vt:lpstr>
      <vt:lpstr>Studie Griegstraat: De afvallers </vt:lpstr>
      <vt:lpstr>Nieuw ontwerp voor kruising Griegstraat</vt:lpstr>
      <vt:lpstr>Duurzame inrichting</vt:lpstr>
      <vt:lpstr>Nog een paar technische dingen</vt:lpstr>
      <vt:lpstr>Planning</vt:lpstr>
      <vt:lpstr>Communicatie</vt:lpstr>
      <vt:lpstr>Nog even de verschillen op een rijtje</vt:lpstr>
      <vt:lpstr>Wat is uw voorkeur?</vt:lpstr>
      <vt:lpstr>Bedankt voor uw komst!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Brandt, Robert</dc:creator>
  <dc:description>www.voltage.nl</dc:description>
  <cp:lastModifiedBy>Looten, Mascha</cp:lastModifiedBy>
  <cp:revision>58</cp:revision>
  <cp:lastPrinted>2023-09-26T21:03:49Z</cp:lastPrinted>
  <dcterms:created xsi:type="dcterms:W3CDTF">2022-12-01T11:27:46Z</dcterms:created>
  <dcterms:modified xsi:type="dcterms:W3CDTF">2023-09-28T14:55:41Z</dcterms:modified>
</cp:coreProperties>
</file>