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 id="2147483703" r:id="rId5"/>
  </p:sldMasterIdLst>
  <p:notesMasterIdLst>
    <p:notesMasterId r:id="rId24"/>
  </p:notesMasterIdLst>
  <p:sldIdLst>
    <p:sldId id="256" r:id="rId6"/>
    <p:sldId id="312" r:id="rId7"/>
    <p:sldId id="286" r:id="rId8"/>
    <p:sldId id="313" r:id="rId9"/>
    <p:sldId id="324" r:id="rId10"/>
    <p:sldId id="314" r:id="rId11"/>
    <p:sldId id="315" r:id="rId12"/>
    <p:sldId id="325" r:id="rId13"/>
    <p:sldId id="316" r:id="rId14"/>
    <p:sldId id="322" r:id="rId15"/>
    <p:sldId id="317" r:id="rId16"/>
    <p:sldId id="318" r:id="rId17"/>
    <p:sldId id="326" r:id="rId18"/>
    <p:sldId id="328" r:id="rId19"/>
    <p:sldId id="321" r:id="rId20"/>
    <p:sldId id="323" r:id="rId21"/>
    <p:sldId id="320" r:id="rId22"/>
    <p:sldId id="319"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EE2272-A151-F6E6-630F-7D9847976B99}" name="Vincent Esposto | Ekwadraat" initials="VE" userId="S::vesposto@ekwadraat.com::84ee2c46-942c-4039-a8c5-fe6d672991d1" providerId="AD"/>
  <p188:author id="{74D0EBA8-3D25-AF67-0B75-EEFC7090FF14}" name="Sabrina Kouwenhoven | Ekwadraat" initials="SE" userId="S::skouwenhoven@ekwadraat.com::590acac7-1998-457f-9de9-0281f9081ca5" providerId="AD"/>
  <p188:author id="{CFE48BE9-D9A3-94B2-67FE-74ADB3D91436}" name="Irina Krottje | Ekwadraat" initials="IK|E" userId="S::ikrottje@ekwadraat.com::c3de4f4e-de5e-4093-8872-58470d398d5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n Zuidema" initials="JZ" lastIdx="1" clrIdx="0">
    <p:extLst>
      <p:ext uri="{19B8F6BF-5375-455C-9EA6-DF929625EA0E}">
        <p15:presenceInfo xmlns:p15="http://schemas.microsoft.com/office/powerpoint/2012/main" userId="S::jzuidema@ekwadraat.com::9f58124a-c3c3-4a81-9c39-2c46574687b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BE7F"/>
    <a:srgbClr val="9F3425"/>
    <a:srgbClr val="006990"/>
    <a:srgbClr val="6E95C4"/>
    <a:srgbClr val="BDE5CB"/>
    <a:srgbClr val="5DBD2D"/>
    <a:srgbClr val="00CCFF"/>
    <a:srgbClr val="94C11E"/>
    <a:srgbClr val="2338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7AC6B2-86AB-44B1-B17E-9B9A914BCC0D}" v="8" dt="2023-03-03T12:02:57.9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71" autoAdjust="0"/>
    <p:restoredTop sz="94660"/>
  </p:normalViewPr>
  <p:slideViewPr>
    <p:cSldViewPr snapToGrid="0">
      <p:cViewPr>
        <p:scale>
          <a:sx n="105" d="100"/>
          <a:sy n="105" d="100"/>
        </p:scale>
        <p:origin x="78" y="78"/>
      </p:cViewPr>
      <p:guideLst/>
    </p:cSldViewPr>
  </p:slideViewPr>
  <p:notesTextViewPr>
    <p:cViewPr>
      <p:scale>
        <a:sx n="3" d="2"/>
        <a:sy n="3" d="2"/>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Kolom1</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1F1A-4F9A-9038-B993221E774F}"/>
              </c:ext>
            </c:extLst>
          </c:dPt>
          <c:dPt>
            <c:idx val="1"/>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1F1A-4F9A-9038-B993221E774F}"/>
              </c:ext>
            </c:extLst>
          </c:dPt>
          <c:dPt>
            <c:idx val="2"/>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1F1A-4F9A-9038-B993221E774F}"/>
              </c:ext>
            </c:extLst>
          </c:dPt>
          <c:dPt>
            <c:idx val="3"/>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1F1A-4F9A-9038-B993221E774F}"/>
              </c:ext>
            </c:extLst>
          </c:dPt>
          <c:dPt>
            <c:idx val="4"/>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1F1A-4F9A-9038-B993221E774F}"/>
              </c:ext>
            </c:extLst>
          </c:dPt>
          <c:dLbls>
            <c:dLbl>
              <c:idx val="0"/>
              <c:layout>
                <c:manualLayout>
                  <c:x val="0.15578005310726373"/>
                  <c:y val="-2.6779237466412198E-8"/>
                </c:manualLayout>
              </c:layout>
              <c:tx>
                <c:rich>
                  <a:bodyPr rot="0" spcFirstLastPara="1" vertOverflow="ellipsis" vert="horz" wrap="square" lIns="38100" tIns="19050" rIns="38100" bIns="19050" anchor="ctr" anchorCtr="0">
                    <a:spAutoFit/>
                  </a:bodyPr>
                  <a:lstStyle/>
                  <a:p>
                    <a:pPr algn="l">
                      <a:defRPr sz="1400" b="0" i="0" u="none" strike="noStrike" kern="1200" spc="0" baseline="0">
                        <a:solidFill>
                          <a:schemeClr val="bg2">
                            <a:lumMod val="50000"/>
                          </a:schemeClr>
                        </a:solidFill>
                        <a:latin typeface="+mn-lt"/>
                        <a:ea typeface="+mn-ea"/>
                        <a:cs typeface="+mn-cs"/>
                      </a:defRPr>
                    </a:pPr>
                    <a:fld id="{D8A23D6A-B5A7-480B-AD0D-312019263D94}" type="CATEGORYNAME">
                      <a:rPr lang="en-US" sz="2000" b="1">
                        <a:solidFill>
                          <a:srgbClr val="5DBE7F"/>
                        </a:solidFill>
                        <a:latin typeface="Century Gothic" panose="020B0502020202020204" pitchFamily="34" charset="0"/>
                      </a:rPr>
                      <a:pPr algn="l">
                        <a:defRPr sz="1400" b="0">
                          <a:solidFill>
                            <a:schemeClr val="bg2">
                              <a:lumMod val="50000"/>
                            </a:schemeClr>
                          </a:solidFill>
                        </a:defRPr>
                      </a:pPr>
                      <a:t>[CATEGORIENAAM]</a:t>
                    </a:fld>
                    <a:endParaRPr lang="nl-NL"/>
                  </a:p>
                </c:rich>
              </c:tx>
              <c:spPr>
                <a:noFill/>
                <a:ln>
                  <a:noFill/>
                </a:ln>
                <a:effectLst/>
              </c:spPr>
              <c:txPr>
                <a:bodyPr rot="0" spcFirstLastPara="1" vertOverflow="ellipsis" vert="horz" wrap="square" lIns="38100" tIns="19050" rIns="38100" bIns="19050" anchor="ctr" anchorCtr="0">
                  <a:spAutoFit/>
                </a:bodyPr>
                <a:lstStyle/>
                <a:p>
                  <a:pPr algn="l">
                    <a:defRPr sz="1400" b="0" i="0" u="none" strike="noStrike" kern="1200" spc="0" baseline="0">
                      <a:solidFill>
                        <a:schemeClr val="bg2">
                          <a:lumMod val="50000"/>
                        </a:schemeClr>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48390850344491781"/>
                      <c:h val="9.4535122698197485E-2"/>
                    </c:manualLayout>
                  </c15:layout>
                  <c15:dlblFieldTable/>
                  <c15:showDataLabelsRange val="0"/>
                </c:ext>
                <c:ext xmlns:c16="http://schemas.microsoft.com/office/drawing/2014/chart" uri="{C3380CC4-5D6E-409C-BE32-E72D297353CC}">
                  <c16:uniqueId val="{00000001-1F1A-4F9A-9038-B993221E774F}"/>
                </c:ext>
              </c:extLst>
            </c:dLbl>
            <c:dLbl>
              <c:idx val="1"/>
              <c:layout>
                <c:manualLayout>
                  <c:x val="3.1666125160949653E-2"/>
                  <c:y val="0.10708056099697615"/>
                </c:manualLayout>
              </c:layout>
              <c:tx>
                <c:rich>
                  <a:bodyPr rot="0" spcFirstLastPara="1" vertOverflow="ellipsis" vert="horz" wrap="square" lIns="38100" tIns="19050" rIns="38100" bIns="19050" anchor="ctr" anchorCtr="0">
                    <a:noAutofit/>
                  </a:bodyPr>
                  <a:lstStyle/>
                  <a:p>
                    <a:pPr algn="l">
                      <a:defRPr sz="1400" b="0" i="0" u="none" strike="noStrike" kern="1200" spc="0" baseline="0">
                        <a:solidFill>
                          <a:schemeClr val="bg2">
                            <a:lumMod val="50000"/>
                          </a:schemeClr>
                        </a:solidFill>
                        <a:latin typeface="+mn-lt"/>
                        <a:ea typeface="+mn-ea"/>
                        <a:cs typeface="+mn-cs"/>
                      </a:defRPr>
                    </a:pPr>
                    <a:fld id="{1848A9E8-A04D-4531-9E6F-CC2196F76EB2}" type="CATEGORYNAME">
                      <a:rPr lang="en-US" sz="2000" b="1">
                        <a:solidFill>
                          <a:srgbClr val="5DBE7F"/>
                        </a:solidFill>
                        <a:latin typeface="Century Gothic" panose="020B0502020202020204" pitchFamily="34" charset="0"/>
                      </a:rPr>
                      <a:pPr algn="l">
                        <a:defRPr sz="1400" b="0">
                          <a:solidFill>
                            <a:schemeClr val="bg2">
                              <a:lumMod val="50000"/>
                            </a:schemeClr>
                          </a:solidFill>
                        </a:defRPr>
                      </a:pPr>
                      <a:t>[CATEGORIENAAM]</a:t>
                    </a:fld>
                    <a:endParaRPr lang="nl-NL"/>
                  </a:p>
                </c:rich>
              </c:tx>
              <c:spPr>
                <a:noFill/>
                <a:ln>
                  <a:noFill/>
                </a:ln>
                <a:effectLst/>
              </c:spPr>
              <c:txPr>
                <a:bodyPr rot="0" spcFirstLastPara="1" vertOverflow="ellipsis" vert="horz" wrap="square" lIns="38100" tIns="19050" rIns="38100" bIns="19050" anchor="ctr" anchorCtr="0">
                  <a:noAutofit/>
                </a:bodyPr>
                <a:lstStyle/>
                <a:p>
                  <a:pPr algn="l">
                    <a:defRPr sz="1400" b="0" i="0" u="none" strike="noStrike" kern="1200" spc="0" baseline="0">
                      <a:solidFill>
                        <a:schemeClr val="bg2">
                          <a:lumMod val="50000"/>
                        </a:schemeClr>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7981294137315244"/>
                      <c:h val="0.17744509968170241"/>
                    </c:manualLayout>
                  </c15:layout>
                  <c15:dlblFieldTable/>
                  <c15:showDataLabelsRange val="0"/>
                </c:ext>
                <c:ext xmlns:c16="http://schemas.microsoft.com/office/drawing/2014/chart" uri="{C3380CC4-5D6E-409C-BE32-E72D297353CC}">
                  <c16:uniqueId val="{00000003-1F1A-4F9A-9038-B993221E774F}"/>
                </c:ext>
              </c:extLst>
            </c:dLbl>
            <c:dLbl>
              <c:idx val="2"/>
              <c:layout>
                <c:manualLayout>
                  <c:x val="-1.4533677745465457E-3"/>
                  <c:y val="-2.8500304588079908E-2"/>
                </c:manualLayout>
              </c:layout>
              <c:tx>
                <c:rich>
                  <a:bodyPr rot="0" spcFirstLastPara="1" vertOverflow="ellipsis" vert="horz" wrap="square" lIns="38100" tIns="19050" rIns="38100" bIns="19050" anchor="ctr" anchorCtr="0">
                    <a:spAutoFit/>
                  </a:bodyPr>
                  <a:lstStyle/>
                  <a:p>
                    <a:pPr algn="l">
                      <a:defRPr sz="1400" b="0" i="0" u="none" strike="noStrike" kern="1200" spc="0" baseline="0">
                        <a:solidFill>
                          <a:schemeClr val="bg2">
                            <a:lumMod val="50000"/>
                          </a:schemeClr>
                        </a:solidFill>
                        <a:latin typeface="+mn-lt"/>
                        <a:ea typeface="+mn-ea"/>
                        <a:cs typeface="+mn-cs"/>
                      </a:defRPr>
                    </a:pPr>
                    <a:r>
                      <a:rPr lang="en-US" sz="2000" b="1" dirty="0">
                        <a:solidFill>
                          <a:srgbClr val="5DBE7F"/>
                        </a:solidFill>
                        <a:latin typeface="Century Gothic" panose="020B0502020202020204" pitchFamily="34" charset="0"/>
                      </a:rPr>
                      <a:t>3</a:t>
                    </a:r>
                    <a:r>
                      <a:rPr lang="en-US" sz="2000" b="1" baseline="0" dirty="0">
                        <a:solidFill>
                          <a:srgbClr val="5DBE7F"/>
                        </a:solidFill>
                        <a:latin typeface="Century Gothic" panose="020B0502020202020204" pitchFamily="34" charset="0"/>
                      </a:rPr>
                      <a:t> – Huis </a:t>
                    </a:r>
                    <a:r>
                      <a:rPr lang="en-US" sz="2000" b="1" baseline="0" dirty="0" err="1">
                        <a:solidFill>
                          <a:srgbClr val="5DBE7F"/>
                        </a:solidFill>
                        <a:latin typeface="Century Gothic" panose="020B0502020202020204" pitchFamily="34" charset="0"/>
                      </a:rPr>
                      <a:t>isoleren</a:t>
                    </a:r>
                    <a:endParaRPr lang="en-US" sz="2000" b="1" dirty="0">
                      <a:solidFill>
                        <a:srgbClr val="5DBE7F"/>
                      </a:solidFill>
                      <a:latin typeface="Century Gothic" panose="020B0502020202020204" pitchFamily="34" charset="0"/>
                    </a:endParaRPr>
                  </a:p>
                </c:rich>
              </c:tx>
              <c:spPr>
                <a:noFill/>
                <a:ln>
                  <a:noFill/>
                </a:ln>
                <a:effectLst/>
              </c:spPr>
              <c:txPr>
                <a:bodyPr rot="0" spcFirstLastPara="1" vertOverflow="ellipsis" vert="horz" wrap="square" lIns="38100" tIns="19050" rIns="38100" bIns="19050" anchor="ctr" anchorCtr="0">
                  <a:spAutoFit/>
                </a:bodyPr>
                <a:lstStyle/>
                <a:p>
                  <a:pPr algn="l">
                    <a:defRPr sz="1400" b="0" i="0" u="none" strike="noStrike" kern="1200" spc="0" baseline="0">
                      <a:solidFill>
                        <a:schemeClr val="bg2">
                          <a:lumMod val="50000"/>
                        </a:schemeClr>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8225513422379833"/>
                      <c:h val="0.1348582594372322"/>
                    </c:manualLayout>
                  </c15:layout>
                  <c15:showDataLabelsRange val="0"/>
                </c:ext>
                <c:ext xmlns:c16="http://schemas.microsoft.com/office/drawing/2014/chart" uri="{C3380CC4-5D6E-409C-BE32-E72D297353CC}">
                  <c16:uniqueId val="{00000005-1F1A-4F9A-9038-B993221E774F}"/>
                </c:ext>
              </c:extLst>
            </c:dLbl>
            <c:dLbl>
              <c:idx val="3"/>
              <c:layout>
                <c:manualLayout>
                  <c:x val="3.5998819406908758E-2"/>
                  <c:y val="-0.10899438603162748"/>
                </c:manualLayout>
              </c:layout>
              <c:tx>
                <c:rich>
                  <a:bodyPr rot="0" spcFirstLastPara="1" vertOverflow="ellipsis" vert="horz" wrap="square" lIns="38100" tIns="19050" rIns="38100" bIns="19050" anchor="ctr" anchorCtr="0">
                    <a:noAutofit/>
                  </a:bodyPr>
                  <a:lstStyle/>
                  <a:p>
                    <a:pPr algn="l">
                      <a:defRPr sz="1400" b="0" i="0" u="none" strike="noStrike" kern="1200" spc="0" baseline="0">
                        <a:solidFill>
                          <a:schemeClr val="bg2">
                            <a:lumMod val="50000"/>
                          </a:schemeClr>
                        </a:solidFill>
                        <a:latin typeface="+mn-lt"/>
                        <a:ea typeface="+mn-ea"/>
                        <a:cs typeface="+mn-cs"/>
                      </a:defRPr>
                    </a:pPr>
                    <a:r>
                      <a:rPr lang="en-US" sz="2000" b="1" dirty="0">
                        <a:solidFill>
                          <a:srgbClr val="5DBE7F"/>
                        </a:solidFill>
                        <a:latin typeface="Century Gothic" panose="020B0502020202020204" pitchFamily="34" charset="0"/>
                      </a:rPr>
                      <a:t>4</a:t>
                    </a:r>
                    <a:r>
                      <a:rPr lang="en-US" sz="2000" b="1" baseline="0" dirty="0">
                        <a:solidFill>
                          <a:srgbClr val="5DBE7F"/>
                        </a:solidFill>
                        <a:latin typeface="Century Gothic" panose="020B0502020202020204" pitchFamily="34" charset="0"/>
                      </a:rPr>
                      <a:t> – Duurzaam </a:t>
                    </a:r>
                    <a:r>
                      <a:rPr lang="en-US" sz="2000" b="1" baseline="0" dirty="0" err="1">
                        <a:solidFill>
                          <a:srgbClr val="5DBE7F"/>
                        </a:solidFill>
                        <a:latin typeface="Century Gothic" panose="020B0502020202020204" pitchFamily="34" charset="0"/>
                      </a:rPr>
                      <a:t>verwarmen</a:t>
                    </a:r>
                    <a:endParaRPr lang="en-US" sz="2000" b="1" dirty="0">
                      <a:solidFill>
                        <a:srgbClr val="5DBE7F"/>
                      </a:solidFill>
                      <a:latin typeface="Century Gothic" panose="020B0502020202020204" pitchFamily="34" charset="0"/>
                    </a:endParaRPr>
                  </a:p>
                </c:rich>
              </c:tx>
              <c:spPr>
                <a:noFill/>
                <a:ln>
                  <a:noFill/>
                </a:ln>
                <a:effectLst/>
              </c:spPr>
              <c:txPr>
                <a:bodyPr rot="0" spcFirstLastPara="1" vertOverflow="ellipsis" vert="horz" wrap="square" lIns="38100" tIns="19050" rIns="38100" bIns="19050" anchor="ctr" anchorCtr="0">
                  <a:noAutofit/>
                </a:bodyPr>
                <a:lstStyle/>
                <a:p>
                  <a:pPr algn="l">
                    <a:defRPr sz="1400" b="0" i="0" u="none" strike="noStrike" kern="1200" spc="0" baseline="0">
                      <a:solidFill>
                        <a:schemeClr val="bg2">
                          <a:lumMod val="50000"/>
                        </a:schemeClr>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5853149407858966"/>
                      <c:h val="0.18775276991790255"/>
                    </c:manualLayout>
                  </c15:layout>
                  <c15:showDataLabelsRange val="0"/>
                </c:ext>
                <c:ext xmlns:c16="http://schemas.microsoft.com/office/drawing/2014/chart" uri="{C3380CC4-5D6E-409C-BE32-E72D297353CC}">
                  <c16:uniqueId val="{00000007-1F1A-4F9A-9038-B993221E774F}"/>
                </c:ext>
              </c:extLst>
            </c:dLbl>
            <c:dLbl>
              <c:idx val="4"/>
              <c:layout>
                <c:manualLayout>
                  <c:x val="1.9422965099145904E-2"/>
                  <c:y val="2.709569043568948E-2"/>
                </c:manualLayout>
              </c:layout>
              <c:tx>
                <c:rich>
                  <a:bodyPr rot="0" spcFirstLastPara="1" vertOverflow="ellipsis" vert="horz" wrap="square" lIns="38100" tIns="19050" rIns="38100" bIns="19050" anchor="ctr" anchorCtr="0">
                    <a:spAutoFit/>
                  </a:bodyPr>
                  <a:lstStyle/>
                  <a:p>
                    <a:pPr algn="l">
                      <a:defRPr sz="1400" b="0" i="0" u="none" strike="noStrike" kern="1200" spc="0" baseline="0">
                        <a:solidFill>
                          <a:schemeClr val="bg2">
                            <a:lumMod val="50000"/>
                          </a:schemeClr>
                        </a:solidFill>
                        <a:latin typeface="+mn-lt"/>
                        <a:ea typeface="+mn-ea"/>
                        <a:cs typeface="+mn-cs"/>
                      </a:defRPr>
                    </a:pPr>
                    <a:fld id="{2344B933-882E-481F-8E96-770C2D892417}" type="CATEGORYNAME">
                      <a:rPr lang="en-US" sz="2000" b="1">
                        <a:solidFill>
                          <a:srgbClr val="5DBE7F"/>
                        </a:solidFill>
                        <a:latin typeface="Century Gothic" panose="020B0502020202020204" pitchFamily="34" charset="0"/>
                      </a:rPr>
                      <a:pPr algn="l">
                        <a:defRPr sz="1400" b="0">
                          <a:solidFill>
                            <a:schemeClr val="bg2">
                              <a:lumMod val="50000"/>
                            </a:schemeClr>
                          </a:solidFill>
                        </a:defRPr>
                      </a:pPr>
                      <a:t>[CATEGORIENAAM]</a:t>
                    </a:fld>
                    <a:endParaRPr lang="nl-NL"/>
                  </a:p>
                </c:rich>
              </c:tx>
              <c:spPr>
                <a:noFill/>
                <a:ln>
                  <a:noFill/>
                </a:ln>
                <a:effectLst/>
              </c:spPr>
              <c:txPr>
                <a:bodyPr rot="0" spcFirstLastPara="1" vertOverflow="ellipsis" vert="horz" wrap="square" lIns="38100" tIns="19050" rIns="38100" bIns="19050" anchor="ctr" anchorCtr="0">
                  <a:spAutoFit/>
                </a:bodyPr>
                <a:lstStyle/>
                <a:p>
                  <a:pPr algn="l">
                    <a:defRPr sz="1400" b="0" i="0" u="none" strike="noStrike" kern="1200" spc="0" baseline="0">
                      <a:solidFill>
                        <a:schemeClr val="bg2">
                          <a:lumMod val="50000"/>
                        </a:schemeClr>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38862810527969788"/>
                      <c:h val="0.1348582594372322"/>
                    </c:manualLayout>
                  </c15:layout>
                  <c15:dlblFieldTable/>
                  <c15:showDataLabelsRange val="0"/>
                </c:ext>
                <c:ext xmlns:c16="http://schemas.microsoft.com/office/drawing/2014/chart" uri="{C3380CC4-5D6E-409C-BE32-E72D297353CC}">
                  <c16:uniqueId val="{00000009-1F1A-4F9A-9038-B993221E774F}"/>
                </c:ext>
              </c:extLst>
            </c:dLbl>
            <c:spPr>
              <a:noFill/>
              <a:ln>
                <a:noFill/>
              </a:ln>
              <a:effectLst/>
            </c:spPr>
            <c:txPr>
              <a:bodyPr rot="0" spcFirstLastPara="1" vertOverflow="ellipsis" vert="horz" wrap="square" lIns="38100" tIns="19050" rIns="38100" bIns="19050" anchor="ctr" anchorCtr="0">
                <a:spAutoFit/>
              </a:bodyPr>
              <a:lstStyle/>
              <a:p>
                <a:pPr algn="l">
                  <a:defRPr sz="1400" b="0" i="0" u="none" strike="noStrike" kern="1200" spc="0" baseline="0">
                    <a:solidFill>
                      <a:schemeClr val="bg2">
                        <a:lumMod val="50000"/>
                      </a:schemeClr>
                    </a:solidFill>
                    <a:latin typeface="+mn-lt"/>
                    <a:ea typeface="+mn-ea"/>
                    <a:cs typeface="+mn-cs"/>
                  </a:defRPr>
                </a:pPr>
                <a:endParaRPr lang="nl-NL"/>
              </a:p>
            </c:txPr>
            <c:dLblPos val="outEnd"/>
            <c:showLegendKey val="0"/>
            <c:showVal val="0"/>
            <c:showCatName val="1"/>
            <c:showSerName val="0"/>
            <c:showPercent val="0"/>
            <c:showBubbleSize val="0"/>
            <c:showLeaderLines val="0"/>
            <c:extLst>
              <c:ext xmlns:c15="http://schemas.microsoft.com/office/drawing/2012/chart" uri="{CE6537A1-D6FC-4f65-9D91-7224C49458BB}"/>
            </c:extLst>
          </c:dLbls>
          <c:cat>
            <c:strRef>
              <c:f>Blad1!$A$2:$A$6</c:f>
              <c:strCache>
                <c:ptCount val="5"/>
                <c:pt idx="0">
                  <c:v>1 - Beter handelen</c:v>
                </c:pt>
                <c:pt idx="1">
                  <c:v>2 - Direct besparen</c:v>
                </c:pt>
                <c:pt idx="2">
                  <c:v>3 - Goed isoleren</c:v>
                </c:pt>
                <c:pt idx="3">
                  <c:v>4 - Anders verwarmen</c:v>
                </c:pt>
                <c:pt idx="4">
                  <c:v>5 - Zelf / samen opwekken</c:v>
                </c:pt>
              </c:strCache>
            </c:strRef>
          </c:cat>
          <c:val>
            <c:numRef>
              <c:f>Blad1!$B$2:$B$6</c:f>
              <c:numCache>
                <c:formatCode>General</c:formatCode>
                <c:ptCount val="5"/>
                <c:pt idx="0">
                  <c:v>5</c:v>
                </c:pt>
                <c:pt idx="1">
                  <c:v>10</c:v>
                </c:pt>
                <c:pt idx="2">
                  <c:v>35</c:v>
                </c:pt>
                <c:pt idx="3">
                  <c:v>35</c:v>
                </c:pt>
                <c:pt idx="4">
                  <c:v>15</c:v>
                </c:pt>
              </c:numCache>
            </c:numRef>
          </c:val>
          <c:extLst>
            <c:ext xmlns:c16="http://schemas.microsoft.com/office/drawing/2014/chart" uri="{C3380CC4-5D6E-409C-BE32-E72D297353CC}">
              <c16:uniqueId val="{0000000A-1F1A-4F9A-9038-B993221E774F}"/>
            </c:ext>
          </c:extLst>
        </c:ser>
        <c:dLbls>
          <c:dLblPos val="outEnd"/>
          <c:showLegendKey val="0"/>
          <c:showVal val="0"/>
          <c:showCatName val="1"/>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0.49708</cdr:x>
      <cdr:y>0.12084</cdr:y>
    </cdr:from>
    <cdr:to>
      <cdr:x>0.57308</cdr:x>
      <cdr:y>0.25409</cdr:y>
    </cdr:to>
    <cdr:sp macro="" textlink="">
      <cdr:nvSpPr>
        <cdr:cNvPr id="2" name="Tekstvak 1">
          <a:extLst xmlns:a="http://schemas.openxmlformats.org/drawingml/2006/main">
            <a:ext uri="{FF2B5EF4-FFF2-40B4-BE49-F238E27FC236}">
              <a16:creationId xmlns:a16="http://schemas.microsoft.com/office/drawing/2014/main" id="{86395BCF-2EC9-C60E-52C7-55C45204A19D}"/>
            </a:ext>
          </a:extLst>
        </cdr:cNvPr>
        <cdr:cNvSpPr txBox="1"/>
      </cdr:nvSpPr>
      <cdr:spPr>
        <a:xfrm xmlns:a="http://schemas.openxmlformats.org/drawingml/2006/main">
          <a:off x="4343517" y="592341"/>
          <a:ext cx="664029" cy="6531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nl-NL" sz="2000" b="1" dirty="0">
              <a:solidFill>
                <a:schemeClr val="bg1"/>
              </a:solidFill>
              <a:latin typeface="Century Gothic" panose="020B0502020202020204" pitchFamily="34" charset="0"/>
            </a:rPr>
            <a:t>5%</a:t>
          </a:r>
        </a:p>
      </cdr:txBody>
    </cdr:sp>
  </cdr:relSizeAnchor>
  <cdr:relSizeAnchor xmlns:cdr="http://schemas.openxmlformats.org/drawingml/2006/chartDrawing">
    <cdr:from>
      <cdr:x>0.59668</cdr:x>
      <cdr:y>0.58364</cdr:y>
    </cdr:from>
    <cdr:to>
      <cdr:x>0.71479</cdr:x>
      <cdr:y>0.71689</cdr:y>
    </cdr:to>
    <cdr:sp macro="" textlink="">
      <cdr:nvSpPr>
        <cdr:cNvPr id="3" name="Tekstvak 1">
          <a:extLst xmlns:a="http://schemas.openxmlformats.org/drawingml/2006/main">
            <a:ext uri="{FF2B5EF4-FFF2-40B4-BE49-F238E27FC236}">
              <a16:creationId xmlns:a16="http://schemas.microsoft.com/office/drawing/2014/main" id="{50804A12-316D-BEC3-B400-877271418E81}"/>
            </a:ext>
          </a:extLst>
        </cdr:cNvPr>
        <cdr:cNvSpPr txBox="1"/>
      </cdr:nvSpPr>
      <cdr:spPr>
        <a:xfrm xmlns:a="http://schemas.openxmlformats.org/drawingml/2006/main">
          <a:off x="5213755" y="2860835"/>
          <a:ext cx="1032061" cy="653142"/>
        </a:xfrm>
        <a:prstGeom xmlns:a="http://schemas.openxmlformats.org/drawingml/2006/main" prst="rect">
          <a:avLst/>
        </a:prstGeom>
      </cdr:spPr>
      <cdr:txBody>
        <a:bodyPr xmlns:a="http://schemas.openxmlformats.org/drawingml/2006/main" wrap="square" rtlCol="0"/>
        <a:lstStyle xmlns:a="http://schemas.openxmlformats.org/drawingml/2006/main">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nl-NL" sz="2000" b="1" dirty="0">
              <a:solidFill>
                <a:schemeClr val="bg1"/>
              </a:solidFill>
              <a:latin typeface="Century Gothic" panose="020B0502020202020204" pitchFamily="34" charset="0"/>
            </a:rPr>
            <a:t>35%</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3F76CF-FD67-464B-BC3B-520FC2B00AD3}" type="datetimeFigureOut">
              <a:rPr lang="nl-NL" smtClean="0"/>
              <a:t>7-3-2023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832312-4024-479D-B3AC-84E62DBD0290}" type="slidenum">
              <a:rPr lang="nl-NL" smtClean="0"/>
              <a:t>‹nr.›</a:t>
            </a:fld>
            <a:endParaRPr lang="nl-NL"/>
          </a:p>
        </p:txBody>
      </p:sp>
    </p:spTree>
    <p:extLst>
      <p:ext uri="{BB962C8B-B14F-4D97-AF65-F5344CB8AC3E}">
        <p14:creationId xmlns:p14="http://schemas.microsoft.com/office/powerpoint/2010/main" val="1962170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B9E9B3-458D-40AB-AE6A-50EC378F08D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2766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F8FEBA-1ADE-4819-81EF-BD0A37F9EEB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045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B9E9B3-458D-40AB-AE6A-50EC378F08D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8236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3" name="Ondertitel 2"/>
          <p:cNvSpPr>
            <a:spLocks noGrp="1"/>
          </p:cNvSpPr>
          <p:nvPr>
            <p:ph type="subTitle" idx="1" hasCustomPrompt="1"/>
          </p:nvPr>
        </p:nvSpPr>
        <p:spPr>
          <a:xfrm>
            <a:off x="1001486" y="2875122"/>
            <a:ext cx="9144000" cy="1655762"/>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Communicatie werkgroep</a:t>
            </a:r>
            <a:endParaRPr lang="de-DE" dirty="0"/>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07.03.2023</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pic>
        <p:nvPicPr>
          <p:cNvPr id="7" name="Afbeelding 6">
            <a:extLst>
              <a:ext uri="{FF2B5EF4-FFF2-40B4-BE49-F238E27FC236}">
                <a16:creationId xmlns:a16="http://schemas.microsoft.com/office/drawing/2014/main" id="{EB4D9541-D16C-437D-410A-5F3765714F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592" y="506889"/>
            <a:ext cx="6439288" cy="2368233"/>
          </a:xfrm>
          <a:prstGeom prst="rect">
            <a:avLst/>
          </a:prstGeom>
        </p:spPr>
      </p:pic>
      <p:pic>
        <p:nvPicPr>
          <p:cNvPr id="12" name="Afbeelding 11">
            <a:extLst>
              <a:ext uri="{FF2B5EF4-FFF2-40B4-BE49-F238E27FC236}">
                <a16:creationId xmlns:a16="http://schemas.microsoft.com/office/drawing/2014/main" id="{0562A9CC-6530-7378-C2C3-D43B388EE2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03187" y="3028432"/>
            <a:ext cx="5414409" cy="5414409"/>
          </a:xfrm>
          <a:prstGeom prst="rect">
            <a:avLst/>
          </a:prstGeom>
        </p:spPr>
      </p:pic>
    </p:spTree>
    <p:extLst>
      <p:ext uri="{BB962C8B-B14F-4D97-AF65-F5344CB8AC3E}">
        <p14:creationId xmlns:p14="http://schemas.microsoft.com/office/powerpoint/2010/main" val="3156502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07.03.2023</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080720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de-D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07.03.2023</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368741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lvl1pPr>
          </a:lstStyle>
          <a:p>
            <a:r>
              <a:rPr lang="nl-NL"/>
              <a:t>Klik om stijl te bewerken</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Tree>
    <p:extLst>
      <p:ext uri="{BB962C8B-B14F-4D97-AF65-F5344CB8AC3E}">
        <p14:creationId xmlns:p14="http://schemas.microsoft.com/office/powerpoint/2010/main" val="997464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8"/>
            <a:ext cx="10515600" cy="1325563"/>
          </a:xfrm>
          <a:prstGeom prst="rect">
            <a:avLst/>
          </a:prstGeom>
        </p:spPr>
        <p:txBody>
          <a:bodyPr/>
          <a:lstStyle/>
          <a:p>
            <a:r>
              <a:rPr lang="nl-NL"/>
              <a:t>Klik om stijl te bewerken</a:t>
            </a:r>
            <a:endParaRPr lang="en-US"/>
          </a:p>
        </p:txBody>
      </p:sp>
      <p:sp>
        <p:nvSpPr>
          <p:cNvPr id="3" name="Content Placeholder 2"/>
          <p:cNvSpPr>
            <a:spLocks noGrp="1"/>
          </p:cNvSpPr>
          <p:nvPr>
            <p:ph idx="1"/>
          </p:nvPr>
        </p:nvSpPr>
        <p:spPr>
          <a:xfrm>
            <a:off x="838201" y="1825625"/>
            <a:ext cx="10515600"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Footer Placeholder 4"/>
          <p:cNvSpPr>
            <a:spLocks noGrp="1"/>
          </p:cNvSpPr>
          <p:nvPr>
            <p:ph type="ftr" sz="quarter" idx="11"/>
          </p:nvPr>
        </p:nvSpPr>
        <p:spPr>
          <a:xfrm>
            <a:off x="8217656" y="6345089"/>
            <a:ext cx="3753266" cy="365125"/>
          </a:xfrm>
          <a:prstGeom prst="rect">
            <a:avLst/>
          </a:prstGeom>
          <a:effectLst/>
        </p:spPr>
        <p:txBody>
          <a:bodyPr/>
          <a:lstStyle/>
          <a:p>
            <a:r>
              <a:rPr lang="nl-NL"/>
              <a:t>Projectplan Aardgasvrij Schiermonnikoog</a:t>
            </a:r>
          </a:p>
        </p:txBody>
      </p:sp>
      <p:sp>
        <p:nvSpPr>
          <p:cNvPr id="6" name="Slide Number Placeholder 5"/>
          <p:cNvSpPr>
            <a:spLocks noGrp="1"/>
          </p:cNvSpPr>
          <p:nvPr>
            <p:ph type="sldNum" sz="quarter" idx="12"/>
          </p:nvPr>
        </p:nvSpPr>
        <p:spPr>
          <a:xfrm>
            <a:off x="6661195" y="6345089"/>
            <a:ext cx="1556460" cy="365125"/>
          </a:xfrm>
          <a:prstGeom prst="rect">
            <a:avLst/>
          </a:prstGeom>
          <a:effectLst/>
        </p:spPr>
        <p:txBody>
          <a:bodyPr/>
          <a:lstStyle/>
          <a:p>
            <a:fld id="{A2D23369-CEB8-4E4C-8F50-1C8FCF0B2C70}" type="slidenum">
              <a:rPr lang="nl-NL" smtClean="0"/>
              <a:t>‹nr.›</a:t>
            </a:fld>
            <a:endParaRPr lang="nl-NL"/>
          </a:p>
        </p:txBody>
      </p:sp>
    </p:spTree>
    <p:extLst>
      <p:ext uri="{BB962C8B-B14F-4D97-AF65-F5344CB8AC3E}">
        <p14:creationId xmlns:p14="http://schemas.microsoft.com/office/powerpoint/2010/main" val="4271739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1">
                <a:solidFill>
                  <a:srgbClr val="5DBE7F"/>
                </a:solidFill>
                <a:latin typeface="Avenir Heavy" panose="020B0703020203020204" pitchFamily="34" charset="0"/>
                <a:cs typeface="Aharoni" panose="02010803020104030203" pitchFamily="2" charset="-79"/>
              </a:defRPr>
            </a:lvl1pPr>
          </a:lstStyle>
          <a:p>
            <a:r>
              <a:rPr lang="nl-NL" dirty="0"/>
              <a:t>Klik om de stijl te bewerken</a:t>
            </a:r>
            <a:endParaRPr lang="de-DE" dirty="0"/>
          </a:p>
        </p:txBody>
      </p:sp>
      <p:sp>
        <p:nvSpPr>
          <p:cNvPr id="3" name="Tijdelijke aanduiding voor inhoud 2"/>
          <p:cNvSpPr>
            <a:spLocks noGrp="1"/>
          </p:cNvSpPr>
          <p:nvPr>
            <p:ph idx="1"/>
          </p:nvPr>
        </p:nvSpPr>
        <p:spPr/>
        <p:txBody>
          <a:bodyPr/>
          <a:lstStyle>
            <a:lvl1pPr>
              <a:defRPr>
                <a:latin typeface="Avenir Next Condensed Medium" panose="020B0606020202020204" pitchFamily="34" charset="0"/>
                <a:cs typeface="Aharoni" panose="02010803020104030203" pitchFamily="2" charset="-79"/>
              </a:defRPr>
            </a:lvl1pPr>
            <a:lvl2pPr>
              <a:defRPr>
                <a:latin typeface="Avenir Next Condensed Medium" panose="020B0606020202020204" pitchFamily="34" charset="0"/>
                <a:cs typeface="Aharoni" panose="02010803020104030203" pitchFamily="2" charset="-79"/>
              </a:defRPr>
            </a:lvl2pPr>
            <a:lvl3pPr>
              <a:defRPr>
                <a:latin typeface="Avenir Next Condensed Medium" panose="020B0606020202020204" pitchFamily="34" charset="0"/>
                <a:cs typeface="Aharoni" panose="02010803020104030203" pitchFamily="2" charset="-79"/>
              </a:defRPr>
            </a:lvl3pPr>
            <a:lvl4pPr>
              <a:defRPr>
                <a:latin typeface="Avenir Next Condensed Medium" panose="020B0606020202020204" pitchFamily="34" charset="0"/>
                <a:cs typeface="Aharoni" panose="02010803020104030203" pitchFamily="2" charset="-79"/>
              </a:defRPr>
            </a:lvl4pPr>
            <a:lvl5pPr>
              <a:defRPr>
                <a:latin typeface="Avenir Next Condensed Medium" panose="020B0606020202020204" pitchFamily="34" charset="0"/>
                <a:cs typeface="Aharoni" panose="02010803020104030203" pitchFamily="2" charset="-79"/>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de-DE" dirty="0"/>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07.03.2023</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pic>
        <p:nvPicPr>
          <p:cNvPr id="12" name="Afbeelding 11">
            <a:extLst>
              <a:ext uri="{FF2B5EF4-FFF2-40B4-BE49-F238E27FC236}">
                <a16:creationId xmlns:a16="http://schemas.microsoft.com/office/drawing/2014/main" id="{B3A62F98-2EA9-0C55-7F30-F4309960AC47}"/>
              </a:ext>
            </a:extLst>
          </p:cNvPr>
          <p:cNvPicPr>
            <a:picLocks noChangeAspect="1"/>
          </p:cNvPicPr>
          <p:nvPr userDrawn="1"/>
        </p:nvPicPr>
        <p:blipFill>
          <a:blip r:embed="rId2">
            <a:lum bright="70000" contrast="-70000"/>
            <a:extLst>
              <a:ext uri="{28A0092B-C50C-407E-A947-70E740481C1C}">
                <a14:useLocalDpi xmlns:a14="http://schemas.microsoft.com/office/drawing/2010/main" val="0"/>
              </a:ext>
            </a:extLst>
          </a:blip>
          <a:stretch>
            <a:fillRect/>
          </a:stretch>
        </p:blipFill>
        <p:spPr>
          <a:xfrm>
            <a:off x="8903187" y="3028432"/>
            <a:ext cx="5414409" cy="5414409"/>
          </a:xfrm>
          <a:prstGeom prst="rect">
            <a:avLst/>
          </a:prstGeom>
        </p:spPr>
      </p:pic>
    </p:spTree>
    <p:extLst>
      <p:ext uri="{BB962C8B-B14F-4D97-AF65-F5344CB8AC3E}">
        <p14:creationId xmlns:p14="http://schemas.microsoft.com/office/powerpoint/2010/main" val="3830359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de-D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07.03.2023</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000391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datum 4"/>
          <p:cNvSpPr>
            <a:spLocks noGrp="1"/>
          </p:cNvSpPr>
          <p:nvPr>
            <p:ph type="dt" sz="half" idx="10"/>
          </p:nvPr>
        </p:nvSpPr>
        <p:spPr/>
        <p:txBody>
          <a:bodyPr/>
          <a:lstStyle/>
          <a:p>
            <a:fld id="{CA953BDC-9EAE-49FE-9892-958C9F845175}" type="datetimeFigureOut">
              <a:rPr lang="de-DE" smtClean="0"/>
              <a:t>07.03.2023</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67545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de-D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7" name="Tijdelijke aanduiding voor datum 6"/>
          <p:cNvSpPr>
            <a:spLocks noGrp="1"/>
          </p:cNvSpPr>
          <p:nvPr>
            <p:ph type="dt" sz="half" idx="10"/>
          </p:nvPr>
        </p:nvSpPr>
        <p:spPr/>
        <p:txBody>
          <a:bodyPr/>
          <a:lstStyle/>
          <a:p>
            <a:fld id="{CA953BDC-9EAE-49FE-9892-958C9F845175}" type="datetimeFigureOut">
              <a:rPr lang="de-DE" smtClean="0"/>
              <a:t>07.03.2023</a:t>
            </a:fld>
            <a:endParaRPr lang="de-DE"/>
          </a:p>
        </p:txBody>
      </p:sp>
      <p:sp>
        <p:nvSpPr>
          <p:cNvPr id="8" name="Tijdelijke aanduiding voor voettekst 7"/>
          <p:cNvSpPr>
            <a:spLocks noGrp="1"/>
          </p:cNvSpPr>
          <p:nvPr>
            <p:ph type="ftr" sz="quarter" idx="11"/>
          </p:nvPr>
        </p:nvSpPr>
        <p:spPr/>
        <p:txBody>
          <a:bodyPr/>
          <a:lstStyle/>
          <a:p>
            <a:endParaRPr lang="de-DE"/>
          </a:p>
        </p:txBody>
      </p:sp>
      <p:sp>
        <p:nvSpPr>
          <p:cNvPr id="9" name="Tijdelijke aanduiding voor dianummer 8"/>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106655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datum 2"/>
          <p:cNvSpPr>
            <a:spLocks noGrp="1"/>
          </p:cNvSpPr>
          <p:nvPr>
            <p:ph type="dt" sz="half" idx="10"/>
          </p:nvPr>
        </p:nvSpPr>
        <p:spPr/>
        <p:txBody>
          <a:bodyPr/>
          <a:lstStyle/>
          <a:p>
            <a:fld id="{CA953BDC-9EAE-49FE-9892-958C9F845175}" type="datetimeFigureOut">
              <a:rPr lang="de-DE" smtClean="0"/>
              <a:t>07.03.2023</a:t>
            </a:fld>
            <a:endParaRPr lang="de-DE"/>
          </a:p>
        </p:txBody>
      </p:sp>
      <p:sp>
        <p:nvSpPr>
          <p:cNvPr id="4" name="Tijdelijke aanduiding voor voettekst 3"/>
          <p:cNvSpPr>
            <a:spLocks noGrp="1"/>
          </p:cNvSpPr>
          <p:nvPr>
            <p:ph type="ftr" sz="quarter" idx="11"/>
          </p:nvPr>
        </p:nvSpPr>
        <p:spPr/>
        <p:txBody>
          <a:bodyPr/>
          <a:lstStyle/>
          <a:p>
            <a:endParaRPr lang="de-DE"/>
          </a:p>
        </p:txBody>
      </p:sp>
      <p:sp>
        <p:nvSpPr>
          <p:cNvPr id="5" name="Tijdelijke aanduiding voor dianummer 4"/>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250385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A953BDC-9EAE-49FE-9892-958C9F845175}" type="datetimeFigureOut">
              <a:rPr lang="de-DE" smtClean="0"/>
              <a:t>07.03.2023</a:t>
            </a:fld>
            <a:endParaRPr lang="de-DE"/>
          </a:p>
        </p:txBody>
      </p:sp>
      <p:sp>
        <p:nvSpPr>
          <p:cNvPr id="3" name="Tijdelijke aanduiding voor voettekst 2"/>
          <p:cNvSpPr>
            <a:spLocks noGrp="1"/>
          </p:cNvSpPr>
          <p:nvPr>
            <p:ph type="ftr" sz="quarter" idx="11"/>
          </p:nvPr>
        </p:nvSpPr>
        <p:spPr/>
        <p:txBody>
          <a:bodyPr/>
          <a:lstStyle/>
          <a:p>
            <a:endParaRPr lang="de-DE"/>
          </a:p>
        </p:txBody>
      </p:sp>
      <p:sp>
        <p:nvSpPr>
          <p:cNvPr id="4" name="Tijdelijke aanduiding voor dianummer 3"/>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242257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07.03.2023</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374112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07.03.2023</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181631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de-D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53BDC-9EAE-49FE-9892-958C9F845175}" type="datetimeFigureOut">
              <a:rPr lang="de-DE" smtClean="0"/>
              <a:t>07.03.2023</a:t>
            </a:fld>
            <a:endParaRPr lang="de-D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420532579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8"/>
            <a:ext cx="10515600" cy="1325563"/>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Footer Placeholder 4"/>
          <p:cNvSpPr>
            <a:spLocks noGrp="1"/>
          </p:cNvSpPr>
          <p:nvPr>
            <p:ph type="ftr" sz="quarter" idx="3"/>
          </p:nvPr>
        </p:nvSpPr>
        <p:spPr>
          <a:xfrm>
            <a:off x="7051598" y="6345088"/>
            <a:ext cx="5023259" cy="365125"/>
          </a:xfrm>
          <a:prstGeom prst="rect">
            <a:avLst/>
          </a:prstGeom>
          <a:solidFill>
            <a:srgbClr val="5DBE7F"/>
          </a:solidFill>
          <a:effectLst/>
        </p:spPr>
        <p:txBody>
          <a:bodyPr vert="horz" lIns="91440" tIns="45720" rIns="91440" bIns="45720" rtlCol="0" anchor="ctr"/>
          <a:lstStyle>
            <a:lvl1pPr algn="ctr">
              <a:defRPr sz="1200">
                <a:solidFill>
                  <a:schemeClr val="bg1"/>
                </a:solidFill>
              </a:defRPr>
            </a:lvl1pPr>
          </a:lstStyle>
          <a:p>
            <a:r>
              <a:rPr lang="nl-NL"/>
              <a:t>                        Projectplan Aardgasvrij Schiermonnikoog</a:t>
            </a:r>
          </a:p>
        </p:txBody>
      </p:sp>
      <p:sp>
        <p:nvSpPr>
          <p:cNvPr id="6" name="Slide Number Placeholder 5"/>
          <p:cNvSpPr>
            <a:spLocks noGrp="1"/>
          </p:cNvSpPr>
          <p:nvPr>
            <p:ph type="sldNum" sz="quarter" idx="4"/>
          </p:nvPr>
        </p:nvSpPr>
        <p:spPr>
          <a:xfrm>
            <a:off x="7051597" y="6345089"/>
            <a:ext cx="1025604" cy="365125"/>
          </a:xfrm>
          <a:prstGeom prst="rect">
            <a:avLst/>
          </a:prstGeom>
          <a:solidFill>
            <a:srgbClr val="5DBE7F"/>
          </a:solidFill>
          <a:ln>
            <a:noFill/>
          </a:ln>
          <a:effectLst/>
        </p:spPr>
        <p:txBody>
          <a:bodyPr vert="horz" lIns="91440" tIns="45720" rIns="91440" bIns="45720" rtlCol="0" anchor="ctr"/>
          <a:lstStyle>
            <a:lvl1pPr algn="r">
              <a:defRPr sz="1200">
                <a:solidFill>
                  <a:schemeClr val="bg1"/>
                </a:solidFill>
              </a:defRPr>
            </a:lvl1pPr>
          </a:lstStyle>
          <a:p>
            <a:endParaRPr lang="nl-NL"/>
          </a:p>
        </p:txBody>
      </p:sp>
    </p:spTree>
    <p:extLst>
      <p:ext uri="{BB962C8B-B14F-4D97-AF65-F5344CB8AC3E}">
        <p14:creationId xmlns:p14="http://schemas.microsoft.com/office/powerpoint/2010/main" val="628536372"/>
      </p:ext>
    </p:extLst>
  </p:cSld>
  <p:clrMap bg1="lt1" tx1="dk1" bg2="lt2" tx2="dk2" accent1="accent1" accent2="accent2" accent3="accent3" accent4="accent4" accent5="accent5" accent6="accent6" hlink="hlink" folHlink="folHlink"/>
  <p:sldLayoutIdLst>
    <p:sldLayoutId id="2147483704" r:id="rId1"/>
    <p:sldLayoutId id="2147483705"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24.svg"/><Relationship Id="rId3" Type="http://schemas.openxmlformats.org/officeDocument/2006/relationships/image" Target="../media/image27.svg"/><Relationship Id="rId7" Type="http://schemas.openxmlformats.org/officeDocument/2006/relationships/image" Target="../media/image31.svg"/><Relationship Id="rId12"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36.png"/></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zetmop60.n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4.sv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CB26875A-2E0F-2A55-D93B-20A53F59A3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1289" y="5652645"/>
            <a:ext cx="3175067" cy="1167721"/>
          </a:xfrm>
          <a:prstGeom prst="rect">
            <a:avLst/>
          </a:prstGeom>
        </p:spPr>
      </p:pic>
      <p:sp>
        <p:nvSpPr>
          <p:cNvPr id="2" name="Titel 1">
            <a:extLst>
              <a:ext uri="{FF2B5EF4-FFF2-40B4-BE49-F238E27FC236}">
                <a16:creationId xmlns:a16="http://schemas.microsoft.com/office/drawing/2014/main" id="{BC9E8D1D-F6B7-9EDB-5047-09AED39A186E}"/>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69D108E-1938-7984-ED3A-A7EBBE107C51}"/>
              </a:ext>
            </a:extLst>
          </p:cNvPr>
          <p:cNvSpPr>
            <a:spLocks noGrp="1"/>
          </p:cNvSpPr>
          <p:nvPr>
            <p:ph type="subTitle" idx="1"/>
          </p:nvPr>
        </p:nvSpPr>
        <p:spPr>
          <a:xfrm>
            <a:off x="293371" y="5950005"/>
            <a:ext cx="5153026" cy="671457"/>
          </a:xfrm>
        </p:spPr>
        <p:txBody>
          <a:bodyPr>
            <a:normAutofit fontScale="92500" lnSpcReduction="20000"/>
          </a:bodyPr>
          <a:lstStyle/>
          <a:p>
            <a:pPr algn="l"/>
            <a:r>
              <a:rPr lang="nl-NL" sz="2000" dirty="0">
                <a:latin typeface="Century Gothic" panose="020B0502020202020204" pitchFamily="34" charset="0"/>
              </a:rPr>
              <a:t>Bijeenkomst Nieuw Dokkum</a:t>
            </a:r>
          </a:p>
          <a:p>
            <a:pPr algn="l"/>
            <a:r>
              <a:rPr lang="nl-NL" sz="2000" dirty="0">
                <a:latin typeface="Century Gothic" panose="020B0502020202020204" pitchFamily="34" charset="0"/>
              </a:rPr>
              <a:t>9 februari 2023</a:t>
            </a:r>
          </a:p>
        </p:txBody>
      </p:sp>
      <p:pic>
        <p:nvPicPr>
          <p:cNvPr id="5" name="Afbeelding 4" descr="Afbeelding met buiten, lucht, natuur, kust&#10;&#10;Automatisch gegenereerde beschrijving">
            <a:extLst>
              <a:ext uri="{FF2B5EF4-FFF2-40B4-BE49-F238E27FC236}">
                <a16:creationId xmlns:a16="http://schemas.microsoft.com/office/drawing/2014/main" id="{2F564C6B-5D11-FE6E-08BB-BADA95E0ABF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0"/>
            <a:ext cx="12192000" cy="5499100"/>
          </a:xfrm>
          <a:prstGeom prst="rect">
            <a:avLst/>
          </a:prstGeom>
        </p:spPr>
      </p:pic>
      <p:sp>
        <p:nvSpPr>
          <p:cNvPr id="18" name="Rechthoek 17">
            <a:extLst>
              <a:ext uri="{FF2B5EF4-FFF2-40B4-BE49-F238E27FC236}">
                <a16:creationId xmlns:a16="http://schemas.microsoft.com/office/drawing/2014/main" id="{A6546B77-B6A8-D1ED-5E9E-309BB62907B7}"/>
              </a:ext>
            </a:extLst>
          </p:cNvPr>
          <p:cNvSpPr/>
          <p:nvPr/>
        </p:nvSpPr>
        <p:spPr>
          <a:xfrm rot="10800000">
            <a:off x="-3" y="5258832"/>
            <a:ext cx="12192003" cy="256023"/>
          </a:xfrm>
          <a:prstGeom prst="rect">
            <a:avLst/>
          </a:prstGeom>
          <a:solidFill>
            <a:srgbClr val="5DBE7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nl-NL" sz="1801">
              <a:solidFill>
                <a:prstClr val="white"/>
              </a:solidFill>
              <a:latin typeface="Calibri" panose="020F0502020204030204"/>
            </a:endParaRPr>
          </a:p>
        </p:txBody>
      </p:sp>
      <p:sp>
        <p:nvSpPr>
          <p:cNvPr id="19" name="Rechthoek 18">
            <a:extLst>
              <a:ext uri="{FF2B5EF4-FFF2-40B4-BE49-F238E27FC236}">
                <a16:creationId xmlns:a16="http://schemas.microsoft.com/office/drawing/2014/main" id="{E2F91C7B-A3AC-A26C-878C-6E535675045F}"/>
              </a:ext>
            </a:extLst>
          </p:cNvPr>
          <p:cNvSpPr/>
          <p:nvPr/>
        </p:nvSpPr>
        <p:spPr>
          <a:xfrm rot="10800000">
            <a:off x="0" y="5598517"/>
            <a:ext cx="11049000" cy="71672"/>
          </a:xfrm>
          <a:prstGeom prst="rect">
            <a:avLst/>
          </a:prstGeom>
          <a:solidFill>
            <a:srgbClr val="5DBE7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nl-NL" sz="1801">
              <a:solidFill>
                <a:prstClr val="white"/>
              </a:solidFill>
              <a:latin typeface="Calibri" panose="020F0502020204030204"/>
            </a:endParaRPr>
          </a:p>
        </p:txBody>
      </p:sp>
      <p:sp>
        <p:nvSpPr>
          <p:cNvPr id="4" name="Ondertitel 2">
            <a:extLst>
              <a:ext uri="{FF2B5EF4-FFF2-40B4-BE49-F238E27FC236}">
                <a16:creationId xmlns:a16="http://schemas.microsoft.com/office/drawing/2014/main" id="{FC82D6FB-42F2-AAAF-D6D9-1390F9337448}"/>
              </a:ext>
            </a:extLst>
          </p:cNvPr>
          <p:cNvSpPr txBox="1">
            <a:spLocks/>
          </p:cNvSpPr>
          <p:nvPr/>
        </p:nvSpPr>
        <p:spPr>
          <a:xfrm>
            <a:off x="293370" y="4126313"/>
            <a:ext cx="6692646" cy="67145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4000" b="1" dirty="0">
                <a:solidFill>
                  <a:schemeClr val="bg1"/>
                </a:solidFill>
                <a:latin typeface="Century Gothic" panose="020B0502020202020204" pitchFamily="34" charset="0"/>
              </a:rPr>
              <a:t>Presentatie en verslag</a:t>
            </a:r>
          </a:p>
        </p:txBody>
      </p:sp>
    </p:spTree>
    <p:extLst>
      <p:ext uri="{BB962C8B-B14F-4D97-AF65-F5344CB8AC3E}">
        <p14:creationId xmlns:p14="http://schemas.microsoft.com/office/powerpoint/2010/main" val="4006023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3DF1EABC-F9E3-FF48-DA07-661E189A5E9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2445"/>
          <a:stretch/>
        </p:blipFill>
        <p:spPr>
          <a:xfrm>
            <a:off x="3940628" y="0"/>
            <a:ext cx="8588830" cy="6871864"/>
          </a:xfrm>
        </p:spPr>
      </p:pic>
      <p:sp>
        <p:nvSpPr>
          <p:cNvPr id="7" name="Titel 1">
            <a:extLst>
              <a:ext uri="{FF2B5EF4-FFF2-40B4-BE49-F238E27FC236}">
                <a16:creationId xmlns:a16="http://schemas.microsoft.com/office/drawing/2014/main" id="{4F04AD86-F485-D928-1755-EB0C8A05238B}"/>
              </a:ext>
            </a:extLst>
          </p:cNvPr>
          <p:cNvSpPr txBox="1">
            <a:spLocks/>
          </p:cNvSpPr>
          <p:nvPr/>
        </p:nvSpPr>
        <p:spPr>
          <a:xfrm>
            <a:off x="384048" y="365125"/>
            <a:ext cx="11430000" cy="7546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5DBE7F"/>
                </a:solidFill>
                <a:latin typeface="Avenir Heavy" panose="020B0703020203020204" pitchFamily="34" charset="0"/>
                <a:ea typeface="+mj-ea"/>
                <a:cs typeface="Aharoni" panose="02010803020104030203" pitchFamily="2" charset="-79"/>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200" b="1" i="0" u="none" strike="noStrike" kern="1200" cap="none" spc="0" normalizeH="0" baseline="0" noProof="0" dirty="0">
                <a:ln>
                  <a:noFill/>
                </a:ln>
                <a:solidFill>
                  <a:srgbClr val="5DBE7F"/>
                </a:solidFill>
                <a:effectLst/>
                <a:uLnTx/>
                <a:uFillTx/>
                <a:latin typeface="Century Gothic" panose="020B0502020202020204" pitchFamily="34" charset="0"/>
                <a:ea typeface="+mj-ea"/>
                <a:cs typeface="Aharoni" panose="02010803020104030203" pitchFamily="2" charset="-79"/>
              </a:rPr>
              <a:t>Warmtegebied</a:t>
            </a:r>
          </a:p>
        </p:txBody>
      </p:sp>
      <p:sp>
        <p:nvSpPr>
          <p:cNvPr id="9" name="Tekstvak 8">
            <a:extLst>
              <a:ext uri="{FF2B5EF4-FFF2-40B4-BE49-F238E27FC236}">
                <a16:creationId xmlns:a16="http://schemas.microsoft.com/office/drawing/2014/main" id="{44E06099-A87E-9395-AF87-7868C67C0002}"/>
              </a:ext>
            </a:extLst>
          </p:cNvPr>
          <p:cNvSpPr txBox="1"/>
          <p:nvPr/>
        </p:nvSpPr>
        <p:spPr>
          <a:xfrm>
            <a:off x="381000" y="1888015"/>
            <a:ext cx="3352713" cy="440120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5DBE7F"/>
              </a:buClr>
              <a:buSzTx/>
              <a:buFont typeface="Arial" panose="020B0604020202020204" pitchFamily="34" charset="0"/>
              <a:buChar char="•"/>
              <a:tabLst/>
              <a:defRPr/>
            </a:pPr>
            <a:r>
              <a:rPr lang="nl-NL" sz="2800" dirty="0">
                <a:solidFill>
                  <a:prstClr val="black"/>
                </a:solidFill>
                <a:latin typeface="Century Gothic" panose="020B0502020202020204" pitchFamily="34" charset="0"/>
              </a:rPr>
              <a:t>Voorstel: grens iets aanpassen</a:t>
            </a:r>
            <a:r>
              <a:rPr kumimoji="0" lang="nl-NL" sz="28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p>
          <a:p>
            <a:pPr marR="0" lvl="0" algn="l" defTabSz="914400" rtl="0" eaLnBrk="1" fontAlgn="auto" latinLnBrk="0" hangingPunct="1">
              <a:lnSpc>
                <a:spcPct val="100000"/>
              </a:lnSpc>
              <a:spcBef>
                <a:spcPts val="0"/>
              </a:spcBef>
              <a:spcAft>
                <a:spcPts val="0"/>
              </a:spcAft>
              <a:buClr>
                <a:srgbClr val="5DBE7F"/>
              </a:buClr>
              <a:buSzTx/>
              <a:tabLst/>
              <a:defRPr/>
            </a:pPr>
            <a:endParaRPr kumimoji="0" lang="nl-NL" sz="28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
                <a:srgbClr val="5DBE7F"/>
              </a:buClr>
              <a:buSzTx/>
              <a:buFont typeface="Arial" panose="020B0604020202020204" pitchFamily="34" charset="0"/>
              <a:buChar char="•"/>
              <a:tabLst/>
              <a:defRPr/>
            </a:pPr>
            <a:r>
              <a:rPr lang="nl-NL" sz="2800" dirty="0">
                <a:solidFill>
                  <a:prstClr val="black"/>
                </a:solidFill>
                <a:latin typeface="Century Gothic" panose="020B0502020202020204" pitchFamily="34" charset="0"/>
              </a:rPr>
              <a:t>Want: logischer.</a:t>
            </a:r>
          </a:p>
          <a:p>
            <a:pPr marL="285750" marR="0" lvl="0" indent="-285750" algn="l" defTabSz="914400" rtl="0" eaLnBrk="1" fontAlgn="auto" latinLnBrk="0" hangingPunct="1">
              <a:lnSpc>
                <a:spcPct val="100000"/>
              </a:lnSpc>
              <a:spcBef>
                <a:spcPts val="0"/>
              </a:spcBef>
              <a:spcAft>
                <a:spcPts val="0"/>
              </a:spcAft>
              <a:buClr>
                <a:srgbClr val="5DBE7F"/>
              </a:buClr>
              <a:buSzTx/>
              <a:buFont typeface="Arial" panose="020B0604020202020204" pitchFamily="34" charset="0"/>
              <a:buChar char="•"/>
              <a:tabLst/>
              <a:defRPr/>
            </a:pPr>
            <a:endParaRPr kumimoji="0" lang="nl-NL" sz="28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
                <a:srgbClr val="5DBE7F"/>
              </a:buClr>
              <a:buSzTx/>
              <a:buFont typeface="Arial" panose="020B0604020202020204" pitchFamily="34" charset="0"/>
              <a:buChar char="•"/>
              <a:tabLst/>
              <a:defRPr/>
            </a:pPr>
            <a:r>
              <a:rPr lang="nl-NL" sz="2800" dirty="0">
                <a:solidFill>
                  <a:prstClr val="black"/>
                </a:solidFill>
                <a:latin typeface="Century Gothic" panose="020B0502020202020204" pitchFamily="34" charset="0"/>
              </a:rPr>
              <a:t>Woningen en gebouwen buiten het gebied onder voorwaarden. </a:t>
            </a:r>
            <a:endParaRPr kumimoji="0" lang="nl-NL" sz="28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0" name="Titel 1">
            <a:extLst>
              <a:ext uri="{FF2B5EF4-FFF2-40B4-BE49-F238E27FC236}">
                <a16:creationId xmlns:a16="http://schemas.microsoft.com/office/drawing/2014/main" id="{F4493399-F680-89C8-AAC7-0B5AC1D5916A}"/>
              </a:ext>
            </a:extLst>
          </p:cNvPr>
          <p:cNvSpPr txBox="1">
            <a:spLocks/>
          </p:cNvSpPr>
          <p:nvPr/>
        </p:nvSpPr>
        <p:spPr>
          <a:xfrm>
            <a:off x="381000" y="810797"/>
            <a:ext cx="11430000" cy="7546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5DBE7F"/>
                </a:solidFill>
                <a:latin typeface="Avenir Heavy" panose="020B0703020203020204" pitchFamily="34" charset="0"/>
                <a:ea typeface="+mj-ea"/>
                <a:cs typeface="Aharoni" panose="02010803020104030203" pitchFamily="2" charset="-79"/>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200" b="1" i="0" u="none" strike="noStrike" kern="1200" cap="none" spc="0" normalizeH="0" baseline="0" noProof="0" dirty="0">
                <a:ln>
                  <a:noFill/>
                </a:ln>
                <a:solidFill>
                  <a:srgbClr val="5DBE7F"/>
                </a:solidFill>
                <a:effectLst/>
                <a:uLnTx/>
                <a:uFillTx/>
                <a:latin typeface="Century Gothic" panose="020B0502020202020204" pitchFamily="34" charset="0"/>
                <a:ea typeface="+mj-ea"/>
                <a:cs typeface="Aharoni" panose="02010803020104030203" pitchFamily="2" charset="-79"/>
              </a:rPr>
              <a:t>Nieuw-Dokkum</a:t>
            </a:r>
          </a:p>
        </p:txBody>
      </p:sp>
      <p:sp>
        <p:nvSpPr>
          <p:cNvPr id="16" name="Rechthoek 15">
            <a:extLst>
              <a:ext uri="{FF2B5EF4-FFF2-40B4-BE49-F238E27FC236}">
                <a16:creationId xmlns:a16="http://schemas.microsoft.com/office/drawing/2014/main" id="{5ABECC13-1450-0446-D2C2-9C8C3EB6C304}"/>
              </a:ext>
            </a:extLst>
          </p:cNvPr>
          <p:cNvSpPr/>
          <p:nvPr/>
        </p:nvSpPr>
        <p:spPr>
          <a:xfrm rot="20816171">
            <a:off x="6976154" y="2907644"/>
            <a:ext cx="247857" cy="970453"/>
          </a:xfrm>
          <a:prstGeom prst="rect">
            <a:avLst/>
          </a:prstGeom>
          <a:solidFill>
            <a:srgbClr val="5DB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CF4A2397-ED51-65FA-C34E-EE51AF600F99}"/>
              </a:ext>
            </a:extLst>
          </p:cNvPr>
          <p:cNvSpPr/>
          <p:nvPr/>
        </p:nvSpPr>
        <p:spPr>
          <a:xfrm rot="20835239">
            <a:off x="6835880" y="3883965"/>
            <a:ext cx="558786" cy="713230"/>
          </a:xfrm>
          <a:prstGeom prst="rect">
            <a:avLst/>
          </a:prstGeom>
          <a:solidFill>
            <a:srgbClr val="5DB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a:extLst>
              <a:ext uri="{FF2B5EF4-FFF2-40B4-BE49-F238E27FC236}">
                <a16:creationId xmlns:a16="http://schemas.microsoft.com/office/drawing/2014/main" id="{7CF998DE-B732-9CDC-F9CC-E6FBE1C1D035}"/>
              </a:ext>
            </a:extLst>
          </p:cNvPr>
          <p:cNvSpPr/>
          <p:nvPr/>
        </p:nvSpPr>
        <p:spPr>
          <a:xfrm rot="20817238">
            <a:off x="6631049" y="4598700"/>
            <a:ext cx="940391" cy="1010678"/>
          </a:xfrm>
          <a:prstGeom prst="rect">
            <a:avLst/>
          </a:prstGeom>
          <a:solidFill>
            <a:srgbClr val="5DB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Parallellogram 19">
            <a:extLst>
              <a:ext uri="{FF2B5EF4-FFF2-40B4-BE49-F238E27FC236}">
                <a16:creationId xmlns:a16="http://schemas.microsoft.com/office/drawing/2014/main" id="{ECE8C2DE-9751-097F-4EAD-045CE0A68BF6}"/>
              </a:ext>
            </a:extLst>
          </p:cNvPr>
          <p:cNvSpPr/>
          <p:nvPr/>
        </p:nvSpPr>
        <p:spPr>
          <a:xfrm>
            <a:off x="6353092" y="5406886"/>
            <a:ext cx="1320284" cy="1383527"/>
          </a:xfrm>
          <a:prstGeom prst="parallelogram">
            <a:avLst/>
          </a:prstGeom>
          <a:solidFill>
            <a:srgbClr val="5DB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a:extLst>
              <a:ext uri="{FF2B5EF4-FFF2-40B4-BE49-F238E27FC236}">
                <a16:creationId xmlns:a16="http://schemas.microsoft.com/office/drawing/2014/main" id="{F2D630BC-C940-AD2E-5D5F-F5F63C29DF21}"/>
              </a:ext>
            </a:extLst>
          </p:cNvPr>
          <p:cNvSpPr/>
          <p:nvPr/>
        </p:nvSpPr>
        <p:spPr>
          <a:xfrm>
            <a:off x="5772647" y="6130456"/>
            <a:ext cx="930303" cy="659958"/>
          </a:xfrm>
          <a:prstGeom prst="rect">
            <a:avLst/>
          </a:prstGeom>
          <a:solidFill>
            <a:srgbClr val="5DB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Tekstvak 21">
            <a:extLst>
              <a:ext uri="{FF2B5EF4-FFF2-40B4-BE49-F238E27FC236}">
                <a16:creationId xmlns:a16="http://schemas.microsoft.com/office/drawing/2014/main" id="{638F708F-F4CB-D4D1-A2B3-6AF64689B588}"/>
              </a:ext>
            </a:extLst>
          </p:cNvPr>
          <p:cNvSpPr txBox="1"/>
          <p:nvPr/>
        </p:nvSpPr>
        <p:spPr>
          <a:xfrm>
            <a:off x="6690461" y="4961214"/>
            <a:ext cx="930303" cy="1015663"/>
          </a:xfrm>
          <a:prstGeom prst="rect">
            <a:avLst/>
          </a:prstGeom>
          <a:noFill/>
        </p:spPr>
        <p:txBody>
          <a:bodyPr wrap="square" rtlCol="0">
            <a:spAutoFit/>
          </a:bodyPr>
          <a:lstStyle/>
          <a:p>
            <a:pPr algn="ctr"/>
            <a:r>
              <a:rPr lang="nl-NL" sz="6000" b="1" dirty="0">
                <a:solidFill>
                  <a:schemeClr val="bg1"/>
                </a:solidFill>
                <a:latin typeface="Century Gothic" panose="020B0502020202020204" pitchFamily="34" charset="0"/>
              </a:rPr>
              <a:t>+</a:t>
            </a:r>
          </a:p>
        </p:txBody>
      </p:sp>
      <p:pic>
        <p:nvPicPr>
          <p:cNvPr id="24" name="Graphic 23" descr="Lijn met pijl: Curve in wijzerzin met effen opvulling">
            <a:extLst>
              <a:ext uri="{FF2B5EF4-FFF2-40B4-BE49-F238E27FC236}">
                <a16:creationId xmlns:a16="http://schemas.microsoft.com/office/drawing/2014/main" id="{720D99AD-A108-E1D2-DC6A-40B287033B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9192263">
            <a:off x="3597608" y="1304243"/>
            <a:ext cx="2915066" cy="2915066"/>
          </a:xfrm>
          <a:prstGeom prst="rect">
            <a:avLst/>
          </a:prstGeom>
        </p:spPr>
      </p:pic>
    </p:spTree>
    <p:extLst>
      <p:ext uri="{BB962C8B-B14F-4D97-AF65-F5344CB8AC3E}">
        <p14:creationId xmlns:p14="http://schemas.microsoft.com/office/powerpoint/2010/main" val="90267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animBg="1"/>
      <p:bldP spid="17" grpId="0" animBg="1"/>
      <p:bldP spid="18" grpId="0" animBg="1"/>
      <p:bldP spid="20" grpId="0" animBg="1"/>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kstvak 11">
            <a:extLst>
              <a:ext uri="{FF2B5EF4-FFF2-40B4-BE49-F238E27FC236}">
                <a16:creationId xmlns:a16="http://schemas.microsoft.com/office/drawing/2014/main" id="{98CD1A16-0D4F-A1E5-4A54-968035F9B0FB}"/>
              </a:ext>
            </a:extLst>
          </p:cNvPr>
          <p:cNvSpPr txBox="1"/>
          <p:nvPr/>
        </p:nvSpPr>
        <p:spPr>
          <a:xfrm>
            <a:off x="3224452" y="4477183"/>
            <a:ext cx="3665809" cy="615553"/>
          </a:xfrm>
          <a:prstGeom prst="rect">
            <a:avLst/>
          </a:prstGeom>
          <a:noFill/>
          <a:ln>
            <a:noFill/>
          </a:ln>
        </p:spPr>
        <p:txBody>
          <a:bodyPr wrap="square" rtlCol="0">
            <a:spAutoFit/>
          </a:bodyPr>
          <a:lstStyle/>
          <a:p>
            <a:pPr marR="0" lvl="0" algn="ctr" defTabSz="914400" rtl="0" eaLnBrk="1" fontAlgn="auto" latinLnBrk="0" hangingPunct="1">
              <a:lnSpc>
                <a:spcPct val="100000"/>
              </a:lnSpc>
              <a:spcBef>
                <a:spcPts val="0"/>
              </a:spcBef>
              <a:spcAft>
                <a:spcPts val="0"/>
              </a:spcAft>
              <a:buClr>
                <a:srgbClr val="5DBE7F"/>
              </a:buClr>
              <a:buSzTx/>
              <a:tabLst/>
              <a:defRPr/>
            </a:pPr>
            <a:r>
              <a:rPr lang="nl-NL" sz="2000" b="1" dirty="0">
                <a:solidFill>
                  <a:srgbClr val="006990"/>
                </a:solidFill>
                <a:latin typeface="Century Gothic" panose="020B0502020202020204" pitchFamily="34" charset="0"/>
              </a:rPr>
              <a:t>warmtepomp</a:t>
            </a:r>
          </a:p>
          <a:p>
            <a:pPr marR="0" lvl="0" algn="ctr" defTabSz="914400" rtl="0" eaLnBrk="1" fontAlgn="auto" latinLnBrk="0" hangingPunct="1">
              <a:lnSpc>
                <a:spcPct val="100000"/>
              </a:lnSpc>
              <a:spcBef>
                <a:spcPts val="0"/>
              </a:spcBef>
              <a:spcAft>
                <a:spcPts val="0"/>
              </a:spcAft>
              <a:buClr>
                <a:srgbClr val="5DBE7F"/>
              </a:buClr>
              <a:buSzTx/>
              <a:tabLst/>
              <a:defRPr/>
            </a:pPr>
            <a:r>
              <a:rPr lang="nl-NL" sz="1400" b="1" dirty="0">
                <a:solidFill>
                  <a:srgbClr val="006990"/>
                </a:solidFill>
                <a:latin typeface="Century Gothic" panose="020B0502020202020204" pitchFamily="34" charset="0"/>
              </a:rPr>
              <a:t>(in/bij nieuw leer-onderwijscentrum)</a:t>
            </a:r>
            <a:endParaRPr kumimoji="0" lang="nl-NL" sz="2000" b="0" i="0" u="none" strike="noStrike" kern="1200" cap="none" spc="0" normalizeH="0" baseline="0" noProof="0" dirty="0">
              <a:ln>
                <a:noFill/>
              </a:ln>
              <a:solidFill>
                <a:srgbClr val="006990"/>
              </a:solidFill>
              <a:effectLst/>
              <a:uLnTx/>
              <a:uFillTx/>
              <a:latin typeface="Century Gothic" panose="020B0502020202020204" pitchFamily="34" charset="0"/>
              <a:ea typeface="+mn-ea"/>
              <a:cs typeface="+mn-cs"/>
            </a:endParaRPr>
          </a:p>
        </p:txBody>
      </p:sp>
      <p:sp>
        <p:nvSpPr>
          <p:cNvPr id="5" name="Titel 1">
            <a:extLst>
              <a:ext uri="{FF2B5EF4-FFF2-40B4-BE49-F238E27FC236}">
                <a16:creationId xmlns:a16="http://schemas.microsoft.com/office/drawing/2014/main" id="{5CFD940C-4BD7-C6B0-0293-0CA26164561F}"/>
              </a:ext>
            </a:extLst>
          </p:cNvPr>
          <p:cNvSpPr txBox="1">
            <a:spLocks/>
          </p:cNvSpPr>
          <p:nvPr/>
        </p:nvSpPr>
        <p:spPr>
          <a:xfrm>
            <a:off x="384048" y="365125"/>
            <a:ext cx="11430000" cy="7546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5DBE7F"/>
                </a:solidFill>
                <a:latin typeface="Avenir Heavy" panose="020B0703020203020204" pitchFamily="34" charset="0"/>
                <a:ea typeface="+mj-ea"/>
                <a:cs typeface="Aharoni" panose="02010803020104030203" pitchFamily="2" charset="-79"/>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200" b="1" i="0" u="none" strike="noStrike" kern="1200" cap="none" spc="0" normalizeH="0" baseline="0" noProof="0" dirty="0">
                <a:ln>
                  <a:noFill/>
                </a:ln>
                <a:solidFill>
                  <a:srgbClr val="5DBE7F"/>
                </a:solidFill>
                <a:effectLst/>
                <a:uLnTx/>
                <a:uFillTx/>
                <a:latin typeface="Century Gothic" panose="020B0502020202020204" pitchFamily="34" charset="0"/>
                <a:ea typeface="+mj-ea"/>
                <a:cs typeface="Aharoni" panose="02010803020104030203" pitchFamily="2" charset="-79"/>
              </a:rPr>
              <a:t>Principe warmtenet Nieuw-Dokkum</a:t>
            </a:r>
          </a:p>
        </p:txBody>
      </p:sp>
      <p:pic>
        <p:nvPicPr>
          <p:cNvPr id="11" name="Graphic 10" descr="Huis met effen opvulling">
            <a:extLst>
              <a:ext uri="{FF2B5EF4-FFF2-40B4-BE49-F238E27FC236}">
                <a16:creationId xmlns:a16="http://schemas.microsoft.com/office/drawing/2014/main" id="{FC409CB2-DDA9-BB2C-9401-9E9FC7F220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9963" y="1626166"/>
            <a:ext cx="914400" cy="914400"/>
          </a:xfrm>
          <a:prstGeom prst="rect">
            <a:avLst/>
          </a:prstGeom>
        </p:spPr>
      </p:pic>
      <p:pic>
        <p:nvPicPr>
          <p:cNvPr id="13" name="Graphic 12" descr="Huis met effen opvulling">
            <a:extLst>
              <a:ext uri="{FF2B5EF4-FFF2-40B4-BE49-F238E27FC236}">
                <a16:creationId xmlns:a16="http://schemas.microsoft.com/office/drawing/2014/main" id="{F5C5D9BD-572E-074D-6EB2-41B92201AD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9963" y="2534533"/>
            <a:ext cx="914400" cy="914400"/>
          </a:xfrm>
          <a:prstGeom prst="rect">
            <a:avLst/>
          </a:prstGeom>
        </p:spPr>
      </p:pic>
      <p:pic>
        <p:nvPicPr>
          <p:cNvPr id="14" name="Graphic 13" descr="Huis met effen opvulling">
            <a:extLst>
              <a:ext uri="{FF2B5EF4-FFF2-40B4-BE49-F238E27FC236}">
                <a16:creationId xmlns:a16="http://schemas.microsoft.com/office/drawing/2014/main" id="{1E968CBD-5CCB-8635-E4DD-6E66F3DA37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8698" y="3377169"/>
            <a:ext cx="914400" cy="914400"/>
          </a:xfrm>
          <a:prstGeom prst="rect">
            <a:avLst/>
          </a:prstGeom>
        </p:spPr>
      </p:pic>
      <p:pic>
        <p:nvPicPr>
          <p:cNvPr id="15" name="Graphic 14" descr="Huis met effen opvulling">
            <a:extLst>
              <a:ext uri="{FF2B5EF4-FFF2-40B4-BE49-F238E27FC236}">
                <a16:creationId xmlns:a16="http://schemas.microsoft.com/office/drawing/2014/main" id="{8163F9E6-9BC0-96F8-687D-CF31788498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9963" y="4221948"/>
            <a:ext cx="914400" cy="914400"/>
          </a:xfrm>
          <a:prstGeom prst="rect">
            <a:avLst/>
          </a:prstGeom>
        </p:spPr>
      </p:pic>
      <p:pic>
        <p:nvPicPr>
          <p:cNvPr id="16" name="Graphic 15" descr="Huis met effen opvulling">
            <a:extLst>
              <a:ext uri="{FF2B5EF4-FFF2-40B4-BE49-F238E27FC236}">
                <a16:creationId xmlns:a16="http://schemas.microsoft.com/office/drawing/2014/main" id="{222C3400-5660-A593-25B8-75BBB2A886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9963" y="5080018"/>
            <a:ext cx="914400" cy="914400"/>
          </a:xfrm>
          <a:prstGeom prst="rect">
            <a:avLst/>
          </a:prstGeom>
        </p:spPr>
      </p:pic>
      <p:pic>
        <p:nvPicPr>
          <p:cNvPr id="18" name="Graphic 17" descr="Wolk met effen opvulling">
            <a:extLst>
              <a:ext uri="{FF2B5EF4-FFF2-40B4-BE49-F238E27FC236}">
                <a16:creationId xmlns:a16="http://schemas.microsoft.com/office/drawing/2014/main" id="{863E6BAE-9C58-CBAB-BC63-F9E160E828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16488" y="1831738"/>
            <a:ext cx="1056017" cy="1056017"/>
          </a:xfrm>
          <a:prstGeom prst="rect">
            <a:avLst/>
          </a:prstGeom>
        </p:spPr>
      </p:pic>
      <p:pic>
        <p:nvPicPr>
          <p:cNvPr id="20" name="Graphic 19" descr="Winderig met effen opvulling">
            <a:extLst>
              <a:ext uri="{FF2B5EF4-FFF2-40B4-BE49-F238E27FC236}">
                <a16:creationId xmlns:a16="http://schemas.microsoft.com/office/drawing/2014/main" id="{BA28CE8E-301B-E043-837E-6720CC21384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35546" y="1676529"/>
            <a:ext cx="654479" cy="654479"/>
          </a:xfrm>
          <a:prstGeom prst="rect">
            <a:avLst/>
          </a:prstGeom>
        </p:spPr>
      </p:pic>
      <p:pic>
        <p:nvPicPr>
          <p:cNvPr id="22" name="Graphic 21" descr="Zonnepanelen met effen opvulling">
            <a:extLst>
              <a:ext uri="{FF2B5EF4-FFF2-40B4-BE49-F238E27FC236}">
                <a16:creationId xmlns:a16="http://schemas.microsoft.com/office/drawing/2014/main" id="{EE44BA23-9B65-B13C-0D55-4361FD3349A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44109" y="4679148"/>
            <a:ext cx="914400" cy="914400"/>
          </a:xfrm>
          <a:prstGeom prst="rect">
            <a:avLst/>
          </a:prstGeom>
        </p:spPr>
      </p:pic>
      <p:pic>
        <p:nvPicPr>
          <p:cNvPr id="24" name="Graphic 23" descr="Windturbines met effen opvulling">
            <a:extLst>
              <a:ext uri="{FF2B5EF4-FFF2-40B4-BE49-F238E27FC236}">
                <a16:creationId xmlns:a16="http://schemas.microsoft.com/office/drawing/2014/main" id="{419EF36B-09DD-CFAC-B0D3-C91E51C4B44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544109" y="3275652"/>
            <a:ext cx="914400" cy="914400"/>
          </a:xfrm>
          <a:prstGeom prst="rect">
            <a:avLst/>
          </a:prstGeom>
        </p:spPr>
      </p:pic>
      <p:cxnSp>
        <p:nvCxnSpPr>
          <p:cNvPr id="38" name="Rechte verbindingslijn 37">
            <a:extLst>
              <a:ext uri="{FF2B5EF4-FFF2-40B4-BE49-F238E27FC236}">
                <a16:creationId xmlns:a16="http://schemas.microsoft.com/office/drawing/2014/main" id="{1848C545-B944-DAE9-C22A-64AA6A63F080}"/>
              </a:ext>
            </a:extLst>
          </p:cNvPr>
          <p:cNvCxnSpPr>
            <a:cxnSpLocks/>
          </p:cNvCxnSpPr>
          <p:nvPr/>
        </p:nvCxnSpPr>
        <p:spPr>
          <a:xfrm>
            <a:off x="3232298" y="2083366"/>
            <a:ext cx="0" cy="3541257"/>
          </a:xfrm>
          <a:prstGeom prst="line">
            <a:avLst/>
          </a:prstGeom>
          <a:ln w="38100">
            <a:solidFill>
              <a:srgbClr val="9F3425"/>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met pijl 41">
            <a:extLst>
              <a:ext uri="{FF2B5EF4-FFF2-40B4-BE49-F238E27FC236}">
                <a16:creationId xmlns:a16="http://schemas.microsoft.com/office/drawing/2014/main" id="{1BFD7BDF-633B-B47B-5F14-3CE9E53034D6}"/>
              </a:ext>
            </a:extLst>
          </p:cNvPr>
          <p:cNvCxnSpPr>
            <a:cxnSpLocks/>
          </p:cNvCxnSpPr>
          <p:nvPr/>
        </p:nvCxnSpPr>
        <p:spPr>
          <a:xfrm flipH="1">
            <a:off x="2211572" y="5624623"/>
            <a:ext cx="2855727" cy="0"/>
          </a:xfrm>
          <a:prstGeom prst="straightConnector1">
            <a:avLst/>
          </a:prstGeom>
          <a:ln w="38100">
            <a:solidFill>
              <a:srgbClr val="9F3425"/>
            </a:solidFill>
            <a:tailEnd type="triangle"/>
          </a:ln>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87583414-8894-1BD7-C38A-F4483368C649}"/>
              </a:ext>
            </a:extLst>
          </p:cNvPr>
          <p:cNvCxnSpPr>
            <a:cxnSpLocks/>
          </p:cNvCxnSpPr>
          <p:nvPr/>
        </p:nvCxnSpPr>
        <p:spPr>
          <a:xfrm flipH="1">
            <a:off x="5067299" y="5176401"/>
            <a:ext cx="1" cy="469541"/>
          </a:xfrm>
          <a:prstGeom prst="line">
            <a:avLst/>
          </a:prstGeom>
          <a:ln w="38100">
            <a:solidFill>
              <a:srgbClr val="9F3425"/>
            </a:solidFill>
          </a:ln>
        </p:spPr>
        <p:style>
          <a:lnRef idx="1">
            <a:schemeClr val="accent1"/>
          </a:lnRef>
          <a:fillRef idx="0">
            <a:schemeClr val="accent1"/>
          </a:fillRef>
          <a:effectRef idx="0">
            <a:schemeClr val="accent1"/>
          </a:effectRef>
          <a:fontRef idx="minor">
            <a:schemeClr val="tx1"/>
          </a:fontRef>
        </p:style>
      </p:cxnSp>
      <p:cxnSp>
        <p:nvCxnSpPr>
          <p:cNvPr id="49" name="Rechte verbindingslijn met pijl 48">
            <a:extLst>
              <a:ext uri="{FF2B5EF4-FFF2-40B4-BE49-F238E27FC236}">
                <a16:creationId xmlns:a16="http://schemas.microsoft.com/office/drawing/2014/main" id="{23B5464C-8674-2836-C6B4-45C270CD4300}"/>
              </a:ext>
            </a:extLst>
          </p:cNvPr>
          <p:cNvCxnSpPr/>
          <p:nvPr/>
        </p:nvCxnSpPr>
        <p:spPr>
          <a:xfrm flipH="1">
            <a:off x="2211572" y="4761551"/>
            <a:ext cx="1020726" cy="0"/>
          </a:xfrm>
          <a:prstGeom prst="straightConnector1">
            <a:avLst/>
          </a:prstGeom>
          <a:ln w="38100">
            <a:solidFill>
              <a:srgbClr val="9F3425"/>
            </a:solidFill>
            <a:tailEnd type="triangle"/>
          </a:ln>
        </p:spPr>
        <p:style>
          <a:lnRef idx="1">
            <a:schemeClr val="accent1"/>
          </a:lnRef>
          <a:fillRef idx="0">
            <a:schemeClr val="accent1"/>
          </a:fillRef>
          <a:effectRef idx="0">
            <a:schemeClr val="accent1"/>
          </a:effectRef>
          <a:fontRef idx="minor">
            <a:schemeClr val="tx1"/>
          </a:fontRef>
        </p:style>
      </p:cxnSp>
      <p:cxnSp>
        <p:nvCxnSpPr>
          <p:cNvPr id="50" name="Rechte verbindingslijn met pijl 49">
            <a:extLst>
              <a:ext uri="{FF2B5EF4-FFF2-40B4-BE49-F238E27FC236}">
                <a16:creationId xmlns:a16="http://schemas.microsoft.com/office/drawing/2014/main" id="{E12142A6-186E-3F08-E4AE-120F876B5941}"/>
              </a:ext>
            </a:extLst>
          </p:cNvPr>
          <p:cNvCxnSpPr/>
          <p:nvPr/>
        </p:nvCxnSpPr>
        <p:spPr>
          <a:xfrm flipH="1">
            <a:off x="2211572" y="3855703"/>
            <a:ext cx="1020726" cy="0"/>
          </a:xfrm>
          <a:prstGeom prst="straightConnector1">
            <a:avLst/>
          </a:prstGeom>
          <a:ln w="38100">
            <a:solidFill>
              <a:srgbClr val="9F3425"/>
            </a:solidFill>
            <a:tailEnd type="triangle"/>
          </a:ln>
        </p:spPr>
        <p:style>
          <a:lnRef idx="1">
            <a:schemeClr val="accent1"/>
          </a:lnRef>
          <a:fillRef idx="0">
            <a:schemeClr val="accent1"/>
          </a:fillRef>
          <a:effectRef idx="0">
            <a:schemeClr val="accent1"/>
          </a:effectRef>
          <a:fontRef idx="minor">
            <a:schemeClr val="tx1"/>
          </a:fontRef>
        </p:style>
      </p:cxnSp>
      <p:cxnSp>
        <p:nvCxnSpPr>
          <p:cNvPr id="51" name="Rechte verbindingslijn met pijl 50">
            <a:extLst>
              <a:ext uri="{FF2B5EF4-FFF2-40B4-BE49-F238E27FC236}">
                <a16:creationId xmlns:a16="http://schemas.microsoft.com/office/drawing/2014/main" id="{365F7B0C-96B2-E19A-33AD-C70C2D9B9319}"/>
              </a:ext>
            </a:extLst>
          </p:cNvPr>
          <p:cNvCxnSpPr/>
          <p:nvPr/>
        </p:nvCxnSpPr>
        <p:spPr>
          <a:xfrm flipH="1">
            <a:off x="2211572" y="2991733"/>
            <a:ext cx="1020726" cy="0"/>
          </a:xfrm>
          <a:prstGeom prst="straightConnector1">
            <a:avLst/>
          </a:prstGeom>
          <a:ln w="38100">
            <a:solidFill>
              <a:srgbClr val="9F3425"/>
            </a:solidFill>
            <a:tailEnd type="triangle"/>
          </a:ln>
        </p:spPr>
        <p:style>
          <a:lnRef idx="1">
            <a:schemeClr val="accent1"/>
          </a:lnRef>
          <a:fillRef idx="0">
            <a:schemeClr val="accent1"/>
          </a:fillRef>
          <a:effectRef idx="0">
            <a:schemeClr val="accent1"/>
          </a:effectRef>
          <a:fontRef idx="minor">
            <a:schemeClr val="tx1"/>
          </a:fontRef>
        </p:style>
      </p:cxnSp>
      <p:cxnSp>
        <p:nvCxnSpPr>
          <p:cNvPr id="52" name="Rechte verbindingslijn met pijl 51">
            <a:extLst>
              <a:ext uri="{FF2B5EF4-FFF2-40B4-BE49-F238E27FC236}">
                <a16:creationId xmlns:a16="http://schemas.microsoft.com/office/drawing/2014/main" id="{F8421E0D-FE73-03EE-9245-C7909B565DF8}"/>
              </a:ext>
            </a:extLst>
          </p:cNvPr>
          <p:cNvCxnSpPr>
            <a:cxnSpLocks/>
          </p:cNvCxnSpPr>
          <p:nvPr/>
        </p:nvCxnSpPr>
        <p:spPr>
          <a:xfrm flipH="1">
            <a:off x="2211572" y="2083366"/>
            <a:ext cx="1020726" cy="0"/>
          </a:xfrm>
          <a:prstGeom prst="straightConnector1">
            <a:avLst/>
          </a:prstGeom>
          <a:ln w="38100">
            <a:solidFill>
              <a:srgbClr val="9F3425"/>
            </a:solidFill>
            <a:tailEnd type="triangle"/>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769A991F-73E1-CB37-C919-930E08ED4FE0}"/>
              </a:ext>
            </a:extLst>
          </p:cNvPr>
          <p:cNvCxnSpPr>
            <a:cxnSpLocks/>
          </p:cNvCxnSpPr>
          <p:nvPr/>
        </p:nvCxnSpPr>
        <p:spPr>
          <a:xfrm>
            <a:off x="7196102" y="2359543"/>
            <a:ext cx="23405" cy="2720475"/>
          </a:xfrm>
          <a:prstGeom prst="line">
            <a:avLst/>
          </a:prstGeom>
          <a:ln w="38100">
            <a:solidFill>
              <a:srgbClr val="006990"/>
            </a:solidFill>
          </a:ln>
        </p:spPr>
        <p:style>
          <a:lnRef idx="1">
            <a:schemeClr val="accent1"/>
          </a:lnRef>
          <a:fillRef idx="0">
            <a:schemeClr val="accent1"/>
          </a:fillRef>
          <a:effectRef idx="0">
            <a:schemeClr val="accent1"/>
          </a:effectRef>
          <a:fontRef idx="minor">
            <a:schemeClr val="tx1"/>
          </a:fontRef>
        </p:style>
      </p:cxnSp>
      <p:cxnSp>
        <p:nvCxnSpPr>
          <p:cNvPr id="59" name="Rechte verbindingslijn 58">
            <a:extLst>
              <a:ext uri="{FF2B5EF4-FFF2-40B4-BE49-F238E27FC236}">
                <a16:creationId xmlns:a16="http://schemas.microsoft.com/office/drawing/2014/main" id="{F51FEA22-9A87-A13C-149E-E3CD17993BAD}"/>
              </a:ext>
            </a:extLst>
          </p:cNvPr>
          <p:cNvCxnSpPr>
            <a:cxnSpLocks/>
          </p:cNvCxnSpPr>
          <p:nvPr/>
        </p:nvCxnSpPr>
        <p:spPr>
          <a:xfrm>
            <a:off x="7203374" y="3751582"/>
            <a:ext cx="329246" cy="0"/>
          </a:xfrm>
          <a:prstGeom prst="line">
            <a:avLst/>
          </a:prstGeom>
          <a:ln w="38100">
            <a:solidFill>
              <a:srgbClr val="006990"/>
            </a:solidFill>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EEDF86F6-9A79-43B6-8E0D-93AA5CF0746C}"/>
              </a:ext>
            </a:extLst>
          </p:cNvPr>
          <p:cNvCxnSpPr>
            <a:cxnSpLocks/>
          </p:cNvCxnSpPr>
          <p:nvPr/>
        </p:nvCxnSpPr>
        <p:spPr>
          <a:xfrm>
            <a:off x="7219506" y="5064530"/>
            <a:ext cx="296982" cy="0"/>
          </a:xfrm>
          <a:prstGeom prst="line">
            <a:avLst/>
          </a:prstGeom>
          <a:ln w="38100">
            <a:solidFill>
              <a:srgbClr val="006990"/>
            </a:solidFill>
          </a:ln>
        </p:spPr>
        <p:style>
          <a:lnRef idx="1">
            <a:schemeClr val="accent1"/>
          </a:lnRef>
          <a:fillRef idx="0">
            <a:schemeClr val="accent1"/>
          </a:fillRef>
          <a:effectRef idx="0">
            <a:schemeClr val="accent1"/>
          </a:effectRef>
          <a:fontRef idx="minor">
            <a:schemeClr val="tx1"/>
          </a:fontRef>
        </p:style>
      </p:cxnSp>
      <p:sp>
        <p:nvSpPr>
          <p:cNvPr id="63" name="Tekstvak 62">
            <a:extLst>
              <a:ext uri="{FF2B5EF4-FFF2-40B4-BE49-F238E27FC236}">
                <a16:creationId xmlns:a16="http://schemas.microsoft.com/office/drawing/2014/main" id="{F106700D-0A45-BA22-5E97-C7A311289C35}"/>
              </a:ext>
            </a:extLst>
          </p:cNvPr>
          <p:cNvSpPr txBox="1"/>
          <p:nvPr/>
        </p:nvSpPr>
        <p:spPr>
          <a:xfrm>
            <a:off x="3151071" y="5645942"/>
            <a:ext cx="1313567" cy="307777"/>
          </a:xfrm>
          <a:prstGeom prst="rect">
            <a:avLst/>
          </a:prstGeom>
          <a:noFill/>
          <a:ln>
            <a:noFill/>
          </a:ln>
        </p:spPr>
        <p:txBody>
          <a:bodyPr wrap="square" rtlCol="0">
            <a:spAutoFit/>
          </a:bodyPr>
          <a:lstStyle/>
          <a:p>
            <a:pPr marR="0" lvl="0" algn="ctr" defTabSz="914400" rtl="0" eaLnBrk="1" fontAlgn="auto" latinLnBrk="0" hangingPunct="1">
              <a:lnSpc>
                <a:spcPct val="100000"/>
              </a:lnSpc>
              <a:spcBef>
                <a:spcPts val="0"/>
              </a:spcBef>
              <a:spcAft>
                <a:spcPts val="0"/>
              </a:spcAft>
              <a:buClr>
                <a:srgbClr val="5DBE7F"/>
              </a:buClr>
              <a:buSzTx/>
              <a:tabLst/>
              <a:defRPr/>
            </a:pPr>
            <a:r>
              <a:rPr lang="nl-NL" sz="1400" b="1" dirty="0">
                <a:solidFill>
                  <a:srgbClr val="9F3425"/>
                </a:solidFill>
                <a:latin typeface="Century Gothic" panose="020B0502020202020204" pitchFamily="34" charset="0"/>
              </a:rPr>
              <a:t>warm water</a:t>
            </a:r>
            <a:endParaRPr kumimoji="0" lang="nl-NL" sz="1400" b="0" i="0" u="none" strike="noStrike" kern="1200" cap="none" spc="0" normalizeH="0" baseline="0" noProof="0" dirty="0">
              <a:ln>
                <a:noFill/>
              </a:ln>
              <a:solidFill>
                <a:srgbClr val="9F3425"/>
              </a:solidFill>
              <a:effectLst/>
              <a:uLnTx/>
              <a:uFillTx/>
              <a:latin typeface="Century Gothic" panose="020B0502020202020204" pitchFamily="34" charset="0"/>
              <a:ea typeface="+mn-ea"/>
              <a:cs typeface="+mn-cs"/>
            </a:endParaRPr>
          </a:p>
        </p:txBody>
      </p:sp>
      <p:sp>
        <p:nvSpPr>
          <p:cNvPr id="64" name="Tekstvak 63">
            <a:extLst>
              <a:ext uri="{FF2B5EF4-FFF2-40B4-BE49-F238E27FC236}">
                <a16:creationId xmlns:a16="http://schemas.microsoft.com/office/drawing/2014/main" id="{D7F7B45D-7092-12B1-5F7C-962DD26E4565}"/>
              </a:ext>
            </a:extLst>
          </p:cNvPr>
          <p:cNvSpPr txBox="1"/>
          <p:nvPr/>
        </p:nvSpPr>
        <p:spPr>
          <a:xfrm>
            <a:off x="8458509" y="2205655"/>
            <a:ext cx="769815" cy="307777"/>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
                <a:srgbClr val="5DBE7F"/>
              </a:buClr>
              <a:buSzTx/>
              <a:tabLst/>
              <a:defRPr/>
            </a:pPr>
            <a:r>
              <a:rPr lang="nl-NL" sz="1400" b="1" dirty="0">
                <a:solidFill>
                  <a:srgbClr val="006990"/>
                </a:solidFill>
                <a:latin typeface="Century Gothic" panose="020B0502020202020204" pitchFamily="34" charset="0"/>
              </a:rPr>
              <a:t>lucht</a:t>
            </a:r>
            <a:endParaRPr kumimoji="0" lang="nl-NL" sz="1400" b="0" i="0" u="none" strike="noStrike" kern="1200" cap="none" spc="0" normalizeH="0" baseline="0" noProof="0" dirty="0">
              <a:ln>
                <a:noFill/>
              </a:ln>
              <a:solidFill>
                <a:srgbClr val="006990"/>
              </a:solidFill>
              <a:effectLst/>
              <a:uLnTx/>
              <a:uFillTx/>
              <a:latin typeface="Century Gothic" panose="020B0502020202020204" pitchFamily="34" charset="0"/>
              <a:ea typeface="+mn-ea"/>
              <a:cs typeface="+mn-cs"/>
            </a:endParaRPr>
          </a:p>
        </p:txBody>
      </p:sp>
      <p:sp>
        <p:nvSpPr>
          <p:cNvPr id="65" name="Tekstvak 64">
            <a:extLst>
              <a:ext uri="{FF2B5EF4-FFF2-40B4-BE49-F238E27FC236}">
                <a16:creationId xmlns:a16="http://schemas.microsoft.com/office/drawing/2014/main" id="{8B9565B5-AFFC-C2F7-8A99-F1479D45FC27}"/>
              </a:ext>
            </a:extLst>
          </p:cNvPr>
          <p:cNvSpPr txBox="1"/>
          <p:nvPr/>
        </p:nvSpPr>
        <p:spPr>
          <a:xfrm>
            <a:off x="7958991" y="4210944"/>
            <a:ext cx="1111960" cy="523220"/>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
                <a:srgbClr val="5DBE7F"/>
              </a:buClr>
              <a:buSzTx/>
              <a:tabLst/>
              <a:defRPr/>
            </a:pPr>
            <a:r>
              <a:rPr lang="nl-NL" sz="1400" b="1" dirty="0">
                <a:solidFill>
                  <a:srgbClr val="006990"/>
                </a:solidFill>
                <a:latin typeface="Century Gothic" panose="020B0502020202020204" pitchFamily="34" charset="0"/>
              </a:rPr>
              <a:t>groene stroom</a:t>
            </a:r>
            <a:endParaRPr kumimoji="0" lang="nl-NL" sz="1400" b="0" i="0" u="none" strike="noStrike" kern="1200" cap="none" spc="0" normalizeH="0" baseline="0" noProof="0" dirty="0">
              <a:ln>
                <a:noFill/>
              </a:ln>
              <a:solidFill>
                <a:srgbClr val="006990"/>
              </a:solidFill>
              <a:effectLst/>
              <a:uLnTx/>
              <a:uFillTx/>
              <a:latin typeface="Century Gothic" panose="020B0502020202020204" pitchFamily="34" charset="0"/>
              <a:ea typeface="+mn-ea"/>
              <a:cs typeface="+mn-cs"/>
            </a:endParaRPr>
          </a:p>
        </p:txBody>
      </p:sp>
      <p:cxnSp>
        <p:nvCxnSpPr>
          <p:cNvPr id="69" name="Verbindingslijn: gebogen 68">
            <a:extLst>
              <a:ext uri="{FF2B5EF4-FFF2-40B4-BE49-F238E27FC236}">
                <a16:creationId xmlns:a16="http://schemas.microsoft.com/office/drawing/2014/main" id="{597F3A61-5C3F-4EB7-F8FA-0B159C249B8F}"/>
              </a:ext>
            </a:extLst>
          </p:cNvPr>
          <p:cNvCxnSpPr>
            <a:cxnSpLocks/>
            <a:stCxn id="18" idx="1"/>
          </p:cNvCxnSpPr>
          <p:nvPr/>
        </p:nvCxnSpPr>
        <p:spPr>
          <a:xfrm rot="10800000" flipV="1">
            <a:off x="5067300" y="2359747"/>
            <a:ext cx="2449188" cy="344404"/>
          </a:xfrm>
          <a:prstGeom prst="bentConnector2">
            <a:avLst/>
          </a:prstGeom>
          <a:ln w="38100">
            <a:solidFill>
              <a:srgbClr val="006990"/>
            </a:solidFill>
            <a:tailEnd type="triangle"/>
          </a:ln>
        </p:spPr>
        <p:style>
          <a:lnRef idx="1">
            <a:schemeClr val="accent1"/>
          </a:lnRef>
          <a:fillRef idx="0">
            <a:schemeClr val="accent1"/>
          </a:fillRef>
          <a:effectRef idx="0">
            <a:schemeClr val="accent1"/>
          </a:effectRef>
          <a:fontRef idx="minor">
            <a:schemeClr val="tx1"/>
          </a:fontRef>
        </p:style>
      </p:cxnSp>
      <p:pic>
        <p:nvPicPr>
          <p:cNvPr id="2" name="Graphic 1" descr="Netwerk met effen opvulling">
            <a:extLst>
              <a:ext uri="{FF2B5EF4-FFF2-40B4-BE49-F238E27FC236}">
                <a16:creationId xmlns:a16="http://schemas.microsoft.com/office/drawing/2014/main" id="{2AB57164-C1AC-E61D-37C9-F25472379C1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917042" y="365125"/>
            <a:ext cx="1965212" cy="1965212"/>
          </a:xfrm>
          <a:prstGeom prst="rect">
            <a:avLst/>
          </a:prstGeom>
        </p:spPr>
      </p:pic>
      <p:sp>
        <p:nvSpPr>
          <p:cNvPr id="3" name="Ovaal 2">
            <a:extLst>
              <a:ext uri="{FF2B5EF4-FFF2-40B4-BE49-F238E27FC236}">
                <a16:creationId xmlns:a16="http://schemas.microsoft.com/office/drawing/2014/main" id="{9BC5B8EF-165D-0CE3-8FBB-77437D7EDC62}"/>
              </a:ext>
            </a:extLst>
          </p:cNvPr>
          <p:cNvSpPr/>
          <p:nvPr/>
        </p:nvSpPr>
        <p:spPr>
          <a:xfrm>
            <a:off x="10755648" y="1293059"/>
            <a:ext cx="288000" cy="288000"/>
          </a:xfrm>
          <a:prstGeom prst="ellipse">
            <a:avLst/>
          </a:prstGeom>
          <a:solidFill>
            <a:srgbClr val="9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6" name="Picture 2" descr="Heat Pump Icons - Free SVG &amp; PNG Heat Pump Images - Noun Project">
            <a:extLst>
              <a:ext uri="{FF2B5EF4-FFF2-40B4-BE49-F238E27FC236}">
                <a16:creationId xmlns:a16="http://schemas.microsoft.com/office/drawing/2014/main" id="{DCFD9969-DFF8-058E-2955-15D045F7001D}"/>
              </a:ext>
            </a:extLst>
          </p:cNvPr>
          <p:cNvPicPr>
            <a:picLocks noChangeAspect="1" noChangeArrowheads="1"/>
          </p:cNvPicPr>
          <p:nvPr/>
        </p:nvPicPr>
        <p:blipFill>
          <a:blip r:embed="rId1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33957" y="2805873"/>
            <a:ext cx="1666681" cy="1666681"/>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Rechte verbindingslijn met pijl 24">
            <a:extLst>
              <a:ext uri="{FF2B5EF4-FFF2-40B4-BE49-F238E27FC236}">
                <a16:creationId xmlns:a16="http://schemas.microsoft.com/office/drawing/2014/main" id="{96CBBCE5-3665-F3C6-376C-8F5E618E64E2}"/>
              </a:ext>
            </a:extLst>
          </p:cNvPr>
          <p:cNvCxnSpPr>
            <a:cxnSpLocks/>
          </p:cNvCxnSpPr>
          <p:nvPr/>
        </p:nvCxnSpPr>
        <p:spPr>
          <a:xfrm flipH="1">
            <a:off x="4046573" y="5623140"/>
            <a:ext cx="1020726" cy="0"/>
          </a:xfrm>
          <a:prstGeom prst="straightConnector1">
            <a:avLst/>
          </a:prstGeom>
          <a:ln w="38100">
            <a:solidFill>
              <a:srgbClr val="9F3425"/>
            </a:solidFill>
            <a:tailEnd type="triangle"/>
          </a:ln>
        </p:spPr>
        <p:style>
          <a:lnRef idx="1">
            <a:schemeClr val="accent1"/>
          </a:lnRef>
          <a:fillRef idx="0">
            <a:schemeClr val="accent1"/>
          </a:fillRef>
          <a:effectRef idx="0">
            <a:schemeClr val="accent1"/>
          </a:effectRef>
          <a:fontRef idx="minor">
            <a:schemeClr val="tx1"/>
          </a:fontRef>
        </p:style>
      </p:cxnSp>
      <p:cxnSp>
        <p:nvCxnSpPr>
          <p:cNvPr id="26" name="Rechte verbindingslijn met pijl 25">
            <a:extLst>
              <a:ext uri="{FF2B5EF4-FFF2-40B4-BE49-F238E27FC236}">
                <a16:creationId xmlns:a16="http://schemas.microsoft.com/office/drawing/2014/main" id="{5888AB3B-ADBB-FFF7-C9F4-709178C1A6C6}"/>
              </a:ext>
            </a:extLst>
          </p:cNvPr>
          <p:cNvCxnSpPr>
            <a:cxnSpLocks/>
          </p:cNvCxnSpPr>
          <p:nvPr/>
        </p:nvCxnSpPr>
        <p:spPr>
          <a:xfrm flipV="1">
            <a:off x="3232298" y="5188934"/>
            <a:ext cx="0" cy="316572"/>
          </a:xfrm>
          <a:prstGeom prst="straightConnector1">
            <a:avLst/>
          </a:prstGeom>
          <a:ln w="38100">
            <a:solidFill>
              <a:srgbClr val="9F3425"/>
            </a:solidFill>
            <a:tailEnd type="triangle"/>
          </a:ln>
        </p:spPr>
        <p:style>
          <a:lnRef idx="1">
            <a:schemeClr val="accent1"/>
          </a:lnRef>
          <a:fillRef idx="0">
            <a:schemeClr val="accent1"/>
          </a:fillRef>
          <a:effectRef idx="0">
            <a:schemeClr val="accent1"/>
          </a:effectRef>
          <a:fontRef idx="minor">
            <a:schemeClr val="tx1"/>
          </a:fontRef>
        </p:style>
      </p:cxnSp>
      <p:cxnSp>
        <p:nvCxnSpPr>
          <p:cNvPr id="28" name="Rechte verbindingslijn met pijl 27">
            <a:extLst>
              <a:ext uri="{FF2B5EF4-FFF2-40B4-BE49-F238E27FC236}">
                <a16:creationId xmlns:a16="http://schemas.microsoft.com/office/drawing/2014/main" id="{40B3D2EF-E5ED-A4BE-92F5-11F491FB5949}"/>
              </a:ext>
            </a:extLst>
          </p:cNvPr>
          <p:cNvCxnSpPr>
            <a:cxnSpLocks/>
          </p:cNvCxnSpPr>
          <p:nvPr/>
        </p:nvCxnSpPr>
        <p:spPr>
          <a:xfrm flipV="1">
            <a:off x="3232298" y="4210944"/>
            <a:ext cx="0" cy="316572"/>
          </a:xfrm>
          <a:prstGeom prst="straightConnector1">
            <a:avLst/>
          </a:prstGeom>
          <a:ln w="38100">
            <a:solidFill>
              <a:srgbClr val="9F3425"/>
            </a:solidFill>
            <a:tailEnd type="triangle"/>
          </a:ln>
        </p:spPr>
        <p:style>
          <a:lnRef idx="1">
            <a:schemeClr val="accent1"/>
          </a:lnRef>
          <a:fillRef idx="0">
            <a:schemeClr val="accent1"/>
          </a:fillRef>
          <a:effectRef idx="0">
            <a:schemeClr val="accent1"/>
          </a:effectRef>
          <a:fontRef idx="minor">
            <a:schemeClr val="tx1"/>
          </a:fontRef>
        </p:style>
      </p:cxnSp>
      <p:cxnSp>
        <p:nvCxnSpPr>
          <p:cNvPr id="29" name="Rechte verbindingslijn met pijl 28">
            <a:extLst>
              <a:ext uri="{FF2B5EF4-FFF2-40B4-BE49-F238E27FC236}">
                <a16:creationId xmlns:a16="http://schemas.microsoft.com/office/drawing/2014/main" id="{14D421F4-4703-3DC5-D307-0532C82C45E8}"/>
              </a:ext>
            </a:extLst>
          </p:cNvPr>
          <p:cNvCxnSpPr>
            <a:cxnSpLocks/>
          </p:cNvCxnSpPr>
          <p:nvPr/>
        </p:nvCxnSpPr>
        <p:spPr>
          <a:xfrm flipV="1">
            <a:off x="3232298" y="3275652"/>
            <a:ext cx="0" cy="316572"/>
          </a:xfrm>
          <a:prstGeom prst="straightConnector1">
            <a:avLst/>
          </a:prstGeom>
          <a:ln w="38100">
            <a:solidFill>
              <a:srgbClr val="9F3425"/>
            </a:solidFill>
            <a:tailEnd type="triangle"/>
          </a:ln>
        </p:spPr>
        <p:style>
          <a:lnRef idx="1">
            <a:schemeClr val="accent1"/>
          </a:lnRef>
          <a:fillRef idx="0">
            <a:schemeClr val="accent1"/>
          </a:fillRef>
          <a:effectRef idx="0">
            <a:schemeClr val="accent1"/>
          </a:effectRef>
          <a:fontRef idx="minor">
            <a:schemeClr val="tx1"/>
          </a:fontRef>
        </p:style>
      </p:cxnSp>
      <p:cxnSp>
        <p:nvCxnSpPr>
          <p:cNvPr id="30" name="Rechte verbindingslijn met pijl 29">
            <a:extLst>
              <a:ext uri="{FF2B5EF4-FFF2-40B4-BE49-F238E27FC236}">
                <a16:creationId xmlns:a16="http://schemas.microsoft.com/office/drawing/2014/main" id="{BEA2E33A-178B-647F-B68A-895DA1B0922F}"/>
              </a:ext>
            </a:extLst>
          </p:cNvPr>
          <p:cNvCxnSpPr>
            <a:cxnSpLocks/>
          </p:cNvCxnSpPr>
          <p:nvPr/>
        </p:nvCxnSpPr>
        <p:spPr>
          <a:xfrm flipV="1">
            <a:off x="3232298" y="2387579"/>
            <a:ext cx="0" cy="316572"/>
          </a:xfrm>
          <a:prstGeom prst="straightConnector1">
            <a:avLst/>
          </a:prstGeom>
          <a:ln w="38100">
            <a:solidFill>
              <a:srgbClr val="9F3425"/>
            </a:solidFill>
            <a:tailEnd type="triangle"/>
          </a:ln>
        </p:spPr>
        <p:style>
          <a:lnRef idx="1">
            <a:schemeClr val="accent1"/>
          </a:lnRef>
          <a:fillRef idx="0">
            <a:schemeClr val="accent1"/>
          </a:fillRef>
          <a:effectRef idx="0">
            <a:schemeClr val="accent1"/>
          </a:effectRef>
          <a:fontRef idx="minor">
            <a:schemeClr val="tx1"/>
          </a:fontRef>
        </p:style>
      </p:cxnSp>
      <p:cxnSp>
        <p:nvCxnSpPr>
          <p:cNvPr id="31" name="Rechte verbindingslijn met pijl 30">
            <a:extLst>
              <a:ext uri="{FF2B5EF4-FFF2-40B4-BE49-F238E27FC236}">
                <a16:creationId xmlns:a16="http://schemas.microsoft.com/office/drawing/2014/main" id="{2569AEFA-3719-67B0-E70F-39B448D5ED94}"/>
              </a:ext>
            </a:extLst>
          </p:cNvPr>
          <p:cNvCxnSpPr>
            <a:cxnSpLocks/>
          </p:cNvCxnSpPr>
          <p:nvPr/>
        </p:nvCxnSpPr>
        <p:spPr>
          <a:xfrm>
            <a:off x="5067299" y="5279062"/>
            <a:ext cx="0" cy="226444"/>
          </a:xfrm>
          <a:prstGeom prst="straightConnector1">
            <a:avLst/>
          </a:prstGeom>
          <a:ln w="38100">
            <a:solidFill>
              <a:srgbClr val="9F342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2909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5CFD940C-4BD7-C6B0-0293-0CA26164561F}"/>
              </a:ext>
            </a:extLst>
          </p:cNvPr>
          <p:cNvSpPr txBox="1">
            <a:spLocks/>
          </p:cNvSpPr>
          <p:nvPr/>
        </p:nvSpPr>
        <p:spPr>
          <a:xfrm>
            <a:off x="384048" y="365125"/>
            <a:ext cx="11430000" cy="7546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5DBE7F"/>
                </a:solidFill>
                <a:latin typeface="Avenir Heavy" panose="020B0703020203020204" pitchFamily="34" charset="0"/>
                <a:ea typeface="+mj-ea"/>
                <a:cs typeface="Aharoni" panose="02010803020104030203" pitchFamily="2" charset="-79"/>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200" b="1" i="0" u="none" strike="noStrike" kern="1200" cap="none" spc="0" normalizeH="0" baseline="0" noProof="0" dirty="0">
                <a:ln>
                  <a:noFill/>
                </a:ln>
                <a:solidFill>
                  <a:srgbClr val="5DBE7F"/>
                </a:solidFill>
                <a:effectLst/>
                <a:uLnTx/>
                <a:uFillTx/>
                <a:latin typeface="Century Gothic" panose="020B0502020202020204" pitchFamily="34" charset="0"/>
                <a:ea typeface="+mj-ea"/>
                <a:cs typeface="Aharoni" panose="02010803020104030203" pitchFamily="2" charset="-79"/>
              </a:rPr>
              <a:t>Warmte in huis: hoe dan?</a:t>
            </a:r>
          </a:p>
        </p:txBody>
      </p:sp>
      <p:pic>
        <p:nvPicPr>
          <p:cNvPr id="2" name="Afbeelding 1">
            <a:extLst>
              <a:ext uri="{FF2B5EF4-FFF2-40B4-BE49-F238E27FC236}">
                <a16:creationId xmlns:a16="http://schemas.microsoft.com/office/drawing/2014/main" id="{9386B988-CDF5-6860-E792-3BE67D3FEAF3}"/>
              </a:ext>
            </a:extLst>
          </p:cNvPr>
          <p:cNvPicPr>
            <a:picLocks noChangeAspect="1"/>
          </p:cNvPicPr>
          <p:nvPr/>
        </p:nvPicPr>
        <p:blipFill>
          <a:blip r:embed="rId2"/>
          <a:stretch>
            <a:fillRect/>
          </a:stretch>
        </p:blipFill>
        <p:spPr>
          <a:xfrm>
            <a:off x="221525" y="1297261"/>
            <a:ext cx="4999153" cy="5480779"/>
          </a:xfrm>
          <a:prstGeom prst="rect">
            <a:avLst/>
          </a:prstGeom>
        </p:spPr>
      </p:pic>
      <p:sp>
        <p:nvSpPr>
          <p:cNvPr id="3" name="Tijdelijke aanduiding voor inhoud 2">
            <a:extLst>
              <a:ext uri="{FF2B5EF4-FFF2-40B4-BE49-F238E27FC236}">
                <a16:creationId xmlns:a16="http://schemas.microsoft.com/office/drawing/2014/main" id="{D49B0C81-4259-84BF-6C8A-D6623746CA02}"/>
              </a:ext>
            </a:extLst>
          </p:cNvPr>
          <p:cNvSpPr>
            <a:spLocks noGrp="1"/>
          </p:cNvSpPr>
          <p:nvPr>
            <p:ph idx="1"/>
          </p:nvPr>
        </p:nvSpPr>
        <p:spPr>
          <a:xfrm>
            <a:off x="5448299" y="1297261"/>
            <a:ext cx="5324476" cy="3785419"/>
          </a:xfrm>
        </p:spPr>
        <p:txBody>
          <a:bodyPr>
            <a:normAutofit/>
          </a:bodyPr>
          <a:lstStyle/>
          <a:p>
            <a:pPr marL="0" indent="0">
              <a:buNone/>
            </a:pPr>
            <a:r>
              <a:rPr lang="nl-NL" sz="1600" b="1" dirty="0">
                <a:latin typeface="Century Gothic" panose="020B0502020202020204" pitchFamily="34" charset="0"/>
              </a:rPr>
              <a:t>1 – Warmteketel </a:t>
            </a:r>
            <a:r>
              <a:rPr lang="nl-NL" sz="1600" dirty="0">
                <a:latin typeface="Century Gothic" panose="020B0502020202020204" pitchFamily="34" charset="0"/>
              </a:rPr>
              <a:t>(kleiner dan een </a:t>
            </a:r>
            <a:r>
              <a:rPr lang="nl-NL" sz="1600" dirty="0" err="1">
                <a:latin typeface="Century Gothic" panose="020B0502020202020204" pitchFamily="34" charset="0"/>
              </a:rPr>
              <a:t>c.v.</a:t>
            </a:r>
            <a:r>
              <a:rPr lang="nl-NL" sz="1600" dirty="0">
                <a:latin typeface="Century Gothic" panose="020B0502020202020204" pitchFamily="34" charset="0"/>
              </a:rPr>
              <a:t> ketel)</a:t>
            </a:r>
          </a:p>
          <a:p>
            <a:pPr marL="0" indent="0">
              <a:buNone/>
            </a:pPr>
            <a:r>
              <a:rPr lang="nl-NL" sz="1600" b="1" dirty="0">
                <a:latin typeface="Century Gothic" panose="020B0502020202020204" pitchFamily="34" charset="0"/>
              </a:rPr>
              <a:t>2 – Expansievat</a:t>
            </a:r>
            <a:endParaRPr lang="nl-NL" sz="1600" dirty="0">
              <a:latin typeface="Century Gothic" panose="020B0502020202020204" pitchFamily="34" charset="0"/>
            </a:endParaRPr>
          </a:p>
          <a:p>
            <a:pPr marL="0" indent="0">
              <a:buNone/>
            </a:pPr>
            <a:r>
              <a:rPr lang="nl-NL" sz="1600" b="1" dirty="0">
                <a:latin typeface="Century Gothic" panose="020B0502020202020204" pitchFamily="34" charset="0"/>
              </a:rPr>
              <a:t>3 – Kamerthermostaat </a:t>
            </a:r>
            <a:r>
              <a:rPr lang="nl-NL" sz="1600" dirty="0">
                <a:latin typeface="Century Gothic" panose="020B0502020202020204" pitchFamily="34" charset="0"/>
              </a:rPr>
              <a:t>(zelf temperatuur regelen)</a:t>
            </a:r>
          </a:p>
          <a:p>
            <a:pPr marL="0" indent="0">
              <a:buNone/>
            </a:pPr>
            <a:r>
              <a:rPr lang="nl-NL" sz="1600" b="1" dirty="0">
                <a:latin typeface="Century Gothic" panose="020B0502020202020204" pitchFamily="34" charset="0"/>
              </a:rPr>
              <a:t>4 – Warmtemeter </a:t>
            </a:r>
            <a:r>
              <a:rPr lang="nl-NL" sz="1600" dirty="0">
                <a:latin typeface="Century Gothic" panose="020B0502020202020204" pitchFamily="34" charset="0"/>
              </a:rPr>
              <a:t>(zelf afrekenen)</a:t>
            </a:r>
          </a:p>
          <a:p>
            <a:pPr marL="0" indent="0">
              <a:buNone/>
            </a:pPr>
            <a:r>
              <a:rPr lang="nl-NL" sz="1600" b="1" dirty="0">
                <a:latin typeface="Century Gothic" panose="020B0502020202020204" pitchFamily="34" charset="0"/>
              </a:rPr>
              <a:t>5 – CV-leidingen en radiatoren </a:t>
            </a:r>
            <a:r>
              <a:rPr lang="nl-NL" sz="1600" dirty="0">
                <a:latin typeface="Century Gothic" panose="020B0502020202020204" pitchFamily="34" charset="0"/>
              </a:rPr>
              <a:t>(zelfde als nu?)</a:t>
            </a:r>
          </a:p>
          <a:p>
            <a:pPr marL="0" indent="0">
              <a:buNone/>
            </a:pPr>
            <a:endParaRPr lang="nl-NL" sz="2000" dirty="0"/>
          </a:p>
        </p:txBody>
      </p:sp>
    </p:spTree>
    <p:extLst>
      <p:ext uri="{BB962C8B-B14F-4D97-AF65-F5344CB8AC3E}">
        <p14:creationId xmlns:p14="http://schemas.microsoft.com/office/powerpoint/2010/main" val="285347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a:extLst>
              <a:ext uri="{FF2B5EF4-FFF2-40B4-BE49-F238E27FC236}">
                <a16:creationId xmlns:a16="http://schemas.microsoft.com/office/drawing/2014/main" id="{552E051B-6134-5078-E67A-7EF37AE09F9B}"/>
              </a:ext>
            </a:extLst>
          </p:cNvPr>
          <p:cNvSpPr>
            <a:spLocks noGrp="1"/>
          </p:cNvSpPr>
          <p:nvPr>
            <p:ph idx="1"/>
          </p:nvPr>
        </p:nvSpPr>
        <p:spPr>
          <a:xfrm>
            <a:off x="838200" y="941832"/>
            <a:ext cx="10515600" cy="5235131"/>
          </a:xfrm>
        </p:spPr>
        <p:txBody>
          <a:bodyPr>
            <a:noAutofit/>
          </a:bodyPr>
          <a:lstStyle/>
          <a:p>
            <a:pPr marL="0" indent="0">
              <a:buNone/>
            </a:pPr>
            <a:r>
              <a:rPr lang="nl-NL" sz="2000" b="1" dirty="0">
                <a:solidFill>
                  <a:srgbClr val="5DBE7F"/>
                </a:solidFill>
                <a:latin typeface="Century Gothic" panose="020B0502020202020204" pitchFamily="34" charset="0"/>
              </a:rPr>
              <a:t>Vragen en opmerkingen uit de bijeenkomst over idee 3: </a:t>
            </a:r>
          </a:p>
          <a:p>
            <a:pPr marL="342900" indent="-342900">
              <a:buFont typeface="+mj-lt"/>
              <a:buAutoNum type="arabicPeriod"/>
            </a:pPr>
            <a:r>
              <a:rPr lang="nl-NL" sz="1400" b="1" dirty="0">
                <a:latin typeface="Century Gothic" panose="020B0502020202020204" pitchFamily="34" charset="0"/>
              </a:rPr>
              <a:t>Waarom moeten we eigenlijk van het gas af? </a:t>
            </a:r>
          </a:p>
          <a:p>
            <a:pPr marL="0" indent="0">
              <a:buNone/>
            </a:pPr>
            <a:r>
              <a:rPr lang="nl-NL" sz="1400" dirty="0">
                <a:latin typeface="Century Gothic" panose="020B0502020202020204" pitchFamily="34" charset="0"/>
              </a:rPr>
              <a:t>Aardgas stopt om verschillende redenen. De aardgaswinning in Groningen stopt, waardoor we energie-afhankelijk zijn geworden van andere landen. In het afgelopen jaar is duidelijk geworden dat we niet afhankelijk willen zijn van landen als Rusland. Daarnaast moeten we stoppen met aardgas om klimaatverandering tegen te gaan. Een onafhankelijke, duurzame energievoorziening is beter voor ons allemaal.</a:t>
            </a:r>
          </a:p>
          <a:p>
            <a:pPr marL="342900" indent="-342900">
              <a:buFont typeface="+mj-lt"/>
              <a:buAutoNum type="arabicPeriod" startAt="2"/>
            </a:pPr>
            <a:r>
              <a:rPr lang="nl-NL" sz="1400" b="1" dirty="0">
                <a:latin typeface="Century Gothic" panose="020B0502020202020204" pitchFamily="34" charset="0"/>
              </a:rPr>
              <a:t>Is een warmtenet niet eigenlijk gewoon een blokverwarming? </a:t>
            </a:r>
          </a:p>
          <a:p>
            <a:pPr marL="0" indent="0">
              <a:buNone/>
            </a:pPr>
            <a:r>
              <a:rPr lang="nl-NL" sz="1400" dirty="0">
                <a:latin typeface="Century Gothic" panose="020B0502020202020204" pitchFamily="34" charset="0"/>
              </a:rPr>
              <a:t>Nee, zeker niet. Blokverwarming verwarmt meerdere woningen in één gebouw. Bij oude blokverwarmingen is de temperatuur vaak slecht te regelen en de afrekening van het verbruik onbetrouwbaar. Met het voorstel voor een warmtenet krijgt iedereen een eigen warmteketel en thermostaat in huis, net zoals nu met een </a:t>
            </a:r>
            <a:r>
              <a:rPr lang="nl-NL" sz="1400" dirty="0" err="1">
                <a:latin typeface="Century Gothic" panose="020B0502020202020204" pitchFamily="34" charset="0"/>
              </a:rPr>
              <a:t>c.v.</a:t>
            </a:r>
            <a:r>
              <a:rPr lang="nl-NL" sz="1400" dirty="0">
                <a:latin typeface="Century Gothic" panose="020B0502020202020204" pitchFamily="34" charset="0"/>
              </a:rPr>
              <a:t> ketel. U regelt zelf de temperatuur. En een eigen warmtemeter zorgt voor een nauwkeurige afrekening.</a:t>
            </a:r>
            <a:endParaRPr lang="nl-NL" sz="1400" dirty="0">
              <a:highlight>
                <a:srgbClr val="FFFF00"/>
              </a:highlight>
              <a:latin typeface="Century Gothic" panose="020B0502020202020204" pitchFamily="34" charset="0"/>
            </a:endParaRPr>
          </a:p>
          <a:p>
            <a:pPr marL="342900" indent="-342900">
              <a:buFont typeface="+mj-lt"/>
              <a:buAutoNum type="arabicPeriod" startAt="3"/>
            </a:pPr>
            <a:r>
              <a:rPr lang="nl-NL" sz="1400" b="1" dirty="0">
                <a:latin typeface="Century Gothic" panose="020B0502020202020204" pitchFamily="34" charset="0"/>
              </a:rPr>
              <a:t>Kunnen we geen aardwarmte of waterstof gebruiken? </a:t>
            </a:r>
          </a:p>
          <a:p>
            <a:pPr marL="0" indent="0">
              <a:buNone/>
            </a:pPr>
            <a:r>
              <a:rPr lang="nl-NL" sz="1400" dirty="0">
                <a:latin typeface="Century Gothic" panose="020B0502020202020204" pitchFamily="34" charset="0"/>
              </a:rPr>
              <a:t>Nee, deze technieken zijn niet kansrijk voor Schiermonnikoog. De kansen voor aardwarmte in de bodem van Schiermonnikoog zijn beperkt. Beide technieken zijn erg duur en voor waterstof is ongeveer 4 x zo veel stroom nodig als bij een warmtepomp. Maar we zetten alle (on)mogelijkheden nog netjes op een rijtje, zodat we het zeker weten.</a:t>
            </a:r>
          </a:p>
          <a:p>
            <a:pPr marL="342900" indent="-342900">
              <a:buFont typeface="+mj-lt"/>
              <a:buAutoNum type="arabicPeriod" startAt="4"/>
            </a:pPr>
            <a:r>
              <a:rPr lang="nl-NL" sz="1400" b="1" dirty="0">
                <a:latin typeface="Century Gothic" panose="020B0502020202020204" pitchFamily="34" charset="0"/>
              </a:rPr>
              <a:t>Hoeveel geluid zal de warmtepomp voor het warmtenet maken? Op Schiermonnikoog kunnen installaties die binnen de landelijke normen vallen als ‘lawaai’ worden ervaren omdat het een stiltegebied is.</a:t>
            </a:r>
          </a:p>
          <a:p>
            <a:pPr marL="0" indent="0">
              <a:buNone/>
            </a:pPr>
            <a:r>
              <a:rPr lang="nl-NL" sz="1400" dirty="0">
                <a:latin typeface="Century Gothic" panose="020B0502020202020204" pitchFamily="34" charset="0"/>
              </a:rPr>
              <a:t>Dat weten we nog niet. Maar het is een belangrijk aandachtspunt. Er wordt een werkgroep opgezet die zich bezighouden met ‘natuur &amp; omgeving’. Dit punt zullen we daarin meenemen. Vanzelfsprekend moeten we de natuur geen schade toebrengen en het </a:t>
            </a:r>
            <a:r>
              <a:rPr lang="nl-NL" sz="1400" dirty="0" err="1">
                <a:latin typeface="Century Gothic" panose="020B0502020202020204" pitchFamily="34" charset="0"/>
              </a:rPr>
              <a:t>leefgenot</a:t>
            </a:r>
            <a:r>
              <a:rPr lang="nl-NL" sz="1400" dirty="0">
                <a:latin typeface="Century Gothic" panose="020B0502020202020204" pitchFamily="34" charset="0"/>
              </a:rPr>
              <a:t> op Schiermonnikoog niet aantasten.</a:t>
            </a:r>
          </a:p>
        </p:txBody>
      </p:sp>
    </p:spTree>
    <p:extLst>
      <p:ext uri="{BB962C8B-B14F-4D97-AF65-F5344CB8AC3E}">
        <p14:creationId xmlns:p14="http://schemas.microsoft.com/office/powerpoint/2010/main" val="1752597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a:extLst>
              <a:ext uri="{FF2B5EF4-FFF2-40B4-BE49-F238E27FC236}">
                <a16:creationId xmlns:a16="http://schemas.microsoft.com/office/drawing/2014/main" id="{552E051B-6134-5078-E67A-7EF37AE09F9B}"/>
              </a:ext>
            </a:extLst>
          </p:cNvPr>
          <p:cNvSpPr>
            <a:spLocks noGrp="1"/>
          </p:cNvSpPr>
          <p:nvPr>
            <p:ph idx="1"/>
          </p:nvPr>
        </p:nvSpPr>
        <p:spPr>
          <a:xfrm>
            <a:off x="838200" y="941832"/>
            <a:ext cx="10515600" cy="5235131"/>
          </a:xfrm>
        </p:spPr>
        <p:txBody>
          <a:bodyPr>
            <a:normAutofit/>
          </a:bodyPr>
          <a:lstStyle/>
          <a:p>
            <a:pPr marL="0" indent="0">
              <a:buNone/>
            </a:pPr>
            <a:r>
              <a:rPr lang="nl-NL" sz="2000" b="1" dirty="0">
                <a:solidFill>
                  <a:srgbClr val="5DBE7F"/>
                </a:solidFill>
                <a:latin typeface="Century Gothic" panose="020B0502020202020204" pitchFamily="34" charset="0"/>
              </a:rPr>
              <a:t>Vervolg vragen en opmerkingen uit de bijeenkomst over idee 3: </a:t>
            </a:r>
          </a:p>
          <a:p>
            <a:pPr marL="0" indent="0">
              <a:buNone/>
            </a:pPr>
            <a:endParaRPr lang="nl-NL" sz="1400" dirty="0">
              <a:latin typeface="Century Gothic" panose="020B0502020202020204" pitchFamily="34" charset="0"/>
            </a:endParaRPr>
          </a:p>
          <a:p>
            <a:pPr marL="342900" indent="-342900">
              <a:buFont typeface="+mj-lt"/>
              <a:buAutoNum type="arabicPeriod" startAt="5"/>
            </a:pPr>
            <a:r>
              <a:rPr lang="nl-NL" sz="1400" b="1" dirty="0">
                <a:latin typeface="Century Gothic" panose="020B0502020202020204" pitchFamily="34" charset="0"/>
              </a:rPr>
              <a:t>Kan ik zelf mijn CV op 60 graden zetten om energie te besparen? </a:t>
            </a:r>
          </a:p>
          <a:p>
            <a:pPr marL="0" indent="0">
              <a:buNone/>
            </a:pPr>
            <a:r>
              <a:rPr lang="nl-NL" sz="1400" dirty="0">
                <a:latin typeface="Century Gothic" panose="020B0502020202020204" pitchFamily="34" charset="0"/>
              </a:rPr>
              <a:t>Ja, in veel gevallen is dat mogelijk. Dit kunt u proberen en eenvoudig terugdraaien wanneer het niet goed werkt. Kijk voor meer informatie op </a:t>
            </a:r>
            <a:r>
              <a:rPr lang="nl-NL" sz="1400" dirty="0">
                <a:latin typeface="Century Gothic" panose="020B0502020202020204" pitchFamily="34" charset="0"/>
                <a:hlinkClick r:id="rId2"/>
              </a:rPr>
              <a:t>www.zetmop60.nl</a:t>
            </a:r>
            <a:r>
              <a:rPr lang="nl-NL" sz="1400" dirty="0">
                <a:latin typeface="Century Gothic" panose="020B0502020202020204" pitchFamily="34" charset="0"/>
              </a:rPr>
              <a:t>. </a:t>
            </a:r>
            <a:r>
              <a:rPr lang="nl-NL" sz="1400" dirty="0">
                <a:highlight>
                  <a:srgbClr val="FFFF00"/>
                </a:highlight>
                <a:latin typeface="Century Gothic" panose="020B0502020202020204" pitchFamily="34" charset="0"/>
              </a:rPr>
              <a:t> </a:t>
            </a:r>
          </a:p>
          <a:p>
            <a:pPr marL="342900" indent="-342900">
              <a:buFont typeface="+mj-lt"/>
              <a:buAutoNum type="arabicPeriod" startAt="6"/>
            </a:pPr>
            <a:r>
              <a:rPr lang="nl-NL" sz="1400" b="1" dirty="0">
                <a:latin typeface="Century Gothic" panose="020B0502020202020204" pitchFamily="34" charset="0"/>
              </a:rPr>
              <a:t>Moeten de leidingen en radiatoren worden vervangen als ik van het gas af ga? </a:t>
            </a:r>
          </a:p>
          <a:p>
            <a:pPr marL="0" indent="0">
              <a:buNone/>
            </a:pPr>
            <a:r>
              <a:rPr lang="nl-NL" sz="1400" dirty="0">
                <a:latin typeface="Century Gothic" panose="020B0502020202020204" pitchFamily="34" charset="0"/>
              </a:rPr>
              <a:t>Dit zal meestal niet nodig zijn als het huis goed geïsoleerd wordt. Maar in sommige gevallen wel. In uw persoonlijke wat-is-wijs-advies zal moeten blijken welke maatregelen voor uw woning nodig zijn. In combinatie met goede isolatie zijn de grote radiatoren in veel woningen gunstig omdat over een groot oppervlak gelijkmatig kan worden verwarmd. Dit maakt dat veel woningen geschikt zijn voor een lage temperatuur warmtenet.</a:t>
            </a:r>
          </a:p>
          <a:p>
            <a:pPr marL="342900" indent="-342900">
              <a:buFont typeface="+mj-lt"/>
              <a:buAutoNum type="arabicPeriod" startAt="7"/>
            </a:pPr>
            <a:r>
              <a:rPr lang="nl-NL" sz="1400" b="1" dirty="0">
                <a:latin typeface="Century Gothic" panose="020B0502020202020204" pitchFamily="34" charset="0"/>
              </a:rPr>
              <a:t>Kunnen we gebruik maken van windenergie op Schiermonnikoog? </a:t>
            </a:r>
          </a:p>
          <a:p>
            <a:pPr marL="0" indent="0">
              <a:buNone/>
            </a:pPr>
            <a:r>
              <a:rPr lang="nl-NL" sz="1400" dirty="0">
                <a:latin typeface="Century Gothic" panose="020B0502020202020204" pitchFamily="34" charset="0"/>
              </a:rPr>
              <a:t>Windenergie sluit goed aan op het warmtenet met een warmtepomp en andere vormen van elektrisch verwarmen. Dit komt omdat de vraag naar warmte in de winter het hoogst is. In dezelfde wintermaanden is er ook de meeste wind en kan er groene stroom voor de warmtepomp worden gemaakt. Daarom willen we dit niet uitsluiten en het gesprek over windenergie zeker met elkaar voeren. </a:t>
            </a:r>
          </a:p>
        </p:txBody>
      </p:sp>
    </p:spTree>
    <p:extLst>
      <p:ext uri="{BB962C8B-B14F-4D97-AF65-F5344CB8AC3E}">
        <p14:creationId xmlns:p14="http://schemas.microsoft.com/office/powerpoint/2010/main" val="3874916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5CFD940C-4BD7-C6B0-0293-0CA26164561F}"/>
              </a:ext>
            </a:extLst>
          </p:cNvPr>
          <p:cNvSpPr txBox="1">
            <a:spLocks/>
          </p:cNvSpPr>
          <p:nvPr/>
        </p:nvSpPr>
        <p:spPr>
          <a:xfrm>
            <a:off x="384048" y="365125"/>
            <a:ext cx="11430000" cy="7546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5DBE7F"/>
                </a:solidFill>
                <a:latin typeface="Avenir Heavy" panose="020B0703020203020204" pitchFamily="34" charset="0"/>
                <a:ea typeface="+mj-ea"/>
                <a:cs typeface="Aharoni" panose="02010803020104030203" pitchFamily="2" charset="-79"/>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200" b="1" i="0" u="none" strike="noStrike" kern="1200" cap="none" spc="0" normalizeH="0" baseline="0" noProof="0" dirty="0">
                <a:ln>
                  <a:noFill/>
                </a:ln>
                <a:solidFill>
                  <a:srgbClr val="5DBE7F"/>
                </a:solidFill>
                <a:effectLst/>
                <a:uLnTx/>
                <a:uFillTx/>
                <a:latin typeface="Century Gothic" panose="020B0502020202020204" pitchFamily="34" charset="0"/>
                <a:ea typeface="+mj-ea"/>
                <a:cs typeface="Aharoni" panose="02010803020104030203" pitchFamily="2" charset="-79"/>
              </a:rPr>
              <a:t>Voorstel planning idee 1 en 2: inductie &amp; isolatie</a:t>
            </a:r>
          </a:p>
        </p:txBody>
      </p:sp>
      <p:sp>
        <p:nvSpPr>
          <p:cNvPr id="2" name="Chevron 2">
            <a:extLst>
              <a:ext uri="{FF2B5EF4-FFF2-40B4-BE49-F238E27FC236}">
                <a16:creationId xmlns:a16="http://schemas.microsoft.com/office/drawing/2014/main" id="{A55C5591-A098-C451-BE09-4A90251597B5}"/>
              </a:ext>
            </a:extLst>
          </p:cNvPr>
          <p:cNvSpPr/>
          <p:nvPr/>
        </p:nvSpPr>
        <p:spPr>
          <a:xfrm>
            <a:off x="3575999" y="2126404"/>
            <a:ext cx="2520000" cy="619497"/>
          </a:xfrm>
          <a:prstGeom prst="chevron">
            <a:avLst/>
          </a:prstGeom>
          <a:solidFill>
            <a:srgbClr val="5DBE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srgbClr val="221E1F"/>
              </a:solidFill>
              <a:effectLst/>
              <a:uLnTx/>
              <a:uFillTx/>
              <a:latin typeface="Calibri"/>
              <a:ea typeface="+mn-ea"/>
              <a:cs typeface="+mn-cs"/>
            </a:endParaRPr>
          </a:p>
        </p:txBody>
      </p:sp>
      <p:sp>
        <p:nvSpPr>
          <p:cNvPr id="3" name="Chevron 3">
            <a:extLst>
              <a:ext uri="{FF2B5EF4-FFF2-40B4-BE49-F238E27FC236}">
                <a16:creationId xmlns:a16="http://schemas.microsoft.com/office/drawing/2014/main" id="{4BDBAD64-975E-5D9A-1658-7358B7C4DE2D}"/>
              </a:ext>
            </a:extLst>
          </p:cNvPr>
          <p:cNvSpPr/>
          <p:nvPr/>
        </p:nvSpPr>
        <p:spPr>
          <a:xfrm>
            <a:off x="8627411" y="2137049"/>
            <a:ext cx="2520000" cy="619497"/>
          </a:xfrm>
          <a:prstGeom prst="chevron">
            <a:avLst/>
          </a:prstGeom>
          <a:solidFill>
            <a:srgbClr val="5DBE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srgbClr val="221E1F"/>
              </a:solidFill>
              <a:effectLst/>
              <a:uLnTx/>
              <a:uFillTx/>
              <a:latin typeface="Calibri"/>
              <a:ea typeface="+mn-ea"/>
              <a:cs typeface="+mn-cs"/>
            </a:endParaRPr>
          </a:p>
        </p:txBody>
      </p:sp>
      <p:sp>
        <p:nvSpPr>
          <p:cNvPr id="6" name="Chevron 5">
            <a:extLst>
              <a:ext uri="{FF2B5EF4-FFF2-40B4-BE49-F238E27FC236}">
                <a16:creationId xmlns:a16="http://schemas.microsoft.com/office/drawing/2014/main" id="{C276A986-0424-610B-4E92-1893D7E6032A}"/>
              </a:ext>
            </a:extLst>
          </p:cNvPr>
          <p:cNvSpPr/>
          <p:nvPr/>
        </p:nvSpPr>
        <p:spPr>
          <a:xfrm>
            <a:off x="6095999" y="2126403"/>
            <a:ext cx="2520000" cy="619497"/>
          </a:xfrm>
          <a:prstGeom prst="chevron">
            <a:avLst/>
          </a:prstGeom>
          <a:solidFill>
            <a:srgbClr val="5DBE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srgbClr val="221E1F"/>
              </a:solidFill>
              <a:effectLst/>
              <a:uLnTx/>
              <a:uFillTx/>
              <a:latin typeface="Calibri"/>
              <a:ea typeface="+mn-ea"/>
              <a:cs typeface="+mn-cs"/>
            </a:endParaRPr>
          </a:p>
        </p:txBody>
      </p:sp>
      <p:sp>
        <p:nvSpPr>
          <p:cNvPr id="8" name="Rounded Rectangle 7">
            <a:extLst>
              <a:ext uri="{FF2B5EF4-FFF2-40B4-BE49-F238E27FC236}">
                <a16:creationId xmlns:a16="http://schemas.microsoft.com/office/drawing/2014/main" id="{4555E6D0-3F08-2818-0EE1-36A4BD1FBA69}"/>
              </a:ext>
            </a:extLst>
          </p:cNvPr>
          <p:cNvSpPr/>
          <p:nvPr/>
        </p:nvSpPr>
        <p:spPr>
          <a:xfrm>
            <a:off x="3595448" y="2885680"/>
            <a:ext cx="2183200" cy="2577006"/>
          </a:xfrm>
          <a:prstGeom prst="roundRect">
            <a:avLst>
              <a:gd name="adj" fmla="val 10715"/>
            </a:avLst>
          </a:prstGeom>
          <a:solidFill>
            <a:sysClr val="window" lastClr="FFFFFF"/>
          </a:solidFill>
          <a:ln w="38100" cap="flat" cmpd="sng" algn="ctr">
            <a:solidFill>
              <a:srgbClr val="5DBE7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Calibri"/>
              <a:ea typeface="+mn-ea"/>
              <a:cs typeface="+mn-cs"/>
            </a:endParaRPr>
          </a:p>
        </p:txBody>
      </p:sp>
      <p:sp>
        <p:nvSpPr>
          <p:cNvPr id="9" name="Rounded Rectangle 8">
            <a:extLst>
              <a:ext uri="{FF2B5EF4-FFF2-40B4-BE49-F238E27FC236}">
                <a16:creationId xmlns:a16="http://schemas.microsoft.com/office/drawing/2014/main" id="{D270D43D-8BB2-6276-04CE-7504BC840646}"/>
              </a:ext>
            </a:extLst>
          </p:cNvPr>
          <p:cNvSpPr/>
          <p:nvPr/>
        </p:nvSpPr>
        <p:spPr>
          <a:xfrm>
            <a:off x="8616001" y="2885681"/>
            <a:ext cx="2225808" cy="2577005"/>
          </a:xfrm>
          <a:prstGeom prst="roundRect">
            <a:avLst>
              <a:gd name="adj" fmla="val 10715"/>
            </a:avLst>
          </a:prstGeom>
          <a:solidFill>
            <a:sysClr val="window" lastClr="FFFFFF"/>
          </a:solidFill>
          <a:ln w="38100" cap="flat" cmpd="sng" algn="ctr">
            <a:solidFill>
              <a:srgbClr val="5DBE7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Calibri"/>
              <a:ea typeface="+mn-ea"/>
              <a:cs typeface="+mn-cs"/>
            </a:endParaRPr>
          </a:p>
        </p:txBody>
      </p:sp>
      <p:sp>
        <p:nvSpPr>
          <p:cNvPr id="10" name="Rounded Rectangle 9">
            <a:extLst>
              <a:ext uri="{FF2B5EF4-FFF2-40B4-BE49-F238E27FC236}">
                <a16:creationId xmlns:a16="http://schemas.microsoft.com/office/drawing/2014/main" id="{CB5F9624-412C-67E4-7C1A-E456CB3B985E}"/>
              </a:ext>
            </a:extLst>
          </p:cNvPr>
          <p:cNvSpPr/>
          <p:nvPr/>
        </p:nvSpPr>
        <p:spPr>
          <a:xfrm>
            <a:off x="6096000" y="2885680"/>
            <a:ext cx="2178934" cy="2577006"/>
          </a:xfrm>
          <a:prstGeom prst="roundRect">
            <a:avLst>
              <a:gd name="adj" fmla="val 10715"/>
            </a:avLst>
          </a:prstGeom>
          <a:solidFill>
            <a:sysClr val="window" lastClr="FFFFFF"/>
          </a:solidFill>
          <a:ln w="38100" cap="flat" cmpd="sng" algn="ctr">
            <a:solidFill>
              <a:srgbClr val="5DBE7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Calibri"/>
              <a:ea typeface="+mn-ea"/>
              <a:cs typeface="+mn-cs"/>
            </a:endParaRPr>
          </a:p>
        </p:txBody>
      </p:sp>
      <p:sp>
        <p:nvSpPr>
          <p:cNvPr id="11" name="TextBox 11">
            <a:extLst>
              <a:ext uri="{FF2B5EF4-FFF2-40B4-BE49-F238E27FC236}">
                <a16:creationId xmlns:a16="http://schemas.microsoft.com/office/drawing/2014/main" id="{B3BA94E9-6BBA-568B-086F-4C16B97B47E8}"/>
              </a:ext>
            </a:extLst>
          </p:cNvPr>
          <p:cNvSpPr txBox="1"/>
          <p:nvPr/>
        </p:nvSpPr>
        <p:spPr>
          <a:xfrm>
            <a:off x="3575999" y="3047007"/>
            <a:ext cx="2202649" cy="2031325"/>
          </a:xfrm>
          <a:prstGeom prst="rect">
            <a:avLst/>
          </a:prstGeom>
          <a:noFill/>
        </p:spPr>
        <p:txBody>
          <a:bodyPr wrap="square" rtlCol="0">
            <a:spAutoFit/>
          </a:bodyPr>
          <a:lstStyle/>
          <a:p>
            <a:pPr algn="ctr">
              <a:defRPr/>
            </a:pPr>
            <a:r>
              <a:rPr lang="nl-NL" altLang="ko-KR" sz="1400" b="1" dirty="0">
                <a:solidFill>
                  <a:srgbClr val="221E1F"/>
                </a:solidFill>
                <a:latin typeface="Century Gothic" panose="020B0502020202020204" pitchFamily="34" charset="0"/>
                <a:cs typeface="Arial" pitchFamily="34" charset="0"/>
              </a:rPr>
              <a:t>Besluitvorming gemeenteraad</a:t>
            </a:r>
          </a:p>
          <a:p>
            <a:pPr algn="ctr">
              <a:defRPr/>
            </a:pPr>
            <a:endParaRPr lang="nl-NL" altLang="ko-KR" sz="1400" b="1" dirty="0">
              <a:solidFill>
                <a:srgbClr val="221E1F"/>
              </a:solidFill>
              <a:latin typeface="Century Gothic" panose="020B0502020202020204" pitchFamily="34" charset="0"/>
              <a:cs typeface="Arial" pitchFamily="34" charset="0"/>
            </a:endParaRPr>
          </a:p>
          <a:p>
            <a:pPr algn="ctr">
              <a:defRPr/>
            </a:pPr>
            <a:r>
              <a:rPr lang="nl-NL" altLang="ko-KR" sz="1400" b="1" dirty="0">
                <a:solidFill>
                  <a:srgbClr val="221E1F"/>
                </a:solidFill>
                <a:latin typeface="Century Gothic" panose="020B0502020202020204" pitchFamily="34" charset="0"/>
                <a:cs typeface="Arial" pitchFamily="34" charset="0"/>
              </a:rPr>
              <a:t>Loting adviesraad</a:t>
            </a:r>
          </a:p>
          <a:p>
            <a:pPr algn="ctr">
              <a:defRPr/>
            </a:pPr>
            <a:endParaRPr lang="nl-NL" altLang="ko-KR" sz="1400" b="1" dirty="0">
              <a:solidFill>
                <a:srgbClr val="221E1F"/>
              </a:solidFill>
              <a:latin typeface="Century Gothic" panose="020B0502020202020204" pitchFamily="34" charset="0"/>
              <a:cs typeface="Arial" pitchFamily="34" charset="0"/>
            </a:endParaRPr>
          </a:p>
          <a:p>
            <a:pPr algn="ctr">
              <a:defRPr/>
            </a:pPr>
            <a:r>
              <a:rPr lang="nl-NL" altLang="ko-KR" sz="1400" b="1" dirty="0">
                <a:solidFill>
                  <a:srgbClr val="221E1F"/>
                </a:solidFill>
                <a:latin typeface="Century Gothic" panose="020B0502020202020204" pitchFamily="34" charset="0"/>
                <a:cs typeface="Arial" pitchFamily="34" charset="0"/>
              </a:rPr>
              <a:t>Advies pilotwoningen</a:t>
            </a:r>
          </a:p>
          <a:p>
            <a:pPr algn="ctr">
              <a:defRPr/>
            </a:pPr>
            <a:endParaRPr lang="nl-NL" altLang="ko-KR" sz="1400" b="1" dirty="0">
              <a:solidFill>
                <a:srgbClr val="221E1F"/>
              </a:solidFill>
              <a:latin typeface="Century Gothic" panose="020B0502020202020204" pitchFamily="34" charset="0"/>
              <a:cs typeface="Arial" pitchFamily="34" charset="0"/>
            </a:endParaRPr>
          </a:p>
          <a:p>
            <a:pPr algn="ctr">
              <a:defRPr/>
            </a:pPr>
            <a:r>
              <a:rPr lang="nl-NL" altLang="ko-KR" sz="1400" b="1" dirty="0">
                <a:solidFill>
                  <a:srgbClr val="221E1F"/>
                </a:solidFill>
                <a:latin typeface="Century Gothic" panose="020B0502020202020204" pitchFamily="34" charset="0"/>
                <a:cs typeface="Arial" pitchFamily="34" charset="0"/>
              </a:rPr>
              <a:t>Voorbereiding uitvoering</a:t>
            </a:r>
            <a:endParaRPr lang="nl-NL" altLang="ko-KR" sz="1400" b="1" dirty="0">
              <a:solidFill>
                <a:srgbClr val="221E1F">
                  <a:lumMod val="65000"/>
                  <a:lumOff val="35000"/>
                </a:srgbClr>
              </a:solidFill>
              <a:latin typeface="Century Gothic" panose="020B0502020202020204" pitchFamily="34" charset="0"/>
              <a:cs typeface="Arial" pitchFamily="34" charset="0"/>
            </a:endParaRPr>
          </a:p>
        </p:txBody>
      </p:sp>
      <p:sp>
        <p:nvSpPr>
          <p:cNvPr id="12" name="TextBox 13">
            <a:extLst>
              <a:ext uri="{FF2B5EF4-FFF2-40B4-BE49-F238E27FC236}">
                <a16:creationId xmlns:a16="http://schemas.microsoft.com/office/drawing/2014/main" id="{5D6D7372-588F-B291-B2A1-8D39A61F4F27}"/>
              </a:ext>
            </a:extLst>
          </p:cNvPr>
          <p:cNvSpPr txBox="1"/>
          <p:nvPr/>
        </p:nvSpPr>
        <p:spPr>
          <a:xfrm>
            <a:off x="3977537" y="2174541"/>
            <a:ext cx="1705513" cy="523220"/>
          </a:xfrm>
          <a:prstGeom prst="rect">
            <a:avLst/>
          </a:prstGeom>
          <a:noFill/>
        </p:spPr>
        <p:txBody>
          <a:bodyPr wrap="square" rtlCol="0">
            <a:spAutoFit/>
          </a:bodyPr>
          <a:lstStyle/>
          <a:p>
            <a:pPr algn="ctr">
              <a:defRPr/>
            </a:pPr>
            <a:r>
              <a:rPr lang="en-US" altLang="ko-KR" sz="1400" b="1" dirty="0" err="1">
                <a:solidFill>
                  <a:schemeClr val="bg1"/>
                </a:solidFill>
                <a:latin typeface="Century Gothic" panose="020B0502020202020204" pitchFamily="34" charset="0"/>
                <a:cs typeface="Arial" pitchFamily="34" charset="0"/>
              </a:rPr>
              <a:t>april</a:t>
            </a:r>
            <a:r>
              <a:rPr lang="en-US" altLang="ko-KR" sz="1400" b="1" dirty="0">
                <a:solidFill>
                  <a:schemeClr val="bg1"/>
                </a:solidFill>
                <a:latin typeface="Century Gothic" panose="020B0502020202020204" pitchFamily="34" charset="0"/>
                <a:cs typeface="Arial" pitchFamily="34" charset="0"/>
              </a:rPr>
              <a:t>:</a:t>
            </a:r>
          </a:p>
          <a:p>
            <a:pPr algn="ctr">
              <a:defRPr/>
            </a:pPr>
            <a:r>
              <a:rPr lang="en-US" altLang="ko-KR" sz="1400" b="1" dirty="0" err="1">
                <a:solidFill>
                  <a:schemeClr val="bg1"/>
                </a:solidFill>
                <a:latin typeface="Century Gothic" panose="020B0502020202020204" pitchFamily="34" charset="0"/>
                <a:cs typeface="Arial" pitchFamily="34" charset="0"/>
              </a:rPr>
              <a:t>besluitvorming</a:t>
            </a:r>
            <a:endParaRPr lang="ko-KR" altLang="en-US" sz="1400" b="1" dirty="0">
              <a:solidFill>
                <a:schemeClr val="bg1"/>
              </a:solidFill>
              <a:latin typeface="Century Gothic" panose="020B0502020202020204" pitchFamily="34" charset="0"/>
              <a:cs typeface="Arial" pitchFamily="34" charset="0"/>
            </a:endParaRPr>
          </a:p>
        </p:txBody>
      </p:sp>
      <p:sp>
        <p:nvSpPr>
          <p:cNvPr id="13" name="TextBox 14">
            <a:extLst>
              <a:ext uri="{FF2B5EF4-FFF2-40B4-BE49-F238E27FC236}">
                <a16:creationId xmlns:a16="http://schemas.microsoft.com/office/drawing/2014/main" id="{51A54CF8-38F7-5C79-2123-775333A1939B}"/>
              </a:ext>
            </a:extLst>
          </p:cNvPr>
          <p:cNvSpPr txBox="1"/>
          <p:nvPr/>
        </p:nvSpPr>
        <p:spPr>
          <a:xfrm>
            <a:off x="6437066" y="2174541"/>
            <a:ext cx="1837866" cy="523220"/>
          </a:xfrm>
          <a:prstGeom prst="rect">
            <a:avLst/>
          </a:prstGeom>
          <a:noFill/>
        </p:spPr>
        <p:txBody>
          <a:bodyPr wrap="square" rtlCol="0">
            <a:spAutoFit/>
          </a:bodyPr>
          <a:lstStyle/>
          <a:p>
            <a:pPr algn="ctr">
              <a:defRPr/>
            </a:pPr>
            <a:r>
              <a:rPr lang="en-US" altLang="ko-KR" sz="1400" b="1" dirty="0" err="1">
                <a:solidFill>
                  <a:schemeClr val="bg1"/>
                </a:solidFill>
                <a:latin typeface="Century Gothic" panose="020B0502020202020204" pitchFamily="34" charset="0"/>
                <a:cs typeface="Arial" pitchFamily="34" charset="0"/>
              </a:rPr>
              <a:t>mei-september</a:t>
            </a:r>
            <a:r>
              <a:rPr lang="en-US" altLang="ko-KR" sz="1400" b="1" dirty="0">
                <a:solidFill>
                  <a:schemeClr val="bg1"/>
                </a:solidFill>
                <a:latin typeface="Century Gothic" panose="020B0502020202020204" pitchFamily="34" charset="0"/>
                <a:cs typeface="Arial" pitchFamily="34" charset="0"/>
              </a:rPr>
              <a:t>:</a:t>
            </a:r>
          </a:p>
          <a:p>
            <a:pPr algn="ctr">
              <a:defRPr/>
            </a:pPr>
            <a:r>
              <a:rPr lang="en-US" altLang="ko-KR" sz="1400" b="1" dirty="0" err="1">
                <a:solidFill>
                  <a:schemeClr val="bg1"/>
                </a:solidFill>
                <a:latin typeface="Century Gothic" panose="020B0502020202020204" pitchFamily="34" charset="0"/>
                <a:cs typeface="Arial" pitchFamily="34" charset="0"/>
              </a:rPr>
              <a:t>pilotwoningen</a:t>
            </a:r>
            <a:r>
              <a:rPr lang="en-US" altLang="ko-KR" sz="1400" b="1" dirty="0">
                <a:solidFill>
                  <a:schemeClr val="bg1"/>
                </a:solidFill>
                <a:latin typeface="Century Gothic" panose="020B0502020202020204" pitchFamily="34" charset="0"/>
                <a:cs typeface="Arial" pitchFamily="34" charset="0"/>
              </a:rPr>
              <a:t> </a:t>
            </a:r>
            <a:endParaRPr lang="ko-KR" altLang="en-US" sz="1400" b="1" dirty="0">
              <a:solidFill>
                <a:schemeClr val="bg1"/>
              </a:solidFill>
              <a:latin typeface="Century Gothic" panose="020B0502020202020204" pitchFamily="34" charset="0"/>
              <a:cs typeface="Arial" pitchFamily="34" charset="0"/>
            </a:endParaRPr>
          </a:p>
        </p:txBody>
      </p:sp>
      <p:sp>
        <p:nvSpPr>
          <p:cNvPr id="14" name="TextBox 15">
            <a:extLst>
              <a:ext uri="{FF2B5EF4-FFF2-40B4-BE49-F238E27FC236}">
                <a16:creationId xmlns:a16="http://schemas.microsoft.com/office/drawing/2014/main" id="{17D92DC0-3E9B-9008-9460-47AB279768AF}"/>
              </a:ext>
            </a:extLst>
          </p:cNvPr>
          <p:cNvSpPr txBox="1"/>
          <p:nvPr/>
        </p:nvSpPr>
        <p:spPr>
          <a:xfrm>
            <a:off x="9081530" y="2185187"/>
            <a:ext cx="1705513" cy="523220"/>
          </a:xfrm>
          <a:prstGeom prst="rect">
            <a:avLst/>
          </a:prstGeom>
          <a:noFill/>
        </p:spPr>
        <p:txBody>
          <a:bodyPr wrap="square" rtlCol="0">
            <a:spAutoFit/>
          </a:bodyPr>
          <a:lstStyle/>
          <a:p>
            <a:pPr algn="ctr">
              <a:defRPr/>
            </a:pPr>
            <a:r>
              <a:rPr lang="en-US" altLang="ko-KR" sz="1400" b="1" dirty="0" err="1">
                <a:solidFill>
                  <a:schemeClr val="bg1"/>
                </a:solidFill>
                <a:latin typeface="Century Gothic" panose="020B0502020202020204" pitchFamily="34" charset="0"/>
                <a:cs typeface="Arial" pitchFamily="34" charset="0"/>
              </a:rPr>
              <a:t>oktober</a:t>
            </a:r>
            <a:r>
              <a:rPr lang="en-US" altLang="ko-KR" sz="1400" b="1" dirty="0">
                <a:solidFill>
                  <a:schemeClr val="bg1"/>
                </a:solidFill>
                <a:latin typeface="Century Gothic" panose="020B0502020202020204" pitchFamily="34" charset="0"/>
                <a:cs typeface="Arial" pitchFamily="34" charset="0"/>
              </a:rPr>
              <a:t>:</a:t>
            </a:r>
          </a:p>
          <a:p>
            <a:pPr algn="ctr">
              <a:defRPr/>
            </a:pPr>
            <a:r>
              <a:rPr lang="en-US" altLang="ko-KR" sz="1400" b="1" dirty="0">
                <a:solidFill>
                  <a:schemeClr val="bg1"/>
                </a:solidFill>
                <a:latin typeface="Century Gothic" panose="020B0502020202020204" pitchFamily="34" charset="0"/>
                <a:cs typeface="Arial" pitchFamily="34" charset="0"/>
              </a:rPr>
              <a:t>start </a:t>
            </a:r>
            <a:r>
              <a:rPr lang="en-US" altLang="ko-KR" sz="1400" b="1" dirty="0" err="1">
                <a:solidFill>
                  <a:schemeClr val="bg1"/>
                </a:solidFill>
                <a:latin typeface="Century Gothic" panose="020B0502020202020204" pitchFamily="34" charset="0"/>
                <a:cs typeface="Arial" pitchFamily="34" charset="0"/>
              </a:rPr>
              <a:t>regeling</a:t>
            </a:r>
            <a:endParaRPr lang="ko-KR" altLang="en-US" sz="1400" b="1" dirty="0">
              <a:solidFill>
                <a:schemeClr val="bg1"/>
              </a:solidFill>
              <a:latin typeface="Century Gothic" panose="020B0502020202020204" pitchFamily="34" charset="0"/>
              <a:cs typeface="Arial" pitchFamily="34" charset="0"/>
            </a:endParaRPr>
          </a:p>
        </p:txBody>
      </p:sp>
      <p:sp>
        <p:nvSpPr>
          <p:cNvPr id="16" name="TextBox 18">
            <a:extLst>
              <a:ext uri="{FF2B5EF4-FFF2-40B4-BE49-F238E27FC236}">
                <a16:creationId xmlns:a16="http://schemas.microsoft.com/office/drawing/2014/main" id="{8DD3968A-354C-6363-2512-BE0FCA4DDD66}"/>
              </a:ext>
            </a:extLst>
          </p:cNvPr>
          <p:cNvSpPr txBox="1"/>
          <p:nvPr/>
        </p:nvSpPr>
        <p:spPr>
          <a:xfrm>
            <a:off x="6095998" y="3047007"/>
            <a:ext cx="2178934" cy="954107"/>
          </a:xfrm>
          <a:prstGeom prst="rect">
            <a:avLst/>
          </a:prstGeom>
          <a:noFill/>
        </p:spPr>
        <p:txBody>
          <a:bodyPr wrap="square" rtlCol="0">
            <a:spAutoFit/>
          </a:bodyPr>
          <a:lstStyle/>
          <a:p>
            <a:pPr algn="ctr">
              <a:defRPr/>
            </a:pPr>
            <a:r>
              <a:rPr lang="nl-NL" altLang="ko-KR" sz="1400" b="1" dirty="0">
                <a:solidFill>
                  <a:srgbClr val="221E1F"/>
                </a:solidFill>
                <a:latin typeface="Century Gothic" panose="020B0502020202020204" pitchFamily="34" charset="0"/>
                <a:cs typeface="Arial" pitchFamily="34" charset="0"/>
              </a:rPr>
              <a:t>Start regeling voor pilotwoningen</a:t>
            </a:r>
          </a:p>
          <a:p>
            <a:pPr algn="ctr">
              <a:defRPr/>
            </a:pPr>
            <a:endParaRPr lang="nl-NL" altLang="ko-KR" sz="1400" b="1" dirty="0">
              <a:solidFill>
                <a:srgbClr val="221E1F"/>
              </a:solidFill>
              <a:latin typeface="Century Gothic" panose="020B0502020202020204" pitchFamily="34" charset="0"/>
              <a:cs typeface="Arial" pitchFamily="34" charset="0"/>
            </a:endParaRPr>
          </a:p>
          <a:p>
            <a:pPr algn="ctr">
              <a:defRPr/>
            </a:pPr>
            <a:r>
              <a:rPr lang="nl-NL" altLang="ko-KR" sz="1400" b="1" dirty="0">
                <a:solidFill>
                  <a:srgbClr val="221E1F"/>
                </a:solidFill>
                <a:latin typeface="Century Gothic" panose="020B0502020202020204" pitchFamily="34" charset="0"/>
                <a:cs typeface="Arial" pitchFamily="34" charset="0"/>
              </a:rPr>
              <a:t>Evaluatie en bijstellen</a:t>
            </a:r>
          </a:p>
        </p:txBody>
      </p:sp>
      <p:sp>
        <p:nvSpPr>
          <p:cNvPr id="17" name="TextBox 21">
            <a:extLst>
              <a:ext uri="{FF2B5EF4-FFF2-40B4-BE49-F238E27FC236}">
                <a16:creationId xmlns:a16="http://schemas.microsoft.com/office/drawing/2014/main" id="{4C995D63-9C30-F102-AF8F-BF561E1CFA07}"/>
              </a:ext>
            </a:extLst>
          </p:cNvPr>
          <p:cNvSpPr txBox="1"/>
          <p:nvPr/>
        </p:nvSpPr>
        <p:spPr>
          <a:xfrm>
            <a:off x="8615999" y="3047008"/>
            <a:ext cx="2225809" cy="523220"/>
          </a:xfrm>
          <a:prstGeom prst="rect">
            <a:avLst/>
          </a:prstGeom>
          <a:noFill/>
        </p:spPr>
        <p:txBody>
          <a:bodyPr wrap="square" rtlCol="0">
            <a:spAutoFit/>
          </a:bodyPr>
          <a:lstStyle/>
          <a:p>
            <a:pPr algn="ctr">
              <a:defRPr/>
            </a:pPr>
            <a:r>
              <a:rPr lang="nl-NL" altLang="ko-KR" sz="1400" b="1" dirty="0">
                <a:solidFill>
                  <a:srgbClr val="221E1F"/>
                </a:solidFill>
                <a:latin typeface="Century Gothic" panose="020B0502020202020204" pitchFamily="34" charset="0"/>
                <a:cs typeface="Arial" pitchFamily="34" charset="0"/>
              </a:rPr>
              <a:t>Start regeling voor alle woningen</a:t>
            </a:r>
          </a:p>
        </p:txBody>
      </p:sp>
      <p:sp>
        <p:nvSpPr>
          <p:cNvPr id="19" name="Chevron 2">
            <a:extLst>
              <a:ext uri="{FF2B5EF4-FFF2-40B4-BE49-F238E27FC236}">
                <a16:creationId xmlns:a16="http://schemas.microsoft.com/office/drawing/2014/main" id="{D9155986-CC09-8D06-A347-44E5E601A237}"/>
              </a:ext>
            </a:extLst>
          </p:cNvPr>
          <p:cNvSpPr/>
          <p:nvPr/>
        </p:nvSpPr>
        <p:spPr>
          <a:xfrm>
            <a:off x="1075447" y="2129904"/>
            <a:ext cx="2520000" cy="619497"/>
          </a:xfrm>
          <a:prstGeom prst="chevron">
            <a:avLst/>
          </a:prstGeom>
          <a:solidFill>
            <a:srgbClr val="5DBE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srgbClr val="221E1F"/>
              </a:solidFill>
              <a:effectLst/>
              <a:uLnTx/>
              <a:uFillTx/>
              <a:latin typeface="Calibri"/>
              <a:ea typeface="+mn-ea"/>
              <a:cs typeface="+mn-cs"/>
            </a:endParaRPr>
          </a:p>
        </p:txBody>
      </p:sp>
      <p:sp>
        <p:nvSpPr>
          <p:cNvPr id="20" name="Rounded Rectangle 7">
            <a:extLst>
              <a:ext uri="{FF2B5EF4-FFF2-40B4-BE49-F238E27FC236}">
                <a16:creationId xmlns:a16="http://schemas.microsoft.com/office/drawing/2014/main" id="{6C4A13C3-4BA5-1A43-7A1E-6F99AF9F5914}"/>
              </a:ext>
            </a:extLst>
          </p:cNvPr>
          <p:cNvSpPr/>
          <p:nvPr/>
        </p:nvSpPr>
        <p:spPr>
          <a:xfrm>
            <a:off x="1114913" y="2885680"/>
            <a:ext cx="2178934" cy="2577006"/>
          </a:xfrm>
          <a:prstGeom prst="roundRect">
            <a:avLst>
              <a:gd name="adj" fmla="val 10715"/>
            </a:avLst>
          </a:prstGeom>
          <a:solidFill>
            <a:sysClr val="window" lastClr="FFFFFF"/>
          </a:solidFill>
          <a:ln w="38100" cap="flat" cmpd="sng" algn="ctr">
            <a:solidFill>
              <a:srgbClr val="5DBE7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Calibri"/>
              <a:ea typeface="+mn-ea"/>
              <a:cs typeface="+mn-cs"/>
            </a:endParaRPr>
          </a:p>
        </p:txBody>
      </p:sp>
      <p:sp>
        <p:nvSpPr>
          <p:cNvPr id="21" name="TextBox 29">
            <a:extLst>
              <a:ext uri="{FF2B5EF4-FFF2-40B4-BE49-F238E27FC236}">
                <a16:creationId xmlns:a16="http://schemas.microsoft.com/office/drawing/2014/main" id="{56D56A31-6132-B368-13F1-497CDC024C65}"/>
              </a:ext>
            </a:extLst>
          </p:cNvPr>
          <p:cNvSpPr txBox="1"/>
          <p:nvPr/>
        </p:nvSpPr>
        <p:spPr>
          <a:xfrm>
            <a:off x="1114912" y="3047007"/>
            <a:ext cx="2172727" cy="2246769"/>
          </a:xfrm>
          <a:prstGeom prst="rect">
            <a:avLst/>
          </a:prstGeom>
          <a:noFill/>
        </p:spPr>
        <p:txBody>
          <a:bodyPr wrap="square" rtlCol="0">
            <a:spAutoFit/>
          </a:bodyPr>
          <a:lstStyle/>
          <a:p>
            <a:pPr algn="ctr">
              <a:defRPr/>
            </a:pPr>
            <a:r>
              <a:rPr lang="nl-NL" altLang="ko-KR" sz="1400" b="1" dirty="0">
                <a:solidFill>
                  <a:srgbClr val="221E1F"/>
                </a:solidFill>
                <a:latin typeface="Century Gothic" panose="020B0502020202020204" pitchFamily="34" charset="0"/>
                <a:cs typeface="Arial" pitchFamily="34" charset="0"/>
              </a:rPr>
              <a:t>Projectplan gereed</a:t>
            </a:r>
          </a:p>
          <a:p>
            <a:pPr algn="ctr">
              <a:defRPr/>
            </a:pPr>
            <a:endParaRPr lang="nl-NL" altLang="ko-KR" sz="1400" b="1" dirty="0">
              <a:solidFill>
                <a:srgbClr val="221E1F"/>
              </a:solidFill>
              <a:latin typeface="Century Gothic" panose="020B0502020202020204" pitchFamily="34" charset="0"/>
              <a:cs typeface="Arial" pitchFamily="34" charset="0"/>
            </a:endParaRPr>
          </a:p>
          <a:p>
            <a:pPr algn="ctr">
              <a:defRPr/>
            </a:pPr>
            <a:r>
              <a:rPr lang="nl-NL" altLang="ko-KR" sz="1400" b="1" dirty="0">
                <a:solidFill>
                  <a:srgbClr val="221E1F"/>
                </a:solidFill>
                <a:latin typeface="Century Gothic" panose="020B0502020202020204" pitchFamily="34" charset="0"/>
                <a:cs typeface="Arial" pitchFamily="34" charset="0"/>
              </a:rPr>
              <a:t>Afspraken partners</a:t>
            </a:r>
          </a:p>
          <a:p>
            <a:pPr algn="ctr">
              <a:defRPr/>
            </a:pPr>
            <a:endParaRPr lang="nl-NL" altLang="ko-KR" sz="1400" b="1" dirty="0">
              <a:solidFill>
                <a:srgbClr val="221E1F"/>
              </a:solidFill>
              <a:latin typeface="Century Gothic" panose="020B0502020202020204" pitchFamily="34" charset="0"/>
              <a:cs typeface="Arial" pitchFamily="34" charset="0"/>
            </a:endParaRPr>
          </a:p>
          <a:p>
            <a:pPr algn="ctr">
              <a:defRPr/>
            </a:pPr>
            <a:r>
              <a:rPr lang="nl-NL" altLang="ko-KR" sz="1400" b="1" dirty="0">
                <a:solidFill>
                  <a:srgbClr val="221E1F"/>
                </a:solidFill>
                <a:latin typeface="Century Gothic" panose="020B0502020202020204" pitchFamily="34" charset="0"/>
                <a:cs typeface="Arial" pitchFamily="34" charset="0"/>
              </a:rPr>
              <a:t>Team op sterkte</a:t>
            </a:r>
          </a:p>
          <a:p>
            <a:pPr algn="ctr">
              <a:defRPr/>
            </a:pPr>
            <a:endParaRPr lang="nl-NL" altLang="ko-KR" sz="1400" b="1" dirty="0">
              <a:solidFill>
                <a:srgbClr val="221E1F"/>
              </a:solidFill>
              <a:latin typeface="Century Gothic" panose="020B0502020202020204" pitchFamily="34" charset="0"/>
              <a:cs typeface="Arial" pitchFamily="34" charset="0"/>
            </a:endParaRPr>
          </a:p>
          <a:p>
            <a:pPr algn="ctr">
              <a:defRPr/>
            </a:pPr>
            <a:r>
              <a:rPr lang="nl-NL" altLang="ko-KR" sz="1400" b="1" dirty="0">
                <a:solidFill>
                  <a:srgbClr val="221E1F"/>
                </a:solidFill>
                <a:latin typeface="Century Gothic" panose="020B0502020202020204" pitchFamily="34" charset="0"/>
                <a:cs typeface="Arial" pitchFamily="34" charset="0"/>
              </a:rPr>
              <a:t>Opleiding adviseurs</a:t>
            </a:r>
          </a:p>
          <a:p>
            <a:pPr algn="ctr">
              <a:defRPr/>
            </a:pPr>
            <a:endParaRPr lang="nl-NL" altLang="ko-KR" sz="1400" b="1" dirty="0">
              <a:solidFill>
                <a:srgbClr val="221E1F"/>
              </a:solidFill>
              <a:latin typeface="Century Gothic" panose="020B0502020202020204" pitchFamily="34" charset="0"/>
              <a:cs typeface="Arial" pitchFamily="34" charset="0"/>
            </a:endParaRPr>
          </a:p>
          <a:p>
            <a:pPr algn="ctr">
              <a:defRPr/>
            </a:pPr>
            <a:r>
              <a:rPr lang="nl-NL" altLang="ko-KR" sz="1400" b="1" dirty="0">
                <a:solidFill>
                  <a:srgbClr val="221E1F"/>
                </a:solidFill>
                <a:latin typeface="Century Gothic" panose="020B0502020202020204" pitchFamily="34" charset="0"/>
                <a:cs typeface="Arial" pitchFamily="34" charset="0"/>
              </a:rPr>
              <a:t>Oordeelsvorming gemeenteraad</a:t>
            </a:r>
          </a:p>
        </p:txBody>
      </p:sp>
      <p:sp>
        <p:nvSpPr>
          <p:cNvPr id="22" name="TextBox 31">
            <a:extLst>
              <a:ext uri="{FF2B5EF4-FFF2-40B4-BE49-F238E27FC236}">
                <a16:creationId xmlns:a16="http://schemas.microsoft.com/office/drawing/2014/main" id="{4FF129AD-C637-BA73-A0D4-7DDB13B8803A}"/>
              </a:ext>
            </a:extLst>
          </p:cNvPr>
          <p:cNvSpPr txBox="1"/>
          <p:nvPr/>
        </p:nvSpPr>
        <p:spPr>
          <a:xfrm>
            <a:off x="1457537" y="2174541"/>
            <a:ext cx="1705513" cy="523220"/>
          </a:xfrm>
          <a:prstGeom prst="rect">
            <a:avLst/>
          </a:prstGeom>
          <a:noFill/>
        </p:spPr>
        <p:txBody>
          <a:bodyPr wrap="square" rtlCol="0">
            <a:spAutoFit/>
          </a:bodyPr>
          <a:lstStyle/>
          <a:p>
            <a:pPr algn="ctr">
              <a:defRPr/>
            </a:pPr>
            <a:r>
              <a:rPr lang="en-US" altLang="ko-KR" sz="1400" b="1" dirty="0" err="1">
                <a:solidFill>
                  <a:schemeClr val="bg1"/>
                </a:solidFill>
                <a:latin typeface="Century Gothic" panose="020B0502020202020204" pitchFamily="34" charset="0"/>
                <a:cs typeface="Arial" pitchFamily="34" charset="0"/>
              </a:rPr>
              <a:t>februari-maart</a:t>
            </a:r>
            <a:r>
              <a:rPr lang="en-US" altLang="ko-KR" sz="1400" b="1" dirty="0">
                <a:solidFill>
                  <a:schemeClr val="bg1"/>
                </a:solidFill>
                <a:latin typeface="Century Gothic" panose="020B0502020202020204" pitchFamily="34" charset="0"/>
                <a:cs typeface="Arial" pitchFamily="34" charset="0"/>
              </a:rPr>
              <a:t>:</a:t>
            </a:r>
          </a:p>
          <a:p>
            <a:pPr algn="ctr">
              <a:defRPr/>
            </a:pPr>
            <a:r>
              <a:rPr lang="en-US" altLang="ko-KR" sz="1400" b="1" dirty="0" err="1">
                <a:solidFill>
                  <a:schemeClr val="bg1"/>
                </a:solidFill>
                <a:latin typeface="Century Gothic" panose="020B0502020202020204" pitchFamily="34" charset="0"/>
                <a:cs typeface="Arial" pitchFamily="34" charset="0"/>
              </a:rPr>
              <a:t>voorbereiding</a:t>
            </a:r>
            <a:endParaRPr lang="ko-KR" altLang="en-US" sz="1400" b="1" dirty="0">
              <a:solidFill>
                <a:schemeClr val="bg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2405790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5CFD940C-4BD7-C6B0-0293-0CA26164561F}"/>
              </a:ext>
            </a:extLst>
          </p:cNvPr>
          <p:cNvSpPr txBox="1">
            <a:spLocks/>
          </p:cNvSpPr>
          <p:nvPr/>
        </p:nvSpPr>
        <p:spPr>
          <a:xfrm>
            <a:off x="384048" y="365125"/>
            <a:ext cx="11430000" cy="7546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5DBE7F"/>
                </a:solidFill>
                <a:latin typeface="Avenir Heavy" panose="020B0703020203020204" pitchFamily="34" charset="0"/>
                <a:ea typeface="+mj-ea"/>
                <a:cs typeface="Aharoni" panose="02010803020104030203" pitchFamily="2" charset="-79"/>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200" b="1" i="0" u="none" strike="noStrike" kern="1200" cap="none" spc="0" normalizeH="0" baseline="0" noProof="0" dirty="0">
                <a:ln>
                  <a:noFill/>
                </a:ln>
                <a:solidFill>
                  <a:srgbClr val="5DBE7F"/>
                </a:solidFill>
                <a:effectLst/>
                <a:uLnTx/>
                <a:uFillTx/>
                <a:latin typeface="Century Gothic" panose="020B0502020202020204" pitchFamily="34" charset="0"/>
                <a:ea typeface="+mj-ea"/>
                <a:cs typeface="Aharoni" panose="02010803020104030203" pitchFamily="2" charset="-79"/>
              </a:rPr>
              <a:t>Voorstel planning idee 3: warmtenet Nieuw-Dokkum</a:t>
            </a:r>
          </a:p>
        </p:txBody>
      </p:sp>
      <p:sp>
        <p:nvSpPr>
          <p:cNvPr id="2" name="Chevron 2">
            <a:extLst>
              <a:ext uri="{FF2B5EF4-FFF2-40B4-BE49-F238E27FC236}">
                <a16:creationId xmlns:a16="http://schemas.microsoft.com/office/drawing/2014/main" id="{A55C5591-A098-C451-BE09-4A90251597B5}"/>
              </a:ext>
            </a:extLst>
          </p:cNvPr>
          <p:cNvSpPr/>
          <p:nvPr/>
        </p:nvSpPr>
        <p:spPr>
          <a:xfrm>
            <a:off x="3575999" y="2126404"/>
            <a:ext cx="2520000" cy="619497"/>
          </a:xfrm>
          <a:prstGeom prst="chevron">
            <a:avLst/>
          </a:prstGeom>
          <a:solidFill>
            <a:srgbClr val="5DBE7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srgbClr val="221E1F"/>
              </a:solidFill>
              <a:effectLst/>
              <a:uLnTx/>
              <a:uFillTx/>
              <a:latin typeface="Calibri"/>
              <a:ea typeface="맑은 고딕" panose="020B0503020000020004" pitchFamily="34" charset="-127"/>
              <a:cs typeface="+mn-cs"/>
            </a:endParaRPr>
          </a:p>
        </p:txBody>
      </p:sp>
      <p:sp>
        <p:nvSpPr>
          <p:cNvPr id="3" name="Chevron 3">
            <a:extLst>
              <a:ext uri="{FF2B5EF4-FFF2-40B4-BE49-F238E27FC236}">
                <a16:creationId xmlns:a16="http://schemas.microsoft.com/office/drawing/2014/main" id="{4BDBAD64-975E-5D9A-1658-7358B7C4DE2D}"/>
              </a:ext>
            </a:extLst>
          </p:cNvPr>
          <p:cNvSpPr/>
          <p:nvPr/>
        </p:nvSpPr>
        <p:spPr>
          <a:xfrm>
            <a:off x="8627411" y="2137049"/>
            <a:ext cx="2520000" cy="619497"/>
          </a:xfrm>
          <a:prstGeom prst="chevron">
            <a:avLst/>
          </a:prstGeom>
          <a:solidFill>
            <a:srgbClr val="5DBE7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srgbClr val="221E1F"/>
              </a:solidFill>
              <a:effectLst/>
              <a:uLnTx/>
              <a:uFillTx/>
              <a:latin typeface="Calibri"/>
              <a:ea typeface="맑은 고딕" panose="020B0503020000020004" pitchFamily="34" charset="-127"/>
              <a:cs typeface="+mn-cs"/>
            </a:endParaRPr>
          </a:p>
        </p:txBody>
      </p:sp>
      <p:sp>
        <p:nvSpPr>
          <p:cNvPr id="6" name="Chevron 5">
            <a:extLst>
              <a:ext uri="{FF2B5EF4-FFF2-40B4-BE49-F238E27FC236}">
                <a16:creationId xmlns:a16="http://schemas.microsoft.com/office/drawing/2014/main" id="{C276A986-0424-610B-4E92-1893D7E6032A}"/>
              </a:ext>
            </a:extLst>
          </p:cNvPr>
          <p:cNvSpPr/>
          <p:nvPr/>
        </p:nvSpPr>
        <p:spPr>
          <a:xfrm>
            <a:off x="6095999" y="2126403"/>
            <a:ext cx="2520000" cy="619497"/>
          </a:xfrm>
          <a:prstGeom prst="chevron">
            <a:avLst/>
          </a:prstGeom>
          <a:solidFill>
            <a:srgbClr val="5DBE7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srgbClr val="221E1F"/>
              </a:solidFill>
              <a:effectLst/>
              <a:uLnTx/>
              <a:uFillTx/>
              <a:latin typeface="Calibri"/>
              <a:ea typeface="맑은 고딕" panose="020B0503020000020004" pitchFamily="34" charset="-127"/>
              <a:cs typeface="+mn-cs"/>
            </a:endParaRPr>
          </a:p>
        </p:txBody>
      </p:sp>
      <p:sp>
        <p:nvSpPr>
          <p:cNvPr id="8" name="Rounded Rectangle 7">
            <a:extLst>
              <a:ext uri="{FF2B5EF4-FFF2-40B4-BE49-F238E27FC236}">
                <a16:creationId xmlns:a16="http://schemas.microsoft.com/office/drawing/2014/main" id="{4555E6D0-3F08-2818-0EE1-36A4BD1FBA69}"/>
              </a:ext>
            </a:extLst>
          </p:cNvPr>
          <p:cNvSpPr/>
          <p:nvPr/>
        </p:nvSpPr>
        <p:spPr>
          <a:xfrm>
            <a:off x="3595448" y="2885680"/>
            <a:ext cx="2183200" cy="2577006"/>
          </a:xfrm>
          <a:prstGeom prst="roundRect">
            <a:avLst>
              <a:gd name="adj" fmla="val 10715"/>
            </a:avLst>
          </a:prstGeom>
          <a:solidFill>
            <a:sysClr val="window" lastClr="FFFFFF"/>
          </a:solidFill>
          <a:ln w="38100" cap="flat" cmpd="sng" algn="ctr">
            <a:solidFill>
              <a:srgbClr val="5DBE7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9" name="Rounded Rectangle 8">
            <a:extLst>
              <a:ext uri="{FF2B5EF4-FFF2-40B4-BE49-F238E27FC236}">
                <a16:creationId xmlns:a16="http://schemas.microsoft.com/office/drawing/2014/main" id="{D270D43D-8BB2-6276-04CE-7504BC840646}"/>
              </a:ext>
            </a:extLst>
          </p:cNvPr>
          <p:cNvSpPr/>
          <p:nvPr/>
        </p:nvSpPr>
        <p:spPr>
          <a:xfrm>
            <a:off x="8616001" y="2885681"/>
            <a:ext cx="2225808" cy="2577005"/>
          </a:xfrm>
          <a:prstGeom prst="roundRect">
            <a:avLst>
              <a:gd name="adj" fmla="val 10715"/>
            </a:avLst>
          </a:prstGeom>
          <a:solidFill>
            <a:sysClr val="window" lastClr="FFFFFF"/>
          </a:solidFill>
          <a:ln w="38100" cap="flat" cmpd="sng" algn="ctr">
            <a:solidFill>
              <a:srgbClr val="5DBE7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10" name="Rounded Rectangle 9">
            <a:extLst>
              <a:ext uri="{FF2B5EF4-FFF2-40B4-BE49-F238E27FC236}">
                <a16:creationId xmlns:a16="http://schemas.microsoft.com/office/drawing/2014/main" id="{CB5F9624-412C-67E4-7C1A-E456CB3B985E}"/>
              </a:ext>
            </a:extLst>
          </p:cNvPr>
          <p:cNvSpPr/>
          <p:nvPr/>
        </p:nvSpPr>
        <p:spPr>
          <a:xfrm>
            <a:off x="6096000" y="2885680"/>
            <a:ext cx="2178934" cy="2577006"/>
          </a:xfrm>
          <a:prstGeom prst="roundRect">
            <a:avLst>
              <a:gd name="adj" fmla="val 10715"/>
            </a:avLst>
          </a:prstGeom>
          <a:solidFill>
            <a:sysClr val="window" lastClr="FFFFFF"/>
          </a:solidFill>
          <a:ln w="38100" cap="flat" cmpd="sng" algn="ctr">
            <a:solidFill>
              <a:srgbClr val="5DBE7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11" name="TextBox 11">
            <a:extLst>
              <a:ext uri="{FF2B5EF4-FFF2-40B4-BE49-F238E27FC236}">
                <a16:creationId xmlns:a16="http://schemas.microsoft.com/office/drawing/2014/main" id="{B3BA94E9-6BBA-568B-086F-4C16B97B47E8}"/>
              </a:ext>
            </a:extLst>
          </p:cNvPr>
          <p:cNvSpPr txBox="1"/>
          <p:nvPr/>
        </p:nvSpPr>
        <p:spPr>
          <a:xfrm>
            <a:off x="3575999" y="3047007"/>
            <a:ext cx="220264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altLang="ko-KR" sz="1400" b="1" i="0" u="none" strike="noStrike" kern="1200" cap="none" spc="0" normalizeH="0" baseline="0" noProof="0" dirty="0">
                <a:ln>
                  <a:noFill/>
                </a:ln>
                <a:solidFill>
                  <a:srgbClr val="221E1F"/>
                </a:solidFill>
                <a:effectLst/>
                <a:uLnTx/>
                <a:uFillTx/>
                <a:latin typeface="Century Gothic" panose="020B0502020202020204" pitchFamily="34" charset="0"/>
                <a:ea typeface="맑은 고딕" panose="020B0503020000020004" pitchFamily="34" charset="-127"/>
                <a:cs typeface="Arial" pitchFamily="34" charset="0"/>
              </a:rPr>
              <a:t>Besluitvorming gemeenteraad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altLang="ko-KR" sz="1400" b="1" i="0" u="none" strike="noStrike" kern="1200" cap="none" spc="0" normalizeH="0" baseline="0" noProof="0" dirty="0">
              <a:ln>
                <a:noFill/>
              </a:ln>
              <a:solidFill>
                <a:srgbClr val="221E1F"/>
              </a:solidFill>
              <a:effectLst/>
              <a:uLnTx/>
              <a:uFillTx/>
              <a:latin typeface="Century Gothic" panose="020B0502020202020204" pitchFamily="34" charset="0"/>
              <a:ea typeface="맑은 고딕" panose="020B0503020000020004" pitchFamily="34" charset="-127"/>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altLang="ko-KR" sz="1400" b="1" i="0" u="none" strike="noStrike" kern="1200" cap="none" spc="0" normalizeH="0" baseline="0" noProof="0" dirty="0">
                <a:ln>
                  <a:noFill/>
                </a:ln>
                <a:solidFill>
                  <a:srgbClr val="221E1F"/>
                </a:solidFill>
                <a:effectLst/>
                <a:uLnTx/>
                <a:uFillTx/>
                <a:latin typeface="Century Gothic" panose="020B0502020202020204" pitchFamily="34" charset="0"/>
                <a:ea typeface="맑은 고딕" panose="020B0503020000020004" pitchFamily="34" charset="-127"/>
                <a:cs typeface="Arial" pitchFamily="34" charset="0"/>
              </a:rPr>
              <a:t>Start ontwerpproces</a:t>
            </a:r>
          </a:p>
        </p:txBody>
      </p:sp>
      <p:sp>
        <p:nvSpPr>
          <p:cNvPr id="12" name="TextBox 13">
            <a:extLst>
              <a:ext uri="{FF2B5EF4-FFF2-40B4-BE49-F238E27FC236}">
                <a16:creationId xmlns:a16="http://schemas.microsoft.com/office/drawing/2014/main" id="{5D6D7372-588F-B291-B2A1-8D39A61F4F27}"/>
              </a:ext>
            </a:extLst>
          </p:cNvPr>
          <p:cNvSpPr txBox="1"/>
          <p:nvPr/>
        </p:nvSpPr>
        <p:spPr>
          <a:xfrm>
            <a:off x="3977537" y="2174541"/>
            <a:ext cx="170551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err="1">
                <a:ln>
                  <a:noFill/>
                </a:ln>
                <a:solidFill>
                  <a:prstClr val="white"/>
                </a:solidFill>
                <a:effectLst/>
                <a:uLnTx/>
                <a:uFillTx/>
                <a:latin typeface="Century Gothic" panose="020B0502020202020204" pitchFamily="34" charset="0"/>
                <a:ea typeface="맑은 고딕" panose="020B0503020000020004" pitchFamily="34" charset="-127"/>
                <a:cs typeface="Arial" pitchFamily="34" charset="0"/>
              </a:rPr>
              <a:t>april</a:t>
            </a:r>
            <a:r>
              <a:rPr kumimoji="0" lang="en-US" altLang="ko-KR" sz="1400" b="1" i="0" u="none" strike="noStrike" kern="1200" cap="none" spc="0" normalizeH="0" baseline="0" noProof="0" dirty="0">
                <a:ln>
                  <a:noFill/>
                </a:ln>
                <a:solidFill>
                  <a:prstClr val="white"/>
                </a:solidFill>
                <a:effectLst/>
                <a:uLnTx/>
                <a:uFillTx/>
                <a:latin typeface="Century Gothic" panose="020B0502020202020204" pitchFamily="34" charset="0"/>
                <a:ea typeface="맑은 고딕" panose="020B0503020000020004" pitchFamily="34" charset="-127"/>
                <a:cs typeface="Arial"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err="1">
                <a:ln>
                  <a:noFill/>
                </a:ln>
                <a:solidFill>
                  <a:prstClr val="white"/>
                </a:solidFill>
                <a:effectLst/>
                <a:uLnTx/>
                <a:uFillTx/>
                <a:latin typeface="Century Gothic" panose="020B0502020202020204" pitchFamily="34" charset="0"/>
                <a:ea typeface="맑은 고딕" panose="020B0503020000020004" pitchFamily="34" charset="-127"/>
                <a:cs typeface="Arial" pitchFamily="34" charset="0"/>
              </a:rPr>
              <a:t>besluitvorming</a:t>
            </a:r>
            <a:endParaRPr kumimoji="0" lang="ko-KR" altLang="en-US" sz="1400" b="1" i="0" u="none" strike="noStrike" kern="1200" cap="none" spc="0" normalizeH="0" baseline="0" noProof="0" dirty="0">
              <a:ln>
                <a:noFill/>
              </a:ln>
              <a:solidFill>
                <a:prstClr val="white"/>
              </a:solidFill>
              <a:effectLst/>
              <a:uLnTx/>
              <a:uFillTx/>
              <a:latin typeface="Century Gothic" panose="020B0502020202020204" pitchFamily="34" charset="0"/>
              <a:ea typeface="맑은 고딕" panose="020B0503020000020004" pitchFamily="34" charset="-127"/>
              <a:cs typeface="Arial" pitchFamily="34" charset="0"/>
            </a:endParaRPr>
          </a:p>
        </p:txBody>
      </p:sp>
      <p:sp>
        <p:nvSpPr>
          <p:cNvPr id="13" name="TextBox 14">
            <a:extLst>
              <a:ext uri="{FF2B5EF4-FFF2-40B4-BE49-F238E27FC236}">
                <a16:creationId xmlns:a16="http://schemas.microsoft.com/office/drawing/2014/main" id="{51A54CF8-38F7-5C79-2123-775333A1939B}"/>
              </a:ext>
            </a:extLst>
          </p:cNvPr>
          <p:cNvSpPr txBox="1"/>
          <p:nvPr/>
        </p:nvSpPr>
        <p:spPr>
          <a:xfrm>
            <a:off x="6437066" y="2174541"/>
            <a:ext cx="183786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400" b="1" dirty="0">
                <a:solidFill>
                  <a:prstClr val="white"/>
                </a:solidFill>
                <a:latin typeface="Century Gothic" panose="020B0502020202020204" pitchFamily="34" charset="0"/>
                <a:ea typeface="맑은 고딕" panose="020B0503020000020004" pitchFamily="34" charset="-127"/>
                <a:cs typeface="Arial" pitchFamily="34" charset="0"/>
              </a:rPr>
              <a:t>2023:</a:t>
            </a:r>
            <a:endParaRPr kumimoji="0" lang="en-US" altLang="ko-KR" sz="1400" b="1" i="0" u="none" strike="noStrike" kern="1200" cap="none" spc="0" normalizeH="0" baseline="0" noProof="0" dirty="0">
              <a:ln>
                <a:noFill/>
              </a:ln>
              <a:solidFill>
                <a:prstClr val="white"/>
              </a:solidFill>
              <a:effectLst/>
              <a:uLnTx/>
              <a:uFillTx/>
              <a:latin typeface="Century Gothic" panose="020B0502020202020204" pitchFamily="34" charset="0"/>
              <a:ea typeface="맑은 고딕" panose="020B0503020000020004" pitchFamily="34" charset="-127"/>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400" b="1" dirty="0" err="1">
                <a:solidFill>
                  <a:prstClr val="white"/>
                </a:solidFill>
                <a:latin typeface="Century Gothic" panose="020B0502020202020204" pitchFamily="34" charset="0"/>
                <a:ea typeface="맑은 고딕" panose="020B0503020000020004" pitchFamily="34" charset="-127"/>
                <a:cs typeface="Arial" pitchFamily="34" charset="0"/>
              </a:rPr>
              <a:t>ontwerpproces</a:t>
            </a:r>
            <a:r>
              <a:rPr kumimoji="0" lang="en-US" altLang="ko-KR" sz="1400" b="1" i="0" u="none" strike="noStrike" kern="1200" cap="none" spc="0" normalizeH="0" baseline="0" noProof="0" dirty="0">
                <a:ln>
                  <a:noFill/>
                </a:ln>
                <a:solidFill>
                  <a:prstClr val="white"/>
                </a:solidFill>
                <a:effectLst/>
                <a:uLnTx/>
                <a:uFillTx/>
                <a:latin typeface="Century Gothic" panose="020B0502020202020204" pitchFamily="34" charset="0"/>
                <a:ea typeface="맑은 고딕" panose="020B0503020000020004" pitchFamily="34" charset="-127"/>
                <a:cs typeface="Arial" pitchFamily="34" charset="0"/>
              </a:rPr>
              <a:t> </a:t>
            </a:r>
            <a:endParaRPr kumimoji="0" lang="ko-KR" altLang="en-US" sz="1400" b="1" i="0" u="none" strike="noStrike" kern="1200" cap="none" spc="0" normalizeH="0" baseline="0" noProof="0" dirty="0">
              <a:ln>
                <a:noFill/>
              </a:ln>
              <a:solidFill>
                <a:prstClr val="white"/>
              </a:solidFill>
              <a:effectLst/>
              <a:uLnTx/>
              <a:uFillTx/>
              <a:latin typeface="Century Gothic" panose="020B0502020202020204" pitchFamily="34" charset="0"/>
              <a:ea typeface="맑은 고딕" panose="020B0503020000020004" pitchFamily="34" charset="-127"/>
              <a:cs typeface="Arial" pitchFamily="34" charset="0"/>
            </a:endParaRPr>
          </a:p>
        </p:txBody>
      </p:sp>
      <p:sp>
        <p:nvSpPr>
          <p:cNvPr id="14" name="TextBox 15">
            <a:extLst>
              <a:ext uri="{FF2B5EF4-FFF2-40B4-BE49-F238E27FC236}">
                <a16:creationId xmlns:a16="http://schemas.microsoft.com/office/drawing/2014/main" id="{17D92DC0-3E9B-9008-9460-47AB279768AF}"/>
              </a:ext>
            </a:extLst>
          </p:cNvPr>
          <p:cNvSpPr txBox="1"/>
          <p:nvPr/>
        </p:nvSpPr>
        <p:spPr>
          <a:xfrm>
            <a:off x="9081530" y="2185187"/>
            <a:ext cx="170551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400" b="1" dirty="0">
                <a:solidFill>
                  <a:prstClr val="white"/>
                </a:solidFill>
                <a:latin typeface="Century Gothic" panose="020B0502020202020204" pitchFamily="34" charset="0"/>
                <a:ea typeface="맑은 고딕" panose="020B0503020000020004" pitchFamily="34" charset="-127"/>
                <a:cs typeface="Arial" pitchFamily="34" charset="0"/>
              </a:rPr>
              <a:t>2024:</a:t>
            </a:r>
            <a:endParaRPr kumimoji="0" lang="en-US" altLang="ko-KR" sz="1400" b="1" i="0" u="none" strike="noStrike" kern="1200" cap="none" spc="0" normalizeH="0" baseline="0" noProof="0" dirty="0">
              <a:ln>
                <a:noFill/>
              </a:ln>
              <a:solidFill>
                <a:prstClr val="white"/>
              </a:solidFill>
              <a:effectLst/>
              <a:uLnTx/>
              <a:uFillTx/>
              <a:latin typeface="Century Gothic" panose="020B0502020202020204" pitchFamily="34" charset="0"/>
              <a:ea typeface="맑은 고딕" panose="020B0503020000020004" pitchFamily="34" charset="-127"/>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400" b="1" dirty="0">
                <a:solidFill>
                  <a:prstClr val="white"/>
                </a:solidFill>
                <a:latin typeface="Century Gothic" panose="020B0502020202020204" pitchFamily="34" charset="0"/>
                <a:ea typeface="맑은 고딕" panose="020B0503020000020004" pitchFamily="34" charset="-127"/>
                <a:cs typeface="Arial" pitchFamily="34" charset="0"/>
              </a:rPr>
              <a:t>start </a:t>
            </a:r>
            <a:r>
              <a:rPr lang="en-US" altLang="ko-KR" sz="1400" b="1" dirty="0" err="1">
                <a:solidFill>
                  <a:prstClr val="white"/>
                </a:solidFill>
                <a:latin typeface="Century Gothic" panose="020B0502020202020204" pitchFamily="34" charset="0"/>
                <a:ea typeface="맑은 고딕" panose="020B0503020000020004" pitchFamily="34" charset="-127"/>
                <a:cs typeface="Arial" pitchFamily="34" charset="0"/>
              </a:rPr>
              <a:t>uitvoering</a:t>
            </a:r>
            <a:endParaRPr kumimoji="0" lang="ko-KR" altLang="en-US" sz="1400" b="1" i="0" u="none" strike="noStrike" kern="1200" cap="none" spc="0" normalizeH="0" baseline="0" noProof="0" dirty="0">
              <a:ln>
                <a:noFill/>
              </a:ln>
              <a:solidFill>
                <a:prstClr val="white"/>
              </a:solidFill>
              <a:effectLst/>
              <a:uLnTx/>
              <a:uFillTx/>
              <a:latin typeface="Century Gothic" panose="020B0502020202020204" pitchFamily="34" charset="0"/>
              <a:ea typeface="맑은 고딕" panose="020B0503020000020004" pitchFamily="34" charset="-127"/>
              <a:cs typeface="Arial" pitchFamily="34" charset="0"/>
            </a:endParaRPr>
          </a:p>
        </p:txBody>
      </p:sp>
      <p:sp>
        <p:nvSpPr>
          <p:cNvPr id="16" name="TextBox 18">
            <a:extLst>
              <a:ext uri="{FF2B5EF4-FFF2-40B4-BE49-F238E27FC236}">
                <a16:creationId xmlns:a16="http://schemas.microsoft.com/office/drawing/2014/main" id="{8DD3968A-354C-6363-2512-BE0FCA4DDD66}"/>
              </a:ext>
            </a:extLst>
          </p:cNvPr>
          <p:cNvSpPr txBox="1"/>
          <p:nvPr/>
        </p:nvSpPr>
        <p:spPr>
          <a:xfrm>
            <a:off x="6095998" y="3047007"/>
            <a:ext cx="2178934"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altLang="ko-KR" sz="1400" b="1" i="0" u="none" strike="noStrike" kern="1200" cap="none" spc="0" normalizeH="0" baseline="0" noProof="0" dirty="0" err="1">
                <a:ln>
                  <a:noFill/>
                </a:ln>
                <a:solidFill>
                  <a:srgbClr val="221E1F"/>
                </a:solidFill>
                <a:effectLst/>
                <a:uLnTx/>
                <a:uFillTx/>
                <a:latin typeface="Century Gothic" panose="020B0502020202020204" pitchFamily="34" charset="0"/>
                <a:ea typeface="맑은 고딕" panose="020B0503020000020004" pitchFamily="34" charset="-127"/>
                <a:cs typeface="Arial" pitchFamily="34" charset="0"/>
              </a:rPr>
              <a:t>Samenwerkings-overeenkomst</a:t>
            </a:r>
            <a:r>
              <a:rPr kumimoji="0" lang="nl-NL" altLang="ko-KR" sz="1400" b="1" i="0" u="none" strike="noStrike" kern="1200" cap="none" spc="0" normalizeH="0" baseline="0" noProof="0" dirty="0">
                <a:ln>
                  <a:noFill/>
                </a:ln>
                <a:solidFill>
                  <a:srgbClr val="221E1F"/>
                </a:solidFill>
                <a:effectLst/>
                <a:uLnTx/>
                <a:uFillTx/>
                <a:latin typeface="Century Gothic" panose="020B0502020202020204" pitchFamily="34" charset="0"/>
                <a:ea typeface="맑은 고딕" panose="020B0503020000020004" pitchFamily="34" charset="-127"/>
                <a:cs typeface="Arial" pitchFamily="34" charset="0"/>
              </a:rPr>
              <a:t> warmtenet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altLang="ko-KR" sz="1400" b="1" i="0" u="none" strike="noStrike" kern="1200" cap="none" spc="0" normalizeH="0" baseline="0" noProof="0" dirty="0">
              <a:ln>
                <a:noFill/>
              </a:ln>
              <a:solidFill>
                <a:srgbClr val="221E1F"/>
              </a:solidFill>
              <a:effectLst/>
              <a:uLnTx/>
              <a:uFillTx/>
              <a:latin typeface="Century Gothic" panose="020B0502020202020204" pitchFamily="34" charset="0"/>
              <a:ea typeface="맑은 고딕" panose="020B0503020000020004" pitchFamily="34" charset="-127"/>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nl-NL" altLang="ko-KR" sz="1400" b="1" dirty="0">
                <a:solidFill>
                  <a:srgbClr val="221E1F"/>
                </a:solidFill>
                <a:latin typeface="Century Gothic" panose="020B0502020202020204" pitchFamily="34" charset="0"/>
                <a:ea typeface="맑은 고딕" panose="020B0503020000020004" pitchFamily="34" charset="-127"/>
                <a:cs typeface="Arial" pitchFamily="34" charset="0"/>
              </a:rPr>
              <a:t>Voorlopig ontwerp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altLang="ko-KR" sz="1400" b="1" i="0" u="none" strike="noStrike" kern="1200" cap="none" spc="0" normalizeH="0" baseline="0" noProof="0" dirty="0">
              <a:ln>
                <a:noFill/>
              </a:ln>
              <a:solidFill>
                <a:srgbClr val="221E1F"/>
              </a:solidFill>
              <a:effectLst/>
              <a:uLnTx/>
              <a:uFillTx/>
              <a:latin typeface="Century Gothic" panose="020B0502020202020204" pitchFamily="34" charset="0"/>
              <a:ea typeface="맑은 고딕" panose="020B0503020000020004" pitchFamily="34" charset="-127"/>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nl-NL" altLang="ko-KR" sz="1400" b="1" dirty="0">
                <a:solidFill>
                  <a:srgbClr val="221E1F"/>
                </a:solidFill>
                <a:latin typeface="Century Gothic" panose="020B0502020202020204" pitchFamily="34" charset="0"/>
                <a:ea typeface="맑은 고딕" panose="020B0503020000020004" pitchFamily="34" charset="-127"/>
                <a:cs typeface="Arial" pitchFamily="34" charset="0"/>
              </a:rPr>
              <a:t>Definitief ontwerp</a:t>
            </a:r>
            <a:endParaRPr kumimoji="0" lang="nl-NL" altLang="ko-KR" sz="1400" b="1" i="0" u="none" strike="noStrike" kern="1200" cap="none" spc="0" normalizeH="0" baseline="0" noProof="0" dirty="0">
              <a:ln>
                <a:noFill/>
              </a:ln>
              <a:solidFill>
                <a:srgbClr val="221E1F"/>
              </a:solidFill>
              <a:effectLst/>
              <a:uLnTx/>
              <a:uFillTx/>
              <a:latin typeface="Century Gothic" panose="020B0502020202020204" pitchFamily="34" charset="0"/>
              <a:ea typeface="맑은 고딕" panose="020B0503020000020004" pitchFamily="34" charset="-127"/>
              <a:cs typeface="Arial" pitchFamily="34" charset="0"/>
            </a:endParaRPr>
          </a:p>
        </p:txBody>
      </p:sp>
      <p:sp>
        <p:nvSpPr>
          <p:cNvPr id="17" name="TextBox 21">
            <a:extLst>
              <a:ext uri="{FF2B5EF4-FFF2-40B4-BE49-F238E27FC236}">
                <a16:creationId xmlns:a16="http://schemas.microsoft.com/office/drawing/2014/main" id="{4C995D63-9C30-F102-AF8F-BF561E1CFA07}"/>
              </a:ext>
            </a:extLst>
          </p:cNvPr>
          <p:cNvSpPr txBox="1"/>
          <p:nvPr/>
        </p:nvSpPr>
        <p:spPr>
          <a:xfrm>
            <a:off x="8615999" y="3047008"/>
            <a:ext cx="2225809" cy="2031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altLang="ko-KR" sz="1400" b="1" i="0" u="none" strike="noStrike" kern="1200" cap="none" spc="0" normalizeH="0" baseline="0" noProof="0" dirty="0">
                <a:ln>
                  <a:noFill/>
                </a:ln>
                <a:solidFill>
                  <a:srgbClr val="221E1F"/>
                </a:solidFill>
                <a:effectLst/>
                <a:uLnTx/>
                <a:uFillTx/>
                <a:latin typeface="Century Gothic" panose="020B0502020202020204" pitchFamily="34" charset="0"/>
                <a:ea typeface="맑은 고딕" panose="020B0503020000020004" pitchFamily="34" charset="-127"/>
                <a:cs typeface="Arial" pitchFamily="34" charset="0"/>
              </a:rPr>
              <a:t>Besluitvorming warmtenet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nl-NL" altLang="ko-KR" sz="1400" b="1" dirty="0">
              <a:solidFill>
                <a:srgbClr val="221E1F"/>
              </a:solidFill>
              <a:latin typeface="Century Gothic" panose="020B0502020202020204" pitchFamily="34" charset="0"/>
              <a:ea typeface="맑은 고딕" panose="020B0503020000020004" pitchFamily="34" charset="-127"/>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altLang="ko-KR" sz="1400" b="1" i="0" u="none" strike="noStrike" kern="1200" cap="none" spc="0" normalizeH="0" baseline="0" noProof="0" dirty="0">
                <a:ln>
                  <a:noFill/>
                </a:ln>
                <a:solidFill>
                  <a:srgbClr val="221E1F"/>
                </a:solidFill>
                <a:effectLst/>
                <a:uLnTx/>
                <a:uFillTx/>
                <a:latin typeface="Century Gothic" panose="020B0502020202020204" pitchFamily="34" charset="0"/>
                <a:ea typeface="맑은 고딕" panose="020B0503020000020004" pitchFamily="34" charset="-127"/>
                <a:cs typeface="Arial" pitchFamily="34" charset="0"/>
              </a:rPr>
              <a:t>Voorbereiding warmtenet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nl-NL" altLang="ko-KR" sz="1400" b="1" dirty="0">
              <a:solidFill>
                <a:srgbClr val="221E1F"/>
              </a:solidFill>
              <a:latin typeface="Century Gothic" panose="020B0502020202020204" pitchFamily="34" charset="0"/>
              <a:ea typeface="맑은 고딕" panose="020B0503020000020004" pitchFamily="34" charset="-127"/>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altLang="ko-KR" sz="1400" b="1" i="0" u="none" strike="noStrike" kern="1200" cap="none" spc="0" normalizeH="0" baseline="0" noProof="0" dirty="0">
                <a:ln>
                  <a:noFill/>
                </a:ln>
                <a:solidFill>
                  <a:srgbClr val="221E1F"/>
                </a:solidFill>
                <a:effectLst/>
                <a:uLnTx/>
                <a:uFillTx/>
                <a:latin typeface="Century Gothic" panose="020B0502020202020204" pitchFamily="34" charset="0"/>
                <a:ea typeface="맑은 고딕" panose="020B0503020000020004" pitchFamily="34" charset="-127"/>
                <a:cs typeface="Arial" pitchFamily="34" charset="0"/>
              </a:rPr>
              <a:t>Start uitvoering</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nl-NL" altLang="ko-KR" sz="1400" b="1" dirty="0">
              <a:solidFill>
                <a:srgbClr val="221E1F"/>
              </a:solidFill>
              <a:latin typeface="Century Gothic" panose="020B0502020202020204" pitchFamily="34" charset="0"/>
              <a:ea typeface="맑은 고딕" panose="020B0503020000020004" pitchFamily="34" charset="-127"/>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altLang="ko-KR" sz="1400" b="1" i="0" u="none" strike="noStrike" kern="1200" cap="none" spc="0" normalizeH="0" baseline="0" noProof="0" dirty="0">
                <a:ln>
                  <a:noFill/>
                </a:ln>
                <a:solidFill>
                  <a:srgbClr val="221E1F"/>
                </a:solidFill>
                <a:effectLst/>
                <a:uLnTx/>
                <a:uFillTx/>
                <a:latin typeface="Century Gothic" panose="020B0502020202020204" pitchFamily="34" charset="0"/>
                <a:ea typeface="맑은 고딕" panose="020B0503020000020004" pitchFamily="34" charset="-127"/>
                <a:cs typeface="Arial" pitchFamily="34" charset="0"/>
              </a:rPr>
              <a:t>Gereed 2025</a:t>
            </a:r>
          </a:p>
        </p:txBody>
      </p:sp>
      <p:sp>
        <p:nvSpPr>
          <p:cNvPr id="19" name="Chevron 2">
            <a:extLst>
              <a:ext uri="{FF2B5EF4-FFF2-40B4-BE49-F238E27FC236}">
                <a16:creationId xmlns:a16="http://schemas.microsoft.com/office/drawing/2014/main" id="{D9155986-CC09-8D06-A347-44E5E601A237}"/>
              </a:ext>
            </a:extLst>
          </p:cNvPr>
          <p:cNvSpPr/>
          <p:nvPr/>
        </p:nvSpPr>
        <p:spPr>
          <a:xfrm>
            <a:off x="1075447" y="2129904"/>
            <a:ext cx="2520000" cy="619497"/>
          </a:xfrm>
          <a:prstGeom prst="chevron">
            <a:avLst/>
          </a:prstGeom>
          <a:solidFill>
            <a:srgbClr val="5DBE7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srgbClr val="221E1F"/>
              </a:solidFill>
              <a:effectLst/>
              <a:uLnTx/>
              <a:uFillTx/>
              <a:latin typeface="Calibri"/>
              <a:ea typeface="맑은 고딕" panose="020B0503020000020004" pitchFamily="34" charset="-127"/>
              <a:cs typeface="+mn-cs"/>
            </a:endParaRPr>
          </a:p>
        </p:txBody>
      </p:sp>
      <p:sp>
        <p:nvSpPr>
          <p:cNvPr id="20" name="Rounded Rectangle 7">
            <a:extLst>
              <a:ext uri="{FF2B5EF4-FFF2-40B4-BE49-F238E27FC236}">
                <a16:creationId xmlns:a16="http://schemas.microsoft.com/office/drawing/2014/main" id="{6C4A13C3-4BA5-1A43-7A1E-6F99AF9F5914}"/>
              </a:ext>
            </a:extLst>
          </p:cNvPr>
          <p:cNvSpPr/>
          <p:nvPr/>
        </p:nvSpPr>
        <p:spPr>
          <a:xfrm>
            <a:off x="1114913" y="2885680"/>
            <a:ext cx="2178934" cy="2577006"/>
          </a:xfrm>
          <a:prstGeom prst="roundRect">
            <a:avLst>
              <a:gd name="adj" fmla="val 10715"/>
            </a:avLst>
          </a:prstGeom>
          <a:solidFill>
            <a:sysClr val="window" lastClr="FFFFFF"/>
          </a:solidFill>
          <a:ln w="38100" cap="flat" cmpd="sng" algn="ctr">
            <a:solidFill>
              <a:srgbClr val="5DBE7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21" name="TextBox 29">
            <a:extLst>
              <a:ext uri="{FF2B5EF4-FFF2-40B4-BE49-F238E27FC236}">
                <a16:creationId xmlns:a16="http://schemas.microsoft.com/office/drawing/2014/main" id="{56D56A31-6132-B368-13F1-497CDC024C65}"/>
              </a:ext>
            </a:extLst>
          </p:cNvPr>
          <p:cNvSpPr txBox="1"/>
          <p:nvPr/>
        </p:nvSpPr>
        <p:spPr>
          <a:xfrm>
            <a:off x="1114912" y="3047007"/>
            <a:ext cx="2172727"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altLang="ko-KR" sz="1400" b="1" i="0" u="none" strike="noStrike" kern="1200" cap="none" spc="0" normalizeH="0" baseline="0" noProof="0" dirty="0">
                <a:ln>
                  <a:noFill/>
                </a:ln>
                <a:solidFill>
                  <a:srgbClr val="221E1F"/>
                </a:solidFill>
                <a:effectLst/>
                <a:uLnTx/>
                <a:uFillTx/>
                <a:latin typeface="Century Gothic" panose="020B0502020202020204" pitchFamily="34" charset="0"/>
                <a:ea typeface="맑은 고딕" panose="020B0503020000020004" pitchFamily="34" charset="-127"/>
                <a:cs typeface="Arial" pitchFamily="34" charset="0"/>
              </a:rPr>
              <a:t>Update mogelijkheden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nl-NL" altLang="ko-KR" sz="1400" b="1" dirty="0">
              <a:solidFill>
                <a:srgbClr val="221E1F"/>
              </a:solidFill>
              <a:latin typeface="Century Gothic" panose="020B0502020202020204" pitchFamily="34" charset="0"/>
              <a:ea typeface="맑은 고딕" panose="020B0503020000020004" pitchFamily="34" charset="-127"/>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altLang="ko-KR" sz="1400" b="1" i="0" u="none" strike="noStrike" kern="1200" cap="none" spc="0" normalizeH="0" baseline="0" noProof="0" dirty="0">
                <a:ln>
                  <a:noFill/>
                </a:ln>
                <a:solidFill>
                  <a:srgbClr val="221E1F"/>
                </a:solidFill>
                <a:effectLst/>
                <a:uLnTx/>
                <a:uFillTx/>
                <a:latin typeface="Century Gothic" panose="020B0502020202020204" pitchFamily="34" charset="0"/>
                <a:ea typeface="맑은 고딕" panose="020B0503020000020004" pitchFamily="34" charset="-127"/>
                <a:cs typeface="Arial" pitchFamily="34" charset="0"/>
              </a:rPr>
              <a:t>Voorstel wel/niet collectief</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altLang="ko-KR" sz="1400" b="1" i="0" u="none" strike="noStrike" kern="1200" cap="none" spc="0" normalizeH="0" baseline="0" noProof="0" dirty="0">
              <a:ln>
                <a:noFill/>
              </a:ln>
              <a:solidFill>
                <a:srgbClr val="221E1F"/>
              </a:solidFill>
              <a:effectLst/>
              <a:uLnTx/>
              <a:uFillTx/>
              <a:latin typeface="Century Gothic" panose="020B0502020202020204" pitchFamily="34" charset="0"/>
              <a:ea typeface="맑은 고딕" panose="020B0503020000020004" pitchFamily="34" charset="-127"/>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altLang="ko-KR" sz="1400" b="1" i="0" u="none" strike="noStrike" kern="1200" cap="none" spc="0" normalizeH="0" baseline="0" noProof="0" dirty="0">
                <a:ln>
                  <a:noFill/>
                </a:ln>
                <a:solidFill>
                  <a:srgbClr val="221E1F"/>
                </a:solidFill>
                <a:effectLst/>
                <a:uLnTx/>
                <a:uFillTx/>
                <a:latin typeface="Century Gothic" panose="020B0502020202020204" pitchFamily="34" charset="0"/>
                <a:ea typeface="맑은 고딕" panose="020B0503020000020004" pitchFamily="34" charset="-127"/>
                <a:cs typeface="Arial" pitchFamily="34" charset="0"/>
              </a:rPr>
              <a:t>Oordeelsvorming gemeenteraad</a:t>
            </a:r>
          </a:p>
        </p:txBody>
      </p:sp>
      <p:sp>
        <p:nvSpPr>
          <p:cNvPr id="22" name="TextBox 31">
            <a:extLst>
              <a:ext uri="{FF2B5EF4-FFF2-40B4-BE49-F238E27FC236}">
                <a16:creationId xmlns:a16="http://schemas.microsoft.com/office/drawing/2014/main" id="{4FF129AD-C637-BA73-A0D4-7DDB13B8803A}"/>
              </a:ext>
            </a:extLst>
          </p:cNvPr>
          <p:cNvSpPr txBox="1"/>
          <p:nvPr/>
        </p:nvSpPr>
        <p:spPr>
          <a:xfrm>
            <a:off x="1457537" y="2174541"/>
            <a:ext cx="170551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err="1">
                <a:ln>
                  <a:noFill/>
                </a:ln>
                <a:solidFill>
                  <a:prstClr val="white"/>
                </a:solidFill>
                <a:effectLst/>
                <a:uLnTx/>
                <a:uFillTx/>
                <a:latin typeface="Century Gothic" panose="020B0502020202020204" pitchFamily="34" charset="0"/>
                <a:ea typeface="맑은 고딕" panose="020B0503020000020004" pitchFamily="34" charset="-127"/>
                <a:cs typeface="Arial" pitchFamily="34" charset="0"/>
              </a:rPr>
              <a:t>februari-maart</a:t>
            </a:r>
            <a:r>
              <a:rPr kumimoji="0" lang="en-US" altLang="ko-KR" sz="1400" b="1" i="0" u="none" strike="noStrike" kern="1200" cap="none" spc="0" normalizeH="0" baseline="0" noProof="0" dirty="0">
                <a:ln>
                  <a:noFill/>
                </a:ln>
                <a:solidFill>
                  <a:prstClr val="white"/>
                </a:solidFill>
                <a:effectLst/>
                <a:uLnTx/>
                <a:uFillTx/>
                <a:latin typeface="Century Gothic" panose="020B0502020202020204" pitchFamily="34" charset="0"/>
                <a:ea typeface="맑은 고딕" panose="020B0503020000020004" pitchFamily="34" charset="-127"/>
                <a:cs typeface="Arial"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err="1">
                <a:ln>
                  <a:noFill/>
                </a:ln>
                <a:solidFill>
                  <a:prstClr val="white"/>
                </a:solidFill>
                <a:effectLst/>
                <a:uLnTx/>
                <a:uFillTx/>
                <a:latin typeface="Century Gothic" panose="020B0502020202020204" pitchFamily="34" charset="0"/>
                <a:ea typeface="맑은 고딕" panose="020B0503020000020004" pitchFamily="34" charset="-127"/>
                <a:cs typeface="Arial" pitchFamily="34" charset="0"/>
              </a:rPr>
              <a:t>voorstel</a:t>
            </a:r>
            <a:endParaRPr kumimoji="0" lang="ko-KR" altLang="en-US" sz="1400" b="1" i="0" u="none" strike="noStrike" kern="1200" cap="none" spc="0" normalizeH="0" baseline="0" noProof="0" dirty="0">
              <a:ln>
                <a:noFill/>
              </a:ln>
              <a:solidFill>
                <a:prstClr val="white"/>
              </a:solidFill>
              <a:effectLst/>
              <a:uLnTx/>
              <a:uFillTx/>
              <a:latin typeface="Century Gothic" panose="020B0502020202020204" pitchFamily="34" charset="0"/>
              <a:ea typeface="맑은 고딕" panose="020B0503020000020004" pitchFamily="34" charset="-127"/>
              <a:cs typeface="Arial" pitchFamily="34" charset="0"/>
            </a:endParaRPr>
          </a:p>
        </p:txBody>
      </p:sp>
    </p:spTree>
    <p:extLst>
      <p:ext uri="{BB962C8B-B14F-4D97-AF65-F5344CB8AC3E}">
        <p14:creationId xmlns:p14="http://schemas.microsoft.com/office/powerpoint/2010/main" val="2784863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5CFD940C-4BD7-C6B0-0293-0CA26164561F}"/>
              </a:ext>
            </a:extLst>
          </p:cNvPr>
          <p:cNvSpPr txBox="1">
            <a:spLocks/>
          </p:cNvSpPr>
          <p:nvPr/>
        </p:nvSpPr>
        <p:spPr>
          <a:xfrm>
            <a:off x="381000" y="1860550"/>
            <a:ext cx="11430000" cy="17875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5DBE7F"/>
                </a:solidFill>
                <a:latin typeface="Avenir Heavy" panose="020B0703020203020204" pitchFamily="34" charset="0"/>
                <a:ea typeface="+mj-ea"/>
                <a:cs typeface="Aharoni" panose="02010803020104030203" pitchFamily="2" charset="-79"/>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nl-NL" sz="8000" dirty="0">
                <a:latin typeface="Century Gothic" panose="020B0502020202020204" pitchFamily="34" charset="0"/>
              </a:rPr>
              <a:t>Ideeën en vragen?</a:t>
            </a:r>
            <a:endParaRPr kumimoji="0" lang="nl-NL" sz="8000" b="1" i="0" u="none" strike="noStrike" kern="1200" cap="none" spc="0" normalizeH="0" baseline="0" noProof="0" dirty="0">
              <a:ln>
                <a:noFill/>
              </a:ln>
              <a:solidFill>
                <a:srgbClr val="5DBE7F"/>
              </a:solidFill>
              <a:effectLst/>
              <a:uLnTx/>
              <a:uFillTx/>
              <a:latin typeface="Century Gothic" panose="020B0502020202020204" pitchFamily="34" charset="0"/>
              <a:ea typeface="+mj-ea"/>
              <a:cs typeface="Aharoni" panose="02010803020104030203" pitchFamily="2" charset="-79"/>
            </a:endParaRPr>
          </a:p>
        </p:txBody>
      </p:sp>
      <p:pic>
        <p:nvPicPr>
          <p:cNvPr id="2" name="Afbeelding 1">
            <a:extLst>
              <a:ext uri="{FF2B5EF4-FFF2-40B4-BE49-F238E27FC236}">
                <a16:creationId xmlns:a16="http://schemas.microsoft.com/office/drawing/2014/main" id="{37EC3E77-267F-EC05-6C98-C0AD4352A7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618171"/>
            <a:ext cx="4860332" cy="1787525"/>
          </a:xfrm>
          <a:prstGeom prst="rect">
            <a:avLst/>
          </a:prstGeom>
        </p:spPr>
      </p:pic>
    </p:spTree>
    <p:extLst>
      <p:ext uri="{BB962C8B-B14F-4D97-AF65-F5344CB8AC3E}">
        <p14:creationId xmlns:p14="http://schemas.microsoft.com/office/powerpoint/2010/main" val="1463062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708B8AF8-344A-F7B3-426C-EE9B0AC501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1289" y="5652645"/>
            <a:ext cx="3175067" cy="1167721"/>
          </a:xfrm>
          <a:prstGeom prst="rect">
            <a:avLst/>
          </a:prstGeom>
        </p:spPr>
      </p:pic>
      <p:sp>
        <p:nvSpPr>
          <p:cNvPr id="2" name="Titel 1">
            <a:extLst>
              <a:ext uri="{FF2B5EF4-FFF2-40B4-BE49-F238E27FC236}">
                <a16:creationId xmlns:a16="http://schemas.microsoft.com/office/drawing/2014/main" id="{BC9E8D1D-F6B7-9EDB-5047-09AED39A186E}"/>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69D108E-1938-7984-ED3A-A7EBBE107C51}"/>
              </a:ext>
            </a:extLst>
          </p:cNvPr>
          <p:cNvSpPr>
            <a:spLocks noGrp="1"/>
          </p:cNvSpPr>
          <p:nvPr>
            <p:ph type="subTitle" idx="1"/>
          </p:nvPr>
        </p:nvSpPr>
        <p:spPr>
          <a:xfrm>
            <a:off x="293371" y="5950005"/>
            <a:ext cx="5153026" cy="671457"/>
          </a:xfrm>
        </p:spPr>
        <p:txBody>
          <a:bodyPr>
            <a:normAutofit/>
          </a:bodyPr>
          <a:lstStyle/>
          <a:p>
            <a:pPr algn="l"/>
            <a:r>
              <a:rPr lang="nl-NL" sz="4000" dirty="0">
                <a:latin typeface="Century Gothic" panose="020B0502020202020204" pitchFamily="34" charset="0"/>
              </a:rPr>
              <a:t>Tot ziens!</a:t>
            </a:r>
          </a:p>
        </p:txBody>
      </p:sp>
      <p:pic>
        <p:nvPicPr>
          <p:cNvPr id="5" name="Afbeelding 4">
            <a:extLst>
              <a:ext uri="{FF2B5EF4-FFF2-40B4-BE49-F238E27FC236}">
                <a16:creationId xmlns:a16="http://schemas.microsoft.com/office/drawing/2014/main" id="{2F564C6B-5D11-FE6E-08BB-BADA95E0ABF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 y="-2868545"/>
            <a:ext cx="12192003" cy="8127377"/>
          </a:xfrm>
          <a:prstGeom prst="rect">
            <a:avLst/>
          </a:prstGeom>
        </p:spPr>
      </p:pic>
      <p:sp>
        <p:nvSpPr>
          <p:cNvPr id="18" name="Rechthoek 17">
            <a:extLst>
              <a:ext uri="{FF2B5EF4-FFF2-40B4-BE49-F238E27FC236}">
                <a16:creationId xmlns:a16="http://schemas.microsoft.com/office/drawing/2014/main" id="{A6546B77-B6A8-D1ED-5E9E-309BB62907B7}"/>
              </a:ext>
            </a:extLst>
          </p:cNvPr>
          <p:cNvSpPr/>
          <p:nvPr/>
        </p:nvSpPr>
        <p:spPr>
          <a:xfrm rot="10800000">
            <a:off x="-3" y="5258832"/>
            <a:ext cx="12192003" cy="256023"/>
          </a:xfrm>
          <a:prstGeom prst="rect">
            <a:avLst/>
          </a:prstGeom>
          <a:solidFill>
            <a:srgbClr val="5DBE7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hthoek 18">
            <a:extLst>
              <a:ext uri="{FF2B5EF4-FFF2-40B4-BE49-F238E27FC236}">
                <a16:creationId xmlns:a16="http://schemas.microsoft.com/office/drawing/2014/main" id="{E2F91C7B-A3AC-A26C-878C-6E535675045F}"/>
              </a:ext>
            </a:extLst>
          </p:cNvPr>
          <p:cNvSpPr/>
          <p:nvPr/>
        </p:nvSpPr>
        <p:spPr>
          <a:xfrm rot="10800000">
            <a:off x="0" y="5598517"/>
            <a:ext cx="11049000" cy="71672"/>
          </a:xfrm>
          <a:prstGeom prst="rect">
            <a:avLst/>
          </a:prstGeom>
          <a:solidFill>
            <a:srgbClr val="5DBE7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9894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91EA7E-3620-958B-475E-14F412CA74B0}"/>
              </a:ext>
            </a:extLst>
          </p:cNvPr>
          <p:cNvSpPr>
            <a:spLocks noGrp="1"/>
          </p:cNvSpPr>
          <p:nvPr>
            <p:ph type="title"/>
          </p:nvPr>
        </p:nvSpPr>
        <p:spPr>
          <a:xfrm>
            <a:off x="425663" y="365125"/>
            <a:ext cx="4228634" cy="1130300"/>
          </a:xfrm>
        </p:spPr>
        <p:txBody>
          <a:bodyPr vert="horz" lIns="91440" tIns="45720" rIns="91440" bIns="45720" rtlCol="0" anchor="ctr">
            <a:normAutofit/>
          </a:bodyPr>
          <a:lstStyle/>
          <a:p>
            <a:r>
              <a:rPr lang="en-US" sz="3200" kern="1200" dirty="0">
                <a:latin typeface="Century Gothic" panose="020B0502020202020204" pitchFamily="34" charset="0"/>
              </a:rPr>
              <a:t>Het </a:t>
            </a:r>
            <a:r>
              <a:rPr lang="en-US" sz="3200" kern="1200" dirty="0" err="1">
                <a:latin typeface="Century Gothic" panose="020B0502020202020204" pitchFamily="34" charset="0"/>
              </a:rPr>
              <a:t>waarom</a:t>
            </a:r>
            <a:r>
              <a:rPr lang="en-US" sz="3200" kern="1200" dirty="0">
                <a:latin typeface="Century Gothic" panose="020B0502020202020204" pitchFamily="34" charset="0"/>
              </a:rPr>
              <a:t>: </a:t>
            </a:r>
            <a:r>
              <a:rPr lang="en-US" sz="3200" kern="1200" dirty="0" err="1">
                <a:latin typeface="Century Gothic" panose="020B0502020202020204" pitchFamily="34" charset="0"/>
              </a:rPr>
              <a:t>klimaat</a:t>
            </a:r>
            <a:r>
              <a:rPr lang="en-US" sz="3200" kern="1200" dirty="0">
                <a:latin typeface="Century Gothic" panose="020B0502020202020204" pitchFamily="34" charset="0"/>
              </a:rPr>
              <a:t> </a:t>
            </a:r>
            <a:r>
              <a:rPr lang="en-US" sz="3200" kern="1200" dirty="0" err="1">
                <a:latin typeface="Century Gothic" panose="020B0502020202020204" pitchFamily="34" charset="0"/>
              </a:rPr>
              <a:t>verandert</a:t>
            </a:r>
            <a:r>
              <a:rPr lang="en-US" sz="3200" kern="1200" dirty="0">
                <a:latin typeface="Century Gothic" panose="020B0502020202020204" pitchFamily="34" charset="0"/>
              </a:rPr>
              <a:t> </a:t>
            </a:r>
          </a:p>
        </p:txBody>
      </p:sp>
      <p:sp>
        <p:nvSpPr>
          <p:cNvPr id="4" name="Ondertitel 2">
            <a:extLst>
              <a:ext uri="{FF2B5EF4-FFF2-40B4-BE49-F238E27FC236}">
                <a16:creationId xmlns:a16="http://schemas.microsoft.com/office/drawing/2014/main" id="{3A3B8867-8259-67F5-CCAB-20F30B00A392}"/>
              </a:ext>
            </a:extLst>
          </p:cNvPr>
          <p:cNvSpPr txBox="1">
            <a:spLocks/>
          </p:cNvSpPr>
          <p:nvPr/>
        </p:nvSpPr>
        <p:spPr>
          <a:xfrm>
            <a:off x="310896" y="1860550"/>
            <a:ext cx="4487758" cy="439737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228600" algn="l" defTabSz="914400" rtl="0" eaLnBrk="1" fontAlgn="auto" latinLnBrk="0" hangingPunct="1">
              <a:lnSpc>
                <a:spcPct val="90000"/>
              </a:lnSpc>
              <a:spcBef>
                <a:spcPts val="1000"/>
              </a:spcBef>
              <a:spcAft>
                <a:spcPts val="0"/>
              </a:spcAft>
              <a:buClr>
                <a:srgbClr val="5DBE7F"/>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rPr>
              <a:t>Warmer, </a:t>
            </a:r>
            <a:r>
              <a:rPr kumimoji="0" lang="en-US" sz="2000" b="0" i="0" u="none" strike="noStrike" kern="1200" cap="none" spc="0" normalizeH="0" baseline="0" noProof="0" dirty="0" err="1">
                <a:ln>
                  <a:noFill/>
                </a:ln>
                <a:solidFill>
                  <a:prstClr val="black"/>
                </a:solidFill>
                <a:effectLst/>
                <a:uLnTx/>
                <a:uFillTx/>
                <a:latin typeface="Century Gothic" panose="020B0502020202020204" pitchFamily="34" charset="0"/>
              </a:rPr>
              <a:t>droger</a:t>
            </a: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rPr>
              <a:t> en </a:t>
            </a:r>
            <a:r>
              <a:rPr kumimoji="0" lang="en-US" sz="2000" b="0" i="0" u="none" strike="noStrike" kern="1200" cap="none" spc="0" normalizeH="0" baseline="0" noProof="0" dirty="0" err="1">
                <a:ln>
                  <a:noFill/>
                </a:ln>
                <a:solidFill>
                  <a:prstClr val="black"/>
                </a:solidFill>
                <a:effectLst/>
                <a:uLnTx/>
                <a:uFillTx/>
                <a:latin typeface="Century Gothic" panose="020B0502020202020204" pitchFamily="34" charset="0"/>
              </a:rPr>
              <a:t>hevige</a:t>
            </a: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rPr>
              <a:t> </a:t>
            </a:r>
            <a:r>
              <a:rPr kumimoji="0" lang="en-US" sz="2000" b="0" i="0" u="none" strike="noStrike" kern="1200" cap="none" spc="0" normalizeH="0" baseline="0" noProof="0" dirty="0" err="1">
                <a:ln>
                  <a:noFill/>
                </a:ln>
                <a:solidFill>
                  <a:prstClr val="black"/>
                </a:solidFill>
                <a:effectLst/>
                <a:uLnTx/>
                <a:uFillTx/>
                <a:latin typeface="Century Gothic" panose="020B0502020202020204" pitchFamily="34" charset="0"/>
              </a:rPr>
              <a:t>buien</a:t>
            </a:r>
            <a:endPar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ndParaRPr>
          </a:p>
          <a:p>
            <a:pPr marL="342900" marR="0" lvl="0" indent="-228600" algn="l" defTabSz="914400" rtl="0" eaLnBrk="1" fontAlgn="auto" latinLnBrk="0" hangingPunct="1">
              <a:lnSpc>
                <a:spcPct val="90000"/>
              </a:lnSpc>
              <a:spcBef>
                <a:spcPts val="1000"/>
              </a:spcBef>
              <a:spcAft>
                <a:spcPts val="0"/>
              </a:spcAft>
              <a:buClr>
                <a:srgbClr val="5DBE7F"/>
              </a:buClr>
              <a:buSzTx/>
              <a:buFont typeface="Arial" panose="020B0604020202020204" pitchFamily="34" charset="0"/>
              <a:buChar char="•"/>
              <a:tabLst/>
              <a:defRPr/>
            </a:pPr>
            <a:r>
              <a:rPr kumimoji="0" lang="en-US" sz="2000" b="0" i="0" u="none" strike="noStrike" kern="1200" cap="none" spc="0" normalizeH="0" baseline="0" noProof="0" dirty="0" err="1">
                <a:ln>
                  <a:noFill/>
                </a:ln>
                <a:solidFill>
                  <a:prstClr val="black"/>
                </a:solidFill>
                <a:effectLst/>
                <a:uLnTx/>
                <a:uFillTx/>
                <a:latin typeface="Century Gothic" panose="020B0502020202020204" pitchFamily="34" charset="0"/>
              </a:rPr>
              <a:t>Oorzaak</a:t>
            </a: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rPr>
              <a:t>: te </a:t>
            </a:r>
            <a:r>
              <a:rPr kumimoji="0" lang="en-US" sz="2000" b="0" i="0" u="none" strike="noStrike" kern="1200" cap="none" spc="0" normalizeH="0" baseline="0" noProof="0" dirty="0" err="1">
                <a:ln>
                  <a:noFill/>
                </a:ln>
                <a:solidFill>
                  <a:prstClr val="black"/>
                </a:solidFill>
                <a:effectLst/>
                <a:uLnTx/>
                <a:uFillTx/>
                <a:latin typeface="Century Gothic" panose="020B0502020202020204" pitchFamily="34" charset="0"/>
              </a:rPr>
              <a:t>veel</a:t>
            </a: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rPr>
              <a:t> </a:t>
            </a:r>
            <a:r>
              <a:rPr kumimoji="0" lang="en-US" sz="2000" b="0" i="0" u="none" strike="noStrike" kern="1200" cap="none" spc="0" normalizeH="0" baseline="0" noProof="0" dirty="0" err="1">
                <a:ln>
                  <a:noFill/>
                </a:ln>
                <a:solidFill>
                  <a:prstClr val="black"/>
                </a:solidFill>
                <a:effectLst/>
                <a:uLnTx/>
                <a:uFillTx/>
                <a:latin typeface="Century Gothic" panose="020B0502020202020204" pitchFamily="34" charset="0"/>
              </a:rPr>
              <a:t>broeikasgas</a:t>
            </a:r>
            <a:endPar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ndParaRPr>
          </a:p>
          <a:p>
            <a:pPr marL="342900" marR="0" lvl="0" indent="-228600" algn="l" defTabSz="914400" rtl="0" eaLnBrk="1" fontAlgn="auto" latinLnBrk="0" hangingPunct="1">
              <a:lnSpc>
                <a:spcPct val="90000"/>
              </a:lnSpc>
              <a:spcBef>
                <a:spcPts val="1000"/>
              </a:spcBef>
              <a:spcAft>
                <a:spcPts val="0"/>
              </a:spcAft>
              <a:buClr>
                <a:srgbClr val="5DBE7F"/>
              </a:buClr>
              <a:buSzTx/>
              <a:buFont typeface="Arial" panose="020B0604020202020204" pitchFamily="34" charset="0"/>
              <a:buChar char="•"/>
              <a:tabLst/>
              <a:defRPr/>
            </a:pPr>
            <a:r>
              <a:rPr kumimoji="0" lang="en-US" sz="2000" b="0" i="0" u="none" strike="noStrike" kern="1200" cap="none" spc="0" normalizeH="0" baseline="0" noProof="0" dirty="0" err="1">
                <a:ln>
                  <a:noFill/>
                </a:ln>
                <a:solidFill>
                  <a:prstClr val="black"/>
                </a:solidFill>
                <a:effectLst/>
                <a:uLnTx/>
                <a:uFillTx/>
                <a:latin typeface="Century Gothic" panose="020B0502020202020204" pitchFamily="34" charset="0"/>
              </a:rPr>
              <a:t>Afspraak</a:t>
            </a: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rPr>
              <a:t>: </a:t>
            </a:r>
            <a:r>
              <a:rPr kumimoji="0" lang="en-US" sz="2000" b="0" i="0" u="none" strike="noStrike" kern="1200" cap="none" spc="0" normalizeH="0" baseline="0" noProof="0" dirty="0" err="1">
                <a:ln>
                  <a:noFill/>
                </a:ln>
                <a:solidFill>
                  <a:prstClr val="black"/>
                </a:solidFill>
                <a:effectLst/>
                <a:uLnTx/>
                <a:uFillTx/>
                <a:latin typeface="Century Gothic" panose="020B0502020202020204" pitchFamily="34" charset="0"/>
              </a:rPr>
              <a:t>uitstoot</a:t>
            </a: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rPr>
              <a:t> </a:t>
            </a:r>
            <a:r>
              <a:rPr kumimoji="0" lang="en-US" sz="2000" b="0" i="0" u="none" strike="noStrike" kern="1200" cap="none" spc="0" normalizeH="0" baseline="0" noProof="0" dirty="0" err="1">
                <a:ln>
                  <a:noFill/>
                </a:ln>
                <a:solidFill>
                  <a:prstClr val="black"/>
                </a:solidFill>
                <a:effectLst/>
                <a:uLnTx/>
                <a:uFillTx/>
                <a:latin typeface="Century Gothic" panose="020B0502020202020204" pitchFamily="34" charset="0"/>
              </a:rPr>
              <a:t>moet</a:t>
            </a: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rPr>
              <a:t> </a:t>
            </a:r>
            <a:r>
              <a:rPr kumimoji="0" lang="en-US" sz="2000" b="0" i="0" u="none" strike="noStrike" kern="1200" cap="none" spc="0" normalizeH="0" baseline="0" noProof="0" dirty="0" err="1">
                <a:ln>
                  <a:noFill/>
                </a:ln>
                <a:solidFill>
                  <a:prstClr val="black"/>
                </a:solidFill>
                <a:effectLst/>
                <a:uLnTx/>
                <a:uFillTx/>
                <a:latin typeface="Century Gothic" panose="020B0502020202020204" pitchFamily="34" charset="0"/>
              </a:rPr>
              <a:t>omlaag</a:t>
            </a:r>
            <a:endPar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ndParaRPr>
          </a:p>
          <a:p>
            <a:pPr marL="342900" marR="0" lvl="0" indent="-228600" algn="l" defTabSz="914400" rtl="0" eaLnBrk="1" fontAlgn="auto" latinLnBrk="0" hangingPunct="1">
              <a:lnSpc>
                <a:spcPct val="90000"/>
              </a:lnSpc>
              <a:spcBef>
                <a:spcPts val="1000"/>
              </a:spcBef>
              <a:spcAft>
                <a:spcPts val="0"/>
              </a:spcAft>
              <a:buClr>
                <a:srgbClr val="5DBE7F"/>
              </a:buClr>
              <a:buSzTx/>
              <a:buFont typeface="Arial" panose="020B0604020202020204" pitchFamily="34" charset="0"/>
              <a:buChar char="•"/>
              <a:tabLst/>
              <a:defRPr/>
            </a:pPr>
            <a:r>
              <a:rPr kumimoji="0" lang="en-US" sz="2000" b="0" i="0" u="none" strike="noStrike" kern="1200" cap="none" spc="0" normalizeH="0" baseline="0" noProof="0" dirty="0" err="1">
                <a:ln>
                  <a:noFill/>
                </a:ln>
                <a:solidFill>
                  <a:prstClr val="black"/>
                </a:solidFill>
                <a:effectLst/>
                <a:uLnTx/>
                <a:uFillTx/>
                <a:latin typeface="Century Gothic" panose="020B0502020202020204" pitchFamily="34" charset="0"/>
              </a:rPr>
              <a:t>Dat</a:t>
            </a: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rPr>
              <a:t> </a:t>
            </a:r>
            <a:r>
              <a:rPr kumimoji="0" lang="en-US" sz="2000" b="0" i="0" u="none" strike="noStrike" kern="1200" cap="none" spc="0" normalizeH="0" baseline="0" noProof="0" dirty="0" err="1">
                <a:ln>
                  <a:noFill/>
                </a:ln>
                <a:solidFill>
                  <a:prstClr val="black"/>
                </a:solidFill>
                <a:effectLst/>
                <a:uLnTx/>
                <a:uFillTx/>
                <a:latin typeface="Century Gothic" panose="020B0502020202020204" pitchFamily="34" charset="0"/>
              </a:rPr>
              <a:t>doen</a:t>
            </a: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rPr>
              <a:t> we voor </a:t>
            </a:r>
            <a:r>
              <a:rPr kumimoji="0" lang="en-US" sz="2000" b="0" i="0" u="none" strike="noStrike" kern="1200" cap="none" spc="0" normalizeH="0" baseline="0" noProof="0" dirty="0" err="1">
                <a:ln>
                  <a:noFill/>
                </a:ln>
                <a:solidFill>
                  <a:prstClr val="black"/>
                </a:solidFill>
                <a:effectLst/>
                <a:uLnTx/>
                <a:uFillTx/>
                <a:latin typeface="Century Gothic" panose="020B0502020202020204" pitchFamily="34" charset="0"/>
              </a:rPr>
              <a:t>onszelf</a:t>
            </a: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rPr>
              <a:t>, </a:t>
            </a:r>
            <a:r>
              <a:rPr kumimoji="0" lang="en-US" sz="2000" b="0" i="0" u="none" strike="noStrike" kern="1200" cap="none" spc="0" normalizeH="0" baseline="0" noProof="0" dirty="0" err="1">
                <a:ln>
                  <a:noFill/>
                </a:ln>
                <a:solidFill>
                  <a:prstClr val="black"/>
                </a:solidFill>
                <a:effectLst/>
                <a:uLnTx/>
                <a:uFillTx/>
                <a:latin typeface="Century Gothic" panose="020B0502020202020204" pitchFamily="34" charset="0"/>
              </a:rPr>
              <a:t>onze</a:t>
            </a: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rPr>
              <a:t> </a:t>
            </a:r>
            <a:r>
              <a:rPr kumimoji="0" lang="en-US" sz="2000" b="0" i="0" u="none" strike="noStrike" kern="1200" cap="none" spc="0" normalizeH="0" baseline="0" noProof="0" dirty="0" err="1">
                <a:ln>
                  <a:noFill/>
                </a:ln>
                <a:solidFill>
                  <a:prstClr val="black"/>
                </a:solidFill>
                <a:effectLst/>
                <a:uLnTx/>
                <a:uFillTx/>
                <a:latin typeface="Century Gothic" panose="020B0502020202020204" pitchFamily="34" charset="0"/>
              </a:rPr>
              <a:t>kinderen</a:t>
            </a: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rPr>
              <a:t> en </a:t>
            </a:r>
            <a:r>
              <a:rPr kumimoji="0" lang="en-US" sz="2000" b="0" i="0" u="none" strike="noStrike" kern="1200" cap="none" spc="0" normalizeH="0" baseline="0" noProof="0" dirty="0" err="1">
                <a:ln>
                  <a:noFill/>
                </a:ln>
                <a:solidFill>
                  <a:prstClr val="black"/>
                </a:solidFill>
                <a:effectLst/>
                <a:uLnTx/>
                <a:uFillTx/>
                <a:latin typeface="Century Gothic" panose="020B0502020202020204" pitchFamily="34" charset="0"/>
              </a:rPr>
              <a:t>kleinkinderen</a:t>
            </a:r>
            <a:endPar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ndParaRPr>
          </a:p>
          <a:p>
            <a:pPr marL="342900" marR="0" lvl="0" indent="-228600" algn="l" defTabSz="914400" rtl="0" eaLnBrk="1" fontAlgn="auto" latinLnBrk="0" hangingPunct="1">
              <a:lnSpc>
                <a:spcPct val="90000"/>
              </a:lnSpc>
              <a:spcBef>
                <a:spcPts val="1000"/>
              </a:spcBef>
              <a:spcAft>
                <a:spcPts val="0"/>
              </a:spcAft>
              <a:buClr>
                <a:srgbClr val="2581C4"/>
              </a:buClr>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a:p>
            <a:pPr marL="114300" marR="0" lvl="0" indent="0" algn="l" defTabSz="914400" rtl="0" eaLnBrk="1" fontAlgn="auto" latinLnBrk="0" hangingPunct="1">
              <a:lnSpc>
                <a:spcPct val="90000"/>
              </a:lnSpc>
              <a:spcBef>
                <a:spcPts val="1000"/>
              </a:spcBef>
              <a:spcAft>
                <a:spcPts val="0"/>
              </a:spcAft>
              <a:buClr>
                <a:srgbClr val="2581C4"/>
              </a:buClr>
              <a:buSzTx/>
              <a:buFont typeface="Arial" panose="020B0604020202020204" pitchFamily="34" charset="0"/>
              <a:buNone/>
              <a:tabLst/>
              <a:defRPr/>
            </a:pPr>
            <a:r>
              <a:rPr lang="en-US" sz="3200" b="1" dirty="0" err="1">
                <a:solidFill>
                  <a:srgbClr val="5DBE7F"/>
                </a:solidFill>
                <a:latin typeface="Century Gothic" panose="020B0502020202020204" pitchFamily="34" charset="0"/>
                <a:ea typeface="+mj-ea"/>
                <a:cs typeface="Aharoni" panose="02010803020104030203" pitchFamily="2" charset="-79"/>
              </a:rPr>
              <a:t>Geen</a:t>
            </a:r>
            <a:r>
              <a:rPr lang="en-US" sz="3200" b="1" dirty="0">
                <a:solidFill>
                  <a:srgbClr val="5DBE7F"/>
                </a:solidFill>
                <a:latin typeface="Century Gothic" panose="020B0502020202020204" pitchFamily="34" charset="0"/>
                <a:ea typeface="+mj-ea"/>
                <a:cs typeface="Aharoni" panose="02010803020104030203" pitchFamily="2" charset="-79"/>
              </a:rPr>
              <a:t> </a:t>
            </a:r>
            <a:r>
              <a:rPr lang="en-US" sz="3200" b="1" dirty="0" err="1">
                <a:solidFill>
                  <a:srgbClr val="5DBE7F"/>
                </a:solidFill>
                <a:latin typeface="Century Gothic" panose="020B0502020202020204" pitchFamily="34" charset="0"/>
                <a:ea typeface="+mj-ea"/>
                <a:cs typeface="Aharoni" panose="02010803020104030203" pitchFamily="2" charset="-79"/>
              </a:rPr>
              <a:t>aardgas</a:t>
            </a:r>
            <a:r>
              <a:rPr lang="en-US" sz="3200" b="1" dirty="0">
                <a:solidFill>
                  <a:srgbClr val="5DBE7F"/>
                </a:solidFill>
                <a:latin typeface="Century Gothic" panose="020B0502020202020204" pitchFamily="34" charset="0"/>
                <a:ea typeface="+mj-ea"/>
                <a:cs typeface="Aharoni" panose="02010803020104030203" pitchFamily="2" charset="-79"/>
              </a:rPr>
              <a:t> </a:t>
            </a:r>
            <a:r>
              <a:rPr lang="en-US" sz="3200" b="1" dirty="0" err="1">
                <a:solidFill>
                  <a:srgbClr val="5DBE7F"/>
                </a:solidFill>
                <a:latin typeface="Century Gothic" panose="020B0502020202020204" pitchFamily="34" charset="0"/>
                <a:ea typeface="+mj-ea"/>
                <a:cs typeface="Aharoni" panose="02010803020104030203" pitchFamily="2" charset="-79"/>
              </a:rPr>
              <a:t>meer</a:t>
            </a:r>
            <a:endParaRPr kumimoji="0" lang="en-US" sz="3200" b="1" i="0" u="none" strike="noStrike" kern="1200" cap="none" spc="0" normalizeH="0" baseline="0" noProof="0" dirty="0">
              <a:ln>
                <a:noFill/>
              </a:ln>
              <a:solidFill>
                <a:srgbClr val="5DBE7F"/>
              </a:solidFill>
              <a:effectLst/>
              <a:uLnTx/>
              <a:uFillTx/>
              <a:latin typeface="Century Gothic" panose="020B0502020202020204" pitchFamily="34" charset="0"/>
              <a:ea typeface="+mj-ea"/>
              <a:cs typeface="Aharoni" panose="02010803020104030203" pitchFamily="2" charset="-79"/>
            </a:endParaRPr>
          </a:p>
          <a:p>
            <a:pPr marL="457200" marR="0" lvl="0" indent="-342900" algn="l" defTabSz="914400" rtl="0" eaLnBrk="1" fontAlgn="auto" latinLnBrk="0" hangingPunct="1">
              <a:lnSpc>
                <a:spcPct val="90000"/>
              </a:lnSpc>
              <a:spcBef>
                <a:spcPts val="1000"/>
              </a:spcBef>
              <a:spcAft>
                <a:spcPts val="0"/>
              </a:spcAft>
              <a:buClr>
                <a:srgbClr val="5DBE7F"/>
              </a:buClr>
              <a:buSzTx/>
              <a:tabLst/>
              <a:defRPr/>
            </a:pPr>
            <a:r>
              <a:rPr kumimoji="0" lang="en-US" sz="2000" b="0" i="0" u="none" strike="noStrike" kern="1200" cap="none" spc="0" normalizeH="0" baseline="0" noProof="0" dirty="0" err="1">
                <a:ln>
                  <a:noFill/>
                </a:ln>
                <a:effectLst/>
                <a:uLnTx/>
                <a:uFillTx/>
                <a:latin typeface="Century Gothic" panose="020B0502020202020204" pitchFamily="34" charset="0"/>
              </a:rPr>
              <a:t>Gaswinning</a:t>
            </a:r>
            <a:r>
              <a:rPr kumimoji="0" lang="en-US" sz="2000" b="0" i="0" u="none" strike="noStrike" kern="1200" cap="none" spc="0" normalizeH="0" baseline="0" noProof="0" dirty="0">
                <a:ln>
                  <a:noFill/>
                </a:ln>
                <a:effectLst/>
                <a:uLnTx/>
                <a:uFillTx/>
                <a:latin typeface="Century Gothic" panose="020B0502020202020204" pitchFamily="34" charset="0"/>
              </a:rPr>
              <a:t> </a:t>
            </a:r>
            <a:r>
              <a:rPr kumimoji="0" lang="en-US" sz="2000" b="0" i="0" u="none" strike="noStrike" kern="1200" cap="none" spc="0" normalizeH="0" baseline="0" noProof="0" dirty="0" err="1">
                <a:ln>
                  <a:noFill/>
                </a:ln>
                <a:effectLst/>
                <a:uLnTx/>
                <a:uFillTx/>
                <a:latin typeface="Century Gothic" panose="020B0502020202020204" pitchFamily="34" charset="0"/>
              </a:rPr>
              <a:t>naar</a:t>
            </a:r>
            <a:r>
              <a:rPr kumimoji="0" lang="en-US" sz="2000" b="0" i="0" u="none" strike="noStrike" kern="1200" cap="none" spc="0" normalizeH="0" baseline="0" noProof="0" dirty="0">
                <a:ln>
                  <a:noFill/>
                </a:ln>
                <a:effectLst/>
                <a:uLnTx/>
                <a:uFillTx/>
                <a:latin typeface="Century Gothic" panose="020B0502020202020204" pitchFamily="34" charset="0"/>
              </a:rPr>
              <a:t> NUL</a:t>
            </a:r>
          </a:p>
          <a:p>
            <a:pPr marL="457200" marR="0" lvl="0" indent="-342900" algn="l" defTabSz="914400" rtl="0" eaLnBrk="1" fontAlgn="auto" latinLnBrk="0" hangingPunct="1">
              <a:lnSpc>
                <a:spcPct val="90000"/>
              </a:lnSpc>
              <a:spcBef>
                <a:spcPts val="1000"/>
              </a:spcBef>
              <a:spcAft>
                <a:spcPts val="0"/>
              </a:spcAft>
              <a:buClr>
                <a:srgbClr val="5DBE7F"/>
              </a:buClr>
              <a:buSzTx/>
              <a:tabLst/>
              <a:defRPr/>
            </a:pPr>
            <a:r>
              <a:rPr kumimoji="0" lang="en-US" sz="2000" b="0" i="0" u="none" strike="noStrike" kern="1200" cap="none" spc="0" normalizeH="0" baseline="0" noProof="0" dirty="0" err="1">
                <a:ln>
                  <a:noFill/>
                </a:ln>
                <a:effectLst/>
                <a:uLnTx/>
                <a:uFillTx/>
                <a:latin typeface="Century Gothic" panose="020B0502020202020204" pitchFamily="34" charset="0"/>
              </a:rPr>
              <a:t>Afhankelijkheid</a:t>
            </a:r>
            <a:r>
              <a:rPr kumimoji="0" lang="en-US" sz="2000" b="0" i="0" u="none" strike="noStrike" kern="1200" cap="none" spc="0" normalizeH="0" baseline="0" noProof="0" dirty="0">
                <a:ln>
                  <a:noFill/>
                </a:ln>
                <a:effectLst/>
                <a:uLnTx/>
                <a:uFillTx/>
                <a:latin typeface="Century Gothic" panose="020B0502020202020204" pitchFamily="34" charset="0"/>
              </a:rPr>
              <a:t> van gas (</a:t>
            </a:r>
            <a:r>
              <a:rPr kumimoji="0" lang="en-US" sz="2000" b="0" i="0" u="none" strike="noStrike" kern="1200" cap="none" spc="0" normalizeH="0" baseline="0" noProof="0" dirty="0" err="1">
                <a:ln>
                  <a:noFill/>
                </a:ln>
                <a:effectLst/>
                <a:uLnTx/>
                <a:uFillTx/>
                <a:latin typeface="Century Gothic" panose="020B0502020202020204" pitchFamily="34" charset="0"/>
              </a:rPr>
              <a:t>buitenland</a:t>
            </a:r>
            <a:r>
              <a:rPr kumimoji="0" lang="en-US" sz="2000" b="0" i="0" u="none" strike="noStrike" kern="1200" cap="none" spc="0" normalizeH="0" baseline="0" noProof="0" dirty="0">
                <a:ln>
                  <a:noFill/>
                </a:ln>
                <a:effectLst/>
                <a:uLnTx/>
                <a:uFillTx/>
                <a:latin typeface="Century Gothic" panose="020B0502020202020204" pitchFamily="34" charset="0"/>
              </a:rPr>
              <a:t>)</a:t>
            </a:r>
          </a:p>
          <a:p>
            <a:pPr marL="457200" marR="0" lvl="0" indent="-342900" algn="l" defTabSz="914400" rtl="0" eaLnBrk="1" fontAlgn="auto" latinLnBrk="0" hangingPunct="1">
              <a:lnSpc>
                <a:spcPct val="90000"/>
              </a:lnSpc>
              <a:spcBef>
                <a:spcPts val="1000"/>
              </a:spcBef>
              <a:spcAft>
                <a:spcPts val="0"/>
              </a:spcAft>
              <a:buClr>
                <a:srgbClr val="5DBE7F"/>
              </a:buClr>
              <a:buSzTx/>
              <a:tabLst/>
              <a:defRPr/>
            </a:pPr>
            <a:r>
              <a:rPr kumimoji="0" lang="en-US" sz="2000" b="0" i="0" u="none" strike="noStrike" kern="1200" cap="none" spc="0" normalizeH="0" baseline="0" noProof="0" dirty="0">
                <a:ln>
                  <a:noFill/>
                </a:ln>
                <a:effectLst/>
                <a:uLnTx/>
                <a:uFillTx/>
                <a:latin typeface="Century Gothic" panose="020B0502020202020204" pitchFamily="34" charset="0"/>
              </a:rPr>
              <a:t>Hoge </a:t>
            </a:r>
            <a:r>
              <a:rPr kumimoji="0" lang="en-US" sz="2000" b="0" i="0" u="none" strike="noStrike" kern="1200" cap="none" spc="0" normalizeH="0" baseline="0" noProof="0" dirty="0" err="1">
                <a:ln>
                  <a:noFill/>
                </a:ln>
                <a:effectLst/>
                <a:uLnTx/>
                <a:uFillTx/>
                <a:latin typeface="Century Gothic" panose="020B0502020202020204" pitchFamily="34" charset="0"/>
              </a:rPr>
              <a:t>kosten</a:t>
            </a:r>
            <a:r>
              <a:rPr kumimoji="0" lang="en-US" sz="2000" b="0" i="0" u="none" strike="noStrike" kern="1200" cap="none" spc="0" normalizeH="0" baseline="0" noProof="0" dirty="0">
                <a:ln>
                  <a:noFill/>
                </a:ln>
                <a:effectLst/>
                <a:uLnTx/>
                <a:uFillTx/>
                <a:latin typeface="Century Gothic" panose="020B0502020202020204" pitchFamily="34" charset="0"/>
              </a:rPr>
              <a:t> </a:t>
            </a:r>
            <a:r>
              <a:rPr kumimoji="0" lang="en-US" sz="2000" b="0" i="0" u="none" strike="noStrike" kern="1200" cap="none" spc="0" normalizeH="0" baseline="0" noProof="0" dirty="0" err="1">
                <a:ln>
                  <a:noFill/>
                </a:ln>
                <a:effectLst/>
                <a:uLnTx/>
                <a:uFillTx/>
                <a:latin typeface="Century Gothic" panose="020B0502020202020204" pitchFamily="34" charset="0"/>
              </a:rPr>
              <a:t>aardgas</a:t>
            </a:r>
            <a:endParaRPr kumimoji="0" lang="en-US" sz="2000" b="0" i="0" u="none" strike="noStrike" kern="1200" cap="none" spc="0" normalizeH="0" baseline="0" noProof="0" dirty="0">
              <a:ln>
                <a:noFill/>
              </a:ln>
              <a:effectLst/>
              <a:uLnTx/>
              <a:uFillTx/>
              <a:latin typeface="Century Gothic" panose="020B0502020202020204" pitchFamily="34" charset="0"/>
            </a:endParaRPr>
          </a:p>
        </p:txBody>
      </p:sp>
      <p:pic>
        <p:nvPicPr>
          <p:cNvPr id="5" name="Picture 2" descr="Weer.nl: gevolgen klimaatverandering ook in Nederland merkbaar - Dagblad  van het Noorden">
            <a:extLst>
              <a:ext uri="{FF2B5EF4-FFF2-40B4-BE49-F238E27FC236}">
                <a16:creationId xmlns:a16="http://schemas.microsoft.com/office/drawing/2014/main" id="{A3C8FC80-BC7D-E1DF-1381-3471742EF1A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523" r="14937" b="-3"/>
          <a:stretch/>
        </p:blipFill>
        <p:spPr bwMode="auto">
          <a:xfrm>
            <a:off x="4726375" y="-3"/>
            <a:ext cx="4228635" cy="3694372"/>
          </a:xfrm>
          <a:custGeom>
            <a:avLst/>
            <a:gdLst/>
            <a:ahLst/>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a:noFill/>
          <a:extLst>
            <a:ext uri="{909E8E84-426E-40DD-AFC4-6F175D3DCCD1}">
              <a14:hiddenFill xmlns:a14="http://schemas.microsoft.com/office/drawing/2010/main">
                <a:solidFill>
                  <a:srgbClr val="FFFFFF"/>
                </a:solidFill>
              </a14:hiddenFill>
            </a:ext>
          </a:extLst>
        </p:spPr>
      </p:pic>
      <p:pic>
        <p:nvPicPr>
          <p:cNvPr id="8" name="Picture 8" descr="OVV: Problemen door gaswinning in Groningen niet goed aangepakt |  Binnenland | AD.nl">
            <a:extLst>
              <a:ext uri="{FF2B5EF4-FFF2-40B4-BE49-F238E27FC236}">
                <a16:creationId xmlns:a16="http://schemas.microsoft.com/office/drawing/2014/main" id="{001C102E-6D10-B078-1DFC-60A9485B392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368" r="18663" b="3"/>
          <a:stretch/>
        </p:blipFill>
        <p:spPr bwMode="auto">
          <a:xfrm>
            <a:off x="9082588" y="-3"/>
            <a:ext cx="3109415" cy="36943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Ziek door uitstoot: Onderzoeksraad bekijkt risico&amp;#39;s omwonenden Tata Steel |  RTL Nieuws">
            <a:extLst>
              <a:ext uri="{FF2B5EF4-FFF2-40B4-BE49-F238E27FC236}">
                <a16:creationId xmlns:a16="http://schemas.microsoft.com/office/drawing/2014/main" id="{A6E8DF71-6D5A-2AB8-5BB5-F9ED3B27645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287" r="11861"/>
          <a:stretch/>
        </p:blipFill>
        <p:spPr bwMode="auto">
          <a:xfrm>
            <a:off x="4726725" y="3802960"/>
            <a:ext cx="4228282" cy="3055043"/>
          </a:xfrm>
          <a:custGeom>
            <a:avLst/>
            <a:gdLst/>
            <a:ahLst/>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a:noFill/>
          <a:extLst>
            <a:ext uri="{909E8E84-426E-40DD-AFC4-6F175D3DCCD1}">
              <a14:hiddenFill xmlns:a14="http://schemas.microsoft.com/office/drawing/2010/main">
                <a:solidFill>
                  <a:srgbClr val="FFFFFF"/>
                </a:solidFill>
              </a14:hiddenFill>
            </a:ext>
          </a:extLst>
        </p:spPr>
      </p:pic>
      <p:pic>
        <p:nvPicPr>
          <p:cNvPr id="6" name="Picture 4" descr="Nederland gaat klimaatverandering harder voelen, verwacht KNMI |  Leidschdagblad">
            <a:extLst>
              <a:ext uri="{FF2B5EF4-FFF2-40B4-BE49-F238E27FC236}">
                <a16:creationId xmlns:a16="http://schemas.microsoft.com/office/drawing/2014/main" id="{4584E013-C8CC-3168-FDFC-5796BF858AF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4700" r="7361" b="-1"/>
          <a:stretch/>
        </p:blipFill>
        <p:spPr bwMode="auto">
          <a:xfrm>
            <a:off x="9082585" y="3802960"/>
            <a:ext cx="3109415" cy="3055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263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E97B2604-D25B-1E3E-80E1-B3CB325622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040" y="1119782"/>
            <a:ext cx="3227831" cy="4542364"/>
          </a:xfrm>
          <a:prstGeom prst="rect">
            <a:avLst/>
          </a:prstGeom>
        </p:spPr>
      </p:pic>
      <p:sp>
        <p:nvSpPr>
          <p:cNvPr id="2" name="Titel 1">
            <a:extLst>
              <a:ext uri="{FF2B5EF4-FFF2-40B4-BE49-F238E27FC236}">
                <a16:creationId xmlns:a16="http://schemas.microsoft.com/office/drawing/2014/main" id="{9611AA27-4D5E-E1BB-4940-7F7CCA36C166}"/>
              </a:ext>
            </a:extLst>
          </p:cNvPr>
          <p:cNvSpPr>
            <a:spLocks noGrp="1"/>
          </p:cNvSpPr>
          <p:nvPr>
            <p:ph type="title"/>
          </p:nvPr>
        </p:nvSpPr>
        <p:spPr>
          <a:xfrm>
            <a:off x="384048" y="365125"/>
            <a:ext cx="11430000" cy="754657"/>
          </a:xfrm>
        </p:spPr>
        <p:txBody>
          <a:bodyPr>
            <a:normAutofit/>
          </a:bodyPr>
          <a:lstStyle/>
          <a:p>
            <a:r>
              <a:rPr lang="nl-NL" sz="3200" dirty="0">
                <a:latin typeface="Century Gothic" panose="020B0502020202020204" pitchFamily="34" charset="0"/>
              </a:rPr>
              <a:t>De ideeën</a:t>
            </a:r>
          </a:p>
        </p:txBody>
      </p:sp>
      <p:pic>
        <p:nvPicPr>
          <p:cNvPr id="4" name="Afbeelding 3">
            <a:extLst>
              <a:ext uri="{FF2B5EF4-FFF2-40B4-BE49-F238E27FC236}">
                <a16:creationId xmlns:a16="http://schemas.microsoft.com/office/drawing/2014/main" id="{B7994B43-D925-12AD-0180-65631BB4E3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6710" y="2315636"/>
            <a:ext cx="3227831" cy="4542364"/>
          </a:xfrm>
          <a:prstGeom prst="rect">
            <a:avLst/>
          </a:prstGeom>
        </p:spPr>
      </p:pic>
      <p:pic>
        <p:nvPicPr>
          <p:cNvPr id="8" name="Afbeelding 7">
            <a:extLst>
              <a:ext uri="{FF2B5EF4-FFF2-40B4-BE49-F238E27FC236}">
                <a16:creationId xmlns:a16="http://schemas.microsoft.com/office/drawing/2014/main" id="{99C728A2-0DBD-4E92-4D53-462D944064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3370" y="2315636"/>
            <a:ext cx="3227831" cy="4542364"/>
          </a:xfrm>
          <a:prstGeom prst="rect">
            <a:avLst/>
          </a:prstGeom>
        </p:spPr>
      </p:pic>
      <p:sp>
        <p:nvSpPr>
          <p:cNvPr id="3" name="Tijdelijke aanduiding voor inhoud 2">
            <a:extLst>
              <a:ext uri="{FF2B5EF4-FFF2-40B4-BE49-F238E27FC236}">
                <a16:creationId xmlns:a16="http://schemas.microsoft.com/office/drawing/2014/main" id="{637DCE64-966C-C81F-0AB7-465640639206}"/>
              </a:ext>
            </a:extLst>
          </p:cNvPr>
          <p:cNvSpPr>
            <a:spLocks noGrp="1"/>
          </p:cNvSpPr>
          <p:nvPr>
            <p:ph idx="1"/>
          </p:nvPr>
        </p:nvSpPr>
        <p:spPr>
          <a:xfrm>
            <a:off x="3056951" y="3581887"/>
            <a:ext cx="1398272" cy="1202012"/>
          </a:xfrm>
        </p:spPr>
        <p:txBody>
          <a:bodyPr>
            <a:normAutofit/>
          </a:bodyPr>
          <a:lstStyle/>
          <a:p>
            <a:pPr marL="0" indent="0">
              <a:buNone/>
            </a:pPr>
            <a:r>
              <a:rPr lang="nl-NL" sz="2000" b="1" dirty="0">
                <a:latin typeface="Century Gothic" panose="020B0502020202020204" pitchFamily="34" charset="0"/>
              </a:rPr>
              <a:t>Idee 1</a:t>
            </a:r>
          </a:p>
          <a:p>
            <a:pPr marL="0" indent="0">
              <a:buNone/>
            </a:pPr>
            <a:r>
              <a:rPr lang="nl-NL" sz="2000" dirty="0">
                <a:latin typeface="Century Gothic" panose="020B0502020202020204" pitchFamily="34" charset="0"/>
              </a:rPr>
              <a:t>anders</a:t>
            </a:r>
          </a:p>
          <a:p>
            <a:pPr marL="0" indent="0">
              <a:buNone/>
            </a:pPr>
            <a:r>
              <a:rPr lang="nl-NL" sz="2000" dirty="0">
                <a:latin typeface="Century Gothic" panose="020B0502020202020204" pitchFamily="34" charset="0"/>
              </a:rPr>
              <a:t>koken</a:t>
            </a:r>
            <a:endParaRPr lang="nl-NL" dirty="0">
              <a:latin typeface="Century Gothic" panose="020B0502020202020204" pitchFamily="34" charset="0"/>
            </a:endParaRPr>
          </a:p>
        </p:txBody>
      </p:sp>
      <p:sp>
        <p:nvSpPr>
          <p:cNvPr id="10" name="Tijdelijke aanduiding voor inhoud 2">
            <a:extLst>
              <a:ext uri="{FF2B5EF4-FFF2-40B4-BE49-F238E27FC236}">
                <a16:creationId xmlns:a16="http://schemas.microsoft.com/office/drawing/2014/main" id="{C284DC31-E584-087E-B382-8D6E07534E84}"/>
              </a:ext>
            </a:extLst>
          </p:cNvPr>
          <p:cNvSpPr txBox="1">
            <a:spLocks/>
          </p:cNvSpPr>
          <p:nvPr/>
        </p:nvSpPr>
        <p:spPr>
          <a:xfrm>
            <a:off x="5625463" y="2357543"/>
            <a:ext cx="1398272" cy="12243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Condensed Medium" panose="020B0606020202020204" pitchFamily="34" charset="0"/>
                <a:ea typeface="+mn-ea"/>
                <a:cs typeface="Aharoni" panose="02010803020104030203" pitchFamily="2"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Next Condensed Medium" panose="020B0606020202020204" pitchFamily="34" charset="0"/>
                <a:ea typeface="+mn-ea"/>
                <a:cs typeface="Aharoni" panose="02010803020104030203" pitchFamily="2"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Condensed Medium" panose="020B0606020202020204" pitchFamily="34" charset="0"/>
                <a:ea typeface="+mn-ea"/>
                <a:cs typeface="Aharoni" panose="02010803020104030203" pitchFamily="2"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Condensed Medium" panose="020B0606020202020204" pitchFamily="34" charset="0"/>
                <a:ea typeface="+mn-ea"/>
                <a:cs typeface="Aharoni" panose="02010803020104030203" pitchFamily="2"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Condensed Medium" panose="020B0606020202020204" pitchFamily="34" charset="0"/>
                <a:ea typeface="+mn-ea"/>
                <a:cs typeface="Aharoni" panose="02010803020104030203"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2000" b="1" dirty="0">
                <a:latin typeface="Century Gothic" panose="020B0502020202020204" pitchFamily="34" charset="0"/>
              </a:rPr>
              <a:t>Idee 2</a:t>
            </a:r>
          </a:p>
          <a:p>
            <a:pPr marL="0" indent="0">
              <a:buFont typeface="Arial" panose="020B0604020202020204" pitchFamily="34" charset="0"/>
              <a:buNone/>
            </a:pPr>
            <a:r>
              <a:rPr lang="nl-NL" sz="2000" dirty="0">
                <a:latin typeface="Century Gothic" panose="020B0502020202020204" pitchFamily="34" charset="0"/>
              </a:rPr>
              <a:t>huis</a:t>
            </a:r>
          </a:p>
          <a:p>
            <a:pPr marL="0" indent="0">
              <a:buFont typeface="Arial" panose="020B0604020202020204" pitchFamily="34" charset="0"/>
              <a:buNone/>
            </a:pPr>
            <a:r>
              <a:rPr lang="nl-NL" sz="2000" dirty="0">
                <a:latin typeface="Century Gothic" panose="020B0502020202020204" pitchFamily="34" charset="0"/>
              </a:rPr>
              <a:t>isoleren</a:t>
            </a:r>
            <a:endParaRPr lang="nl-NL" dirty="0">
              <a:latin typeface="Century Gothic" panose="020B0502020202020204" pitchFamily="34" charset="0"/>
            </a:endParaRPr>
          </a:p>
        </p:txBody>
      </p:sp>
      <p:sp>
        <p:nvSpPr>
          <p:cNvPr id="11" name="Tijdelijke aanduiding voor inhoud 2">
            <a:extLst>
              <a:ext uri="{FF2B5EF4-FFF2-40B4-BE49-F238E27FC236}">
                <a16:creationId xmlns:a16="http://schemas.microsoft.com/office/drawing/2014/main" id="{FFF2BA2C-1527-FDFE-E564-B865A14FB5CC}"/>
              </a:ext>
            </a:extLst>
          </p:cNvPr>
          <p:cNvSpPr txBox="1">
            <a:spLocks/>
          </p:cNvSpPr>
          <p:nvPr/>
        </p:nvSpPr>
        <p:spPr>
          <a:xfrm>
            <a:off x="8170174" y="3581887"/>
            <a:ext cx="1684780" cy="13508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Condensed Medium" panose="020B0606020202020204" pitchFamily="34" charset="0"/>
                <a:ea typeface="+mn-ea"/>
                <a:cs typeface="Aharoni" panose="02010803020104030203" pitchFamily="2"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Next Condensed Medium" panose="020B0606020202020204" pitchFamily="34" charset="0"/>
                <a:ea typeface="+mn-ea"/>
                <a:cs typeface="Aharoni" panose="02010803020104030203" pitchFamily="2"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Condensed Medium" panose="020B0606020202020204" pitchFamily="34" charset="0"/>
                <a:ea typeface="+mn-ea"/>
                <a:cs typeface="Aharoni" panose="02010803020104030203" pitchFamily="2"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Condensed Medium" panose="020B0606020202020204" pitchFamily="34" charset="0"/>
                <a:ea typeface="+mn-ea"/>
                <a:cs typeface="Aharoni" panose="02010803020104030203" pitchFamily="2"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Condensed Medium" panose="020B0606020202020204" pitchFamily="34" charset="0"/>
                <a:ea typeface="+mn-ea"/>
                <a:cs typeface="Aharoni" panose="02010803020104030203"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2000" b="1" dirty="0">
                <a:latin typeface="Century Gothic" panose="020B0502020202020204" pitchFamily="34" charset="0"/>
              </a:rPr>
              <a:t>Idee 3</a:t>
            </a:r>
          </a:p>
          <a:p>
            <a:pPr marL="0" indent="0">
              <a:buFont typeface="Arial" panose="020B0604020202020204" pitchFamily="34" charset="0"/>
              <a:buNone/>
            </a:pPr>
            <a:r>
              <a:rPr lang="nl-NL" sz="2000" dirty="0">
                <a:latin typeface="Century Gothic" panose="020B0502020202020204" pitchFamily="34" charset="0"/>
              </a:rPr>
              <a:t>duurzaam</a:t>
            </a:r>
          </a:p>
          <a:p>
            <a:pPr marL="0" indent="0">
              <a:buFont typeface="Arial" panose="020B0604020202020204" pitchFamily="34" charset="0"/>
              <a:buNone/>
            </a:pPr>
            <a:r>
              <a:rPr lang="nl-NL" sz="2000" dirty="0">
                <a:latin typeface="Century Gothic" panose="020B0502020202020204" pitchFamily="34" charset="0"/>
              </a:rPr>
              <a:t>verwarmen</a:t>
            </a:r>
          </a:p>
        </p:txBody>
      </p:sp>
      <p:sp>
        <p:nvSpPr>
          <p:cNvPr id="14" name="Tijdelijke aanduiding voor inhoud 2">
            <a:extLst>
              <a:ext uri="{FF2B5EF4-FFF2-40B4-BE49-F238E27FC236}">
                <a16:creationId xmlns:a16="http://schemas.microsoft.com/office/drawing/2014/main" id="{7525363F-F765-2E55-A428-66CBDC8A6B2C}"/>
              </a:ext>
            </a:extLst>
          </p:cNvPr>
          <p:cNvSpPr txBox="1">
            <a:spLocks/>
          </p:cNvSpPr>
          <p:nvPr/>
        </p:nvSpPr>
        <p:spPr>
          <a:xfrm>
            <a:off x="9702324" y="1419045"/>
            <a:ext cx="2269666" cy="66698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Condensed Medium" panose="020B0606020202020204" pitchFamily="34" charset="0"/>
                <a:ea typeface="+mn-ea"/>
                <a:cs typeface="Aharoni" panose="02010803020104030203" pitchFamily="2"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Next Condensed Medium" panose="020B0606020202020204" pitchFamily="34" charset="0"/>
                <a:ea typeface="+mn-ea"/>
                <a:cs typeface="Aharoni" panose="02010803020104030203" pitchFamily="2"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Condensed Medium" panose="020B0606020202020204" pitchFamily="34" charset="0"/>
                <a:ea typeface="+mn-ea"/>
                <a:cs typeface="Aharoni" panose="02010803020104030203" pitchFamily="2"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Condensed Medium" panose="020B0606020202020204" pitchFamily="34" charset="0"/>
                <a:ea typeface="+mn-ea"/>
                <a:cs typeface="Aharoni" panose="02010803020104030203" pitchFamily="2"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Condensed Medium" panose="020B0606020202020204" pitchFamily="34" charset="0"/>
                <a:ea typeface="+mn-ea"/>
                <a:cs typeface="Aharoni" panose="02010803020104030203"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2000" dirty="0">
                <a:latin typeface="Century Gothic" panose="020B0502020202020204" pitchFamily="34" charset="0"/>
              </a:rPr>
              <a:t>warmtenet voor</a:t>
            </a:r>
          </a:p>
          <a:p>
            <a:pPr marL="0" indent="0">
              <a:buFont typeface="Arial" panose="020B0604020202020204" pitchFamily="34" charset="0"/>
              <a:buNone/>
            </a:pPr>
            <a:r>
              <a:rPr lang="nl-NL" sz="2000" dirty="0">
                <a:latin typeface="Century Gothic" panose="020B0502020202020204" pitchFamily="34" charset="0"/>
              </a:rPr>
              <a:t>Nieuw-Dokkum</a:t>
            </a:r>
            <a:endParaRPr lang="nl-NL" dirty="0">
              <a:latin typeface="Century Gothic" panose="020B0502020202020204" pitchFamily="34" charset="0"/>
            </a:endParaRPr>
          </a:p>
        </p:txBody>
      </p:sp>
      <p:sp>
        <p:nvSpPr>
          <p:cNvPr id="16" name="Tijdelijke aanduiding voor inhoud 2">
            <a:extLst>
              <a:ext uri="{FF2B5EF4-FFF2-40B4-BE49-F238E27FC236}">
                <a16:creationId xmlns:a16="http://schemas.microsoft.com/office/drawing/2014/main" id="{2C755B3E-9088-402D-1722-F917D4A03751}"/>
              </a:ext>
            </a:extLst>
          </p:cNvPr>
          <p:cNvSpPr txBox="1">
            <a:spLocks/>
          </p:cNvSpPr>
          <p:nvPr/>
        </p:nvSpPr>
        <p:spPr>
          <a:xfrm>
            <a:off x="2418183" y="1218727"/>
            <a:ext cx="1926686" cy="4235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Condensed Medium" panose="020B0606020202020204" pitchFamily="34" charset="0"/>
                <a:ea typeface="+mn-ea"/>
                <a:cs typeface="Aharoni" panose="02010803020104030203" pitchFamily="2"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Next Condensed Medium" panose="020B0606020202020204" pitchFamily="34" charset="0"/>
                <a:ea typeface="+mn-ea"/>
                <a:cs typeface="Aharoni" panose="02010803020104030203" pitchFamily="2"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Condensed Medium" panose="020B0606020202020204" pitchFamily="34" charset="0"/>
                <a:ea typeface="+mn-ea"/>
                <a:cs typeface="Aharoni" panose="02010803020104030203" pitchFamily="2"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Condensed Medium" panose="020B0606020202020204" pitchFamily="34" charset="0"/>
                <a:ea typeface="+mn-ea"/>
                <a:cs typeface="Aharoni" panose="02010803020104030203" pitchFamily="2"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Condensed Medium" panose="020B0606020202020204" pitchFamily="34" charset="0"/>
                <a:ea typeface="+mn-ea"/>
                <a:cs typeface="Aharoni" panose="02010803020104030203"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2000" dirty="0">
                <a:latin typeface="Century Gothic" panose="020B0502020202020204" pitchFamily="34" charset="0"/>
              </a:rPr>
              <a:t>gas besparen</a:t>
            </a:r>
          </a:p>
        </p:txBody>
      </p:sp>
      <p:pic>
        <p:nvPicPr>
          <p:cNvPr id="17" name="Graphic 16" descr="Lijn met pijl: curve in tegenwijzerzin met effen opvulling">
            <a:extLst>
              <a:ext uri="{FF2B5EF4-FFF2-40B4-BE49-F238E27FC236}">
                <a16:creationId xmlns:a16="http://schemas.microsoft.com/office/drawing/2014/main" id="{59453A5E-179F-410F-A4C8-A6B3F8261B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994122">
            <a:off x="4287230" y="768357"/>
            <a:ext cx="914400" cy="914400"/>
          </a:xfrm>
          <a:prstGeom prst="rect">
            <a:avLst/>
          </a:prstGeom>
        </p:spPr>
      </p:pic>
      <p:pic>
        <p:nvPicPr>
          <p:cNvPr id="18" name="Graphic 17" descr="Lijn met pijl: Curve in wijzerzin met effen opvulling">
            <a:extLst>
              <a:ext uri="{FF2B5EF4-FFF2-40B4-BE49-F238E27FC236}">
                <a16:creationId xmlns:a16="http://schemas.microsoft.com/office/drawing/2014/main" id="{A80A9E25-3F17-DB0C-00F9-F957615F59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122976">
            <a:off x="8752604" y="1366653"/>
            <a:ext cx="914400" cy="914400"/>
          </a:xfrm>
          <a:prstGeom prst="rect">
            <a:avLst/>
          </a:prstGeom>
        </p:spPr>
      </p:pic>
      <p:pic>
        <p:nvPicPr>
          <p:cNvPr id="19" name="Graphic 18" descr="Lijn met pijl: Curve in wijzerzin met effen opvulling">
            <a:extLst>
              <a:ext uri="{FF2B5EF4-FFF2-40B4-BE49-F238E27FC236}">
                <a16:creationId xmlns:a16="http://schemas.microsoft.com/office/drawing/2014/main" id="{2A3A71A7-8DBE-D22D-E828-F6127C6A39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5973334">
            <a:off x="2247345" y="5446463"/>
            <a:ext cx="914400" cy="914400"/>
          </a:xfrm>
          <a:prstGeom prst="rect">
            <a:avLst/>
          </a:prstGeom>
        </p:spPr>
      </p:pic>
      <p:sp>
        <p:nvSpPr>
          <p:cNvPr id="20" name="Tijdelijke aanduiding voor inhoud 2">
            <a:extLst>
              <a:ext uri="{FF2B5EF4-FFF2-40B4-BE49-F238E27FC236}">
                <a16:creationId xmlns:a16="http://schemas.microsoft.com/office/drawing/2014/main" id="{CF0BDCEA-3448-C59E-C0D2-10DF0CC7B6C4}"/>
              </a:ext>
            </a:extLst>
          </p:cNvPr>
          <p:cNvSpPr txBox="1">
            <a:spLocks/>
          </p:cNvSpPr>
          <p:nvPr/>
        </p:nvSpPr>
        <p:spPr>
          <a:xfrm>
            <a:off x="635161" y="5662146"/>
            <a:ext cx="1910310" cy="754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Condensed Medium" panose="020B0606020202020204" pitchFamily="34" charset="0"/>
                <a:ea typeface="+mn-ea"/>
                <a:cs typeface="Aharoni" panose="02010803020104030203" pitchFamily="2"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Next Condensed Medium" panose="020B0606020202020204" pitchFamily="34" charset="0"/>
                <a:ea typeface="+mn-ea"/>
                <a:cs typeface="Aharoni" panose="02010803020104030203" pitchFamily="2"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Condensed Medium" panose="020B0606020202020204" pitchFamily="34" charset="0"/>
                <a:ea typeface="+mn-ea"/>
                <a:cs typeface="Aharoni" panose="02010803020104030203" pitchFamily="2"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Condensed Medium" panose="020B0606020202020204" pitchFamily="34" charset="0"/>
                <a:ea typeface="+mn-ea"/>
                <a:cs typeface="Aharoni" panose="02010803020104030203" pitchFamily="2"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Condensed Medium" panose="020B0606020202020204" pitchFamily="34" charset="0"/>
                <a:ea typeface="+mn-ea"/>
                <a:cs typeface="Aharoni" panose="02010803020104030203"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2000" dirty="0">
                <a:latin typeface="Century Gothic" panose="020B0502020202020204" pitchFamily="34" charset="0"/>
              </a:rPr>
              <a:t>kooktoestel vervangen</a:t>
            </a:r>
          </a:p>
        </p:txBody>
      </p:sp>
    </p:spTree>
    <p:extLst>
      <p:ext uri="{BB962C8B-B14F-4D97-AF65-F5344CB8AC3E}">
        <p14:creationId xmlns:p14="http://schemas.microsoft.com/office/powerpoint/2010/main" val="3567140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11AA27-4D5E-E1BB-4940-7F7CCA36C166}"/>
              </a:ext>
            </a:extLst>
          </p:cNvPr>
          <p:cNvSpPr>
            <a:spLocks noGrp="1"/>
          </p:cNvSpPr>
          <p:nvPr>
            <p:ph type="title"/>
          </p:nvPr>
        </p:nvSpPr>
        <p:spPr>
          <a:xfrm>
            <a:off x="1292352" y="365125"/>
            <a:ext cx="10521696" cy="754657"/>
          </a:xfrm>
        </p:spPr>
        <p:txBody>
          <a:bodyPr>
            <a:normAutofit/>
          </a:bodyPr>
          <a:lstStyle/>
          <a:p>
            <a:r>
              <a:rPr lang="nl-NL" sz="3200" dirty="0">
                <a:latin typeface="Century Gothic" panose="020B0502020202020204" pitchFamily="34" charset="0"/>
              </a:rPr>
              <a:t>Idee 1: anders koken</a:t>
            </a:r>
          </a:p>
        </p:txBody>
      </p:sp>
      <p:sp>
        <p:nvSpPr>
          <p:cNvPr id="12" name="Tekstvak 11">
            <a:extLst>
              <a:ext uri="{FF2B5EF4-FFF2-40B4-BE49-F238E27FC236}">
                <a16:creationId xmlns:a16="http://schemas.microsoft.com/office/drawing/2014/main" id="{98CD1A16-0D4F-A1E5-4A54-968035F9B0FB}"/>
              </a:ext>
            </a:extLst>
          </p:cNvPr>
          <p:cNvSpPr txBox="1"/>
          <p:nvPr/>
        </p:nvSpPr>
        <p:spPr>
          <a:xfrm>
            <a:off x="384048" y="1453896"/>
            <a:ext cx="8275320" cy="3108543"/>
          </a:xfrm>
          <a:prstGeom prst="rect">
            <a:avLst/>
          </a:prstGeom>
          <a:noFill/>
        </p:spPr>
        <p:txBody>
          <a:bodyPr wrap="square" rtlCol="0">
            <a:spAutoFit/>
          </a:bodyPr>
          <a:lstStyle/>
          <a:p>
            <a:pPr marL="285750" indent="-285750">
              <a:buClr>
                <a:srgbClr val="5DBE7F"/>
              </a:buClr>
              <a:buFont typeface="Arial" panose="020B0604020202020204" pitchFamily="34" charset="0"/>
              <a:buChar char="•"/>
            </a:pPr>
            <a:r>
              <a:rPr lang="nl-NL" sz="2800" b="1" dirty="0">
                <a:latin typeface="Century Gothic" panose="020B0502020202020204" pitchFamily="34" charset="0"/>
              </a:rPr>
              <a:t>Waarom?</a:t>
            </a:r>
            <a:r>
              <a:rPr lang="nl-NL" sz="2800" dirty="0">
                <a:latin typeface="Century Gothic" panose="020B0502020202020204" pitchFamily="34" charset="0"/>
              </a:rPr>
              <a:t> Koken op aardgas kan in de toekomst niet meer.</a:t>
            </a:r>
          </a:p>
          <a:p>
            <a:pPr marL="285750" indent="-285750">
              <a:buClr>
                <a:srgbClr val="5DBE7F"/>
              </a:buClr>
              <a:buFont typeface="Arial" panose="020B0604020202020204" pitchFamily="34" charset="0"/>
              <a:buChar char="•"/>
            </a:pPr>
            <a:endParaRPr lang="nl-NL" sz="2800" dirty="0">
              <a:latin typeface="Century Gothic" panose="020B0502020202020204" pitchFamily="34" charset="0"/>
            </a:endParaRPr>
          </a:p>
          <a:p>
            <a:pPr marL="285750" indent="-285750">
              <a:buClr>
                <a:srgbClr val="5DBE7F"/>
              </a:buClr>
              <a:buFont typeface="Arial" panose="020B0604020202020204" pitchFamily="34" charset="0"/>
              <a:buChar char="•"/>
            </a:pPr>
            <a:r>
              <a:rPr lang="nl-NL" sz="2800" b="1" dirty="0">
                <a:latin typeface="Century Gothic" panose="020B0502020202020204" pitchFamily="34" charset="0"/>
              </a:rPr>
              <a:t>Wat?</a:t>
            </a:r>
            <a:r>
              <a:rPr lang="nl-NL" sz="2800" dirty="0">
                <a:latin typeface="Century Gothic" panose="020B0502020202020204" pitchFamily="34" charset="0"/>
              </a:rPr>
              <a:t> Gaskooktoestel vervangen voor inductie.</a:t>
            </a:r>
          </a:p>
          <a:p>
            <a:pPr marL="285750" indent="-285750">
              <a:buClr>
                <a:srgbClr val="5DBE7F"/>
              </a:buClr>
              <a:buFont typeface="Arial" panose="020B0604020202020204" pitchFamily="34" charset="0"/>
              <a:buChar char="•"/>
            </a:pPr>
            <a:endParaRPr lang="nl-NL" sz="2800" dirty="0">
              <a:latin typeface="Century Gothic" panose="020B0502020202020204" pitchFamily="34" charset="0"/>
            </a:endParaRPr>
          </a:p>
          <a:p>
            <a:pPr marL="285750" indent="-285750">
              <a:buClr>
                <a:srgbClr val="5DBE7F"/>
              </a:buClr>
              <a:buFont typeface="Arial" panose="020B0604020202020204" pitchFamily="34" charset="0"/>
              <a:buChar char="•"/>
            </a:pPr>
            <a:r>
              <a:rPr lang="nl-NL" sz="2800" b="1" dirty="0">
                <a:latin typeface="Century Gothic" panose="020B0502020202020204" pitchFamily="34" charset="0"/>
              </a:rPr>
              <a:t>Hoe?</a:t>
            </a:r>
            <a:r>
              <a:rPr lang="nl-NL" sz="2800" dirty="0">
                <a:latin typeface="Century Gothic" panose="020B0502020202020204" pitchFamily="34" charset="0"/>
              </a:rPr>
              <a:t> Hulp en subsidie bij het vervangen.</a:t>
            </a:r>
          </a:p>
        </p:txBody>
      </p:sp>
      <p:pic>
        <p:nvPicPr>
          <p:cNvPr id="15" name="Graphic 14" descr="Garde met effen opvulling">
            <a:extLst>
              <a:ext uri="{FF2B5EF4-FFF2-40B4-BE49-F238E27FC236}">
                <a16:creationId xmlns:a16="http://schemas.microsoft.com/office/drawing/2014/main" id="{BD7464D8-7B24-D2F5-DD5F-355EF0A4BE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28048" y="281389"/>
            <a:ext cx="2353841" cy="2353841"/>
          </a:xfrm>
          <a:prstGeom prst="rect">
            <a:avLst/>
          </a:prstGeom>
        </p:spPr>
      </p:pic>
      <p:pic>
        <p:nvPicPr>
          <p:cNvPr id="22" name="Graphic 21" descr="Gloeilamp en tandwiel met effen opvulling">
            <a:extLst>
              <a:ext uri="{FF2B5EF4-FFF2-40B4-BE49-F238E27FC236}">
                <a16:creationId xmlns:a16="http://schemas.microsoft.com/office/drawing/2014/main" id="{82382438-41E5-77B0-42EA-E69680AE11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7952" y="205382"/>
            <a:ext cx="914400" cy="914400"/>
          </a:xfrm>
          <a:prstGeom prst="rect">
            <a:avLst/>
          </a:prstGeom>
        </p:spPr>
      </p:pic>
    </p:spTree>
    <p:extLst>
      <p:ext uri="{BB962C8B-B14F-4D97-AF65-F5344CB8AC3E}">
        <p14:creationId xmlns:p14="http://schemas.microsoft.com/office/powerpoint/2010/main" val="1694616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1130B1D-CD12-CA4F-4872-1DBC5D19BEF5}"/>
              </a:ext>
            </a:extLst>
          </p:cNvPr>
          <p:cNvSpPr>
            <a:spLocks noGrp="1"/>
          </p:cNvSpPr>
          <p:nvPr>
            <p:ph idx="1"/>
          </p:nvPr>
        </p:nvSpPr>
        <p:spPr>
          <a:xfrm>
            <a:off x="838200" y="941832"/>
            <a:ext cx="10515600" cy="5235131"/>
          </a:xfrm>
        </p:spPr>
        <p:txBody>
          <a:bodyPr>
            <a:normAutofit/>
          </a:bodyPr>
          <a:lstStyle/>
          <a:p>
            <a:pPr marL="0" indent="0">
              <a:buNone/>
            </a:pPr>
            <a:r>
              <a:rPr lang="nl-NL" sz="2000" b="1" dirty="0">
                <a:solidFill>
                  <a:srgbClr val="5DBE7F"/>
                </a:solidFill>
                <a:latin typeface="Century Gothic" panose="020B0502020202020204" pitchFamily="34" charset="0"/>
              </a:rPr>
              <a:t>Vragen en opmerkingen uit de bijeenkomst over idee 1:</a:t>
            </a:r>
          </a:p>
          <a:p>
            <a:pPr marL="0" indent="0">
              <a:buNone/>
            </a:pPr>
            <a:endParaRPr lang="nl-NL" sz="2000" b="1" dirty="0">
              <a:solidFill>
                <a:srgbClr val="5DBE7F"/>
              </a:solidFill>
              <a:latin typeface="Century Gothic" panose="020B0502020202020204" pitchFamily="34" charset="0"/>
            </a:endParaRPr>
          </a:p>
          <a:p>
            <a:pPr marL="342900" indent="-342900">
              <a:buFont typeface="+mj-lt"/>
              <a:buAutoNum type="arabicPeriod"/>
            </a:pPr>
            <a:r>
              <a:rPr lang="nl-NL" sz="1400" b="1" dirty="0">
                <a:latin typeface="Century Gothic" panose="020B0502020202020204" pitchFamily="34" charset="0"/>
              </a:rPr>
              <a:t>Voor het gasvrij koken kan het zo zijn dat niet alleen de gasplaat moet worden vervangen door inductie, maar dat ook de meterkast (flink) moet worden aangepast. Dit zal flink meer kosten dan de genoemde € 300,-. Hoe wordt hier mee omgegaan?</a:t>
            </a:r>
          </a:p>
          <a:p>
            <a:pPr marL="0" indent="0">
              <a:buNone/>
            </a:pPr>
            <a:r>
              <a:rPr lang="nl-NL" sz="1400" dirty="0">
                <a:latin typeface="Century Gothic" panose="020B0502020202020204" pitchFamily="34" charset="0"/>
              </a:rPr>
              <a:t>We beseffen ons dan het vervangen van het kooktoestel voor de één een grotere ingreep vraagt dan van een ander. Soms is er ook sprake van achterstallig onderhoud aan de meterkast, bijvoorbeeld als er nog porseleinen stoppen aanwezig zijn. De totale kosten zullen niet volledig door subsidie worden gedekt. Daarom zal dit in veel gevallen nog een investering van u als bewoner vragen.</a:t>
            </a:r>
            <a:endParaRPr lang="nl-NL" sz="1400" dirty="0">
              <a:highlight>
                <a:srgbClr val="FFFF00"/>
              </a:highlight>
              <a:latin typeface="Century Gothic" panose="020B0502020202020204" pitchFamily="34" charset="0"/>
            </a:endParaRPr>
          </a:p>
          <a:p>
            <a:pPr marL="342900" indent="-342900">
              <a:buFont typeface="+mj-lt"/>
              <a:buAutoNum type="arabicPeriod" startAt="2"/>
            </a:pPr>
            <a:r>
              <a:rPr lang="nl-NL" sz="1400" b="1" dirty="0">
                <a:latin typeface="Century Gothic" panose="020B0502020202020204" pitchFamily="34" charset="0"/>
              </a:rPr>
              <a:t>Kunnen de mensen die meer kosten maken ook op meer subsidie rekenen?</a:t>
            </a:r>
          </a:p>
          <a:p>
            <a:pPr marL="0" indent="0">
              <a:buNone/>
            </a:pPr>
            <a:r>
              <a:rPr lang="nl-NL" sz="1400" dirty="0">
                <a:latin typeface="Century Gothic" panose="020B0502020202020204" pitchFamily="34" charset="0"/>
              </a:rPr>
              <a:t>Het idee is dat iedereen recht krijgt op het zelfde subsidiebedrag, hierin zal geen rekening worden gehouden met hogere kosten.</a:t>
            </a:r>
          </a:p>
          <a:p>
            <a:pPr marL="342900" indent="-342900">
              <a:buFont typeface="+mj-lt"/>
              <a:buAutoNum type="arabicPeriod" startAt="3"/>
            </a:pPr>
            <a:r>
              <a:rPr lang="nl-NL" sz="1400" b="1" dirty="0">
                <a:latin typeface="Century Gothic" panose="020B0502020202020204" pitchFamily="34" charset="0"/>
              </a:rPr>
              <a:t>Er is toch ook een ISDE-subsidie van het Rijk voor het overstappen op inductie?</a:t>
            </a:r>
          </a:p>
          <a:p>
            <a:pPr marL="0" indent="0">
              <a:buNone/>
            </a:pPr>
            <a:r>
              <a:rPr lang="nl-NL" sz="1400" dirty="0">
                <a:latin typeface="Century Gothic" panose="020B0502020202020204" pitchFamily="34" charset="0"/>
              </a:rPr>
              <a:t>Dat klopt, maar deze is niet van toepassing op de situatie van Schiermonnikoog. Dit is alleen voor woningen die al zijn aangesloten op een warmtenet, maar nog koken op gas. Wel is er een ISDE-subsidie van € 3.325 voor particuliere woningeigenaren om aan te sluiten om een warmtenet.</a:t>
            </a:r>
          </a:p>
        </p:txBody>
      </p:sp>
    </p:spTree>
    <p:extLst>
      <p:ext uri="{BB962C8B-B14F-4D97-AF65-F5344CB8AC3E}">
        <p14:creationId xmlns:p14="http://schemas.microsoft.com/office/powerpoint/2010/main" val="2914494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Renovatie van huis, sprankelend met effen opvulling">
            <a:extLst>
              <a:ext uri="{FF2B5EF4-FFF2-40B4-BE49-F238E27FC236}">
                <a16:creationId xmlns:a16="http://schemas.microsoft.com/office/drawing/2014/main" id="{17ED0BF4-8E5D-4AF2-4A5B-0A2E181E13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31045" y="365442"/>
            <a:ext cx="2176907" cy="2176907"/>
          </a:xfrm>
          <a:prstGeom prst="rect">
            <a:avLst/>
          </a:prstGeom>
        </p:spPr>
      </p:pic>
      <p:sp>
        <p:nvSpPr>
          <p:cNvPr id="12" name="Tekstvak 11">
            <a:extLst>
              <a:ext uri="{FF2B5EF4-FFF2-40B4-BE49-F238E27FC236}">
                <a16:creationId xmlns:a16="http://schemas.microsoft.com/office/drawing/2014/main" id="{98CD1A16-0D4F-A1E5-4A54-968035F9B0FB}"/>
              </a:ext>
            </a:extLst>
          </p:cNvPr>
          <p:cNvSpPr txBox="1"/>
          <p:nvPr/>
        </p:nvSpPr>
        <p:spPr>
          <a:xfrm>
            <a:off x="384048" y="1453896"/>
            <a:ext cx="8650224" cy="35394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5DBE7F"/>
              </a:buClr>
              <a:buSzTx/>
              <a:buFont typeface="Arial" panose="020B0604020202020204" pitchFamily="34" charset="0"/>
              <a:buChar char="•"/>
              <a:tabLst/>
              <a:defRPr/>
            </a:pPr>
            <a:r>
              <a:rPr kumimoji="0" lang="nl-NL"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Waarom?</a:t>
            </a: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Isoleren kan altijd. Is goed voor het klimaat, comfort en de portemonnee.</a:t>
            </a:r>
          </a:p>
          <a:p>
            <a:pPr marL="285750" marR="0" lvl="0" indent="-285750" algn="l" defTabSz="914400" rtl="0" eaLnBrk="1" fontAlgn="auto" latinLnBrk="0" hangingPunct="1">
              <a:lnSpc>
                <a:spcPct val="100000"/>
              </a:lnSpc>
              <a:spcBef>
                <a:spcPts val="0"/>
              </a:spcBef>
              <a:spcAft>
                <a:spcPts val="0"/>
              </a:spcAft>
              <a:buClr>
                <a:srgbClr val="5DBE7F"/>
              </a:buClr>
              <a:buSzTx/>
              <a:buFont typeface="Arial" panose="020B0604020202020204" pitchFamily="34" charset="0"/>
              <a:buChar char="•"/>
              <a:tabLst/>
              <a:defRPr/>
            </a:pPr>
            <a:endPar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
                <a:srgbClr val="5DBE7F"/>
              </a:buClr>
              <a:buSzTx/>
              <a:buFont typeface="Arial" panose="020B0604020202020204" pitchFamily="34" charset="0"/>
              <a:buChar char="•"/>
              <a:tabLst/>
              <a:defRPr/>
            </a:pPr>
            <a:r>
              <a:rPr kumimoji="0" lang="nl-NL"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Wat?</a:t>
            </a: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lang="nl-NL" sz="2800" dirty="0">
                <a:solidFill>
                  <a:prstClr val="black"/>
                </a:solidFill>
                <a:latin typeface="Century Gothic" panose="020B0502020202020204" pitchFamily="34" charset="0"/>
              </a:rPr>
              <a:t>Kieren dicht maken. Vloer, buitenmuren en dak isoleren. HR++(+) glas.</a:t>
            </a:r>
            <a:endPar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
                <a:srgbClr val="5DBE7F"/>
              </a:buClr>
              <a:buSzTx/>
              <a:buFont typeface="Arial" panose="020B0604020202020204" pitchFamily="34" charset="0"/>
              <a:buChar char="•"/>
              <a:tabLst/>
              <a:defRPr/>
            </a:pPr>
            <a:endPar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
                <a:srgbClr val="5DBE7F"/>
              </a:buClr>
              <a:buSzTx/>
              <a:buFont typeface="Arial" panose="020B0604020202020204" pitchFamily="34" charset="0"/>
              <a:buChar char="•"/>
              <a:tabLst/>
              <a:defRPr/>
            </a:pPr>
            <a:r>
              <a:rPr kumimoji="0" lang="nl-NL"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Hoe?</a:t>
            </a:r>
            <a:r>
              <a:rPr lang="nl-NL" sz="2800" dirty="0">
                <a:solidFill>
                  <a:prstClr val="black"/>
                </a:solidFill>
                <a:latin typeface="Century Gothic" panose="020B0502020202020204" pitchFamily="34" charset="0"/>
              </a:rPr>
              <a:t> Elke woning </a:t>
            </a: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een gratis ‘wat-is-wijs-advies’ met maatregelen, kosten en subsidies.</a:t>
            </a:r>
          </a:p>
        </p:txBody>
      </p:sp>
      <p:sp>
        <p:nvSpPr>
          <p:cNvPr id="5" name="Titel 1">
            <a:extLst>
              <a:ext uri="{FF2B5EF4-FFF2-40B4-BE49-F238E27FC236}">
                <a16:creationId xmlns:a16="http://schemas.microsoft.com/office/drawing/2014/main" id="{5CFD940C-4BD7-C6B0-0293-0CA26164561F}"/>
              </a:ext>
            </a:extLst>
          </p:cNvPr>
          <p:cNvSpPr txBox="1">
            <a:spLocks/>
          </p:cNvSpPr>
          <p:nvPr/>
        </p:nvSpPr>
        <p:spPr>
          <a:xfrm>
            <a:off x="1292352" y="365125"/>
            <a:ext cx="10521696" cy="7546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5DBE7F"/>
                </a:solidFill>
                <a:latin typeface="Avenir Heavy" panose="020B0703020203020204" pitchFamily="34" charset="0"/>
                <a:ea typeface="+mj-ea"/>
                <a:cs typeface="Aharoni" panose="02010803020104030203" pitchFamily="2" charset="-79"/>
              </a:defRPr>
            </a:lvl1pPr>
          </a:lstStyle>
          <a:p>
            <a:r>
              <a:rPr lang="nl-NL" sz="3200" dirty="0">
                <a:latin typeface="Century Gothic" panose="020B0502020202020204" pitchFamily="34" charset="0"/>
              </a:rPr>
              <a:t>Idee 2: huis isoleren</a:t>
            </a:r>
          </a:p>
        </p:txBody>
      </p:sp>
      <p:pic>
        <p:nvPicPr>
          <p:cNvPr id="6" name="Graphic 5" descr="Gloeilamp en tandwiel met effen opvulling">
            <a:extLst>
              <a:ext uri="{FF2B5EF4-FFF2-40B4-BE49-F238E27FC236}">
                <a16:creationId xmlns:a16="http://schemas.microsoft.com/office/drawing/2014/main" id="{3C3A029D-1946-D459-D467-6037B8F9F32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7952" y="205382"/>
            <a:ext cx="914400" cy="914400"/>
          </a:xfrm>
          <a:prstGeom prst="rect">
            <a:avLst/>
          </a:prstGeom>
        </p:spPr>
      </p:pic>
    </p:spTree>
    <p:extLst>
      <p:ext uri="{BB962C8B-B14F-4D97-AF65-F5344CB8AC3E}">
        <p14:creationId xmlns:p14="http://schemas.microsoft.com/office/powerpoint/2010/main" val="362935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11AA27-4D5E-E1BB-4940-7F7CCA36C166}"/>
              </a:ext>
            </a:extLst>
          </p:cNvPr>
          <p:cNvSpPr>
            <a:spLocks noGrp="1"/>
          </p:cNvSpPr>
          <p:nvPr>
            <p:ph type="title"/>
          </p:nvPr>
        </p:nvSpPr>
        <p:spPr>
          <a:xfrm>
            <a:off x="384048" y="365125"/>
            <a:ext cx="11430000" cy="754657"/>
          </a:xfrm>
        </p:spPr>
        <p:txBody>
          <a:bodyPr>
            <a:normAutofit/>
          </a:bodyPr>
          <a:lstStyle/>
          <a:p>
            <a:r>
              <a:rPr lang="nl-NL" sz="3200" dirty="0" err="1">
                <a:latin typeface="Century Gothic" panose="020B0502020202020204" pitchFamily="34" charset="0"/>
              </a:rPr>
              <a:t>gasbespaarschijf</a:t>
            </a:r>
            <a:r>
              <a:rPr lang="nl-NL" sz="3200" dirty="0">
                <a:latin typeface="Century Gothic" panose="020B0502020202020204" pitchFamily="34" charset="0"/>
              </a:rPr>
              <a:t> van vijf</a:t>
            </a:r>
          </a:p>
        </p:txBody>
      </p:sp>
      <p:graphicFrame>
        <p:nvGraphicFramePr>
          <p:cNvPr id="3" name="Grafiek 2">
            <a:extLst>
              <a:ext uri="{FF2B5EF4-FFF2-40B4-BE49-F238E27FC236}">
                <a16:creationId xmlns:a16="http://schemas.microsoft.com/office/drawing/2014/main" id="{790B0B7B-8C6F-095E-9CB0-60961017821C}"/>
              </a:ext>
            </a:extLst>
          </p:cNvPr>
          <p:cNvGraphicFramePr/>
          <p:nvPr>
            <p:extLst>
              <p:ext uri="{D42A27DB-BD31-4B8C-83A1-F6EECF244321}">
                <p14:modId xmlns:p14="http://schemas.microsoft.com/office/powerpoint/2010/main" val="2867924292"/>
              </p:ext>
            </p:extLst>
          </p:nvPr>
        </p:nvGraphicFramePr>
        <p:xfrm>
          <a:off x="0" y="1591173"/>
          <a:ext cx="8737981" cy="4901702"/>
        </p:xfrm>
        <a:graphic>
          <a:graphicData uri="http://schemas.openxmlformats.org/drawingml/2006/chart">
            <c:chart xmlns:c="http://schemas.openxmlformats.org/drawingml/2006/chart" xmlns:r="http://schemas.openxmlformats.org/officeDocument/2006/relationships" r:id="rId2"/>
          </a:graphicData>
        </a:graphic>
      </p:graphicFrame>
      <p:pic>
        <p:nvPicPr>
          <p:cNvPr id="5" name="Graphic 4" descr="Herhalen met effen opvulling">
            <a:extLst>
              <a:ext uri="{FF2B5EF4-FFF2-40B4-BE49-F238E27FC236}">
                <a16:creationId xmlns:a16="http://schemas.microsoft.com/office/drawing/2014/main" id="{6387A3AC-0690-4EEE-ADBF-3EA66EA5114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2280595" flipH="1">
            <a:off x="3888268" y="3561303"/>
            <a:ext cx="961442" cy="961442"/>
          </a:xfrm>
          <a:prstGeom prst="rect">
            <a:avLst/>
          </a:prstGeom>
        </p:spPr>
      </p:pic>
      <p:sp>
        <p:nvSpPr>
          <p:cNvPr id="6" name="Tekstvak 1">
            <a:extLst>
              <a:ext uri="{FF2B5EF4-FFF2-40B4-BE49-F238E27FC236}">
                <a16:creationId xmlns:a16="http://schemas.microsoft.com/office/drawing/2014/main" id="{50804A12-316D-BEC3-B400-877271418E81}"/>
              </a:ext>
            </a:extLst>
          </p:cNvPr>
          <p:cNvSpPr txBox="1"/>
          <p:nvPr/>
        </p:nvSpPr>
        <p:spPr>
          <a:xfrm>
            <a:off x="4879925" y="2542349"/>
            <a:ext cx="1032061" cy="65314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nl-NL" sz="2000" b="1" dirty="0">
                <a:solidFill>
                  <a:schemeClr val="bg1"/>
                </a:solidFill>
                <a:latin typeface="Century Gothic" panose="020B0502020202020204" pitchFamily="34" charset="0"/>
              </a:rPr>
              <a:t>10%</a:t>
            </a:r>
          </a:p>
        </p:txBody>
      </p:sp>
      <p:sp>
        <p:nvSpPr>
          <p:cNvPr id="7" name="Tekstvak 1">
            <a:extLst>
              <a:ext uri="{FF2B5EF4-FFF2-40B4-BE49-F238E27FC236}">
                <a16:creationId xmlns:a16="http://schemas.microsoft.com/office/drawing/2014/main" id="{076C22C6-5BCC-FF5F-6330-E840F6942E5B}"/>
              </a:ext>
            </a:extLst>
          </p:cNvPr>
          <p:cNvSpPr txBox="1"/>
          <p:nvPr/>
        </p:nvSpPr>
        <p:spPr>
          <a:xfrm>
            <a:off x="2528424" y="4452008"/>
            <a:ext cx="1032061" cy="65314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nl-NL" sz="2000" b="1" dirty="0">
                <a:solidFill>
                  <a:schemeClr val="bg1"/>
                </a:solidFill>
                <a:latin typeface="Century Gothic" panose="020B0502020202020204" pitchFamily="34" charset="0"/>
              </a:rPr>
              <a:t>35%</a:t>
            </a:r>
          </a:p>
        </p:txBody>
      </p:sp>
      <p:sp>
        <p:nvSpPr>
          <p:cNvPr id="8" name="Tekstvak 1">
            <a:extLst>
              <a:ext uri="{FF2B5EF4-FFF2-40B4-BE49-F238E27FC236}">
                <a16:creationId xmlns:a16="http://schemas.microsoft.com/office/drawing/2014/main" id="{8956FDD7-1034-8286-6638-C3E0EFD17B90}"/>
              </a:ext>
            </a:extLst>
          </p:cNvPr>
          <p:cNvSpPr txBox="1"/>
          <p:nvPr/>
        </p:nvSpPr>
        <p:spPr>
          <a:xfrm>
            <a:off x="3089021" y="2540162"/>
            <a:ext cx="1032061" cy="65314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nl-NL" sz="2000" b="1" dirty="0">
                <a:solidFill>
                  <a:schemeClr val="bg1"/>
                </a:solidFill>
                <a:latin typeface="Century Gothic" panose="020B0502020202020204" pitchFamily="34" charset="0"/>
              </a:rPr>
              <a:t>15%</a:t>
            </a:r>
          </a:p>
        </p:txBody>
      </p:sp>
      <p:sp>
        <p:nvSpPr>
          <p:cNvPr id="9" name="Pijl: omlaag 8">
            <a:extLst>
              <a:ext uri="{FF2B5EF4-FFF2-40B4-BE49-F238E27FC236}">
                <a16:creationId xmlns:a16="http://schemas.microsoft.com/office/drawing/2014/main" id="{66312593-04D1-BAD3-427C-46582AA0C2B9}"/>
              </a:ext>
            </a:extLst>
          </p:cNvPr>
          <p:cNvSpPr/>
          <p:nvPr/>
        </p:nvSpPr>
        <p:spPr>
          <a:xfrm>
            <a:off x="9881298" y="544286"/>
            <a:ext cx="1676400" cy="1839685"/>
          </a:xfrm>
          <a:prstGeom prst="downArrow">
            <a:avLst/>
          </a:prstGeom>
          <a:solidFill>
            <a:srgbClr val="5DB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Graphic 10" descr="Euro met effen opvulling">
            <a:extLst>
              <a:ext uri="{FF2B5EF4-FFF2-40B4-BE49-F238E27FC236}">
                <a16:creationId xmlns:a16="http://schemas.microsoft.com/office/drawing/2014/main" id="{338D8047-5E21-722E-1D81-4ACC9390F2F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14108" y="742453"/>
            <a:ext cx="810779" cy="810779"/>
          </a:xfrm>
          <a:prstGeom prst="rect">
            <a:avLst/>
          </a:prstGeom>
        </p:spPr>
      </p:pic>
      <p:sp>
        <p:nvSpPr>
          <p:cNvPr id="4" name="Tekstvak 3">
            <a:extLst>
              <a:ext uri="{FF2B5EF4-FFF2-40B4-BE49-F238E27FC236}">
                <a16:creationId xmlns:a16="http://schemas.microsoft.com/office/drawing/2014/main" id="{D69D516D-540E-36F3-DF63-14ABF896BB70}"/>
              </a:ext>
            </a:extLst>
          </p:cNvPr>
          <p:cNvSpPr txBox="1"/>
          <p:nvPr/>
        </p:nvSpPr>
        <p:spPr>
          <a:xfrm>
            <a:off x="5650376" y="929611"/>
            <a:ext cx="4253385" cy="738664"/>
          </a:xfrm>
          <a:prstGeom prst="rect">
            <a:avLst/>
          </a:prstGeom>
          <a:noFill/>
        </p:spPr>
        <p:txBody>
          <a:bodyPr wrap="square" rtlCol="0">
            <a:spAutoFit/>
          </a:bodyPr>
          <a:lstStyle/>
          <a:p>
            <a:r>
              <a:rPr lang="nl-NL" sz="1400" dirty="0">
                <a:latin typeface="Century Gothic" panose="020B0502020202020204" pitchFamily="34" charset="0"/>
              </a:rPr>
              <a:t>Verwarming een graadje lager</a:t>
            </a:r>
          </a:p>
          <a:p>
            <a:r>
              <a:rPr lang="nl-NL" sz="1400" dirty="0">
                <a:latin typeface="Century Gothic" panose="020B0502020202020204" pitchFamily="34" charset="0"/>
              </a:rPr>
              <a:t>Warme trui of met een deken op de bank</a:t>
            </a:r>
          </a:p>
          <a:p>
            <a:r>
              <a:rPr lang="nl-NL" sz="1400" dirty="0">
                <a:latin typeface="Century Gothic" panose="020B0502020202020204" pitchFamily="34" charset="0"/>
              </a:rPr>
              <a:t>Korter, minder vaak en minder warm douchen</a:t>
            </a:r>
          </a:p>
        </p:txBody>
      </p:sp>
      <p:sp>
        <p:nvSpPr>
          <p:cNvPr id="10" name="Tekstvak 9">
            <a:extLst>
              <a:ext uri="{FF2B5EF4-FFF2-40B4-BE49-F238E27FC236}">
                <a16:creationId xmlns:a16="http://schemas.microsoft.com/office/drawing/2014/main" id="{F8A1BBC6-161A-C934-4546-9D18F2997651}"/>
              </a:ext>
            </a:extLst>
          </p:cNvPr>
          <p:cNvSpPr txBox="1"/>
          <p:nvPr/>
        </p:nvSpPr>
        <p:spPr>
          <a:xfrm>
            <a:off x="7049230" y="2716250"/>
            <a:ext cx="4979484" cy="1169551"/>
          </a:xfrm>
          <a:prstGeom prst="rect">
            <a:avLst/>
          </a:prstGeom>
          <a:noFill/>
        </p:spPr>
        <p:txBody>
          <a:bodyPr wrap="square" rtlCol="0">
            <a:spAutoFit/>
          </a:bodyPr>
          <a:lstStyle/>
          <a:p>
            <a:r>
              <a:rPr lang="nl-NL" sz="1400" dirty="0">
                <a:latin typeface="Century Gothic" panose="020B0502020202020204" pitchFamily="34" charset="0"/>
              </a:rPr>
              <a:t>Kieren dicht maken (</a:t>
            </a:r>
            <a:r>
              <a:rPr lang="nl-NL" sz="1400" dirty="0" err="1">
                <a:latin typeface="Century Gothic" panose="020B0502020202020204" pitchFamily="34" charset="0"/>
              </a:rPr>
              <a:t>tochtstrips</a:t>
            </a:r>
            <a:r>
              <a:rPr lang="nl-NL" sz="1400" dirty="0">
                <a:latin typeface="Century Gothic" panose="020B0502020202020204" pitchFamily="34" charset="0"/>
              </a:rPr>
              <a:t>, brievenbusborstel)</a:t>
            </a:r>
          </a:p>
          <a:p>
            <a:r>
              <a:rPr lang="nl-NL" sz="1400" dirty="0">
                <a:latin typeface="Century Gothic" panose="020B0502020202020204" pitchFamily="34" charset="0"/>
              </a:rPr>
              <a:t>Deurdranger plaatsen</a:t>
            </a:r>
          </a:p>
          <a:p>
            <a:r>
              <a:rPr lang="nl-NL" sz="1400" dirty="0">
                <a:latin typeface="Century Gothic" panose="020B0502020202020204" pitchFamily="34" charset="0"/>
              </a:rPr>
              <a:t>Radiatorfolie plaatsen</a:t>
            </a:r>
          </a:p>
          <a:p>
            <a:r>
              <a:rPr lang="nl-NL" sz="1400" dirty="0">
                <a:latin typeface="Century Gothic" panose="020B0502020202020204" pitchFamily="34" charset="0"/>
              </a:rPr>
              <a:t>CV-buizen isoleren</a:t>
            </a:r>
          </a:p>
          <a:p>
            <a:r>
              <a:rPr lang="nl-NL" sz="1400" dirty="0" err="1">
                <a:latin typeface="Century Gothic" panose="020B0502020202020204" pitchFamily="34" charset="0"/>
              </a:rPr>
              <a:t>CV-ketel</a:t>
            </a:r>
            <a:r>
              <a:rPr lang="nl-NL" sz="1400" dirty="0">
                <a:latin typeface="Century Gothic" panose="020B0502020202020204" pitchFamily="34" charset="0"/>
              </a:rPr>
              <a:t> op 60 graden</a:t>
            </a:r>
          </a:p>
        </p:txBody>
      </p:sp>
      <p:sp>
        <p:nvSpPr>
          <p:cNvPr id="13" name="Tekstvak 12">
            <a:extLst>
              <a:ext uri="{FF2B5EF4-FFF2-40B4-BE49-F238E27FC236}">
                <a16:creationId xmlns:a16="http://schemas.microsoft.com/office/drawing/2014/main" id="{C4B5C96A-11A6-B94A-0CE6-D4B5BFBCC4AA}"/>
              </a:ext>
            </a:extLst>
          </p:cNvPr>
          <p:cNvSpPr txBox="1"/>
          <p:nvPr/>
        </p:nvSpPr>
        <p:spPr>
          <a:xfrm>
            <a:off x="6679116" y="5213644"/>
            <a:ext cx="2058865" cy="954107"/>
          </a:xfrm>
          <a:prstGeom prst="rect">
            <a:avLst/>
          </a:prstGeom>
          <a:noFill/>
        </p:spPr>
        <p:txBody>
          <a:bodyPr wrap="square" rtlCol="0">
            <a:spAutoFit/>
          </a:bodyPr>
          <a:lstStyle/>
          <a:p>
            <a:r>
              <a:rPr lang="nl-NL" sz="1400" dirty="0">
                <a:latin typeface="Century Gothic" panose="020B0502020202020204" pitchFamily="34" charset="0"/>
              </a:rPr>
              <a:t>Vloerisolatie</a:t>
            </a:r>
          </a:p>
          <a:p>
            <a:r>
              <a:rPr lang="nl-NL" sz="1400" dirty="0">
                <a:latin typeface="Century Gothic" panose="020B0502020202020204" pitchFamily="34" charset="0"/>
              </a:rPr>
              <a:t>(Spouw)muurisolatie</a:t>
            </a:r>
          </a:p>
          <a:p>
            <a:r>
              <a:rPr lang="nl-NL" sz="1400" dirty="0">
                <a:latin typeface="Century Gothic" panose="020B0502020202020204" pitchFamily="34" charset="0"/>
              </a:rPr>
              <a:t>Dakisolatie</a:t>
            </a:r>
          </a:p>
          <a:p>
            <a:r>
              <a:rPr lang="nl-NL" sz="1400" dirty="0">
                <a:latin typeface="Century Gothic" panose="020B0502020202020204" pitchFamily="34" charset="0"/>
              </a:rPr>
              <a:t>HR++(+) glas</a:t>
            </a:r>
          </a:p>
        </p:txBody>
      </p:sp>
      <p:sp>
        <p:nvSpPr>
          <p:cNvPr id="14" name="Tekstvak 13">
            <a:extLst>
              <a:ext uri="{FF2B5EF4-FFF2-40B4-BE49-F238E27FC236}">
                <a16:creationId xmlns:a16="http://schemas.microsoft.com/office/drawing/2014/main" id="{2297DB1B-F16B-5B21-990D-E0F168C26D38}"/>
              </a:ext>
            </a:extLst>
          </p:cNvPr>
          <p:cNvSpPr txBox="1"/>
          <p:nvPr/>
        </p:nvSpPr>
        <p:spPr>
          <a:xfrm>
            <a:off x="489857" y="5049115"/>
            <a:ext cx="3735317" cy="1169551"/>
          </a:xfrm>
          <a:prstGeom prst="rect">
            <a:avLst/>
          </a:prstGeom>
          <a:noFill/>
        </p:spPr>
        <p:txBody>
          <a:bodyPr wrap="square" rtlCol="0">
            <a:spAutoFit/>
          </a:bodyPr>
          <a:lstStyle/>
          <a:p>
            <a:r>
              <a:rPr lang="nl-NL" sz="1400" dirty="0">
                <a:latin typeface="Century Gothic" panose="020B0502020202020204" pitchFamily="34" charset="0"/>
              </a:rPr>
              <a:t>Convectoren, vloer- of</a:t>
            </a:r>
          </a:p>
          <a:p>
            <a:r>
              <a:rPr lang="nl-NL" sz="1400" dirty="0">
                <a:latin typeface="Century Gothic" panose="020B0502020202020204" pitchFamily="34" charset="0"/>
              </a:rPr>
              <a:t>wandverwarming</a:t>
            </a:r>
          </a:p>
          <a:p>
            <a:r>
              <a:rPr lang="nl-NL" sz="1400" dirty="0">
                <a:latin typeface="Century Gothic" panose="020B0502020202020204" pitchFamily="34" charset="0"/>
              </a:rPr>
              <a:t>(</a:t>
            </a:r>
            <a:r>
              <a:rPr lang="nl-NL" sz="1400" dirty="0" err="1">
                <a:latin typeface="Century Gothic" panose="020B0502020202020204" pitchFamily="34" charset="0"/>
              </a:rPr>
              <a:t>Hybirde</a:t>
            </a:r>
            <a:r>
              <a:rPr lang="nl-NL" sz="1400" dirty="0">
                <a:latin typeface="Century Gothic" panose="020B0502020202020204" pitchFamily="34" charset="0"/>
              </a:rPr>
              <a:t>) warmtepomp</a:t>
            </a:r>
          </a:p>
          <a:p>
            <a:r>
              <a:rPr lang="nl-NL" sz="1400" dirty="0">
                <a:latin typeface="Century Gothic" panose="020B0502020202020204" pitchFamily="34" charset="0"/>
              </a:rPr>
              <a:t>Duurzaam gas</a:t>
            </a:r>
          </a:p>
          <a:p>
            <a:r>
              <a:rPr lang="nl-NL" sz="1400" dirty="0">
                <a:latin typeface="Century Gothic" panose="020B0502020202020204" pitchFamily="34" charset="0"/>
              </a:rPr>
              <a:t>Warmtenet</a:t>
            </a:r>
          </a:p>
        </p:txBody>
      </p:sp>
      <p:sp>
        <p:nvSpPr>
          <p:cNvPr id="15" name="Tekstvak 14">
            <a:extLst>
              <a:ext uri="{FF2B5EF4-FFF2-40B4-BE49-F238E27FC236}">
                <a16:creationId xmlns:a16="http://schemas.microsoft.com/office/drawing/2014/main" id="{A3403493-BAA3-4CC3-1A89-8FC311A1C8AB}"/>
              </a:ext>
            </a:extLst>
          </p:cNvPr>
          <p:cNvSpPr txBox="1"/>
          <p:nvPr/>
        </p:nvSpPr>
        <p:spPr>
          <a:xfrm>
            <a:off x="572304" y="2207861"/>
            <a:ext cx="3735317" cy="954107"/>
          </a:xfrm>
          <a:prstGeom prst="rect">
            <a:avLst/>
          </a:prstGeom>
          <a:noFill/>
        </p:spPr>
        <p:txBody>
          <a:bodyPr wrap="square" rtlCol="0">
            <a:spAutoFit/>
          </a:bodyPr>
          <a:lstStyle/>
          <a:p>
            <a:r>
              <a:rPr lang="nl-NL" sz="1400" dirty="0">
                <a:latin typeface="Century Gothic" panose="020B0502020202020204" pitchFamily="34" charset="0"/>
              </a:rPr>
              <a:t>Zonnepanelen</a:t>
            </a:r>
          </a:p>
          <a:p>
            <a:r>
              <a:rPr lang="nl-NL" sz="1400" dirty="0">
                <a:latin typeface="Century Gothic" panose="020B0502020202020204" pitchFamily="34" charset="0"/>
              </a:rPr>
              <a:t>PVT-panelen</a:t>
            </a:r>
          </a:p>
          <a:p>
            <a:r>
              <a:rPr lang="nl-NL" sz="1400" dirty="0">
                <a:latin typeface="Century Gothic" panose="020B0502020202020204" pitchFamily="34" charset="0"/>
              </a:rPr>
              <a:t>Zonneboiler</a:t>
            </a:r>
          </a:p>
          <a:p>
            <a:r>
              <a:rPr lang="nl-NL" sz="1400" dirty="0">
                <a:latin typeface="Century Gothic" panose="020B0502020202020204" pitchFamily="34" charset="0"/>
              </a:rPr>
              <a:t>Windenergie</a:t>
            </a:r>
          </a:p>
        </p:txBody>
      </p:sp>
    </p:spTree>
    <p:extLst>
      <p:ext uri="{BB962C8B-B14F-4D97-AF65-F5344CB8AC3E}">
        <p14:creationId xmlns:p14="http://schemas.microsoft.com/office/powerpoint/2010/main" val="261408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P spid="10"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a:extLst>
              <a:ext uri="{FF2B5EF4-FFF2-40B4-BE49-F238E27FC236}">
                <a16:creationId xmlns:a16="http://schemas.microsoft.com/office/drawing/2014/main" id="{C7F8F439-F0CE-053E-7DE5-B3DA573B4A46}"/>
              </a:ext>
            </a:extLst>
          </p:cNvPr>
          <p:cNvSpPr>
            <a:spLocks noGrp="1"/>
          </p:cNvSpPr>
          <p:nvPr>
            <p:ph idx="1"/>
          </p:nvPr>
        </p:nvSpPr>
        <p:spPr>
          <a:xfrm>
            <a:off x="838200" y="941832"/>
            <a:ext cx="10515600" cy="5235131"/>
          </a:xfrm>
        </p:spPr>
        <p:txBody>
          <a:bodyPr>
            <a:normAutofit/>
          </a:bodyPr>
          <a:lstStyle/>
          <a:p>
            <a:pPr marL="0" indent="0">
              <a:buNone/>
            </a:pPr>
            <a:r>
              <a:rPr lang="nl-NL" sz="2000" b="1" dirty="0">
                <a:solidFill>
                  <a:srgbClr val="5DBE7F"/>
                </a:solidFill>
                <a:latin typeface="Century Gothic" panose="020B0502020202020204" pitchFamily="34" charset="0"/>
              </a:rPr>
              <a:t>Vragen en opmerkingen uit de bijeenkomst over idee 2:</a:t>
            </a:r>
          </a:p>
          <a:p>
            <a:pPr marL="342900" indent="-342900">
              <a:buFont typeface="+mj-lt"/>
              <a:buAutoNum type="arabicPeriod"/>
            </a:pPr>
            <a:r>
              <a:rPr lang="nl-NL" sz="1400" b="1" dirty="0">
                <a:latin typeface="Century Gothic" panose="020B0502020202020204" pitchFamily="34" charset="0"/>
              </a:rPr>
              <a:t>Zijn de woningen op Schiermonnikoog wel voldoende te isoleren voor een lage temperatuur warmtebron?</a:t>
            </a:r>
          </a:p>
          <a:p>
            <a:pPr marL="0" indent="0">
              <a:buNone/>
            </a:pPr>
            <a:r>
              <a:rPr lang="nl-NL" sz="1400" dirty="0">
                <a:latin typeface="Century Gothic" panose="020B0502020202020204" pitchFamily="34" charset="0"/>
              </a:rPr>
              <a:t>Woningen zijn in principe altijd te isoleren. De vraag is alleen wat dat kost. Een groot aantal woningen in Nieuw-Dokkum zijn naoorlogse woningen die zonder isolatie zijn gebouwd en beschikken daarom over grote radiatoren. Het eerste beeld vanuit een aantal wat-is-wijs-adviezen is dat deze goed geïsoleerd kunnen worden, waardoor de kosten voor verwarming zakken. Aan de hand van uw persoonlijke advies zal moeten blijken wat de nodige ingrepen zijn voor uw woning. Het voorstel is dat iedereen zo’n advies krijgt.</a:t>
            </a:r>
          </a:p>
          <a:p>
            <a:pPr marL="342900" indent="-342900">
              <a:buFont typeface="+mj-lt"/>
              <a:buAutoNum type="arabicPeriod" startAt="2"/>
            </a:pPr>
            <a:r>
              <a:rPr lang="nl-NL" sz="1400" b="1" dirty="0">
                <a:latin typeface="Century Gothic" panose="020B0502020202020204" pitchFamily="34" charset="0"/>
              </a:rPr>
              <a:t>Waarom krijgen de huurders van WoonFriesland geen Wat-is-Wijs-Advies?  </a:t>
            </a:r>
          </a:p>
          <a:p>
            <a:pPr marL="0" indent="0">
              <a:buNone/>
            </a:pPr>
            <a:r>
              <a:rPr lang="nl-NL" sz="1400" dirty="0" err="1">
                <a:latin typeface="Century Gothic" panose="020B0502020202020204" pitchFamily="34" charset="0"/>
              </a:rPr>
              <a:t>WoonFriesland</a:t>
            </a:r>
            <a:r>
              <a:rPr lang="nl-NL" sz="1400" dirty="0">
                <a:latin typeface="Century Gothic" panose="020B0502020202020204" pitchFamily="34" charset="0"/>
              </a:rPr>
              <a:t> heeft hiervoor eigen adviseurs in dienst, zei regelen dit daarom zelf. Veel woningen zijn ook al aangepakt.</a:t>
            </a:r>
          </a:p>
          <a:p>
            <a:pPr marL="342900" indent="-342900">
              <a:buFont typeface="+mj-lt"/>
              <a:buAutoNum type="arabicPeriod" startAt="3"/>
            </a:pPr>
            <a:r>
              <a:rPr lang="nl-NL" sz="1400" b="1" dirty="0">
                <a:latin typeface="Century Gothic" panose="020B0502020202020204" pitchFamily="34" charset="0"/>
              </a:rPr>
              <a:t>Hoe zit het met de uitvoerbaarheid van deze plannen nu het moeilijk is om een aannemer te vinden? </a:t>
            </a:r>
          </a:p>
          <a:p>
            <a:pPr marL="0" indent="0">
              <a:buNone/>
            </a:pPr>
            <a:r>
              <a:rPr lang="nl-NL" sz="1400" dirty="0">
                <a:latin typeface="Century Gothic" panose="020B0502020202020204" pitchFamily="34" charset="0"/>
              </a:rPr>
              <a:t>Dit is zeker een onderwerp waar we rekening mee houden en wat in sommige gevallen vertragend kan werken. Vanuit het project gaan we na hoe we dit zoveel mogelijk kunnen voorkomen en woningeigenaren kunnen helpen, maar we blijven natuurlijk afhankelijk van de markt en de extra beperkingen van een eiland.</a:t>
            </a:r>
            <a:endParaRPr lang="nl-NL" sz="1400" dirty="0">
              <a:highlight>
                <a:srgbClr val="FFFF00"/>
              </a:highlight>
              <a:latin typeface="Century Gothic" panose="020B0502020202020204" pitchFamily="34" charset="0"/>
            </a:endParaRPr>
          </a:p>
        </p:txBody>
      </p:sp>
    </p:spTree>
    <p:extLst>
      <p:ext uri="{BB962C8B-B14F-4D97-AF65-F5344CB8AC3E}">
        <p14:creationId xmlns:p14="http://schemas.microsoft.com/office/powerpoint/2010/main" val="68699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kstvak 11">
            <a:extLst>
              <a:ext uri="{FF2B5EF4-FFF2-40B4-BE49-F238E27FC236}">
                <a16:creationId xmlns:a16="http://schemas.microsoft.com/office/drawing/2014/main" id="{98CD1A16-0D4F-A1E5-4A54-968035F9B0FB}"/>
              </a:ext>
            </a:extLst>
          </p:cNvPr>
          <p:cNvSpPr txBox="1"/>
          <p:nvPr/>
        </p:nvSpPr>
        <p:spPr>
          <a:xfrm>
            <a:off x="384048" y="1453896"/>
            <a:ext cx="8650224" cy="39703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5DBE7F"/>
              </a:buClr>
              <a:buSzTx/>
              <a:buFont typeface="Arial" panose="020B0604020202020204" pitchFamily="34" charset="0"/>
              <a:buChar char="•"/>
              <a:tabLst/>
              <a:defRPr/>
            </a:pPr>
            <a:r>
              <a:rPr kumimoji="0" lang="nl-NL"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Waarom?</a:t>
            </a:r>
            <a:r>
              <a:rPr lang="nl-NL" sz="2800" dirty="0">
                <a:solidFill>
                  <a:prstClr val="black"/>
                </a:solidFill>
                <a:latin typeface="Century Gothic" panose="020B0502020202020204" pitchFamily="34" charset="0"/>
              </a:rPr>
              <a:t> </a:t>
            </a: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 2030 moeten 1,5 miljoen huizen aardgasvrij zijn.</a:t>
            </a:r>
          </a:p>
          <a:p>
            <a:pPr marL="285750" marR="0" lvl="0" indent="-285750" algn="l" defTabSz="914400" rtl="0" eaLnBrk="1" fontAlgn="auto" latinLnBrk="0" hangingPunct="1">
              <a:lnSpc>
                <a:spcPct val="100000"/>
              </a:lnSpc>
              <a:spcBef>
                <a:spcPts val="0"/>
              </a:spcBef>
              <a:spcAft>
                <a:spcPts val="0"/>
              </a:spcAft>
              <a:buClr>
                <a:srgbClr val="5DBE7F"/>
              </a:buClr>
              <a:buSzTx/>
              <a:buFont typeface="Arial" panose="020B0604020202020204" pitchFamily="34" charset="0"/>
              <a:buChar char="•"/>
              <a:tabLst/>
              <a:defRPr/>
            </a:pPr>
            <a:endPar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
                <a:srgbClr val="5DBE7F"/>
              </a:buClr>
              <a:buSzTx/>
              <a:buFont typeface="Arial" panose="020B0604020202020204" pitchFamily="34" charset="0"/>
              <a:buChar char="•"/>
              <a:tabLst/>
              <a:defRPr/>
            </a:pPr>
            <a:r>
              <a:rPr kumimoji="0" lang="nl-NL"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Wat?</a:t>
            </a: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Er zijn 3 mogelijkheden: elektrisch verwarmen, duurzaam gas en een warmtenet.</a:t>
            </a:r>
          </a:p>
          <a:p>
            <a:pPr marL="285750" marR="0" lvl="0" indent="-285750" algn="l" defTabSz="914400" rtl="0" eaLnBrk="1" fontAlgn="auto" latinLnBrk="0" hangingPunct="1">
              <a:lnSpc>
                <a:spcPct val="100000"/>
              </a:lnSpc>
              <a:spcBef>
                <a:spcPts val="0"/>
              </a:spcBef>
              <a:spcAft>
                <a:spcPts val="0"/>
              </a:spcAft>
              <a:buClr>
                <a:srgbClr val="5DBE7F"/>
              </a:buClr>
              <a:buSzTx/>
              <a:buFont typeface="Arial" panose="020B0604020202020204" pitchFamily="34" charset="0"/>
              <a:buChar char="•"/>
              <a:tabLst/>
              <a:defRPr/>
            </a:pPr>
            <a:endPar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
                <a:srgbClr val="5DBE7F"/>
              </a:buClr>
              <a:buSzTx/>
              <a:buFont typeface="Arial" panose="020B0604020202020204" pitchFamily="34" charset="0"/>
              <a:buChar char="•"/>
              <a:tabLst/>
              <a:defRPr/>
            </a:pPr>
            <a:r>
              <a:rPr kumimoji="0" lang="nl-NL"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Hoe?</a:t>
            </a: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lang="nl-NL" sz="2800" dirty="0">
                <a:solidFill>
                  <a:prstClr val="black"/>
                </a:solidFill>
                <a:latin typeface="Century Gothic" panose="020B0502020202020204" pitchFamily="34" charset="0"/>
              </a:rPr>
              <a:t>Elk huis in Nieuw Dokkum verwarmen met warm water uit een warmtenet. Hoe we dat precies kunnen doen zoeken we samen uit.</a:t>
            </a:r>
            <a:endPar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 name="Titel 1">
            <a:extLst>
              <a:ext uri="{FF2B5EF4-FFF2-40B4-BE49-F238E27FC236}">
                <a16:creationId xmlns:a16="http://schemas.microsoft.com/office/drawing/2014/main" id="{5CFD940C-4BD7-C6B0-0293-0CA26164561F}"/>
              </a:ext>
            </a:extLst>
          </p:cNvPr>
          <p:cNvSpPr txBox="1">
            <a:spLocks/>
          </p:cNvSpPr>
          <p:nvPr/>
        </p:nvSpPr>
        <p:spPr>
          <a:xfrm>
            <a:off x="1292352" y="365125"/>
            <a:ext cx="10521696" cy="7546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5DBE7F"/>
                </a:solidFill>
                <a:latin typeface="Avenir Heavy" panose="020B0703020203020204" pitchFamily="34" charset="0"/>
                <a:ea typeface="+mj-ea"/>
                <a:cs typeface="Aharoni" panose="02010803020104030203" pitchFamily="2" charset="-79"/>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200" b="1" i="0" u="none" strike="noStrike" kern="1200" cap="none" spc="0" normalizeH="0" baseline="0" noProof="0" dirty="0">
                <a:ln>
                  <a:noFill/>
                </a:ln>
                <a:solidFill>
                  <a:srgbClr val="5DBE7F"/>
                </a:solidFill>
                <a:effectLst/>
                <a:uLnTx/>
                <a:uFillTx/>
                <a:latin typeface="Century Gothic" panose="020B0502020202020204" pitchFamily="34" charset="0"/>
                <a:ea typeface="+mj-ea"/>
                <a:cs typeface="Aharoni" panose="02010803020104030203" pitchFamily="2" charset="-79"/>
              </a:rPr>
              <a:t>Idee 3: duurzaam verwarmen</a:t>
            </a:r>
          </a:p>
        </p:txBody>
      </p:sp>
      <p:pic>
        <p:nvPicPr>
          <p:cNvPr id="6" name="Graphic 5" descr="Gloeilamp en tandwiel met effen opvulling">
            <a:extLst>
              <a:ext uri="{FF2B5EF4-FFF2-40B4-BE49-F238E27FC236}">
                <a16:creationId xmlns:a16="http://schemas.microsoft.com/office/drawing/2014/main" id="{3C3A029D-1946-D459-D467-6037B8F9F32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7952" y="205382"/>
            <a:ext cx="914400" cy="914400"/>
          </a:xfrm>
          <a:prstGeom prst="rect">
            <a:avLst/>
          </a:prstGeom>
        </p:spPr>
      </p:pic>
      <p:pic>
        <p:nvPicPr>
          <p:cNvPr id="9" name="Graphic 8" descr="Netwerk met effen opvulling">
            <a:extLst>
              <a:ext uri="{FF2B5EF4-FFF2-40B4-BE49-F238E27FC236}">
                <a16:creationId xmlns:a16="http://schemas.microsoft.com/office/drawing/2014/main" id="{EC7D0A81-52A7-7D4D-F119-0CD3A9EE6C3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17042" y="365125"/>
            <a:ext cx="1965212" cy="1965212"/>
          </a:xfrm>
          <a:prstGeom prst="rect">
            <a:avLst/>
          </a:prstGeom>
        </p:spPr>
      </p:pic>
      <p:sp>
        <p:nvSpPr>
          <p:cNvPr id="10" name="Ovaal 9">
            <a:extLst>
              <a:ext uri="{FF2B5EF4-FFF2-40B4-BE49-F238E27FC236}">
                <a16:creationId xmlns:a16="http://schemas.microsoft.com/office/drawing/2014/main" id="{D625F32E-524B-62F4-5ECB-7D2FDEB07634}"/>
              </a:ext>
            </a:extLst>
          </p:cNvPr>
          <p:cNvSpPr/>
          <p:nvPr/>
        </p:nvSpPr>
        <p:spPr>
          <a:xfrm>
            <a:off x="10755648" y="1293059"/>
            <a:ext cx="288000" cy="288000"/>
          </a:xfrm>
          <a:prstGeom prst="ellipse">
            <a:avLst/>
          </a:prstGeom>
          <a:solidFill>
            <a:srgbClr val="9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4663375"/>
      </p:ext>
    </p:extLst>
  </p:cSld>
  <p:clrMapOvr>
    <a:masterClrMapping/>
  </p:clrMapOvr>
</p:sld>
</file>

<file path=ppt/theme/theme1.xml><?xml version="1.0" encoding="utf-8"?>
<a:theme xmlns:a="http://schemas.openxmlformats.org/drawingml/2006/main" name="Kantoorthema">
  <a:themeElements>
    <a:clrScheme name="Aangepast 4">
      <a:dk1>
        <a:sysClr val="windowText" lastClr="000000"/>
      </a:dk1>
      <a:lt1>
        <a:sysClr val="window" lastClr="FFFFFF"/>
      </a:lt1>
      <a:dk2>
        <a:srgbClr val="455F51"/>
      </a:dk2>
      <a:lt2>
        <a:srgbClr val="E3DED1"/>
      </a:lt2>
      <a:accent1>
        <a:srgbClr val="6B9F25"/>
      </a:accent1>
      <a:accent2>
        <a:srgbClr val="95C11F"/>
      </a:accent2>
      <a:accent3>
        <a:srgbClr val="C0CF3A"/>
      </a:accent3>
      <a:accent4>
        <a:srgbClr val="95C11F"/>
      </a:accent4>
      <a:accent5>
        <a:srgbClr val="4AB5C4"/>
      </a:accent5>
      <a:accent6>
        <a:srgbClr val="0989B1"/>
      </a:accent6>
      <a:hlink>
        <a:srgbClr val="6B9F25"/>
      </a:hlink>
      <a:folHlink>
        <a:srgbClr val="BA6906"/>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CFA4285C18D54BBC2CBAFCC347D12C" ma:contentTypeVersion="16" ma:contentTypeDescription="Een nieuw document maken." ma:contentTypeScope="" ma:versionID="e3076549d3192450a2842feee13bf9f3">
  <xsd:schema xmlns:xsd="http://www.w3.org/2001/XMLSchema" xmlns:xs="http://www.w3.org/2001/XMLSchema" xmlns:p="http://schemas.microsoft.com/office/2006/metadata/properties" xmlns:ns2="1e59a526-51d7-480a-abd1-9a501a1b76c6" xmlns:ns3="f9d95447-1945-4029-8288-27de6560f321" targetNamespace="http://schemas.microsoft.com/office/2006/metadata/properties" ma:root="true" ma:fieldsID="f4db6e14ffef4ad8c36e288586552a43" ns2:_="" ns3:_="">
    <xsd:import namespace="1e59a526-51d7-480a-abd1-9a501a1b76c6"/>
    <xsd:import namespace="f9d95447-1945-4029-8288-27de6560f32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59a526-51d7-480a-abd1-9a501a1b76c6"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3045801-96a8-4e75-948b-0f4b6a7d19d7}" ma:internalName="TaxCatchAll" ma:showField="CatchAllData" ma:web="1e59a526-51d7-480a-abd1-9a501a1b76c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9d95447-1945-4029-8288-27de6560f32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99ecaacb-eeee-4208-9448-916bff7cee3a"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9d95447-1945-4029-8288-27de6560f321">
      <Terms xmlns="http://schemas.microsoft.com/office/infopath/2007/PartnerControls"/>
    </lcf76f155ced4ddcb4097134ff3c332f>
    <TaxCatchAll xmlns="1e59a526-51d7-480a-abd1-9a501a1b76c6" xsi:nil="true"/>
  </documentManagement>
</p:properties>
</file>

<file path=customXml/itemProps1.xml><?xml version="1.0" encoding="utf-8"?>
<ds:datastoreItem xmlns:ds="http://schemas.openxmlformats.org/officeDocument/2006/customXml" ds:itemID="{DF199026-71A7-488C-B20C-515278D112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59a526-51d7-480a-abd1-9a501a1b76c6"/>
    <ds:schemaRef ds:uri="f9d95447-1945-4029-8288-27de6560f3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3EDFB6-2703-4285-B98E-4A31E7D4ADFE}">
  <ds:schemaRefs>
    <ds:schemaRef ds:uri="http://schemas.microsoft.com/sharepoint/v3/contenttype/forms"/>
  </ds:schemaRefs>
</ds:datastoreItem>
</file>

<file path=customXml/itemProps3.xml><?xml version="1.0" encoding="utf-8"?>
<ds:datastoreItem xmlns:ds="http://schemas.openxmlformats.org/officeDocument/2006/customXml" ds:itemID="{8465E9BC-D869-4B2B-B5FE-D2D417093F1F}">
  <ds:schemaRefs>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http://purl.org/dc/dcmitype/"/>
    <ds:schemaRef ds:uri="http://purl.org/dc/terms/"/>
    <ds:schemaRef ds:uri="1e59a526-51d7-480a-abd1-9a501a1b76c6"/>
    <ds:schemaRef ds:uri="f9d95447-1945-4029-8288-27de6560f32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15519</TotalTime>
  <Words>1486</Words>
  <Application>Microsoft Office PowerPoint</Application>
  <PresentationFormat>Breedbeeld</PresentationFormat>
  <Paragraphs>192</Paragraphs>
  <Slides>18</Slides>
  <Notes>3</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18</vt:i4>
      </vt:variant>
    </vt:vector>
  </HeadingPairs>
  <TitlesOfParts>
    <vt:vector size="27" baseType="lpstr">
      <vt:lpstr>Arial</vt:lpstr>
      <vt:lpstr>Avenir Heavy</vt:lpstr>
      <vt:lpstr>Avenir Next Condensed Medium</vt:lpstr>
      <vt:lpstr>Calibri</vt:lpstr>
      <vt:lpstr>Calibri Light</vt:lpstr>
      <vt:lpstr>Century Gothic</vt:lpstr>
      <vt:lpstr>Roboto</vt:lpstr>
      <vt:lpstr>Kantoorthema</vt:lpstr>
      <vt:lpstr>1_Kantoorthema</vt:lpstr>
      <vt:lpstr>PowerPoint-presentatie</vt:lpstr>
      <vt:lpstr>Het waarom: klimaat verandert </vt:lpstr>
      <vt:lpstr>De ideeën</vt:lpstr>
      <vt:lpstr>Idee 1: anders koken</vt:lpstr>
      <vt:lpstr>PowerPoint-presentatie</vt:lpstr>
      <vt:lpstr>PowerPoint-presentatie</vt:lpstr>
      <vt:lpstr>gasbespaarschijf van vijf</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Offertesessie deel 1</dc:title>
  <dc:creator>Johan Duut</dc:creator>
  <cp:lastModifiedBy>Johan Duut | Procap</cp:lastModifiedBy>
  <cp:revision>15</cp:revision>
  <dcterms:created xsi:type="dcterms:W3CDTF">2020-10-19T12:17:05Z</dcterms:created>
  <dcterms:modified xsi:type="dcterms:W3CDTF">2023-03-07T17:02:25Z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0x01010098CFA4285C18D54BBC2CBAFCC347D12C</vt:lpwstr>
  </property>
  <property fmtid="{D5CDD505-2E9C-101B-9397-08002B2CF9AE}" pid="3" name="MediaServiceImageTags">
    <vt:lpwstr/>
  </property>
</Properties>
</file>