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60" r:id="rId5"/>
    <p:sldId id="261" r:id="rId6"/>
    <p:sldId id="345" r:id="rId7"/>
    <p:sldId id="338" r:id="rId8"/>
    <p:sldId id="339" r:id="rId9"/>
    <p:sldId id="343" r:id="rId10"/>
    <p:sldId id="340" r:id="rId11"/>
    <p:sldId id="341" r:id="rId12"/>
    <p:sldId id="342" r:id="rId13"/>
    <p:sldId id="344" r:id="rId14"/>
  </p:sldIdLst>
  <p:sldSz cx="24384000" cy="13716000"/>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685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2057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3429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4114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4800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5486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BE1"/>
          </a:solidFill>
        </a:fill>
      </a:tcStyle>
    </a:wholeTbl>
    <a:band2H>
      <a:tcTxStyle/>
      <a:tcStyle>
        <a:tcBdr/>
        <a:fill>
          <a:solidFill>
            <a:srgbClr val="E6F5F1"/>
          </a:solidFill>
        </a:fill>
      </a:tcStyle>
    </a:band2H>
    <a:firstCol>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8E8"/>
          </a:solidFill>
        </a:fill>
      </a:tcStyle>
    </a:wholeTbl>
    <a:band2H>
      <a:tcTxStyle/>
      <a:tcStyle>
        <a:tcBdr/>
        <a:fill>
          <a:solidFill>
            <a:srgbClr val="F4F4F4"/>
          </a:solidFill>
        </a:fill>
      </a:tcStyle>
    </a:band2H>
    <a:firstCol>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Montserrat ExtraLight"/>
          <a:ea typeface="Montserrat ExtraLight"/>
          <a:cs typeface="Montserrat Extra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ontserrat ExtraLight"/>
          <a:ea typeface="Montserrat ExtraLight"/>
          <a:cs typeface="Montserrat ExtraLight"/>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Montserrat ExtraLight"/>
          <a:ea typeface="Montserrat ExtraLight"/>
          <a:cs typeface="Montserrat Extra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Montserrat ExtraLight"/>
          <a:ea typeface="Montserrat ExtraLight"/>
          <a:cs typeface="Montserrat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Montserrat ExtraLight"/>
          <a:ea typeface="Montserrat ExtraLight"/>
          <a:cs typeface="Montserrat Extra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Montserrat ExtraLight"/>
          <a:ea typeface="Montserrat ExtraLight"/>
          <a:cs typeface="Montserrat ExtraLight"/>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Montserrat ExtraLight"/>
          <a:ea typeface="Montserrat ExtraLight"/>
          <a:cs typeface="Montserrat Extra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590" autoAdjust="0"/>
  </p:normalViewPr>
  <p:slideViewPr>
    <p:cSldViewPr snapToGrid="0">
      <p:cViewPr varScale="1">
        <p:scale>
          <a:sx n="41" d="100"/>
          <a:sy n="41" d="100"/>
        </p:scale>
        <p:origin x="285"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96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xfrm>
            <a:off x="139700" y="768350"/>
            <a:ext cx="6819900" cy="3836988"/>
          </a:xfrm>
          <a:prstGeom prst="rect">
            <a:avLst/>
          </a:prstGeom>
        </p:spPr>
        <p:txBody>
          <a:bodyPr lIns="94768" tIns="47384" rIns="94768" bIns="47384"/>
          <a:lstStyle/>
          <a:p>
            <a:endParaRPr/>
          </a:p>
        </p:txBody>
      </p:sp>
      <p:sp>
        <p:nvSpPr>
          <p:cNvPr id="559" name="Shape 559"/>
          <p:cNvSpPr>
            <a:spLocks noGrp="1"/>
          </p:cNvSpPr>
          <p:nvPr>
            <p:ph type="body" sz="quarter" idx="1"/>
          </p:nvPr>
        </p:nvSpPr>
        <p:spPr>
          <a:xfrm>
            <a:off x="946574" y="4861442"/>
            <a:ext cx="5206154" cy="4605576"/>
          </a:xfrm>
          <a:prstGeom prst="rect">
            <a:avLst/>
          </a:prstGeom>
        </p:spPr>
        <p:txBody>
          <a:bodyPr lIns="94768" tIns="47384" rIns="94768" bIns="47384"/>
          <a:lstStyle/>
          <a:p>
            <a:endParaRPr/>
          </a:p>
        </p:txBody>
      </p:sp>
    </p:spTree>
    <p:extLst>
      <p:ext uri="{BB962C8B-B14F-4D97-AF65-F5344CB8AC3E}">
        <p14:creationId xmlns:p14="http://schemas.microsoft.com/office/powerpoint/2010/main" val="3402145913"/>
      </p:ext>
    </p:extLst>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Roboto"/>
      </a:defRPr>
    </a:lvl1pPr>
    <a:lvl2pPr indent="228600" defTabSz="1828800" latinLnBrk="0">
      <a:defRPr sz="2400">
        <a:latin typeface="+mj-lt"/>
        <a:ea typeface="+mj-ea"/>
        <a:cs typeface="+mj-cs"/>
        <a:sym typeface="Roboto"/>
      </a:defRPr>
    </a:lvl2pPr>
    <a:lvl3pPr indent="457200" defTabSz="1828800" latinLnBrk="0">
      <a:defRPr sz="2400">
        <a:latin typeface="+mj-lt"/>
        <a:ea typeface="+mj-ea"/>
        <a:cs typeface="+mj-cs"/>
        <a:sym typeface="Roboto"/>
      </a:defRPr>
    </a:lvl3pPr>
    <a:lvl4pPr indent="685800" defTabSz="1828800" latinLnBrk="0">
      <a:defRPr sz="2400">
        <a:latin typeface="+mj-lt"/>
        <a:ea typeface="+mj-ea"/>
        <a:cs typeface="+mj-cs"/>
        <a:sym typeface="Roboto"/>
      </a:defRPr>
    </a:lvl4pPr>
    <a:lvl5pPr indent="914400" defTabSz="1828800" latinLnBrk="0">
      <a:defRPr sz="2400">
        <a:latin typeface="+mj-lt"/>
        <a:ea typeface="+mj-ea"/>
        <a:cs typeface="+mj-cs"/>
        <a:sym typeface="Roboto"/>
      </a:defRPr>
    </a:lvl5pPr>
    <a:lvl6pPr indent="1143000" defTabSz="1828800" latinLnBrk="0">
      <a:defRPr sz="2400">
        <a:latin typeface="+mj-lt"/>
        <a:ea typeface="+mj-ea"/>
        <a:cs typeface="+mj-cs"/>
        <a:sym typeface="Roboto"/>
      </a:defRPr>
    </a:lvl6pPr>
    <a:lvl7pPr indent="1371600" defTabSz="1828800" latinLnBrk="0">
      <a:defRPr sz="2400">
        <a:latin typeface="+mj-lt"/>
        <a:ea typeface="+mj-ea"/>
        <a:cs typeface="+mj-cs"/>
        <a:sym typeface="Roboto"/>
      </a:defRPr>
    </a:lvl7pPr>
    <a:lvl8pPr indent="1600200" defTabSz="1828800" latinLnBrk="0">
      <a:defRPr sz="2400">
        <a:latin typeface="+mj-lt"/>
        <a:ea typeface="+mj-ea"/>
        <a:cs typeface="+mj-cs"/>
        <a:sym typeface="Roboto"/>
      </a:defRPr>
    </a:lvl8pPr>
    <a:lvl9pPr indent="1828800" defTabSz="1828800" latinLnBrk="0">
      <a:defRPr sz="2400">
        <a:latin typeface="+mj-lt"/>
        <a:ea typeface="+mj-ea"/>
        <a:cs typeface="+mj-cs"/>
        <a:sym typeface="Roboto"/>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83373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84969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latin typeface="Calibri" panose="020F0502020204030204" pitchFamily="34" charset="0"/>
              </a:rPr>
              <a:t>Het DSO is opgebouwd vanuit vier invalshoeken:</a:t>
            </a:r>
          </a:p>
          <a:p>
            <a:endParaRPr lang="nl-NL" sz="1100" dirty="0">
              <a:latin typeface="Calibri" panose="020F0502020204030204" pitchFamily="34" charset="0"/>
            </a:endParaRPr>
          </a:p>
          <a:p>
            <a:pPr marL="355382" indent="-355382">
              <a:buFontTx/>
              <a:buChar char="-"/>
            </a:pPr>
            <a:r>
              <a:rPr lang="nl-NL" sz="1100" dirty="0">
                <a:latin typeface="Calibri" panose="020F0502020204030204" pitchFamily="34" charset="0"/>
              </a:rPr>
              <a:t>wetgeving;</a:t>
            </a:r>
          </a:p>
          <a:p>
            <a:pPr marL="355382" indent="-355382">
              <a:buFontTx/>
              <a:buChar char="-"/>
            </a:pPr>
            <a:r>
              <a:rPr lang="nl-NL" sz="1100" dirty="0">
                <a:latin typeface="Calibri" panose="020F0502020204030204" pitchFamily="34" charset="0"/>
              </a:rPr>
              <a:t>dienstverlening;</a:t>
            </a:r>
          </a:p>
          <a:p>
            <a:pPr marL="355382" indent="-355382">
              <a:buFontTx/>
              <a:buChar char="-"/>
            </a:pPr>
            <a:r>
              <a:rPr lang="nl-NL" sz="1100" dirty="0">
                <a:latin typeface="Calibri" panose="020F0502020204030204" pitchFamily="34" charset="0"/>
              </a:rPr>
              <a:t>vergunningverlening;</a:t>
            </a:r>
          </a:p>
          <a:p>
            <a:pPr marL="355382" indent="-355382">
              <a:buFontTx/>
              <a:buChar char="-"/>
            </a:pPr>
            <a:r>
              <a:rPr lang="nl-NL" sz="1100" dirty="0">
                <a:latin typeface="Calibri" panose="020F0502020204030204" pitchFamily="34" charset="0"/>
              </a:rPr>
              <a:t>leveren van informatie.</a:t>
            </a:r>
          </a:p>
          <a:p>
            <a:pPr marL="355382" indent="-355382">
              <a:buFontTx/>
              <a:buChar char="-"/>
            </a:pPr>
            <a:endParaRPr lang="nl-NL" dirty="0"/>
          </a:p>
          <a:p>
            <a:endParaRPr lang="nl-NL" dirty="0"/>
          </a:p>
        </p:txBody>
      </p:sp>
    </p:spTree>
    <p:extLst>
      <p:ext uri="{BB962C8B-B14F-4D97-AF65-F5344CB8AC3E}">
        <p14:creationId xmlns:p14="http://schemas.microsoft.com/office/powerpoint/2010/main" val="2198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latin typeface="Calibri" panose="020F0502020204030204" pitchFamily="34" charset="0"/>
              </a:rPr>
              <a:t>Als meest bepalende factor is data de brandstof die het DSO moet laten draaien.</a:t>
            </a:r>
          </a:p>
          <a:p>
            <a:endParaRPr lang="nl-NL" sz="1100" dirty="0">
              <a:latin typeface="Calibri" panose="020F0502020204030204" pitchFamily="34" charset="0"/>
            </a:endParaRPr>
          </a:p>
          <a:p>
            <a:r>
              <a:rPr lang="nl-NL" sz="1100" dirty="0">
                <a:latin typeface="Calibri" panose="020F0502020204030204" pitchFamily="34" charset="0"/>
              </a:rPr>
              <a:t>Zonder </a:t>
            </a:r>
            <a:r>
              <a:rPr lang="nl-NL" sz="1100" b="1" dirty="0">
                <a:latin typeface="Calibri" panose="020F0502020204030204" pitchFamily="34" charset="0"/>
              </a:rPr>
              <a:t>data</a:t>
            </a:r>
            <a:r>
              <a:rPr lang="nl-NL" sz="1100" dirty="0">
                <a:latin typeface="Calibri" panose="020F0502020204030204" pitchFamily="34" charset="0"/>
              </a:rPr>
              <a:t> geen werkend, anders gezegd: werkbaar DSO.</a:t>
            </a:r>
          </a:p>
        </p:txBody>
      </p:sp>
    </p:spTree>
    <p:extLst>
      <p:ext uri="{BB962C8B-B14F-4D97-AF65-F5344CB8AC3E}">
        <p14:creationId xmlns:p14="http://schemas.microsoft.com/office/powerpoint/2010/main" val="244055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latin typeface="Calibri" panose="020F0502020204030204" pitchFamily="34" charset="0"/>
              </a:rPr>
              <a:t>Als eerste invalshoek kijken we naar </a:t>
            </a:r>
            <a:r>
              <a:rPr lang="nl-NL" sz="1100" b="1" dirty="0">
                <a:latin typeface="Calibri" panose="020F0502020204030204" pitchFamily="34" charset="0"/>
              </a:rPr>
              <a:t>wetgeving</a:t>
            </a:r>
            <a:r>
              <a:rPr lang="nl-NL" sz="1100" dirty="0">
                <a:latin typeface="Calibri" panose="020F0502020204030204" pitchFamily="34" charset="0"/>
              </a:rPr>
              <a:t>. </a:t>
            </a:r>
          </a:p>
          <a:p>
            <a:endParaRPr lang="nl-NL" sz="1100" dirty="0">
              <a:latin typeface="Calibri" panose="020F0502020204030204" pitchFamily="34" charset="0"/>
            </a:endParaRPr>
          </a:p>
          <a:p>
            <a:r>
              <a:rPr lang="nl-NL" sz="1100" dirty="0">
                <a:latin typeface="Calibri" panose="020F0502020204030204" pitchFamily="34" charset="0"/>
              </a:rPr>
              <a:t>Elk bevoegd gezag stelt regels op en legt besluiten vast. Deze besluiten of verordeningen moeten worden </a:t>
            </a:r>
            <a:r>
              <a:rPr lang="nl-NL" sz="1100" b="1" dirty="0">
                <a:latin typeface="Calibri" panose="020F0502020204030204" pitchFamily="34" charset="0"/>
              </a:rPr>
              <a:t>gepubliceerd</a:t>
            </a:r>
            <a:r>
              <a:rPr lang="nl-NL" sz="1100" dirty="0">
                <a:latin typeface="Calibri" panose="020F0502020204030204" pitchFamily="34" charset="0"/>
              </a:rPr>
              <a:t>. </a:t>
            </a:r>
          </a:p>
          <a:p>
            <a:endParaRPr lang="nl-NL" sz="1100" dirty="0">
              <a:latin typeface="Calibri" panose="020F0502020204030204" pitchFamily="34" charset="0"/>
            </a:endParaRPr>
          </a:p>
          <a:p>
            <a:r>
              <a:rPr lang="nl-NL" sz="1100" dirty="0">
                <a:latin typeface="Calibri" panose="020F0502020204030204" pitchFamily="34" charset="0"/>
              </a:rPr>
              <a:t>De juridische kant van deze informatie wordt opgesteld met behulp van plansoftware of regelbeheersoftware: een regelbeheersysteem.</a:t>
            </a:r>
          </a:p>
          <a:p>
            <a:endParaRPr lang="nl-NL" sz="1100" dirty="0">
              <a:latin typeface="Calibri" panose="020F0502020204030204" pitchFamily="34" charset="0"/>
            </a:endParaRPr>
          </a:p>
          <a:p>
            <a:r>
              <a:rPr lang="nl-NL" sz="1100" dirty="0">
                <a:latin typeface="Calibri" panose="020F0502020204030204" pitchFamily="34" charset="0"/>
              </a:rPr>
              <a:t>In het regelbeheersysteem legt een bevoegd gezag de juridische regels vast. Daarbij wordt de relatie gelegd met het geografische gebied waar de regel van toepassing is. Deze twee-eenheid (juridische regel of regeltekst en het werkingsgebied van deze regel) wordt verrijkt met extra informatie (metadata). Binnen het Digitaal Stelsel Omgevingswet (DSO) noemen we dit “annoteren”.  </a:t>
            </a:r>
          </a:p>
          <a:p>
            <a:endParaRPr lang="nl-NL" sz="1100" dirty="0">
              <a:latin typeface="Calibri" panose="020F0502020204030204" pitchFamily="34" charset="0"/>
            </a:endParaRPr>
          </a:p>
          <a:p>
            <a:r>
              <a:rPr lang="nl-NL" sz="1100" dirty="0">
                <a:latin typeface="Calibri" panose="020F0502020204030204" pitchFamily="34" charset="0"/>
              </a:rPr>
              <a:t>Over welke gegevens we het hebben en hoe deze gegevens moeten worden uitgewisseld met het DSO, is vastgelegd in de informatiemodellen Informatiemodel Officiële Publicaties (IMOP) en Informatiemodel Omgevingswet (IMOW) en verder per specifiek omgevingsdocument beschreven in een toepassingsprofiel. Voor de waterschappen is het toepassingsprofiel waterschapsverordening (TPOD) het uitgangspunt . </a:t>
            </a:r>
          </a:p>
          <a:p>
            <a:endParaRPr lang="nl-NL" sz="1100" dirty="0">
              <a:latin typeface="Calibri" panose="020F0502020204030204" pitchFamily="34" charset="0"/>
            </a:endParaRPr>
          </a:p>
          <a:p>
            <a:r>
              <a:rPr lang="nl-NL" sz="1100" dirty="0">
                <a:latin typeface="Calibri" panose="020F0502020204030204" pitchFamily="34" charset="0"/>
              </a:rPr>
              <a:t>Het regelbeheersysteem zal deze juridische gegevens aanbieden via Landelijke Voorziening Bekendmaken en </a:t>
            </a:r>
            <a:r>
              <a:rPr lang="nl-NL" sz="1100" dirty="0" err="1">
                <a:latin typeface="Calibri" panose="020F0502020204030204" pitchFamily="34" charset="0"/>
              </a:rPr>
              <a:t>Beschikbaarstellen</a:t>
            </a:r>
            <a:r>
              <a:rPr lang="nl-NL" sz="1100" dirty="0">
                <a:latin typeface="Calibri" panose="020F0502020204030204" pitchFamily="34" charset="0"/>
              </a:rPr>
              <a:t> (LVBB). Het LVBB zorgt voor de officiële </a:t>
            </a:r>
            <a:r>
              <a:rPr lang="nl-NL" sz="1100" b="1" dirty="0">
                <a:latin typeface="Calibri" panose="020F0502020204030204" pitchFamily="34" charset="0"/>
              </a:rPr>
              <a:t>publicatie</a:t>
            </a:r>
            <a:r>
              <a:rPr lang="nl-NL" sz="1100" dirty="0">
                <a:latin typeface="Calibri" panose="020F0502020204030204" pitchFamily="34" charset="0"/>
              </a:rPr>
              <a:t> op onder andere www.wetten.nl. Daarmee is het LVBB de authentieke bron voor de juridische regels. </a:t>
            </a:r>
          </a:p>
          <a:p>
            <a:endParaRPr lang="nl-NL" sz="1100" dirty="0">
              <a:latin typeface="Calibri" panose="020F0502020204030204" pitchFamily="34" charset="0"/>
            </a:endParaRPr>
          </a:p>
          <a:p>
            <a:r>
              <a:rPr lang="nl-NL" dirty="0">
                <a:effectLst/>
              </a:rPr>
              <a:t>Het LVBB levert deze gehele dataset ook door aan OZON. Dit is de bouwsteen in het DSO die zorg draagt voor de Objectgerichte Ontsluiting van Omgevingswetbesluiten . Het betreft dus omgevingswetbesluiten (waaronder de waterschapsverordening) waarbij regels zijn gekoppeld aan een locatie of gebied. </a:t>
            </a:r>
          </a:p>
          <a:p>
            <a:endParaRPr lang="nl-NL" dirty="0">
              <a:effectLst/>
            </a:endParaRPr>
          </a:p>
          <a:p>
            <a:r>
              <a:rPr lang="nl-NL" dirty="0">
                <a:effectLst/>
              </a:rPr>
              <a:t>Van alle bevoegde gezagen worden de regels en bijbehorende gebieden inclusief alle meegeleverde metadata (annotaties) binnen OZON opgeslagen en verwerkt. Daarmee wordt het mogelijk de regels met hun werkingsgebieden te ontsluiten met behulp van de DSO-viewer en de regels met hun werkingsgebieden te kunnen tonen op een kaart.</a:t>
            </a:r>
          </a:p>
          <a:p>
            <a:endParaRPr lang="nl-NL" dirty="0">
              <a:effectLst/>
            </a:endParaRPr>
          </a:p>
          <a:p>
            <a:r>
              <a:rPr lang="nl-NL" dirty="0">
                <a:effectLst/>
              </a:rPr>
              <a:t>Daardoor is het voor een professionele gebruiker mogelijk zich te </a:t>
            </a:r>
            <a:r>
              <a:rPr lang="nl-NL" b="1" dirty="0">
                <a:effectLst/>
              </a:rPr>
              <a:t>oriënteren</a:t>
            </a:r>
            <a:r>
              <a:rPr lang="nl-NL" dirty="0">
                <a:effectLst/>
              </a:rPr>
              <a:t> welke regels voor hem of haar van toepassing zijn op een bepaalde locatie. Zo kan deze professionele gebruiker zich vroegtijdig verdiepen in de geldende regelgeving. Daarbij is het mogelijk te filteren op al deze regels teneinde alleen die regels te vinden die voor hem of haar van toepassing zijn. Het filteren wordt mogelijk gemaakt op basis van de metadata (annotaties) die bevoegd gezagen hebben toegevoegd aan hun regels en gebieden. Hoe beter regels en gebieden zijn geannoteerd, hoe beter deze regels als relevante set worden gevonden. </a:t>
            </a:r>
          </a:p>
          <a:p>
            <a:endParaRPr lang="nl-NL" dirty="0">
              <a:effectLst/>
            </a:endParaRPr>
          </a:p>
          <a:p>
            <a:r>
              <a:rPr lang="nl-NL" dirty="0">
                <a:effectLst/>
              </a:rPr>
              <a:t>Naast de juridische regels kan een bevoegd gezag ook extra service bieden door het opstellen van regels in vragende vorm: toepasbare regels of ook wel vragenbomen. Deze toepasbare regels zijn dus altijd een op een verbonden met de juridische regel en het gebied waarop deze regel van toepassing is. In het Informatiemodel Toepasbare Regels (IMTR) is vastgelegd over welke gegevenselementen we spreken en in de Standaard Toepasbare Regels (STTR) is beschreven hoe we de gegevens moeten aanbieden aan het DSO. Deze toepasbare regels worden apart aangeboden aan het DSO en belanden in het Register Toepasbare Regels (RTR). </a:t>
            </a:r>
          </a:p>
          <a:p>
            <a:endParaRPr lang="nl-NL" dirty="0">
              <a:effectLst/>
            </a:endParaRPr>
          </a:p>
          <a:p>
            <a:r>
              <a:rPr lang="nl-NL" dirty="0">
                <a:effectLst/>
              </a:rPr>
              <a:t>Vanuit het RTR wordt de metadata die meegegeven is bij de juridische regels (via het LVBB en verwerkt in OZON) uitgelezen / opgehaald uit OZON en verwerkt binnen RTR. Op basis van deze metadata (annotaties) wordt de functionele structuur opgebouwd: een structuur (kapstok) die het mogelijk maakt de relatie te leggen tussen de juridische regel en de toepasbare regel met behulp van “activiteit” . De functionele structuur is een hiërarchische structuur van activiteiten. Elke activiteit heeft een relatie met een bovenliggende activiteit op een hoger niveau (bijvoorbeeld een “</a:t>
            </a:r>
            <a:r>
              <a:rPr lang="nl-NL" dirty="0" err="1">
                <a:effectLst/>
              </a:rPr>
              <a:t>beperkingengebiedactiviteit</a:t>
            </a:r>
            <a:r>
              <a:rPr lang="nl-NL" dirty="0">
                <a:effectLst/>
              </a:rPr>
              <a:t> met betrekking tot een waterstaatswerk” zoals benoemd in de wet).</a:t>
            </a:r>
          </a:p>
          <a:p>
            <a:endParaRPr lang="nl-NL" dirty="0">
              <a:effectLst/>
            </a:endParaRPr>
          </a:p>
          <a:p>
            <a:r>
              <a:rPr lang="nl-NL" dirty="0">
                <a:effectLst/>
              </a:rPr>
              <a:t>Daarmee krijgt de benoemde “activiteit” een plek in de structuur. Aan een activiteit wordt een </a:t>
            </a:r>
            <a:r>
              <a:rPr lang="nl-NL" b="1" dirty="0">
                <a:effectLst/>
              </a:rPr>
              <a:t>regelbeheerobject</a:t>
            </a:r>
            <a:r>
              <a:rPr lang="nl-NL" dirty="0">
                <a:effectLst/>
              </a:rPr>
              <a:t> (RBO) gekoppeld. Een RBO is het haakje waaraan de toepasbare regel gehangen wordt. Er zijn drie typen </a:t>
            </a:r>
            <a:r>
              <a:rPr lang="nl-NL" dirty="0" err="1">
                <a:effectLst/>
              </a:rPr>
              <a:t>RBO’s</a:t>
            </a:r>
            <a:r>
              <a:rPr lang="nl-NL" dirty="0">
                <a:effectLst/>
              </a:rPr>
              <a:t>: conclusie, indieningsvereisten en maatregelen. Een bevoegd gezag kan voor elk type RBO een (set van) toepasbare regels maken. Immers, zullen de antwoorden die een initiatiefnemer geeft, via een vragenboom, leiden tot een conclusie (bijvoorbeeld vergunningplicht). Het kan ook leiden tot het stellen van vragen waarmee de juiste indieningsvereisten kunnen worden meegegeven bij het indienen van een vergunningaanvraag of doen van een melding. Zo ook het benoemen van een set aan maatregelen. Deze vragenbomen worden als </a:t>
            </a:r>
            <a:r>
              <a:rPr lang="nl-NL" dirty="0" err="1">
                <a:effectLst/>
              </a:rPr>
              <a:t>XML-bestand</a:t>
            </a:r>
            <a:r>
              <a:rPr lang="nl-NL" dirty="0">
                <a:effectLst/>
              </a:rPr>
              <a:t> aangeboden en gekoppeld aan het betreffende RBO.</a:t>
            </a:r>
          </a:p>
          <a:p>
            <a:endParaRPr lang="nl-NL" dirty="0">
              <a:effectLst/>
            </a:endParaRPr>
          </a:p>
          <a:p>
            <a:endParaRPr lang="nl-NL" dirty="0"/>
          </a:p>
        </p:txBody>
      </p:sp>
    </p:spTree>
    <p:extLst>
      <p:ext uri="{BB962C8B-B14F-4D97-AF65-F5344CB8AC3E}">
        <p14:creationId xmlns:p14="http://schemas.microsoft.com/office/powerpoint/2010/main" val="378900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400" dirty="0">
                <a:effectLst/>
                <a:latin typeface="+mj-lt"/>
                <a:ea typeface="+mj-ea"/>
                <a:cs typeface="+mj-cs"/>
                <a:sym typeface="Roboto"/>
              </a:rPr>
              <a:t>Zoals bij vorige dia is vermeld, worden gegevens opgehaald uit OZON en wel de volgende gegevens:</a:t>
            </a:r>
          </a:p>
          <a:p>
            <a:pPr marL="342900" lvl="0" indent="-342900">
              <a:buFont typeface="Arial" panose="020B0604020202020204" pitchFamily="34" charset="0"/>
              <a:buChar char="•"/>
            </a:pPr>
            <a:r>
              <a:rPr lang="nl-NL" sz="2400" dirty="0">
                <a:effectLst/>
                <a:latin typeface="+mj-lt"/>
                <a:ea typeface="+mj-ea"/>
                <a:cs typeface="+mj-cs"/>
                <a:sym typeface="Roboto"/>
              </a:rPr>
              <a:t>activiteit</a:t>
            </a:r>
          </a:p>
          <a:p>
            <a:pPr marL="342900" lvl="0" indent="-342900">
              <a:buFont typeface="Arial" panose="020B0604020202020204" pitchFamily="34" charset="0"/>
              <a:buChar char="•"/>
            </a:pPr>
            <a:r>
              <a:rPr lang="nl-NL" sz="2400" dirty="0">
                <a:effectLst/>
                <a:latin typeface="+mj-lt"/>
                <a:ea typeface="+mj-ea"/>
                <a:cs typeface="+mj-cs"/>
                <a:sym typeface="Roboto"/>
              </a:rPr>
              <a:t>regel</a:t>
            </a:r>
          </a:p>
          <a:p>
            <a:pPr marL="342900" lvl="0" indent="-342900">
              <a:buFont typeface="Arial" panose="020B0604020202020204" pitchFamily="34" charset="0"/>
              <a:buChar char="•"/>
            </a:pPr>
            <a:r>
              <a:rPr lang="nl-NL" sz="2400" dirty="0">
                <a:effectLst/>
                <a:latin typeface="+mj-lt"/>
                <a:ea typeface="+mj-ea"/>
                <a:cs typeface="+mj-cs"/>
                <a:sym typeface="Roboto"/>
              </a:rPr>
              <a:t>werkingsgebied</a:t>
            </a:r>
          </a:p>
          <a:p>
            <a:pPr marL="342900" lvl="0" indent="-342900">
              <a:buFont typeface="Arial" panose="020B0604020202020204" pitchFamily="34" charset="0"/>
              <a:buChar char="•"/>
            </a:pPr>
            <a:r>
              <a:rPr lang="nl-NL" sz="2400" dirty="0">
                <a:effectLst/>
                <a:latin typeface="+mj-lt"/>
                <a:ea typeface="+mj-ea"/>
                <a:cs typeface="+mj-cs"/>
                <a:sym typeface="Roboto"/>
              </a:rPr>
              <a:t>norm (normwaarde)</a:t>
            </a:r>
          </a:p>
          <a:p>
            <a:r>
              <a:rPr lang="nl-NL" sz="2400" dirty="0">
                <a:effectLst/>
                <a:latin typeface="+mj-lt"/>
                <a:ea typeface="+mj-ea"/>
                <a:cs typeface="+mj-cs"/>
                <a:sym typeface="Roboto"/>
              </a:rPr>
              <a:t> </a:t>
            </a:r>
          </a:p>
          <a:p>
            <a:r>
              <a:rPr lang="nl-NL" sz="2400" dirty="0">
                <a:effectLst/>
                <a:latin typeface="+mj-lt"/>
                <a:ea typeface="+mj-ea"/>
                <a:cs typeface="+mj-cs"/>
                <a:sym typeface="Roboto"/>
              </a:rPr>
              <a:t>Via het Omgevingsloket kan de initiatiefnemer </a:t>
            </a:r>
            <a:r>
              <a:rPr lang="nl-NL" sz="2400" b="1" dirty="0">
                <a:effectLst/>
                <a:latin typeface="+mj-lt"/>
                <a:ea typeface="+mj-ea"/>
                <a:cs typeface="+mj-cs"/>
                <a:sym typeface="Roboto"/>
              </a:rPr>
              <a:t>checken</a:t>
            </a:r>
            <a:r>
              <a:rPr lang="nl-NL" sz="2400" dirty="0">
                <a:effectLst/>
                <a:latin typeface="+mj-lt"/>
                <a:ea typeface="+mj-ea"/>
                <a:cs typeface="+mj-cs"/>
                <a:sym typeface="Roboto"/>
              </a:rPr>
              <a:t> of de voorgenomen activiteit op die locatie ook is toegestaan of aan welke voorwaarden moet worden voldaan. </a:t>
            </a:r>
          </a:p>
          <a:p>
            <a:r>
              <a:rPr lang="nl-NL" sz="2400" dirty="0">
                <a:effectLst/>
                <a:latin typeface="+mj-lt"/>
                <a:ea typeface="+mj-ea"/>
                <a:cs typeface="+mj-cs"/>
                <a:sym typeface="Roboto"/>
              </a:rPr>
              <a:t> </a:t>
            </a:r>
          </a:p>
          <a:p>
            <a:r>
              <a:rPr lang="nl-NL" sz="2400" dirty="0">
                <a:effectLst/>
                <a:latin typeface="+mj-lt"/>
                <a:ea typeface="+mj-ea"/>
                <a:cs typeface="+mj-cs"/>
                <a:sym typeface="Roboto"/>
              </a:rPr>
              <a:t>Dat checken gaat op basis van de locatie waar de activiteit gaat plaatsvinden. Omdat de meeste initiatiefnemers de juridische begrippen niet zullen kennen, moet er voor de activiteit waaraan een vragenboom (toepasbare regel) is gekoppeld een werkzaamheid worden benoemd. </a:t>
            </a:r>
            <a:r>
              <a:rPr lang="nl-NL" sz="2400" b="1" dirty="0">
                <a:effectLst/>
                <a:latin typeface="+mj-lt"/>
                <a:ea typeface="+mj-ea"/>
                <a:cs typeface="+mj-cs"/>
                <a:sym typeface="Roboto"/>
              </a:rPr>
              <a:t>Werkzaamheden</a:t>
            </a:r>
            <a:r>
              <a:rPr lang="nl-NL" sz="2400" dirty="0">
                <a:effectLst/>
                <a:latin typeface="+mj-lt"/>
                <a:ea typeface="+mj-ea"/>
                <a:cs typeface="+mj-cs"/>
                <a:sym typeface="Roboto"/>
              </a:rPr>
              <a:t> zijn gebruiksvriendelijke termen (bijvoorbeeld: aanleggen van een brug over een watergang) voor de juridische activiteiten (bijvoorbeeld: plaatsen brug met betrekking tot een primaire watergang). Deze annotatie moet het bevoegd gezag zelf toevoegen aan de toepasbare regel. De juridische activiteit wordt voor de initiatiefnemer pas zichtbaar in de conclusietekst na het doorlopen van de vragen. De initiatiefnemer leest dan wat zijn of haar plichten zijn (vergunning aanvragen, melding doen, </a:t>
            </a:r>
            <a:r>
              <a:rPr lang="nl-NL" sz="2400" dirty="0" err="1">
                <a:effectLst/>
                <a:latin typeface="+mj-lt"/>
                <a:ea typeface="+mj-ea"/>
                <a:cs typeface="+mj-cs"/>
                <a:sym typeface="Roboto"/>
              </a:rPr>
              <a:t>etcetera</a:t>
            </a:r>
            <a:r>
              <a:rPr lang="nl-NL" sz="2400" dirty="0">
                <a:effectLst/>
                <a:latin typeface="+mj-lt"/>
                <a:ea typeface="+mj-ea"/>
                <a:cs typeface="+mj-cs"/>
                <a:sym typeface="Roboto"/>
              </a:rPr>
              <a:t>). </a:t>
            </a:r>
          </a:p>
          <a:p>
            <a:r>
              <a:rPr lang="nl-NL" sz="2400" dirty="0">
                <a:effectLst/>
                <a:latin typeface="+mj-lt"/>
                <a:ea typeface="+mj-ea"/>
                <a:cs typeface="+mj-cs"/>
                <a:sym typeface="Roboto"/>
              </a:rPr>
              <a:t> </a:t>
            </a:r>
          </a:p>
          <a:p>
            <a:r>
              <a:rPr lang="nl-NL" sz="2400" dirty="0">
                <a:effectLst/>
                <a:latin typeface="+mj-lt"/>
                <a:ea typeface="+mj-ea"/>
                <a:cs typeface="+mj-cs"/>
                <a:sym typeface="Roboto"/>
              </a:rPr>
              <a:t>Het checken (maar ook het vinden van regels op een kaart: het oriënteren) is een belangrijke functionaliteit om te kunnen voldoen aan de doelstelling rondom </a:t>
            </a:r>
            <a:r>
              <a:rPr lang="nl-NL" sz="2400" b="1" dirty="0">
                <a:effectLst/>
                <a:latin typeface="+mj-lt"/>
                <a:ea typeface="+mj-ea"/>
                <a:cs typeface="+mj-cs"/>
                <a:sym typeface="Roboto"/>
              </a:rPr>
              <a:t>dienstverlening</a:t>
            </a:r>
            <a:r>
              <a:rPr lang="nl-NL" sz="2400" dirty="0">
                <a:effectLst/>
                <a:latin typeface="+mj-lt"/>
                <a:ea typeface="+mj-ea"/>
                <a:cs typeface="+mj-cs"/>
                <a:sym typeface="Roboto"/>
              </a:rPr>
              <a:t> die vanuit de visie van de Omgevingswet is gesteld.  </a:t>
            </a:r>
          </a:p>
          <a:p>
            <a:pPr marL="355382" indent="-355382" defTabSz="1895368">
              <a:buFontTx/>
              <a:buChar char="-"/>
              <a:defRPr/>
            </a:pPr>
            <a:endParaRPr lang="nl-NL" dirty="0"/>
          </a:p>
          <a:p>
            <a:pPr defTabSz="1895368">
              <a:defRPr/>
            </a:pPr>
            <a:endParaRPr lang="nl-NL" dirty="0"/>
          </a:p>
          <a:p>
            <a:endParaRPr lang="nl-NL" dirty="0"/>
          </a:p>
        </p:txBody>
      </p:sp>
    </p:spTree>
    <p:extLst>
      <p:ext uri="{BB962C8B-B14F-4D97-AF65-F5344CB8AC3E}">
        <p14:creationId xmlns:p14="http://schemas.microsoft.com/office/powerpoint/2010/main" val="418246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400" dirty="0">
                <a:effectLst/>
                <a:latin typeface="+mj-lt"/>
                <a:ea typeface="+mj-ea"/>
                <a:cs typeface="+mj-cs"/>
                <a:sym typeface="Roboto"/>
              </a:rPr>
              <a:t>Nadat een initiatiefnemer na het checken op basis van de conclusie ook de vergunningaanvraag wil </a:t>
            </a:r>
            <a:r>
              <a:rPr lang="nl-NL" sz="2400" b="1" dirty="0">
                <a:effectLst/>
                <a:latin typeface="+mj-lt"/>
                <a:ea typeface="+mj-ea"/>
                <a:cs typeface="+mj-cs"/>
                <a:sym typeface="Roboto"/>
              </a:rPr>
              <a:t>indienen</a:t>
            </a:r>
            <a:r>
              <a:rPr lang="nl-NL" sz="2400" dirty="0">
                <a:effectLst/>
                <a:latin typeface="+mj-lt"/>
                <a:ea typeface="+mj-ea"/>
                <a:cs typeface="+mj-cs"/>
                <a:sym typeface="Roboto"/>
              </a:rPr>
              <a:t>, krijgt deze daartoe ook de mogelijkheid. Via de knop “indienen” worden gegevens vanuit de toepasbare regels overgenomen (zoals locatie, activiteit, sub-activiteit) en worden de indieningsvereisten gevraagd die behoren bij deze juridische activiteit. Hiermee zijn we aanbeland bij de derde invalshoek van dit kwadrant: </a:t>
            </a:r>
            <a:r>
              <a:rPr lang="nl-NL" sz="2400" b="1" dirty="0">
                <a:effectLst/>
                <a:latin typeface="+mj-lt"/>
                <a:ea typeface="+mj-ea"/>
                <a:cs typeface="+mj-cs"/>
                <a:sym typeface="Roboto"/>
              </a:rPr>
              <a:t>vergunningverlening</a:t>
            </a:r>
            <a:r>
              <a:rPr lang="nl-NL" sz="2400" dirty="0">
                <a:effectLst/>
                <a:latin typeface="+mj-lt"/>
                <a:ea typeface="+mj-ea"/>
                <a:cs typeface="+mj-cs"/>
                <a:sym typeface="Roboto"/>
              </a:rPr>
              <a:t>. </a:t>
            </a:r>
          </a:p>
          <a:p>
            <a:r>
              <a:rPr lang="nl-NL" sz="2400" dirty="0">
                <a:effectLst/>
                <a:latin typeface="+mj-lt"/>
                <a:ea typeface="+mj-ea"/>
                <a:cs typeface="+mj-cs"/>
                <a:sym typeface="Roboto"/>
              </a:rPr>
              <a:t> </a:t>
            </a:r>
          </a:p>
          <a:p>
            <a:r>
              <a:rPr lang="nl-NL" sz="2400" dirty="0">
                <a:effectLst/>
                <a:latin typeface="+mj-lt"/>
                <a:ea typeface="+mj-ea"/>
                <a:cs typeface="+mj-cs"/>
                <a:sym typeface="Roboto"/>
              </a:rPr>
              <a:t>De indieningsgegevens worden in het DSO opgeslagen in het Register Aanvragen en Meldingen (RAM). Daarvoor maakt de initiatiefnemer een projectmap aan in het DSO nadat eerst is ingelogd middels </a:t>
            </a:r>
            <a:r>
              <a:rPr lang="nl-NL" sz="2400" dirty="0" err="1">
                <a:effectLst/>
                <a:latin typeface="+mj-lt"/>
                <a:ea typeface="+mj-ea"/>
                <a:cs typeface="+mj-cs"/>
                <a:sym typeface="Roboto"/>
              </a:rPr>
              <a:t>DigiD</a:t>
            </a:r>
            <a:r>
              <a:rPr lang="nl-NL" sz="2400" dirty="0">
                <a:effectLst/>
                <a:latin typeface="+mj-lt"/>
                <a:ea typeface="+mj-ea"/>
                <a:cs typeface="+mj-cs"/>
                <a:sym typeface="Roboto"/>
              </a:rPr>
              <a:t> (of </a:t>
            </a:r>
            <a:r>
              <a:rPr lang="nl-NL" sz="2400" dirty="0" err="1">
                <a:effectLst/>
                <a:latin typeface="+mj-lt"/>
                <a:ea typeface="+mj-ea"/>
                <a:cs typeface="+mj-cs"/>
                <a:sym typeface="Roboto"/>
              </a:rPr>
              <a:t>eHerkenning</a:t>
            </a:r>
            <a:r>
              <a:rPr lang="nl-NL" sz="2400" dirty="0">
                <a:effectLst/>
                <a:latin typeface="+mj-lt"/>
                <a:ea typeface="+mj-ea"/>
                <a:cs typeface="+mj-cs"/>
                <a:sym typeface="Roboto"/>
              </a:rPr>
              <a:t> voor vertegenwoordiger van een bedrijf). Tevens wordt door een Bevoegd gezag bepalende service (een van de bouwstenen van het DSO) bepaald naar welk bevoegd gezag de aanvraag of melding moet worden verzonden.</a:t>
            </a:r>
          </a:p>
          <a:p>
            <a:r>
              <a:rPr lang="nl-NL" sz="2400" dirty="0">
                <a:effectLst/>
                <a:latin typeface="+mj-lt"/>
                <a:ea typeface="+mj-ea"/>
                <a:cs typeface="+mj-cs"/>
                <a:sym typeface="Roboto"/>
              </a:rPr>
              <a:t> </a:t>
            </a:r>
          </a:p>
          <a:p>
            <a:r>
              <a:rPr lang="nl-NL" sz="2400" dirty="0">
                <a:effectLst/>
                <a:latin typeface="+mj-lt"/>
                <a:ea typeface="+mj-ea"/>
                <a:cs typeface="+mj-cs"/>
                <a:sym typeface="Roboto"/>
              </a:rPr>
              <a:t>Als de initiatiefnemer alle stukken heeft verzameld (geüpload naar de projectmap), kan dit project worden ingediend. De gegevens worden in een werkmap geplaatst, een tussentijdse opslagruimte ten behoeve van het bevoegd gezag. Het zaaksysteem van het bevoegd gezag ontvangt een bericht dat er een aanvraag of melding klaar staat in de werkmap. Het bevoegd gezag zal daarna de gegevens uit de werkmap downloaden naar het eigen zaaksysteem (het eigen Register Ingediende Verzoeken (RIV). Tevens ontvangt de indiener een bericht dat de aanvraag in goede orde ingediend en ontvangen is. Deze uitwisseling van gegevens moet voldoen aan de Standaard Aanvragen en Meldingen (STAM: gebaseerd op het informatiemodel Aanvragen en Meldingen (IMAM)). Na afhandeling van de aanvraag of melding zal het bevoegd gezag zelf de gegevens in de werkmap moeten verwijderen. </a:t>
            </a:r>
          </a:p>
          <a:p>
            <a:r>
              <a:rPr lang="nl-NL" sz="2400" dirty="0">
                <a:effectLst/>
                <a:latin typeface="+mj-lt"/>
                <a:ea typeface="+mj-ea"/>
                <a:cs typeface="+mj-cs"/>
                <a:sym typeface="Roboto"/>
              </a:rPr>
              <a:t> </a:t>
            </a:r>
          </a:p>
          <a:p>
            <a:r>
              <a:rPr lang="nl-NL" sz="2400" dirty="0">
                <a:effectLst/>
                <a:latin typeface="+mj-lt"/>
                <a:ea typeface="+mj-ea"/>
                <a:cs typeface="+mj-cs"/>
                <a:sym typeface="Roboto"/>
              </a:rPr>
              <a:t>Elk bevoegd gezag moet zelf de </a:t>
            </a:r>
            <a:r>
              <a:rPr lang="nl-NL" sz="2400" b="1" dirty="0">
                <a:effectLst/>
                <a:latin typeface="+mj-lt"/>
                <a:ea typeface="+mj-ea"/>
                <a:cs typeface="+mj-cs"/>
                <a:sym typeface="Roboto"/>
              </a:rPr>
              <a:t>regie op afhandeling </a:t>
            </a:r>
            <a:r>
              <a:rPr lang="nl-NL" sz="2400" dirty="0">
                <a:effectLst/>
                <a:latin typeface="+mj-lt"/>
                <a:ea typeface="+mj-ea"/>
                <a:cs typeface="+mj-cs"/>
                <a:sym typeface="Roboto"/>
              </a:rPr>
              <a:t>borgen en bewaken, inclusief dossierbeheer en verantwoordelijkheden (autorisaties). Indien advies van een ander bevoegd gezag gewenst is kan de regie-voerende partij gebruik maken van de functionaliteit: Samenwerken aan behandelen. Daartoe kunnen andere bevoegd gezagen worden uitgenodigd advies te geven op een lopende zaak (een vergunningaanvraag of melding). Documenten kunnen beschikbaar worden gesteld maar ook anderen kunnen documenten toevoegen in deze samenwerkingsruimte. Daarmee faciliteert het DSO de behoefte aan interbestuurlijke afstemming.</a:t>
            </a:r>
          </a:p>
          <a:p>
            <a:r>
              <a:rPr lang="nl-NL" sz="2400" dirty="0">
                <a:effectLst/>
                <a:latin typeface="+mj-lt"/>
                <a:ea typeface="+mj-ea"/>
                <a:cs typeface="+mj-cs"/>
                <a:sym typeface="Roboto"/>
              </a:rPr>
              <a:t> </a:t>
            </a:r>
          </a:p>
          <a:p>
            <a:r>
              <a:rPr lang="nl-NL" sz="2400" dirty="0">
                <a:effectLst/>
                <a:latin typeface="+mj-lt"/>
                <a:ea typeface="+mj-ea"/>
                <a:cs typeface="+mj-cs"/>
                <a:sym typeface="Roboto"/>
              </a:rPr>
              <a:t>De </a:t>
            </a:r>
            <a:r>
              <a:rPr lang="nl-NL" sz="2400" dirty="0" err="1">
                <a:effectLst/>
                <a:latin typeface="+mj-lt"/>
                <a:ea typeface="+mj-ea"/>
                <a:cs typeface="+mj-cs"/>
                <a:sym typeface="Roboto"/>
              </a:rPr>
              <a:t>regievoerende</a:t>
            </a:r>
            <a:r>
              <a:rPr lang="nl-NL" sz="2400" dirty="0">
                <a:effectLst/>
                <a:latin typeface="+mj-lt"/>
                <a:ea typeface="+mj-ea"/>
                <a:cs typeface="+mj-cs"/>
                <a:sym typeface="Roboto"/>
              </a:rPr>
              <a:t> partij kan de aanvrager via de </a:t>
            </a:r>
            <a:r>
              <a:rPr lang="nl-NL" sz="2400" dirty="0" err="1">
                <a:effectLst/>
                <a:latin typeface="+mj-lt"/>
                <a:ea typeface="+mj-ea"/>
                <a:cs typeface="+mj-cs"/>
                <a:sym typeface="Roboto"/>
              </a:rPr>
              <a:t>Berichtenbox</a:t>
            </a:r>
            <a:r>
              <a:rPr lang="nl-NL" sz="2400" dirty="0">
                <a:effectLst/>
                <a:latin typeface="+mj-lt"/>
                <a:ea typeface="+mj-ea"/>
                <a:cs typeface="+mj-cs"/>
                <a:sym typeface="Roboto"/>
              </a:rPr>
              <a:t> informeren over de status van de zaak.</a:t>
            </a:r>
          </a:p>
          <a:p>
            <a:endParaRPr lang="nl-NL" dirty="0"/>
          </a:p>
        </p:txBody>
      </p:sp>
    </p:spTree>
    <p:extLst>
      <p:ext uri="{BB962C8B-B14F-4D97-AF65-F5344CB8AC3E}">
        <p14:creationId xmlns:p14="http://schemas.microsoft.com/office/powerpoint/2010/main" val="49406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400" dirty="0">
                <a:effectLst/>
                <a:latin typeface="+mj-lt"/>
                <a:ea typeface="+mj-ea"/>
                <a:cs typeface="+mj-cs"/>
                <a:sym typeface="Roboto"/>
              </a:rPr>
              <a:t>Als laatste invalshoek belichten we de levering van informatie.</a:t>
            </a:r>
          </a:p>
          <a:p>
            <a:r>
              <a:rPr lang="nl-NL" sz="2400" dirty="0">
                <a:effectLst/>
                <a:latin typeface="+mj-lt"/>
                <a:ea typeface="+mj-ea"/>
                <a:cs typeface="+mj-cs"/>
                <a:sym typeface="Roboto"/>
              </a:rPr>
              <a:t> </a:t>
            </a:r>
          </a:p>
          <a:p>
            <a:r>
              <a:rPr lang="nl-NL" sz="2400" dirty="0">
                <a:effectLst/>
                <a:latin typeface="+mj-lt"/>
                <a:ea typeface="+mj-ea"/>
                <a:cs typeface="+mj-cs"/>
                <a:sym typeface="Roboto"/>
              </a:rPr>
              <a:t>Alle functionaliteiten die worden aangeboden via het DSO staan of vallen met het beschikbaar hebben van goede data. </a:t>
            </a:r>
          </a:p>
          <a:p>
            <a:r>
              <a:rPr lang="nl-NL" sz="2400" dirty="0">
                <a:effectLst/>
                <a:latin typeface="+mj-lt"/>
                <a:ea typeface="+mj-ea"/>
                <a:cs typeface="+mj-cs"/>
                <a:sym typeface="Roboto"/>
              </a:rPr>
              <a:t> </a:t>
            </a:r>
          </a:p>
          <a:p>
            <a:r>
              <a:rPr lang="nl-NL" sz="2400" dirty="0">
                <a:effectLst/>
                <a:latin typeface="+mj-lt"/>
                <a:ea typeface="+mj-ea"/>
                <a:cs typeface="+mj-cs"/>
                <a:sym typeface="Roboto"/>
              </a:rPr>
              <a:t>Dat geldt niet alleen voor juridische regelteksten met bijbehorende geografische gebieden verrijkt met metadata, maar ook voor:</a:t>
            </a:r>
          </a:p>
          <a:p>
            <a:pPr marL="342900" lvl="0" indent="-342900">
              <a:buFont typeface="Arial" panose="020B0604020202020204" pitchFamily="34" charset="0"/>
              <a:buChar char="•"/>
            </a:pPr>
            <a:r>
              <a:rPr lang="nl-NL" sz="2400" dirty="0">
                <a:effectLst/>
                <a:latin typeface="+mj-lt"/>
                <a:ea typeface="+mj-ea"/>
                <a:cs typeface="+mj-cs"/>
                <a:sym typeface="Roboto"/>
              </a:rPr>
              <a:t>juiste begrippen (term en definitie): al dan niet gebaseerd op standaard begrippenlijsten zoals </a:t>
            </a:r>
            <a:r>
              <a:rPr lang="nl-NL" sz="2400" dirty="0" err="1">
                <a:effectLst/>
                <a:latin typeface="+mj-lt"/>
                <a:ea typeface="+mj-ea"/>
                <a:cs typeface="+mj-cs"/>
                <a:sym typeface="Roboto"/>
              </a:rPr>
              <a:t>Aquo</a:t>
            </a:r>
            <a:r>
              <a:rPr lang="nl-NL" sz="2400" dirty="0">
                <a:effectLst/>
                <a:latin typeface="+mj-lt"/>
                <a:ea typeface="+mj-ea"/>
                <a:cs typeface="+mj-cs"/>
                <a:sym typeface="Roboto"/>
              </a:rPr>
              <a:t>. Dit betekent wel dat </a:t>
            </a:r>
            <a:r>
              <a:rPr lang="nl-NL" sz="2400" dirty="0" err="1">
                <a:effectLst/>
                <a:latin typeface="+mj-lt"/>
                <a:ea typeface="+mj-ea"/>
                <a:cs typeface="+mj-cs"/>
                <a:sym typeface="Roboto"/>
              </a:rPr>
              <a:t>Aquo</a:t>
            </a:r>
            <a:r>
              <a:rPr lang="nl-NL" sz="2400" dirty="0">
                <a:effectLst/>
                <a:latin typeface="+mj-lt"/>
                <a:ea typeface="+mj-ea"/>
                <a:cs typeface="+mj-cs"/>
                <a:sym typeface="Roboto"/>
              </a:rPr>
              <a:t> compleet moet zijn en beschikbaar via </a:t>
            </a:r>
            <a:r>
              <a:rPr lang="nl-NL" sz="2400" dirty="0" err="1">
                <a:effectLst/>
                <a:latin typeface="+mj-lt"/>
                <a:ea typeface="+mj-ea"/>
                <a:cs typeface="+mj-cs"/>
                <a:sym typeface="Roboto"/>
              </a:rPr>
              <a:t>Linked</a:t>
            </a:r>
            <a:r>
              <a:rPr lang="nl-NL" sz="2400" dirty="0">
                <a:effectLst/>
                <a:latin typeface="+mj-lt"/>
                <a:ea typeface="+mj-ea"/>
                <a:cs typeface="+mj-cs"/>
                <a:sym typeface="Roboto"/>
              </a:rPr>
              <a:t> Data;</a:t>
            </a:r>
          </a:p>
          <a:p>
            <a:pPr marL="342900" lvl="0" indent="-342900">
              <a:buFont typeface="Arial" panose="020B0604020202020204" pitchFamily="34" charset="0"/>
              <a:buChar char="•"/>
            </a:pPr>
            <a:r>
              <a:rPr lang="nl-NL" sz="2400" dirty="0">
                <a:effectLst/>
                <a:latin typeface="+mj-lt"/>
                <a:ea typeface="+mj-ea"/>
                <a:cs typeface="+mj-cs"/>
                <a:sym typeface="Roboto"/>
              </a:rPr>
              <a:t>informatieproducten: opgebouwd uit registerdata van bronhouders (bevoegd gezagen) en ontsloten met behulp van REST-</a:t>
            </a:r>
            <a:r>
              <a:rPr lang="nl-NL" sz="2400" dirty="0" err="1">
                <a:effectLst/>
                <a:latin typeface="+mj-lt"/>
                <a:ea typeface="+mj-ea"/>
                <a:cs typeface="+mj-cs"/>
                <a:sym typeface="Roboto"/>
              </a:rPr>
              <a:t>API’s</a:t>
            </a:r>
            <a:r>
              <a:rPr lang="nl-NL" sz="2400" dirty="0">
                <a:effectLst/>
                <a:latin typeface="+mj-lt"/>
                <a:ea typeface="+mj-ea"/>
                <a:cs typeface="+mj-cs"/>
                <a:sym typeface="Roboto"/>
              </a:rPr>
              <a:t>. Voor de waterschappen kan de CDL een belangrijke rol hierin spelen;</a:t>
            </a:r>
          </a:p>
          <a:p>
            <a:pPr marL="342900" lvl="0" indent="-342900">
              <a:buFont typeface="Arial" panose="020B0604020202020204" pitchFamily="34" charset="0"/>
              <a:buChar char="•"/>
            </a:pPr>
            <a:r>
              <a:rPr lang="nl-NL" sz="2400" dirty="0">
                <a:effectLst/>
                <a:latin typeface="+mj-lt"/>
                <a:ea typeface="+mj-ea"/>
                <a:cs typeface="+mj-cs"/>
                <a:sym typeface="Roboto"/>
              </a:rPr>
              <a:t>landelijke registers: zoals BGT, BAG, GBA , BRO </a:t>
            </a:r>
            <a:r>
              <a:rPr lang="nl-NL" sz="2400" dirty="0" err="1">
                <a:effectLst/>
                <a:latin typeface="+mj-lt"/>
                <a:ea typeface="+mj-ea"/>
                <a:cs typeface="+mj-cs"/>
                <a:sym typeface="Roboto"/>
              </a:rPr>
              <a:t>etcetera</a:t>
            </a:r>
            <a:r>
              <a:rPr lang="nl-NL" sz="2400" dirty="0">
                <a:effectLst/>
                <a:latin typeface="+mj-lt"/>
                <a:ea typeface="+mj-ea"/>
                <a:cs typeface="+mj-cs"/>
                <a:sym typeface="Roboto"/>
              </a:rPr>
              <a:t>;</a:t>
            </a:r>
          </a:p>
          <a:p>
            <a:pPr marL="342900" lvl="0" indent="-342900">
              <a:buFont typeface="Arial" panose="020B0604020202020204" pitchFamily="34" charset="0"/>
              <a:buChar char="•"/>
            </a:pPr>
            <a:r>
              <a:rPr lang="nl-NL" sz="2400" dirty="0">
                <a:effectLst/>
                <a:latin typeface="+mj-lt"/>
                <a:ea typeface="+mj-ea"/>
                <a:cs typeface="+mj-cs"/>
                <a:sym typeface="Roboto"/>
              </a:rPr>
              <a:t>andere databronnen waar naar verwezen kan worden ter beantwoording van vragen bij uitvoeren van toepasbare regels. Dit kunnen registerbevragingen zijn of GEO-bevragingen waarbij antwoorden vooraf te geven zijn op basis van aanwezige data bij BG-en. Voor initiatiefnemer blijven dan alleen nog de handelingsvragen over ter beantwoording (bijvoorbeeld: hoe diep gaat u graven? hoe hoog gaat u bouwen?).</a:t>
            </a:r>
          </a:p>
          <a:p>
            <a:r>
              <a:rPr lang="nl-NL" sz="2400" dirty="0">
                <a:effectLst/>
                <a:latin typeface="+mj-lt"/>
                <a:ea typeface="+mj-ea"/>
                <a:cs typeface="+mj-cs"/>
                <a:sym typeface="Roboto"/>
              </a:rPr>
              <a:t> </a:t>
            </a:r>
          </a:p>
          <a:p>
            <a:r>
              <a:rPr lang="nl-NL" sz="2400" dirty="0">
                <a:effectLst/>
                <a:latin typeface="+mj-lt"/>
                <a:ea typeface="+mj-ea"/>
                <a:cs typeface="+mj-cs"/>
                <a:sym typeface="Roboto"/>
              </a:rPr>
              <a:t>Samengevat: het leveren van informatie aan het DSO zal de service en dienstverlening doen toenemen en het DSO laten uitgroeien tot een sterk merk!</a:t>
            </a:r>
          </a:p>
          <a:p>
            <a:endParaRPr lang="nl-NL" sz="2400" dirty="0">
              <a:effectLst/>
              <a:latin typeface="+mj-lt"/>
              <a:ea typeface="+mj-ea"/>
              <a:cs typeface="+mj-cs"/>
              <a:sym typeface="Roboto"/>
            </a:endParaRPr>
          </a:p>
          <a:p>
            <a:pPr marL="355382" indent="-355382">
              <a:buFontTx/>
              <a:buChar char="-"/>
            </a:pPr>
            <a:endParaRPr lang="nl-NL" dirty="0"/>
          </a:p>
          <a:p>
            <a:pPr marL="355382" indent="-355382">
              <a:buFontTx/>
              <a:buChar char="-"/>
            </a:pPr>
            <a:endParaRPr lang="nl-NL" dirty="0"/>
          </a:p>
        </p:txBody>
      </p:sp>
    </p:spTree>
    <p:extLst>
      <p:ext uri="{BB962C8B-B14F-4D97-AF65-F5344CB8AC3E}">
        <p14:creationId xmlns:p14="http://schemas.microsoft.com/office/powerpoint/2010/main" val="316194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Cover">
    <p:spTree>
      <p:nvGrpSpPr>
        <p:cNvPr id="1" name=""/>
        <p:cNvGrpSpPr/>
        <p:nvPr/>
      </p:nvGrpSpPr>
      <p:grpSpPr>
        <a:xfrm>
          <a:off x="0" y="0"/>
          <a:ext cx="0" cy="0"/>
          <a:chOff x="0" y="0"/>
          <a:chExt cx="0" cy="0"/>
        </a:xfrm>
      </p:grpSpPr>
      <p:sp>
        <p:nvSpPr>
          <p:cNvPr id="11"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42-Content">
    <p:spTree>
      <p:nvGrpSpPr>
        <p:cNvPr id="1" name=""/>
        <p:cNvGrpSpPr/>
        <p:nvPr/>
      </p:nvGrpSpPr>
      <p:grpSpPr>
        <a:xfrm>
          <a:off x="0" y="0"/>
          <a:ext cx="0" cy="0"/>
          <a:chOff x="0" y="0"/>
          <a:chExt cx="0" cy="0"/>
        </a:xfrm>
      </p:grpSpPr>
      <p:sp>
        <p:nvSpPr>
          <p:cNvPr id="467"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sp>
        <p:nvSpPr>
          <p:cNvPr id="468" name="Picture Placeholder 5"/>
          <p:cNvSpPr>
            <a:spLocks noGrp="1"/>
          </p:cNvSpPr>
          <p:nvPr>
            <p:ph type="pic" sz="quarter" idx="13"/>
          </p:nvPr>
        </p:nvSpPr>
        <p:spPr>
          <a:xfrm rot="2700000">
            <a:off x="14243322" y="5341162"/>
            <a:ext cx="5375361" cy="11622628"/>
          </a:xfrm>
          <a:prstGeom prst="rect">
            <a:avLst/>
          </a:prstGeom>
        </p:spPr>
        <p:txBody>
          <a:bodyPr lIns="91439" tIns="45719" rIns="91439" bIns="45719"/>
          <a:lstStyle/>
          <a:p>
            <a:endParaRPr/>
          </a:p>
        </p:txBody>
      </p:sp>
      <p:sp>
        <p:nvSpPr>
          <p:cNvPr id="469" name="Picture Placeholder 6"/>
          <p:cNvSpPr>
            <a:spLocks noGrp="1"/>
          </p:cNvSpPr>
          <p:nvPr>
            <p:ph type="pic" sz="quarter" idx="14"/>
          </p:nvPr>
        </p:nvSpPr>
        <p:spPr>
          <a:xfrm rot="2700000">
            <a:off x="13599143" y="-3119576"/>
            <a:ext cx="5375360" cy="11622628"/>
          </a:xfrm>
          <a:prstGeom prst="rect">
            <a:avLst/>
          </a:prstGeom>
        </p:spPr>
        <p:txBody>
          <a:bodyPr lIns="91439" tIns="45719" rIns="91439" bIns="45719"/>
          <a:lstStyle/>
          <a:p>
            <a:endParaRPr/>
          </a:p>
        </p:txBody>
      </p:sp>
      <p:pic>
        <p:nvPicPr>
          <p:cNvPr id="470"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471"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43-Content">
    <p:spTree>
      <p:nvGrpSpPr>
        <p:cNvPr id="1" name=""/>
        <p:cNvGrpSpPr/>
        <p:nvPr/>
      </p:nvGrpSpPr>
      <p:grpSpPr>
        <a:xfrm>
          <a:off x="0" y="0"/>
          <a:ext cx="0" cy="0"/>
          <a:chOff x="0" y="0"/>
          <a:chExt cx="0" cy="0"/>
        </a:xfrm>
      </p:grpSpPr>
      <p:sp>
        <p:nvSpPr>
          <p:cNvPr id="478" name="Picture Placeholder 8"/>
          <p:cNvSpPr>
            <a:spLocks noGrp="1"/>
          </p:cNvSpPr>
          <p:nvPr>
            <p:ph type="pic" sz="quarter" idx="13"/>
          </p:nvPr>
        </p:nvSpPr>
        <p:spPr>
          <a:xfrm>
            <a:off x="9752120" y="2439310"/>
            <a:ext cx="4884617" cy="8643371"/>
          </a:xfrm>
          <a:prstGeom prst="rect">
            <a:avLst/>
          </a:prstGeom>
          <a:ln w="38100">
            <a:solidFill>
              <a:schemeClr val="accent2"/>
            </a:solidFill>
            <a:round/>
          </a:ln>
        </p:spPr>
        <p:txBody>
          <a:bodyPr lIns="91439" tIns="45719" rIns="91439" bIns="45719"/>
          <a:lstStyle/>
          <a:p>
            <a:endParaRPr/>
          </a:p>
        </p:txBody>
      </p:sp>
      <p:sp>
        <p:nvSpPr>
          <p:cNvPr id="479"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pic>
        <p:nvPicPr>
          <p:cNvPr id="480"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481"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48-Content">
    <p:spTree>
      <p:nvGrpSpPr>
        <p:cNvPr id="1" name=""/>
        <p:cNvGrpSpPr/>
        <p:nvPr/>
      </p:nvGrpSpPr>
      <p:grpSpPr>
        <a:xfrm>
          <a:off x="0" y="0"/>
          <a:ext cx="0" cy="0"/>
          <a:chOff x="0" y="0"/>
          <a:chExt cx="0" cy="0"/>
        </a:xfrm>
      </p:grpSpPr>
      <p:sp>
        <p:nvSpPr>
          <p:cNvPr id="528" name="Picture Placeholder 13"/>
          <p:cNvSpPr>
            <a:spLocks noGrp="1"/>
          </p:cNvSpPr>
          <p:nvPr>
            <p:ph type="pic" sz="quarter" idx="13"/>
          </p:nvPr>
        </p:nvSpPr>
        <p:spPr>
          <a:xfrm>
            <a:off x="4818155" y="4958165"/>
            <a:ext cx="7383815" cy="4356427"/>
          </a:xfrm>
          <a:prstGeom prst="rect">
            <a:avLst/>
          </a:prstGeom>
        </p:spPr>
        <p:txBody>
          <a:bodyPr lIns="91439" tIns="45719" rIns="91439" bIns="45719"/>
          <a:lstStyle/>
          <a:p>
            <a:endParaRPr/>
          </a:p>
        </p:txBody>
      </p:sp>
      <p:sp>
        <p:nvSpPr>
          <p:cNvPr id="529"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sp>
        <p:nvSpPr>
          <p:cNvPr id="530" name="Picture Placeholder 14"/>
          <p:cNvSpPr>
            <a:spLocks noGrp="1"/>
          </p:cNvSpPr>
          <p:nvPr>
            <p:ph type="pic" sz="quarter" idx="14"/>
          </p:nvPr>
        </p:nvSpPr>
        <p:spPr>
          <a:xfrm>
            <a:off x="1612055" y="6447993"/>
            <a:ext cx="3359629" cy="4490238"/>
          </a:xfrm>
          <a:prstGeom prst="rect">
            <a:avLst/>
          </a:prstGeom>
          <a:ln w="25400">
            <a:solidFill>
              <a:schemeClr val="accent2"/>
            </a:solidFill>
            <a:round/>
          </a:ln>
        </p:spPr>
        <p:txBody>
          <a:bodyPr lIns="91439" tIns="45719" rIns="91439" bIns="45719"/>
          <a:lstStyle/>
          <a:p>
            <a:endParaRPr/>
          </a:p>
        </p:txBody>
      </p:sp>
      <p:sp>
        <p:nvSpPr>
          <p:cNvPr id="531" name="Picture Placeholder 16"/>
          <p:cNvSpPr>
            <a:spLocks noGrp="1"/>
          </p:cNvSpPr>
          <p:nvPr>
            <p:ph type="pic" sz="quarter" idx="15"/>
          </p:nvPr>
        </p:nvSpPr>
        <p:spPr>
          <a:xfrm>
            <a:off x="4482717" y="7754113"/>
            <a:ext cx="1598609" cy="3456514"/>
          </a:xfrm>
          <a:prstGeom prst="rect">
            <a:avLst/>
          </a:prstGeom>
        </p:spPr>
        <p:txBody>
          <a:bodyPr lIns="91439" tIns="45719" rIns="91439" bIns="45719"/>
          <a:lstStyle/>
          <a:p>
            <a:endParaRPr/>
          </a:p>
        </p:txBody>
      </p:sp>
      <p:pic>
        <p:nvPicPr>
          <p:cNvPr id="532"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533"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50-Content">
    <p:spTree>
      <p:nvGrpSpPr>
        <p:cNvPr id="1" name=""/>
        <p:cNvGrpSpPr/>
        <p:nvPr/>
      </p:nvGrpSpPr>
      <p:grpSpPr>
        <a:xfrm>
          <a:off x="0" y="0"/>
          <a:ext cx="0" cy="0"/>
          <a:chOff x="0" y="0"/>
          <a:chExt cx="0" cy="0"/>
        </a:xfrm>
      </p:grpSpPr>
      <p:sp>
        <p:nvSpPr>
          <p:cNvPr id="540" name="Picture Placeholder 13"/>
          <p:cNvSpPr>
            <a:spLocks noGrp="1"/>
          </p:cNvSpPr>
          <p:nvPr>
            <p:ph type="pic" idx="13"/>
          </p:nvPr>
        </p:nvSpPr>
        <p:spPr>
          <a:xfrm>
            <a:off x="-1" y="-1"/>
            <a:ext cx="24384001" cy="6858001"/>
          </a:xfrm>
          <a:prstGeom prst="rect">
            <a:avLst/>
          </a:prstGeom>
        </p:spPr>
        <p:txBody>
          <a:bodyPr lIns="91439" tIns="45719" rIns="91439" bIns="45719"/>
          <a:lstStyle/>
          <a:p>
            <a:endParaRPr/>
          </a:p>
        </p:txBody>
      </p:sp>
      <p:sp>
        <p:nvSpPr>
          <p:cNvPr id="541"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Cover">
    <p:spTree>
      <p:nvGrpSpPr>
        <p:cNvPr id="1" name=""/>
        <p:cNvGrpSpPr/>
        <p:nvPr/>
      </p:nvGrpSpPr>
      <p:grpSpPr>
        <a:xfrm>
          <a:off x="0" y="0"/>
          <a:ext cx="0" cy="0"/>
          <a:chOff x="0" y="0"/>
          <a:chExt cx="0" cy="0"/>
        </a:xfrm>
      </p:grpSpPr>
      <p:sp>
        <p:nvSpPr>
          <p:cNvPr id="18" name="Picture Placeholder 4"/>
          <p:cNvSpPr>
            <a:spLocks noGrp="1"/>
          </p:cNvSpPr>
          <p:nvPr>
            <p:ph type="pic" idx="13"/>
          </p:nvPr>
        </p:nvSpPr>
        <p:spPr>
          <a:xfrm>
            <a:off x="-1" y="-1"/>
            <a:ext cx="24384001" cy="13716001"/>
          </a:xfrm>
          <a:prstGeom prst="rect">
            <a:avLst/>
          </a:prstGeom>
        </p:spPr>
        <p:txBody>
          <a:bodyPr lIns="91439" tIns="45719" rIns="91439" bIns="45719"/>
          <a:lstStyle/>
          <a:p>
            <a:endParaRPr/>
          </a:p>
        </p:txBody>
      </p:sp>
      <p:sp>
        <p:nvSpPr>
          <p:cNvPr id="19"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4-Content">
    <p:spTree>
      <p:nvGrpSpPr>
        <p:cNvPr id="1" name=""/>
        <p:cNvGrpSpPr/>
        <p:nvPr/>
      </p:nvGrpSpPr>
      <p:grpSpPr>
        <a:xfrm>
          <a:off x="0" y="0"/>
          <a:ext cx="0" cy="0"/>
          <a:chOff x="0" y="0"/>
          <a:chExt cx="0" cy="0"/>
        </a:xfrm>
      </p:grpSpPr>
      <p:sp>
        <p:nvSpPr>
          <p:cNvPr id="34"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pic>
        <p:nvPicPr>
          <p:cNvPr id="35"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36"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6-Content">
    <p:spTree>
      <p:nvGrpSpPr>
        <p:cNvPr id="1" name=""/>
        <p:cNvGrpSpPr/>
        <p:nvPr/>
      </p:nvGrpSpPr>
      <p:grpSpPr>
        <a:xfrm>
          <a:off x="0" y="0"/>
          <a:ext cx="0" cy="0"/>
          <a:chOff x="0" y="0"/>
          <a:chExt cx="0" cy="0"/>
        </a:xfrm>
      </p:grpSpPr>
      <p:sp>
        <p:nvSpPr>
          <p:cNvPr id="53" name="Picture Placeholder 8"/>
          <p:cNvSpPr>
            <a:spLocks noGrp="1"/>
          </p:cNvSpPr>
          <p:nvPr>
            <p:ph type="pic" sz="half" idx="13"/>
          </p:nvPr>
        </p:nvSpPr>
        <p:spPr>
          <a:xfrm>
            <a:off x="2520407" y="2682239"/>
            <a:ext cx="8353361" cy="8351522"/>
          </a:xfrm>
          <a:prstGeom prst="rect">
            <a:avLst/>
          </a:prstGeom>
        </p:spPr>
        <p:txBody>
          <a:bodyPr lIns="91439" tIns="45719" rIns="91439" bIns="45719"/>
          <a:lstStyle/>
          <a:p>
            <a:endParaRPr/>
          </a:p>
        </p:txBody>
      </p:sp>
      <p:sp>
        <p:nvSpPr>
          <p:cNvPr id="54" name="Tekst"/>
          <p:cNvSpPr/>
          <p:nvPr/>
        </p:nvSpPr>
        <p:spPr>
          <a:xfrm>
            <a:off x="22701209" y="12201207"/>
            <a:ext cx="1201719" cy="668021"/>
          </a:xfrm>
          <a:prstGeom prst="rect">
            <a:avLst/>
          </a:prstGeom>
          <a:ln w="12700">
            <a:miter lim="400000"/>
          </a:ln>
        </p:spPr>
        <p:txBody>
          <a:bodyPr wrap="none" lIns="60959" tIns="60959" rIns="60959" bIns="60959">
            <a:spAutoFit/>
          </a:bodyPr>
          <a:lstStyle/>
          <a:p>
            <a:endParaRPr/>
          </a:p>
        </p:txBody>
      </p:sp>
      <p:pic>
        <p:nvPicPr>
          <p:cNvPr id="55"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56"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
        <p:nvSpPr>
          <p:cNvPr id="57"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8-Content">
    <p:spTree>
      <p:nvGrpSpPr>
        <p:cNvPr id="1" name=""/>
        <p:cNvGrpSpPr/>
        <p:nvPr/>
      </p:nvGrpSpPr>
      <p:grpSpPr>
        <a:xfrm>
          <a:off x="0" y="0"/>
          <a:ext cx="0" cy="0"/>
          <a:chOff x="0" y="0"/>
          <a:chExt cx="0" cy="0"/>
        </a:xfrm>
      </p:grpSpPr>
      <p:sp>
        <p:nvSpPr>
          <p:cNvPr id="74" name="Picture Placeholder 8"/>
          <p:cNvSpPr>
            <a:spLocks noGrp="1"/>
          </p:cNvSpPr>
          <p:nvPr>
            <p:ph type="pic" sz="half" idx="13"/>
          </p:nvPr>
        </p:nvSpPr>
        <p:spPr>
          <a:xfrm>
            <a:off x="1219202" y="4064002"/>
            <a:ext cx="21945599" cy="6095998"/>
          </a:xfrm>
          <a:prstGeom prst="rect">
            <a:avLst/>
          </a:prstGeom>
        </p:spPr>
        <p:txBody>
          <a:bodyPr lIns="91439" tIns="45719" rIns="91439" bIns="45719"/>
          <a:lstStyle/>
          <a:p>
            <a:endParaRPr/>
          </a:p>
        </p:txBody>
      </p:sp>
      <p:sp>
        <p:nvSpPr>
          <p:cNvPr id="75"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pic>
        <p:nvPicPr>
          <p:cNvPr id="76"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77"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9-Content">
    <p:spTree>
      <p:nvGrpSpPr>
        <p:cNvPr id="1" name=""/>
        <p:cNvGrpSpPr/>
        <p:nvPr/>
      </p:nvGrpSpPr>
      <p:grpSpPr>
        <a:xfrm>
          <a:off x="0" y="0"/>
          <a:ext cx="0" cy="0"/>
          <a:chOff x="0" y="0"/>
          <a:chExt cx="0" cy="0"/>
        </a:xfrm>
      </p:grpSpPr>
      <p:sp>
        <p:nvSpPr>
          <p:cNvPr id="84" name="Picture Placeholder 8"/>
          <p:cNvSpPr>
            <a:spLocks noGrp="1"/>
          </p:cNvSpPr>
          <p:nvPr>
            <p:ph type="pic" idx="13"/>
          </p:nvPr>
        </p:nvSpPr>
        <p:spPr>
          <a:xfrm>
            <a:off x="-1" y="-1"/>
            <a:ext cx="12192001" cy="13716001"/>
          </a:xfrm>
          <a:prstGeom prst="rect">
            <a:avLst/>
          </a:prstGeom>
        </p:spPr>
        <p:txBody>
          <a:bodyPr lIns="91439" tIns="45719" rIns="91439" bIns="45719"/>
          <a:lstStyle/>
          <a:p>
            <a:endParaRPr/>
          </a:p>
        </p:txBody>
      </p:sp>
      <p:sp>
        <p:nvSpPr>
          <p:cNvPr id="85"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pic>
        <p:nvPicPr>
          <p:cNvPr id="86"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87"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9-Content">
    <p:spTree>
      <p:nvGrpSpPr>
        <p:cNvPr id="1" name=""/>
        <p:cNvGrpSpPr/>
        <p:nvPr/>
      </p:nvGrpSpPr>
      <p:grpSpPr>
        <a:xfrm>
          <a:off x="0" y="0"/>
          <a:ext cx="0" cy="0"/>
          <a:chOff x="0" y="0"/>
          <a:chExt cx="0" cy="0"/>
        </a:xfrm>
      </p:grpSpPr>
      <p:sp>
        <p:nvSpPr>
          <p:cNvPr id="437" name="Picture Placeholder 8"/>
          <p:cNvSpPr>
            <a:spLocks noGrp="1"/>
          </p:cNvSpPr>
          <p:nvPr>
            <p:ph type="pic" sz="quarter" idx="13"/>
          </p:nvPr>
        </p:nvSpPr>
        <p:spPr>
          <a:xfrm>
            <a:off x="3874026" y="3524561"/>
            <a:ext cx="5557969" cy="6666880"/>
          </a:xfrm>
          <a:prstGeom prst="rect">
            <a:avLst/>
          </a:prstGeom>
        </p:spPr>
        <p:txBody>
          <a:bodyPr lIns="91439" tIns="45719" rIns="91439" bIns="45719"/>
          <a:lstStyle/>
          <a:p>
            <a:endParaRPr/>
          </a:p>
        </p:txBody>
      </p:sp>
      <p:sp>
        <p:nvSpPr>
          <p:cNvPr id="438"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pic>
        <p:nvPicPr>
          <p:cNvPr id="439"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440"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40-Content">
    <p:spTree>
      <p:nvGrpSpPr>
        <p:cNvPr id="1" name=""/>
        <p:cNvGrpSpPr/>
        <p:nvPr/>
      </p:nvGrpSpPr>
      <p:grpSpPr>
        <a:xfrm>
          <a:off x="0" y="0"/>
          <a:ext cx="0" cy="0"/>
          <a:chOff x="0" y="0"/>
          <a:chExt cx="0" cy="0"/>
        </a:xfrm>
      </p:grpSpPr>
      <p:sp>
        <p:nvSpPr>
          <p:cNvPr id="447" name="Picture Placeholder 8"/>
          <p:cNvSpPr>
            <a:spLocks noGrp="1"/>
          </p:cNvSpPr>
          <p:nvPr>
            <p:ph type="pic" sz="quarter" idx="13"/>
          </p:nvPr>
        </p:nvSpPr>
        <p:spPr>
          <a:xfrm>
            <a:off x="9927341" y="1825571"/>
            <a:ext cx="4683344" cy="10126344"/>
          </a:xfrm>
          <a:prstGeom prst="rect">
            <a:avLst/>
          </a:prstGeom>
        </p:spPr>
        <p:txBody>
          <a:bodyPr lIns="91439" tIns="45719" rIns="91439" bIns="45719"/>
          <a:lstStyle/>
          <a:p>
            <a:endParaRPr/>
          </a:p>
        </p:txBody>
      </p:sp>
      <p:sp>
        <p:nvSpPr>
          <p:cNvPr id="448"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pic>
        <p:nvPicPr>
          <p:cNvPr id="449"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450"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41-Content">
    <p:spTree>
      <p:nvGrpSpPr>
        <p:cNvPr id="1" name=""/>
        <p:cNvGrpSpPr/>
        <p:nvPr/>
      </p:nvGrpSpPr>
      <p:grpSpPr>
        <a:xfrm>
          <a:off x="0" y="0"/>
          <a:ext cx="0" cy="0"/>
          <a:chOff x="0" y="0"/>
          <a:chExt cx="0" cy="0"/>
        </a:xfrm>
      </p:grpSpPr>
      <p:sp>
        <p:nvSpPr>
          <p:cNvPr id="457" name="Picture Placeholder 8"/>
          <p:cNvSpPr>
            <a:spLocks noGrp="1"/>
          </p:cNvSpPr>
          <p:nvPr>
            <p:ph type="pic" sz="quarter" idx="13"/>
          </p:nvPr>
        </p:nvSpPr>
        <p:spPr>
          <a:xfrm>
            <a:off x="3859397" y="1787154"/>
            <a:ext cx="4928837" cy="10586722"/>
          </a:xfrm>
          <a:prstGeom prst="rect">
            <a:avLst/>
          </a:prstGeom>
        </p:spPr>
        <p:txBody>
          <a:bodyPr lIns="91439" tIns="45719" rIns="91439" bIns="45719"/>
          <a:lstStyle/>
          <a:p>
            <a:endParaRPr/>
          </a:p>
        </p:txBody>
      </p:sp>
      <p:sp>
        <p:nvSpPr>
          <p:cNvPr id="458" name="Dianummer"/>
          <p:cNvSpPr>
            <a:spLocks noGrp="1"/>
          </p:cNvSpPr>
          <p:nvPr>
            <p:ph type="sldNum" sz="quarter" idx="2"/>
          </p:nvPr>
        </p:nvSpPr>
        <p:spPr>
          <a:xfrm>
            <a:off x="21234400" y="12201207"/>
            <a:ext cx="643166" cy="668021"/>
          </a:xfrm>
          <a:prstGeom prst="rect">
            <a:avLst/>
          </a:prstGeom>
        </p:spPr>
        <p:txBody>
          <a:bodyPr anchor="t"/>
          <a:lstStyle>
            <a:lvl1pPr algn="l">
              <a:defRPr sz="3600"/>
            </a:lvl1pPr>
          </a:lstStyle>
          <a:p>
            <a:fld id="{86CB4B4D-7CA3-9044-876B-883B54F8677D}" type="slidenum">
              <a:t>‹nr.›</a:t>
            </a:fld>
            <a:endParaRPr/>
          </a:p>
        </p:txBody>
      </p:sp>
      <p:pic>
        <p:nvPicPr>
          <p:cNvPr id="459" name="pasted-image.pdf" descr="pasted-image.pdf"/>
          <p:cNvPicPr>
            <a:picLocks noChangeAspect="1"/>
          </p:cNvPicPr>
          <p:nvPr/>
        </p:nvPicPr>
        <p:blipFill>
          <a:blip r:embed="rId2"/>
          <a:stretch>
            <a:fillRect/>
          </a:stretch>
        </p:blipFill>
        <p:spPr>
          <a:xfrm>
            <a:off x="22440422" y="1117887"/>
            <a:ext cx="1164743" cy="422471"/>
          </a:xfrm>
          <a:prstGeom prst="rect">
            <a:avLst/>
          </a:prstGeom>
          <a:ln w="12700">
            <a:miter lim="400000"/>
          </a:ln>
        </p:spPr>
      </p:pic>
      <p:sp>
        <p:nvSpPr>
          <p:cNvPr id="460" name="Lijn"/>
          <p:cNvSpPr/>
          <p:nvPr/>
        </p:nvSpPr>
        <p:spPr>
          <a:xfrm>
            <a:off x="1303202" y="1418022"/>
            <a:ext cx="20632217" cy="1"/>
          </a:xfrm>
          <a:prstGeom prst="line">
            <a:avLst/>
          </a:prstGeom>
          <a:ln w="12700">
            <a:solidFill>
              <a:schemeClr val="accent1"/>
            </a:solidFill>
            <a:miter/>
          </a:ln>
        </p:spPr>
        <p:txBody>
          <a:bodyPr lIns="60959" tIns="60959" rIns="60959" bIns="60959"/>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a:spLocks noGrp="1"/>
          </p:cNvSpPr>
          <p:nvPr>
            <p:ph type="title"/>
          </p:nvPr>
        </p:nvSpPr>
        <p:spPr>
          <a:xfrm>
            <a:off x="1219199" y="184149"/>
            <a:ext cx="21945601" cy="3016251"/>
          </a:xfrm>
          <a:prstGeom prst="rect">
            <a:avLst/>
          </a:prstGeom>
          <a:ln w="12700">
            <a:miter lim="400000"/>
          </a:ln>
          <a:extLst>
            <a:ext uri="{C572A759-6A51-4108-AA02-DFA0A04FC94B}">
              <ma14:wrappingTextBoxFlag xmlns="" xmlns:ma14="http://schemas.microsoft.com/office/mac/drawingml/2011/main" val="1"/>
            </a:ext>
          </a:extLst>
        </p:spPr>
        <p:txBody>
          <a:bodyPr lIns="60959" tIns="60959" rIns="60959" bIns="60959" anchor="ctr"/>
          <a:lstStyle/>
          <a:p>
            <a:r>
              <a:t>Titeltekst</a:t>
            </a:r>
          </a:p>
        </p:txBody>
      </p:sp>
      <p:sp>
        <p:nvSpPr>
          <p:cNvPr id="3" name="Hoofdtekst - niveau één…"/>
          <p:cNvSpPr>
            <a:spLocks noGrp="1"/>
          </p:cNvSpPr>
          <p:nvPr>
            <p:ph type="body" idx="1"/>
          </p:nvPr>
        </p:nvSpPr>
        <p:spPr>
          <a:xfrm>
            <a:off x="1219199" y="3200399"/>
            <a:ext cx="21945601" cy="10515601"/>
          </a:xfrm>
          <a:prstGeom prst="rect">
            <a:avLst/>
          </a:prstGeom>
          <a:ln w="12700">
            <a:miter lim="400000"/>
          </a:ln>
          <a:extLst>
            <a:ext uri="{C572A759-6A51-4108-AA02-DFA0A04FC94B}">
              <ma14:wrappingTextBoxFlag xmlns="" xmlns:ma14="http://schemas.microsoft.com/office/mac/drawingml/2011/main" val="1"/>
            </a:ext>
          </a:extLst>
        </p:spPr>
        <p:txBody>
          <a:bodyPr lIns="60959" tIns="60959" rIns="60959" bIns="60959"/>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a:spLocks noGrp="1"/>
          </p:cNvSpPr>
          <p:nvPr>
            <p:ph type="sldNum" sz="quarter" idx="2"/>
          </p:nvPr>
        </p:nvSpPr>
        <p:spPr>
          <a:xfrm>
            <a:off x="11785599" y="12344399"/>
            <a:ext cx="5689601" cy="736601"/>
          </a:xfrm>
          <a:prstGeom prst="rect">
            <a:avLst/>
          </a:prstGeom>
          <a:ln w="12700">
            <a:miter lim="400000"/>
          </a:ln>
        </p:spPr>
        <p:txBody>
          <a:bodyPr wrap="none" lIns="60959" tIns="60959" rIns="60959" bIns="60959" anchor="ctr">
            <a:spAutoFit/>
          </a:bodyPr>
          <a:lstStyle>
            <a:lvl1pPr algn="r">
              <a:defRPr sz="16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88" r:id="rId7"/>
    <p:sldLayoutId id="2147483689" r:id="rId8"/>
    <p:sldLayoutId id="2147483690" r:id="rId9"/>
    <p:sldLayoutId id="2147483691" r:id="rId10"/>
    <p:sldLayoutId id="2147483692" r:id="rId11"/>
    <p:sldLayoutId id="2147483697" r:id="rId12"/>
    <p:sldLayoutId id="2147483698"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ontserrat Extra Bold"/>
          <a:ea typeface="Montserrat Extra Bold"/>
          <a:cs typeface="Montserrat Extra Bold"/>
          <a:sym typeface="Montserrat Extra Bold"/>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1pPr>
      <a:lvl2pPr marL="12192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2pPr>
      <a:lvl3pPr marL="20116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3pPr>
      <a:lvl4pPr marL="2768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4pPr>
      <a:lvl5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5pPr>
      <a:lvl6pPr marL="4140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6pPr>
      <a:lvl7pPr marL="4826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7pPr>
      <a:lvl8pPr marL="5511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8pPr>
      <a:lvl9pPr marL="6197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Helvetica"/>
        </a:defRPr>
      </a:lvl9pPr>
    </p:bodyStyle>
    <p:otherStyle>
      <a:lvl1pPr marL="0" marR="0" indent="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1pPr>
      <a:lvl2pPr marL="0" marR="0" indent="6858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2pPr>
      <a:lvl3pPr marL="0" marR="0" indent="13716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3pPr>
      <a:lvl4pPr marL="0" marR="0" indent="20574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4pPr>
      <a:lvl5pPr marL="0" marR="0" indent="27432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5pPr>
      <a:lvl6pPr marL="0" marR="0" indent="34290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6pPr>
      <a:lvl7pPr marL="0" marR="0" indent="41148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7pPr>
      <a:lvl8pPr marL="0" marR="0" indent="48006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8pPr>
      <a:lvl9pPr marL="0" marR="0" indent="5486400" algn="r" defTabSz="18288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re.omgevingswet.overheid.nl/home" TargetMode="External"/><Relationship Id="rId2" Type="http://schemas.openxmlformats.org/officeDocument/2006/relationships/hyperlink" Target="https://aandeslagmetdeomgevingswet.nl/" TargetMode="External"/><Relationship Id="rId1" Type="http://schemas.openxmlformats.org/officeDocument/2006/relationships/slideLayout" Target="../slideLayouts/slideLayout3.xml"/><Relationship Id="rId4" Type="http://schemas.openxmlformats.org/officeDocument/2006/relationships/hyperlink" Target="https://www.wilmaonline.nl/index.php/Omgevingsw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PauldeDigitect@gmail.com" TargetMode="External"/><Relationship Id="rId2" Type="http://schemas.openxmlformats.org/officeDocument/2006/relationships/hyperlink" Target="mailto:BKaan@UvW.N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 name="Picture Placeholder 1" descr="Picture Placeholder 1"/>
          <p:cNvPicPr>
            <a:picLocks noGrp="1" noChangeAspect="1"/>
          </p:cNvPicPr>
          <p:nvPr>
            <p:ph type="pic" idx="13"/>
          </p:nvPr>
        </p:nvPicPr>
        <p:blipFill>
          <a:blip r:embed="rId3"/>
          <a:srcRect l="1450" t="6619" r="1450" b="422"/>
          <a:stretch>
            <a:fillRect/>
          </a:stretch>
        </p:blipFill>
        <p:spPr>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8BC2954-ABE5-440E-B52D-565522AA8A3F}"/>
              </a:ext>
            </a:extLst>
          </p:cNvPr>
          <p:cNvSpPr txBox="1"/>
          <p:nvPr/>
        </p:nvSpPr>
        <p:spPr>
          <a:xfrm>
            <a:off x="3837482" y="3387777"/>
            <a:ext cx="17178728" cy="62170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Handige links</a:t>
            </a:r>
          </a:p>
          <a:p>
            <a:pPr marL="0" marR="0" indent="0" algn="l" defTabSz="1828800" rtl="0" fontAlgn="auto" latinLnBrk="0" hangingPunct="0">
              <a:lnSpc>
                <a:spcPct val="100000"/>
              </a:lnSpc>
              <a:spcBef>
                <a:spcPts val="0"/>
              </a:spcBef>
              <a:spcAft>
                <a:spcPts val="0"/>
              </a:spcAft>
              <a:buClrTx/>
              <a:buSzTx/>
              <a:buFontTx/>
              <a:buNone/>
              <a:tabLst/>
            </a:pPr>
            <a:endParaRPr lang="nl-NL" dirty="0"/>
          </a:p>
          <a:p>
            <a:pPr marL="0" marR="0" indent="0" algn="l" defTabSz="1828800" rtl="0" fontAlgn="auto" latinLnBrk="0" hangingPunct="0">
              <a:lnSpc>
                <a:spcPct val="100000"/>
              </a:lnSpc>
              <a:spcBef>
                <a:spcPts val="0"/>
              </a:spcBef>
              <a:spcAft>
                <a:spcPts val="0"/>
              </a:spcAft>
              <a:buClrTx/>
              <a:buSzTx/>
              <a:buFontTx/>
              <a:buNone/>
              <a:tabLst/>
            </a:pPr>
            <a:r>
              <a:rPr lang="nl-NL" dirty="0"/>
              <a:t>Programma aan de slag met de omgevingswet</a:t>
            </a:r>
          </a:p>
          <a:p>
            <a:r>
              <a:rPr lang="nl-NL" dirty="0">
                <a:hlinkClick r:id="rId2"/>
              </a:rPr>
              <a:t>https://aandeslagmetdeomgevingswet.nl</a:t>
            </a:r>
            <a:endParaRPr lang="nl-NL" dirty="0"/>
          </a:p>
          <a:p>
            <a:pPr marL="0" marR="0" indent="0" algn="l" defTabSz="1828800" rtl="0" fontAlgn="auto" latinLnBrk="0" hangingPunct="0">
              <a:lnSpc>
                <a:spcPct val="100000"/>
              </a:lnSpc>
              <a:spcBef>
                <a:spcPts val="0"/>
              </a:spcBef>
              <a:spcAft>
                <a:spcPts val="0"/>
              </a:spcAft>
              <a:buClrTx/>
              <a:buSzTx/>
              <a:buFontTx/>
              <a:buNone/>
              <a:tabLst/>
            </a:pPr>
            <a:endParaRPr lang="nl-NL" dirty="0"/>
          </a:p>
          <a:p>
            <a:pPr marL="0" marR="0" indent="0" algn="l" defTabSz="1828800" rtl="0" fontAlgn="auto" latinLnBrk="0" hangingPunct="0">
              <a:lnSpc>
                <a:spcPct val="100000"/>
              </a:lnSpc>
              <a:spcBef>
                <a:spcPts val="0"/>
              </a:spcBef>
              <a:spcAft>
                <a:spcPts val="0"/>
              </a:spcAft>
              <a:buClrTx/>
              <a:buSzTx/>
              <a:buFontTx/>
              <a:buNone/>
              <a:tabLst/>
            </a:pPr>
            <a:r>
              <a:rPr lang="nl-NL" dirty="0"/>
              <a:t>Pre productie omgeving DSO–LV (omgevingsloket)</a:t>
            </a:r>
          </a:p>
          <a:p>
            <a:r>
              <a:rPr lang="nl-NL" dirty="0">
                <a:hlinkClick r:id="rId3"/>
              </a:rPr>
              <a:t>https://pre.omgevingswet.overheid.nl/home</a:t>
            </a:r>
            <a:endParaRPr lang="nl-NL" dirty="0"/>
          </a:p>
          <a:p>
            <a:pPr marL="0" marR="0" indent="0" algn="l" defTabSz="1828800" rtl="0" fontAlgn="auto" latinLnBrk="0" hangingPunct="0">
              <a:lnSpc>
                <a:spcPct val="100000"/>
              </a:lnSpc>
              <a:spcBef>
                <a:spcPts val="0"/>
              </a:spcBef>
              <a:spcAft>
                <a:spcPts val="0"/>
              </a:spcAft>
              <a:buClrTx/>
              <a:buSzTx/>
              <a:buFontTx/>
              <a:buNone/>
              <a:tabLst/>
            </a:pPr>
            <a:endParaRPr lang="nl-NL" dirty="0"/>
          </a:p>
          <a:p>
            <a:pPr marL="0" marR="0" indent="0" algn="l" defTabSz="1828800" rtl="0" fontAlgn="auto" latinLnBrk="0" hangingPunct="0">
              <a:lnSpc>
                <a:spcPct val="100000"/>
              </a:lnSpc>
              <a:spcBef>
                <a:spcPts val="0"/>
              </a:spcBef>
              <a:spcAft>
                <a:spcPts val="0"/>
              </a:spcAft>
              <a:buClrTx/>
              <a:buSzTx/>
              <a:buFontTx/>
              <a:buNone/>
              <a:tabLst/>
            </a:pPr>
            <a:r>
              <a:rPr lang="nl-NL" dirty="0"/>
              <a:t>Wilma thema omgevingswet (in ontwikkeling) </a:t>
            </a:r>
          </a:p>
          <a:p>
            <a:r>
              <a:rPr lang="nl-NL" dirty="0">
                <a:hlinkClick r:id="rId4"/>
              </a:rPr>
              <a:t>https://www.wilmaonline.nl/index.php/Omgevingswet</a:t>
            </a:r>
            <a:endParaRPr lang="nl-NL" dirty="0"/>
          </a:p>
          <a:p>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0255018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 name="afbeelding_01.jpg" descr="afbeelding_01.jpg"/>
          <p:cNvPicPr>
            <a:picLocks noChangeAspect="1"/>
          </p:cNvPicPr>
          <p:nvPr/>
        </p:nvPicPr>
        <p:blipFill>
          <a:blip r:embed="rId3"/>
          <a:stretch>
            <a:fillRect/>
          </a:stretch>
        </p:blipFill>
        <p:spPr>
          <a:xfrm>
            <a:off x="-50825" y="-30711819"/>
            <a:ext cx="24609079" cy="73871325"/>
          </a:xfrm>
          <a:prstGeom prst="rect">
            <a:avLst/>
          </a:prstGeom>
          <a:ln w="12700">
            <a:miter lim="400000"/>
          </a:ln>
        </p:spPr>
      </p:pic>
      <p:sp>
        <p:nvSpPr>
          <p:cNvPr id="581" name="TextBox 3"/>
          <p:cNvSpPr/>
          <p:nvPr/>
        </p:nvSpPr>
        <p:spPr>
          <a:xfrm>
            <a:off x="311812" y="2391451"/>
            <a:ext cx="13373707" cy="3077764"/>
          </a:xfrm>
          <a:prstGeom prst="rect">
            <a:avLst/>
          </a:prstGeom>
          <a:ln w="12700">
            <a:miter lim="400000"/>
          </a:ln>
          <a:extLst>
            <a:ext uri="{C572A759-6A51-4108-AA02-DFA0A04FC94B}">
              <ma14:wrappingTextBoxFlag xmlns="" xmlns:ma14="http://schemas.microsoft.com/office/mac/drawingml/2011/main" val="1"/>
            </a:ext>
          </a:extLst>
        </p:spPr>
        <p:txBody>
          <a:bodyPr wrap="square" lIns="60959" tIns="60959" rIns="60959" bIns="60959">
            <a:spAutoFit/>
          </a:bodyPr>
          <a:lstStyle/>
          <a:p>
            <a:pPr algn="ctr">
              <a:spcBef>
                <a:spcPts val="1600"/>
              </a:spcBef>
              <a:defRPr sz="9600">
                <a:solidFill>
                  <a:srgbClr val="FFFFFF"/>
                </a:solidFill>
                <a:latin typeface="Montserrat Extra Bold"/>
                <a:ea typeface="Montserrat Extra Bold"/>
                <a:cs typeface="Montserrat Extra Bold"/>
                <a:sym typeface="Montserrat Extra Bold"/>
              </a:defRPr>
            </a:pPr>
            <a:r>
              <a:rPr lang="nl-NL" dirty="0"/>
              <a:t>Digitaal Stelsel Omgevingswet</a:t>
            </a:r>
            <a:endParaRPr dirty="0">
              <a:latin typeface="+mn-lt"/>
              <a:ea typeface="+mn-ea"/>
              <a:cs typeface="+mn-cs"/>
              <a:sym typeface="Helvetica"/>
            </a:endParaRPr>
          </a:p>
        </p:txBody>
      </p:sp>
      <p:sp>
        <p:nvSpPr>
          <p:cNvPr id="582" name="Rectangle 4"/>
          <p:cNvSpPr/>
          <p:nvPr/>
        </p:nvSpPr>
        <p:spPr>
          <a:xfrm>
            <a:off x="3034693" y="6585666"/>
            <a:ext cx="10650827" cy="840036"/>
          </a:xfrm>
          <a:prstGeom prst="rect">
            <a:avLst/>
          </a:prstGeom>
          <a:ln w="12700">
            <a:miter lim="400000"/>
          </a:ln>
          <a:extLst>
            <a:ext uri="{C572A759-6A51-4108-AA02-DFA0A04FC94B}">
              <ma14:wrappingTextBoxFlag xmlns="" xmlns:ma14="http://schemas.microsoft.com/office/mac/drawingml/2011/main" val="1"/>
            </a:ext>
          </a:extLst>
        </p:spPr>
        <p:txBody>
          <a:bodyPr wrap="square" lIns="60959" tIns="60959" rIns="60959" bIns="60959">
            <a:spAutoFit/>
          </a:bodyPr>
          <a:lstStyle/>
          <a:p>
            <a:pPr>
              <a:lnSpc>
                <a:spcPct val="130000"/>
              </a:lnSpc>
              <a:spcBef>
                <a:spcPts val="1600"/>
              </a:spcBef>
              <a:defRPr sz="1800">
                <a:solidFill>
                  <a:srgbClr val="FFFFFF"/>
                </a:solidFill>
              </a:defRPr>
            </a:pPr>
            <a:r>
              <a:rPr lang="nl-NL" sz="4000" dirty="0"/>
              <a:t>Logische en functionele opbouw van het DSO </a:t>
            </a:r>
            <a:endParaRPr sz="4000" dirty="0"/>
          </a:p>
        </p:txBody>
      </p:sp>
      <p:pic>
        <p:nvPicPr>
          <p:cNvPr id="583" name="pasted-image.pdf" descr="pasted-image.pdf"/>
          <p:cNvPicPr>
            <a:picLocks noChangeAspect="1"/>
          </p:cNvPicPr>
          <p:nvPr/>
        </p:nvPicPr>
        <p:blipFill>
          <a:blip r:embed="rId4"/>
          <a:stretch>
            <a:fillRect/>
          </a:stretch>
        </p:blipFill>
        <p:spPr>
          <a:xfrm>
            <a:off x="19052809" y="9628658"/>
            <a:ext cx="3538467" cy="1272028"/>
          </a:xfrm>
          <a:prstGeom prst="rect">
            <a:avLst/>
          </a:prstGeom>
          <a:ln w="12700">
            <a:miter lim="400000"/>
          </a:ln>
          <a:effectLst>
            <a:outerShdw blurRad="177800" dist="203521" dir="8100000" rotWithShape="0">
              <a:srgbClr val="000000">
                <a:alpha val="41866"/>
              </a:srgbClr>
            </a:outerShdw>
          </a:effectLst>
        </p:spPr>
      </p:pic>
      <p:sp>
        <p:nvSpPr>
          <p:cNvPr id="7" name="Rectangle 4"/>
          <p:cNvSpPr/>
          <p:nvPr/>
        </p:nvSpPr>
        <p:spPr>
          <a:xfrm>
            <a:off x="3034692" y="8542153"/>
            <a:ext cx="10650827" cy="4246481"/>
          </a:xfrm>
          <a:prstGeom prst="rect">
            <a:avLst/>
          </a:prstGeom>
          <a:ln w="12700">
            <a:miter lim="400000"/>
          </a:ln>
          <a:extLst>
            <a:ext uri="{C572A759-6A51-4108-AA02-DFA0A04FC94B}">
              <ma14:wrappingTextBoxFlag xmlns="" xmlns:ma14="http://schemas.microsoft.com/office/mac/drawingml/2011/main" val="1"/>
            </a:ext>
          </a:extLst>
        </p:spPr>
        <p:txBody>
          <a:bodyPr wrap="square" lIns="60959" tIns="60959" rIns="60959" bIns="60959">
            <a:spAutoFit/>
          </a:bodyPr>
          <a:lstStyle/>
          <a:p>
            <a:pPr algn="r">
              <a:lnSpc>
                <a:spcPct val="130000"/>
              </a:lnSpc>
              <a:spcBef>
                <a:spcPts val="1600"/>
              </a:spcBef>
              <a:defRPr sz="1800">
                <a:solidFill>
                  <a:srgbClr val="FFFFFF"/>
                </a:solidFill>
              </a:defRPr>
            </a:pPr>
            <a:r>
              <a:rPr lang="nl-NL" sz="2800" i="1" dirty="0"/>
              <a:t>Versie</a:t>
            </a:r>
            <a:r>
              <a:rPr lang="nl-NL" sz="2800" dirty="0"/>
              <a:t>: 3 oktober 2019</a:t>
            </a:r>
            <a:br>
              <a:rPr lang="nl-NL" sz="2800" dirty="0"/>
            </a:br>
            <a:endParaRPr lang="nl-NL" sz="2800" dirty="0"/>
          </a:p>
          <a:p>
            <a:pPr algn="r">
              <a:lnSpc>
                <a:spcPct val="130000"/>
              </a:lnSpc>
              <a:spcBef>
                <a:spcPts val="1600"/>
              </a:spcBef>
              <a:defRPr sz="1800">
                <a:solidFill>
                  <a:srgbClr val="FFFFFF"/>
                </a:solidFill>
              </a:defRPr>
            </a:pPr>
            <a:endParaRPr lang="nl-NL" sz="2800" dirty="0"/>
          </a:p>
          <a:p>
            <a:pPr algn="r">
              <a:lnSpc>
                <a:spcPct val="130000"/>
              </a:lnSpc>
              <a:spcBef>
                <a:spcPts val="1600"/>
              </a:spcBef>
              <a:defRPr sz="1800">
                <a:solidFill>
                  <a:srgbClr val="FFFFFF"/>
                </a:solidFill>
              </a:defRPr>
            </a:pPr>
            <a:r>
              <a:rPr lang="nl-NL" sz="2800" dirty="0"/>
              <a:t>met medewerking van :</a:t>
            </a:r>
          </a:p>
          <a:p>
            <a:pPr algn="r">
              <a:lnSpc>
                <a:spcPct val="130000"/>
              </a:lnSpc>
              <a:spcBef>
                <a:spcPts val="1600"/>
              </a:spcBef>
              <a:defRPr sz="1800">
                <a:solidFill>
                  <a:srgbClr val="FFFFFF"/>
                </a:solidFill>
              </a:defRPr>
            </a:pPr>
            <a:r>
              <a:rPr lang="nl-NL" sz="2800" dirty="0"/>
              <a:t>Bertjan Kaan</a:t>
            </a:r>
          </a:p>
          <a:p>
            <a:pPr algn="r">
              <a:lnSpc>
                <a:spcPct val="130000"/>
              </a:lnSpc>
              <a:spcBef>
                <a:spcPts val="1600"/>
              </a:spcBef>
              <a:defRPr sz="1800">
                <a:solidFill>
                  <a:srgbClr val="FFFFFF"/>
                </a:solidFill>
              </a:defRPr>
            </a:pPr>
            <a:r>
              <a:rPr lang="nl-NL" sz="2800" dirty="0"/>
              <a:t>Paul de Frankrijker </a:t>
            </a:r>
            <a:endParaRPr sz="2800" dirty="0"/>
          </a:p>
        </p:txBody>
      </p:sp>
      <p:sp>
        <p:nvSpPr>
          <p:cNvPr id="8" name="TextBox 3"/>
          <p:cNvSpPr/>
          <p:nvPr/>
        </p:nvSpPr>
        <p:spPr>
          <a:xfrm>
            <a:off x="3002093" y="232790"/>
            <a:ext cx="9221837" cy="1600436"/>
          </a:xfrm>
          <a:prstGeom prst="rect">
            <a:avLst/>
          </a:prstGeom>
          <a:ln w="12700">
            <a:miter lim="400000"/>
          </a:ln>
          <a:extLst>
            <a:ext uri="{C572A759-6A51-4108-AA02-DFA0A04FC94B}">
              <ma14:wrappingTextBoxFlag xmlns="" xmlns:ma14="http://schemas.microsoft.com/office/mac/drawingml/2011/main" val="1"/>
            </a:ext>
          </a:extLst>
        </p:spPr>
        <p:txBody>
          <a:bodyPr wrap="square" lIns="60959" tIns="60959" rIns="60959" bIns="60959">
            <a:spAutoFit/>
          </a:bodyPr>
          <a:lstStyle/>
          <a:p>
            <a:pPr>
              <a:spcBef>
                <a:spcPts val="1600"/>
              </a:spcBef>
              <a:defRPr sz="9600">
                <a:solidFill>
                  <a:srgbClr val="FFFFFF"/>
                </a:solidFill>
                <a:latin typeface="Montserrat Extra Bold"/>
                <a:ea typeface="Montserrat Extra Bold"/>
                <a:cs typeface="Montserrat Extra Bold"/>
                <a:sym typeface="Montserrat Extra Bold"/>
              </a:defRPr>
            </a:pPr>
            <a:r>
              <a:rPr lang="nl-NL" dirty="0"/>
              <a:t>Bijlage XVI </a:t>
            </a:r>
            <a:endParaRPr dirty="0">
              <a:latin typeface="+mn-lt"/>
              <a:ea typeface="+mn-ea"/>
              <a:cs typeface="+mn-cs"/>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25BAE3C-75C2-4427-84D7-7B7CDC5FB23A}"/>
              </a:ext>
            </a:extLst>
          </p:cNvPr>
          <p:cNvSpPr txBox="1"/>
          <p:nvPr/>
        </p:nvSpPr>
        <p:spPr>
          <a:xfrm>
            <a:off x="3192905" y="2953062"/>
            <a:ext cx="17118767" cy="8987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Even voorstellen :</a:t>
            </a:r>
          </a:p>
          <a:p>
            <a:pPr marL="0" marR="0" indent="0" algn="l" defTabSz="1828800" rtl="0" fontAlgn="auto" latinLnBrk="0" hangingPunct="0">
              <a:lnSpc>
                <a:spcPct val="100000"/>
              </a:lnSpc>
              <a:spcBef>
                <a:spcPts val="0"/>
              </a:spcBef>
              <a:spcAft>
                <a:spcPts val="0"/>
              </a:spcAft>
              <a:buClrTx/>
              <a:buSzTx/>
              <a:buFontTx/>
              <a:buNone/>
              <a:tabLst/>
            </a:pPr>
            <a:endParaRPr lang="nl-NL" dirty="0"/>
          </a:p>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Bertjan Kaan </a:t>
            </a:r>
          </a:p>
          <a:p>
            <a:pPr marL="0" marR="0" indent="0" algn="l" defTabSz="1828800" rtl="0" fontAlgn="auto" latinLnBrk="0" hangingPunct="0">
              <a:lnSpc>
                <a:spcPct val="100000"/>
              </a:lnSpc>
              <a:spcBef>
                <a:spcPts val="0"/>
              </a:spcBef>
              <a:spcAft>
                <a:spcPts val="0"/>
              </a:spcAft>
              <a:buClrTx/>
              <a:buSzTx/>
              <a:buFontTx/>
              <a:buNone/>
              <a:tabLst/>
            </a:pPr>
            <a:r>
              <a:rPr lang="nl-NL" dirty="0"/>
              <a:t>Business analist waterschappen </a:t>
            </a:r>
          </a:p>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Programma omgevingswet </a:t>
            </a:r>
          </a:p>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a:endParaRPr>
          </a:p>
          <a:p>
            <a:pPr marL="0" marR="0" indent="0" algn="l" defTabSz="1828800" rtl="0" fontAlgn="auto" latinLnBrk="0" hangingPunct="0">
              <a:lnSpc>
                <a:spcPct val="100000"/>
              </a:lnSpc>
              <a:spcBef>
                <a:spcPts val="0"/>
              </a:spcBef>
              <a:spcAft>
                <a:spcPts val="0"/>
              </a:spcAft>
              <a:buClrTx/>
              <a:buSzTx/>
              <a:buFontTx/>
              <a:buNone/>
              <a:tabLst/>
            </a:pPr>
            <a:r>
              <a:rPr lang="nl-NL" dirty="0"/>
              <a:t>E-mail : </a:t>
            </a:r>
            <a:r>
              <a:rPr lang="nl-NL" dirty="0">
                <a:hlinkClick r:id="rId2"/>
              </a:rPr>
              <a:t>BKaan@UvW.NL</a:t>
            </a:r>
            <a:endParaRPr lang="nl-NL" dirty="0"/>
          </a:p>
          <a:p>
            <a:pPr marL="0" marR="0" indent="0" algn="l" defTabSz="1828800" rtl="0" fontAlgn="auto" latinLnBrk="0" hangingPunct="0">
              <a:lnSpc>
                <a:spcPct val="100000"/>
              </a:lnSpc>
              <a:spcBef>
                <a:spcPts val="0"/>
              </a:spcBef>
              <a:spcAft>
                <a:spcPts val="0"/>
              </a:spcAft>
              <a:buClrTx/>
              <a:buSzTx/>
              <a:buFontTx/>
              <a:buNone/>
              <a:tabLst/>
            </a:pPr>
            <a:r>
              <a:rPr lang="nl-NL" dirty="0"/>
              <a:t>Mobiel : 06 14421878</a:t>
            </a:r>
          </a:p>
          <a:p>
            <a:pPr marL="0" marR="0" indent="0" algn="l" defTabSz="1828800" rtl="0" fontAlgn="auto" latinLnBrk="0" hangingPunct="0">
              <a:lnSpc>
                <a:spcPct val="100000"/>
              </a:lnSpc>
              <a:spcBef>
                <a:spcPts val="0"/>
              </a:spcBef>
              <a:spcAft>
                <a:spcPts val="0"/>
              </a:spcAft>
              <a:buClrTx/>
              <a:buSzTx/>
              <a:buFontTx/>
              <a:buNone/>
              <a:tabLst/>
            </a:pPr>
            <a:endParaRPr lang="nl-NL" dirty="0"/>
          </a:p>
          <a:p>
            <a:pPr marL="0" marR="0" indent="0" algn="l" defTabSz="1828800" rtl="0" fontAlgn="auto" latinLnBrk="0" hangingPunct="0">
              <a:lnSpc>
                <a:spcPct val="100000"/>
              </a:lnSpc>
              <a:spcBef>
                <a:spcPts val="0"/>
              </a:spcBef>
              <a:spcAft>
                <a:spcPts val="0"/>
              </a:spcAft>
              <a:buClrTx/>
              <a:buSzTx/>
              <a:buFontTx/>
              <a:buNone/>
              <a:tabLst/>
            </a:pPr>
            <a:r>
              <a:rPr lang="nl-NL" dirty="0"/>
              <a:t>Paul de Frankrijker</a:t>
            </a:r>
          </a:p>
          <a:p>
            <a:pPr marL="0" marR="0" indent="0" algn="l" defTabSz="1828800" rtl="0" fontAlgn="auto" latinLnBrk="0" hangingPunct="0">
              <a:lnSpc>
                <a:spcPct val="100000"/>
              </a:lnSpc>
              <a:spcBef>
                <a:spcPts val="0"/>
              </a:spcBef>
              <a:spcAft>
                <a:spcPts val="0"/>
              </a:spcAft>
              <a:buClrTx/>
              <a:buSzTx/>
              <a:buFontTx/>
              <a:buNone/>
              <a:tabLst/>
            </a:pPr>
            <a:r>
              <a:rPr lang="nl-NL" dirty="0"/>
              <a:t>Verbindingsarchitect waterschappen </a:t>
            </a:r>
          </a:p>
          <a:p>
            <a:pPr marL="0" marR="0" indent="0" algn="l" defTabSz="1828800" rtl="0" fontAlgn="auto" latinLnBrk="0" hangingPunct="0">
              <a:lnSpc>
                <a:spcPct val="100000"/>
              </a:lnSpc>
              <a:spcBef>
                <a:spcPts val="0"/>
              </a:spcBef>
              <a:spcAft>
                <a:spcPts val="0"/>
              </a:spcAft>
              <a:buClrTx/>
              <a:buSzTx/>
              <a:buFontTx/>
              <a:buNone/>
              <a:tabLst/>
            </a:pPr>
            <a:r>
              <a:rPr lang="nl-NL" dirty="0"/>
              <a:t>Programma omgevingswet </a:t>
            </a:r>
          </a:p>
          <a:p>
            <a:pPr marL="0" marR="0" indent="0" algn="l" defTabSz="1828800" rtl="0" fontAlgn="auto" latinLnBrk="0" hangingPunct="0">
              <a:lnSpc>
                <a:spcPct val="100000"/>
              </a:lnSpc>
              <a:spcBef>
                <a:spcPts val="0"/>
              </a:spcBef>
              <a:spcAft>
                <a:spcPts val="0"/>
              </a:spcAft>
              <a:buClrTx/>
              <a:buSzTx/>
              <a:buFontTx/>
              <a:buNone/>
              <a:tabLst/>
            </a:pPr>
            <a:endParaRPr lang="nl-NL" dirty="0"/>
          </a:p>
          <a:p>
            <a:pPr marL="0" marR="0" indent="0" algn="l" defTabSz="1828800" rtl="0" fontAlgn="auto" latinLnBrk="0" hangingPunct="0">
              <a:lnSpc>
                <a:spcPct val="100000"/>
              </a:lnSpc>
              <a:spcBef>
                <a:spcPts val="0"/>
              </a:spcBef>
              <a:spcAft>
                <a:spcPts val="0"/>
              </a:spcAft>
              <a:buClrTx/>
              <a:buSzTx/>
              <a:buFontTx/>
              <a:buNone/>
              <a:tabLst/>
            </a:pPr>
            <a:r>
              <a:rPr lang="nl-NL" dirty="0"/>
              <a:t>E-mail : </a:t>
            </a:r>
            <a:r>
              <a:rPr lang="nl-NL" dirty="0">
                <a:hlinkClick r:id="rId3"/>
              </a:rPr>
              <a:t>PauldeDigitect@gmail.com</a:t>
            </a:r>
            <a:endParaRPr lang="nl-NL" dirty="0"/>
          </a:p>
          <a:p>
            <a:pPr marL="0" marR="0" indent="0" algn="l" defTabSz="1828800" rtl="0" fontAlgn="auto" latinLnBrk="0" hangingPunct="0">
              <a:lnSpc>
                <a:spcPct val="100000"/>
              </a:lnSpc>
              <a:spcBef>
                <a:spcPts val="0"/>
              </a:spcBef>
              <a:spcAft>
                <a:spcPts val="0"/>
              </a:spcAft>
              <a:buClrTx/>
              <a:buSzTx/>
              <a:buFontTx/>
              <a:buNone/>
              <a:tabLst/>
            </a:pPr>
            <a:r>
              <a:rPr lang="nl-NL" dirty="0"/>
              <a:t>Mobiel : 06 8269 5267</a:t>
            </a:r>
          </a:p>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2887090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2C659A5C-6629-4B9A-8758-2DA9EB579962}"/>
              </a:ext>
            </a:extLst>
          </p:cNvPr>
          <p:cNvCxnSpPr>
            <a:cxnSpLocks/>
          </p:cNvCxnSpPr>
          <p:nvPr/>
        </p:nvCxnSpPr>
        <p:spPr>
          <a:xfrm flipV="1">
            <a:off x="11369040" y="1706880"/>
            <a:ext cx="0" cy="11430000"/>
          </a:xfrm>
          <a:prstGeom prst="line">
            <a:avLst/>
          </a:prstGeom>
          <a:noFill/>
          <a:ln w="28575" cap="flat">
            <a:solidFill>
              <a:schemeClr val="accent1"/>
            </a:solidFill>
            <a:prstDash val="lgDash"/>
            <a:miter lim="800000"/>
          </a:ln>
          <a:effectLst/>
          <a:sp3d/>
        </p:spPr>
        <p:style>
          <a:lnRef idx="0">
            <a:scrgbClr r="0" g="0" b="0"/>
          </a:lnRef>
          <a:fillRef idx="0">
            <a:scrgbClr r="0" g="0" b="0"/>
          </a:fillRef>
          <a:effectRef idx="0">
            <a:scrgbClr r="0" g="0" b="0"/>
          </a:effectRef>
          <a:fontRef idx="none"/>
        </p:style>
      </p:cxnSp>
      <p:cxnSp>
        <p:nvCxnSpPr>
          <p:cNvPr id="6" name="Rechte verbindingslijn 5">
            <a:extLst>
              <a:ext uri="{FF2B5EF4-FFF2-40B4-BE49-F238E27FC236}">
                <a16:creationId xmlns:a16="http://schemas.microsoft.com/office/drawing/2014/main" id="{3A693BE7-D92D-4AE6-B31B-072C5FF2995E}"/>
              </a:ext>
            </a:extLst>
          </p:cNvPr>
          <p:cNvCxnSpPr>
            <a:cxnSpLocks/>
          </p:cNvCxnSpPr>
          <p:nvPr/>
        </p:nvCxnSpPr>
        <p:spPr>
          <a:xfrm flipH="1">
            <a:off x="4770120" y="7467600"/>
            <a:ext cx="13197840" cy="0"/>
          </a:xfrm>
          <a:prstGeom prst="line">
            <a:avLst/>
          </a:prstGeom>
          <a:noFill/>
          <a:ln w="28575" cap="flat">
            <a:solidFill>
              <a:schemeClr val="accent1"/>
            </a:solidFill>
            <a:prstDash val="lgDash"/>
            <a:miter lim="800000"/>
          </a:ln>
          <a:effectLst/>
          <a:sp3d/>
        </p:spPr>
        <p:style>
          <a:lnRef idx="0">
            <a:scrgbClr r="0" g="0" b="0"/>
          </a:lnRef>
          <a:fillRef idx="0">
            <a:scrgbClr r="0" g="0" b="0"/>
          </a:fillRef>
          <a:effectRef idx="0">
            <a:scrgbClr r="0" g="0" b="0"/>
          </a:effectRef>
          <a:fontRef idx="none"/>
        </p:style>
      </p:cxnSp>
      <p:sp>
        <p:nvSpPr>
          <p:cNvPr id="8" name="Tekstvak 7">
            <a:extLst>
              <a:ext uri="{FF2B5EF4-FFF2-40B4-BE49-F238E27FC236}">
                <a16:creationId xmlns:a16="http://schemas.microsoft.com/office/drawing/2014/main" id="{9F03BB2E-3230-4E7E-925D-BECE10C8185B}"/>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3" name="Tekstvak 12">
            <a:extLst>
              <a:ext uri="{FF2B5EF4-FFF2-40B4-BE49-F238E27FC236}">
                <a16:creationId xmlns:a16="http://schemas.microsoft.com/office/drawing/2014/main" id="{B3ABECEA-F3D9-4B68-9F81-908FA5189896}"/>
              </a:ext>
            </a:extLst>
          </p:cNvPr>
          <p:cNvSpPr txBox="1"/>
          <p:nvPr/>
        </p:nvSpPr>
        <p:spPr>
          <a:xfrm rot="2097114">
            <a:off x="21261524" y="2240446"/>
            <a:ext cx="335280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dienstverlening</a:t>
            </a:r>
          </a:p>
        </p:txBody>
      </p:sp>
      <p:sp>
        <p:nvSpPr>
          <p:cNvPr id="15" name="Tekstvak 14">
            <a:extLst>
              <a:ext uri="{FF2B5EF4-FFF2-40B4-BE49-F238E27FC236}">
                <a16:creationId xmlns:a16="http://schemas.microsoft.com/office/drawing/2014/main" id="{C51F3F1A-7806-47A4-BD15-FBD1F61E9835}"/>
              </a:ext>
            </a:extLst>
          </p:cNvPr>
          <p:cNvSpPr txBox="1"/>
          <p:nvPr/>
        </p:nvSpPr>
        <p:spPr>
          <a:xfrm rot="19667835">
            <a:off x="20260456" y="11975366"/>
            <a:ext cx="4389111"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vergunningverlening</a:t>
            </a:r>
          </a:p>
        </p:txBody>
      </p:sp>
      <p:sp>
        <p:nvSpPr>
          <p:cNvPr id="9" name="Tekstvak 8">
            <a:extLst>
              <a:ext uri="{FF2B5EF4-FFF2-40B4-BE49-F238E27FC236}">
                <a16:creationId xmlns:a16="http://schemas.microsoft.com/office/drawing/2014/main" id="{F5AFF7FA-B1A8-45A1-9B63-DB86C776C47A}"/>
              </a:ext>
            </a:extLst>
          </p:cNvPr>
          <p:cNvSpPr txBox="1"/>
          <p:nvPr/>
        </p:nvSpPr>
        <p:spPr>
          <a:xfrm rot="1977198">
            <a:off x="282349" y="11562361"/>
            <a:ext cx="2268962"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nl-NL" dirty="0"/>
              <a:t>leveren van </a:t>
            </a:r>
            <a:r>
              <a:rPr kumimoji="0" lang="nl-NL" sz="3600" b="0" i="0" u="none" strike="noStrike" cap="none" spc="0" normalizeH="0" baseline="0" dirty="0">
                <a:ln>
                  <a:noFill/>
                </a:ln>
                <a:solidFill>
                  <a:srgbClr val="000000"/>
                </a:solidFill>
                <a:effectLst/>
                <a:uFillTx/>
                <a:latin typeface="+mn-lt"/>
                <a:ea typeface="+mn-ea"/>
                <a:cs typeface="+mn-cs"/>
                <a:sym typeface="Helvetica"/>
              </a:rPr>
              <a:t>informatie</a:t>
            </a:r>
          </a:p>
        </p:txBody>
      </p:sp>
    </p:spTree>
    <p:extLst>
      <p:ext uri="{BB962C8B-B14F-4D97-AF65-F5344CB8AC3E}">
        <p14:creationId xmlns:p14="http://schemas.microsoft.com/office/powerpoint/2010/main" val="16799713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2C659A5C-6629-4B9A-8758-2DA9EB579962}"/>
              </a:ext>
            </a:extLst>
          </p:cNvPr>
          <p:cNvCxnSpPr>
            <a:cxnSpLocks/>
          </p:cNvCxnSpPr>
          <p:nvPr/>
        </p:nvCxnSpPr>
        <p:spPr>
          <a:xfrm flipV="1">
            <a:off x="11369040" y="1706880"/>
            <a:ext cx="0" cy="11430000"/>
          </a:xfrm>
          <a:prstGeom prst="line">
            <a:avLst/>
          </a:prstGeom>
          <a:noFill/>
          <a:ln w="28575" cap="flat">
            <a:solidFill>
              <a:schemeClr val="accent1"/>
            </a:solidFill>
            <a:prstDash val="lgDash"/>
            <a:miter lim="800000"/>
          </a:ln>
          <a:effectLst/>
          <a:sp3d/>
        </p:spPr>
        <p:style>
          <a:lnRef idx="0">
            <a:scrgbClr r="0" g="0" b="0"/>
          </a:lnRef>
          <a:fillRef idx="0">
            <a:scrgbClr r="0" g="0" b="0"/>
          </a:fillRef>
          <a:effectRef idx="0">
            <a:scrgbClr r="0" g="0" b="0"/>
          </a:effectRef>
          <a:fontRef idx="none"/>
        </p:style>
      </p:cxnSp>
      <p:cxnSp>
        <p:nvCxnSpPr>
          <p:cNvPr id="6" name="Rechte verbindingslijn 5">
            <a:extLst>
              <a:ext uri="{FF2B5EF4-FFF2-40B4-BE49-F238E27FC236}">
                <a16:creationId xmlns:a16="http://schemas.microsoft.com/office/drawing/2014/main" id="{3A693BE7-D92D-4AE6-B31B-072C5FF2995E}"/>
              </a:ext>
            </a:extLst>
          </p:cNvPr>
          <p:cNvCxnSpPr>
            <a:cxnSpLocks/>
          </p:cNvCxnSpPr>
          <p:nvPr/>
        </p:nvCxnSpPr>
        <p:spPr>
          <a:xfrm flipH="1">
            <a:off x="4770120" y="7467600"/>
            <a:ext cx="13197840" cy="0"/>
          </a:xfrm>
          <a:prstGeom prst="line">
            <a:avLst/>
          </a:prstGeom>
          <a:noFill/>
          <a:ln w="28575" cap="flat">
            <a:solidFill>
              <a:schemeClr val="accent1"/>
            </a:solidFill>
            <a:prstDash val="lgDash"/>
            <a:miter lim="800000"/>
          </a:ln>
          <a:effectLst/>
          <a:sp3d/>
        </p:spPr>
        <p:style>
          <a:lnRef idx="0">
            <a:scrgbClr r="0" g="0" b="0"/>
          </a:lnRef>
          <a:fillRef idx="0">
            <a:scrgbClr r="0" g="0" b="0"/>
          </a:fillRef>
          <a:effectRef idx="0">
            <a:scrgbClr r="0" g="0" b="0"/>
          </a:effectRef>
          <a:fontRef idx="none"/>
        </p:style>
      </p:cxnSp>
      <p:sp>
        <p:nvSpPr>
          <p:cNvPr id="13" name="Cilinder 12">
            <a:extLst>
              <a:ext uri="{FF2B5EF4-FFF2-40B4-BE49-F238E27FC236}">
                <a16:creationId xmlns:a16="http://schemas.microsoft.com/office/drawing/2014/main" id="{0F6BFE4C-005E-4A41-A6C7-15CA2DA35DF2}"/>
              </a:ext>
            </a:extLst>
          </p:cNvPr>
          <p:cNvSpPr/>
          <p:nvPr/>
        </p:nvSpPr>
        <p:spPr>
          <a:xfrm>
            <a:off x="9906003" y="7137083"/>
            <a:ext cx="2926073" cy="782952"/>
          </a:xfrm>
          <a:prstGeom prst="can">
            <a:avLst/>
          </a:prstGeom>
          <a:solidFill>
            <a:srgbClr val="00B0F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400" dirty="0"/>
              <a:t>Data als brandstof</a:t>
            </a:r>
            <a:endParaRPr kumimoji="0" lang="nl-NL" sz="2400" b="0" i="0" u="none" strike="noStrike" cap="none" spc="0" normalizeH="0" baseline="0" dirty="0">
              <a:ln>
                <a:noFill/>
              </a:ln>
              <a:solidFill>
                <a:srgbClr val="000000"/>
              </a:solidFill>
              <a:effectLst/>
              <a:uFillTx/>
              <a:latin typeface="+mn-lt"/>
              <a:ea typeface="+mn-ea"/>
              <a:cs typeface="+mn-cs"/>
              <a:sym typeface="Helvetica"/>
            </a:endParaRPr>
          </a:p>
        </p:txBody>
      </p:sp>
      <p:sp>
        <p:nvSpPr>
          <p:cNvPr id="14" name="Tekstvak 13">
            <a:extLst>
              <a:ext uri="{FF2B5EF4-FFF2-40B4-BE49-F238E27FC236}">
                <a16:creationId xmlns:a16="http://schemas.microsoft.com/office/drawing/2014/main" id="{8177A7C3-D21C-43F0-8E39-BC10C21AD00D}"/>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5" name="Tekstvak 14">
            <a:extLst>
              <a:ext uri="{FF2B5EF4-FFF2-40B4-BE49-F238E27FC236}">
                <a16:creationId xmlns:a16="http://schemas.microsoft.com/office/drawing/2014/main" id="{8CED4E9B-CF8B-4CA9-88EC-A31CC11F4CAF}"/>
              </a:ext>
            </a:extLst>
          </p:cNvPr>
          <p:cNvSpPr txBox="1"/>
          <p:nvPr/>
        </p:nvSpPr>
        <p:spPr>
          <a:xfrm rot="2097114">
            <a:off x="21261524" y="2240446"/>
            <a:ext cx="335280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dienstverlening</a:t>
            </a:r>
          </a:p>
        </p:txBody>
      </p:sp>
      <p:sp>
        <p:nvSpPr>
          <p:cNvPr id="17" name="Tekstvak 16">
            <a:extLst>
              <a:ext uri="{FF2B5EF4-FFF2-40B4-BE49-F238E27FC236}">
                <a16:creationId xmlns:a16="http://schemas.microsoft.com/office/drawing/2014/main" id="{DB82DC20-A3E9-4B61-BB8C-485ADE417080}"/>
              </a:ext>
            </a:extLst>
          </p:cNvPr>
          <p:cNvSpPr txBox="1"/>
          <p:nvPr/>
        </p:nvSpPr>
        <p:spPr>
          <a:xfrm rot="19667835">
            <a:off x="20260456" y="11975366"/>
            <a:ext cx="4389111"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vergunningverlening</a:t>
            </a:r>
          </a:p>
        </p:txBody>
      </p:sp>
      <p:sp>
        <p:nvSpPr>
          <p:cNvPr id="9" name="Tekstvak 8">
            <a:extLst>
              <a:ext uri="{FF2B5EF4-FFF2-40B4-BE49-F238E27FC236}">
                <a16:creationId xmlns:a16="http://schemas.microsoft.com/office/drawing/2014/main" id="{5BA52C9E-AE8C-4CD4-9B92-B851E9858534}"/>
              </a:ext>
            </a:extLst>
          </p:cNvPr>
          <p:cNvSpPr txBox="1"/>
          <p:nvPr/>
        </p:nvSpPr>
        <p:spPr>
          <a:xfrm rot="1977198">
            <a:off x="282349" y="11562361"/>
            <a:ext cx="2268962"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nl-NL" dirty="0"/>
              <a:t>leveren van </a:t>
            </a:r>
            <a:r>
              <a:rPr kumimoji="0" lang="nl-NL" sz="3600" b="0" i="0" u="none" strike="noStrike" cap="none" spc="0" normalizeH="0" baseline="0" dirty="0">
                <a:ln>
                  <a:noFill/>
                </a:ln>
                <a:solidFill>
                  <a:srgbClr val="000000"/>
                </a:solidFill>
                <a:effectLst/>
                <a:uFillTx/>
                <a:latin typeface="+mn-lt"/>
                <a:ea typeface="+mn-ea"/>
                <a:cs typeface="+mn-cs"/>
                <a:sym typeface="Helvetica"/>
              </a:rPr>
              <a:t>informatie</a:t>
            </a:r>
          </a:p>
        </p:txBody>
      </p:sp>
    </p:spTree>
    <p:extLst>
      <p:ext uri="{BB962C8B-B14F-4D97-AF65-F5344CB8AC3E}">
        <p14:creationId xmlns:p14="http://schemas.microsoft.com/office/powerpoint/2010/main" val="2084606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2C659A5C-6629-4B9A-8758-2DA9EB579962}"/>
              </a:ext>
            </a:extLst>
          </p:cNvPr>
          <p:cNvCxnSpPr>
            <a:cxnSpLocks/>
          </p:cNvCxnSpPr>
          <p:nvPr/>
        </p:nvCxnSpPr>
        <p:spPr>
          <a:xfrm flipV="1">
            <a:off x="11369040" y="1706880"/>
            <a:ext cx="0" cy="1143000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Rechte verbindingslijn 5">
            <a:extLst>
              <a:ext uri="{FF2B5EF4-FFF2-40B4-BE49-F238E27FC236}">
                <a16:creationId xmlns:a16="http://schemas.microsoft.com/office/drawing/2014/main" id="{3A693BE7-D92D-4AE6-B31B-072C5FF2995E}"/>
              </a:ext>
            </a:extLst>
          </p:cNvPr>
          <p:cNvCxnSpPr>
            <a:cxnSpLocks/>
          </p:cNvCxnSpPr>
          <p:nvPr/>
        </p:nvCxnSpPr>
        <p:spPr>
          <a:xfrm flipH="1">
            <a:off x="4770120" y="7467600"/>
            <a:ext cx="1319784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kstvak 8">
            <a:extLst>
              <a:ext uri="{FF2B5EF4-FFF2-40B4-BE49-F238E27FC236}">
                <a16:creationId xmlns:a16="http://schemas.microsoft.com/office/drawing/2014/main" id="{B69E3189-D4F2-4A97-8379-DD9ECB601EF4}"/>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0" name="Tekstvak 9">
            <a:extLst>
              <a:ext uri="{FF2B5EF4-FFF2-40B4-BE49-F238E27FC236}">
                <a16:creationId xmlns:a16="http://schemas.microsoft.com/office/drawing/2014/main" id="{9C1099FE-7F08-4729-8117-5AEAFD88FD7D}"/>
              </a:ext>
            </a:extLst>
          </p:cNvPr>
          <p:cNvSpPr txBox="1"/>
          <p:nvPr/>
        </p:nvSpPr>
        <p:spPr>
          <a:xfrm rot="2097114">
            <a:off x="21261524" y="2240446"/>
            <a:ext cx="335280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dienstverlening</a:t>
            </a:r>
          </a:p>
        </p:txBody>
      </p:sp>
      <p:sp>
        <p:nvSpPr>
          <p:cNvPr id="12" name="Tekstvak 11">
            <a:extLst>
              <a:ext uri="{FF2B5EF4-FFF2-40B4-BE49-F238E27FC236}">
                <a16:creationId xmlns:a16="http://schemas.microsoft.com/office/drawing/2014/main" id="{E9686C75-5CEB-4248-8EB9-DEC29AE2ECEB}"/>
              </a:ext>
            </a:extLst>
          </p:cNvPr>
          <p:cNvSpPr txBox="1"/>
          <p:nvPr/>
        </p:nvSpPr>
        <p:spPr>
          <a:xfrm rot="19667835">
            <a:off x="20260456" y="11975366"/>
            <a:ext cx="4389111"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vergunningverlening</a:t>
            </a:r>
          </a:p>
        </p:txBody>
      </p:sp>
      <p:sp>
        <p:nvSpPr>
          <p:cNvPr id="2" name="Cilinder 1">
            <a:extLst>
              <a:ext uri="{FF2B5EF4-FFF2-40B4-BE49-F238E27FC236}">
                <a16:creationId xmlns:a16="http://schemas.microsoft.com/office/drawing/2014/main" id="{533367A5-EFBB-429A-A19F-6C3083BA49EC}"/>
              </a:ext>
            </a:extLst>
          </p:cNvPr>
          <p:cNvSpPr/>
          <p:nvPr/>
        </p:nvSpPr>
        <p:spPr>
          <a:xfrm>
            <a:off x="9906003" y="7137083"/>
            <a:ext cx="2926073" cy="782952"/>
          </a:xfrm>
          <a:prstGeom prst="can">
            <a:avLst/>
          </a:prstGeom>
          <a:solidFill>
            <a:schemeClr val="tx2">
              <a:lumMod val="40000"/>
              <a:lumOff val="60000"/>
            </a:schemeClr>
          </a:solidFill>
          <a:ln w="12700" cap="flat">
            <a:solidFill>
              <a:schemeClr val="tx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400" dirty="0">
                <a:solidFill>
                  <a:schemeClr val="accent5">
                    <a:lumMod val="75000"/>
                  </a:schemeClr>
                </a:solidFill>
              </a:rPr>
              <a:t>Data als brandstof</a:t>
            </a:r>
            <a:endParaRPr kumimoji="0" lang="nl-NL" sz="2400" b="0" i="0" u="none" strike="noStrike" cap="none" spc="0" normalizeH="0" baseline="0" dirty="0">
              <a:ln>
                <a:noFill/>
              </a:ln>
              <a:solidFill>
                <a:schemeClr val="accent5">
                  <a:lumMod val="75000"/>
                </a:schemeClr>
              </a:solidFill>
              <a:effectLst/>
              <a:uFillTx/>
              <a:sym typeface="Helvetica"/>
            </a:endParaRPr>
          </a:p>
        </p:txBody>
      </p:sp>
      <p:sp>
        <p:nvSpPr>
          <p:cNvPr id="93" name="Tekstvak 92">
            <a:extLst>
              <a:ext uri="{FF2B5EF4-FFF2-40B4-BE49-F238E27FC236}">
                <a16:creationId xmlns:a16="http://schemas.microsoft.com/office/drawing/2014/main" id="{87AF317A-228C-49D1-A9F4-4E0A86522EC9}"/>
              </a:ext>
            </a:extLst>
          </p:cNvPr>
          <p:cNvSpPr txBox="1"/>
          <p:nvPr/>
        </p:nvSpPr>
        <p:spPr>
          <a:xfrm>
            <a:off x="11495650" y="13200531"/>
            <a:ext cx="8277866"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 RBO = Regelbeheerobject</a:t>
            </a:r>
          </a:p>
        </p:txBody>
      </p:sp>
      <p:sp>
        <p:nvSpPr>
          <p:cNvPr id="44" name="Tekstvak 43">
            <a:extLst>
              <a:ext uri="{FF2B5EF4-FFF2-40B4-BE49-F238E27FC236}">
                <a16:creationId xmlns:a16="http://schemas.microsoft.com/office/drawing/2014/main" id="{E73CAA64-9EF2-4ED2-A3E3-F2622BA5C253}"/>
              </a:ext>
            </a:extLst>
          </p:cNvPr>
          <p:cNvSpPr txBox="1"/>
          <p:nvPr/>
        </p:nvSpPr>
        <p:spPr>
          <a:xfrm rot="1977198">
            <a:off x="282349" y="11562361"/>
            <a:ext cx="2268962"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nl-NL" dirty="0"/>
              <a:t>leveren van </a:t>
            </a:r>
            <a:r>
              <a:rPr kumimoji="0" lang="nl-NL" sz="3600" b="0" i="0" u="none" strike="noStrike" cap="none" spc="0" normalizeH="0" baseline="0" dirty="0">
                <a:ln>
                  <a:noFill/>
                </a:ln>
                <a:solidFill>
                  <a:srgbClr val="000000"/>
                </a:solidFill>
                <a:effectLst/>
                <a:uFillTx/>
                <a:latin typeface="+mn-lt"/>
                <a:ea typeface="+mn-ea"/>
                <a:cs typeface="+mn-cs"/>
                <a:sym typeface="Helvetica"/>
              </a:rPr>
              <a:t>informatie</a:t>
            </a:r>
          </a:p>
        </p:txBody>
      </p:sp>
      <p:sp>
        <p:nvSpPr>
          <p:cNvPr id="54" name="Tekstvak 53">
            <a:extLst>
              <a:ext uri="{FF2B5EF4-FFF2-40B4-BE49-F238E27FC236}">
                <a16:creationId xmlns:a16="http://schemas.microsoft.com/office/drawing/2014/main" id="{7C0F4773-185C-4C49-AC77-C0D156859DF5}"/>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56" name="Tekstvak 55">
            <a:extLst>
              <a:ext uri="{FF2B5EF4-FFF2-40B4-BE49-F238E27FC236}">
                <a16:creationId xmlns:a16="http://schemas.microsoft.com/office/drawing/2014/main" id="{DFD0A5E7-85DA-4B84-BC7C-3321620A5B67}"/>
              </a:ext>
            </a:extLst>
          </p:cNvPr>
          <p:cNvSpPr txBox="1"/>
          <p:nvPr/>
        </p:nvSpPr>
        <p:spPr>
          <a:xfrm>
            <a:off x="4175397" y="5795902"/>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Authentieke bron</a:t>
            </a:r>
          </a:p>
        </p:txBody>
      </p:sp>
      <p:sp>
        <p:nvSpPr>
          <p:cNvPr id="59" name="Rechthoek: afgeronde hoeken 58">
            <a:extLst>
              <a:ext uri="{FF2B5EF4-FFF2-40B4-BE49-F238E27FC236}">
                <a16:creationId xmlns:a16="http://schemas.microsoft.com/office/drawing/2014/main" id="{BD62E6F6-0D39-4C2B-A102-F860ABFF979A}"/>
              </a:ext>
            </a:extLst>
          </p:cNvPr>
          <p:cNvSpPr/>
          <p:nvPr/>
        </p:nvSpPr>
        <p:spPr>
          <a:xfrm>
            <a:off x="2320450" y="1614859"/>
            <a:ext cx="2819421" cy="177069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 Wb-programma</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WS-verordening</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Projectbesluit</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a:t>
            </a:r>
            <a:r>
              <a:rPr kumimoji="0" lang="nl-NL" sz="2400" b="0" i="0" u="none" strike="noStrike" cap="none" spc="0" normalizeH="0" baseline="0" dirty="0">
                <a:ln>
                  <a:noFill/>
                </a:ln>
                <a:solidFill>
                  <a:schemeClr val="bg1">
                    <a:lumMod val="75000"/>
                  </a:schemeClr>
                </a:solidFill>
                <a:effectLst/>
                <a:uFillTx/>
                <a:latin typeface="+mn-lt"/>
                <a:ea typeface="+mn-ea"/>
                <a:cs typeface="+mn-cs"/>
                <a:sym typeface="Helvetica"/>
              </a:rPr>
              <a:t>(Peilbesluit)</a:t>
            </a:r>
          </a:p>
        </p:txBody>
      </p:sp>
      <p:sp>
        <p:nvSpPr>
          <p:cNvPr id="60" name="Stroomdiagram: Verbindingslijn 59">
            <a:extLst>
              <a:ext uri="{FF2B5EF4-FFF2-40B4-BE49-F238E27FC236}">
                <a16:creationId xmlns:a16="http://schemas.microsoft.com/office/drawing/2014/main" id="{7891171C-3A7C-4090-BBF5-BF4EAC1F0213}"/>
              </a:ext>
            </a:extLst>
          </p:cNvPr>
          <p:cNvSpPr/>
          <p:nvPr/>
        </p:nvSpPr>
        <p:spPr>
          <a:xfrm>
            <a:off x="6816015" y="3168760"/>
            <a:ext cx="2118360" cy="1384932"/>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STOP TPOD</a:t>
            </a:r>
          </a:p>
        </p:txBody>
      </p:sp>
      <p:sp>
        <p:nvSpPr>
          <p:cNvPr id="61" name="Rechthoek: afgeronde hoeken 60">
            <a:extLst>
              <a:ext uri="{FF2B5EF4-FFF2-40B4-BE49-F238E27FC236}">
                <a16:creationId xmlns:a16="http://schemas.microsoft.com/office/drawing/2014/main" id="{D14A8D50-A425-408C-94AE-D599B9DA8CF8}"/>
              </a:ext>
            </a:extLst>
          </p:cNvPr>
          <p:cNvSpPr/>
          <p:nvPr/>
        </p:nvSpPr>
        <p:spPr>
          <a:xfrm>
            <a:off x="9696102" y="4988595"/>
            <a:ext cx="3135974" cy="190690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r>
              <a:rPr lang="nl-NL" sz="2400" dirty="0"/>
              <a:t>OZON (O3)</a:t>
            </a:r>
          </a:p>
          <a:p>
            <a:r>
              <a:rPr lang="nl-NL" sz="2000" dirty="0"/>
              <a:t>Rijk</a:t>
            </a:r>
            <a:br>
              <a:rPr lang="nl-NL" sz="2000" dirty="0"/>
            </a:br>
            <a:r>
              <a:rPr lang="nl-NL" sz="2000" dirty="0"/>
              <a:t>Provincie</a:t>
            </a:r>
            <a:br>
              <a:rPr lang="nl-NL" sz="2400" dirty="0"/>
            </a:br>
            <a:r>
              <a:rPr lang="nl-NL" sz="2000" dirty="0"/>
              <a:t>Gemeenten</a:t>
            </a:r>
            <a:br>
              <a:rPr lang="nl-NL" sz="2400" dirty="0"/>
            </a:br>
            <a:r>
              <a:rPr lang="nl-NL" sz="2000" dirty="0"/>
              <a:t>Waterschappen</a:t>
            </a:r>
            <a:endParaRPr kumimoji="0" lang="nl-NL" sz="2000" b="0" i="0" u="none" strike="noStrike" cap="none" spc="0" normalizeH="0" baseline="0" dirty="0">
              <a:ln>
                <a:noFill/>
              </a:ln>
              <a:solidFill>
                <a:srgbClr val="000000"/>
              </a:solidFill>
              <a:effectLst/>
              <a:uFillTx/>
              <a:latin typeface="+mn-lt"/>
              <a:ea typeface="+mn-ea"/>
              <a:cs typeface="+mn-cs"/>
              <a:sym typeface="Helvetica"/>
            </a:endParaRPr>
          </a:p>
        </p:txBody>
      </p:sp>
      <p:sp>
        <p:nvSpPr>
          <p:cNvPr id="63" name="Cilinder 62">
            <a:extLst>
              <a:ext uri="{FF2B5EF4-FFF2-40B4-BE49-F238E27FC236}">
                <a16:creationId xmlns:a16="http://schemas.microsoft.com/office/drawing/2014/main" id="{CD49B68B-3737-44F7-B44C-C18C56CA9B7B}"/>
              </a:ext>
            </a:extLst>
          </p:cNvPr>
          <p:cNvSpPr/>
          <p:nvPr/>
        </p:nvSpPr>
        <p:spPr>
          <a:xfrm>
            <a:off x="6287040" y="5790626"/>
            <a:ext cx="2926073" cy="1076560"/>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LVBB</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66" name="Rechte verbindingslijn met pijl 65">
            <a:extLst>
              <a:ext uri="{FF2B5EF4-FFF2-40B4-BE49-F238E27FC236}">
                <a16:creationId xmlns:a16="http://schemas.microsoft.com/office/drawing/2014/main" id="{AD12FEF5-1CF9-4638-954E-9E0FE91E3A1F}"/>
              </a:ext>
            </a:extLst>
          </p:cNvPr>
          <p:cNvCxnSpPr>
            <a:cxnSpLocks/>
          </p:cNvCxnSpPr>
          <p:nvPr/>
        </p:nvCxnSpPr>
        <p:spPr>
          <a:xfrm>
            <a:off x="9245596" y="5821934"/>
            <a:ext cx="418022" cy="2500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9" name="Stroomdiagram: Verbindingslijn 68">
            <a:extLst>
              <a:ext uri="{FF2B5EF4-FFF2-40B4-BE49-F238E27FC236}">
                <a16:creationId xmlns:a16="http://schemas.microsoft.com/office/drawing/2014/main" id="{318683E5-9B4A-4E8E-9EBD-8B45032700BC}"/>
              </a:ext>
            </a:extLst>
          </p:cNvPr>
          <p:cNvSpPr/>
          <p:nvPr/>
        </p:nvSpPr>
        <p:spPr>
          <a:xfrm>
            <a:off x="10894601" y="3474192"/>
            <a:ext cx="2118360" cy="779023"/>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STTR</a:t>
            </a:r>
          </a:p>
        </p:txBody>
      </p:sp>
      <p:sp>
        <p:nvSpPr>
          <p:cNvPr id="70" name="Rechthoek: afgeronde hoeken 69">
            <a:extLst>
              <a:ext uri="{FF2B5EF4-FFF2-40B4-BE49-F238E27FC236}">
                <a16:creationId xmlns:a16="http://schemas.microsoft.com/office/drawing/2014/main" id="{A98C9853-A5CF-419D-AA0A-EF71134C6E8F}"/>
              </a:ext>
            </a:extLst>
          </p:cNvPr>
          <p:cNvSpPr/>
          <p:nvPr/>
        </p:nvSpPr>
        <p:spPr>
          <a:xfrm>
            <a:off x="7315201" y="2203378"/>
            <a:ext cx="8107675" cy="612932"/>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Regelbeheersysteem</a:t>
            </a:r>
          </a:p>
        </p:txBody>
      </p:sp>
      <p:cxnSp>
        <p:nvCxnSpPr>
          <p:cNvPr id="72" name="Verbindingslijn: gebogen 71">
            <a:extLst>
              <a:ext uri="{FF2B5EF4-FFF2-40B4-BE49-F238E27FC236}">
                <a16:creationId xmlns:a16="http://schemas.microsoft.com/office/drawing/2014/main" id="{F36031DC-6003-4170-9959-F3CAAD8AFBEB}"/>
              </a:ext>
            </a:extLst>
          </p:cNvPr>
          <p:cNvCxnSpPr>
            <a:cxnSpLocks/>
            <a:stCxn id="81" idx="2"/>
            <a:endCxn id="60" idx="6"/>
          </p:cNvCxnSpPr>
          <p:nvPr/>
        </p:nvCxnSpPr>
        <p:spPr>
          <a:xfrm rot="5400000">
            <a:off x="9364346" y="2765986"/>
            <a:ext cx="665269" cy="1525210"/>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3" name="Verbindingslijn: gebogen 72">
            <a:extLst>
              <a:ext uri="{FF2B5EF4-FFF2-40B4-BE49-F238E27FC236}">
                <a16:creationId xmlns:a16="http://schemas.microsoft.com/office/drawing/2014/main" id="{C26155CF-35DB-43F5-A1C2-0F7E396F048B}"/>
              </a:ext>
            </a:extLst>
          </p:cNvPr>
          <p:cNvCxnSpPr>
            <a:cxnSpLocks/>
            <a:stCxn id="81" idx="2"/>
            <a:endCxn id="69" idx="2"/>
          </p:cNvCxnSpPr>
          <p:nvPr/>
        </p:nvCxnSpPr>
        <p:spPr>
          <a:xfrm rot="16200000" flipH="1">
            <a:off x="10343220" y="3312322"/>
            <a:ext cx="667747" cy="435016"/>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5" name="Rechte verbindingslijn met pijl 74">
            <a:extLst>
              <a:ext uri="{FF2B5EF4-FFF2-40B4-BE49-F238E27FC236}">
                <a16:creationId xmlns:a16="http://schemas.microsoft.com/office/drawing/2014/main" id="{6890418A-1898-4288-AA70-6A283FD64733}"/>
              </a:ext>
            </a:extLst>
          </p:cNvPr>
          <p:cNvCxnSpPr>
            <a:cxnSpLocks/>
            <a:endCxn id="63" idx="1"/>
          </p:cNvCxnSpPr>
          <p:nvPr/>
        </p:nvCxnSpPr>
        <p:spPr>
          <a:xfrm flipH="1">
            <a:off x="7750077" y="5473185"/>
            <a:ext cx="7888" cy="3174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Rechte verbindingslijn met pijl 75">
            <a:extLst>
              <a:ext uri="{FF2B5EF4-FFF2-40B4-BE49-F238E27FC236}">
                <a16:creationId xmlns:a16="http://schemas.microsoft.com/office/drawing/2014/main" id="{DED593C4-FBA3-4A2F-9EEE-9FB29D6C3033}"/>
              </a:ext>
            </a:extLst>
          </p:cNvPr>
          <p:cNvCxnSpPr>
            <a:cxnSpLocks/>
            <a:stCxn id="69" idx="4"/>
            <a:endCxn id="91" idx="1"/>
          </p:cNvCxnSpPr>
          <p:nvPr/>
        </p:nvCxnSpPr>
        <p:spPr>
          <a:xfrm>
            <a:off x="11953781" y="4253215"/>
            <a:ext cx="2887999" cy="11505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Rechte verbindingslijn 76">
            <a:extLst>
              <a:ext uri="{FF2B5EF4-FFF2-40B4-BE49-F238E27FC236}">
                <a16:creationId xmlns:a16="http://schemas.microsoft.com/office/drawing/2014/main" id="{32BBC340-3EB9-4EF3-A98F-DF164CC17FEB}"/>
              </a:ext>
            </a:extLst>
          </p:cNvPr>
          <p:cNvCxnSpPr>
            <a:cxnSpLocks/>
            <a:stCxn id="59" idx="3"/>
            <a:endCxn id="70" idx="1"/>
          </p:cNvCxnSpPr>
          <p:nvPr/>
        </p:nvCxnSpPr>
        <p:spPr>
          <a:xfrm>
            <a:off x="5139871" y="2500207"/>
            <a:ext cx="2175330" cy="963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8" name="Wolk 77">
            <a:extLst>
              <a:ext uri="{FF2B5EF4-FFF2-40B4-BE49-F238E27FC236}">
                <a16:creationId xmlns:a16="http://schemas.microsoft.com/office/drawing/2014/main" id="{2FB18E1C-0AE1-49BE-96D2-525F988285C8}"/>
              </a:ext>
            </a:extLst>
          </p:cNvPr>
          <p:cNvSpPr/>
          <p:nvPr/>
        </p:nvSpPr>
        <p:spPr>
          <a:xfrm>
            <a:off x="776229" y="5813545"/>
            <a:ext cx="3259191" cy="1030721"/>
          </a:xfrm>
          <a:prstGeom prst="cloud">
            <a:avLst/>
          </a:prstGeom>
          <a:solidFill>
            <a:srgbClr val="00B0F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wetten.nl</a:t>
            </a:r>
          </a:p>
        </p:txBody>
      </p:sp>
      <p:cxnSp>
        <p:nvCxnSpPr>
          <p:cNvPr id="79" name="Rechte verbindingslijn 78">
            <a:extLst>
              <a:ext uri="{FF2B5EF4-FFF2-40B4-BE49-F238E27FC236}">
                <a16:creationId xmlns:a16="http://schemas.microsoft.com/office/drawing/2014/main" id="{7CF172B6-5F0D-40F8-AF7D-2C4B602C6D19}"/>
              </a:ext>
            </a:extLst>
          </p:cNvPr>
          <p:cNvCxnSpPr>
            <a:stCxn id="63" idx="2"/>
            <a:endCxn id="78" idx="0"/>
          </p:cNvCxnSpPr>
          <p:nvPr/>
        </p:nvCxnSpPr>
        <p:spPr>
          <a:xfrm flipH="1">
            <a:off x="4032704" y="6328906"/>
            <a:ext cx="2254336"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Tekstvak 79">
            <a:extLst>
              <a:ext uri="{FF2B5EF4-FFF2-40B4-BE49-F238E27FC236}">
                <a16:creationId xmlns:a16="http://schemas.microsoft.com/office/drawing/2014/main" id="{B23F9533-BA9A-4FDC-AA42-C8AB1CAEEBEE}"/>
              </a:ext>
            </a:extLst>
          </p:cNvPr>
          <p:cNvSpPr txBox="1"/>
          <p:nvPr/>
        </p:nvSpPr>
        <p:spPr>
          <a:xfrm>
            <a:off x="4286035" y="6320235"/>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consolidatie</a:t>
            </a:r>
          </a:p>
        </p:txBody>
      </p:sp>
      <p:sp>
        <p:nvSpPr>
          <p:cNvPr id="81" name="Tekstvak 80">
            <a:extLst>
              <a:ext uri="{FF2B5EF4-FFF2-40B4-BE49-F238E27FC236}">
                <a16:creationId xmlns:a16="http://schemas.microsoft.com/office/drawing/2014/main" id="{368E7B8E-C127-4192-869B-69BCFB126F00}"/>
              </a:ext>
            </a:extLst>
          </p:cNvPr>
          <p:cNvSpPr txBox="1"/>
          <p:nvPr/>
        </p:nvSpPr>
        <p:spPr>
          <a:xfrm>
            <a:off x="9852993" y="2765072"/>
            <a:ext cx="121318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mutaties</a:t>
            </a:r>
          </a:p>
        </p:txBody>
      </p:sp>
      <p:grpSp>
        <p:nvGrpSpPr>
          <p:cNvPr id="31" name="Groep 30">
            <a:extLst>
              <a:ext uri="{FF2B5EF4-FFF2-40B4-BE49-F238E27FC236}">
                <a16:creationId xmlns:a16="http://schemas.microsoft.com/office/drawing/2014/main" id="{5CE83362-E583-413C-9DF3-7613A1CB7052}"/>
              </a:ext>
            </a:extLst>
          </p:cNvPr>
          <p:cNvGrpSpPr/>
          <p:nvPr/>
        </p:nvGrpSpPr>
        <p:grpSpPr>
          <a:xfrm>
            <a:off x="16522347" y="3205495"/>
            <a:ext cx="2612796" cy="1222768"/>
            <a:chOff x="11385311" y="3144718"/>
            <a:chExt cx="2612796" cy="1222768"/>
          </a:xfrm>
        </p:grpSpPr>
        <p:sp>
          <p:nvSpPr>
            <p:cNvPr id="52" name="Rechthoek 51">
              <a:extLst>
                <a:ext uri="{FF2B5EF4-FFF2-40B4-BE49-F238E27FC236}">
                  <a16:creationId xmlns:a16="http://schemas.microsoft.com/office/drawing/2014/main" id="{D65F9F26-3DAF-4568-8262-AA62D9CE27DB}"/>
                </a:ext>
              </a:extLst>
            </p:cNvPr>
            <p:cNvSpPr/>
            <p:nvPr/>
          </p:nvSpPr>
          <p:spPr>
            <a:xfrm>
              <a:off x="11387347" y="3320840"/>
              <a:ext cx="217533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pic>
          <p:nvPicPr>
            <p:cNvPr id="83" name="Graphic 82" descr="Kaart met speld">
              <a:extLst>
                <a:ext uri="{FF2B5EF4-FFF2-40B4-BE49-F238E27FC236}">
                  <a16:creationId xmlns:a16="http://schemas.microsoft.com/office/drawing/2014/main" id="{366C2769-3779-4088-9F63-81A255E6B3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00561" y="3144718"/>
              <a:ext cx="914400" cy="914400"/>
            </a:xfrm>
            <a:prstGeom prst="rect">
              <a:avLst/>
            </a:prstGeom>
          </p:spPr>
        </p:pic>
        <p:sp>
          <p:nvSpPr>
            <p:cNvPr id="84" name="Tekstvak 83">
              <a:extLst>
                <a:ext uri="{FF2B5EF4-FFF2-40B4-BE49-F238E27FC236}">
                  <a16:creationId xmlns:a16="http://schemas.microsoft.com/office/drawing/2014/main" id="{A1412FF2-77E0-4F4D-82D2-EFBE59D52CD7}"/>
                </a:ext>
              </a:extLst>
            </p:cNvPr>
            <p:cNvSpPr txBox="1"/>
            <p:nvPr/>
          </p:nvSpPr>
          <p:spPr>
            <a:xfrm>
              <a:off x="11385311" y="3932937"/>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Regels op de kaart</a:t>
              </a:r>
            </a:p>
          </p:txBody>
        </p:sp>
      </p:grpSp>
      <p:sp>
        <p:nvSpPr>
          <p:cNvPr id="85" name="Rol: horizontaal 84">
            <a:extLst>
              <a:ext uri="{FF2B5EF4-FFF2-40B4-BE49-F238E27FC236}">
                <a16:creationId xmlns:a16="http://schemas.microsoft.com/office/drawing/2014/main" id="{530892D3-06DE-4DC4-92F6-1F769F2629E1}"/>
              </a:ext>
            </a:extLst>
          </p:cNvPr>
          <p:cNvSpPr/>
          <p:nvPr/>
        </p:nvSpPr>
        <p:spPr>
          <a:xfrm rot="19879419">
            <a:off x="4934407" y="3048698"/>
            <a:ext cx="2277429"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Publiceren</a:t>
            </a:r>
          </a:p>
        </p:txBody>
      </p:sp>
      <p:sp>
        <p:nvSpPr>
          <p:cNvPr id="86" name="Tekstvak 85">
            <a:extLst>
              <a:ext uri="{FF2B5EF4-FFF2-40B4-BE49-F238E27FC236}">
                <a16:creationId xmlns:a16="http://schemas.microsoft.com/office/drawing/2014/main" id="{2B274F12-3C68-4A51-AA33-F4F9CED1CC92}"/>
              </a:ext>
            </a:extLst>
          </p:cNvPr>
          <p:cNvSpPr txBox="1"/>
          <p:nvPr/>
        </p:nvSpPr>
        <p:spPr>
          <a:xfrm>
            <a:off x="17024348" y="5915130"/>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Plicht?</a:t>
            </a:r>
          </a:p>
        </p:txBody>
      </p:sp>
      <p:cxnSp>
        <p:nvCxnSpPr>
          <p:cNvPr id="87" name="Verbindingslijn: gebogen 86">
            <a:extLst>
              <a:ext uri="{FF2B5EF4-FFF2-40B4-BE49-F238E27FC236}">
                <a16:creationId xmlns:a16="http://schemas.microsoft.com/office/drawing/2014/main" id="{42FCB87C-2A0D-4D03-A2FA-98845D4C77A5}"/>
              </a:ext>
            </a:extLst>
          </p:cNvPr>
          <p:cNvCxnSpPr>
            <a:cxnSpLocks/>
            <a:stCxn id="61" idx="0"/>
            <a:endCxn id="84" idx="2"/>
          </p:cNvCxnSpPr>
          <p:nvPr/>
        </p:nvCxnSpPr>
        <p:spPr>
          <a:xfrm rot="5400000" flipH="1" flipV="1">
            <a:off x="14266251" y="1426101"/>
            <a:ext cx="560332" cy="6564656"/>
          </a:xfrm>
          <a:prstGeom prst="bentConnector3">
            <a:avLst>
              <a:gd name="adj1" fmla="val 50000"/>
            </a:avLst>
          </a:prstGeom>
          <a:noFill/>
          <a:ln w="12700" cap="flat">
            <a:solidFill>
              <a:schemeClr val="accent1">
                <a:alpha val="96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8" name="Rol: horizontaal 87">
            <a:extLst>
              <a:ext uri="{FF2B5EF4-FFF2-40B4-BE49-F238E27FC236}">
                <a16:creationId xmlns:a16="http://schemas.microsoft.com/office/drawing/2014/main" id="{D5ACAE95-E27D-4DCF-98A1-BFD86A03519A}"/>
              </a:ext>
            </a:extLst>
          </p:cNvPr>
          <p:cNvSpPr/>
          <p:nvPr/>
        </p:nvSpPr>
        <p:spPr>
          <a:xfrm rot="1774776">
            <a:off x="17547718" y="2966348"/>
            <a:ext cx="2175330"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Oriënteren</a:t>
            </a:r>
          </a:p>
        </p:txBody>
      </p:sp>
      <p:sp>
        <p:nvSpPr>
          <p:cNvPr id="89" name="Rechthoek: afgeronde hoeken 88">
            <a:extLst>
              <a:ext uri="{FF2B5EF4-FFF2-40B4-BE49-F238E27FC236}">
                <a16:creationId xmlns:a16="http://schemas.microsoft.com/office/drawing/2014/main" id="{F50ED09C-4B21-42DB-9F5F-E6CEFC6FF1ED}"/>
              </a:ext>
            </a:extLst>
          </p:cNvPr>
          <p:cNvSpPr/>
          <p:nvPr/>
        </p:nvSpPr>
        <p:spPr>
          <a:xfrm>
            <a:off x="13574110" y="3258225"/>
            <a:ext cx="2439654" cy="122586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beslisbomen</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000" b="0" i="0" u="none" strike="noStrike" cap="none" spc="0" normalizeH="0" baseline="0" dirty="0">
                <a:ln>
                  <a:noFill/>
                </a:ln>
                <a:solidFill>
                  <a:schemeClr val="bg1"/>
                </a:solidFill>
                <a:effectLst/>
                <a:uFillTx/>
                <a:latin typeface="+mn-lt"/>
                <a:ea typeface="+mn-ea"/>
                <a:cs typeface="+mn-cs"/>
                <a:sym typeface="Helvetica"/>
              </a:rPr>
              <a:t>(RBO* </a:t>
            </a:r>
            <a:r>
              <a:rPr lang="nl-NL" sz="2000" dirty="0">
                <a:solidFill>
                  <a:schemeClr val="bg1"/>
                </a:solidFill>
              </a:rPr>
              <a:t>gekoppeld aan </a:t>
            </a:r>
            <a:r>
              <a:rPr kumimoji="0" lang="nl-NL" sz="2000" b="0" i="0" u="none" strike="noStrike" cap="none" spc="0" normalizeH="0" baseline="0" dirty="0">
                <a:ln>
                  <a:noFill/>
                </a:ln>
                <a:solidFill>
                  <a:schemeClr val="bg1"/>
                </a:solidFill>
                <a:effectLst/>
                <a:uFillTx/>
                <a:latin typeface="+mn-lt"/>
                <a:ea typeface="+mn-ea"/>
                <a:cs typeface="+mn-cs"/>
                <a:sym typeface="Helvetica"/>
              </a:rPr>
              <a:t>activiteit)</a:t>
            </a:r>
          </a:p>
        </p:txBody>
      </p:sp>
      <p:cxnSp>
        <p:nvCxnSpPr>
          <p:cNvPr id="90" name="Rechte verbindingslijn 89">
            <a:extLst>
              <a:ext uri="{FF2B5EF4-FFF2-40B4-BE49-F238E27FC236}">
                <a16:creationId xmlns:a16="http://schemas.microsoft.com/office/drawing/2014/main" id="{1A5E7E0D-F7CC-4121-B95D-C0C23760B2D8}"/>
              </a:ext>
            </a:extLst>
          </p:cNvPr>
          <p:cNvCxnSpPr>
            <a:cxnSpLocks/>
            <a:stCxn id="89" idx="1"/>
            <a:endCxn id="69" idx="6"/>
          </p:cNvCxnSpPr>
          <p:nvPr/>
        </p:nvCxnSpPr>
        <p:spPr>
          <a:xfrm flipH="1" flipV="1">
            <a:off x="13012961" y="3863704"/>
            <a:ext cx="561149" cy="745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1" name="Cilinder 90">
            <a:extLst>
              <a:ext uri="{FF2B5EF4-FFF2-40B4-BE49-F238E27FC236}">
                <a16:creationId xmlns:a16="http://schemas.microsoft.com/office/drawing/2014/main" id="{4719B394-0DF4-46B0-A52A-43EABD6CC020}"/>
              </a:ext>
            </a:extLst>
          </p:cNvPr>
          <p:cNvSpPr/>
          <p:nvPr/>
        </p:nvSpPr>
        <p:spPr>
          <a:xfrm>
            <a:off x="13378743" y="5403766"/>
            <a:ext cx="2926073" cy="1308147"/>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RTR</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94" name="Rechte verbindingslijn met pijl 93">
            <a:extLst>
              <a:ext uri="{FF2B5EF4-FFF2-40B4-BE49-F238E27FC236}">
                <a16:creationId xmlns:a16="http://schemas.microsoft.com/office/drawing/2014/main" id="{24457892-90FD-46C4-BA78-79CEEAEF2AEA}"/>
              </a:ext>
            </a:extLst>
          </p:cNvPr>
          <p:cNvCxnSpPr>
            <a:cxnSpLocks/>
          </p:cNvCxnSpPr>
          <p:nvPr/>
        </p:nvCxnSpPr>
        <p:spPr>
          <a:xfrm>
            <a:off x="12817455" y="6245408"/>
            <a:ext cx="561288"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5" name="Rechte verbindingslijn met pijl 94">
            <a:extLst>
              <a:ext uri="{FF2B5EF4-FFF2-40B4-BE49-F238E27FC236}">
                <a16:creationId xmlns:a16="http://schemas.microsoft.com/office/drawing/2014/main" id="{E7F32DCC-59B3-4B5C-999F-FA9CE90FEF2C}"/>
              </a:ext>
            </a:extLst>
          </p:cNvPr>
          <p:cNvCxnSpPr/>
          <p:nvPr/>
        </p:nvCxnSpPr>
        <p:spPr>
          <a:xfrm>
            <a:off x="12831085" y="5770959"/>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6" name="Tekstvak 95">
            <a:extLst>
              <a:ext uri="{FF2B5EF4-FFF2-40B4-BE49-F238E27FC236}">
                <a16:creationId xmlns:a16="http://schemas.microsoft.com/office/drawing/2014/main" id="{1B197DB4-697B-44BB-9C0E-8AEC674D7A69}"/>
              </a:ext>
            </a:extLst>
          </p:cNvPr>
          <p:cNvSpPr txBox="1"/>
          <p:nvPr/>
        </p:nvSpPr>
        <p:spPr>
          <a:xfrm>
            <a:off x="12961799" y="5589837"/>
            <a:ext cx="317072"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A</a:t>
            </a:r>
          </a:p>
          <a:p>
            <a:pPr marL="0" marR="0" indent="0" algn="l" defTabSz="1828800" rtl="0" fontAlgn="auto" latinLnBrk="0" hangingPunct="0">
              <a:lnSpc>
                <a:spcPct val="100000"/>
              </a:lnSpc>
              <a:spcBef>
                <a:spcPts val="0"/>
              </a:spcBef>
              <a:spcAft>
                <a:spcPts val="0"/>
              </a:spcAft>
              <a:buClrTx/>
              <a:buSzTx/>
              <a:buFontTx/>
              <a:buNone/>
              <a:tabLst/>
            </a:pPr>
            <a:r>
              <a:rPr lang="nl-NL" sz="1600" dirty="0"/>
              <a:t>R</a:t>
            </a:r>
          </a:p>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W</a:t>
            </a:r>
          </a:p>
          <a:p>
            <a:pPr marL="0" marR="0" indent="0" algn="l" defTabSz="1828800" rtl="0" fontAlgn="auto" latinLnBrk="0" hangingPunct="0">
              <a:lnSpc>
                <a:spcPct val="100000"/>
              </a:lnSpc>
              <a:spcBef>
                <a:spcPts val="0"/>
              </a:spcBef>
              <a:spcAft>
                <a:spcPts val="0"/>
              </a:spcAft>
              <a:buClrTx/>
              <a:buSzTx/>
              <a:buFontTx/>
              <a:buNone/>
              <a:tabLst/>
            </a:pPr>
            <a:r>
              <a:rPr lang="nl-NL" sz="1600" dirty="0"/>
              <a:t>N</a:t>
            </a:r>
            <a:endParaRPr kumimoji="0" lang="nl-NL" sz="1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98" name="Rechte verbindingslijn met pijl 97">
            <a:extLst>
              <a:ext uri="{FF2B5EF4-FFF2-40B4-BE49-F238E27FC236}">
                <a16:creationId xmlns:a16="http://schemas.microsoft.com/office/drawing/2014/main" id="{ADA93AB2-11C3-410F-A580-2549A70A049F}"/>
              </a:ext>
            </a:extLst>
          </p:cNvPr>
          <p:cNvCxnSpPr/>
          <p:nvPr/>
        </p:nvCxnSpPr>
        <p:spPr>
          <a:xfrm>
            <a:off x="12831085" y="649094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Rechte verbindingslijn met pijl 98">
            <a:extLst>
              <a:ext uri="{FF2B5EF4-FFF2-40B4-BE49-F238E27FC236}">
                <a16:creationId xmlns:a16="http://schemas.microsoft.com/office/drawing/2014/main" id="{00437F07-16F6-4E44-9606-651A9D74B650}"/>
              </a:ext>
            </a:extLst>
          </p:cNvPr>
          <p:cNvCxnSpPr/>
          <p:nvPr/>
        </p:nvCxnSpPr>
        <p:spPr>
          <a:xfrm>
            <a:off x="12817455" y="601039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0" name="Cilinder 99">
            <a:extLst>
              <a:ext uri="{FF2B5EF4-FFF2-40B4-BE49-F238E27FC236}">
                <a16:creationId xmlns:a16="http://schemas.microsoft.com/office/drawing/2014/main" id="{B6DCF819-E15B-4E0F-A3FA-9170F73312EB}"/>
              </a:ext>
            </a:extLst>
          </p:cNvPr>
          <p:cNvSpPr/>
          <p:nvPr/>
        </p:nvSpPr>
        <p:spPr>
          <a:xfrm>
            <a:off x="6320155" y="4843243"/>
            <a:ext cx="2926073" cy="97869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BKV</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01" name="Rechte verbindingslijn met pijl 100">
            <a:extLst>
              <a:ext uri="{FF2B5EF4-FFF2-40B4-BE49-F238E27FC236}">
                <a16:creationId xmlns:a16="http://schemas.microsoft.com/office/drawing/2014/main" id="{E9308055-62CD-4761-AF49-A291DB62AC86}"/>
              </a:ext>
            </a:extLst>
          </p:cNvPr>
          <p:cNvCxnSpPr>
            <a:cxnSpLocks/>
          </p:cNvCxnSpPr>
          <p:nvPr/>
        </p:nvCxnSpPr>
        <p:spPr>
          <a:xfrm>
            <a:off x="7793499" y="4474665"/>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3" name="Rechte verbindingslijn met pijl 102">
            <a:extLst>
              <a:ext uri="{FF2B5EF4-FFF2-40B4-BE49-F238E27FC236}">
                <a16:creationId xmlns:a16="http://schemas.microsoft.com/office/drawing/2014/main" id="{A96C570D-C5A0-4211-AF69-ABD24132BB46}"/>
              </a:ext>
            </a:extLst>
          </p:cNvPr>
          <p:cNvCxnSpPr>
            <a:cxnSpLocks/>
          </p:cNvCxnSpPr>
          <p:nvPr/>
        </p:nvCxnSpPr>
        <p:spPr>
          <a:xfrm>
            <a:off x="7750076" y="5766112"/>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222196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hthoek 192">
            <a:extLst>
              <a:ext uri="{FF2B5EF4-FFF2-40B4-BE49-F238E27FC236}">
                <a16:creationId xmlns:a16="http://schemas.microsoft.com/office/drawing/2014/main" id="{709B2574-67CF-4E46-B0C5-C3B12143884A}"/>
              </a:ext>
            </a:extLst>
          </p:cNvPr>
          <p:cNvSpPr/>
          <p:nvPr/>
        </p:nvSpPr>
        <p:spPr>
          <a:xfrm rot="2074212">
            <a:off x="20972065" y="2684391"/>
            <a:ext cx="258952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cxnSp>
        <p:nvCxnSpPr>
          <p:cNvPr id="4" name="Rechte verbindingslijn 3">
            <a:extLst>
              <a:ext uri="{FF2B5EF4-FFF2-40B4-BE49-F238E27FC236}">
                <a16:creationId xmlns:a16="http://schemas.microsoft.com/office/drawing/2014/main" id="{2C659A5C-6629-4B9A-8758-2DA9EB579962}"/>
              </a:ext>
            </a:extLst>
          </p:cNvPr>
          <p:cNvCxnSpPr>
            <a:cxnSpLocks/>
          </p:cNvCxnSpPr>
          <p:nvPr/>
        </p:nvCxnSpPr>
        <p:spPr>
          <a:xfrm flipV="1">
            <a:off x="11369040" y="1706880"/>
            <a:ext cx="0" cy="1143000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Rechte verbindingslijn 5">
            <a:extLst>
              <a:ext uri="{FF2B5EF4-FFF2-40B4-BE49-F238E27FC236}">
                <a16:creationId xmlns:a16="http://schemas.microsoft.com/office/drawing/2014/main" id="{3A693BE7-D92D-4AE6-B31B-072C5FF2995E}"/>
              </a:ext>
            </a:extLst>
          </p:cNvPr>
          <p:cNvCxnSpPr>
            <a:cxnSpLocks/>
          </p:cNvCxnSpPr>
          <p:nvPr/>
        </p:nvCxnSpPr>
        <p:spPr>
          <a:xfrm flipH="1">
            <a:off x="4770120" y="7467600"/>
            <a:ext cx="1319784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kstvak 8">
            <a:extLst>
              <a:ext uri="{FF2B5EF4-FFF2-40B4-BE49-F238E27FC236}">
                <a16:creationId xmlns:a16="http://schemas.microsoft.com/office/drawing/2014/main" id="{B69E3189-D4F2-4A97-8379-DD9ECB601EF4}"/>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0" name="Tekstvak 9">
            <a:extLst>
              <a:ext uri="{FF2B5EF4-FFF2-40B4-BE49-F238E27FC236}">
                <a16:creationId xmlns:a16="http://schemas.microsoft.com/office/drawing/2014/main" id="{9C1099FE-7F08-4729-8117-5AEAFD88FD7D}"/>
              </a:ext>
            </a:extLst>
          </p:cNvPr>
          <p:cNvSpPr txBox="1"/>
          <p:nvPr/>
        </p:nvSpPr>
        <p:spPr>
          <a:xfrm rot="2097114">
            <a:off x="21261524" y="2240446"/>
            <a:ext cx="335280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dienstverlening</a:t>
            </a:r>
          </a:p>
        </p:txBody>
      </p:sp>
      <p:sp>
        <p:nvSpPr>
          <p:cNvPr id="12" name="Tekstvak 11">
            <a:extLst>
              <a:ext uri="{FF2B5EF4-FFF2-40B4-BE49-F238E27FC236}">
                <a16:creationId xmlns:a16="http://schemas.microsoft.com/office/drawing/2014/main" id="{E9686C75-5CEB-4248-8EB9-DEC29AE2ECEB}"/>
              </a:ext>
            </a:extLst>
          </p:cNvPr>
          <p:cNvSpPr txBox="1"/>
          <p:nvPr/>
        </p:nvSpPr>
        <p:spPr>
          <a:xfrm rot="19667835">
            <a:off x="20260456" y="11975366"/>
            <a:ext cx="4389111"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vergunningverlening</a:t>
            </a:r>
          </a:p>
        </p:txBody>
      </p:sp>
      <p:sp>
        <p:nvSpPr>
          <p:cNvPr id="7" name="Tekstvak 6">
            <a:extLst>
              <a:ext uri="{FF2B5EF4-FFF2-40B4-BE49-F238E27FC236}">
                <a16:creationId xmlns:a16="http://schemas.microsoft.com/office/drawing/2014/main" id="{04108CE2-C003-4F33-B776-D5D439DE0282}"/>
              </a:ext>
            </a:extLst>
          </p:cNvPr>
          <p:cNvSpPr txBox="1"/>
          <p:nvPr/>
        </p:nvSpPr>
        <p:spPr>
          <a:xfrm>
            <a:off x="4175397" y="5795902"/>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Authentieke bron</a:t>
            </a:r>
          </a:p>
        </p:txBody>
      </p:sp>
      <p:sp>
        <p:nvSpPr>
          <p:cNvPr id="13" name="Tekstvak 12">
            <a:extLst>
              <a:ext uri="{FF2B5EF4-FFF2-40B4-BE49-F238E27FC236}">
                <a16:creationId xmlns:a16="http://schemas.microsoft.com/office/drawing/2014/main" id="{1F82869B-D472-447D-927D-34D4D33CB54C}"/>
              </a:ext>
            </a:extLst>
          </p:cNvPr>
          <p:cNvSpPr txBox="1"/>
          <p:nvPr/>
        </p:nvSpPr>
        <p:spPr>
          <a:xfrm>
            <a:off x="6667206" y="6961693"/>
            <a:ext cx="231427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Basisregister </a:t>
            </a:r>
            <a:br>
              <a:rPr kumimoji="0" lang="nl-NL" sz="2000" b="0" i="0" u="none" strike="noStrike" cap="none" spc="0" normalizeH="0" baseline="0" dirty="0">
                <a:ln>
                  <a:noFill/>
                </a:ln>
                <a:solidFill>
                  <a:srgbClr val="000000"/>
                </a:solidFill>
                <a:effectLst/>
                <a:uFillTx/>
                <a:latin typeface="+mn-lt"/>
                <a:ea typeface="+mn-ea"/>
                <a:cs typeface="+mn-cs"/>
                <a:sym typeface="Helvetica"/>
              </a:rPr>
            </a:br>
            <a:r>
              <a:rPr kumimoji="0" lang="nl-NL" sz="2000" b="0" i="0" u="none" strike="noStrike" cap="none" spc="0" normalizeH="0" baseline="0" dirty="0">
                <a:ln>
                  <a:noFill/>
                </a:ln>
                <a:solidFill>
                  <a:srgbClr val="000000"/>
                </a:solidFill>
                <a:effectLst/>
                <a:uFillTx/>
                <a:latin typeface="+mn-lt"/>
                <a:ea typeface="+mn-ea"/>
                <a:cs typeface="+mn-cs"/>
                <a:sym typeface="Helvetica"/>
              </a:rPr>
              <a:t>juridische regels</a:t>
            </a:r>
          </a:p>
        </p:txBody>
      </p:sp>
      <p:sp>
        <p:nvSpPr>
          <p:cNvPr id="18" name="Stroomdiagram: Verbindingslijn 17">
            <a:extLst>
              <a:ext uri="{FF2B5EF4-FFF2-40B4-BE49-F238E27FC236}">
                <a16:creationId xmlns:a16="http://schemas.microsoft.com/office/drawing/2014/main" id="{282E327B-D66D-4AA3-8410-42EDD6EC0421}"/>
              </a:ext>
            </a:extLst>
          </p:cNvPr>
          <p:cNvSpPr/>
          <p:nvPr/>
        </p:nvSpPr>
        <p:spPr>
          <a:xfrm>
            <a:off x="6816015" y="3168760"/>
            <a:ext cx="2118360" cy="1384932"/>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STOP TPOD</a:t>
            </a:r>
          </a:p>
        </p:txBody>
      </p:sp>
      <p:sp>
        <p:nvSpPr>
          <p:cNvPr id="23" name="Rechthoek: afgeronde hoeken 22">
            <a:extLst>
              <a:ext uri="{FF2B5EF4-FFF2-40B4-BE49-F238E27FC236}">
                <a16:creationId xmlns:a16="http://schemas.microsoft.com/office/drawing/2014/main" id="{15FF8C1B-6A4C-488B-A539-BC3EA68FDDA0}"/>
              </a:ext>
            </a:extLst>
          </p:cNvPr>
          <p:cNvSpPr/>
          <p:nvPr/>
        </p:nvSpPr>
        <p:spPr>
          <a:xfrm>
            <a:off x="9696102" y="4988595"/>
            <a:ext cx="3135974" cy="190690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r>
              <a:rPr lang="nl-NL" sz="2400" dirty="0"/>
              <a:t>OZON (O3)</a:t>
            </a:r>
          </a:p>
          <a:p>
            <a:r>
              <a:rPr lang="nl-NL" sz="2000" dirty="0"/>
              <a:t>Rijk</a:t>
            </a:r>
            <a:br>
              <a:rPr lang="nl-NL" sz="2000" dirty="0"/>
            </a:br>
            <a:r>
              <a:rPr lang="nl-NL" sz="2000" dirty="0"/>
              <a:t>Provincie</a:t>
            </a:r>
            <a:br>
              <a:rPr lang="nl-NL" sz="2400" dirty="0"/>
            </a:br>
            <a:r>
              <a:rPr lang="nl-NL" sz="2000" dirty="0"/>
              <a:t>Gemeenten</a:t>
            </a:r>
            <a:br>
              <a:rPr lang="nl-NL" sz="2400" dirty="0"/>
            </a:br>
            <a:r>
              <a:rPr lang="nl-NL" sz="2000" dirty="0"/>
              <a:t>Waterschappen</a:t>
            </a:r>
            <a:endParaRPr kumimoji="0" lang="nl-NL" sz="2000" b="0" i="0" u="none" strike="noStrike" cap="none" spc="0" normalizeH="0" baseline="0" dirty="0">
              <a:ln>
                <a:noFill/>
              </a:ln>
              <a:solidFill>
                <a:srgbClr val="000000"/>
              </a:solidFill>
              <a:effectLst/>
              <a:uFillTx/>
              <a:latin typeface="+mn-lt"/>
              <a:ea typeface="+mn-ea"/>
              <a:cs typeface="+mn-cs"/>
              <a:sym typeface="Helvetica"/>
            </a:endParaRPr>
          </a:p>
        </p:txBody>
      </p:sp>
      <p:sp>
        <p:nvSpPr>
          <p:cNvPr id="24" name="Cilinder 23">
            <a:extLst>
              <a:ext uri="{FF2B5EF4-FFF2-40B4-BE49-F238E27FC236}">
                <a16:creationId xmlns:a16="http://schemas.microsoft.com/office/drawing/2014/main" id="{B609B01A-DBA4-4820-A817-749EFE0612A8}"/>
              </a:ext>
            </a:extLst>
          </p:cNvPr>
          <p:cNvSpPr/>
          <p:nvPr/>
        </p:nvSpPr>
        <p:spPr>
          <a:xfrm>
            <a:off x="6287040" y="5790626"/>
            <a:ext cx="2926073" cy="1076560"/>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LVBB</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28" name="Rechte verbindingslijn met pijl 27">
            <a:extLst>
              <a:ext uri="{FF2B5EF4-FFF2-40B4-BE49-F238E27FC236}">
                <a16:creationId xmlns:a16="http://schemas.microsoft.com/office/drawing/2014/main" id="{7287D25A-7B8E-4000-B772-8797DCCC63C0}"/>
              </a:ext>
            </a:extLst>
          </p:cNvPr>
          <p:cNvCxnSpPr>
            <a:cxnSpLocks/>
          </p:cNvCxnSpPr>
          <p:nvPr/>
        </p:nvCxnSpPr>
        <p:spPr>
          <a:xfrm>
            <a:off x="9246228" y="5448184"/>
            <a:ext cx="418022" cy="2500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5" name="Rechthoek: afgeronde hoeken 34">
            <a:extLst>
              <a:ext uri="{FF2B5EF4-FFF2-40B4-BE49-F238E27FC236}">
                <a16:creationId xmlns:a16="http://schemas.microsoft.com/office/drawing/2014/main" id="{6279CCAD-C703-4904-A50D-DB0C691A927B}"/>
              </a:ext>
            </a:extLst>
          </p:cNvPr>
          <p:cNvSpPr/>
          <p:nvPr/>
        </p:nvSpPr>
        <p:spPr>
          <a:xfrm>
            <a:off x="7315201" y="2203378"/>
            <a:ext cx="8107675" cy="612932"/>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Regelbeheersysteem</a:t>
            </a:r>
          </a:p>
        </p:txBody>
      </p:sp>
      <p:cxnSp>
        <p:nvCxnSpPr>
          <p:cNvPr id="40" name="Verbindingslijn: gebogen 39">
            <a:extLst>
              <a:ext uri="{FF2B5EF4-FFF2-40B4-BE49-F238E27FC236}">
                <a16:creationId xmlns:a16="http://schemas.microsoft.com/office/drawing/2014/main" id="{5AA4D4E0-A408-4904-A183-836C093E89C1}"/>
              </a:ext>
            </a:extLst>
          </p:cNvPr>
          <p:cNvCxnSpPr>
            <a:cxnSpLocks/>
            <a:stCxn id="65" idx="2"/>
            <a:endCxn id="18" idx="6"/>
          </p:cNvCxnSpPr>
          <p:nvPr/>
        </p:nvCxnSpPr>
        <p:spPr>
          <a:xfrm rot="5400000">
            <a:off x="9364346" y="2765986"/>
            <a:ext cx="665269" cy="1525210"/>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0" name="Verbindingslijn: gebogen 49">
            <a:extLst>
              <a:ext uri="{FF2B5EF4-FFF2-40B4-BE49-F238E27FC236}">
                <a16:creationId xmlns:a16="http://schemas.microsoft.com/office/drawing/2014/main" id="{3F32A460-90D4-42D1-BB1D-8517139CE02E}"/>
              </a:ext>
            </a:extLst>
          </p:cNvPr>
          <p:cNvCxnSpPr>
            <a:cxnSpLocks/>
            <a:stCxn id="65" idx="2"/>
            <a:endCxn id="86" idx="2"/>
          </p:cNvCxnSpPr>
          <p:nvPr/>
        </p:nvCxnSpPr>
        <p:spPr>
          <a:xfrm rot="16200000" flipH="1">
            <a:off x="10343220" y="3312322"/>
            <a:ext cx="667747" cy="435016"/>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3" name="Rechte verbindingslijn met pijl 52">
            <a:extLst>
              <a:ext uri="{FF2B5EF4-FFF2-40B4-BE49-F238E27FC236}">
                <a16:creationId xmlns:a16="http://schemas.microsoft.com/office/drawing/2014/main" id="{C0997D84-82AC-4FBD-A9D9-AA213EAB51E0}"/>
              </a:ext>
            </a:extLst>
          </p:cNvPr>
          <p:cNvCxnSpPr>
            <a:cxnSpLocks/>
            <a:endCxn id="24" idx="1"/>
          </p:cNvCxnSpPr>
          <p:nvPr/>
        </p:nvCxnSpPr>
        <p:spPr>
          <a:xfrm flipH="1">
            <a:off x="7750077" y="5473185"/>
            <a:ext cx="7888" cy="3174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8" name="Wolk 57">
            <a:extLst>
              <a:ext uri="{FF2B5EF4-FFF2-40B4-BE49-F238E27FC236}">
                <a16:creationId xmlns:a16="http://schemas.microsoft.com/office/drawing/2014/main" id="{8225074C-4D55-4ED7-B47D-6D3CE7C5BF92}"/>
              </a:ext>
            </a:extLst>
          </p:cNvPr>
          <p:cNvSpPr/>
          <p:nvPr/>
        </p:nvSpPr>
        <p:spPr>
          <a:xfrm>
            <a:off x="776229" y="5813545"/>
            <a:ext cx="3259191" cy="1030721"/>
          </a:xfrm>
          <a:prstGeom prst="cloud">
            <a:avLst/>
          </a:prstGeom>
          <a:solidFill>
            <a:srgbClr val="00B0F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wetten.nl</a:t>
            </a:r>
          </a:p>
        </p:txBody>
      </p:sp>
      <p:cxnSp>
        <p:nvCxnSpPr>
          <p:cNvPr id="62" name="Rechte verbindingslijn 61">
            <a:extLst>
              <a:ext uri="{FF2B5EF4-FFF2-40B4-BE49-F238E27FC236}">
                <a16:creationId xmlns:a16="http://schemas.microsoft.com/office/drawing/2014/main" id="{1E532567-F0DB-4286-AA5C-9D99DC8295EF}"/>
              </a:ext>
            </a:extLst>
          </p:cNvPr>
          <p:cNvCxnSpPr>
            <a:stCxn id="24" idx="2"/>
            <a:endCxn id="58" idx="0"/>
          </p:cNvCxnSpPr>
          <p:nvPr/>
        </p:nvCxnSpPr>
        <p:spPr>
          <a:xfrm flipH="1">
            <a:off x="4032704" y="6328906"/>
            <a:ext cx="2254336"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Tekstvak 63">
            <a:extLst>
              <a:ext uri="{FF2B5EF4-FFF2-40B4-BE49-F238E27FC236}">
                <a16:creationId xmlns:a16="http://schemas.microsoft.com/office/drawing/2014/main" id="{96A0BB5E-E228-43C0-BEB0-AB7E5B9EE249}"/>
              </a:ext>
            </a:extLst>
          </p:cNvPr>
          <p:cNvSpPr txBox="1"/>
          <p:nvPr/>
        </p:nvSpPr>
        <p:spPr>
          <a:xfrm>
            <a:off x="4286035" y="6320235"/>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consolidatie</a:t>
            </a:r>
          </a:p>
        </p:txBody>
      </p:sp>
      <p:sp>
        <p:nvSpPr>
          <p:cNvPr id="65" name="Tekstvak 64">
            <a:extLst>
              <a:ext uri="{FF2B5EF4-FFF2-40B4-BE49-F238E27FC236}">
                <a16:creationId xmlns:a16="http://schemas.microsoft.com/office/drawing/2014/main" id="{6A46EAEA-FA56-4FF6-9C08-5A1FFA830C6E}"/>
              </a:ext>
            </a:extLst>
          </p:cNvPr>
          <p:cNvSpPr txBox="1"/>
          <p:nvPr/>
        </p:nvSpPr>
        <p:spPr>
          <a:xfrm>
            <a:off x="9852993" y="2765072"/>
            <a:ext cx="121318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mutaties</a:t>
            </a:r>
          </a:p>
        </p:txBody>
      </p:sp>
      <p:sp>
        <p:nvSpPr>
          <p:cNvPr id="78" name="Tekstvak 77">
            <a:extLst>
              <a:ext uri="{FF2B5EF4-FFF2-40B4-BE49-F238E27FC236}">
                <a16:creationId xmlns:a16="http://schemas.microsoft.com/office/drawing/2014/main" id="{A6492871-BA4A-4B59-A63C-6721F09DB61A}"/>
              </a:ext>
            </a:extLst>
          </p:cNvPr>
          <p:cNvSpPr txBox="1"/>
          <p:nvPr/>
        </p:nvSpPr>
        <p:spPr>
          <a:xfrm>
            <a:off x="17024348" y="5915130"/>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Plicht?</a:t>
            </a:r>
          </a:p>
        </p:txBody>
      </p:sp>
      <p:sp>
        <p:nvSpPr>
          <p:cNvPr id="79" name="Rechthoek: afgeronde hoeken 78">
            <a:extLst>
              <a:ext uri="{FF2B5EF4-FFF2-40B4-BE49-F238E27FC236}">
                <a16:creationId xmlns:a16="http://schemas.microsoft.com/office/drawing/2014/main" id="{DF4A5A3B-6EA6-4765-8FE6-F3CAC1DE97E8}"/>
              </a:ext>
            </a:extLst>
          </p:cNvPr>
          <p:cNvSpPr/>
          <p:nvPr/>
        </p:nvSpPr>
        <p:spPr>
          <a:xfrm>
            <a:off x="20291103" y="4852387"/>
            <a:ext cx="2138012" cy="2179318"/>
          </a:xfrm>
          <a:prstGeom prst="roundRect">
            <a:avLst/>
          </a:prstGeom>
          <a:solidFill>
            <a:srgbClr val="7030A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sng" strike="noStrike" cap="none" spc="0" normalizeH="0" baseline="0" dirty="0">
                <a:ln>
                  <a:noFill/>
                </a:ln>
                <a:solidFill>
                  <a:schemeClr val="bg1"/>
                </a:solidFill>
                <a:effectLst/>
                <a:uFillTx/>
                <a:latin typeface="+mn-lt"/>
                <a:ea typeface="+mn-ea"/>
                <a:cs typeface="+mn-cs"/>
                <a:sym typeface="Helvetica"/>
              </a:rPr>
              <a:t>Conclusie</a:t>
            </a:r>
          </a:p>
          <a:p>
            <a:pPr marL="0" marR="0" indent="0" defTabSz="1828800" rtl="0" fontAlgn="auto" latinLnBrk="0" hangingPunct="0">
              <a:lnSpc>
                <a:spcPct val="100000"/>
              </a:lnSpc>
              <a:spcBef>
                <a:spcPts val="0"/>
              </a:spcBef>
              <a:spcAft>
                <a:spcPts val="0"/>
              </a:spcAft>
              <a:buClrTx/>
              <a:buSzTx/>
              <a:buFontTx/>
              <a:buNone/>
              <a:tabLst/>
            </a:pPr>
            <a:r>
              <a:rPr lang="nl-NL" sz="2400" dirty="0">
                <a:solidFill>
                  <a:schemeClr val="bg1"/>
                </a:solidFill>
              </a:rPr>
              <a:t>Ik moet…</a:t>
            </a:r>
            <a:br>
              <a:rPr lang="nl-NL" sz="2400" dirty="0">
                <a:solidFill>
                  <a:schemeClr val="bg1"/>
                </a:solidFill>
              </a:rPr>
            </a:br>
            <a:r>
              <a:rPr lang="nl-NL" sz="2400" dirty="0">
                <a:solidFill>
                  <a:schemeClr val="bg1"/>
                </a:solidFill>
              </a:rPr>
              <a:t>- melden</a:t>
            </a:r>
            <a:br>
              <a:rPr lang="nl-NL" sz="2400" dirty="0">
                <a:solidFill>
                  <a:schemeClr val="bg1"/>
                </a:solidFill>
              </a:rPr>
            </a:br>
            <a:r>
              <a:rPr lang="nl-NL" sz="2400" dirty="0">
                <a:solidFill>
                  <a:schemeClr val="bg1"/>
                </a:solidFill>
              </a:rPr>
              <a:t>- aanvragen</a:t>
            </a:r>
            <a:br>
              <a:rPr lang="nl-NL" sz="2400" dirty="0">
                <a:solidFill>
                  <a:schemeClr val="bg1"/>
                </a:solidFill>
              </a:rPr>
            </a:br>
            <a:r>
              <a:rPr lang="nl-NL" sz="2400" dirty="0">
                <a:solidFill>
                  <a:schemeClr val="bg1"/>
                </a:solidFill>
              </a:rPr>
              <a:t>- …</a:t>
            </a:r>
            <a:endParaRPr kumimoji="0" lang="nl-NL" sz="2400" b="0" i="0" u="none" strike="noStrike" cap="none" spc="0" normalizeH="0" baseline="0" dirty="0">
              <a:ln>
                <a:noFill/>
              </a:ln>
              <a:solidFill>
                <a:schemeClr val="bg1">
                  <a:lumMod val="75000"/>
                </a:schemeClr>
              </a:solidFill>
              <a:effectLst/>
              <a:uFillTx/>
              <a:latin typeface="+mn-lt"/>
              <a:ea typeface="+mn-ea"/>
              <a:cs typeface="+mn-cs"/>
              <a:sym typeface="Helvetica"/>
            </a:endParaRPr>
          </a:p>
        </p:txBody>
      </p:sp>
      <p:cxnSp>
        <p:nvCxnSpPr>
          <p:cNvPr id="77" name="Rechte verbindingslijn met pijl 76">
            <a:extLst>
              <a:ext uri="{FF2B5EF4-FFF2-40B4-BE49-F238E27FC236}">
                <a16:creationId xmlns:a16="http://schemas.microsoft.com/office/drawing/2014/main" id="{EF150275-BE3C-49B6-9818-9F9C07D4AA12}"/>
              </a:ext>
            </a:extLst>
          </p:cNvPr>
          <p:cNvCxnSpPr>
            <a:cxnSpLocks/>
            <a:endCxn id="79" idx="1"/>
          </p:cNvCxnSpPr>
          <p:nvPr/>
        </p:nvCxnSpPr>
        <p:spPr>
          <a:xfrm flipV="1">
            <a:off x="16304816" y="5942046"/>
            <a:ext cx="3986287" cy="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5" name="Rol: horizontaal 74">
            <a:extLst>
              <a:ext uri="{FF2B5EF4-FFF2-40B4-BE49-F238E27FC236}">
                <a16:creationId xmlns:a16="http://schemas.microsoft.com/office/drawing/2014/main" id="{9D3BC86A-1BF9-4720-AF12-807456465BCF}"/>
              </a:ext>
            </a:extLst>
          </p:cNvPr>
          <p:cNvSpPr/>
          <p:nvPr/>
        </p:nvSpPr>
        <p:spPr>
          <a:xfrm rot="1794651">
            <a:off x="18069677" y="5523079"/>
            <a:ext cx="1916071"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Checken</a:t>
            </a:r>
          </a:p>
        </p:txBody>
      </p:sp>
      <p:pic>
        <p:nvPicPr>
          <p:cNvPr id="192" name="Graphic 191" descr="Beeldscherm">
            <a:extLst>
              <a:ext uri="{FF2B5EF4-FFF2-40B4-BE49-F238E27FC236}">
                <a16:creationId xmlns:a16="http://schemas.microsoft.com/office/drawing/2014/main" id="{B4D211F3-9878-4263-8A5B-DB144BF8B4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92755">
            <a:off x="21308928" y="2421063"/>
            <a:ext cx="914400" cy="914400"/>
          </a:xfrm>
          <a:prstGeom prst="rect">
            <a:avLst/>
          </a:prstGeom>
        </p:spPr>
      </p:pic>
      <p:sp>
        <p:nvSpPr>
          <p:cNvPr id="195" name="Tekstvak 194">
            <a:extLst>
              <a:ext uri="{FF2B5EF4-FFF2-40B4-BE49-F238E27FC236}">
                <a16:creationId xmlns:a16="http://schemas.microsoft.com/office/drawing/2014/main" id="{F90546E3-29E2-400F-96E1-DF406DD178FD}"/>
              </a:ext>
            </a:extLst>
          </p:cNvPr>
          <p:cNvSpPr txBox="1"/>
          <p:nvPr/>
        </p:nvSpPr>
        <p:spPr>
          <a:xfrm rot="2065066">
            <a:off x="22022248" y="3217436"/>
            <a:ext cx="14552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200" b="0" i="0" u="none" strike="noStrike" cap="none" spc="0" normalizeH="0" baseline="0" dirty="0">
                <a:ln>
                  <a:noFill/>
                </a:ln>
                <a:solidFill>
                  <a:srgbClr val="000000"/>
                </a:solidFill>
                <a:effectLst/>
                <a:uFillTx/>
                <a:latin typeface="+mn-lt"/>
                <a:ea typeface="+mn-ea"/>
                <a:cs typeface="+mn-cs"/>
                <a:sym typeface="Helvetica"/>
              </a:rPr>
              <a:t>Loket</a:t>
            </a:r>
          </a:p>
        </p:txBody>
      </p:sp>
      <p:sp>
        <p:nvSpPr>
          <p:cNvPr id="196" name="Tekstvak 195">
            <a:extLst>
              <a:ext uri="{FF2B5EF4-FFF2-40B4-BE49-F238E27FC236}">
                <a16:creationId xmlns:a16="http://schemas.microsoft.com/office/drawing/2014/main" id="{26339845-9EBD-4850-88D5-4CD5A30766AA}"/>
              </a:ext>
            </a:extLst>
          </p:cNvPr>
          <p:cNvSpPr txBox="1"/>
          <p:nvPr/>
        </p:nvSpPr>
        <p:spPr>
          <a:xfrm>
            <a:off x="11495650" y="13200531"/>
            <a:ext cx="8277866"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 RBO = Regelbeheerobject</a:t>
            </a:r>
          </a:p>
        </p:txBody>
      </p:sp>
      <p:sp>
        <p:nvSpPr>
          <p:cNvPr id="48" name="Cilinder 47">
            <a:extLst>
              <a:ext uri="{FF2B5EF4-FFF2-40B4-BE49-F238E27FC236}">
                <a16:creationId xmlns:a16="http://schemas.microsoft.com/office/drawing/2014/main" id="{1175B926-136C-4CBF-A16A-02A1B5400728}"/>
              </a:ext>
            </a:extLst>
          </p:cNvPr>
          <p:cNvSpPr/>
          <p:nvPr/>
        </p:nvSpPr>
        <p:spPr>
          <a:xfrm>
            <a:off x="9906003" y="7137083"/>
            <a:ext cx="2926073" cy="782952"/>
          </a:xfrm>
          <a:prstGeom prst="can">
            <a:avLst/>
          </a:prstGeom>
          <a:solidFill>
            <a:schemeClr val="tx2">
              <a:lumMod val="40000"/>
              <a:lumOff val="60000"/>
            </a:schemeClr>
          </a:solidFill>
          <a:ln w="12700" cap="flat">
            <a:solidFill>
              <a:schemeClr val="tx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400" dirty="0">
                <a:solidFill>
                  <a:schemeClr val="accent5">
                    <a:lumMod val="75000"/>
                  </a:schemeClr>
                </a:solidFill>
              </a:rPr>
              <a:t>Data als brandstof</a:t>
            </a:r>
            <a:endParaRPr kumimoji="0" lang="nl-NL" sz="2400" b="0" i="0" u="none" strike="noStrike" cap="none" spc="0" normalizeH="0" baseline="0" dirty="0">
              <a:ln>
                <a:noFill/>
              </a:ln>
              <a:solidFill>
                <a:schemeClr val="accent5">
                  <a:lumMod val="75000"/>
                </a:schemeClr>
              </a:solidFill>
              <a:effectLst/>
              <a:uFillTx/>
              <a:sym typeface="Helvetica"/>
            </a:endParaRPr>
          </a:p>
        </p:txBody>
      </p:sp>
      <p:sp>
        <p:nvSpPr>
          <p:cNvPr id="49" name="Tekstvak 48">
            <a:extLst>
              <a:ext uri="{FF2B5EF4-FFF2-40B4-BE49-F238E27FC236}">
                <a16:creationId xmlns:a16="http://schemas.microsoft.com/office/drawing/2014/main" id="{FA4F831C-81CA-4E6C-B5E5-D6210914C246}"/>
              </a:ext>
            </a:extLst>
          </p:cNvPr>
          <p:cNvSpPr txBox="1"/>
          <p:nvPr/>
        </p:nvSpPr>
        <p:spPr>
          <a:xfrm rot="1977198">
            <a:off x="282349" y="11562361"/>
            <a:ext cx="2268962"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nl-NL" dirty="0"/>
              <a:t>leveren van </a:t>
            </a:r>
            <a:r>
              <a:rPr kumimoji="0" lang="nl-NL" sz="3600" b="0" i="0" u="none" strike="noStrike" cap="none" spc="0" normalizeH="0" baseline="0" dirty="0">
                <a:ln>
                  <a:noFill/>
                </a:ln>
                <a:solidFill>
                  <a:srgbClr val="000000"/>
                </a:solidFill>
                <a:effectLst/>
                <a:uFillTx/>
                <a:latin typeface="+mn-lt"/>
                <a:ea typeface="+mn-ea"/>
                <a:cs typeface="+mn-cs"/>
                <a:sym typeface="Helvetica"/>
              </a:rPr>
              <a:t>informatie</a:t>
            </a:r>
          </a:p>
        </p:txBody>
      </p:sp>
      <p:sp>
        <p:nvSpPr>
          <p:cNvPr id="51" name="Cilinder 50">
            <a:extLst>
              <a:ext uri="{FF2B5EF4-FFF2-40B4-BE49-F238E27FC236}">
                <a16:creationId xmlns:a16="http://schemas.microsoft.com/office/drawing/2014/main" id="{3FB07EE1-7600-43B7-AAEE-C2554FEDDA2D}"/>
              </a:ext>
            </a:extLst>
          </p:cNvPr>
          <p:cNvSpPr/>
          <p:nvPr/>
        </p:nvSpPr>
        <p:spPr>
          <a:xfrm>
            <a:off x="13378743" y="5403766"/>
            <a:ext cx="2926073" cy="1308147"/>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RTR</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52" name="Rechte verbindingslijn met pijl 51">
            <a:extLst>
              <a:ext uri="{FF2B5EF4-FFF2-40B4-BE49-F238E27FC236}">
                <a16:creationId xmlns:a16="http://schemas.microsoft.com/office/drawing/2014/main" id="{DC525DE6-8537-4597-9158-9A24CEC39AAC}"/>
              </a:ext>
            </a:extLst>
          </p:cNvPr>
          <p:cNvCxnSpPr>
            <a:cxnSpLocks/>
          </p:cNvCxnSpPr>
          <p:nvPr/>
        </p:nvCxnSpPr>
        <p:spPr>
          <a:xfrm>
            <a:off x="12817455" y="6245408"/>
            <a:ext cx="561288"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Rechte verbindingslijn met pijl 53">
            <a:extLst>
              <a:ext uri="{FF2B5EF4-FFF2-40B4-BE49-F238E27FC236}">
                <a16:creationId xmlns:a16="http://schemas.microsoft.com/office/drawing/2014/main" id="{0371D614-5B77-4F88-B36C-2E5AC74BA9EE}"/>
              </a:ext>
            </a:extLst>
          </p:cNvPr>
          <p:cNvCxnSpPr/>
          <p:nvPr/>
        </p:nvCxnSpPr>
        <p:spPr>
          <a:xfrm>
            <a:off x="12831085" y="5770959"/>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6" name="Tekstvak 55">
            <a:extLst>
              <a:ext uri="{FF2B5EF4-FFF2-40B4-BE49-F238E27FC236}">
                <a16:creationId xmlns:a16="http://schemas.microsoft.com/office/drawing/2014/main" id="{9B53A251-B834-4825-BBFD-DF39A4751009}"/>
              </a:ext>
            </a:extLst>
          </p:cNvPr>
          <p:cNvSpPr txBox="1"/>
          <p:nvPr/>
        </p:nvSpPr>
        <p:spPr>
          <a:xfrm>
            <a:off x="12961799" y="5589837"/>
            <a:ext cx="317072"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A</a:t>
            </a:r>
          </a:p>
          <a:p>
            <a:pPr marL="0" marR="0" indent="0" algn="l" defTabSz="1828800" rtl="0" fontAlgn="auto" latinLnBrk="0" hangingPunct="0">
              <a:lnSpc>
                <a:spcPct val="100000"/>
              </a:lnSpc>
              <a:spcBef>
                <a:spcPts val="0"/>
              </a:spcBef>
              <a:spcAft>
                <a:spcPts val="0"/>
              </a:spcAft>
              <a:buClrTx/>
              <a:buSzTx/>
              <a:buFontTx/>
              <a:buNone/>
              <a:tabLst/>
            </a:pPr>
            <a:r>
              <a:rPr lang="nl-NL" sz="1600" dirty="0"/>
              <a:t>R</a:t>
            </a:r>
          </a:p>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W</a:t>
            </a:r>
          </a:p>
          <a:p>
            <a:pPr marL="0" marR="0" indent="0" algn="l" defTabSz="1828800" rtl="0" fontAlgn="auto" latinLnBrk="0" hangingPunct="0">
              <a:lnSpc>
                <a:spcPct val="100000"/>
              </a:lnSpc>
              <a:spcBef>
                <a:spcPts val="0"/>
              </a:spcBef>
              <a:spcAft>
                <a:spcPts val="0"/>
              </a:spcAft>
              <a:buClrTx/>
              <a:buSzTx/>
              <a:buFontTx/>
              <a:buNone/>
              <a:tabLst/>
            </a:pPr>
            <a:r>
              <a:rPr lang="nl-NL" sz="1600" dirty="0"/>
              <a:t>N</a:t>
            </a:r>
            <a:endParaRPr kumimoji="0" lang="nl-NL" sz="1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59" name="Rechte verbindingslijn met pijl 58">
            <a:extLst>
              <a:ext uri="{FF2B5EF4-FFF2-40B4-BE49-F238E27FC236}">
                <a16:creationId xmlns:a16="http://schemas.microsoft.com/office/drawing/2014/main" id="{DE992457-6116-4F71-8B73-22B70E803430}"/>
              </a:ext>
            </a:extLst>
          </p:cNvPr>
          <p:cNvCxnSpPr/>
          <p:nvPr/>
        </p:nvCxnSpPr>
        <p:spPr>
          <a:xfrm>
            <a:off x="12831085" y="649094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Rechte verbindingslijn met pijl 59">
            <a:extLst>
              <a:ext uri="{FF2B5EF4-FFF2-40B4-BE49-F238E27FC236}">
                <a16:creationId xmlns:a16="http://schemas.microsoft.com/office/drawing/2014/main" id="{956FF2A4-5438-4F8E-9C73-B2E30EB7DEF7}"/>
              </a:ext>
            </a:extLst>
          </p:cNvPr>
          <p:cNvCxnSpPr/>
          <p:nvPr/>
        </p:nvCxnSpPr>
        <p:spPr>
          <a:xfrm>
            <a:off x="12817455" y="601039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63" name="Cilinder 62">
            <a:extLst>
              <a:ext uri="{FF2B5EF4-FFF2-40B4-BE49-F238E27FC236}">
                <a16:creationId xmlns:a16="http://schemas.microsoft.com/office/drawing/2014/main" id="{BB1D66D9-C638-4E6F-8E24-4AEF66F443B3}"/>
              </a:ext>
            </a:extLst>
          </p:cNvPr>
          <p:cNvSpPr/>
          <p:nvPr/>
        </p:nvSpPr>
        <p:spPr>
          <a:xfrm>
            <a:off x="6320155" y="4843243"/>
            <a:ext cx="2926073" cy="97869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BKV</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70" name="Rechte verbindingslijn met pijl 69">
            <a:extLst>
              <a:ext uri="{FF2B5EF4-FFF2-40B4-BE49-F238E27FC236}">
                <a16:creationId xmlns:a16="http://schemas.microsoft.com/office/drawing/2014/main" id="{0246A8DE-3F16-4D18-9E9E-17564FB0A6D2}"/>
              </a:ext>
            </a:extLst>
          </p:cNvPr>
          <p:cNvCxnSpPr>
            <a:cxnSpLocks/>
          </p:cNvCxnSpPr>
          <p:nvPr/>
        </p:nvCxnSpPr>
        <p:spPr>
          <a:xfrm>
            <a:off x="7793499" y="4474665"/>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1" name="Rechte verbindingslijn met pijl 80">
            <a:extLst>
              <a:ext uri="{FF2B5EF4-FFF2-40B4-BE49-F238E27FC236}">
                <a16:creationId xmlns:a16="http://schemas.microsoft.com/office/drawing/2014/main" id="{6D2A822A-96C1-400A-A0F0-4C42BDE44343}"/>
              </a:ext>
            </a:extLst>
          </p:cNvPr>
          <p:cNvCxnSpPr>
            <a:cxnSpLocks/>
          </p:cNvCxnSpPr>
          <p:nvPr/>
        </p:nvCxnSpPr>
        <p:spPr>
          <a:xfrm>
            <a:off x="7750076" y="5766112"/>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6" name="Stroomdiagram: Verbindingslijn 85">
            <a:extLst>
              <a:ext uri="{FF2B5EF4-FFF2-40B4-BE49-F238E27FC236}">
                <a16:creationId xmlns:a16="http://schemas.microsoft.com/office/drawing/2014/main" id="{925C992B-8B29-4D90-9BC3-376D965BD84D}"/>
              </a:ext>
            </a:extLst>
          </p:cNvPr>
          <p:cNvSpPr/>
          <p:nvPr/>
        </p:nvSpPr>
        <p:spPr>
          <a:xfrm>
            <a:off x="10894601" y="3474192"/>
            <a:ext cx="2118360" cy="779023"/>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STTR</a:t>
            </a:r>
          </a:p>
        </p:txBody>
      </p:sp>
      <p:cxnSp>
        <p:nvCxnSpPr>
          <p:cNvPr id="87" name="Rechte verbindingslijn met pijl 86">
            <a:extLst>
              <a:ext uri="{FF2B5EF4-FFF2-40B4-BE49-F238E27FC236}">
                <a16:creationId xmlns:a16="http://schemas.microsoft.com/office/drawing/2014/main" id="{EEB54241-5FF7-437D-9011-AE4D36694A1C}"/>
              </a:ext>
            </a:extLst>
          </p:cNvPr>
          <p:cNvCxnSpPr>
            <a:cxnSpLocks/>
            <a:stCxn id="86" idx="4"/>
          </p:cNvCxnSpPr>
          <p:nvPr/>
        </p:nvCxnSpPr>
        <p:spPr>
          <a:xfrm>
            <a:off x="11953781" y="4253215"/>
            <a:ext cx="2887999" cy="11505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88" name="Groep 87">
            <a:extLst>
              <a:ext uri="{FF2B5EF4-FFF2-40B4-BE49-F238E27FC236}">
                <a16:creationId xmlns:a16="http://schemas.microsoft.com/office/drawing/2014/main" id="{C699DC06-410F-4D91-A652-102D7CB85586}"/>
              </a:ext>
            </a:extLst>
          </p:cNvPr>
          <p:cNvGrpSpPr/>
          <p:nvPr/>
        </p:nvGrpSpPr>
        <p:grpSpPr>
          <a:xfrm>
            <a:off x="16522347" y="3205495"/>
            <a:ext cx="2612796" cy="1222768"/>
            <a:chOff x="11385311" y="3144718"/>
            <a:chExt cx="2612796" cy="1222768"/>
          </a:xfrm>
        </p:grpSpPr>
        <p:sp>
          <p:nvSpPr>
            <p:cNvPr id="89" name="Rechthoek 88">
              <a:extLst>
                <a:ext uri="{FF2B5EF4-FFF2-40B4-BE49-F238E27FC236}">
                  <a16:creationId xmlns:a16="http://schemas.microsoft.com/office/drawing/2014/main" id="{55645DCA-E327-4DD1-81DC-7B5222A8CAEE}"/>
                </a:ext>
              </a:extLst>
            </p:cNvPr>
            <p:cNvSpPr/>
            <p:nvPr/>
          </p:nvSpPr>
          <p:spPr>
            <a:xfrm>
              <a:off x="11387347" y="3320840"/>
              <a:ext cx="217533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pic>
          <p:nvPicPr>
            <p:cNvPr id="90" name="Graphic 89" descr="Kaart met speld">
              <a:extLst>
                <a:ext uri="{FF2B5EF4-FFF2-40B4-BE49-F238E27FC236}">
                  <a16:creationId xmlns:a16="http://schemas.microsoft.com/office/drawing/2014/main" id="{3E82071C-7E84-429E-BE08-3C6D5AC720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00561" y="3144718"/>
              <a:ext cx="914400" cy="914400"/>
            </a:xfrm>
            <a:prstGeom prst="rect">
              <a:avLst/>
            </a:prstGeom>
          </p:spPr>
        </p:pic>
        <p:sp>
          <p:nvSpPr>
            <p:cNvPr id="91" name="Tekstvak 90">
              <a:extLst>
                <a:ext uri="{FF2B5EF4-FFF2-40B4-BE49-F238E27FC236}">
                  <a16:creationId xmlns:a16="http://schemas.microsoft.com/office/drawing/2014/main" id="{5809B7BC-DB74-41CB-BC58-037D21CC78E3}"/>
                </a:ext>
              </a:extLst>
            </p:cNvPr>
            <p:cNvSpPr txBox="1"/>
            <p:nvPr/>
          </p:nvSpPr>
          <p:spPr>
            <a:xfrm>
              <a:off x="11385311" y="3932937"/>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Regels op de kaart</a:t>
              </a:r>
            </a:p>
          </p:txBody>
        </p:sp>
      </p:grpSp>
      <p:cxnSp>
        <p:nvCxnSpPr>
          <p:cNvPr id="93" name="Verbindingslijn: gebogen 92">
            <a:extLst>
              <a:ext uri="{FF2B5EF4-FFF2-40B4-BE49-F238E27FC236}">
                <a16:creationId xmlns:a16="http://schemas.microsoft.com/office/drawing/2014/main" id="{B6031136-0785-4AA5-B784-681D99FBE713}"/>
              </a:ext>
            </a:extLst>
          </p:cNvPr>
          <p:cNvCxnSpPr>
            <a:cxnSpLocks/>
            <a:endCxn id="91" idx="2"/>
          </p:cNvCxnSpPr>
          <p:nvPr/>
        </p:nvCxnSpPr>
        <p:spPr>
          <a:xfrm rot="5400000" flipH="1" flipV="1">
            <a:off x="14266251" y="1426101"/>
            <a:ext cx="560332" cy="6564656"/>
          </a:xfrm>
          <a:prstGeom prst="bentConnector3">
            <a:avLst>
              <a:gd name="adj1" fmla="val 50000"/>
            </a:avLst>
          </a:prstGeom>
          <a:noFill/>
          <a:ln w="12700" cap="flat">
            <a:solidFill>
              <a:schemeClr val="accent1">
                <a:alpha val="96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4" name="Rol: horizontaal 93">
            <a:extLst>
              <a:ext uri="{FF2B5EF4-FFF2-40B4-BE49-F238E27FC236}">
                <a16:creationId xmlns:a16="http://schemas.microsoft.com/office/drawing/2014/main" id="{FEEA93E4-BCD6-41FE-BEC7-94557F416FCA}"/>
              </a:ext>
            </a:extLst>
          </p:cNvPr>
          <p:cNvSpPr/>
          <p:nvPr/>
        </p:nvSpPr>
        <p:spPr>
          <a:xfrm rot="1774776">
            <a:off x="17547718" y="2966348"/>
            <a:ext cx="2175330"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Oriënteren</a:t>
            </a:r>
          </a:p>
        </p:txBody>
      </p:sp>
      <p:sp>
        <p:nvSpPr>
          <p:cNvPr id="95" name="Rechthoek: afgeronde hoeken 94">
            <a:extLst>
              <a:ext uri="{FF2B5EF4-FFF2-40B4-BE49-F238E27FC236}">
                <a16:creationId xmlns:a16="http://schemas.microsoft.com/office/drawing/2014/main" id="{F60CD4E4-B89A-402D-B9F9-5B3474CD6F24}"/>
              </a:ext>
            </a:extLst>
          </p:cNvPr>
          <p:cNvSpPr/>
          <p:nvPr/>
        </p:nvSpPr>
        <p:spPr>
          <a:xfrm>
            <a:off x="13504227" y="3250771"/>
            <a:ext cx="2439654" cy="122586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r>
              <a:rPr lang="nl-NL" sz="2400" dirty="0">
                <a:solidFill>
                  <a:schemeClr val="bg1"/>
                </a:solidFill>
              </a:rPr>
              <a:t>beslisbomen</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000" b="0" i="0" u="none" strike="noStrike" cap="none" spc="0" normalizeH="0" baseline="0" dirty="0">
                <a:ln>
                  <a:noFill/>
                </a:ln>
                <a:solidFill>
                  <a:schemeClr val="bg1"/>
                </a:solidFill>
                <a:effectLst/>
                <a:uFillTx/>
                <a:latin typeface="+mn-lt"/>
                <a:ea typeface="+mn-ea"/>
                <a:cs typeface="+mn-cs"/>
                <a:sym typeface="Helvetica"/>
              </a:rPr>
              <a:t>(RBO* </a:t>
            </a:r>
            <a:r>
              <a:rPr lang="nl-NL" sz="2000" dirty="0">
                <a:solidFill>
                  <a:schemeClr val="bg1"/>
                </a:solidFill>
              </a:rPr>
              <a:t>gekoppeld aan </a:t>
            </a:r>
            <a:r>
              <a:rPr kumimoji="0" lang="nl-NL" sz="2000" b="0" i="0" u="none" strike="noStrike" cap="none" spc="0" normalizeH="0" baseline="0" dirty="0">
                <a:ln>
                  <a:noFill/>
                </a:ln>
                <a:solidFill>
                  <a:schemeClr val="bg1"/>
                </a:solidFill>
                <a:effectLst/>
                <a:uFillTx/>
                <a:latin typeface="+mn-lt"/>
                <a:ea typeface="+mn-ea"/>
                <a:cs typeface="+mn-cs"/>
                <a:sym typeface="Helvetica"/>
              </a:rPr>
              <a:t>activiteit)</a:t>
            </a:r>
          </a:p>
        </p:txBody>
      </p:sp>
      <p:cxnSp>
        <p:nvCxnSpPr>
          <p:cNvPr id="96" name="Rechte verbindingslijn 95">
            <a:extLst>
              <a:ext uri="{FF2B5EF4-FFF2-40B4-BE49-F238E27FC236}">
                <a16:creationId xmlns:a16="http://schemas.microsoft.com/office/drawing/2014/main" id="{85E59AF4-6889-4C50-8CCE-2DF245771D4E}"/>
              </a:ext>
            </a:extLst>
          </p:cNvPr>
          <p:cNvCxnSpPr>
            <a:cxnSpLocks/>
            <a:stCxn id="95" idx="1"/>
            <a:endCxn id="86" idx="6"/>
          </p:cNvCxnSpPr>
          <p:nvPr/>
        </p:nvCxnSpPr>
        <p:spPr>
          <a:xfrm flipH="1">
            <a:off x="13012961" y="3863704"/>
            <a:ext cx="491266"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8" name="Rechthoek: afgeronde hoeken 97">
            <a:extLst>
              <a:ext uri="{FF2B5EF4-FFF2-40B4-BE49-F238E27FC236}">
                <a16:creationId xmlns:a16="http://schemas.microsoft.com/office/drawing/2014/main" id="{B44331D4-D925-46BC-97D4-86604CE57341}"/>
              </a:ext>
            </a:extLst>
          </p:cNvPr>
          <p:cNvSpPr/>
          <p:nvPr/>
        </p:nvSpPr>
        <p:spPr>
          <a:xfrm>
            <a:off x="2320450" y="1614859"/>
            <a:ext cx="2819421" cy="177069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 Wb-programma</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WS-verordening</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Projectbesluit</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a:t>
            </a:r>
            <a:r>
              <a:rPr kumimoji="0" lang="nl-NL" sz="2400" b="0" i="0" u="none" strike="noStrike" cap="none" spc="0" normalizeH="0" baseline="0" dirty="0">
                <a:ln>
                  <a:noFill/>
                </a:ln>
                <a:solidFill>
                  <a:schemeClr val="bg1">
                    <a:lumMod val="75000"/>
                  </a:schemeClr>
                </a:solidFill>
                <a:effectLst/>
                <a:uFillTx/>
                <a:latin typeface="+mn-lt"/>
                <a:ea typeface="+mn-ea"/>
                <a:cs typeface="+mn-cs"/>
                <a:sym typeface="Helvetica"/>
              </a:rPr>
              <a:t>(Peilbesluit)</a:t>
            </a:r>
          </a:p>
        </p:txBody>
      </p:sp>
      <p:cxnSp>
        <p:nvCxnSpPr>
          <p:cNvPr id="99" name="Rechte verbindingslijn 98">
            <a:extLst>
              <a:ext uri="{FF2B5EF4-FFF2-40B4-BE49-F238E27FC236}">
                <a16:creationId xmlns:a16="http://schemas.microsoft.com/office/drawing/2014/main" id="{2B4A0063-D371-44E6-A5F5-A79C435900E5}"/>
              </a:ext>
            </a:extLst>
          </p:cNvPr>
          <p:cNvCxnSpPr>
            <a:cxnSpLocks/>
            <a:stCxn id="98" idx="3"/>
          </p:cNvCxnSpPr>
          <p:nvPr/>
        </p:nvCxnSpPr>
        <p:spPr>
          <a:xfrm>
            <a:off x="5139871" y="2500207"/>
            <a:ext cx="2175330" cy="963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00" name="Rol: horizontaal 99">
            <a:extLst>
              <a:ext uri="{FF2B5EF4-FFF2-40B4-BE49-F238E27FC236}">
                <a16:creationId xmlns:a16="http://schemas.microsoft.com/office/drawing/2014/main" id="{B5E921E9-FBB4-44CD-A60D-8318C9B02790}"/>
              </a:ext>
            </a:extLst>
          </p:cNvPr>
          <p:cNvSpPr/>
          <p:nvPr/>
        </p:nvSpPr>
        <p:spPr>
          <a:xfrm rot="19879419">
            <a:off x="4934407" y="3048698"/>
            <a:ext cx="2277429"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Publiceren</a:t>
            </a:r>
          </a:p>
        </p:txBody>
      </p:sp>
    </p:spTree>
    <p:extLst>
      <p:ext uri="{BB962C8B-B14F-4D97-AF65-F5344CB8AC3E}">
        <p14:creationId xmlns:p14="http://schemas.microsoft.com/office/powerpoint/2010/main" val="37160642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hthoek 192">
            <a:extLst>
              <a:ext uri="{FF2B5EF4-FFF2-40B4-BE49-F238E27FC236}">
                <a16:creationId xmlns:a16="http://schemas.microsoft.com/office/drawing/2014/main" id="{709B2574-67CF-4E46-B0C5-C3B12143884A}"/>
              </a:ext>
            </a:extLst>
          </p:cNvPr>
          <p:cNvSpPr/>
          <p:nvPr/>
        </p:nvSpPr>
        <p:spPr>
          <a:xfrm rot="2074212">
            <a:off x="20972065" y="2684391"/>
            <a:ext cx="258952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cxnSp>
        <p:nvCxnSpPr>
          <p:cNvPr id="4" name="Rechte verbindingslijn 3">
            <a:extLst>
              <a:ext uri="{FF2B5EF4-FFF2-40B4-BE49-F238E27FC236}">
                <a16:creationId xmlns:a16="http://schemas.microsoft.com/office/drawing/2014/main" id="{2C659A5C-6629-4B9A-8758-2DA9EB579962}"/>
              </a:ext>
            </a:extLst>
          </p:cNvPr>
          <p:cNvCxnSpPr>
            <a:cxnSpLocks/>
          </p:cNvCxnSpPr>
          <p:nvPr/>
        </p:nvCxnSpPr>
        <p:spPr>
          <a:xfrm flipV="1">
            <a:off x="11369040" y="1706880"/>
            <a:ext cx="0" cy="1143000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Rechte verbindingslijn 5">
            <a:extLst>
              <a:ext uri="{FF2B5EF4-FFF2-40B4-BE49-F238E27FC236}">
                <a16:creationId xmlns:a16="http://schemas.microsoft.com/office/drawing/2014/main" id="{3A693BE7-D92D-4AE6-B31B-072C5FF2995E}"/>
              </a:ext>
            </a:extLst>
          </p:cNvPr>
          <p:cNvCxnSpPr>
            <a:cxnSpLocks/>
          </p:cNvCxnSpPr>
          <p:nvPr/>
        </p:nvCxnSpPr>
        <p:spPr>
          <a:xfrm flipH="1">
            <a:off x="4770120" y="7467600"/>
            <a:ext cx="1319784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kstvak 8">
            <a:extLst>
              <a:ext uri="{FF2B5EF4-FFF2-40B4-BE49-F238E27FC236}">
                <a16:creationId xmlns:a16="http://schemas.microsoft.com/office/drawing/2014/main" id="{B69E3189-D4F2-4A97-8379-DD9ECB601EF4}"/>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0" name="Tekstvak 9">
            <a:extLst>
              <a:ext uri="{FF2B5EF4-FFF2-40B4-BE49-F238E27FC236}">
                <a16:creationId xmlns:a16="http://schemas.microsoft.com/office/drawing/2014/main" id="{9C1099FE-7F08-4729-8117-5AEAFD88FD7D}"/>
              </a:ext>
            </a:extLst>
          </p:cNvPr>
          <p:cNvSpPr txBox="1"/>
          <p:nvPr/>
        </p:nvSpPr>
        <p:spPr>
          <a:xfrm rot="2097114">
            <a:off x="21261524" y="2240446"/>
            <a:ext cx="335280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dienstverlening</a:t>
            </a:r>
          </a:p>
        </p:txBody>
      </p:sp>
      <p:sp>
        <p:nvSpPr>
          <p:cNvPr id="79" name="Rechthoek: afgeronde hoeken 78">
            <a:extLst>
              <a:ext uri="{FF2B5EF4-FFF2-40B4-BE49-F238E27FC236}">
                <a16:creationId xmlns:a16="http://schemas.microsoft.com/office/drawing/2014/main" id="{DF4A5A3B-6EA6-4765-8FE6-F3CAC1DE97E8}"/>
              </a:ext>
            </a:extLst>
          </p:cNvPr>
          <p:cNvSpPr/>
          <p:nvPr/>
        </p:nvSpPr>
        <p:spPr>
          <a:xfrm>
            <a:off x="20291103" y="4852387"/>
            <a:ext cx="2138012" cy="2179318"/>
          </a:xfrm>
          <a:prstGeom prst="roundRect">
            <a:avLst/>
          </a:prstGeom>
          <a:solidFill>
            <a:srgbClr val="7030A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sng" strike="noStrike" cap="none" spc="0" normalizeH="0" baseline="0" dirty="0">
                <a:ln>
                  <a:noFill/>
                </a:ln>
                <a:solidFill>
                  <a:schemeClr val="bg1"/>
                </a:solidFill>
                <a:effectLst/>
                <a:uFillTx/>
                <a:latin typeface="+mn-lt"/>
                <a:ea typeface="+mn-ea"/>
                <a:cs typeface="+mn-cs"/>
                <a:sym typeface="Helvetica"/>
              </a:rPr>
              <a:t>Conclusie</a:t>
            </a:r>
          </a:p>
          <a:p>
            <a:pPr marL="0" marR="0" indent="0" defTabSz="1828800" rtl="0" fontAlgn="auto" latinLnBrk="0" hangingPunct="0">
              <a:lnSpc>
                <a:spcPct val="100000"/>
              </a:lnSpc>
              <a:spcBef>
                <a:spcPts val="0"/>
              </a:spcBef>
              <a:spcAft>
                <a:spcPts val="0"/>
              </a:spcAft>
              <a:buClrTx/>
              <a:buSzTx/>
              <a:buFontTx/>
              <a:buNone/>
              <a:tabLst/>
            </a:pPr>
            <a:r>
              <a:rPr lang="nl-NL" sz="2400" dirty="0">
                <a:solidFill>
                  <a:schemeClr val="bg1"/>
                </a:solidFill>
              </a:rPr>
              <a:t>Ik moet…</a:t>
            </a:r>
            <a:br>
              <a:rPr lang="nl-NL" sz="2400" dirty="0">
                <a:solidFill>
                  <a:schemeClr val="bg1"/>
                </a:solidFill>
              </a:rPr>
            </a:br>
            <a:r>
              <a:rPr lang="nl-NL" sz="2400" dirty="0">
                <a:solidFill>
                  <a:schemeClr val="bg1"/>
                </a:solidFill>
              </a:rPr>
              <a:t>- melden</a:t>
            </a:r>
            <a:br>
              <a:rPr lang="nl-NL" sz="2400" dirty="0">
                <a:solidFill>
                  <a:schemeClr val="bg1"/>
                </a:solidFill>
              </a:rPr>
            </a:br>
            <a:r>
              <a:rPr lang="nl-NL" sz="2400" dirty="0">
                <a:solidFill>
                  <a:schemeClr val="bg1"/>
                </a:solidFill>
              </a:rPr>
              <a:t>- aanvragen</a:t>
            </a:r>
            <a:br>
              <a:rPr lang="nl-NL" sz="2400" dirty="0">
                <a:solidFill>
                  <a:schemeClr val="bg1"/>
                </a:solidFill>
              </a:rPr>
            </a:br>
            <a:r>
              <a:rPr lang="nl-NL" sz="2400" dirty="0">
                <a:solidFill>
                  <a:schemeClr val="bg1"/>
                </a:solidFill>
              </a:rPr>
              <a:t>- …</a:t>
            </a:r>
            <a:endParaRPr kumimoji="0" lang="nl-NL" sz="2400" b="0" i="0" u="none" strike="noStrike" cap="none" spc="0" normalizeH="0" baseline="0" dirty="0">
              <a:ln>
                <a:noFill/>
              </a:ln>
              <a:solidFill>
                <a:schemeClr val="bg1">
                  <a:lumMod val="75000"/>
                </a:schemeClr>
              </a:solidFill>
              <a:effectLst/>
              <a:uFillTx/>
              <a:latin typeface="+mn-lt"/>
              <a:ea typeface="+mn-ea"/>
              <a:cs typeface="+mn-cs"/>
              <a:sym typeface="Helvetica"/>
            </a:endParaRPr>
          </a:p>
        </p:txBody>
      </p:sp>
      <p:cxnSp>
        <p:nvCxnSpPr>
          <p:cNvPr id="77" name="Rechte verbindingslijn met pijl 76">
            <a:extLst>
              <a:ext uri="{FF2B5EF4-FFF2-40B4-BE49-F238E27FC236}">
                <a16:creationId xmlns:a16="http://schemas.microsoft.com/office/drawing/2014/main" id="{EF150275-BE3C-49B6-9818-9F9C07D4AA12}"/>
              </a:ext>
            </a:extLst>
          </p:cNvPr>
          <p:cNvCxnSpPr>
            <a:cxnSpLocks/>
            <a:endCxn id="79" idx="1"/>
          </p:cNvCxnSpPr>
          <p:nvPr/>
        </p:nvCxnSpPr>
        <p:spPr>
          <a:xfrm flipV="1">
            <a:off x="16304816" y="5942046"/>
            <a:ext cx="3986287" cy="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5" name="Rol: horizontaal 74">
            <a:extLst>
              <a:ext uri="{FF2B5EF4-FFF2-40B4-BE49-F238E27FC236}">
                <a16:creationId xmlns:a16="http://schemas.microsoft.com/office/drawing/2014/main" id="{9D3BC86A-1BF9-4720-AF12-807456465BCF}"/>
              </a:ext>
            </a:extLst>
          </p:cNvPr>
          <p:cNvSpPr/>
          <p:nvPr/>
        </p:nvSpPr>
        <p:spPr>
          <a:xfrm rot="1798503">
            <a:off x="17776576" y="5519329"/>
            <a:ext cx="1916071"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Checken</a:t>
            </a:r>
          </a:p>
        </p:txBody>
      </p:sp>
      <p:pic>
        <p:nvPicPr>
          <p:cNvPr id="192" name="Graphic 191" descr="Beeldscherm">
            <a:extLst>
              <a:ext uri="{FF2B5EF4-FFF2-40B4-BE49-F238E27FC236}">
                <a16:creationId xmlns:a16="http://schemas.microsoft.com/office/drawing/2014/main" id="{B4D211F3-9878-4263-8A5B-DB144BF8B4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92755">
            <a:off x="21308928" y="2421063"/>
            <a:ext cx="914400" cy="914400"/>
          </a:xfrm>
          <a:prstGeom prst="rect">
            <a:avLst/>
          </a:prstGeom>
        </p:spPr>
      </p:pic>
      <p:sp>
        <p:nvSpPr>
          <p:cNvPr id="195" name="Tekstvak 194">
            <a:extLst>
              <a:ext uri="{FF2B5EF4-FFF2-40B4-BE49-F238E27FC236}">
                <a16:creationId xmlns:a16="http://schemas.microsoft.com/office/drawing/2014/main" id="{F90546E3-29E2-400F-96E1-DF406DD178FD}"/>
              </a:ext>
            </a:extLst>
          </p:cNvPr>
          <p:cNvSpPr txBox="1"/>
          <p:nvPr/>
        </p:nvSpPr>
        <p:spPr>
          <a:xfrm rot="2065066">
            <a:off x="22022248" y="3217436"/>
            <a:ext cx="14552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200" b="0" i="0" u="none" strike="noStrike" cap="none" spc="0" normalizeH="0" baseline="0" dirty="0">
                <a:ln>
                  <a:noFill/>
                </a:ln>
                <a:solidFill>
                  <a:srgbClr val="000000"/>
                </a:solidFill>
                <a:effectLst/>
                <a:uFillTx/>
                <a:latin typeface="+mn-lt"/>
                <a:ea typeface="+mn-ea"/>
                <a:cs typeface="+mn-cs"/>
                <a:sym typeface="Helvetica"/>
              </a:rPr>
              <a:t>Loket</a:t>
            </a:r>
          </a:p>
        </p:txBody>
      </p:sp>
      <p:sp>
        <p:nvSpPr>
          <p:cNvPr id="196" name="Tekstvak 195">
            <a:extLst>
              <a:ext uri="{FF2B5EF4-FFF2-40B4-BE49-F238E27FC236}">
                <a16:creationId xmlns:a16="http://schemas.microsoft.com/office/drawing/2014/main" id="{26339845-9EBD-4850-88D5-4CD5A30766AA}"/>
              </a:ext>
            </a:extLst>
          </p:cNvPr>
          <p:cNvSpPr txBox="1"/>
          <p:nvPr/>
        </p:nvSpPr>
        <p:spPr>
          <a:xfrm>
            <a:off x="11495650" y="13200531"/>
            <a:ext cx="8277866"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 RBO = Regelbeheerobject, BGB = Bevoegd gezag bepalen service</a:t>
            </a:r>
          </a:p>
        </p:txBody>
      </p:sp>
      <p:sp>
        <p:nvSpPr>
          <p:cNvPr id="76" name="Cilinder 75">
            <a:extLst>
              <a:ext uri="{FF2B5EF4-FFF2-40B4-BE49-F238E27FC236}">
                <a16:creationId xmlns:a16="http://schemas.microsoft.com/office/drawing/2014/main" id="{4086C12E-5B3A-4E2E-B441-963CB6598425}"/>
              </a:ext>
            </a:extLst>
          </p:cNvPr>
          <p:cNvSpPr/>
          <p:nvPr/>
        </p:nvSpPr>
        <p:spPr>
          <a:xfrm>
            <a:off x="9906003" y="7137083"/>
            <a:ext cx="2926073" cy="782952"/>
          </a:xfrm>
          <a:prstGeom prst="can">
            <a:avLst/>
          </a:prstGeom>
          <a:solidFill>
            <a:schemeClr val="tx2">
              <a:lumMod val="40000"/>
              <a:lumOff val="60000"/>
            </a:schemeClr>
          </a:solidFill>
          <a:ln w="12700" cap="flat">
            <a:solidFill>
              <a:schemeClr val="tx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400" dirty="0">
                <a:solidFill>
                  <a:schemeClr val="accent5">
                    <a:lumMod val="75000"/>
                  </a:schemeClr>
                </a:solidFill>
              </a:rPr>
              <a:t>Data als brandstof</a:t>
            </a:r>
            <a:endParaRPr kumimoji="0" lang="nl-NL" sz="2400" b="0" i="0" u="none" strike="noStrike" cap="none" spc="0" normalizeH="0" baseline="0" dirty="0">
              <a:ln>
                <a:noFill/>
              </a:ln>
              <a:solidFill>
                <a:schemeClr val="accent5">
                  <a:lumMod val="75000"/>
                </a:schemeClr>
              </a:solidFill>
              <a:effectLst/>
              <a:uFillTx/>
              <a:sym typeface="Helvetica"/>
            </a:endParaRPr>
          </a:p>
        </p:txBody>
      </p:sp>
      <p:sp>
        <p:nvSpPr>
          <p:cNvPr id="80" name="Tekstvak 79">
            <a:extLst>
              <a:ext uri="{FF2B5EF4-FFF2-40B4-BE49-F238E27FC236}">
                <a16:creationId xmlns:a16="http://schemas.microsoft.com/office/drawing/2014/main" id="{9B9F8236-B024-404D-A471-11357FC847EF}"/>
              </a:ext>
            </a:extLst>
          </p:cNvPr>
          <p:cNvSpPr txBox="1"/>
          <p:nvPr/>
        </p:nvSpPr>
        <p:spPr>
          <a:xfrm rot="1977198">
            <a:off x="282349" y="11562361"/>
            <a:ext cx="2268962"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nl-NL" dirty="0"/>
              <a:t>leveren van </a:t>
            </a:r>
            <a:r>
              <a:rPr kumimoji="0" lang="nl-NL" sz="3600" b="0" i="0" u="none" strike="noStrike" cap="none" spc="0" normalizeH="0" baseline="0" dirty="0">
                <a:ln>
                  <a:noFill/>
                </a:ln>
                <a:solidFill>
                  <a:srgbClr val="000000"/>
                </a:solidFill>
                <a:effectLst/>
                <a:uFillTx/>
                <a:latin typeface="+mn-lt"/>
                <a:ea typeface="+mn-ea"/>
                <a:cs typeface="+mn-cs"/>
                <a:sym typeface="Helvetica"/>
              </a:rPr>
              <a:t>informatie</a:t>
            </a:r>
          </a:p>
        </p:txBody>
      </p:sp>
      <p:sp>
        <p:nvSpPr>
          <p:cNvPr id="89" name="Rechthoek: afgeronde hoeken 88">
            <a:extLst>
              <a:ext uri="{FF2B5EF4-FFF2-40B4-BE49-F238E27FC236}">
                <a16:creationId xmlns:a16="http://schemas.microsoft.com/office/drawing/2014/main" id="{A222CB8B-0815-49F7-95D8-643B98AD8A05}"/>
              </a:ext>
            </a:extLst>
          </p:cNvPr>
          <p:cNvSpPr/>
          <p:nvPr/>
        </p:nvSpPr>
        <p:spPr>
          <a:xfrm>
            <a:off x="16450314" y="10198352"/>
            <a:ext cx="7059816" cy="2996801"/>
          </a:xfrm>
          <a:prstGeom prst="roundRect">
            <a:avLst/>
          </a:prstGeom>
          <a:solidFill>
            <a:srgbClr val="0070C0">
              <a:alpha val="30000"/>
            </a:srgbClr>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b" anchorCtr="1">
            <a:no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Samenwerken aan behandelen</a:t>
            </a:r>
            <a:endParaRPr kumimoji="0" lang="nl-NL" sz="2000" b="0" i="0" u="none" strike="noStrike" cap="none" spc="0" normalizeH="0" baseline="0" dirty="0">
              <a:ln>
                <a:noFill/>
              </a:ln>
              <a:solidFill>
                <a:schemeClr val="bg1"/>
              </a:solidFill>
              <a:effectLst/>
              <a:uFillTx/>
              <a:latin typeface="+mn-lt"/>
              <a:ea typeface="+mn-ea"/>
              <a:cs typeface="+mn-cs"/>
              <a:sym typeface="Helvetica"/>
            </a:endParaRPr>
          </a:p>
        </p:txBody>
      </p:sp>
      <p:sp>
        <p:nvSpPr>
          <p:cNvPr id="90" name="Rechthoek 89">
            <a:extLst>
              <a:ext uri="{FF2B5EF4-FFF2-40B4-BE49-F238E27FC236}">
                <a16:creationId xmlns:a16="http://schemas.microsoft.com/office/drawing/2014/main" id="{5CFD9FAA-97ED-4A5C-BFC7-A9E774FAC41A}"/>
              </a:ext>
            </a:extLst>
          </p:cNvPr>
          <p:cNvSpPr/>
          <p:nvPr/>
        </p:nvSpPr>
        <p:spPr>
          <a:xfrm>
            <a:off x="16435188" y="10853881"/>
            <a:ext cx="2642546" cy="1723236"/>
          </a:xfrm>
          <a:prstGeom prst="rect">
            <a:avLst/>
          </a:prstGeom>
          <a:solidFill>
            <a:srgbClr val="FBE77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sp>
        <p:nvSpPr>
          <p:cNvPr id="91" name="Rechthoek 90">
            <a:extLst>
              <a:ext uri="{FF2B5EF4-FFF2-40B4-BE49-F238E27FC236}">
                <a16:creationId xmlns:a16="http://schemas.microsoft.com/office/drawing/2014/main" id="{ACF906AD-F0AC-479C-93C4-FD5AF9037E60}"/>
              </a:ext>
            </a:extLst>
          </p:cNvPr>
          <p:cNvSpPr/>
          <p:nvPr/>
        </p:nvSpPr>
        <p:spPr>
          <a:xfrm>
            <a:off x="15062377" y="7475947"/>
            <a:ext cx="217533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sp>
        <p:nvSpPr>
          <p:cNvPr id="93" name="Cilinder 92">
            <a:extLst>
              <a:ext uri="{FF2B5EF4-FFF2-40B4-BE49-F238E27FC236}">
                <a16:creationId xmlns:a16="http://schemas.microsoft.com/office/drawing/2014/main" id="{63A98190-8C9B-41B0-A291-1AD04156FFC2}"/>
              </a:ext>
            </a:extLst>
          </p:cNvPr>
          <p:cNvSpPr/>
          <p:nvPr/>
        </p:nvSpPr>
        <p:spPr>
          <a:xfrm>
            <a:off x="13398984" y="8541572"/>
            <a:ext cx="2926073" cy="1076560"/>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RAM</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sp>
        <p:nvSpPr>
          <p:cNvPr id="94" name="Rol: horizontaal 93">
            <a:extLst>
              <a:ext uri="{FF2B5EF4-FFF2-40B4-BE49-F238E27FC236}">
                <a16:creationId xmlns:a16="http://schemas.microsoft.com/office/drawing/2014/main" id="{9BF86BB5-D498-40A4-A6D9-3BCD88FB7FE8}"/>
              </a:ext>
            </a:extLst>
          </p:cNvPr>
          <p:cNvSpPr/>
          <p:nvPr/>
        </p:nvSpPr>
        <p:spPr>
          <a:xfrm rot="1793156">
            <a:off x="17363002" y="7805382"/>
            <a:ext cx="1916071"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Indienen</a:t>
            </a:r>
          </a:p>
        </p:txBody>
      </p:sp>
      <p:pic>
        <p:nvPicPr>
          <p:cNvPr id="95" name="Graphic 94" descr="Map openen">
            <a:extLst>
              <a:ext uri="{FF2B5EF4-FFF2-40B4-BE49-F238E27FC236}">
                <a16:creationId xmlns:a16="http://schemas.microsoft.com/office/drawing/2014/main" id="{9290CC5C-B44B-4B10-AD44-EB55CA05A6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68449" y="7387106"/>
            <a:ext cx="914400" cy="914400"/>
          </a:xfrm>
          <a:prstGeom prst="rect">
            <a:avLst/>
          </a:prstGeom>
        </p:spPr>
      </p:pic>
      <p:sp>
        <p:nvSpPr>
          <p:cNvPr id="96" name="Tekstvak 95">
            <a:extLst>
              <a:ext uri="{FF2B5EF4-FFF2-40B4-BE49-F238E27FC236}">
                <a16:creationId xmlns:a16="http://schemas.microsoft.com/office/drawing/2014/main" id="{FDFF9D20-86EE-4334-81D8-7E2790207D62}"/>
              </a:ext>
            </a:extLst>
          </p:cNvPr>
          <p:cNvSpPr txBox="1"/>
          <p:nvPr/>
        </p:nvSpPr>
        <p:spPr>
          <a:xfrm>
            <a:off x="15283708" y="8125259"/>
            <a:ext cx="169058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Projectenmap</a:t>
            </a:r>
          </a:p>
        </p:txBody>
      </p:sp>
      <p:sp>
        <p:nvSpPr>
          <p:cNvPr id="98" name="Rechthoek: afgeronde hoeken 97">
            <a:extLst>
              <a:ext uri="{FF2B5EF4-FFF2-40B4-BE49-F238E27FC236}">
                <a16:creationId xmlns:a16="http://schemas.microsoft.com/office/drawing/2014/main" id="{2C884DB5-DFF4-4C31-9AFD-28A40CE082E7}"/>
              </a:ext>
            </a:extLst>
          </p:cNvPr>
          <p:cNvSpPr/>
          <p:nvPr/>
        </p:nvSpPr>
        <p:spPr>
          <a:xfrm>
            <a:off x="16941597" y="10245076"/>
            <a:ext cx="4629888" cy="612854"/>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Zaaksysteem</a:t>
            </a:r>
          </a:p>
        </p:txBody>
      </p:sp>
      <p:sp>
        <p:nvSpPr>
          <p:cNvPr id="99" name="Stroomdiagram: Verbindingslijn 98">
            <a:extLst>
              <a:ext uri="{FF2B5EF4-FFF2-40B4-BE49-F238E27FC236}">
                <a16:creationId xmlns:a16="http://schemas.microsoft.com/office/drawing/2014/main" id="{4CB4CD5D-6DF2-4C5D-A705-2183F8EBFC74}"/>
              </a:ext>
            </a:extLst>
          </p:cNvPr>
          <p:cNvSpPr/>
          <p:nvPr/>
        </p:nvSpPr>
        <p:spPr>
          <a:xfrm>
            <a:off x="13802840" y="10161991"/>
            <a:ext cx="2118360" cy="779023"/>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STAM</a:t>
            </a:r>
          </a:p>
        </p:txBody>
      </p:sp>
      <p:cxnSp>
        <p:nvCxnSpPr>
          <p:cNvPr id="100" name="Rechte verbindingslijn met pijl 99">
            <a:extLst>
              <a:ext uri="{FF2B5EF4-FFF2-40B4-BE49-F238E27FC236}">
                <a16:creationId xmlns:a16="http://schemas.microsoft.com/office/drawing/2014/main" id="{4DAF28B9-7A9C-4011-8898-ADDCE959FC88}"/>
              </a:ext>
            </a:extLst>
          </p:cNvPr>
          <p:cNvCxnSpPr>
            <a:stCxn id="93" idx="3"/>
            <a:endCxn id="99" idx="0"/>
          </p:cNvCxnSpPr>
          <p:nvPr/>
        </p:nvCxnSpPr>
        <p:spPr>
          <a:xfrm flipH="1">
            <a:off x="14862020" y="9618132"/>
            <a:ext cx="1" cy="543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Rechte verbindingslijn met pijl 100">
            <a:extLst>
              <a:ext uri="{FF2B5EF4-FFF2-40B4-BE49-F238E27FC236}">
                <a16:creationId xmlns:a16="http://schemas.microsoft.com/office/drawing/2014/main" id="{E6A665A7-279E-443C-963E-08BC5032BEFC}"/>
              </a:ext>
            </a:extLst>
          </p:cNvPr>
          <p:cNvCxnSpPr>
            <a:stCxn id="99" idx="6"/>
            <a:endCxn id="98" idx="1"/>
          </p:cNvCxnSpPr>
          <p:nvPr/>
        </p:nvCxnSpPr>
        <p:spPr>
          <a:xfrm>
            <a:off x="15921200" y="10551503"/>
            <a:ext cx="10203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5" name="Tekstvak 104">
            <a:extLst>
              <a:ext uri="{FF2B5EF4-FFF2-40B4-BE49-F238E27FC236}">
                <a16:creationId xmlns:a16="http://schemas.microsoft.com/office/drawing/2014/main" id="{D247069E-6887-411E-89A7-993430476F59}"/>
              </a:ext>
            </a:extLst>
          </p:cNvPr>
          <p:cNvSpPr txBox="1"/>
          <p:nvPr/>
        </p:nvSpPr>
        <p:spPr>
          <a:xfrm>
            <a:off x="15822563" y="9814336"/>
            <a:ext cx="121318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Ophalen verzoek</a:t>
            </a:r>
          </a:p>
        </p:txBody>
      </p:sp>
      <p:sp>
        <p:nvSpPr>
          <p:cNvPr id="108" name="Rechthoek: afgeronde hoeken 107">
            <a:extLst>
              <a:ext uri="{FF2B5EF4-FFF2-40B4-BE49-F238E27FC236}">
                <a16:creationId xmlns:a16="http://schemas.microsoft.com/office/drawing/2014/main" id="{F754AC06-A8A9-4B19-8120-796A2BE550DE}"/>
              </a:ext>
            </a:extLst>
          </p:cNvPr>
          <p:cNvSpPr/>
          <p:nvPr/>
        </p:nvSpPr>
        <p:spPr>
          <a:xfrm>
            <a:off x="16536039" y="11107685"/>
            <a:ext cx="2311427" cy="544828"/>
          </a:xfrm>
          <a:prstGeom prst="roundRect">
            <a:avLst/>
          </a:prstGeom>
          <a:solidFill>
            <a:srgbClr val="FFC00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tx1"/>
                </a:solidFill>
                <a:effectLst/>
                <a:uFillTx/>
                <a:latin typeface="+mn-lt"/>
                <a:ea typeface="+mn-ea"/>
                <a:cs typeface="+mn-cs"/>
                <a:sym typeface="Helvetica"/>
              </a:rPr>
              <a:t>Teambeheer</a:t>
            </a:r>
            <a:endParaRPr kumimoji="0" lang="nl-NL" sz="2000" b="0" i="0" u="none" strike="noStrike" cap="none" spc="0" normalizeH="0" baseline="0" dirty="0">
              <a:ln>
                <a:noFill/>
              </a:ln>
              <a:solidFill>
                <a:schemeClr val="tx1"/>
              </a:solidFill>
              <a:effectLst/>
              <a:uFillTx/>
              <a:latin typeface="+mn-lt"/>
              <a:ea typeface="+mn-ea"/>
              <a:cs typeface="+mn-cs"/>
              <a:sym typeface="Helvetica"/>
            </a:endParaRPr>
          </a:p>
        </p:txBody>
      </p:sp>
      <p:sp>
        <p:nvSpPr>
          <p:cNvPr id="109" name="Rechthoek: afgeronde hoeken 108">
            <a:extLst>
              <a:ext uri="{FF2B5EF4-FFF2-40B4-BE49-F238E27FC236}">
                <a16:creationId xmlns:a16="http://schemas.microsoft.com/office/drawing/2014/main" id="{B3F94274-681C-4229-A614-269D9503D86D}"/>
              </a:ext>
            </a:extLst>
          </p:cNvPr>
          <p:cNvSpPr/>
          <p:nvPr/>
        </p:nvSpPr>
        <p:spPr>
          <a:xfrm>
            <a:off x="16570754" y="11746003"/>
            <a:ext cx="2311427" cy="544828"/>
          </a:xfrm>
          <a:prstGeom prst="roundRect">
            <a:avLst/>
          </a:prstGeom>
          <a:solidFill>
            <a:srgbClr val="FFC00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tx1"/>
                </a:solidFill>
                <a:effectLst/>
                <a:uFillTx/>
                <a:latin typeface="+mn-lt"/>
                <a:ea typeface="+mn-ea"/>
                <a:cs typeface="+mn-cs"/>
                <a:sym typeface="Helvetica"/>
              </a:rPr>
              <a:t>Dossierbeheer</a:t>
            </a:r>
            <a:endParaRPr kumimoji="0" lang="nl-NL" sz="2000" b="0" i="0" u="none" strike="noStrike" cap="none" spc="0" normalizeH="0" baseline="0" dirty="0">
              <a:ln>
                <a:noFill/>
              </a:ln>
              <a:solidFill>
                <a:schemeClr val="tx1"/>
              </a:solidFill>
              <a:effectLst/>
              <a:uFillTx/>
              <a:latin typeface="+mn-lt"/>
              <a:ea typeface="+mn-ea"/>
              <a:cs typeface="+mn-cs"/>
              <a:sym typeface="Helvetica"/>
            </a:endParaRPr>
          </a:p>
        </p:txBody>
      </p:sp>
      <p:sp>
        <p:nvSpPr>
          <p:cNvPr id="112" name="Stroomdiagram: Voorbereiding 111">
            <a:extLst>
              <a:ext uri="{FF2B5EF4-FFF2-40B4-BE49-F238E27FC236}">
                <a16:creationId xmlns:a16="http://schemas.microsoft.com/office/drawing/2014/main" id="{F6AED190-CEFB-49D6-A2FC-B7D2DD21BE5D}"/>
              </a:ext>
            </a:extLst>
          </p:cNvPr>
          <p:cNvSpPr/>
          <p:nvPr/>
        </p:nvSpPr>
        <p:spPr>
          <a:xfrm>
            <a:off x="16311911" y="9239200"/>
            <a:ext cx="1684378" cy="553996"/>
          </a:xfrm>
          <a:prstGeom prst="flowChartPreparatio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BGB*</a:t>
            </a:r>
          </a:p>
        </p:txBody>
      </p:sp>
      <p:cxnSp>
        <p:nvCxnSpPr>
          <p:cNvPr id="114" name="Verbindingslijn: gebogen 113">
            <a:extLst>
              <a:ext uri="{FF2B5EF4-FFF2-40B4-BE49-F238E27FC236}">
                <a16:creationId xmlns:a16="http://schemas.microsoft.com/office/drawing/2014/main" id="{A0221858-1159-4F3C-8820-2B54CF43903F}"/>
              </a:ext>
            </a:extLst>
          </p:cNvPr>
          <p:cNvCxnSpPr>
            <a:cxnSpLocks/>
            <a:stCxn id="112" idx="3"/>
            <a:endCxn id="98" idx="0"/>
          </p:cNvCxnSpPr>
          <p:nvPr/>
        </p:nvCxnSpPr>
        <p:spPr>
          <a:xfrm>
            <a:off x="17996289" y="9516198"/>
            <a:ext cx="1260252" cy="728878"/>
          </a:xfrm>
          <a:prstGeom prst="bentConnector2">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6" name="Tekstvak 115">
            <a:extLst>
              <a:ext uri="{FF2B5EF4-FFF2-40B4-BE49-F238E27FC236}">
                <a16:creationId xmlns:a16="http://schemas.microsoft.com/office/drawing/2014/main" id="{FF53E0BC-1800-4830-940F-0D23A6B4002C}"/>
              </a:ext>
            </a:extLst>
          </p:cNvPr>
          <p:cNvSpPr txBox="1"/>
          <p:nvPr/>
        </p:nvSpPr>
        <p:spPr>
          <a:xfrm>
            <a:off x="18319753" y="9483095"/>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seintje</a:t>
            </a:r>
          </a:p>
        </p:txBody>
      </p:sp>
      <p:sp>
        <p:nvSpPr>
          <p:cNvPr id="117" name="Cilinder 116">
            <a:extLst>
              <a:ext uri="{FF2B5EF4-FFF2-40B4-BE49-F238E27FC236}">
                <a16:creationId xmlns:a16="http://schemas.microsoft.com/office/drawing/2014/main" id="{31A8130E-62F1-46B5-A90A-6B95344DB5DE}"/>
              </a:ext>
            </a:extLst>
          </p:cNvPr>
          <p:cNvSpPr/>
          <p:nvPr/>
        </p:nvSpPr>
        <p:spPr>
          <a:xfrm>
            <a:off x="20349439" y="11269710"/>
            <a:ext cx="1150870" cy="88082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RIV</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sp>
        <p:nvSpPr>
          <p:cNvPr id="118" name="Cilinder 117">
            <a:extLst>
              <a:ext uri="{FF2B5EF4-FFF2-40B4-BE49-F238E27FC236}">
                <a16:creationId xmlns:a16="http://schemas.microsoft.com/office/drawing/2014/main" id="{DF64A34F-663E-482D-ABDA-CC464E86E23B}"/>
              </a:ext>
            </a:extLst>
          </p:cNvPr>
          <p:cNvSpPr/>
          <p:nvPr/>
        </p:nvSpPr>
        <p:spPr>
          <a:xfrm>
            <a:off x="22163619" y="10107945"/>
            <a:ext cx="1150870" cy="88082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RIV</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sp>
        <p:nvSpPr>
          <p:cNvPr id="119" name="Tekstvak 118">
            <a:extLst>
              <a:ext uri="{FF2B5EF4-FFF2-40B4-BE49-F238E27FC236}">
                <a16:creationId xmlns:a16="http://schemas.microsoft.com/office/drawing/2014/main" id="{3773264D-D6DB-46F0-9BF0-8D8EFE8AE15A}"/>
              </a:ext>
            </a:extLst>
          </p:cNvPr>
          <p:cNvSpPr txBox="1"/>
          <p:nvPr/>
        </p:nvSpPr>
        <p:spPr>
          <a:xfrm>
            <a:off x="20600164" y="10909055"/>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BG1</a:t>
            </a:r>
          </a:p>
        </p:txBody>
      </p:sp>
      <p:sp>
        <p:nvSpPr>
          <p:cNvPr id="121" name="Tekstvak 120">
            <a:extLst>
              <a:ext uri="{FF2B5EF4-FFF2-40B4-BE49-F238E27FC236}">
                <a16:creationId xmlns:a16="http://schemas.microsoft.com/office/drawing/2014/main" id="{A673573D-FAC1-4A27-ADA8-0407E4830663}"/>
              </a:ext>
            </a:extLst>
          </p:cNvPr>
          <p:cNvSpPr txBox="1"/>
          <p:nvPr/>
        </p:nvSpPr>
        <p:spPr>
          <a:xfrm>
            <a:off x="22428085" y="9745408"/>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BG2</a:t>
            </a:r>
          </a:p>
        </p:txBody>
      </p:sp>
      <p:cxnSp>
        <p:nvCxnSpPr>
          <p:cNvPr id="127" name="Rechte verbindingslijn met pijl 126">
            <a:extLst>
              <a:ext uri="{FF2B5EF4-FFF2-40B4-BE49-F238E27FC236}">
                <a16:creationId xmlns:a16="http://schemas.microsoft.com/office/drawing/2014/main" id="{2B80C7DA-3DD6-43E9-ADE3-D3FF13FC12B7}"/>
              </a:ext>
            </a:extLst>
          </p:cNvPr>
          <p:cNvCxnSpPr>
            <a:stCxn id="117" idx="2"/>
            <a:endCxn id="90" idx="3"/>
          </p:cNvCxnSpPr>
          <p:nvPr/>
        </p:nvCxnSpPr>
        <p:spPr>
          <a:xfrm flipH="1">
            <a:off x="19077734" y="11710121"/>
            <a:ext cx="1271705" cy="53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5" name="Rechte verbindingslijn met pijl 134">
            <a:extLst>
              <a:ext uri="{FF2B5EF4-FFF2-40B4-BE49-F238E27FC236}">
                <a16:creationId xmlns:a16="http://schemas.microsoft.com/office/drawing/2014/main" id="{C3A050A8-5E17-4A43-98E4-1CDC688E295A}"/>
              </a:ext>
            </a:extLst>
          </p:cNvPr>
          <p:cNvCxnSpPr>
            <a:stCxn id="98" idx="3"/>
            <a:endCxn id="118" idx="2"/>
          </p:cNvCxnSpPr>
          <p:nvPr/>
        </p:nvCxnSpPr>
        <p:spPr>
          <a:xfrm flipV="1">
            <a:off x="21571485" y="10548356"/>
            <a:ext cx="592134" cy="3147"/>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6" name="Verbindingslijn: gebogen 135">
            <a:extLst>
              <a:ext uri="{FF2B5EF4-FFF2-40B4-BE49-F238E27FC236}">
                <a16:creationId xmlns:a16="http://schemas.microsoft.com/office/drawing/2014/main" id="{E7061698-C4CF-4892-B86D-D30A32A3C722}"/>
              </a:ext>
            </a:extLst>
          </p:cNvPr>
          <p:cNvCxnSpPr>
            <a:stCxn id="98" idx="3"/>
            <a:endCxn id="117" idx="4"/>
          </p:cNvCxnSpPr>
          <p:nvPr/>
        </p:nvCxnSpPr>
        <p:spPr>
          <a:xfrm flipH="1">
            <a:off x="21500309" y="10551503"/>
            <a:ext cx="71176" cy="1158618"/>
          </a:xfrm>
          <a:prstGeom prst="bentConnector3">
            <a:avLst>
              <a:gd name="adj1" fmla="val -321176"/>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7" name="Cilinder 136">
            <a:extLst>
              <a:ext uri="{FF2B5EF4-FFF2-40B4-BE49-F238E27FC236}">
                <a16:creationId xmlns:a16="http://schemas.microsoft.com/office/drawing/2014/main" id="{F1615BF3-6E61-4DFB-980B-F3000355E2D7}"/>
              </a:ext>
            </a:extLst>
          </p:cNvPr>
          <p:cNvSpPr/>
          <p:nvPr/>
        </p:nvSpPr>
        <p:spPr>
          <a:xfrm>
            <a:off x="19471166" y="8143724"/>
            <a:ext cx="2541871" cy="88082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err="1"/>
              <a:t>Berichtenbox</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38" name="Verbindingslijn: gebogen 137">
            <a:extLst>
              <a:ext uri="{FF2B5EF4-FFF2-40B4-BE49-F238E27FC236}">
                <a16:creationId xmlns:a16="http://schemas.microsoft.com/office/drawing/2014/main" id="{1CA2C391-ECE8-4819-867E-94E1E1096D54}"/>
              </a:ext>
            </a:extLst>
          </p:cNvPr>
          <p:cNvCxnSpPr>
            <a:cxnSpLocks/>
          </p:cNvCxnSpPr>
          <p:nvPr/>
        </p:nvCxnSpPr>
        <p:spPr>
          <a:xfrm flipV="1">
            <a:off x="18006973" y="8573027"/>
            <a:ext cx="1474877" cy="932063"/>
          </a:xfrm>
          <a:prstGeom prst="bentConnector3">
            <a:avLst>
              <a:gd name="adj1" fmla="val 50000"/>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9" name="Tekstvak 138">
            <a:extLst>
              <a:ext uri="{FF2B5EF4-FFF2-40B4-BE49-F238E27FC236}">
                <a16:creationId xmlns:a16="http://schemas.microsoft.com/office/drawing/2014/main" id="{C215B7AB-ADF4-425D-BC8D-BF8B467A3047}"/>
              </a:ext>
            </a:extLst>
          </p:cNvPr>
          <p:cNvSpPr txBox="1"/>
          <p:nvPr/>
        </p:nvSpPr>
        <p:spPr>
          <a:xfrm>
            <a:off x="13535923" y="7775107"/>
            <a:ext cx="180829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Indienings- vereisten?</a:t>
            </a:r>
          </a:p>
        </p:txBody>
      </p:sp>
      <p:cxnSp>
        <p:nvCxnSpPr>
          <p:cNvPr id="140" name="Rechte verbindingslijn met pijl 139">
            <a:extLst>
              <a:ext uri="{FF2B5EF4-FFF2-40B4-BE49-F238E27FC236}">
                <a16:creationId xmlns:a16="http://schemas.microsoft.com/office/drawing/2014/main" id="{ECF93165-0DDD-4264-87CF-EC9269068765}"/>
              </a:ext>
            </a:extLst>
          </p:cNvPr>
          <p:cNvCxnSpPr>
            <a:cxnSpLocks/>
            <a:endCxn id="137" idx="3"/>
          </p:cNvCxnSpPr>
          <p:nvPr/>
        </p:nvCxnSpPr>
        <p:spPr>
          <a:xfrm flipV="1">
            <a:off x="20742102" y="9024545"/>
            <a:ext cx="0" cy="124163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2" name="Rol: horizontaal 141">
            <a:extLst>
              <a:ext uri="{FF2B5EF4-FFF2-40B4-BE49-F238E27FC236}">
                <a16:creationId xmlns:a16="http://schemas.microsoft.com/office/drawing/2014/main" id="{B731AEC3-C60B-4ED0-A57A-8D28AEDAE58F}"/>
              </a:ext>
            </a:extLst>
          </p:cNvPr>
          <p:cNvSpPr/>
          <p:nvPr/>
        </p:nvSpPr>
        <p:spPr>
          <a:xfrm>
            <a:off x="13463609" y="11696752"/>
            <a:ext cx="2756339" cy="1308732"/>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Regie op afhandelen</a:t>
            </a:r>
          </a:p>
        </p:txBody>
      </p:sp>
      <p:cxnSp>
        <p:nvCxnSpPr>
          <p:cNvPr id="143" name="Rechte verbindingslijn met pijl 142">
            <a:extLst>
              <a:ext uri="{FF2B5EF4-FFF2-40B4-BE49-F238E27FC236}">
                <a16:creationId xmlns:a16="http://schemas.microsoft.com/office/drawing/2014/main" id="{38B895E5-78CB-4128-AC08-FA202886217C}"/>
              </a:ext>
            </a:extLst>
          </p:cNvPr>
          <p:cNvCxnSpPr>
            <a:cxnSpLocks/>
          </p:cNvCxnSpPr>
          <p:nvPr/>
        </p:nvCxnSpPr>
        <p:spPr>
          <a:xfrm>
            <a:off x="14841780" y="6711913"/>
            <a:ext cx="20241" cy="1829659"/>
          </a:xfrm>
          <a:prstGeom prst="straightConnector1">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E9686C75-5CEB-4248-8EB9-DEC29AE2ECEB}"/>
              </a:ext>
            </a:extLst>
          </p:cNvPr>
          <p:cNvSpPr txBox="1"/>
          <p:nvPr/>
        </p:nvSpPr>
        <p:spPr>
          <a:xfrm rot="19667835">
            <a:off x="20260456" y="11975366"/>
            <a:ext cx="4389111"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vergunningverlening</a:t>
            </a:r>
          </a:p>
        </p:txBody>
      </p:sp>
      <p:sp>
        <p:nvSpPr>
          <p:cNvPr id="103" name="Tekstvak 102">
            <a:extLst>
              <a:ext uri="{FF2B5EF4-FFF2-40B4-BE49-F238E27FC236}">
                <a16:creationId xmlns:a16="http://schemas.microsoft.com/office/drawing/2014/main" id="{B0F0FA77-8608-4749-AC80-8078B471181C}"/>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04" name="Tekstvak 103">
            <a:extLst>
              <a:ext uri="{FF2B5EF4-FFF2-40B4-BE49-F238E27FC236}">
                <a16:creationId xmlns:a16="http://schemas.microsoft.com/office/drawing/2014/main" id="{C96F4EAF-1979-479B-A703-D731CF328566}"/>
              </a:ext>
            </a:extLst>
          </p:cNvPr>
          <p:cNvSpPr txBox="1"/>
          <p:nvPr/>
        </p:nvSpPr>
        <p:spPr>
          <a:xfrm>
            <a:off x="4175397" y="5795902"/>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Authentieke bron</a:t>
            </a:r>
          </a:p>
        </p:txBody>
      </p:sp>
      <p:sp>
        <p:nvSpPr>
          <p:cNvPr id="107" name="Stroomdiagram: Verbindingslijn 106">
            <a:extLst>
              <a:ext uri="{FF2B5EF4-FFF2-40B4-BE49-F238E27FC236}">
                <a16:creationId xmlns:a16="http://schemas.microsoft.com/office/drawing/2014/main" id="{E8D0286F-764E-4D89-B33B-BCF6D6AF6C41}"/>
              </a:ext>
            </a:extLst>
          </p:cNvPr>
          <p:cNvSpPr/>
          <p:nvPr/>
        </p:nvSpPr>
        <p:spPr>
          <a:xfrm>
            <a:off x="6816015" y="3168760"/>
            <a:ext cx="2118360" cy="1384932"/>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STOP TPOD</a:t>
            </a:r>
          </a:p>
        </p:txBody>
      </p:sp>
      <p:sp>
        <p:nvSpPr>
          <p:cNvPr id="110" name="Rechthoek: afgeronde hoeken 109">
            <a:extLst>
              <a:ext uri="{FF2B5EF4-FFF2-40B4-BE49-F238E27FC236}">
                <a16:creationId xmlns:a16="http://schemas.microsoft.com/office/drawing/2014/main" id="{FCE34BFA-95D2-4E5D-9318-4122BE3E20F8}"/>
              </a:ext>
            </a:extLst>
          </p:cNvPr>
          <p:cNvSpPr/>
          <p:nvPr/>
        </p:nvSpPr>
        <p:spPr>
          <a:xfrm>
            <a:off x="9696102" y="4988595"/>
            <a:ext cx="3135974" cy="190690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r>
              <a:rPr lang="nl-NL" sz="2400" dirty="0"/>
              <a:t>OZON (O3)</a:t>
            </a:r>
          </a:p>
          <a:p>
            <a:r>
              <a:rPr lang="nl-NL" sz="2000" dirty="0"/>
              <a:t>Rijk</a:t>
            </a:r>
            <a:br>
              <a:rPr lang="nl-NL" sz="2000" dirty="0"/>
            </a:br>
            <a:r>
              <a:rPr lang="nl-NL" sz="2000" dirty="0"/>
              <a:t>Provincie</a:t>
            </a:r>
            <a:br>
              <a:rPr lang="nl-NL" sz="2400" dirty="0"/>
            </a:br>
            <a:r>
              <a:rPr lang="nl-NL" sz="2000" dirty="0"/>
              <a:t>Gemeenten</a:t>
            </a:r>
            <a:br>
              <a:rPr lang="nl-NL" sz="2400" dirty="0"/>
            </a:br>
            <a:r>
              <a:rPr lang="nl-NL" sz="2000" dirty="0"/>
              <a:t>Waterschappen</a:t>
            </a:r>
            <a:endParaRPr kumimoji="0" lang="nl-NL" sz="2000" b="0" i="0" u="none" strike="noStrike" cap="none" spc="0" normalizeH="0" baseline="0" dirty="0">
              <a:ln>
                <a:noFill/>
              </a:ln>
              <a:solidFill>
                <a:srgbClr val="000000"/>
              </a:solidFill>
              <a:effectLst/>
              <a:uFillTx/>
              <a:latin typeface="+mn-lt"/>
              <a:ea typeface="+mn-ea"/>
              <a:cs typeface="+mn-cs"/>
              <a:sym typeface="Helvetica"/>
            </a:endParaRPr>
          </a:p>
        </p:txBody>
      </p:sp>
      <p:sp>
        <p:nvSpPr>
          <p:cNvPr id="111" name="Cilinder 110">
            <a:extLst>
              <a:ext uri="{FF2B5EF4-FFF2-40B4-BE49-F238E27FC236}">
                <a16:creationId xmlns:a16="http://schemas.microsoft.com/office/drawing/2014/main" id="{7FA8602F-C4A6-48F7-9F28-12EB260B6465}"/>
              </a:ext>
            </a:extLst>
          </p:cNvPr>
          <p:cNvSpPr/>
          <p:nvPr/>
        </p:nvSpPr>
        <p:spPr>
          <a:xfrm>
            <a:off x="6287040" y="5790626"/>
            <a:ext cx="2926073" cy="1076560"/>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LVBB</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13" name="Rechte verbindingslijn met pijl 112">
            <a:extLst>
              <a:ext uri="{FF2B5EF4-FFF2-40B4-BE49-F238E27FC236}">
                <a16:creationId xmlns:a16="http://schemas.microsoft.com/office/drawing/2014/main" id="{1477552E-7C9D-4DB6-A5D6-DC52A94E5D81}"/>
              </a:ext>
            </a:extLst>
          </p:cNvPr>
          <p:cNvCxnSpPr>
            <a:cxnSpLocks/>
          </p:cNvCxnSpPr>
          <p:nvPr/>
        </p:nvCxnSpPr>
        <p:spPr>
          <a:xfrm>
            <a:off x="9246228" y="5448184"/>
            <a:ext cx="418022" cy="2500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0" name="Rechthoek: afgeronde hoeken 119">
            <a:extLst>
              <a:ext uri="{FF2B5EF4-FFF2-40B4-BE49-F238E27FC236}">
                <a16:creationId xmlns:a16="http://schemas.microsoft.com/office/drawing/2014/main" id="{0AF028F7-C431-45E0-8E7C-A8D17FF0D3D7}"/>
              </a:ext>
            </a:extLst>
          </p:cNvPr>
          <p:cNvSpPr/>
          <p:nvPr/>
        </p:nvSpPr>
        <p:spPr>
          <a:xfrm>
            <a:off x="7315201" y="2203378"/>
            <a:ext cx="8107675" cy="612932"/>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Regelbeheersysteem</a:t>
            </a:r>
          </a:p>
        </p:txBody>
      </p:sp>
      <p:cxnSp>
        <p:nvCxnSpPr>
          <p:cNvPr id="122" name="Verbindingslijn: gebogen 121">
            <a:extLst>
              <a:ext uri="{FF2B5EF4-FFF2-40B4-BE49-F238E27FC236}">
                <a16:creationId xmlns:a16="http://schemas.microsoft.com/office/drawing/2014/main" id="{3B8465EB-C57B-4A13-A883-964B906A24C3}"/>
              </a:ext>
            </a:extLst>
          </p:cNvPr>
          <p:cNvCxnSpPr>
            <a:cxnSpLocks/>
            <a:stCxn id="131" idx="2"/>
            <a:endCxn id="107" idx="6"/>
          </p:cNvCxnSpPr>
          <p:nvPr/>
        </p:nvCxnSpPr>
        <p:spPr>
          <a:xfrm rot="5400000">
            <a:off x="9364346" y="2765986"/>
            <a:ext cx="665269" cy="1525210"/>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3" name="Verbindingslijn: gebogen 122">
            <a:extLst>
              <a:ext uri="{FF2B5EF4-FFF2-40B4-BE49-F238E27FC236}">
                <a16:creationId xmlns:a16="http://schemas.microsoft.com/office/drawing/2014/main" id="{8119D24E-3506-4867-B4DE-85815A59CC25}"/>
              </a:ext>
            </a:extLst>
          </p:cNvPr>
          <p:cNvCxnSpPr>
            <a:cxnSpLocks/>
            <a:stCxn id="131" idx="2"/>
            <a:endCxn id="157" idx="2"/>
          </p:cNvCxnSpPr>
          <p:nvPr/>
        </p:nvCxnSpPr>
        <p:spPr>
          <a:xfrm rot="16200000" flipH="1">
            <a:off x="10343220" y="3312322"/>
            <a:ext cx="667747" cy="435016"/>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4" name="Rechte verbindingslijn met pijl 123">
            <a:extLst>
              <a:ext uri="{FF2B5EF4-FFF2-40B4-BE49-F238E27FC236}">
                <a16:creationId xmlns:a16="http://schemas.microsoft.com/office/drawing/2014/main" id="{8B3DDF14-34FC-4736-B2E6-A2B457FDE9BC}"/>
              </a:ext>
            </a:extLst>
          </p:cNvPr>
          <p:cNvCxnSpPr>
            <a:cxnSpLocks/>
            <a:endCxn id="111" idx="1"/>
          </p:cNvCxnSpPr>
          <p:nvPr/>
        </p:nvCxnSpPr>
        <p:spPr>
          <a:xfrm flipH="1">
            <a:off x="7750077" y="5473185"/>
            <a:ext cx="7888" cy="3174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8" name="Wolk 127">
            <a:extLst>
              <a:ext uri="{FF2B5EF4-FFF2-40B4-BE49-F238E27FC236}">
                <a16:creationId xmlns:a16="http://schemas.microsoft.com/office/drawing/2014/main" id="{590C0050-DF1A-4FD5-9013-1E157EA82062}"/>
              </a:ext>
            </a:extLst>
          </p:cNvPr>
          <p:cNvSpPr/>
          <p:nvPr/>
        </p:nvSpPr>
        <p:spPr>
          <a:xfrm>
            <a:off x="776229" y="5813545"/>
            <a:ext cx="3259191" cy="1030721"/>
          </a:xfrm>
          <a:prstGeom prst="cloud">
            <a:avLst/>
          </a:prstGeom>
          <a:solidFill>
            <a:srgbClr val="00B0F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wetten.nl</a:t>
            </a:r>
          </a:p>
        </p:txBody>
      </p:sp>
      <p:cxnSp>
        <p:nvCxnSpPr>
          <p:cNvPr id="129" name="Rechte verbindingslijn 128">
            <a:extLst>
              <a:ext uri="{FF2B5EF4-FFF2-40B4-BE49-F238E27FC236}">
                <a16:creationId xmlns:a16="http://schemas.microsoft.com/office/drawing/2014/main" id="{89C1B7FA-C2C3-437C-9D39-1813D9DF49AF}"/>
              </a:ext>
            </a:extLst>
          </p:cNvPr>
          <p:cNvCxnSpPr>
            <a:stCxn id="111" idx="2"/>
            <a:endCxn id="128" idx="0"/>
          </p:cNvCxnSpPr>
          <p:nvPr/>
        </p:nvCxnSpPr>
        <p:spPr>
          <a:xfrm flipH="1">
            <a:off x="4032704" y="6328906"/>
            <a:ext cx="2254336"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0" name="Tekstvak 129">
            <a:extLst>
              <a:ext uri="{FF2B5EF4-FFF2-40B4-BE49-F238E27FC236}">
                <a16:creationId xmlns:a16="http://schemas.microsoft.com/office/drawing/2014/main" id="{105ECF8C-9E15-4473-87E9-CE83C4CF3D90}"/>
              </a:ext>
            </a:extLst>
          </p:cNvPr>
          <p:cNvSpPr txBox="1"/>
          <p:nvPr/>
        </p:nvSpPr>
        <p:spPr>
          <a:xfrm>
            <a:off x="4286035" y="6320235"/>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consolidatie</a:t>
            </a:r>
          </a:p>
        </p:txBody>
      </p:sp>
      <p:sp>
        <p:nvSpPr>
          <p:cNvPr id="131" name="Tekstvak 130">
            <a:extLst>
              <a:ext uri="{FF2B5EF4-FFF2-40B4-BE49-F238E27FC236}">
                <a16:creationId xmlns:a16="http://schemas.microsoft.com/office/drawing/2014/main" id="{52A8091B-B1EE-475E-9913-DA18E706B899}"/>
              </a:ext>
            </a:extLst>
          </p:cNvPr>
          <p:cNvSpPr txBox="1"/>
          <p:nvPr/>
        </p:nvSpPr>
        <p:spPr>
          <a:xfrm>
            <a:off x="9852993" y="2765072"/>
            <a:ext cx="121318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mutaties</a:t>
            </a:r>
          </a:p>
        </p:txBody>
      </p:sp>
      <p:sp>
        <p:nvSpPr>
          <p:cNvPr id="141" name="Tekstvak 140">
            <a:extLst>
              <a:ext uri="{FF2B5EF4-FFF2-40B4-BE49-F238E27FC236}">
                <a16:creationId xmlns:a16="http://schemas.microsoft.com/office/drawing/2014/main" id="{8C9B676B-83A3-427F-B1B0-7FDB1B1B5779}"/>
              </a:ext>
            </a:extLst>
          </p:cNvPr>
          <p:cNvSpPr txBox="1"/>
          <p:nvPr/>
        </p:nvSpPr>
        <p:spPr>
          <a:xfrm>
            <a:off x="16650731" y="5375286"/>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Plicht?</a:t>
            </a:r>
          </a:p>
        </p:txBody>
      </p:sp>
      <p:sp>
        <p:nvSpPr>
          <p:cNvPr id="148" name="Cilinder 147">
            <a:extLst>
              <a:ext uri="{FF2B5EF4-FFF2-40B4-BE49-F238E27FC236}">
                <a16:creationId xmlns:a16="http://schemas.microsoft.com/office/drawing/2014/main" id="{DFADA307-D4E5-40AC-94C1-9E53B182FD47}"/>
              </a:ext>
            </a:extLst>
          </p:cNvPr>
          <p:cNvSpPr/>
          <p:nvPr/>
        </p:nvSpPr>
        <p:spPr>
          <a:xfrm>
            <a:off x="13378743" y="5403766"/>
            <a:ext cx="2926073" cy="1308147"/>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RTR</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49" name="Rechte verbindingslijn met pijl 148">
            <a:extLst>
              <a:ext uri="{FF2B5EF4-FFF2-40B4-BE49-F238E27FC236}">
                <a16:creationId xmlns:a16="http://schemas.microsoft.com/office/drawing/2014/main" id="{2C28411E-D10D-428D-A3EC-DF0875B32CB8}"/>
              </a:ext>
            </a:extLst>
          </p:cNvPr>
          <p:cNvCxnSpPr>
            <a:cxnSpLocks/>
          </p:cNvCxnSpPr>
          <p:nvPr/>
        </p:nvCxnSpPr>
        <p:spPr>
          <a:xfrm>
            <a:off x="12817455" y="6245408"/>
            <a:ext cx="561288"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0" name="Rechte verbindingslijn met pijl 149">
            <a:extLst>
              <a:ext uri="{FF2B5EF4-FFF2-40B4-BE49-F238E27FC236}">
                <a16:creationId xmlns:a16="http://schemas.microsoft.com/office/drawing/2014/main" id="{30CECD31-FC1D-49A7-B5F8-9327085F4315}"/>
              </a:ext>
            </a:extLst>
          </p:cNvPr>
          <p:cNvCxnSpPr/>
          <p:nvPr/>
        </p:nvCxnSpPr>
        <p:spPr>
          <a:xfrm>
            <a:off x="12831085" y="5770959"/>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1" name="Tekstvak 150">
            <a:extLst>
              <a:ext uri="{FF2B5EF4-FFF2-40B4-BE49-F238E27FC236}">
                <a16:creationId xmlns:a16="http://schemas.microsoft.com/office/drawing/2014/main" id="{D82F5749-999F-456D-83F7-2A60518562CA}"/>
              </a:ext>
            </a:extLst>
          </p:cNvPr>
          <p:cNvSpPr txBox="1"/>
          <p:nvPr/>
        </p:nvSpPr>
        <p:spPr>
          <a:xfrm>
            <a:off x="12961799" y="5589837"/>
            <a:ext cx="317072"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A</a:t>
            </a:r>
          </a:p>
          <a:p>
            <a:pPr marL="0" marR="0" indent="0" algn="l" defTabSz="1828800" rtl="0" fontAlgn="auto" latinLnBrk="0" hangingPunct="0">
              <a:lnSpc>
                <a:spcPct val="100000"/>
              </a:lnSpc>
              <a:spcBef>
                <a:spcPts val="0"/>
              </a:spcBef>
              <a:spcAft>
                <a:spcPts val="0"/>
              </a:spcAft>
              <a:buClrTx/>
              <a:buSzTx/>
              <a:buFontTx/>
              <a:buNone/>
              <a:tabLst/>
            </a:pPr>
            <a:r>
              <a:rPr lang="nl-NL" sz="1600" dirty="0"/>
              <a:t>R</a:t>
            </a:r>
          </a:p>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W</a:t>
            </a:r>
          </a:p>
          <a:p>
            <a:pPr marL="0" marR="0" indent="0" algn="l" defTabSz="1828800" rtl="0" fontAlgn="auto" latinLnBrk="0" hangingPunct="0">
              <a:lnSpc>
                <a:spcPct val="100000"/>
              </a:lnSpc>
              <a:spcBef>
                <a:spcPts val="0"/>
              </a:spcBef>
              <a:spcAft>
                <a:spcPts val="0"/>
              </a:spcAft>
              <a:buClrTx/>
              <a:buSzTx/>
              <a:buFontTx/>
              <a:buNone/>
              <a:tabLst/>
            </a:pPr>
            <a:r>
              <a:rPr lang="nl-NL" sz="1600" dirty="0"/>
              <a:t>N</a:t>
            </a:r>
            <a:endParaRPr kumimoji="0" lang="nl-NL" sz="1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52" name="Rechte verbindingslijn met pijl 151">
            <a:extLst>
              <a:ext uri="{FF2B5EF4-FFF2-40B4-BE49-F238E27FC236}">
                <a16:creationId xmlns:a16="http://schemas.microsoft.com/office/drawing/2014/main" id="{9F3A0A3A-7B40-4B1D-B446-1FCBE9764E8B}"/>
              </a:ext>
            </a:extLst>
          </p:cNvPr>
          <p:cNvCxnSpPr/>
          <p:nvPr/>
        </p:nvCxnSpPr>
        <p:spPr>
          <a:xfrm>
            <a:off x="12831085" y="649094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3" name="Rechte verbindingslijn met pijl 152">
            <a:extLst>
              <a:ext uri="{FF2B5EF4-FFF2-40B4-BE49-F238E27FC236}">
                <a16:creationId xmlns:a16="http://schemas.microsoft.com/office/drawing/2014/main" id="{56E0E2D2-8223-4027-A5FE-3A213DAE5A41}"/>
              </a:ext>
            </a:extLst>
          </p:cNvPr>
          <p:cNvCxnSpPr/>
          <p:nvPr/>
        </p:nvCxnSpPr>
        <p:spPr>
          <a:xfrm>
            <a:off x="12817455" y="601039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4" name="Cilinder 153">
            <a:extLst>
              <a:ext uri="{FF2B5EF4-FFF2-40B4-BE49-F238E27FC236}">
                <a16:creationId xmlns:a16="http://schemas.microsoft.com/office/drawing/2014/main" id="{B1B7FEC8-3DA4-4A4F-AF55-3B21957CF108}"/>
              </a:ext>
            </a:extLst>
          </p:cNvPr>
          <p:cNvSpPr/>
          <p:nvPr/>
        </p:nvSpPr>
        <p:spPr>
          <a:xfrm>
            <a:off x="6320155" y="4843243"/>
            <a:ext cx="2926073" cy="97869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BKV</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55" name="Rechte verbindingslijn met pijl 154">
            <a:extLst>
              <a:ext uri="{FF2B5EF4-FFF2-40B4-BE49-F238E27FC236}">
                <a16:creationId xmlns:a16="http://schemas.microsoft.com/office/drawing/2014/main" id="{6C6BDB7F-A85A-45F6-B6F0-12B71044AEFB}"/>
              </a:ext>
            </a:extLst>
          </p:cNvPr>
          <p:cNvCxnSpPr>
            <a:cxnSpLocks/>
          </p:cNvCxnSpPr>
          <p:nvPr/>
        </p:nvCxnSpPr>
        <p:spPr>
          <a:xfrm>
            <a:off x="7793499" y="4474665"/>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6" name="Rechte verbindingslijn met pijl 155">
            <a:extLst>
              <a:ext uri="{FF2B5EF4-FFF2-40B4-BE49-F238E27FC236}">
                <a16:creationId xmlns:a16="http://schemas.microsoft.com/office/drawing/2014/main" id="{E5DA0780-9E09-4573-97D6-15090A31AA13}"/>
              </a:ext>
            </a:extLst>
          </p:cNvPr>
          <p:cNvCxnSpPr>
            <a:cxnSpLocks/>
          </p:cNvCxnSpPr>
          <p:nvPr/>
        </p:nvCxnSpPr>
        <p:spPr>
          <a:xfrm>
            <a:off x="7750076" y="5766112"/>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7" name="Stroomdiagram: Verbindingslijn 156">
            <a:extLst>
              <a:ext uri="{FF2B5EF4-FFF2-40B4-BE49-F238E27FC236}">
                <a16:creationId xmlns:a16="http://schemas.microsoft.com/office/drawing/2014/main" id="{81393D1A-45B6-415F-8B8D-24D626587473}"/>
              </a:ext>
            </a:extLst>
          </p:cNvPr>
          <p:cNvSpPr/>
          <p:nvPr/>
        </p:nvSpPr>
        <p:spPr>
          <a:xfrm>
            <a:off x="10894601" y="3474192"/>
            <a:ext cx="2118360" cy="779023"/>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STTR</a:t>
            </a:r>
          </a:p>
        </p:txBody>
      </p:sp>
      <p:cxnSp>
        <p:nvCxnSpPr>
          <p:cNvPr id="158" name="Rechte verbindingslijn met pijl 157">
            <a:extLst>
              <a:ext uri="{FF2B5EF4-FFF2-40B4-BE49-F238E27FC236}">
                <a16:creationId xmlns:a16="http://schemas.microsoft.com/office/drawing/2014/main" id="{8576B009-66E2-4DC6-AC32-CF5F0CAEB135}"/>
              </a:ext>
            </a:extLst>
          </p:cNvPr>
          <p:cNvCxnSpPr>
            <a:cxnSpLocks/>
            <a:stCxn id="157" idx="4"/>
          </p:cNvCxnSpPr>
          <p:nvPr/>
        </p:nvCxnSpPr>
        <p:spPr>
          <a:xfrm>
            <a:off x="11953781" y="4253215"/>
            <a:ext cx="2887999" cy="11505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159" name="Groep 158">
            <a:extLst>
              <a:ext uri="{FF2B5EF4-FFF2-40B4-BE49-F238E27FC236}">
                <a16:creationId xmlns:a16="http://schemas.microsoft.com/office/drawing/2014/main" id="{0FFD363C-1508-42CC-B1D4-B10B11ECA568}"/>
              </a:ext>
            </a:extLst>
          </p:cNvPr>
          <p:cNvGrpSpPr/>
          <p:nvPr/>
        </p:nvGrpSpPr>
        <p:grpSpPr>
          <a:xfrm>
            <a:off x="16522347" y="3205495"/>
            <a:ext cx="2612796" cy="1222768"/>
            <a:chOff x="11385311" y="3144718"/>
            <a:chExt cx="2612796" cy="1222768"/>
          </a:xfrm>
        </p:grpSpPr>
        <p:sp>
          <p:nvSpPr>
            <p:cNvPr id="160" name="Rechthoek 159">
              <a:extLst>
                <a:ext uri="{FF2B5EF4-FFF2-40B4-BE49-F238E27FC236}">
                  <a16:creationId xmlns:a16="http://schemas.microsoft.com/office/drawing/2014/main" id="{B07ABBC3-9D4A-49CD-9AAA-559BBC8F2A42}"/>
                </a:ext>
              </a:extLst>
            </p:cNvPr>
            <p:cNvSpPr/>
            <p:nvPr/>
          </p:nvSpPr>
          <p:spPr>
            <a:xfrm>
              <a:off x="11387347" y="3320840"/>
              <a:ext cx="217533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pic>
          <p:nvPicPr>
            <p:cNvPr id="161" name="Graphic 160" descr="Kaart met speld">
              <a:extLst>
                <a:ext uri="{FF2B5EF4-FFF2-40B4-BE49-F238E27FC236}">
                  <a16:creationId xmlns:a16="http://schemas.microsoft.com/office/drawing/2014/main" id="{82B02FD8-BAB9-4E5F-95E9-CD4746A981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00561" y="3144718"/>
              <a:ext cx="914400" cy="914400"/>
            </a:xfrm>
            <a:prstGeom prst="rect">
              <a:avLst/>
            </a:prstGeom>
          </p:spPr>
        </p:pic>
        <p:sp>
          <p:nvSpPr>
            <p:cNvPr id="162" name="Tekstvak 161">
              <a:extLst>
                <a:ext uri="{FF2B5EF4-FFF2-40B4-BE49-F238E27FC236}">
                  <a16:creationId xmlns:a16="http://schemas.microsoft.com/office/drawing/2014/main" id="{5D0793CE-A19D-4138-9911-2F8390DA25FA}"/>
                </a:ext>
              </a:extLst>
            </p:cNvPr>
            <p:cNvSpPr txBox="1"/>
            <p:nvPr/>
          </p:nvSpPr>
          <p:spPr>
            <a:xfrm>
              <a:off x="11385311" y="3932937"/>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Regels op de kaart</a:t>
              </a:r>
            </a:p>
          </p:txBody>
        </p:sp>
      </p:grpSp>
      <p:cxnSp>
        <p:nvCxnSpPr>
          <p:cNvPr id="163" name="Verbindingslijn: gebogen 162">
            <a:extLst>
              <a:ext uri="{FF2B5EF4-FFF2-40B4-BE49-F238E27FC236}">
                <a16:creationId xmlns:a16="http://schemas.microsoft.com/office/drawing/2014/main" id="{E2FC66E4-68F4-42A0-978C-B75D6F712526}"/>
              </a:ext>
            </a:extLst>
          </p:cNvPr>
          <p:cNvCxnSpPr>
            <a:cxnSpLocks/>
            <a:endCxn id="162" idx="2"/>
          </p:cNvCxnSpPr>
          <p:nvPr/>
        </p:nvCxnSpPr>
        <p:spPr>
          <a:xfrm rot="5400000" flipH="1" flipV="1">
            <a:off x="14266251" y="1426101"/>
            <a:ext cx="560332" cy="6564656"/>
          </a:xfrm>
          <a:prstGeom prst="bentConnector3">
            <a:avLst>
              <a:gd name="adj1" fmla="val 50000"/>
            </a:avLst>
          </a:prstGeom>
          <a:noFill/>
          <a:ln w="12700" cap="flat">
            <a:solidFill>
              <a:schemeClr val="accent1">
                <a:alpha val="96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64" name="Rol: horizontaal 163">
            <a:extLst>
              <a:ext uri="{FF2B5EF4-FFF2-40B4-BE49-F238E27FC236}">
                <a16:creationId xmlns:a16="http://schemas.microsoft.com/office/drawing/2014/main" id="{EF1BD44B-C2E7-4E58-A7A2-D0429DB1D5EB}"/>
              </a:ext>
            </a:extLst>
          </p:cNvPr>
          <p:cNvSpPr/>
          <p:nvPr/>
        </p:nvSpPr>
        <p:spPr>
          <a:xfrm rot="1774776">
            <a:off x="17547718" y="2966348"/>
            <a:ext cx="2175330"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Oriënteren</a:t>
            </a:r>
          </a:p>
        </p:txBody>
      </p:sp>
      <p:sp>
        <p:nvSpPr>
          <p:cNvPr id="165" name="Rechthoek: afgeronde hoeken 164">
            <a:extLst>
              <a:ext uri="{FF2B5EF4-FFF2-40B4-BE49-F238E27FC236}">
                <a16:creationId xmlns:a16="http://schemas.microsoft.com/office/drawing/2014/main" id="{ADC17645-A836-42C8-B357-388AF1CEDA1D}"/>
              </a:ext>
            </a:extLst>
          </p:cNvPr>
          <p:cNvSpPr/>
          <p:nvPr/>
        </p:nvSpPr>
        <p:spPr>
          <a:xfrm>
            <a:off x="13504227" y="3173778"/>
            <a:ext cx="2439654" cy="122586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beslisbomen</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000" b="0" i="0" u="none" strike="noStrike" cap="none" spc="0" normalizeH="0" baseline="0" dirty="0">
                <a:ln>
                  <a:noFill/>
                </a:ln>
                <a:solidFill>
                  <a:schemeClr val="bg1"/>
                </a:solidFill>
                <a:effectLst/>
                <a:uFillTx/>
                <a:latin typeface="+mn-lt"/>
                <a:ea typeface="+mn-ea"/>
                <a:cs typeface="+mn-cs"/>
                <a:sym typeface="Helvetica"/>
              </a:rPr>
              <a:t>(RBO* </a:t>
            </a:r>
            <a:r>
              <a:rPr lang="nl-NL" sz="2000" dirty="0">
                <a:solidFill>
                  <a:schemeClr val="bg1"/>
                </a:solidFill>
              </a:rPr>
              <a:t>gekoppeld aan </a:t>
            </a:r>
            <a:r>
              <a:rPr kumimoji="0" lang="nl-NL" sz="2000" b="0" i="0" u="none" strike="noStrike" cap="none" spc="0" normalizeH="0" baseline="0" dirty="0">
                <a:ln>
                  <a:noFill/>
                </a:ln>
                <a:solidFill>
                  <a:schemeClr val="bg1"/>
                </a:solidFill>
                <a:effectLst/>
                <a:uFillTx/>
                <a:latin typeface="+mn-lt"/>
                <a:ea typeface="+mn-ea"/>
                <a:cs typeface="+mn-cs"/>
                <a:sym typeface="Helvetica"/>
              </a:rPr>
              <a:t>activiteit)</a:t>
            </a:r>
          </a:p>
        </p:txBody>
      </p:sp>
      <p:cxnSp>
        <p:nvCxnSpPr>
          <p:cNvPr id="166" name="Rechte verbindingslijn 165">
            <a:extLst>
              <a:ext uri="{FF2B5EF4-FFF2-40B4-BE49-F238E27FC236}">
                <a16:creationId xmlns:a16="http://schemas.microsoft.com/office/drawing/2014/main" id="{792ECEFE-2EBF-4684-92C0-7C7F7F4EE9B1}"/>
              </a:ext>
            </a:extLst>
          </p:cNvPr>
          <p:cNvCxnSpPr>
            <a:cxnSpLocks/>
            <a:stCxn id="165" idx="1"/>
            <a:endCxn id="157" idx="6"/>
          </p:cNvCxnSpPr>
          <p:nvPr/>
        </p:nvCxnSpPr>
        <p:spPr>
          <a:xfrm flipH="1">
            <a:off x="13012961" y="3786711"/>
            <a:ext cx="491266" cy="7699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7" name="Rechthoek: afgeronde hoeken 166">
            <a:extLst>
              <a:ext uri="{FF2B5EF4-FFF2-40B4-BE49-F238E27FC236}">
                <a16:creationId xmlns:a16="http://schemas.microsoft.com/office/drawing/2014/main" id="{A161BF28-9E9A-4E40-ACA3-E609D62E0394}"/>
              </a:ext>
            </a:extLst>
          </p:cNvPr>
          <p:cNvSpPr/>
          <p:nvPr/>
        </p:nvSpPr>
        <p:spPr>
          <a:xfrm>
            <a:off x="2320450" y="1614859"/>
            <a:ext cx="2819421" cy="177069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 Wb-programma</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WS-verordening</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Projectbesluit</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a:t>
            </a:r>
            <a:r>
              <a:rPr kumimoji="0" lang="nl-NL" sz="2400" b="0" i="0" u="none" strike="noStrike" cap="none" spc="0" normalizeH="0" baseline="0" dirty="0">
                <a:ln>
                  <a:noFill/>
                </a:ln>
                <a:solidFill>
                  <a:schemeClr val="bg1">
                    <a:lumMod val="75000"/>
                  </a:schemeClr>
                </a:solidFill>
                <a:effectLst/>
                <a:uFillTx/>
                <a:latin typeface="+mn-lt"/>
                <a:ea typeface="+mn-ea"/>
                <a:cs typeface="+mn-cs"/>
                <a:sym typeface="Helvetica"/>
              </a:rPr>
              <a:t>(Peilbesluit)</a:t>
            </a:r>
          </a:p>
        </p:txBody>
      </p:sp>
      <p:cxnSp>
        <p:nvCxnSpPr>
          <p:cNvPr id="168" name="Rechte verbindingslijn 167">
            <a:extLst>
              <a:ext uri="{FF2B5EF4-FFF2-40B4-BE49-F238E27FC236}">
                <a16:creationId xmlns:a16="http://schemas.microsoft.com/office/drawing/2014/main" id="{39AD25D4-8424-4DDA-B4C6-96A9BB30D4B2}"/>
              </a:ext>
            </a:extLst>
          </p:cNvPr>
          <p:cNvCxnSpPr>
            <a:cxnSpLocks/>
            <a:stCxn id="167" idx="3"/>
          </p:cNvCxnSpPr>
          <p:nvPr/>
        </p:nvCxnSpPr>
        <p:spPr>
          <a:xfrm>
            <a:off x="5139871" y="2500207"/>
            <a:ext cx="2175330" cy="963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69" name="Rol: horizontaal 168">
            <a:extLst>
              <a:ext uri="{FF2B5EF4-FFF2-40B4-BE49-F238E27FC236}">
                <a16:creationId xmlns:a16="http://schemas.microsoft.com/office/drawing/2014/main" id="{02E349BE-2AF4-46D6-B923-53984BB88754}"/>
              </a:ext>
            </a:extLst>
          </p:cNvPr>
          <p:cNvSpPr/>
          <p:nvPr/>
        </p:nvSpPr>
        <p:spPr>
          <a:xfrm rot="19879419">
            <a:off x="4934407" y="3048698"/>
            <a:ext cx="2277429"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Publiceren</a:t>
            </a:r>
          </a:p>
        </p:txBody>
      </p:sp>
      <p:cxnSp>
        <p:nvCxnSpPr>
          <p:cNvPr id="170" name="Rechte verbindingslijn met pijl 169">
            <a:extLst>
              <a:ext uri="{FF2B5EF4-FFF2-40B4-BE49-F238E27FC236}">
                <a16:creationId xmlns:a16="http://schemas.microsoft.com/office/drawing/2014/main" id="{6A9C49BD-D5A8-4311-8BE4-35AA707642EC}"/>
              </a:ext>
            </a:extLst>
          </p:cNvPr>
          <p:cNvCxnSpPr>
            <a:cxnSpLocks/>
            <a:stCxn id="79" idx="2"/>
            <a:endCxn id="94" idx="0"/>
          </p:cNvCxnSpPr>
          <p:nvPr/>
        </p:nvCxnSpPr>
        <p:spPr>
          <a:xfrm flipH="1">
            <a:off x="18458592" y="7031705"/>
            <a:ext cx="2901517" cy="902408"/>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2" name="Tekstvak 171">
            <a:extLst>
              <a:ext uri="{FF2B5EF4-FFF2-40B4-BE49-F238E27FC236}">
                <a16:creationId xmlns:a16="http://schemas.microsoft.com/office/drawing/2014/main" id="{2F555E2C-8642-46D3-B0A5-098DCFBF7866}"/>
              </a:ext>
            </a:extLst>
          </p:cNvPr>
          <p:cNvSpPr txBox="1"/>
          <p:nvPr/>
        </p:nvSpPr>
        <p:spPr>
          <a:xfrm>
            <a:off x="18813866" y="7235019"/>
            <a:ext cx="2719963"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indieningsvereisten</a:t>
            </a:r>
          </a:p>
        </p:txBody>
      </p:sp>
    </p:spTree>
    <p:extLst>
      <p:ext uri="{BB962C8B-B14F-4D97-AF65-F5344CB8AC3E}">
        <p14:creationId xmlns:p14="http://schemas.microsoft.com/office/powerpoint/2010/main" val="115907088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hthoek: afgeronde hoeken 121">
            <a:extLst>
              <a:ext uri="{FF2B5EF4-FFF2-40B4-BE49-F238E27FC236}">
                <a16:creationId xmlns:a16="http://schemas.microsoft.com/office/drawing/2014/main" id="{5F6DD243-2723-451C-8855-6170D8E21470}"/>
              </a:ext>
            </a:extLst>
          </p:cNvPr>
          <p:cNvSpPr/>
          <p:nvPr/>
        </p:nvSpPr>
        <p:spPr>
          <a:xfrm>
            <a:off x="16450314" y="10198352"/>
            <a:ext cx="7059816" cy="2996801"/>
          </a:xfrm>
          <a:prstGeom prst="roundRect">
            <a:avLst/>
          </a:prstGeom>
          <a:solidFill>
            <a:srgbClr val="0070C0">
              <a:alpha val="30000"/>
            </a:srgbClr>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b" anchorCtr="1">
            <a:no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Samenwerken aan behandelen</a:t>
            </a:r>
            <a:endParaRPr kumimoji="0" lang="nl-NL" sz="2000" b="0" i="0" u="none" strike="noStrike" cap="none" spc="0" normalizeH="0" baseline="0" dirty="0">
              <a:ln>
                <a:noFill/>
              </a:ln>
              <a:solidFill>
                <a:schemeClr val="bg1"/>
              </a:solidFill>
              <a:effectLst/>
              <a:uFillTx/>
              <a:latin typeface="+mn-lt"/>
              <a:ea typeface="+mn-ea"/>
              <a:cs typeface="+mn-cs"/>
              <a:sym typeface="Helvetica"/>
            </a:endParaRPr>
          </a:p>
        </p:txBody>
      </p:sp>
      <p:sp>
        <p:nvSpPr>
          <p:cNvPr id="193" name="Rechthoek 192">
            <a:extLst>
              <a:ext uri="{FF2B5EF4-FFF2-40B4-BE49-F238E27FC236}">
                <a16:creationId xmlns:a16="http://schemas.microsoft.com/office/drawing/2014/main" id="{709B2574-67CF-4E46-B0C5-C3B12143884A}"/>
              </a:ext>
            </a:extLst>
          </p:cNvPr>
          <p:cNvSpPr/>
          <p:nvPr/>
        </p:nvSpPr>
        <p:spPr>
          <a:xfrm rot="2074212">
            <a:off x="20972065" y="2684391"/>
            <a:ext cx="258952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sp>
        <p:nvSpPr>
          <p:cNvPr id="134" name="Rechthoek 133">
            <a:extLst>
              <a:ext uri="{FF2B5EF4-FFF2-40B4-BE49-F238E27FC236}">
                <a16:creationId xmlns:a16="http://schemas.microsoft.com/office/drawing/2014/main" id="{0FA1D946-DB10-4CE6-82AD-5BA8E33DBA2B}"/>
              </a:ext>
            </a:extLst>
          </p:cNvPr>
          <p:cNvSpPr/>
          <p:nvPr/>
        </p:nvSpPr>
        <p:spPr>
          <a:xfrm>
            <a:off x="16435188" y="10853881"/>
            <a:ext cx="2642546" cy="1723236"/>
          </a:xfrm>
          <a:prstGeom prst="rect">
            <a:avLst/>
          </a:prstGeom>
          <a:solidFill>
            <a:srgbClr val="FBE77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sp>
        <p:nvSpPr>
          <p:cNvPr id="125" name="Rechthoek 124">
            <a:extLst>
              <a:ext uri="{FF2B5EF4-FFF2-40B4-BE49-F238E27FC236}">
                <a16:creationId xmlns:a16="http://schemas.microsoft.com/office/drawing/2014/main" id="{498EB127-1E75-4EDD-B126-9025707E0750}"/>
              </a:ext>
            </a:extLst>
          </p:cNvPr>
          <p:cNvSpPr/>
          <p:nvPr/>
        </p:nvSpPr>
        <p:spPr>
          <a:xfrm>
            <a:off x="15062377" y="7475947"/>
            <a:ext cx="217533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cxnSp>
        <p:nvCxnSpPr>
          <p:cNvPr id="4" name="Rechte verbindingslijn 3">
            <a:extLst>
              <a:ext uri="{FF2B5EF4-FFF2-40B4-BE49-F238E27FC236}">
                <a16:creationId xmlns:a16="http://schemas.microsoft.com/office/drawing/2014/main" id="{2C659A5C-6629-4B9A-8758-2DA9EB579962}"/>
              </a:ext>
            </a:extLst>
          </p:cNvPr>
          <p:cNvCxnSpPr>
            <a:cxnSpLocks/>
          </p:cNvCxnSpPr>
          <p:nvPr/>
        </p:nvCxnSpPr>
        <p:spPr>
          <a:xfrm flipV="1">
            <a:off x="11369040" y="1706880"/>
            <a:ext cx="0" cy="1143000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Rechte verbindingslijn 5">
            <a:extLst>
              <a:ext uri="{FF2B5EF4-FFF2-40B4-BE49-F238E27FC236}">
                <a16:creationId xmlns:a16="http://schemas.microsoft.com/office/drawing/2014/main" id="{3A693BE7-D92D-4AE6-B31B-072C5FF2995E}"/>
              </a:ext>
            </a:extLst>
          </p:cNvPr>
          <p:cNvCxnSpPr>
            <a:cxnSpLocks/>
          </p:cNvCxnSpPr>
          <p:nvPr/>
        </p:nvCxnSpPr>
        <p:spPr>
          <a:xfrm flipH="1">
            <a:off x="4770120" y="7467600"/>
            <a:ext cx="1319784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kstvak 8">
            <a:extLst>
              <a:ext uri="{FF2B5EF4-FFF2-40B4-BE49-F238E27FC236}">
                <a16:creationId xmlns:a16="http://schemas.microsoft.com/office/drawing/2014/main" id="{B69E3189-D4F2-4A97-8379-DD9ECB601EF4}"/>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0" name="Tekstvak 9">
            <a:extLst>
              <a:ext uri="{FF2B5EF4-FFF2-40B4-BE49-F238E27FC236}">
                <a16:creationId xmlns:a16="http://schemas.microsoft.com/office/drawing/2014/main" id="{9C1099FE-7F08-4729-8117-5AEAFD88FD7D}"/>
              </a:ext>
            </a:extLst>
          </p:cNvPr>
          <p:cNvSpPr txBox="1"/>
          <p:nvPr/>
        </p:nvSpPr>
        <p:spPr>
          <a:xfrm rot="2097114">
            <a:off x="21261524" y="2240446"/>
            <a:ext cx="335280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dienstverlening</a:t>
            </a:r>
          </a:p>
        </p:txBody>
      </p:sp>
      <p:sp>
        <p:nvSpPr>
          <p:cNvPr id="11" name="Tekstvak 10">
            <a:extLst>
              <a:ext uri="{FF2B5EF4-FFF2-40B4-BE49-F238E27FC236}">
                <a16:creationId xmlns:a16="http://schemas.microsoft.com/office/drawing/2014/main" id="{D130EAB5-44B7-451C-BB50-011375D0983C}"/>
              </a:ext>
            </a:extLst>
          </p:cNvPr>
          <p:cNvSpPr txBox="1"/>
          <p:nvPr/>
        </p:nvSpPr>
        <p:spPr>
          <a:xfrm rot="1977198">
            <a:off x="282349" y="11562361"/>
            <a:ext cx="2268962"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nl-NL" dirty="0"/>
              <a:t>leveren van </a:t>
            </a:r>
            <a:r>
              <a:rPr kumimoji="0" lang="nl-NL" sz="3600" b="0" i="0" u="none" strike="noStrike" cap="none" spc="0" normalizeH="0" baseline="0" dirty="0">
                <a:ln>
                  <a:noFill/>
                </a:ln>
                <a:solidFill>
                  <a:srgbClr val="000000"/>
                </a:solidFill>
                <a:effectLst/>
                <a:uFillTx/>
                <a:latin typeface="+mn-lt"/>
                <a:ea typeface="+mn-ea"/>
                <a:cs typeface="+mn-cs"/>
                <a:sym typeface="Helvetica"/>
              </a:rPr>
              <a:t>informatie</a:t>
            </a:r>
          </a:p>
        </p:txBody>
      </p:sp>
      <p:sp>
        <p:nvSpPr>
          <p:cNvPr id="12" name="Tekstvak 11">
            <a:extLst>
              <a:ext uri="{FF2B5EF4-FFF2-40B4-BE49-F238E27FC236}">
                <a16:creationId xmlns:a16="http://schemas.microsoft.com/office/drawing/2014/main" id="{E9686C75-5CEB-4248-8EB9-DEC29AE2ECEB}"/>
              </a:ext>
            </a:extLst>
          </p:cNvPr>
          <p:cNvSpPr txBox="1"/>
          <p:nvPr/>
        </p:nvSpPr>
        <p:spPr>
          <a:xfrm rot="19667835">
            <a:off x="20260456" y="11975366"/>
            <a:ext cx="4389111"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vergunningverlening</a:t>
            </a:r>
          </a:p>
        </p:txBody>
      </p:sp>
      <p:sp>
        <p:nvSpPr>
          <p:cNvPr id="103" name="Cilinder 102">
            <a:extLst>
              <a:ext uri="{FF2B5EF4-FFF2-40B4-BE49-F238E27FC236}">
                <a16:creationId xmlns:a16="http://schemas.microsoft.com/office/drawing/2014/main" id="{610DA90C-C753-43A4-B8DC-E671A3493259}"/>
              </a:ext>
            </a:extLst>
          </p:cNvPr>
          <p:cNvSpPr/>
          <p:nvPr/>
        </p:nvSpPr>
        <p:spPr>
          <a:xfrm>
            <a:off x="13398984" y="8541572"/>
            <a:ext cx="2926073" cy="1076560"/>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RAM</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sp>
        <p:nvSpPr>
          <p:cNvPr id="104" name="Rol: horizontaal 103">
            <a:extLst>
              <a:ext uri="{FF2B5EF4-FFF2-40B4-BE49-F238E27FC236}">
                <a16:creationId xmlns:a16="http://schemas.microsoft.com/office/drawing/2014/main" id="{485AFC93-0CF1-4501-8B4E-C66FA1084342}"/>
              </a:ext>
            </a:extLst>
          </p:cNvPr>
          <p:cNvSpPr/>
          <p:nvPr/>
        </p:nvSpPr>
        <p:spPr>
          <a:xfrm rot="1671692">
            <a:off x="17258740" y="7933426"/>
            <a:ext cx="1916071"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Indienen</a:t>
            </a:r>
          </a:p>
        </p:txBody>
      </p:sp>
      <p:pic>
        <p:nvPicPr>
          <p:cNvPr id="106" name="Graphic 105" descr="Map openen">
            <a:extLst>
              <a:ext uri="{FF2B5EF4-FFF2-40B4-BE49-F238E27FC236}">
                <a16:creationId xmlns:a16="http://schemas.microsoft.com/office/drawing/2014/main" id="{3E9677D3-0D40-4FC9-A509-F2C7F628AC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8449" y="7387106"/>
            <a:ext cx="914400" cy="914400"/>
          </a:xfrm>
          <a:prstGeom prst="rect">
            <a:avLst/>
          </a:prstGeom>
        </p:spPr>
      </p:pic>
      <p:sp>
        <p:nvSpPr>
          <p:cNvPr id="107" name="Tekstvak 106">
            <a:extLst>
              <a:ext uri="{FF2B5EF4-FFF2-40B4-BE49-F238E27FC236}">
                <a16:creationId xmlns:a16="http://schemas.microsoft.com/office/drawing/2014/main" id="{F32BE879-7B5A-4919-9D5E-DC58184622F8}"/>
              </a:ext>
            </a:extLst>
          </p:cNvPr>
          <p:cNvSpPr txBox="1"/>
          <p:nvPr/>
        </p:nvSpPr>
        <p:spPr>
          <a:xfrm>
            <a:off x="15283708" y="8125259"/>
            <a:ext cx="169058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Projectenmap</a:t>
            </a:r>
          </a:p>
        </p:txBody>
      </p:sp>
      <p:sp>
        <p:nvSpPr>
          <p:cNvPr id="110" name="Rechthoek: afgeronde hoeken 109">
            <a:extLst>
              <a:ext uri="{FF2B5EF4-FFF2-40B4-BE49-F238E27FC236}">
                <a16:creationId xmlns:a16="http://schemas.microsoft.com/office/drawing/2014/main" id="{FBB24712-7829-4B55-9368-484E12F0EBA5}"/>
              </a:ext>
            </a:extLst>
          </p:cNvPr>
          <p:cNvSpPr/>
          <p:nvPr/>
        </p:nvSpPr>
        <p:spPr>
          <a:xfrm>
            <a:off x="16941597" y="10245076"/>
            <a:ext cx="4629888" cy="612854"/>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Zaaksysteem</a:t>
            </a:r>
          </a:p>
        </p:txBody>
      </p:sp>
      <p:sp>
        <p:nvSpPr>
          <p:cNvPr id="111" name="Stroomdiagram: Verbindingslijn 110">
            <a:extLst>
              <a:ext uri="{FF2B5EF4-FFF2-40B4-BE49-F238E27FC236}">
                <a16:creationId xmlns:a16="http://schemas.microsoft.com/office/drawing/2014/main" id="{B2A1AD30-5361-46D9-ACC9-E726DD02B7A9}"/>
              </a:ext>
            </a:extLst>
          </p:cNvPr>
          <p:cNvSpPr/>
          <p:nvPr/>
        </p:nvSpPr>
        <p:spPr>
          <a:xfrm>
            <a:off x="13802840" y="10161991"/>
            <a:ext cx="2118360" cy="779023"/>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STAM</a:t>
            </a:r>
          </a:p>
        </p:txBody>
      </p:sp>
      <p:cxnSp>
        <p:nvCxnSpPr>
          <p:cNvPr id="113" name="Rechte verbindingslijn met pijl 112">
            <a:extLst>
              <a:ext uri="{FF2B5EF4-FFF2-40B4-BE49-F238E27FC236}">
                <a16:creationId xmlns:a16="http://schemas.microsoft.com/office/drawing/2014/main" id="{4B06B819-6377-491C-88A6-BCB3904A5B23}"/>
              </a:ext>
            </a:extLst>
          </p:cNvPr>
          <p:cNvCxnSpPr>
            <a:stCxn id="103" idx="3"/>
            <a:endCxn id="111" idx="0"/>
          </p:cNvCxnSpPr>
          <p:nvPr/>
        </p:nvCxnSpPr>
        <p:spPr>
          <a:xfrm flipH="1">
            <a:off x="14862020" y="9618132"/>
            <a:ext cx="1" cy="543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Rechte verbindingslijn met pijl 114">
            <a:extLst>
              <a:ext uri="{FF2B5EF4-FFF2-40B4-BE49-F238E27FC236}">
                <a16:creationId xmlns:a16="http://schemas.microsoft.com/office/drawing/2014/main" id="{FF11A5A2-62F6-480B-8A36-39EAEDBCC55D}"/>
              </a:ext>
            </a:extLst>
          </p:cNvPr>
          <p:cNvCxnSpPr>
            <a:stCxn id="111" idx="6"/>
            <a:endCxn id="110" idx="1"/>
          </p:cNvCxnSpPr>
          <p:nvPr/>
        </p:nvCxnSpPr>
        <p:spPr>
          <a:xfrm>
            <a:off x="15921200" y="10551503"/>
            <a:ext cx="10203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0" name="Tekstvak 119">
            <a:extLst>
              <a:ext uri="{FF2B5EF4-FFF2-40B4-BE49-F238E27FC236}">
                <a16:creationId xmlns:a16="http://schemas.microsoft.com/office/drawing/2014/main" id="{2DAAA032-7C17-4251-A181-7D818AF58A3B}"/>
              </a:ext>
            </a:extLst>
          </p:cNvPr>
          <p:cNvSpPr txBox="1"/>
          <p:nvPr/>
        </p:nvSpPr>
        <p:spPr>
          <a:xfrm>
            <a:off x="15822563" y="9814336"/>
            <a:ext cx="121318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Ophalen verzoek</a:t>
            </a:r>
          </a:p>
        </p:txBody>
      </p:sp>
      <p:sp>
        <p:nvSpPr>
          <p:cNvPr id="123" name="Rechthoek: afgeronde hoeken 122">
            <a:extLst>
              <a:ext uri="{FF2B5EF4-FFF2-40B4-BE49-F238E27FC236}">
                <a16:creationId xmlns:a16="http://schemas.microsoft.com/office/drawing/2014/main" id="{599FAEBF-5938-4DF0-91E2-DFBC996D8ACD}"/>
              </a:ext>
            </a:extLst>
          </p:cNvPr>
          <p:cNvSpPr/>
          <p:nvPr/>
        </p:nvSpPr>
        <p:spPr>
          <a:xfrm>
            <a:off x="16536039" y="11107685"/>
            <a:ext cx="2311427" cy="544828"/>
          </a:xfrm>
          <a:prstGeom prst="roundRect">
            <a:avLst/>
          </a:prstGeom>
          <a:solidFill>
            <a:srgbClr val="FFC00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tx1"/>
                </a:solidFill>
                <a:effectLst/>
                <a:uFillTx/>
                <a:latin typeface="+mn-lt"/>
                <a:ea typeface="+mn-ea"/>
                <a:cs typeface="+mn-cs"/>
                <a:sym typeface="Helvetica"/>
              </a:rPr>
              <a:t>Teambeheer</a:t>
            </a:r>
            <a:endParaRPr kumimoji="0" lang="nl-NL" sz="2000" b="0" i="0" u="none" strike="noStrike" cap="none" spc="0" normalizeH="0" baseline="0" dirty="0">
              <a:ln>
                <a:noFill/>
              </a:ln>
              <a:solidFill>
                <a:schemeClr val="tx1"/>
              </a:solidFill>
              <a:effectLst/>
              <a:uFillTx/>
              <a:latin typeface="+mn-lt"/>
              <a:ea typeface="+mn-ea"/>
              <a:cs typeface="+mn-cs"/>
              <a:sym typeface="Helvetica"/>
            </a:endParaRPr>
          </a:p>
        </p:txBody>
      </p:sp>
      <p:sp>
        <p:nvSpPr>
          <p:cNvPr id="124" name="Rechthoek: afgeronde hoeken 123">
            <a:extLst>
              <a:ext uri="{FF2B5EF4-FFF2-40B4-BE49-F238E27FC236}">
                <a16:creationId xmlns:a16="http://schemas.microsoft.com/office/drawing/2014/main" id="{1E98952D-9FE8-426F-A670-3FEFE4B0446D}"/>
              </a:ext>
            </a:extLst>
          </p:cNvPr>
          <p:cNvSpPr/>
          <p:nvPr/>
        </p:nvSpPr>
        <p:spPr>
          <a:xfrm>
            <a:off x="16570754" y="11746003"/>
            <a:ext cx="2311427" cy="544828"/>
          </a:xfrm>
          <a:prstGeom prst="roundRect">
            <a:avLst/>
          </a:prstGeom>
          <a:solidFill>
            <a:srgbClr val="FFC00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tx1"/>
                </a:solidFill>
                <a:effectLst/>
                <a:uFillTx/>
                <a:latin typeface="+mn-lt"/>
                <a:ea typeface="+mn-ea"/>
                <a:cs typeface="+mn-cs"/>
                <a:sym typeface="Helvetica"/>
              </a:rPr>
              <a:t>Dossierbeheer</a:t>
            </a:r>
            <a:endParaRPr kumimoji="0" lang="nl-NL" sz="2000" b="0" i="0" u="none" strike="noStrike" cap="none" spc="0" normalizeH="0" baseline="0" dirty="0">
              <a:ln>
                <a:noFill/>
              </a:ln>
              <a:solidFill>
                <a:schemeClr val="tx1"/>
              </a:solidFill>
              <a:effectLst/>
              <a:uFillTx/>
              <a:latin typeface="+mn-lt"/>
              <a:ea typeface="+mn-ea"/>
              <a:cs typeface="+mn-cs"/>
              <a:sym typeface="Helvetica"/>
            </a:endParaRPr>
          </a:p>
        </p:txBody>
      </p:sp>
      <p:sp>
        <p:nvSpPr>
          <p:cNvPr id="126" name="Stroomdiagram: Voorbereiding 125">
            <a:extLst>
              <a:ext uri="{FF2B5EF4-FFF2-40B4-BE49-F238E27FC236}">
                <a16:creationId xmlns:a16="http://schemas.microsoft.com/office/drawing/2014/main" id="{C8835EC6-F7A0-4CF8-BFAA-044ADD13B1DF}"/>
              </a:ext>
            </a:extLst>
          </p:cNvPr>
          <p:cNvSpPr/>
          <p:nvPr/>
        </p:nvSpPr>
        <p:spPr>
          <a:xfrm>
            <a:off x="16311911" y="9239200"/>
            <a:ext cx="1684378" cy="553996"/>
          </a:xfrm>
          <a:prstGeom prst="flowChartPreparatio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BGB*</a:t>
            </a:r>
          </a:p>
        </p:txBody>
      </p:sp>
      <p:cxnSp>
        <p:nvCxnSpPr>
          <p:cNvPr id="128" name="Verbindingslijn: gebogen 127">
            <a:extLst>
              <a:ext uri="{FF2B5EF4-FFF2-40B4-BE49-F238E27FC236}">
                <a16:creationId xmlns:a16="http://schemas.microsoft.com/office/drawing/2014/main" id="{F9EAE430-B4EC-4690-8218-FF9AAD163844}"/>
              </a:ext>
            </a:extLst>
          </p:cNvPr>
          <p:cNvCxnSpPr>
            <a:cxnSpLocks/>
            <a:stCxn id="126" idx="3"/>
            <a:endCxn id="110" idx="0"/>
          </p:cNvCxnSpPr>
          <p:nvPr/>
        </p:nvCxnSpPr>
        <p:spPr>
          <a:xfrm>
            <a:off x="17996289" y="9516198"/>
            <a:ext cx="1260252" cy="728878"/>
          </a:xfrm>
          <a:prstGeom prst="bentConnector2">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9" name="Tekstvak 128">
            <a:extLst>
              <a:ext uri="{FF2B5EF4-FFF2-40B4-BE49-F238E27FC236}">
                <a16:creationId xmlns:a16="http://schemas.microsoft.com/office/drawing/2014/main" id="{3B934DB2-78BE-4DB0-9DE5-5661A813658A}"/>
              </a:ext>
            </a:extLst>
          </p:cNvPr>
          <p:cNvSpPr txBox="1"/>
          <p:nvPr/>
        </p:nvSpPr>
        <p:spPr>
          <a:xfrm>
            <a:off x="18319753" y="9483095"/>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seintje</a:t>
            </a:r>
          </a:p>
        </p:txBody>
      </p:sp>
      <p:sp>
        <p:nvSpPr>
          <p:cNvPr id="130" name="Cilinder 129">
            <a:extLst>
              <a:ext uri="{FF2B5EF4-FFF2-40B4-BE49-F238E27FC236}">
                <a16:creationId xmlns:a16="http://schemas.microsoft.com/office/drawing/2014/main" id="{38B802CC-9177-4FC1-9FA9-B8986101DE8B}"/>
              </a:ext>
            </a:extLst>
          </p:cNvPr>
          <p:cNvSpPr/>
          <p:nvPr/>
        </p:nvSpPr>
        <p:spPr>
          <a:xfrm>
            <a:off x="20349439" y="11269710"/>
            <a:ext cx="1150870" cy="88082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RIV</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sp>
        <p:nvSpPr>
          <p:cNvPr id="131" name="Cilinder 130">
            <a:extLst>
              <a:ext uri="{FF2B5EF4-FFF2-40B4-BE49-F238E27FC236}">
                <a16:creationId xmlns:a16="http://schemas.microsoft.com/office/drawing/2014/main" id="{4808D658-4D4E-4CE2-8F22-E6BDDCCDC52E}"/>
              </a:ext>
            </a:extLst>
          </p:cNvPr>
          <p:cNvSpPr/>
          <p:nvPr/>
        </p:nvSpPr>
        <p:spPr>
          <a:xfrm>
            <a:off x="22163619" y="10107945"/>
            <a:ext cx="1150870" cy="88082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RIV</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sp>
        <p:nvSpPr>
          <p:cNvPr id="132" name="Tekstvak 131">
            <a:extLst>
              <a:ext uri="{FF2B5EF4-FFF2-40B4-BE49-F238E27FC236}">
                <a16:creationId xmlns:a16="http://schemas.microsoft.com/office/drawing/2014/main" id="{791A5552-501B-42FC-BA66-2ED37C590E29}"/>
              </a:ext>
            </a:extLst>
          </p:cNvPr>
          <p:cNvSpPr txBox="1"/>
          <p:nvPr/>
        </p:nvSpPr>
        <p:spPr>
          <a:xfrm>
            <a:off x="20600164" y="10909055"/>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BG1</a:t>
            </a:r>
          </a:p>
        </p:txBody>
      </p:sp>
      <p:sp>
        <p:nvSpPr>
          <p:cNvPr id="133" name="Tekstvak 132">
            <a:extLst>
              <a:ext uri="{FF2B5EF4-FFF2-40B4-BE49-F238E27FC236}">
                <a16:creationId xmlns:a16="http://schemas.microsoft.com/office/drawing/2014/main" id="{2F00B6C2-A3D9-4F2B-9FA6-CDE633F770D2}"/>
              </a:ext>
            </a:extLst>
          </p:cNvPr>
          <p:cNvSpPr txBox="1"/>
          <p:nvPr/>
        </p:nvSpPr>
        <p:spPr>
          <a:xfrm>
            <a:off x="22428085" y="9745408"/>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BG2</a:t>
            </a:r>
          </a:p>
        </p:txBody>
      </p:sp>
      <p:cxnSp>
        <p:nvCxnSpPr>
          <p:cNvPr id="141" name="Rechte verbindingslijn met pijl 140">
            <a:extLst>
              <a:ext uri="{FF2B5EF4-FFF2-40B4-BE49-F238E27FC236}">
                <a16:creationId xmlns:a16="http://schemas.microsoft.com/office/drawing/2014/main" id="{D108F835-CEAC-4D5B-9C4D-F93B4E50609A}"/>
              </a:ext>
            </a:extLst>
          </p:cNvPr>
          <p:cNvCxnSpPr>
            <a:stCxn id="130" idx="2"/>
            <a:endCxn id="134" idx="3"/>
          </p:cNvCxnSpPr>
          <p:nvPr/>
        </p:nvCxnSpPr>
        <p:spPr>
          <a:xfrm flipH="1">
            <a:off x="19077734" y="11710121"/>
            <a:ext cx="1271705" cy="53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7" name="Rechte verbindingslijn met pijl 146">
            <a:extLst>
              <a:ext uri="{FF2B5EF4-FFF2-40B4-BE49-F238E27FC236}">
                <a16:creationId xmlns:a16="http://schemas.microsoft.com/office/drawing/2014/main" id="{D22A6A2A-B7FD-4D9D-BA9E-F12223164E7D}"/>
              </a:ext>
            </a:extLst>
          </p:cNvPr>
          <p:cNvCxnSpPr>
            <a:stCxn id="110" idx="3"/>
            <a:endCxn id="131" idx="2"/>
          </p:cNvCxnSpPr>
          <p:nvPr/>
        </p:nvCxnSpPr>
        <p:spPr>
          <a:xfrm flipV="1">
            <a:off x="21571485" y="10548356"/>
            <a:ext cx="592134" cy="3147"/>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1" name="Verbindingslijn: gebogen 150">
            <a:extLst>
              <a:ext uri="{FF2B5EF4-FFF2-40B4-BE49-F238E27FC236}">
                <a16:creationId xmlns:a16="http://schemas.microsoft.com/office/drawing/2014/main" id="{2702BA96-C64B-46B5-8BE3-BDAD3AE6AFDF}"/>
              </a:ext>
            </a:extLst>
          </p:cNvPr>
          <p:cNvCxnSpPr>
            <a:stCxn id="110" idx="3"/>
            <a:endCxn id="130" idx="4"/>
          </p:cNvCxnSpPr>
          <p:nvPr/>
        </p:nvCxnSpPr>
        <p:spPr>
          <a:xfrm flipH="1">
            <a:off x="21500309" y="10551503"/>
            <a:ext cx="71176" cy="1158618"/>
          </a:xfrm>
          <a:prstGeom prst="bentConnector3">
            <a:avLst>
              <a:gd name="adj1" fmla="val -321176"/>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2" name="Cilinder 151">
            <a:extLst>
              <a:ext uri="{FF2B5EF4-FFF2-40B4-BE49-F238E27FC236}">
                <a16:creationId xmlns:a16="http://schemas.microsoft.com/office/drawing/2014/main" id="{C8A05A72-B9A5-45DF-A6ED-9606871EF192}"/>
              </a:ext>
            </a:extLst>
          </p:cNvPr>
          <p:cNvSpPr/>
          <p:nvPr/>
        </p:nvSpPr>
        <p:spPr>
          <a:xfrm>
            <a:off x="19471166" y="8143724"/>
            <a:ext cx="2541871" cy="88082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err="1"/>
              <a:t>Berichtenbox</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54" name="Verbindingslijn: gebogen 153">
            <a:extLst>
              <a:ext uri="{FF2B5EF4-FFF2-40B4-BE49-F238E27FC236}">
                <a16:creationId xmlns:a16="http://schemas.microsoft.com/office/drawing/2014/main" id="{CA506A9F-F992-4642-8DC9-2C9C5EC323A5}"/>
              </a:ext>
            </a:extLst>
          </p:cNvPr>
          <p:cNvCxnSpPr>
            <a:cxnSpLocks/>
            <a:stCxn id="126" idx="3"/>
            <a:endCxn id="152" idx="2"/>
          </p:cNvCxnSpPr>
          <p:nvPr/>
        </p:nvCxnSpPr>
        <p:spPr>
          <a:xfrm flipV="1">
            <a:off x="17996289" y="8584135"/>
            <a:ext cx="1474877" cy="932063"/>
          </a:xfrm>
          <a:prstGeom prst="bentConnector3">
            <a:avLst>
              <a:gd name="adj1" fmla="val 50000"/>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5" name="Cilinder 154">
            <a:extLst>
              <a:ext uri="{FF2B5EF4-FFF2-40B4-BE49-F238E27FC236}">
                <a16:creationId xmlns:a16="http://schemas.microsoft.com/office/drawing/2014/main" id="{93F639F8-0E28-43C3-93C6-CBB0C1F37373}"/>
              </a:ext>
            </a:extLst>
          </p:cNvPr>
          <p:cNvSpPr/>
          <p:nvPr/>
        </p:nvSpPr>
        <p:spPr>
          <a:xfrm>
            <a:off x="6404270" y="7660751"/>
            <a:ext cx="2926073" cy="88082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Stelsel</a:t>
            </a:r>
            <a:r>
              <a:rPr lang="nl-NL" sz="2800" b="1" dirty="0"/>
              <a:t> </a:t>
            </a:r>
            <a:r>
              <a:rPr lang="nl-NL" sz="2800" dirty="0"/>
              <a:t>Catalogus</a:t>
            </a:r>
            <a:endParaRPr kumimoji="0" lang="nl-NL" sz="2800" i="0" u="none" strike="noStrike" cap="none" spc="0" normalizeH="0" baseline="0" dirty="0">
              <a:ln>
                <a:noFill/>
              </a:ln>
              <a:solidFill>
                <a:srgbClr val="000000"/>
              </a:solidFill>
              <a:effectLst/>
              <a:uFillTx/>
              <a:latin typeface="+mn-lt"/>
              <a:ea typeface="+mn-ea"/>
              <a:cs typeface="+mn-cs"/>
              <a:sym typeface="Helvetica"/>
            </a:endParaRPr>
          </a:p>
        </p:txBody>
      </p:sp>
      <p:sp>
        <p:nvSpPr>
          <p:cNvPr id="156" name="Tekstvak 155">
            <a:extLst>
              <a:ext uri="{FF2B5EF4-FFF2-40B4-BE49-F238E27FC236}">
                <a16:creationId xmlns:a16="http://schemas.microsoft.com/office/drawing/2014/main" id="{A570D553-F827-47F2-8809-A6F167E07260}"/>
              </a:ext>
            </a:extLst>
          </p:cNvPr>
          <p:cNvSpPr txBox="1"/>
          <p:nvPr/>
        </p:nvSpPr>
        <p:spPr>
          <a:xfrm>
            <a:off x="6372776" y="8474175"/>
            <a:ext cx="231427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Begrippen</a:t>
            </a:r>
          </a:p>
          <a:p>
            <a:pPr marL="0" marR="0" indent="0" algn="l" defTabSz="1828800" rtl="0" fontAlgn="auto" latinLnBrk="0" hangingPunct="0">
              <a:lnSpc>
                <a:spcPct val="100000"/>
              </a:lnSpc>
              <a:spcBef>
                <a:spcPts val="0"/>
              </a:spcBef>
              <a:spcAft>
                <a:spcPts val="0"/>
              </a:spcAft>
              <a:buClrTx/>
              <a:buSzTx/>
              <a:buFontTx/>
              <a:buNone/>
              <a:tabLst/>
            </a:pPr>
            <a:r>
              <a:rPr lang="nl-NL" sz="2000" dirty="0"/>
              <a:t>I-model</a:t>
            </a:r>
            <a:endParaRPr kumimoji="0" lang="nl-NL" sz="2000" b="0" i="0" u="none" strike="noStrike" cap="none" spc="0" normalizeH="0" baseline="0" dirty="0">
              <a:ln>
                <a:noFill/>
              </a:ln>
              <a:solidFill>
                <a:srgbClr val="000000"/>
              </a:solidFill>
              <a:effectLst/>
              <a:uFillTx/>
              <a:latin typeface="+mn-lt"/>
              <a:ea typeface="+mn-ea"/>
              <a:cs typeface="+mn-cs"/>
              <a:sym typeface="Helvetica"/>
            </a:endParaRPr>
          </a:p>
        </p:txBody>
      </p:sp>
      <p:sp>
        <p:nvSpPr>
          <p:cNvPr id="157" name="Cilinder 156">
            <a:extLst>
              <a:ext uri="{FF2B5EF4-FFF2-40B4-BE49-F238E27FC236}">
                <a16:creationId xmlns:a16="http://schemas.microsoft.com/office/drawing/2014/main" id="{A330B9A2-EE26-4FD0-AB78-DE6EA9BF4995}"/>
              </a:ext>
            </a:extLst>
          </p:cNvPr>
          <p:cNvSpPr/>
          <p:nvPr/>
        </p:nvSpPr>
        <p:spPr>
          <a:xfrm>
            <a:off x="2499362" y="8301505"/>
            <a:ext cx="1628888" cy="2043772"/>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BGT</a:t>
            </a:r>
          </a:p>
          <a:p>
            <a:pPr marL="0" marR="0" indent="0" algn="ctr" defTabSz="1828800" rtl="0" fontAlgn="auto" latinLnBrk="0" hangingPunct="0">
              <a:lnSpc>
                <a:spcPct val="100000"/>
              </a:lnSpc>
              <a:spcBef>
                <a:spcPts val="0"/>
              </a:spcBef>
              <a:spcAft>
                <a:spcPts val="0"/>
              </a:spcAft>
              <a:buClrTx/>
              <a:buSzTx/>
              <a:buFontTx/>
              <a:buNone/>
              <a:tabLst/>
            </a:pPr>
            <a:r>
              <a:rPr kumimoji="0" lang="nl-NL" sz="2800" i="0" u="none" strike="noStrike" cap="none" spc="0" normalizeH="0" baseline="0" dirty="0">
                <a:ln>
                  <a:noFill/>
                </a:ln>
                <a:solidFill>
                  <a:srgbClr val="000000"/>
                </a:solidFill>
                <a:effectLst/>
                <a:uFillTx/>
                <a:latin typeface="+mn-lt"/>
                <a:ea typeface="+mn-ea"/>
                <a:cs typeface="+mn-cs"/>
                <a:sym typeface="Helvetica"/>
              </a:rPr>
              <a:t>GBA</a:t>
            </a:r>
            <a:br>
              <a:rPr kumimoji="0" lang="nl-NL" sz="2800" i="0" u="none" strike="noStrike" cap="none" spc="0" normalizeH="0" baseline="0" dirty="0">
                <a:ln>
                  <a:noFill/>
                </a:ln>
                <a:solidFill>
                  <a:srgbClr val="000000"/>
                </a:solidFill>
                <a:effectLst/>
                <a:uFillTx/>
                <a:latin typeface="+mn-lt"/>
                <a:ea typeface="+mn-ea"/>
                <a:cs typeface="+mn-cs"/>
                <a:sym typeface="Helvetica"/>
              </a:rPr>
            </a:br>
            <a:r>
              <a:rPr kumimoji="0" lang="nl-NL" sz="2800" i="0" u="none" strike="noStrike" cap="none" spc="0" normalizeH="0" baseline="0" dirty="0">
                <a:ln>
                  <a:noFill/>
                </a:ln>
                <a:solidFill>
                  <a:srgbClr val="000000"/>
                </a:solidFill>
                <a:effectLst/>
                <a:uFillTx/>
                <a:latin typeface="+mn-lt"/>
                <a:ea typeface="+mn-ea"/>
                <a:cs typeface="+mn-cs"/>
                <a:sym typeface="Helvetica"/>
              </a:rPr>
              <a:t>…</a:t>
            </a:r>
          </a:p>
        </p:txBody>
      </p:sp>
      <p:cxnSp>
        <p:nvCxnSpPr>
          <p:cNvPr id="159" name="Rechte verbindingslijn 158">
            <a:extLst>
              <a:ext uri="{FF2B5EF4-FFF2-40B4-BE49-F238E27FC236}">
                <a16:creationId xmlns:a16="http://schemas.microsoft.com/office/drawing/2014/main" id="{F00A5E2C-7E64-44F1-8FAC-017C5B3E74FC}"/>
              </a:ext>
            </a:extLst>
          </p:cNvPr>
          <p:cNvCxnSpPr>
            <a:cxnSpLocks/>
            <a:stCxn id="155" idx="1"/>
          </p:cNvCxnSpPr>
          <p:nvPr/>
        </p:nvCxnSpPr>
        <p:spPr>
          <a:xfrm flipV="1">
            <a:off x="7867307" y="6480327"/>
            <a:ext cx="0" cy="1180424"/>
          </a:xfrm>
          <a:prstGeom prst="line">
            <a:avLst/>
          </a:prstGeom>
          <a:ln/>
        </p:spPr>
        <p:style>
          <a:lnRef idx="1">
            <a:schemeClr val="dk1"/>
          </a:lnRef>
          <a:fillRef idx="0">
            <a:schemeClr val="dk1"/>
          </a:fillRef>
          <a:effectRef idx="0">
            <a:schemeClr val="dk1"/>
          </a:effectRef>
          <a:fontRef idx="minor">
            <a:schemeClr val="tx1"/>
          </a:fontRef>
        </p:style>
      </p:cxnSp>
      <p:sp>
        <p:nvSpPr>
          <p:cNvPr id="160" name="Cilinder 159">
            <a:extLst>
              <a:ext uri="{FF2B5EF4-FFF2-40B4-BE49-F238E27FC236}">
                <a16:creationId xmlns:a16="http://schemas.microsoft.com/office/drawing/2014/main" id="{136E94F6-6A24-4962-ADC7-B14F41588C92}"/>
              </a:ext>
            </a:extLst>
          </p:cNvPr>
          <p:cNvSpPr/>
          <p:nvPr/>
        </p:nvSpPr>
        <p:spPr>
          <a:xfrm>
            <a:off x="7038787" y="10047562"/>
            <a:ext cx="1150870" cy="880821"/>
          </a:xfrm>
          <a:prstGeom prst="can">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CDL</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sp>
        <p:nvSpPr>
          <p:cNvPr id="161" name="Tekstvak 160">
            <a:extLst>
              <a:ext uri="{FF2B5EF4-FFF2-40B4-BE49-F238E27FC236}">
                <a16:creationId xmlns:a16="http://schemas.microsoft.com/office/drawing/2014/main" id="{5F0E5425-13E4-4EE7-883C-D2B8FEAE32F6}"/>
              </a:ext>
            </a:extLst>
          </p:cNvPr>
          <p:cNvSpPr txBox="1"/>
          <p:nvPr/>
        </p:nvSpPr>
        <p:spPr>
          <a:xfrm>
            <a:off x="6748893" y="9643415"/>
            <a:ext cx="1382308"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Water-API</a:t>
            </a:r>
          </a:p>
        </p:txBody>
      </p:sp>
      <p:sp>
        <p:nvSpPr>
          <p:cNvPr id="162" name="Cilinder 161">
            <a:extLst>
              <a:ext uri="{FF2B5EF4-FFF2-40B4-BE49-F238E27FC236}">
                <a16:creationId xmlns:a16="http://schemas.microsoft.com/office/drawing/2014/main" id="{51B48A1A-12C4-440F-A2C7-FA38C145A650}"/>
              </a:ext>
            </a:extLst>
          </p:cNvPr>
          <p:cNvSpPr/>
          <p:nvPr/>
        </p:nvSpPr>
        <p:spPr>
          <a:xfrm>
            <a:off x="3459964" y="10865182"/>
            <a:ext cx="2833426" cy="880821"/>
          </a:xfrm>
          <a:prstGeom prst="can">
            <a:avLst/>
          </a:prstGeom>
          <a:solidFill>
            <a:srgbClr val="00B0F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Water kwaliteit</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sp>
        <p:nvSpPr>
          <p:cNvPr id="163" name="Cilinder 162">
            <a:extLst>
              <a:ext uri="{FF2B5EF4-FFF2-40B4-BE49-F238E27FC236}">
                <a16:creationId xmlns:a16="http://schemas.microsoft.com/office/drawing/2014/main" id="{FE2CEB05-D804-4793-BFC8-2639CEAA5048}"/>
              </a:ext>
            </a:extLst>
          </p:cNvPr>
          <p:cNvSpPr/>
          <p:nvPr/>
        </p:nvSpPr>
        <p:spPr>
          <a:xfrm>
            <a:off x="4074707" y="11838447"/>
            <a:ext cx="2833426" cy="880821"/>
          </a:xfrm>
          <a:prstGeom prst="can">
            <a:avLst/>
          </a:prstGeom>
          <a:solidFill>
            <a:srgbClr val="00B0F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Water kwantiteit</a:t>
            </a:r>
            <a:endParaRPr kumimoji="0" lang="nl-NL" sz="2800" b="0" i="0" u="none" strike="noStrike" cap="none" spc="0" normalizeH="0" baseline="0" dirty="0">
              <a:ln>
                <a:noFill/>
              </a:ln>
              <a:solidFill>
                <a:srgbClr val="000000"/>
              </a:solidFill>
              <a:effectLst/>
              <a:uFillTx/>
              <a:latin typeface="+mn-lt"/>
              <a:ea typeface="+mn-ea"/>
              <a:cs typeface="+mn-cs"/>
              <a:sym typeface="Helvetica"/>
            </a:endParaRPr>
          </a:p>
        </p:txBody>
      </p:sp>
      <p:sp>
        <p:nvSpPr>
          <p:cNvPr id="164" name="Cilinder 163">
            <a:extLst>
              <a:ext uri="{FF2B5EF4-FFF2-40B4-BE49-F238E27FC236}">
                <a16:creationId xmlns:a16="http://schemas.microsoft.com/office/drawing/2014/main" id="{6647460E-DB1A-45DE-B683-9715E91D6CC5}"/>
              </a:ext>
            </a:extLst>
          </p:cNvPr>
          <p:cNvSpPr/>
          <p:nvPr/>
        </p:nvSpPr>
        <p:spPr>
          <a:xfrm>
            <a:off x="8046035" y="11803300"/>
            <a:ext cx="2833426" cy="1565907"/>
          </a:xfrm>
          <a:prstGeom prst="can">
            <a:avLst/>
          </a:prstGeom>
          <a:solidFill>
            <a:schemeClr val="bg1">
              <a:lumMod val="6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800" dirty="0"/>
              <a:t>Overige info</a:t>
            </a:r>
          </a:p>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(LGR)</a:t>
            </a:r>
          </a:p>
        </p:txBody>
      </p:sp>
      <p:cxnSp>
        <p:nvCxnSpPr>
          <p:cNvPr id="166" name="Rechte verbindingslijn met pijl 165">
            <a:extLst>
              <a:ext uri="{FF2B5EF4-FFF2-40B4-BE49-F238E27FC236}">
                <a16:creationId xmlns:a16="http://schemas.microsoft.com/office/drawing/2014/main" id="{4C8C155C-9064-4EE6-BA28-AC1E2A2C172C}"/>
              </a:ext>
            </a:extLst>
          </p:cNvPr>
          <p:cNvCxnSpPr>
            <a:stCxn id="162" idx="4"/>
            <a:endCxn id="160" idx="3"/>
          </p:cNvCxnSpPr>
          <p:nvPr/>
        </p:nvCxnSpPr>
        <p:spPr>
          <a:xfrm flipV="1">
            <a:off x="6293390" y="10928383"/>
            <a:ext cx="1320832" cy="37721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8" name="Rechte verbindingslijn met pijl 167">
            <a:extLst>
              <a:ext uri="{FF2B5EF4-FFF2-40B4-BE49-F238E27FC236}">
                <a16:creationId xmlns:a16="http://schemas.microsoft.com/office/drawing/2014/main" id="{F906121E-76C4-44C7-AC0A-A42240B8B549}"/>
              </a:ext>
            </a:extLst>
          </p:cNvPr>
          <p:cNvCxnSpPr>
            <a:stCxn id="163" idx="4"/>
            <a:endCxn id="160" idx="3"/>
          </p:cNvCxnSpPr>
          <p:nvPr/>
        </p:nvCxnSpPr>
        <p:spPr>
          <a:xfrm flipV="1">
            <a:off x="6908133" y="10928383"/>
            <a:ext cx="706089" cy="135047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69" name="Stroomdiagram: Verbindingslijn 168">
            <a:extLst>
              <a:ext uri="{FF2B5EF4-FFF2-40B4-BE49-F238E27FC236}">
                <a16:creationId xmlns:a16="http://schemas.microsoft.com/office/drawing/2014/main" id="{73EF2F6C-E576-4F41-82AC-65465699D549}"/>
              </a:ext>
            </a:extLst>
          </p:cNvPr>
          <p:cNvSpPr/>
          <p:nvPr/>
        </p:nvSpPr>
        <p:spPr>
          <a:xfrm>
            <a:off x="10655909" y="8923422"/>
            <a:ext cx="435353" cy="436346"/>
          </a:xfrm>
          <a:prstGeom prst="flowChartConnector">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cxnSp>
        <p:nvCxnSpPr>
          <p:cNvPr id="171" name="Rechte verbindingslijn met pijl 170">
            <a:extLst>
              <a:ext uri="{FF2B5EF4-FFF2-40B4-BE49-F238E27FC236}">
                <a16:creationId xmlns:a16="http://schemas.microsoft.com/office/drawing/2014/main" id="{297C8845-7831-4E0C-B715-59F0150B862E}"/>
              </a:ext>
            </a:extLst>
          </p:cNvPr>
          <p:cNvCxnSpPr>
            <a:stCxn id="157" idx="4"/>
            <a:endCxn id="169" idx="2"/>
          </p:cNvCxnSpPr>
          <p:nvPr/>
        </p:nvCxnSpPr>
        <p:spPr>
          <a:xfrm flipV="1">
            <a:off x="4128250" y="9141595"/>
            <a:ext cx="6527659" cy="181796"/>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4" name="Rechte verbindingslijn met pijl 173">
            <a:extLst>
              <a:ext uri="{FF2B5EF4-FFF2-40B4-BE49-F238E27FC236}">
                <a16:creationId xmlns:a16="http://schemas.microsoft.com/office/drawing/2014/main" id="{2864077A-8CED-4A8D-8078-9F1C6198DB4C}"/>
              </a:ext>
            </a:extLst>
          </p:cNvPr>
          <p:cNvCxnSpPr>
            <a:stCxn id="160" idx="4"/>
            <a:endCxn id="169" idx="3"/>
          </p:cNvCxnSpPr>
          <p:nvPr/>
        </p:nvCxnSpPr>
        <p:spPr>
          <a:xfrm flipV="1">
            <a:off x="8189657" y="9295867"/>
            <a:ext cx="2530008" cy="1192106"/>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6" name="Rechte verbindingslijn met pijl 175">
            <a:extLst>
              <a:ext uri="{FF2B5EF4-FFF2-40B4-BE49-F238E27FC236}">
                <a16:creationId xmlns:a16="http://schemas.microsoft.com/office/drawing/2014/main" id="{DAC997F5-AD49-4BBE-872E-E9A08C2C6EAF}"/>
              </a:ext>
            </a:extLst>
          </p:cNvPr>
          <p:cNvCxnSpPr>
            <a:stCxn id="164" idx="1"/>
            <a:endCxn id="169" idx="4"/>
          </p:cNvCxnSpPr>
          <p:nvPr/>
        </p:nvCxnSpPr>
        <p:spPr>
          <a:xfrm flipV="1">
            <a:off x="9462748" y="9359768"/>
            <a:ext cx="1410838" cy="244353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6" name="Rechte verbindingslijn met pijl 185">
            <a:extLst>
              <a:ext uri="{FF2B5EF4-FFF2-40B4-BE49-F238E27FC236}">
                <a16:creationId xmlns:a16="http://schemas.microsoft.com/office/drawing/2014/main" id="{2A1F2AE7-A848-4A01-9F38-21141E44F397}"/>
              </a:ext>
            </a:extLst>
          </p:cNvPr>
          <p:cNvCxnSpPr>
            <a:cxnSpLocks/>
            <a:stCxn id="169" idx="7"/>
          </p:cNvCxnSpPr>
          <p:nvPr/>
        </p:nvCxnSpPr>
        <p:spPr>
          <a:xfrm flipV="1">
            <a:off x="11027506" y="6833370"/>
            <a:ext cx="1506552" cy="215395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8" name="Rechte verbindingslijn met pijl 187">
            <a:extLst>
              <a:ext uri="{FF2B5EF4-FFF2-40B4-BE49-F238E27FC236}">
                <a16:creationId xmlns:a16="http://schemas.microsoft.com/office/drawing/2014/main" id="{F1234BCC-B6E2-4901-AF94-4840AEBEB205}"/>
              </a:ext>
            </a:extLst>
          </p:cNvPr>
          <p:cNvCxnSpPr>
            <a:stCxn id="169" idx="6"/>
          </p:cNvCxnSpPr>
          <p:nvPr/>
        </p:nvCxnSpPr>
        <p:spPr>
          <a:xfrm>
            <a:off x="11091262" y="9141595"/>
            <a:ext cx="2411629" cy="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0" name="Rechte verbindingslijn met pijl 189">
            <a:extLst>
              <a:ext uri="{FF2B5EF4-FFF2-40B4-BE49-F238E27FC236}">
                <a16:creationId xmlns:a16="http://schemas.microsoft.com/office/drawing/2014/main" id="{09CA04E9-DF55-4765-9D73-0E849FCF51B5}"/>
              </a:ext>
            </a:extLst>
          </p:cNvPr>
          <p:cNvCxnSpPr>
            <a:cxnSpLocks/>
            <a:stCxn id="169" idx="0"/>
            <a:endCxn id="114" idx="2"/>
          </p:cNvCxnSpPr>
          <p:nvPr/>
        </p:nvCxnSpPr>
        <p:spPr>
          <a:xfrm flipV="1">
            <a:off x="10873586" y="6895498"/>
            <a:ext cx="390503" cy="2027924"/>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92" name="Graphic 191" descr="Beeldscherm">
            <a:extLst>
              <a:ext uri="{FF2B5EF4-FFF2-40B4-BE49-F238E27FC236}">
                <a16:creationId xmlns:a16="http://schemas.microsoft.com/office/drawing/2014/main" id="{B4D211F3-9878-4263-8A5B-DB144BF8B4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2755">
            <a:off x="21308928" y="2421063"/>
            <a:ext cx="914400" cy="914400"/>
          </a:xfrm>
          <a:prstGeom prst="rect">
            <a:avLst/>
          </a:prstGeom>
        </p:spPr>
      </p:pic>
      <p:sp>
        <p:nvSpPr>
          <p:cNvPr id="195" name="Tekstvak 194">
            <a:extLst>
              <a:ext uri="{FF2B5EF4-FFF2-40B4-BE49-F238E27FC236}">
                <a16:creationId xmlns:a16="http://schemas.microsoft.com/office/drawing/2014/main" id="{F90546E3-29E2-400F-96E1-DF406DD178FD}"/>
              </a:ext>
            </a:extLst>
          </p:cNvPr>
          <p:cNvSpPr txBox="1"/>
          <p:nvPr/>
        </p:nvSpPr>
        <p:spPr>
          <a:xfrm rot="2065066">
            <a:off x="22022248" y="3217436"/>
            <a:ext cx="14552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200" b="0" i="0" u="none" strike="noStrike" cap="none" spc="0" normalizeH="0" baseline="0" dirty="0">
                <a:ln>
                  <a:noFill/>
                </a:ln>
                <a:solidFill>
                  <a:srgbClr val="000000"/>
                </a:solidFill>
                <a:effectLst/>
                <a:uFillTx/>
                <a:latin typeface="+mn-lt"/>
                <a:ea typeface="+mn-ea"/>
                <a:cs typeface="+mn-cs"/>
                <a:sym typeface="Helvetica"/>
              </a:rPr>
              <a:t>Loket</a:t>
            </a:r>
          </a:p>
        </p:txBody>
      </p:sp>
      <p:sp>
        <p:nvSpPr>
          <p:cNvPr id="196" name="Tekstvak 195">
            <a:extLst>
              <a:ext uri="{FF2B5EF4-FFF2-40B4-BE49-F238E27FC236}">
                <a16:creationId xmlns:a16="http://schemas.microsoft.com/office/drawing/2014/main" id="{26339845-9EBD-4850-88D5-4CD5A30766AA}"/>
              </a:ext>
            </a:extLst>
          </p:cNvPr>
          <p:cNvSpPr txBox="1"/>
          <p:nvPr/>
        </p:nvSpPr>
        <p:spPr>
          <a:xfrm>
            <a:off x="11495650" y="13200531"/>
            <a:ext cx="8277866"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 RBO = Regelbeheerobject, BGB = Bevoegd gezag bepalen service</a:t>
            </a:r>
          </a:p>
        </p:txBody>
      </p:sp>
      <p:cxnSp>
        <p:nvCxnSpPr>
          <p:cNvPr id="5" name="Rechte verbindingslijn met pijl 4">
            <a:extLst>
              <a:ext uri="{FF2B5EF4-FFF2-40B4-BE49-F238E27FC236}">
                <a16:creationId xmlns:a16="http://schemas.microsoft.com/office/drawing/2014/main" id="{0831BF9C-40F0-4051-9F04-373A25854ACA}"/>
              </a:ext>
            </a:extLst>
          </p:cNvPr>
          <p:cNvCxnSpPr>
            <a:cxnSpLocks/>
            <a:endCxn id="103" idx="1"/>
          </p:cNvCxnSpPr>
          <p:nvPr/>
        </p:nvCxnSpPr>
        <p:spPr>
          <a:xfrm>
            <a:off x="14841780" y="6711913"/>
            <a:ext cx="20241" cy="1829659"/>
          </a:xfrm>
          <a:prstGeom prst="straightConnector1">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94" name="Tekstvak 93">
            <a:extLst>
              <a:ext uri="{FF2B5EF4-FFF2-40B4-BE49-F238E27FC236}">
                <a16:creationId xmlns:a16="http://schemas.microsoft.com/office/drawing/2014/main" id="{1E4B168A-141C-4BCE-B12B-E28C80F8FB57}"/>
              </a:ext>
            </a:extLst>
          </p:cNvPr>
          <p:cNvSpPr txBox="1"/>
          <p:nvPr/>
        </p:nvSpPr>
        <p:spPr>
          <a:xfrm>
            <a:off x="13535923" y="7775107"/>
            <a:ext cx="180829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Indienings- vereisten?</a:t>
            </a:r>
          </a:p>
        </p:txBody>
      </p:sp>
      <p:cxnSp>
        <p:nvCxnSpPr>
          <p:cNvPr id="17" name="Rechte verbindingslijn met pijl 16">
            <a:extLst>
              <a:ext uri="{FF2B5EF4-FFF2-40B4-BE49-F238E27FC236}">
                <a16:creationId xmlns:a16="http://schemas.microsoft.com/office/drawing/2014/main" id="{F96B791D-4F5F-4B1B-88FD-EB35708A0CDD}"/>
              </a:ext>
            </a:extLst>
          </p:cNvPr>
          <p:cNvCxnSpPr>
            <a:cxnSpLocks/>
            <a:endCxn id="152" idx="3"/>
          </p:cNvCxnSpPr>
          <p:nvPr/>
        </p:nvCxnSpPr>
        <p:spPr>
          <a:xfrm flipV="1">
            <a:off x="20742102" y="9024545"/>
            <a:ext cx="0" cy="124163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5" name="Rol: horizontaal 104">
            <a:extLst>
              <a:ext uri="{FF2B5EF4-FFF2-40B4-BE49-F238E27FC236}">
                <a16:creationId xmlns:a16="http://schemas.microsoft.com/office/drawing/2014/main" id="{DF714564-FA49-49F0-B29E-5E516B82DB01}"/>
              </a:ext>
            </a:extLst>
          </p:cNvPr>
          <p:cNvSpPr/>
          <p:nvPr/>
        </p:nvSpPr>
        <p:spPr>
          <a:xfrm>
            <a:off x="13041979" y="11421950"/>
            <a:ext cx="2756339" cy="1308732"/>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Regie op afhandelen</a:t>
            </a:r>
          </a:p>
        </p:txBody>
      </p:sp>
      <p:sp>
        <p:nvSpPr>
          <p:cNvPr id="108" name="Cilinder 107">
            <a:extLst>
              <a:ext uri="{FF2B5EF4-FFF2-40B4-BE49-F238E27FC236}">
                <a16:creationId xmlns:a16="http://schemas.microsoft.com/office/drawing/2014/main" id="{680F17EC-553D-4D6B-848B-B47427B32580}"/>
              </a:ext>
            </a:extLst>
          </p:cNvPr>
          <p:cNvSpPr/>
          <p:nvPr/>
        </p:nvSpPr>
        <p:spPr>
          <a:xfrm>
            <a:off x="9906003" y="7137083"/>
            <a:ext cx="2926073" cy="782952"/>
          </a:xfrm>
          <a:prstGeom prst="can">
            <a:avLst/>
          </a:prstGeom>
          <a:solidFill>
            <a:schemeClr val="tx2">
              <a:lumMod val="40000"/>
              <a:lumOff val="60000"/>
            </a:schemeClr>
          </a:solidFill>
          <a:ln w="12700" cap="flat">
            <a:solidFill>
              <a:schemeClr val="tx2">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sz="2400" dirty="0">
                <a:solidFill>
                  <a:schemeClr val="accent5">
                    <a:lumMod val="75000"/>
                  </a:schemeClr>
                </a:solidFill>
              </a:rPr>
              <a:t>Data als brandstof</a:t>
            </a:r>
            <a:endParaRPr kumimoji="0" lang="nl-NL" sz="2400" b="0" i="0" u="none" strike="noStrike" cap="none" spc="0" normalizeH="0" baseline="0" dirty="0">
              <a:ln>
                <a:noFill/>
              </a:ln>
              <a:solidFill>
                <a:schemeClr val="accent5">
                  <a:lumMod val="75000"/>
                </a:schemeClr>
              </a:solidFill>
              <a:effectLst/>
              <a:uFillTx/>
              <a:sym typeface="Helvetica"/>
            </a:endParaRPr>
          </a:p>
        </p:txBody>
      </p:sp>
      <p:sp>
        <p:nvSpPr>
          <p:cNvPr id="139" name="Rechthoek: afgeronde hoeken 138">
            <a:extLst>
              <a:ext uri="{FF2B5EF4-FFF2-40B4-BE49-F238E27FC236}">
                <a16:creationId xmlns:a16="http://schemas.microsoft.com/office/drawing/2014/main" id="{AD2AFBB8-C6DA-4672-A78D-0FF0A02DDBF2}"/>
              </a:ext>
            </a:extLst>
          </p:cNvPr>
          <p:cNvSpPr/>
          <p:nvPr/>
        </p:nvSpPr>
        <p:spPr>
          <a:xfrm>
            <a:off x="20291103" y="4852387"/>
            <a:ext cx="2138012" cy="2179318"/>
          </a:xfrm>
          <a:prstGeom prst="roundRect">
            <a:avLst/>
          </a:prstGeom>
          <a:solidFill>
            <a:srgbClr val="7030A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sng" strike="noStrike" cap="none" spc="0" normalizeH="0" baseline="0" dirty="0">
                <a:ln>
                  <a:noFill/>
                </a:ln>
                <a:solidFill>
                  <a:schemeClr val="bg1"/>
                </a:solidFill>
                <a:effectLst/>
                <a:uFillTx/>
                <a:latin typeface="+mn-lt"/>
                <a:ea typeface="+mn-ea"/>
                <a:cs typeface="+mn-cs"/>
                <a:sym typeface="Helvetica"/>
              </a:rPr>
              <a:t>Conclusie</a:t>
            </a:r>
          </a:p>
          <a:p>
            <a:pPr marL="0" marR="0" indent="0" defTabSz="1828800" rtl="0" fontAlgn="auto" latinLnBrk="0" hangingPunct="0">
              <a:lnSpc>
                <a:spcPct val="100000"/>
              </a:lnSpc>
              <a:spcBef>
                <a:spcPts val="0"/>
              </a:spcBef>
              <a:spcAft>
                <a:spcPts val="0"/>
              </a:spcAft>
              <a:buClrTx/>
              <a:buSzTx/>
              <a:buFontTx/>
              <a:buNone/>
              <a:tabLst/>
            </a:pPr>
            <a:r>
              <a:rPr lang="nl-NL" sz="2400" dirty="0">
                <a:solidFill>
                  <a:schemeClr val="bg1"/>
                </a:solidFill>
              </a:rPr>
              <a:t>Ik moet…</a:t>
            </a:r>
            <a:br>
              <a:rPr lang="nl-NL" sz="2400" dirty="0">
                <a:solidFill>
                  <a:schemeClr val="bg1"/>
                </a:solidFill>
              </a:rPr>
            </a:br>
            <a:r>
              <a:rPr lang="nl-NL" sz="2400" dirty="0">
                <a:solidFill>
                  <a:schemeClr val="bg1"/>
                </a:solidFill>
              </a:rPr>
              <a:t>- melden</a:t>
            </a:r>
            <a:br>
              <a:rPr lang="nl-NL" sz="2400" dirty="0">
                <a:solidFill>
                  <a:schemeClr val="bg1"/>
                </a:solidFill>
              </a:rPr>
            </a:br>
            <a:r>
              <a:rPr lang="nl-NL" sz="2400" dirty="0">
                <a:solidFill>
                  <a:schemeClr val="bg1"/>
                </a:solidFill>
              </a:rPr>
              <a:t>- aanvragen</a:t>
            </a:r>
            <a:br>
              <a:rPr lang="nl-NL" sz="2400" dirty="0">
                <a:solidFill>
                  <a:schemeClr val="bg1"/>
                </a:solidFill>
              </a:rPr>
            </a:br>
            <a:r>
              <a:rPr lang="nl-NL" sz="2400" dirty="0">
                <a:solidFill>
                  <a:schemeClr val="bg1"/>
                </a:solidFill>
              </a:rPr>
              <a:t>- …</a:t>
            </a:r>
            <a:endParaRPr kumimoji="0" lang="nl-NL" sz="2400" b="0" i="0" u="none" strike="noStrike" cap="none" spc="0" normalizeH="0" baseline="0" dirty="0">
              <a:ln>
                <a:noFill/>
              </a:ln>
              <a:solidFill>
                <a:schemeClr val="bg1">
                  <a:lumMod val="75000"/>
                </a:schemeClr>
              </a:solidFill>
              <a:effectLst/>
              <a:uFillTx/>
              <a:latin typeface="+mn-lt"/>
              <a:ea typeface="+mn-ea"/>
              <a:cs typeface="+mn-cs"/>
              <a:sym typeface="Helvetica"/>
            </a:endParaRPr>
          </a:p>
        </p:txBody>
      </p:sp>
      <p:cxnSp>
        <p:nvCxnSpPr>
          <p:cNvPr id="140" name="Rechte verbindingslijn met pijl 139">
            <a:extLst>
              <a:ext uri="{FF2B5EF4-FFF2-40B4-BE49-F238E27FC236}">
                <a16:creationId xmlns:a16="http://schemas.microsoft.com/office/drawing/2014/main" id="{BE7756B7-6DF7-4C66-B0FA-4606072D9B8B}"/>
              </a:ext>
            </a:extLst>
          </p:cNvPr>
          <p:cNvCxnSpPr>
            <a:cxnSpLocks/>
            <a:endCxn id="139" idx="1"/>
          </p:cNvCxnSpPr>
          <p:nvPr/>
        </p:nvCxnSpPr>
        <p:spPr>
          <a:xfrm flipV="1">
            <a:off x="16304816" y="5942046"/>
            <a:ext cx="3986287" cy="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2" name="Rol: horizontaal 141">
            <a:extLst>
              <a:ext uri="{FF2B5EF4-FFF2-40B4-BE49-F238E27FC236}">
                <a16:creationId xmlns:a16="http://schemas.microsoft.com/office/drawing/2014/main" id="{44F4ECB7-AF94-4129-BB2D-4B70C7FA0D4D}"/>
              </a:ext>
            </a:extLst>
          </p:cNvPr>
          <p:cNvSpPr/>
          <p:nvPr/>
        </p:nvSpPr>
        <p:spPr>
          <a:xfrm rot="1631018">
            <a:off x="17776576" y="5519329"/>
            <a:ext cx="1916071"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Checken</a:t>
            </a:r>
          </a:p>
        </p:txBody>
      </p:sp>
      <p:sp>
        <p:nvSpPr>
          <p:cNvPr id="99" name="Tekstvak 98">
            <a:extLst>
              <a:ext uri="{FF2B5EF4-FFF2-40B4-BE49-F238E27FC236}">
                <a16:creationId xmlns:a16="http://schemas.microsoft.com/office/drawing/2014/main" id="{D1E68F9A-EF81-4959-89E2-072BFECDF47F}"/>
              </a:ext>
            </a:extLst>
          </p:cNvPr>
          <p:cNvSpPr txBox="1"/>
          <p:nvPr/>
        </p:nvSpPr>
        <p:spPr>
          <a:xfrm rot="19496727">
            <a:off x="12818" y="1788641"/>
            <a:ext cx="26212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wetgeving</a:t>
            </a:r>
          </a:p>
        </p:txBody>
      </p:sp>
      <p:sp>
        <p:nvSpPr>
          <p:cNvPr id="100" name="Tekstvak 99">
            <a:extLst>
              <a:ext uri="{FF2B5EF4-FFF2-40B4-BE49-F238E27FC236}">
                <a16:creationId xmlns:a16="http://schemas.microsoft.com/office/drawing/2014/main" id="{B4001F44-2144-4346-B0C7-BE52DB28CA75}"/>
              </a:ext>
            </a:extLst>
          </p:cNvPr>
          <p:cNvSpPr txBox="1"/>
          <p:nvPr/>
        </p:nvSpPr>
        <p:spPr>
          <a:xfrm>
            <a:off x="4175397" y="5795902"/>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Authentieke bron</a:t>
            </a:r>
          </a:p>
        </p:txBody>
      </p:sp>
      <p:sp>
        <p:nvSpPr>
          <p:cNvPr id="112" name="Stroomdiagram: Verbindingslijn 111">
            <a:extLst>
              <a:ext uri="{FF2B5EF4-FFF2-40B4-BE49-F238E27FC236}">
                <a16:creationId xmlns:a16="http://schemas.microsoft.com/office/drawing/2014/main" id="{3BB7BC0F-FB8D-4897-AE64-76741AA52BFA}"/>
              </a:ext>
            </a:extLst>
          </p:cNvPr>
          <p:cNvSpPr/>
          <p:nvPr/>
        </p:nvSpPr>
        <p:spPr>
          <a:xfrm>
            <a:off x="6816015" y="3168760"/>
            <a:ext cx="2118360" cy="1384932"/>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STOP TPOD</a:t>
            </a:r>
          </a:p>
        </p:txBody>
      </p:sp>
      <p:sp>
        <p:nvSpPr>
          <p:cNvPr id="114" name="Rechthoek: afgeronde hoeken 113">
            <a:extLst>
              <a:ext uri="{FF2B5EF4-FFF2-40B4-BE49-F238E27FC236}">
                <a16:creationId xmlns:a16="http://schemas.microsoft.com/office/drawing/2014/main" id="{528A48C0-1097-47C3-93AB-330C6919ECB1}"/>
              </a:ext>
            </a:extLst>
          </p:cNvPr>
          <p:cNvSpPr/>
          <p:nvPr/>
        </p:nvSpPr>
        <p:spPr>
          <a:xfrm>
            <a:off x="9696102" y="4988595"/>
            <a:ext cx="3135974" cy="190690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r>
              <a:rPr lang="nl-NL" sz="2400" dirty="0"/>
              <a:t>OZON (O3)</a:t>
            </a:r>
          </a:p>
          <a:p>
            <a:r>
              <a:rPr lang="nl-NL" sz="2000" dirty="0"/>
              <a:t>Rijk</a:t>
            </a:r>
            <a:br>
              <a:rPr lang="nl-NL" sz="2000" dirty="0"/>
            </a:br>
            <a:r>
              <a:rPr lang="nl-NL" sz="2000" dirty="0"/>
              <a:t>Provincie</a:t>
            </a:r>
            <a:br>
              <a:rPr lang="nl-NL" sz="2400" dirty="0"/>
            </a:br>
            <a:r>
              <a:rPr lang="nl-NL" sz="2000" dirty="0"/>
              <a:t>Gemeenten</a:t>
            </a:r>
            <a:br>
              <a:rPr lang="nl-NL" sz="2400" dirty="0"/>
            </a:br>
            <a:r>
              <a:rPr lang="nl-NL" sz="2000" dirty="0"/>
              <a:t>Waterschappen</a:t>
            </a:r>
            <a:endParaRPr kumimoji="0" lang="nl-NL" sz="2000" b="0" i="0" u="none" strike="noStrike" cap="none" spc="0" normalizeH="0" baseline="0" dirty="0">
              <a:ln>
                <a:noFill/>
              </a:ln>
              <a:solidFill>
                <a:srgbClr val="000000"/>
              </a:solidFill>
              <a:effectLst/>
              <a:uFillTx/>
              <a:latin typeface="+mn-lt"/>
              <a:ea typeface="+mn-ea"/>
              <a:cs typeface="+mn-cs"/>
              <a:sym typeface="Helvetica"/>
            </a:endParaRPr>
          </a:p>
        </p:txBody>
      </p:sp>
      <p:sp>
        <p:nvSpPr>
          <p:cNvPr id="116" name="Cilinder 115">
            <a:extLst>
              <a:ext uri="{FF2B5EF4-FFF2-40B4-BE49-F238E27FC236}">
                <a16:creationId xmlns:a16="http://schemas.microsoft.com/office/drawing/2014/main" id="{80B27B6A-DF63-4804-98A1-B62072433F4F}"/>
              </a:ext>
            </a:extLst>
          </p:cNvPr>
          <p:cNvSpPr/>
          <p:nvPr/>
        </p:nvSpPr>
        <p:spPr>
          <a:xfrm>
            <a:off x="6287040" y="5790626"/>
            <a:ext cx="2926073" cy="1076560"/>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LVBB</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17" name="Rechte verbindingslijn met pijl 116">
            <a:extLst>
              <a:ext uri="{FF2B5EF4-FFF2-40B4-BE49-F238E27FC236}">
                <a16:creationId xmlns:a16="http://schemas.microsoft.com/office/drawing/2014/main" id="{5EF6CC5D-D378-4EE8-ADC4-E10876581645}"/>
              </a:ext>
            </a:extLst>
          </p:cNvPr>
          <p:cNvCxnSpPr>
            <a:cxnSpLocks/>
          </p:cNvCxnSpPr>
          <p:nvPr/>
        </p:nvCxnSpPr>
        <p:spPr>
          <a:xfrm>
            <a:off x="9246228" y="5448184"/>
            <a:ext cx="418022" cy="2500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9" name="Rechthoek: afgeronde hoeken 118">
            <a:extLst>
              <a:ext uri="{FF2B5EF4-FFF2-40B4-BE49-F238E27FC236}">
                <a16:creationId xmlns:a16="http://schemas.microsoft.com/office/drawing/2014/main" id="{A65A24AB-B776-4DED-B359-F42FB4E5923F}"/>
              </a:ext>
            </a:extLst>
          </p:cNvPr>
          <p:cNvSpPr/>
          <p:nvPr/>
        </p:nvSpPr>
        <p:spPr>
          <a:xfrm>
            <a:off x="7315201" y="2203378"/>
            <a:ext cx="8107675" cy="612932"/>
          </a:xfrm>
          <a:prstGeom prst="roundRect">
            <a:avLst/>
          </a:prstGeom>
          <a:solidFill>
            <a:srgbClr val="FFC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Regelbeheersysteem</a:t>
            </a:r>
          </a:p>
        </p:txBody>
      </p:sp>
      <p:cxnSp>
        <p:nvCxnSpPr>
          <p:cNvPr id="121" name="Verbindingslijn: gebogen 120">
            <a:extLst>
              <a:ext uri="{FF2B5EF4-FFF2-40B4-BE49-F238E27FC236}">
                <a16:creationId xmlns:a16="http://schemas.microsoft.com/office/drawing/2014/main" id="{BB9F058E-91DE-4770-8B76-1F4CA500099F}"/>
              </a:ext>
            </a:extLst>
          </p:cNvPr>
          <p:cNvCxnSpPr>
            <a:cxnSpLocks/>
            <a:stCxn id="148" idx="2"/>
            <a:endCxn id="112" idx="6"/>
          </p:cNvCxnSpPr>
          <p:nvPr/>
        </p:nvCxnSpPr>
        <p:spPr>
          <a:xfrm rot="5400000">
            <a:off x="9364346" y="2765986"/>
            <a:ext cx="665269" cy="1525210"/>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7" name="Verbindingslijn: gebogen 126">
            <a:extLst>
              <a:ext uri="{FF2B5EF4-FFF2-40B4-BE49-F238E27FC236}">
                <a16:creationId xmlns:a16="http://schemas.microsoft.com/office/drawing/2014/main" id="{A5D70F72-8905-4D6E-9C96-4F20BC541BB3}"/>
              </a:ext>
            </a:extLst>
          </p:cNvPr>
          <p:cNvCxnSpPr>
            <a:cxnSpLocks/>
            <a:stCxn id="148" idx="2"/>
            <a:endCxn id="202" idx="2"/>
          </p:cNvCxnSpPr>
          <p:nvPr/>
        </p:nvCxnSpPr>
        <p:spPr>
          <a:xfrm rot="16200000" flipH="1">
            <a:off x="10343220" y="3312322"/>
            <a:ext cx="667747" cy="435016"/>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5" name="Rechte verbindingslijn met pijl 134">
            <a:extLst>
              <a:ext uri="{FF2B5EF4-FFF2-40B4-BE49-F238E27FC236}">
                <a16:creationId xmlns:a16="http://schemas.microsoft.com/office/drawing/2014/main" id="{789F70DC-F63D-425F-B0C8-E1A7C0B541BC}"/>
              </a:ext>
            </a:extLst>
          </p:cNvPr>
          <p:cNvCxnSpPr>
            <a:cxnSpLocks/>
            <a:endCxn id="116" idx="1"/>
          </p:cNvCxnSpPr>
          <p:nvPr/>
        </p:nvCxnSpPr>
        <p:spPr>
          <a:xfrm flipH="1">
            <a:off x="7750077" y="5473185"/>
            <a:ext cx="7888" cy="3174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4" name="Wolk 143">
            <a:extLst>
              <a:ext uri="{FF2B5EF4-FFF2-40B4-BE49-F238E27FC236}">
                <a16:creationId xmlns:a16="http://schemas.microsoft.com/office/drawing/2014/main" id="{2D1B1535-8295-4405-8D87-BE84DAC08A4B}"/>
              </a:ext>
            </a:extLst>
          </p:cNvPr>
          <p:cNvSpPr/>
          <p:nvPr/>
        </p:nvSpPr>
        <p:spPr>
          <a:xfrm>
            <a:off x="776229" y="5813545"/>
            <a:ext cx="3259191" cy="1030721"/>
          </a:xfrm>
          <a:prstGeom prst="cloud">
            <a:avLst/>
          </a:prstGeom>
          <a:solidFill>
            <a:srgbClr val="00B0F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3600" b="0" i="0" u="none" strike="noStrike" cap="none" spc="0" normalizeH="0" baseline="0" dirty="0">
                <a:ln>
                  <a:noFill/>
                </a:ln>
                <a:solidFill>
                  <a:srgbClr val="000000"/>
                </a:solidFill>
                <a:effectLst/>
                <a:uFillTx/>
                <a:latin typeface="+mn-lt"/>
                <a:ea typeface="+mn-ea"/>
                <a:cs typeface="+mn-cs"/>
                <a:sym typeface="Helvetica"/>
              </a:rPr>
              <a:t>wetten.nl</a:t>
            </a:r>
          </a:p>
        </p:txBody>
      </p:sp>
      <p:cxnSp>
        <p:nvCxnSpPr>
          <p:cNvPr id="145" name="Rechte verbindingslijn 144">
            <a:extLst>
              <a:ext uri="{FF2B5EF4-FFF2-40B4-BE49-F238E27FC236}">
                <a16:creationId xmlns:a16="http://schemas.microsoft.com/office/drawing/2014/main" id="{E6596DBB-D98F-463D-8B3C-4DB8A50BAA34}"/>
              </a:ext>
            </a:extLst>
          </p:cNvPr>
          <p:cNvCxnSpPr>
            <a:stCxn id="116" idx="2"/>
            <a:endCxn id="144" idx="0"/>
          </p:cNvCxnSpPr>
          <p:nvPr/>
        </p:nvCxnSpPr>
        <p:spPr>
          <a:xfrm flipH="1">
            <a:off x="4032704" y="6328906"/>
            <a:ext cx="2254336" cy="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6" name="Tekstvak 145">
            <a:extLst>
              <a:ext uri="{FF2B5EF4-FFF2-40B4-BE49-F238E27FC236}">
                <a16:creationId xmlns:a16="http://schemas.microsoft.com/office/drawing/2014/main" id="{6A4EA53A-12BD-471D-AF3B-F4970DB405DC}"/>
              </a:ext>
            </a:extLst>
          </p:cNvPr>
          <p:cNvSpPr txBox="1"/>
          <p:nvPr/>
        </p:nvSpPr>
        <p:spPr>
          <a:xfrm>
            <a:off x="4286035" y="6320235"/>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consolidatie</a:t>
            </a:r>
          </a:p>
        </p:txBody>
      </p:sp>
      <p:sp>
        <p:nvSpPr>
          <p:cNvPr id="148" name="Tekstvak 147">
            <a:extLst>
              <a:ext uri="{FF2B5EF4-FFF2-40B4-BE49-F238E27FC236}">
                <a16:creationId xmlns:a16="http://schemas.microsoft.com/office/drawing/2014/main" id="{252934F9-980C-4915-9C3D-7F88EF11A874}"/>
              </a:ext>
            </a:extLst>
          </p:cNvPr>
          <p:cNvSpPr txBox="1"/>
          <p:nvPr/>
        </p:nvSpPr>
        <p:spPr>
          <a:xfrm>
            <a:off x="9852993" y="2765072"/>
            <a:ext cx="121318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1" u="none" strike="noStrike" cap="none" spc="0" normalizeH="0" baseline="0" dirty="0">
                <a:ln>
                  <a:noFill/>
                </a:ln>
                <a:solidFill>
                  <a:srgbClr val="000000"/>
                </a:solidFill>
                <a:effectLst/>
                <a:uFillTx/>
                <a:latin typeface="+mn-lt"/>
                <a:ea typeface="+mn-ea"/>
                <a:cs typeface="+mn-cs"/>
                <a:sym typeface="Helvetica"/>
              </a:rPr>
              <a:t>mutaties</a:t>
            </a:r>
          </a:p>
        </p:txBody>
      </p:sp>
      <p:sp>
        <p:nvSpPr>
          <p:cNvPr id="158" name="Tekstvak 157">
            <a:extLst>
              <a:ext uri="{FF2B5EF4-FFF2-40B4-BE49-F238E27FC236}">
                <a16:creationId xmlns:a16="http://schemas.microsoft.com/office/drawing/2014/main" id="{D6F78250-5DD4-49DE-B594-2A0B3FD68586}"/>
              </a:ext>
            </a:extLst>
          </p:cNvPr>
          <p:cNvSpPr txBox="1"/>
          <p:nvPr/>
        </p:nvSpPr>
        <p:spPr>
          <a:xfrm>
            <a:off x="17024348" y="5915130"/>
            <a:ext cx="1082045" cy="43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Plicht?</a:t>
            </a:r>
          </a:p>
        </p:txBody>
      </p:sp>
      <p:sp>
        <p:nvSpPr>
          <p:cNvPr id="173" name="Cilinder 172">
            <a:extLst>
              <a:ext uri="{FF2B5EF4-FFF2-40B4-BE49-F238E27FC236}">
                <a16:creationId xmlns:a16="http://schemas.microsoft.com/office/drawing/2014/main" id="{43653311-CD82-4427-94B4-E5C43A67CD23}"/>
              </a:ext>
            </a:extLst>
          </p:cNvPr>
          <p:cNvSpPr/>
          <p:nvPr/>
        </p:nvSpPr>
        <p:spPr>
          <a:xfrm>
            <a:off x="13378743" y="5403766"/>
            <a:ext cx="2926073" cy="1308147"/>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RTR</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75" name="Rechte verbindingslijn met pijl 174">
            <a:extLst>
              <a:ext uri="{FF2B5EF4-FFF2-40B4-BE49-F238E27FC236}">
                <a16:creationId xmlns:a16="http://schemas.microsoft.com/office/drawing/2014/main" id="{3F35C012-FD48-4E78-BB5F-97D796A90D92}"/>
              </a:ext>
            </a:extLst>
          </p:cNvPr>
          <p:cNvCxnSpPr>
            <a:cxnSpLocks/>
          </p:cNvCxnSpPr>
          <p:nvPr/>
        </p:nvCxnSpPr>
        <p:spPr>
          <a:xfrm>
            <a:off x="12817455" y="6245408"/>
            <a:ext cx="561288"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7" name="Rechte verbindingslijn met pijl 176">
            <a:extLst>
              <a:ext uri="{FF2B5EF4-FFF2-40B4-BE49-F238E27FC236}">
                <a16:creationId xmlns:a16="http://schemas.microsoft.com/office/drawing/2014/main" id="{354062CA-7219-4B73-88B0-B687B2DF7FB3}"/>
              </a:ext>
            </a:extLst>
          </p:cNvPr>
          <p:cNvCxnSpPr/>
          <p:nvPr/>
        </p:nvCxnSpPr>
        <p:spPr>
          <a:xfrm>
            <a:off x="12831085" y="5770959"/>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8" name="Tekstvak 177">
            <a:extLst>
              <a:ext uri="{FF2B5EF4-FFF2-40B4-BE49-F238E27FC236}">
                <a16:creationId xmlns:a16="http://schemas.microsoft.com/office/drawing/2014/main" id="{81587680-0CBD-4DC3-8DCB-13B3F9368DC0}"/>
              </a:ext>
            </a:extLst>
          </p:cNvPr>
          <p:cNvSpPr txBox="1"/>
          <p:nvPr/>
        </p:nvSpPr>
        <p:spPr>
          <a:xfrm>
            <a:off x="12961799" y="5589837"/>
            <a:ext cx="317072"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A</a:t>
            </a:r>
          </a:p>
          <a:p>
            <a:pPr marL="0" marR="0" indent="0" algn="l" defTabSz="1828800" rtl="0" fontAlgn="auto" latinLnBrk="0" hangingPunct="0">
              <a:lnSpc>
                <a:spcPct val="100000"/>
              </a:lnSpc>
              <a:spcBef>
                <a:spcPts val="0"/>
              </a:spcBef>
              <a:spcAft>
                <a:spcPts val="0"/>
              </a:spcAft>
              <a:buClrTx/>
              <a:buSzTx/>
              <a:buFontTx/>
              <a:buNone/>
              <a:tabLst/>
            </a:pPr>
            <a:r>
              <a:rPr lang="nl-NL" sz="1600" dirty="0"/>
              <a:t>R</a:t>
            </a:r>
          </a:p>
          <a:p>
            <a:pPr marL="0" marR="0" indent="0" algn="l" defTabSz="182880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000000"/>
                </a:solidFill>
                <a:effectLst/>
                <a:uFillTx/>
                <a:latin typeface="+mn-lt"/>
                <a:ea typeface="+mn-ea"/>
                <a:cs typeface="+mn-cs"/>
                <a:sym typeface="Helvetica"/>
              </a:rPr>
              <a:t>W</a:t>
            </a:r>
          </a:p>
          <a:p>
            <a:pPr marL="0" marR="0" indent="0" algn="l" defTabSz="1828800" rtl="0" fontAlgn="auto" latinLnBrk="0" hangingPunct="0">
              <a:lnSpc>
                <a:spcPct val="100000"/>
              </a:lnSpc>
              <a:spcBef>
                <a:spcPts val="0"/>
              </a:spcBef>
              <a:spcAft>
                <a:spcPts val="0"/>
              </a:spcAft>
              <a:buClrTx/>
              <a:buSzTx/>
              <a:buFontTx/>
              <a:buNone/>
              <a:tabLst/>
            </a:pPr>
            <a:r>
              <a:rPr lang="nl-NL" sz="1600" dirty="0"/>
              <a:t>N</a:t>
            </a:r>
            <a:endParaRPr kumimoji="0" lang="nl-NL" sz="1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79" name="Rechte verbindingslijn met pijl 178">
            <a:extLst>
              <a:ext uri="{FF2B5EF4-FFF2-40B4-BE49-F238E27FC236}">
                <a16:creationId xmlns:a16="http://schemas.microsoft.com/office/drawing/2014/main" id="{86BE56FF-6E20-4C17-A51F-A10D939CC6E6}"/>
              </a:ext>
            </a:extLst>
          </p:cNvPr>
          <p:cNvCxnSpPr/>
          <p:nvPr/>
        </p:nvCxnSpPr>
        <p:spPr>
          <a:xfrm>
            <a:off x="12831085" y="649094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0" name="Rechte verbindingslijn met pijl 179">
            <a:extLst>
              <a:ext uri="{FF2B5EF4-FFF2-40B4-BE49-F238E27FC236}">
                <a16:creationId xmlns:a16="http://schemas.microsoft.com/office/drawing/2014/main" id="{DC7A7CD8-294F-478C-8FC9-8266A0B1A318}"/>
              </a:ext>
            </a:extLst>
          </p:cNvPr>
          <p:cNvCxnSpPr/>
          <p:nvPr/>
        </p:nvCxnSpPr>
        <p:spPr>
          <a:xfrm>
            <a:off x="12817455" y="6010396"/>
            <a:ext cx="546667"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1" name="Cilinder 180">
            <a:extLst>
              <a:ext uri="{FF2B5EF4-FFF2-40B4-BE49-F238E27FC236}">
                <a16:creationId xmlns:a16="http://schemas.microsoft.com/office/drawing/2014/main" id="{CFA0B24B-0779-41DE-BCBC-CB8E0F7D2FF8}"/>
              </a:ext>
            </a:extLst>
          </p:cNvPr>
          <p:cNvSpPr/>
          <p:nvPr/>
        </p:nvSpPr>
        <p:spPr>
          <a:xfrm>
            <a:off x="6320155" y="4843243"/>
            <a:ext cx="2926073" cy="978691"/>
          </a:xfrm>
          <a:prstGeom prst="can">
            <a:avLst/>
          </a:prstGeom>
          <a:solidFill>
            <a:schemeClr val="accent1">
              <a:lumMod val="7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noAutofit/>
          </a:bodyPr>
          <a:lstStyle/>
          <a:p>
            <a:pPr marL="0" marR="0" indent="0" algn="ctr" defTabSz="1828800" rtl="0" fontAlgn="auto" latinLnBrk="0" hangingPunct="0">
              <a:lnSpc>
                <a:spcPct val="100000"/>
              </a:lnSpc>
              <a:spcBef>
                <a:spcPts val="0"/>
              </a:spcBef>
              <a:spcAft>
                <a:spcPts val="0"/>
              </a:spcAft>
              <a:buClrTx/>
              <a:buSzTx/>
              <a:buFontTx/>
              <a:buNone/>
              <a:tabLst/>
            </a:pPr>
            <a:r>
              <a:rPr lang="nl-NL" dirty="0"/>
              <a:t>BKV</a:t>
            </a:r>
            <a:endParaRPr kumimoji="0" lang="nl-NL" sz="3600" b="0" i="0" u="none" strike="noStrike" cap="none" spc="0" normalizeH="0" baseline="0" dirty="0">
              <a:ln>
                <a:noFill/>
              </a:ln>
              <a:solidFill>
                <a:srgbClr val="000000"/>
              </a:solidFill>
              <a:effectLst/>
              <a:uFillTx/>
              <a:latin typeface="+mn-lt"/>
              <a:ea typeface="+mn-ea"/>
              <a:cs typeface="+mn-cs"/>
              <a:sym typeface="Helvetica"/>
            </a:endParaRPr>
          </a:p>
        </p:txBody>
      </p:sp>
      <p:cxnSp>
        <p:nvCxnSpPr>
          <p:cNvPr id="182" name="Rechte verbindingslijn met pijl 181">
            <a:extLst>
              <a:ext uri="{FF2B5EF4-FFF2-40B4-BE49-F238E27FC236}">
                <a16:creationId xmlns:a16="http://schemas.microsoft.com/office/drawing/2014/main" id="{6F988F9F-22FA-4346-A0C1-30AD8C6D1543}"/>
              </a:ext>
            </a:extLst>
          </p:cNvPr>
          <p:cNvCxnSpPr>
            <a:cxnSpLocks/>
          </p:cNvCxnSpPr>
          <p:nvPr/>
        </p:nvCxnSpPr>
        <p:spPr>
          <a:xfrm>
            <a:off x="7793499" y="4474665"/>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3" name="Rechte verbindingslijn met pijl 182">
            <a:extLst>
              <a:ext uri="{FF2B5EF4-FFF2-40B4-BE49-F238E27FC236}">
                <a16:creationId xmlns:a16="http://schemas.microsoft.com/office/drawing/2014/main" id="{8AB4749A-6219-43EF-9876-50B3E420AF9D}"/>
              </a:ext>
            </a:extLst>
          </p:cNvPr>
          <p:cNvCxnSpPr>
            <a:cxnSpLocks/>
          </p:cNvCxnSpPr>
          <p:nvPr/>
        </p:nvCxnSpPr>
        <p:spPr>
          <a:xfrm>
            <a:off x="7750076" y="5766112"/>
            <a:ext cx="0" cy="3777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2" name="Stroomdiagram: Verbindingslijn 201">
            <a:extLst>
              <a:ext uri="{FF2B5EF4-FFF2-40B4-BE49-F238E27FC236}">
                <a16:creationId xmlns:a16="http://schemas.microsoft.com/office/drawing/2014/main" id="{A44ACA1D-BED7-4D88-9F65-AB357D786CE3}"/>
              </a:ext>
            </a:extLst>
          </p:cNvPr>
          <p:cNvSpPr/>
          <p:nvPr/>
        </p:nvSpPr>
        <p:spPr>
          <a:xfrm>
            <a:off x="10894601" y="3474192"/>
            <a:ext cx="2118360" cy="779023"/>
          </a:xfrm>
          <a:prstGeom prst="flowChartConnector">
            <a:avLst/>
          </a:prstGeom>
          <a:solidFill>
            <a:srgbClr val="92D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rgbClr val="000000"/>
                </a:solidFill>
                <a:effectLst/>
                <a:uFillTx/>
                <a:latin typeface="+mn-lt"/>
                <a:ea typeface="+mn-ea"/>
                <a:cs typeface="+mn-cs"/>
                <a:sym typeface="Helvetica"/>
              </a:rPr>
              <a:t>STTR</a:t>
            </a:r>
          </a:p>
        </p:txBody>
      </p:sp>
      <p:cxnSp>
        <p:nvCxnSpPr>
          <p:cNvPr id="203" name="Rechte verbindingslijn met pijl 202">
            <a:extLst>
              <a:ext uri="{FF2B5EF4-FFF2-40B4-BE49-F238E27FC236}">
                <a16:creationId xmlns:a16="http://schemas.microsoft.com/office/drawing/2014/main" id="{23DAEEC5-37DA-493C-937F-5E1E27C59776}"/>
              </a:ext>
            </a:extLst>
          </p:cNvPr>
          <p:cNvCxnSpPr>
            <a:cxnSpLocks/>
            <a:stCxn id="202" idx="4"/>
          </p:cNvCxnSpPr>
          <p:nvPr/>
        </p:nvCxnSpPr>
        <p:spPr>
          <a:xfrm>
            <a:off x="11953781" y="4253215"/>
            <a:ext cx="2887999" cy="11505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204" name="Groep 203">
            <a:extLst>
              <a:ext uri="{FF2B5EF4-FFF2-40B4-BE49-F238E27FC236}">
                <a16:creationId xmlns:a16="http://schemas.microsoft.com/office/drawing/2014/main" id="{71DF136A-89C6-4443-92C3-D72474DD612E}"/>
              </a:ext>
            </a:extLst>
          </p:cNvPr>
          <p:cNvGrpSpPr/>
          <p:nvPr/>
        </p:nvGrpSpPr>
        <p:grpSpPr>
          <a:xfrm>
            <a:off x="16522347" y="3205495"/>
            <a:ext cx="2612796" cy="1222768"/>
            <a:chOff x="11385311" y="3144718"/>
            <a:chExt cx="2612796" cy="1222768"/>
          </a:xfrm>
        </p:grpSpPr>
        <p:sp>
          <p:nvSpPr>
            <p:cNvPr id="205" name="Rechthoek 204">
              <a:extLst>
                <a:ext uri="{FF2B5EF4-FFF2-40B4-BE49-F238E27FC236}">
                  <a16:creationId xmlns:a16="http://schemas.microsoft.com/office/drawing/2014/main" id="{731E8D2D-5B00-4D2D-868C-DA5872BF42B9}"/>
                </a:ext>
              </a:extLst>
            </p:cNvPr>
            <p:cNvSpPr/>
            <p:nvPr/>
          </p:nvSpPr>
          <p:spPr>
            <a:xfrm>
              <a:off x="11387347" y="3320840"/>
              <a:ext cx="2175330" cy="1034542"/>
            </a:xfrm>
            <a:prstGeom prst="rect">
              <a:avLst/>
            </a:prstGeom>
            <a:solidFill>
              <a:schemeClr val="accent4">
                <a:lumMod val="20000"/>
                <a:lumOff val="80000"/>
              </a:schemeClr>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000000"/>
                </a:solidFill>
                <a:effectLst/>
                <a:uFillTx/>
                <a:latin typeface="+mn-lt"/>
                <a:ea typeface="+mn-ea"/>
                <a:cs typeface="+mn-cs"/>
                <a:sym typeface="Helvetica"/>
              </a:endParaRPr>
            </a:p>
          </p:txBody>
        </p:sp>
        <p:pic>
          <p:nvPicPr>
            <p:cNvPr id="206" name="Graphic 205" descr="Kaart met speld">
              <a:extLst>
                <a:ext uri="{FF2B5EF4-FFF2-40B4-BE49-F238E27FC236}">
                  <a16:creationId xmlns:a16="http://schemas.microsoft.com/office/drawing/2014/main" id="{49603703-C369-4EA2-AE03-E6760D2F47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00561" y="3144718"/>
              <a:ext cx="914400" cy="914400"/>
            </a:xfrm>
            <a:prstGeom prst="rect">
              <a:avLst/>
            </a:prstGeom>
          </p:spPr>
        </p:pic>
        <p:sp>
          <p:nvSpPr>
            <p:cNvPr id="207" name="Tekstvak 206">
              <a:extLst>
                <a:ext uri="{FF2B5EF4-FFF2-40B4-BE49-F238E27FC236}">
                  <a16:creationId xmlns:a16="http://schemas.microsoft.com/office/drawing/2014/main" id="{1FC9D298-0B80-4521-9ABE-74B412C65BA4}"/>
                </a:ext>
              </a:extLst>
            </p:cNvPr>
            <p:cNvSpPr txBox="1"/>
            <p:nvPr/>
          </p:nvSpPr>
          <p:spPr>
            <a:xfrm>
              <a:off x="11385311" y="3932937"/>
              <a:ext cx="2612796" cy="434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Regels op de kaart</a:t>
              </a:r>
            </a:p>
          </p:txBody>
        </p:sp>
      </p:grpSp>
      <p:cxnSp>
        <p:nvCxnSpPr>
          <p:cNvPr id="208" name="Verbindingslijn: gebogen 207">
            <a:extLst>
              <a:ext uri="{FF2B5EF4-FFF2-40B4-BE49-F238E27FC236}">
                <a16:creationId xmlns:a16="http://schemas.microsoft.com/office/drawing/2014/main" id="{AD23652C-CEF9-482C-8B78-E7FD5BE33E3E}"/>
              </a:ext>
            </a:extLst>
          </p:cNvPr>
          <p:cNvCxnSpPr>
            <a:cxnSpLocks/>
            <a:endCxn id="207" idx="2"/>
          </p:cNvCxnSpPr>
          <p:nvPr/>
        </p:nvCxnSpPr>
        <p:spPr>
          <a:xfrm rot="5400000" flipH="1" flipV="1">
            <a:off x="14266251" y="1426101"/>
            <a:ext cx="560332" cy="6564656"/>
          </a:xfrm>
          <a:prstGeom prst="bentConnector3">
            <a:avLst>
              <a:gd name="adj1" fmla="val 50000"/>
            </a:avLst>
          </a:prstGeom>
          <a:noFill/>
          <a:ln w="12700" cap="flat">
            <a:solidFill>
              <a:schemeClr val="accent1">
                <a:alpha val="96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09" name="Rol: horizontaal 208">
            <a:extLst>
              <a:ext uri="{FF2B5EF4-FFF2-40B4-BE49-F238E27FC236}">
                <a16:creationId xmlns:a16="http://schemas.microsoft.com/office/drawing/2014/main" id="{E1FA0093-867E-42E6-B736-8CB8C743B6F9}"/>
              </a:ext>
            </a:extLst>
          </p:cNvPr>
          <p:cNvSpPr/>
          <p:nvPr/>
        </p:nvSpPr>
        <p:spPr>
          <a:xfrm rot="1774776">
            <a:off x="17547718" y="2966348"/>
            <a:ext cx="2175330"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Oriënteren</a:t>
            </a:r>
          </a:p>
        </p:txBody>
      </p:sp>
      <p:sp>
        <p:nvSpPr>
          <p:cNvPr id="210" name="Rechthoek: afgeronde hoeken 209">
            <a:extLst>
              <a:ext uri="{FF2B5EF4-FFF2-40B4-BE49-F238E27FC236}">
                <a16:creationId xmlns:a16="http://schemas.microsoft.com/office/drawing/2014/main" id="{1121ED18-0216-4E59-B803-58FB9E8ECCB0}"/>
              </a:ext>
            </a:extLst>
          </p:cNvPr>
          <p:cNvSpPr/>
          <p:nvPr/>
        </p:nvSpPr>
        <p:spPr>
          <a:xfrm>
            <a:off x="13535923" y="3248293"/>
            <a:ext cx="2439654" cy="122586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beslisbomen</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000" b="0" i="0" u="none" strike="noStrike" cap="none" spc="0" normalizeH="0" baseline="0" dirty="0">
                <a:ln>
                  <a:noFill/>
                </a:ln>
                <a:solidFill>
                  <a:schemeClr val="bg1"/>
                </a:solidFill>
                <a:effectLst/>
                <a:uFillTx/>
                <a:latin typeface="+mn-lt"/>
                <a:ea typeface="+mn-ea"/>
                <a:cs typeface="+mn-cs"/>
                <a:sym typeface="Helvetica"/>
              </a:rPr>
              <a:t>(RBO* </a:t>
            </a:r>
            <a:r>
              <a:rPr lang="nl-NL" sz="2000" dirty="0">
                <a:solidFill>
                  <a:schemeClr val="bg1"/>
                </a:solidFill>
              </a:rPr>
              <a:t>gekoppeld aan </a:t>
            </a:r>
            <a:r>
              <a:rPr kumimoji="0" lang="nl-NL" sz="2000" b="0" i="0" u="none" strike="noStrike" cap="none" spc="0" normalizeH="0" baseline="0" dirty="0">
                <a:ln>
                  <a:noFill/>
                </a:ln>
                <a:solidFill>
                  <a:schemeClr val="bg1"/>
                </a:solidFill>
                <a:effectLst/>
                <a:uFillTx/>
                <a:latin typeface="+mn-lt"/>
                <a:ea typeface="+mn-ea"/>
                <a:cs typeface="+mn-cs"/>
                <a:sym typeface="Helvetica"/>
              </a:rPr>
              <a:t>activiteit)</a:t>
            </a:r>
          </a:p>
        </p:txBody>
      </p:sp>
      <p:cxnSp>
        <p:nvCxnSpPr>
          <p:cNvPr id="211" name="Rechte verbindingslijn 210">
            <a:extLst>
              <a:ext uri="{FF2B5EF4-FFF2-40B4-BE49-F238E27FC236}">
                <a16:creationId xmlns:a16="http://schemas.microsoft.com/office/drawing/2014/main" id="{FA49EB2A-1799-479E-9C87-1535DDEAD02D}"/>
              </a:ext>
            </a:extLst>
          </p:cNvPr>
          <p:cNvCxnSpPr>
            <a:cxnSpLocks/>
            <a:stCxn id="210" idx="1"/>
            <a:endCxn id="202" idx="6"/>
          </p:cNvCxnSpPr>
          <p:nvPr/>
        </p:nvCxnSpPr>
        <p:spPr>
          <a:xfrm flipH="1">
            <a:off x="13012961" y="3861226"/>
            <a:ext cx="522962" cy="247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2" name="Rechthoek: afgeronde hoeken 211">
            <a:extLst>
              <a:ext uri="{FF2B5EF4-FFF2-40B4-BE49-F238E27FC236}">
                <a16:creationId xmlns:a16="http://schemas.microsoft.com/office/drawing/2014/main" id="{278045EF-5439-46B2-922E-EB2DA136CFF6}"/>
              </a:ext>
            </a:extLst>
          </p:cNvPr>
          <p:cNvSpPr/>
          <p:nvPr/>
        </p:nvSpPr>
        <p:spPr>
          <a:xfrm>
            <a:off x="2320450" y="1614859"/>
            <a:ext cx="2819421" cy="1770695"/>
          </a:xfrm>
          <a:prstGeom prst="roundRect">
            <a:avLst/>
          </a:prstGeom>
          <a:solidFill>
            <a:srgbClr val="0070C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60959" tIns="60959" rIns="60959" bIns="60959" numCol="1" spcCol="38100" rtlCol="0" anchor="ctr">
            <a:spAutoFit/>
          </a:bodyPr>
          <a:lstStyle/>
          <a:p>
            <a:pPr marL="0" marR="0" indent="0" defTabSz="1828800" rtl="0" fontAlgn="auto" latinLnBrk="0" hangingPunct="0">
              <a:lnSpc>
                <a:spcPct val="100000"/>
              </a:lnSpc>
              <a:spcBef>
                <a:spcPts val="0"/>
              </a:spcBef>
              <a:spcAft>
                <a:spcPts val="0"/>
              </a:spcAft>
              <a:buClrTx/>
              <a:buSzTx/>
              <a:buFontTx/>
              <a:buNone/>
              <a:tabLst/>
            </a:pPr>
            <a:r>
              <a:rPr kumimoji="0" lang="nl-NL" sz="2400" b="0" i="0" u="none" strike="noStrike" cap="none" spc="0" normalizeH="0" baseline="0" dirty="0">
                <a:ln>
                  <a:noFill/>
                </a:ln>
                <a:solidFill>
                  <a:schemeClr val="bg1"/>
                </a:solidFill>
                <a:effectLst/>
                <a:uFillTx/>
                <a:latin typeface="+mn-lt"/>
                <a:ea typeface="+mn-ea"/>
                <a:cs typeface="+mn-cs"/>
                <a:sym typeface="Helvetica"/>
              </a:rPr>
              <a:t>- Wb-programma</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WS-verordening</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Projectbesluit</a:t>
            </a:r>
            <a:br>
              <a:rPr kumimoji="0" lang="nl-NL" sz="2400" b="0" i="0" u="none" strike="noStrike" cap="none" spc="0" normalizeH="0" baseline="0" dirty="0">
                <a:ln>
                  <a:noFill/>
                </a:ln>
                <a:solidFill>
                  <a:schemeClr val="bg1"/>
                </a:solidFill>
                <a:effectLst/>
                <a:uFillTx/>
                <a:latin typeface="+mn-lt"/>
                <a:ea typeface="+mn-ea"/>
                <a:cs typeface="+mn-cs"/>
                <a:sym typeface="Helvetica"/>
              </a:rPr>
            </a:br>
            <a:r>
              <a:rPr kumimoji="0" lang="nl-NL" sz="2400" b="0" i="0" u="none" strike="noStrike" cap="none" spc="0" normalizeH="0" baseline="0" dirty="0">
                <a:ln>
                  <a:noFill/>
                </a:ln>
                <a:solidFill>
                  <a:schemeClr val="bg1"/>
                </a:solidFill>
                <a:effectLst/>
                <a:uFillTx/>
                <a:latin typeface="+mn-lt"/>
                <a:ea typeface="+mn-ea"/>
                <a:cs typeface="+mn-cs"/>
                <a:sym typeface="Helvetica"/>
              </a:rPr>
              <a:t>- </a:t>
            </a:r>
            <a:r>
              <a:rPr kumimoji="0" lang="nl-NL" sz="2400" b="0" i="0" u="none" strike="noStrike" cap="none" spc="0" normalizeH="0" baseline="0" dirty="0">
                <a:ln>
                  <a:noFill/>
                </a:ln>
                <a:solidFill>
                  <a:schemeClr val="bg1">
                    <a:lumMod val="75000"/>
                  </a:schemeClr>
                </a:solidFill>
                <a:effectLst/>
                <a:uFillTx/>
                <a:latin typeface="+mn-lt"/>
                <a:ea typeface="+mn-ea"/>
                <a:cs typeface="+mn-cs"/>
                <a:sym typeface="Helvetica"/>
              </a:rPr>
              <a:t>(Peilbesluit)</a:t>
            </a:r>
          </a:p>
        </p:txBody>
      </p:sp>
      <p:cxnSp>
        <p:nvCxnSpPr>
          <p:cNvPr id="213" name="Rechte verbindingslijn 212">
            <a:extLst>
              <a:ext uri="{FF2B5EF4-FFF2-40B4-BE49-F238E27FC236}">
                <a16:creationId xmlns:a16="http://schemas.microsoft.com/office/drawing/2014/main" id="{71F15F58-3078-44F4-9B5A-62853808A1D3}"/>
              </a:ext>
            </a:extLst>
          </p:cNvPr>
          <p:cNvCxnSpPr>
            <a:cxnSpLocks/>
            <a:stCxn id="212" idx="3"/>
          </p:cNvCxnSpPr>
          <p:nvPr/>
        </p:nvCxnSpPr>
        <p:spPr>
          <a:xfrm>
            <a:off x="5139871" y="2500207"/>
            <a:ext cx="2175330" cy="963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14" name="Rol: horizontaal 213">
            <a:extLst>
              <a:ext uri="{FF2B5EF4-FFF2-40B4-BE49-F238E27FC236}">
                <a16:creationId xmlns:a16="http://schemas.microsoft.com/office/drawing/2014/main" id="{F347EB4F-31E6-4D10-B64E-E8CCF6DE2C2E}"/>
              </a:ext>
            </a:extLst>
          </p:cNvPr>
          <p:cNvSpPr/>
          <p:nvPr/>
        </p:nvSpPr>
        <p:spPr>
          <a:xfrm rot="19879419">
            <a:off x="4934407" y="3048698"/>
            <a:ext cx="2277429" cy="736161"/>
          </a:xfrm>
          <a:prstGeom prst="horizontalScroll">
            <a:avLst/>
          </a:prstGeom>
          <a:solidFill>
            <a:srgbClr val="FFFFFF"/>
          </a:solidFill>
          <a:ln w="12700" cap="flat">
            <a:solidFill>
              <a:schemeClr val="accent6">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nl-NL" sz="2800" b="0" i="0" u="none" strike="noStrike" cap="none" spc="0" normalizeH="0" baseline="0" dirty="0">
                <a:ln>
                  <a:noFill/>
                </a:ln>
                <a:solidFill>
                  <a:schemeClr val="accent4">
                    <a:lumMod val="75000"/>
                  </a:schemeClr>
                </a:solidFill>
                <a:effectLst/>
                <a:uFillTx/>
                <a:latin typeface="+mn-lt"/>
                <a:ea typeface="+mn-ea"/>
                <a:cs typeface="+mn-cs"/>
                <a:sym typeface="Helvetica"/>
              </a:rPr>
              <a:t>Publiceren</a:t>
            </a:r>
          </a:p>
        </p:txBody>
      </p:sp>
      <p:sp>
        <p:nvSpPr>
          <p:cNvPr id="215" name="Tekstvak 214">
            <a:extLst>
              <a:ext uri="{FF2B5EF4-FFF2-40B4-BE49-F238E27FC236}">
                <a16:creationId xmlns:a16="http://schemas.microsoft.com/office/drawing/2014/main" id="{57E2BBE1-EDED-41E6-A1F4-357F4FD1DDB4}"/>
              </a:ext>
            </a:extLst>
          </p:cNvPr>
          <p:cNvSpPr txBox="1"/>
          <p:nvPr/>
        </p:nvSpPr>
        <p:spPr>
          <a:xfrm>
            <a:off x="10079858" y="8388904"/>
            <a:ext cx="231427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Stelselknooppunt</a:t>
            </a:r>
          </a:p>
        </p:txBody>
      </p:sp>
      <p:cxnSp>
        <p:nvCxnSpPr>
          <p:cNvPr id="216" name="Rechte verbindingslijn met pijl 215">
            <a:extLst>
              <a:ext uri="{FF2B5EF4-FFF2-40B4-BE49-F238E27FC236}">
                <a16:creationId xmlns:a16="http://schemas.microsoft.com/office/drawing/2014/main" id="{F637D19D-5D2A-44E1-A938-FF2D6C673CC8}"/>
              </a:ext>
            </a:extLst>
          </p:cNvPr>
          <p:cNvCxnSpPr>
            <a:cxnSpLocks/>
            <a:endCxn id="104" idx="0"/>
          </p:cNvCxnSpPr>
          <p:nvPr/>
        </p:nvCxnSpPr>
        <p:spPr>
          <a:xfrm flipH="1">
            <a:off x="18345789" y="7031705"/>
            <a:ext cx="3014322" cy="1025742"/>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7" name="Tekstvak 216">
            <a:extLst>
              <a:ext uri="{FF2B5EF4-FFF2-40B4-BE49-F238E27FC236}">
                <a16:creationId xmlns:a16="http://schemas.microsoft.com/office/drawing/2014/main" id="{32B2C123-1A2A-47B9-876A-1D86956B001F}"/>
              </a:ext>
            </a:extLst>
          </p:cNvPr>
          <p:cNvSpPr txBox="1"/>
          <p:nvPr/>
        </p:nvSpPr>
        <p:spPr>
          <a:xfrm>
            <a:off x="18813866" y="7235019"/>
            <a:ext cx="2719963"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nl-NL" sz="2000" b="0" i="0" u="none" strike="noStrike" cap="none" spc="0" normalizeH="0" baseline="0" dirty="0">
                <a:ln>
                  <a:noFill/>
                </a:ln>
                <a:solidFill>
                  <a:srgbClr val="000000"/>
                </a:solidFill>
                <a:effectLst/>
                <a:uFillTx/>
                <a:latin typeface="+mn-lt"/>
                <a:ea typeface="+mn-ea"/>
                <a:cs typeface="+mn-cs"/>
                <a:sym typeface="Helvetica"/>
              </a:rPr>
              <a:t>indieningsvereisten</a:t>
            </a:r>
          </a:p>
        </p:txBody>
      </p:sp>
    </p:spTree>
    <p:extLst>
      <p:ext uri="{BB962C8B-B14F-4D97-AF65-F5344CB8AC3E}">
        <p14:creationId xmlns:p14="http://schemas.microsoft.com/office/powerpoint/2010/main" val="1432479758"/>
      </p:ext>
    </p:extLst>
  </p:cSld>
  <p:clrMapOvr>
    <a:masterClrMapping/>
  </p:clrMapOvr>
  <p:transition spd="med"/>
</p:sld>
</file>

<file path=ppt/theme/theme1.xml><?xml version="1.0" encoding="utf-8"?>
<a:theme xmlns:a="http://schemas.openxmlformats.org/drawingml/2006/main" name="Square theme">
  <a:themeElements>
    <a:clrScheme name="Square theme">
      <a:dk1>
        <a:srgbClr val="000000"/>
      </a:dk1>
      <a:lt1>
        <a:srgbClr val="FFFFFF"/>
      </a:lt1>
      <a:dk2>
        <a:srgbClr val="A7A7A7"/>
      </a:dk2>
      <a:lt2>
        <a:srgbClr val="535353"/>
      </a:lt2>
      <a:accent1>
        <a:srgbClr val="03C9A9"/>
      </a:accent1>
      <a:accent2>
        <a:srgbClr val="262626"/>
      </a:accent2>
      <a:accent3>
        <a:srgbClr val="595959"/>
      </a:accent3>
      <a:accent4>
        <a:srgbClr val="7F7F7F"/>
      </a:accent4>
      <a:accent5>
        <a:srgbClr val="A5A5A5"/>
      </a:accent5>
      <a:accent6>
        <a:srgbClr val="BFBFBF"/>
      </a:accent6>
      <a:hlink>
        <a:srgbClr val="0000FF"/>
      </a:hlink>
      <a:folHlink>
        <a:srgbClr val="FF00FF"/>
      </a:folHlink>
    </a:clrScheme>
    <a:fontScheme name="Square theme">
      <a:majorFont>
        <a:latin typeface="Roboto"/>
        <a:ea typeface="Roboto"/>
        <a:cs typeface="Roboto"/>
      </a:majorFont>
      <a:minorFont>
        <a:latin typeface="Helvetica"/>
        <a:ea typeface="Helvetica"/>
        <a:cs typeface="Helvetica"/>
      </a:minorFont>
    </a:fontScheme>
    <a:fmtScheme name="Squar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0959" tIns="60959" rIns="60959" bIns="6095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0959" tIns="60959" rIns="60959" bIns="6095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quare theme">
  <a:themeElements>
    <a:clrScheme name="Square theme">
      <a:dk1>
        <a:srgbClr val="000000"/>
      </a:dk1>
      <a:lt1>
        <a:srgbClr val="FFFFFF"/>
      </a:lt1>
      <a:dk2>
        <a:srgbClr val="A7A7A7"/>
      </a:dk2>
      <a:lt2>
        <a:srgbClr val="535353"/>
      </a:lt2>
      <a:accent1>
        <a:srgbClr val="03C9A9"/>
      </a:accent1>
      <a:accent2>
        <a:srgbClr val="262626"/>
      </a:accent2>
      <a:accent3>
        <a:srgbClr val="595959"/>
      </a:accent3>
      <a:accent4>
        <a:srgbClr val="7F7F7F"/>
      </a:accent4>
      <a:accent5>
        <a:srgbClr val="A5A5A5"/>
      </a:accent5>
      <a:accent6>
        <a:srgbClr val="BFBFBF"/>
      </a:accent6>
      <a:hlink>
        <a:srgbClr val="0000FF"/>
      </a:hlink>
      <a:folHlink>
        <a:srgbClr val="FF00FF"/>
      </a:folHlink>
    </a:clrScheme>
    <a:fontScheme name="Square theme">
      <a:majorFont>
        <a:latin typeface="Roboto"/>
        <a:ea typeface="Roboto"/>
        <a:cs typeface="Roboto"/>
      </a:majorFont>
      <a:minorFont>
        <a:latin typeface="Helvetica"/>
        <a:ea typeface="Helvetica"/>
        <a:cs typeface="Helvetica"/>
      </a:minorFont>
    </a:fontScheme>
    <a:fmtScheme name="Squar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0959" tIns="60959" rIns="60959" bIns="6095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0959" tIns="60959" rIns="60959" bIns="6095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B733F478FFA2458B8C7FCDEE9BA5CF" ma:contentTypeVersion="" ma:contentTypeDescription="Een nieuw document maken." ma:contentTypeScope="" ma:versionID="e4867c3c4f6f934ae590124a5b569e00">
  <xsd:schema xmlns:xsd="http://www.w3.org/2001/XMLSchema" xmlns:xs="http://www.w3.org/2001/XMLSchema" xmlns:p="http://schemas.microsoft.com/office/2006/metadata/properties" xmlns:ns2="90d48fa7-16e3-402a-b5ec-73067a3ceb96" xmlns:ns3="aa65922b-fa39-4b5a-8568-654f19189808" targetNamespace="http://schemas.microsoft.com/office/2006/metadata/properties" ma:root="true" ma:fieldsID="637f4a2e68e1726e59b5c194ceef2dec" ns2:_="" ns3:_="">
    <xsd:import namespace="90d48fa7-16e3-402a-b5ec-73067a3ceb96"/>
    <xsd:import namespace="aa65922b-fa39-4b5a-8568-654f191898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48fa7-16e3-402a-b5ec-73067a3ce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65922b-fa39-4b5a-8568-654f19189808"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263309-81AC-4C2A-8D25-18AB728BA48A}">
  <ds:schemaRefs>
    <ds:schemaRef ds:uri="http://schemas.microsoft.com/sharepoint/v3/contenttype/forms"/>
  </ds:schemaRefs>
</ds:datastoreItem>
</file>

<file path=customXml/itemProps2.xml><?xml version="1.0" encoding="utf-8"?>
<ds:datastoreItem xmlns:ds="http://schemas.openxmlformats.org/officeDocument/2006/customXml" ds:itemID="{037D959F-04C3-41CD-962B-CD3056B9B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48fa7-16e3-402a-b5ec-73067a3ceb96"/>
    <ds:schemaRef ds:uri="aa65922b-fa39-4b5a-8568-654f191898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C84391-BE33-46BE-A4F4-DAF5660B7ED2}">
  <ds:schemaRefs>
    <ds:schemaRef ds:uri="aa65922b-fa39-4b5a-8568-654f19189808"/>
    <ds:schemaRef ds:uri="http://purl.org/dc/terms/"/>
    <ds:schemaRef ds:uri="http://schemas.microsoft.com/office/2006/metadata/properties"/>
    <ds:schemaRef ds:uri="http://www.w3.org/XML/1998/namespace"/>
    <ds:schemaRef ds:uri="http://purl.org/dc/elements/1.1/"/>
    <ds:schemaRef ds:uri="90d48fa7-16e3-402a-b5ec-73067a3ceb96"/>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5336</TotalTime>
  <Words>1345</Words>
  <Application>Microsoft Office PowerPoint</Application>
  <PresentationFormat>Aangepast</PresentationFormat>
  <Paragraphs>285</Paragraphs>
  <Slides>10</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Helvetica</vt:lpstr>
      <vt:lpstr>Montserrat Extra Bold</vt:lpstr>
      <vt:lpstr>Roboto</vt:lpstr>
      <vt:lpstr>Square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Frédérique Minderhoud</dc:creator>
  <cp:lastModifiedBy>Paul de Frankrijker</cp:lastModifiedBy>
  <cp:revision>19</cp:revision>
  <cp:lastPrinted>2019-05-07T11:05:42Z</cp:lastPrinted>
  <dcterms:modified xsi:type="dcterms:W3CDTF">2019-10-29T13:49:10Z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0x01010067B733F478FFA2458B8C7FCDEE9BA5CF</vt:lpwstr>
  </property>
  <property fmtid="{D5CDD505-2E9C-101B-9397-08002B2CF9AE}" pid="3" name="Order">
    <vt:r8>123600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