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Lst>
  <p:notesMasterIdLst>
    <p:notesMasterId r:id="rId55"/>
  </p:notesMasterIdLst>
  <p:handoutMasterIdLst>
    <p:handoutMasterId r:id="rId56"/>
  </p:handoutMasterIdLst>
  <p:sldIdLst>
    <p:sldId id="256" r:id="rId5"/>
    <p:sldId id="257" r:id="rId6"/>
    <p:sldId id="297" r:id="rId7"/>
    <p:sldId id="298" r:id="rId8"/>
    <p:sldId id="302" r:id="rId9"/>
    <p:sldId id="400" r:id="rId10"/>
    <p:sldId id="301" r:id="rId11"/>
    <p:sldId id="266" r:id="rId12"/>
    <p:sldId id="268" r:id="rId13"/>
    <p:sldId id="318" r:id="rId14"/>
    <p:sldId id="273" r:id="rId15"/>
    <p:sldId id="323" r:id="rId16"/>
    <p:sldId id="304" r:id="rId17"/>
    <p:sldId id="331" r:id="rId18"/>
    <p:sldId id="325" r:id="rId19"/>
    <p:sldId id="327" r:id="rId20"/>
    <p:sldId id="330" r:id="rId21"/>
    <p:sldId id="328" r:id="rId22"/>
    <p:sldId id="333" r:id="rId23"/>
    <p:sldId id="334" r:id="rId24"/>
    <p:sldId id="341" r:id="rId25"/>
    <p:sldId id="340" r:id="rId26"/>
    <p:sldId id="339" r:id="rId27"/>
    <p:sldId id="372" r:id="rId28"/>
    <p:sldId id="374" r:id="rId29"/>
    <p:sldId id="376" r:id="rId30"/>
    <p:sldId id="402" r:id="rId31"/>
    <p:sldId id="377" r:id="rId32"/>
    <p:sldId id="375" r:id="rId33"/>
    <p:sldId id="392" r:id="rId34"/>
    <p:sldId id="379" r:id="rId35"/>
    <p:sldId id="378" r:id="rId36"/>
    <p:sldId id="381" r:id="rId37"/>
    <p:sldId id="403" r:id="rId38"/>
    <p:sldId id="382" r:id="rId39"/>
    <p:sldId id="380" r:id="rId40"/>
    <p:sldId id="383" r:id="rId41"/>
    <p:sldId id="384" r:id="rId42"/>
    <p:sldId id="387" r:id="rId43"/>
    <p:sldId id="388" r:id="rId44"/>
    <p:sldId id="385" r:id="rId45"/>
    <p:sldId id="386" r:id="rId46"/>
    <p:sldId id="338" r:id="rId47"/>
    <p:sldId id="404" r:id="rId48"/>
    <p:sldId id="337" r:id="rId49"/>
    <p:sldId id="405" r:id="rId50"/>
    <p:sldId id="399" r:id="rId51"/>
    <p:sldId id="390" r:id="rId52"/>
    <p:sldId id="398" r:id="rId53"/>
    <p:sldId id="295" r:id="rId54"/>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ipper, Kim" initials="SK" lastIdx="1" clrIdx="0">
    <p:extLst>
      <p:ext uri="{19B8F6BF-5375-455C-9EA6-DF929625EA0E}">
        <p15:presenceInfo xmlns:p15="http://schemas.microsoft.com/office/powerpoint/2012/main" userId="S::schipper@damste.nl::6dc8a3ba-0d45-4d7b-ae9b-41d7f3ab0c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05" autoAdjust="0"/>
  </p:normalViewPr>
  <p:slideViewPr>
    <p:cSldViewPr snapToGrid="0">
      <p:cViewPr varScale="1">
        <p:scale>
          <a:sx n="71" d="100"/>
          <a:sy n="71" d="100"/>
        </p:scale>
        <p:origin x="235"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iam Elzinga" userId="a3a017f1-b6ba-459d-bf21-bf8a4ea076b4" providerId="ADAL" clId="{6C822277-C1EA-43BA-932E-A9F5B140B504}"/>
    <pc:docChg chg="modSld">
      <pc:chgData name="Miriam Elzinga" userId="a3a017f1-b6ba-459d-bf21-bf8a4ea076b4" providerId="ADAL" clId="{6C822277-C1EA-43BA-932E-A9F5B140B504}" dt="2025-11-17T12:48:58.749" v="10" actId="5793"/>
      <pc:docMkLst>
        <pc:docMk/>
      </pc:docMkLst>
      <pc:sldChg chg="modSp mod">
        <pc:chgData name="Miriam Elzinga" userId="a3a017f1-b6ba-459d-bf21-bf8a4ea076b4" providerId="ADAL" clId="{6C822277-C1EA-43BA-932E-A9F5B140B504}" dt="2025-11-17T12:48:45.480" v="6" actId="122"/>
        <pc:sldMkLst>
          <pc:docMk/>
          <pc:sldMk cId="766770702" sldId="256"/>
        </pc:sldMkLst>
        <pc:spChg chg="mod">
          <ac:chgData name="Miriam Elzinga" userId="a3a017f1-b6ba-459d-bf21-bf8a4ea076b4" providerId="ADAL" clId="{6C822277-C1EA-43BA-932E-A9F5B140B504}" dt="2025-11-17T12:48:45.480" v="6" actId="122"/>
          <ac:spMkLst>
            <pc:docMk/>
            <pc:sldMk cId="766770702" sldId="256"/>
            <ac:spMk id="3" creationId="{DD88DA96-1B35-4889-8F66-A588F8216DB3}"/>
          </ac:spMkLst>
        </pc:spChg>
      </pc:sldChg>
      <pc:sldChg chg="modSp mod">
        <pc:chgData name="Miriam Elzinga" userId="a3a017f1-b6ba-459d-bf21-bf8a4ea076b4" providerId="ADAL" clId="{6C822277-C1EA-43BA-932E-A9F5B140B504}" dt="2025-11-17T12:48:58.749" v="10" actId="5793"/>
        <pc:sldMkLst>
          <pc:docMk/>
          <pc:sldMk cId="3982169995" sldId="257"/>
        </pc:sldMkLst>
        <pc:spChg chg="mod">
          <ac:chgData name="Miriam Elzinga" userId="a3a017f1-b6ba-459d-bf21-bf8a4ea076b4" providerId="ADAL" clId="{6C822277-C1EA-43BA-932E-A9F5B140B504}" dt="2025-11-17T12:48:58.749" v="10" actId="5793"/>
          <ac:spMkLst>
            <pc:docMk/>
            <pc:sldMk cId="3982169995" sldId="257"/>
            <ac:spMk id="3" creationId="{A5E7E0EF-4230-4029-B7C8-570B134B796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6189" cy="49831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9899" y="0"/>
            <a:ext cx="2946189" cy="498316"/>
          </a:xfrm>
          <a:prstGeom prst="rect">
            <a:avLst/>
          </a:prstGeom>
        </p:spPr>
        <p:txBody>
          <a:bodyPr vert="horz" lIns="91440" tIns="45720" rIns="91440" bIns="45720" rtlCol="0"/>
          <a:lstStyle>
            <a:lvl1pPr algn="r">
              <a:defRPr sz="1200"/>
            </a:lvl1pPr>
          </a:lstStyle>
          <a:p>
            <a:fld id="{104A55E7-B0D5-497F-BE8D-435256B01AA7}" type="datetimeFigureOut">
              <a:rPr lang="nl-NL" smtClean="0"/>
              <a:t>17-11-2025</a:t>
            </a:fld>
            <a:endParaRPr lang="nl-NL"/>
          </a:p>
        </p:txBody>
      </p:sp>
      <p:sp>
        <p:nvSpPr>
          <p:cNvPr id="4" name="Tijdelijke aanduiding voor voettekst 3"/>
          <p:cNvSpPr>
            <a:spLocks noGrp="1"/>
          </p:cNvSpPr>
          <p:nvPr>
            <p:ph type="ftr" sz="quarter" idx="2"/>
          </p:nvPr>
        </p:nvSpPr>
        <p:spPr>
          <a:xfrm>
            <a:off x="1" y="9429910"/>
            <a:ext cx="2946189" cy="498316"/>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9899" y="9429910"/>
            <a:ext cx="2946189" cy="498316"/>
          </a:xfrm>
          <a:prstGeom prst="rect">
            <a:avLst/>
          </a:prstGeom>
        </p:spPr>
        <p:txBody>
          <a:bodyPr vert="horz" lIns="91440" tIns="45720" rIns="91440" bIns="45720" rtlCol="0" anchor="b"/>
          <a:lstStyle>
            <a:lvl1pPr algn="r">
              <a:defRPr sz="1200"/>
            </a:lvl1pPr>
          </a:lstStyle>
          <a:p>
            <a:fld id="{F341E103-38DB-4BD7-81A9-9354D082996D}" type="slidenum">
              <a:rPr lang="nl-NL" smtClean="0"/>
              <a:t>‹nr.›</a:t>
            </a:fld>
            <a:endParaRPr lang="nl-NL"/>
          </a:p>
        </p:txBody>
      </p:sp>
    </p:spTree>
    <p:extLst>
      <p:ext uri="{BB962C8B-B14F-4D97-AF65-F5344CB8AC3E}">
        <p14:creationId xmlns:p14="http://schemas.microsoft.com/office/powerpoint/2010/main" val="1540027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B417E3FA-4F08-4504-8738-6C5F50B10C20}" type="datetimeFigureOut">
              <a:rPr lang="nl-NL" smtClean="0"/>
              <a:t>17-11-2025</a:t>
            </a:fld>
            <a:endParaRPr lang="nl-NL"/>
          </a:p>
        </p:txBody>
      </p:sp>
      <p:sp>
        <p:nvSpPr>
          <p:cNvPr id="4" name="Tijdelijke aanduiding voor dia-afbeelding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0091"/>
            <a:ext cx="2945659" cy="49813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4" y="9430091"/>
            <a:ext cx="2945659" cy="498135"/>
          </a:xfrm>
          <a:prstGeom prst="rect">
            <a:avLst/>
          </a:prstGeom>
        </p:spPr>
        <p:txBody>
          <a:bodyPr vert="horz" lIns="91440" tIns="45720" rIns="91440" bIns="45720" rtlCol="0" anchor="b"/>
          <a:lstStyle>
            <a:lvl1pPr algn="r">
              <a:defRPr sz="1200"/>
            </a:lvl1pPr>
          </a:lstStyle>
          <a:p>
            <a:fld id="{99258D25-008E-47D7-9BE5-CFCFACA7BABE}" type="slidenum">
              <a:rPr lang="nl-NL" smtClean="0"/>
              <a:t>‹nr.›</a:t>
            </a:fld>
            <a:endParaRPr lang="nl-NL"/>
          </a:p>
        </p:txBody>
      </p:sp>
    </p:spTree>
    <p:extLst>
      <p:ext uri="{BB962C8B-B14F-4D97-AF65-F5344CB8AC3E}">
        <p14:creationId xmlns:p14="http://schemas.microsoft.com/office/powerpoint/2010/main" val="25799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9258D25-008E-47D7-9BE5-CFCFACA7BABE}" type="slidenum">
              <a:rPr lang="nl-NL" smtClean="0"/>
              <a:t>1</a:t>
            </a:fld>
            <a:endParaRPr lang="nl-NL"/>
          </a:p>
        </p:txBody>
      </p:sp>
    </p:spTree>
    <p:extLst>
      <p:ext uri="{BB962C8B-B14F-4D97-AF65-F5344CB8AC3E}">
        <p14:creationId xmlns:p14="http://schemas.microsoft.com/office/powerpoint/2010/main" val="2794620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9258D25-008E-47D7-9BE5-CFCFACA7BABE}" type="slidenum">
              <a:rPr lang="nl-NL" smtClean="0"/>
              <a:t>10</a:t>
            </a:fld>
            <a:endParaRPr lang="nl-NL"/>
          </a:p>
        </p:txBody>
      </p:sp>
    </p:spTree>
    <p:extLst>
      <p:ext uri="{BB962C8B-B14F-4D97-AF65-F5344CB8AC3E}">
        <p14:creationId xmlns:p14="http://schemas.microsoft.com/office/powerpoint/2010/main" val="2759167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9258D25-008E-47D7-9BE5-CFCFACA7BABE}" type="slidenum">
              <a:rPr lang="nl-NL" smtClean="0"/>
              <a:t>11</a:t>
            </a:fld>
            <a:endParaRPr lang="nl-NL"/>
          </a:p>
        </p:txBody>
      </p:sp>
    </p:spTree>
    <p:extLst>
      <p:ext uri="{BB962C8B-B14F-4D97-AF65-F5344CB8AC3E}">
        <p14:creationId xmlns:p14="http://schemas.microsoft.com/office/powerpoint/2010/main" val="3226602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9258D25-008E-47D7-9BE5-CFCFACA7BABE}" type="slidenum">
              <a:rPr lang="nl-NL" smtClean="0"/>
              <a:t>12</a:t>
            </a:fld>
            <a:endParaRPr lang="nl-NL"/>
          </a:p>
        </p:txBody>
      </p:sp>
    </p:spTree>
    <p:extLst>
      <p:ext uri="{BB962C8B-B14F-4D97-AF65-F5344CB8AC3E}">
        <p14:creationId xmlns:p14="http://schemas.microsoft.com/office/powerpoint/2010/main" val="4054055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57D7A-3C58-D3DE-FF9D-F036A437BF6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DCD2571-59ED-F0D2-9833-9516459BB9C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326AE4D-3F4A-D884-A117-5179DCDF1C60}"/>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7CA8CCC-956C-A9C0-1E24-2F58A2FD3C52}"/>
              </a:ext>
            </a:extLst>
          </p:cNvPr>
          <p:cNvSpPr>
            <a:spLocks noGrp="1"/>
          </p:cNvSpPr>
          <p:nvPr>
            <p:ph type="sldNum" sz="quarter" idx="5"/>
          </p:nvPr>
        </p:nvSpPr>
        <p:spPr/>
        <p:txBody>
          <a:bodyPr/>
          <a:lstStyle/>
          <a:p>
            <a:fld id="{99258D25-008E-47D7-9BE5-CFCFACA7BABE}" type="slidenum">
              <a:rPr lang="nl-NL" smtClean="0"/>
              <a:t>13</a:t>
            </a:fld>
            <a:endParaRPr lang="nl-NL"/>
          </a:p>
        </p:txBody>
      </p:sp>
    </p:spTree>
    <p:extLst>
      <p:ext uri="{BB962C8B-B14F-4D97-AF65-F5344CB8AC3E}">
        <p14:creationId xmlns:p14="http://schemas.microsoft.com/office/powerpoint/2010/main" val="2635841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9258D25-008E-47D7-9BE5-CFCFACA7BABE}" type="slidenum">
              <a:rPr lang="nl-NL" smtClean="0"/>
              <a:t>14</a:t>
            </a:fld>
            <a:endParaRPr lang="nl-NL"/>
          </a:p>
        </p:txBody>
      </p:sp>
    </p:spTree>
    <p:extLst>
      <p:ext uri="{BB962C8B-B14F-4D97-AF65-F5344CB8AC3E}">
        <p14:creationId xmlns:p14="http://schemas.microsoft.com/office/powerpoint/2010/main" val="3103595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3886E-89FA-8646-A807-37C0E270B4B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380F8E1-01CA-B1DB-DB56-8D053303180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60AEFFE-0160-0BA2-2D79-43C9B4842C13}"/>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6089700-943D-87F2-9811-038B533C464E}"/>
              </a:ext>
            </a:extLst>
          </p:cNvPr>
          <p:cNvSpPr>
            <a:spLocks noGrp="1"/>
          </p:cNvSpPr>
          <p:nvPr>
            <p:ph type="sldNum" sz="quarter" idx="5"/>
          </p:nvPr>
        </p:nvSpPr>
        <p:spPr/>
        <p:txBody>
          <a:bodyPr/>
          <a:lstStyle/>
          <a:p>
            <a:fld id="{99258D25-008E-47D7-9BE5-CFCFACA7BABE}" type="slidenum">
              <a:rPr lang="nl-NL" smtClean="0"/>
              <a:t>15</a:t>
            </a:fld>
            <a:endParaRPr lang="nl-NL"/>
          </a:p>
        </p:txBody>
      </p:sp>
    </p:spTree>
    <p:extLst>
      <p:ext uri="{BB962C8B-B14F-4D97-AF65-F5344CB8AC3E}">
        <p14:creationId xmlns:p14="http://schemas.microsoft.com/office/powerpoint/2010/main" val="831526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AD805-0246-66BD-84FD-A1272C40218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83139C3-020C-36F6-DDA0-0F4FA30FACC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49C861B-A800-D31B-B3CF-B10C88854486}"/>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0411D8D-CEB3-E26A-3AD4-CD230AF6F4EA}"/>
              </a:ext>
            </a:extLst>
          </p:cNvPr>
          <p:cNvSpPr>
            <a:spLocks noGrp="1"/>
          </p:cNvSpPr>
          <p:nvPr>
            <p:ph type="sldNum" sz="quarter" idx="5"/>
          </p:nvPr>
        </p:nvSpPr>
        <p:spPr/>
        <p:txBody>
          <a:bodyPr/>
          <a:lstStyle/>
          <a:p>
            <a:fld id="{99258D25-008E-47D7-9BE5-CFCFACA7BABE}" type="slidenum">
              <a:rPr lang="nl-NL" smtClean="0"/>
              <a:t>16</a:t>
            </a:fld>
            <a:endParaRPr lang="nl-NL"/>
          </a:p>
        </p:txBody>
      </p:sp>
    </p:spTree>
    <p:extLst>
      <p:ext uri="{BB962C8B-B14F-4D97-AF65-F5344CB8AC3E}">
        <p14:creationId xmlns:p14="http://schemas.microsoft.com/office/powerpoint/2010/main" val="1360825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6B695-447C-CA68-7512-109165275D1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1E7D808-96F6-FCCE-046E-0FB74BB962A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E038FDA-AB52-2228-3A0E-42AB91467182}"/>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D92C932-ECC9-7D96-7CFF-EB78B5A2AB75}"/>
              </a:ext>
            </a:extLst>
          </p:cNvPr>
          <p:cNvSpPr>
            <a:spLocks noGrp="1"/>
          </p:cNvSpPr>
          <p:nvPr>
            <p:ph type="sldNum" sz="quarter" idx="5"/>
          </p:nvPr>
        </p:nvSpPr>
        <p:spPr/>
        <p:txBody>
          <a:bodyPr/>
          <a:lstStyle/>
          <a:p>
            <a:fld id="{99258D25-008E-47D7-9BE5-CFCFACA7BABE}" type="slidenum">
              <a:rPr lang="nl-NL" smtClean="0"/>
              <a:t>17</a:t>
            </a:fld>
            <a:endParaRPr lang="nl-NL"/>
          </a:p>
        </p:txBody>
      </p:sp>
    </p:spTree>
    <p:extLst>
      <p:ext uri="{BB962C8B-B14F-4D97-AF65-F5344CB8AC3E}">
        <p14:creationId xmlns:p14="http://schemas.microsoft.com/office/powerpoint/2010/main" val="2030883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331C4-8780-147F-4287-C7C86574A38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8199DF3-AA5F-4734-36EF-6E065270471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2D1DC9D-6713-BEAA-D68A-3A4FFD4DAB84}"/>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DA74F3-DAD4-6CA5-3ED1-5A19C51790CF}"/>
              </a:ext>
            </a:extLst>
          </p:cNvPr>
          <p:cNvSpPr>
            <a:spLocks noGrp="1"/>
          </p:cNvSpPr>
          <p:nvPr>
            <p:ph type="sldNum" sz="quarter" idx="5"/>
          </p:nvPr>
        </p:nvSpPr>
        <p:spPr/>
        <p:txBody>
          <a:bodyPr/>
          <a:lstStyle/>
          <a:p>
            <a:fld id="{99258D25-008E-47D7-9BE5-CFCFACA7BABE}" type="slidenum">
              <a:rPr lang="nl-NL" smtClean="0"/>
              <a:t>18</a:t>
            </a:fld>
            <a:endParaRPr lang="nl-NL"/>
          </a:p>
        </p:txBody>
      </p:sp>
    </p:spTree>
    <p:extLst>
      <p:ext uri="{BB962C8B-B14F-4D97-AF65-F5344CB8AC3E}">
        <p14:creationId xmlns:p14="http://schemas.microsoft.com/office/powerpoint/2010/main" val="2466426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9258D25-008E-47D7-9BE5-CFCFACA7BABE}" type="slidenum">
              <a:rPr lang="nl-NL" smtClean="0"/>
              <a:t>21</a:t>
            </a:fld>
            <a:endParaRPr lang="nl-NL"/>
          </a:p>
        </p:txBody>
      </p:sp>
    </p:spTree>
    <p:extLst>
      <p:ext uri="{BB962C8B-B14F-4D97-AF65-F5344CB8AC3E}">
        <p14:creationId xmlns:p14="http://schemas.microsoft.com/office/powerpoint/2010/main" val="258249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fld id="{99258D25-008E-47D7-9BE5-CFCFACA7BABE}" type="slidenum">
              <a:rPr lang="nl-NL" smtClean="0"/>
              <a:t>2</a:t>
            </a:fld>
            <a:endParaRPr lang="nl-NL"/>
          </a:p>
        </p:txBody>
      </p:sp>
    </p:spTree>
    <p:extLst>
      <p:ext uri="{BB962C8B-B14F-4D97-AF65-F5344CB8AC3E}">
        <p14:creationId xmlns:p14="http://schemas.microsoft.com/office/powerpoint/2010/main" val="4267366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99258D25-008E-47D7-9BE5-CFCFACA7BABE}" type="slidenum">
              <a:rPr lang="nl-NL" smtClean="0"/>
              <a:t>22</a:t>
            </a:fld>
            <a:endParaRPr lang="nl-NL"/>
          </a:p>
        </p:txBody>
      </p:sp>
    </p:spTree>
    <p:extLst>
      <p:ext uri="{BB962C8B-B14F-4D97-AF65-F5344CB8AC3E}">
        <p14:creationId xmlns:p14="http://schemas.microsoft.com/office/powerpoint/2010/main" val="2245607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9258D25-008E-47D7-9BE5-CFCFACA7BABE}" type="slidenum">
              <a:rPr lang="nl-NL" smtClean="0"/>
              <a:t>23</a:t>
            </a:fld>
            <a:endParaRPr lang="nl-NL"/>
          </a:p>
        </p:txBody>
      </p:sp>
    </p:spTree>
    <p:extLst>
      <p:ext uri="{BB962C8B-B14F-4D97-AF65-F5344CB8AC3E}">
        <p14:creationId xmlns:p14="http://schemas.microsoft.com/office/powerpoint/2010/main" val="1562840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p:txBody>
      </p:sp>
      <p:sp>
        <p:nvSpPr>
          <p:cNvPr id="4" name="Tijdelijke aanduiding voor dianummer 3"/>
          <p:cNvSpPr>
            <a:spLocks noGrp="1"/>
          </p:cNvSpPr>
          <p:nvPr>
            <p:ph type="sldNum" sz="quarter" idx="5"/>
          </p:nvPr>
        </p:nvSpPr>
        <p:spPr/>
        <p:txBody>
          <a:bodyPr/>
          <a:lstStyle/>
          <a:p>
            <a:fld id="{99258D25-008E-47D7-9BE5-CFCFACA7BABE}" type="slidenum">
              <a:rPr lang="nl-NL" smtClean="0"/>
              <a:t>24</a:t>
            </a:fld>
            <a:endParaRPr lang="nl-NL"/>
          </a:p>
        </p:txBody>
      </p:sp>
    </p:spTree>
    <p:extLst>
      <p:ext uri="{BB962C8B-B14F-4D97-AF65-F5344CB8AC3E}">
        <p14:creationId xmlns:p14="http://schemas.microsoft.com/office/powerpoint/2010/main" val="2036062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9258D25-008E-47D7-9BE5-CFCFACA7BABE}" type="slidenum">
              <a:rPr lang="nl-NL" smtClean="0"/>
              <a:t>25</a:t>
            </a:fld>
            <a:endParaRPr lang="nl-NL"/>
          </a:p>
        </p:txBody>
      </p:sp>
    </p:spTree>
    <p:extLst>
      <p:ext uri="{BB962C8B-B14F-4D97-AF65-F5344CB8AC3E}">
        <p14:creationId xmlns:p14="http://schemas.microsoft.com/office/powerpoint/2010/main" val="460618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9258D25-008E-47D7-9BE5-CFCFACA7BABE}" type="slidenum">
              <a:rPr lang="nl-NL" smtClean="0"/>
              <a:t>26</a:t>
            </a:fld>
            <a:endParaRPr lang="nl-NL"/>
          </a:p>
        </p:txBody>
      </p:sp>
    </p:spTree>
    <p:extLst>
      <p:ext uri="{BB962C8B-B14F-4D97-AF65-F5344CB8AC3E}">
        <p14:creationId xmlns:p14="http://schemas.microsoft.com/office/powerpoint/2010/main" val="607053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9258D25-008E-47D7-9BE5-CFCFACA7BABE}" type="slidenum">
              <a:rPr lang="nl-NL" smtClean="0"/>
              <a:t>27</a:t>
            </a:fld>
            <a:endParaRPr lang="nl-NL"/>
          </a:p>
        </p:txBody>
      </p:sp>
    </p:spTree>
    <p:extLst>
      <p:ext uri="{BB962C8B-B14F-4D97-AF65-F5344CB8AC3E}">
        <p14:creationId xmlns:p14="http://schemas.microsoft.com/office/powerpoint/2010/main" val="2610882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C8E87-DB49-9D26-B365-09B07C248A1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4708B73-B845-D764-9BD7-E07DF6118F6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4DAAA7D-1690-4002-1926-7D33801FA589}"/>
              </a:ext>
            </a:extLst>
          </p:cNvPr>
          <p:cNvSpPr>
            <a:spLocks noGrp="1"/>
          </p:cNvSpPr>
          <p:nvPr>
            <p:ph type="body" idx="1"/>
          </p:nvPr>
        </p:nvSpPr>
        <p:spPr/>
        <p:txBody>
          <a:bodyPr/>
          <a:lstStyle/>
          <a:p>
            <a:endParaRPr lang="nl-NL" dirty="0"/>
          </a:p>
          <a:p>
            <a:endParaRPr lang="nl-NL" dirty="0"/>
          </a:p>
        </p:txBody>
      </p:sp>
      <p:sp>
        <p:nvSpPr>
          <p:cNvPr id="4" name="Tijdelijke aanduiding voor dianummer 3">
            <a:extLst>
              <a:ext uri="{FF2B5EF4-FFF2-40B4-BE49-F238E27FC236}">
                <a16:creationId xmlns:a16="http://schemas.microsoft.com/office/drawing/2014/main" id="{41F79572-8420-2F24-551A-735AF8847E5E}"/>
              </a:ext>
            </a:extLst>
          </p:cNvPr>
          <p:cNvSpPr>
            <a:spLocks noGrp="1"/>
          </p:cNvSpPr>
          <p:nvPr>
            <p:ph type="sldNum" sz="quarter" idx="5"/>
          </p:nvPr>
        </p:nvSpPr>
        <p:spPr/>
        <p:txBody>
          <a:bodyPr/>
          <a:lstStyle/>
          <a:p>
            <a:fld id="{99258D25-008E-47D7-9BE5-CFCFACA7BABE}" type="slidenum">
              <a:rPr lang="nl-NL" smtClean="0"/>
              <a:t>28</a:t>
            </a:fld>
            <a:endParaRPr lang="nl-NL"/>
          </a:p>
        </p:txBody>
      </p:sp>
    </p:spTree>
    <p:extLst>
      <p:ext uri="{BB962C8B-B14F-4D97-AF65-F5344CB8AC3E}">
        <p14:creationId xmlns:p14="http://schemas.microsoft.com/office/powerpoint/2010/main" val="748986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9258D25-008E-47D7-9BE5-CFCFACA7BABE}" type="slidenum">
              <a:rPr lang="nl-NL" smtClean="0"/>
              <a:t>29</a:t>
            </a:fld>
            <a:endParaRPr lang="nl-NL"/>
          </a:p>
        </p:txBody>
      </p:sp>
    </p:spTree>
    <p:extLst>
      <p:ext uri="{BB962C8B-B14F-4D97-AF65-F5344CB8AC3E}">
        <p14:creationId xmlns:p14="http://schemas.microsoft.com/office/powerpoint/2010/main" val="3908959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B2521-E442-5D35-4C48-9B9D5FDE08D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781EDE2-2239-956D-1707-D3D1A39937C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3A7EDE1-88AA-7B71-BBF7-B33E560DE7F9}"/>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FA14D37-B8A1-E8D0-8AF8-5A2D0A65A9FC}"/>
              </a:ext>
            </a:extLst>
          </p:cNvPr>
          <p:cNvSpPr>
            <a:spLocks noGrp="1"/>
          </p:cNvSpPr>
          <p:nvPr>
            <p:ph type="sldNum" sz="quarter" idx="5"/>
          </p:nvPr>
        </p:nvSpPr>
        <p:spPr/>
        <p:txBody>
          <a:bodyPr/>
          <a:lstStyle/>
          <a:p>
            <a:fld id="{99258D25-008E-47D7-9BE5-CFCFACA7BABE}" type="slidenum">
              <a:rPr lang="nl-NL" smtClean="0"/>
              <a:t>30</a:t>
            </a:fld>
            <a:endParaRPr lang="nl-NL"/>
          </a:p>
        </p:txBody>
      </p:sp>
    </p:spTree>
    <p:extLst>
      <p:ext uri="{BB962C8B-B14F-4D97-AF65-F5344CB8AC3E}">
        <p14:creationId xmlns:p14="http://schemas.microsoft.com/office/powerpoint/2010/main" val="19922944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AE9BC-BDFF-93E3-2D13-34E8C033EB3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83BA1C1-0300-2BC8-70C3-4A0E7D0A6F8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02D7E55-79B9-6D09-A58E-EB5C64423F8C}"/>
              </a:ext>
            </a:extLst>
          </p:cNvPr>
          <p:cNvSpPr>
            <a:spLocks noGrp="1"/>
          </p:cNvSpPr>
          <p:nvPr>
            <p:ph type="body" idx="1"/>
          </p:nvPr>
        </p:nvSpPr>
        <p:spPr/>
        <p:txBody>
          <a:bodyPr/>
          <a:lstStyle/>
          <a:p>
            <a:endParaRPr lang="nl-NL" dirty="0"/>
          </a:p>
          <a:p>
            <a:endParaRPr lang="nl-NL" dirty="0"/>
          </a:p>
        </p:txBody>
      </p:sp>
      <p:sp>
        <p:nvSpPr>
          <p:cNvPr id="4" name="Tijdelijke aanduiding voor dianummer 3">
            <a:extLst>
              <a:ext uri="{FF2B5EF4-FFF2-40B4-BE49-F238E27FC236}">
                <a16:creationId xmlns:a16="http://schemas.microsoft.com/office/drawing/2014/main" id="{5B267782-0717-1454-F49F-735F738D264A}"/>
              </a:ext>
            </a:extLst>
          </p:cNvPr>
          <p:cNvSpPr>
            <a:spLocks noGrp="1"/>
          </p:cNvSpPr>
          <p:nvPr>
            <p:ph type="sldNum" sz="quarter" idx="5"/>
          </p:nvPr>
        </p:nvSpPr>
        <p:spPr/>
        <p:txBody>
          <a:bodyPr/>
          <a:lstStyle/>
          <a:p>
            <a:fld id="{99258D25-008E-47D7-9BE5-CFCFACA7BABE}" type="slidenum">
              <a:rPr lang="nl-NL" smtClean="0"/>
              <a:t>35</a:t>
            </a:fld>
            <a:endParaRPr lang="nl-NL"/>
          </a:p>
        </p:txBody>
      </p:sp>
    </p:spTree>
    <p:extLst>
      <p:ext uri="{BB962C8B-B14F-4D97-AF65-F5344CB8AC3E}">
        <p14:creationId xmlns:p14="http://schemas.microsoft.com/office/powerpoint/2010/main" val="3320937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AB327-BB54-89E0-B57A-4BECE173B69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7E22F1F-3A08-949A-1704-C31165E07B8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4675137-A4C8-D3BA-FECD-5324D9B8D551}"/>
              </a:ext>
            </a:extLst>
          </p:cNvPr>
          <p:cNvSpPr>
            <a:spLocks noGrp="1"/>
          </p:cNvSpPr>
          <p:nvPr>
            <p:ph type="body" idx="1"/>
          </p:nvPr>
        </p:nvSpPr>
        <p:spPr/>
        <p:txBody>
          <a:bodyPr/>
          <a:lstStyle/>
          <a:p>
            <a:pPr marL="171450" indent="-171450">
              <a:buFontTx/>
              <a:buChar char="-"/>
            </a:pPr>
            <a:endParaRPr lang="nl-NL" sz="1200" kern="1200" dirty="0">
              <a:solidFill>
                <a:schemeClr val="tx1"/>
              </a:solidFill>
              <a:latin typeface="+mn-lt"/>
              <a:ea typeface="+mn-ea"/>
              <a:cs typeface="+mn-cs"/>
            </a:endParaRPr>
          </a:p>
        </p:txBody>
      </p:sp>
      <p:sp>
        <p:nvSpPr>
          <p:cNvPr id="4" name="Tijdelijke aanduiding voor dianummer 3">
            <a:extLst>
              <a:ext uri="{FF2B5EF4-FFF2-40B4-BE49-F238E27FC236}">
                <a16:creationId xmlns:a16="http://schemas.microsoft.com/office/drawing/2014/main" id="{3CCF3D62-285F-E7EA-54ED-A8B95225B648}"/>
              </a:ext>
            </a:extLst>
          </p:cNvPr>
          <p:cNvSpPr>
            <a:spLocks noGrp="1"/>
          </p:cNvSpPr>
          <p:nvPr>
            <p:ph type="sldNum" sz="quarter" idx="5"/>
          </p:nvPr>
        </p:nvSpPr>
        <p:spPr/>
        <p:txBody>
          <a:bodyPr/>
          <a:lstStyle/>
          <a:p>
            <a:fld id="{99258D25-008E-47D7-9BE5-CFCFACA7BABE}" type="slidenum">
              <a:rPr lang="nl-NL" smtClean="0"/>
              <a:t>3</a:t>
            </a:fld>
            <a:endParaRPr lang="nl-NL"/>
          </a:p>
        </p:txBody>
      </p:sp>
    </p:spTree>
    <p:extLst>
      <p:ext uri="{BB962C8B-B14F-4D97-AF65-F5344CB8AC3E}">
        <p14:creationId xmlns:p14="http://schemas.microsoft.com/office/powerpoint/2010/main" val="3735943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9258D25-008E-47D7-9BE5-CFCFACA7BABE}" type="slidenum">
              <a:rPr lang="nl-NL" smtClean="0"/>
              <a:t>36</a:t>
            </a:fld>
            <a:endParaRPr lang="nl-NL"/>
          </a:p>
        </p:txBody>
      </p:sp>
    </p:spTree>
    <p:extLst>
      <p:ext uri="{BB962C8B-B14F-4D97-AF65-F5344CB8AC3E}">
        <p14:creationId xmlns:p14="http://schemas.microsoft.com/office/powerpoint/2010/main" val="3179437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9258D25-008E-47D7-9BE5-CFCFACA7BABE}" type="slidenum">
              <a:rPr lang="nl-NL" smtClean="0"/>
              <a:t>39</a:t>
            </a:fld>
            <a:endParaRPr lang="nl-NL"/>
          </a:p>
        </p:txBody>
      </p:sp>
    </p:spTree>
    <p:extLst>
      <p:ext uri="{BB962C8B-B14F-4D97-AF65-F5344CB8AC3E}">
        <p14:creationId xmlns:p14="http://schemas.microsoft.com/office/powerpoint/2010/main" val="4218114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9258D25-008E-47D7-9BE5-CFCFACA7BABE}" type="slidenum">
              <a:rPr lang="nl-NL" smtClean="0"/>
              <a:t>40</a:t>
            </a:fld>
            <a:endParaRPr lang="nl-NL"/>
          </a:p>
        </p:txBody>
      </p:sp>
    </p:spTree>
    <p:extLst>
      <p:ext uri="{BB962C8B-B14F-4D97-AF65-F5344CB8AC3E}">
        <p14:creationId xmlns:p14="http://schemas.microsoft.com/office/powerpoint/2010/main" val="17804199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9258D25-008E-47D7-9BE5-CFCFACA7BABE}" type="slidenum">
              <a:rPr lang="nl-NL" smtClean="0"/>
              <a:t>50</a:t>
            </a:fld>
            <a:endParaRPr lang="nl-NL"/>
          </a:p>
        </p:txBody>
      </p:sp>
    </p:spTree>
    <p:extLst>
      <p:ext uri="{BB962C8B-B14F-4D97-AF65-F5344CB8AC3E}">
        <p14:creationId xmlns:p14="http://schemas.microsoft.com/office/powerpoint/2010/main" val="119237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42A14-B9EC-4A21-3B70-BFE46C68849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BEB6D37-47DC-984A-699F-DAB76178EE5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77177EC-7397-3D99-FDB5-E0DD24944BC2}"/>
              </a:ext>
            </a:extLst>
          </p:cNvPr>
          <p:cNvSpPr>
            <a:spLocks noGrp="1"/>
          </p:cNvSpPr>
          <p:nvPr>
            <p:ph type="body" idx="1"/>
          </p:nvPr>
        </p:nvSpPr>
        <p:spPr/>
        <p:txBody>
          <a:bodyPr/>
          <a:lstStyle/>
          <a:p>
            <a:pPr marL="171450" indent="-171450">
              <a:buFontTx/>
              <a:buChar char="-"/>
            </a:pPr>
            <a:endParaRPr lang="nl-NL" dirty="0"/>
          </a:p>
        </p:txBody>
      </p:sp>
      <p:sp>
        <p:nvSpPr>
          <p:cNvPr id="4" name="Tijdelijke aanduiding voor dianummer 3">
            <a:extLst>
              <a:ext uri="{FF2B5EF4-FFF2-40B4-BE49-F238E27FC236}">
                <a16:creationId xmlns:a16="http://schemas.microsoft.com/office/drawing/2014/main" id="{448C1F3A-E83D-4DF7-7B55-0275F704A959}"/>
              </a:ext>
            </a:extLst>
          </p:cNvPr>
          <p:cNvSpPr>
            <a:spLocks noGrp="1"/>
          </p:cNvSpPr>
          <p:nvPr>
            <p:ph type="sldNum" sz="quarter" idx="5"/>
          </p:nvPr>
        </p:nvSpPr>
        <p:spPr/>
        <p:txBody>
          <a:bodyPr/>
          <a:lstStyle/>
          <a:p>
            <a:fld id="{99258D25-008E-47D7-9BE5-CFCFACA7BABE}" type="slidenum">
              <a:rPr lang="nl-NL" smtClean="0"/>
              <a:t>4</a:t>
            </a:fld>
            <a:endParaRPr lang="nl-NL"/>
          </a:p>
        </p:txBody>
      </p:sp>
    </p:spTree>
    <p:extLst>
      <p:ext uri="{BB962C8B-B14F-4D97-AF65-F5344CB8AC3E}">
        <p14:creationId xmlns:p14="http://schemas.microsoft.com/office/powerpoint/2010/main" val="4010555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DDE9F-6B82-9E44-8C90-7F9F350726B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05E013C-DDB6-539E-63A4-275CC0F10E6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DBA9FD8-6B4B-5B93-155C-607F13794173}"/>
              </a:ext>
            </a:extLst>
          </p:cNvPr>
          <p:cNvSpPr>
            <a:spLocks noGrp="1"/>
          </p:cNvSpPr>
          <p:nvPr>
            <p:ph type="body" idx="1"/>
          </p:nvPr>
        </p:nvSpPr>
        <p:spPr/>
        <p:txBody>
          <a:bodyPr/>
          <a:lstStyle/>
          <a:p>
            <a:pPr marL="171450" indent="-171450">
              <a:buFontTx/>
              <a:buChar char="-"/>
            </a:pPr>
            <a:endParaRPr lang="nl-NL" dirty="0"/>
          </a:p>
        </p:txBody>
      </p:sp>
      <p:sp>
        <p:nvSpPr>
          <p:cNvPr id="4" name="Tijdelijke aanduiding voor dianummer 3">
            <a:extLst>
              <a:ext uri="{FF2B5EF4-FFF2-40B4-BE49-F238E27FC236}">
                <a16:creationId xmlns:a16="http://schemas.microsoft.com/office/drawing/2014/main" id="{944C837E-0441-8FF9-84ED-EBECE454E07C}"/>
              </a:ext>
            </a:extLst>
          </p:cNvPr>
          <p:cNvSpPr>
            <a:spLocks noGrp="1"/>
          </p:cNvSpPr>
          <p:nvPr>
            <p:ph type="sldNum" sz="quarter" idx="5"/>
          </p:nvPr>
        </p:nvSpPr>
        <p:spPr/>
        <p:txBody>
          <a:bodyPr/>
          <a:lstStyle/>
          <a:p>
            <a:fld id="{99258D25-008E-47D7-9BE5-CFCFACA7BABE}" type="slidenum">
              <a:rPr lang="nl-NL" smtClean="0"/>
              <a:t>5</a:t>
            </a:fld>
            <a:endParaRPr lang="nl-NL"/>
          </a:p>
        </p:txBody>
      </p:sp>
    </p:spTree>
    <p:extLst>
      <p:ext uri="{BB962C8B-B14F-4D97-AF65-F5344CB8AC3E}">
        <p14:creationId xmlns:p14="http://schemas.microsoft.com/office/powerpoint/2010/main" val="2061377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FAB09-229E-CAC1-8CB4-552A1C6DEE2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85A926F-AD01-2613-A7F4-9536A1E1218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AE87EFB-6695-4DA8-F181-43C2EC094EA2}"/>
              </a:ext>
            </a:extLst>
          </p:cNvPr>
          <p:cNvSpPr>
            <a:spLocks noGrp="1"/>
          </p:cNvSpPr>
          <p:nvPr>
            <p:ph type="body" idx="1"/>
          </p:nvPr>
        </p:nvSpPr>
        <p:spPr/>
        <p:txBody>
          <a:bodyPr/>
          <a:lstStyle/>
          <a:p>
            <a:pPr marL="171450" indent="-171450">
              <a:buFontTx/>
              <a:buChar char="-"/>
            </a:pPr>
            <a:endParaRPr lang="nl-NL" dirty="0"/>
          </a:p>
        </p:txBody>
      </p:sp>
      <p:sp>
        <p:nvSpPr>
          <p:cNvPr id="4" name="Tijdelijke aanduiding voor dianummer 3">
            <a:extLst>
              <a:ext uri="{FF2B5EF4-FFF2-40B4-BE49-F238E27FC236}">
                <a16:creationId xmlns:a16="http://schemas.microsoft.com/office/drawing/2014/main" id="{ADCCF087-C66B-4706-35FD-0F92C3535A08}"/>
              </a:ext>
            </a:extLst>
          </p:cNvPr>
          <p:cNvSpPr>
            <a:spLocks noGrp="1"/>
          </p:cNvSpPr>
          <p:nvPr>
            <p:ph type="sldNum" sz="quarter" idx="5"/>
          </p:nvPr>
        </p:nvSpPr>
        <p:spPr/>
        <p:txBody>
          <a:bodyPr/>
          <a:lstStyle/>
          <a:p>
            <a:fld id="{99258D25-008E-47D7-9BE5-CFCFACA7BABE}" type="slidenum">
              <a:rPr lang="nl-NL" smtClean="0"/>
              <a:t>6</a:t>
            </a:fld>
            <a:endParaRPr lang="nl-NL"/>
          </a:p>
        </p:txBody>
      </p:sp>
    </p:spTree>
    <p:extLst>
      <p:ext uri="{BB962C8B-B14F-4D97-AF65-F5344CB8AC3E}">
        <p14:creationId xmlns:p14="http://schemas.microsoft.com/office/powerpoint/2010/main" val="4069351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99258D25-008E-47D7-9BE5-CFCFACA7BABE}" type="slidenum">
              <a:rPr lang="nl-NL" smtClean="0"/>
              <a:t>7</a:t>
            </a:fld>
            <a:endParaRPr lang="nl-NL"/>
          </a:p>
        </p:txBody>
      </p:sp>
    </p:spTree>
    <p:extLst>
      <p:ext uri="{BB962C8B-B14F-4D97-AF65-F5344CB8AC3E}">
        <p14:creationId xmlns:p14="http://schemas.microsoft.com/office/powerpoint/2010/main" val="2140304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9258D25-008E-47D7-9BE5-CFCFACA7BABE}" type="slidenum">
              <a:rPr lang="nl-NL" smtClean="0"/>
              <a:t>8</a:t>
            </a:fld>
            <a:endParaRPr lang="nl-NL"/>
          </a:p>
        </p:txBody>
      </p:sp>
    </p:spTree>
    <p:extLst>
      <p:ext uri="{BB962C8B-B14F-4D97-AF65-F5344CB8AC3E}">
        <p14:creationId xmlns:p14="http://schemas.microsoft.com/office/powerpoint/2010/main" val="2207413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9258D25-008E-47D7-9BE5-CFCFACA7BABE}" type="slidenum">
              <a:rPr lang="nl-NL" smtClean="0"/>
              <a:t>9</a:t>
            </a:fld>
            <a:endParaRPr lang="nl-NL"/>
          </a:p>
        </p:txBody>
      </p:sp>
    </p:spTree>
    <p:extLst>
      <p:ext uri="{BB962C8B-B14F-4D97-AF65-F5344CB8AC3E}">
        <p14:creationId xmlns:p14="http://schemas.microsoft.com/office/powerpoint/2010/main" val="154880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dirty="0"/>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Klikken om de ondertitelstijl van het model te bewerken</a:t>
            </a:r>
            <a:endParaRPr lang="en-US" dirty="0"/>
          </a:p>
        </p:txBody>
      </p:sp>
      <p:sp>
        <p:nvSpPr>
          <p:cNvPr id="4" name="Date Placeholder 3"/>
          <p:cNvSpPr>
            <a:spLocks noGrp="1"/>
          </p:cNvSpPr>
          <p:nvPr>
            <p:ph type="dt" sz="half" idx="10"/>
          </p:nvPr>
        </p:nvSpPr>
        <p:spPr/>
        <p:txBody>
          <a:bodyPr/>
          <a:lstStyle/>
          <a:p>
            <a:fld id="{A83ECD81-DE16-4043-9184-991F1242985B}" type="datetimeFigureOut">
              <a:rPr lang="nl-NL" smtClean="0"/>
              <a:t>17-11-2025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7EB503F-46D4-49C7-87A2-7D07757E8C6B}" type="slidenum">
              <a:rPr lang="nl-NL" smtClean="0"/>
              <a:t>‹nr.›</a:t>
            </a:fld>
            <a:endParaRPr lang="nl-NL"/>
          </a:p>
        </p:txBody>
      </p:sp>
    </p:spTree>
    <p:extLst>
      <p:ext uri="{BB962C8B-B14F-4D97-AF65-F5344CB8AC3E}">
        <p14:creationId xmlns:p14="http://schemas.microsoft.com/office/powerpoint/2010/main" val="4192053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A83ECD81-DE16-4043-9184-991F1242985B}" type="datetimeFigureOut">
              <a:rPr lang="nl-NL" smtClean="0"/>
              <a:t>17-11-2025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7EB503F-46D4-49C7-87A2-7D07757E8C6B}" type="slidenum">
              <a:rPr lang="nl-NL" smtClean="0"/>
              <a:t>‹nr.›</a:t>
            </a:fld>
            <a:endParaRPr lang="nl-NL"/>
          </a:p>
        </p:txBody>
      </p:sp>
    </p:spTree>
    <p:extLst>
      <p:ext uri="{BB962C8B-B14F-4D97-AF65-F5344CB8AC3E}">
        <p14:creationId xmlns:p14="http://schemas.microsoft.com/office/powerpoint/2010/main" val="1512972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A83ECD81-DE16-4043-9184-991F1242985B}" type="datetimeFigureOut">
              <a:rPr lang="nl-NL" smtClean="0"/>
              <a:t>17-11-2025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7EB503F-46D4-49C7-87A2-7D07757E8C6B}" type="slidenum">
              <a:rPr lang="nl-NL" smtClean="0"/>
              <a:t>‹nr.›</a:t>
            </a:fld>
            <a:endParaRPr lang="nl-NL"/>
          </a:p>
        </p:txBody>
      </p:sp>
    </p:spTree>
    <p:extLst>
      <p:ext uri="{BB962C8B-B14F-4D97-AF65-F5344CB8AC3E}">
        <p14:creationId xmlns:p14="http://schemas.microsoft.com/office/powerpoint/2010/main" val="2612803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stijl te bewerken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A83ECD81-DE16-4043-9184-991F1242985B}" type="datetimeFigureOut">
              <a:rPr lang="nl-NL" smtClean="0"/>
              <a:t>17-11-2025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7EB503F-46D4-49C7-87A2-7D07757E8C6B}" type="slidenum">
              <a:rPr lang="nl-NL" smtClean="0"/>
              <a:t>‹nr.›</a:t>
            </a:fld>
            <a:endParaRPr lang="nl-NL"/>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84200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83ECD81-DE16-4043-9184-991F1242985B}" type="datetimeFigureOut">
              <a:rPr lang="nl-NL" smtClean="0"/>
              <a:t>17-11-2025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7EB503F-46D4-49C7-87A2-7D07757E8C6B}" type="slidenum">
              <a:rPr lang="nl-NL" smtClean="0"/>
              <a:t>‹nr.›</a:t>
            </a:fld>
            <a:endParaRPr lang="nl-NL"/>
          </a:p>
        </p:txBody>
      </p:sp>
    </p:spTree>
    <p:extLst>
      <p:ext uri="{BB962C8B-B14F-4D97-AF65-F5344CB8AC3E}">
        <p14:creationId xmlns:p14="http://schemas.microsoft.com/office/powerpoint/2010/main" val="3412585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83ECD81-DE16-4043-9184-991F1242985B}" type="datetimeFigureOut">
              <a:rPr lang="nl-NL" smtClean="0"/>
              <a:t>17-11-2025</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7EB503F-46D4-49C7-87A2-7D07757E8C6B}" type="slidenum">
              <a:rPr lang="nl-NL" smtClean="0"/>
              <a:t>‹nr.›</a:t>
            </a:fld>
            <a:endParaRPr lang="nl-NL"/>
          </a:p>
        </p:txBody>
      </p:sp>
    </p:spTree>
    <p:extLst>
      <p:ext uri="{BB962C8B-B14F-4D97-AF65-F5344CB8AC3E}">
        <p14:creationId xmlns:p14="http://schemas.microsoft.com/office/powerpoint/2010/main" val="3513051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83ECD81-DE16-4043-9184-991F1242985B}" type="datetimeFigureOut">
              <a:rPr lang="nl-NL" smtClean="0"/>
              <a:t>17-11-2025</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7EB503F-46D4-49C7-87A2-7D07757E8C6B}" type="slidenum">
              <a:rPr lang="nl-NL" smtClean="0"/>
              <a:t>‹nr.›</a:t>
            </a:fld>
            <a:endParaRPr lang="nl-NL"/>
          </a:p>
        </p:txBody>
      </p:sp>
    </p:spTree>
    <p:extLst>
      <p:ext uri="{BB962C8B-B14F-4D97-AF65-F5344CB8AC3E}">
        <p14:creationId xmlns:p14="http://schemas.microsoft.com/office/powerpoint/2010/main" val="1952611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83ECD81-DE16-4043-9184-991F1242985B}" type="datetimeFigureOut">
              <a:rPr lang="nl-NL" smtClean="0"/>
              <a:t>17-11-2025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7EB503F-46D4-49C7-87A2-7D07757E8C6B}" type="slidenum">
              <a:rPr lang="nl-NL" smtClean="0"/>
              <a:t>‹nr.›</a:t>
            </a:fld>
            <a:endParaRPr lang="nl-NL"/>
          </a:p>
        </p:txBody>
      </p:sp>
    </p:spTree>
    <p:extLst>
      <p:ext uri="{BB962C8B-B14F-4D97-AF65-F5344CB8AC3E}">
        <p14:creationId xmlns:p14="http://schemas.microsoft.com/office/powerpoint/2010/main" val="211260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83ECD81-DE16-4043-9184-991F1242985B}" type="datetimeFigureOut">
              <a:rPr lang="nl-NL" smtClean="0"/>
              <a:t>17-11-2025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7EB503F-46D4-49C7-87A2-7D07757E8C6B}" type="slidenum">
              <a:rPr lang="nl-NL" smtClean="0"/>
              <a:t>‹nr.›</a:t>
            </a:fld>
            <a:endParaRPr lang="nl-NL"/>
          </a:p>
        </p:txBody>
      </p:sp>
    </p:spTree>
    <p:extLst>
      <p:ext uri="{BB962C8B-B14F-4D97-AF65-F5344CB8AC3E}">
        <p14:creationId xmlns:p14="http://schemas.microsoft.com/office/powerpoint/2010/main" val="198165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83ECD81-DE16-4043-9184-991F1242985B}" type="datetimeFigureOut">
              <a:rPr lang="nl-NL" smtClean="0"/>
              <a:t>17-11-2025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7EB503F-46D4-49C7-87A2-7D07757E8C6B}" type="slidenum">
              <a:rPr lang="nl-NL" smtClean="0"/>
              <a:t>‹nr.›</a:t>
            </a:fld>
            <a:endParaRPr lang="nl-NL"/>
          </a:p>
        </p:txBody>
      </p:sp>
    </p:spTree>
    <p:extLst>
      <p:ext uri="{BB962C8B-B14F-4D97-AF65-F5344CB8AC3E}">
        <p14:creationId xmlns:p14="http://schemas.microsoft.com/office/powerpoint/2010/main" val="790667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83ECD81-DE16-4043-9184-991F1242985B}" type="datetimeFigureOut">
              <a:rPr lang="nl-NL" smtClean="0"/>
              <a:t>17-11-2025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7EB503F-46D4-49C7-87A2-7D07757E8C6B}" type="slidenum">
              <a:rPr lang="nl-NL" smtClean="0"/>
              <a:t>‹nr.›</a:t>
            </a:fld>
            <a:endParaRPr lang="nl-NL"/>
          </a:p>
        </p:txBody>
      </p:sp>
    </p:spTree>
    <p:extLst>
      <p:ext uri="{BB962C8B-B14F-4D97-AF65-F5344CB8AC3E}">
        <p14:creationId xmlns:p14="http://schemas.microsoft.com/office/powerpoint/2010/main" val="2032321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83ECD81-DE16-4043-9184-991F1242985B}" type="datetimeFigureOut">
              <a:rPr lang="nl-NL" smtClean="0"/>
              <a:t>17-11-2025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7EB503F-46D4-49C7-87A2-7D07757E8C6B}" type="slidenum">
              <a:rPr lang="nl-NL" smtClean="0"/>
              <a:t>‹nr.›</a:t>
            </a:fld>
            <a:endParaRPr lang="nl-NL"/>
          </a:p>
        </p:txBody>
      </p:sp>
    </p:spTree>
    <p:extLst>
      <p:ext uri="{BB962C8B-B14F-4D97-AF65-F5344CB8AC3E}">
        <p14:creationId xmlns:p14="http://schemas.microsoft.com/office/powerpoint/2010/main" val="4000200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A83ECD81-DE16-4043-9184-991F1242985B}" type="datetimeFigureOut">
              <a:rPr lang="nl-NL" smtClean="0"/>
              <a:t>17-11-2025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C7EB503F-46D4-49C7-87A2-7D07757E8C6B}" type="slidenum">
              <a:rPr lang="nl-NL" smtClean="0"/>
              <a:t>‹nr.›</a:t>
            </a:fld>
            <a:endParaRPr lang="nl-NL"/>
          </a:p>
        </p:txBody>
      </p:sp>
    </p:spTree>
    <p:extLst>
      <p:ext uri="{BB962C8B-B14F-4D97-AF65-F5344CB8AC3E}">
        <p14:creationId xmlns:p14="http://schemas.microsoft.com/office/powerpoint/2010/main" val="1537034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A83ECD81-DE16-4043-9184-991F1242985B}" type="datetimeFigureOut">
              <a:rPr lang="nl-NL" smtClean="0"/>
              <a:t>17-11-2025</a:t>
            </a:fld>
            <a:endParaRPr lang="nl-NL"/>
          </a:p>
        </p:txBody>
      </p:sp>
      <p:sp>
        <p:nvSpPr>
          <p:cNvPr id="5" name="Footer Placeholder 3"/>
          <p:cNvSpPr>
            <a:spLocks noGrp="1"/>
          </p:cNvSpPr>
          <p:nvPr>
            <p:ph type="ftr" sz="quarter" idx="11"/>
          </p:nvPr>
        </p:nvSpPr>
        <p:spPr/>
        <p:txBody>
          <a:bodyPr/>
          <a:lstStyle/>
          <a:p>
            <a:endParaRPr lang="nl-NL"/>
          </a:p>
        </p:txBody>
      </p:sp>
      <p:sp>
        <p:nvSpPr>
          <p:cNvPr id="6" name="Slide Number Placeholder 4"/>
          <p:cNvSpPr>
            <a:spLocks noGrp="1"/>
          </p:cNvSpPr>
          <p:nvPr>
            <p:ph type="sldNum" sz="quarter" idx="12"/>
          </p:nvPr>
        </p:nvSpPr>
        <p:spPr/>
        <p:txBody>
          <a:bodyPr/>
          <a:lstStyle/>
          <a:p>
            <a:fld id="{C7EB503F-46D4-49C7-87A2-7D07757E8C6B}" type="slidenum">
              <a:rPr lang="nl-NL" smtClean="0"/>
              <a:t>‹nr.›</a:t>
            </a:fld>
            <a:endParaRPr lang="nl-NL"/>
          </a:p>
        </p:txBody>
      </p:sp>
    </p:spTree>
    <p:extLst>
      <p:ext uri="{BB962C8B-B14F-4D97-AF65-F5344CB8AC3E}">
        <p14:creationId xmlns:p14="http://schemas.microsoft.com/office/powerpoint/2010/main" val="4244088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83ECD81-DE16-4043-9184-991F1242985B}" type="datetimeFigureOut">
              <a:rPr lang="nl-NL" smtClean="0"/>
              <a:t>17-11-2025</a:t>
            </a:fld>
            <a:endParaRPr lang="nl-NL"/>
          </a:p>
        </p:txBody>
      </p:sp>
      <p:sp>
        <p:nvSpPr>
          <p:cNvPr id="5" name="Footer Placeholder 2"/>
          <p:cNvSpPr>
            <a:spLocks noGrp="1"/>
          </p:cNvSpPr>
          <p:nvPr>
            <p:ph type="ftr" sz="quarter" idx="11"/>
          </p:nvPr>
        </p:nvSpPr>
        <p:spPr/>
        <p:txBody>
          <a:bodyPr/>
          <a:lstStyle/>
          <a:p>
            <a:endParaRPr lang="nl-NL"/>
          </a:p>
        </p:txBody>
      </p:sp>
      <p:sp>
        <p:nvSpPr>
          <p:cNvPr id="6" name="Slide Number Placeholder 3"/>
          <p:cNvSpPr>
            <a:spLocks noGrp="1"/>
          </p:cNvSpPr>
          <p:nvPr>
            <p:ph type="sldNum" sz="quarter" idx="12"/>
          </p:nvPr>
        </p:nvSpPr>
        <p:spPr/>
        <p:txBody>
          <a:bodyPr/>
          <a:lstStyle/>
          <a:p>
            <a:fld id="{C7EB503F-46D4-49C7-87A2-7D07757E8C6B}" type="slidenum">
              <a:rPr lang="nl-NL" smtClean="0"/>
              <a:t>‹nr.›</a:t>
            </a:fld>
            <a:endParaRPr lang="nl-NL"/>
          </a:p>
        </p:txBody>
      </p:sp>
    </p:spTree>
    <p:extLst>
      <p:ext uri="{BB962C8B-B14F-4D97-AF65-F5344CB8AC3E}">
        <p14:creationId xmlns:p14="http://schemas.microsoft.com/office/powerpoint/2010/main" val="419592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7" name="Date Placeholder 4"/>
          <p:cNvSpPr>
            <a:spLocks noGrp="1"/>
          </p:cNvSpPr>
          <p:nvPr>
            <p:ph type="dt" sz="half" idx="10"/>
          </p:nvPr>
        </p:nvSpPr>
        <p:spPr/>
        <p:txBody>
          <a:bodyPr/>
          <a:lstStyle/>
          <a:p>
            <a:fld id="{A83ECD81-DE16-4043-9184-991F1242985B}" type="datetimeFigureOut">
              <a:rPr lang="nl-NL" smtClean="0"/>
              <a:t>17-11-2025</a:t>
            </a:fld>
            <a:endParaRPr lang="nl-NL"/>
          </a:p>
        </p:txBody>
      </p:sp>
      <p:sp>
        <p:nvSpPr>
          <p:cNvPr id="5" name="Footer Placeholder 5"/>
          <p:cNvSpPr>
            <a:spLocks noGrp="1"/>
          </p:cNvSpPr>
          <p:nvPr>
            <p:ph type="ftr" sz="quarter" idx="11"/>
          </p:nvPr>
        </p:nvSpPr>
        <p:spPr/>
        <p:txBody>
          <a:bodyPr/>
          <a:lstStyle/>
          <a:p>
            <a:endParaRPr lang="nl-NL"/>
          </a:p>
        </p:txBody>
      </p:sp>
      <p:sp>
        <p:nvSpPr>
          <p:cNvPr id="6" name="Slide Number Placeholder 6"/>
          <p:cNvSpPr>
            <a:spLocks noGrp="1"/>
          </p:cNvSpPr>
          <p:nvPr>
            <p:ph type="sldNum" sz="quarter" idx="12"/>
          </p:nvPr>
        </p:nvSpPr>
        <p:spPr/>
        <p:txBody>
          <a:bodyPr/>
          <a:lstStyle/>
          <a:p>
            <a:fld id="{C7EB503F-46D4-49C7-87A2-7D07757E8C6B}" type="slidenum">
              <a:rPr lang="nl-NL" smtClean="0"/>
              <a:t>‹nr.›</a:t>
            </a:fld>
            <a:endParaRPr lang="nl-NL"/>
          </a:p>
        </p:txBody>
      </p:sp>
    </p:spTree>
    <p:extLst>
      <p:ext uri="{BB962C8B-B14F-4D97-AF65-F5344CB8AC3E}">
        <p14:creationId xmlns:p14="http://schemas.microsoft.com/office/powerpoint/2010/main" val="1594971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A83ECD81-DE16-4043-9184-991F1242985B}" type="datetimeFigureOut">
              <a:rPr lang="nl-NL" smtClean="0"/>
              <a:t>17-11-2025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7EB503F-46D4-49C7-87A2-7D07757E8C6B}" type="slidenum">
              <a:rPr lang="nl-NL" smtClean="0"/>
              <a:t>‹nr.›</a:t>
            </a:fld>
            <a:endParaRPr lang="nl-NL"/>
          </a:p>
        </p:txBody>
      </p:sp>
    </p:spTree>
    <p:extLst>
      <p:ext uri="{BB962C8B-B14F-4D97-AF65-F5344CB8AC3E}">
        <p14:creationId xmlns:p14="http://schemas.microsoft.com/office/powerpoint/2010/main" val="2318421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dirty="0"/>
              <a:t>Klik om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83ECD81-DE16-4043-9184-991F1242985B}" type="datetimeFigureOut">
              <a:rPr lang="nl-NL" smtClean="0"/>
              <a:t>17-11-2025</a:t>
            </a:fld>
            <a:endParaRPr lang="nl-N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nl-NL"/>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7EB503F-46D4-49C7-87A2-7D07757E8C6B}" type="slidenum">
              <a:rPr lang="nl-NL" smtClean="0"/>
              <a:t>‹nr.›</a:t>
            </a:fld>
            <a:endParaRPr lang="nl-NL"/>
          </a:p>
        </p:txBody>
      </p:sp>
    </p:spTree>
    <p:extLst>
      <p:ext uri="{BB962C8B-B14F-4D97-AF65-F5344CB8AC3E}">
        <p14:creationId xmlns:p14="http://schemas.microsoft.com/office/powerpoint/2010/main" val="401801160"/>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mailto:Inkoop@twenterand.nl" TargetMode="Externa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7C5E2-9025-4546-A05C-B9D1A6919D52}"/>
              </a:ext>
            </a:extLst>
          </p:cNvPr>
          <p:cNvSpPr>
            <a:spLocks noGrp="1"/>
          </p:cNvSpPr>
          <p:nvPr>
            <p:ph type="ctrTitle"/>
          </p:nvPr>
        </p:nvSpPr>
        <p:spPr>
          <a:xfrm>
            <a:off x="4872012" y="1447800"/>
            <a:ext cx="6672748" cy="3329581"/>
          </a:xfrm>
        </p:spPr>
        <p:txBody>
          <a:bodyPr>
            <a:normAutofit/>
          </a:bodyPr>
          <a:lstStyle/>
          <a:p>
            <a:r>
              <a:rPr lang="nl-NL" b="1" dirty="0"/>
              <a:t>Informatieavond Aanbesteden</a:t>
            </a:r>
          </a:p>
        </p:txBody>
      </p:sp>
      <p:sp>
        <p:nvSpPr>
          <p:cNvPr id="3" name="Ondertitel 2">
            <a:extLst>
              <a:ext uri="{FF2B5EF4-FFF2-40B4-BE49-F238E27FC236}">
                <a16:creationId xmlns:a16="http://schemas.microsoft.com/office/drawing/2014/main" id="{DD88DA96-1B35-4889-8F66-A588F8216DB3}"/>
              </a:ext>
            </a:extLst>
          </p:cNvPr>
          <p:cNvSpPr>
            <a:spLocks noGrp="1"/>
          </p:cNvSpPr>
          <p:nvPr>
            <p:ph type="subTitle" idx="1"/>
          </p:nvPr>
        </p:nvSpPr>
        <p:spPr>
          <a:xfrm>
            <a:off x="4872012" y="4777380"/>
            <a:ext cx="5222326" cy="861420"/>
          </a:xfrm>
        </p:spPr>
        <p:txBody>
          <a:bodyPr>
            <a:normAutofit/>
          </a:bodyPr>
          <a:lstStyle/>
          <a:p>
            <a:pPr algn="ctr"/>
            <a:r>
              <a:rPr lang="nl-NL" b="1" dirty="0"/>
              <a:t>Welkom</a:t>
            </a:r>
          </a:p>
        </p:txBody>
      </p:sp>
      <p:sp>
        <p:nvSpPr>
          <p:cNvPr id="10" name="Rectangle 9">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4"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nl-NL"/>
          </a:p>
        </p:txBody>
      </p:sp>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240" y="3044038"/>
            <a:ext cx="2936836" cy="998524"/>
          </a:xfrm>
          <a:prstGeom prst="rect">
            <a:avLst/>
          </a:prstGeom>
          <a:effectLst/>
        </p:spPr>
      </p:pic>
    </p:spTree>
    <p:extLst>
      <p:ext uri="{BB962C8B-B14F-4D97-AF65-F5344CB8AC3E}">
        <p14:creationId xmlns:p14="http://schemas.microsoft.com/office/powerpoint/2010/main" val="766770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CF4C95-D9CE-57D8-8C79-66223C60C59E}"/>
              </a:ext>
            </a:extLst>
          </p:cNvPr>
          <p:cNvSpPr>
            <a:spLocks noGrp="1"/>
          </p:cNvSpPr>
          <p:nvPr>
            <p:ph type="title"/>
          </p:nvPr>
        </p:nvSpPr>
        <p:spPr/>
        <p:txBody>
          <a:bodyPr/>
          <a:lstStyle/>
          <a:p>
            <a:pPr algn="ctr"/>
            <a:r>
              <a:rPr lang="nl-NL" dirty="0"/>
              <a:t>Gevolgen niet toepassen AW</a:t>
            </a:r>
          </a:p>
        </p:txBody>
      </p:sp>
      <p:sp>
        <p:nvSpPr>
          <p:cNvPr id="3" name="Tijdelijke aanduiding voor inhoud 2">
            <a:extLst>
              <a:ext uri="{FF2B5EF4-FFF2-40B4-BE49-F238E27FC236}">
                <a16:creationId xmlns:a16="http://schemas.microsoft.com/office/drawing/2014/main" id="{025A0D03-6CF4-781F-05E7-61C912513D6B}"/>
              </a:ext>
            </a:extLst>
          </p:cNvPr>
          <p:cNvSpPr>
            <a:spLocks noGrp="1"/>
          </p:cNvSpPr>
          <p:nvPr>
            <p:ph idx="1"/>
          </p:nvPr>
        </p:nvSpPr>
        <p:spPr>
          <a:xfrm>
            <a:off x="1103312" y="1435100"/>
            <a:ext cx="8946541" cy="4813299"/>
          </a:xfrm>
        </p:spPr>
        <p:txBody>
          <a:bodyPr>
            <a:normAutofit lnSpcReduction="10000"/>
          </a:bodyPr>
          <a:lstStyle/>
          <a:p>
            <a:pPr marL="0" indent="0" algn="ctr">
              <a:buNone/>
            </a:pPr>
            <a:endParaRPr lang="nl-NL" b="1" dirty="0">
              <a:latin typeface="Arial" panose="020B0604020202020204" pitchFamily="34" charset="0"/>
            </a:endParaRPr>
          </a:p>
          <a:p>
            <a:pPr marL="0" indent="0" algn="ctr">
              <a:buNone/>
            </a:pPr>
            <a:r>
              <a:rPr lang="nl-NL" b="1" dirty="0">
                <a:latin typeface="Arial" panose="020B0604020202020204" pitchFamily="34" charset="0"/>
              </a:rPr>
              <a:t>Negatieve pers, imago schade, niet betrouwbaar, niet integer, 	vriendjespolitiek, belangenverstrengeling, corruptie, geen goedgekeurde jaarrekening.</a:t>
            </a:r>
          </a:p>
          <a:p>
            <a:pPr marL="0" indent="0" algn="ctr">
              <a:buNone/>
            </a:pPr>
            <a:endParaRPr lang="nl-NL" b="1" dirty="0">
              <a:latin typeface="Arial" panose="020B0604020202020204" pitchFamily="34" charset="0"/>
            </a:endParaRPr>
          </a:p>
          <a:p>
            <a:r>
              <a:rPr lang="nl-NL" dirty="0"/>
              <a:t>De accountant geeft een oordeel in het kader van de aanbestedingsrechtmatigheid. Dit kan in de vorm van een goedkeurende of afkeurende accountantsverklaring. </a:t>
            </a:r>
          </a:p>
          <a:p>
            <a:r>
              <a:rPr lang="nl-NL" dirty="0"/>
              <a:t>Wij lopen het risico op een afkeurende verklaring wanneer wij bij aanbestedingen de aanbestedingsregels niet in acht nemen. </a:t>
            </a:r>
          </a:p>
          <a:p>
            <a:r>
              <a:rPr lang="nl-NL" dirty="0"/>
              <a:t>Om een afkeurende verklaring en eventuele consequenties daarvan te voorkómen, is het belangrijk dat wij ons inkoop- en aanbestedingsproces zorgvuldig documenteren. Op deze manier kunnen wij achteraf de rechtmatigheid van de aanbestedingen en keuzes motiveren.</a:t>
            </a:r>
            <a:endParaRPr lang="nl-NL" b="1" dirty="0">
              <a:latin typeface="Catamaran"/>
            </a:endParaRPr>
          </a:p>
        </p:txBody>
      </p:sp>
    </p:spTree>
    <p:extLst>
      <p:ext uri="{BB962C8B-B14F-4D97-AF65-F5344CB8AC3E}">
        <p14:creationId xmlns:p14="http://schemas.microsoft.com/office/powerpoint/2010/main" val="484302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65" name="Rectangle 51">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DAFE4CD-DEF0-47E8-9426-112D882B2286}"/>
              </a:ext>
            </a:extLst>
          </p:cNvPr>
          <p:cNvSpPr>
            <a:spLocks noGrp="1"/>
          </p:cNvSpPr>
          <p:nvPr>
            <p:ph type="title"/>
          </p:nvPr>
        </p:nvSpPr>
        <p:spPr>
          <a:xfrm>
            <a:off x="279401" y="1645920"/>
            <a:ext cx="3213100" cy="4470821"/>
          </a:xfrm>
        </p:spPr>
        <p:txBody>
          <a:bodyPr>
            <a:normAutofit/>
          </a:bodyPr>
          <a:lstStyle/>
          <a:p>
            <a:pPr algn="ctr"/>
            <a:r>
              <a:rPr lang="nl-NL" sz="2000" b="1" dirty="0">
                <a:solidFill>
                  <a:schemeClr val="tx1"/>
                </a:solidFill>
              </a:rPr>
              <a:t>Twentse</a:t>
            </a:r>
            <a:br>
              <a:rPr lang="nl-NL" sz="2000" b="1" dirty="0">
                <a:solidFill>
                  <a:schemeClr val="tx1"/>
                </a:solidFill>
              </a:rPr>
            </a:br>
            <a:r>
              <a:rPr lang="nl-NL" sz="2000" b="1" dirty="0">
                <a:solidFill>
                  <a:schemeClr val="tx1"/>
                </a:solidFill>
              </a:rPr>
              <a:t>inkoop samenwerking</a:t>
            </a:r>
          </a:p>
        </p:txBody>
      </p:sp>
      <p:sp>
        <p:nvSpPr>
          <p:cNvPr id="66" name="Rectangle 53">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 name="Tijdelijke aanduiding voor inhoud 2">
            <a:extLst>
              <a:ext uri="{FF2B5EF4-FFF2-40B4-BE49-F238E27FC236}">
                <a16:creationId xmlns:a16="http://schemas.microsoft.com/office/drawing/2014/main" id="{A5E7E0EF-4230-4029-B7C8-570B134B7968}"/>
              </a:ext>
            </a:extLst>
          </p:cNvPr>
          <p:cNvSpPr>
            <a:spLocks noGrp="1"/>
          </p:cNvSpPr>
          <p:nvPr>
            <p:ph idx="1"/>
          </p:nvPr>
        </p:nvSpPr>
        <p:spPr>
          <a:xfrm>
            <a:off x="3492500" y="1295400"/>
            <a:ext cx="7631112" cy="4821341"/>
          </a:xfrm>
        </p:spPr>
        <p:txBody>
          <a:bodyPr>
            <a:normAutofit/>
          </a:bodyPr>
          <a:lstStyle/>
          <a:p>
            <a:pPr>
              <a:lnSpc>
                <a:spcPct val="90000"/>
              </a:lnSpc>
            </a:pPr>
            <a:r>
              <a:rPr lang="nl-NL" sz="1800" dirty="0"/>
              <a:t>Deelnemers: Almelo, Borne, Dinkelland, Enschede, Haaksbergen, Hellendoorn, Hengelo, Hof van Twente, Losser, Oldenzaal, Rijssen-Holten, Tubbergen, Twenterand en Wierden.</a:t>
            </a:r>
          </a:p>
          <a:p>
            <a:pPr>
              <a:lnSpc>
                <a:spcPct val="90000"/>
              </a:lnSpc>
            </a:pPr>
            <a:endParaRPr lang="nl-NL" sz="1800" dirty="0"/>
          </a:p>
          <a:p>
            <a:pPr>
              <a:lnSpc>
                <a:spcPct val="90000"/>
              </a:lnSpc>
            </a:pPr>
            <a:r>
              <a:rPr lang="nl-NL" sz="1800" dirty="0"/>
              <a:t>Samenwerking op het gebied van:</a:t>
            </a:r>
          </a:p>
          <a:p>
            <a:pPr lvl="1">
              <a:lnSpc>
                <a:spcPct val="90000"/>
              </a:lnSpc>
            </a:pPr>
            <a:r>
              <a:rPr lang="nl-NL" dirty="0"/>
              <a:t>Aanbesteden</a:t>
            </a:r>
          </a:p>
          <a:p>
            <a:pPr lvl="1">
              <a:lnSpc>
                <a:spcPct val="90000"/>
              </a:lnSpc>
            </a:pPr>
            <a:r>
              <a:rPr lang="nl-NL" dirty="0"/>
              <a:t>Inkoop- en aanbestedingsbeleid</a:t>
            </a:r>
          </a:p>
          <a:p>
            <a:pPr lvl="1">
              <a:lnSpc>
                <a:spcPct val="90000"/>
              </a:lnSpc>
            </a:pPr>
            <a:r>
              <a:rPr lang="nl-NL" dirty="0"/>
              <a:t>Inkoopvoorwaarden</a:t>
            </a:r>
          </a:p>
          <a:p>
            <a:pPr lvl="1">
              <a:lnSpc>
                <a:spcPct val="90000"/>
              </a:lnSpc>
            </a:pPr>
            <a:r>
              <a:rPr lang="nl-NL" dirty="0"/>
              <a:t>Formats</a:t>
            </a:r>
          </a:p>
          <a:p>
            <a:pPr marL="342900" lvl="1" indent="-342900">
              <a:lnSpc>
                <a:spcPct val="90000"/>
              </a:lnSpc>
            </a:pPr>
            <a:endParaRPr lang="nl-NL" dirty="0"/>
          </a:p>
          <a:p>
            <a:pPr marL="342900" lvl="1" indent="-342900">
              <a:lnSpc>
                <a:spcPct val="90000"/>
              </a:lnSpc>
            </a:pPr>
            <a:r>
              <a:rPr lang="nl-NL" dirty="0"/>
              <a:t>Dit vergemakkelijkt voor u het meedoen aan aanbestedingen binnen Twente.</a:t>
            </a:r>
          </a:p>
          <a:p>
            <a:pPr marL="342900" lvl="1" indent="-342900">
              <a:lnSpc>
                <a:spcPct val="90000"/>
              </a:lnSpc>
            </a:pPr>
            <a:r>
              <a:rPr lang="nl-NL" dirty="0"/>
              <a:t>Ook SamenTwente en de VRT (Veiligheidsregio Twente) zijn aangesloten.</a:t>
            </a:r>
          </a:p>
          <a:p>
            <a:pPr>
              <a:lnSpc>
                <a:spcPct val="90000"/>
              </a:lnSpc>
            </a:pPr>
            <a:endParaRPr lang="nl-NL" sz="1300" dirty="0"/>
          </a:p>
        </p:txBody>
      </p:sp>
    </p:spTree>
    <p:extLst>
      <p:ext uri="{BB962C8B-B14F-4D97-AF65-F5344CB8AC3E}">
        <p14:creationId xmlns:p14="http://schemas.microsoft.com/office/powerpoint/2010/main" val="1855540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CB3FE8-4C93-614F-5BDE-F3DC06BC0884}"/>
              </a:ext>
            </a:extLst>
          </p:cNvPr>
          <p:cNvSpPr>
            <a:spLocks noGrp="1"/>
          </p:cNvSpPr>
          <p:nvPr>
            <p:ph type="title"/>
          </p:nvPr>
        </p:nvSpPr>
        <p:spPr>
          <a:xfrm>
            <a:off x="646111" y="139700"/>
            <a:ext cx="9404723" cy="1320800"/>
          </a:xfrm>
        </p:spPr>
        <p:txBody>
          <a:bodyPr/>
          <a:lstStyle/>
          <a:p>
            <a:pPr algn="ctr"/>
            <a:r>
              <a:rPr lang="nl-NL" b="1" dirty="0"/>
              <a:t>Inkoopprocedures</a:t>
            </a:r>
          </a:p>
        </p:txBody>
      </p:sp>
      <p:sp>
        <p:nvSpPr>
          <p:cNvPr id="3" name="Tijdelijke aanduiding voor tekst 2">
            <a:extLst>
              <a:ext uri="{FF2B5EF4-FFF2-40B4-BE49-F238E27FC236}">
                <a16:creationId xmlns:a16="http://schemas.microsoft.com/office/drawing/2014/main" id="{508F20D9-E7D3-37CD-9079-82A848AE5D9A}"/>
              </a:ext>
            </a:extLst>
          </p:cNvPr>
          <p:cNvSpPr>
            <a:spLocks noGrp="1"/>
          </p:cNvSpPr>
          <p:nvPr>
            <p:ph type="body" idx="1"/>
          </p:nvPr>
        </p:nvSpPr>
        <p:spPr/>
        <p:txBody>
          <a:bodyPr/>
          <a:lstStyle/>
          <a:p>
            <a:r>
              <a:rPr lang="nl-NL" dirty="0"/>
              <a:t>Enkelvoudig onderhandse aanbesteding (EOA)</a:t>
            </a:r>
          </a:p>
        </p:txBody>
      </p:sp>
      <p:sp>
        <p:nvSpPr>
          <p:cNvPr id="4" name="Tijdelijke aanduiding voor tekst 3">
            <a:extLst>
              <a:ext uri="{FF2B5EF4-FFF2-40B4-BE49-F238E27FC236}">
                <a16:creationId xmlns:a16="http://schemas.microsoft.com/office/drawing/2014/main" id="{3F7065AF-6946-561F-4D78-B335C041E76C}"/>
              </a:ext>
            </a:extLst>
          </p:cNvPr>
          <p:cNvSpPr>
            <a:spLocks noGrp="1"/>
          </p:cNvSpPr>
          <p:nvPr>
            <p:ph type="body" sz="half" idx="15"/>
          </p:nvPr>
        </p:nvSpPr>
        <p:spPr/>
        <p:txBody>
          <a:bodyPr/>
          <a:lstStyle/>
          <a:p>
            <a:endParaRPr lang="nl-NL" sz="1600" dirty="0"/>
          </a:p>
          <a:p>
            <a:r>
              <a:rPr lang="nl-NL" sz="2000" dirty="0"/>
              <a:t>- Leveringen en (SAS) diensten tot 30.000</a:t>
            </a:r>
          </a:p>
          <a:p>
            <a:r>
              <a:rPr lang="nl-NL" sz="2000" dirty="0"/>
              <a:t>- Werken tot 50.000</a:t>
            </a:r>
          </a:p>
          <a:p>
            <a:r>
              <a:rPr lang="nl-NL" sz="2000" dirty="0"/>
              <a:t>- Aanvragen offertes bij één tot vier leveranciers</a:t>
            </a:r>
          </a:p>
          <a:p>
            <a:endParaRPr lang="nl-NL" dirty="0"/>
          </a:p>
        </p:txBody>
      </p:sp>
      <p:sp>
        <p:nvSpPr>
          <p:cNvPr id="5" name="Tijdelijke aanduiding voor tekst 4">
            <a:extLst>
              <a:ext uri="{FF2B5EF4-FFF2-40B4-BE49-F238E27FC236}">
                <a16:creationId xmlns:a16="http://schemas.microsoft.com/office/drawing/2014/main" id="{353A8807-4116-2384-FCE9-458E865278B0}"/>
              </a:ext>
            </a:extLst>
          </p:cNvPr>
          <p:cNvSpPr>
            <a:spLocks noGrp="1"/>
          </p:cNvSpPr>
          <p:nvPr>
            <p:ph type="body" sz="quarter" idx="3"/>
          </p:nvPr>
        </p:nvSpPr>
        <p:spPr/>
        <p:txBody>
          <a:bodyPr/>
          <a:lstStyle/>
          <a:p>
            <a:r>
              <a:rPr lang="nl-NL" dirty="0"/>
              <a:t>Meervoudig onderhandse aanbesteding (MOA)</a:t>
            </a:r>
          </a:p>
        </p:txBody>
      </p:sp>
      <p:sp>
        <p:nvSpPr>
          <p:cNvPr id="6" name="Tijdelijke aanduiding voor tekst 5">
            <a:extLst>
              <a:ext uri="{FF2B5EF4-FFF2-40B4-BE49-F238E27FC236}">
                <a16:creationId xmlns:a16="http://schemas.microsoft.com/office/drawing/2014/main" id="{F9D8D751-A47B-774E-C54D-3E7FD3A58F6A}"/>
              </a:ext>
            </a:extLst>
          </p:cNvPr>
          <p:cNvSpPr>
            <a:spLocks noGrp="1"/>
          </p:cNvSpPr>
          <p:nvPr>
            <p:ph type="body" sz="half" idx="16"/>
          </p:nvPr>
        </p:nvSpPr>
        <p:spPr>
          <a:xfrm>
            <a:off x="3873106" y="2667000"/>
            <a:ext cx="3035694" cy="3589338"/>
          </a:xfrm>
        </p:spPr>
        <p:txBody>
          <a:bodyPr>
            <a:normAutofit fontScale="85000" lnSpcReduction="20000"/>
          </a:bodyPr>
          <a:lstStyle/>
          <a:p>
            <a:endParaRPr lang="nl-NL" sz="1600" dirty="0"/>
          </a:p>
          <a:p>
            <a:r>
              <a:rPr lang="nl-NL" sz="2000" dirty="0"/>
              <a:t>- Leveringen en diensten van 30.000 –221.000</a:t>
            </a:r>
          </a:p>
          <a:p>
            <a:r>
              <a:rPr lang="nl-NL" sz="2000" dirty="0"/>
              <a:t>- Werken van 50.000 - 5.538.000</a:t>
            </a:r>
          </a:p>
          <a:p>
            <a:r>
              <a:rPr lang="nl-NL" sz="2000" dirty="0"/>
              <a:t>- SAS diensten van 30.000 – 750.000</a:t>
            </a:r>
          </a:p>
          <a:p>
            <a:r>
              <a:rPr lang="nl-NL" sz="2000" dirty="0"/>
              <a:t>- Zelf 3 tot 5 leveranciers selecteren</a:t>
            </a:r>
          </a:p>
          <a:p>
            <a:r>
              <a:rPr lang="nl-NL" sz="2000" dirty="0"/>
              <a:t>- Doorlooptijd ongeveer 7 weken</a:t>
            </a:r>
          </a:p>
          <a:p>
            <a:r>
              <a:rPr lang="nl-NL" sz="2000" dirty="0"/>
              <a:t>- Via het digitale aanbestedingssysteem (</a:t>
            </a:r>
            <a:r>
              <a:rPr lang="nl-NL" sz="2000" dirty="0" err="1"/>
              <a:t>Mercell</a:t>
            </a:r>
            <a:r>
              <a:rPr lang="nl-NL" sz="2000" dirty="0"/>
              <a:t>)</a:t>
            </a:r>
          </a:p>
          <a:p>
            <a:endParaRPr lang="nl-NL" dirty="0"/>
          </a:p>
        </p:txBody>
      </p:sp>
      <p:sp>
        <p:nvSpPr>
          <p:cNvPr id="7" name="Tijdelijke aanduiding voor tekst 6">
            <a:extLst>
              <a:ext uri="{FF2B5EF4-FFF2-40B4-BE49-F238E27FC236}">
                <a16:creationId xmlns:a16="http://schemas.microsoft.com/office/drawing/2014/main" id="{DBDA35C5-016A-8256-2DA0-0A2E42FF2CB4}"/>
              </a:ext>
            </a:extLst>
          </p:cNvPr>
          <p:cNvSpPr>
            <a:spLocks noGrp="1"/>
          </p:cNvSpPr>
          <p:nvPr>
            <p:ph type="body" sz="quarter" idx="13"/>
          </p:nvPr>
        </p:nvSpPr>
        <p:spPr/>
        <p:txBody>
          <a:bodyPr/>
          <a:lstStyle/>
          <a:p>
            <a:r>
              <a:rPr lang="nl-NL" dirty="0"/>
              <a:t>Europees aanbesteding (EA)</a:t>
            </a:r>
          </a:p>
        </p:txBody>
      </p:sp>
      <p:sp>
        <p:nvSpPr>
          <p:cNvPr id="8" name="Tijdelijke aanduiding voor tekst 7">
            <a:extLst>
              <a:ext uri="{FF2B5EF4-FFF2-40B4-BE49-F238E27FC236}">
                <a16:creationId xmlns:a16="http://schemas.microsoft.com/office/drawing/2014/main" id="{CA28F66C-CD4F-E940-C651-1A3085F664B6}"/>
              </a:ext>
            </a:extLst>
          </p:cNvPr>
          <p:cNvSpPr>
            <a:spLocks noGrp="1"/>
          </p:cNvSpPr>
          <p:nvPr>
            <p:ph type="body" sz="half" idx="17"/>
          </p:nvPr>
        </p:nvSpPr>
        <p:spPr>
          <a:xfrm>
            <a:off x="7124700" y="2667000"/>
            <a:ext cx="3196167" cy="3589338"/>
          </a:xfrm>
        </p:spPr>
        <p:txBody>
          <a:bodyPr>
            <a:normAutofit fontScale="92500" lnSpcReduction="20000"/>
          </a:bodyPr>
          <a:lstStyle/>
          <a:p>
            <a:endParaRPr lang="nl-NL" sz="1600" dirty="0"/>
          </a:p>
          <a:p>
            <a:r>
              <a:rPr lang="nl-NL" sz="2000" dirty="0"/>
              <a:t>- Leveringen en diensten vanaf 221.000</a:t>
            </a:r>
          </a:p>
          <a:p>
            <a:r>
              <a:rPr lang="nl-NL" sz="2000" dirty="0"/>
              <a:t>- Werken vanaf 5.538.000</a:t>
            </a:r>
          </a:p>
          <a:p>
            <a:r>
              <a:rPr lang="nl-NL" sz="2000" dirty="0"/>
              <a:t>- SAS diensten vanaf 750.000</a:t>
            </a:r>
          </a:p>
          <a:p>
            <a:r>
              <a:rPr lang="nl-NL" sz="2000" dirty="0"/>
              <a:t>- Iedereen kan inschrijven</a:t>
            </a:r>
          </a:p>
          <a:p>
            <a:r>
              <a:rPr lang="nl-NL" sz="2000" dirty="0"/>
              <a:t>- Doorlooptijd ongeveer 12 weken</a:t>
            </a:r>
          </a:p>
          <a:p>
            <a:r>
              <a:rPr lang="nl-NL" sz="2000" dirty="0"/>
              <a:t>- Via het digitale aanbestedingssysteem (</a:t>
            </a:r>
            <a:r>
              <a:rPr lang="nl-NL" sz="2000" dirty="0" err="1"/>
              <a:t>Mercell</a:t>
            </a:r>
            <a:r>
              <a:rPr lang="nl-NL" sz="2000" dirty="0"/>
              <a:t>)</a:t>
            </a:r>
          </a:p>
        </p:txBody>
      </p:sp>
    </p:spTree>
    <p:extLst>
      <p:ext uri="{BB962C8B-B14F-4D97-AF65-F5344CB8AC3E}">
        <p14:creationId xmlns:p14="http://schemas.microsoft.com/office/powerpoint/2010/main" val="1759247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53AB9-D913-FFEF-BED4-D54B1078A1F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CBB5913-BA24-A916-7966-476267491767}"/>
              </a:ext>
            </a:extLst>
          </p:cNvPr>
          <p:cNvSpPr>
            <a:spLocks noGrp="1"/>
          </p:cNvSpPr>
          <p:nvPr>
            <p:ph type="title"/>
          </p:nvPr>
        </p:nvSpPr>
        <p:spPr/>
        <p:txBody>
          <a:bodyPr/>
          <a:lstStyle/>
          <a:p>
            <a:pPr algn="ctr"/>
            <a:r>
              <a:rPr lang="nl-NL" b="1" dirty="0"/>
              <a:t>Enkelvoudig Onderhands Aanbesteden</a:t>
            </a:r>
          </a:p>
        </p:txBody>
      </p:sp>
      <p:sp>
        <p:nvSpPr>
          <p:cNvPr id="3" name="Tijdelijke aanduiding voor inhoud 2">
            <a:extLst>
              <a:ext uri="{FF2B5EF4-FFF2-40B4-BE49-F238E27FC236}">
                <a16:creationId xmlns:a16="http://schemas.microsoft.com/office/drawing/2014/main" id="{B469C479-B758-65D6-BF8B-73D4E3F73287}"/>
              </a:ext>
            </a:extLst>
          </p:cNvPr>
          <p:cNvSpPr>
            <a:spLocks noGrp="1"/>
          </p:cNvSpPr>
          <p:nvPr>
            <p:ph idx="1"/>
          </p:nvPr>
        </p:nvSpPr>
        <p:spPr/>
        <p:txBody>
          <a:bodyPr>
            <a:normAutofit/>
          </a:bodyPr>
          <a:lstStyle/>
          <a:p>
            <a:r>
              <a:rPr lang="nl-NL" dirty="0"/>
              <a:t>Dit is het opvragen van offertes</a:t>
            </a:r>
          </a:p>
          <a:p>
            <a:pPr marL="342900" marR="0" lvl="0" indent="-342900" algn="just"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r>
              <a:rPr kumimoji="0" lang="nl-NL" sz="1800" b="0" i="0" u="none" strike="noStrike" kern="1200" cap="none" spc="0" normalizeH="0" baseline="0" noProof="0" dirty="0">
                <a:ln>
                  <a:noFill/>
                </a:ln>
                <a:solidFill>
                  <a:prstClr val="white"/>
                </a:solidFill>
                <a:effectLst/>
                <a:uLnTx/>
                <a:uFillTx/>
                <a:latin typeface="Verdana" panose="020B0604030504040204" pitchFamily="34" charset="0"/>
                <a:ea typeface="Calibri" panose="020F0502020204030204" pitchFamily="34" charset="0"/>
                <a:cs typeface="+mj-cs"/>
              </a:rPr>
              <a:t>Interne richtlijn: Opdrachtwaarde tot €12.500 voor werken en €7.500 voor leveringen en diensten: 1 – 3 offertes </a:t>
            </a:r>
            <a:endParaRPr kumimoji="0" lang="nl-NL"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j-cs"/>
            </a:endParaRPr>
          </a:p>
          <a:p>
            <a:pPr marL="342900" marR="0" lvl="0" indent="-342900" algn="just"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r>
              <a:rPr kumimoji="0" lang="nl-NL" sz="1800" b="0" i="0" u="none" strike="noStrike" kern="1200" cap="none" spc="0" normalizeH="0" baseline="0" noProof="0" dirty="0">
                <a:ln>
                  <a:noFill/>
                </a:ln>
                <a:solidFill>
                  <a:prstClr val="white"/>
                </a:solidFill>
                <a:effectLst/>
                <a:uLnTx/>
                <a:uFillTx/>
                <a:latin typeface="Verdana" panose="020B0604030504040204" pitchFamily="34" charset="0"/>
                <a:ea typeface="Calibri" panose="020F0502020204030204" pitchFamily="34" charset="0"/>
                <a:cs typeface="+mj-cs"/>
              </a:rPr>
              <a:t>Interne richtlijn: Opdrachtwaarde tussen €12.500 – €50.000 voor werken en €7.500 – 30.000 voor leveringen en diensten: 2 – 4 offertes </a:t>
            </a:r>
            <a:endParaRPr kumimoji="0" lang="nl-NL"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j-cs"/>
            </a:endParaRPr>
          </a:p>
          <a:p>
            <a:pPr marL="342900" marR="0" lvl="0" indent="-342900" algn="just"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r>
              <a:rPr kumimoji="0" lang="nl-NL" sz="1800" b="0" i="0" u="none" strike="noStrike" kern="1200" cap="none" spc="0" normalizeH="0" baseline="0" noProof="0" dirty="0">
                <a:ln>
                  <a:noFill/>
                </a:ln>
                <a:solidFill>
                  <a:prstClr val="white"/>
                </a:solidFill>
                <a:effectLst/>
                <a:uLnTx/>
                <a:uFillTx/>
                <a:latin typeface="Verdana" panose="020B0604030504040204" pitchFamily="34" charset="0"/>
                <a:ea typeface="Calibri" panose="020F0502020204030204" pitchFamily="34" charset="0"/>
                <a:cs typeface="+mj-cs"/>
              </a:rPr>
              <a:t>Deze offertes worden bij voorkeur opgevraagd bij lokale ondernemers.</a:t>
            </a:r>
          </a:p>
          <a:p>
            <a:pPr marL="342900" marR="0" lvl="0" indent="-342900" algn="just"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r>
              <a:rPr kumimoji="0" lang="nl-NL" sz="1800" b="0" i="0" u="none" strike="noStrike" kern="1200" cap="none" spc="0" normalizeH="0" baseline="0" noProof="0" dirty="0">
                <a:ln>
                  <a:noFill/>
                </a:ln>
                <a:solidFill>
                  <a:prstClr val="white"/>
                </a:solidFill>
                <a:effectLst/>
                <a:uLnTx/>
                <a:uFillTx/>
                <a:latin typeface="Verdana" panose="020B0604030504040204" pitchFamily="34" charset="0"/>
                <a:ea typeface="Calibri" panose="020F0502020204030204" pitchFamily="34" charset="0"/>
                <a:cs typeface="+mj-cs"/>
              </a:rPr>
              <a:t>Dat zijn ondernemers die een bedrijf hebben dat gevestigd is in onze gemeente.</a:t>
            </a:r>
          </a:p>
          <a:p>
            <a:pPr marL="342900" marR="0" lvl="0" indent="-342900" algn="just"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endParaRPr kumimoji="0" lang="nl-NL" sz="1800" b="0" i="0" u="none" strike="noStrike" kern="1200" cap="none" spc="0" normalizeH="0" baseline="0" noProof="0" dirty="0">
              <a:ln>
                <a:noFill/>
              </a:ln>
              <a:solidFill>
                <a:prstClr val="white"/>
              </a:solidFill>
              <a:effectLst/>
              <a:uLnTx/>
              <a:uFillTx/>
              <a:latin typeface="Verdana" panose="020B0604030504040204" pitchFamily="34" charset="0"/>
              <a:ea typeface="Calibri" panose="020F0502020204030204" pitchFamily="34" charset="0"/>
              <a:cs typeface="+mj-cs"/>
            </a:endParaRPr>
          </a:p>
          <a:p>
            <a:pPr marL="342900" marR="0" lvl="0" indent="-342900" algn="just"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endParaRPr lang="nl-NL" sz="1800" dirty="0">
              <a:solidFill>
                <a:prstClr val="white"/>
              </a:solidFill>
              <a:latin typeface="Verdana" panose="020B0604030504040204" pitchFamily="34" charset="0"/>
              <a:ea typeface="Calibri" panose="020F0502020204030204" pitchFamily="34" charset="0"/>
            </a:endParaRPr>
          </a:p>
          <a:p>
            <a:pPr marL="342900" marR="0" lvl="0" indent="-342900" algn="just"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j-cs"/>
            </a:endParaRPr>
          </a:p>
          <a:p>
            <a:endParaRPr lang="nl-NL" dirty="0"/>
          </a:p>
        </p:txBody>
      </p:sp>
    </p:spTree>
    <p:extLst>
      <p:ext uri="{BB962C8B-B14F-4D97-AF65-F5344CB8AC3E}">
        <p14:creationId xmlns:p14="http://schemas.microsoft.com/office/powerpoint/2010/main" val="1097236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84848-BB95-D5AA-28A6-2A0B104FE613}"/>
              </a:ext>
            </a:extLst>
          </p:cNvPr>
          <p:cNvSpPr>
            <a:spLocks noGrp="1"/>
          </p:cNvSpPr>
          <p:nvPr>
            <p:ph type="title"/>
          </p:nvPr>
        </p:nvSpPr>
        <p:spPr>
          <a:xfrm>
            <a:off x="646111" y="452718"/>
            <a:ext cx="9404723" cy="912256"/>
          </a:xfrm>
        </p:spPr>
        <p:txBody>
          <a:bodyPr/>
          <a:lstStyle/>
          <a:p>
            <a:r>
              <a:rPr lang="nl-NL" b="1" dirty="0"/>
              <a:t>Enkelvoudig Onderhands Aanbesteden</a:t>
            </a:r>
            <a:endParaRPr lang="nl-NL" dirty="0"/>
          </a:p>
        </p:txBody>
      </p:sp>
      <p:sp>
        <p:nvSpPr>
          <p:cNvPr id="3" name="Tijdelijke aanduiding voor inhoud 2">
            <a:extLst>
              <a:ext uri="{FF2B5EF4-FFF2-40B4-BE49-F238E27FC236}">
                <a16:creationId xmlns:a16="http://schemas.microsoft.com/office/drawing/2014/main" id="{3131CB7F-6784-C7B2-A4B2-6953356F01DA}"/>
              </a:ext>
            </a:extLst>
          </p:cNvPr>
          <p:cNvSpPr>
            <a:spLocks noGrp="1"/>
          </p:cNvSpPr>
          <p:nvPr>
            <p:ph idx="1"/>
          </p:nvPr>
        </p:nvSpPr>
        <p:spPr>
          <a:xfrm>
            <a:off x="1103312" y="1537252"/>
            <a:ext cx="8946541" cy="4711147"/>
          </a:xfrm>
        </p:spPr>
        <p:txBody>
          <a:bodyPr>
            <a:normAutofit/>
          </a:bodyPr>
          <a:lstStyle/>
          <a:p>
            <a:pPr algn="just"/>
            <a:r>
              <a:rPr lang="nl-NL" sz="1800" dirty="0">
                <a:latin typeface="Verdana" panose="020B0604030504040204" pitchFamily="34" charset="0"/>
                <a:ea typeface="Calibri" panose="020F0502020204030204" pitchFamily="34" charset="0"/>
              </a:rPr>
              <a:t>Hoe weten wij of er lokale ondernemers zijn die onze opdracht kunnen uitvoeren? </a:t>
            </a:r>
          </a:p>
          <a:p>
            <a:pPr lvl="1" algn="just"/>
            <a:r>
              <a:rPr lang="nl-NL" sz="1600" dirty="0">
                <a:effectLst/>
                <a:latin typeface="Verdana" panose="020B0604030504040204" pitchFamily="34" charset="0"/>
                <a:ea typeface="Calibri" panose="020F0502020204030204" pitchFamily="34" charset="0"/>
              </a:rPr>
              <a:t>Eigen kennis en ervaring en die van collega’s</a:t>
            </a:r>
          </a:p>
          <a:p>
            <a:pPr lvl="1" algn="just"/>
            <a:r>
              <a:rPr lang="nl-NL" sz="1600" dirty="0">
                <a:latin typeface="Verdana" panose="020B0604030504040204" pitchFamily="34" charset="0"/>
                <a:ea typeface="Calibri" panose="020F0502020204030204" pitchFamily="34" charset="0"/>
              </a:rPr>
              <a:t>Internet (website)</a:t>
            </a:r>
          </a:p>
          <a:p>
            <a:pPr lvl="1" algn="just"/>
            <a:r>
              <a:rPr lang="nl-NL" sz="1600" dirty="0">
                <a:effectLst/>
                <a:latin typeface="Verdana" panose="020B0604030504040204" pitchFamily="34" charset="0"/>
                <a:ea typeface="Calibri" panose="020F0502020204030204" pitchFamily="34" charset="0"/>
              </a:rPr>
              <a:t>Bedrijvencontactfunctionaris</a:t>
            </a:r>
          </a:p>
          <a:p>
            <a:pPr lvl="1" algn="just"/>
            <a:r>
              <a:rPr lang="nl-NL" sz="1600" dirty="0">
                <a:latin typeface="Verdana" panose="020B0604030504040204" pitchFamily="34" charset="0"/>
                <a:ea typeface="Calibri" panose="020F0502020204030204" pitchFamily="34" charset="0"/>
              </a:rPr>
              <a:t>Afdeling Inkoop</a:t>
            </a:r>
          </a:p>
          <a:p>
            <a:pPr marL="342900" lvl="1" indent="-342900" algn="just"/>
            <a:r>
              <a:rPr lang="nl-NL" dirty="0">
                <a:latin typeface="Verdana" panose="020B0604030504040204" pitchFamily="34" charset="0"/>
                <a:ea typeface="Calibri" panose="020F0502020204030204" pitchFamily="34" charset="0"/>
              </a:rPr>
              <a:t>Komen er geen (geschikte) lokale ondernemers naar voren dan kan de gemeente ook bij niet lokale ondernemers een offerte opvragen.</a:t>
            </a:r>
          </a:p>
          <a:p>
            <a:pPr marL="342900" lvl="1" indent="-342900" algn="just"/>
            <a:r>
              <a:rPr lang="nl-NL" dirty="0">
                <a:latin typeface="Verdana" panose="020B0604030504040204" pitchFamily="34" charset="0"/>
                <a:ea typeface="Calibri" panose="020F0502020204030204" pitchFamily="34" charset="0"/>
              </a:rPr>
              <a:t>Ook wanneer er niet voldoende lokale ondernemers zijn (die voldoen aan onze eisen/wensen) worden er naast het opvragen van een offerte bij een lokale ondernemer ook offertes opgevraagd bij niet lokale ondernemers.</a:t>
            </a:r>
          </a:p>
        </p:txBody>
      </p:sp>
    </p:spTree>
    <p:extLst>
      <p:ext uri="{BB962C8B-B14F-4D97-AF65-F5344CB8AC3E}">
        <p14:creationId xmlns:p14="http://schemas.microsoft.com/office/powerpoint/2010/main" val="3481326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A5BA5-B037-0C29-CE52-B8788250B1C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21CDB5C-58D6-21C2-4AF8-C59A439E77B0}"/>
              </a:ext>
            </a:extLst>
          </p:cNvPr>
          <p:cNvSpPr>
            <a:spLocks noGrp="1"/>
          </p:cNvSpPr>
          <p:nvPr>
            <p:ph type="title"/>
          </p:nvPr>
        </p:nvSpPr>
        <p:spPr/>
        <p:txBody>
          <a:bodyPr/>
          <a:lstStyle/>
          <a:p>
            <a:pPr algn="ctr"/>
            <a:r>
              <a:rPr lang="nl-NL" b="1" dirty="0"/>
              <a:t>Enkelvoudig Onderhands Aanbesteden</a:t>
            </a:r>
          </a:p>
        </p:txBody>
      </p:sp>
      <p:sp>
        <p:nvSpPr>
          <p:cNvPr id="3" name="Tijdelijke aanduiding voor inhoud 2">
            <a:extLst>
              <a:ext uri="{FF2B5EF4-FFF2-40B4-BE49-F238E27FC236}">
                <a16:creationId xmlns:a16="http://schemas.microsoft.com/office/drawing/2014/main" id="{69EA3E54-57FB-4737-6B05-A8D72E361770}"/>
              </a:ext>
            </a:extLst>
          </p:cNvPr>
          <p:cNvSpPr>
            <a:spLocks noGrp="1"/>
          </p:cNvSpPr>
          <p:nvPr>
            <p:ph idx="1"/>
          </p:nvPr>
        </p:nvSpPr>
        <p:spPr>
          <a:xfrm>
            <a:off x="1103312" y="1431236"/>
            <a:ext cx="8946541" cy="4817164"/>
          </a:xfrm>
        </p:spPr>
        <p:txBody>
          <a:bodyPr>
            <a:normAutofit/>
          </a:bodyPr>
          <a:lstStyle/>
          <a:p>
            <a:pPr marL="0" indent="0">
              <a:buNone/>
            </a:pPr>
            <a:r>
              <a:rPr lang="nl-NL" sz="2400" dirty="0">
                <a:effectLst/>
                <a:latin typeface="Verdana" panose="020B0604030504040204" pitchFamily="34" charset="0"/>
                <a:ea typeface="Calibri" panose="020F0502020204030204" pitchFamily="34" charset="0"/>
              </a:rPr>
              <a:t>Wij nemen de volgende condities mee in een offerte aanvraag:</a:t>
            </a:r>
          </a:p>
          <a:p>
            <a:pPr marL="0" indent="0">
              <a:buNone/>
            </a:pPr>
            <a:endParaRPr lang="nl-NL" sz="2400" dirty="0">
              <a:effectLst/>
              <a:latin typeface="Verdana" panose="020B0604030504040204" pitchFamily="34" charset="0"/>
              <a:ea typeface="Calibri" panose="020F0502020204030204" pitchFamily="34" charset="0"/>
            </a:endParaRPr>
          </a:p>
          <a:p>
            <a:pPr>
              <a:buFont typeface="Verdana" panose="020B0604030504040204" pitchFamily="34" charset="0"/>
              <a:buChar char="-"/>
            </a:pPr>
            <a:r>
              <a:rPr lang="nl-NL" dirty="0">
                <a:latin typeface="Verdana" panose="020B0604030504040204" pitchFamily="34" charset="0"/>
                <a:ea typeface="Calibri" panose="020F0502020204030204" pitchFamily="34" charset="0"/>
                <a:cs typeface="Calibri" panose="020F0502020204030204" pitchFamily="34" charset="0"/>
              </a:rPr>
              <a:t>Wij betalen achteraf.</a:t>
            </a:r>
          </a:p>
          <a:p>
            <a:pPr>
              <a:buFont typeface="Verdana" panose="020B0604030504040204" pitchFamily="34" charset="0"/>
              <a:buChar char="-"/>
            </a:pPr>
            <a:r>
              <a:rPr lang="nl-NL" dirty="0">
                <a:latin typeface="Verdana" panose="020B0604030504040204" pitchFamily="34" charset="0"/>
                <a:ea typeface="Calibri" panose="020F0502020204030204" pitchFamily="34" charset="0"/>
                <a:cs typeface="Calibri" panose="020F0502020204030204" pitchFamily="34" charset="0"/>
              </a:rPr>
              <a:t>U heeft geen recht op vergoeding van kosten gemaakt in het kader van dit offertetraject.</a:t>
            </a:r>
          </a:p>
          <a:p>
            <a:pPr>
              <a:buFont typeface="Verdana" panose="020B0604030504040204" pitchFamily="34" charset="0"/>
              <a:buChar char="-"/>
            </a:pPr>
            <a:r>
              <a:rPr lang="nl-NL" dirty="0">
                <a:latin typeface="Verdana" panose="020B0604030504040204" pitchFamily="34" charset="0"/>
                <a:ea typeface="Calibri" panose="020F0502020204030204" pitchFamily="34" charset="0"/>
                <a:cs typeface="Calibri" panose="020F0502020204030204" pitchFamily="34" charset="0"/>
              </a:rPr>
              <a:t>De algemene inkoopvoorwaarden leveringen en diensten gemeente Twenterand zijn van toepassing op deze opdracht. Uw voorwaarden worden nadrukkelijk van de hand gewezen.</a:t>
            </a:r>
          </a:p>
          <a:p>
            <a:endParaRPr lang="nl-NL" dirty="0"/>
          </a:p>
        </p:txBody>
      </p:sp>
    </p:spTree>
    <p:extLst>
      <p:ext uri="{BB962C8B-B14F-4D97-AF65-F5344CB8AC3E}">
        <p14:creationId xmlns:p14="http://schemas.microsoft.com/office/powerpoint/2010/main" val="3469002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04A3D9-40DB-6ECE-D159-8927921D1B3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nl-NL"/>
          </a:p>
        </p:txBody>
      </p:sp>
      <p:sp>
        <p:nvSpPr>
          <p:cNvPr id="2" name="Titel 1">
            <a:extLst>
              <a:ext uri="{FF2B5EF4-FFF2-40B4-BE49-F238E27FC236}">
                <a16:creationId xmlns:a16="http://schemas.microsoft.com/office/drawing/2014/main" id="{5A8FBC60-3DA6-959A-2C3E-F9067FC5446B}"/>
              </a:ext>
            </a:extLst>
          </p:cNvPr>
          <p:cNvSpPr>
            <a:spLocks noGrp="1"/>
          </p:cNvSpPr>
          <p:nvPr>
            <p:ph type="title"/>
          </p:nvPr>
        </p:nvSpPr>
        <p:spPr>
          <a:xfrm>
            <a:off x="1103312" y="452718"/>
            <a:ext cx="8947522" cy="1400530"/>
          </a:xfrm>
        </p:spPr>
        <p:txBody>
          <a:bodyPr anchor="ctr">
            <a:normAutofit/>
          </a:bodyPr>
          <a:lstStyle/>
          <a:p>
            <a:pPr algn="ctr"/>
            <a:r>
              <a:rPr lang="nl-NL" sz="3200" b="1" dirty="0">
                <a:solidFill>
                  <a:srgbClr val="FFFFFF"/>
                </a:solidFill>
              </a:rPr>
              <a:t>Enkelvoudig Onderhands Aanbesteden</a:t>
            </a:r>
            <a:br>
              <a:rPr lang="nl-NL" sz="3200" b="1" dirty="0">
                <a:solidFill>
                  <a:srgbClr val="FFFFFF"/>
                </a:solidFill>
              </a:rPr>
            </a:br>
            <a:r>
              <a:rPr lang="nl-NL" sz="3200" b="1" dirty="0">
                <a:solidFill>
                  <a:srgbClr val="FFFFFF"/>
                </a:solidFill>
              </a:rPr>
              <a:t>Tips</a:t>
            </a:r>
          </a:p>
        </p:txBody>
      </p:sp>
      <p:sp>
        <p:nvSpPr>
          <p:cNvPr id="3" name="Tijdelijke aanduiding voor inhoud 2">
            <a:extLst>
              <a:ext uri="{FF2B5EF4-FFF2-40B4-BE49-F238E27FC236}">
                <a16:creationId xmlns:a16="http://schemas.microsoft.com/office/drawing/2014/main" id="{B7E0E196-9B0D-6F0E-5A14-5C21D7278385}"/>
              </a:ext>
            </a:extLst>
          </p:cNvPr>
          <p:cNvSpPr>
            <a:spLocks noGrp="1"/>
          </p:cNvSpPr>
          <p:nvPr>
            <p:ph idx="1"/>
          </p:nvPr>
        </p:nvSpPr>
        <p:spPr>
          <a:xfrm>
            <a:off x="1103312" y="2763520"/>
            <a:ext cx="8946541" cy="3484879"/>
          </a:xfrm>
        </p:spPr>
        <p:txBody>
          <a:bodyPr>
            <a:normAutofit/>
          </a:bodyPr>
          <a:lstStyle/>
          <a:p>
            <a:r>
              <a:rPr lang="nl-NL" dirty="0"/>
              <a:t>Tijdens deze procedure zijn er geen wettelijke beperkingen m.b.t. het hebben van contact. Maak hier gebruik van:</a:t>
            </a:r>
          </a:p>
          <a:p>
            <a:pPr lvl="2">
              <a:buFont typeface="Wingdings" panose="05000000000000000000" pitchFamily="2" charset="2"/>
              <a:buChar char="Ø"/>
            </a:pPr>
            <a:r>
              <a:rPr lang="nl-NL" dirty="0"/>
              <a:t>Neem contact op en stel vragen ter verduidelijking</a:t>
            </a:r>
          </a:p>
          <a:p>
            <a:pPr marL="342900" lvl="1" indent="-342900"/>
            <a:r>
              <a:rPr lang="nl-NL" dirty="0"/>
              <a:t>Lees de inkoopvoorwaarden:</a:t>
            </a:r>
          </a:p>
          <a:p>
            <a:pPr lvl="2">
              <a:buFont typeface="Wingdings" panose="05000000000000000000" pitchFamily="2" charset="2"/>
              <a:buChar char="Ø"/>
            </a:pPr>
            <a:r>
              <a:rPr lang="nl-NL" dirty="0"/>
              <a:t>Dit kunt u ook doen los van een aanbesteding, dat bespaart tijd tijdens een lopende aanbesteding</a:t>
            </a:r>
          </a:p>
          <a:p>
            <a:pPr marL="342900" lvl="1" indent="-342900"/>
            <a:r>
              <a:rPr lang="nl-NL" dirty="0"/>
              <a:t>Zorg dat uw offerte afgestemd is op de aanvraag en duidelijk en transparant is en onze condities erin verwerkt worden.</a:t>
            </a:r>
          </a:p>
          <a:p>
            <a:pPr marL="342900" lvl="1" indent="-342900"/>
            <a:r>
              <a:rPr lang="nl-NL" dirty="0"/>
              <a:t>Laat overbodige informatie achterwege.</a:t>
            </a:r>
          </a:p>
          <a:p>
            <a:pPr lvl="2">
              <a:buFont typeface="Wingdings" panose="05000000000000000000" pitchFamily="2" charset="2"/>
              <a:buChar char="Ø"/>
            </a:pPr>
            <a:endParaRPr lang="nl-NL" dirty="0"/>
          </a:p>
          <a:p>
            <a:pPr lvl="2">
              <a:buFont typeface="Wingdings" panose="05000000000000000000" pitchFamily="2" charset="2"/>
              <a:buChar char="Ø"/>
            </a:pPr>
            <a:endParaRPr lang="nl-NL" dirty="0"/>
          </a:p>
          <a:p>
            <a:pPr lvl="2">
              <a:buFont typeface="Wingdings" panose="05000000000000000000" pitchFamily="2" charset="2"/>
              <a:buChar char="Ø"/>
            </a:pPr>
            <a:endParaRPr lang="nl-NL" dirty="0"/>
          </a:p>
        </p:txBody>
      </p:sp>
    </p:spTree>
    <p:extLst>
      <p:ext uri="{BB962C8B-B14F-4D97-AF65-F5344CB8AC3E}">
        <p14:creationId xmlns:p14="http://schemas.microsoft.com/office/powerpoint/2010/main" val="228229751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0E065-7630-C0C1-F660-5188FD1E6BA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11256C3-23A8-D04F-C7C7-8A15151D5FC9}"/>
              </a:ext>
            </a:extLst>
          </p:cNvPr>
          <p:cNvSpPr>
            <a:spLocks noGrp="1"/>
          </p:cNvSpPr>
          <p:nvPr>
            <p:ph type="title"/>
          </p:nvPr>
        </p:nvSpPr>
        <p:spPr/>
        <p:txBody>
          <a:bodyPr/>
          <a:lstStyle/>
          <a:p>
            <a:pPr algn="ctr"/>
            <a:r>
              <a:rPr lang="nl-NL" sz="3200" b="1" dirty="0"/>
              <a:t>Meervoudig Onderhands Aanbesteden</a:t>
            </a:r>
          </a:p>
        </p:txBody>
      </p:sp>
      <p:sp>
        <p:nvSpPr>
          <p:cNvPr id="3" name="Tijdelijke aanduiding voor inhoud 2">
            <a:extLst>
              <a:ext uri="{FF2B5EF4-FFF2-40B4-BE49-F238E27FC236}">
                <a16:creationId xmlns:a16="http://schemas.microsoft.com/office/drawing/2014/main" id="{C78974CC-FB9B-F7F5-903D-A6392C5CCDF7}"/>
              </a:ext>
            </a:extLst>
          </p:cNvPr>
          <p:cNvSpPr>
            <a:spLocks noGrp="1"/>
          </p:cNvSpPr>
          <p:nvPr>
            <p:ph idx="1"/>
          </p:nvPr>
        </p:nvSpPr>
        <p:spPr>
          <a:xfrm>
            <a:off x="1103312" y="1404730"/>
            <a:ext cx="8946541" cy="4843669"/>
          </a:xfrm>
        </p:spPr>
        <p:txBody>
          <a:bodyPr>
            <a:normAutofit/>
          </a:bodyPr>
          <a:lstStyle/>
          <a:p>
            <a:pPr marL="0" indent="0">
              <a:buNone/>
            </a:pPr>
            <a:r>
              <a:rPr lang="nl-NL" b="1" dirty="0"/>
              <a:t>Kenmerken:</a:t>
            </a:r>
          </a:p>
          <a:p>
            <a:r>
              <a:rPr lang="nl-NL" dirty="0"/>
              <a:t>Deze opdrachten lopen via het digitale aanbestedingssysteem Mercell.</a:t>
            </a:r>
          </a:p>
          <a:p>
            <a:pPr marL="342900" marR="0" lvl="0" indent="-342900" algn="just"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r>
              <a:rPr kumimoji="0" lang="nl-NL" sz="1800" b="0" i="0" u="none" strike="noStrike" kern="1200" cap="none" spc="0" normalizeH="0" baseline="0" noProof="0" dirty="0">
                <a:ln>
                  <a:noFill/>
                </a:ln>
                <a:solidFill>
                  <a:prstClr val="white"/>
                </a:solidFill>
                <a:effectLst/>
                <a:uLnTx/>
                <a:uFillTx/>
                <a:latin typeface="Verdana" panose="020B0604030504040204" pitchFamily="34" charset="0"/>
                <a:ea typeface="Calibri" panose="020F0502020204030204" pitchFamily="34" charset="0"/>
                <a:cs typeface="+mj-cs"/>
              </a:rPr>
              <a:t>Wij selecteren zelf 3 – 5 ondernemers om mee te doen aan deze procedure.</a:t>
            </a:r>
          </a:p>
          <a:p>
            <a:pPr marL="342900" lvl="1" indent="-342900" algn="just">
              <a:buClr>
                <a:srgbClr val="ACD433"/>
              </a:buClr>
              <a:defRPr/>
            </a:pPr>
            <a:r>
              <a:rPr lang="nl-NL" sz="2000" dirty="0"/>
              <a:t>Beste prijs-kwaliteitverhouding op basis van vooraf opgestelde gunningscriteria</a:t>
            </a:r>
          </a:p>
          <a:p>
            <a:pPr marL="342900" lvl="1" indent="-342900" algn="just">
              <a:buClr>
                <a:srgbClr val="ACD433"/>
              </a:buClr>
              <a:defRPr/>
            </a:pPr>
            <a:r>
              <a:rPr lang="nl-NL" sz="2000" dirty="0"/>
              <a:t>Eén vragenronde</a:t>
            </a:r>
          </a:p>
          <a:p>
            <a:pPr lvl="1" indent="-342900" algn="just">
              <a:buClr>
                <a:srgbClr val="ACD433"/>
              </a:buClr>
              <a:defRPr/>
            </a:pPr>
            <a:endParaRPr kumimoji="0" lang="nl-NL" sz="1600" b="0" i="0" u="none" strike="noStrike" kern="1200" cap="none" spc="0" normalizeH="0" baseline="0" noProof="0" dirty="0">
              <a:ln>
                <a:noFill/>
              </a:ln>
              <a:solidFill>
                <a:prstClr val="white"/>
              </a:solidFill>
              <a:effectLst/>
              <a:uLnTx/>
              <a:uFillTx/>
              <a:latin typeface="Verdana" panose="020B0604030504040204" pitchFamily="34" charset="0"/>
              <a:ea typeface="Calibri" panose="020F0502020204030204" pitchFamily="34" charset="0"/>
              <a:cs typeface="+mj-cs"/>
            </a:endParaRPr>
          </a:p>
          <a:p>
            <a:pPr marL="400050" lvl="1" indent="0" algn="just">
              <a:buClr>
                <a:srgbClr val="ACD433"/>
              </a:buClr>
              <a:buNone/>
              <a:defRPr/>
            </a:pPr>
            <a:endParaRPr lang="nl-NL" sz="1600" noProof="0" dirty="0">
              <a:solidFill>
                <a:prstClr val="white"/>
              </a:solidFill>
              <a:latin typeface="Verdana" panose="020B0604030504040204" pitchFamily="34" charset="0"/>
              <a:ea typeface="Calibri" panose="020F0502020204030204" pitchFamily="34" charset="0"/>
            </a:endParaRPr>
          </a:p>
          <a:p>
            <a:pPr algn="just">
              <a:buClr>
                <a:srgbClr val="ACD433"/>
              </a:buClr>
              <a:defRPr/>
            </a:pPr>
            <a:endParaRPr kumimoji="0" lang="nl-NL" sz="1800" b="0" i="0" u="none" strike="noStrike" kern="1200" cap="none" spc="0" normalizeH="0" baseline="0" noProof="0" dirty="0">
              <a:ln>
                <a:noFill/>
              </a:ln>
              <a:solidFill>
                <a:prstClr val="white"/>
              </a:solidFill>
              <a:effectLst/>
              <a:uLnTx/>
              <a:uFillTx/>
              <a:latin typeface="Verdana" panose="020B0604030504040204" pitchFamily="34" charset="0"/>
              <a:ea typeface="Calibri" panose="020F0502020204030204" pitchFamily="34" charset="0"/>
              <a:cs typeface="+mj-cs"/>
            </a:endParaRPr>
          </a:p>
          <a:p>
            <a:pPr marL="342900" marR="0" lvl="0" indent="-342900" algn="just"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endParaRPr kumimoji="0" lang="nl-NL" sz="1800" b="0" i="0" u="none" strike="noStrike" kern="1200" cap="none" spc="0" normalizeH="0" baseline="0" noProof="0" dirty="0">
              <a:ln>
                <a:noFill/>
              </a:ln>
              <a:solidFill>
                <a:prstClr val="white"/>
              </a:solidFill>
              <a:effectLst/>
              <a:uLnTx/>
              <a:uFillTx/>
              <a:latin typeface="Verdana" panose="020B0604030504040204" pitchFamily="34" charset="0"/>
              <a:ea typeface="Calibri" panose="020F0502020204030204" pitchFamily="34" charset="0"/>
              <a:cs typeface="+mj-cs"/>
            </a:endParaRPr>
          </a:p>
          <a:p>
            <a:pPr marL="342900" marR="0" lvl="0" indent="-342900" algn="just"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endParaRPr lang="nl-NL" sz="1800" dirty="0">
              <a:solidFill>
                <a:prstClr val="white"/>
              </a:solidFill>
              <a:latin typeface="Verdana" panose="020B0604030504040204" pitchFamily="34" charset="0"/>
              <a:ea typeface="Calibri" panose="020F0502020204030204" pitchFamily="34" charset="0"/>
            </a:endParaRPr>
          </a:p>
          <a:p>
            <a:pPr marL="342900" marR="0" lvl="0" indent="-342900" algn="just"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endParaRPr kumimoji="0" lang="nl-NL" sz="1800" b="0" i="0" u="none" strike="noStrike" kern="1200" cap="none" spc="0" normalizeH="0" baseline="0" noProof="0" dirty="0">
              <a:ln>
                <a:noFill/>
              </a:ln>
              <a:solidFill>
                <a:prstClr val="white"/>
              </a:solidFill>
              <a:effectLst/>
              <a:uLnTx/>
              <a:uFillTx/>
              <a:latin typeface="Verdana" panose="020B0604030504040204" pitchFamily="34" charset="0"/>
              <a:ea typeface="Calibri" panose="020F0502020204030204" pitchFamily="34" charset="0"/>
              <a:cs typeface="+mj-cs"/>
            </a:endParaRPr>
          </a:p>
          <a:p>
            <a:pPr marL="342900" marR="0" lvl="0" indent="-342900" algn="just"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endParaRPr lang="nl-NL" sz="1800" dirty="0">
              <a:solidFill>
                <a:prstClr val="white"/>
              </a:solidFill>
              <a:latin typeface="Verdana" panose="020B0604030504040204" pitchFamily="34" charset="0"/>
              <a:ea typeface="Calibri" panose="020F0502020204030204" pitchFamily="34" charset="0"/>
            </a:endParaRPr>
          </a:p>
          <a:p>
            <a:pPr marL="342900" marR="0" lvl="0" indent="-342900" algn="just"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j-cs"/>
            </a:endParaRPr>
          </a:p>
          <a:p>
            <a:endParaRPr lang="nl-NL" dirty="0"/>
          </a:p>
        </p:txBody>
      </p:sp>
    </p:spTree>
    <p:extLst>
      <p:ext uri="{BB962C8B-B14F-4D97-AF65-F5344CB8AC3E}">
        <p14:creationId xmlns:p14="http://schemas.microsoft.com/office/powerpoint/2010/main" val="880088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24DCB-B2A7-261D-7C8B-6991F77309D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4791F39-6F56-495B-3275-655F594ABB67}"/>
              </a:ext>
            </a:extLst>
          </p:cNvPr>
          <p:cNvSpPr>
            <a:spLocks noGrp="1"/>
          </p:cNvSpPr>
          <p:nvPr>
            <p:ph type="title"/>
          </p:nvPr>
        </p:nvSpPr>
        <p:spPr/>
        <p:txBody>
          <a:bodyPr/>
          <a:lstStyle/>
          <a:p>
            <a:pPr algn="ctr"/>
            <a:r>
              <a:rPr lang="nl-NL" sz="3200" b="1" dirty="0"/>
              <a:t>Meervoudig Onderhands Aanbesteden</a:t>
            </a:r>
          </a:p>
        </p:txBody>
      </p:sp>
      <p:sp>
        <p:nvSpPr>
          <p:cNvPr id="3" name="Tijdelijke aanduiding voor inhoud 2">
            <a:extLst>
              <a:ext uri="{FF2B5EF4-FFF2-40B4-BE49-F238E27FC236}">
                <a16:creationId xmlns:a16="http://schemas.microsoft.com/office/drawing/2014/main" id="{108E9ED9-A779-02A8-0154-84AA5A5AEF32}"/>
              </a:ext>
            </a:extLst>
          </p:cNvPr>
          <p:cNvSpPr>
            <a:spLocks noGrp="1"/>
          </p:cNvSpPr>
          <p:nvPr>
            <p:ph idx="1"/>
          </p:nvPr>
        </p:nvSpPr>
        <p:spPr>
          <a:xfrm>
            <a:off x="1103312" y="1113182"/>
            <a:ext cx="8946541" cy="5135217"/>
          </a:xfrm>
        </p:spPr>
        <p:txBody>
          <a:bodyPr>
            <a:normAutofit/>
          </a:bodyPr>
          <a:lstStyle/>
          <a:p>
            <a:pPr marL="400050" lvl="1" indent="0" algn="just">
              <a:buClr>
                <a:srgbClr val="ACD433"/>
              </a:buClr>
              <a:buNone/>
              <a:defRPr/>
            </a:pPr>
            <a:r>
              <a:rPr kumimoji="0" lang="nl-NL" sz="1600" b="0" i="0" u="none" strike="noStrike" kern="1200" cap="none" spc="0" normalizeH="0" baseline="0" dirty="0">
                <a:ln>
                  <a:noFill/>
                </a:ln>
                <a:solidFill>
                  <a:prstClr val="white"/>
                </a:solidFill>
                <a:effectLst/>
                <a:uLnTx/>
                <a:uFillTx/>
                <a:latin typeface="Verdana" panose="020B0604030504040204" pitchFamily="34" charset="0"/>
                <a:ea typeface="Calibri" panose="020F0502020204030204" pitchFamily="34" charset="0"/>
                <a:cs typeface="+mj-cs"/>
              </a:rPr>
              <a:t>Verschil met een Europese Aanbesteding:</a:t>
            </a:r>
          </a:p>
          <a:p>
            <a:pPr marL="400050" lvl="1" indent="0" algn="just">
              <a:buClr>
                <a:srgbClr val="ACD433"/>
              </a:buClr>
              <a:buNone/>
              <a:defRPr/>
            </a:pPr>
            <a:endParaRPr kumimoji="0" lang="nl-NL" sz="1600" b="0" i="0" u="none" strike="noStrike" kern="1200" cap="none" spc="0" normalizeH="0" baseline="0" noProof="0" dirty="0">
              <a:ln>
                <a:noFill/>
              </a:ln>
              <a:solidFill>
                <a:prstClr val="white"/>
              </a:solidFill>
              <a:effectLst/>
              <a:uLnTx/>
              <a:uFillTx/>
              <a:latin typeface="Verdana" panose="020B0604030504040204" pitchFamily="34" charset="0"/>
              <a:ea typeface="Calibri" panose="020F0502020204030204" pitchFamily="34" charset="0"/>
              <a:cs typeface="+mj-cs"/>
            </a:endParaRPr>
          </a:p>
          <a:p>
            <a:pPr algn="just">
              <a:buClr>
                <a:srgbClr val="ACD433"/>
              </a:buClr>
              <a:defRPr/>
            </a:pPr>
            <a:r>
              <a:rPr lang="nl-NL" sz="1800" b="1" dirty="0">
                <a:solidFill>
                  <a:prstClr val="white"/>
                </a:solidFill>
                <a:latin typeface="Verdana" panose="020B0604030504040204" pitchFamily="34" charset="0"/>
                <a:ea typeface="Calibri" panose="020F0502020204030204" pitchFamily="34" charset="0"/>
              </a:rPr>
              <a:t>Doorlooptijd:</a:t>
            </a:r>
          </a:p>
          <a:p>
            <a:pPr lvl="1" algn="just">
              <a:buClr>
                <a:srgbClr val="ACD433"/>
              </a:buClr>
              <a:defRPr/>
            </a:pPr>
            <a:r>
              <a:rPr lang="nl-NL" sz="1600" dirty="0">
                <a:solidFill>
                  <a:prstClr val="white"/>
                </a:solidFill>
                <a:latin typeface="Verdana" panose="020B0604030504040204" pitchFamily="34" charset="0"/>
                <a:ea typeface="Calibri" panose="020F0502020204030204" pitchFamily="34" charset="0"/>
              </a:rPr>
              <a:t>Meervoudig Onderhands = 7 weken</a:t>
            </a:r>
          </a:p>
          <a:p>
            <a:pPr lvl="1" algn="just">
              <a:buClr>
                <a:srgbClr val="ACD433"/>
              </a:buClr>
              <a:defRPr/>
            </a:pPr>
            <a:r>
              <a:rPr lang="nl-NL" sz="1600" dirty="0">
                <a:solidFill>
                  <a:prstClr val="white"/>
                </a:solidFill>
                <a:latin typeface="Verdana" panose="020B0604030504040204" pitchFamily="34" charset="0"/>
                <a:ea typeface="Calibri" panose="020F0502020204030204" pitchFamily="34" charset="0"/>
              </a:rPr>
              <a:t>Europees = 12 weken</a:t>
            </a:r>
          </a:p>
          <a:p>
            <a:pPr marL="457200" lvl="1" indent="0" algn="just">
              <a:buClr>
                <a:srgbClr val="ACD433"/>
              </a:buClr>
              <a:buNone/>
              <a:defRPr/>
            </a:pPr>
            <a:endParaRPr lang="nl-NL" sz="1600" dirty="0">
              <a:solidFill>
                <a:prstClr val="white"/>
              </a:solidFill>
              <a:latin typeface="Verdana" panose="020B0604030504040204" pitchFamily="34" charset="0"/>
              <a:ea typeface="Calibri" panose="020F0502020204030204" pitchFamily="34" charset="0"/>
            </a:endParaRPr>
          </a:p>
          <a:p>
            <a:pPr algn="just">
              <a:buClr>
                <a:srgbClr val="ACD433"/>
              </a:buClr>
              <a:defRPr/>
            </a:pPr>
            <a:r>
              <a:rPr lang="nl-NL" sz="1800" b="1" dirty="0">
                <a:solidFill>
                  <a:prstClr val="white"/>
                </a:solidFill>
                <a:latin typeface="Verdana" panose="020B0604030504040204" pitchFamily="34" charset="0"/>
                <a:ea typeface="Calibri" panose="020F0502020204030204" pitchFamily="34" charset="0"/>
              </a:rPr>
              <a:t>Selecteren ondernemers </a:t>
            </a:r>
          </a:p>
          <a:p>
            <a:pPr lvl="1" algn="just">
              <a:buClr>
                <a:srgbClr val="ACD433"/>
              </a:buClr>
              <a:defRPr/>
            </a:pPr>
            <a:r>
              <a:rPr lang="nl-NL" sz="1600" dirty="0">
                <a:solidFill>
                  <a:prstClr val="white"/>
                </a:solidFill>
                <a:latin typeface="Verdana" panose="020B0604030504040204" pitchFamily="34" charset="0"/>
                <a:ea typeface="Calibri" panose="020F0502020204030204" pitchFamily="34" charset="0"/>
              </a:rPr>
              <a:t>Meervoudig Onderhands = zelf selecteren </a:t>
            </a:r>
          </a:p>
          <a:p>
            <a:pPr lvl="1" algn="just">
              <a:buClr>
                <a:srgbClr val="ACD433"/>
              </a:buClr>
              <a:defRPr/>
            </a:pPr>
            <a:r>
              <a:rPr lang="nl-NL" sz="1600" dirty="0">
                <a:solidFill>
                  <a:prstClr val="white"/>
                </a:solidFill>
                <a:latin typeface="Verdana" panose="020B0604030504040204" pitchFamily="34" charset="0"/>
                <a:ea typeface="Calibri" panose="020F0502020204030204" pitchFamily="34" charset="0"/>
              </a:rPr>
              <a:t>Europees = Iedereen die belangstelling heeft en voldoet aan de eisen kan een inschrijving doen</a:t>
            </a:r>
          </a:p>
          <a:p>
            <a:pPr lvl="1" algn="just">
              <a:buClr>
                <a:srgbClr val="ACD433"/>
              </a:buClr>
              <a:defRPr/>
            </a:pPr>
            <a:endParaRPr lang="nl-NL" sz="1600" dirty="0">
              <a:solidFill>
                <a:prstClr val="white"/>
              </a:solidFill>
              <a:latin typeface="Verdana" panose="020B0604030504040204" pitchFamily="34" charset="0"/>
              <a:ea typeface="Calibri" panose="020F0502020204030204" pitchFamily="34" charset="0"/>
            </a:endParaRPr>
          </a:p>
          <a:p>
            <a:r>
              <a:rPr lang="nl-NL" dirty="0"/>
              <a:t>Omdat de procedures verder nagenoeg gelijk zijn gaan we verder met de Europese aanbestedingen.</a:t>
            </a:r>
          </a:p>
        </p:txBody>
      </p:sp>
    </p:spTree>
    <p:extLst>
      <p:ext uri="{BB962C8B-B14F-4D97-AF65-F5344CB8AC3E}">
        <p14:creationId xmlns:p14="http://schemas.microsoft.com/office/powerpoint/2010/main" val="1989987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F143E-3A4A-7CD0-5775-7050BEF9FF1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77F00EA-C882-1014-9E86-24E1220173D1}"/>
              </a:ext>
            </a:extLst>
          </p:cNvPr>
          <p:cNvSpPr>
            <a:spLocks noGrp="1"/>
          </p:cNvSpPr>
          <p:nvPr>
            <p:ph type="title"/>
          </p:nvPr>
        </p:nvSpPr>
        <p:spPr>
          <a:xfrm>
            <a:off x="646111" y="452718"/>
            <a:ext cx="9404723" cy="859247"/>
          </a:xfrm>
        </p:spPr>
        <p:txBody>
          <a:bodyPr/>
          <a:lstStyle/>
          <a:p>
            <a:pPr algn="ctr"/>
            <a:r>
              <a:rPr lang="nl-NL" sz="3200" b="1" dirty="0"/>
              <a:t>Europees Aanbesteden: Aanbestedingsteam</a:t>
            </a:r>
          </a:p>
        </p:txBody>
      </p:sp>
      <p:sp>
        <p:nvSpPr>
          <p:cNvPr id="3" name="Tijdelijke aanduiding voor inhoud 2">
            <a:extLst>
              <a:ext uri="{FF2B5EF4-FFF2-40B4-BE49-F238E27FC236}">
                <a16:creationId xmlns:a16="http://schemas.microsoft.com/office/drawing/2014/main" id="{9003BA3F-E23C-14F6-B610-3E510F1076E8}"/>
              </a:ext>
            </a:extLst>
          </p:cNvPr>
          <p:cNvSpPr>
            <a:spLocks noGrp="1"/>
          </p:cNvSpPr>
          <p:nvPr>
            <p:ph idx="1"/>
          </p:nvPr>
        </p:nvSpPr>
        <p:spPr>
          <a:xfrm>
            <a:off x="1103312" y="1311966"/>
            <a:ext cx="8946541" cy="4936434"/>
          </a:xfrm>
        </p:spPr>
        <p:txBody>
          <a:bodyPr>
            <a:normAutofit lnSpcReduction="10000"/>
          </a:bodyPr>
          <a:lstStyle/>
          <a:p>
            <a:r>
              <a:rPr lang="nl-NL" dirty="0"/>
              <a:t>Iedere opdracht is uniek en iedere aanbesteding is maatwerk.</a:t>
            </a:r>
          </a:p>
          <a:p>
            <a:r>
              <a:rPr lang="nl-NL" dirty="0"/>
              <a:t>Voor iedere aanbesteding wordt een aanbestedingsteam samengesteld.</a:t>
            </a:r>
          </a:p>
          <a:p>
            <a:r>
              <a:rPr lang="nl-NL" dirty="0"/>
              <a:t>Dit team is verantwoordelijk voor het gehele proces voor de voorbereiding van de aanbesteding t/m uitvoering van de opdracht.</a:t>
            </a:r>
          </a:p>
          <a:p>
            <a:pPr>
              <a:lnSpc>
                <a:spcPct val="90000"/>
              </a:lnSpc>
              <a:buFont typeface="Wingdings" panose="05000000000000000000" pitchFamily="2" charset="2"/>
              <a:buChar char="Ø"/>
            </a:pPr>
            <a:r>
              <a:rPr lang="nl-NL" dirty="0"/>
              <a:t>Deelnemers aan dit team:</a:t>
            </a:r>
          </a:p>
          <a:p>
            <a:pPr lvl="1">
              <a:lnSpc>
                <a:spcPct val="90000"/>
              </a:lnSpc>
              <a:buFont typeface="Arial" panose="020B0604020202020204" pitchFamily="34" charset="0"/>
              <a:buChar char="•"/>
            </a:pPr>
            <a:r>
              <a:rPr lang="nl-NL" dirty="0"/>
              <a:t>Inkoper</a:t>
            </a:r>
          </a:p>
          <a:p>
            <a:pPr lvl="1">
              <a:lnSpc>
                <a:spcPct val="90000"/>
              </a:lnSpc>
              <a:buFont typeface="Arial" panose="020B0604020202020204" pitchFamily="34" charset="0"/>
              <a:buChar char="•"/>
            </a:pPr>
            <a:r>
              <a:rPr lang="nl-NL" dirty="0"/>
              <a:t>Inhoudsdeskundige</a:t>
            </a:r>
          </a:p>
          <a:p>
            <a:pPr lvl="1">
              <a:lnSpc>
                <a:spcPct val="90000"/>
              </a:lnSpc>
              <a:buFont typeface="Arial" panose="020B0604020202020204" pitchFamily="34" charset="0"/>
              <a:buChar char="•"/>
            </a:pPr>
            <a:r>
              <a:rPr lang="nl-NL" dirty="0"/>
              <a:t>Beoordelaars</a:t>
            </a:r>
          </a:p>
          <a:p>
            <a:pPr lvl="1">
              <a:lnSpc>
                <a:spcPct val="90000"/>
              </a:lnSpc>
              <a:buFont typeface="Arial" panose="020B0604020202020204" pitchFamily="34" charset="0"/>
              <a:buChar char="•"/>
            </a:pPr>
            <a:r>
              <a:rPr lang="nl-NL" dirty="0"/>
              <a:t>Contractmanager</a:t>
            </a:r>
          </a:p>
          <a:p>
            <a:pPr lvl="1">
              <a:lnSpc>
                <a:spcPct val="90000"/>
              </a:lnSpc>
              <a:buFont typeface="Arial" panose="020B0604020202020204" pitchFamily="34" charset="0"/>
              <a:buChar char="•"/>
            </a:pPr>
            <a:r>
              <a:rPr lang="nl-NL" dirty="0"/>
              <a:t>Optioneel: Overige inhoudsdeskundigen</a:t>
            </a:r>
          </a:p>
          <a:p>
            <a:r>
              <a:rPr lang="nl-NL" dirty="0"/>
              <a:t>Onze tijdsinvestering is gemiddeld 400 uur per aanbesteding (Meervoudig is 280 uur).</a:t>
            </a:r>
          </a:p>
          <a:p>
            <a:r>
              <a:rPr lang="nl-NL" dirty="0"/>
              <a:t>Het kost u ook veel tijd om mee te doen aan een aanbesteding.</a:t>
            </a:r>
          </a:p>
          <a:p>
            <a:pPr>
              <a:lnSpc>
                <a:spcPct val="90000"/>
              </a:lnSpc>
              <a:buFont typeface="Wingdings" panose="05000000000000000000" pitchFamily="2" charset="2"/>
              <a:buChar char="Ø"/>
            </a:pPr>
            <a:endParaRPr lang="nl-NL" dirty="0"/>
          </a:p>
          <a:p>
            <a:pPr>
              <a:lnSpc>
                <a:spcPct val="90000"/>
              </a:lnSpc>
              <a:buFont typeface="Wingdings" panose="05000000000000000000" pitchFamily="2" charset="2"/>
              <a:buChar char="Ø"/>
            </a:pPr>
            <a:endParaRPr lang="nl-NL" dirty="0"/>
          </a:p>
          <a:p>
            <a:endParaRPr lang="nl-NL" dirty="0"/>
          </a:p>
          <a:p>
            <a:endParaRPr lang="nl-NL" dirty="0"/>
          </a:p>
        </p:txBody>
      </p:sp>
    </p:spTree>
    <p:extLst>
      <p:ext uri="{BB962C8B-B14F-4D97-AF65-F5344CB8AC3E}">
        <p14:creationId xmlns:p14="http://schemas.microsoft.com/office/powerpoint/2010/main" val="1403974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5" name="Rectangle 44">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51"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nl-NL"/>
          </a:p>
        </p:txBody>
      </p:sp>
      <p:sp>
        <p:nvSpPr>
          <p:cNvPr id="2" name="Titel 1">
            <a:extLst>
              <a:ext uri="{FF2B5EF4-FFF2-40B4-BE49-F238E27FC236}">
                <a16:creationId xmlns:a16="http://schemas.microsoft.com/office/drawing/2014/main" id="{ADAFE4CD-DEF0-47E8-9426-112D882B2286}"/>
              </a:ext>
            </a:extLst>
          </p:cNvPr>
          <p:cNvSpPr>
            <a:spLocks noGrp="1"/>
          </p:cNvSpPr>
          <p:nvPr>
            <p:ph type="title"/>
          </p:nvPr>
        </p:nvSpPr>
        <p:spPr>
          <a:xfrm>
            <a:off x="806195" y="804672"/>
            <a:ext cx="3521359" cy="5248656"/>
          </a:xfrm>
        </p:spPr>
        <p:txBody>
          <a:bodyPr anchor="ctr">
            <a:normAutofit/>
          </a:bodyPr>
          <a:lstStyle/>
          <a:p>
            <a:pPr algn="ctr"/>
            <a:r>
              <a:rPr lang="nl-NL" b="1" dirty="0"/>
              <a:t>Welkom </a:t>
            </a:r>
          </a:p>
        </p:txBody>
      </p:sp>
      <p:sp>
        <p:nvSpPr>
          <p:cNvPr id="3" name="Tijdelijke aanduiding voor inhoud 2">
            <a:extLst>
              <a:ext uri="{FF2B5EF4-FFF2-40B4-BE49-F238E27FC236}">
                <a16:creationId xmlns:a16="http://schemas.microsoft.com/office/drawing/2014/main" id="{A5E7E0EF-4230-4029-B7C8-570B134B7968}"/>
              </a:ext>
            </a:extLst>
          </p:cNvPr>
          <p:cNvSpPr>
            <a:spLocks noGrp="1"/>
          </p:cNvSpPr>
          <p:nvPr>
            <p:ph idx="1"/>
          </p:nvPr>
        </p:nvSpPr>
        <p:spPr>
          <a:xfrm>
            <a:off x="4975861" y="804671"/>
            <a:ext cx="6399930" cy="5248657"/>
          </a:xfrm>
        </p:spPr>
        <p:txBody>
          <a:bodyPr anchor="ctr">
            <a:normAutofit/>
          </a:bodyPr>
          <a:lstStyle/>
          <a:p>
            <a:pPr marL="0" indent="0">
              <a:buNone/>
            </a:pPr>
            <a:r>
              <a:rPr lang="nl-NL" b="1" dirty="0"/>
              <a:t>Namens gemeente Twenterand</a:t>
            </a:r>
          </a:p>
          <a:p>
            <a:r>
              <a:rPr lang="nl-NL" dirty="0"/>
              <a:t>Miriam Elzinga, Inkoopcoördinator</a:t>
            </a:r>
          </a:p>
          <a:p>
            <a:pPr marL="0" indent="0">
              <a:buNone/>
            </a:pPr>
            <a:endParaRPr lang="nl-NL" dirty="0"/>
          </a:p>
        </p:txBody>
      </p:sp>
    </p:spTree>
    <p:extLst>
      <p:ext uri="{BB962C8B-B14F-4D97-AF65-F5344CB8AC3E}">
        <p14:creationId xmlns:p14="http://schemas.microsoft.com/office/powerpoint/2010/main" val="3982169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5B453-9EFB-DE49-98B2-8A6F0D895F4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5F82671-8BD0-F649-003E-5846175D722B}"/>
              </a:ext>
            </a:extLst>
          </p:cNvPr>
          <p:cNvSpPr>
            <a:spLocks noGrp="1"/>
          </p:cNvSpPr>
          <p:nvPr>
            <p:ph type="title"/>
          </p:nvPr>
        </p:nvSpPr>
        <p:spPr>
          <a:xfrm>
            <a:off x="646111" y="452718"/>
            <a:ext cx="9404723" cy="859247"/>
          </a:xfrm>
        </p:spPr>
        <p:txBody>
          <a:bodyPr/>
          <a:lstStyle/>
          <a:p>
            <a:pPr algn="ctr"/>
            <a:r>
              <a:rPr lang="nl-NL" sz="3200" b="1" dirty="0"/>
              <a:t>Europees Aanbesteden: Voorbereiding</a:t>
            </a:r>
          </a:p>
        </p:txBody>
      </p:sp>
      <p:sp>
        <p:nvSpPr>
          <p:cNvPr id="3" name="Tijdelijke aanduiding voor inhoud 2">
            <a:extLst>
              <a:ext uri="{FF2B5EF4-FFF2-40B4-BE49-F238E27FC236}">
                <a16:creationId xmlns:a16="http://schemas.microsoft.com/office/drawing/2014/main" id="{FBBDE8B3-45A0-812F-EF37-C69692357593}"/>
              </a:ext>
            </a:extLst>
          </p:cNvPr>
          <p:cNvSpPr>
            <a:spLocks noGrp="1"/>
          </p:cNvSpPr>
          <p:nvPr>
            <p:ph idx="1"/>
          </p:nvPr>
        </p:nvSpPr>
        <p:spPr>
          <a:xfrm>
            <a:off x="1103312" y="1630018"/>
            <a:ext cx="8946541" cy="4618382"/>
          </a:xfrm>
        </p:spPr>
        <p:txBody>
          <a:bodyPr>
            <a:normAutofit/>
          </a:bodyPr>
          <a:lstStyle/>
          <a:p>
            <a:pPr marL="0" indent="0">
              <a:buNone/>
            </a:pPr>
            <a:r>
              <a:rPr lang="nl-NL" dirty="0"/>
              <a:t>Wat doen wij ter voorbereiding op de publicatie van de aanbesteding:</a:t>
            </a:r>
          </a:p>
          <a:p>
            <a:pPr marL="0" indent="0">
              <a:buNone/>
            </a:pPr>
            <a:endParaRPr lang="nl-NL" dirty="0"/>
          </a:p>
          <a:p>
            <a:r>
              <a:rPr lang="nl-NL" dirty="0"/>
              <a:t>Optioneel: marktverkenning</a:t>
            </a:r>
          </a:p>
          <a:p>
            <a:r>
              <a:rPr lang="nl-NL" dirty="0"/>
              <a:t>Opstellen planning, opdrachtomschrijving, Programma van Eisen</a:t>
            </a:r>
          </a:p>
          <a:p>
            <a:pPr marL="342900" lvl="1" indent="-342900"/>
            <a:r>
              <a:rPr lang="nl-NL" sz="2000" dirty="0"/>
              <a:t>Eisen aan inschrijver (uitsluitingsgronden, geschiktheidseisen)</a:t>
            </a:r>
          </a:p>
          <a:p>
            <a:pPr marL="342900" lvl="1" indent="-342900"/>
            <a:r>
              <a:rPr lang="nl-NL" sz="2000" dirty="0"/>
              <a:t>Eisen aan inschrijving (gunningscriteria en weging)</a:t>
            </a:r>
          </a:p>
          <a:p>
            <a:pPr marL="800100" lvl="3" indent="-342900"/>
            <a:r>
              <a:rPr lang="nl-NL" sz="1800" dirty="0"/>
              <a:t>Kwalitatief </a:t>
            </a:r>
          </a:p>
          <a:p>
            <a:pPr marL="800100" lvl="3" indent="-342900"/>
            <a:r>
              <a:rPr lang="nl-NL" sz="1800" dirty="0"/>
              <a:t>Financieel</a:t>
            </a:r>
          </a:p>
          <a:p>
            <a:pPr marL="342900" lvl="1" indent="-342900"/>
            <a:r>
              <a:rPr lang="nl-NL" sz="2000" dirty="0"/>
              <a:t>Opstellen beoordelingsmodel</a:t>
            </a:r>
          </a:p>
        </p:txBody>
      </p:sp>
    </p:spTree>
    <p:extLst>
      <p:ext uri="{BB962C8B-B14F-4D97-AF65-F5344CB8AC3E}">
        <p14:creationId xmlns:p14="http://schemas.microsoft.com/office/powerpoint/2010/main" val="3493128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E72EB-EB21-1B63-6344-7C696F09F24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F0A60A8-A44A-6353-754F-9ECDE432EC7B}"/>
              </a:ext>
            </a:extLst>
          </p:cNvPr>
          <p:cNvSpPr>
            <a:spLocks noGrp="1"/>
          </p:cNvSpPr>
          <p:nvPr>
            <p:ph type="title"/>
          </p:nvPr>
        </p:nvSpPr>
        <p:spPr>
          <a:xfrm>
            <a:off x="646111" y="452718"/>
            <a:ext cx="9404723" cy="859247"/>
          </a:xfrm>
        </p:spPr>
        <p:txBody>
          <a:bodyPr/>
          <a:lstStyle/>
          <a:p>
            <a:pPr algn="ctr"/>
            <a:r>
              <a:rPr lang="nl-NL" sz="3200" b="1" dirty="0"/>
              <a:t>Europees Aanbesteden: Publicatie</a:t>
            </a:r>
          </a:p>
        </p:txBody>
      </p:sp>
      <p:sp>
        <p:nvSpPr>
          <p:cNvPr id="3" name="Tijdelijke aanduiding voor inhoud 2">
            <a:extLst>
              <a:ext uri="{FF2B5EF4-FFF2-40B4-BE49-F238E27FC236}">
                <a16:creationId xmlns:a16="http://schemas.microsoft.com/office/drawing/2014/main" id="{1AA95548-2347-579D-9426-230C66E4F66E}"/>
              </a:ext>
            </a:extLst>
          </p:cNvPr>
          <p:cNvSpPr>
            <a:spLocks noGrp="1"/>
          </p:cNvSpPr>
          <p:nvPr>
            <p:ph idx="1"/>
          </p:nvPr>
        </p:nvSpPr>
        <p:spPr>
          <a:xfrm>
            <a:off x="1103312" y="1311966"/>
            <a:ext cx="9404723" cy="4936434"/>
          </a:xfrm>
        </p:spPr>
        <p:txBody>
          <a:bodyPr>
            <a:normAutofit/>
          </a:bodyPr>
          <a:lstStyle/>
          <a:p>
            <a:pPr marL="0" indent="0">
              <a:buNone/>
            </a:pPr>
            <a:r>
              <a:rPr lang="nl-NL" b="1" dirty="0"/>
              <a:t>Op een gegeven moment gaan wij de aanbesteding publiceren. Hoe weet u wanneer de aanbesteding gepubliceerd is?</a:t>
            </a:r>
          </a:p>
          <a:p>
            <a:pPr marL="0" indent="0">
              <a:buNone/>
            </a:pPr>
            <a:endParaRPr lang="nl-NL" b="1" dirty="0"/>
          </a:p>
          <a:p>
            <a:pPr>
              <a:lnSpc>
                <a:spcPct val="90000"/>
              </a:lnSpc>
            </a:pPr>
            <a:r>
              <a:rPr lang="nl-NL" dirty="0"/>
              <a:t>Alle Europese aanbestedingen in Nederland worden aangekondigd op de website van TenderNed, aan de hand van CPV-codes.</a:t>
            </a:r>
          </a:p>
          <a:p>
            <a:pPr>
              <a:lnSpc>
                <a:spcPct val="90000"/>
              </a:lnSpc>
            </a:pPr>
            <a:r>
              <a:rPr lang="nl-NL" dirty="0"/>
              <a:t>Wanneer uw bedrijf geabonneerd is op TenderNed (gratis) ontvangt u, op basis van de vooraf door u aangegeven CPV-codes, een melding van de voor u relevante gepubliceerde aanbestedingen. </a:t>
            </a:r>
          </a:p>
          <a:p>
            <a:pPr>
              <a:lnSpc>
                <a:spcPct val="90000"/>
              </a:lnSpc>
            </a:pPr>
            <a:r>
              <a:rPr lang="nl-NL" dirty="0"/>
              <a:t>De aanbesteding zelf verloopt daarna via het digitale aanbestedingssysteem Mercell (gratis). U meld zich aan bij Mercell waarna alle documenten beschikbaar zijn.</a:t>
            </a:r>
          </a:p>
          <a:p>
            <a:pPr>
              <a:lnSpc>
                <a:spcPct val="90000"/>
              </a:lnSpc>
            </a:pPr>
            <a:r>
              <a:rPr lang="nl-NL" dirty="0"/>
              <a:t>Meervoudig Onderhandse aanbestedingen worden niet aangekondigd via </a:t>
            </a:r>
            <a:r>
              <a:rPr lang="nl-NL" dirty="0" err="1"/>
              <a:t>TenderNed</a:t>
            </a:r>
            <a:r>
              <a:rPr lang="nl-NL" dirty="0"/>
              <a:t>.</a:t>
            </a:r>
          </a:p>
          <a:p>
            <a:pPr>
              <a:lnSpc>
                <a:spcPct val="90000"/>
              </a:lnSpc>
            </a:pPr>
            <a:r>
              <a:rPr lang="nl-NL" dirty="0"/>
              <a:t>Tijdens de tweede informatieavond gaan we verder in de systemen. </a:t>
            </a:r>
          </a:p>
          <a:p>
            <a:endParaRPr lang="nl-NL" dirty="0"/>
          </a:p>
        </p:txBody>
      </p:sp>
    </p:spTree>
    <p:extLst>
      <p:ext uri="{BB962C8B-B14F-4D97-AF65-F5344CB8AC3E}">
        <p14:creationId xmlns:p14="http://schemas.microsoft.com/office/powerpoint/2010/main" val="2386472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070341-D62D-9A8E-E91B-BE04CF1A0FA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nl-NL"/>
          </a:p>
        </p:txBody>
      </p:sp>
      <p:sp>
        <p:nvSpPr>
          <p:cNvPr id="2" name="Titel 1">
            <a:extLst>
              <a:ext uri="{FF2B5EF4-FFF2-40B4-BE49-F238E27FC236}">
                <a16:creationId xmlns:a16="http://schemas.microsoft.com/office/drawing/2014/main" id="{03228DB6-91B2-F3F7-597B-AAC1C8CB3C7F}"/>
              </a:ext>
            </a:extLst>
          </p:cNvPr>
          <p:cNvSpPr>
            <a:spLocks noGrp="1"/>
          </p:cNvSpPr>
          <p:nvPr>
            <p:ph type="title"/>
          </p:nvPr>
        </p:nvSpPr>
        <p:spPr>
          <a:xfrm>
            <a:off x="1103312" y="452718"/>
            <a:ext cx="8947522" cy="1400530"/>
          </a:xfrm>
        </p:spPr>
        <p:txBody>
          <a:bodyPr anchor="ctr">
            <a:normAutofit/>
          </a:bodyPr>
          <a:lstStyle/>
          <a:p>
            <a:pPr algn="ctr"/>
            <a:r>
              <a:rPr lang="nl-NL" sz="3200" b="1" dirty="0">
                <a:solidFill>
                  <a:srgbClr val="FFFFFF"/>
                </a:solidFill>
              </a:rPr>
              <a:t>Europees Aanbesteden</a:t>
            </a:r>
            <a:br>
              <a:rPr lang="nl-NL" sz="3200" b="1" dirty="0">
                <a:solidFill>
                  <a:srgbClr val="FFFFFF"/>
                </a:solidFill>
              </a:rPr>
            </a:br>
            <a:r>
              <a:rPr lang="nl-NL" sz="3200" b="1" dirty="0">
                <a:solidFill>
                  <a:srgbClr val="FFFFFF"/>
                </a:solidFill>
              </a:rPr>
              <a:t>Tips</a:t>
            </a:r>
          </a:p>
        </p:txBody>
      </p:sp>
      <p:sp>
        <p:nvSpPr>
          <p:cNvPr id="3" name="Tijdelijke aanduiding voor inhoud 2">
            <a:extLst>
              <a:ext uri="{FF2B5EF4-FFF2-40B4-BE49-F238E27FC236}">
                <a16:creationId xmlns:a16="http://schemas.microsoft.com/office/drawing/2014/main" id="{5C6F0585-C2E9-E38C-0F0B-3A66F71AD24D}"/>
              </a:ext>
            </a:extLst>
          </p:cNvPr>
          <p:cNvSpPr>
            <a:spLocks noGrp="1"/>
          </p:cNvSpPr>
          <p:nvPr>
            <p:ph idx="1"/>
          </p:nvPr>
        </p:nvSpPr>
        <p:spPr>
          <a:xfrm>
            <a:off x="1103312" y="2763520"/>
            <a:ext cx="8946541" cy="3484879"/>
          </a:xfrm>
        </p:spPr>
        <p:txBody>
          <a:bodyPr>
            <a:normAutofit fontScale="92500" lnSpcReduction="20000"/>
          </a:bodyPr>
          <a:lstStyle/>
          <a:p>
            <a:pPr marL="457200" indent="-457200">
              <a:lnSpc>
                <a:spcPct val="90000"/>
              </a:lnSpc>
              <a:buFont typeface="+mj-lt"/>
              <a:buAutoNum type="arabicPeriod"/>
            </a:pPr>
            <a:r>
              <a:rPr lang="nl-NL" dirty="0"/>
              <a:t>Meld u aan bij </a:t>
            </a:r>
            <a:r>
              <a:rPr lang="nl-NL" dirty="0" err="1"/>
              <a:t>TenderNed</a:t>
            </a:r>
            <a:r>
              <a:rPr lang="nl-NL" dirty="0"/>
              <a:t> voor opdrachten met de voor u relevante CPV-codes.</a:t>
            </a:r>
          </a:p>
          <a:p>
            <a:pPr marL="457200" indent="-457200">
              <a:lnSpc>
                <a:spcPct val="90000"/>
              </a:lnSpc>
              <a:buFont typeface="+mj-lt"/>
              <a:buAutoNum type="arabicPeriod"/>
            </a:pPr>
            <a:endParaRPr lang="nl-NL" dirty="0"/>
          </a:p>
          <a:p>
            <a:pPr marL="457200" indent="-457200">
              <a:lnSpc>
                <a:spcPct val="90000"/>
              </a:lnSpc>
              <a:buFont typeface="+mj-lt"/>
              <a:buAutoNum type="arabicPeriod"/>
            </a:pPr>
            <a:r>
              <a:rPr lang="nl-NL" dirty="0"/>
              <a:t>In TenderNed is veel info te vinden over alle Europese aanbestedingen in Nederland. U kunt o.a. zien:</a:t>
            </a:r>
          </a:p>
          <a:p>
            <a:pPr lvl="1">
              <a:lnSpc>
                <a:spcPct val="90000"/>
              </a:lnSpc>
              <a:buFont typeface="Wingdings" panose="05000000000000000000" pitchFamily="2" charset="2"/>
              <a:buChar char="Ø"/>
            </a:pPr>
            <a:r>
              <a:rPr lang="nl-NL" dirty="0"/>
              <a:t>Wie welke opdrachten in de markt zet</a:t>
            </a:r>
          </a:p>
          <a:p>
            <a:pPr lvl="1">
              <a:lnSpc>
                <a:spcPct val="90000"/>
              </a:lnSpc>
              <a:buFont typeface="Wingdings" panose="05000000000000000000" pitchFamily="2" charset="2"/>
              <a:buChar char="Ø"/>
            </a:pPr>
            <a:r>
              <a:rPr lang="nl-NL" dirty="0"/>
              <a:t>Alle aanbestedingsdocumenten</a:t>
            </a:r>
          </a:p>
          <a:p>
            <a:pPr lvl="1">
              <a:lnSpc>
                <a:spcPct val="90000"/>
              </a:lnSpc>
              <a:buFont typeface="Wingdings" panose="05000000000000000000" pitchFamily="2" charset="2"/>
              <a:buChar char="Ø"/>
            </a:pPr>
            <a:r>
              <a:rPr lang="nl-NL" dirty="0"/>
              <a:t>Alle vragen en antwoorden</a:t>
            </a:r>
          </a:p>
          <a:p>
            <a:pPr lvl="1">
              <a:lnSpc>
                <a:spcPct val="90000"/>
              </a:lnSpc>
              <a:buFont typeface="Wingdings" panose="05000000000000000000" pitchFamily="2" charset="2"/>
              <a:buChar char="Ø"/>
            </a:pPr>
            <a:r>
              <a:rPr lang="nl-NL" dirty="0"/>
              <a:t>Aan wie de opdracht gegund is</a:t>
            </a:r>
          </a:p>
          <a:p>
            <a:pPr marL="800100" lvl="1" indent="-342900">
              <a:lnSpc>
                <a:spcPct val="90000"/>
              </a:lnSpc>
              <a:buFont typeface="+mj-lt"/>
              <a:buAutoNum type="arabicPeriod"/>
            </a:pPr>
            <a:endParaRPr lang="nl-NL" dirty="0"/>
          </a:p>
          <a:p>
            <a:pPr marL="457200" lvl="1" indent="-457200">
              <a:lnSpc>
                <a:spcPct val="90000"/>
              </a:lnSpc>
              <a:buFont typeface="+mj-lt"/>
              <a:buAutoNum type="arabicPeriod"/>
            </a:pPr>
            <a:r>
              <a:rPr lang="nl-NL" sz="2100" dirty="0"/>
              <a:t>Meld u aan bij </a:t>
            </a:r>
            <a:r>
              <a:rPr lang="nl-NL" sz="2100" dirty="0" err="1"/>
              <a:t>Mercell</a:t>
            </a:r>
            <a:r>
              <a:rPr lang="nl-NL" sz="2100" dirty="0"/>
              <a:t> (voor het doorlopen van specifieke aanbestedingen) en leer alvast het systeem kennen.</a:t>
            </a:r>
          </a:p>
        </p:txBody>
      </p:sp>
    </p:spTree>
    <p:extLst>
      <p:ext uri="{BB962C8B-B14F-4D97-AF65-F5344CB8AC3E}">
        <p14:creationId xmlns:p14="http://schemas.microsoft.com/office/powerpoint/2010/main" val="2620309480"/>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A982C-0377-6FFA-2493-5F3A14A3B86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3F0A443-6064-4A4D-42C4-0735DD7BD556}"/>
              </a:ext>
            </a:extLst>
          </p:cNvPr>
          <p:cNvSpPr>
            <a:spLocks noGrp="1"/>
          </p:cNvSpPr>
          <p:nvPr>
            <p:ph type="title"/>
          </p:nvPr>
        </p:nvSpPr>
        <p:spPr>
          <a:xfrm>
            <a:off x="646111" y="452718"/>
            <a:ext cx="9404723" cy="859247"/>
          </a:xfrm>
        </p:spPr>
        <p:txBody>
          <a:bodyPr/>
          <a:lstStyle/>
          <a:p>
            <a:r>
              <a:rPr lang="nl-NL" dirty="0"/>
              <a:t>Europees Aanbesteden</a:t>
            </a:r>
          </a:p>
        </p:txBody>
      </p:sp>
      <p:sp>
        <p:nvSpPr>
          <p:cNvPr id="3" name="Tijdelijke aanduiding voor inhoud 2">
            <a:extLst>
              <a:ext uri="{FF2B5EF4-FFF2-40B4-BE49-F238E27FC236}">
                <a16:creationId xmlns:a16="http://schemas.microsoft.com/office/drawing/2014/main" id="{4E1D2068-38FA-CFBE-5205-48EB5B278D57}"/>
              </a:ext>
            </a:extLst>
          </p:cNvPr>
          <p:cNvSpPr>
            <a:spLocks noGrp="1"/>
          </p:cNvSpPr>
          <p:nvPr>
            <p:ph idx="1"/>
          </p:nvPr>
        </p:nvSpPr>
        <p:spPr>
          <a:xfrm>
            <a:off x="1103312" y="1484242"/>
            <a:ext cx="8946541" cy="4764157"/>
          </a:xfrm>
        </p:spPr>
        <p:txBody>
          <a:bodyPr>
            <a:normAutofit fontScale="85000" lnSpcReduction="10000"/>
          </a:bodyPr>
          <a:lstStyle/>
          <a:p>
            <a:r>
              <a:rPr lang="nl-NL" dirty="0"/>
              <a:t>U heeft zich aangemeld bij </a:t>
            </a:r>
            <a:r>
              <a:rPr lang="nl-NL" dirty="0" err="1"/>
              <a:t>Mercell</a:t>
            </a:r>
            <a:r>
              <a:rPr lang="nl-NL" dirty="0"/>
              <a:t> en dan?</a:t>
            </a:r>
          </a:p>
          <a:p>
            <a:r>
              <a:rPr lang="nl-NL" dirty="0"/>
              <a:t>Via </a:t>
            </a:r>
            <a:r>
              <a:rPr lang="nl-NL" dirty="0" err="1"/>
              <a:t>Mercell</a:t>
            </a:r>
            <a:r>
              <a:rPr lang="nl-NL" dirty="0"/>
              <a:t> heeft u toegang tot alle aanbestedingsdocumenten.</a:t>
            </a:r>
          </a:p>
          <a:p>
            <a:r>
              <a:rPr lang="nl-NL" dirty="0"/>
              <a:t>Deze documenten samen wordt de Aanbestedingsleidraad genoemd. Hierin is o.a. omschreven:</a:t>
            </a:r>
          </a:p>
          <a:p>
            <a:pPr lvl="1"/>
            <a:r>
              <a:rPr lang="nl-NL" dirty="0"/>
              <a:t>De aard en omvang van de opdracht (omschrijving, doel e.d.)</a:t>
            </a:r>
          </a:p>
          <a:p>
            <a:pPr lvl="1"/>
            <a:r>
              <a:rPr lang="nl-NL" dirty="0"/>
              <a:t>De algemene spelregels die gelden voor de procedure (planning e.d.)</a:t>
            </a:r>
          </a:p>
          <a:p>
            <a:pPr lvl="1"/>
            <a:r>
              <a:rPr lang="nl-NL" dirty="0"/>
              <a:t>De eisen en voorwaarden die aan de inschrijver worden gesteld (uitsluitingsgronden en geschiktheidseisen)</a:t>
            </a:r>
          </a:p>
          <a:p>
            <a:pPr lvl="1"/>
            <a:r>
              <a:rPr lang="nl-NL" dirty="0"/>
              <a:t>De eisen en voorwaarden die aan de inschrijving worden gesteld (dus de opdracht zelf) </a:t>
            </a:r>
          </a:p>
          <a:p>
            <a:pPr marL="457200" lvl="1" indent="0">
              <a:buNone/>
            </a:pPr>
            <a:endParaRPr lang="nl-NL" dirty="0"/>
          </a:p>
          <a:p>
            <a:pPr marL="342900" lvl="1" indent="-342900"/>
            <a:r>
              <a:rPr lang="nl-NL" sz="2100" dirty="0"/>
              <a:t>Let op:</a:t>
            </a:r>
          </a:p>
          <a:p>
            <a:pPr marL="0" lvl="1" indent="0">
              <a:buNone/>
            </a:pPr>
            <a:r>
              <a:rPr lang="nl-NL" sz="2100" dirty="0"/>
              <a:t>Naast de bepalingen zoals opgenomen in de Aanbestedingsleidraad is altijd de Aanbestedingswet 2012 van toepassing. Dus ook al is iets niet geregeld in de Aanbestedingsleidraad (bijvoorbeeld dat abnormaal laag inschrijven verboden is), dan is de Aanbestedingswet 2012 nog altijd van toepassing, waar over dit onderwerp wel iets is geregeld. </a:t>
            </a:r>
          </a:p>
          <a:p>
            <a:pPr lvl="1"/>
            <a:endParaRPr lang="nl-NL" dirty="0"/>
          </a:p>
          <a:p>
            <a:pPr lvl="1"/>
            <a:endParaRPr lang="nl-NL" dirty="0"/>
          </a:p>
        </p:txBody>
      </p:sp>
    </p:spTree>
    <p:extLst>
      <p:ext uri="{BB962C8B-B14F-4D97-AF65-F5344CB8AC3E}">
        <p14:creationId xmlns:p14="http://schemas.microsoft.com/office/powerpoint/2010/main" val="4285052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nl-NL"/>
          </a:p>
        </p:txBody>
      </p:sp>
      <p:sp>
        <p:nvSpPr>
          <p:cNvPr id="2" name="Titel 1">
            <a:extLst>
              <a:ext uri="{FF2B5EF4-FFF2-40B4-BE49-F238E27FC236}">
                <a16:creationId xmlns:a16="http://schemas.microsoft.com/office/drawing/2014/main" id="{ADAFE4CD-DEF0-47E8-9426-112D882B2286}"/>
              </a:ext>
            </a:extLst>
          </p:cNvPr>
          <p:cNvSpPr>
            <a:spLocks noGrp="1"/>
          </p:cNvSpPr>
          <p:nvPr>
            <p:ph type="title"/>
          </p:nvPr>
        </p:nvSpPr>
        <p:spPr>
          <a:xfrm>
            <a:off x="1103312" y="452718"/>
            <a:ext cx="8947522" cy="1400530"/>
          </a:xfrm>
        </p:spPr>
        <p:txBody>
          <a:bodyPr anchor="ctr">
            <a:normAutofit fontScale="90000"/>
          </a:bodyPr>
          <a:lstStyle/>
          <a:p>
            <a:pPr algn="ctr">
              <a:lnSpc>
                <a:spcPct val="90000"/>
              </a:lnSpc>
            </a:pPr>
            <a:br>
              <a:rPr lang="nl-NL" sz="1700" dirty="0">
                <a:solidFill>
                  <a:srgbClr val="FFFFFF"/>
                </a:solidFill>
              </a:rPr>
            </a:br>
            <a:r>
              <a:rPr lang="nl-NL" sz="3200" b="1" dirty="0">
                <a:solidFill>
                  <a:srgbClr val="FFFFFF"/>
                </a:solidFill>
              </a:rPr>
              <a:t>Europees Aanbesteden</a:t>
            </a:r>
            <a:br>
              <a:rPr lang="nl-NL" sz="3200" b="1" dirty="0">
                <a:solidFill>
                  <a:srgbClr val="FFFFFF"/>
                </a:solidFill>
              </a:rPr>
            </a:br>
            <a:r>
              <a:rPr lang="nl-NL" sz="3200" b="1" dirty="0">
                <a:solidFill>
                  <a:srgbClr val="FFFFFF"/>
                </a:solidFill>
              </a:rPr>
              <a:t>Tips</a:t>
            </a:r>
            <a:br>
              <a:rPr lang="nl-NL" sz="3200" b="1" dirty="0">
                <a:solidFill>
                  <a:srgbClr val="FFFFFF"/>
                </a:solidFill>
              </a:rPr>
            </a:br>
            <a:br>
              <a:rPr lang="nl-NL" sz="1700" dirty="0">
                <a:solidFill>
                  <a:srgbClr val="FFFFFF"/>
                </a:solidFill>
              </a:rPr>
            </a:br>
            <a:r>
              <a:rPr lang="nl-NL" sz="1700" dirty="0">
                <a:solidFill>
                  <a:srgbClr val="FFFFFF"/>
                </a:solidFill>
              </a:rPr>
              <a:t> </a:t>
            </a:r>
          </a:p>
        </p:txBody>
      </p:sp>
      <p:sp>
        <p:nvSpPr>
          <p:cNvPr id="3" name="Tijdelijke aanduiding voor inhoud 2">
            <a:extLst>
              <a:ext uri="{FF2B5EF4-FFF2-40B4-BE49-F238E27FC236}">
                <a16:creationId xmlns:a16="http://schemas.microsoft.com/office/drawing/2014/main" id="{A5E7E0EF-4230-4029-B7C8-570B134B7968}"/>
              </a:ext>
            </a:extLst>
          </p:cNvPr>
          <p:cNvSpPr>
            <a:spLocks noGrp="1"/>
          </p:cNvSpPr>
          <p:nvPr>
            <p:ph idx="1"/>
          </p:nvPr>
        </p:nvSpPr>
        <p:spPr>
          <a:xfrm>
            <a:off x="1103312" y="2305966"/>
            <a:ext cx="8946541" cy="4099316"/>
          </a:xfrm>
        </p:spPr>
        <p:txBody>
          <a:bodyPr>
            <a:normAutofit fontScale="92500"/>
          </a:bodyPr>
          <a:lstStyle/>
          <a:p>
            <a:pPr marL="0" indent="0">
              <a:lnSpc>
                <a:spcPct val="90000"/>
              </a:lnSpc>
              <a:buNone/>
            </a:pPr>
            <a:endParaRPr lang="nl-NL" sz="1700" b="1" dirty="0"/>
          </a:p>
          <a:p>
            <a:pPr marL="800100" lvl="1" indent="-342900">
              <a:lnSpc>
                <a:spcPct val="90000"/>
              </a:lnSpc>
              <a:buFont typeface="+mj-lt"/>
              <a:buAutoNum type="arabicPeriod"/>
            </a:pPr>
            <a:r>
              <a:rPr lang="nl-NL" sz="2000" dirty="0"/>
              <a:t>Zorg voor een goede voorbereiding en planning</a:t>
            </a:r>
          </a:p>
          <a:p>
            <a:pPr marL="800100" lvl="1" indent="-342900">
              <a:lnSpc>
                <a:spcPct val="90000"/>
              </a:lnSpc>
              <a:buFont typeface="+mj-lt"/>
              <a:buAutoNum type="arabicPeriod"/>
            </a:pPr>
            <a:r>
              <a:rPr lang="nl-NL" sz="2000" dirty="0"/>
              <a:t>Zet belangrijke data (zoals deadlines) in uw agenda</a:t>
            </a:r>
          </a:p>
          <a:p>
            <a:pPr marL="800100" lvl="1" indent="-342900">
              <a:lnSpc>
                <a:spcPct val="90000"/>
              </a:lnSpc>
              <a:buFont typeface="+mj-lt"/>
              <a:buAutoNum type="arabicPeriod"/>
            </a:pPr>
            <a:r>
              <a:rPr lang="nl-NL" sz="2000" dirty="0"/>
              <a:t>Ken uw concurrenten</a:t>
            </a:r>
          </a:p>
          <a:p>
            <a:pPr marL="800100" lvl="1" indent="-342900">
              <a:lnSpc>
                <a:spcPct val="90000"/>
              </a:lnSpc>
              <a:buFont typeface="+mj-lt"/>
              <a:buAutoNum type="arabicPeriod"/>
            </a:pPr>
            <a:r>
              <a:rPr lang="nl-NL" sz="2000" dirty="0"/>
              <a:t>Maak een afweging tussen uw inzet en de kans de opdracht gegund te krijgen</a:t>
            </a:r>
          </a:p>
          <a:p>
            <a:pPr marL="800100" lvl="1" indent="-342900">
              <a:lnSpc>
                <a:spcPct val="90000"/>
              </a:lnSpc>
              <a:buFont typeface="+mj-lt"/>
              <a:buAutoNum type="arabicPeriod"/>
            </a:pPr>
            <a:r>
              <a:rPr lang="nl-NL" sz="2000" dirty="0"/>
              <a:t>Lees alle aanbestedingsdocumenten goed en meerdere keren door</a:t>
            </a:r>
          </a:p>
          <a:p>
            <a:pPr marL="800100" lvl="1" indent="-342900">
              <a:lnSpc>
                <a:spcPct val="90000"/>
              </a:lnSpc>
              <a:buFont typeface="+mj-lt"/>
              <a:buAutoNum type="arabicPeriod"/>
            </a:pPr>
            <a:r>
              <a:rPr lang="nl-NL" sz="2000" b="1" dirty="0"/>
              <a:t>Stel vragen, stel vragen, stel vragen</a:t>
            </a:r>
          </a:p>
          <a:p>
            <a:pPr marL="800100" lvl="1" indent="-342900">
              <a:lnSpc>
                <a:spcPct val="90000"/>
              </a:lnSpc>
              <a:buFont typeface="+mj-lt"/>
              <a:buAutoNum type="arabicPeriod"/>
            </a:pPr>
            <a:r>
              <a:rPr lang="nl-NL" sz="2000" dirty="0"/>
              <a:t>Stem uw inschrijving af op wat er gevraagd wordt (opdrachtomschrijving en </a:t>
            </a:r>
            <a:r>
              <a:rPr lang="nl-NL" sz="2000" dirty="0" err="1"/>
              <a:t>PvE</a:t>
            </a:r>
            <a:r>
              <a:rPr lang="nl-NL" sz="2000" dirty="0"/>
              <a:t>)</a:t>
            </a:r>
          </a:p>
          <a:p>
            <a:pPr marL="800100" lvl="1" indent="-342900">
              <a:lnSpc>
                <a:spcPct val="90000"/>
              </a:lnSpc>
              <a:buFont typeface="+mj-lt"/>
              <a:buAutoNum type="arabicPeriod"/>
            </a:pPr>
            <a:r>
              <a:rPr lang="nl-NL" sz="2000" dirty="0"/>
              <a:t>Vraag aanvullende informatie/documenten op als u daar behoefte aan heeft</a:t>
            </a:r>
          </a:p>
          <a:p>
            <a:pPr marL="800100" lvl="1" indent="-342900">
              <a:lnSpc>
                <a:spcPct val="90000"/>
              </a:lnSpc>
              <a:buFont typeface="+mj-lt"/>
              <a:buAutoNum type="arabicPeriod"/>
            </a:pPr>
            <a:r>
              <a:rPr lang="nl-NL" sz="2000" dirty="0"/>
              <a:t>Bent u het ergens niet mee eens, stel dan concrete vragen voor wijziging van de eis(en), dan wel maak uitdrukkelijk bezwaar indien nodig</a:t>
            </a:r>
          </a:p>
          <a:p>
            <a:pPr marL="800100" lvl="1" indent="-342900">
              <a:lnSpc>
                <a:spcPct val="90000"/>
              </a:lnSpc>
              <a:buFont typeface="+mj-lt"/>
              <a:buAutoNum type="arabicPeriod"/>
            </a:pPr>
            <a:endParaRPr lang="nl-NL" sz="2000" dirty="0"/>
          </a:p>
          <a:p>
            <a:pPr marL="457200" lvl="1" indent="0">
              <a:lnSpc>
                <a:spcPct val="90000"/>
              </a:lnSpc>
              <a:buNone/>
            </a:pPr>
            <a:endParaRPr lang="nl-NL" sz="1700" dirty="0"/>
          </a:p>
          <a:p>
            <a:pPr lvl="1">
              <a:lnSpc>
                <a:spcPct val="90000"/>
              </a:lnSpc>
            </a:pPr>
            <a:endParaRPr lang="nl-NL" sz="1700" dirty="0"/>
          </a:p>
          <a:p>
            <a:pPr lvl="1">
              <a:lnSpc>
                <a:spcPct val="90000"/>
              </a:lnSpc>
            </a:pPr>
            <a:endParaRPr lang="nl-NL" sz="1700" dirty="0"/>
          </a:p>
          <a:p>
            <a:pPr marL="457200" lvl="1" indent="0">
              <a:lnSpc>
                <a:spcPct val="90000"/>
              </a:lnSpc>
              <a:buNone/>
            </a:pPr>
            <a:endParaRPr lang="nl-NL" sz="1700" dirty="0"/>
          </a:p>
          <a:p>
            <a:pPr lvl="1">
              <a:lnSpc>
                <a:spcPct val="90000"/>
              </a:lnSpc>
            </a:pPr>
            <a:endParaRPr lang="nl-NL" sz="1700" dirty="0"/>
          </a:p>
          <a:p>
            <a:pPr marL="0" lvl="1" indent="0">
              <a:lnSpc>
                <a:spcPct val="90000"/>
              </a:lnSpc>
              <a:buNone/>
            </a:pPr>
            <a:endParaRPr lang="nl-NL" sz="1700" b="1" dirty="0"/>
          </a:p>
        </p:txBody>
      </p:sp>
    </p:spTree>
    <p:extLst>
      <p:ext uri="{BB962C8B-B14F-4D97-AF65-F5344CB8AC3E}">
        <p14:creationId xmlns:p14="http://schemas.microsoft.com/office/powerpoint/2010/main" val="2800811358"/>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01D539-F734-B7E8-0951-940F997D3F33}"/>
              </a:ext>
            </a:extLst>
          </p:cNvPr>
          <p:cNvSpPr>
            <a:spLocks noGrp="1"/>
          </p:cNvSpPr>
          <p:nvPr>
            <p:ph type="title"/>
          </p:nvPr>
        </p:nvSpPr>
        <p:spPr/>
        <p:txBody>
          <a:bodyPr/>
          <a:lstStyle/>
          <a:p>
            <a:pPr algn="ctr"/>
            <a:r>
              <a:rPr lang="nl-NL" sz="3200" b="1" dirty="0"/>
              <a:t>Europees aanbesteden: Uitsluitingsgronden</a:t>
            </a:r>
            <a:br>
              <a:rPr lang="nl-NL" sz="3200" b="1" dirty="0"/>
            </a:br>
            <a:r>
              <a:rPr lang="nl-NL" sz="2000" b="1" dirty="0"/>
              <a:t>Eisen en voorwaarden die aan de </a:t>
            </a:r>
            <a:r>
              <a:rPr lang="nl-NL" sz="2000" b="1" u="sng" dirty="0"/>
              <a:t>inschrijver</a:t>
            </a:r>
            <a:r>
              <a:rPr lang="nl-NL" sz="2000" b="1" dirty="0"/>
              <a:t> worden gesteld</a:t>
            </a:r>
          </a:p>
        </p:txBody>
      </p:sp>
      <p:sp>
        <p:nvSpPr>
          <p:cNvPr id="3" name="Tijdelijke aanduiding voor inhoud 2">
            <a:extLst>
              <a:ext uri="{FF2B5EF4-FFF2-40B4-BE49-F238E27FC236}">
                <a16:creationId xmlns:a16="http://schemas.microsoft.com/office/drawing/2014/main" id="{E322E138-4DC3-06E3-BE78-C003C6E0066B}"/>
              </a:ext>
            </a:extLst>
          </p:cNvPr>
          <p:cNvSpPr>
            <a:spLocks noGrp="1"/>
          </p:cNvSpPr>
          <p:nvPr>
            <p:ph idx="1"/>
          </p:nvPr>
        </p:nvSpPr>
        <p:spPr/>
        <p:txBody>
          <a:bodyPr>
            <a:normAutofit lnSpcReduction="10000"/>
          </a:bodyPr>
          <a:lstStyle/>
          <a:p>
            <a:r>
              <a:rPr lang="nl-NL" dirty="0"/>
              <a:t>De gemeente wil alleen met integere bedrijven zaken doen. </a:t>
            </a:r>
          </a:p>
          <a:p>
            <a:r>
              <a:rPr lang="nl-NL" dirty="0"/>
              <a:t>Om bedrijven uit te sluiten die niet integer zijn wordt gebruik gemaakt van de uitsluitingsgronden: verplichte en facultatieve uitsluitingsgronden.</a:t>
            </a:r>
          </a:p>
          <a:p>
            <a:r>
              <a:rPr lang="nl-NL" dirty="0"/>
              <a:t>De uitsluitingsgronden zijn opgenomen in het Uniform Europees Aanbestedingsformulier (UEA) . Dit formulier is toegevoegd in Mercell.</a:t>
            </a:r>
          </a:p>
          <a:p>
            <a:r>
              <a:rPr lang="nl-NL" dirty="0"/>
              <a:t>De gemeente maakt zelf een afweging dit formulier toe te passen bij Meervoudig Onderhandse Aanbestedingen of niet. Bij Europese Aanbestedingen verplicht.</a:t>
            </a:r>
          </a:p>
          <a:p>
            <a:r>
              <a:rPr lang="nl-NL" dirty="0"/>
              <a:t>Verplichte uitsluitingsgronden zijn altijd van toepassing. Bijv.: </a:t>
            </a:r>
            <a:r>
              <a:rPr lang="nl-NL" b="0" i="0" dirty="0">
                <a:effectLst/>
                <a:latin typeface="Google Sans"/>
              </a:rPr>
              <a:t>omkoping, deelname aan een criminele organisatie, witwassen of fraude.</a:t>
            </a:r>
            <a:endParaRPr lang="nl-NL" dirty="0"/>
          </a:p>
          <a:p>
            <a:r>
              <a:rPr lang="nl-NL" dirty="0"/>
              <a:t>Facultatieve uitsluitingsgronden zijn alleen van toepassing wanneer wij dat aangeven. Bijv.: faillissement, ernstige beroepsfout, prestaties uit het verleden (past performance) en het afgeven van valse verklaringen.</a:t>
            </a:r>
          </a:p>
        </p:txBody>
      </p:sp>
    </p:spTree>
    <p:extLst>
      <p:ext uri="{BB962C8B-B14F-4D97-AF65-F5344CB8AC3E}">
        <p14:creationId xmlns:p14="http://schemas.microsoft.com/office/powerpoint/2010/main" val="1021763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5C7288-A073-EE57-1693-0872C5827D31}"/>
              </a:ext>
            </a:extLst>
          </p:cNvPr>
          <p:cNvSpPr>
            <a:spLocks noGrp="1"/>
          </p:cNvSpPr>
          <p:nvPr>
            <p:ph type="title"/>
          </p:nvPr>
        </p:nvSpPr>
        <p:spPr/>
        <p:txBody>
          <a:bodyPr/>
          <a:lstStyle/>
          <a:p>
            <a:pPr algn="ctr"/>
            <a:r>
              <a:rPr lang="nl-NL" sz="3200" b="1" dirty="0"/>
              <a:t>Europees aanbesteden: Uitsluitingsgronden</a:t>
            </a:r>
            <a:br>
              <a:rPr lang="nl-NL" sz="3200" b="1" dirty="0"/>
            </a:br>
            <a:r>
              <a:rPr lang="nl-NL" sz="2000" b="1" dirty="0"/>
              <a:t>Eisen en voorwaarden die aan de </a:t>
            </a:r>
            <a:r>
              <a:rPr lang="nl-NL" sz="2000" b="1" u="sng" dirty="0"/>
              <a:t>inschrijver</a:t>
            </a:r>
            <a:r>
              <a:rPr lang="nl-NL" sz="2000" b="1" dirty="0"/>
              <a:t> worden gesteld</a:t>
            </a:r>
            <a:endParaRPr lang="nl-NL" sz="2000" dirty="0"/>
          </a:p>
        </p:txBody>
      </p:sp>
      <p:sp>
        <p:nvSpPr>
          <p:cNvPr id="3" name="Tijdelijke aanduiding voor inhoud 2">
            <a:extLst>
              <a:ext uri="{FF2B5EF4-FFF2-40B4-BE49-F238E27FC236}">
                <a16:creationId xmlns:a16="http://schemas.microsoft.com/office/drawing/2014/main" id="{9121BFB9-5AA0-3F4D-F110-10FDE153516B}"/>
              </a:ext>
            </a:extLst>
          </p:cNvPr>
          <p:cNvSpPr>
            <a:spLocks noGrp="1"/>
          </p:cNvSpPr>
          <p:nvPr>
            <p:ph idx="1"/>
          </p:nvPr>
        </p:nvSpPr>
        <p:spPr/>
        <p:txBody>
          <a:bodyPr/>
          <a:lstStyle/>
          <a:p>
            <a:r>
              <a:rPr lang="nl-NL" dirty="0"/>
              <a:t>U moet aangeven of de uitsluitingsgronden al dan niet op u van toepassing zijn.</a:t>
            </a:r>
          </a:p>
          <a:p>
            <a:endParaRPr lang="nl-NL" dirty="0"/>
          </a:p>
          <a:p>
            <a:pPr marL="342900" marR="0" lvl="0" indent="-342900" algn="l"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r>
              <a:rPr lang="nl-NL" dirty="0"/>
              <a:t>Ten bewijze van het feit dat de uitsluitingsgronden niet van toepassing zijn, </a:t>
            </a:r>
            <a:r>
              <a:rPr kumimoji="0" lang="nl-NL" sz="2000" b="0" i="0" u="none" strike="noStrike" kern="1200" cap="none" spc="0" normalizeH="0" baseline="0" noProof="0" dirty="0">
                <a:ln>
                  <a:noFill/>
                </a:ln>
                <a:solidFill>
                  <a:prstClr val="white"/>
                </a:solidFill>
                <a:effectLst/>
                <a:uLnTx/>
                <a:uFillTx/>
                <a:latin typeface="Dax-Medium"/>
                <a:ea typeface="+mj-ea"/>
                <a:cs typeface="+mj-cs"/>
              </a:rPr>
              <a:t>worden van de winnaar de volgende bewijsstukken opgevraagd:</a:t>
            </a:r>
          </a:p>
          <a:p>
            <a:pPr marL="342900" marR="0" lvl="0" indent="-342900" algn="l"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endParaRPr kumimoji="0" lang="nl-NL" sz="2000" b="0" i="0" u="none" strike="noStrike" kern="1200" cap="none" spc="0" normalizeH="0" baseline="0" noProof="0" dirty="0">
              <a:ln>
                <a:noFill/>
              </a:ln>
              <a:solidFill>
                <a:prstClr val="white"/>
              </a:solidFill>
              <a:effectLst/>
              <a:uLnTx/>
              <a:uFillTx/>
              <a:latin typeface="Dax-Medium"/>
              <a:ea typeface="+mj-ea"/>
              <a:cs typeface="+mj-cs"/>
            </a:endParaRPr>
          </a:p>
          <a:p>
            <a:pPr marL="342900" marR="0" lvl="0" indent="-342900" algn="l" defTabSz="457200" rtl="0" eaLnBrk="1" fontAlgn="auto" latinLnBrk="0" hangingPunct="1">
              <a:lnSpc>
                <a:spcPct val="100000"/>
              </a:lnSpc>
              <a:spcBef>
                <a:spcPts val="1000"/>
              </a:spcBef>
              <a:spcAft>
                <a:spcPts val="0"/>
              </a:spcAft>
              <a:buClr>
                <a:srgbClr val="ACD433"/>
              </a:buClr>
              <a:buSzPct val="80000"/>
              <a:buFont typeface="Wingdings" panose="05000000000000000000" pitchFamily="2" charset="2"/>
              <a:buChar char="q"/>
              <a:tabLst/>
              <a:defRPr/>
            </a:pPr>
            <a:r>
              <a:rPr kumimoji="0" lang="nl-NL" sz="2000" b="0" i="0" u="none" strike="noStrike" kern="1200" cap="none" spc="0" normalizeH="0" baseline="0" noProof="0" dirty="0">
                <a:ln>
                  <a:noFill/>
                </a:ln>
                <a:solidFill>
                  <a:prstClr val="white"/>
                </a:solidFill>
                <a:effectLst/>
                <a:uLnTx/>
                <a:uFillTx/>
                <a:latin typeface="Dax-Medium"/>
                <a:ea typeface="+mj-ea"/>
                <a:cs typeface="+mj-cs"/>
              </a:rPr>
              <a:t>KvK-uittreksel (let op, net zo lang uittreksels overleggen tot daarin de natuurlijk persoon genoemd wordt die de inschrijving ondertekent) (&lt; 6 maanden)</a:t>
            </a:r>
          </a:p>
          <a:p>
            <a:pPr marL="342900" marR="0" lvl="0" indent="-342900" algn="l" defTabSz="457200" rtl="0" eaLnBrk="1" fontAlgn="auto" latinLnBrk="0" hangingPunct="1">
              <a:lnSpc>
                <a:spcPct val="100000"/>
              </a:lnSpc>
              <a:spcBef>
                <a:spcPts val="1000"/>
              </a:spcBef>
              <a:spcAft>
                <a:spcPts val="0"/>
              </a:spcAft>
              <a:buClr>
                <a:srgbClr val="ACD433"/>
              </a:buClr>
              <a:buSzPct val="80000"/>
              <a:buFont typeface="Wingdings" panose="05000000000000000000" pitchFamily="2" charset="2"/>
              <a:buChar char="q"/>
              <a:tabLst/>
              <a:defRPr/>
            </a:pPr>
            <a:r>
              <a:rPr kumimoji="0" lang="nl-NL" sz="2000" b="0" i="0" u="none" strike="noStrike" kern="1200" cap="none" spc="0" normalizeH="0" baseline="0" noProof="0" dirty="0">
                <a:ln>
                  <a:noFill/>
                </a:ln>
                <a:solidFill>
                  <a:prstClr val="white"/>
                </a:solidFill>
                <a:effectLst/>
                <a:uLnTx/>
                <a:uFillTx/>
                <a:latin typeface="Dax-Medium"/>
                <a:ea typeface="+mj-ea"/>
                <a:cs typeface="+mj-cs"/>
              </a:rPr>
              <a:t>Gedragsverklaring Aanbesteden (GVA) (let op, aanvraag kan 8 weken duren!) (&lt; 2 jaar)</a:t>
            </a:r>
          </a:p>
          <a:p>
            <a:pPr marL="342900" marR="0" lvl="0" indent="-342900" algn="l" defTabSz="457200" rtl="0" eaLnBrk="1" fontAlgn="auto" latinLnBrk="0" hangingPunct="1">
              <a:lnSpc>
                <a:spcPct val="100000"/>
              </a:lnSpc>
              <a:spcBef>
                <a:spcPts val="1000"/>
              </a:spcBef>
              <a:spcAft>
                <a:spcPts val="0"/>
              </a:spcAft>
              <a:buClr>
                <a:srgbClr val="ACD433"/>
              </a:buClr>
              <a:buSzPct val="80000"/>
              <a:buFont typeface="Wingdings" panose="05000000000000000000" pitchFamily="2" charset="2"/>
              <a:buChar char="q"/>
              <a:tabLst/>
              <a:defRPr/>
            </a:pPr>
            <a:r>
              <a:rPr kumimoji="0" lang="nl-NL" sz="2000" b="0" i="0" u="none" strike="noStrike" kern="1200" cap="none" spc="0" normalizeH="0" baseline="0" noProof="0" dirty="0">
                <a:ln>
                  <a:noFill/>
                </a:ln>
                <a:solidFill>
                  <a:prstClr val="white"/>
                </a:solidFill>
                <a:effectLst/>
                <a:uLnTx/>
                <a:uFillTx/>
                <a:latin typeface="Dax-Medium"/>
                <a:ea typeface="+mj-ea"/>
                <a:cs typeface="+mj-cs"/>
              </a:rPr>
              <a:t>Verklaring Belastingdienst (&lt; 6 maanden)</a:t>
            </a:r>
            <a:endParaRPr lang="nl-NL" dirty="0"/>
          </a:p>
        </p:txBody>
      </p:sp>
    </p:spTree>
    <p:extLst>
      <p:ext uri="{BB962C8B-B14F-4D97-AF65-F5344CB8AC3E}">
        <p14:creationId xmlns:p14="http://schemas.microsoft.com/office/powerpoint/2010/main" val="3009335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5C7288-A073-EE57-1693-0872C5827D31}"/>
              </a:ext>
            </a:extLst>
          </p:cNvPr>
          <p:cNvSpPr>
            <a:spLocks noGrp="1"/>
          </p:cNvSpPr>
          <p:nvPr>
            <p:ph type="title"/>
          </p:nvPr>
        </p:nvSpPr>
        <p:spPr/>
        <p:txBody>
          <a:bodyPr/>
          <a:lstStyle/>
          <a:p>
            <a:pPr algn="ctr"/>
            <a:r>
              <a:rPr lang="nl-NL" sz="3200" b="1" dirty="0"/>
              <a:t>Europees aanbesteden: Uitsluitingsgronden</a:t>
            </a:r>
            <a:br>
              <a:rPr lang="nl-NL" sz="3200" b="1" dirty="0"/>
            </a:br>
            <a:r>
              <a:rPr lang="nl-NL" sz="2000" b="1" dirty="0"/>
              <a:t>Eisen en voorwaarden die aan de </a:t>
            </a:r>
            <a:r>
              <a:rPr lang="nl-NL" sz="2000" b="1" u="sng" dirty="0"/>
              <a:t>inschrijver</a:t>
            </a:r>
            <a:r>
              <a:rPr lang="nl-NL" sz="2000" b="1" dirty="0"/>
              <a:t> worden gesteld</a:t>
            </a:r>
            <a:endParaRPr lang="nl-NL" sz="2000" dirty="0"/>
          </a:p>
        </p:txBody>
      </p:sp>
      <p:sp>
        <p:nvSpPr>
          <p:cNvPr id="3" name="Tijdelijke aanduiding voor inhoud 2">
            <a:extLst>
              <a:ext uri="{FF2B5EF4-FFF2-40B4-BE49-F238E27FC236}">
                <a16:creationId xmlns:a16="http://schemas.microsoft.com/office/drawing/2014/main" id="{9121BFB9-5AA0-3F4D-F110-10FDE153516B}"/>
              </a:ext>
            </a:extLst>
          </p:cNvPr>
          <p:cNvSpPr>
            <a:spLocks noGrp="1"/>
          </p:cNvSpPr>
          <p:nvPr>
            <p:ph idx="1"/>
          </p:nvPr>
        </p:nvSpPr>
        <p:spPr/>
        <p:txBody>
          <a:bodyPr/>
          <a:lstStyle/>
          <a:p>
            <a:r>
              <a:rPr lang="nl-NL" dirty="0"/>
              <a:t>Indien wel een uitsluitingsgrond van toepassing is, leidt dit in beginsel tot uitsluiting van de aanbesteding.</a:t>
            </a:r>
          </a:p>
          <a:p>
            <a:r>
              <a:rPr lang="nl-NL" dirty="0"/>
              <a:t>Afzien van uitsluiting: </a:t>
            </a:r>
            <a:r>
              <a:rPr lang="nl-NL" dirty="0" err="1"/>
              <a:t>Self</a:t>
            </a:r>
            <a:r>
              <a:rPr lang="nl-NL" dirty="0"/>
              <a:t> cleaning maatregelen d.m.v. het vergoeden van schade of actief hebben meegewerkt met de onderzoekende autoriteiten of maatregelen hebben genomen om verdere fouten te voorkomen. Indien de aanbestedende dienst van oordeel is dat de maatregelen voldoende zijn, mag zij de ondernemer niet uitsluiten.</a:t>
            </a:r>
          </a:p>
          <a:p>
            <a:r>
              <a:rPr lang="nl-NL" dirty="0"/>
              <a:t>Wet BIBOB (Wet bevordering integriteitsbeoordelingen door het openbaar bestuur). Bureau BIBOB kan benaderd worden voor onderzoek </a:t>
            </a:r>
            <a:r>
              <a:rPr lang="nl-NL" dirty="0" err="1"/>
              <a:t>i.h.k.v</a:t>
            </a:r>
            <a:r>
              <a:rPr lang="nl-NL" dirty="0"/>
              <a:t>. de uitsluitingsgronden.</a:t>
            </a:r>
          </a:p>
        </p:txBody>
      </p:sp>
    </p:spTree>
    <p:extLst>
      <p:ext uri="{BB962C8B-B14F-4D97-AF65-F5344CB8AC3E}">
        <p14:creationId xmlns:p14="http://schemas.microsoft.com/office/powerpoint/2010/main" val="2904248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BEACDC-133A-0B88-1E3E-4587A1F97E23}"/>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9891B68A-5883-6E13-C13B-99280E09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F318E85C-A90C-596F-F0D6-108898C6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3" name="Freeform 7">
            <a:extLst>
              <a:ext uri="{FF2B5EF4-FFF2-40B4-BE49-F238E27FC236}">
                <a16:creationId xmlns:a16="http://schemas.microsoft.com/office/drawing/2014/main" id="{6510006B-2DED-EEB8-9632-BA53E5AC16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1EDF5054-3E09-5E8F-782C-45727781B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nl-NL"/>
          </a:p>
        </p:txBody>
      </p:sp>
      <p:sp>
        <p:nvSpPr>
          <p:cNvPr id="2" name="Titel 1">
            <a:extLst>
              <a:ext uri="{FF2B5EF4-FFF2-40B4-BE49-F238E27FC236}">
                <a16:creationId xmlns:a16="http://schemas.microsoft.com/office/drawing/2014/main" id="{1ED10C32-C3C4-AB30-19D7-0A4FC412AFA3}"/>
              </a:ext>
            </a:extLst>
          </p:cNvPr>
          <p:cNvSpPr>
            <a:spLocks noGrp="1"/>
          </p:cNvSpPr>
          <p:nvPr>
            <p:ph type="title"/>
          </p:nvPr>
        </p:nvSpPr>
        <p:spPr>
          <a:xfrm>
            <a:off x="1103312" y="452718"/>
            <a:ext cx="8947522" cy="1400530"/>
          </a:xfrm>
        </p:spPr>
        <p:txBody>
          <a:bodyPr anchor="ctr">
            <a:normAutofit fontScale="90000"/>
          </a:bodyPr>
          <a:lstStyle/>
          <a:p>
            <a:pPr algn="ctr">
              <a:lnSpc>
                <a:spcPct val="90000"/>
              </a:lnSpc>
            </a:pPr>
            <a:br>
              <a:rPr lang="nl-NL" sz="1700" dirty="0">
                <a:solidFill>
                  <a:srgbClr val="FFFFFF"/>
                </a:solidFill>
              </a:rPr>
            </a:br>
            <a:r>
              <a:rPr lang="nl-NL" sz="3200" b="1" dirty="0">
                <a:solidFill>
                  <a:srgbClr val="FFFFFF"/>
                </a:solidFill>
              </a:rPr>
              <a:t>Europees Aanbesteden</a:t>
            </a:r>
            <a:br>
              <a:rPr lang="nl-NL" sz="3200" b="1" dirty="0">
                <a:solidFill>
                  <a:srgbClr val="FFFFFF"/>
                </a:solidFill>
              </a:rPr>
            </a:br>
            <a:r>
              <a:rPr lang="nl-NL" sz="3200" b="1" dirty="0">
                <a:solidFill>
                  <a:srgbClr val="FFFFFF"/>
                </a:solidFill>
              </a:rPr>
              <a:t>Tips</a:t>
            </a:r>
            <a:br>
              <a:rPr lang="nl-NL" sz="3200" b="1" dirty="0">
                <a:solidFill>
                  <a:srgbClr val="FFFFFF"/>
                </a:solidFill>
              </a:rPr>
            </a:br>
            <a:br>
              <a:rPr lang="nl-NL" sz="1700" dirty="0">
                <a:solidFill>
                  <a:srgbClr val="FFFFFF"/>
                </a:solidFill>
              </a:rPr>
            </a:br>
            <a:r>
              <a:rPr lang="nl-NL" sz="1700" dirty="0">
                <a:solidFill>
                  <a:srgbClr val="FFFFFF"/>
                </a:solidFill>
              </a:rPr>
              <a:t> </a:t>
            </a:r>
          </a:p>
        </p:txBody>
      </p:sp>
      <p:sp>
        <p:nvSpPr>
          <p:cNvPr id="3" name="Tijdelijke aanduiding voor inhoud 2">
            <a:extLst>
              <a:ext uri="{FF2B5EF4-FFF2-40B4-BE49-F238E27FC236}">
                <a16:creationId xmlns:a16="http://schemas.microsoft.com/office/drawing/2014/main" id="{6964F9D6-876E-4E88-2ECD-C4000BF3362D}"/>
              </a:ext>
            </a:extLst>
          </p:cNvPr>
          <p:cNvSpPr>
            <a:spLocks noGrp="1"/>
          </p:cNvSpPr>
          <p:nvPr>
            <p:ph idx="1"/>
          </p:nvPr>
        </p:nvSpPr>
        <p:spPr>
          <a:xfrm>
            <a:off x="1103312" y="2305966"/>
            <a:ext cx="8946541" cy="3942433"/>
          </a:xfrm>
        </p:spPr>
        <p:txBody>
          <a:bodyPr>
            <a:normAutofit fontScale="92500" lnSpcReduction="10000"/>
          </a:bodyPr>
          <a:lstStyle/>
          <a:p>
            <a:pPr marL="0" indent="0">
              <a:lnSpc>
                <a:spcPct val="90000"/>
              </a:lnSpc>
              <a:buNone/>
            </a:pPr>
            <a:endParaRPr lang="nl-NL" sz="1700" b="1" dirty="0"/>
          </a:p>
          <a:p>
            <a:pPr marL="914400" lvl="1" indent="-457200">
              <a:lnSpc>
                <a:spcPct val="90000"/>
              </a:lnSpc>
              <a:buFont typeface="+mj-lt"/>
              <a:buAutoNum type="arabicPeriod"/>
            </a:pPr>
            <a:r>
              <a:rPr lang="nl-NL" sz="2000" dirty="0"/>
              <a:t>Bekijk het Uniform Europees Aanbestedingsdocument (UEA) zodat deze u bekend voorkomt wanneer u deelneemt aan een aanbesteding.</a:t>
            </a:r>
          </a:p>
          <a:p>
            <a:pPr marL="914400" lvl="1" indent="-457200">
              <a:lnSpc>
                <a:spcPct val="90000"/>
              </a:lnSpc>
              <a:buFont typeface="+mj-lt"/>
              <a:buAutoNum type="arabicPeriod"/>
            </a:pPr>
            <a:r>
              <a:rPr lang="nl-NL" sz="2000" dirty="0"/>
              <a:t>In Mercell is een flowchart toegevoegd over het invullen van het UEA.</a:t>
            </a:r>
          </a:p>
          <a:p>
            <a:pPr marL="914400" lvl="1" indent="-457200">
              <a:lnSpc>
                <a:spcPct val="90000"/>
              </a:lnSpc>
              <a:buFont typeface="+mj-lt"/>
              <a:buAutoNum type="arabicPeriod"/>
            </a:pPr>
            <a:r>
              <a:rPr lang="nl-NL" sz="2000" dirty="0"/>
              <a:t>Zorg dat het UEA wordt ondertekend door (een) rechtsgeldige vertegenwoordiger(s)! Dus degene(n) die in het KvK uittreksel genoemd is/zijn. Als bestuurders gezamenlijk bevoegd zijn moeten zij beide het UEA ondertekenen!</a:t>
            </a:r>
          </a:p>
          <a:p>
            <a:pPr marL="914400" lvl="1" indent="-457200">
              <a:lnSpc>
                <a:spcPct val="90000"/>
              </a:lnSpc>
              <a:buFont typeface="+mj-lt"/>
              <a:buAutoNum type="arabicPeriod"/>
            </a:pPr>
            <a:r>
              <a:rPr lang="nl-NL" sz="2000" dirty="0"/>
              <a:t>Indien u gebruik moet maken van </a:t>
            </a:r>
            <a:r>
              <a:rPr lang="nl-NL" sz="2000" dirty="0" err="1"/>
              <a:t>selfcleaning</a:t>
            </a:r>
            <a:r>
              <a:rPr lang="nl-NL" sz="2000" dirty="0"/>
              <a:t> maatregelen kunt u vooraf al uw tekst opstellen en heeft u de mogelijkheid deze juridisch te (laten) toetsen. Dan kunt u dit tijdens een aanbestedingsprocedure gebruiken.</a:t>
            </a:r>
          </a:p>
          <a:p>
            <a:pPr marL="914400" lvl="1" indent="-457200">
              <a:lnSpc>
                <a:spcPct val="90000"/>
              </a:lnSpc>
              <a:buFont typeface="+mj-lt"/>
              <a:buAutoNum type="arabicPeriod"/>
            </a:pPr>
            <a:r>
              <a:rPr lang="nl-NL" sz="2000" dirty="0">
                <a:solidFill>
                  <a:prstClr val="black"/>
                </a:solidFill>
                <a:latin typeface="Dax-Medium"/>
              </a:rPr>
              <a:t>V</a:t>
            </a:r>
            <a:r>
              <a:rPr kumimoji="0" lang="nl-NL" sz="2000" b="0" i="0" u="none" strike="noStrike" kern="1200" cap="none" spc="0" normalizeH="0" baseline="0" noProof="0" dirty="0">
                <a:ln>
                  <a:noFill/>
                </a:ln>
                <a:solidFill>
                  <a:prstClr val="black"/>
                </a:solidFill>
                <a:effectLst/>
                <a:uLnTx/>
                <a:uFillTx/>
                <a:latin typeface="Dax-Medium"/>
                <a:ea typeface="+mj-ea"/>
                <a:cs typeface="+mj-cs"/>
              </a:rPr>
              <a:t>raag één keer per 2 jaar de </a:t>
            </a:r>
            <a:r>
              <a:rPr lang="nl-NL" sz="2000" dirty="0"/>
              <a:t>Gedragsverklaring</a:t>
            </a:r>
            <a:r>
              <a:rPr kumimoji="0" lang="nl-NL" sz="2000" b="0" i="0" u="none" strike="noStrike" kern="1200" cap="none" spc="0" normalizeH="0" baseline="0" noProof="0" dirty="0">
                <a:ln>
                  <a:noFill/>
                </a:ln>
                <a:solidFill>
                  <a:prstClr val="black"/>
                </a:solidFill>
                <a:effectLst/>
                <a:uLnTx/>
                <a:uFillTx/>
                <a:latin typeface="Dax-Medium"/>
                <a:ea typeface="+mj-ea"/>
                <a:cs typeface="+mj-cs"/>
              </a:rPr>
              <a:t> Aanbesteden op bij </a:t>
            </a:r>
            <a:r>
              <a:rPr kumimoji="0" lang="nl-NL" sz="2000" b="0" i="0" u="none" strike="noStrike" kern="1200" cap="none" spc="0" normalizeH="0" baseline="0" noProof="0" dirty="0" err="1">
                <a:ln>
                  <a:noFill/>
                </a:ln>
                <a:solidFill>
                  <a:prstClr val="black"/>
                </a:solidFill>
                <a:effectLst/>
                <a:uLnTx/>
                <a:uFillTx/>
                <a:latin typeface="Dax-Medium"/>
                <a:ea typeface="+mj-ea"/>
                <a:cs typeface="+mj-cs"/>
              </a:rPr>
              <a:t>Justis</a:t>
            </a:r>
            <a:r>
              <a:rPr kumimoji="0" lang="nl-NL" sz="2000" b="0" i="0" u="none" strike="noStrike" kern="1200" cap="none" spc="0" normalizeH="0" baseline="0" noProof="0" dirty="0">
                <a:ln>
                  <a:noFill/>
                </a:ln>
                <a:solidFill>
                  <a:prstClr val="black"/>
                </a:solidFill>
                <a:effectLst/>
                <a:uLnTx/>
                <a:uFillTx/>
                <a:latin typeface="Dax-Medium"/>
                <a:ea typeface="+mj-ea"/>
                <a:cs typeface="+mj-cs"/>
              </a:rPr>
              <a:t> (</a:t>
            </a:r>
            <a:r>
              <a:rPr kumimoji="0" lang="nl-NL" sz="2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nl-NL" sz="2000" b="0" i="0" u="none" strike="noStrike" kern="1200" cap="none" spc="0" normalizeH="0" baseline="0" noProof="0" dirty="0">
                <a:ln>
                  <a:noFill/>
                </a:ln>
                <a:solidFill>
                  <a:prstClr val="black"/>
                </a:solidFill>
                <a:effectLst/>
                <a:uLnTx/>
                <a:uFillTx/>
                <a:latin typeface="Dax-Medium"/>
                <a:ea typeface="+mj-ea"/>
                <a:cs typeface="+mj-cs"/>
              </a:rPr>
              <a:t>75,00).</a:t>
            </a:r>
          </a:p>
          <a:p>
            <a:pPr marL="800100" lvl="1" indent="-342900">
              <a:lnSpc>
                <a:spcPct val="90000"/>
              </a:lnSpc>
              <a:buFont typeface="+mj-lt"/>
              <a:buAutoNum type="arabicPeriod"/>
            </a:pPr>
            <a:endParaRPr lang="nl-NL" sz="2000" dirty="0"/>
          </a:p>
          <a:p>
            <a:pPr marL="800100" lvl="1" indent="-342900">
              <a:lnSpc>
                <a:spcPct val="90000"/>
              </a:lnSpc>
              <a:buFont typeface="+mj-lt"/>
              <a:buAutoNum type="arabicPeriod"/>
            </a:pPr>
            <a:endParaRPr lang="nl-NL" sz="1700" dirty="0"/>
          </a:p>
          <a:p>
            <a:pPr lvl="1">
              <a:lnSpc>
                <a:spcPct val="90000"/>
              </a:lnSpc>
            </a:pPr>
            <a:endParaRPr lang="nl-NL" sz="1700" dirty="0"/>
          </a:p>
          <a:p>
            <a:pPr lvl="1">
              <a:lnSpc>
                <a:spcPct val="90000"/>
              </a:lnSpc>
            </a:pPr>
            <a:endParaRPr lang="nl-NL" sz="1700" dirty="0"/>
          </a:p>
          <a:p>
            <a:pPr marL="457200" lvl="1" indent="0">
              <a:lnSpc>
                <a:spcPct val="90000"/>
              </a:lnSpc>
              <a:buNone/>
            </a:pPr>
            <a:endParaRPr lang="nl-NL" sz="1700" dirty="0"/>
          </a:p>
          <a:p>
            <a:pPr lvl="1">
              <a:lnSpc>
                <a:spcPct val="90000"/>
              </a:lnSpc>
            </a:pPr>
            <a:endParaRPr lang="nl-NL" sz="1700" dirty="0"/>
          </a:p>
          <a:p>
            <a:pPr marL="0" lvl="1" indent="0">
              <a:lnSpc>
                <a:spcPct val="90000"/>
              </a:lnSpc>
              <a:buNone/>
            </a:pPr>
            <a:endParaRPr lang="nl-NL" sz="1700" b="1" dirty="0"/>
          </a:p>
        </p:txBody>
      </p:sp>
    </p:spTree>
    <p:extLst>
      <p:ext uri="{BB962C8B-B14F-4D97-AF65-F5344CB8AC3E}">
        <p14:creationId xmlns:p14="http://schemas.microsoft.com/office/powerpoint/2010/main" val="2964424373"/>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790BC6-AE01-C0C8-6F8B-A0EFAC2A45C2}"/>
              </a:ext>
            </a:extLst>
          </p:cNvPr>
          <p:cNvSpPr>
            <a:spLocks noGrp="1"/>
          </p:cNvSpPr>
          <p:nvPr>
            <p:ph type="title"/>
          </p:nvPr>
        </p:nvSpPr>
        <p:spPr/>
        <p:txBody>
          <a:bodyPr/>
          <a:lstStyle/>
          <a:p>
            <a:pPr algn="ctr"/>
            <a:r>
              <a:rPr lang="nl-NL" sz="3200" b="1" dirty="0"/>
              <a:t>Europees aanbesteden: Geschiktheidseisen</a:t>
            </a:r>
            <a:br>
              <a:rPr lang="nl-NL" sz="3200" b="1" dirty="0"/>
            </a:br>
            <a:r>
              <a:rPr lang="nl-NL" sz="2000" b="1" dirty="0"/>
              <a:t>Eisen en voorwaarden die aan de </a:t>
            </a:r>
            <a:r>
              <a:rPr lang="nl-NL" sz="2000" b="1" u="sng" dirty="0"/>
              <a:t>inschrijver</a:t>
            </a:r>
            <a:r>
              <a:rPr lang="nl-NL" sz="2000" b="1" dirty="0"/>
              <a:t> worden gesteld</a:t>
            </a:r>
          </a:p>
        </p:txBody>
      </p:sp>
      <p:sp>
        <p:nvSpPr>
          <p:cNvPr id="3" name="Tijdelijke aanduiding voor inhoud 2">
            <a:extLst>
              <a:ext uri="{FF2B5EF4-FFF2-40B4-BE49-F238E27FC236}">
                <a16:creationId xmlns:a16="http://schemas.microsoft.com/office/drawing/2014/main" id="{287DE8F2-32C5-36FC-BFC6-739FAA76200C}"/>
              </a:ext>
            </a:extLst>
          </p:cNvPr>
          <p:cNvSpPr>
            <a:spLocks noGrp="1"/>
          </p:cNvSpPr>
          <p:nvPr>
            <p:ph idx="1"/>
          </p:nvPr>
        </p:nvSpPr>
        <p:spPr>
          <a:xfrm>
            <a:off x="1016191" y="1853248"/>
            <a:ext cx="9404723" cy="4195481"/>
          </a:xfrm>
        </p:spPr>
        <p:txBody>
          <a:bodyPr>
            <a:normAutofit fontScale="32500" lnSpcReduction="20000"/>
          </a:bodyPr>
          <a:lstStyle/>
          <a:p>
            <a:pPr>
              <a:lnSpc>
                <a:spcPts val="3200"/>
              </a:lnSpc>
            </a:pPr>
            <a:r>
              <a:rPr lang="nl-NL" sz="8000" dirty="0"/>
              <a:t>Geschiktheidseisen worden gehanteerd om te kunnen bepalen of een ondernemer in staat is (geschikt is) om de opdracht uit te voeren. </a:t>
            </a:r>
          </a:p>
          <a:p>
            <a:pPr>
              <a:lnSpc>
                <a:spcPts val="3200"/>
              </a:lnSpc>
            </a:pPr>
            <a:r>
              <a:rPr lang="nl-NL" sz="8000" dirty="0"/>
              <a:t>Geschiktheidseisen hebben altijd betrekking op de potentiële opdrachtnemer en niet op de opdracht. </a:t>
            </a:r>
          </a:p>
          <a:p>
            <a:pPr>
              <a:lnSpc>
                <a:spcPts val="3200"/>
              </a:lnSpc>
            </a:pPr>
            <a:r>
              <a:rPr lang="nl-NL" sz="8000" dirty="0"/>
              <a:t>U moet bewijsmiddelen (volgende sheets) aanleveren om aan te tonen dat u voldoet aan de geschiktheidseisen. Deze bewijsmiddelen vraagt de gemeente alleen op bij de winnaar (de ondernemer die de opdracht voorlopig gegund krijgt).</a:t>
            </a:r>
          </a:p>
          <a:p>
            <a:endParaRPr lang="nl-NL" dirty="0"/>
          </a:p>
        </p:txBody>
      </p:sp>
    </p:spTree>
    <p:extLst>
      <p:ext uri="{BB962C8B-B14F-4D97-AF65-F5344CB8AC3E}">
        <p14:creationId xmlns:p14="http://schemas.microsoft.com/office/powerpoint/2010/main" val="2372935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a:extLst>
            <a:ext uri="{FF2B5EF4-FFF2-40B4-BE49-F238E27FC236}">
              <a16:creationId xmlns:a16="http://schemas.microsoft.com/office/drawing/2014/main" id="{C3E8BD7C-73CE-E468-2D3A-2D62EF5425B0}"/>
            </a:ext>
          </a:extLst>
        </p:cNvPr>
        <p:cNvGrpSpPr/>
        <p:nvPr/>
      </p:nvGrpSpPr>
      <p:grpSpPr>
        <a:xfrm>
          <a:off x="0" y="0"/>
          <a:ext cx="0" cy="0"/>
          <a:chOff x="0" y="0"/>
          <a:chExt cx="0" cy="0"/>
        </a:xfrm>
      </p:grpSpPr>
      <p:sp>
        <p:nvSpPr>
          <p:cNvPr id="43" name="Rectangle 42">
            <a:extLst>
              <a:ext uri="{FF2B5EF4-FFF2-40B4-BE49-F238E27FC236}">
                <a16:creationId xmlns:a16="http://schemas.microsoft.com/office/drawing/2014/main" id="{80731453-E617-871D-6B20-5CBA8CD5C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5" name="Rectangle 44">
            <a:extLst>
              <a:ext uri="{FF2B5EF4-FFF2-40B4-BE49-F238E27FC236}">
                <a16:creationId xmlns:a16="http://schemas.microsoft.com/office/drawing/2014/main" id="{761E7D37-6CC6-67FB-C395-B16DB7613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81F4D418-329A-8B81-07A3-D0706E0801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F9720447-C168-C524-7EA7-A2E18898D1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51" name="Freeform 5">
            <a:extLst>
              <a:ext uri="{FF2B5EF4-FFF2-40B4-BE49-F238E27FC236}">
                <a16:creationId xmlns:a16="http://schemas.microsoft.com/office/drawing/2014/main" id="{F6D48311-5A0A-C8B6-62AD-3606BB4C3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nl-NL"/>
          </a:p>
        </p:txBody>
      </p:sp>
      <p:sp>
        <p:nvSpPr>
          <p:cNvPr id="2" name="Titel 1">
            <a:extLst>
              <a:ext uri="{FF2B5EF4-FFF2-40B4-BE49-F238E27FC236}">
                <a16:creationId xmlns:a16="http://schemas.microsoft.com/office/drawing/2014/main" id="{18E591D4-3045-4FF9-C77B-2E543DEFC307}"/>
              </a:ext>
            </a:extLst>
          </p:cNvPr>
          <p:cNvSpPr>
            <a:spLocks noGrp="1"/>
          </p:cNvSpPr>
          <p:nvPr>
            <p:ph type="title"/>
          </p:nvPr>
        </p:nvSpPr>
        <p:spPr>
          <a:xfrm>
            <a:off x="806195" y="804672"/>
            <a:ext cx="3521359" cy="5248656"/>
          </a:xfrm>
        </p:spPr>
        <p:txBody>
          <a:bodyPr anchor="ctr">
            <a:normAutofit/>
          </a:bodyPr>
          <a:lstStyle/>
          <a:p>
            <a:pPr algn="ctr"/>
            <a:r>
              <a:rPr lang="nl-NL" b="1" dirty="0"/>
              <a:t>Doel</a:t>
            </a:r>
          </a:p>
        </p:txBody>
      </p:sp>
      <p:sp>
        <p:nvSpPr>
          <p:cNvPr id="3" name="Tijdelijke aanduiding voor inhoud 2">
            <a:extLst>
              <a:ext uri="{FF2B5EF4-FFF2-40B4-BE49-F238E27FC236}">
                <a16:creationId xmlns:a16="http://schemas.microsoft.com/office/drawing/2014/main" id="{E8A1965C-71AD-05BE-7054-705D43591A89}"/>
              </a:ext>
            </a:extLst>
          </p:cNvPr>
          <p:cNvSpPr>
            <a:spLocks noGrp="1"/>
          </p:cNvSpPr>
          <p:nvPr>
            <p:ph idx="1"/>
          </p:nvPr>
        </p:nvSpPr>
        <p:spPr>
          <a:xfrm>
            <a:off x="4975861" y="804671"/>
            <a:ext cx="6399930" cy="5248657"/>
          </a:xfrm>
        </p:spPr>
        <p:txBody>
          <a:bodyPr anchor="ctr">
            <a:normAutofit/>
          </a:bodyPr>
          <a:lstStyle/>
          <a:p>
            <a:pPr marL="0" indent="0">
              <a:buNone/>
            </a:pPr>
            <a:endParaRPr lang="nl-NL" dirty="0"/>
          </a:p>
          <a:p>
            <a:pPr>
              <a:buFont typeface="Wingdings" panose="05000000000000000000" pitchFamily="2" charset="2"/>
              <a:buChar char="Ø"/>
            </a:pPr>
            <a:r>
              <a:rPr lang="nl-NL" dirty="0"/>
              <a:t>Het geven van informatie over de manier waarop de gemeente opdrachten in de markt zet.</a:t>
            </a:r>
          </a:p>
          <a:p>
            <a:pPr>
              <a:buFont typeface="Wingdings" panose="05000000000000000000" pitchFamily="2" charset="2"/>
              <a:buChar char="Ø"/>
            </a:pPr>
            <a:r>
              <a:rPr lang="nl-NL" dirty="0"/>
              <a:t>Het geven van informatie waarmee u rekening moet houden wanneer u in aanmerking wilt komen voor deze opdrachten.</a:t>
            </a:r>
          </a:p>
          <a:p>
            <a:pPr>
              <a:buFont typeface="Wingdings" panose="05000000000000000000" pitchFamily="2" charset="2"/>
              <a:buChar char="Ø"/>
            </a:pPr>
            <a:r>
              <a:rPr lang="nl-NL" dirty="0"/>
              <a:t>Het ontvangen van informatie die de gemeente kan gebruiken voor optimalisatie van bijv. inkoopproces.</a:t>
            </a:r>
          </a:p>
          <a:p>
            <a:pPr lvl="1">
              <a:buFont typeface="Wingdings" panose="05000000000000000000" pitchFamily="2" charset="2"/>
              <a:buChar char="Ø"/>
            </a:pPr>
            <a:r>
              <a:rPr lang="nl-NL" dirty="0"/>
              <a:t>Dat kunt u ook doen via </a:t>
            </a:r>
            <a:r>
              <a:rPr lang="nl-NL" dirty="0">
                <a:hlinkClick r:id="rId5"/>
              </a:rPr>
              <a:t>Inkoop@twenterand.nl</a:t>
            </a:r>
            <a:endParaRPr lang="nl-NL" dirty="0"/>
          </a:p>
          <a:p>
            <a:pPr lvl="1">
              <a:buFont typeface="Wingdings" panose="05000000000000000000" pitchFamily="2" charset="2"/>
              <a:buChar char="Ø"/>
            </a:pPr>
            <a:r>
              <a:rPr lang="nl-NL" dirty="0"/>
              <a:t>Of contact op te nemen met Miriam Elzinga 06-46153309</a:t>
            </a:r>
          </a:p>
          <a:p>
            <a:pPr marL="0" indent="0">
              <a:buNone/>
            </a:pPr>
            <a:endParaRPr lang="nl-NL" dirty="0"/>
          </a:p>
          <a:p>
            <a:pPr marL="0" indent="0">
              <a:buNone/>
            </a:pPr>
            <a:endParaRPr lang="nl-NL" dirty="0"/>
          </a:p>
          <a:p>
            <a:endParaRPr lang="nl-NL" dirty="0"/>
          </a:p>
        </p:txBody>
      </p:sp>
    </p:spTree>
    <p:extLst>
      <p:ext uri="{BB962C8B-B14F-4D97-AF65-F5344CB8AC3E}">
        <p14:creationId xmlns:p14="http://schemas.microsoft.com/office/powerpoint/2010/main" val="3209538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9D487-8DAC-23E3-ACC9-93F7F6641E3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276B226-E14E-BEDA-D1D4-0C607C7ABDE9}"/>
              </a:ext>
            </a:extLst>
          </p:cNvPr>
          <p:cNvSpPr>
            <a:spLocks noGrp="1"/>
          </p:cNvSpPr>
          <p:nvPr>
            <p:ph type="title"/>
          </p:nvPr>
        </p:nvSpPr>
        <p:spPr/>
        <p:txBody>
          <a:bodyPr/>
          <a:lstStyle/>
          <a:p>
            <a:pPr algn="ctr"/>
            <a:r>
              <a:rPr lang="nl-NL" sz="3200" b="1" dirty="0"/>
              <a:t>Europees aanbesteden: Geschiktheidseisen</a:t>
            </a:r>
            <a:br>
              <a:rPr lang="nl-NL" sz="3200" b="1" dirty="0"/>
            </a:br>
            <a:r>
              <a:rPr lang="nl-NL" sz="2000" b="1" dirty="0"/>
              <a:t>Eisen en voorwaarden die aan de </a:t>
            </a:r>
            <a:r>
              <a:rPr lang="nl-NL" sz="2000" b="1" u="sng" dirty="0"/>
              <a:t>inschrijver</a:t>
            </a:r>
            <a:r>
              <a:rPr lang="nl-NL" sz="2000" b="1" dirty="0"/>
              <a:t> worden gesteld</a:t>
            </a:r>
          </a:p>
        </p:txBody>
      </p:sp>
      <p:sp>
        <p:nvSpPr>
          <p:cNvPr id="3" name="Tijdelijke aanduiding voor inhoud 2">
            <a:extLst>
              <a:ext uri="{FF2B5EF4-FFF2-40B4-BE49-F238E27FC236}">
                <a16:creationId xmlns:a16="http://schemas.microsoft.com/office/drawing/2014/main" id="{C6456BA4-CF84-0ECB-D65B-25E9DC08562E}"/>
              </a:ext>
            </a:extLst>
          </p:cNvPr>
          <p:cNvSpPr>
            <a:spLocks noGrp="1"/>
          </p:cNvSpPr>
          <p:nvPr>
            <p:ph idx="1"/>
          </p:nvPr>
        </p:nvSpPr>
        <p:spPr>
          <a:xfrm>
            <a:off x="1161965" y="1853248"/>
            <a:ext cx="9404723" cy="4195481"/>
          </a:xfrm>
        </p:spPr>
        <p:txBody>
          <a:bodyPr>
            <a:normAutofit/>
          </a:bodyPr>
          <a:lstStyle/>
          <a:p>
            <a:pPr>
              <a:lnSpc>
                <a:spcPts val="3200"/>
              </a:lnSpc>
            </a:pPr>
            <a:r>
              <a:rPr lang="nl-NL" sz="2800" dirty="0"/>
              <a:t>Geschiktheidseisen hebben betrekking op:</a:t>
            </a:r>
          </a:p>
          <a:p>
            <a:pPr>
              <a:lnSpc>
                <a:spcPts val="3200"/>
              </a:lnSpc>
            </a:pPr>
            <a:endParaRPr lang="nl-NL" sz="2800" dirty="0"/>
          </a:p>
          <a:p>
            <a:pPr marL="742950" lvl="2" indent="-342900">
              <a:lnSpc>
                <a:spcPts val="3200"/>
              </a:lnSpc>
            </a:pPr>
            <a:r>
              <a:rPr lang="nl-NL" sz="2600" dirty="0"/>
              <a:t>De financiële en economische draagkracht</a:t>
            </a:r>
          </a:p>
          <a:p>
            <a:pPr marL="742950" lvl="2" indent="-342900">
              <a:lnSpc>
                <a:spcPts val="3200"/>
              </a:lnSpc>
            </a:pPr>
            <a:r>
              <a:rPr lang="nl-NL" sz="2600" dirty="0"/>
              <a:t>Technische bekwaamheid en beroepsbekwaamheid</a:t>
            </a:r>
          </a:p>
          <a:p>
            <a:pPr marL="742950" lvl="2" indent="-342900">
              <a:lnSpc>
                <a:spcPts val="3200"/>
              </a:lnSpc>
            </a:pPr>
            <a:r>
              <a:rPr lang="nl-NL" sz="2600" dirty="0"/>
              <a:t>Beroepsbevoegdheid</a:t>
            </a:r>
          </a:p>
          <a:p>
            <a:endParaRPr lang="nl-NL" sz="2800" dirty="0"/>
          </a:p>
        </p:txBody>
      </p:sp>
    </p:spTree>
    <p:extLst>
      <p:ext uri="{BB962C8B-B14F-4D97-AF65-F5344CB8AC3E}">
        <p14:creationId xmlns:p14="http://schemas.microsoft.com/office/powerpoint/2010/main" val="986563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8F7D2-E92A-1DF9-6F28-62D03225A63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B0A61D4-D476-B35F-5D8F-FB88CA581C37}"/>
              </a:ext>
            </a:extLst>
          </p:cNvPr>
          <p:cNvSpPr>
            <a:spLocks noGrp="1"/>
          </p:cNvSpPr>
          <p:nvPr>
            <p:ph type="title"/>
          </p:nvPr>
        </p:nvSpPr>
        <p:spPr/>
        <p:txBody>
          <a:bodyPr/>
          <a:lstStyle/>
          <a:p>
            <a:pPr algn="ctr"/>
            <a:r>
              <a:rPr lang="nl-NL" sz="3200" b="1" dirty="0"/>
              <a:t>Europees aanbesteden: Geschiktheidseisen</a:t>
            </a:r>
            <a:br>
              <a:rPr lang="nl-NL" sz="3200" b="1" dirty="0"/>
            </a:br>
            <a:r>
              <a:rPr lang="nl-NL" sz="2000" b="1" dirty="0"/>
              <a:t>Eisen en voorwaarden die aan de </a:t>
            </a:r>
            <a:r>
              <a:rPr lang="nl-NL" sz="2000" b="1" u="sng" dirty="0"/>
              <a:t>inschrijver</a:t>
            </a:r>
            <a:r>
              <a:rPr lang="nl-NL" sz="2000" b="1" dirty="0"/>
              <a:t> worden gesteld</a:t>
            </a:r>
          </a:p>
        </p:txBody>
      </p:sp>
      <p:sp>
        <p:nvSpPr>
          <p:cNvPr id="3" name="Tijdelijke aanduiding voor inhoud 2">
            <a:extLst>
              <a:ext uri="{FF2B5EF4-FFF2-40B4-BE49-F238E27FC236}">
                <a16:creationId xmlns:a16="http://schemas.microsoft.com/office/drawing/2014/main" id="{1E005815-9B0D-72DF-193A-3F8DB6D72184}"/>
              </a:ext>
            </a:extLst>
          </p:cNvPr>
          <p:cNvSpPr>
            <a:spLocks noGrp="1"/>
          </p:cNvSpPr>
          <p:nvPr>
            <p:ph idx="1"/>
          </p:nvPr>
        </p:nvSpPr>
        <p:spPr>
          <a:xfrm>
            <a:off x="1016191" y="1364974"/>
            <a:ext cx="9404723" cy="4683755"/>
          </a:xfrm>
        </p:spPr>
        <p:txBody>
          <a:bodyPr>
            <a:normAutofit/>
          </a:bodyPr>
          <a:lstStyle/>
          <a:p>
            <a:endParaRPr lang="nl-NL" b="1" dirty="0"/>
          </a:p>
          <a:p>
            <a:r>
              <a:rPr lang="nl-NL" b="1" dirty="0"/>
              <a:t>Financiële en Economische draagkracht:</a:t>
            </a:r>
          </a:p>
          <a:p>
            <a:pPr lvl="1"/>
            <a:r>
              <a:rPr lang="nl-NL" dirty="0"/>
              <a:t>Verzekering. Bijvoorbeeld: u verklaart dat uw onderneming is verzekerd voor beroeps – of bedrijfsaansprakelijkheid voor minimaal € 2.500.000,- per gebeurtenis en € 5.000.000,- per jaar. </a:t>
            </a:r>
          </a:p>
          <a:p>
            <a:pPr lvl="1"/>
            <a:r>
              <a:rPr lang="nl-NL" dirty="0"/>
              <a:t>Bankverklaring. U beschikt over voldoende financiële en economische draagkracht om de opdracht op een succesvolle wijze te kunnen uitvoeren.</a:t>
            </a:r>
          </a:p>
          <a:p>
            <a:pPr lvl="1"/>
            <a:r>
              <a:rPr lang="nl-NL" dirty="0"/>
              <a:t>Accountantsverklaring continuïteit (verklaring van accountant dat bedrijf financieel gezond is).</a:t>
            </a:r>
          </a:p>
          <a:p>
            <a:pPr lvl="1"/>
            <a:endParaRPr lang="nl-NL" dirty="0"/>
          </a:p>
        </p:txBody>
      </p:sp>
    </p:spTree>
    <p:extLst>
      <p:ext uri="{BB962C8B-B14F-4D97-AF65-F5344CB8AC3E}">
        <p14:creationId xmlns:p14="http://schemas.microsoft.com/office/powerpoint/2010/main" val="3048926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4A750-03EC-5F46-78FE-66488E993D2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26DF45B-EF5A-A418-E58F-9131DFD8B63E}"/>
              </a:ext>
            </a:extLst>
          </p:cNvPr>
          <p:cNvSpPr>
            <a:spLocks noGrp="1"/>
          </p:cNvSpPr>
          <p:nvPr>
            <p:ph type="title"/>
          </p:nvPr>
        </p:nvSpPr>
        <p:spPr/>
        <p:txBody>
          <a:bodyPr/>
          <a:lstStyle/>
          <a:p>
            <a:pPr algn="ctr"/>
            <a:r>
              <a:rPr lang="nl-NL" sz="3200" b="1" dirty="0"/>
              <a:t>Europees aanbesteden: Geschiktheidseisen</a:t>
            </a:r>
            <a:br>
              <a:rPr lang="nl-NL" sz="3200" b="1" dirty="0"/>
            </a:br>
            <a:r>
              <a:rPr lang="nl-NL" sz="2000" b="1" dirty="0"/>
              <a:t>Eisen en voorwaarden die aan de </a:t>
            </a:r>
            <a:r>
              <a:rPr lang="nl-NL" sz="2000" b="1" u="sng" dirty="0"/>
              <a:t>inschrijver</a:t>
            </a:r>
            <a:r>
              <a:rPr lang="nl-NL" sz="2000" b="1" dirty="0"/>
              <a:t> worden gesteld</a:t>
            </a:r>
          </a:p>
        </p:txBody>
      </p:sp>
      <p:sp>
        <p:nvSpPr>
          <p:cNvPr id="3" name="Tijdelijke aanduiding voor inhoud 2">
            <a:extLst>
              <a:ext uri="{FF2B5EF4-FFF2-40B4-BE49-F238E27FC236}">
                <a16:creationId xmlns:a16="http://schemas.microsoft.com/office/drawing/2014/main" id="{FFE3A31B-C8B6-5899-3242-8381CF578DB8}"/>
              </a:ext>
            </a:extLst>
          </p:cNvPr>
          <p:cNvSpPr>
            <a:spLocks noGrp="1"/>
          </p:cNvSpPr>
          <p:nvPr>
            <p:ph idx="1"/>
          </p:nvPr>
        </p:nvSpPr>
        <p:spPr>
          <a:xfrm>
            <a:off x="1016191" y="1364974"/>
            <a:ext cx="9404723" cy="4683755"/>
          </a:xfrm>
        </p:spPr>
        <p:txBody>
          <a:bodyPr>
            <a:normAutofit lnSpcReduction="10000"/>
          </a:bodyPr>
          <a:lstStyle/>
          <a:p>
            <a:r>
              <a:rPr lang="nl-NL" b="1" dirty="0"/>
              <a:t>Technische en beroepsbekwaamheid</a:t>
            </a:r>
          </a:p>
          <a:p>
            <a:pPr lvl="1"/>
            <a:r>
              <a:rPr lang="nl-NL" dirty="0"/>
              <a:t>Referenties/eerdere ervaring (voor werken afgelopen 5 jaar, voor leveringen en diensten afgelopen 3 jaar). De referenties zijn een belangrijk middel om vast te stellen of de inschrijver voldoende ervaring heeft om de opdracht uit te voeren.</a:t>
            </a:r>
          </a:p>
          <a:p>
            <a:pPr lvl="1"/>
            <a:r>
              <a:rPr lang="nl-NL" dirty="0"/>
              <a:t>Kwaliteitsmanagementsysteem ISO 9001:2015</a:t>
            </a:r>
          </a:p>
          <a:p>
            <a:pPr lvl="1"/>
            <a:r>
              <a:rPr lang="nl-NL" dirty="0"/>
              <a:t>Milieuzorgsysteem ISO 14001 certificaat of vergelijkbaar</a:t>
            </a:r>
          </a:p>
          <a:p>
            <a:pPr lvl="1"/>
            <a:r>
              <a:rPr lang="nl-NL" dirty="0"/>
              <a:t>VCA certificering</a:t>
            </a:r>
          </a:p>
          <a:p>
            <a:pPr lvl="1"/>
            <a:r>
              <a:rPr lang="nl-NL" dirty="0"/>
              <a:t>Overzicht van personeel. Men kan vragen naar een overzicht van het opleidingsniveau of een overzicht van het totaal aantal personeelsleden en de personeelsleden die de opdracht uitvoeren.</a:t>
            </a:r>
          </a:p>
          <a:p>
            <a:pPr lvl="1"/>
            <a:r>
              <a:rPr lang="nl-NL" dirty="0"/>
              <a:t>Technische uitrusting. Een overzicht van deze hulpmiddelen, toegespitst op het onderwerp van de aanbesteding.</a:t>
            </a:r>
          </a:p>
          <a:p>
            <a:pPr lvl="1"/>
            <a:r>
              <a:rPr lang="nl-NL" dirty="0"/>
              <a:t>Onderwijs- en beroepskwalificaties. Dit kan worden verlangd van de dienstverlener, de aannemer of van het leidinggevend personeel van de onderneming.</a:t>
            </a:r>
          </a:p>
          <a:p>
            <a:pPr marL="457200" lvl="1" indent="0">
              <a:buNone/>
            </a:pPr>
            <a:endParaRPr lang="nl-NL" dirty="0"/>
          </a:p>
        </p:txBody>
      </p:sp>
    </p:spTree>
    <p:extLst>
      <p:ext uri="{BB962C8B-B14F-4D97-AF65-F5344CB8AC3E}">
        <p14:creationId xmlns:p14="http://schemas.microsoft.com/office/powerpoint/2010/main" val="849597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76482-21E4-E1F5-D540-E184FF58FAB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E65A936-31E2-C881-349B-F9437C183E92}"/>
              </a:ext>
            </a:extLst>
          </p:cNvPr>
          <p:cNvSpPr>
            <a:spLocks noGrp="1"/>
          </p:cNvSpPr>
          <p:nvPr>
            <p:ph type="title"/>
          </p:nvPr>
        </p:nvSpPr>
        <p:spPr/>
        <p:txBody>
          <a:bodyPr/>
          <a:lstStyle/>
          <a:p>
            <a:pPr algn="ctr"/>
            <a:r>
              <a:rPr lang="nl-NL" sz="3200" b="1" dirty="0"/>
              <a:t>Europees aanbesteden: Geschiktheidseisen</a:t>
            </a:r>
            <a:br>
              <a:rPr lang="nl-NL" sz="3200" b="1" dirty="0"/>
            </a:br>
            <a:r>
              <a:rPr lang="nl-NL" sz="2000" b="1" dirty="0"/>
              <a:t>Eisen en voorwaarden die aan de </a:t>
            </a:r>
            <a:r>
              <a:rPr lang="nl-NL" sz="2000" b="1" u="sng" dirty="0"/>
              <a:t>inschrijver</a:t>
            </a:r>
            <a:r>
              <a:rPr lang="nl-NL" sz="2000" b="1" dirty="0"/>
              <a:t> worden gesteld</a:t>
            </a:r>
          </a:p>
        </p:txBody>
      </p:sp>
      <p:sp>
        <p:nvSpPr>
          <p:cNvPr id="3" name="Tijdelijke aanduiding voor inhoud 2">
            <a:extLst>
              <a:ext uri="{FF2B5EF4-FFF2-40B4-BE49-F238E27FC236}">
                <a16:creationId xmlns:a16="http://schemas.microsoft.com/office/drawing/2014/main" id="{D8104EE5-B8CA-5833-A265-67144A2C767D}"/>
              </a:ext>
            </a:extLst>
          </p:cNvPr>
          <p:cNvSpPr>
            <a:spLocks noGrp="1"/>
          </p:cNvSpPr>
          <p:nvPr>
            <p:ph idx="1"/>
          </p:nvPr>
        </p:nvSpPr>
        <p:spPr>
          <a:xfrm>
            <a:off x="1016191" y="1364974"/>
            <a:ext cx="9404723" cy="4683755"/>
          </a:xfrm>
        </p:spPr>
        <p:txBody>
          <a:bodyPr>
            <a:normAutofit/>
          </a:bodyPr>
          <a:lstStyle/>
          <a:p>
            <a:endParaRPr lang="nl-NL" dirty="0"/>
          </a:p>
          <a:p>
            <a:endParaRPr lang="nl-NL" dirty="0"/>
          </a:p>
          <a:p>
            <a:r>
              <a:rPr lang="nl-NL" dirty="0"/>
              <a:t>Beroepsbevoegdheid</a:t>
            </a:r>
          </a:p>
          <a:p>
            <a:pPr lvl="1"/>
            <a:r>
              <a:rPr lang="nl-NL" dirty="0"/>
              <a:t>Uittreksel Kamer van Koophandel</a:t>
            </a:r>
          </a:p>
          <a:p>
            <a:pPr lvl="1"/>
            <a:r>
              <a:rPr lang="nl-NL" dirty="0"/>
              <a:t>Bijvoorbeeld: bevoegdheid om asbest te verwijderen (of andere vergunning)</a:t>
            </a:r>
          </a:p>
        </p:txBody>
      </p:sp>
    </p:spTree>
    <p:extLst>
      <p:ext uri="{BB962C8B-B14F-4D97-AF65-F5344CB8AC3E}">
        <p14:creationId xmlns:p14="http://schemas.microsoft.com/office/powerpoint/2010/main" val="2545327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76482-21E4-E1F5-D540-E184FF58FAB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E65A936-31E2-C881-349B-F9437C183E92}"/>
              </a:ext>
            </a:extLst>
          </p:cNvPr>
          <p:cNvSpPr>
            <a:spLocks noGrp="1"/>
          </p:cNvSpPr>
          <p:nvPr>
            <p:ph type="title"/>
          </p:nvPr>
        </p:nvSpPr>
        <p:spPr/>
        <p:txBody>
          <a:bodyPr/>
          <a:lstStyle/>
          <a:p>
            <a:pPr algn="ctr"/>
            <a:r>
              <a:rPr lang="nl-NL" sz="3200" b="1" dirty="0"/>
              <a:t>Europees aanbesteden: Geschiktheidseisen</a:t>
            </a:r>
            <a:br>
              <a:rPr lang="nl-NL" sz="3200" b="1" dirty="0"/>
            </a:br>
            <a:r>
              <a:rPr lang="nl-NL" sz="2000" b="1" dirty="0"/>
              <a:t>Eisen en voorwaarden die aan de </a:t>
            </a:r>
            <a:r>
              <a:rPr lang="nl-NL" sz="2000" b="1" u="sng" dirty="0"/>
              <a:t>inschrijver</a:t>
            </a:r>
            <a:r>
              <a:rPr lang="nl-NL" sz="2000" b="1" dirty="0"/>
              <a:t> worden gesteld</a:t>
            </a:r>
          </a:p>
        </p:txBody>
      </p:sp>
      <p:sp>
        <p:nvSpPr>
          <p:cNvPr id="3" name="Tijdelijke aanduiding voor inhoud 2">
            <a:extLst>
              <a:ext uri="{FF2B5EF4-FFF2-40B4-BE49-F238E27FC236}">
                <a16:creationId xmlns:a16="http://schemas.microsoft.com/office/drawing/2014/main" id="{D8104EE5-B8CA-5833-A265-67144A2C767D}"/>
              </a:ext>
            </a:extLst>
          </p:cNvPr>
          <p:cNvSpPr>
            <a:spLocks noGrp="1"/>
          </p:cNvSpPr>
          <p:nvPr>
            <p:ph idx="1"/>
          </p:nvPr>
        </p:nvSpPr>
        <p:spPr>
          <a:xfrm>
            <a:off x="1016191" y="1364974"/>
            <a:ext cx="9404723" cy="4683755"/>
          </a:xfrm>
        </p:spPr>
        <p:txBody>
          <a:bodyPr>
            <a:normAutofit fontScale="92500" lnSpcReduction="10000"/>
          </a:bodyPr>
          <a:lstStyle/>
          <a:p>
            <a:pPr marL="0" indent="0">
              <a:buNone/>
            </a:pPr>
            <a:endParaRPr lang="nl-NL" dirty="0"/>
          </a:p>
          <a:p>
            <a:pPr marL="0" indent="0">
              <a:buNone/>
            </a:pPr>
            <a:r>
              <a:rPr lang="nl-NL" dirty="0"/>
              <a:t>-Als inschrijver niet zelfstandig aan één of meerdere geschiktheidseisen kan voldoen, kan een beroep op een of meerdere derde(n) gedaan worden (lees: andere rechtspersonen).</a:t>
            </a:r>
          </a:p>
          <a:p>
            <a:pPr marL="0" indent="0">
              <a:buNone/>
            </a:pPr>
            <a:endParaRPr lang="nl-NL" dirty="0"/>
          </a:p>
          <a:p>
            <a:pPr marL="0" indent="0">
              <a:buNone/>
            </a:pPr>
            <a:r>
              <a:rPr lang="nl-NL" dirty="0"/>
              <a:t>- Inschrijver moet dan aantonen dat hij kan beschikken over de voor de uitvoering van de opdracht noodzakelijke middelen van die derde (samenwerkingsovereenkomst of ‘terbeschikkingstellingsverklaring’).</a:t>
            </a:r>
          </a:p>
          <a:p>
            <a:pPr marL="0" indent="0">
              <a:buNone/>
            </a:pPr>
            <a:endParaRPr lang="nl-NL" dirty="0"/>
          </a:p>
          <a:p>
            <a:pPr marL="0" indent="0">
              <a:buNone/>
            </a:pPr>
            <a:r>
              <a:rPr lang="nl-NL" dirty="0"/>
              <a:t>- Als in het kader van de technische geschiktheidseisen (bijvoorbeeld gevraagde ervaring) een beroep op een derde wordt gedaan, moet de derde voor dat onderdeel van de opdracht ingezet worden als onderaannemer (!).</a:t>
            </a:r>
          </a:p>
          <a:p>
            <a:pPr marL="0" indent="0">
              <a:buNone/>
            </a:pPr>
            <a:endParaRPr lang="nl-NL" dirty="0"/>
          </a:p>
          <a:p>
            <a:pPr marL="0" indent="0">
              <a:buNone/>
            </a:pPr>
            <a:r>
              <a:rPr lang="nl-NL" dirty="0"/>
              <a:t>- Let op, vermeld het doen van een beroep op een derde deugdelijk in deel II D van het UEA.</a:t>
            </a:r>
          </a:p>
          <a:p>
            <a:pPr marL="0" indent="0">
              <a:buNone/>
            </a:pPr>
            <a:endParaRPr lang="nl-NL" dirty="0"/>
          </a:p>
        </p:txBody>
      </p:sp>
    </p:spTree>
    <p:extLst>
      <p:ext uri="{BB962C8B-B14F-4D97-AF65-F5344CB8AC3E}">
        <p14:creationId xmlns:p14="http://schemas.microsoft.com/office/powerpoint/2010/main" val="12427941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6C24EC-1133-5548-A8A7-97236408116E}"/>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16A77D8C-670D-C211-0459-695B247F2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465835E6-B117-38BD-B21E-C4EBF6757E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3" name="Freeform 7">
            <a:extLst>
              <a:ext uri="{FF2B5EF4-FFF2-40B4-BE49-F238E27FC236}">
                <a16:creationId xmlns:a16="http://schemas.microsoft.com/office/drawing/2014/main" id="{1F52B49E-D526-4B89-C63F-E45DEC56F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7248C835-CEFA-AB4B-30F2-475AC8625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nl-NL"/>
          </a:p>
        </p:txBody>
      </p:sp>
      <p:sp>
        <p:nvSpPr>
          <p:cNvPr id="2" name="Titel 1">
            <a:extLst>
              <a:ext uri="{FF2B5EF4-FFF2-40B4-BE49-F238E27FC236}">
                <a16:creationId xmlns:a16="http://schemas.microsoft.com/office/drawing/2014/main" id="{812BACE8-FAFC-D8D3-69C2-8F589FA81945}"/>
              </a:ext>
            </a:extLst>
          </p:cNvPr>
          <p:cNvSpPr>
            <a:spLocks noGrp="1"/>
          </p:cNvSpPr>
          <p:nvPr>
            <p:ph type="title"/>
          </p:nvPr>
        </p:nvSpPr>
        <p:spPr>
          <a:xfrm>
            <a:off x="1103312" y="452718"/>
            <a:ext cx="8947522" cy="1400530"/>
          </a:xfrm>
        </p:spPr>
        <p:txBody>
          <a:bodyPr anchor="ctr">
            <a:normAutofit fontScale="90000"/>
          </a:bodyPr>
          <a:lstStyle/>
          <a:p>
            <a:pPr algn="ctr">
              <a:lnSpc>
                <a:spcPct val="90000"/>
              </a:lnSpc>
            </a:pPr>
            <a:br>
              <a:rPr lang="nl-NL" sz="1700" dirty="0">
                <a:solidFill>
                  <a:srgbClr val="FFFFFF"/>
                </a:solidFill>
              </a:rPr>
            </a:br>
            <a:r>
              <a:rPr lang="nl-NL" sz="3200" b="1" dirty="0">
                <a:solidFill>
                  <a:srgbClr val="FFFFFF"/>
                </a:solidFill>
              </a:rPr>
              <a:t>Europees Aanbesteden</a:t>
            </a:r>
            <a:br>
              <a:rPr lang="nl-NL" sz="3200" b="1" dirty="0">
                <a:solidFill>
                  <a:srgbClr val="FFFFFF"/>
                </a:solidFill>
              </a:rPr>
            </a:br>
            <a:r>
              <a:rPr lang="nl-NL" sz="3200" b="1" dirty="0">
                <a:solidFill>
                  <a:srgbClr val="FFFFFF"/>
                </a:solidFill>
              </a:rPr>
              <a:t>Tips</a:t>
            </a:r>
            <a:br>
              <a:rPr lang="nl-NL" sz="3200" b="1" dirty="0">
                <a:solidFill>
                  <a:srgbClr val="FFFFFF"/>
                </a:solidFill>
              </a:rPr>
            </a:br>
            <a:br>
              <a:rPr lang="nl-NL" sz="1700" dirty="0">
                <a:solidFill>
                  <a:srgbClr val="FFFFFF"/>
                </a:solidFill>
              </a:rPr>
            </a:br>
            <a:r>
              <a:rPr lang="nl-NL" sz="1700" dirty="0">
                <a:solidFill>
                  <a:srgbClr val="FFFFFF"/>
                </a:solidFill>
              </a:rPr>
              <a:t> </a:t>
            </a:r>
          </a:p>
        </p:txBody>
      </p:sp>
      <p:sp>
        <p:nvSpPr>
          <p:cNvPr id="3" name="Tijdelijke aanduiding voor inhoud 2">
            <a:extLst>
              <a:ext uri="{FF2B5EF4-FFF2-40B4-BE49-F238E27FC236}">
                <a16:creationId xmlns:a16="http://schemas.microsoft.com/office/drawing/2014/main" id="{272CFA31-63F7-B9BF-9577-CB24D0E23CD0}"/>
              </a:ext>
            </a:extLst>
          </p:cNvPr>
          <p:cNvSpPr>
            <a:spLocks noGrp="1"/>
          </p:cNvSpPr>
          <p:nvPr>
            <p:ph idx="1"/>
          </p:nvPr>
        </p:nvSpPr>
        <p:spPr>
          <a:xfrm>
            <a:off x="1103312" y="2305966"/>
            <a:ext cx="8946541" cy="3942433"/>
          </a:xfrm>
        </p:spPr>
        <p:txBody>
          <a:bodyPr>
            <a:normAutofit/>
          </a:bodyPr>
          <a:lstStyle/>
          <a:p>
            <a:pPr marL="0" indent="0">
              <a:lnSpc>
                <a:spcPct val="90000"/>
              </a:lnSpc>
              <a:buNone/>
            </a:pPr>
            <a:endParaRPr lang="nl-NL" sz="1700" b="1" dirty="0"/>
          </a:p>
          <a:p>
            <a:pPr lvl="1">
              <a:lnSpc>
                <a:spcPct val="90000"/>
              </a:lnSpc>
            </a:pPr>
            <a:r>
              <a:rPr lang="nl-NL" sz="1700" dirty="0"/>
              <a:t>U kunt vooraf inschatten welke geschiktheidseisen van toepassing zullen zijn.</a:t>
            </a:r>
          </a:p>
          <a:p>
            <a:pPr lvl="1">
              <a:lnSpc>
                <a:spcPct val="90000"/>
              </a:lnSpc>
            </a:pPr>
            <a:r>
              <a:rPr lang="nl-NL" sz="1700" dirty="0"/>
              <a:t>Beoordeel of u zelf in staat bent te voldoen aan de geschiktheidseisen of dat u daarvoor een beroep moet doen op een derde. (Let op, dit is iets anders dan een onderaannemer!)</a:t>
            </a:r>
          </a:p>
          <a:p>
            <a:pPr lvl="1">
              <a:lnSpc>
                <a:spcPct val="90000"/>
              </a:lnSpc>
            </a:pPr>
            <a:r>
              <a:rPr lang="nl-NL" sz="1700" dirty="0"/>
              <a:t>Controleer of u in het bezit bent van de bewijsmiddelen. Let op: indien u een beroep doet op een derde moet ook deze derde voldoen aan de eisen waarvoor een beroep op hem  wordt gedaan en de bijbehorende bewijsmiddelen indienen.</a:t>
            </a:r>
          </a:p>
          <a:p>
            <a:pPr lvl="1">
              <a:lnSpc>
                <a:spcPct val="90000"/>
              </a:lnSpc>
            </a:pPr>
            <a:r>
              <a:rPr lang="nl-NL" sz="1700" dirty="0"/>
              <a:t>Indien u niet beschikt over de ISO of NEN vragen wij naar vergelijkbaar. U kunt vooraf al beschrijven waarom u uw eigen kwaliteitshandboek/maatregelen vergelijkbaar vindt.</a:t>
            </a:r>
          </a:p>
          <a:p>
            <a:pPr lvl="1">
              <a:lnSpc>
                <a:spcPct val="90000"/>
              </a:lnSpc>
            </a:pPr>
            <a:r>
              <a:rPr lang="nl-NL" sz="1700" dirty="0"/>
              <a:t>Vraag andere opdrachtgevers alvast of zij bereid zijn als referent te dienen.</a:t>
            </a:r>
          </a:p>
          <a:p>
            <a:pPr marL="457200" lvl="1" indent="0">
              <a:lnSpc>
                <a:spcPct val="90000"/>
              </a:lnSpc>
              <a:buNone/>
            </a:pPr>
            <a:endParaRPr lang="nl-NL" sz="1700" dirty="0"/>
          </a:p>
          <a:p>
            <a:pPr lvl="1">
              <a:lnSpc>
                <a:spcPct val="90000"/>
              </a:lnSpc>
            </a:pPr>
            <a:endParaRPr lang="nl-NL" sz="1700" dirty="0"/>
          </a:p>
          <a:p>
            <a:pPr marL="0" lvl="1" indent="0">
              <a:lnSpc>
                <a:spcPct val="90000"/>
              </a:lnSpc>
              <a:buNone/>
            </a:pPr>
            <a:endParaRPr lang="nl-NL" sz="1700" b="1" dirty="0"/>
          </a:p>
        </p:txBody>
      </p:sp>
    </p:spTree>
    <p:extLst>
      <p:ext uri="{BB962C8B-B14F-4D97-AF65-F5344CB8AC3E}">
        <p14:creationId xmlns:p14="http://schemas.microsoft.com/office/powerpoint/2010/main" val="3818322442"/>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42685-E2D4-4F08-0A9C-CF76BC280EA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081714-907D-D372-A405-721B2E0848AE}"/>
              </a:ext>
            </a:extLst>
          </p:cNvPr>
          <p:cNvSpPr>
            <a:spLocks noGrp="1"/>
          </p:cNvSpPr>
          <p:nvPr>
            <p:ph type="title"/>
          </p:nvPr>
        </p:nvSpPr>
        <p:spPr/>
        <p:txBody>
          <a:bodyPr/>
          <a:lstStyle/>
          <a:p>
            <a:pPr algn="ctr"/>
            <a:r>
              <a:rPr lang="nl-NL" sz="3200" b="1" dirty="0"/>
              <a:t>Europees aanbesteden: inhoudelijke eisen</a:t>
            </a:r>
            <a:br>
              <a:rPr lang="nl-NL" sz="3200" b="1" dirty="0"/>
            </a:br>
            <a:r>
              <a:rPr lang="nl-NL" sz="2000" b="1" dirty="0"/>
              <a:t>Eisen en voorwaarden die aan de inschrijving/opdracht worden gesteld</a:t>
            </a:r>
          </a:p>
        </p:txBody>
      </p:sp>
      <p:sp>
        <p:nvSpPr>
          <p:cNvPr id="3" name="Tijdelijke aanduiding voor inhoud 2">
            <a:extLst>
              <a:ext uri="{FF2B5EF4-FFF2-40B4-BE49-F238E27FC236}">
                <a16:creationId xmlns:a16="http://schemas.microsoft.com/office/drawing/2014/main" id="{B31B7030-A9BD-CD03-7713-7B01D3055D73}"/>
              </a:ext>
            </a:extLst>
          </p:cNvPr>
          <p:cNvSpPr>
            <a:spLocks noGrp="1"/>
          </p:cNvSpPr>
          <p:nvPr>
            <p:ph idx="1"/>
          </p:nvPr>
        </p:nvSpPr>
        <p:spPr>
          <a:xfrm>
            <a:off x="1016191" y="1364974"/>
            <a:ext cx="9404723" cy="4683755"/>
          </a:xfrm>
        </p:spPr>
        <p:txBody>
          <a:bodyPr>
            <a:normAutofit/>
          </a:bodyPr>
          <a:lstStyle/>
          <a:p>
            <a:endParaRPr lang="nl-NL" dirty="0"/>
          </a:p>
          <a:p>
            <a:r>
              <a:rPr lang="nl-NL" dirty="0"/>
              <a:t>SROI. De gemeente vindt het belangrijk dat bedrijven zich inzetten voor maatschappelijk verantwoord ondernemen. Om deze reden hebben alle Twentse gemeenten eisen voor </a:t>
            </a:r>
            <a:r>
              <a:rPr lang="nl-NL" dirty="0" err="1"/>
              <a:t>social</a:t>
            </a:r>
            <a:r>
              <a:rPr lang="nl-NL" dirty="0"/>
              <a:t> return opgenomen in hun aanbestedingen. Voor opdrachten met een waarde vanaf </a:t>
            </a:r>
            <a:r>
              <a:rPr lang="nl-NL" dirty="0">
                <a:latin typeface="Times New Roman" panose="02020603050405020304" pitchFamily="18" charset="0"/>
                <a:cs typeface="Times New Roman" panose="02020603050405020304" pitchFamily="18" charset="0"/>
              </a:rPr>
              <a:t>€ </a:t>
            </a:r>
            <a:r>
              <a:rPr lang="nl-NL" dirty="0"/>
              <a:t>100.000 geldt een SROI verplichting van 5% (soms 2%) van de opdrachtwaarde.</a:t>
            </a:r>
          </a:p>
          <a:p>
            <a:r>
              <a:rPr lang="nl-NL" dirty="0"/>
              <a:t>Algemene (inkoop)voorwaarden gemeente van toepassing</a:t>
            </a:r>
          </a:p>
          <a:p>
            <a:r>
              <a:rPr lang="nl-NL" dirty="0"/>
              <a:t>Overeenkomst</a:t>
            </a:r>
          </a:p>
          <a:p>
            <a:r>
              <a:rPr lang="nl-NL" dirty="0"/>
              <a:t>Verwerkersovereenkomst</a:t>
            </a:r>
          </a:p>
          <a:p>
            <a:r>
              <a:rPr lang="nl-NL" dirty="0"/>
              <a:t>Programma van Eisen</a:t>
            </a:r>
          </a:p>
        </p:txBody>
      </p:sp>
    </p:spTree>
    <p:extLst>
      <p:ext uri="{BB962C8B-B14F-4D97-AF65-F5344CB8AC3E}">
        <p14:creationId xmlns:p14="http://schemas.microsoft.com/office/powerpoint/2010/main" val="33606272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D064C4-386A-F94B-E90B-1CA50547ADDA}"/>
              </a:ext>
            </a:extLst>
          </p:cNvPr>
          <p:cNvSpPr>
            <a:spLocks noGrp="1"/>
          </p:cNvSpPr>
          <p:nvPr>
            <p:ph type="title"/>
          </p:nvPr>
        </p:nvSpPr>
        <p:spPr/>
        <p:txBody>
          <a:bodyPr/>
          <a:lstStyle/>
          <a:p>
            <a:pPr algn="ctr"/>
            <a:r>
              <a:rPr lang="nl-NL" sz="3200" b="1" dirty="0"/>
              <a:t>Europees aanbesteden: Gunningscriteria</a:t>
            </a:r>
            <a:br>
              <a:rPr lang="nl-NL" sz="3200" b="1" dirty="0"/>
            </a:br>
            <a:r>
              <a:rPr lang="nl-NL" sz="2000" b="1" dirty="0"/>
              <a:t>Wensen aan de uitvoering van de opdracht</a:t>
            </a:r>
          </a:p>
        </p:txBody>
      </p:sp>
      <p:sp>
        <p:nvSpPr>
          <p:cNvPr id="3" name="Tijdelijke aanduiding voor inhoud 2">
            <a:extLst>
              <a:ext uri="{FF2B5EF4-FFF2-40B4-BE49-F238E27FC236}">
                <a16:creationId xmlns:a16="http://schemas.microsoft.com/office/drawing/2014/main" id="{3127C91E-6EBE-2007-7A64-BE00AD5F5A8A}"/>
              </a:ext>
            </a:extLst>
          </p:cNvPr>
          <p:cNvSpPr>
            <a:spLocks noGrp="1"/>
          </p:cNvSpPr>
          <p:nvPr>
            <p:ph idx="1"/>
          </p:nvPr>
        </p:nvSpPr>
        <p:spPr/>
        <p:txBody>
          <a:bodyPr>
            <a:normAutofit/>
          </a:bodyPr>
          <a:lstStyle/>
          <a:p>
            <a:r>
              <a:rPr lang="nl-NL" dirty="0"/>
              <a:t>Tijdens Europese aanbestedingen worden alle partijen die geïnteresseerd zijn gevraagd een inschrijving te doen voor de opdracht. </a:t>
            </a:r>
          </a:p>
          <a:p>
            <a:r>
              <a:rPr lang="nl-NL" dirty="0"/>
              <a:t>De gemeente beschrijft wat zij wenst en op basis daarvan ontvangt zij inschrijvingen. </a:t>
            </a:r>
          </a:p>
          <a:p>
            <a:r>
              <a:rPr lang="nl-NL" dirty="0"/>
              <a:t>Om de inhoud van uw inschrijving te kunnen beoordelen stelt de gemeente gunningscriteria op (eisen en wensen).</a:t>
            </a:r>
          </a:p>
          <a:p>
            <a:r>
              <a:rPr lang="nl-NL" dirty="0"/>
              <a:t>Op basis van die gunningscriteria kiezen wij vervolgens uit de ontvangen inschrijvingen de beste.</a:t>
            </a:r>
          </a:p>
          <a:p>
            <a:endParaRPr lang="nl-NL" dirty="0"/>
          </a:p>
          <a:p>
            <a:endParaRPr lang="nl-NL" dirty="0"/>
          </a:p>
        </p:txBody>
      </p:sp>
    </p:spTree>
    <p:extLst>
      <p:ext uri="{BB962C8B-B14F-4D97-AF65-F5344CB8AC3E}">
        <p14:creationId xmlns:p14="http://schemas.microsoft.com/office/powerpoint/2010/main" val="305167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84168E-DF74-745A-F9E7-B513135E164F}"/>
              </a:ext>
            </a:extLst>
          </p:cNvPr>
          <p:cNvSpPr>
            <a:spLocks noGrp="1"/>
          </p:cNvSpPr>
          <p:nvPr>
            <p:ph type="title"/>
          </p:nvPr>
        </p:nvSpPr>
        <p:spPr/>
        <p:txBody>
          <a:bodyPr/>
          <a:lstStyle/>
          <a:p>
            <a:pPr algn="ctr"/>
            <a:r>
              <a:rPr lang="nl-NL" sz="3200" b="1" dirty="0"/>
              <a:t>Europees aanbesteden: Gunningscriteria</a:t>
            </a:r>
            <a:br>
              <a:rPr lang="nl-NL" sz="3200" b="1" dirty="0"/>
            </a:br>
            <a:r>
              <a:rPr lang="nl-NL" sz="2000" b="1" dirty="0"/>
              <a:t>Wensen aan de uitvoering van de opdracht</a:t>
            </a:r>
          </a:p>
        </p:txBody>
      </p:sp>
      <p:sp>
        <p:nvSpPr>
          <p:cNvPr id="3" name="Tijdelijke aanduiding voor inhoud 2">
            <a:extLst>
              <a:ext uri="{FF2B5EF4-FFF2-40B4-BE49-F238E27FC236}">
                <a16:creationId xmlns:a16="http://schemas.microsoft.com/office/drawing/2014/main" id="{68232B21-90E1-AC42-78D5-D64275AE94CD}"/>
              </a:ext>
            </a:extLst>
          </p:cNvPr>
          <p:cNvSpPr>
            <a:spLocks noGrp="1"/>
          </p:cNvSpPr>
          <p:nvPr>
            <p:ph idx="1"/>
          </p:nvPr>
        </p:nvSpPr>
        <p:spPr/>
        <p:txBody>
          <a:bodyPr>
            <a:normAutofit fontScale="85000" lnSpcReduction="20000"/>
          </a:bodyPr>
          <a:lstStyle/>
          <a:p>
            <a:r>
              <a:rPr lang="nl-NL" dirty="0"/>
              <a:t>Opdrachten worden gegund op basis van de Economisch Meest Voordelige Inschrijving op basis van:</a:t>
            </a:r>
          </a:p>
          <a:p>
            <a:pPr lvl="1"/>
            <a:r>
              <a:rPr lang="nl-NL" dirty="0"/>
              <a:t>De beste prijs-kwaliteitverhouding</a:t>
            </a:r>
          </a:p>
          <a:p>
            <a:pPr lvl="1"/>
            <a:r>
              <a:rPr lang="nl-NL" dirty="0"/>
              <a:t>De laagste kosten berekend op basis van kosteneffectiviteit (TCO)</a:t>
            </a:r>
          </a:p>
          <a:p>
            <a:pPr lvl="1"/>
            <a:r>
              <a:rPr lang="nl-NL" dirty="0"/>
              <a:t>De laagste prijs</a:t>
            </a:r>
          </a:p>
          <a:p>
            <a:pPr lvl="1"/>
            <a:endParaRPr lang="nl-NL" dirty="0"/>
          </a:p>
          <a:p>
            <a:pPr marL="342900" lvl="1" indent="-342900"/>
            <a:r>
              <a:rPr lang="nl-NL" sz="2000" dirty="0"/>
              <a:t>Per opdracht wordt bepaald hoe de gemeente de opdracht gaat gunnen.</a:t>
            </a:r>
          </a:p>
          <a:p>
            <a:pPr marL="342900" lvl="1" indent="-342900"/>
            <a:r>
              <a:rPr lang="nl-NL" sz="2000" dirty="0"/>
              <a:t>Wanneer er gekozen wordt voor de beste prijs-kwaliteitverhouding (80% van de aanbestedingen) moet u documenten uitwerken en aanleveren, bijvoorbeeld een plan van aanpak, planning, implementatieplan, visie, etc.</a:t>
            </a:r>
          </a:p>
          <a:p>
            <a:pPr marL="342900" lvl="1" indent="-342900"/>
            <a:r>
              <a:rPr lang="nl-NL" sz="2000" dirty="0"/>
              <a:t>De beste prijs/kwaliteitsverhouding is bijv. 60%/40% 0f 75% - 25% (de nadruk kan dus ook op prijs liggen).</a:t>
            </a:r>
          </a:p>
          <a:p>
            <a:pPr marL="342900" lvl="1" indent="-342900"/>
            <a:r>
              <a:rPr lang="nl-NL" sz="2000" dirty="0"/>
              <a:t>De aangeleverde documenten worden inhoudelijk beoordeeld door de beoordelaars. In de Aanbestedingsleidraad staat uitgelegd hoe dit proces in zijn werk gaat, wanneer welke punten worden toegekend, etc.</a:t>
            </a:r>
          </a:p>
          <a:p>
            <a:pPr marL="342900" lvl="1" indent="-342900"/>
            <a:endParaRPr lang="nl-NL" sz="2000" dirty="0"/>
          </a:p>
          <a:p>
            <a:pPr lvl="1"/>
            <a:endParaRPr lang="nl-NL" dirty="0"/>
          </a:p>
        </p:txBody>
      </p:sp>
    </p:spTree>
    <p:extLst>
      <p:ext uri="{BB962C8B-B14F-4D97-AF65-F5344CB8AC3E}">
        <p14:creationId xmlns:p14="http://schemas.microsoft.com/office/powerpoint/2010/main" val="3528778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nl-NL"/>
          </a:p>
        </p:txBody>
      </p:sp>
      <p:sp>
        <p:nvSpPr>
          <p:cNvPr id="2" name="Titel 1">
            <a:extLst>
              <a:ext uri="{FF2B5EF4-FFF2-40B4-BE49-F238E27FC236}">
                <a16:creationId xmlns:a16="http://schemas.microsoft.com/office/drawing/2014/main" id="{ADAFE4CD-DEF0-47E8-9426-112D882B2286}"/>
              </a:ext>
            </a:extLst>
          </p:cNvPr>
          <p:cNvSpPr>
            <a:spLocks noGrp="1"/>
          </p:cNvSpPr>
          <p:nvPr>
            <p:ph type="title"/>
          </p:nvPr>
        </p:nvSpPr>
        <p:spPr>
          <a:xfrm>
            <a:off x="1103312" y="452718"/>
            <a:ext cx="8947522" cy="1400530"/>
          </a:xfrm>
        </p:spPr>
        <p:txBody>
          <a:bodyPr anchor="ctr">
            <a:normAutofit fontScale="90000"/>
          </a:bodyPr>
          <a:lstStyle/>
          <a:p>
            <a:pPr algn="ctr">
              <a:lnSpc>
                <a:spcPct val="90000"/>
              </a:lnSpc>
            </a:pPr>
            <a:r>
              <a:rPr lang="nl-NL" sz="3200" b="1" dirty="0">
                <a:solidFill>
                  <a:srgbClr val="FFFFFF"/>
                </a:solidFill>
              </a:rPr>
              <a:t>Europees Aanbesteden</a:t>
            </a:r>
            <a:br>
              <a:rPr lang="nl-NL" sz="3200" b="1" dirty="0">
                <a:solidFill>
                  <a:srgbClr val="FFFFFF"/>
                </a:solidFill>
              </a:rPr>
            </a:br>
            <a:r>
              <a:rPr lang="nl-NL" sz="3200" b="1" dirty="0">
                <a:solidFill>
                  <a:srgbClr val="FFFFFF"/>
                </a:solidFill>
              </a:rPr>
              <a:t>Tips</a:t>
            </a:r>
            <a:br>
              <a:rPr lang="nl-NL" sz="2300" b="1" dirty="0">
                <a:solidFill>
                  <a:srgbClr val="FFFFFF"/>
                </a:solidFill>
              </a:rPr>
            </a:br>
            <a:br>
              <a:rPr lang="nl-NL" sz="2300" dirty="0">
                <a:solidFill>
                  <a:srgbClr val="FFFFFF"/>
                </a:solidFill>
              </a:rPr>
            </a:br>
            <a:endParaRPr lang="nl-NL" sz="2300" b="1" dirty="0">
              <a:solidFill>
                <a:srgbClr val="FFFFFF"/>
              </a:solidFill>
            </a:endParaRPr>
          </a:p>
        </p:txBody>
      </p:sp>
      <p:sp>
        <p:nvSpPr>
          <p:cNvPr id="3" name="Tijdelijke aanduiding voor inhoud 2">
            <a:extLst>
              <a:ext uri="{FF2B5EF4-FFF2-40B4-BE49-F238E27FC236}">
                <a16:creationId xmlns:a16="http://schemas.microsoft.com/office/drawing/2014/main" id="{A5E7E0EF-4230-4029-B7C8-570B134B7968}"/>
              </a:ext>
            </a:extLst>
          </p:cNvPr>
          <p:cNvSpPr>
            <a:spLocks noGrp="1"/>
          </p:cNvSpPr>
          <p:nvPr>
            <p:ph idx="1"/>
          </p:nvPr>
        </p:nvSpPr>
        <p:spPr>
          <a:xfrm>
            <a:off x="1103312" y="2763520"/>
            <a:ext cx="8946541" cy="3484879"/>
          </a:xfrm>
        </p:spPr>
        <p:txBody>
          <a:bodyPr>
            <a:normAutofit/>
          </a:bodyPr>
          <a:lstStyle/>
          <a:p>
            <a:pPr lvl="1">
              <a:lnSpc>
                <a:spcPct val="90000"/>
              </a:lnSpc>
            </a:pPr>
            <a:r>
              <a:rPr lang="nl-NL" sz="1500" dirty="0"/>
              <a:t>U dient uw uitwerking per gunningscriterium (dus bijvoorbeeld G1 planning, G2 Plan van aanpak) te uploaden bij de desbetreffende vragengroep.</a:t>
            </a:r>
          </a:p>
          <a:p>
            <a:pPr lvl="1">
              <a:lnSpc>
                <a:spcPct val="90000"/>
              </a:lnSpc>
            </a:pPr>
            <a:r>
              <a:rPr lang="nl-NL" sz="1500" dirty="0"/>
              <a:t>Per gunningscriterium zorgt u voor een uitwerking gebaseerd op de aangegeven punten. Daarmee bedoelen wij dat de eisen/punten uit de Aanbestedingsleidraad puntsgewijs en in dezelfde volgorde terug moeten komen in uw uitwerking.</a:t>
            </a:r>
          </a:p>
          <a:p>
            <a:pPr lvl="1">
              <a:lnSpc>
                <a:spcPct val="90000"/>
              </a:lnSpc>
            </a:pPr>
            <a:r>
              <a:rPr lang="nl-NL" sz="1500" dirty="0"/>
              <a:t>Indien u meer tekst aanlevert dan genoemd, dan zal de tekst die meer is dan hetgeen voorgeschreven, niet meegenomen worden in de beoordeling. Laat inhoudsopgaves, voorbladen e.d. dus achterwege.</a:t>
            </a:r>
          </a:p>
          <a:p>
            <a:pPr lvl="1">
              <a:lnSpc>
                <a:spcPct val="90000"/>
              </a:lnSpc>
            </a:pPr>
            <a:r>
              <a:rPr lang="nl-NL" sz="1500" dirty="0"/>
              <a:t>Alles wat u uitwerkt/aanbiedt maakt onderdeel uit van de opdracht (dus zonder dat u daarvoor extra kosten in rekening kunt brengen!).</a:t>
            </a:r>
          </a:p>
          <a:p>
            <a:pPr lvl="1">
              <a:lnSpc>
                <a:spcPct val="90000"/>
              </a:lnSpc>
            </a:pPr>
            <a:r>
              <a:rPr lang="nl-NL" sz="1500" b="1" dirty="0"/>
              <a:t>Ga er niet van uit dat we wel weten wat u te bieden heeft. Wij mogen alleen beoordelen wat u uitwerkt/opschrijft in uw inschrijving. </a:t>
            </a:r>
          </a:p>
          <a:p>
            <a:pPr lvl="1">
              <a:lnSpc>
                <a:spcPct val="90000"/>
              </a:lnSpc>
            </a:pPr>
            <a:r>
              <a:rPr lang="nl-NL" sz="1500" b="1" dirty="0"/>
              <a:t>Wees volledig, duidelijk, concreet en realistisch. Vage bewoordingen en algemene stukken tekst voegen voor ons niets toe.</a:t>
            </a:r>
          </a:p>
          <a:p>
            <a:pPr>
              <a:lnSpc>
                <a:spcPct val="90000"/>
              </a:lnSpc>
            </a:pPr>
            <a:endParaRPr lang="nl-NL" sz="1500" dirty="0"/>
          </a:p>
        </p:txBody>
      </p:sp>
    </p:spTree>
    <p:extLst>
      <p:ext uri="{BB962C8B-B14F-4D97-AF65-F5344CB8AC3E}">
        <p14:creationId xmlns:p14="http://schemas.microsoft.com/office/powerpoint/2010/main" val="279994587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a:extLst>
            <a:ext uri="{FF2B5EF4-FFF2-40B4-BE49-F238E27FC236}">
              <a16:creationId xmlns:a16="http://schemas.microsoft.com/office/drawing/2014/main" id="{227570B8-CFA7-1E0C-D3D7-0A320478FF5C}"/>
            </a:ext>
          </a:extLst>
        </p:cNvPr>
        <p:cNvGrpSpPr/>
        <p:nvPr/>
      </p:nvGrpSpPr>
      <p:grpSpPr>
        <a:xfrm>
          <a:off x="0" y="0"/>
          <a:ext cx="0" cy="0"/>
          <a:chOff x="0" y="0"/>
          <a:chExt cx="0" cy="0"/>
        </a:xfrm>
      </p:grpSpPr>
      <p:sp>
        <p:nvSpPr>
          <p:cNvPr id="43" name="Rectangle 42">
            <a:extLst>
              <a:ext uri="{FF2B5EF4-FFF2-40B4-BE49-F238E27FC236}">
                <a16:creationId xmlns:a16="http://schemas.microsoft.com/office/drawing/2014/main" id="{0F8F93E9-9640-8187-C66D-83C150FBD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5" name="Rectangle 44">
            <a:extLst>
              <a:ext uri="{FF2B5EF4-FFF2-40B4-BE49-F238E27FC236}">
                <a16:creationId xmlns:a16="http://schemas.microsoft.com/office/drawing/2014/main" id="{7699B312-C1E1-BAFD-5B1B-1D0413807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FD49C895-DDE9-5B23-E673-A067A9E505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A48F2389-60F8-697E-1483-C0301B10DD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51" name="Freeform 5">
            <a:extLst>
              <a:ext uri="{FF2B5EF4-FFF2-40B4-BE49-F238E27FC236}">
                <a16:creationId xmlns:a16="http://schemas.microsoft.com/office/drawing/2014/main" id="{65CB417F-6C86-95AF-8045-5F324E5B8A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nl-NL"/>
          </a:p>
        </p:txBody>
      </p:sp>
      <p:sp>
        <p:nvSpPr>
          <p:cNvPr id="2" name="Titel 1">
            <a:extLst>
              <a:ext uri="{FF2B5EF4-FFF2-40B4-BE49-F238E27FC236}">
                <a16:creationId xmlns:a16="http://schemas.microsoft.com/office/drawing/2014/main" id="{BB7C4A34-2E1F-D0C7-1495-EF769483060B}"/>
              </a:ext>
            </a:extLst>
          </p:cNvPr>
          <p:cNvSpPr>
            <a:spLocks noGrp="1"/>
          </p:cNvSpPr>
          <p:nvPr>
            <p:ph type="title"/>
          </p:nvPr>
        </p:nvSpPr>
        <p:spPr>
          <a:xfrm>
            <a:off x="806195" y="804672"/>
            <a:ext cx="3521359" cy="5248656"/>
          </a:xfrm>
        </p:spPr>
        <p:txBody>
          <a:bodyPr anchor="ctr">
            <a:normAutofit/>
          </a:bodyPr>
          <a:lstStyle/>
          <a:p>
            <a:pPr algn="ctr"/>
            <a:r>
              <a:rPr lang="nl-NL" b="1" dirty="0"/>
              <a:t>Aanleiding</a:t>
            </a:r>
          </a:p>
        </p:txBody>
      </p:sp>
      <p:sp>
        <p:nvSpPr>
          <p:cNvPr id="3" name="Tijdelijke aanduiding voor inhoud 2">
            <a:extLst>
              <a:ext uri="{FF2B5EF4-FFF2-40B4-BE49-F238E27FC236}">
                <a16:creationId xmlns:a16="http://schemas.microsoft.com/office/drawing/2014/main" id="{6E099B8C-F387-27A8-11FF-2EA80E4296AD}"/>
              </a:ext>
            </a:extLst>
          </p:cNvPr>
          <p:cNvSpPr>
            <a:spLocks noGrp="1"/>
          </p:cNvSpPr>
          <p:nvPr>
            <p:ph idx="1"/>
          </p:nvPr>
        </p:nvSpPr>
        <p:spPr>
          <a:xfrm>
            <a:off x="4975861" y="804671"/>
            <a:ext cx="6399930" cy="5248657"/>
          </a:xfrm>
        </p:spPr>
        <p:txBody>
          <a:bodyPr anchor="ctr">
            <a:normAutofit/>
          </a:bodyPr>
          <a:lstStyle/>
          <a:p>
            <a:pPr>
              <a:buFont typeface="Wingdings" panose="05000000000000000000" pitchFamily="2" charset="2"/>
              <a:buChar char="Ø"/>
            </a:pPr>
            <a:r>
              <a:rPr lang="nl-NL" dirty="0"/>
              <a:t>Afgelopen jaren een paar opdrachten niet kunnen gunnen aan lokale partijen.</a:t>
            </a:r>
          </a:p>
          <a:p>
            <a:pPr lvl="1">
              <a:buFont typeface="Wingdings" panose="05000000000000000000" pitchFamily="2" charset="2"/>
              <a:buChar char="Ø"/>
            </a:pPr>
            <a:r>
              <a:rPr lang="nl-NL" dirty="0"/>
              <a:t>Het niet gunnen had te maken met het niet voldoen aan de procedurele eisen.</a:t>
            </a:r>
          </a:p>
          <a:p>
            <a:pPr lvl="1">
              <a:buFont typeface="Wingdings" panose="05000000000000000000" pitchFamily="2" charset="2"/>
              <a:buChar char="Ø"/>
            </a:pPr>
            <a:r>
              <a:rPr lang="nl-NL" dirty="0"/>
              <a:t>Dit stond los van het feit of iemand de opdracht goed uit kan voeren.</a:t>
            </a:r>
          </a:p>
          <a:p>
            <a:pPr>
              <a:buFont typeface="Wingdings" panose="05000000000000000000" pitchFamily="2" charset="2"/>
              <a:buChar char="Ø"/>
            </a:pPr>
            <a:r>
              <a:rPr lang="nl-NL" dirty="0"/>
              <a:t>Daarnaast worden een aantal opdrachten die voorheen gesubsidieerd werden nu als inkoopopdracht in de markt gezet.</a:t>
            </a:r>
          </a:p>
          <a:p>
            <a:pPr marL="0" indent="0">
              <a:buNone/>
            </a:pPr>
            <a:endParaRPr lang="nl-NL" dirty="0"/>
          </a:p>
          <a:p>
            <a:endParaRPr lang="nl-NL" dirty="0"/>
          </a:p>
        </p:txBody>
      </p:sp>
    </p:spTree>
    <p:extLst>
      <p:ext uri="{BB962C8B-B14F-4D97-AF65-F5344CB8AC3E}">
        <p14:creationId xmlns:p14="http://schemas.microsoft.com/office/powerpoint/2010/main" val="18321930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nl-NL"/>
          </a:p>
        </p:txBody>
      </p:sp>
      <p:sp>
        <p:nvSpPr>
          <p:cNvPr id="2" name="Titel 1">
            <a:extLst>
              <a:ext uri="{FF2B5EF4-FFF2-40B4-BE49-F238E27FC236}">
                <a16:creationId xmlns:a16="http://schemas.microsoft.com/office/drawing/2014/main" id="{ADAFE4CD-DEF0-47E8-9426-112D882B2286}"/>
              </a:ext>
            </a:extLst>
          </p:cNvPr>
          <p:cNvSpPr>
            <a:spLocks noGrp="1"/>
          </p:cNvSpPr>
          <p:nvPr>
            <p:ph type="title"/>
          </p:nvPr>
        </p:nvSpPr>
        <p:spPr>
          <a:xfrm>
            <a:off x="1103312" y="452718"/>
            <a:ext cx="8947522" cy="1400530"/>
          </a:xfrm>
        </p:spPr>
        <p:txBody>
          <a:bodyPr anchor="ctr">
            <a:normAutofit/>
          </a:bodyPr>
          <a:lstStyle/>
          <a:p>
            <a:pPr algn="ctr">
              <a:lnSpc>
                <a:spcPct val="90000"/>
              </a:lnSpc>
            </a:pPr>
            <a:r>
              <a:rPr lang="nl-NL" sz="2400" b="1" dirty="0">
                <a:solidFill>
                  <a:srgbClr val="FFFFFF"/>
                </a:solidFill>
              </a:rPr>
              <a:t>Europees Aanbesteden</a:t>
            </a:r>
            <a:br>
              <a:rPr lang="nl-NL" sz="2400" b="1" dirty="0">
                <a:solidFill>
                  <a:srgbClr val="FFFFFF"/>
                </a:solidFill>
              </a:rPr>
            </a:br>
            <a:r>
              <a:rPr lang="nl-NL" sz="2400" b="1" dirty="0">
                <a:solidFill>
                  <a:srgbClr val="FFFFFF"/>
                </a:solidFill>
              </a:rPr>
              <a:t>Tips</a:t>
            </a:r>
            <a:br>
              <a:rPr lang="nl-NL" sz="1800" b="1" dirty="0">
                <a:solidFill>
                  <a:srgbClr val="FFFFFF"/>
                </a:solidFill>
              </a:rPr>
            </a:br>
            <a:endParaRPr lang="nl-NL" sz="2300" b="1" dirty="0">
              <a:solidFill>
                <a:srgbClr val="FFFFFF"/>
              </a:solidFill>
            </a:endParaRPr>
          </a:p>
        </p:txBody>
      </p:sp>
      <p:sp>
        <p:nvSpPr>
          <p:cNvPr id="3" name="Tijdelijke aanduiding voor inhoud 2">
            <a:extLst>
              <a:ext uri="{FF2B5EF4-FFF2-40B4-BE49-F238E27FC236}">
                <a16:creationId xmlns:a16="http://schemas.microsoft.com/office/drawing/2014/main" id="{A5E7E0EF-4230-4029-B7C8-570B134B7968}"/>
              </a:ext>
            </a:extLst>
          </p:cNvPr>
          <p:cNvSpPr>
            <a:spLocks noGrp="1"/>
          </p:cNvSpPr>
          <p:nvPr>
            <p:ph idx="1"/>
          </p:nvPr>
        </p:nvSpPr>
        <p:spPr>
          <a:xfrm>
            <a:off x="1103312" y="2763520"/>
            <a:ext cx="8946541" cy="3484879"/>
          </a:xfrm>
        </p:spPr>
        <p:txBody>
          <a:bodyPr>
            <a:normAutofit/>
          </a:bodyPr>
          <a:lstStyle/>
          <a:p>
            <a:pPr lvl="1"/>
            <a:r>
              <a:rPr lang="nl-NL" sz="1700" dirty="0"/>
              <a:t>Uitwerkingen met teksten als: wij zijn de beste in ons vakgebied, wij zijn een professionele organisatie, wij ontzorgen u, we zijn proactief e.d. zeggen niets zonder dit te onderbouwen.</a:t>
            </a:r>
          </a:p>
          <a:p>
            <a:pPr lvl="1"/>
            <a:r>
              <a:rPr lang="nl-NL" sz="1700" dirty="0"/>
              <a:t>Leg de nadruk op uw sterke kanten/ervaringen en wees eerlijk over de minder sterke kanten/ervaringen. Onderbouw en licht toe.</a:t>
            </a:r>
          </a:p>
          <a:p>
            <a:pPr lvl="1"/>
            <a:r>
              <a:rPr lang="nl-NL" sz="1700" dirty="0"/>
              <a:t>Houd bij uw uitwerking rekening met de beoordelingsmethode (waarop wordt gelet volgens de Aanbestedingsleidraad?).</a:t>
            </a:r>
          </a:p>
          <a:p>
            <a:pPr lvl="1"/>
            <a:r>
              <a:rPr lang="nl-NL" sz="1700" dirty="0"/>
              <a:t>Meerwaarde zit vooral in zaken die niet letterlijk zijn uitgevraagd maar die daadwerkelijk meerwaarde hebben. Benoem dit in uw uitwerking en geef aan waarom u vindt dat dit van meerwaarde is voor de gemeente, voor u en/of de doelgroep. </a:t>
            </a:r>
          </a:p>
          <a:p>
            <a:pPr lvl="1"/>
            <a:endParaRPr lang="nl-NL" sz="1700" b="1" dirty="0"/>
          </a:p>
          <a:p>
            <a:endParaRPr lang="nl-NL" sz="1700" dirty="0"/>
          </a:p>
        </p:txBody>
      </p:sp>
    </p:spTree>
    <p:extLst>
      <p:ext uri="{BB962C8B-B14F-4D97-AF65-F5344CB8AC3E}">
        <p14:creationId xmlns:p14="http://schemas.microsoft.com/office/powerpoint/2010/main" val="3532201707"/>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nl-NL"/>
          </a:p>
        </p:txBody>
      </p:sp>
      <p:sp>
        <p:nvSpPr>
          <p:cNvPr id="2" name="Titel 1">
            <a:extLst>
              <a:ext uri="{FF2B5EF4-FFF2-40B4-BE49-F238E27FC236}">
                <a16:creationId xmlns:a16="http://schemas.microsoft.com/office/drawing/2014/main" id="{A59FE1CE-4DD0-0EEE-E46F-714CE965C6D0}"/>
              </a:ext>
            </a:extLst>
          </p:cNvPr>
          <p:cNvSpPr>
            <a:spLocks noGrp="1"/>
          </p:cNvSpPr>
          <p:nvPr>
            <p:ph type="title"/>
          </p:nvPr>
        </p:nvSpPr>
        <p:spPr>
          <a:xfrm>
            <a:off x="1103312" y="452718"/>
            <a:ext cx="8947522" cy="1400530"/>
          </a:xfrm>
        </p:spPr>
        <p:txBody>
          <a:bodyPr anchor="ctr">
            <a:normAutofit fontScale="90000"/>
          </a:bodyPr>
          <a:lstStyle/>
          <a:p>
            <a:pPr algn="ctr"/>
            <a:r>
              <a:rPr lang="nl-NL" sz="3600" b="1" dirty="0">
                <a:solidFill>
                  <a:srgbClr val="FFFFFF"/>
                </a:solidFill>
              </a:rPr>
              <a:t>Europees Aanbesteden</a:t>
            </a:r>
            <a:br>
              <a:rPr lang="nl-NL" sz="3600" b="1" dirty="0">
                <a:solidFill>
                  <a:srgbClr val="FFFFFF"/>
                </a:solidFill>
              </a:rPr>
            </a:br>
            <a:r>
              <a:rPr lang="nl-NL" sz="3600" b="1" dirty="0">
                <a:solidFill>
                  <a:srgbClr val="FFFFFF"/>
                </a:solidFill>
              </a:rPr>
              <a:t>Tips</a:t>
            </a:r>
            <a:br>
              <a:rPr lang="nl-NL" dirty="0">
                <a:solidFill>
                  <a:srgbClr val="FFFFFF"/>
                </a:solidFill>
              </a:rPr>
            </a:br>
            <a:endParaRPr lang="nl-NL" dirty="0">
              <a:solidFill>
                <a:srgbClr val="FFFFFF"/>
              </a:solidFill>
            </a:endParaRPr>
          </a:p>
        </p:txBody>
      </p:sp>
      <p:sp>
        <p:nvSpPr>
          <p:cNvPr id="3" name="Tijdelijke aanduiding voor inhoud 2">
            <a:extLst>
              <a:ext uri="{FF2B5EF4-FFF2-40B4-BE49-F238E27FC236}">
                <a16:creationId xmlns:a16="http://schemas.microsoft.com/office/drawing/2014/main" id="{3EBF4667-6EAD-54DB-AF08-39EDF97D189F}"/>
              </a:ext>
            </a:extLst>
          </p:cNvPr>
          <p:cNvSpPr>
            <a:spLocks noGrp="1"/>
          </p:cNvSpPr>
          <p:nvPr>
            <p:ph idx="1"/>
          </p:nvPr>
        </p:nvSpPr>
        <p:spPr>
          <a:xfrm>
            <a:off x="1103312" y="2763520"/>
            <a:ext cx="8946541" cy="3484879"/>
          </a:xfrm>
        </p:spPr>
        <p:txBody>
          <a:bodyPr>
            <a:normAutofit/>
          </a:bodyPr>
          <a:lstStyle/>
          <a:p>
            <a:pPr lvl="1">
              <a:buFont typeface="Wingdings" panose="05000000000000000000" pitchFamily="2" charset="2"/>
              <a:buChar char="Ø"/>
            </a:pPr>
            <a:r>
              <a:rPr lang="nl-NL" dirty="0"/>
              <a:t>De gemeente wil weten of u de beste opdrachtnemer bent voor de opdracht. Wát precies maakt u de beste opdrachtnemer voor deze opdracht?</a:t>
            </a:r>
          </a:p>
          <a:p>
            <a:pPr lvl="1">
              <a:buFont typeface="Wingdings" panose="05000000000000000000" pitchFamily="2" charset="2"/>
              <a:buChar char="Ø"/>
            </a:pPr>
            <a:r>
              <a:rPr lang="nl-NL" dirty="0"/>
              <a:t>Zorg dat u dit verwerkt in uw inschrijving.</a:t>
            </a:r>
          </a:p>
          <a:p>
            <a:pPr lvl="1">
              <a:buFont typeface="Wingdings" panose="05000000000000000000" pitchFamily="2" charset="2"/>
              <a:buChar char="Ø"/>
            </a:pPr>
            <a:r>
              <a:rPr lang="nl-NL" dirty="0"/>
              <a:t>Stel uzelf altijd de vraag waarom de gemeente iets wenst en hoe u daar op in kunt spelen.</a:t>
            </a:r>
          </a:p>
          <a:p>
            <a:endParaRPr lang="nl-NL" dirty="0"/>
          </a:p>
        </p:txBody>
      </p:sp>
    </p:spTree>
    <p:extLst>
      <p:ext uri="{BB962C8B-B14F-4D97-AF65-F5344CB8AC3E}">
        <p14:creationId xmlns:p14="http://schemas.microsoft.com/office/powerpoint/2010/main" val="3779882041"/>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nl-NL"/>
          </a:p>
        </p:txBody>
      </p:sp>
      <p:sp>
        <p:nvSpPr>
          <p:cNvPr id="2" name="Titel 1">
            <a:extLst>
              <a:ext uri="{FF2B5EF4-FFF2-40B4-BE49-F238E27FC236}">
                <a16:creationId xmlns:a16="http://schemas.microsoft.com/office/drawing/2014/main" id="{606D1E2C-133D-A811-61A2-98FC29E54A53}"/>
              </a:ext>
            </a:extLst>
          </p:cNvPr>
          <p:cNvSpPr>
            <a:spLocks noGrp="1"/>
          </p:cNvSpPr>
          <p:nvPr>
            <p:ph type="title"/>
          </p:nvPr>
        </p:nvSpPr>
        <p:spPr>
          <a:xfrm>
            <a:off x="1103312" y="452718"/>
            <a:ext cx="8947522" cy="1400530"/>
          </a:xfrm>
        </p:spPr>
        <p:txBody>
          <a:bodyPr anchor="ctr">
            <a:normAutofit fontScale="90000"/>
          </a:bodyPr>
          <a:lstStyle/>
          <a:p>
            <a:pPr algn="ctr"/>
            <a:r>
              <a:rPr lang="nl-NL" b="1" dirty="0">
                <a:solidFill>
                  <a:srgbClr val="FFFFFF"/>
                </a:solidFill>
              </a:rPr>
              <a:t>Europees Aanbesteden</a:t>
            </a:r>
            <a:br>
              <a:rPr lang="nl-NL" b="1" dirty="0">
                <a:solidFill>
                  <a:srgbClr val="FFFFFF"/>
                </a:solidFill>
              </a:rPr>
            </a:br>
            <a:r>
              <a:rPr lang="nl-NL" b="1" dirty="0">
                <a:solidFill>
                  <a:srgbClr val="FFFFFF"/>
                </a:solidFill>
              </a:rPr>
              <a:t>Tips</a:t>
            </a:r>
            <a:br>
              <a:rPr lang="nl-NL" dirty="0">
                <a:solidFill>
                  <a:srgbClr val="FFFFFF"/>
                </a:solidFill>
              </a:rPr>
            </a:br>
            <a:endParaRPr lang="nl-NL" dirty="0">
              <a:solidFill>
                <a:srgbClr val="FFFFFF"/>
              </a:solidFill>
            </a:endParaRPr>
          </a:p>
        </p:txBody>
      </p:sp>
      <p:sp>
        <p:nvSpPr>
          <p:cNvPr id="3" name="Tijdelijke aanduiding voor inhoud 2">
            <a:extLst>
              <a:ext uri="{FF2B5EF4-FFF2-40B4-BE49-F238E27FC236}">
                <a16:creationId xmlns:a16="http://schemas.microsoft.com/office/drawing/2014/main" id="{C615774B-8BE7-D971-72F1-23CB8935EE90}"/>
              </a:ext>
            </a:extLst>
          </p:cNvPr>
          <p:cNvSpPr>
            <a:spLocks noGrp="1"/>
          </p:cNvSpPr>
          <p:nvPr>
            <p:ph idx="1"/>
          </p:nvPr>
        </p:nvSpPr>
        <p:spPr>
          <a:xfrm>
            <a:off x="1103312" y="2763520"/>
            <a:ext cx="8946541" cy="3484879"/>
          </a:xfrm>
        </p:spPr>
        <p:txBody>
          <a:bodyPr>
            <a:normAutofit/>
          </a:bodyPr>
          <a:lstStyle/>
          <a:p>
            <a:r>
              <a:rPr lang="nl-NL" dirty="0"/>
              <a:t>Ga niet meteen over tot het schrijven van uw uitwerking.</a:t>
            </a:r>
          </a:p>
          <a:p>
            <a:r>
              <a:rPr lang="nl-NL" dirty="0"/>
              <a:t>Ga een overzicht maken van de onderdelen die uitgewerkt moeten worden.</a:t>
            </a:r>
          </a:p>
          <a:p>
            <a:r>
              <a:rPr lang="nl-NL" dirty="0"/>
              <a:t>Ga met anderen (verschillende disciplines) brainstormen over onderdelen die uitgewerkt moet worden.</a:t>
            </a:r>
          </a:p>
          <a:p>
            <a:r>
              <a:rPr lang="nl-NL" dirty="0"/>
              <a:t>Ga brainstormen over punten die u aanvullend uit wilt werken (moet wel raakvlak hebben met het gunningscriterium).</a:t>
            </a:r>
          </a:p>
          <a:p>
            <a:r>
              <a:rPr lang="nl-NL" dirty="0"/>
              <a:t>Kijk op TenderNed naar gelijksoortige aanbestedingen.</a:t>
            </a:r>
          </a:p>
          <a:p>
            <a:r>
              <a:rPr lang="nl-NL" dirty="0"/>
              <a:t>Ga pas daarna over tot het uitwerken van uw inschrijving.</a:t>
            </a:r>
          </a:p>
          <a:p>
            <a:endParaRPr lang="nl-NL" dirty="0"/>
          </a:p>
        </p:txBody>
      </p:sp>
    </p:spTree>
    <p:extLst>
      <p:ext uri="{BB962C8B-B14F-4D97-AF65-F5344CB8AC3E}">
        <p14:creationId xmlns:p14="http://schemas.microsoft.com/office/powerpoint/2010/main" val="3825015164"/>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8C90A-6279-F4C7-833D-D6D456BCCA3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53F76D1-61E5-D069-229D-5B5E8BE96E2A}"/>
              </a:ext>
            </a:extLst>
          </p:cNvPr>
          <p:cNvSpPr>
            <a:spLocks noGrp="1"/>
          </p:cNvSpPr>
          <p:nvPr>
            <p:ph type="title"/>
          </p:nvPr>
        </p:nvSpPr>
        <p:spPr>
          <a:xfrm>
            <a:off x="646111" y="452718"/>
            <a:ext cx="9404723" cy="859247"/>
          </a:xfrm>
        </p:spPr>
        <p:txBody>
          <a:bodyPr/>
          <a:lstStyle/>
          <a:p>
            <a:pPr algn="ctr"/>
            <a:r>
              <a:rPr lang="nl-NL" sz="3200" b="1" dirty="0"/>
              <a:t>Europees Aanbesteden: Gunningscriteria: Prijs</a:t>
            </a:r>
            <a:br>
              <a:rPr lang="nl-NL" sz="3200" b="1" dirty="0"/>
            </a:br>
            <a:r>
              <a:rPr lang="nl-NL" sz="2000" dirty="0" err="1">
                <a:solidFill>
                  <a:srgbClr val="EBEBEB"/>
                </a:solidFill>
                <a:latin typeface="Dax-Medium"/>
              </a:rPr>
              <a:t>Prijs</a:t>
            </a:r>
            <a:r>
              <a:rPr lang="nl-NL" sz="2000" dirty="0">
                <a:solidFill>
                  <a:srgbClr val="EBEBEB"/>
                </a:solidFill>
                <a:latin typeface="Dax-Medium"/>
              </a:rPr>
              <a:t> voor </a:t>
            </a:r>
            <a:r>
              <a:rPr kumimoji="0" lang="nl-NL" sz="2000" b="0" i="0" u="none" strike="noStrike" kern="1200" cap="none" spc="0" normalizeH="0" baseline="0" noProof="0" dirty="0">
                <a:ln>
                  <a:noFill/>
                </a:ln>
                <a:solidFill>
                  <a:srgbClr val="EBEBEB"/>
                </a:solidFill>
                <a:effectLst/>
                <a:uLnTx/>
                <a:uFillTx/>
                <a:latin typeface="Dax-Medium"/>
                <a:ea typeface="+mj-ea"/>
                <a:cs typeface="+mj-cs"/>
              </a:rPr>
              <a:t>uitvoering van de opdracht</a:t>
            </a:r>
            <a:endParaRPr lang="nl-NL" sz="3200" b="1" dirty="0"/>
          </a:p>
        </p:txBody>
      </p:sp>
      <p:sp>
        <p:nvSpPr>
          <p:cNvPr id="3" name="Tijdelijke aanduiding voor inhoud 2">
            <a:extLst>
              <a:ext uri="{FF2B5EF4-FFF2-40B4-BE49-F238E27FC236}">
                <a16:creationId xmlns:a16="http://schemas.microsoft.com/office/drawing/2014/main" id="{2180118B-D0CF-22F1-5810-D1BD7959403F}"/>
              </a:ext>
            </a:extLst>
          </p:cNvPr>
          <p:cNvSpPr>
            <a:spLocks noGrp="1"/>
          </p:cNvSpPr>
          <p:nvPr>
            <p:ph idx="1"/>
          </p:nvPr>
        </p:nvSpPr>
        <p:spPr/>
        <p:txBody>
          <a:bodyPr/>
          <a:lstStyle/>
          <a:p>
            <a:r>
              <a:rPr lang="nl-NL" dirty="0"/>
              <a:t>Voor het onderdeel prijs dient de inschrijver veelal een prijslijst in te vullen en aan te leveren.</a:t>
            </a:r>
          </a:p>
          <a:p>
            <a:endParaRPr lang="nl-NL" dirty="0"/>
          </a:p>
          <a:p>
            <a:r>
              <a:rPr lang="nl-NL" dirty="0"/>
              <a:t>In de Aanbestedingsleidraad staat vermeld welke formule wordt gehanteerd om de score op het onderdeel prijs te berekenen.</a:t>
            </a:r>
          </a:p>
          <a:p>
            <a:endParaRPr lang="nl-NL" dirty="0"/>
          </a:p>
          <a:p>
            <a:r>
              <a:rPr lang="nl-NL" dirty="0"/>
              <a:t>Let op, als er een plafondbedrag in de aanbesteding is genoemd, mag dit bedrag niet overschreden worden. Als de inschrijver bezwaar wil maken tegen het plafondbedrag, moet hij dit doen in de vragenronde (waarover hierna meer). </a:t>
            </a:r>
          </a:p>
          <a:p>
            <a:endParaRPr lang="nl-NL" dirty="0"/>
          </a:p>
        </p:txBody>
      </p:sp>
    </p:spTree>
    <p:extLst>
      <p:ext uri="{BB962C8B-B14F-4D97-AF65-F5344CB8AC3E}">
        <p14:creationId xmlns:p14="http://schemas.microsoft.com/office/powerpoint/2010/main" val="41767508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8C90A-6279-F4C7-833D-D6D456BCCA3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53F76D1-61E5-D069-229D-5B5E8BE96E2A}"/>
              </a:ext>
            </a:extLst>
          </p:cNvPr>
          <p:cNvSpPr>
            <a:spLocks noGrp="1"/>
          </p:cNvSpPr>
          <p:nvPr>
            <p:ph type="title"/>
          </p:nvPr>
        </p:nvSpPr>
        <p:spPr>
          <a:xfrm>
            <a:off x="646111" y="452718"/>
            <a:ext cx="9404723" cy="859247"/>
          </a:xfrm>
        </p:spPr>
        <p:txBody>
          <a:bodyPr/>
          <a:lstStyle/>
          <a:p>
            <a:pPr algn="ctr"/>
            <a:r>
              <a:rPr lang="nl-NL" sz="3200" b="1" dirty="0"/>
              <a:t>Europees Aanbesteden: Gunningscriteria: Prijs</a:t>
            </a:r>
            <a:br>
              <a:rPr lang="nl-NL" sz="3200" b="1" dirty="0"/>
            </a:br>
            <a:r>
              <a:rPr lang="nl-NL" sz="2000" dirty="0" err="1">
                <a:solidFill>
                  <a:srgbClr val="EBEBEB"/>
                </a:solidFill>
                <a:latin typeface="Dax-Medium"/>
              </a:rPr>
              <a:t>Prijs</a:t>
            </a:r>
            <a:r>
              <a:rPr lang="nl-NL" sz="2000" dirty="0">
                <a:solidFill>
                  <a:srgbClr val="EBEBEB"/>
                </a:solidFill>
                <a:latin typeface="Dax-Medium"/>
              </a:rPr>
              <a:t> voor </a:t>
            </a:r>
            <a:r>
              <a:rPr kumimoji="0" lang="nl-NL" sz="2000" b="0" i="0" u="none" strike="noStrike" kern="1200" cap="none" spc="0" normalizeH="0" baseline="0" noProof="0" dirty="0">
                <a:ln>
                  <a:noFill/>
                </a:ln>
                <a:solidFill>
                  <a:srgbClr val="EBEBEB"/>
                </a:solidFill>
                <a:effectLst/>
                <a:uLnTx/>
                <a:uFillTx/>
                <a:latin typeface="Dax-Medium"/>
                <a:ea typeface="+mj-ea"/>
                <a:cs typeface="+mj-cs"/>
              </a:rPr>
              <a:t>uitvoering van de opdracht</a:t>
            </a:r>
            <a:endParaRPr lang="nl-NL" sz="3200" b="1" dirty="0"/>
          </a:p>
        </p:txBody>
      </p:sp>
      <p:sp>
        <p:nvSpPr>
          <p:cNvPr id="3" name="Tijdelijke aanduiding voor inhoud 2">
            <a:extLst>
              <a:ext uri="{FF2B5EF4-FFF2-40B4-BE49-F238E27FC236}">
                <a16:creationId xmlns:a16="http://schemas.microsoft.com/office/drawing/2014/main" id="{2180118B-D0CF-22F1-5810-D1BD7959403F}"/>
              </a:ext>
            </a:extLst>
          </p:cNvPr>
          <p:cNvSpPr>
            <a:spLocks noGrp="1"/>
          </p:cNvSpPr>
          <p:nvPr>
            <p:ph idx="1"/>
          </p:nvPr>
        </p:nvSpPr>
        <p:spPr/>
        <p:txBody>
          <a:bodyPr/>
          <a:lstStyle/>
          <a:p>
            <a:pPr marL="0" indent="0">
              <a:buNone/>
            </a:pPr>
            <a:endParaRPr lang="nl-NL" dirty="0"/>
          </a:p>
          <a:p>
            <a:r>
              <a:rPr lang="nl-NL" dirty="0"/>
              <a:t>Vaak staat er in de Aanbestedingsleidraad dat marktconforme / reële tarieven moeten worden aangeboden, let hier op.</a:t>
            </a:r>
          </a:p>
          <a:p>
            <a:endParaRPr lang="nl-NL" dirty="0"/>
          </a:p>
          <a:p>
            <a:r>
              <a:rPr lang="nl-NL" dirty="0"/>
              <a:t>Bij ‘abnormaal lage inschrijvingen’ heeft de gemeente het recht – na de ondernemer te hebben gevraagd om een toelichting – de inschrijving terzijde te leggen. </a:t>
            </a:r>
          </a:p>
          <a:p>
            <a:endParaRPr lang="nl-NL" dirty="0"/>
          </a:p>
        </p:txBody>
      </p:sp>
    </p:spTree>
    <p:extLst>
      <p:ext uri="{BB962C8B-B14F-4D97-AF65-F5344CB8AC3E}">
        <p14:creationId xmlns:p14="http://schemas.microsoft.com/office/powerpoint/2010/main" val="37583358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EBB95-5578-774C-13FF-42E9ABD0C70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1CE8B35-489D-7706-73BB-FC7CFA1910C8}"/>
              </a:ext>
            </a:extLst>
          </p:cNvPr>
          <p:cNvSpPr>
            <a:spLocks noGrp="1"/>
          </p:cNvSpPr>
          <p:nvPr>
            <p:ph type="title"/>
          </p:nvPr>
        </p:nvSpPr>
        <p:spPr>
          <a:xfrm>
            <a:off x="646111" y="452718"/>
            <a:ext cx="9404723" cy="859247"/>
          </a:xfrm>
        </p:spPr>
        <p:txBody>
          <a:bodyPr/>
          <a:lstStyle/>
          <a:p>
            <a:pPr algn="ctr"/>
            <a:r>
              <a:rPr lang="nl-NL" sz="3200" b="1" dirty="0"/>
              <a:t>Europees Aanbesteden: Nota van Inlichtingen (</a:t>
            </a:r>
            <a:r>
              <a:rPr lang="nl-NL" sz="3200" b="1" dirty="0" err="1"/>
              <a:t>NvI</a:t>
            </a:r>
            <a:r>
              <a:rPr lang="nl-NL" sz="3200" b="1" dirty="0"/>
              <a:t>)</a:t>
            </a:r>
          </a:p>
        </p:txBody>
      </p:sp>
      <p:sp>
        <p:nvSpPr>
          <p:cNvPr id="3" name="Tijdelijke aanduiding voor inhoud 2">
            <a:extLst>
              <a:ext uri="{FF2B5EF4-FFF2-40B4-BE49-F238E27FC236}">
                <a16:creationId xmlns:a16="http://schemas.microsoft.com/office/drawing/2014/main" id="{38323717-9577-9E8E-E77D-1E144464872D}"/>
              </a:ext>
            </a:extLst>
          </p:cNvPr>
          <p:cNvSpPr>
            <a:spLocks noGrp="1"/>
          </p:cNvSpPr>
          <p:nvPr>
            <p:ph idx="1"/>
          </p:nvPr>
        </p:nvSpPr>
        <p:spPr/>
        <p:txBody>
          <a:bodyPr>
            <a:normAutofit/>
          </a:bodyPr>
          <a:lstStyle/>
          <a:p>
            <a:r>
              <a:rPr lang="nl-NL" dirty="0"/>
              <a:t>Bij iedere aanbesteding kunnen vragen over alle aanbestedingsdocumenten worden gesteld.</a:t>
            </a:r>
          </a:p>
          <a:p>
            <a:r>
              <a:rPr lang="nl-NL" dirty="0"/>
              <a:t>Dit gebeurt via de vragenrondes in Mercell.</a:t>
            </a:r>
          </a:p>
          <a:p>
            <a:r>
              <a:rPr lang="nl-NL" dirty="0"/>
              <a:t>De uiterste datum en tijdstippen staan vermeld in de planning.</a:t>
            </a:r>
          </a:p>
          <a:p>
            <a:r>
              <a:rPr lang="nl-NL" dirty="0"/>
              <a:t>De gemeente beantwoordt alle binnengekomen vragen en u ontvangt via de Nota van Inlichtingen de (geanonimiseerde) antwoorden.</a:t>
            </a:r>
          </a:p>
          <a:p>
            <a:r>
              <a:rPr lang="nl-NL" dirty="0"/>
              <a:t>Iedereen kan alle vragen en antwoorden zien. U kunt niet zien wie de vragen heeft gesteld, de gemeente wel.</a:t>
            </a:r>
          </a:p>
          <a:p>
            <a:r>
              <a:rPr lang="nl-NL" dirty="0"/>
              <a:t>De gemeente hanteert twee vragenrondes bij een Europese Aanbesteding (een meervoudig onderhandse aanbesteding heeft meestal één vragenronde). </a:t>
            </a:r>
          </a:p>
          <a:p>
            <a:endParaRPr lang="nl-NL" dirty="0"/>
          </a:p>
        </p:txBody>
      </p:sp>
    </p:spTree>
    <p:extLst>
      <p:ext uri="{BB962C8B-B14F-4D97-AF65-F5344CB8AC3E}">
        <p14:creationId xmlns:p14="http://schemas.microsoft.com/office/powerpoint/2010/main" val="207734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EBB95-5578-774C-13FF-42E9ABD0C70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1CE8B35-489D-7706-73BB-FC7CFA1910C8}"/>
              </a:ext>
            </a:extLst>
          </p:cNvPr>
          <p:cNvSpPr>
            <a:spLocks noGrp="1"/>
          </p:cNvSpPr>
          <p:nvPr>
            <p:ph type="title"/>
          </p:nvPr>
        </p:nvSpPr>
        <p:spPr>
          <a:xfrm>
            <a:off x="646111" y="452718"/>
            <a:ext cx="9404723" cy="859247"/>
          </a:xfrm>
        </p:spPr>
        <p:txBody>
          <a:bodyPr/>
          <a:lstStyle/>
          <a:p>
            <a:pPr algn="ctr"/>
            <a:r>
              <a:rPr lang="nl-NL" sz="3200" b="1" dirty="0"/>
              <a:t>Europees Aanbesteden: Tijdig klagen in </a:t>
            </a:r>
            <a:r>
              <a:rPr lang="nl-NL" sz="3200" b="1" dirty="0" err="1"/>
              <a:t>NvI</a:t>
            </a:r>
            <a:r>
              <a:rPr lang="nl-NL" sz="3200" b="1" dirty="0"/>
              <a:t>!</a:t>
            </a:r>
          </a:p>
        </p:txBody>
      </p:sp>
      <p:sp>
        <p:nvSpPr>
          <p:cNvPr id="3" name="Tijdelijke aanduiding voor inhoud 2">
            <a:extLst>
              <a:ext uri="{FF2B5EF4-FFF2-40B4-BE49-F238E27FC236}">
                <a16:creationId xmlns:a16="http://schemas.microsoft.com/office/drawing/2014/main" id="{38323717-9577-9E8E-E77D-1E144464872D}"/>
              </a:ext>
            </a:extLst>
          </p:cNvPr>
          <p:cNvSpPr>
            <a:spLocks noGrp="1"/>
          </p:cNvSpPr>
          <p:nvPr>
            <p:ph idx="1"/>
          </p:nvPr>
        </p:nvSpPr>
        <p:spPr>
          <a:xfrm>
            <a:off x="1103312" y="1444488"/>
            <a:ext cx="8946541" cy="4803912"/>
          </a:xfrm>
        </p:spPr>
        <p:txBody>
          <a:bodyPr>
            <a:normAutofit/>
          </a:bodyPr>
          <a:lstStyle/>
          <a:p>
            <a:r>
              <a:rPr lang="nl-NL" dirty="0"/>
              <a:t>Uit de rechtspraak blijkt dat bij het constateren van onduidelijkheden/ tegenstrijdigheden/onrechtmatigheden etc. in aanbestedingsdocumenten een proactieve houding van u wordt verwacht. Van u wordt verwacht dat u uw klacht indient op een moment dat die onduidelijkheid/tegenstrijdigheid etc. nog ongedaan kan worden gemaakt.</a:t>
            </a:r>
          </a:p>
          <a:p>
            <a:r>
              <a:rPr lang="nl-NL" dirty="0"/>
              <a:t>Concreet betekent dit dat bij onduidelijkheden/tegenstrijdigheden /onrechtmatigheden in de Nota van Inlichtingen bezwaar gemaakt moet worden tegen de bepaling. </a:t>
            </a:r>
          </a:p>
          <a:p>
            <a:r>
              <a:rPr lang="nl-NL" dirty="0"/>
              <a:t>Zo niet: dan kan je later (bijv. na inschrijving of na gunning) niet meer klagen over dit aspect. Ook in een eventuele rechtszaak word je dan ‘niet-ontvankelijk’ verklaard. </a:t>
            </a:r>
          </a:p>
          <a:p>
            <a:r>
              <a:rPr lang="nl-NL" b="1" dirty="0"/>
              <a:t>Lees dus alle aanbestedingsstukken goed door, stel vragen bij onduidelijkheden, en maak bezwaar indien nodig!</a:t>
            </a:r>
          </a:p>
          <a:p>
            <a:endParaRPr lang="nl-NL" dirty="0"/>
          </a:p>
        </p:txBody>
      </p:sp>
    </p:spTree>
    <p:extLst>
      <p:ext uri="{BB962C8B-B14F-4D97-AF65-F5344CB8AC3E}">
        <p14:creationId xmlns:p14="http://schemas.microsoft.com/office/powerpoint/2010/main" val="42422599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35CDD-1817-11FB-9526-F91A1B741860}"/>
              </a:ext>
            </a:extLst>
          </p:cNvPr>
          <p:cNvSpPr>
            <a:spLocks noGrp="1"/>
          </p:cNvSpPr>
          <p:nvPr>
            <p:ph type="title"/>
          </p:nvPr>
        </p:nvSpPr>
        <p:spPr/>
        <p:txBody>
          <a:bodyPr/>
          <a:lstStyle/>
          <a:p>
            <a:pPr algn="ctr"/>
            <a:r>
              <a:rPr lang="nl-NL" sz="3200" b="1" dirty="0"/>
              <a:t>Europees aanbesteden: Gunning</a:t>
            </a:r>
          </a:p>
        </p:txBody>
      </p:sp>
      <p:sp>
        <p:nvSpPr>
          <p:cNvPr id="3" name="Tijdelijke aanduiding voor inhoud 2">
            <a:extLst>
              <a:ext uri="{FF2B5EF4-FFF2-40B4-BE49-F238E27FC236}">
                <a16:creationId xmlns:a16="http://schemas.microsoft.com/office/drawing/2014/main" id="{A9A3E69E-DB46-80A9-F54F-1CC1A988041D}"/>
              </a:ext>
            </a:extLst>
          </p:cNvPr>
          <p:cNvSpPr>
            <a:spLocks noGrp="1"/>
          </p:cNvSpPr>
          <p:nvPr>
            <p:ph idx="1"/>
          </p:nvPr>
        </p:nvSpPr>
        <p:spPr/>
        <p:txBody>
          <a:bodyPr/>
          <a:lstStyle/>
          <a:p>
            <a:r>
              <a:rPr lang="nl-NL" dirty="0"/>
              <a:t>Wanneer de inschrijvingen zijn beoordeeld maakt de gemeente de gunningbeslissing bekend.</a:t>
            </a:r>
          </a:p>
          <a:p>
            <a:r>
              <a:rPr lang="nl-NL" dirty="0"/>
              <a:t>Dan wordt bekend wie de (voorlopige) winnaar is.</a:t>
            </a:r>
          </a:p>
          <a:p>
            <a:r>
              <a:rPr lang="nl-NL" dirty="0"/>
              <a:t>Dat doen wij door het opstellen van gunningsbrieven. </a:t>
            </a:r>
          </a:p>
          <a:p>
            <a:r>
              <a:rPr lang="nl-NL" dirty="0"/>
              <a:t>In deze brieven geven wij aan van wie wij een inschrijving hebben ontvangen, de scores van die inschrijvingen, de ranking en de motivatie hoe wij zijn gekomen tot uw beoordeling.</a:t>
            </a:r>
          </a:p>
          <a:p>
            <a:r>
              <a:rPr lang="nl-NL" dirty="0"/>
              <a:t>Wanneer u de opdracht niet gegund heeft gekregen geven wij tevens aan waarom de winnende inschrijver hoger scoort.</a:t>
            </a:r>
          </a:p>
        </p:txBody>
      </p:sp>
    </p:spTree>
    <p:extLst>
      <p:ext uri="{BB962C8B-B14F-4D97-AF65-F5344CB8AC3E}">
        <p14:creationId xmlns:p14="http://schemas.microsoft.com/office/powerpoint/2010/main" val="14600040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79E8C-3F54-AADA-AB22-CBC2133C57C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C74C9D4-822D-4037-FD03-9CB2666E610B}"/>
              </a:ext>
            </a:extLst>
          </p:cNvPr>
          <p:cNvSpPr>
            <a:spLocks noGrp="1"/>
          </p:cNvSpPr>
          <p:nvPr>
            <p:ph type="title"/>
          </p:nvPr>
        </p:nvSpPr>
        <p:spPr>
          <a:xfrm>
            <a:off x="646111" y="452718"/>
            <a:ext cx="9404723" cy="859247"/>
          </a:xfrm>
        </p:spPr>
        <p:txBody>
          <a:bodyPr/>
          <a:lstStyle/>
          <a:p>
            <a:pPr algn="ctr"/>
            <a:r>
              <a:rPr lang="nl-NL" sz="3200" b="1" dirty="0"/>
              <a:t>Europees Aanbesteden: </a:t>
            </a:r>
            <a:br>
              <a:rPr lang="nl-NL" sz="3200" b="1" dirty="0"/>
            </a:br>
            <a:r>
              <a:rPr lang="nl-NL" sz="3200" b="1" dirty="0"/>
              <a:t>U bent het ergens niet mee eens</a:t>
            </a:r>
          </a:p>
        </p:txBody>
      </p:sp>
      <p:sp>
        <p:nvSpPr>
          <p:cNvPr id="3" name="Tijdelijke aanduiding voor inhoud 2">
            <a:extLst>
              <a:ext uri="{FF2B5EF4-FFF2-40B4-BE49-F238E27FC236}">
                <a16:creationId xmlns:a16="http://schemas.microsoft.com/office/drawing/2014/main" id="{9CE06D0D-BC33-5B6E-AE7C-3494180325C0}"/>
              </a:ext>
            </a:extLst>
          </p:cNvPr>
          <p:cNvSpPr>
            <a:spLocks noGrp="1"/>
          </p:cNvSpPr>
          <p:nvPr>
            <p:ph idx="1"/>
          </p:nvPr>
        </p:nvSpPr>
        <p:spPr>
          <a:xfrm>
            <a:off x="1103312" y="1457740"/>
            <a:ext cx="8946541" cy="4790660"/>
          </a:xfrm>
        </p:spPr>
        <p:txBody>
          <a:bodyPr>
            <a:normAutofit/>
          </a:bodyPr>
          <a:lstStyle/>
          <a:p>
            <a:endParaRPr lang="nl-NL" dirty="0"/>
          </a:p>
          <a:p>
            <a:r>
              <a:rPr lang="nl-NL" dirty="0"/>
              <a:t>Als een inschrijver zich niet kan vinden in de voorlopige gunningsbeslissing, dient hij daar </a:t>
            </a:r>
            <a:r>
              <a:rPr lang="nl-NL" u="sng" dirty="0"/>
              <a:t>binnen 20 kalenderdagen </a:t>
            </a:r>
            <a:r>
              <a:rPr lang="nl-NL" dirty="0"/>
              <a:t>bezwaar tegen te maken. De zogenaamde ‘Alcateltermijn’.</a:t>
            </a:r>
          </a:p>
          <a:p>
            <a:endParaRPr lang="nl-NL" dirty="0"/>
          </a:p>
          <a:p>
            <a:r>
              <a:rPr lang="nl-NL" dirty="0"/>
              <a:t>Let op, dit is (meestal) een vervaltermijn! Dit betekent dat er na 20 kalenderdagen niet meer geklaagd kan worden.</a:t>
            </a:r>
          </a:p>
          <a:p>
            <a:endParaRPr lang="nl-NL" dirty="0"/>
          </a:p>
          <a:p>
            <a:r>
              <a:rPr lang="nl-NL" dirty="0"/>
              <a:t>Bij aanbestedingen betekent dit dat binnen 20 kalenderdagen een kort geding aanhangig gemaakt moet worden bij de rechtbank.</a:t>
            </a:r>
          </a:p>
          <a:p>
            <a:endParaRPr lang="nl-NL" dirty="0"/>
          </a:p>
        </p:txBody>
      </p:sp>
    </p:spTree>
    <p:extLst>
      <p:ext uri="{BB962C8B-B14F-4D97-AF65-F5344CB8AC3E}">
        <p14:creationId xmlns:p14="http://schemas.microsoft.com/office/powerpoint/2010/main" val="32103933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13113A-63F3-907E-CBA8-677126FBCF2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nl-NL"/>
          </a:p>
        </p:txBody>
      </p:sp>
      <p:sp>
        <p:nvSpPr>
          <p:cNvPr id="2" name="Titel 1">
            <a:extLst>
              <a:ext uri="{FF2B5EF4-FFF2-40B4-BE49-F238E27FC236}">
                <a16:creationId xmlns:a16="http://schemas.microsoft.com/office/drawing/2014/main" id="{93EE51C2-A244-1DED-905C-875D2F99A594}"/>
              </a:ext>
            </a:extLst>
          </p:cNvPr>
          <p:cNvSpPr>
            <a:spLocks noGrp="1"/>
          </p:cNvSpPr>
          <p:nvPr>
            <p:ph type="title"/>
          </p:nvPr>
        </p:nvSpPr>
        <p:spPr>
          <a:xfrm>
            <a:off x="1103312" y="452718"/>
            <a:ext cx="8947522" cy="1400530"/>
          </a:xfrm>
        </p:spPr>
        <p:txBody>
          <a:bodyPr anchor="ctr">
            <a:normAutofit/>
          </a:bodyPr>
          <a:lstStyle/>
          <a:p>
            <a:r>
              <a:rPr lang="nl-NL" b="1" dirty="0">
                <a:solidFill>
                  <a:srgbClr val="FFFFFF"/>
                </a:solidFill>
              </a:rPr>
              <a:t>Europees Aanbesteden: </a:t>
            </a:r>
            <a:br>
              <a:rPr lang="nl-NL" b="1" dirty="0">
                <a:solidFill>
                  <a:srgbClr val="FFFFFF"/>
                </a:solidFill>
              </a:rPr>
            </a:br>
            <a:r>
              <a:rPr lang="nl-NL" b="1" dirty="0">
                <a:solidFill>
                  <a:srgbClr val="FFFFFF"/>
                </a:solidFill>
              </a:rPr>
              <a:t>U bent het ergens niet mee eens - Tips</a:t>
            </a:r>
          </a:p>
        </p:txBody>
      </p:sp>
      <p:sp>
        <p:nvSpPr>
          <p:cNvPr id="3" name="Tijdelijke aanduiding voor inhoud 2">
            <a:extLst>
              <a:ext uri="{FF2B5EF4-FFF2-40B4-BE49-F238E27FC236}">
                <a16:creationId xmlns:a16="http://schemas.microsoft.com/office/drawing/2014/main" id="{8ACAFA05-BE93-8814-457A-719868922C5C}"/>
              </a:ext>
            </a:extLst>
          </p:cNvPr>
          <p:cNvSpPr>
            <a:spLocks noGrp="1"/>
          </p:cNvSpPr>
          <p:nvPr>
            <p:ph idx="1"/>
          </p:nvPr>
        </p:nvSpPr>
        <p:spPr>
          <a:xfrm>
            <a:off x="1103312" y="2763520"/>
            <a:ext cx="8946541" cy="3484879"/>
          </a:xfrm>
        </p:spPr>
        <p:txBody>
          <a:bodyPr>
            <a:normAutofit/>
          </a:bodyPr>
          <a:lstStyle/>
          <a:p>
            <a:r>
              <a:rPr lang="nl-NL" dirty="0"/>
              <a:t>Stel </a:t>
            </a:r>
            <a:r>
              <a:rPr lang="nl-NL"/>
              <a:t>uw vragen via </a:t>
            </a:r>
            <a:r>
              <a:rPr lang="nl-NL" dirty="0"/>
              <a:t>vragenrondes, maak bezwaar indien nodig</a:t>
            </a:r>
          </a:p>
          <a:p>
            <a:r>
              <a:rPr lang="nl-NL" dirty="0"/>
              <a:t>U kunt ook gebruik maken van het berichtenverkeer in </a:t>
            </a:r>
            <a:r>
              <a:rPr lang="nl-NL" dirty="0" err="1"/>
              <a:t>Mercell</a:t>
            </a:r>
            <a:endParaRPr lang="nl-NL" dirty="0"/>
          </a:p>
          <a:p>
            <a:r>
              <a:rPr lang="nl-NL" dirty="0"/>
              <a:t>Contact met aanbestedende dienst (let op: je mag alleen met contactpersoon contact opnemen!)</a:t>
            </a:r>
          </a:p>
          <a:p>
            <a:r>
              <a:rPr lang="nl-NL" dirty="0"/>
              <a:t>Klachtenmeldpunt gemeente</a:t>
            </a:r>
          </a:p>
          <a:p>
            <a:r>
              <a:rPr lang="nl-NL" dirty="0"/>
              <a:t>Commissie van Aanbestedingsexperts (niet-bindend advies, wel hoog aanzien als deskundige commissie)</a:t>
            </a:r>
          </a:p>
          <a:p>
            <a:r>
              <a:rPr lang="nl-NL" dirty="0"/>
              <a:t>Rechter (kort geding)</a:t>
            </a:r>
          </a:p>
        </p:txBody>
      </p:sp>
    </p:spTree>
    <p:extLst>
      <p:ext uri="{BB962C8B-B14F-4D97-AF65-F5344CB8AC3E}">
        <p14:creationId xmlns:p14="http://schemas.microsoft.com/office/powerpoint/2010/main" val="427367101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a:extLst>
            <a:ext uri="{FF2B5EF4-FFF2-40B4-BE49-F238E27FC236}">
              <a16:creationId xmlns:a16="http://schemas.microsoft.com/office/drawing/2014/main" id="{1AFE1E5A-8910-57AC-A585-CD580104A88E}"/>
            </a:ext>
          </a:extLst>
        </p:cNvPr>
        <p:cNvGrpSpPr/>
        <p:nvPr/>
      </p:nvGrpSpPr>
      <p:grpSpPr>
        <a:xfrm>
          <a:off x="0" y="0"/>
          <a:ext cx="0" cy="0"/>
          <a:chOff x="0" y="0"/>
          <a:chExt cx="0" cy="0"/>
        </a:xfrm>
      </p:grpSpPr>
      <p:sp>
        <p:nvSpPr>
          <p:cNvPr id="43" name="Rectangle 42">
            <a:extLst>
              <a:ext uri="{FF2B5EF4-FFF2-40B4-BE49-F238E27FC236}">
                <a16:creationId xmlns:a16="http://schemas.microsoft.com/office/drawing/2014/main" id="{43D69174-62B7-2A84-F909-269F06175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5" name="Rectangle 44">
            <a:extLst>
              <a:ext uri="{FF2B5EF4-FFF2-40B4-BE49-F238E27FC236}">
                <a16:creationId xmlns:a16="http://schemas.microsoft.com/office/drawing/2014/main" id="{FDFD27BF-A347-35BE-0944-16831EB8A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459C8930-8D07-235F-1E8E-F2E579A8F1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3FD03184-00C0-B8CE-D692-42FDDF9B6F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51" name="Freeform 5">
            <a:extLst>
              <a:ext uri="{FF2B5EF4-FFF2-40B4-BE49-F238E27FC236}">
                <a16:creationId xmlns:a16="http://schemas.microsoft.com/office/drawing/2014/main" id="{5FFFD7B1-C89E-AD66-9D8E-BB950DACD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nl-NL"/>
          </a:p>
        </p:txBody>
      </p:sp>
      <p:sp>
        <p:nvSpPr>
          <p:cNvPr id="2" name="Titel 1">
            <a:extLst>
              <a:ext uri="{FF2B5EF4-FFF2-40B4-BE49-F238E27FC236}">
                <a16:creationId xmlns:a16="http://schemas.microsoft.com/office/drawing/2014/main" id="{58A98E06-C635-2744-CD53-886AC669669A}"/>
              </a:ext>
            </a:extLst>
          </p:cNvPr>
          <p:cNvSpPr>
            <a:spLocks noGrp="1"/>
          </p:cNvSpPr>
          <p:nvPr>
            <p:ph type="title"/>
          </p:nvPr>
        </p:nvSpPr>
        <p:spPr>
          <a:xfrm>
            <a:off x="806195" y="804672"/>
            <a:ext cx="3655736" cy="5248656"/>
          </a:xfrm>
        </p:spPr>
        <p:txBody>
          <a:bodyPr anchor="ctr">
            <a:normAutofit/>
          </a:bodyPr>
          <a:lstStyle/>
          <a:p>
            <a:pPr algn="ctr"/>
            <a:r>
              <a:rPr lang="nl-NL" sz="3600" b="1" dirty="0">
                <a:solidFill>
                  <a:schemeClr val="tx1"/>
                </a:solidFill>
              </a:rPr>
              <a:t>Opzet presentatie</a:t>
            </a:r>
            <a:br>
              <a:rPr lang="nl-NL" sz="3600" b="1" dirty="0">
                <a:solidFill>
                  <a:schemeClr val="tx1"/>
                </a:solidFill>
              </a:rPr>
            </a:br>
            <a:r>
              <a:rPr lang="nl-NL" sz="3600" b="1" dirty="0">
                <a:solidFill>
                  <a:schemeClr val="tx1"/>
                </a:solidFill>
              </a:rPr>
              <a:t>2 juni - avond 1</a:t>
            </a:r>
          </a:p>
        </p:txBody>
      </p:sp>
      <p:sp>
        <p:nvSpPr>
          <p:cNvPr id="3" name="Tijdelijke aanduiding voor inhoud 2">
            <a:extLst>
              <a:ext uri="{FF2B5EF4-FFF2-40B4-BE49-F238E27FC236}">
                <a16:creationId xmlns:a16="http://schemas.microsoft.com/office/drawing/2014/main" id="{06E73E56-1794-A295-A583-C5130D716913}"/>
              </a:ext>
            </a:extLst>
          </p:cNvPr>
          <p:cNvSpPr>
            <a:spLocks noGrp="1"/>
          </p:cNvSpPr>
          <p:nvPr>
            <p:ph idx="1"/>
          </p:nvPr>
        </p:nvSpPr>
        <p:spPr>
          <a:xfrm>
            <a:off x="4975861" y="804671"/>
            <a:ext cx="6399930" cy="5248657"/>
          </a:xfrm>
        </p:spPr>
        <p:txBody>
          <a:bodyPr anchor="ctr">
            <a:normAutofit/>
          </a:bodyPr>
          <a:lstStyle/>
          <a:p>
            <a:pPr>
              <a:buFont typeface="Wingdings" panose="05000000000000000000" pitchFamily="2" charset="2"/>
              <a:buChar char="Ø"/>
            </a:pPr>
            <a:r>
              <a:rPr lang="nl-NL" dirty="0"/>
              <a:t>Avond 1. Aanbesteden</a:t>
            </a:r>
          </a:p>
          <a:p>
            <a:pPr lvl="1">
              <a:buFont typeface="Wingdings" panose="05000000000000000000" pitchFamily="2" charset="2"/>
              <a:buChar char="Ø"/>
            </a:pPr>
            <a:r>
              <a:rPr lang="nl-NL" dirty="0"/>
              <a:t>Achtergrondinformatie: Wat doet een gemeente voordat een aanbesteding gepubliceerd wordt</a:t>
            </a:r>
          </a:p>
          <a:p>
            <a:pPr lvl="1">
              <a:buFont typeface="Wingdings" panose="05000000000000000000" pitchFamily="2" charset="2"/>
              <a:buChar char="Ø"/>
            </a:pPr>
            <a:r>
              <a:rPr lang="nl-NL" dirty="0"/>
              <a:t>Wetgeving</a:t>
            </a:r>
          </a:p>
          <a:p>
            <a:pPr lvl="1">
              <a:buFont typeface="Wingdings" panose="05000000000000000000" pitchFamily="2" charset="2"/>
              <a:buChar char="Ø"/>
            </a:pPr>
            <a:r>
              <a:rPr lang="nl-NL" dirty="0"/>
              <a:t>Enkelvoudig Onderhands Aanbesteden</a:t>
            </a:r>
          </a:p>
          <a:p>
            <a:pPr lvl="1">
              <a:buFont typeface="Wingdings" panose="05000000000000000000" pitchFamily="2" charset="2"/>
              <a:buChar char="Ø"/>
            </a:pPr>
            <a:r>
              <a:rPr lang="nl-NL" dirty="0"/>
              <a:t>Meervoudig Onderhands Aanbesteden</a:t>
            </a:r>
          </a:p>
          <a:p>
            <a:pPr lvl="1">
              <a:buFont typeface="Wingdings" panose="05000000000000000000" pitchFamily="2" charset="2"/>
              <a:buChar char="Ø"/>
            </a:pPr>
            <a:r>
              <a:rPr lang="nl-NL" dirty="0"/>
              <a:t>Europees Aanbesteden</a:t>
            </a:r>
          </a:p>
          <a:p>
            <a:pPr lvl="1">
              <a:buFont typeface="Wingdings" panose="05000000000000000000" pitchFamily="2" charset="2"/>
              <a:buChar char="Ø"/>
            </a:pPr>
            <a:r>
              <a:rPr lang="nl-NL" dirty="0"/>
              <a:t>Tussendoor krijgt u tips</a:t>
            </a:r>
          </a:p>
          <a:p>
            <a:pPr lvl="1">
              <a:buFont typeface="Wingdings" panose="05000000000000000000" pitchFamily="2" charset="2"/>
              <a:buChar char="Ø"/>
            </a:pPr>
            <a:endParaRPr lang="nl-NL" dirty="0"/>
          </a:p>
          <a:p>
            <a:pPr lvl="1">
              <a:buFont typeface="Wingdings" panose="05000000000000000000" pitchFamily="2" charset="2"/>
              <a:buChar char="Ø"/>
            </a:pPr>
            <a:r>
              <a:rPr lang="nl-NL" dirty="0"/>
              <a:t>Heeft u vragen laat het weten</a:t>
            </a:r>
          </a:p>
          <a:p>
            <a:pPr marL="0" indent="0">
              <a:buNone/>
            </a:pPr>
            <a:endParaRPr lang="nl-NL" dirty="0"/>
          </a:p>
        </p:txBody>
      </p:sp>
    </p:spTree>
    <p:extLst>
      <p:ext uri="{BB962C8B-B14F-4D97-AF65-F5344CB8AC3E}">
        <p14:creationId xmlns:p14="http://schemas.microsoft.com/office/powerpoint/2010/main" val="37242712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5" name="Picture 84">
            <a:extLst>
              <a:ext uri="{FF2B5EF4-FFF2-40B4-BE49-F238E27FC236}">
                <a16:creationId xmlns:a16="http://schemas.microsoft.com/office/drawing/2014/main" id="{AA085689-791F-4B8F-9F30-12415B97D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87" name="Picture 86">
            <a:extLst>
              <a:ext uri="{FF2B5EF4-FFF2-40B4-BE49-F238E27FC236}">
                <a16:creationId xmlns:a16="http://schemas.microsoft.com/office/drawing/2014/main" id="{AA3FED7F-6821-47C0-A464-E9278B241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89" name="Oval 88">
            <a:extLst>
              <a:ext uri="{FF2B5EF4-FFF2-40B4-BE49-F238E27FC236}">
                <a16:creationId xmlns:a16="http://schemas.microsoft.com/office/drawing/2014/main" id="{8F54B2FB-3F54-4350-8D1B-F86D677C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pic>
        <p:nvPicPr>
          <p:cNvPr id="91" name="Picture 90">
            <a:extLst>
              <a:ext uri="{FF2B5EF4-FFF2-40B4-BE49-F238E27FC236}">
                <a16:creationId xmlns:a16="http://schemas.microsoft.com/office/drawing/2014/main" id="{561B34F5-88E5-4711-BC16-3005C29AD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93" name="Picture 92">
            <a:extLst>
              <a:ext uri="{FF2B5EF4-FFF2-40B4-BE49-F238E27FC236}">
                <a16:creationId xmlns:a16="http://schemas.microsoft.com/office/drawing/2014/main" id="{4F3661D0-2268-4D3E-88BA-0647BCBE3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95" name="Rectangle 94">
            <a:extLst>
              <a:ext uri="{FF2B5EF4-FFF2-40B4-BE49-F238E27FC236}">
                <a16:creationId xmlns:a16="http://schemas.microsoft.com/office/drawing/2014/main" id="{DDB56DB5-0324-4F79-9AB8-CB18C1DC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nl-NL"/>
          </a:p>
        </p:txBody>
      </p:sp>
      <p:sp useBgFill="1">
        <p:nvSpPr>
          <p:cNvPr id="97" name="Rectangle 96">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descr="Verschillende gekleurde vraagtekens">
            <a:extLst>
              <a:ext uri="{FF2B5EF4-FFF2-40B4-BE49-F238E27FC236}">
                <a16:creationId xmlns:a16="http://schemas.microsoft.com/office/drawing/2014/main" id="{F912F8BE-EA84-3980-46D9-3066F1552385}"/>
              </a:ext>
            </a:extLst>
          </p:cNvPr>
          <p:cNvPicPr>
            <a:picLocks noChangeAspect="1"/>
          </p:cNvPicPr>
          <p:nvPr/>
        </p:nvPicPr>
        <p:blipFill rotWithShape="1">
          <a:blip r:embed="rId7">
            <a:alphaModFix amt="40000"/>
          </a:blip>
          <a:srcRect t="9091" r="9091"/>
          <a:stretch/>
        </p:blipFill>
        <p:spPr>
          <a:xfrm>
            <a:off x="20" y="10"/>
            <a:ext cx="12191980" cy="6857990"/>
          </a:xfrm>
          <a:prstGeom prst="rect">
            <a:avLst/>
          </a:prstGeom>
        </p:spPr>
      </p:pic>
      <p:sp>
        <p:nvSpPr>
          <p:cNvPr id="2" name="Titel 1">
            <a:extLst>
              <a:ext uri="{FF2B5EF4-FFF2-40B4-BE49-F238E27FC236}">
                <a16:creationId xmlns:a16="http://schemas.microsoft.com/office/drawing/2014/main" id="{ADAFE4CD-DEF0-47E8-9426-112D882B2286}"/>
              </a:ext>
            </a:extLst>
          </p:cNvPr>
          <p:cNvSpPr>
            <a:spLocks noGrp="1"/>
          </p:cNvSpPr>
          <p:nvPr>
            <p:ph type="title"/>
          </p:nvPr>
        </p:nvSpPr>
        <p:spPr>
          <a:xfrm>
            <a:off x="1154955" y="1447801"/>
            <a:ext cx="8825658" cy="2247900"/>
          </a:xfrm>
        </p:spPr>
        <p:txBody>
          <a:bodyPr vert="horz" lIns="91440" tIns="45720" rIns="91440" bIns="45720" rtlCol="0" anchor="b">
            <a:normAutofit/>
          </a:bodyPr>
          <a:lstStyle/>
          <a:p>
            <a:r>
              <a:rPr lang="en-US" sz="7200" b="1" dirty="0" err="1">
                <a:solidFill>
                  <a:schemeClr val="tx1"/>
                </a:solidFill>
              </a:rPr>
              <a:t>Vragen</a:t>
            </a:r>
            <a:r>
              <a:rPr lang="en-US" sz="7200" b="1" dirty="0">
                <a:solidFill>
                  <a:schemeClr val="tx1"/>
                </a:solidFill>
              </a:rPr>
              <a:t>/</a:t>
            </a:r>
            <a:r>
              <a:rPr lang="en-US" sz="7200" b="1" dirty="0" err="1">
                <a:solidFill>
                  <a:schemeClr val="tx1"/>
                </a:solidFill>
              </a:rPr>
              <a:t>opmerkingen</a:t>
            </a:r>
            <a:endParaRPr lang="en-US" sz="7200" b="1" dirty="0">
              <a:solidFill>
                <a:schemeClr val="tx1"/>
              </a:solidFill>
            </a:endParaRPr>
          </a:p>
        </p:txBody>
      </p:sp>
      <p:sp>
        <p:nvSpPr>
          <p:cNvPr id="99" name="Rectangle 98">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nl-NL"/>
          </a:p>
        </p:txBody>
      </p:sp>
    </p:spTree>
    <p:extLst>
      <p:ext uri="{BB962C8B-B14F-4D97-AF65-F5344CB8AC3E}">
        <p14:creationId xmlns:p14="http://schemas.microsoft.com/office/powerpoint/2010/main" val="255836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a:extLst>
            <a:ext uri="{FF2B5EF4-FFF2-40B4-BE49-F238E27FC236}">
              <a16:creationId xmlns:a16="http://schemas.microsoft.com/office/drawing/2014/main" id="{1A7B9E76-29FD-609C-567B-DC95441C5692}"/>
            </a:ext>
          </a:extLst>
        </p:cNvPr>
        <p:cNvGrpSpPr/>
        <p:nvPr/>
      </p:nvGrpSpPr>
      <p:grpSpPr>
        <a:xfrm>
          <a:off x="0" y="0"/>
          <a:ext cx="0" cy="0"/>
          <a:chOff x="0" y="0"/>
          <a:chExt cx="0" cy="0"/>
        </a:xfrm>
      </p:grpSpPr>
      <p:sp>
        <p:nvSpPr>
          <p:cNvPr id="43" name="Rectangle 42">
            <a:extLst>
              <a:ext uri="{FF2B5EF4-FFF2-40B4-BE49-F238E27FC236}">
                <a16:creationId xmlns:a16="http://schemas.microsoft.com/office/drawing/2014/main" id="{3EAE8E28-725C-9EC7-0ED5-F26BA7A12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5" name="Rectangle 44">
            <a:extLst>
              <a:ext uri="{FF2B5EF4-FFF2-40B4-BE49-F238E27FC236}">
                <a16:creationId xmlns:a16="http://schemas.microsoft.com/office/drawing/2014/main" id="{98824F40-285F-6284-149D-A096088E33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743E0AE5-C29F-70F9-8061-5E41A7D0F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4276E7A4-1FEA-5930-5129-A4DF740C44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51" name="Freeform 5">
            <a:extLst>
              <a:ext uri="{FF2B5EF4-FFF2-40B4-BE49-F238E27FC236}">
                <a16:creationId xmlns:a16="http://schemas.microsoft.com/office/drawing/2014/main" id="{0A2103C2-EAD9-A495-42A1-6CB96F534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nl-NL"/>
          </a:p>
        </p:txBody>
      </p:sp>
      <p:sp>
        <p:nvSpPr>
          <p:cNvPr id="2" name="Titel 1">
            <a:extLst>
              <a:ext uri="{FF2B5EF4-FFF2-40B4-BE49-F238E27FC236}">
                <a16:creationId xmlns:a16="http://schemas.microsoft.com/office/drawing/2014/main" id="{E5645C33-2790-034F-EE1C-C642FE72B7F3}"/>
              </a:ext>
            </a:extLst>
          </p:cNvPr>
          <p:cNvSpPr>
            <a:spLocks noGrp="1"/>
          </p:cNvSpPr>
          <p:nvPr>
            <p:ph type="title"/>
          </p:nvPr>
        </p:nvSpPr>
        <p:spPr>
          <a:xfrm>
            <a:off x="618068" y="804672"/>
            <a:ext cx="4033177" cy="5248656"/>
          </a:xfrm>
        </p:spPr>
        <p:txBody>
          <a:bodyPr anchor="ctr">
            <a:normAutofit/>
          </a:bodyPr>
          <a:lstStyle/>
          <a:p>
            <a:pPr algn="ctr"/>
            <a:r>
              <a:rPr lang="nl-NL" b="1" dirty="0"/>
              <a:t> </a:t>
            </a:r>
            <a:r>
              <a:rPr lang="nl-NL" sz="3600" b="1" dirty="0">
                <a:solidFill>
                  <a:schemeClr val="tx1"/>
                </a:solidFill>
              </a:rPr>
              <a:t>Opzet presentatie</a:t>
            </a:r>
            <a:br>
              <a:rPr lang="nl-NL" sz="3600" b="1" dirty="0">
                <a:solidFill>
                  <a:schemeClr val="tx1"/>
                </a:solidFill>
              </a:rPr>
            </a:br>
            <a:r>
              <a:rPr lang="nl-NL" sz="3600" b="1" dirty="0">
                <a:solidFill>
                  <a:schemeClr val="tx1"/>
                </a:solidFill>
              </a:rPr>
              <a:t>25 juni – avond 2</a:t>
            </a:r>
            <a:endParaRPr lang="nl-NL" sz="3600" b="1" dirty="0"/>
          </a:p>
        </p:txBody>
      </p:sp>
      <p:sp>
        <p:nvSpPr>
          <p:cNvPr id="3" name="Tijdelijke aanduiding voor inhoud 2">
            <a:extLst>
              <a:ext uri="{FF2B5EF4-FFF2-40B4-BE49-F238E27FC236}">
                <a16:creationId xmlns:a16="http://schemas.microsoft.com/office/drawing/2014/main" id="{06E82710-CE3D-017C-1172-D6759E61DCCC}"/>
              </a:ext>
            </a:extLst>
          </p:cNvPr>
          <p:cNvSpPr>
            <a:spLocks noGrp="1"/>
          </p:cNvSpPr>
          <p:nvPr>
            <p:ph idx="1"/>
          </p:nvPr>
        </p:nvSpPr>
        <p:spPr>
          <a:xfrm>
            <a:off x="4975861" y="804671"/>
            <a:ext cx="6399930" cy="5248657"/>
          </a:xfrm>
        </p:spPr>
        <p:txBody>
          <a:bodyPr anchor="ctr">
            <a:normAutofit/>
          </a:bodyPr>
          <a:lstStyle/>
          <a:p>
            <a:pPr marL="0" indent="0">
              <a:buNone/>
            </a:pPr>
            <a:endParaRPr lang="nl-NL" dirty="0"/>
          </a:p>
          <a:p>
            <a:r>
              <a:rPr lang="nl-NL" b="1" dirty="0"/>
              <a:t>Avond 2: Inschrijven</a:t>
            </a:r>
          </a:p>
          <a:p>
            <a:pPr lvl="1"/>
            <a:r>
              <a:rPr lang="nl-NL" dirty="0"/>
              <a:t>Wijze van inschrijven</a:t>
            </a:r>
          </a:p>
          <a:p>
            <a:pPr lvl="1"/>
            <a:r>
              <a:rPr lang="nl-NL" dirty="0"/>
              <a:t>UEA en andere documenten</a:t>
            </a:r>
          </a:p>
          <a:p>
            <a:pPr lvl="1"/>
            <a:r>
              <a:rPr lang="nl-NL" dirty="0"/>
              <a:t>Mercell</a:t>
            </a:r>
          </a:p>
          <a:p>
            <a:pPr lvl="1"/>
            <a:r>
              <a:rPr lang="nl-NL" dirty="0" err="1"/>
              <a:t>TenderNed</a:t>
            </a:r>
            <a:endParaRPr lang="nl-NL" dirty="0"/>
          </a:p>
          <a:p>
            <a:pPr lvl="1"/>
            <a:r>
              <a:rPr lang="nl-NL" dirty="0"/>
              <a:t>Beoordeling van uw inschrijving</a:t>
            </a:r>
          </a:p>
          <a:p>
            <a:pPr lvl="1"/>
            <a:r>
              <a:rPr lang="nl-NL" dirty="0"/>
              <a:t>Tussendoor krijgt u tips</a:t>
            </a:r>
          </a:p>
          <a:p>
            <a:pPr lvl="1"/>
            <a:endParaRPr lang="nl-NL" dirty="0"/>
          </a:p>
          <a:p>
            <a:pPr lvl="1"/>
            <a:endParaRPr lang="nl-NL" dirty="0"/>
          </a:p>
          <a:p>
            <a:pPr marL="457200" lvl="1" indent="0">
              <a:buNone/>
            </a:pPr>
            <a:endParaRPr lang="nl-NL" dirty="0"/>
          </a:p>
        </p:txBody>
      </p:sp>
    </p:spTree>
    <p:extLst>
      <p:ext uri="{BB962C8B-B14F-4D97-AF65-F5344CB8AC3E}">
        <p14:creationId xmlns:p14="http://schemas.microsoft.com/office/powerpoint/2010/main" val="2299520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331CA3-E009-A51E-A621-20AFA130384B}"/>
              </a:ext>
            </a:extLst>
          </p:cNvPr>
          <p:cNvSpPr>
            <a:spLocks noGrp="1"/>
          </p:cNvSpPr>
          <p:nvPr>
            <p:ph type="title"/>
          </p:nvPr>
        </p:nvSpPr>
        <p:spPr/>
        <p:txBody>
          <a:bodyPr/>
          <a:lstStyle/>
          <a:p>
            <a:pPr algn="ctr"/>
            <a:r>
              <a:rPr lang="nl-NL" b="1" dirty="0"/>
              <a:t>Aanbestedingskalender</a:t>
            </a:r>
          </a:p>
        </p:txBody>
      </p:sp>
      <p:sp>
        <p:nvSpPr>
          <p:cNvPr id="3" name="Tijdelijke aanduiding voor inhoud 2">
            <a:extLst>
              <a:ext uri="{FF2B5EF4-FFF2-40B4-BE49-F238E27FC236}">
                <a16:creationId xmlns:a16="http://schemas.microsoft.com/office/drawing/2014/main" id="{3EAF3344-98A8-5F0A-0373-747A3A23DA31}"/>
              </a:ext>
            </a:extLst>
          </p:cNvPr>
          <p:cNvSpPr>
            <a:spLocks noGrp="1"/>
          </p:cNvSpPr>
          <p:nvPr>
            <p:ph idx="1"/>
          </p:nvPr>
        </p:nvSpPr>
        <p:spPr/>
        <p:txBody>
          <a:bodyPr>
            <a:normAutofit/>
          </a:bodyPr>
          <a:lstStyle/>
          <a:p>
            <a:pPr>
              <a:lnSpc>
                <a:spcPct val="90000"/>
              </a:lnSpc>
              <a:buFont typeface="Wingdings" panose="05000000000000000000" pitchFamily="2" charset="2"/>
              <a:buChar char="Ø"/>
            </a:pPr>
            <a:r>
              <a:rPr lang="nl-NL" dirty="0"/>
              <a:t>Ieder jaar in december worden de inkoopbehoeften geïnventariseerd </a:t>
            </a:r>
          </a:p>
          <a:p>
            <a:pPr>
              <a:lnSpc>
                <a:spcPct val="90000"/>
              </a:lnSpc>
              <a:buFont typeface="Wingdings" panose="05000000000000000000" pitchFamily="2" charset="2"/>
              <a:buChar char="Ø"/>
            </a:pPr>
            <a:r>
              <a:rPr lang="nl-NL" dirty="0"/>
              <a:t>Deze worden verwerkt in de aanbestedingskalender</a:t>
            </a:r>
          </a:p>
          <a:p>
            <a:pPr>
              <a:lnSpc>
                <a:spcPct val="90000"/>
              </a:lnSpc>
              <a:buFont typeface="Wingdings" panose="05000000000000000000" pitchFamily="2" charset="2"/>
              <a:buChar char="Ø"/>
            </a:pPr>
            <a:r>
              <a:rPr lang="nl-NL" dirty="0"/>
              <a:t>Voornamelijk opdrachten vanaf </a:t>
            </a:r>
            <a:r>
              <a:rPr lang="nl-NL" dirty="0">
                <a:latin typeface="Times New Roman" panose="02020603050405020304" pitchFamily="18" charset="0"/>
                <a:cs typeface="Times New Roman" panose="02020603050405020304" pitchFamily="18" charset="0"/>
              </a:rPr>
              <a:t>€ </a:t>
            </a:r>
            <a:r>
              <a:rPr lang="nl-NL" dirty="0"/>
              <a:t>30.000/</a:t>
            </a:r>
            <a:r>
              <a:rPr lang="nl-NL" dirty="0">
                <a:latin typeface="Times New Roman" panose="02020603050405020304" pitchFamily="18" charset="0"/>
                <a:cs typeface="Times New Roman" panose="02020603050405020304" pitchFamily="18" charset="0"/>
              </a:rPr>
              <a:t>€ </a:t>
            </a:r>
            <a:r>
              <a:rPr lang="nl-NL" dirty="0"/>
              <a:t>50.000</a:t>
            </a:r>
          </a:p>
          <a:p>
            <a:pPr>
              <a:lnSpc>
                <a:spcPct val="90000"/>
              </a:lnSpc>
              <a:buFont typeface="Wingdings" panose="05000000000000000000" pitchFamily="2" charset="2"/>
              <a:buChar char="Ø"/>
            </a:pPr>
            <a:r>
              <a:rPr lang="nl-NL" dirty="0"/>
              <a:t>Deze worden geprioriteerd</a:t>
            </a:r>
          </a:p>
          <a:p>
            <a:pPr>
              <a:lnSpc>
                <a:spcPct val="90000"/>
              </a:lnSpc>
              <a:buFont typeface="Wingdings" panose="05000000000000000000" pitchFamily="2" charset="2"/>
              <a:buChar char="Ø"/>
            </a:pPr>
            <a:endParaRPr lang="nl-NL" dirty="0"/>
          </a:p>
          <a:p>
            <a:pPr>
              <a:lnSpc>
                <a:spcPct val="90000"/>
              </a:lnSpc>
              <a:buFont typeface="Wingdings" panose="05000000000000000000" pitchFamily="2" charset="2"/>
              <a:buChar char="Ø"/>
            </a:pPr>
            <a:r>
              <a:rPr lang="nl-NL" dirty="0"/>
              <a:t>Daarmee hebben wij ongeveer 90% van de aanbestedingen in beeld</a:t>
            </a:r>
          </a:p>
          <a:p>
            <a:pPr>
              <a:lnSpc>
                <a:spcPct val="90000"/>
              </a:lnSpc>
              <a:buFont typeface="Wingdings" panose="05000000000000000000" pitchFamily="2" charset="2"/>
              <a:buChar char="Ø"/>
            </a:pPr>
            <a:r>
              <a:rPr lang="nl-NL" dirty="0"/>
              <a:t>De kalender is dynamisch</a:t>
            </a:r>
          </a:p>
          <a:p>
            <a:pPr>
              <a:lnSpc>
                <a:spcPct val="90000"/>
              </a:lnSpc>
              <a:buFont typeface="Wingdings" panose="05000000000000000000" pitchFamily="2" charset="2"/>
              <a:buChar char="Ø"/>
            </a:pPr>
            <a:endParaRPr lang="nl-NL" dirty="0"/>
          </a:p>
          <a:p>
            <a:pPr>
              <a:lnSpc>
                <a:spcPct val="90000"/>
              </a:lnSpc>
              <a:buFont typeface="Wingdings" panose="05000000000000000000" pitchFamily="2" charset="2"/>
              <a:buChar char="Ø"/>
            </a:pPr>
            <a:r>
              <a:rPr lang="nl-NL" dirty="0"/>
              <a:t>Naast deze inkoopbehoeften op de aanbestedingskalender zijn er ook inkoopbehoeften die aanbesteed worden door het OZJT/Samen 14. Deze staan niet op de aanbestedingskalender en zijn geen onderdeel van deze presentatie. </a:t>
            </a:r>
          </a:p>
          <a:p>
            <a:pPr>
              <a:lnSpc>
                <a:spcPct val="90000"/>
              </a:lnSpc>
              <a:buFont typeface="Wingdings" panose="05000000000000000000" pitchFamily="2" charset="2"/>
              <a:buChar char="Ø"/>
            </a:pPr>
            <a:endParaRPr lang="nl-NL" dirty="0"/>
          </a:p>
          <a:p>
            <a:pPr marL="0" indent="0">
              <a:lnSpc>
                <a:spcPct val="90000"/>
              </a:lnSpc>
              <a:buNone/>
            </a:pPr>
            <a:endParaRPr lang="nl-NL" dirty="0"/>
          </a:p>
          <a:p>
            <a:endParaRPr lang="nl-NL" dirty="0"/>
          </a:p>
        </p:txBody>
      </p:sp>
    </p:spTree>
    <p:extLst>
      <p:ext uri="{BB962C8B-B14F-4D97-AF65-F5344CB8AC3E}">
        <p14:creationId xmlns:p14="http://schemas.microsoft.com/office/powerpoint/2010/main" val="3750883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99" name="Rectangle 84">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DAFE4CD-DEF0-47E8-9426-112D882B2286}"/>
              </a:ext>
            </a:extLst>
          </p:cNvPr>
          <p:cNvSpPr>
            <a:spLocks noGrp="1"/>
          </p:cNvSpPr>
          <p:nvPr>
            <p:ph type="title"/>
          </p:nvPr>
        </p:nvSpPr>
        <p:spPr>
          <a:xfrm>
            <a:off x="653143" y="1645920"/>
            <a:ext cx="3522879" cy="4470821"/>
          </a:xfrm>
        </p:spPr>
        <p:txBody>
          <a:bodyPr>
            <a:normAutofit/>
          </a:bodyPr>
          <a:lstStyle/>
          <a:p>
            <a:pPr algn="r"/>
            <a:r>
              <a:rPr lang="nl-NL" sz="2800" dirty="0">
                <a:solidFill>
                  <a:schemeClr val="tx1"/>
                </a:solidFill>
              </a:rPr>
              <a:t>Aanbestedingswet 2012</a:t>
            </a:r>
          </a:p>
        </p:txBody>
      </p:sp>
      <p:sp>
        <p:nvSpPr>
          <p:cNvPr id="100" name="Rectangle 86">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 name="Tijdelijke aanduiding voor inhoud 2">
            <a:extLst>
              <a:ext uri="{FF2B5EF4-FFF2-40B4-BE49-F238E27FC236}">
                <a16:creationId xmlns:a16="http://schemas.microsoft.com/office/drawing/2014/main" id="{A5E7E0EF-4230-4029-B7C8-570B134B7968}"/>
              </a:ext>
            </a:extLst>
          </p:cNvPr>
          <p:cNvSpPr>
            <a:spLocks noGrp="1"/>
          </p:cNvSpPr>
          <p:nvPr>
            <p:ph idx="1"/>
          </p:nvPr>
        </p:nvSpPr>
        <p:spPr>
          <a:xfrm>
            <a:off x="4399722" y="1320800"/>
            <a:ext cx="7487478" cy="5194300"/>
          </a:xfrm>
        </p:spPr>
        <p:txBody>
          <a:bodyPr>
            <a:normAutofit/>
          </a:bodyPr>
          <a:lstStyle/>
          <a:p>
            <a:pPr>
              <a:lnSpc>
                <a:spcPct val="90000"/>
              </a:lnSpc>
            </a:pPr>
            <a:r>
              <a:rPr lang="nl-NL" sz="1600" dirty="0"/>
              <a:t>De (Europese) wetgever heeft bepaald dat daar waar publiek geld uitgegeven wordt, voorwaarden verbonden zijn aan het uitgeven van dat publieke geld. Gevolg hiervan is dat er voorwaarden verbonden zijn aan het doen van onze inkopen.</a:t>
            </a:r>
          </a:p>
          <a:p>
            <a:pPr marL="0" indent="0">
              <a:lnSpc>
                <a:spcPct val="90000"/>
              </a:lnSpc>
              <a:buNone/>
            </a:pPr>
            <a:endParaRPr lang="nl-NL" sz="1600" dirty="0"/>
          </a:p>
          <a:p>
            <a:pPr>
              <a:lnSpc>
                <a:spcPct val="90000"/>
              </a:lnSpc>
            </a:pPr>
            <a:r>
              <a:rPr lang="nl-NL" sz="1600" dirty="0"/>
              <a:t>De Aanbestedingswet 2012 is 1 april 2013 in werking getreden en geldt voor alle aanbestedingen door (semi-) publieke instellingen in Nederland. Met deze nationale wet heeft Nederland de Europese richtlijnen voor aanbesteden geïmplementeerd. </a:t>
            </a:r>
          </a:p>
          <a:p>
            <a:pPr>
              <a:lnSpc>
                <a:spcPct val="90000"/>
              </a:lnSpc>
            </a:pPr>
            <a:endParaRPr lang="nl-NL" sz="1600" dirty="0"/>
          </a:p>
          <a:p>
            <a:pPr marL="342900" marR="0" lvl="0" indent="-342900" algn="l" defTabSz="457200" rtl="0" eaLnBrk="1" fontAlgn="auto" latinLnBrk="0" hangingPunct="1">
              <a:lnSpc>
                <a:spcPct val="90000"/>
              </a:lnSpc>
              <a:spcBef>
                <a:spcPts val="1000"/>
              </a:spcBef>
              <a:spcAft>
                <a:spcPts val="0"/>
              </a:spcAft>
              <a:buClr>
                <a:srgbClr val="ACD433"/>
              </a:buClr>
              <a:buSzPct val="80000"/>
              <a:buFont typeface="Wingdings 3" charset="2"/>
              <a:buChar char=""/>
              <a:tabLst/>
              <a:defRPr/>
            </a:pPr>
            <a:r>
              <a:rPr kumimoji="0" lang="nl-NL" sz="1600" b="0" i="0" u="none" strike="noStrike" kern="1200" cap="none" spc="0" normalizeH="0" baseline="0" noProof="0" dirty="0">
                <a:ln>
                  <a:noFill/>
                </a:ln>
                <a:solidFill>
                  <a:prstClr val="white"/>
                </a:solidFill>
                <a:effectLst/>
                <a:uLnTx/>
                <a:uFillTx/>
                <a:latin typeface="Dax-Medium"/>
                <a:ea typeface="+mj-ea"/>
                <a:cs typeface="+mj-cs"/>
              </a:rPr>
              <a:t>In de Aanbestedingswet 2012 staan kort gezegd regels en procedures voor het aanbesteden van opdrachten. </a:t>
            </a:r>
          </a:p>
          <a:p>
            <a:pPr marL="342900" marR="0" lvl="0" indent="-342900" algn="l" defTabSz="457200" rtl="0" eaLnBrk="1" fontAlgn="auto" latinLnBrk="0" hangingPunct="1">
              <a:lnSpc>
                <a:spcPct val="90000"/>
              </a:lnSpc>
              <a:spcBef>
                <a:spcPts val="1000"/>
              </a:spcBef>
              <a:spcAft>
                <a:spcPts val="0"/>
              </a:spcAft>
              <a:buClr>
                <a:srgbClr val="ACD433"/>
              </a:buClr>
              <a:buSzPct val="80000"/>
              <a:buFont typeface="Wingdings 3" charset="2"/>
              <a:buChar char=""/>
              <a:tabLst/>
              <a:defRPr/>
            </a:pPr>
            <a:endParaRPr kumimoji="0" lang="nl-NL" sz="1600" b="0" i="0" u="none" strike="noStrike" kern="1200" cap="none" spc="0" normalizeH="0" baseline="0" noProof="0" dirty="0">
              <a:ln>
                <a:noFill/>
              </a:ln>
              <a:solidFill>
                <a:prstClr val="white"/>
              </a:solidFill>
              <a:effectLst/>
              <a:uLnTx/>
              <a:uFillTx/>
              <a:latin typeface="Dax-Medium"/>
              <a:ea typeface="+mj-ea"/>
              <a:cs typeface="+mj-cs"/>
            </a:endParaRPr>
          </a:p>
          <a:p>
            <a:pPr marL="342900" marR="0" lvl="0" indent="-342900" algn="l" defTabSz="457200" rtl="0" eaLnBrk="1" fontAlgn="auto" latinLnBrk="0" hangingPunct="1">
              <a:lnSpc>
                <a:spcPct val="90000"/>
              </a:lnSpc>
              <a:spcBef>
                <a:spcPts val="1000"/>
              </a:spcBef>
              <a:spcAft>
                <a:spcPts val="0"/>
              </a:spcAft>
              <a:buClr>
                <a:srgbClr val="ACD433"/>
              </a:buClr>
              <a:buSzPct val="80000"/>
              <a:buFont typeface="Wingdings 3" charset="2"/>
              <a:buChar char=""/>
              <a:tabLst/>
              <a:defRPr/>
            </a:pPr>
            <a:r>
              <a:rPr kumimoji="0" lang="nl-NL" sz="1600" b="0" i="0" u="none" strike="noStrike" kern="1200" cap="none" spc="0" normalizeH="0" baseline="0" noProof="0" dirty="0">
                <a:ln>
                  <a:noFill/>
                </a:ln>
                <a:solidFill>
                  <a:prstClr val="white"/>
                </a:solidFill>
                <a:effectLst/>
                <a:uLnTx/>
                <a:uFillTx/>
                <a:latin typeface="Dax-Medium"/>
                <a:ea typeface="+mj-ea"/>
                <a:cs typeface="+mj-cs"/>
              </a:rPr>
              <a:t>Als gemeente zijn wij een aanbestedende dienst en </a:t>
            </a:r>
            <a:r>
              <a:rPr kumimoji="0" lang="nl-NL" sz="1600" b="0" i="0" u="none" strike="noStrike" kern="1200" cap="none" spc="0" normalizeH="0" baseline="0" noProof="0" dirty="0" err="1">
                <a:ln>
                  <a:noFill/>
                </a:ln>
                <a:solidFill>
                  <a:prstClr val="white"/>
                </a:solidFill>
                <a:effectLst/>
                <a:uLnTx/>
                <a:uFillTx/>
                <a:latin typeface="Dax-Medium"/>
                <a:ea typeface="+mj-ea"/>
                <a:cs typeface="+mj-cs"/>
              </a:rPr>
              <a:t>aanbestedingsplichtig</a:t>
            </a:r>
            <a:r>
              <a:rPr kumimoji="0" lang="nl-NL" sz="1600" b="0" i="0" u="none" strike="noStrike" kern="1200" cap="none" spc="0" normalizeH="0" baseline="0" noProof="0" dirty="0">
                <a:ln>
                  <a:noFill/>
                </a:ln>
                <a:solidFill>
                  <a:prstClr val="white"/>
                </a:solidFill>
                <a:effectLst/>
                <a:uLnTx/>
                <a:uFillTx/>
                <a:latin typeface="Dax-Medium"/>
                <a:ea typeface="+mj-ea"/>
                <a:cs typeface="+mj-cs"/>
              </a:rPr>
              <a:t>.</a:t>
            </a:r>
            <a:endParaRPr lang="nl-NL" sz="1600" dirty="0">
              <a:solidFill>
                <a:prstClr val="white"/>
              </a:solidFill>
              <a:latin typeface="Dax-Medium"/>
            </a:endParaRPr>
          </a:p>
          <a:p>
            <a:pPr marL="342900" marR="0" lvl="0" indent="-342900" algn="l" defTabSz="457200" rtl="0" eaLnBrk="1" fontAlgn="auto" latinLnBrk="0" hangingPunct="1">
              <a:lnSpc>
                <a:spcPct val="90000"/>
              </a:lnSpc>
              <a:spcBef>
                <a:spcPts val="1000"/>
              </a:spcBef>
              <a:spcAft>
                <a:spcPts val="0"/>
              </a:spcAft>
              <a:buClr>
                <a:srgbClr val="ACD433"/>
              </a:buClr>
              <a:buSzPct val="80000"/>
              <a:buFont typeface="Wingdings 3" charset="2"/>
              <a:buChar char=""/>
              <a:tabLst/>
              <a:defRPr/>
            </a:pPr>
            <a:endParaRPr kumimoji="0" lang="nl-NL" sz="1600" b="0" i="0" u="none" strike="noStrike" kern="1200" cap="none" spc="0" normalizeH="0" baseline="0" noProof="0" dirty="0">
              <a:ln>
                <a:noFill/>
              </a:ln>
              <a:solidFill>
                <a:prstClr val="white"/>
              </a:solidFill>
              <a:effectLst/>
              <a:uLnTx/>
              <a:uFillTx/>
              <a:latin typeface="Dax-Medium"/>
              <a:ea typeface="+mj-ea"/>
              <a:cs typeface="+mj-cs"/>
            </a:endParaRPr>
          </a:p>
          <a:p>
            <a:pPr marL="342900" marR="0" lvl="0" indent="-342900" algn="l" defTabSz="457200" rtl="0" eaLnBrk="1" fontAlgn="auto" latinLnBrk="0" hangingPunct="1">
              <a:lnSpc>
                <a:spcPct val="90000"/>
              </a:lnSpc>
              <a:spcBef>
                <a:spcPts val="1000"/>
              </a:spcBef>
              <a:spcAft>
                <a:spcPts val="0"/>
              </a:spcAft>
              <a:buClr>
                <a:srgbClr val="ACD433"/>
              </a:buClr>
              <a:buSzPct val="80000"/>
              <a:buFont typeface="Wingdings 3" charset="2"/>
              <a:buChar char=""/>
              <a:tabLst/>
              <a:defRPr/>
            </a:pPr>
            <a:r>
              <a:rPr kumimoji="0" lang="nl-NL" sz="1600" b="0" i="0" u="none" strike="noStrike" kern="1200" cap="none" spc="0" normalizeH="0" baseline="0" noProof="0" dirty="0">
                <a:ln>
                  <a:noFill/>
                </a:ln>
                <a:solidFill>
                  <a:prstClr val="white"/>
                </a:solidFill>
                <a:effectLst/>
                <a:uLnTx/>
                <a:uFillTx/>
                <a:latin typeface="Dax-Medium"/>
                <a:ea typeface="+mj-ea"/>
                <a:cs typeface="+mj-cs"/>
              </a:rPr>
              <a:t>Zowel aanbestedende diensten als ondernemers moeten zich aan de Aanbestedingswet 2012 houden.</a:t>
            </a:r>
          </a:p>
          <a:p>
            <a:pPr marL="0" indent="0">
              <a:lnSpc>
                <a:spcPct val="90000"/>
              </a:lnSpc>
              <a:buNone/>
            </a:pPr>
            <a:endParaRPr lang="nl-NL" sz="1600" dirty="0"/>
          </a:p>
          <a:p>
            <a:pPr marL="0" indent="0">
              <a:lnSpc>
                <a:spcPct val="90000"/>
              </a:lnSpc>
              <a:buNone/>
            </a:pPr>
            <a:endParaRPr lang="nl-NL" sz="1600" dirty="0"/>
          </a:p>
          <a:p>
            <a:pPr>
              <a:lnSpc>
                <a:spcPct val="90000"/>
              </a:lnSpc>
            </a:pPr>
            <a:endParaRPr lang="nl-NL" sz="1600" dirty="0"/>
          </a:p>
          <a:p>
            <a:pPr marL="0" indent="0">
              <a:lnSpc>
                <a:spcPct val="90000"/>
              </a:lnSpc>
              <a:buNone/>
            </a:pPr>
            <a:endParaRPr lang="nl-NL" sz="1600" dirty="0"/>
          </a:p>
          <a:p>
            <a:pPr lvl="1">
              <a:lnSpc>
                <a:spcPct val="90000"/>
              </a:lnSpc>
            </a:pPr>
            <a:endParaRPr lang="nl-NL" sz="1100" dirty="0"/>
          </a:p>
        </p:txBody>
      </p:sp>
    </p:spTree>
    <p:extLst>
      <p:ext uri="{BB962C8B-B14F-4D97-AF65-F5344CB8AC3E}">
        <p14:creationId xmlns:p14="http://schemas.microsoft.com/office/powerpoint/2010/main" val="2087745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65" name="Rectangle 51">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DAFE4CD-DEF0-47E8-9426-112D882B2286}"/>
              </a:ext>
            </a:extLst>
          </p:cNvPr>
          <p:cNvSpPr>
            <a:spLocks noGrp="1"/>
          </p:cNvSpPr>
          <p:nvPr>
            <p:ph type="title"/>
          </p:nvPr>
        </p:nvSpPr>
        <p:spPr>
          <a:xfrm>
            <a:off x="279401" y="1645920"/>
            <a:ext cx="3213100" cy="4470821"/>
          </a:xfrm>
        </p:spPr>
        <p:txBody>
          <a:bodyPr>
            <a:normAutofit/>
          </a:bodyPr>
          <a:lstStyle/>
          <a:p>
            <a:pPr algn="ctr"/>
            <a:br>
              <a:rPr lang="nl-NL" sz="1600" dirty="0">
                <a:solidFill>
                  <a:schemeClr val="tx1"/>
                </a:solidFill>
              </a:rPr>
            </a:br>
            <a:br>
              <a:rPr lang="nl-NL" sz="1600" dirty="0">
                <a:solidFill>
                  <a:schemeClr val="tx1"/>
                </a:solidFill>
              </a:rPr>
            </a:br>
            <a:br>
              <a:rPr lang="nl-NL" sz="2400" dirty="0">
                <a:solidFill>
                  <a:schemeClr val="tx1"/>
                </a:solidFill>
              </a:rPr>
            </a:br>
            <a:br>
              <a:rPr lang="nl-NL" sz="2400" dirty="0">
                <a:solidFill>
                  <a:schemeClr val="tx1"/>
                </a:solidFill>
              </a:rPr>
            </a:br>
            <a:r>
              <a:rPr lang="nl-NL" sz="2000" b="1" dirty="0">
                <a:solidFill>
                  <a:schemeClr val="tx1"/>
                </a:solidFill>
              </a:rPr>
              <a:t>Aanbestedingswet 2012</a:t>
            </a:r>
          </a:p>
        </p:txBody>
      </p:sp>
      <p:sp>
        <p:nvSpPr>
          <p:cNvPr id="66" name="Rectangle 53">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 name="Tijdelijke aanduiding voor inhoud 2">
            <a:extLst>
              <a:ext uri="{FF2B5EF4-FFF2-40B4-BE49-F238E27FC236}">
                <a16:creationId xmlns:a16="http://schemas.microsoft.com/office/drawing/2014/main" id="{A5E7E0EF-4230-4029-B7C8-570B134B7968}"/>
              </a:ext>
            </a:extLst>
          </p:cNvPr>
          <p:cNvSpPr>
            <a:spLocks noGrp="1"/>
          </p:cNvSpPr>
          <p:nvPr>
            <p:ph idx="1"/>
          </p:nvPr>
        </p:nvSpPr>
        <p:spPr>
          <a:xfrm>
            <a:off x="3492500" y="1244600"/>
            <a:ext cx="7631112" cy="4872141"/>
          </a:xfrm>
        </p:spPr>
        <p:txBody>
          <a:bodyPr>
            <a:normAutofit/>
          </a:bodyPr>
          <a:lstStyle/>
          <a:p>
            <a:pPr marL="0" indent="0">
              <a:lnSpc>
                <a:spcPct val="90000"/>
              </a:lnSpc>
              <a:buNone/>
            </a:pPr>
            <a:endParaRPr lang="nl-NL" sz="1800" dirty="0"/>
          </a:p>
          <a:p>
            <a:pPr marL="342900" marR="0" lvl="0" indent="-342900" algn="l" defTabSz="457200" rtl="0" eaLnBrk="1" fontAlgn="auto" latinLnBrk="0" hangingPunct="1">
              <a:lnSpc>
                <a:spcPct val="90000"/>
              </a:lnSpc>
              <a:spcBef>
                <a:spcPts val="1000"/>
              </a:spcBef>
              <a:spcAft>
                <a:spcPts val="0"/>
              </a:spcAft>
              <a:buClr>
                <a:srgbClr val="ACD433"/>
              </a:buClr>
              <a:buSzPct val="80000"/>
              <a:buFont typeface="Wingdings 3" charset="2"/>
              <a:buChar char=""/>
              <a:tabLst/>
              <a:defRPr/>
            </a:pPr>
            <a:r>
              <a:rPr kumimoji="0" lang="nl-NL" sz="1600" b="0" i="0" u="none" strike="noStrike" kern="1200" cap="none" spc="0" normalizeH="0" baseline="0" noProof="0" dirty="0">
                <a:ln>
                  <a:noFill/>
                </a:ln>
                <a:solidFill>
                  <a:prstClr val="white"/>
                </a:solidFill>
                <a:effectLst/>
                <a:uLnTx/>
                <a:uFillTx/>
                <a:latin typeface="Dax-Medium"/>
                <a:ea typeface="+mj-ea"/>
                <a:cs typeface="+mj-cs"/>
              </a:rPr>
              <a:t>Door opdrachten openbaar aan te besteden stimuleert de overheid concurrentie tussen bedrijven. Daarnaast is aanbesteden een eerlijke manier om overheidsinkopen te regelen: alle geïnteresseerde partijen krijgen een gelijke kans om een opdracht uit te voeren.</a:t>
            </a:r>
          </a:p>
          <a:p>
            <a:pPr marL="0" indent="0">
              <a:lnSpc>
                <a:spcPct val="90000"/>
              </a:lnSpc>
              <a:buNone/>
            </a:pPr>
            <a:endParaRPr lang="nl-NL" sz="1800" dirty="0"/>
          </a:p>
          <a:p>
            <a:pPr>
              <a:lnSpc>
                <a:spcPct val="90000"/>
              </a:lnSpc>
            </a:pPr>
            <a:r>
              <a:rPr lang="nl-NL" sz="1800" dirty="0"/>
              <a:t>Er zijn 4 aanbestedingsrechtelijke beginselen:</a:t>
            </a:r>
          </a:p>
          <a:p>
            <a:pPr lvl="1">
              <a:lnSpc>
                <a:spcPct val="90000"/>
              </a:lnSpc>
              <a:buFont typeface="Arial" panose="020B0604020202020204" pitchFamily="34" charset="0"/>
              <a:buChar char="•"/>
            </a:pPr>
            <a:r>
              <a:rPr lang="nl-NL" dirty="0"/>
              <a:t>Proportionaliteitsbeginsel (eisen niet te zwaar)</a:t>
            </a:r>
          </a:p>
          <a:p>
            <a:pPr lvl="1">
              <a:lnSpc>
                <a:spcPct val="90000"/>
              </a:lnSpc>
              <a:buFont typeface="Arial" panose="020B0604020202020204" pitchFamily="34" charset="0"/>
              <a:buChar char="•"/>
            </a:pPr>
            <a:r>
              <a:rPr lang="nl-NL" dirty="0"/>
              <a:t>Gelijkheidsbeginsel (ondernemers gelijk behandelen)</a:t>
            </a:r>
          </a:p>
          <a:p>
            <a:pPr lvl="1">
              <a:lnSpc>
                <a:spcPct val="90000"/>
              </a:lnSpc>
              <a:buFont typeface="Arial" panose="020B0604020202020204" pitchFamily="34" charset="0"/>
              <a:buChar char="•"/>
            </a:pPr>
            <a:r>
              <a:rPr lang="nl-NL" dirty="0"/>
              <a:t>Non-discriminatiebeginsel (niet discrimineren naar nationaliteit)</a:t>
            </a:r>
          </a:p>
          <a:p>
            <a:pPr lvl="1">
              <a:lnSpc>
                <a:spcPct val="90000"/>
              </a:lnSpc>
              <a:buFont typeface="Arial" panose="020B0604020202020204" pitchFamily="34" charset="0"/>
              <a:buChar char="•"/>
            </a:pPr>
            <a:r>
              <a:rPr lang="nl-NL" dirty="0"/>
              <a:t>Transparantiebeginsel (eisen moeten duidelijk zijn)</a:t>
            </a:r>
          </a:p>
          <a:p>
            <a:pPr>
              <a:lnSpc>
                <a:spcPct val="90000"/>
              </a:lnSpc>
            </a:pPr>
            <a:endParaRPr lang="nl-NL" sz="1800" dirty="0"/>
          </a:p>
          <a:p>
            <a:pPr marL="342900" marR="0" lvl="0" indent="-342900" algn="l" defTabSz="457200" rtl="0" eaLnBrk="1" fontAlgn="auto" latinLnBrk="0" hangingPunct="1">
              <a:lnSpc>
                <a:spcPct val="90000"/>
              </a:lnSpc>
              <a:spcBef>
                <a:spcPts val="1000"/>
              </a:spcBef>
              <a:spcAft>
                <a:spcPts val="0"/>
              </a:spcAft>
              <a:buClr>
                <a:srgbClr val="ACD433"/>
              </a:buClr>
              <a:buSzPct val="80000"/>
              <a:buFont typeface="Wingdings 3" charset="2"/>
              <a:buChar char=""/>
              <a:tabLst/>
              <a:defRPr/>
            </a:pPr>
            <a:r>
              <a:rPr kumimoji="0" lang="nl-NL" sz="1600" b="0" i="0" u="none" strike="noStrike" kern="1200" cap="none" spc="0" normalizeH="0" baseline="0" noProof="0" dirty="0">
                <a:ln>
                  <a:noFill/>
                </a:ln>
                <a:solidFill>
                  <a:prstClr val="white"/>
                </a:solidFill>
                <a:effectLst/>
                <a:uLnTx/>
                <a:uFillTx/>
                <a:latin typeface="Dax-Medium"/>
                <a:ea typeface="+mj-ea"/>
                <a:cs typeface="+mj-cs"/>
              </a:rPr>
              <a:t>Naast de Aanbestedingswet 2012 is de Gids Proportionaliteit van belang. </a:t>
            </a:r>
          </a:p>
          <a:p>
            <a:pPr>
              <a:lnSpc>
                <a:spcPct val="90000"/>
              </a:lnSpc>
            </a:pPr>
            <a:endParaRPr lang="nl-NL" sz="1800" dirty="0"/>
          </a:p>
          <a:p>
            <a:pPr>
              <a:lnSpc>
                <a:spcPct val="90000"/>
              </a:lnSpc>
            </a:pPr>
            <a:endParaRPr lang="nl-NL" sz="1300" dirty="0"/>
          </a:p>
        </p:txBody>
      </p:sp>
    </p:spTree>
    <p:extLst>
      <p:ext uri="{BB962C8B-B14F-4D97-AF65-F5344CB8AC3E}">
        <p14:creationId xmlns:p14="http://schemas.microsoft.com/office/powerpoint/2010/main" val="15700833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Aangepast 1">
      <a:majorFont>
        <a:latin typeface="Dax-Medium"/>
        <a:ea typeface=""/>
        <a:cs typeface=""/>
      </a:majorFont>
      <a:minorFont>
        <a:latin typeface="Dax-Regular"/>
        <a:ea typeface=""/>
        <a:cs typeface=""/>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4263FFF0B14F34BB00C99D74B06EF36" ma:contentTypeVersion="15" ma:contentTypeDescription="Create a new document." ma:contentTypeScope="" ma:versionID="38927be7ca00df9542dc5922d876c17e">
  <xsd:schema xmlns:xsd="http://www.w3.org/2001/XMLSchema" xmlns:xs="http://www.w3.org/2001/XMLSchema" xmlns:p="http://schemas.microsoft.com/office/2006/metadata/properties" xmlns:ns2="758c1de0-b17f-4c26-8b08-66ed38ec0939" xmlns:ns3="af10dace-1317-4b69-878c-b91767d41229" targetNamespace="http://schemas.microsoft.com/office/2006/metadata/properties" ma:root="true" ma:fieldsID="8d27783ba57c1f3e281692c58bab3a36" ns2:_="" ns3:_="">
    <xsd:import namespace="758c1de0-b17f-4c26-8b08-66ed38ec0939"/>
    <xsd:import namespace="af10dace-1317-4b69-878c-b91767d4122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Location" minOccurs="0"/>
                <xsd:element ref="ns3:SharedWithUsers" minOccurs="0"/>
                <xsd:element ref="ns3:SharedWithDetails" minOccurs="0"/>
                <xsd:element ref="ns2:MediaServiceSearchPropertie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8c1de0-b17f-4c26-8b08-66ed38ec09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bfe1f8b-d22e-48e2-bea8-8fb0111bac13"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10dace-1317-4b69-878c-b91767d41229"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5551fb18-73a4-4a30-9472-326648b4c727}" ma:internalName="TaxCatchAll" ma:showField="CatchAllData" ma:web="af10dace-1317-4b69-878c-b91767d4122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f10dace-1317-4b69-878c-b91767d41229" xsi:nil="true"/>
    <lcf76f155ced4ddcb4097134ff3c332f xmlns="758c1de0-b17f-4c26-8b08-66ed38ec093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0A393C8-D701-4E78-9914-9F794AD09BF2}">
  <ds:schemaRefs>
    <ds:schemaRef ds:uri="http://schemas.microsoft.com/sharepoint/v3/contenttype/forms"/>
  </ds:schemaRefs>
</ds:datastoreItem>
</file>

<file path=customXml/itemProps2.xml><?xml version="1.0" encoding="utf-8"?>
<ds:datastoreItem xmlns:ds="http://schemas.openxmlformats.org/officeDocument/2006/customXml" ds:itemID="{0BD9EA63-D3C1-4AC9-98CD-6438C85520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8c1de0-b17f-4c26-8b08-66ed38ec0939"/>
    <ds:schemaRef ds:uri="af10dace-1317-4b69-878c-b91767d412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61A46D2-F07A-4B84-AB69-F05E88BE3466}">
  <ds:schemaRefs>
    <ds:schemaRef ds:uri="http://schemas.microsoft.com/office/infopath/2007/PartnerControls"/>
    <ds:schemaRef ds:uri="http://purl.org/dc/dcmitype/"/>
    <ds:schemaRef ds:uri="http://schemas.microsoft.com/office/2006/metadata/properties"/>
    <ds:schemaRef ds:uri="bbfc9710-a2fe-4648-a67a-b935c5c9617c"/>
    <ds:schemaRef ds:uri="http://purl.org/dc/terms/"/>
    <ds:schemaRef ds:uri="2f75c8fe-3190-4016-976f-d16c0c95ef95"/>
    <ds:schemaRef ds:uri="http://schemas.microsoft.com/office/2006/documentManagement/types"/>
    <ds:schemaRef ds:uri="http://purl.org/dc/elements/1.1/"/>
    <ds:schemaRef ds:uri="http://www.w3.org/XML/1998/namespace"/>
    <ds:schemaRef ds:uri="http://schemas.openxmlformats.org/package/2006/metadata/core-properties"/>
    <ds:schemaRef ds:uri="af10dace-1317-4b69-878c-b91767d41229"/>
    <ds:schemaRef ds:uri="758c1de0-b17f-4c26-8b08-66ed38ec0939"/>
  </ds:schemaRefs>
</ds:datastoreItem>
</file>

<file path=docProps/app.xml><?xml version="1.0" encoding="utf-8"?>
<Properties xmlns="http://schemas.openxmlformats.org/officeDocument/2006/extended-properties" xmlns:vt="http://schemas.openxmlformats.org/officeDocument/2006/docPropsVTypes">
  <Template/>
  <TotalTime>2197</TotalTime>
  <Words>4353</Words>
  <Application>Microsoft Office PowerPoint</Application>
  <PresentationFormat>Breedbeeld</PresentationFormat>
  <Paragraphs>438</Paragraphs>
  <Slides>50</Slides>
  <Notes>33</Notes>
  <HiddenSlides>0</HiddenSlides>
  <MMClips>0</MMClips>
  <ScaleCrop>false</ScaleCrop>
  <HeadingPairs>
    <vt:vector size="6" baseType="variant">
      <vt:variant>
        <vt:lpstr>Gebruikte lettertypen</vt:lpstr>
      </vt:variant>
      <vt:variant>
        <vt:i4>11</vt:i4>
      </vt:variant>
      <vt:variant>
        <vt:lpstr>Thema</vt:lpstr>
      </vt:variant>
      <vt:variant>
        <vt:i4>1</vt:i4>
      </vt:variant>
      <vt:variant>
        <vt:lpstr>Diatitels</vt:lpstr>
      </vt:variant>
      <vt:variant>
        <vt:i4>50</vt:i4>
      </vt:variant>
    </vt:vector>
  </HeadingPairs>
  <TitlesOfParts>
    <vt:vector size="62" baseType="lpstr">
      <vt:lpstr>Arial</vt:lpstr>
      <vt:lpstr>Calibri</vt:lpstr>
      <vt:lpstr>Catamaran</vt:lpstr>
      <vt:lpstr>Century Gothic</vt:lpstr>
      <vt:lpstr>Dax-Medium</vt:lpstr>
      <vt:lpstr>Dax-Regular</vt:lpstr>
      <vt:lpstr>Google Sans</vt:lpstr>
      <vt:lpstr>Times New Roman</vt:lpstr>
      <vt:lpstr>Verdana</vt:lpstr>
      <vt:lpstr>Wingdings</vt:lpstr>
      <vt:lpstr>Wingdings 3</vt:lpstr>
      <vt:lpstr>Ion</vt:lpstr>
      <vt:lpstr>Informatieavond Aanbesteden</vt:lpstr>
      <vt:lpstr>Welkom </vt:lpstr>
      <vt:lpstr>Doel</vt:lpstr>
      <vt:lpstr>Aanleiding</vt:lpstr>
      <vt:lpstr>Opzet presentatie 2 juni - avond 1</vt:lpstr>
      <vt:lpstr> Opzet presentatie 25 juni – avond 2</vt:lpstr>
      <vt:lpstr>Aanbestedingskalender</vt:lpstr>
      <vt:lpstr>Aanbestedingswet 2012</vt:lpstr>
      <vt:lpstr>    Aanbestedingswet 2012</vt:lpstr>
      <vt:lpstr>Gevolgen niet toepassen AW</vt:lpstr>
      <vt:lpstr>Twentse inkoop samenwerking</vt:lpstr>
      <vt:lpstr>Inkoopprocedures</vt:lpstr>
      <vt:lpstr>Enkelvoudig Onderhands Aanbesteden</vt:lpstr>
      <vt:lpstr>Enkelvoudig Onderhands Aanbesteden</vt:lpstr>
      <vt:lpstr>Enkelvoudig Onderhands Aanbesteden</vt:lpstr>
      <vt:lpstr>Enkelvoudig Onderhands Aanbesteden Tips</vt:lpstr>
      <vt:lpstr>Meervoudig Onderhands Aanbesteden</vt:lpstr>
      <vt:lpstr>Meervoudig Onderhands Aanbesteden</vt:lpstr>
      <vt:lpstr>Europees Aanbesteden: Aanbestedingsteam</vt:lpstr>
      <vt:lpstr>Europees Aanbesteden: Voorbereiding</vt:lpstr>
      <vt:lpstr>Europees Aanbesteden: Publicatie</vt:lpstr>
      <vt:lpstr>Europees Aanbesteden Tips</vt:lpstr>
      <vt:lpstr>Europees Aanbesteden</vt:lpstr>
      <vt:lpstr> Europees Aanbesteden Tips   </vt:lpstr>
      <vt:lpstr>Europees aanbesteden: Uitsluitingsgronden Eisen en voorwaarden die aan de inschrijver worden gesteld</vt:lpstr>
      <vt:lpstr>Europees aanbesteden: Uitsluitingsgronden Eisen en voorwaarden die aan de inschrijver worden gesteld</vt:lpstr>
      <vt:lpstr>Europees aanbesteden: Uitsluitingsgronden Eisen en voorwaarden die aan de inschrijver worden gesteld</vt:lpstr>
      <vt:lpstr> Europees Aanbesteden Tips   </vt:lpstr>
      <vt:lpstr>Europees aanbesteden: Geschiktheidseisen Eisen en voorwaarden die aan de inschrijver worden gesteld</vt:lpstr>
      <vt:lpstr>Europees aanbesteden: Geschiktheidseisen Eisen en voorwaarden die aan de inschrijver worden gesteld</vt:lpstr>
      <vt:lpstr>Europees aanbesteden: Geschiktheidseisen Eisen en voorwaarden die aan de inschrijver worden gesteld</vt:lpstr>
      <vt:lpstr>Europees aanbesteden: Geschiktheidseisen Eisen en voorwaarden die aan de inschrijver worden gesteld</vt:lpstr>
      <vt:lpstr>Europees aanbesteden: Geschiktheidseisen Eisen en voorwaarden die aan de inschrijver worden gesteld</vt:lpstr>
      <vt:lpstr>Europees aanbesteden: Geschiktheidseisen Eisen en voorwaarden die aan de inschrijver worden gesteld</vt:lpstr>
      <vt:lpstr> Europees Aanbesteden Tips   </vt:lpstr>
      <vt:lpstr>Europees aanbesteden: inhoudelijke eisen Eisen en voorwaarden die aan de inschrijving/opdracht worden gesteld</vt:lpstr>
      <vt:lpstr>Europees aanbesteden: Gunningscriteria Wensen aan de uitvoering van de opdracht</vt:lpstr>
      <vt:lpstr>Europees aanbesteden: Gunningscriteria Wensen aan de uitvoering van de opdracht</vt:lpstr>
      <vt:lpstr>Europees Aanbesteden Tips  </vt:lpstr>
      <vt:lpstr>Europees Aanbesteden Tips </vt:lpstr>
      <vt:lpstr>Europees Aanbesteden Tips </vt:lpstr>
      <vt:lpstr>Europees Aanbesteden Tips </vt:lpstr>
      <vt:lpstr>Europees Aanbesteden: Gunningscriteria: Prijs Prijs voor uitvoering van de opdracht</vt:lpstr>
      <vt:lpstr>Europees Aanbesteden: Gunningscriteria: Prijs Prijs voor uitvoering van de opdracht</vt:lpstr>
      <vt:lpstr>Europees Aanbesteden: Nota van Inlichtingen (NvI)</vt:lpstr>
      <vt:lpstr>Europees Aanbesteden: Tijdig klagen in NvI!</vt:lpstr>
      <vt:lpstr>Europees aanbesteden: Gunning</vt:lpstr>
      <vt:lpstr>Europees Aanbesteden:  U bent het ergens niet mee eens</vt:lpstr>
      <vt:lpstr>Europees Aanbesteden:  U bent het ergens niet mee eens - Tips</vt:lpstr>
      <vt:lpstr>Vragen/opmerkingen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Informatieavond Aanbesteden</dc:title>
  <dc:creator>Joanne van Middendorp</dc:creator>
  <cp:lastModifiedBy>Miriam Elzinga</cp:lastModifiedBy>
  <cp:revision>26</cp:revision>
  <cp:lastPrinted>2022-09-05T14:46:08Z</cp:lastPrinted>
  <dcterms:created xsi:type="dcterms:W3CDTF">2017-10-25T12:15:49Z</dcterms:created>
  <dcterms:modified xsi:type="dcterms:W3CDTF">2025-11-17T12:49:01Z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0x010100A4263FFF0B14F34BB00C99D74B06EF36</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Sender name">
    <vt:lpwstr>Schipper, Kim</vt:lpwstr>
  </property>
  <property fmtid="{D5CDD505-2E9C-101B-9397-08002B2CF9AE}" pid="11" name="Sent representing e-mail address">
    <vt:lpwstr>/o=ExchangeLabs/ou=Exchange Administrative Group (FYDIBOHF23SPDLT)/cn=Recipients/cn=fe336c0aab6f485bb5eb721b29943129-Kim Schippe</vt:lpwstr>
  </property>
  <property fmtid="{D5CDD505-2E9C-101B-9397-08002B2CF9AE}" pid="12" name="Topic">
    <vt:lpwstr>Presentatie Ondernemersavonden.concept.pptx</vt:lpwstr>
  </property>
  <property fmtid="{D5CDD505-2E9C-101B-9397-08002B2CF9AE}" pid="13" name="Message delivery time">
    <vt:filetime>2025-05-15T08:59:30Z</vt:filetime>
  </property>
  <property fmtid="{D5CDD505-2E9C-101B-9397-08002B2CF9AE}" pid="14" name="Transport message headers">
    <vt:lpwstr/>
  </property>
  <property fmtid="{D5CDD505-2E9C-101B-9397-08002B2CF9AE}" pid="15" name="Conversation topic">
    <vt:lpwstr>Presentatie Ondernemersavonden.concept.pptx</vt:lpwstr>
  </property>
  <property fmtid="{D5CDD505-2E9C-101B-9397-08002B2CF9AE}" pid="16" name="Received by name">
    <vt:lpwstr/>
  </property>
  <property fmtid="{D5CDD505-2E9C-101B-9397-08002B2CF9AE}" pid="17" name="Message class">
    <vt:lpwstr>IPM.Document.PowerPoint.Show.12</vt:lpwstr>
  </property>
  <property fmtid="{D5CDD505-2E9C-101B-9397-08002B2CF9AE}" pid="18" name="Received representing e-mail address">
    <vt:lpwstr/>
  </property>
  <property fmtid="{D5CDD505-2E9C-101B-9397-08002B2CF9AE}" pid="19" name="Client submit time">
    <vt:filetime>2025-05-15T08:59:30Z</vt:filetime>
  </property>
  <property fmtid="{D5CDD505-2E9C-101B-9397-08002B2CF9AE}" pid="20" name="Creation time">
    <vt:filetime>2025-05-15T08:59:30Z</vt:filetime>
  </property>
  <property fmtid="{D5CDD505-2E9C-101B-9397-08002B2CF9AE}" pid="21" name="Importance">
    <vt:r8>0</vt:r8>
  </property>
  <property fmtid="{D5CDD505-2E9C-101B-9397-08002B2CF9AE}" pid="22" name="Message size">
    <vt:r8>1129984</vt:r8>
  </property>
  <property fmtid="{D5CDD505-2E9C-101B-9397-08002B2CF9AE}" pid="23" name="Received representing address type">
    <vt:lpwstr/>
  </property>
  <property fmtid="{D5CDD505-2E9C-101B-9397-08002B2CF9AE}" pid="24" name="Sent representing name">
    <vt:lpwstr>Schipper, Kim</vt:lpwstr>
  </property>
  <property fmtid="{D5CDD505-2E9C-101B-9397-08002B2CF9AE}" pid="25" name="SMTPBCC">
    <vt:lpwstr/>
  </property>
  <property fmtid="{D5CDD505-2E9C-101B-9397-08002B2CF9AE}" pid="26" name="Sent representing address type">
    <vt:lpwstr>EX</vt:lpwstr>
  </property>
  <property fmtid="{D5CDD505-2E9C-101B-9397-08002B2CF9AE}" pid="27" name="Sensitivity">
    <vt:r8>0</vt:r8>
  </property>
  <property fmtid="{D5CDD505-2E9C-101B-9397-08002B2CF9AE}" pid="28" name="BCC">
    <vt:lpwstr/>
  </property>
  <property fmtid="{D5CDD505-2E9C-101B-9397-08002B2CF9AE}" pid="29" name="SMTPCC">
    <vt:lpwstr/>
  </property>
  <property fmtid="{D5CDD505-2E9C-101B-9397-08002B2CF9AE}" pid="30" name="PracticeArea">
    <vt:lpwstr>1;#Vastgoed- en Overheidsrecht|9aab5e52-713e-4ab7-b0b4-08051cd48097</vt:lpwstr>
  </property>
  <property fmtid="{D5CDD505-2E9C-101B-9397-08002B2CF9AE}" pid="31" name="SMTPTo">
    <vt:lpwstr/>
  </property>
  <property fmtid="{D5CDD505-2E9C-101B-9397-08002B2CF9AE}" pid="32" name="Received by address type">
    <vt:lpwstr/>
  </property>
  <property fmtid="{D5CDD505-2E9C-101B-9397-08002B2CF9AE}" pid="33" name="CC">
    <vt:lpwstr/>
  </property>
  <property fmtid="{D5CDD505-2E9C-101B-9397-08002B2CF9AE}" pid="34" name="Internet message id">
    <vt:lpwstr/>
  </property>
  <property fmtid="{D5CDD505-2E9C-101B-9397-08002B2CF9AE}" pid="35" name="Sender address type">
    <vt:lpwstr>EX</vt:lpwstr>
  </property>
  <property fmtid="{D5CDD505-2E9C-101B-9397-08002B2CF9AE}" pid="36" name="Received representing name">
    <vt:lpwstr/>
  </property>
  <property fmtid="{D5CDD505-2E9C-101B-9397-08002B2CF9AE}" pid="37" name="Has attachment">
    <vt:bool>true</vt:bool>
  </property>
  <property fmtid="{D5CDD505-2E9C-101B-9397-08002B2CF9AE}" pid="38" name="To">
    <vt:lpwstr/>
  </property>
  <property fmtid="{D5CDD505-2E9C-101B-9397-08002B2CF9AE}" pid="39" name="Received by e-mail address">
    <vt:lpwstr/>
  </property>
  <property fmtid="{D5CDD505-2E9C-101B-9397-08002B2CF9AE}" pid="40" name="SMTPFrom">
    <vt:lpwstr>schipper@damste.nl;</vt:lpwstr>
  </property>
  <property fmtid="{D5CDD505-2E9C-101B-9397-08002B2CF9AE}" pid="41" name="Sender e-mail address">
    <vt:lpwstr>/o=ExchangeLabs/ou=Exchange Administrative Group (FYDIBOHF23SPDLT)/cn=Recipients/cn=fe336c0aab6f485bb5eb721b29943129-Kim Schippe</vt:lpwstr>
  </property>
</Properties>
</file>