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Lst>
  <p:notesMasterIdLst>
    <p:notesMasterId r:id="rId41"/>
  </p:notesMasterIdLst>
  <p:handoutMasterIdLst>
    <p:handoutMasterId r:id="rId42"/>
  </p:handoutMasterIdLst>
  <p:sldIdLst>
    <p:sldId id="256" r:id="rId5"/>
    <p:sldId id="257" r:id="rId6"/>
    <p:sldId id="297" r:id="rId7"/>
    <p:sldId id="298" r:id="rId8"/>
    <p:sldId id="302" r:id="rId9"/>
    <p:sldId id="400" r:id="rId10"/>
    <p:sldId id="406" r:id="rId11"/>
    <p:sldId id="323" r:id="rId12"/>
    <p:sldId id="341" r:id="rId13"/>
    <p:sldId id="407" r:id="rId14"/>
    <p:sldId id="425" r:id="rId15"/>
    <p:sldId id="422" r:id="rId16"/>
    <p:sldId id="423" r:id="rId17"/>
    <p:sldId id="424" r:id="rId18"/>
    <p:sldId id="414" r:id="rId19"/>
    <p:sldId id="408" r:id="rId20"/>
    <p:sldId id="432" r:id="rId21"/>
    <p:sldId id="426" r:id="rId22"/>
    <p:sldId id="428" r:id="rId23"/>
    <p:sldId id="405" r:id="rId24"/>
    <p:sldId id="409" r:id="rId25"/>
    <p:sldId id="420" r:id="rId26"/>
    <p:sldId id="429" r:id="rId27"/>
    <p:sldId id="431" r:id="rId28"/>
    <p:sldId id="430" r:id="rId29"/>
    <p:sldId id="419" r:id="rId30"/>
    <p:sldId id="415" r:id="rId31"/>
    <p:sldId id="416" r:id="rId32"/>
    <p:sldId id="417" r:id="rId33"/>
    <p:sldId id="398" r:id="rId34"/>
    <p:sldId id="411" r:id="rId35"/>
    <p:sldId id="390" r:id="rId36"/>
    <p:sldId id="418" r:id="rId37"/>
    <p:sldId id="413" r:id="rId38"/>
    <p:sldId id="427" r:id="rId39"/>
    <p:sldId id="295" r:id="rId40"/>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ipper, Kim" initials="SK" lastIdx="1" clrIdx="0">
    <p:extLst>
      <p:ext uri="{19B8F6BF-5375-455C-9EA6-DF929625EA0E}">
        <p15:presenceInfo xmlns:p15="http://schemas.microsoft.com/office/powerpoint/2012/main" userId="S::schipper@damste.nl::6dc8a3ba-0d45-4d7b-ae9b-41d7f3ab0c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405" autoAdjust="0"/>
  </p:normalViewPr>
  <p:slideViewPr>
    <p:cSldViewPr snapToGrid="0">
      <p:cViewPr varScale="1">
        <p:scale>
          <a:sx n="71" d="100"/>
          <a:sy n="71" d="100"/>
        </p:scale>
        <p:origin x="1138"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iam Elzinga" userId="a3a017f1-b6ba-459d-bf21-bf8a4ea076b4" providerId="ADAL" clId="{6C822277-C1EA-43BA-932E-A9F5B140B504}"/>
    <pc:docChg chg="modSld">
      <pc:chgData name="Miriam Elzinga" userId="a3a017f1-b6ba-459d-bf21-bf8a4ea076b4" providerId="ADAL" clId="{6C822277-C1EA-43BA-932E-A9F5B140B504}" dt="2025-11-17T12:45:03.542" v="3" actId="5793"/>
      <pc:docMkLst>
        <pc:docMk/>
      </pc:docMkLst>
      <pc:sldChg chg="modSp mod">
        <pc:chgData name="Miriam Elzinga" userId="a3a017f1-b6ba-459d-bf21-bf8a4ea076b4" providerId="ADAL" clId="{6C822277-C1EA-43BA-932E-A9F5B140B504}" dt="2025-11-17T12:45:03.542" v="3" actId="5793"/>
        <pc:sldMkLst>
          <pc:docMk/>
          <pc:sldMk cId="3982169995" sldId="257"/>
        </pc:sldMkLst>
        <pc:spChg chg="mod">
          <ac:chgData name="Miriam Elzinga" userId="a3a017f1-b6ba-459d-bf21-bf8a4ea076b4" providerId="ADAL" clId="{6C822277-C1EA-43BA-932E-A9F5B140B504}" dt="2025-11-17T12:45:03.542" v="3" actId="5793"/>
          <ac:spMkLst>
            <pc:docMk/>
            <pc:sldMk cId="3982169995" sldId="257"/>
            <ac:spMk id="3" creationId="{A5E7E0EF-4230-4029-B7C8-570B134B796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6189" cy="49831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899" y="0"/>
            <a:ext cx="2946189" cy="498316"/>
          </a:xfrm>
          <a:prstGeom prst="rect">
            <a:avLst/>
          </a:prstGeom>
        </p:spPr>
        <p:txBody>
          <a:bodyPr vert="horz" lIns="91440" tIns="45720" rIns="91440" bIns="45720" rtlCol="0"/>
          <a:lstStyle>
            <a:lvl1pPr algn="r">
              <a:defRPr sz="1200"/>
            </a:lvl1pPr>
          </a:lstStyle>
          <a:p>
            <a:fld id="{104A55E7-B0D5-497F-BE8D-435256B01AA7}" type="datetimeFigureOut">
              <a:rPr lang="nl-NL" smtClean="0"/>
              <a:t>17-11-2025</a:t>
            </a:fld>
            <a:endParaRPr lang="nl-NL"/>
          </a:p>
        </p:txBody>
      </p:sp>
      <p:sp>
        <p:nvSpPr>
          <p:cNvPr id="4" name="Tijdelijke aanduiding voor voettekst 3"/>
          <p:cNvSpPr>
            <a:spLocks noGrp="1"/>
          </p:cNvSpPr>
          <p:nvPr>
            <p:ph type="ftr" sz="quarter" idx="2"/>
          </p:nvPr>
        </p:nvSpPr>
        <p:spPr>
          <a:xfrm>
            <a:off x="1" y="9429910"/>
            <a:ext cx="2946189" cy="498316"/>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899" y="9429910"/>
            <a:ext cx="2946189" cy="498316"/>
          </a:xfrm>
          <a:prstGeom prst="rect">
            <a:avLst/>
          </a:prstGeom>
        </p:spPr>
        <p:txBody>
          <a:bodyPr vert="horz" lIns="91440" tIns="45720" rIns="91440" bIns="45720" rtlCol="0" anchor="b"/>
          <a:lstStyle>
            <a:lvl1pPr algn="r">
              <a:defRPr sz="1200"/>
            </a:lvl1pPr>
          </a:lstStyle>
          <a:p>
            <a:fld id="{F341E103-38DB-4BD7-81A9-9354D082996D}" type="slidenum">
              <a:rPr lang="nl-NL" smtClean="0"/>
              <a:t>‹nr.›</a:t>
            </a:fld>
            <a:endParaRPr lang="nl-NL"/>
          </a:p>
        </p:txBody>
      </p:sp>
    </p:spTree>
    <p:extLst>
      <p:ext uri="{BB962C8B-B14F-4D97-AF65-F5344CB8AC3E}">
        <p14:creationId xmlns:p14="http://schemas.microsoft.com/office/powerpoint/2010/main" val="1540027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B417E3FA-4F08-4504-8738-6C5F50B10C20}" type="datetimeFigureOut">
              <a:rPr lang="nl-NL" smtClean="0"/>
              <a:t>17-11-2025</a:t>
            </a:fld>
            <a:endParaRPr lang="nl-NL"/>
          </a:p>
        </p:txBody>
      </p:sp>
      <p:sp>
        <p:nvSpPr>
          <p:cNvPr id="4" name="Tijdelijke aanduiding voor dia-afbeelding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813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4" y="9430091"/>
            <a:ext cx="2945659" cy="498135"/>
          </a:xfrm>
          <a:prstGeom prst="rect">
            <a:avLst/>
          </a:prstGeom>
        </p:spPr>
        <p:txBody>
          <a:bodyPr vert="horz" lIns="91440" tIns="45720" rIns="91440" bIns="45720" rtlCol="0" anchor="b"/>
          <a:lstStyle>
            <a:lvl1pPr algn="r">
              <a:defRPr sz="1200"/>
            </a:lvl1pPr>
          </a:lstStyle>
          <a:p>
            <a:fld id="{99258D25-008E-47D7-9BE5-CFCFACA7BABE}" type="slidenum">
              <a:rPr lang="nl-NL" smtClean="0"/>
              <a:t>‹nr.›</a:t>
            </a:fld>
            <a:endParaRPr lang="nl-NL"/>
          </a:p>
        </p:txBody>
      </p:sp>
    </p:spTree>
    <p:extLst>
      <p:ext uri="{BB962C8B-B14F-4D97-AF65-F5344CB8AC3E}">
        <p14:creationId xmlns:p14="http://schemas.microsoft.com/office/powerpoint/2010/main" val="2579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9258D25-008E-47D7-9BE5-CFCFACA7BABE}" type="slidenum">
              <a:rPr lang="nl-NL" smtClean="0"/>
              <a:t>1</a:t>
            </a:fld>
            <a:endParaRPr lang="nl-NL"/>
          </a:p>
        </p:txBody>
      </p:sp>
    </p:spTree>
    <p:extLst>
      <p:ext uri="{BB962C8B-B14F-4D97-AF65-F5344CB8AC3E}">
        <p14:creationId xmlns:p14="http://schemas.microsoft.com/office/powerpoint/2010/main" val="2794620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6B5F3-C990-C6C8-9F93-4D74241F136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FE337D0-48DC-A4EC-9009-777026FD210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6760E17-AEA3-7B9A-8C94-12D52D81C20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AC0BAB7-BC54-8E14-0E40-C6EA78D20974}"/>
              </a:ext>
            </a:extLst>
          </p:cNvPr>
          <p:cNvSpPr>
            <a:spLocks noGrp="1"/>
          </p:cNvSpPr>
          <p:nvPr>
            <p:ph type="sldNum" sz="quarter" idx="5"/>
          </p:nvPr>
        </p:nvSpPr>
        <p:spPr/>
        <p:txBody>
          <a:bodyPr/>
          <a:lstStyle/>
          <a:p>
            <a:fld id="{99258D25-008E-47D7-9BE5-CFCFACA7BABE}" type="slidenum">
              <a:rPr lang="nl-NL" smtClean="0"/>
              <a:t>10</a:t>
            </a:fld>
            <a:endParaRPr lang="nl-NL"/>
          </a:p>
        </p:txBody>
      </p:sp>
    </p:spTree>
    <p:extLst>
      <p:ext uri="{BB962C8B-B14F-4D97-AF65-F5344CB8AC3E}">
        <p14:creationId xmlns:p14="http://schemas.microsoft.com/office/powerpoint/2010/main" val="2759606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89A5E-FC29-B8FA-CC58-2F221B4A7B4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E1811F3-BBAD-486B-92D3-C3536DC8107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451BC5F-890F-98E6-6A0B-BAF54FF4445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DCD794F-33ED-4CED-06AD-14EC5A714172}"/>
              </a:ext>
            </a:extLst>
          </p:cNvPr>
          <p:cNvSpPr>
            <a:spLocks noGrp="1"/>
          </p:cNvSpPr>
          <p:nvPr>
            <p:ph type="sldNum" sz="quarter" idx="5"/>
          </p:nvPr>
        </p:nvSpPr>
        <p:spPr/>
        <p:txBody>
          <a:bodyPr/>
          <a:lstStyle/>
          <a:p>
            <a:fld id="{99258D25-008E-47D7-9BE5-CFCFACA7BABE}" type="slidenum">
              <a:rPr lang="nl-NL" smtClean="0"/>
              <a:t>15</a:t>
            </a:fld>
            <a:endParaRPr lang="nl-NL"/>
          </a:p>
        </p:txBody>
      </p:sp>
    </p:spTree>
    <p:extLst>
      <p:ext uri="{BB962C8B-B14F-4D97-AF65-F5344CB8AC3E}">
        <p14:creationId xmlns:p14="http://schemas.microsoft.com/office/powerpoint/2010/main" val="4033062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0D5BA-ED0A-5C29-E750-083BC41F789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A5804AB-A036-4E28-08FB-0CC6AF97AC6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EAC5C3B-2662-E8E8-412F-404E3C6E5A1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5938BAE-0270-D606-7A28-A4F293410069}"/>
              </a:ext>
            </a:extLst>
          </p:cNvPr>
          <p:cNvSpPr>
            <a:spLocks noGrp="1"/>
          </p:cNvSpPr>
          <p:nvPr>
            <p:ph type="sldNum" sz="quarter" idx="5"/>
          </p:nvPr>
        </p:nvSpPr>
        <p:spPr/>
        <p:txBody>
          <a:bodyPr/>
          <a:lstStyle/>
          <a:p>
            <a:fld id="{99258D25-008E-47D7-9BE5-CFCFACA7BABE}" type="slidenum">
              <a:rPr lang="nl-NL" smtClean="0"/>
              <a:t>16</a:t>
            </a:fld>
            <a:endParaRPr lang="nl-NL"/>
          </a:p>
        </p:txBody>
      </p:sp>
    </p:spTree>
    <p:extLst>
      <p:ext uri="{BB962C8B-B14F-4D97-AF65-F5344CB8AC3E}">
        <p14:creationId xmlns:p14="http://schemas.microsoft.com/office/powerpoint/2010/main" val="1964227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0D5BA-ED0A-5C29-E750-083BC41F789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A5804AB-A036-4E28-08FB-0CC6AF97AC6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EAC5C3B-2662-E8E8-412F-404E3C6E5A1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5938BAE-0270-D606-7A28-A4F293410069}"/>
              </a:ext>
            </a:extLst>
          </p:cNvPr>
          <p:cNvSpPr>
            <a:spLocks noGrp="1"/>
          </p:cNvSpPr>
          <p:nvPr>
            <p:ph type="sldNum" sz="quarter" idx="5"/>
          </p:nvPr>
        </p:nvSpPr>
        <p:spPr/>
        <p:txBody>
          <a:bodyPr/>
          <a:lstStyle/>
          <a:p>
            <a:fld id="{99258D25-008E-47D7-9BE5-CFCFACA7BABE}" type="slidenum">
              <a:rPr lang="nl-NL" smtClean="0"/>
              <a:t>17</a:t>
            </a:fld>
            <a:endParaRPr lang="nl-NL"/>
          </a:p>
        </p:txBody>
      </p:sp>
    </p:spTree>
    <p:extLst>
      <p:ext uri="{BB962C8B-B14F-4D97-AF65-F5344CB8AC3E}">
        <p14:creationId xmlns:p14="http://schemas.microsoft.com/office/powerpoint/2010/main" val="1173009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747EB-79A6-4F7E-32D2-C5FC4FD619A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E2CB695-898E-C431-D70F-3529B6FBDE3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096A885-7508-872B-125C-9BAD9FAB598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599317A-01B5-AC43-50FF-DA95D4E678A8}"/>
              </a:ext>
            </a:extLst>
          </p:cNvPr>
          <p:cNvSpPr>
            <a:spLocks noGrp="1"/>
          </p:cNvSpPr>
          <p:nvPr>
            <p:ph type="sldNum" sz="quarter" idx="5"/>
          </p:nvPr>
        </p:nvSpPr>
        <p:spPr/>
        <p:txBody>
          <a:bodyPr/>
          <a:lstStyle/>
          <a:p>
            <a:fld id="{99258D25-008E-47D7-9BE5-CFCFACA7BABE}" type="slidenum">
              <a:rPr lang="nl-NL" smtClean="0"/>
              <a:t>18</a:t>
            </a:fld>
            <a:endParaRPr lang="nl-NL"/>
          </a:p>
        </p:txBody>
      </p:sp>
    </p:spTree>
    <p:extLst>
      <p:ext uri="{BB962C8B-B14F-4D97-AF65-F5344CB8AC3E}">
        <p14:creationId xmlns:p14="http://schemas.microsoft.com/office/powerpoint/2010/main" val="1215824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27234-3D23-74DC-AE60-8887142C16D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19E6A4B-16B1-5CFF-AE6F-5F6595514A7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8D04D52-158D-B814-7BD1-D9915EAF36B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5494167-5C03-0E48-63CF-9EEBFAA4B804}"/>
              </a:ext>
            </a:extLst>
          </p:cNvPr>
          <p:cNvSpPr>
            <a:spLocks noGrp="1"/>
          </p:cNvSpPr>
          <p:nvPr>
            <p:ph type="sldNum" sz="quarter" idx="5"/>
          </p:nvPr>
        </p:nvSpPr>
        <p:spPr/>
        <p:txBody>
          <a:bodyPr/>
          <a:lstStyle/>
          <a:p>
            <a:fld id="{99258D25-008E-47D7-9BE5-CFCFACA7BABE}" type="slidenum">
              <a:rPr lang="nl-NL" smtClean="0"/>
              <a:t>21</a:t>
            </a:fld>
            <a:endParaRPr lang="nl-NL"/>
          </a:p>
        </p:txBody>
      </p:sp>
    </p:spTree>
    <p:extLst>
      <p:ext uri="{BB962C8B-B14F-4D97-AF65-F5344CB8AC3E}">
        <p14:creationId xmlns:p14="http://schemas.microsoft.com/office/powerpoint/2010/main" val="249197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7C302-A5FE-45D4-5BA0-2FE170E7A7C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6F00BEF-B977-1FDD-A3C5-A839B9BC1D2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71C3CA7-C81D-0B5F-82AF-F4C2B418D25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44F566-EEA3-D1AE-1AFA-01738E586778}"/>
              </a:ext>
            </a:extLst>
          </p:cNvPr>
          <p:cNvSpPr>
            <a:spLocks noGrp="1"/>
          </p:cNvSpPr>
          <p:nvPr>
            <p:ph type="sldNum" sz="quarter" idx="5"/>
          </p:nvPr>
        </p:nvSpPr>
        <p:spPr/>
        <p:txBody>
          <a:bodyPr/>
          <a:lstStyle/>
          <a:p>
            <a:fld id="{99258D25-008E-47D7-9BE5-CFCFACA7BABE}" type="slidenum">
              <a:rPr lang="nl-NL" smtClean="0"/>
              <a:t>22</a:t>
            </a:fld>
            <a:endParaRPr lang="nl-NL"/>
          </a:p>
        </p:txBody>
      </p:sp>
    </p:spTree>
    <p:extLst>
      <p:ext uri="{BB962C8B-B14F-4D97-AF65-F5344CB8AC3E}">
        <p14:creationId xmlns:p14="http://schemas.microsoft.com/office/powerpoint/2010/main" val="4054170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7FCE9-789C-69FD-109A-FBF36A3B0D7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0D255AD-428C-CAE6-D972-08CD6FB1756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0610435-1412-DF42-58DD-6150C30A9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BDA4512-31F1-1EF3-62DB-17E156E89B5B}"/>
              </a:ext>
            </a:extLst>
          </p:cNvPr>
          <p:cNvSpPr>
            <a:spLocks noGrp="1"/>
          </p:cNvSpPr>
          <p:nvPr>
            <p:ph type="sldNum" sz="quarter" idx="5"/>
          </p:nvPr>
        </p:nvSpPr>
        <p:spPr/>
        <p:txBody>
          <a:bodyPr/>
          <a:lstStyle/>
          <a:p>
            <a:fld id="{99258D25-008E-47D7-9BE5-CFCFACA7BABE}" type="slidenum">
              <a:rPr lang="nl-NL" smtClean="0"/>
              <a:t>26</a:t>
            </a:fld>
            <a:endParaRPr lang="nl-NL"/>
          </a:p>
        </p:txBody>
      </p:sp>
    </p:spTree>
    <p:extLst>
      <p:ext uri="{BB962C8B-B14F-4D97-AF65-F5344CB8AC3E}">
        <p14:creationId xmlns:p14="http://schemas.microsoft.com/office/powerpoint/2010/main" val="2548438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CE50E-BE68-8F44-3788-BC51D699039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70C9B4-7D9D-6358-FC3E-678C26D9DC8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2524451-24F0-26E5-DC69-7537B9A9398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65B5E4B-807D-EB71-6BDD-F8096A201C6A}"/>
              </a:ext>
            </a:extLst>
          </p:cNvPr>
          <p:cNvSpPr>
            <a:spLocks noGrp="1"/>
          </p:cNvSpPr>
          <p:nvPr>
            <p:ph type="sldNum" sz="quarter" idx="5"/>
          </p:nvPr>
        </p:nvSpPr>
        <p:spPr/>
        <p:txBody>
          <a:bodyPr/>
          <a:lstStyle/>
          <a:p>
            <a:fld id="{99258D25-008E-47D7-9BE5-CFCFACA7BABE}" type="slidenum">
              <a:rPr lang="nl-NL" smtClean="0"/>
              <a:t>27</a:t>
            </a:fld>
            <a:endParaRPr lang="nl-NL"/>
          </a:p>
        </p:txBody>
      </p:sp>
    </p:spTree>
    <p:extLst>
      <p:ext uri="{BB962C8B-B14F-4D97-AF65-F5344CB8AC3E}">
        <p14:creationId xmlns:p14="http://schemas.microsoft.com/office/powerpoint/2010/main" val="4146474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39D6F-0F68-9DCC-A906-09BC45E71A7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8D6442-8AD9-914E-41BB-2EDF127D87D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A87A271-E95C-0A8A-D83E-9D6B97114C2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B8212E7-65C4-7CC9-7DB4-FCF8E05DA502}"/>
              </a:ext>
            </a:extLst>
          </p:cNvPr>
          <p:cNvSpPr>
            <a:spLocks noGrp="1"/>
          </p:cNvSpPr>
          <p:nvPr>
            <p:ph type="sldNum" sz="quarter" idx="5"/>
          </p:nvPr>
        </p:nvSpPr>
        <p:spPr/>
        <p:txBody>
          <a:bodyPr/>
          <a:lstStyle/>
          <a:p>
            <a:fld id="{99258D25-008E-47D7-9BE5-CFCFACA7BABE}" type="slidenum">
              <a:rPr lang="nl-NL" smtClean="0"/>
              <a:t>28</a:t>
            </a:fld>
            <a:endParaRPr lang="nl-NL"/>
          </a:p>
        </p:txBody>
      </p:sp>
    </p:spTree>
    <p:extLst>
      <p:ext uri="{BB962C8B-B14F-4D97-AF65-F5344CB8AC3E}">
        <p14:creationId xmlns:p14="http://schemas.microsoft.com/office/powerpoint/2010/main" val="157247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99258D25-008E-47D7-9BE5-CFCFACA7BABE}" type="slidenum">
              <a:rPr lang="nl-NL" smtClean="0"/>
              <a:t>2</a:t>
            </a:fld>
            <a:endParaRPr lang="nl-NL"/>
          </a:p>
        </p:txBody>
      </p:sp>
    </p:spTree>
    <p:extLst>
      <p:ext uri="{BB962C8B-B14F-4D97-AF65-F5344CB8AC3E}">
        <p14:creationId xmlns:p14="http://schemas.microsoft.com/office/powerpoint/2010/main" val="4267366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5D227-F09C-644C-0DDA-BAAC65AD722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9FA8BB6-EA97-AF17-DACD-1C4E2CB8596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1FDA98F-13C1-4070-5DF6-C42E6FCF18E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67CBD54-5D9B-2E3F-037F-92CF9832C903}"/>
              </a:ext>
            </a:extLst>
          </p:cNvPr>
          <p:cNvSpPr>
            <a:spLocks noGrp="1"/>
          </p:cNvSpPr>
          <p:nvPr>
            <p:ph type="sldNum" sz="quarter" idx="5"/>
          </p:nvPr>
        </p:nvSpPr>
        <p:spPr/>
        <p:txBody>
          <a:bodyPr/>
          <a:lstStyle/>
          <a:p>
            <a:fld id="{99258D25-008E-47D7-9BE5-CFCFACA7BABE}" type="slidenum">
              <a:rPr lang="nl-NL" smtClean="0"/>
              <a:t>29</a:t>
            </a:fld>
            <a:endParaRPr lang="nl-NL"/>
          </a:p>
        </p:txBody>
      </p:sp>
    </p:spTree>
    <p:extLst>
      <p:ext uri="{BB962C8B-B14F-4D97-AF65-F5344CB8AC3E}">
        <p14:creationId xmlns:p14="http://schemas.microsoft.com/office/powerpoint/2010/main" val="1618304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2CD87-3B59-E36B-7801-0EEE56FB2E0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04B11A5-63C7-1061-B698-66D60411D0B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B4F6DA5-74AB-1CBD-AAF2-D79206E8412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6D5C201-C670-6645-D6A7-9A5F1DB19AC8}"/>
              </a:ext>
            </a:extLst>
          </p:cNvPr>
          <p:cNvSpPr>
            <a:spLocks noGrp="1"/>
          </p:cNvSpPr>
          <p:nvPr>
            <p:ph type="sldNum" sz="quarter" idx="5"/>
          </p:nvPr>
        </p:nvSpPr>
        <p:spPr/>
        <p:txBody>
          <a:bodyPr/>
          <a:lstStyle/>
          <a:p>
            <a:fld id="{99258D25-008E-47D7-9BE5-CFCFACA7BABE}" type="slidenum">
              <a:rPr lang="nl-NL" smtClean="0"/>
              <a:t>31</a:t>
            </a:fld>
            <a:endParaRPr lang="nl-NL"/>
          </a:p>
        </p:txBody>
      </p:sp>
    </p:spTree>
    <p:extLst>
      <p:ext uri="{BB962C8B-B14F-4D97-AF65-F5344CB8AC3E}">
        <p14:creationId xmlns:p14="http://schemas.microsoft.com/office/powerpoint/2010/main" val="867582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D997A-6378-B73F-F132-6B90B0CF24E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9B98C3B-550E-A0C0-DCCE-52962F432B6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0E70960-9582-6445-B12E-1A0B775EDAE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6CA2EFF-04EE-C426-DC62-19A672A5CA67}"/>
              </a:ext>
            </a:extLst>
          </p:cNvPr>
          <p:cNvSpPr>
            <a:spLocks noGrp="1"/>
          </p:cNvSpPr>
          <p:nvPr>
            <p:ph type="sldNum" sz="quarter" idx="5"/>
          </p:nvPr>
        </p:nvSpPr>
        <p:spPr/>
        <p:txBody>
          <a:bodyPr/>
          <a:lstStyle/>
          <a:p>
            <a:fld id="{99258D25-008E-47D7-9BE5-CFCFACA7BABE}" type="slidenum">
              <a:rPr lang="nl-NL" smtClean="0"/>
              <a:t>34</a:t>
            </a:fld>
            <a:endParaRPr lang="nl-NL"/>
          </a:p>
        </p:txBody>
      </p:sp>
    </p:spTree>
    <p:extLst>
      <p:ext uri="{BB962C8B-B14F-4D97-AF65-F5344CB8AC3E}">
        <p14:creationId xmlns:p14="http://schemas.microsoft.com/office/powerpoint/2010/main" val="3954821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9258D25-008E-47D7-9BE5-CFCFACA7BABE}" type="slidenum">
              <a:rPr lang="nl-NL" smtClean="0"/>
              <a:t>36</a:t>
            </a:fld>
            <a:endParaRPr lang="nl-NL"/>
          </a:p>
        </p:txBody>
      </p:sp>
    </p:spTree>
    <p:extLst>
      <p:ext uri="{BB962C8B-B14F-4D97-AF65-F5344CB8AC3E}">
        <p14:creationId xmlns:p14="http://schemas.microsoft.com/office/powerpoint/2010/main" val="119237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AB327-BB54-89E0-B57A-4BECE173B69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7E22F1F-3A08-949A-1704-C31165E07B8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4675137-A4C8-D3BA-FECD-5324D9B8D551}"/>
              </a:ext>
            </a:extLst>
          </p:cNvPr>
          <p:cNvSpPr>
            <a:spLocks noGrp="1"/>
          </p:cNvSpPr>
          <p:nvPr>
            <p:ph type="body" idx="1"/>
          </p:nvPr>
        </p:nvSpPr>
        <p:spPr/>
        <p:txBody>
          <a:bodyPr/>
          <a:lstStyle/>
          <a:p>
            <a:pPr marL="171450" indent="-171450">
              <a:buFontTx/>
              <a:buChar char="-"/>
            </a:pPr>
            <a:endParaRPr lang="nl-NL" sz="1200" kern="1200" dirty="0">
              <a:solidFill>
                <a:schemeClr val="tx1"/>
              </a:solidFill>
              <a:latin typeface="+mn-lt"/>
              <a:ea typeface="+mn-ea"/>
              <a:cs typeface="+mn-cs"/>
            </a:endParaRPr>
          </a:p>
        </p:txBody>
      </p:sp>
      <p:sp>
        <p:nvSpPr>
          <p:cNvPr id="4" name="Tijdelijke aanduiding voor dianummer 3">
            <a:extLst>
              <a:ext uri="{FF2B5EF4-FFF2-40B4-BE49-F238E27FC236}">
                <a16:creationId xmlns:a16="http://schemas.microsoft.com/office/drawing/2014/main" id="{3CCF3D62-285F-E7EA-54ED-A8B95225B648}"/>
              </a:ext>
            </a:extLst>
          </p:cNvPr>
          <p:cNvSpPr>
            <a:spLocks noGrp="1"/>
          </p:cNvSpPr>
          <p:nvPr>
            <p:ph type="sldNum" sz="quarter" idx="5"/>
          </p:nvPr>
        </p:nvSpPr>
        <p:spPr/>
        <p:txBody>
          <a:bodyPr/>
          <a:lstStyle/>
          <a:p>
            <a:fld id="{99258D25-008E-47D7-9BE5-CFCFACA7BABE}" type="slidenum">
              <a:rPr lang="nl-NL" smtClean="0"/>
              <a:t>3</a:t>
            </a:fld>
            <a:endParaRPr lang="nl-NL"/>
          </a:p>
        </p:txBody>
      </p:sp>
    </p:spTree>
    <p:extLst>
      <p:ext uri="{BB962C8B-B14F-4D97-AF65-F5344CB8AC3E}">
        <p14:creationId xmlns:p14="http://schemas.microsoft.com/office/powerpoint/2010/main" val="3735943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42A14-B9EC-4A21-3B70-BFE46C68849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BEB6D37-47DC-984A-699F-DAB76178EE5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77177EC-7397-3D99-FDB5-E0DD24944BC2}"/>
              </a:ext>
            </a:extLst>
          </p:cNvPr>
          <p:cNvSpPr>
            <a:spLocks noGrp="1"/>
          </p:cNvSpPr>
          <p:nvPr>
            <p:ph type="body" idx="1"/>
          </p:nvPr>
        </p:nvSpPr>
        <p:spPr/>
        <p:txBody>
          <a:bodyPr/>
          <a:lstStyle/>
          <a:p>
            <a:pPr marL="171450" indent="-171450">
              <a:buFontTx/>
              <a:buChar char="-"/>
            </a:pPr>
            <a:endParaRPr lang="nl-NL" dirty="0"/>
          </a:p>
        </p:txBody>
      </p:sp>
      <p:sp>
        <p:nvSpPr>
          <p:cNvPr id="4" name="Tijdelijke aanduiding voor dianummer 3">
            <a:extLst>
              <a:ext uri="{FF2B5EF4-FFF2-40B4-BE49-F238E27FC236}">
                <a16:creationId xmlns:a16="http://schemas.microsoft.com/office/drawing/2014/main" id="{448C1F3A-E83D-4DF7-7B55-0275F704A959}"/>
              </a:ext>
            </a:extLst>
          </p:cNvPr>
          <p:cNvSpPr>
            <a:spLocks noGrp="1"/>
          </p:cNvSpPr>
          <p:nvPr>
            <p:ph type="sldNum" sz="quarter" idx="5"/>
          </p:nvPr>
        </p:nvSpPr>
        <p:spPr/>
        <p:txBody>
          <a:bodyPr/>
          <a:lstStyle/>
          <a:p>
            <a:fld id="{99258D25-008E-47D7-9BE5-CFCFACA7BABE}" type="slidenum">
              <a:rPr lang="nl-NL" smtClean="0"/>
              <a:t>4</a:t>
            </a:fld>
            <a:endParaRPr lang="nl-NL"/>
          </a:p>
        </p:txBody>
      </p:sp>
    </p:spTree>
    <p:extLst>
      <p:ext uri="{BB962C8B-B14F-4D97-AF65-F5344CB8AC3E}">
        <p14:creationId xmlns:p14="http://schemas.microsoft.com/office/powerpoint/2010/main" val="4010555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DDE9F-6B82-9E44-8C90-7F9F350726B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05E013C-DDB6-539E-63A4-275CC0F10E6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DBA9FD8-6B4B-5B93-155C-607F13794173}"/>
              </a:ext>
            </a:extLst>
          </p:cNvPr>
          <p:cNvSpPr>
            <a:spLocks noGrp="1"/>
          </p:cNvSpPr>
          <p:nvPr>
            <p:ph type="body" idx="1"/>
          </p:nvPr>
        </p:nvSpPr>
        <p:spPr/>
        <p:txBody>
          <a:bodyPr/>
          <a:lstStyle/>
          <a:p>
            <a:pPr marL="171450" indent="-171450">
              <a:buFontTx/>
              <a:buChar char="-"/>
            </a:pPr>
            <a:endParaRPr lang="nl-NL" dirty="0"/>
          </a:p>
        </p:txBody>
      </p:sp>
      <p:sp>
        <p:nvSpPr>
          <p:cNvPr id="4" name="Tijdelijke aanduiding voor dianummer 3">
            <a:extLst>
              <a:ext uri="{FF2B5EF4-FFF2-40B4-BE49-F238E27FC236}">
                <a16:creationId xmlns:a16="http://schemas.microsoft.com/office/drawing/2014/main" id="{944C837E-0441-8FF9-84ED-EBECE454E07C}"/>
              </a:ext>
            </a:extLst>
          </p:cNvPr>
          <p:cNvSpPr>
            <a:spLocks noGrp="1"/>
          </p:cNvSpPr>
          <p:nvPr>
            <p:ph type="sldNum" sz="quarter" idx="5"/>
          </p:nvPr>
        </p:nvSpPr>
        <p:spPr/>
        <p:txBody>
          <a:bodyPr/>
          <a:lstStyle/>
          <a:p>
            <a:fld id="{99258D25-008E-47D7-9BE5-CFCFACA7BABE}" type="slidenum">
              <a:rPr lang="nl-NL" smtClean="0"/>
              <a:t>5</a:t>
            </a:fld>
            <a:endParaRPr lang="nl-NL"/>
          </a:p>
        </p:txBody>
      </p:sp>
    </p:spTree>
    <p:extLst>
      <p:ext uri="{BB962C8B-B14F-4D97-AF65-F5344CB8AC3E}">
        <p14:creationId xmlns:p14="http://schemas.microsoft.com/office/powerpoint/2010/main" val="2061377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FAB09-229E-CAC1-8CB4-552A1C6DEE2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85A926F-AD01-2613-A7F4-9536A1E1218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AE87EFB-6695-4DA8-F181-43C2EC094EA2}"/>
              </a:ext>
            </a:extLst>
          </p:cNvPr>
          <p:cNvSpPr>
            <a:spLocks noGrp="1"/>
          </p:cNvSpPr>
          <p:nvPr>
            <p:ph type="body" idx="1"/>
          </p:nvPr>
        </p:nvSpPr>
        <p:spPr/>
        <p:txBody>
          <a:bodyPr/>
          <a:lstStyle/>
          <a:p>
            <a:pPr marL="171450" indent="-171450">
              <a:buFontTx/>
              <a:buChar char="-"/>
            </a:pPr>
            <a:endParaRPr lang="nl-NL" dirty="0"/>
          </a:p>
        </p:txBody>
      </p:sp>
      <p:sp>
        <p:nvSpPr>
          <p:cNvPr id="4" name="Tijdelijke aanduiding voor dianummer 3">
            <a:extLst>
              <a:ext uri="{FF2B5EF4-FFF2-40B4-BE49-F238E27FC236}">
                <a16:creationId xmlns:a16="http://schemas.microsoft.com/office/drawing/2014/main" id="{ADCCF087-C66B-4706-35FD-0F92C3535A08}"/>
              </a:ext>
            </a:extLst>
          </p:cNvPr>
          <p:cNvSpPr>
            <a:spLocks noGrp="1"/>
          </p:cNvSpPr>
          <p:nvPr>
            <p:ph type="sldNum" sz="quarter" idx="5"/>
          </p:nvPr>
        </p:nvSpPr>
        <p:spPr/>
        <p:txBody>
          <a:bodyPr/>
          <a:lstStyle/>
          <a:p>
            <a:fld id="{99258D25-008E-47D7-9BE5-CFCFACA7BABE}" type="slidenum">
              <a:rPr lang="nl-NL" smtClean="0"/>
              <a:t>6</a:t>
            </a:fld>
            <a:endParaRPr lang="nl-NL"/>
          </a:p>
        </p:txBody>
      </p:sp>
    </p:spTree>
    <p:extLst>
      <p:ext uri="{BB962C8B-B14F-4D97-AF65-F5344CB8AC3E}">
        <p14:creationId xmlns:p14="http://schemas.microsoft.com/office/powerpoint/2010/main" val="4069351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B7766-12FD-5EC3-9B15-3685BB00734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8157776-1E9E-1B08-F865-888A827000C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9220CD7-75A9-F75F-40DA-0D16EC0C86D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5F304E2-2B55-B2EB-EA98-73B76E8C0162}"/>
              </a:ext>
            </a:extLst>
          </p:cNvPr>
          <p:cNvSpPr>
            <a:spLocks noGrp="1"/>
          </p:cNvSpPr>
          <p:nvPr>
            <p:ph type="sldNum" sz="quarter" idx="5"/>
          </p:nvPr>
        </p:nvSpPr>
        <p:spPr/>
        <p:txBody>
          <a:bodyPr/>
          <a:lstStyle/>
          <a:p>
            <a:fld id="{99258D25-008E-47D7-9BE5-CFCFACA7BABE}" type="slidenum">
              <a:rPr lang="nl-NL" smtClean="0"/>
              <a:t>7</a:t>
            </a:fld>
            <a:endParaRPr lang="nl-NL"/>
          </a:p>
        </p:txBody>
      </p:sp>
    </p:spTree>
    <p:extLst>
      <p:ext uri="{BB962C8B-B14F-4D97-AF65-F5344CB8AC3E}">
        <p14:creationId xmlns:p14="http://schemas.microsoft.com/office/powerpoint/2010/main" val="2825690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9258D25-008E-47D7-9BE5-CFCFACA7BABE}" type="slidenum">
              <a:rPr lang="nl-NL" smtClean="0"/>
              <a:t>8</a:t>
            </a:fld>
            <a:endParaRPr lang="nl-NL"/>
          </a:p>
        </p:txBody>
      </p:sp>
    </p:spTree>
    <p:extLst>
      <p:ext uri="{BB962C8B-B14F-4D97-AF65-F5344CB8AC3E}">
        <p14:creationId xmlns:p14="http://schemas.microsoft.com/office/powerpoint/2010/main" val="4054055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9258D25-008E-47D7-9BE5-CFCFACA7BABE}" type="slidenum">
              <a:rPr lang="nl-NL" smtClean="0"/>
              <a:t>9</a:t>
            </a:fld>
            <a:endParaRPr lang="nl-NL"/>
          </a:p>
        </p:txBody>
      </p:sp>
    </p:spTree>
    <p:extLst>
      <p:ext uri="{BB962C8B-B14F-4D97-AF65-F5344CB8AC3E}">
        <p14:creationId xmlns:p14="http://schemas.microsoft.com/office/powerpoint/2010/main" val="25824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dirty="0"/>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Klikken om de ondertitelstijl van het model te bewerken</a:t>
            </a:r>
            <a:endParaRPr lang="en-US" dirty="0"/>
          </a:p>
        </p:txBody>
      </p:sp>
      <p:sp>
        <p:nvSpPr>
          <p:cNvPr id="4" name="Date Placeholder 3"/>
          <p:cNvSpPr>
            <a:spLocks noGrp="1"/>
          </p:cNvSpPr>
          <p:nvPr>
            <p:ph type="dt" sz="half" idx="10"/>
          </p:nvPr>
        </p:nvSpPr>
        <p:spPr/>
        <p:txBody>
          <a:bodyPr/>
          <a:lstStyle/>
          <a:p>
            <a:fld id="{A83ECD81-DE16-4043-9184-991F1242985B}" type="datetimeFigureOut">
              <a:rPr lang="nl-NL" smtClean="0"/>
              <a:t>17-11-2025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4192053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83ECD81-DE16-4043-9184-991F1242985B}" type="datetimeFigureOut">
              <a:rPr lang="nl-NL" smtClean="0"/>
              <a:t>17-11-2025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1512972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A83ECD81-DE16-4043-9184-991F1242985B}" type="datetimeFigureOut">
              <a:rPr lang="nl-NL" smtClean="0"/>
              <a:t>17-11-2025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2612803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A83ECD81-DE16-4043-9184-991F1242985B}" type="datetimeFigureOut">
              <a:rPr lang="nl-NL" smtClean="0"/>
              <a:t>17-11-2025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EB503F-46D4-49C7-87A2-7D07757E8C6B}" type="slidenum">
              <a:rPr lang="nl-NL" smtClean="0"/>
              <a:t>‹nr.›</a:t>
            </a:fld>
            <a:endParaRPr lang="nl-NL"/>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84200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83ECD81-DE16-4043-9184-991F1242985B}" type="datetimeFigureOut">
              <a:rPr lang="nl-NL" smtClean="0"/>
              <a:t>17-11-2025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3412585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3ECD81-DE16-4043-9184-991F1242985B}" type="datetimeFigureOut">
              <a:rPr lang="nl-NL" smtClean="0"/>
              <a:t>17-11-2025</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3513051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3ECD81-DE16-4043-9184-991F1242985B}" type="datetimeFigureOut">
              <a:rPr lang="nl-NL" smtClean="0"/>
              <a:t>17-11-2025</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1952611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83ECD81-DE16-4043-9184-991F1242985B}" type="datetimeFigureOut">
              <a:rPr lang="nl-NL" smtClean="0"/>
              <a:t>17-11-2025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211260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83ECD81-DE16-4043-9184-991F1242985B}" type="datetimeFigureOut">
              <a:rPr lang="nl-NL" smtClean="0"/>
              <a:t>17-11-2025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198165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83ECD81-DE16-4043-9184-991F1242985B}" type="datetimeFigureOut">
              <a:rPr lang="nl-NL" smtClean="0"/>
              <a:t>17-11-2025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79066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83ECD81-DE16-4043-9184-991F1242985B}" type="datetimeFigureOut">
              <a:rPr lang="nl-NL" smtClean="0"/>
              <a:t>17-11-2025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2032321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83ECD81-DE16-4043-9184-991F1242985B}" type="datetimeFigureOut">
              <a:rPr lang="nl-NL" smtClean="0"/>
              <a:t>17-11-2025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400020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83ECD81-DE16-4043-9184-991F1242985B}" type="datetimeFigureOut">
              <a:rPr lang="nl-NL" smtClean="0"/>
              <a:t>17-11-2025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1537034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A83ECD81-DE16-4043-9184-991F1242985B}" type="datetimeFigureOut">
              <a:rPr lang="nl-NL" smtClean="0"/>
              <a:t>17-11-2025</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4244088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83ECD81-DE16-4043-9184-991F1242985B}" type="datetimeFigureOut">
              <a:rPr lang="nl-NL" smtClean="0"/>
              <a:t>17-11-2025</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419592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7" name="Date Placeholder 4"/>
          <p:cNvSpPr>
            <a:spLocks noGrp="1"/>
          </p:cNvSpPr>
          <p:nvPr>
            <p:ph type="dt" sz="half" idx="10"/>
          </p:nvPr>
        </p:nvSpPr>
        <p:spPr/>
        <p:txBody>
          <a:bodyPr/>
          <a:lstStyle/>
          <a:p>
            <a:fld id="{A83ECD81-DE16-4043-9184-991F1242985B}" type="datetimeFigureOut">
              <a:rPr lang="nl-NL" smtClean="0"/>
              <a:t>17-11-2025</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159497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83ECD81-DE16-4043-9184-991F1242985B}" type="datetimeFigureOut">
              <a:rPr lang="nl-NL" smtClean="0"/>
              <a:t>17-11-2025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2318421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dirty="0"/>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83ECD81-DE16-4043-9184-991F1242985B}" type="datetimeFigureOut">
              <a:rPr lang="nl-NL" smtClean="0"/>
              <a:t>17-11-2025</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7EB503F-46D4-49C7-87A2-7D07757E8C6B}" type="slidenum">
              <a:rPr lang="nl-NL" smtClean="0"/>
              <a:t>‹nr.›</a:t>
            </a:fld>
            <a:endParaRPr lang="nl-NL"/>
          </a:p>
        </p:txBody>
      </p:sp>
    </p:spTree>
    <p:extLst>
      <p:ext uri="{BB962C8B-B14F-4D97-AF65-F5344CB8AC3E}">
        <p14:creationId xmlns:p14="http://schemas.microsoft.com/office/powerpoint/2010/main" val="401801160"/>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Inkoop@twenterand.nl" TargetMode="Externa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7C5E2-9025-4546-A05C-B9D1A6919D52}"/>
              </a:ext>
            </a:extLst>
          </p:cNvPr>
          <p:cNvSpPr>
            <a:spLocks noGrp="1"/>
          </p:cNvSpPr>
          <p:nvPr>
            <p:ph type="ctrTitle"/>
          </p:nvPr>
        </p:nvSpPr>
        <p:spPr>
          <a:xfrm>
            <a:off x="4872012" y="1447800"/>
            <a:ext cx="6672748" cy="3329581"/>
          </a:xfrm>
        </p:spPr>
        <p:txBody>
          <a:bodyPr>
            <a:normAutofit/>
          </a:bodyPr>
          <a:lstStyle/>
          <a:p>
            <a:r>
              <a:rPr lang="nl-NL" b="1" dirty="0"/>
              <a:t>Informatieavond Aanbesteden</a:t>
            </a:r>
          </a:p>
        </p:txBody>
      </p:sp>
      <p:sp>
        <p:nvSpPr>
          <p:cNvPr id="3" name="Ondertitel 2">
            <a:extLst>
              <a:ext uri="{FF2B5EF4-FFF2-40B4-BE49-F238E27FC236}">
                <a16:creationId xmlns:a16="http://schemas.microsoft.com/office/drawing/2014/main" id="{DD88DA96-1B35-4889-8F66-A588F8216DB3}"/>
              </a:ext>
            </a:extLst>
          </p:cNvPr>
          <p:cNvSpPr>
            <a:spLocks noGrp="1"/>
          </p:cNvSpPr>
          <p:nvPr>
            <p:ph type="subTitle" idx="1"/>
          </p:nvPr>
        </p:nvSpPr>
        <p:spPr>
          <a:xfrm>
            <a:off x="4872012" y="4777380"/>
            <a:ext cx="5222326" cy="861420"/>
          </a:xfrm>
        </p:spPr>
        <p:txBody>
          <a:bodyPr>
            <a:normAutofit/>
          </a:bodyPr>
          <a:lstStyle/>
          <a:p>
            <a:pPr algn="ctr"/>
            <a:r>
              <a:rPr lang="nl-NL" b="1" dirty="0"/>
              <a:t>Welkom</a:t>
            </a:r>
          </a:p>
        </p:txBody>
      </p:sp>
      <p:sp>
        <p:nvSpPr>
          <p:cNvPr id="10" name="Rectangle 9">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4"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nl-NL"/>
          </a:p>
        </p:txBody>
      </p:sp>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240" y="3044038"/>
            <a:ext cx="2936836" cy="998524"/>
          </a:xfrm>
          <a:prstGeom prst="rect">
            <a:avLst/>
          </a:prstGeom>
          <a:effectLst/>
        </p:spPr>
      </p:pic>
    </p:spTree>
    <p:extLst>
      <p:ext uri="{BB962C8B-B14F-4D97-AF65-F5344CB8AC3E}">
        <p14:creationId xmlns:p14="http://schemas.microsoft.com/office/powerpoint/2010/main" val="766770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4A8C4-692C-F7E5-BE64-B79D9D38E48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317AF01-27E3-F953-3BBF-58CE0BB23AEB}"/>
              </a:ext>
            </a:extLst>
          </p:cNvPr>
          <p:cNvSpPr>
            <a:spLocks noGrp="1"/>
          </p:cNvSpPr>
          <p:nvPr>
            <p:ph type="title"/>
          </p:nvPr>
        </p:nvSpPr>
        <p:spPr>
          <a:xfrm>
            <a:off x="646111" y="452718"/>
            <a:ext cx="9404723" cy="859247"/>
          </a:xfrm>
        </p:spPr>
        <p:txBody>
          <a:bodyPr/>
          <a:lstStyle/>
          <a:p>
            <a:pPr algn="ctr"/>
            <a:r>
              <a:rPr lang="nl-NL" sz="3200" b="1" dirty="0" err="1"/>
              <a:t>TenderNed</a:t>
            </a:r>
            <a:endParaRPr lang="nl-NL" sz="3200" b="1" dirty="0"/>
          </a:p>
        </p:txBody>
      </p:sp>
      <p:sp>
        <p:nvSpPr>
          <p:cNvPr id="3" name="Tijdelijke aanduiding voor inhoud 2">
            <a:extLst>
              <a:ext uri="{FF2B5EF4-FFF2-40B4-BE49-F238E27FC236}">
                <a16:creationId xmlns:a16="http://schemas.microsoft.com/office/drawing/2014/main" id="{7941631E-25C6-F1FF-D517-DF1ECF2AABDB}"/>
              </a:ext>
            </a:extLst>
          </p:cNvPr>
          <p:cNvSpPr>
            <a:spLocks noGrp="1"/>
          </p:cNvSpPr>
          <p:nvPr>
            <p:ph idx="1"/>
          </p:nvPr>
        </p:nvSpPr>
        <p:spPr>
          <a:xfrm>
            <a:off x="1103312" y="2000922"/>
            <a:ext cx="9404723" cy="4247478"/>
          </a:xfrm>
        </p:spPr>
        <p:txBody>
          <a:bodyPr>
            <a:normAutofit/>
          </a:bodyPr>
          <a:lstStyle/>
          <a:p>
            <a:r>
              <a:rPr lang="nl-NL" dirty="0"/>
              <a:t>Gemeente Twenterand maakt gebruik van Mercell als aanbestedingsplatform.</a:t>
            </a:r>
          </a:p>
          <a:p>
            <a:r>
              <a:rPr lang="nl-NL" dirty="0"/>
              <a:t>Via dit platform worden aanbestedingen gepubliceerd en aangemeld op </a:t>
            </a:r>
            <a:r>
              <a:rPr lang="nl-NL" dirty="0" err="1"/>
              <a:t>TenderNed</a:t>
            </a:r>
            <a:r>
              <a:rPr lang="nl-NL" dirty="0"/>
              <a:t>.</a:t>
            </a:r>
          </a:p>
          <a:p>
            <a:r>
              <a:rPr lang="nl-NL" dirty="0"/>
              <a:t>Als u zich met de juiste codes heeft aangemeld krijgt u een melding vanuit </a:t>
            </a:r>
            <a:r>
              <a:rPr lang="nl-NL" dirty="0" err="1"/>
              <a:t>TenderNed</a:t>
            </a:r>
            <a:r>
              <a:rPr lang="nl-NL" dirty="0"/>
              <a:t>.</a:t>
            </a:r>
          </a:p>
          <a:p>
            <a:r>
              <a:rPr lang="nl-NL" dirty="0"/>
              <a:t>U kunt alle gepubliceerde aanbestedingen terugvinden op de website van </a:t>
            </a:r>
            <a:r>
              <a:rPr lang="nl-NL" dirty="0" err="1"/>
              <a:t>TenderNed</a:t>
            </a:r>
            <a:r>
              <a:rPr lang="nl-NL" dirty="0"/>
              <a:t>.</a:t>
            </a:r>
          </a:p>
          <a:p>
            <a:r>
              <a:rPr lang="nl-NL" dirty="0"/>
              <a:t>U selecteert daarvoor een aanbesteding (of aanbestedende dienst, zoals de gemeente Twenterand) op </a:t>
            </a:r>
            <a:r>
              <a:rPr lang="nl-NL" dirty="0" err="1"/>
              <a:t>TenderNed</a:t>
            </a:r>
            <a:r>
              <a:rPr lang="nl-NL" dirty="0"/>
              <a:t>.</a:t>
            </a:r>
          </a:p>
          <a:p>
            <a:r>
              <a:rPr lang="nl-NL" dirty="0"/>
              <a:t>U komt terecht bij de juiste aanbesteding en wordt naar </a:t>
            </a:r>
            <a:r>
              <a:rPr lang="nl-NL" dirty="0" err="1"/>
              <a:t>Mercell</a:t>
            </a:r>
            <a:r>
              <a:rPr lang="nl-NL" dirty="0"/>
              <a:t> doorgelinkt voor de aanbestedingsstukken. </a:t>
            </a:r>
          </a:p>
          <a:p>
            <a:endParaRPr lang="nl-NL" dirty="0"/>
          </a:p>
        </p:txBody>
      </p:sp>
    </p:spTree>
    <p:extLst>
      <p:ext uri="{BB962C8B-B14F-4D97-AF65-F5344CB8AC3E}">
        <p14:creationId xmlns:p14="http://schemas.microsoft.com/office/powerpoint/2010/main" val="154291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64798-6195-35F6-D37B-521EC6C906D8}"/>
              </a:ext>
            </a:extLst>
          </p:cNvPr>
          <p:cNvSpPr>
            <a:spLocks noGrp="1"/>
          </p:cNvSpPr>
          <p:nvPr>
            <p:ph type="title"/>
          </p:nvPr>
        </p:nvSpPr>
        <p:spPr/>
        <p:txBody>
          <a:bodyPr/>
          <a:lstStyle/>
          <a:p>
            <a:pPr algn="ctr"/>
            <a:r>
              <a:rPr lang="nl-NL" sz="4000" b="1" dirty="0" err="1"/>
              <a:t>TenderNed</a:t>
            </a:r>
            <a:endParaRPr lang="nl-NL" sz="4000" b="1" dirty="0"/>
          </a:p>
        </p:txBody>
      </p:sp>
      <p:pic>
        <p:nvPicPr>
          <p:cNvPr id="5" name="Tijdelijke aanduiding voor inhoud 4">
            <a:extLst>
              <a:ext uri="{FF2B5EF4-FFF2-40B4-BE49-F238E27FC236}">
                <a16:creationId xmlns:a16="http://schemas.microsoft.com/office/drawing/2014/main" id="{C6C0E651-92C1-BD96-BA86-3430753BCF4E}"/>
              </a:ext>
            </a:extLst>
          </p:cNvPr>
          <p:cNvPicPr>
            <a:picLocks noGrp="1" noChangeAspect="1"/>
          </p:cNvPicPr>
          <p:nvPr>
            <p:ph idx="1"/>
          </p:nvPr>
        </p:nvPicPr>
        <p:blipFill>
          <a:blip r:embed="rId2"/>
          <a:stretch>
            <a:fillRect/>
          </a:stretch>
        </p:blipFill>
        <p:spPr>
          <a:xfrm>
            <a:off x="1618902" y="2052638"/>
            <a:ext cx="7915971" cy="4195762"/>
          </a:xfrm>
        </p:spPr>
      </p:pic>
    </p:spTree>
    <p:extLst>
      <p:ext uri="{BB962C8B-B14F-4D97-AF65-F5344CB8AC3E}">
        <p14:creationId xmlns:p14="http://schemas.microsoft.com/office/powerpoint/2010/main" val="1609658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5A9A5F-AADF-1DB3-EB51-581ECBF25B49}"/>
              </a:ext>
            </a:extLst>
          </p:cNvPr>
          <p:cNvSpPr>
            <a:spLocks noGrp="1"/>
          </p:cNvSpPr>
          <p:nvPr>
            <p:ph type="title"/>
          </p:nvPr>
        </p:nvSpPr>
        <p:spPr/>
        <p:txBody>
          <a:bodyPr/>
          <a:lstStyle/>
          <a:p>
            <a:pPr algn="ctr"/>
            <a:r>
              <a:rPr lang="nl-NL" sz="4000" b="1" dirty="0" err="1"/>
              <a:t>TenderNed</a:t>
            </a:r>
            <a:endParaRPr lang="nl-NL" sz="4000" b="1" dirty="0"/>
          </a:p>
        </p:txBody>
      </p:sp>
      <p:pic>
        <p:nvPicPr>
          <p:cNvPr id="5" name="Tijdelijke aanduiding voor inhoud 4">
            <a:extLst>
              <a:ext uri="{FF2B5EF4-FFF2-40B4-BE49-F238E27FC236}">
                <a16:creationId xmlns:a16="http://schemas.microsoft.com/office/drawing/2014/main" id="{B2F914B5-1B36-6C26-968B-5E8D53B3E6B6}"/>
              </a:ext>
            </a:extLst>
          </p:cNvPr>
          <p:cNvPicPr>
            <a:picLocks noGrp="1" noChangeAspect="1"/>
          </p:cNvPicPr>
          <p:nvPr>
            <p:ph idx="1"/>
          </p:nvPr>
        </p:nvPicPr>
        <p:blipFill>
          <a:blip r:embed="rId2"/>
          <a:stretch>
            <a:fillRect/>
          </a:stretch>
        </p:blipFill>
        <p:spPr>
          <a:xfrm>
            <a:off x="1103313" y="2076227"/>
            <a:ext cx="8947150" cy="1979406"/>
          </a:xfrm>
        </p:spPr>
      </p:pic>
    </p:spTree>
    <p:extLst>
      <p:ext uri="{BB962C8B-B14F-4D97-AF65-F5344CB8AC3E}">
        <p14:creationId xmlns:p14="http://schemas.microsoft.com/office/powerpoint/2010/main" val="3788291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D8836F-D039-F05B-C308-C8DB8CE8F60E}"/>
              </a:ext>
            </a:extLst>
          </p:cNvPr>
          <p:cNvSpPr>
            <a:spLocks noGrp="1"/>
          </p:cNvSpPr>
          <p:nvPr>
            <p:ph type="title"/>
          </p:nvPr>
        </p:nvSpPr>
        <p:spPr/>
        <p:txBody>
          <a:bodyPr/>
          <a:lstStyle/>
          <a:p>
            <a:pPr algn="ctr"/>
            <a:r>
              <a:rPr lang="nl-NL" sz="4000" b="1" dirty="0"/>
              <a:t>Mercell</a:t>
            </a:r>
          </a:p>
        </p:txBody>
      </p:sp>
      <p:pic>
        <p:nvPicPr>
          <p:cNvPr id="5" name="Tijdelijke aanduiding voor inhoud 4">
            <a:extLst>
              <a:ext uri="{FF2B5EF4-FFF2-40B4-BE49-F238E27FC236}">
                <a16:creationId xmlns:a16="http://schemas.microsoft.com/office/drawing/2014/main" id="{E2C55221-4ABB-B6CB-C281-A010AA4D1ACB}"/>
              </a:ext>
            </a:extLst>
          </p:cNvPr>
          <p:cNvPicPr>
            <a:picLocks noGrp="1" noChangeAspect="1"/>
          </p:cNvPicPr>
          <p:nvPr>
            <p:ph idx="1"/>
          </p:nvPr>
        </p:nvPicPr>
        <p:blipFill>
          <a:blip r:embed="rId2"/>
          <a:stretch>
            <a:fillRect/>
          </a:stretch>
        </p:blipFill>
        <p:spPr>
          <a:xfrm>
            <a:off x="1103313" y="2077975"/>
            <a:ext cx="8947150" cy="4145087"/>
          </a:xfrm>
        </p:spPr>
      </p:pic>
    </p:spTree>
    <p:extLst>
      <p:ext uri="{BB962C8B-B14F-4D97-AF65-F5344CB8AC3E}">
        <p14:creationId xmlns:p14="http://schemas.microsoft.com/office/powerpoint/2010/main" val="907314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0050B8-A12B-76B2-6615-47DD12C7ADE8}"/>
              </a:ext>
            </a:extLst>
          </p:cNvPr>
          <p:cNvSpPr>
            <a:spLocks noGrp="1"/>
          </p:cNvSpPr>
          <p:nvPr>
            <p:ph type="title"/>
          </p:nvPr>
        </p:nvSpPr>
        <p:spPr/>
        <p:txBody>
          <a:bodyPr/>
          <a:lstStyle/>
          <a:p>
            <a:pPr algn="ctr"/>
            <a:r>
              <a:rPr lang="nl-NL" sz="4000" b="1" dirty="0"/>
              <a:t>Mercell</a:t>
            </a:r>
          </a:p>
        </p:txBody>
      </p:sp>
      <p:pic>
        <p:nvPicPr>
          <p:cNvPr id="5" name="Tijdelijke aanduiding voor inhoud 4">
            <a:extLst>
              <a:ext uri="{FF2B5EF4-FFF2-40B4-BE49-F238E27FC236}">
                <a16:creationId xmlns:a16="http://schemas.microsoft.com/office/drawing/2014/main" id="{2C8E2400-EAE5-0090-B5F4-ADAE69BF298B}"/>
              </a:ext>
            </a:extLst>
          </p:cNvPr>
          <p:cNvPicPr>
            <a:picLocks noGrp="1" noChangeAspect="1"/>
          </p:cNvPicPr>
          <p:nvPr>
            <p:ph idx="1"/>
          </p:nvPr>
        </p:nvPicPr>
        <p:blipFill>
          <a:blip r:embed="rId2"/>
          <a:stretch>
            <a:fillRect/>
          </a:stretch>
        </p:blipFill>
        <p:spPr>
          <a:xfrm>
            <a:off x="4137644" y="2052638"/>
            <a:ext cx="2878488" cy="4195762"/>
          </a:xfrm>
        </p:spPr>
      </p:pic>
    </p:spTree>
    <p:extLst>
      <p:ext uri="{BB962C8B-B14F-4D97-AF65-F5344CB8AC3E}">
        <p14:creationId xmlns:p14="http://schemas.microsoft.com/office/powerpoint/2010/main" val="2798792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8E7E9-8EFC-8B9D-24E8-EE0F361EF99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F367EC6-A4A5-9065-211D-0A818F4819A0}"/>
              </a:ext>
            </a:extLst>
          </p:cNvPr>
          <p:cNvSpPr>
            <a:spLocks noGrp="1"/>
          </p:cNvSpPr>
          <p:nvPr>
            <p:ph type="title"/>
          </p:nvPr>
        </p:nvSpPr>
        <p:spPr>
          <a:xfrm>
            <a:off x="646111" y="452718"/>
            <a:ext cx="9404723" cy="859247"/>
          </a:xfrm>
        </p:spPr>
        <p:txBody>
          <a:bodyPr/>
          <a:lstStyle/>
          <a:p>
            <a:pPr algn="ctr"/>
            <a:r>
              <a:rPr lang="nl-NL" sz="3200" b="1" dirty="0"/>
              <a:t>Digitaal aanbestedingssysteem Mercell</a:t>
            </a:r>
          </a:p>
        </p:txBody>
      </p:sp>
      <p:sp>
        <p:nvSpPr>
          <p:cNvPr id="3" name="Tijdelijke aanduiding voor inhoud 2">
            <a:extLst>
              <a:ext uri="{FF2B5EF4-FFF2-40B4-BE49-F238E27FC236}">
                <a16:creationId xmlns:a16="http://schemas.microsoft.com/office/drawing/2014/main" id="{7DB30630-7756-D569-51A4-7E72F802512D}"/>
              </a:ext>
            </a:extLst>
          </p:cNvPr>
          <p:cNvSpPr>
            <a:spLocks noGrp="1"/>
          </p:cNvSpPr>
          <p:nvPr>
            <p:ph idx="1"/>
          </p:nvPr>
        </p:nvSpPr>
        <p:spPr>
          <a:xfrm>
            <a:off x="1103312" y="1311966"/>
            <a:ext cx="9404723" cy="4936434"/>
          </a:xfrm>
        </p:spPr>
        <p:txBody>
          <a:bodyPr>
            <a:normAutofit/>
          </a:bodyPr>
          <a:lstStyle/>
          <a:p>
            <a:r>
              <a:rPr lang="nl-NL" dirty="0"/>
              <a:t>Aan de hand van een voorbeeld aanbesteding nemen wij u mee in de werking van Mercell.</a:t>
            </a:r>
          </a:p>
          <a:p>
            <a:r>
              <a:rPr lang="nl-NL" dirty="0"/>
              <a:t>Ik zal u het volgende laten zien:</a:t>
            </a:r>
          </a:p>
          <a:p>
            <a:pPr lvl="1"/>
            <a:r>
              <a:rPr lang="nl-NL" dirty="0"/>
              <a:t>De planning van de aanbesteding</a:t>
            </a:r>
          </a:p>
          <a:p>
            <a:pPr lvl="1"/>
            <a:r>
              <a:rPr lang="nl-NL" dirty="0"/>
              <a:t>De opbouw van de aanbesteding</a:t>
            </a:r>
          </a:p>
          <a:p>
            <a:pPr lvl="1"/>
            <a:r>
              <a:rPr lang="nl-NL" dirty="0"/>
              <a:t>Welke informatie meegegeven wordt in een aanbesteding</a:t>
            </a:r>
          </a:p>
          <a:p>
            <a:pPr lvl="1"/>
            <a:r>
              <a:rPr lang="nl-NL" dirty="0"/>
              <a:t>Welke documenten gebruikt worden</a:t>
            </a:r>
          </a:p>
          <a:p>
            <a:pPr lvl="1"/>
            <a:r>
              <a:rPr lang="nl-NL" dirty="0"/>
              <a:t>Info m.b.t. de gunningscriteria</a:t>
            </a:r>
          </a:p>
          <a:p>
            <a:pPr lvl="2"/>
            <a:r>
              <a:rPr lang="nl-NL" dirty="0"/>
              <a:t>Kwaliteit</a:t>
            </a:r>
          </a:p>
          <a:p>
            <a:pPr lvl="2"/>
            <a:r>
              <a:rPr lang="nl-NL" dirty="0"/>
              <a:t>Prijs</a:t>
            </a:r>
          </a:p>
          <a:p>
            <a:pPr lvl="1"/>
            <a:r>
              <a:rPr lang="nl-NL" dirty="0"/>
              <a:t>De vragenrondes</a:t>
            </a:r>
          </a:p>
          <a:p>
            <a:pPr lvl="1"/>
            <a:r>
              <a:rPr lang="nl-NL" dirty="0"/>
              <a:t>Indiening van uw inschrijving</a:t>
            </a:r>
          </a:p>
          <a:p>
            <a:pPr lvl="1"/>
            <a:endParaRPr lang="nl-NL" dirty="0"/>
          </a:p>
          <a:p>
            <a:pPr marL="457200" lvl="1" indent="0">
              <a:buNone/>
            </a:pPr>
            <a:endParaRPr lang="nl-NL" dirty="0"/>
          </a:p>
        </p:txBody>
      </p:sp>
    </p:spTree>
    <p:extLst>
      <p:ext uri="{BB962C8B-B14F-4D97-AF65-F5344CB8AC3E}">
        <p14:creationId xmlns:p14="http://schemas.microsoft.com/office/powerpoint/2010/main" val="1679642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577D2-CC6E-73A0-A974-AD45FF822CD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6F36674-B7AB-E0D4-C725-9E959D7DFF36}"/>
              </a:ext>
            </a:extLst>
          </p:cNvPr>
          <p:cNvSpPr>
            <a:spLocks noGrp="1"/>
          </p:cNvSpPr>
          <p:nvPr>
            <p:ph type="title"/>
          </p:nvPr>
        </p:nvSpPr>
        <p:spPr>
          <a:xfrm>
            <a:off x="646111" y="452718"/>
            <a:ext cx="9404723" cy="859247"/>
          </a:xfrm>
        </p:spPr>
        <p:txBody>
          <a:bodyPr/>
          <a:lstStyle/>
          <a:p>
            <a:pPr algn="ctr"/>
            <a:r>
              <a:rPr lang="nl-NL" sz="3200" b="1" dirty="0"/>
              <a:t>Een aantal verplichte documenten bij inschrijving</a:t>
            </a:r>
            <a:br>
              <a:rPr lang="nl-NL" sz="3200" b="1" dirty="0"/>
            </a:br>
            <a:endParaRPr lang="nl-NL" sz="3200" b="1" dirty="0"/>
          </a:p>
        </p:txBody>
      </p:sp>
      <p:sp>
        <p:nvSpPr>
          <p:cNvPr id="3" name="Tijdelijke aanduiding voor inhoud 2">
            <a:extLst>
              <a:ext uri="{FF2B5EF4-FFF2-40B4-BE49-F238E27FC236}">
                <a16:creationId xmlns:a16="http://schemas.microsoft.com/office/drawing/2014/main" id="{317670A6-5335-BD63-E886-98A71EF8C9CE}"/>
              </a:ext>
            </a:extLst>
          </p:cNvPr>
          <p:cNvSpPr>
            <a:spLocks noGrp="1"/>
          </p:cNvSpPr>
          <p:nvPr>
            <p:ph idx="1"/>
          </p:nvPr>
        </p:nvSpPr>
        <p:spPr>
          <a:xfrm>
            <a:off x="1103312" y="1925618"/>
            <a:ext cx="9404723" cy="4322781"/>
          </a:xfrm>
        </p:spPr>
        <p:txBody>
          <a:bodyPr>
            <a:normAutofit fontScale="92500" lnSpcReduction="20000"/>
          </a:bodyPr>
          <a:lstStyle/>
          <a:p>
            <a:pPr marL="0" indent="0">
              <a:buNone/>
            </a:pPr>
            <a:r>
              <a:rPr lang="nl-NL" dirty="0"/>
              <a:t>U moet in ieder geval de onderstaande documenten indienen, </a:t>
            </a:r>
            <a:r>
              <a:rPr lang="nl-NL" u="sng" dirty="0"/>
              <a:t>direct bij uw inschrijving</a:t>
            </a:r>
          </a:p>
          <a:p>
            <a:pPr marL="0" indent="0">
              <a:buNone/>
            </a:pPr>
            <a:r>
              <a:rPr lang="nl-NL" dirty="0"/>
              <a:t>1. UEA:</a:t>
            </a:r>
          </a:p>
          <a:p>
            <a:pPr lvl="1"/>
            <a:r>
              <a:rPr lang="nl-NL" dirty="0"/>
              <a:t>Het correct invullen en ondertekenen van het UEA</a:t>
            </a:r>
          </a:p>
          <a:p>
            <a:pPr lvl="1"/>
            <a:r>
              <a:rPr lang="nl-NL" dirty="0"/>
              <a:t>Wie dienen een UEA in? Sowieso inschrijver zelf, plus (indien van toepassing): </a:t>
            </a:r>
          </a:p>
          <a:p>
            <a:pPr marL="457200" lvl="1" indent="0">
              <a:buNone/>
            </a:pPr>
            <a:r>
              <a:rPr lang="nl-NL" dirty="0"/>
              <a:t>-combinanten/leden samenwerkingsverband </a:t>
            </a:r>
          </a:p>
          <a:p>
            <a:pPr marL="457200" lvl="1" indent="0">
              <a:buNone/>
            </a:pPr>
            <a:r>
              <a:rPr lang="nl-NL" dirty="0"/>
              <a:t>-derde(n) waarop een beroep wordt gedaan </a:t>
            </a:r>
            <a:r>
              <a:rPr lang="nl-NL" dirty="0" err="1"/>
              <a:t>i.h.k.v</a:t>
            </a:r>
            <a:r>
              <a:rPr lang="nl-NL" dirty="0"/>
              <a:t>. de geschiktheidseisen </a:t>
            </a:r>
          </a:p>
          <a:p>
            <a:pPr marL="457200" lvl="1" indent="0">
              <a:buNone/>
            </a:pPr>
            <a:r>
              <a:rPr lang="nl-NL" dirty="0"/>
              <a:t>-evt. onderaannemer(s))</a:t>
            </a:r>
          </a:p>
          <a:p>
            <a:pPr marL="0" indent="0">
              <a:buNone/>
            </a:pPr>
            <a:r>
              <a:rPr lang="nl-NL" dirty="0"/>
              <a:t>2. KvK uittreksel:</a:t>
            </a:r>
          </a:p>
          <a:p>
            <a:pPr lvl="1"/>
            <a:r>
              <a:rPr lang="nl-NL" dirty="0"/>
              <a:t>Niet ouder dan 6 maanden vanaf datum indiening inschrijving</a:t>
            </a:r>
          </a:p>
          <a:p>
            <a:pPr lvl="1"/>
            <a:r>
              <a:rPr lang="nl-NL" dirty="0"/>
              <a:t>Wie dienen een KvK uittreksel in</a:t>
            </a:r>
          </a:p>
          <a:p>
            <a:pPr marL="0" marR="0" lvl="0" indent="0" fontAlgn="auto">
              <a:buFont typeface="Wingdings 3" charset="2"/>
              <a:buNone/>
              <a:tabLst/>
              <a:defRPr/>
            </a:pPr>
            <a:r>
              <a:rPr lang="nl-NL" dirty="0"/>
              <a:t>3. Referenties</a:t>
            </a:r>
            <a:endParaRPr lang="nl-NL" sz="2100" dirty="0"/>
          </a:p>
          <a:p>
            <a:pPr>
              <a:buFont typeface="Wingdings 3" charset="2"/>
              <a:buChar char="Ø"/>
            </a:pPr>
            <a:r>
              <a:rPr lang="nl-NL" sz="2100" dirty="0"/>
              <a:t>	Het correct invullen en ondertekenen van het referentieformulier </a:t>
            </a:r>
          </a:p>
          <a:p>
            <a:pPr marL="0" indent="0">
              <a:buNone/>
            </a:pPr>
            <a:endParaRPr lang="nl-NL" dirty="0"/>
          </a:p>
        </p:txBody>
      </p:sp>
    </p:spTree>
    <p:extLst>
      <p:ext uri="{BB962C8B-B14F-4D97-AF65-F5344CB8AC3E}">
        <p14:creationId xmlns:p14="http://schemas.microsoft.com/office/powerpoint/2010/main" val="3735297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577D2-CC6E-73A0-A974-AD45FF822CD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6F36674-B7AB-E0D4-C725-9E959D7DFF36}"/>
              </a:ext>
            </a:extLst>
          </p:cNvPr>
          <p:cNvSpPr>
            <a:spLocks noGrp="1"/>
          </p:cNvSpPr>
          <p:nvPr>
            <p:ph type="title"/>
          </p:nvPr>
        </p:nvSpPr>
        <p:spPr>
          <a:xfrm>
            <a:off x="646111" y="452718"/>
            <a:ext cx="9404723" cy="859247"/>
          </a:xfrm>
        </p:spPr>
        <p:txBody>
          <a:bodyPr/>
          <a:lstStyle/>
          <a:p>
            <a:pPr algn="ctr"/>
            <a:r>
              <a:rPr lang="nl-NL" sz="3200" b="1" dirty="0"/>
              <a:t>Een aantal verplichte documenten bij inschrijving</a:t>
            </a:r>
            <a:br>
              <a:rPr lang="nl-NL" sz="3200" b="1" dirty="0"/>
            </a:br>
            <a:r>
              <a:rPr lang="nl-NL" sz="2400" b="1" dirty="0"/>
              <a:t>UEA (voorbeeld)</a:t>
            </a:r>
          </a:p>
        </p:txBody>
      </p:sp>
      <p:sp>
        <p:nvSpPr>
          <p:cNvPr id="3" name="Tijdelijke aanduiding voor inhoud 2">
            <a:extLst>
              <a:ext uri="{FF2B5EF4-FFF2-40B4-BE49-F238E27FC236}">
                <a16:creationId xmlns:a16="http://schemas.microsoft.com/office/drawing/2014/main" id="{317670A6-5335-BD63-E886-98A71EF8C9CE}"/>
              </a:ext>
            </a:extLst>
          </p:cNvPr>
          <p:cNvSpPr>
            <a:spLocks noGrp="1"/>
          </p:cNvSpPr>
          <p:nvPr>
            <p:ph idx="1"/>
          </p:nvPr>
        </p:nvSpPr>
        <p:spPr>
          <a:xfrm>
            <a:off x="1103312" y="1925618"/>
            <a:ext cx="9404723" cy="4322781"/>
          </a:xfrm>
        </p:spPr>
        <p:txBody>
          <a:bodyPr>
            <a:normAutofit/>
          </a:bodyPr>
          <a:lstStyle/>
          <a:p>
            <a:pPr marL="0" indent="0">
              <a:buNone/>
            </a:pPr>
            <a:endParaRPr lang="nl-NL" dirty="0"/>
          </a:p>
        </p:txBody>
      </p:sp>
      <p:pic>
        <p:nvPicPr>
          <p:cNvPr id="4" name="Afbeelding 3">
            <a:extLst>
              <a:ext uri="{FF2B5EF4-FFF2-40B4-BE49-F238E27FC236}">
                <a16:creationId xmlns:a16="http://schemas.microsoft.com/office/drawing/2014/main" id="{8672E4F4-7413-44DC-9D85-5E522552163F}"/>
              </a:ext>
            </a:extLst>
          </p:cNvPr>
          <p:cNvPicPr>
            <a:picLocks noChangeAspect="1"/>
          </p:cNvPicPr>
          <p:nvPr/>
        </p:nvPicPr>
        <p:blipFill>
          <a:blip r:embed="rId3"/>
          <a:stretch>
            <a:fillRect/>
          </a:stretch>
        </p:blipFill>
        <p:spPr>
          <a:xfrm>
            <a:off x="740535" y="1455433"/>
            <a:ext cx="4886325" cy="4448175"/>
          </a:xfrm>
          <a:prstGeom prst="rect">
            <a:avLst/>
          </a:prstGeom>
        </p:spPr>
      </p:pic>
      <p:pic>
        <p:nvPicPr>
          <p:cNvPr id="5" name="Afbeelding 4">
            <a:extLst>
              <a:ext uri="{FF2B5EF4-FFF2-40B4-BE49-F238E27FC236}">
                <a16:creationId xmlns:a16="http://schemas.microsoft.com/office/drawing/2014/main" id="{89A303A3-2E7E-41AD-8AB3-B1B8ABF1FE19}"/>
              </a:ext>
            </a:extLst>
          </p:cNvPr>
          <p:cNvPicPr>
            <a:picLocks noChangeAspect="1"/>
          </p:cNvPicPr>
          <p:nvPr/>
        </p:nvPicPr>
        <p:blipFill>
          <a:blip r:embed="rId4"/>
          <a:stretch>
            <a:fillRect/>
          </a:stretch>
        </p:blipFill>
        <p:spPr>
          <a:xfrm>
            <a:off x="5823503" y="1455432"/>
            <a:ext cx="6203422" cy="3511137"/>
          </a:xfrm>
          <a:prstGeom prst="rect">
            <a:avLst/>
          </a:prstGeom>
        </p:spPr>
      </p:pic>
      <p:pic>
        <p:nvPicPr>
          <p:cNvPr id="6" name="Afbeelding 5">
            <a:extLst>
              <a:ext uri="{FF2B5EF4-FFF2-40B4-BE49-F238E27FC236}">
                <a16:creationId xmlns:a16="http://schemas.microsoft.com/office/drawing/2014/main" id="{F8C71824-7EB0-44C8-AAFD-610E72D2916D}"/>
              </a:ext>
            </a:extLst>
          </p:cNvPr>
          <p:cNvPicPr>
            <a:picLocks noChangeAspect="1"/>
          </p:cNvPicPr>
          <p:nvPr/>
        </p:nvPicPr>
        <p:blipFill>
          <a:blip r:embed="rId5"/>
          <a:stretch>
            <a:fillRect/>
          </a:stretch>
        </p:blipFill>
        <p:spPr>
          <a:xfrm>
            <a:off x="6152367" y="4680027"/>
            <a:ext cx="3979085" cy="1460577"/>
          </a:xfrm>
          <a:prstGeom prst="rect">
            <a:avLst/>
          </a:prstGeom>
        </p:spPr>
      </p:pic>
    </p:spTree>
    <p:extLst>
      <p:ext uri="{BB962C8B-B14F-4D97-AF65-F5344CB8AC3E}">
        <p14:creationId xmlns:p14="http://schemas.microsoft.com/office/powerpoint/2010/main" val="4144067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AB632-617A-8165-210F-D9BD9FFFE97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5D99C50-8F5C-F727-6ACF-8E0D5BDAF536}"/>
              </a:ext>
            </a:extLst>
          </p:cNvPr>
          <p:cNvSpPr>
            <a:spLocks noGrp="1"/>
          </p:cNvSpPr>
          <p:nvPr>
            <p:ph type="title"/>
          </p:nvPr>
        </p:nvSpPr>
        <p:spPr>
          <a:xfrm>
            <a:off x="646111" y="452718"/>
            <a:ext cx="9404723" cy="859247"/>
          </a:xfrm>
        </p:spPr>
        <p:txBody>
          <a:bodyPr/>
          <a:lstStyle/>
          <a:p>
            <a:pPr algn="ctr"/>
            <a:r>
              <a:rPr lang="nl-NL" sz="3200" b="1" dirty="0"/>
              <a:t>Een aantal verplichte documenten bij verificatie</a:t>
            </a:r>
            <a:br>
              <a:rPr lang="nl-NL" sz="3200" b="1" dirty="0"/>
            </a:br>
            <a:endParaRPr lang="nl-NL" sz="3200" b="1" dirty="0"/>
          </a:p>
        </p:txBody>
      </p:sp>
      <p:sp>
        <p:nvSpPr>
          <p:cNvPr id="3" name="Tijdelijke aanduiding voor inhoud 2">
            <a:extLst>
              <a:ext uri="{FF2B5EF4-FFF2-40B4-BE49-F238E27FC236}">
                <a16:creationId xmlns:a16="http://schemas.microsoft.com/office/drawing/2014/main" id="{CC47ACAB-E03C-51F7-46BA-96B62DCBD56A}"/>
              </a:ext>
            </a:extLst>
          </p:cNvPr>
          <p:cNvSpPr>
            <a:spLocks noGrp="1"/>
          </p:cNvSpPr>
          <p:nvPr>
            <p:ph idx="1"/>
          </p:nvPr>
        </p:nvSpPr>
        <p:spPr>
          <a:xfrm>
            <a:off x="1103312" y="1667434"/>
            <a:ext cx="9404723" cy="4580965"/>
          </a:xfrm>
        </p:spPr>
        <p:txBody>
          <a:bodyPr>
            <a:normAutofit fontScale="92500" lnSpcReduction="20000"/>
          </a:bodyPr>
          <a:lstStyle/>
          <a:p>
            <a:r>
              <a:rPr lang="nl-NL" dirty="0"/>
              <a:t>Er worden meer verplichte documenten gevraagd afhankelijk van de aanbesteding. </a:t>
            </a:r>
          </a:p>
          <a:p>
            <a:r>
              <a:rPr lang="nl-NL" dirty="0"/>
              <a:t>Deze documenten zijn meestal verificatiedocumenten (wordt voldaan aan de eisen?).</a:t>
            </a:r>
          </a:p>
          <a:p>
            <a:r>
              <a:rPr lang="nl-NL" dirty="0"/>
              <a:t>Dat betekent dat deze uitsluitend ingediend hoeven te worden door de partij aan wie de opdracht voorlopig gegund wordt (beperking van de administratieve lasten).</a:t>
            </a:r>
          </a:p>
          <a:p>
            <a:r>
              <a:rPr lang="nl-NL" dirty="0"/>
              <a:t>Voorbeelden hiervan zijn (niet limitatief):</a:t>
            </a:r>
          </a:p>
          <a:p>
            <a:pPr lvl="1">
              <a:buFont typeface="Wingdings" panose="05000000000000000000" pitchFamily="2" charset="2"/>
              <a:buChar char="v"/>
            </a:pPr>
            <a:r>
              <a:rPr lang="nl-NL" dirty="0"/>
              <a:t>Gedragsverklaring aanbesteden (niet ouder dan 2 jaar)</a:t>
            </a:r>
          </a:p>
          <a:p>
            <a:pPr lvl="2">
              <a:buFont typeface="Wingdings" panose="05000000000000000000" pitchFamily="2" charset="2"/>
              <a:buChar char="v"/>
            </a:pPr>
            <a:r>
              <a:rPr lang="nl-NL" dirty="0"/>
              <a:t>Let op: De aanvraag duurt gemiddeld 6 weken. Vraag dus standaard iedere twee jaar de gedragsverklaring op dan geeft dit geen problemen. Kosten 75 euro.</a:t>
            </a:r>
          </a:p>
          <a:p>
            <a:pPr lvl="1">
              <a:buFont typeface="Wingdings" panose="05000000000000000000" pitchFamily="2" charset="2"/>
              <a:buChar char="v"/>
            </a:pPr>
            <a:r>
              <a:rPr lang="nl-NL" dirty="0"/>
              <a:t>Verklaring Belastingdienst (niet ouder dan 6 maanden)</a:t>
            </a:r>
          </a:p>
          <a:p>
            <a:pPr lvl="1">
              <a:buFont typeface="Wingdings" panose="05000000000000000000" pitchFamily="2" charset="2"/>
              <a:buChar char="v"/>
            </a:pPr>
            <a:r>
              <a:rPr lang="nl-NL" dirty="0"/>
              <a:t>Verklaring/plan SROI (inzet mensen met afstand tot arbeidsmarkt)</a:t>
            </a:r>
          </a:p>
          <a:p>
            <a:pPr lvl="1">
              <a:buFont typeface="Wingdings" panose="05000000000000000000" pitchFamily="2" charset="2"/>
              <a:buChar char="v"/>
            </a:pPr>
            <a:r>
              <a:rPr lang="nl-NL" dirty="0"/>
              <a:t>Kwaliteitsmanagementsysteem</a:t>
            </a:r>
          </a:p>
          <a:p>
            <a:pPr lvl="1">
              <a:buFont typeface="Wingdings" panose="05000000000000000000" pitchFamily="2" charset="2"/>
              <a:buChar char="v"/>
            </a:pPr>
            <a:r>
              <a:rPr lang="nl-NL" dirty="0"/>
              <a:t>Milieumanagementsysteem</a:t>
            </a:r>
          </a:p>
          <a:p>
            <a:pPr lvl="1">
              <a:buFont typeface="Wingdings" panose="05000000000000000000" pitchFamily="2" charset="2"/>
              <a:buChar char="v"/>
            </a:pPr>
            <a:r>
              <a:rPr lang="nl-NL" dirty="0"/>
              <a:t>VCA</a:t>
            </a:r>
          </a:p>
          <a:p>
            <a:pPr lvl="1">
              <a:buFont typeface="Wingdings" panose="05000000000000000000" pitchFamily="2" charset="2"/>
              <a:buChar char="v"/>
            </a:pPr>
            <a:r>
              <a:rPr lang="nl-NL" dirty="0"/>
              <a:t>Vergunningen</a:t>
            </a:r>
          </a:p>
        </p:txBody>
      </p:sp>
    </p:spTree>
    <p:extLst>
      <p:ext uri="{BB962C8B-B14F-4D97-AF65-F5344CB8AC3E}">
        <p14:creationId xmlns:p14="http://schemas.microsoft.com/office/powerpoint/2010/main" val="2473083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61121E-4E5D-5BD8-3493-F10DEA0DE60F}"/>
              </a:ext>
            </a:extLst>
          </p:cNvPr>
          <p:cNvSpPr>
            <a:spLocks noGrp="1"/>
          </p:cNvSpPr>
          <p:nvPr>
            <p:ph type="title"/>
          </p:nvPr>
        </p:nvSpPr>
        <p:spPr/>
        <p:txBody>
          <a:bodyPr/>
          <a:lstStyle/>
          <a:p>
            <a:pPr algn="ctr"/>
            <a:r>
              <a:rPr lang="nl-NL" sz="4000" b="1" dirty="0"/>
              <a:t>Meest gemaakte fouten</a:t>
            </a:r>
          </a:p>
        </p:txBody>
      </p:sp>
      <p:sp>
        <p:nvSpPr>
          <p:cNvPr id="3" name="Tijdelijke aanduiding voor inhoud 2">
            <a:extLst>
              <a:ext uri="{FF2B5EF4-FFF2-40B4-BE49-F238E27FC236}">
                <a16:creationId xmlns:a16="http://schemas.microsoft.com/office/drawing/2014/main" id="{D8D56856-84BB-9541-BF9B-3C9BED65DE1F}"/>
              </a:ext>
            </a:extLst>
          </p:cNvPr>
          <p:cNvSpPr>
            <a:spLocks noGrp="1"/>
          </p:cNvSpPr>
          <p:nvPr>
            <p:ph idx="1"/>
          </p:nvPr>
        </p:nvSpPr>
        <p:spPr>
          <a:xfrm>
            <a:off x="1103312" y="1484556"/>
            <a:ext cx="8946541" cy="4763844"/>
          </a:xfrm>
        </p:spPr>
        <p:txBody>
          <a:bodyPr/>
          <a:lstStyle/>
          <a:p>
            <a:r>
              <a:rPr lang="nl-NL" dirty="0"/>
              <a:t>Niet alles aangevinkt/ingevuld in UEA.</a:t>
            </a:r>
          </a:p>
          <a:p>
            <a:r>
              <a:rPr lang="nl-NL" dirty="0"/>
              <a:t>Ontbreken van bladzijden door verkeerd inscannen.</a:t>
            </a:r>
          </a:p>
          <a:p>
            <a:r>
              <a:rPr lang="nl-NL" dirty="0"/>
              <a:t>Het formulier niet (rechtsgeldig) ondertekend.</a:t>
            </a:r>
          </a:p>
          <a:p>
            <a:r>
              <a:rPr lang="nl-NL" dirty="0"/>
              <a:t>Vanuit ingediend KvK uittreksel geen link te maken tussen enerzijds de ondertekenaar van het UEA en anderzijds de vertegenwoordiger die uit KvK uittreksel blijkt.</a:t>
            </a:r>
          </a:p>
          <a:p>
            <a:r>
              <a:rPr lang="nl-NL" dirty="0"/>
              <a:t>Te oud KvK uittreksel.</a:t>
            </a:r>
          </a:p>
          <a:p>
            <a:r>
              <a:rPr lang="nl-NL" dirty="0"/>
              <a:t>Referentieformulieren niet volledig ingevuld.</a:t>
            </a:r>
          </a:p>
          <a:p>
            <a:r>
              <a:rPr lang="nl-NL" dirty="0"/>
              <a:t>Vergeten documenten te uploaden.</a:t>
            </a:r>
          </a:p>
          <a:p>
            <a:pPr marL="0" indent="0">
              <a:buNone/>
            </a:pPr>
            <a:endParaRPr lang="nl-NL" dirty="0"/>
          </a:p>
          <a:p>
            <a:pPr marL="0" indent="0" algn="ctr">
              <a:buNone/>
            </a:pPr>
            <a:r>
              <a:rPr lang="nl-NL" b="1" dirty="0"/>
              <a:t>Let op: herstel slechts in uitzonderingsgevallen toegestaan, dus wees zorgvuldig!</a:t>
            </a:r>
          </a:p>
        </p:txBody>
      </p:sp>
    </p:spTree>
    <p:extLst>
      <p:ext uri="{BB962C8B-B14F-4D97-AF65-F5344CB8AC3E}">
        <p14:creationId xmlns:p14="http://schemas.microsoft.com/office/powerpoint/2010/main" val="29132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Rectangle 44">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51"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nl-NL"/>
          </a:p>
        </p:txBody>
      </p:sp>
      <p:sp>
        <p:nvSpPr>
          <p:cNvPr id="2" name="Titel 1">
            <a:extLst>
              <a:ext uri="{FF2B5EF4-FFF2-40B4-BE49-F238E27FC236}">
                <a16:creationId xmlns:a16="http://schemas.microsoft.com/office/drawing/2014/main" id="{ADAFE4CD-DEF0-47E8-9426-112D882B2286}"/>
              </a:ext>
            </a:extLst>
          </p:cNvPr>
          <p:cNvSpPr>
            <a:spLocks noGrp="1"/>
          </p:cNvSpPr>
          <p:nvPr>
            <p:ph type="title"/>
          </p:nvPr>
        </p:nvSpPr>
        <p:spPr>
          <a:xfrm>
            <a:off x="806195" y="804672"/>
            <a:ext cx="3521359" cy="5248656"/>
          </a:xfrm>
        </p:spPr>
        <p:txBody>
          <a:bodyPr anchor="ctr">
            <a:normAutofit/>
          </a:bodyPr>
          <a:lstStyle/>
          <a:p>
            <a:pPr algn="ctr"/>
            <a:r>
              <a:rPr lang="nl-NL" b="1" dirty="0"/>
              <a:t>Welkom </a:t>
            </a:r>
          </a:p>
        </p:txBody>
      </p:sp>
      <p:sp>
        <p:nvSpPr>
          <p:cNvPr id="3" name="Tijdelijke aanduiding voor inhoud 2">
            <a:extLst>
              <a:ext uri="{FF2B5EF4-FFF2-40B4-BE49-F238E27FC236}">
                <a16:creationId xmlns:a16="http://schemas.microsoft.com/office/drawing/2014/main" id="{A5E7E0EF-4230-4029-B7C8-570B134B7968}"/>
              </a:ext>
            </a:extLst>
          </p:cNvPr>
          <p:cNvSpPr>
            <a:spLocks noGrp="1"/>
          </p:cNvSpPr>
          <p:nvPr>
            <p:ph idx="1"/>
          </p:nvPr>
        </p:nvSpPr>
        <p:spPr>
          <a:xfrm>
            <a:off x="4975861" y="804671"/>
            <a:ext cx="6399930" cy="5248657"/>
          </a:xfrm>
        </p:spPr>
        <p:txBody>
          <a:bodyPr anchor="ctr">
            <a:normAutofit/>
          </a:bodyPr>
          <a:lstStyle/>
          <a:p>
            <a:pPr marL="0" indent="0">
              <a:buNone/>
            </a:pPr>
            <a:r>
              <a:rPr lang="nl-NL" b="1" dirty="0"/>
              <a:t>Namens gemeente Twenterand</a:t>
            </a:r>
          </a:p>
          <a:p>
            <a:r>
              <a:rPr lang="nl-NL" dirty="0"/>
              <a:t>Miriam Elzinga, Inkoopcoördinator</a:t>
            </a:r>
          </a:p>
          <a:p>
            <a:pPr marL="0" indent="0">
              <a:buNone/>
            </a:pPr>
            <a:endParaRPr lang="nl-NL" dirty="0"/>
          </a:p>
          <a:p>
            <a:endParaRPr lang="nl-NL" dirty="0"/>
          </a:p>
        </p:txBody>
      </p:sp>
    </p:spTree>
    <p:extLst>
      <p:ext uri="{BB962C8B-B14F-4D97-AF65-F5344CB8AC3E}">
        <p14:creationId xmlns:p14="http://schemas.microsoft.com/office/powerpoint/2010/main" val="3982169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EBB95-5578-774C-13FF-42E9ABD0C70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1CE8B35-489D-7706-73BB-FC7CFA1910C8}"/>
              </a:ext>
            </a:extLst>
          </p:cNvPr>
          <p:cNvSpPr>
            <a:spLocks noGrp="1"/>
          </p:cNvSpPr>
          <p:nvPr>
            <p:ph type="title"/>
          </p:nvPr>
        </p:nvSpPr>
        <p:spPr>
          <a:xfrm>
            <a:off x="646111" y="452718"/>
            <a:ext cx="9404723" cy="859247"/>
          </a:xfrm>
        </p:spPr>
        <p:txBody>
          <a:bodyPr/>
          <a:lstStyle/>
          <a:p>
            <a:pPr algn="ctr"/>
            <a:r>
              <a:rPr lang="nl-NL" sz="3200" b="1" dirty="0" err="1"/>
              <a:t>Grossmann</a:t>
            </a:r>
            <a:r>
              <a:rPr lang="nl-NL" sz="3200" b="1" dirty="0"/>
              <a:t>-arrest </a:t>
            </a:r>
            <a:r>
              <a:rPr lang="nl-NL" sz="3200" b="1" dirty="0">
                <a:sym typeface="Wingdings" panose="05000000000000000000" pitchFamily="2" charset="2"/>
              </a:rPr>
              <a:t> tijdig klagen!</a:t>
            </a:r>
            <a:endParaRPr lang="nl-NL" sz="3200" b="1" dirty="0"/>
          </a:p>
        </p:txBody>
      </p:sp>
      <p:sp>
        <p:nvSpPr>
          <p:cNvPr id="3" name="Tijdelijke aanduiding voor inhoud 2">
            <a:extLst>
              <a:ext uri="{FF2B5EF4-FFF2-40B4-BE49-F238E27FC236}">
                <a16:creationId xmlns:a16="http://schemas.microsoft.com/office/drawing/2014/main" id="{38323717-9577-9E8E-E77D-1E144464872D}"/>
              </a:ext>
            </a:extLst>
          </p:cNvPr>
          <p:cNvSpPr>
            <a:spLocks noGrp="1"/>
          </p:cNvSpPr>
          <p:nvPr>
            <p:ph idx="1"/>
          </p:nvPr>
        </p:nvSpPr>
        <p:spPr>
          <a:xfrm>
            <a:off x="1103312" y="1444488"/>
            <a:ext cx="8946541" cy="4803912"/>
          </a:xfrm>
        </p:spPr>
        <p:txBody>
          <a:bodyPr>
            <a:normAutofit fontScale="92500"/>
          </a:bodyPr>
          <a:lstStyle/>
          <a:p>
            <a:r>
              <a:rPr lang="nl-NL" dirty="0"/>
              <a:t>Even een zijstap, maar wel een belangrijke:</a:t>
            </a:r>
          </a:p>
          <a:p>
            <a:r>
              <a:rPr lang="nl-NL" dirty="0"/>
              <a:t>Uit de rechtspraak blijkt dat bij het constateren van onduidelijkheden/ tegenstrijdigheden/onrechtmatigheden etc. in aanbestedingsdocumenten een proactieve houding van u wordt verwacht. Van u wordt verwacht dat u uw klacht indient op een moment dat die onduidelijkheid/tegenstrijdigheid etc. nog ongedaan kan worden gemaakt.</a:t>
            </a:r>
          </a:p>
          <a:p>
            <a:r>
              <a:rPr lang="nl-NL" dirty="0"/>
              <a:t>Concreet betekent dit dat bij onduidelijkheden/tegenstrijdigheden /onrechtmatigheden </a:t>
            </a:r>
            <a:r>
              <a:rPr lang="nl-NL" u="sng" dirty="0"/>
              <a:t>in de Nota van Inlichtingen </a:t>
            </a:r>
            <a:r>
              <a:rPr lang="nl-NL" dirty="0"/>
              <a:t>bezwaar gemaakt moet worden tegen de bepaling. </a:t>
            </a:r>
          </a:p>
          <a:p>
            <a:r>
              <a:rPr lang="nl-NL" dirty="0"/>
              <a:t>Zo niet: dan kan je later (bijv. na inschrijving of na gunning) </a:t>
            </a:r>
            <a:r>
              <a:rPr lang="nl-NL" b="1" dirty="0"/>
              <a:t>niet</a:t>
            </a:r>
            <a:r>
              <a:rPr lang="nl-NL" dirty="0"/>
              <a:t> meer klagen over dit aspect. Ook in een eventuele rechtszaak word je dan ‘niet-ontvankelijk’ verklaard. </a:t>
            </a:r>
          </a:p>
          <a:p>
            <a:endParaRPr lang="nl-NL" dirty="0"/>
          </a:p>
          <a:p>
            <a:pPr marL="0" indent="0" algn="ctr">
              <a:buNone/>
            </a:pPr>
            <a:r>
              <a:rPr lang="nl-NL" b="1" dirty="0"/>
              <a:t>Lees dus alle aanbestedingsstukken goed door, stel vragen bij onduidelijkheden, en maak bezwaar indien nodig!</a:t>
            </a:r>
          </a:p>
          <a:p>
            <a:endParaRPr lang="nl-NL" dirty="0"/>
          </a:p>
        </p:txBody>
      </p:sp>
    </p:spTree>
    <p:extLst>
      <p:ext uri="{BB962C8B-B14F-4D97-AF65-F5344CB8AC3E}">
        <p14:creationId xmlns:p14="http://schemas.microsoft.com/office/powerpoint/2010/main" val="4242259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62C47-28F0-757F-2D79-4ECE9026FC1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36A6EF3-F686-2C63-4197-D2A24EF5BB35}"/>
              </a:ext>
            </a:extLst>
          </p:cNvPr>
          <p:cNvSpPr>
            <a:spLocks noGrp="1"/>
          </p:cNvSpPr>
          <p:nvPr>
            <p:ph type="title"/>
          </p:nvPr>
        </p:nvSpPr>
        <p:spPr>
          <a:xfrm>
            <a:off x="646111" y="452718"/>
            <a:ext cx="9404723" cy="859247"/>
          </a:xfrm>
        </p:spPr>
        <p:txBody>
          <a:bodyPr/>
          <a:lstStyle/>
          <a:p>
            <a:pPr algn="ctr"/>
            <a:r>
              <a:rPr lang="nl-NL" sz="3200" b="1" dirty="0"/>
              <a:t>Beoordeling van de inschrijvingen</a:t>
            </a:r>
          </a:p>
        </p:txBody>
      </p:sp>
      <p:sp>
        <p:nvSpPr>
          <p:cNvPr id="3" name="Tijdelijke aanduiding voor inhoud 2">
            <a:extLst>
              <a:ext uri="{FF2B5EF4-FFF2-40B4-BE49-F238E27FC236}">
                <a16:creationId xmlns:a16="http://schemas.microsoft.com/office/drawing/2014/main" id="{D17C193E-3722-234D-22B6-E3E814CF94C7}"/>
              </a:ext>
            </a:extLst>
          </p:cNvPr>
          <p:cNvSpPr>
            <a:spLocks noGrp="1"/>
          </p:cNvSpPr>
          <p:nvPr>
            <p:ph idx="1"/>
          </p:nvPr>
        </p:nvSpPr>
        <p:spPr>
          <a:xfrm>
            <a:off x="1103312" y="1311966"/>
            <a:ext cx="9404723" cy="4936434"/>
          </a:xfrm>
        </p:spPr>
        <p:txBody>
          <a:bodyPr>
            <a:normAutofit lnSpcReduction="10000"/>
          </a:bodyPr>
          <a:lstStyle/>
          <a:p>
            <a:r>
              <a:rPr lang="nl-NL" dirty="0"/>
              <a:t>Als de inschrijftermijn is verstreken, wordt ‘de kluis’ geopend om de inschrijvingen in te zien.</a:t>
            </a:r>
          </a:p>
          <a:p>
            <a:r>
              <a:rPr lang="nl-NL" dirty="0"/>
              <a:t>Na opening van de kluis beoordeelt de inkoper de inschrijvingen op geldigheid.</a:t>
            </a:r>
          </a:p>
          <a:p>
            <a:r>
              <a:rPr lang="nl-NL" dirty="0"/>
              <a:t>Dit is controle op:</a:t>
            </a:r>
          </a:p>
          <a:p>
            <a:pPr lvl="1"/>
            <a:r>
              <a:rPr lang="nl-NL" dirty="0"/>
              <a:t>Knock-out eisen (eisen die zijn bestraft met uitsluiting)</a:t>
            </a:r>
          </a:p>
          <a:p>
            <a:pPr lvl="1"/>
            <a:r>
              <a:rPr lang="nl-NL" dirty="0"/>
              <a:t>Ingediende documenten m.b.t. uitsluitingsgronden, geschiktheidseisen en overige eisen</a:t>
            </a:r>
          </a:p>
          <a:p>
            <a:pPr lvl="2"/>
            <a:r>
              <a:rPr lang="nl-NL" dirty="0"/>
              <a:t>Geldigheid</a:t>
            </a:r>
          </a:p>
          <a:p>
            <a:pPr lvl="2"/>
            <a:r>
              <a:rPr lang="nl-NL" dirty="0"/>
              <a:t>Volledigheid</a:t>
            </a:r>
          </a:p>
          <a:p>
            <a:pPr lvl="2"/>
            <a:r>
              <a:rPr lang="nl-NL" dirty="0"/>
              <a:t>Ondertekening</a:t>
            </a:r>
          </a:p>
          <a:p>
            <a:r>
              <a:rPr lang="nl-NL" dirty="0"/>
              <a:t>Het betreft dan in ieder geval:</a:t>
            </a:r>
          </a:p>
          <a:p>
            <a:pPr lvl="1"/>
            <a:r>
              <a:rPr lang="nl-NL" dirty="0"/>
              <a:t>UEA</a:t>
            </a:r>
          </a:p>
          <a:p>
            <a:pPr lvl="1"/>
            <a:r>
              <a:rPr lang="nl-NL" dirty="0"/>
              <a:t>KVK</a:t>
            </a:r>
          </a:p>
          <a:p>
            <a:pPr lvl="1"/>
            <a:r>
              <a:rPr lang="nl-NL" dirty="0"/>
              <a:t>Referenties</a:t>
            </a:r>
          </a:p>
        </p:txBody>
      </p:sp>
    </p:spTree>
    <p:extLst>
      <p:ext uri="{BB962C8B-B14F-4D97-AF65-F5344CB8AC3E}">
        <p14:creationId xmlns:p14="http://schemas.microsoft.com/office/powerpoint/2010/main" val="3752358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CE05A-8147-B936-3431-4B34726DCA2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40AB625-FFE0-AC5C-CB20-1AB5694BEA43}"/>
              </a:ext>
            </a:extLst>
          </p:cNvPr>
          <p:cNvSpPr>
            <a:spLocks noGrp="1"/>
          </p:cNvSpPr>
          <p:nvPr>
            <p:ph type="title"/>
          </p:nvPr>
        </p:nvSpPr>
        <p:spPr>
          <a:xfrm>
            <a:off x="646111" y="452718"/>
            <a:ext cx="9404723" cy="859247"/>
          </a:xfrm>
        </p:spPr>
        <p:txBody>
          <a:bodyPr/>
          <a:lstStyle/>
          <a:p>
            <a:pPr algn="ctr"/>
            <a:r>
              <a:rPr lang="nl-NL" sz="3200" b="1" dirty="0"/>
              <a:t>Beoordeling van de inschrijvingen</a:t>
            </a:r>
          </a:p>
        </p:txBody>
      </p:sp>
      <p:sp>
        <p:nvSpPr>
          <p:cNvPr id="3" name="Tijdelijke aanduiding voor inhoud 2">
            <a:extLst>
              <a:ext uri="{FF2B5EF4-FFF2-40B4-BE49-F238E27FC236}">
                <a16:creationId xmlns:a16="http://schemas.microsoft.com/office/drawing/2014/main" id="{669C7C25-5A30-BB46-F114-0462CE30377D}"/>
              </a:ext>
            </a:extLst>
          </p:cNvPr>
          <p:cNvSpPr>
            <a:spLocks noGrp="1"/>
          </p:cNvSpPr>
          <p:nvPr>
            <p:ph idx="1"/>
          </p:nvPr>
        </p:nvSpPr>
        <p:spPr>
          <a:xfrm>
            <a:off x="1103312" y="1311966"/>
            <a:ext cx="9404723" cy="4936434"/>
          </a:xfrm>
        </p:spPr>
        <p:txBody>
          <a:bodyPr>
            <a:normAutofit/>
          </a:bodyPr>
          <a:lstStyle/>
          <a:p>
            <a:pPr lvl="1"/>
            <a:r>
              <a:rPr lang="nl-NL" dirty="0"/>
              <a:t>Uitgangspunt: opdrachten worden gegund aan de ‘economisch meest voordelige inschrijving:</a:t>
            </a:r>
          </a:p>
          <a:p>
            <a:pPr lvl="2"/>
            <a:r>
              <a:rPr lang="nl-NL" dirty="0"/>
              <a:t>op basis van de beste prijs-kwaliteitverhouding</a:t>
            </a:r>
          </a:p>
          <a:p>
            <a:pPr lvl="2"/>
            <a:r>
              <a:rPr lang="nl-NL" dirty="0"/>
              <a:t>op laagste prijs</a:t>
            </a:r>
          </a:p>
          <a:p>
            <a:pPr lvl="2"/>
            <a:r>
              <a:rPr lang="nl-NL" dirty="0"/>
              <a:t>op kwaliteit</a:t>
            </a:r>
          </a:p>
          <a:p>
            <a:pPr marL="914400" lvl="2" indent="0">
              <a:buNone/>
            </a:pPr>
            <a:endParaRPr lang="nl-NL" dirty="0"/>
          </a:p>
          <a:p>
            <a:pPr lvl="1"/>
            <a:r>
              <a:rPr lang="nl-NL" dirty="0"/>
              <a:t>In de meeste gevallen wordt er beoordeeld op prijs en kwaliteit.</a:t>
            </a:r>
          </a:p>
          <a:p>
            <a:pPr lvl="2"/>
            <a:r>
              <a:rPr lang="nl-NL" dirty="0"/>
              <a:t>Bijv. 40% prijs en 60% kwaliteit</a:t>
            </a:r>
          </a:p>
          <a:p>
            <a:pPr lvl="2"/>
            <a:r>
              <a:rPr lang="nl-NL" dirty="0"/>
              <a:t>Dit betekent dat er 400 punten toegekend kunnen worden aan het onderdeel prijs en 600 punten aan het onderdeel kwaliteit</a:t>
            </a:r>
          </a:p>
          <a:p>
            <a:pPr marL="914400" lvl="2" indent="0">
              <a:buNone/>
            </a:pPr>
            <a:endParaRPr lang="nl-NL" dirty="0"/>
          </a:p>
          <a:p>
            <a:pPr lvl="1"/>
            <a:r>
              <a:rPr lang="nl-NL" dirty="0"/>
              <a:t>In de aannemerij wordt geregeld beoordeel op basis van laagste prijs.</a:t>
            </a:r>
          </a:p>
          <a:p>
            <a:pPr lvl="2"/>
            <a:r>
              <a:rPr lang="nl-NL" dirty="0"/>
              <a:t>De kwaliteit ligt dan vast in de bestekken</a:t>
            </a:r>
          </a:p>
          <a:p>
            <a:pPr lvl="1"/>
            <a:endParaRPr lang="nl-NL" dirty="0"/>
          </a:p>
          <a:p>
            <a:endParaRPr lang="nl-NL" dirty="0"/>
          </a:p>
        </p:txBody>
      </p:sp>
    </p:spTree>
    <p:extLst>
      <p:ext uri="{BB962C8B-B14F-4D97-AF65-F5344CB8AC3E}">
        <p14:creationId xmlns:p14="http://schemas.microsoft.com/office/powerpoint/2010/main" val="1178101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FE46D-58B4-B6BF-BECA-E852DC3A2027}"/>
              </a:ext>
            </a:extLst>
          </p:cNvPr>
          <p:cNvSpPr>
            <a:spLocks noGrp="1"/>
          </p:cNvSpPr>
          <p:nvPr>
            <p:ph type="title"/>
          </p:nvPr>
        </p:nvSpPr>
        <p:spPr/>
        <p:txBody>
          <a:bodyPr/>
          <a:lstStyle/>
          <a:p>
            <a:pPr algn="ctr"/>
            <a:r>
              <a:rPr lang="nl-NL" sz="4000" b="1" dirty="0"/>
              <a:t>Beoordeling prijs</a:t>
            </a:r>
          </a:p>
        </p:txBody>
      </p:sp>
      <p:sp>
        <p:nvSpPr>
          <p:cNvPr id="3" name="Tijdelijke aanduiding voor inhoud 2">
            <a:extLst>
              <a:ext uri="{FF2B5EF4-FFF2-40B4-BE49-F238E27FC236}">
                <a16:creationId xmlns:a16="http://schemas.microsoft.com/office/drawing/2014/main" id="{32FC3473-5A00-E0CB-A2FE-9E6DB4D3375B}"/>
              </a:ext>
            </a:extLst>
          </p:cNvPr>
          <p:cNvSpPr>
            <a:spLocks noGrp="1"/>
          </p:cNvSpPr>
          <p:nvPr>
            <p:ph idx="1"/>
          </p:nvPr>
        </p:nvSpPr>
        <p:spPr/>
        <p:txBody>
          <a:bodyPr/>
          <a:lstStyle/>
          <a:p>
            <a:r>
              <a:rPr lang="nl-NL" dirty="0"/>
              <a:t>Voor het onderdeel prijs dient de inschrijver meestal een prijslijst in te vullen en aan te leveren.</a:t>
            </a:r>
          </a:p>
          <a:p>
            <a:endParaRPr lang="nl-NL" dirty="0"/>
          </a:p>
          <a:p>
            <a:r>
              <a:rPr lang="nl-NL" dirty="0"/>
              <a:t>In de Aanbestedingsleidraad staat vermeld welke formule wordt gehanteerd om de score op het onderdeel prijs te berekenen.</a:t>
            </a:r>
          </a:p>
          <a:p>
            <a:endParaRPr lang="nl-NL" dirty="0"/>
          </a:p>
          <a:p>
            <a:r>
              <a:rPr lang="nl-NL" dirty="0"/>
              <a:t>Let op, als er een plafondbedrag in de aanbesteding is genoemd, mag dit bedrag niet overschreden worden. </a:t>
            </a:r>
          </a:p>
          <a:p>
            <a:pPr marL="0" indent="0">
              <a:buNone/>
            </a:pPr>
            <a:r>
              <a:rPr lang="nl-NL" dirty="0"/>
              <a:t>	</a:t>
            </a:r>
            <a:r>
              <a:rPr lang="nl-NL" sz="1800" dirty="0"/>
              <a:t>NB. Als de inschrijver bezwaar wil maken tegen het plafondbedrag, moet hij dit doen 	in de vragenronde (waarover hierna meer). </a:t>
            </a:r>
          </a:p>
          <a:p>
            <a:pPr marL="0" indent="0">
              <a:buNone/>
            </a:pPr>
            <a:endParaRPr lang="nl-NL" dirty="0"/>
          </a:p>
        </p:txBody>
      </p:sp>
    </p:spTree>
    <p:extLst>
      <p:ext uri="{BB962C8B-B14F-4D97-AF65-F5344CB8AC3E}">
        <p14:creationId xmlns:p14="http://schemas.microsoft.com/office/powerpoint/2010/main" val="2281373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FE46D-58B4-B6BF-BECA-E852DC3A2027}"/>
              </a:ext>
            </a:extLst>
          </p:cNvPr>
          <p:cNvSpPr>
            <a:spLocks noGrp="1"/>
          </p:cNvSpPr>
          <p:nvPr>
            <p:ph type="title"/>
          </p:nvPr>
        </p:nvSpPr>
        <p:spPr/>
        <p:txBody>
          <a:bodyPr/>
          <a:lstStyle/>
          <a:p>
            <a:pPr algn="ctr"/>
            <a:r>
              <a:rPr lang="nl-NL" sz="4000" b="1" dirty="0"/>
              <a:t>Beoordeling prijs</a:t>
            </a:r>
          </a:p>
        </p:txBody>
      </p:sp>
      <p:sp>
        <p:nvSpPr>
          <p:cNvPr id="3" name="Tijdelijke aanduiding voor inhoud 2">
            <a:extLst>
              <a:ext uri="{FF2B5EF4-FFF2-40B4-BE49-F238E27FC236}">
                <a16:creationId xmlns:a16="http://schemas.microsoft.com/office/drawing/2014/main" id="{32FC3473-5A00-E0CB-A2FE-9E6DB4D3375B}"/>
              </a:ext>
            </a:extLst>
          </p:cNvPr>
          <p:cNvSpPr>
            <a:spLocks noGrp="1"/>
          </p:cNvSpPr>
          <p:nvPr>
            <p:ph idx="1"/>
          </p:nvPr>
        </p:nvSpPr>
        <p:spPr/>
        <p:txBody>
          <a:bodyPr/>
          <a:lstStyle/>
          <a:p>
            <a:r>
              <a:rPr lang="nl-NL" dirty="0"/>
              <a:t>Vaak staat er in de Aanbestedingsleidraad dat marktconforme / reële tarieven moeten worden aangeboden, let hier op.</a:t>
            </a:r>
          </a:p>
          <a:p>
            <a:endParaRPr lang="nl-NL" dirty="0"/>
          </a:p>
          <a:p>
            <a:r>
              <a:rPr lang="nl-NL" dirty="0"/>
              <a:t>Bij ‘abnormaal lage inschrijvingen’ heeft de gemeente het recht – na de ondernemer te hebben gevraagd om een toelichting – de inschrijving terzijde te leggen. </a:t>
            </a:r>
          </a:p>
          <a:p>
            <a:pPr marL="0" indent="0">
              <a:buNone/>
            </a:pPr>
            <a:endParaRPr lang="nl-NL" dirty="0"/>
          </a:p>
        </p:txBody>
      </p:sp>
    </p:spTree>
    <p:extLst>
      <p:ext uri="{BB962C8B-B14F-4D97-AF65-F5344CB8AC3E}">
        <p14:creationId xmlns:p14="http://schemas.microsoft.com/office/powerpoint/2010/main" val="232974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FE46D-58B4-B6BF-BECA-E852DC3A2027}"/>
              </a:ext>
            </a:extLst>
          </p:cNvPr>
          <p:cNvSpPr>
            <a:spLocks noGrp="1"/>
          </p:cNvSpPr>
          <p:nvPr>
            <p:ph type="title"/>
          </p:nvPr>
        </p:nvSpPr>
        <p:spPr/>
        <p:txBody>
          <a:bodyPr/>
          <a:lstStyle/>
          <a:p>
            <a:pPr algn="ctr"/>
            <a:r>
              <a:rPr lang="nl-NL" sz="4000" b="1" dirty="0"/>
              <a:t>Beoordeling kwaliteit</a:t>
            </a:r>
          </a:p>
        </p:txBody>
      </p:sp>
      <p:sp>
        <p:nvSpPr>
          <p:cNvPr id="3" name="Tijdelijke aanduiding voor inhoud 2">
            <a:extLst>
              <a:ext uri="{FF2B5EF4-FFF2-40B4-BE49-F238E27FC236}">
                <a16:creationId xmlns:a16="http://schemas.microsoft.com/office/drawing/2014/main" id="{32FC3473-5A00-E0CB-A2FE-9E6DB4D3375B}"/>
              </a:ext>
            </a:extLst>
          </p:cNvPr>
          <p:cNvSpPr>
            <a:spLocks noGrp="1"/>
          </p:cNvSpPr>
          <p:nvPr>
            <p:ph idx="1"/>
          </p:nvPr>
        </p:nvSpPr>
        <p:spPr/>
        <p:txBody>
          <a:bodyPr/>
          <a:lstStyle/>
          <a:p>
            <a:pPr algn="just"/>
            <a:r>
              <a:rPr lang="nl-NL" dirty="0"/>
              <a:t>De inschrijver moet in dit kader documenten uitwerken en aanleveren, bijvoorbeeld een plan van aanpak, planning, risicodossier, ontwerp/schetsen, etc.</a:t>
            </a:r>
          </a:p>
          <a:p>
            <a:pPr marL="0" indent="0" algn="just">
              <a:buNone/>
            </a:pPr>
            <a:endParaRPr lang="nl-NL" dirty="0"/>
          </a:p>
          <a:p>
            <a:pPr algn="just"/>
            <a:r>
              <a:rPr lang="nl-NL" dirty="0"/>
              <a:t>Deze documenten zien dus specifiek op de uitvoering van de opdracht.   </a:t>
            </a:r>
          </a:p>
          <a:p>
            <a:pPr marL="0" indent="0" algn="just">
              <a:buNone/>
            </a:pPr>
            <a:endParaRPr lang="nl-NL" dirty="0"/>
          </a:p>
          <a:p>
            <a:pPr algn="just"/>
            <a:r>
              <a:rPr lang="nl-NL" dirty="0"/>
              <a:t>Deze documenten worden inhoudelijk beoordeeld door de beoordelingscommissie van de aanbestedende dienst. </a:t>
            </a:r>
          </a:p>
        </p:txBody>
      </p:sp>
    </p:spTree>
    <p:extLst>
      <p:ext uri="{BB962C8B-B14F-4D97-AF65-F5344CB8AC3E}">
        <p14:creationId xmlns:p14="http://schemas.microsoft.com/office/powerpoint/2010/main" val="374720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495FC-0E19-5B5F-E2ED-6D82633B4AC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3A69B56-0074-608E-03F6-B2DDC5628266}"/>
              </a:ext>
            </a:extLst>
          </p:cNvPr>
          <p:cNvSpPr>
            <a:spLocks noGrp="1"/>
          </p:cNvSpPr>
          <p:nvPr>
            <p:ph type="title"/>
          </p:nvPr>
        </p:nvSpPr>
        <p:spPr>
          <a:xfrm>
            <a:off x="646111" y="452718"/>
            <a:ext cx="9404723" cy="859247"/>
          </a:xfrm>
        </p:spPr>
        <p:txBody>
          <a:bodyPr/>
          <a:lstStyle/>
          <a:p>
            <a:pPr algn="ctr"/>
            <a:r>
              <a:rPr lang="nl-NL" sz="3200" b="1" dirty="0"/>
              <a:t>Beoordeling van de inschrijvingen</a:t>
            </a:r>
          </a:p>
        </p:txBody>
      </p:sp>
      <p:sp>
        <p:nvSpPr>
          <p:cNvPr id="3" name="Tijdelijke aanduiding voor inhoud 2">
            <a:extLst>
              <a:ext uri="{FF2B5EF4-FFF2-40B4-BE49-F238E27FC236}">
                <a16:creationId xmlns:a16="http://schemas.microsoft.com/office/drawing/2014/main" id="{D75C308A-5A3F-07B0-B8A5-4E5023BB299C}"/>
              </a:ext>
            </a:extLst>
          </p:cNvPr>
          <p:cNvSpPr>
            <a:spLocks noGrp="1"/>
          </p:cNvSpPr>
          <p:nvPr>
            <p:ph idx="1"/>
          </p:nvPr>
        </p:nvSpPr>
        <p:spPr>
          <a:xfrm>
            <a:off x="1103312" y="1311966"/>
            <a:ext cx="9404723" cy="4936434"/>
          </a:xfrm>
        </p:spPr>
        <p:txBody>
          <a:bodyPr>
            <a:normAutofit fontScale="92500" lnSpcReduction="10000"/>
          </a:bodyPr>
          <a:lstStyle/>
          <a:p>
            <a:r>
              <a:rPr lang="nl-NL" dirty="0"/>
              <a:t>In de aanbestedingsdocumenten staat aangegeven hoe wij gaan beoordelen en door wie er beoordeeld wordt.</a:t>
            </a:r>
          </a:p>
          <a:p>
            <a:pPr marL="0" indent="0">
              <a:buNone/>
            </a:pPr>
            <a:r>
              <a:rPr lang="nl-NL" dirty="0"/>
              <a:t>Mogelijkheid:</a:t>
            </a:r>
          </a:p>
          <a:p>
            <a:r>
              <a:rPr lang="nl-NL" dirty="0"/>
              <a:t>De beoordeling van de kwalitatieve gunningscriteria wordt uitgevoerd door een beoordelingsteam bestaande uit 3 inhoudelijke beoordelaars. </a:t>
            </a:r>
            <a:br>
              <a:rPr lang="nl-NL" dirty="0"/>
            </a:br>
            <a:br>
              <a:rPr lang="nl-NL" dirty="0"/>
            </a:br>
            <a:r>
              <a:rPr lang="nl-NL" dirty="0"/>
              <a:t>Uw beschrijving wordt door de leden van het beoordelingsteam individueel beoordeeld en gewaardeerd op basis van de opgenomen beoordelingsmethode. Na individuele beoordeling bespreken zij samen de argumenten die hebben geleid tot de individueel gegeven scores, waarna zij per subgunningscriterium tot één gezamenlijke score op basis van consensus komen. Deze gezamenlijke consensusscore is de uiteindelijke score per kwalitatief subgunningscriterium. Andere scores dan hieronder aangegeven (2, 4, 6, 8 en 10) zijn niet mogelijk.</a:t>
            </a:r>
            <a:br>
              <a:rPr lang="nl-NL" dirty="0"/>
            </a:br>
            <a:br>
              <a:rPr lang="nl-NL" dirty="0"/>
            </a:br>
            <a:r>
              <a:rPr lang="nl-NL" b="1" dirty="0"/>
              <a:t>De beoordelingscommissie maakt gebruikt van onderstaande beoordelingsmethode:</a:t>
            </a:r>
            <a:br>
              <a:rPr lang="nl-NL" dirty="0"/>
            </a:br>
            <a:endParaRPr lang="nl-NL" dirty="0"/>
          </a:p>
        </p:txBody>
      </p:sp>
    </p:spTree>
    <p:extLst>
      <p:ext uri="{BB962C8B-B14F-4D97-AF65-F5344CB8AC3E}">
        <p14:creationId xmlns:p14="http://schemas.microsoft.com/office/powerpoint/2010/main" val="4141630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FA853-756D-6E57-0055-B9B2CD35DEE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1BB4EAD-8736-4060-A0EC-DD653A61FA95}"/>
              </a:ext>
            </a:extLst>
          </p:cNvPr>
          <p:cNvSpPr>
            <a:spLocks noGrp="1"/>
          </p:cNvSpPr>
          <p:nvPr>
            <p:ph type="title"/>
          </p:nvPr>
        </p:nvSpPr>
        <p:spPr>
          <a:xfrm>
            <a:off x="646111" y="452718"/>
            <a:ext cx="9404723" cy="859247"/>
          </a:xfrm>
        </p:spPr>
        <p:txBody>
          <a:bodyPr/>
          <a:lstStyle/>
          <a:p>
            <a:pPr algn="ctr"/>
            <a:r>
              <a:rPr lang="nl-NL" sz="3200" b="1" dirty="0"/>
              <a:t>Beoordeling van de inschrijvingen</a:t>
            </a:r>
          </a:p>
        </p:txBody>
      </p:sp>
      <p:sp>
        <p:nvSpPr>
          <p:cNvPr id="3" name="Tijdelijke aanduiding voor inhoud 2">
            <a:extLst>
              <a:ext uri="{FF2B5EF4-FFF2-40B4-BE49-F238E27FC236}">
                <a16:creationId xmlns:a16="http://schemas.microsoft.com/office/drawing/2014/main" id="{C0F13C6D-63C1-C9FB-A727-F59DD976A776}"/>
              </a:ext>
            </a:extLst>
          </p:cNvPr>
          <p:cNvSpPr>
            <a:spLocks noGrp="1"/>
          </p:cNvSpPr>
          <p:nvPr>
            <p:ph idx="1"/>
          </p:nvPr>
        </p:nvSpPr>
        <p:spPr>
          <a:xfrm>
            <a:off x="1103312" y="1311966"/>
            <a:ext cx="9404723" cy="4936434"/>
          </a:xfrm>
        </p:spPr>
        <p:txBody>
          <a:bodyPr>
            <a:normAutofit/>
          </a:bodyPr>
          <a:lstStyle/>
          <a:p>
            <a:r>
              <a:rPr lang="nl-NL" dirty="0"/>
              <a:t>De beoordelingscommissie maakt gebruikt van onderstaande beoordelingsmethode:</a:t>
            </a:r>
          </a:p>
          <a:p>
            <a:pPr marL="0" indent="0">
              <a:buNone/>
            </a:pPr>
            <a:r>
              <a:rPr lang="nl-NL" dirty="0"/>
              <a:t>Cijfer 2: 		Zeer slecht</a:t>
            </a:r>
          </a:p>
          <a:p>
            <a:pPr marL="0" indent="0">
              <a:buNone/>
            </a:pPr>
            <a:r>
              <a:rPr lang="nl-NL" dirty="0"/>
              <a:t>Cijfer 4: 		Onvoldoende</a:t>
            </a:r>
          </a:p>
          <a:p>
            <a:pPr marL="0" indent="0">
              <a:buNone/>
            </a:pPr>
            <a:r>
              <a:rPr lang="nl-NL" dirty="0"/>
              <a:t>Cijfer 6: 		Voldoende</a:t>
            </a:r>
          </a:p>
          <a:p>
            <a:pPr marL="0" indent="0">
              <a:buNone/>
            </a:pPr>
            <a:r>
              <a:rPr lang="nl-NL" dirty="0"/>
              <a:t>Cijfer 8: 		Goed</a:t>
            </a:r>
          </a:p>
          <a:p>
            <a:pPr marL="0" indent="0">
              <a:buNone/>
            </a:pPr>
            <a:r>
              <a:rPr lang="nl-NL" dirty="0"/>
              <a:t>Cijfer 10: 	Uitstekend</a:t>
            </a:r>
          </a:p>
          <a:p>
            <a:pPr marL="0" indent="0">
              <a:buNone/>
            </a:pPr>
            <a:endParaRPr lang="nl-NL" dirty="0"/>
          </a:p>
          <a:p>
            <a:pPr marL="0" indent="0">
              <a:buNone/>
            </a:pPr>
            <a:r>
              <a:rPr lang="nl-NL" dirty="0"/>
              <a:t>Deze beoordelingsmethode zegt echter niets zonder een omschrijving.</a:t>
            </a:r>
          </a:p>
          <a:p>
            <a:pPr marL="0" indent="0">
              <a:buNone/>
            </a:pPr>
            <a:r>
              <a:rPr lang="nl-NL" dirty="0"/>
              <a:t>Wanneer is het zeer slecht, onvoldoende, voldoende, goed of uitstekend?</a:t>
            </a:r>
            <a:br>
              <a:rPr lang="nl-NL" dirty="0"/>
            </a:br>
            <a:endParaRPr lang="nl-NL" dirty="0"/>
          </a:p>
        </p:txBody>
      </p:sp>
    </p:spTree>
    <p:extLst>
      <p:ext uri="{BB962C8B-B14F-4D97-AF65-F5344CB8AC3E}">
        <p14:creationId xmlns:p14="http://schemas.microsoft.com/office/powerpoint/2010/main" val="3210635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D6446-30BC-AE0D-967C-103281B5C4E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F69394F-8850-90E4-FCE9-FC71CC63D00B}"/>
              </a:ext>
            </a:extLst>
          </p:cNvPr>
          <p:cNvSpPr>
            <a:spLocks noGrp="1"/>
          </p:cNvSpPr>
          <p:nvPr>
            <p:ph type="title"/>
          </p:nvPr>
        </p:nvSpPr>
        <p:spPr>
          <a:xfrm>
            <a:off x="646111" y="452718"/>
            <a:ext cx="9404723" cy="859247"/>
          </a:xfrm>
        </p:spPr>
        <p:txBody>
          <a:bodyPr/>
          <a:lstStyle/>
          <a:p>
            <a:pPr algn="ctr"/>
            <a:r>
              <a:rPr lang="nl-NL" sz="3200" b="1" dirty="0"/>
              <a:t>Beoordeling van de inschrijvingen</a:t>
            </a:r>
          </a:p>
        </p:txBody>
      </p:sp>
      <p:sp>
        <p:nvSpPr>
          <p:cNvPr id="3" name="Tijdelijke aanduiding voor inhoud 2">
            <a:extLst>
              <a:ext uri="{FF2B5EF4-FFF2-40B4-BE49-F238E27FC236}">
                <a16:creationId xmlns:a16="http://schemas.microsoft.com/office/drawing/2014/main" id="{28C68D8C-BDF3-6C13-A843-200FC28C866C}"/>
              </a:ext>
            </a:extLst>
          </p:cNvPr>
          <p:cNvSpPr>
            <a:spLocks noGrp="1"/>
          </p:cNvSpPr>
          <p:nvPr>
            <p:ph idx="1"/>
          </p:nvPr>
        </p:nvSpPr>
        <p:spPr>
          <a:xfrm>
            <a:off x="1103312" y="1311966"/>
            <a:ext cx="9404723" cy="4936434"/>
          </a:xfrm>
        </p:spPr>
        <p:txBody>
          <a:bodyPr>
            <a:normAutofit fontScale="92500" lnSpcReduction="10000"/>
          </a:bodyPr>
          <a:lstStyle/>
          <a:p>
            <a:pPr marL="0" indent="0">
              <a:buNone/>
            </a:pPr>
            <a:r>
              <a:rPr lang="nl-NL" b="1" dirty="0"/>
              <a:t>Cijfer 2: 		Zeer slecht</a:t>
            </a:r>
          </a:p>
          <a:p>
            <a:pPr marL="0" indent="0">
              <a:buNone/>
            </a:pPr>
            <a:r>
              <a:rPr lang="nl-NL" dirty="0"/>
              <a:t>Naar het oordeel van het beoordelingsteam gaat de Inschrijver zeer beperkt inhoudelijk relevant in op gevraagde elementen en/of heeft slechts zeer beperkt rekening gehouden met de uitgangspunten van deze aanbesteding en de gevraagde dienstverlening en/of sluit zeer beperkt aan bij de wens van de gemeente, dan wel de Inschrijver geeft naar het oordeel van het beoordelingsteam geen inhoudelijk antwoord op de vraag of beantwoording/documentatie ontbreekt.</a:t>
            </a:r>
            <a:br>
              <a:rPr lang="nl-NL" dirty="0"/>
            </a:br>
            <a:r>
              <a:rPr lang="nl-NL" dirty="0"/>
              <a:t>- 0% van de punten</a:t>
            </a:r>
          </a:p>
          <a:p>
            <a:pPr marL="0" indent="0">
              <a:buNone/>
            </a:pPr>
            <a:r>
              <a:rPr lang="nl-NL" b="1" dirty="0"/>
              <a:t>Cijfer 10: 	Uitstekend</a:t>
            </a:r>
          </a:p>
          <a:p>
            <a:pPr marL="0" indent="0">
              <a:buNone/>
            </a:pPr>
            <a:r>
              <a:rPr lang="nl-NL" dirty="0"/>
              <a:t>- Naar het oordeel van het beoordelingsteam heeft de Inschrijver een inhoudelijk relevant, toepasselijk en uitstekend antwoord gegeven dat volledig is gebaseerd op de uitgangspunten van deze aanbesteding en de gevraagde dienstverlening van de gemeente. Alle elementen en aspecten zijn volledig uitgewerkt en inhoudelijk uitstekend en aansprekend beantwoord. Er worden inhoudelijk specifieke relevante bijzonderheden aangeboden die volledig aansluiten bij de wens van de gemeente en hebben veel meerwaarde voor de gemeente.</a:t>
            </a:r>
            <a:br>
              <a:rPr lang="nl-NL" dirty="0"/>
            </a:br>
            <a:r>
              <a:rPr lang="nl-NL" dirty="0"/>
              <a:t>- 100 % van de punten</a:t>
            </a:r>
          </a:p>
          <a:p>
            <a:pPr marL="0" indent="0">
              <a:buNone/>
            </a:pPr>
            <a:endParaRPr lang="nl-NL" dirty="0"/>
          </a:p>
        </p:txBody>
      </p:sp>
    </p:spTree>
    <p:extLst>
      <p:ext uri="{BB962C8B-B14F-4D97-AF65-F5344CB8AC3E}">
        <p14:creationId xmlns:p14="http://schemas.microsoft.com/office/powerpoint/2010/main" val="2592749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EC44F-6C59-7627-A29D-64A30346E9E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8384209-75A4-0D0F-958A-A6307EEADD1D}"/>
              </a:ext>
            </a:extLst>
          </p:cNvPr>
          <p:cNvSpPr>
            <a:spLocks noGrp="1"/>
          </p:cNvSpPr>
          <p:nvPr>
            <p:ph type="title"/>
          </p:nvPr>
        </p:nvSpPr>
        <p:spPr>
          <a:xfrm>
            <a:off x="646111" y="452718"/>
            <a:ext cx="9404723" cy="859247"/>
          </a:xfrm>
        </p:spPr>
        <p:txBody>
          <a:bodyPr/>
          <a:lstStyle/>
          <a:p>
            <a:pPr algn="ctr"/>
            <a:r>
              <a:rPr lang="nl-NL" sz="3200" b="1" dirty="0"/>
              <a:t>Beoordeling van de inschrijvingen</a:t>
            </a:r>
          </a:p>
        </p:txBody>
      </p:sp>
      <p:sp>
        <p:nvSpPr>
          <p:cNvPr id="3" name="Tijdelijke aanduiding voor inhoud 2">
            <a:extLst>
              <a:ext uri="{FF2B5EF4-FFF2-40B4-BE49-F238E27FC236}">
                <a16:creationId xmlns:a16="http://schemas.microsoft.com/office/drawing/2014/main" id="{6C2AC9B8-CC30-1A69-6F48-93BFF69C583D}"/>
              </a:ext>
            </a:extLst>
          </p:cNvPr>
          <p:cNvSpPr>
            <a:spLocks noGrp="1"/>
          </p:cNvSpPr>
          <p:nvPr>
            <p:ph idx="1"/>
          </p:nvPr>
        </p:nvSpPr>
        <p:spPr>
          <a:xfrm>
            <a:off x="1103312" y="1311966"/>
            <a:ext cx="9404723" cy="4936434"/>
          </a:xfrm>
        </p:spPr>
        <p:txBody>
          <a:bodyPr>
            <a:normAutofit/>
          </a:bodyPr>
          <a:lstStyle/>
          <a:p>
            <a:pPr>
              <a:buFont typeface="Wingdings" panose="05000000000000000000" pitchFamily="2" charset="2"/>
              <a:buChar char="Ø"/>
            </a:pPr>
            <a:r>
              <a:rPr lang="nl-NL" dirty="0"/>
              <a:t>De beoordelaars ontvangen een beoordelingsformat.</a:t>
            </a:r>
          </a:p>
          <a:p>
            <a:pPr>
              <a:buFont typeface="Wingdings" panose="05000000000000000000" pitchFamily="2" charset="2"/>
              <a:buChar char="Ø"/>
            </a:pPr>
            <a:r>
              <a:rPr lang="nl-NL" dirty="0"/>
              <a:t>Tevens ontvangen zij een instructie van de inkoper met aandacht voor de volgende aspecten:</a:t>
            </a:r>
          </a:p>
          <a:p>
            <a:pPr lvl="1">
              <a:buFontTx/>
              <a:buChar char="-"/>
            </a:pPr>
            <a:r>
              <a:rPr lang="nl-NL" dirty="0"/>
              <a:t>Neem voldoende tijd</a:t>
            </a:r>
          </a:p>
          <a:p>
            <a:pPr lvl="1">
              <a:buFontTx/>
              <a:buChar char="-"/>
            </a:pPr>
            <a:r>
              <a:rPr lang="nl-NL" dirty="0"/>
              <a:t>Lees een inschrijving meerdere malen door</a:t>
            </a:r>
          </a:p>
          <a:p>
            <a:pPr lvl="1">
              <a:buFontTx/>
              <a:buChar char="-"/>
            </a:pPr>
            <a:r>
              <a:rPr lang="nl-NL" dirty="0"/>
              <a:t>Motiveer je scores </a:t>
            </a:r>
            <a:r>
              <a:rPr lang="nl-NL" dirty="0" err="1"/>
              <a:t>a.d.h.v</a:t>
            </a:r>
            <a:r>
              <a:rPr lang="nl-NL" dirty="0"/>
              <a:t> het beoordelingsmodel</a:t>
            </a:r>
          </a:p>
          <a:p>
            <a:pPr lvl="1">
              <a:buFontTx/>
              <a:buChar char="-"/>
            </a:pPr>
            <a:r>
              <a:rPr lang="nl-NL" dirty="0"/>
              <a:t>Beoordeel de inschrijving zoals deze is ingediend</a:t>
            </a:r>
          </a:p>
          <a:p>
            <a:pPr>
              <a:buFont typeface="Wingdings" panose="05000000000000000000" pitchFamily="2" charset="2"/>
              <a:buChar char="Ø"/>
            </a:pPr>
            <a:r>
              <a:rPr lang="nl-NL" dirty="0"/>
              <a:t>Eerst individueel beoordelen</a:t>
            </a:r>
          </a:p>
          <a:p>
            <a:pPr>
              <a:buFont typeface="Wingdings" panose="05000000000000000000" pitchFamily="2" charset="2"/>
              <a:buChar char="Ø"/>
            </a:pPr>
            <a:r>
              <a:rPr lang="nl-NL" dirty="0"/>
              <a:t>Daarna gezamenlijk komen tot consensus</a:t>
            </a:r>
          </a:p>
          <a:p>
            <a:pPr>
              <a:buFontTx/>
              <a:buChar char="-"/>
            </a:pPr>
            <a:endParaRPr lang="nl-NL" dirty="0"/>
          </a:p>
          <a:p>
            <a:pPr marL="0" indent="0">
              <a:buNone/>
            </a:pPr>
            <a:endParaRPr lang="nl-NL" dirty="0"/>
          </a:p>
        </p:txBody>
      </p:sp>
    </p:spTree>
    <p:extLst>
      <p:ext uri="{BB962C8B-B14F-4D97-AF65-F5344CB8AC3E}">
        <p14:creationId xmlns:p14="http://schemas.microsoft.com/office/powerpoint/2010/main" val="1984816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a:extLst>
            <a:ext uri="{FF2B5EF4-FFF2-40B4-BE49-F238E27FC236}">
              <a16:creationId xmlns:a16="http://schemas.microsoft.com/office/drawing/2014/main" id="{C3E8BD7C-73CE-E468-2D3A-2D62EF5425B0}"/>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80731453-E617-871D-6B20-5CBA8CD5C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Rectangle 44">
            <a:extLst>
              <a:ext uri="{FF2B5EF4-FFF2-40B4-BE49-F238E27FC236}">
                <a16:creationId xmlns:a16="http://schemas.microsoft.com/office/drawing/2014/main" id="{761E7D37-6CC6-67FB-C395-B16DB7613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81F4D418-329A-8B81-07A3-D0706E0801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F9720447-C168-C524-7EA7-A2E18898D1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51" name="Freeform 5">
            <a:extLst>
              <a:ext uri="{FF2B5EF4-FFF2-40B4-BE49-F238E27FC236}">
                <a16:creationId xmlns:a16="http://schemas.microsoft.com/office/drawing/2014/main" id="{F6D48311-5A0A-C8B6-62AD-3606BB4C3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nl-NL"/>
          </a:p>
        </p:txBody>
      </p:sp>
      <p:sp>
        <p:nvSpPr>
          <p:cNvPr id="2" name="Titel 1">
            <a:extLst>
              <a:ext uri="{FF2B5EF4-FFF2-40B4-BE49-F238E27FC236}">
                <a16:creationId xmlns:a16="http://schemas.microsoft.com/office/drawing/2014/main" id="{18E591D4-3045-4FF9-C77B-2E543DEFC307}"/>
              </a:ext>
            </a:extLst>
          </p:cNvPr>
          <p:cNvSpPr>
            <a:spLocks noGrp="1"/>
          </p:cNvSpPr>
          <p:nvPr>
            <p:ph type="title"/>
          </p:nvPr>
        </p:nvSpPr>
        <p:spPr>
          <a:xfrm>
            <a:off x="806195" y="804672"/>
            <a:ext cx="3521359" cy="5248656"/>
          </a:xfrm>
        </p:spPr>
        <p:txBody>
          <a:bodyPr anchor="ctr">
            <a:normAutofit/>
          </a:bodyPr>
          <a:lstStyle/>
          <a:p>
            <a:pPr algn="ctr"/>
            <a:r>
              <a:rPr lang="nl-NL" b="1" dirty="0"/>
              <a:t>Doel</a:t>
            </a:r>
          </a:p>
        </p:txBody>
      </p:sp>
      <p:sp>
        <p:nvSpPr>
          <p:cNvPr id="3" name="Tijdelijke aanduiding voor inhoud 2">
            <a:extLst>
              <a:ext uri="{FF2B5EF4-FFF2-40B4-BE49-F238E27FC236}">
                <a16:creationId xmlns:a16="http://schemas.microsoft.com/office/drawing/2014/main" id="{E8A1965C-71AD-05BE-7054-705D43591A89}"/>
              </a:ext>
            </a:extLst>
          </p:cNvPr>
          <p:cNvSpPr>
            <a:spLocks noGrp="1"/>
          </p:cNvSpPr>
          <p:nvPr>
            <p:ph idx="1"/>
          </p:nvPr>
        </p:nvSpPr>
        <p:spPr>
          <a:xfrm>
            <a:off x="4975861" y="804671"/>
            <a:ext cx="6399930" cy="5248657"/>
          </a:xfrm>
        </p:spPr>
        <p:txBody>
          <a:bodyPr anchor="ctr">
            <a:normAutofit/>
          </a:bodyPr>
          <a:lstStyle/>
          <a:p>
            <a:pPr marL="0" indent="0">
              <a:buNone/>
            </a:pPr>
            <a:endParaRPr lang="nl-NL" dirty="0"/>
          </a:p>
          <a:p>
            <a:pPr>
              <a:buFont typeface="Wingdings" panose="05000000000000000000" pitchFamily="2" charset="2"/>
              <a:buChar char="Ø"/>
            </a:pPr>
            <a:r>
              <a:rPr lang="nl-NL" dirty="0"/>
              <a:t>Het geven van informatie over de manier waarop de gemeente opdrachten in de markt zet.</a:t>
            </a:r>
          </a:p>
          <a:p>
            <a:pPr>
              <a:buFont typeface="Wingdings" panose="05000000000000000000" pitchFamily="2" charset="2"/>
              <a:buChar char="Ø"/>
            </a:pPr>
            <a:r>
              <a:rPr lang="nl-NL" dirty="0"/>
              <a:t>Het geven van informatie waarmee u rekening moet houden wanneer u in aanmerking wilt komen voor deze opdrachten.</a:t>
            </a:r>
          </a:p>
          <a:p>
            <a:pPr>
              <a:buFont typeface="Wingdings" panose="05000000000000000000" pitchFamily="2" charset="2"/>
              <a:buChar char="Ø"/>
            </a:pPr>
            <a:r>
              <a:rPr lang="nl-NL" dirty="0"/>
              <a:t>Het ontvangen van informatie die de gemeente kan gebruiken voor optimalisatie van bijv. inkoopproces.</a:t>
            </a:r>
          </a:p>
          <a:p>
            <a:pPr lvl="1">
              <a:buFont typeface="Wingdings" panose="05000000000000000000" pitchFamily="2" charset="2"/>
              <a:buChar char="Ø"/>
            </a:pPr>
            <a:r>
              <a:rPr lang="nl-NL" dirty="0"/>
              <a:t>Dat kunt u ook doen via </a:t>
            </a:r>
            <a:r>
              <a:rPr lang="nl-NL" dirty="0">
                <a:hlinkClick r:id="rId5"/>
              </a:rPr>
              <a:t>Inkoop@twenterand.nl</a:t>
            </a:r>
            <a:endParaRPr lang="nl-NL" dirty="0"/>
          </a:p>
          <a:p>
            <a:pPr lvl="1">
              <a:buFont typeface="Wingdings" panose="05000000000000000000" pitchFamily="2" charset="2"/>
              <a:buChar char="Ø"/>
            </a:pPr>
            <a:r>
              <a:rPr lang="nl-NL" dirty="0"/>
              <a:t>Of contact op te nemen met Miriam Elzinga 06-46153309</a:t>
            </a:r>
          </a:p>
          <a:p>
            <a:pPr marL="0" indent="0">
              <a:buNone/>
            </a:pPr>
            <a:endParaRPr lang="nl-NL" dirty="0"/>
          </a:p>
          <a:p>
            <a:pPr marL="0" indent="0">
              <a:buNone/>
            </a:pPr>
            <a:endParaRPr lang="nl-NL" dirty="0"/>
          </a:p>
          <a:p>
            <a:endParaRPr lang="nl-NL" dirty="0"/>
          </a:p>
        </p:txBody>
      </p:sp>
    </p:spTree>
    <p:extLst>
      <p:ext uri="{BB962C8B-B14F-4D97-AF65-F5344CB8AC3E}">
        <p14:creationId xmlns:p14="http://schemas.microsoft.com/office/powerpoint/2010/main" val="3209538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13113A-63F3-907E-CBA8-677126FBCF2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nl-NL"/>
          </a:p>
        </p:txBody>
      </p:sp>
      <p:sp>
        <p:nvSpPr>
          <p:cNvPr id="2" name="Titel 1">
            <a:extLst>
              <a:ext uri="{FF2B5EF4-FFF2-40B4-BE49-F238E27FC236}">
                <a16:creationId xmlns:a16="http://schemas.microsoft.com/office/drawing/2014/main" id="{93EE51C2-A244-1DED-905C-875D2F99A594}"/>
              </a:ext>
            </a:extLst>
          </p:cNvPr>
          <p:cNvSpPr>
            <a:spLocks noGrp="1"/>
          </p:cNvSpPr>
          <p:nvPr>
            <p:ph type="title"/>
          </p:nvPr>
        </p:nvSpPr>
        <p:spPr>
          <a:xfrm>
            <a:off x="1103312" y="452718"/>
            <a:ext cx="8947522" cy="1400530"/>
          </a:xfrm>
        </p:spPr>
        <p:txBody>
          <a:bodyPr anchor="ctr">
            <a:normAutofit/>
          </a:bodyPr>
          <a:lstStyle/>
          <a:p>
            <a:r>
              <a:rPr lang="nl-NL" b="1" dirty="0">
                <a:solidFill>
                  <a:srgbClr val="FFFFFF"/>
                </a:solidFill>
              </a:rPr>
              <a:t>Beoordelen van de inschrijvingen - Tips</a:t>
            </a:r>
          </a:p>
        </p:txBody>
      </p:sp>
      <p:sp>
        <p:nvSpPr>
          <p:cNvPr id="3" name="Tijdelijke aanduiding voor inhoud 2">
            <a:extLst>
              <a:ext uri="{FF2B5EF4-FFF2-40B4-BE49-F238E27FC236}">
                <a16:creationId xmlns:a16="http://schemas.microsoft.com/office/drawing/2014/main" id="{8ACAFA05-BE93-8814-457A-719868922C5C}"/>
              </a:ext>
            </a:extLst>
          </p:cNvPr>
          <p:cNvSpPr>
            <a:spLocks noGrp="1"/>
          </p:cNvSpPr>
          <p:nvPr>
            <p:ph idx="1"/>
          </p:nvPr>
        </p:nvSpPr>
        <p:spPr>
          <a:xfrm>
            <a:off x="1103312" y="2763520"/>
            <a:ext cx="8946541" cy="3484879"/>
          </a:xfrm>
        </p:spPr>
        <p:txBody>
          <a:bodyPr>
            <a:normAutofit/>
          </a:bodyPr>
          <a:lstStyle/>
          <a:p>
            <a:pPr marL="0" indent="0">
              <a:buNone/>
            </a:pPr>
            <a:r>
              <a:rPr lang="nl-NL" dirty="0"/>
              <a:t>Ken het beoordelingsmodel!</a:t>
            </a:r>
          </a:p>
          <a:p>
            <a:pPr marL="0" indent="0">
              <a:buNone/>
            </a:pPr>
            <a:r>
              <a:rPr lang="nl-NL" dirty="0"/>
              <a:t>Dus niet alleen de cijfers en de punten die daaraan gekoppeld zijn, maar ook de omschrijving die daarbij hoort. </a:t>
            </a:r>
          </a:p>
          <a:p>
            <a:endParaRPr lang="nl-NL" dirty="0"/>
          </a:p>
        </p:txBody>
      </p:sp>
    </p:spTree>
    <p:extLst>
      <p:ext uri="{BB962C8B-B14F-4D97-AF65-F5344CB8AC3E}">
        <p14:creationId xmlns:p14="http://schemas.microsoft.com/office/powerpoint/2010/main" val="4273671013"/>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6B8A8-56EB-B94F-15A6-6C0411C96AA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DC7A86A-6230-26E6-9C1B-9D04BDDBF06F}"/>
              </a:ext>
            </a:extLst>
          </p:cNvPr>
          <p:cNvSpPr>
            <a:spLocks noGrp="1"/>
          </p:cNvSpPr>
          <p:nvPr>
            <p:ph type="title"/>
          </p:nvPr>
        </p:nvSpPr>
        <p:spPr>
          <a:xfrm>
            <a:off x="646111" y="452718"/>
            <a:ext cx="9404723" cy="859247"/>
          </a:xfrm>
        </p:spPr>
        <p:txBody>
          <a:bodyPr/>
          <a:lstStyle/>
          <a:p>
            <a:pPr algn="ctr"/>
            <a:r>
              <a:rPr lang="nl-NL" sz="3200" b="1" dirty="0"/>
              <a:t>Gunningsbeslissing</a:t>
            </a:r>
          </a:p>
        </p:txBody>
      </p:sp>
      <p:sp>
        <p:nvSpPr>
          <p:cNvPr id="3" name="Tijdelijke aanduiding voor inhoud 2">
            <a:extLst>
              <a:ext uri="{FF2B5EF4-FFF2-40B4-BE49-F238E27FC236}">
                <a16:creationId xmlns:a16="http://schemas.microsoft.com/office/drawing/2014/main" id="{68642A30-7A90-60DB-3C71-8A12A35CC424}"/>
              </a:ext>
            </a:extLst>
          </p:cNvPr>
          <p:cNvSpPr>
            <a:spLocks noGrp="1"/>
          </p:cNvSpPr>
          <p:nvPr>
            <p:ph idx="1"/>
          </p:nvPr>
        </p:nvSpPr>
        <p:spPr>
          <a:xfrm>
            <a:off x="1103312" y="1311966"/>
            <a:ext cx="9404723" cy="4936434"/>
          </a:xfrm>
        </p:spPr>
        <p:txBody>
          <a:bodyPr>
            <a:normAutofit lnSpcReduction="10000"/>
          </a:bodyPr>
          <a:lstStyle/>
          <a:p>
            <a:r>
              <a:rPr lang="nl-NL" dirty="0"/>
              <a:t>Iedere inschrijving krijgt een score op prijs en kwaliteit, wat leidt tot een totaalscore.</a:t>
            </a:r>
          </a:p>
          <a:p>
            <a:pPr marL="0" indent="0">
              <a:buNone/>
            </a:pPr>
            <a:endParaRPr lang="nl-NL" dirty="0"/>
          </a:p>
          <a:p>
            <a:r>
              <a:rPr lang="nl-NL" dirty="0"/>
              <a:t>Op basis daarvan ontstaat er een ranking, met een (voorlopige) winnaar.</a:t>
            </a:r>
          </a:p>
          <a:p>
            <a:endParaRPr lang="nl-NL" dirty="0"/>
          </a:p>
          <a:p>
            <a:r>
              <a:rPr lang="nl-NL" dirty="0"/>
              <a:t>De gemeente maakt de uitslag in de gunningbeslissing bekend. Dan wordt dus bekend wie de (voorlopige) winnaar is.</a:t>
            </a:r>
          </a:p>
          <a:p>
            <a:pPr marL="0" indent="0">
              <a:buNone/>
            </a:pPr>
            <a:endParaRPr lang="nl-NL" dirty="0"/>
          </a:p>
          <a:p>
            <a:r>
              <a:rPr lang="nl-NL" dirty="0"/>
              <a:t>In de gunningsbrieven geven wij aan van wie wij een inschrijving hebben ontvangen, de scores van die inschrijvingen, de ranking en de motivatie hoe wij zijn gekomen tot uw beoordeling.</a:t>
            </a:r>
          </a:p>
          <a:p>
            <a:endParaRPr lang="nl-NL" dirty="0"/>
          </a:p>
          <a:p>
            <a:r>
              <a:rPr lang="nl-NL" dirty="0"/>
              <a:t>Wanneer u de opdracht niet gegund heeft gekregen geven wij tevens aan waarom de winnende inschrijver hoger scoort.</a:t>
            </a:r>
          </a:p>
          <a:p>
            <a:endParaRPr lang="nl-NL" dirty="0"/>
          </a:p>
        </p:txBody>
      </p:sp>
    </p:spTree>
    <p:extLst>
      <p:ext uri="{BB962C8B-B14F-4D97-AF65-F5344CB8AC3E}">
        <p14:creationId xmlns:p14="http://schemas.microsoft.com/office/powerpoint/2010/main" val="3038761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79E8C-3F54-AADA-AB22-CBC2133C57C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C74C9D4-822D-4037-FD03-9CB2666E610B}"/>
              </a:ext>
            </a:extLst>
          </p:cNvPr>
          <p:cNvSpPr>
            <a:spLocks noGrp="1"/>
          </p:cNvSpPr>
          <p:nvPr>
            <p:ph type="title"/>
          </p:nvPr>
        </p:nvSpPr>
        <p:spPr>
          <a:xfrm>
            <a:off x="646111" y="452718"/>
            <a:ext cx="9404723" cy="859247"/>
          </a:xfrm>
        </p:spPr>
        <p:txBody>
          <a:bodyPr/>
          <a:lstStyle/>
          <a:p>
            <a:pPr algn="ctr"/>
            <a:r>
              <a:rPr lang="nl-NL" sz="3200" b="1" dirty="0"/>
              <a:t>Bezwaar</a:t>
            </a:r>
          </a:p>
        </p:txBody>
      </p:sp>
      <p:sp>
        <p:nvSpPr>
          <p:cNvPr id="3" name="Tijdelijke aanduiding voor inhoud 2">
            <a:extLst>
              <a:ext uri="{FF2B5EF4-FFF2-40B4-BE49-F238E27FC236}">
                <a16:creationId xmlns:a16="http://schemas.microsoft.com/office/drawing/2014/main" id="{9CE06D0D-BC33-5B6E-AE7C-3494180325C0}"/>
              </a:ext>
            </a:extLst>
          </p:cNvPr>
          <p:cNvSpPr>
            <a:spLocks noGrp="1"/>
          </p:cNvSpPr>
          <p:nvPr>
            <p:ph idx="1"/>
          </p:nvPr>
        </p:nvSpPr>
        <p:spPr>
          <a:xfrm>
            <a:off x="1103312" y="1457740"/>
            <a:ext cx="8946541" cy="4790660"/>
          </a:xfrm>
        </p:spPr>
        <p:txBody>
          <a:bodyPr>
            <a:normAutofit/>
          </a:bodyPr>
          <a:lstStyle/>
          <a:p>
            <a:endParaRPr lang="nl-NL" dirty="0"/>
          </a:p>
          <a:p>
            <a:r>
              <a:rPr lang="nl-NL" dirty="0"/>
              <a:t>Als een inschrijver zich niet kan vinden in de voorlopige gunningsbeslissing, dient hij daar </a:t>
            </a:r>
            <a:r>
              <a:rPr lang="nl-NL" u="sng" dirty="0"/>
              <a:t>binnen 20 kalenderdagen </a:t>
            </a:r>
            <a:r>
              <a:rPr lang="nl-NL" dirty="0"/>
              <a:t>bezwaar tegen te maken. De zogenaamde ‘Alcateltermijn’.</a:t>
            </a:r>
          </a:p>
          <a:p>
            <a:endParaRPr lang="nl-NL" dirty="0"/>
          </a:p>
          <a:p>
            <a:r>
              <a:rPr lang="nl-NL" dirty="0"/>
              <a:t>Let op, dit is (meestal) een vervaltermijn! Dit betekent dat er na 20 kalenderdagen niet meer geklaagd kan worden.</a:t>
            </a:r>
          </a:p>
          <a:p>
            <a:endParaRPr lang="nl-NL" dirty="0"/>
          </a:p>
          <a:p>
            <a:r>
              <a:rPr lang="nl-NL" dirty="0"/>
              <a:t>Bij aanbestedingen betekent dit dat binnen 20 kalenderdagen een kort geding aanhangig gemaakt moet worden bij de rechtbank.</a:t>
            </a:r>
          </a:p>
          <a:p>
            <a:endParaRPr lang="nl-NL" dirty="0"/>
          </a:p>
        </p:txBody>
      </p:sp>
    </p:spTree>
    <p:extLst>
      <p:ext uri="{BB962C8B-B14F-4D97-AF65-F5344CB8AC3E}">
        <p14:creationId xmlns:p14="http://schemas.microsoft.com/office/powerpoint/2010/main" val="3210393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59615A-FDBA-8FC3-7FB2-EA862ADB390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937AB41-E187-FEF5-16E5-EF3CD409F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35D2734C-C8B7-C78C-D22A-7ECB5F9D8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2" name="Freeform 7">
            <a:extLst>
              <a:ext uri="{FF2B5EF4-FFF2-40B4-BE49-F238E27FC236}">
                <a16:creationId xmlns:a16="http://schemas.microsoft.com/office/drawing/2014/main" id="{08EE94A9-C8BE-599D-B62C-4FE5EEFAC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46B1E0C5-5242-F8AF-CCC0-87DDC18D8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nl-NL"/>
          </a:p>
        </p:txBody>
      </p:sp>
      <p:sp>
        <p:nvSpPr>
          <p:cNvPr id="2" name="Titel 1">
            <a:extLst>
              <a:ext uri="{FF2B5EF4-FFF2-40B4-BE49-F238E27FC236}">
                <a16:creationId xmlns:a16="http://schemas.microsoft.com/office/drawing/2014/main" id="{A6ECB909-4FF7-AD4C-D7F2-4747F0F2B7F3}"/>
              </a:ext>
            </a:extLst>
          </p:cNvPr>
          <p:cNvSpPr>
            <a:spLocks noGrp="1"/>
          </p:cNvSpPr>
          <p:nvPr>
            <p:ph type="title"/>
          </p:nvPr>
        </p:nvSpPr>
        <p:spPr>
          <a:xfrm>
            <a:off x="1103312" y="452718"/>
            <a:ext cx="8947522" cy="1400530"/>
          </a:xfrm>
        </p:spPr>
        <p:txBody>
          <a:bodyPr anchor="ctr">
            <a:normAutofit/>
          </a:bodyPr>
          <a:lstStyle/>
          <a:p>
            <a:pPr algn="ctr"/>
            <a:r>
              <a:rPr lang="nl-NL" b="1" dirty="0">
                <a:solidFill>
                  <a:srgbClr val="FFFFFF"/>
                </a:solidFill>
              </a:rPr>
              <a:t>Bezwaar</a:t>
            </a:r>
          </a:p>
        </p:txBody>
      </p:sp>
      <p:sp>
        <p:nvSpPr>
          <p:cNvPr id="3" name="Tijdelijke aanduiding voor inhoud 2">
            <a:extLst>
              <a:ext uri="{FF2B5EF4-FFF2-40B4-BE49-F238E27FC236}">
                <a16:creationId xmlns:a16="http://schemas.microsoft.com/office/drawing/2014/main" id="{4BF203DB-FC1F-36E9-4ACB-DCB70E7C4237}"/>
              </a:ext>
            </a:extLst>
          </p:cNvPr>
          <p:cNvSpPr>
            <a:spLocks noGrp="1"/>
          </p:cNvSpPr>
          <p:nvPr>
            <p:ph idx="1"/>
          </p:nvPr>
        </p:nvSpPr>
        <p:spPr>
          <a:xfrm>
            <a:off x="1103312" y="2506532"/>
            <a:ext cx="8946541" cy="3741867"/>
          </a:xfrm>
        </p:spPr>
        <p:txBody>
          <a:bodyPr>
            <a:normAutofit/>
          </a:bodyPr>
          <a:lstStyle/>
          <a:p>
            <a:r>
              <a:rPr lang="nl-NL" dirty="0"/>
              <a:t>Voordat u een kort geding aanhangig maakt kunt u ook gebruik maken van onderstaande mogelijkheden:</a:t>
            </a:r>
          </a:p>
          <a:p>
            <a:pPr lvl="1"/>
            <a:r>
              <a:rPr lang="nl-NL" dirty="0"/>
              <a:t>U kunt (tijdens de aanbesteding) uw vragen stellen via de vragenrondes</a:t>
            </a:r>
          </a:p>
          <a:p>
            <a:pPr lvl="1"/>
            <a:r>
              <a:rPr lang="nl-NL" dirty="0"/>
              <a:t>Zijn deze gesloten dan kunt u gebruik maken van het berichtenverkeer in Mercell</a:t>
            </a:r>
          </a:p>
          <a:p>
            <a:pPr lvl="1"/>
            <a:r>
              <a:rPr lang="nl-NL" dirty="0"/>
              <a:t>U kunt contact opnemen met de contactpersoon van de aanbestedende dienst (let op: je mag alleen met de contactpersoon contact opnemen!)</a:t>
            </a:r>
          </a:p>
          <a:p>
            <a:pPr lvl="1"/>
            <a:r>
              <a:rPr lang="nl-NL" dirty="0"/>
              <a:t>U kunt een klacht indienen bij het Twentse Klachtenmeldpunt </a:t>
            </a:r>
          </a:p>
          <a:p>
            <a:pPr lvl="1"/>
            <a:r>
              <a:rPr lang="nl-NL" dirty="0"/>
              <a:t>U kunt een klacht indienen bij de Commissie van Aanbestedingsexperts (niet-bindend advies, wel hoog aanzien als deskundige commissie)</a:t>
            </a:r>
          </a:p>
          <a:p>
            <a:pPr lvl="1"/>
            <a:r>
              <a:rPr lang="nl-NL" dirty="0"/>
              <a:t>U kunt naar de rechter stappen (kort geding)</a:t>
            </a:r>
          </a:p>
        </p:txBody>
      </p:sp>
    </p:spTree>
    <p:extLst>
      <p:ext uri="{BB962C8B-B14F-4D97-AF65-F5344CB8AC3E}">
        <p14:creationId xmlns:p14="http://schemas.microsoft.com/office/powerpoint/2010/main" val="3429710610"/>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088C1-29B7-49FD-97B2-AA0461A38C5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47B309D-D94E-3A3B-E056-0B81423D6314}"/>
              </a:ext>
            </a:extLst>
          </p:cNvPr>
          <p:cNvSpPr>
            <a:spLocks noGrp="1"/>
          </p:cNvSpPr>
          <p:nvPr>
            <p:ph type="title"/>
          </p:nvPr>
        </p:nvSpPr>
        <p:spPr>
          <a:xfrm>
            <a:off x="646111" y="452718"/>
            <a:ext cx="9404723" cy="859247"/>
          </a:xfrm>
        </p:spPr>
        <p:txBody>
          <a:bodyPr/>
          <a:lstStyle/>
          <a:p>
            <a:pPr algn="ctr"/>
            <a:r>
              <a:rPr lang="nl-NL" sz="3200" b="1" dirty="0"/>
              <a:t>Definitieve gunning en contract</a:t>
            </a:r>
          </a:p>
        </p:txBody>
      </p:sp>
      <p:sp>
        <p:nvSpPr>
          <p:cNvPr id="3" name="Tijdelijke aanduiding voor inhoud 2">
            <a:extLst>
              <a:ext uri="{FF2B5EF4-FFF2-40B4-BE49-F238E27FC236}">
                <a16:creationId xmlns:a16="http://schemas.microsoft.com/office/drawing/2014/main" id="{45D86EB1-077E-97B4-FD1B-DE8BFE7A0DF4}"/>
              </a:ext>
            </a:extLst>
          </p:cNvPr>
          <p:cNvSpPr>
            <a:spLocks noGrp="1"/>
          </p:cNvSpPr>
          <p:nvPr>
            <p:ph idx="1"/>
          </p:nvPr>
        </p:nvSpPr>
        <p:spPr>
          <a:xfrm>
            <a:off x="1103312" y="1311966"/>
            <a:ext cx="9404723" cy="4936434"/>
          </a:xfrm>
        </p:spPr>
        <p:txBody>
          <a:bodyPr>
            <a:normAutofit/>
          </a:bodyPr>
          <a:lstStyle/>
          <a:p>
            <a:r>
              <a:rPr lang="nl-NL" dirty="0"/>
              <a:t>Wanneer de bezwaartermijn van 20 kalenderdagen is verlopen wordt er overgegaan tot definitieve gunning.</a:t>
            </a:r>
          </a:p>
          <a:p>
            <a:r>
              <a:rPr lang="nl-NL" dirty="0"/>
              <a:t>Dit is een bericht via het berichtenverkeer in Mercell.</a:t>
            </a:r>
          </a:p>
          <a:p>
            <a:r>
              <a:rPr lang="nl-NL" dirty="0"/>
              <a:t>Hierna wordt het contract definitief gemaakt.</a:t>
            </a:r>
          </a:p>
          <a:p>
            <a:r>
              <a:rPr lang="nl-NL" dirty="0"/>
              <a:t>Er wordt gestart met de implementatie.</a:t>
            </a:r>
          </a:p>
          <a:p>
            <a:r>
              <a:rPr lang="nl-NL" dirty="0"/>
              <a:t>Vervolgens start de contractmanagementfase</a:t>
            </a:r>
          </a:p>
          <a:p>
            <a:pPr lvl="1"/>
            <a:r>
              <a:rPr lang="nl-NL" dirty="0"/>
              <a:t>Opbouwen samenwerking</a:t>
            </a:r>
          </a:p>
          <a:p>
            <a:pPr lvl="1"/>
            <a:r>
              <a:rPr lang="nl-NL" dirty="0"/>
              <a:t>Bewaken van wederzijdse rechten en plichten</a:t>
            </a:r>
          </a:p>
          <a:p>
            <a:pPr lvl="1"/>
            <a:r>
              <a:rPr lang="nl-NL" dirty="0"/>
              <a:t>Gevolgen niet nakoming:</a:t>
            </a:r>
          </a:p>
          <a:p>
            <a:pPr lvl="2"/>
            <a:r>
              <a:rPr lang="nl-NL" dirty="0"/>
              <a:t>Ingebrekestelling</a:t>
            </a:r>
          </a:p>
          <a:p>
            <a:pPr lvl="2"/>
            <a:r>
              <a:rPr lang="nl-NL" dirty="0"/>
              <a:t>Schadevergoeding</a:t>
            </a:r>
          </a:p>
          <a:p>
            <a:pPr lvl="2"/>
            <a:r>
              <a:rPr lang="nl-NL" dirty="0"/>
              <a:t>Ontbinding overeenkomst</a:t>
            </a:r>
          </a:p>
          <a:p>
            <a:pPr lvl="2"/>
            <a:endParaRPr lang="nl-NL" dirty="0"/>
          </a:p>
        </p:txBody>
      </p:sp>
    </p:spTree>
    <p:extLst>
      <p:ext uri="{BB962C8B-B14F-4D97-AF65-F5344CB8AC3E}">
        <p14:creationId xmlns:p14="http://schemas.microsoft.com/office/powerpoint/2010/main" val="75868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8BCE03-F655-7D16-C8C5-70064D85DFD8}"/>
              </a:ext>
            </a:extLst>
          </p:cNvPr>
          <p:cNvSpPr>
            <a:spLocks noGrp="1"/>
          </p:cNvSpPr>
          <p:nvPr>
            <p:ph type="title"/>
          </p:nvPr>
        </p:nvSpPr>
        <p:spPr/>
        <p:txBody>
          <a:bodyPr/>
          <a:lstStyle/>
          <a:p>
            <a:pPr algn="ctr"/>
            <a:r>
              <a:rPr lang="nl-NL" b="1" dirty="0"/>
              <a:t>Tot slot</a:t>
            </a:r>
          </a:p>
        </p:txBody>
      </p:sp>
      <p:sp>
        <p:nvSpPr>
          <p:cNvPr id="3" name="Tijdelijke aanduiding voor inhoud 2">
            <a:extLst>
              <a:ext uri="{FF2B5EF4-FFF2-40B4-BE49-F238E27FC236}">
                <a16:creationId xmlns:a16="http://schemas.microsoft.com/office/drawing/2014/main" id="{62B50716-258F-3E89-E1FB-4610BAC5D227}"/>
              </a:ext>
            </a:extLst>
          </p:cNvPr>
          <p:cNvSpPr>
            <a:spLocks noGrp="1"/>
          </p:cNvSpPr>
          <p:nvPr>
            <p:ph idx="1"/>
          </p:nvPr>
        </p:nvSpPr>
        <p:spPr/>
        <p:txBody>
          <a:bodyPr/>
          <a:lstStyle/>
          <a:p>
            <a:pPr marL="0" indent="0">
              <a:buNone/>
            </a:pPr>
            <a:r>
              <a:rPr lang="nl-NL" dirty="0"/>
              <a:t>Maar…daar gaan wij niet van uit.</a:t>
            </a:r>
          </a:p>
          <a:p>
            <a:pPr marL="0" indent="0">
              <a:buNone/>
            </a:pPr>
            <a:r>
              <a:rPr lang="nl-NL" dirty="0"/>
              <a:t>Er is door iedereen veel tijd en energie gestoken in de aanbesteding en inschrijving.</a:t>
            </a:r>
          </a:p>
          <a:p>
            <a:pPr marL="0" indent="0">
              <a:buNone/>
            </a:pPr>
            <a:r>
              <a:rPr lang="nl-NL" dirty="0"/>
              <a:t>In de meeste gevallen volgt er een mooie samenwerking.</a:t>
            </a:r>
          </a:p>
          <a:p>
            <a:endParaRPr lang="nl-NL" dirty="0"/>
          </a:p>
          <a:p>
            <a:endParaRPr lang="nl-NL" dirty="0"/>
          </a:p>
        </p:txBody>
      </p:sp>
    </p:spTree>
    <p:extLst>
      <p:ext uri="{BB962C8B-B14F-4D97-AF65-F5344CB8AC3E}">
        <p14:creationId xmlns:p14="http://schemas.microsoft.com/office/powerpoint/2010/main" val="359919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7" name="Picture 86">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9" name="Oval 88">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pic>
        <p:nvPicPr>
          <p:cNvPr id="91" name="Picture 90">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93" name="Picture 92">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95" name="Rectangle 94">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 useBgFill="1">
        <p:nvSpPr>
          <p:cNvPr id="97" name="Rectangle 96">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descr="Verschillende gekleurde vraagtekens">
            <a:extLst>
              <a:ext uri="{FF2B5EF4-FFF2-40B4-BE49-F238E27FC236}">
                <a16:creationId xmlns:a16="http://schemas.microsoft.com/office/drawing/2014/main" id="{F912F8BE-EA84-3980-46D9-3066F1552385}"/>
              </a:ext>
            </a:extLst>
          </p:cNvPr>
          <p:cNvPicPr>
            <a:picLocks noChangeAspect="1"/>
          </p:cNvPicPr>
          <p:nvPr/>
        </p:nvPicPr>
        <p:blipFill rotWithShape="1">
          <a:blip r:embed="rId7">
            <a:alphaModFix amt="40000"/>
          </a:blip>
          <a:srcRect t="9091" r="9091"/>
          <a:stretch/>
        </p:blipFill>
        <p:spPr>
          <a:xfrm>
            <a:off x="20" y="10"/>
            <a:ext cx="12191980" cy="6857990"/>
          </a:xfrm>
          <a:prstGeom prst="rect">
            <a:avLst/>
          </a:prstGeom>
        </p:spPr>
      </p:pic>
      <p:sp>
        <p:nvSpPr>
          <p:cNvPr id="2" name="Titel 1">
            <a:extLst>
              <a:ext uri="{FF2B5EF4-FFF2-40B4-BE49-F238E27FC236}">
                <a16:creationId xmlns:a16="http://schemas.microsoft.com/office/drawing/2014/main" id="{ADAFE4CD-DEF0-47E8-9426-112D882B2286}"/>
              </a:ext>
            </a:extLst>
          </p:cNvPr>
          <p:cNvSpPr>
            <a:spLocks noGrp="1"/>
          </p:cNvSpPr>
          <p:nvPr>
            <p:ph type="title"/>
          </p:nvPr>
        </p:nvSpPr>
        <p:spPr>
          <a:xfrm>
            <a:off x="1154955" y="1447801"/>
            <a:ext cx="8825658" cy="2247900"/>
          </a:xfrm>
        </p:spPr>
        <p:txBody>
          <a:bodyPr vert="horz" lIns="91440" tIns="45720" rIns="91440" bIns="45720" rtlCol="0" anchor="b">
            <a:normAutofit/>
          </a:bodyPr>
          <a:lstStyle/>
          <a:p>
            <a:r>
              <a:rPr lang="en-US" sz="7200" b="1" dirty="0" err="1">
                <a:solidFill>
                  <a:schemeClr val="tx1"/>
                </a:solidFill>
              </a:rPr>
              <a:t>Vragen</a:t>
            </a:r>
            <a:r>
              <a:rPr lang="en-US" sz="7200" b="1" dirty="0">
                <a:solidFill>
                  <a:schemeClr val="tx1"/>
                </a:solidFill>
              </a:rPr>
              <a:t>/</a:t>
            </a:r>
            <a:r>
              <a:rPr lang="en-US" sz="7200" b="1" dirty="0" err="1">
                <a:solidFill>
                  <a:schemeClr val="tx1"/>
                </a:solidFill>
              </a:rPr>
              <a:t>opmerkingen</a:t>
            </a:r>
            <a:endParaRPr lang="en-US" sz="7200" b="1" dirty="0">
              <a:solidFill>
                <a:schemeClr val="tx1"/>
              </a:solidFill>
            </a:endParaRPr>
          </a:p>
        </p:txBody>
      </p:sp>
      <p:sp>
        <p:nvSpPr>
          <p:cNvPr id="99" name="Rectangle 98">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Tree>
    <p:extLst>
      <p:ext uri="{BB962C8B-B14F-4D97-AF65-F5344CB8AC3E}">
        <p14:creationId xmlns:p14="http://schemas.microsoft.com/office/powerpoint/2010/main" val="255836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a:extLst>
            <a:ext uri="{FF2B5EF4-FFF2-40B4-BE49-F238E27FC236}">
              <a16:creationId xmlns:a16="http://schemas.microsoft.com/office/drawing/2014/main" id="{227570B8-CFA7-1E0C-D3D7-0A320478FF5C}"/>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0F8F93E9-9640-8187-C66D-83C150FBD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Rectangle 44">
            <a:extLst>
              <a:ext uri="{FF2B5EF4-FFF2-40B4-BE49-F238E27FC236}">
                <a16:creationId xmlns:a16="http://schemas.microsoft.com/office/drawing/2014/main" id="{7699B312-C1E1-BAFD-5B1B-1D0413807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FD49C895-DDE9-5B23-E673-A067A9E505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A48F2389-60F8-697E-1483-C0301B10DD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51" name="Freeform 5">
            <a:extLst>
              <a:ext uri="{FF2B5EF4-FFF2-40B4-BE49-F238E27FC236}">
                <a16:creationId xmlns:a16="http://schemas.microsoft.com/office/drawing/2014/main" id="{65CB417F-6C86-95AF-8045-5F324E5B8A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nl-NL"/>
          </a:p>
        </p:txBody>
      </p:sp>
      <p:sp>
        <p:nvSpPr>
          <p:cNvPr id="2" name="Titel 1">
            <a:extLst>
              <a:ext uri="{FF2B5EF4-FFF2-40B4-BE49-F238E27FC236}">
                <a16:creationId xmlns:a16="http://schemas.microsoft.com/office/drawing/2014/main" id="{BB7C4A34-2E1F-D0C7-1495-EF769483060B}"/>
              </a:ext>
            </a:extLst>
          </p:cNvPr>
          <p:cNvSpPr>
            <a:spLocks noGrp="1"/>
          </p:cNvSpPr>
          <p:nvPr>
            <p:ph type="title"/>
          </p:nvPr>
        </p:nvSpPr>
        <p:spPr>
          <a:xfrm>
            <a:off x="806195" y="804672"/>
            <a:ext cx="3521359" cy="5248656"/>
          </a:xfrm>
        </p:spPr>
        <p:txBody>
          <a:bodyPr anchor="ctr">
            <a:normAutofit/>
          </a:bodyPr>
          <a:lstStyle/>
          <a:p>
            <a:pPr algn="ctr"/>
            <a:r>
              <a:rPr lang="nl-NL" b="1" dirty="0"/>
              <a:t>Aanleiding</a:t>
            </a:r>
          </a:p>
        </p:txBody>
      </p:sp>
      <p:sp>
        <p:nvSpPr>
          <p:cNvPr id="3" name="Tijdelijke aanduiding voor inhoud 2">
            <a:extLst>
              <a:ext uri="{FF2B5EF4-FFF2-40B4-BE49-F238E27FC236}">
                <a16:creationId xmlns:a16="http://schemas.microsoft.com/office/drawing/2014/main" id="{6E099B8C-F387-27A8-11FF-2EA80E4296AD}"/>
              </a:ext>
            </a:extLst>
          </p:cNvPr>
          <p:cNvSpPr>
            <a:spLocks noGrp="1"/>
          </p:cNvSpPr>
          <p:nvPr>
            <p:ph idx="1"/>
          </p:nvPr>
        </p:nvSpPr>
        <p:spPr>
          <a:xfrm>
            <a:off x="4975861" y="804671"/>
            <a:ext cx="6399930" cy="5248657"/>
          </a:xfrm>
        </p:spPr>
        <p:txBody>
          <a:bodyPr anchor="ctr">
            <a:normAutofit/>
          </a:bodyPr>
          <a:lstStyle/>
          <a:p>
            <a:pPr>
              <a:buFont typeface="Wingdings" panose="05000000000000000000" pitchFamily="2" charset="2"/>
              <a:buChar char="Ø"/>
            </a:pPr>
            <a:r>
              <a:rPr lang="nl-NL" dirty="0"/>
              <a:t>Afgelopen jaren een paar opdrachten niet kunnen gunnen aan o.a. lokale partijen.</a:t>
            </a:r>
          </a:p>
          <a:p>
            <a:pPr lvl="1">
              <a:buFont typeface="Wingdings" panose="05000000000000000000" pitchFamily="2" charset="2"/>
              <a:buChar char="Ø"/>
            </a:pPr>
            <a:r>
              <a:rPr lang="nl-NL" dirty="0"/>
              <a:t>Het niet gunnen had te maken met het niet voldoen aan de procedurele eisen.</a:t>
            </a:r>
          </a:p>
          <a:p>
            <a:pPr lvl="1">
              <a:buFont typeface="Wingdings" panose="05000000000000000000" pitchFamily="2" charset="2"/>
              <a:buChar char="Ø"/>
            </a:pPr>
            <a:r>
              <a:rPr lang="nl-NL" dirty="0"/>
              <a:t>Dit stond los van het feit of iemand de opdracht goed uit kan voeren.</a:t>
            </a:r>
          </a:p>
          <a:p>
            <a:pPr>
              <a:buFont typeface="Wingdings" panose="05000000000000000000" pitchFamily="2" charset="2"/>
              <a:buChar char="Ø"/>
            </a:pPr>
            <a:r>
              <a:rPr lang="nl-NL" dirty="0"/>
              <a:t>Daarnaast worden een aantal opdrachten die voorheen gesubsidieerd werden nu als inkoopopdracht in de markt gezet.</a:t>
            </a:r>
          </a:p>
          <a:p>
            <a:pPr marL="0" indent="0">
              <a:buNone/>
            </a:pPr>
            <a:endParaRPr lang="nl-NL" dirty="0"/>
          </a:p>
          <a:p>
            <a:endParaRPr lang="nl-NL" dirty="0"/>
          </a:p>
        </p:txBody>
      </p:sp>
    </p:spTree>
    <p:extLst>
      <p:ext uri="{BB962C8B-B14F-4D97-AF65-F5344CB8AC3E}">
        <p14:creationId xmlns:p14="http://schemas.microsoft.com/office/powerpoint/2010/main" val="1832193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a:extLst>
            <a:ext uri="{FF2B5EF4-FFF2-40B4-BE49-F238E27FC236}">
              <a16:creationId xmlns:a16="http://schemas.microsoft.com/office/drawing/2014/main" id="{1AFE1E5A-8910-57AC-A585-CD580104A88E}"/>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43D69174-62B7-2A84-F909-269F0617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Rectangle 44">
            <a:extLst>
              <a:ext uri="{FF2B5EF4-FFF2-40B4-BE49-F238E27FC236}">
                <a16:creationId xmlns:a16="http://schemas.microsoft.com/office/drawing/2014/main" id="{FDFD27BF-A347-35BE-0944-16831EB8A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459C8930-8D07-235F-1E8E-F2E579A8F1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3FD03184-00C0-B8CE-D692-42FDDF9B6F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51" name="Freeform 5">
            <a:extLst>
              <a:ext uri="{FF2B5EF4-FFF2-40B4-BE49-F238E27FC236}">
                <a16:creationId xmlns:a16="http://schemas.microsoft.com/office/drawing/2014/main" id="{5FFFD7B1-C89E-AD66-9D8E-BB950DACD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nl-NL"/>
          </a:p>
        </p:txBody>
      </p:sp>
      <p:sp>
        <p:nvSpPr>
          <p:cNvPr id="2" name="Titel 1">
            <a:extLst>
              <a:ext uri="{FF2B5EF4-FFF2-40B4-BE49-F238E27FC236}">
                <a16:creationId xmlns:a16="http://schemas.microsoft.com/office/drawing/2014/main" id="{58A98E06-C635-2744-CD53-886AC669669A}"/>
              </a:ext>
            </a:extLst>
          </p:cNvPr>
          <p:cNvSpPr>
            <a:spLocks noGrp="1"/>
          </p:cNvSpPr>
          <p:nvPr>
            <p:ph type="title"/>
          </p:nvPr>
        </p:nvSpPr>
        <p:spPr>
          <a:xfrm>
            <a:off x="806195" y="804672"/>
            <a:ext cx="3655736" cy="5248656"/>
          </a:xfrm>
        </p:spPr>
        <p:txBody>
          <a:bodyPr anchor="ctr">
            <a:normAutofit/>
          </a:bodyPr>
          <a:lstStyle/>
          <a:p>
            <a:pPr algn="ctr"/>
            <a:r>
              <a:rPr lang="nl-NL" sz="3600" b="1" dirty="0">
                <a:solidFill>
                  <a:schemeClr val="tx1"/>
                </a:solidFill>
              </a:rPr>
              <a:t>Opzet presentatie</a:t>
            </a:r>
            <a:br>
              <a:rPr lang="nl-NL" sz="3600" b="1" dirty="0">
                <a:solidFill>
                  <a:schemeClr val="tx1"/>
                </a:solidFill>
              </a:rPr>
            </a:br>
            <a:r>
              <a:rPr lang="nl-NL" sz="3600" b="1" dirty="0">
                <a:solidFill>
                  <a:schemeClr val="tx1"/>
                </a:solidFill>
              </a:rPr>
              <a:t>2 juni - avond 1</a:t>
            </a:r>
          </a:p>
        </p:txBody>
      </p:sp>
      <p:sp>
        <p:nvSpPr>
          <p:cNvPr id="3" name="Tijdelijke aanduiding voor inhoud 2">
            <a:extLst>
              <a:ext uri="{FF2B5EF4-FFF2-40B4-BE49-F238E27FC236}">
                <a16:creationId xmlns:a16="http://schemas.microsoft.com/office/drawing/2014/main" id="{06E73E56-1794-A295-A583-C5130D716913}"/>
              </a:ext>
            </a:extLst>
          </p:cNvPr>
          <p:cNvSpPr>
            <a:spLocks noGrp="1"/>
          </p:cNvSpPr>
          <p:nvPr>
            <p:ph idx="1"/>
          </p:nvPr>
        </p:nvSpPr>
        <p:spPr>
          <a:xfrm>
            <a:off x="4975861" y="804671"/>
            <a:ext cx="6399930" cy="5248657"/>
          </a:xfrm>
        </p:spPr>
        <p:txBody>
          <a:bodyPr anchor="ctr">
            <a:normAutofit/>
          </a:bodyPr>
          <a:lstStyle/>
          <a:p>
            <a:pPr>
              <a:buFont typeface="Wingdings" panose="05000000000000000000" pitchFamily="2" charset="2"/>
              <a:buChar char="Ø"/>
            </a:pPr>
            <a:r>
              <a:rPr lang="nl-NL" dirty="0"/>
              <a:t>Avond 1. Aanbesteden</a:t>
            </a:r>
          </a:p>
          <a:p>
            <a:pPr lvl="1">
              <a:buFont typeface="Wingdings" panose="05000000000000000000" pitchFamily="2" charset="2"/>
              <a:buChar char="Ø"/>
            </a:pPr>
            <a:r>
              <a:rPr lang="nl-NL" dirty="0"/>
              <a:t>Achtergrondinformatie: Wat doet een gemeente voordat een aanbesteding gepubliceerd wordt</a:t>
            </a:r>
          </a:p>
          <a:p>
            <a:pPr lvl="1">
              <a:buFont typeface="Wingdings" panose="05000000000000000000" pitchFamily="2" charset="2"/>
              <a:buChar char="Ø"/>
            </a:pPr>
            <a:r>
              <a:rPr lang="nl-NL" dirty="0"/>
              <a:t>Wetgeving</a:t>
            </a:r>
          </a:p>
          <a:p>
            <a:pPr lvl="1">
              <a:buFont typeface="Wingdings" panose="05000000000000000000" pitchFamily="2" charset="2"/>
              <a:buChar char="Ø"/>
            </a:pPr>
            <a:r>
              <a:rPr lang="nl-NL" dirty="0"/>
              <a:t>Enkelvoudig Onderhands Aanbesteden</a:t>
            </a:r>
          </a:p>
          <a:p>
            <a:pPr lvl="1">
              <a:buFont typeface="Wingdings" panose="05000000000000000000" pitchFamily="2" charset="2"/>
              <a:buChar char="Ø"/>
            </a:pPr>
            <a:r>
              <a:rPr lang="nl-NL" dirty="0"/>
              <a:t>Meervoudig Onderhands Aanbesteden</a:t>
            </a:r>
          </a:p>
          <a:p>
            <a:pPr lvl="1">
              <a:buFont typeface="Wingdings" panose="05000000000000000000" pitchFamily="2" charset="2"/>
              <a:buChar char="Ø"/>
            </a:pPr>
            <a:r>
              <a:rPr lang="nl-NL" dirty="0"/>
              <a:t>Europees Aanbesteden</a:t>
            </a:r>
          </a:p>
          <a:p>
            <a:pPr lvl="1">
              <a:buFont typeface="Wingdings" panose="05000000000000000000" pitchFamily="2" charset="2"/>
              <a:buChar char="Ø"/>
            </a:pPr>
            <a:r>
              <a:rPr lang="nl-NL" dirty="0"/>
              <a:t>Tussendoor hebben wij tips gegeven</a:t>
            </a:r>
          </a:p>
          <a:p>
            <a:pPr lvl="1">
              <a:buFont typeface="Wingdings" panose="05000000000000000000" pitchFamily="2" charset="2"/>
              <a:buChar char="Ø"/>
            </a:pPr>
            <a:endParaRPr lang="nl-NL" dirty="0"/>
          </a:p>
          <a:p>
            <a:pPr marL="0" indent="0">
              <a:buNone/>
            </a:pPr>
            <a:endParaRPr lang="nl-NL" dirty="0"/>
          </a:p>
        </p:txBody>
      </p:sp>
    </p:spTree>
    <p:extLst>
      <p:ext uri="{BB962C8B-B14F-4D97-AF65-F5344CB8AC3E}">
        <p14:creationId xmlns:p14="http://schemas.microsoft.com/office/powerpoint/2010/main" val="3724271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a:extLst>
            <a:ext uri="{FF2B5EF4-FFF2-40B4-BE49-F238E27FC236}">
              <a16:creationId xmlns:a16="http://schemas.microsoft.com/office/drawing/2014/main" id="{1A7B9E76-29FD-609C-567B-DC95441C5692}"/>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3EAE8E28-725C-9EC7-0ED5-F26BA7A12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Rectangle 44">
            <a:extLst>
              <a:ext uri="{FF2B5EF4-FFF2-40B4-BE49-F238E27FC236}">
                <a16:creationId xmlns:a16="http://schemas.microsoft.com/office/drawing/2014/main" id="{98824F40-285F-6284-149D-A096088E3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743E0AE5-C29F-70F9-8061-5E41A7D0F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4276E7A4-1FEA-5930-5129-A4DF740C44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51" name="Freeform 5">
            <a:extLst>
              <a:ext uri="{FF2B5EF4-FFF2-40B4-BE49-F238E27FC236}">
                <a16:creationId xmlns:a16="http://schemas.microsoft.com/office/drawing/2014/main" id="{0A2103C2-EAD9-A495-42A1-6CB96F534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nl-NL"/>
          </a:p>
        </p:txBody>
      </p:sp>
      <p:sp>
        <p:nvSpPr>
          <p:cNvPr id="2" name="Titel 1">
            <a:extLst>
              <a:ext uri="{FF2B5EF4-FFF2-40B4-BE49-F238E27FC236}">
                <a16:creationId xmlns:a16="http://schemas.microsoft.com/office/drawing/2014/main" id="{E5645C33-2790-034F-EE1C-C642FE72B7F3}"/>
              </a:ext>
            </a:extLst>
          </p:cNvPr>
          <p:cNvSpPr>
            <a:spLocks noGrp="1"/>
          </p:cNvSpPr>
          <p:nvPr>
            <p:ph type="title"/>
          </p:nvPr>
        </p:nvSpPr>
        <p:spPr>
          <a:xfrm>
            <a:off x="618068" y="804672"/>
            <a:ext cx="4033177" cy="5248656"/>
          </a:xfrm>
        </p:spPr>
        <p:txBody>
          <a:bodyPr anchor="ctr">
            <a:normAutofit/>
          </a:bodyPr>
          <a:lstStyle/>
          <a:p>
            <a:pPr algn="ctr"/>
            <a:r>
              <a:rPr lang="nl-NL" b="1" dirty="0"/>
              <a:t> </a:t>
            </a:r>
            <a:r>
              <a:rPr lang="nl-NL" sz="3600" b="1" dirty="0">
                <a:solidFill>
                  <a:schemeClr val="tx1"/>
                </a:solidFill>
              </a:rPr>
              <a:t>Opzet presentatie</a:t>
            </a:r>
            <a:br>
              <a:rPr lang="nl-NL" sz="3600" b="1" dirty="0">
                <a:solidFill>
                  <a:schemeClr val="tx1"/>
                </a:solidFill>
              </a:rPr>
            </a:br>
            <a:r>
              <a:rPr lang="nl-NL" sz="3600" b="1" dirty="0">
                <a:solidFill>
                  <a:schemeClr val="tx1"/>
                </a:solidFill>
              </a:rPr>
              <a:t>25 juni – avond 2</a:t>
            </a:r>
            <a:endParaRPr lang="nl-NL" sz="3600" b="1" dirty="0"/>
          </a:p>
        </p:txBody>
      </p:sp>
      <p:sp>
        <p:nvSpPr>
          <p:cNvPr id="3" name="Tijdelijke aanduiding voor inhoud 2">
            <a:extLst>
              <a:ext uri="{FF2B5EF4-FFF2-40B4-BE49-F238E27FC236}">
                <a16:creationId xmlns:a16="http://schemas.microsoft.com/office/drawing/2014/main" id="{06E82710-CE3D-017C-1172-D6759E61DCCC}"/>
              </a:ext>
            </a:extLst>
          </p:cNvPr>
          <p:cNvSpPr>
            <a:spLocks noGrp="1"/>
          </p:cNvSpPr>
          <p:nvPr>
            <p:ph idx="1"/>
          </p:nvPr>
        </p:nvSpPr>
        <p:spPr>
          <a:xfrm>
            <a:off x="4975861" y="804671"/>
            <a:ext cx="6399930" cy="5248657"/>
          </a:xfrm>
        </p:spPr>
        <p:txBody>
          <a:bodyPr anchor="ctr">
            <a:normAutofit/>
          </a:bodyPr>
          <a:lstStyle/>
          <a:p>
            <a:pPr marL="0" indent="0">
              <a:buNone/>
            </a:pPr>
            <a:endParaRPr lang="nl-NL" dirty="0"/>
          </a:p>
          <a:p>
            <a:r>
              <a:rPr lang="nl-NL" b="1" dirty="0"/>
              <a:t>Avond 2: Inschrijven</a:t>
            </a:r>
          </a:p>
          <a:p>
            <a:pPr lvl="1"/>
            <a:r>
              <a:rPr lang="nl-NL" dirty="0" err="1"/>
              <a:t>TenderNed</a:t>
            </a:r>
            <a:endParaRPr lang="nl-NL" dirty="0"/>
          </a:p>
          <a:p>
            <a:pPr lvl="1"/>
            <a:r>
              <a:rPr lang="nl-NL" dirty="0"/>
              <a:t>Mercell</a:t>
            </a:r>
          </a:p>
          <a:p>
            <a:pPr lvl="1"/>
            <a:r>
              <a:rPr lang="nl-NL" dirty="0"/>
              <a:t>UEA en andere documenten</a:t>
            </a:r>
          </a:p>
          <a:p>
            <a:pPr lvl="1"/>
            <a:r>
              <a:rPr lang="nl-NL" dirty="0"/>
              <a:t>Beoordeling van uw inschrijving</a:t>
            </a:r>
          </a:p>
          <a:p>
            <a:pPr lvl="1"/>
            <a:r>
              <a:rPr lang="nl-NL" dirty="0"/>
              <a:t>Gunning</a:t>
            </a:r>
          </a:p>
          <a:p>
            <a:pPr lvl="1"/>
            <a:r>
              <a:rPr lang="nl-NL" dirty="0"/>
              <a:t>Bezwaar</a:t>
            </a:r>
          </a:p>
          <a:p>
            <a:pPr lvl="1"/>
            <a:r>
              <a:rPr lang="nl-NL" dirty="0"/>
              <a:t>Tussendoor krijgt u tips</a:t>
            </a:r>
          </a:p>
          <a:p>
            <a:pPr lvl="1"/>
            <a:r>
              <a:rPr lang="nl-NL" dirty="0"/>
              <a:t>U kunt geen rechten ontlenen aan de presentaties</a:t>
            </a:r>
          </a:p>
          <a:p>
            <a:pPr lvl="1"/>
            <a:endParaRPr lang="nl-NL" dirty="0"/>
          </a:p>
          <a:p>
            <a:pPr lvl="1"/>
            <a:endParaRPr lang="nl-NL" dirty="0"/>
          </a:p>
          <a:p>
            <a:pPr marL="457200" lvl="1" indent="0">
              <a:buNone/>
            </a:pPr>
            <a:endParaRPr lang="nl-NL" dirty="0"/>
          </a:p>
        </p:txBody>
      </p:sp>
    </p:spTree>
    <p:extLst>
      <p:ext uri="{BB962C8B-B14F-4D97-AF65-F5344CB8AC3E}">
        <p14:creationId xmlns:p14="http://schemas.microsoft.com/office/powerpoint/2010/main" val="2299520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23D6C-60FF-98E9-E532-281E49EA56F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EE7D82C-F188-4887-CD54-239C49D4664C}"/>
              </a:ext>
            </a:extLst>
          </p:cNvPr>
          <p:cNvSpPr>
            <a:spLocks noGrp="1"/>
          </p:cNvSpPr>
          <p:nvPr>
            <p:ph type="title"/>
          </p:nvPr>
        </p:nvSpPr>
        <p:spPr>
          <a:xfrm>
            <a:off x="646111" y="452718"/>
            <a:ext cx="9404723" cy="859247"/>
          </a:xfrm>
        </p:spPr>
        <p:txBody>
          <a:bodyPr/>
          <a:lstStyle/>
          <a:p>
            <a:pPr algn="ctr"/>
            <a:r>
              <a:rPr lang="nl-NL" sz="3200" b="1" dirty="0"/>
              <a:t>Terugkoppeling Informatieavond 1</a:t>
            </a:r>
          </a:p>
        </p:txBody>
      </p:sp>
      <p:sp>
        <p:nvSpPr>
          <p:cNvPr id="3" name="Tijdelijke aanduiding voor inhoud 2">
            <a:extLst>
              <a:ext uri="{FF2B5EF4-FFF2-40B4-BE49-F238E27FC236}">
                <a16:creationId xmlns:a16="http://schemas.microsoft.com/office/drawing/2014/main" id="{FBBC6B18-372F-353B-78FB-290DDD094E2F}"/>
              </a:ext>
            </a:extLst>
          </p:cNvPr>
          <p:cNvSpPr>
            <a:spLocks noGrp="1"/>
          </p:cNvSpPr>
          <p:nvPr>
            <p:ph idx="1"/>
          </p:nvPr>
        </p:nvSpPr>
        <p:spPr>
          <a:xfrm>
            <a:off x="1103312" y="1311966"/>
            <a:ext cx="9404723" cy="4936434"/>
          </a:xfrm>
        </p:spPr>
        <p:txBody>
          <a:bodyPr>
            <a:normAutofit/>
          </a:bodyPr>
          <a:lstStyle/>
          <a:p>
            <a:r>
              <a:rPr lang="nl-NL" dirty="0"/>
              <a:t>Iedere deelnemer heeft de presentatie van deze avond ontvangen.</a:t>
            </a:r>
          </a:p>
          <a:p>
            <a:r>
              <a:rPr lang="nl-NL" dirty="0"/>
              <a:t>De zorgondernemers die aangaven niet geïnformeerd te zijn over de overgang van subsidie naar inkoop waren wel geïnformeerd en zijn, indien gewenst, nogmaals geïnformeerd.</a:t>
            </a:r>
          </a:p>
          <a:p>
            <a:r>
              <a:rPr lang="nl-NL" dirty="0"/>
              <a:t>De aanbestedingskalender wordt gepubliceerd op de gemeentelijke website.</a:t>
            </a:r>
          </a:p>
          <a:p>
            <a:r>
              <a:rPr lang="nl-NL" dirty="0"/>
              <a:t>Concrete opdrachten worden daarnaast ook op LinkedIn gezet.</a:t>
            </a:r>
          </a:p>
          <a:p>
            <a:r>
              <a:rPr lang="nl-NL" dirty="0"/>
              <a:t>Er komt een aanmeldformulier waarop u aan kunt geven dat u mee wilt doen met een aanbesteding.</a:t>
            </a:r>
          </a:p>
          <a:p>
            <a:r>
              <a:rPr lang="nl-NL" dirty="0"/>
              <a:t>Daarnaast komt er een aanmeldformulier voor ondernemers om zich kenbaar te maken bij de gemeente. Deze wordt op de gemeentelijke website geplaatst.</a:t>
            </a:r>
          </a:p>
        </p:txBody>
      </p:sp>
    </p:spTree>
    <p:extLst>
      <p:ext uri="{BB962C8B-B14F-4D97-AF65-F5344CB8AC3E}">
        <p14:creationId xmlns:p14="http://schemas.microsoft.com/office/powerpoint/2010/main" val="1813623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CB3FE8-4C93-614F-5BDE-F3DC06BC0884}"/>
              </a:ext>
            </a:extLst>
          </p:cNvPr>
          <p:cNvSpPr>
            <a:spLocks noGrp="1"/>
          </p:cNvSpPr>
          <p:nvPr>
            <p:ph type="title"/>
          </p:nvPr>
        </p:nvSpPr>
        <p:spPr>
          <a:xfrm>
            <a:off x="646111" y="139700"/>
            <a:ext cx="9404723" cy="1320800"/>
          </a:xfrm>
        </p:spPr>
        <p:txBody>
          <a:bodyPr/>
          <a:lstStyle/>
          <a:p>
            <a:pPr algn="ctr"/>
            <a:r>
              <a:rPr lang="nl-NL" b="1" dirty="0"/>
              <a:t>Inkoopprocedures</a:t>
            </a:r>
          </a:p>
        </p:txBody>
      </p:sp>
      <p:sp>
        <p:nvSpPr>
          <p:cNvPr id="3" name="Tijdelijke aanduiding voor tekst 2">
            <a:extLst>
              <a:ext uri="{FF2B5EF4-FFF2-40B4-BE49-F238E27FC236}">
                <a16:creationId xmlns:a16="http://schemas.microsoft.com/office/drawing/2014/main" id="{508F20D9-E7D3-37CD-9079-82A848AE5D9A}"/>
              </a:ext>
            </a:extLst>
          </p:cNvPr>
          <p:cNvSpPr>
            <a:spLocks noGrp="1"/>
          </p:cNvSpPr>
          <p:nvPr>
            <p:ph type="body" idx="1"/>
          </p:nvPr>
        </p:nvSpPr>
        <p:spPr/>
        <p:txBody>
          <a:bodyPr/>
          <a:lstStyle/>
          <a:p>
            <a:r>
              <a:rPr lang="nl-NL" dirty="0"/>
              <a:t>Enkelvoudig onderhandse aanbesteding (EOA)</a:t>
            </a:r>
          </a:p>
        </p:txBody>
      </p:sp>
      <p:sp>
        <p:nvSpPr>
          <p:cNvPr id="4" name="Tijdelijke aanduiding voor tekst 3">
            <a:extLst>
              <a:ext uri="{FF2B5EF4-FFF2-40B4-BE49-F238E27FC236}">
                <a16:creationId xmlns:a16="http://schemas.microsoft.com/office/drawing/2014/main" id="{3F7065AF-6946-561F-4D78-B335C041E76C}"/>
              </a:ext>
            </a:extLst>
          </p:cNvPr>
          <p:cNvSpPr>
            <a:spLocks noGrp="1"/>
          </p:cNvSpPr>
          <p:nvPr>
            <p:ph type="body" sz="half" idx="15"/>
          </p:nvPr>
        </p:nvSpPr>
        <p:spPr/>
        <p:txBody>
          <a:bodyPr/>
          <a:lstStyle/>
          <a:p>
            <a:endParaRPr lang="nl-NL" sz="1600" dirty="0"/>
          </a:p>
          <a:p>
            <a:r>
              <a:rPr lang="nl-NL" sz="2000" dirty="0"/>
              <a:t>- Leveringen en (SAS) diensten tot 30.000</a:t>
            </a:r>
          </a:p>
          <a:p>
            <a:r>
              <a:rPr lang="nl-NL" sz="2000" dirty="0"/>
              <a:t>- Werken tot 50.000</a:t>
            </a:r>
          </a:p>
          <a:p>
            <a:r>
              <a:rPr lang="nl-NL" sz="2000" dirty="0"/>
              <a:t>- Aanvragen offertes bij één tot vier leveranciers</a:t>
            </a:r>
          </a:p>
          <a:p>
            <a:endParaRPr lang="nl-NL" dirty="0"/>
          </a:p>
        </p:txBody>
      </p:sp>
      <p:sp>
        <p:nvSpPr>
          <p:cNvPr id="5" name="Tijdelijke aanduiding voor tekst 4">
            <a:extLst>
              <a:ext uri="{FF2B5EF4-FFF2-40B4-BE49-F238E27FC236}">
                <a16:creationId xmlns:a16="http://schemas.microsoft.com/office/drawing/2014/main" id="{353A8807-4116-2384-FCE9-458E865278B0}"/>
              </a:ext>
            </a:extLst>
          </p:cNvPr>
          <p:cNvSpPr>
            <a:spLocks noGrp="1"/>
          </p:cNvSpPr>
          <p:nvPr>
            <p:ph type="body" sz="quarter" idx="3"/>
          </p:nvPr>
        </p:nvSpPr>
        <p:spPr/>
        <p:txBody>
          <a:bodyPr/>
          <a:lstStyle/>
          <a:p>
            <a:r>
              <a:rPr lang="nl-NL" dirty="0"/>
              <a:t>Meervoudig onderhandse aanbesteding (MOA)</a:t>
            </a:r>
          </a:p>
        </p:txBody>
      </p:sp>
      <p:sp>
        <p:nvSpPr>
          <p:cNvPr id="6" name="Tijdelijke aanduiding voor tekst 5">
            <a:extLst>
              <a:ext uri="{FF2B5EF4-FFF2-40B4-BE49-F238E27FC236}">
                <a16:creationId xmlns:a16="http://schemas.microsoft.com/office/drawing/2014/main" id="{F9D8D751-A47B-774E-C54D-3E7FD3A58F6A}"/>
              </a:ext>
            </a:extLst>
          </p:cNvPr>
          <p:cNvSpPr>
            <a:spLocks noGrp="1"/>
          </p:cNvSpPr>
          <p:nvPr>
            <p:ph type="body" sz="half" idx="16"/>
          </p:nvPr>
        </p:nvSpPr>
        <p:spPr>
          <a:xfrm>
            <a:off x="3873106" y="2667000"/>
            <a:ext cx="3035694" cy="3589338"/>
          </a:xfrm>
        </p:spPr>
        <p:txBody>
          <a:bodyPr>
            <a:normAutofit fontScale="85000" lnSpcReduction="20000"/>
          </a:bodyPr>
          <a:lstStyle/>
          <a:p>
            <a:endParaRPr lang="nl-NL" sz="1600" dirty="0"/>
          </a:p>
          <a:p>
            <a:r>
              <a:rPr lang="nl-NL" sz="2000" dirty="0"/>
              <a:t>- Leveringen en diensten van 30.000 –221.000</a:t>
            </a:r>
          </a:p>
          <a:p>
            <a:r>
              <a:rPr lang="nl-NL" sz="2000" dirty="0"/>
              <a:t>- Werken van 50.000 - 5.538.000</a:t>
            </a:r>
          </a:p>
          <a:p>
            <a:r>
              <a:rPr lang="nl-NL" sz="2000" dirty="0"/>
              <a:t>- SAS diensten van 30.000 – 750.000</a:t>
            </a:r>
          </a:p>
          <a:p>
            <a:r>
              <a:rPr lang="nl-NL" sz="2000" dirty="0"/>
              <a:t>- Zelf 3 tot 5 leveranciers selecteren</a:t>
            </a:r>
          </a:p>
          <a:p>
            <a:r>
              <a:rPr lang="nl-NL" sz="2000" dirty="0"/>
              <a:t>- Doorlooptijd ongeveer 7 weken</a:t>
            </a:r>
          </a:p>
          <a:p>
            <a:r>
              <a:rPr lang="nl-NL" sz="2000" dirty="0"/>
              <a:t>- Via het digitale aanbestedingssysteem (</a:t>
            </a:r>
            <a:r>
              <a:rPr lang="nl-NL" sz="2000" dirty="0" err="1"/>
              <a:t>Mercell</a:t>
            </a:r>
            <a:r>
              <a:rPr lang="nl-NL" sz="2000" dirty="0"/>
              <a:t>)</a:t>
            </a:r>
          </a:p>
          <a:p>
            <a:endParaRPr lang="nl-NL" dirty="0"/>
          </a:p>
        </p:txBody>
      </p:sp>
      <p:sp>
        <p:nvSpPr>
          <p:cNvPr id="7" name="Tijdelijke aanduiding voor tekst 6">
            <a:extLst>
              <a:ext uri="{FF2B5EF4-FFF2-40B4-BE49-F238E27FC236}">
                <a16:creationId xmlns:a16="http://schemas.microsoft.com/office/drawing/2014/main" id="{DBDA35C5-016A-8256-2DA0-0A2E42FF2CB4}"/>
              </a:ext>
            </a:extLst>
          </p:cNvPr>
          <p:cNvSpPr>
            <a:spLocks noGrp="1"/>
          </p:cNvSpPr>
          <p:nvPr>
            <p:ph type="body" sz="quarter" idx="13"/>
          </p:nvPr>
        </p:nvSpPr>
        <p:spPr/>
        <p:txBody>
          <a:bodyPr/>
          <a:lstStyle/>
          <a:p>
            <a:r>
              <a:rPr lang="nl-NL" dirty="0"/>
              <a:t>Europees aanbesteding (EA)</a:t>
            </a:r>
          </a:p>
        </p:txBody>
      </p:sp>
      <p:sp>
        <p:nvSpPr>
          <p:cNvPr id="8" name="Tijdelijke aanduiding voor tekst 7">
            <a:extLst>
              <a:ext uri="{FF2B5EF4-FFF2-40B4-BE49-F238E27FC236}">
                <a16:creationId xmlns:a16="http://schemas.microsoft.com/office/drawing/2014/main" id="{CA28F66C-CD4F-E940-C651-1A3085F664B6}"/>
              </a:ext>
            </a:extLst>
          </p:cNvPr>
          <p:cNvSpPr>
            <a:spLocks noGrp="1"/>
          </p:cNvSpPr>
          <p:nvPr>
            <p:ph type="body" sz="half" idx="17"/>
          </p:nvPr>
        </p:nvSpPr>
        <p:spPr>
          <a:xfrm>
            <a:off x="7124700" y="2667000"/>
            <a:ext cx="3196167" cy="3589338"/>
          </a:xfrm>
        </p:spPr>
        <p:txBody>
          <a:bodyPr>
            <a:normAutofit fontScale="92500" lnSpcReduction="20000"/>
          </a:bodyPr>
          <a:lstStyle/>
          <a:p>
            <a:endParaRPr lang="nl-NL" sz="1600" dirty="0"/>
          </a:p>
          <a:p>
            <a:r>
              <a:rPr lang="nl-NL" sz="2000" dirty="0"/>
              <a:t>- Leveringen en diensten vanaf 221.000</a:t>
            </a:r>
          </a:p>
          <a:p>
            <a:r>
              <a:rPr lang="nl-NL" sz="2000" dirty="0"/>
              <a:t>- Werken vanaf 5.538.000</a:t>
            </a:r>
          </a:p>
          <a:p>
            <a:r>
              <a:rPr lang="nl-NL" sz="2000" dirty="0"/>
              <a:t>- SAS diensten vanaf 750.000</a:t>
            </a:r>
          </a:p>
          <a:p>
            <a:r>
              <a:rPr lang="nl-NL" sz="2000" dirty="0"/>
              <a:t>- Iedereen kan inschrijven</a:t>
            </a:r>
          </a:p>
          <a:p>
            <a:r>
              <a:rPr lang="nl-NL" sz="2000" dirty="0"/>
              <a:t>- Doorlooptijd ongeveer 12 weken</a:t>
            </a:r>
          </a:p>
          <a:p>
            <a:r>
              <a:rPr lang="nl-NL" sz="2000" dirty="0"/>
              <a:t>- Via het digitale aanbestedingssysteem (</a:t>
            </a:r>
            <a:r>
              <a:rPr lang="nl-NL" sz="2000" dirty="0" err="1"/>
              <a:t>Mercell</a:t>
            </a:r>
            <a:r>
              <a:rPr lang="nl-NL" sz="2000" dirty="0"/>
              <a:t>)</a:t>
            </a:r>
          </a:p>
        </p:txBody>
      </p:sp>
    </p:spTree>
    <p:extLst>
      <p:ext uri="{BB962C8B-B14F-4D97-AF65-F5344CB8AC3E}">
        <p14:creationId xmlns:p14="http://schemas.microsoft.com/office/powerpoint/2010/main" val="1759247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E72EB-EB21-1B63-6344-7C696F09F24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F0A60A8-A44A-6353-754F-9ECDE432EC7B}"/>
              </a:ext>
            </a:extLst>
          </p:cNvPr>
          <p:cNvSpPr>
            <a:spLocks noGrp="1"/>
          </p:cNvSpPr>
          <p:nvPr>
            <p:ph type="title"/>
          </p:nvPr>
        </p:nvSpPr>
        <p:spPr>
          <a:xfrm>
            <a:off x="646111" y="452718"/>
            <a:ext cx="9404723" cy="859247"/>
          </a:xfrm>
        </p:spPr>
        <p:txBody>
          <a:bodyPr/>
          <a:lstStyle/>
          <a:p>
            <a:pPr algn="ctr"/>
            <a:r>
              <a:rPr lang="nl-NL" sz="3200" b="1" dirty="0"/>
              <a:t>Europees Aanbesteden: Publicatie</a:t>
            </a:r>
          </a:p>
        </p:txBody>
      </p:sp>
      <p:sp>
        <p:nvSpPr>
          <p:cNvPr id="3" name="Tijdelijke aanduiding voor inhoud 2">
            <a:extLst>
              <a:ext uri="{FF2B5EF4-FFF2-40B4-BE49-F238E27FC236}">
                <a16:creationId xmlns:a16="http://schemas.microsoft.com/office/drawing/2014/main" id="{1AA95548-2347-579D-9426-230C66E4F66E}"/>
              </a:ext>
            </a:extLst>
          </p:cNvPr>
          <p:cNvSpPr>
            <a:spLocks noGrp="1"/>
          </p:cNvSpPr>
          <p:nvPr>
            <p:ph idx="1"/>
          </p:nvPr>
        </p:nvSpPr>
        <p:spPr>
          <a:xfrm>
            <a:off x="1103312" y="1311966"/>
            <a:ext cx="9404723" cy="4936434"/>
          </a:xfrm>
        </p:spPr>
        <p:txBody>
          <a:bodyPr>
            <a:normAutofit/>
          </a:bodyPr>
          <a:lstStyle/>
          <a:p>
            <a:pPr marL="0" indent="0">
              <a:buNone/>
            </a:pPr>
            <a:r>
              <a:rPr lang="nl-NL" b="1" dirty="0"/>
              <a:t>Op een gegeven moment gaan wij de aanbesteding publiceren. Hoe weet u wanneer de aanbesteding gepubliceerd is?</a:t>
            </a:r>
          </a:p>
          <a:p>
            <a:pPr marL="0" indent="0">
              <a:buNone/>
            </a:pPr>
            <a:endParaRPr lang="nl-NL" b="1" dirty="0"/>
          </a:p>
          <a:p>
            <a:pPr>
              <a:lnSpc>
                <a:spcPct val="90000"/>
              </a:lnSpc>
            </a:pPr>
            <a:r>
              <a:rPr lang="nl-NL" dirty="0"/>
              <a:t>Alle Europese aanbestedingen in Nederland worden aangekondigd op de website van TenderNed, aan de hand van CPV-codes.</a:t>
            </a:r>
          </a:p>
          <a:p>
            <a:pPr>
              <a:lnSpc>
                <a:spcPct val="90000"/>
              </a:lnSpc>
            </a:pPr>
            <a:r>
              <a:rPr lang="nl-NL" dirty="0"/>
              <a:t>Wanneer uw bedrijf geabonneerd is op TenderNed (gratis) ontvangt u, op basis van de vooraf door u aangegeven CPV-codes, een melding van de voor u relevante gepubliceerde aanbestedingen. </a:t>
            </a:r>
          </a:p>
          <a:p>
            <a:pPr>
              <a:lnSpc>
                <a:spcPct val="90000"/>
              </a:lnSpc>
            </a:pPr>
            <a:r>
              <a:rPr lang="nl-NL" dirty="0"/>
              <a:t>De aanbesteding zelf verloopt daarna via het digitale aanbestedingssysteem Mercell (gratis). U meld zich aan bij Mercell waarna alle documenten beschikbaar zijn.</a:t>
            </a:r>
          </a:p>
          <a:p>
            <a:pPr>
              <a:lnSpc>
                <a:spcPct val="90000"/>
              </a:lnSpc>
            </a:pPr>
            <a:r>
              <a:rPr lang="nl-NL" dirty="0"/>
              <a:t>Meervoudig Onderhandse aanbestedingen worden niet aangekondigd via </a:t>
            </a:r>
            <a:r>
              <a:rPr lang="nl-NL" dirty="0" err="1"/>
              <a:t>TenderNed</a:t>
            </a:r>
            <a:r>
              <a:rPr lang="nl-NL" dirty="0"/>
              <a:t>.</a:t>
            </a:r>
          </a:p>
        </p:txBody>
      </p:sp>
    </p:spTree>
    <p:extLst>
      <p:ext uri="{BB962C8B-B14F-4D97-AF65-F5344CB8AC3E}">
        <p14:creationId xmlns:p14="http://schemas.microsoft.com/office/powerpoint/2010/main" val="23864725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Aangepast 1">
      <a:majorFont>
        <a:latin typeface="Dax-Medium"/>
        <a:ea typeface=""/>
        <a:cs typeface=""/>
      </a:majorFont>
      <a:minorFont>
        <a:latin typeface="Dax-Regular"/>
        <a:ea typeface=""/>
        <a:cs typeface=""/>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f10dace-1317-4b69-878c-b91767d41229" xsi:nil="true"/>
    <lcf76f155ced4ddcb4097134ff3c332f xmlns="758c1de0-b17f-4c26-8b08-66ed38ec093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4263FFF0B14F34BB00C99D74B06EF36" ma:contentTypeVersion="15" ma:contentTypeDescription="Create a new document." ma:contentTypeScope="" ma:versionID="38927be7ca00df9542dc5922d876c17e">
  <xsd:schema xmlns:xsd="http://www.w3.org/2001/XMLSchema" xmlns:xs="http://www.w3.org/2001/XMLSchema" xmlns:p="http://schemas.microsoft.com/office/2006/metadata/properties" xmlns:ns2="758c1de0-b17f-4c26-8b08-66ed38ec0939" xmlns:ns3="af10dace-1317-4b69-878c-b91767d41229" targetNamespace="http://schemas.microsoft.com/office/2006/metadata/properties" ma:root="true" ma:fieldsID="8d27783ba57c1f3e281692c58bab3a36" ns2:_="" ns3:_="">
    <xsd:import namespace="758c1de0-b17f-4c26-8b08-66ed38ec0939"/>
    <xsd:import namespace="af10dace-1317-4b69-878c-b91767d4122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Location" minOccurs="0"/>
                <xsd:element ref="ns3:SharedWithUsers" minOccurs="0"/>
                <xsd:element ref="ns3:SharedWithDetails" minOccurs="0"/>
                <xsd:element ref="ns2:MediaServiceSearchPropertie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8c1de0-b17f-4c26-8b08-66ed38ec09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bfe1f8b-d22e-48e2-bea8-8fb0111bac1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10dace-1317-4b69-878c-b91767d41229"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5551fb18-73a4-4a30-9472-326648b4c727}" ma:internalName="TaxCatchAll" ma:showField="CatchAllData" ma:web="af10dace-1317-4b69-878c-b91767d4122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1A46D2-F07A-4B84-AB69-F05E88BE3466}">
  <ds:schemaRefs>
    <ds:schemaRef ds:uri="2f75c8fe-3190-4016-976f-d16c0c95ef95"/>
    <ds:schemaRef ds:uri="http://purl.org/dc/dcmitype/"/>
    <ds:schemaRef ds:uri="http://schemas.microsoft.com/office/2006/documentManagement/types"/>
    <ds:schemaRef ds:uri="http://schemas.openxmlformats.org/package/2006/metadata/core-properties"/>
    <ds:schemaRef ds:uri="http://www.w3.org/XML/1998/namespace"/>
    <ds:schemaRef ds:uri="http://purl.org/dc/terms/"/>
    <ds:schemaRef ds:uri="http://schemas.microsoft.com/office/infopath/2007/PartnerControls"/>
    <ds:schemaRef ds:uri="bbfc9710-a2fe-4648-a67a-b935c5c9617c"/>
    <ds:schemaRef ds:uri="http://schemas.microsoft.com/office/2006/metadata/properties"/>
    <ds:schemaRef ds:uri="http://purl.org/dc/elements/1.1/"/>
    <ds:schemaRef ds:uri="af10dace-1317-4b69-878c-b91767d41229"/>
    <ds:schemaRef ds:uri="758c1de0-b17f-4c26-8b08-66ed38ec0939"/>
  </ds:schemaRefs>
</ds:datastoreItem>
</file>

<file path=customXml/itemProps2.xml><?xml version="1.0" encoding="utf-8"?>
<ds:datastoreItem xmlns:ds="http://schemas.openxmlformats.org/officeDocument/2006/customXml" ds:itemID="{EAF4A198-695B-452A-95F7-7464D06F0EF8}"/>
</file>

<file path=customXml/itemProps3.xml><?xml version="1.0" encoding="utf-8"?>
<ds:datastoreItem xmlns:ds="http://schemas.openxmlformats.org/officeDocument/2006/customXml" ds:itemID="{80A393C8-D701-4E78-9914-9F794AD09B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2531</TotalTime>
  <Words>2401</Words>
  <Application>Microsoft Office PowerPoint</Application>
  <PresentationFormat>Breedbeeld</PresentationFormat>
  <Paragraphs>279</Paragraphs>
  <Slides>36</Slides>
  <Notes>23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36</vt:i4>
      </vt:variant>
    </vt:vector>
  </HeadingPairs>
  <TitlesOfParts>
    <vt:vector size="43" baseType="lpstr">
      <vt:lpstr>Calibri</vt:lpstr>
      <vt:lpstr>Century Gothic</vt:lpstr>
      <vt:lpstr>Dax-Medium</vt:lpstr>
      <vt:lpstr>Dax-Regular</vt:lpstr>
      <vt:lpstr>Wingdings</vt:lpstr>
      <vt:lpstr>Wingdings 3</vt:lpstr>
      <vt:lpstr>Ion</vt:lpstr>
      <vt:lpstr>Informatieavond Aanbesteden</vt:lpstr>
      <vt:lpstr>Welkom </vt:lpstr>
      <vt:lpstr>Doel</vt:lpstr>
      <vt:lpstr>Aanleiding</vt:lpstr>
      <vt:lpstr>Opzet presentatie 2 juni - avond 1</vt:lpstr>
      <vt:lpstr> Opzet presentatie 25 juni – avond 2</vt:lpstr>
      <vt:lpstr>Terugkoppeling Informatieavond 1</vt:lpstr>
      <vt:lpstr>Inkoopprocedures</vt:lpstr>
      <vt:lpstr>Europees Aanbesteden: Publicatie</vt:lpstr>
      <vt:lpstr>TenderNed</vt:lpstr>
      <vt:lpstr>TenderNed</vt:lpstr>
      <vt:lpstr>TenderNed</vt:lpstr>
      <vt:lpstr>Mercell</vt:lpstr>
      <vt:lpstr>Mercell</vt:lpstr>
      <vt:lpstr>Digitaal aanbestedingssysteem Mercell</vt:lpstr>
      <vt:lpstr>Een aantal verplichte documenten bij inschrijving </vt:lpstr>
      <vt:lpstr>Een aantal verplichte documenten bij inschrijving UEA (voorbeeld)</vt:lpstr>
      <vt:lpstr>Een aantal verplichte documenten bij verificatie </vt:lpstr>
      <vt:lpstr>Meest gemaakte fouten</vt:lpstr>
      <vt:lpstr>Grossmann-arrest  tijdig klagen!</vt:lpstr>
      <vt:lpstr>Beoordeling van de inschrijvingen</vt:lpstr>
      <vt:lpstr>Beoordeling van de inschrijvingen</vt:lpstr>
      <vt:lpstr>Beoordeling prijs</vt:lpstr>
      <vt:lpstr>Beoordeling prijs</vt:lpstr>
      <vt:lpstr>Beoordeling kwaliteit</vt:lpstr>
      <vt:lpstr>Beoordeling van de inschrijvingen</vt:lpstr>
      <vt:lpstr>Beoordeling van de inschrijvingen</vt:lpstr>
      <vt:lpstr>Beoordeling van de inschrijvingen</vt:lpstr>
      <vt:lpstr>Beoordeling van de inschrijvingen</vt:lpstr>
      <vt:lpstr>Beoordelen van de inschrijvingen - Tips</vt:lpstr>
      <vt:lpstr>Gunningsbeslissing</vt:lpstr>
      <vt:lpstr>Bezwaar</vt:lpstr>
      <vt:lpstr>Bezwaar</vt:lpstr>
      <vt:lpstr>Definitieve gunning en contract</vt:lpstr>
      <vt:lpstr>Tot slot</vt:lpstr>
      <vt:lpstr>Vragen/opmerkingen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Informatieavond Aanbesteden</dc:title>
  <dc:creator>Joanne van Middendorp</dc:creator>
  <cp:lastModifiedBy>Miriam Elzinga</cp:lastModifiedBy>
  <cp:revision>27</cp:revision>
  <cp:lastPrinted>2022-09-05T14:46:08Z</cp:lastPrinted>
  <dcterms:created xsi:type="dcterms:W3CDTF">2017-10-25T12:15:49Z</dcterms:created>
  <dcterms:modified xsi:type="dcterms:W3CDTF">2025-11-17T12:45:10Z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0x010100A4263FFF0B14F34BB00C99D74B06EF36</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Sender name">
    <vt:lpwstr>Schipper, Kim</vt:lpwstr>
  </property>
  <property fmtid="{D5CDD505-2E9C-101B-9397-08002B2CF9AE}" pid="11" name="Sent representing e-mail address">
    <vt:lpwstr>/o=ExchangeLabs/ou=Exchange Administrative Group (FYDIBOHF23SPDLT)/cn=Recipients/cn=fe336c0aab6f485bb5eb721b29943129-Kim Schippe</vt:lpwstr>
  </property>
  <property fmtid="{D5CDD505-2E9C-101B-9397-08002B2CF9AE}" pid="12" name="Topic">
    <vt:lpwstr>Presentatie Informatieavond Aanbesteden 2.concept.pptx</vt:lpwstr>
  </property>
  <property fmtid="{D5CDD505-2E9C-101B-9397-08002B2CF9AE}" pid="13" name="Message delivery time">
    <vt:filetime>2025-06-20T11:57:46Z</vt:filetime>
  </property>
  <property fmtid="{D5CDD505-2E9C-101B-9397-08002B2CF9AE}" pid="14" name="Transport message headers">
    <vt:lpwstr/>
  </property>
  <property fmtid="{D5CDD505-2E9C-101B-9397-08002B2CF9AE}" pid="15" name="Conversation topic">
    <vt:lpwstr>Presentatie Informatieavond Aanbesteden 2.concept.pptx</vt:lpwstr>
  </property>
  <property fmtid="{D5CDD505-2E9C-101B-9397-08002B2CF9AE}" pid="16" name="Received by name">
    <vt:lpwstr/>
  </property>
  <property fmtid="{D5CDD505-2E9C-101B-9397-08002B2CF9AE}" pid="17" name="Message class">
    <vt:lpwstr>IPM.Document.PowerPoint.Show.12</vt:lpwstr>
  </property>
  <property fmtid="{D5CDD505-2E9C-101B-9397-08002B2CF9AE}" pid="18" name="Received representing e-mail address">
    <vt:lpwstr/>
  </property>
  <property fmtid="{D5CDD505-2E9C-101B-9397-08002B2CF9AE}" pid="19" name="Client submit time">
    <vt:filetime>2025-06-20T11:57:46Z</vt:filetime>
  </property>
  <property fmtid="{D5CDD505-2E9C-101B-9397-08002B2CF9AE}" pid="20" name="Creation time">
    <vt:filetime>2025-06-20T11:57:46Z</vt:filetime>
  </property>
  <property fmtid="{D5CDD505-2E9C-101B-9397-08002B2CF9AE}" pid="21" name="Importance">
    <vt:r8>0</vt:r8>
  </property>
  <property fmtid="{D5CDD505-2E9C-101B-9397-08002B2CF9AE}" pid="22" name="Message size">
    <vt:r8>1328640</vt:r8>
  </property>
  <property fmtid="{D5CDD505-2E9C-101B-9397-08002B2CF9AE}" pid="23" name="Received representing address type">
    <vt:lpwstr/>
  </property>
  <property fmtid="{D5CDD505-2E9C-101B-9397-08002B2CF9AE}" pid="24" name="Sent representing name">
    <vt:lpwstr>Schipper, Kim</vt:lpwstr>
  </property>
  <property fmtid="{D5CDD505-2E9C-101B-9397-08002B2CF9AE}" pid="25" name="SMTPBCC">
    <vt:lpwstr/>
  </property>
  <property fmtid="{D5CDD505-2E9C-101B-9397-08002B2CF9AE}" pid="26" name="Sent representing address type">
    <vt:lpwstr>EX</vt:lpwstr>
  </property>
  <property fmtid="{D5CDD505-2E9C-101B-9397-08002B2CF9AE}" pid="27" name="Sensitivity">
    <vt:r8>0</vt:r8>
  </property>
  <property fmtid="{D5CDD505-2E9C-101B-9397-08002B2CF9AE}" pid="28" name="BCC">
    <vt:lpwstr/>
  </property>
  <property fmtid="{D5CDD505-2E9C-101B-9397-08002B2CF9AE}" pid="29" name="SMTPCC">
    <vt:lpwstr/>
  </property>
  <property fmtid="{D5CDD505-2E9C-101B-9397-08002B2CF9AE}" pid="30" name="PracticeArea">
    <vt:lpwstr>1;#Vastgoed- en Overheidsrecht|9aab5e52-713e-4ab7-b0b4-08051cd48097</vt:lpwstr>
  </property>
  <property fmtid="{D5CDD505-2E9C-101B-9397-08002B2CF9AE}" pid="31" name="SMTPTo">
    <vt:lpwstr/>
  </property>
  <property fmtid="{D5CDD505-2E9C-101B-9397-08002B2CF9AE}" pid="32" name="Received by address type">
    <vt:lpwstr/>
  </property>
  <property fmtid="{D5CDD505-2E9C-101B-9397-08002B2CF9AE}" pid="33" name="CC">
    <vt:lpwstr/>
  </property>
  <property fmtid="{D5CDD505-2E9C-101B-9397-08002B2CF9AE}" pid="34" name="Internet message id">
    <vt:lpwstr/>
  </property>
  <property fmtid="{D5CDD505-2E9C-101B-9397-08002B2CF9AE}" pid="35" name="Sender address type">
    <vt:lpwstr>EX</vt:lpwstr>
  </property>
  <property fmtid="{D5CDD505-2E9C-101B-9397-08002B2CF9AE}" pid="36" name="Received representing name">
    <vt:lpwstr/>
  </property>
  <property fmtid="{D5CDD505-2E9C-101B-9397-08002B2CF9AE}" pid="37" name="Has attachment">
    <vt:bool>true</vt:bool>
  </property>
  <property fmtid="{D5CDD505-2E9C-101B-9397-08002B2CF9AE}" pid="38" name="To">
    <vt:lpwstr/>
  </property>
  <property fmtid="{D5CDD505-2E9C-101B-9397-08002B2CF9AE}" pid="39" name="Received by e-mail address">
    <vt:lpwstr/>
  </property>
  <property fmtid="{D5CDD505-2E9C-101B-9397-08002B2CF9AE}" pid="40" name="SMTPFrom">
    <vt:lpwstr>schipper@damste.nl;</vt:lpwstr>
  </property>
  <property fmtid="{D5CDD505-2E9C-101B-9397-08002B2CF9AE}" pid="41" name="Sender e-mail address">
    <vt:lpwstr>/o=ExchangeLabs/ou=Exchange Administrative Group (FYDIBOHF23SPDLT)/cn=Recipients/cn=fe336c0aab6f485bb5eb721b29943129-Kim Schippe</vt:lpwstr>
  </property>
</Properties>
</file>