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65" r:id="rId4"/>
    <p:sldId id="284" r:id="rId5"/>
    <p:sldId id="282" r:id="rId6"/>
    <p:sldId id="267" r:id="rId7"/>
    <p:sldId id="268" r:id="rId8"/>
    <p:sldId id="286" r:id="rId9"/>
    <p:sldId id="269" r:id="rId10"/>
    <p:sldId id="287" r:id="rId11"/>
    <p:sldId id="285"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er de, Voke" initials="BdV" lastIdx="2" clrIdx="0">
    <p:extLst>
      <p:ext uri="{19B8F6BF-5375-455C-9EA6-DF929625EA0E}">
        <p15:presenceInfo xmlns:p15="http://schemas.microsoft.com/office/powerpoint/2012/main" userId="S::voke.deboer@leeuwarden.nl::8eb3d820-3f47-40c2-beeb-98026559403b" providerId="AD"/>
      </p:ext>
    </p:extLst>
  </p:cmAuthor>
  <p:cmAuthor id="2" name="Nelly Brouwer" initials="NB" lastIdx="1" clrIdx="1">
    <p:extLst>
      <p:ext uri="{19B8F6BF-5375-455C-9EA6-DF929625EA0E}">
        <p15:presenceInfo xmlns:p15="http://schemas.microsoft.com/office/powerpoint/2012/main" userId="S::n.brouwer@8ktd365.nl::ae515188-e3c3-4877-93e7-e2eb7ec70246" providerId="AD"/>
      </p:ext>
    </p:extLst>
  </p:cmAuthor>
  <p:cmAuthor id="3" name="Luuk Peters" initials="LP" lastIdx="16" clrIdx="2">
    <p:extLst>
      <p:ext uri="{19B8F6BF-5375-455C-9EA6-DF929625EA0E}">
        <p15:presenceInfo xmlns:p15="http://schemas.microsoft.com/office/powerpoint/2012/main" userId="S::l.peters@8ktd365.nl::1d749f3e-4143-4ccc-9961-9688d7ce7c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4E8"/>
    <a:srgbClr val="DBE9CD"/>
    <a:srgbClr val="00416B"/>
    <a:srgbClr val="00CD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94753"/>
  </p:normalViewPr>
  <p:slideViewPr>
    <p:cSldViewPr snapToGrid="0">
      <p:cViewPr varScale="1">
        <p:scale>
          <a:sx n="117" d="100"/>
          <a:sy n="117" d="100"/>
        </p:scale>
        <p:origin x="294" y="10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E5C2B-8634-405A-A05A-2D45DB5803A0}" type="datetimeFigureOut">
              <a:rPr lang="nl-NL" smtClean="0"/>
              <a:t>8-10-2021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781F3-67D5-40BE-8E81-11BA58F8739F}" type="slidenum">
              <a:rPr lang="nl-NL" smtClean="0"/>
              <a:t>‹nr.›</a:t>
            </a:fld>
            <a:endParaRPr lang="nl-NL"/>
          </a:p>
        </p:txBody>
      </p:sp>
    </p:spTree>
    <p:extLst>
      <p:ext uri="{BB962C8B-B14F-4D97-AF65-F5344CB8AC3E}">
        <p14:creationId xmlns:p14="http://schemas.microsoft.com/office/powerpoint/2010/main" val="50685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7A781F3-67D5-40BE-8E81-11BA58F8739F}" type="slidenum">
              <a:rPr lang="nl-NL" smtClean="0"/>
              <a:t>1</a:t>
            </a:fld>
            <a:endParaRPr lang="nl-NL"/>
          </a:p>
        </p:txBody>
      </p:sp>
    </p:spTree>
    <p:extLst>
      <p:ext uri="{BB962C8B-B14F-4D97-AF65-F5344CB8AC3E}">
        <p14:creationId xmlns:p14="http://schemas.microsoft.com/office/powerpoint/2010/main" val="33801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7A781F3-67D5-40BE-8E81-11BA58F8739F}" type="slidenum">
              <a:rPr lang="nl-NL" smtClean="0"/>
              <a:t>6</a:t>
            </a:fld>
            <a:endParaRPr lang="nl-NL"/>
          </a:p>
        </p:txBody>
      </p:sp>
    </p:spTree>
    <p:extLst>
      <p:ext uri="{BB962C8B-B14F-4D97-AF65-F5344CB8AC3E}">
        <p14:creationId xmlns:p14="http://schemas.microsoft.com/office/powerpoint/2010/main" val="100115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Wmo-klanten hebben nog geen facturen 2020 ontvangen">
            <a:extLst>
              <a:ext uri="{FF2B5EF4-FFF2-40B4-BE49-F238E27FC236}">
                <a16:creationId xmlns:a16="http://schemas.microsoft.com/office/drawing/2014/main" id="{623D6435-EF6F-A34B-973C-D442CCAB36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78" r="20963"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35DB063-134C-4C95-9A06-B31ACD083D01}"/>
              </a:ext>
            </a:extLst>
          </p:cNvPr>
          <p:cNvSpPr>
            <a:spLocks noGrp="1"/>
          </p:cNvSpPr>
          <p:nvPr>
            <p:ph type="ctrTitle"/>
          </p:nvPr>
        </p:nvSpPr>
        <p:spPr>
          <a:xfrm>
            <a:off x="668867" y="1678666"/>
            <a:ext cx="4088190" cy="2369093"/>
          </a:xfrm>
        </p:spPr>
        <p:txBody>
          <a:bodyPr>
            <a:normAutofit/>
          </a:bodyPr>
          <a:lstStyle/>
          <a:p>
            <a:r>
              <a:rPr lang="nl-NL" sz="4800"/>
              <a:t>Inkoop</a:t>
            </a:r>
            <a:br>
              <a:rPr lang="nl-NL" sz="4800"/>
            </a:br>
            <a:r>
              <a:rPr lang="nl-NL" sz="4800"/>
              <a:t>Wmo en Participatie</a:t>
            </a:r>
          </a:p>
        </p:txBody>
      </p:sp>
      <p:sp>
        <p:nvSpPr>
          <p:cNvPr id="3" name="Ondertitel 2">
            <a:extLst>
              <a:ext uri="{FF2B5EF4-FFF2-40B4-BE49-F238E27FC236}">
                <a16:creationId xmlns:a16="http://schemas.microsoft.com/office/drawing/2014/main" id="{3691F535-FD6B-42B5-9217-8F5DFD0FDFAF}"/>
              </a:ext>
            </a:extLst>
          </p:cNvPr>
          <p:cNvSpPr>
            <a:spLocks noGrp="1"/>
          </p:cNvSpPr>
          <p:nvPr>
            <p:ph type="subTitle" idx="1"/>
          </p:nvPr>
        </p:nvSpPr>
        <p:spPr>
          <a:xfrm>
            <a:off x="677335" y="4050831"/>
            <a:ext cx="4079721" cy="1096901"/>
          </a:xfrm>
        </p:spPr>
        <p:txBody>
          <a:bodyPr>
            <a:normAutofit/>
          </a:bodyPr>
          <a:lstStyle/>
          <a:p>
            <a:r>
              <a:rPr lang="nl-NL" sz="1600"/>
              <a:t>vanaf 2023</a:t>
            </a:r>
          </a:p>
        </p:txBody>
      </p:sp>
      <p:cxnSp>
        <p:nvCxnSpPr>
          <p:cNvPr id="75" name="Straight Connector 7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AutoShape 6" descr="Logo Sociaal Domein Fryslân">
            <a:extLst>
              <a:ext uri="{FF2B5EF4-FFF2-40B4-BE49-F238E27FC236}">
                <a16:creationId xmlns:a16="http://schemas.microsoft.com/office/drawing/2014/main" id="{310CA398-DA5B-4287-A3FF-84546F543F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2" name="Afbeelding 21">
            <a:extLst>
              <a:ext uri="{FF2B5EF4-FFF2-40B4-BE49-F238E27FC236}">
                <a16:creationId xmlns:a16="http://schemas.microsoft.com/office/drawing/2014/main" id="{BBCD14BD-7693-5B49-AAF3-D5CF4B98799D}"/>
              </a:ext>
            </a:extLst>
          </p:cNvPr>
          <p:cNvPicPr>
            <a:picLocks noChangeAspect="1"/>
          </p:cNvPicPr>
          <p:nvPr/>
        </p:nvPicPr>
        <p:blipFill>
          <a:blip r:embed="rId4"/>
          <a:stretch>
            <a:fillRect/>
          </a:stretch>
        </p:blipFill>
        <p:spPr>
          <a:xfrm>
            <a:off x="189710" y="5306766"/>
            <a:ext cx="2522668" cy="1331993"/>
          </a:xfrm>
          <a:prstGeom prst="rect">
            <a:avLst/>
          </a:prstGeom>
        </p:spPr>
      </p:pic>
    </p:spTree>
    <p:extLst>
      <p:ext uri="{BB962C8B-B14F-4D97-AF65-F5344CB8AC3E}">
        <p14:creationId xmlns:p14="http://schemas.microsoft.com/office/powerpoint/2010/main" val="2402233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BF55222-8C3F-A34F-A6A4-32E286F46354}"/>
              </a:ext>
            </a:extLst>
          </p:cNvPr>
          <p:cNvSpPr>
            <a:spLocks noGrp="1"/>
          </p:cNvSpPr>
          <p:nvPr>
            <p:ph type="title"/>
          </p:nvPr>
        </p:nvSpPr>
        <p:spPr>
          <a:xfrm>
            <a:off x="1043950" y="1179151"/>
            <a:ext cx="3300646" cy="4463889"/>
          </a:xfrm>
        </p:spPr>
        <p:txBody>
          <a:bodyPr anchor="ctr">
            <a:normAutofit/>
          </a:bodyPr>
          <a:lstStyle/>
          <a:p>
            <a:r>
              <a:rPr lang="nl-NL" dirty="0"/>
              <a:t>Analyse</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8962E3C-730F-AA49-ACEB-63AC6B39A094}"/>
              </a:ext>
            </a:extLst>
          </p:cNvPr>
          <p:cNvSpPr>
            <a:spLocks noGrp="1"/>
          </p:cNvSpPr>
          <p:nvPr>
            <p:ph idx="1"/>
          </p:nvPr>
        </p:nvSpPr>
        <p:spPr>
          <a:xfrm>
            <a:off x="4848916" y="663375"/>
            <a:ext cx="6963956" cy="6194625"/>
          </a:xfrm>
        </p:spPr>
        <p:txBody>
          <a:bodyPr anchor="ctr">
            <a:normAutofit/>
          </a:bodyPr>
          <a:lstStyle/>
          <a:p>
            <a:pPr marL="0" indent="0">
              <a:lnSpc>
                <a:spcPct val="90000"/>
              </a:lnSpc>
              <a:buNone/>
            </a:pPr>
            <a:r>
              <a:rPr lang="nl-NL" sz="1600" b="1" dirty="0"/>
              <a:t>Stap 1</a:t>
            </a:r>
          </a:p>
          <a:p>
            <a:pPr>
              <a:lnSpc>
                <a:spcPct val="90000"/>
              </a:lnSpc>
            </a:pPr>
            <a:r>
              <a:rPr lang="nl-NL" sz="1600" dirty="0"/>
              <a:t>Kwantitatief</a:t>
            </a:r>
          </a:p>
          <a:p>
            <a:pPr>
              <a:lnSpc>
                <a:spcPct val="90000"/>
              </a:lnSpc>
            </a:pPr>
            <a:r>
              <a:rPr lang="nl-NL" sz="1600" dirty="0"/>
              <a:t>Kwalitatief</a:t>
            </a:r>
          </a:p>
          <a:p>
            <a:pPr lvl="1">
              <a:lnSpc>
                <a:spcPct val="90000"/>
              </a:lnSpc>
              <a:buFont typeface="Arial" panose="020B0604020202020204" pitchFamily="34" charset="0"/>
              <a:buChar char="•"/>
            </a:pPr>
            <a:r>
              <a:rPr lang="nl-NL" dirty="0"/>
              <a:t>Gesprekken consulenten</a:t>
            </a:r>
          </a:p>
          <a:p>
            <a:pPr lvl="1">
              <a:lnSpc>
                <a:spcPct val="90000"/>
              </a:lnSpc>
              <a:buFont typeface="Arial" panose="020B0604020202020204" pitchFamily="34" charset="0"/>
              <a:buChar char="•"/>
            </a:pPr>
            <a:r>
              <a:rPr lang="nl-NL" dirty="0"/>
              <a:t>Uitkomsten Dorpentour</a:t>
            </a:r>
          </a:p>
          <a:p>
            <a:pPr lvl="1">
              <a:lnSpc>
                <a:spcPct val="90000"/>
              </a:lnSpc>
              <a:buFont typeface="Arial" panose="020B0604020202020204" pitchFamily="34" charset="0"/>
              <a:buChar char="•"/>
            </a:pPr>
            <a:r>
              <a:rPr lang="nl-NL" dirty="0"/>
              <a:t>Quikscan Wmo</a:t>
            </a:r>
          </a:p>
          <a:p>
            <a:pPr lvl="1">
              <a:lnSpc>
                <a:spcPct val="90000"/>
              </a:lnSpc>
              <a:buFont typeface="Arial" panose="020B0604020202020204" pitchFamily="34" charset="0"/>
              <a:buChar char="•"/>
            </a:pPr>
            <a:r>
              <a:rPr lang="nl-NL" dirty="0"/>
              <a:t>Evaluaties </a:t>
            </a:r>
            <a:r>
              <a:rPr lang="nl-NL" dirty="0" err="1"/>
              <a:t>wmo</a:t>
            </a:r>
            <a:r>
              <a:rPr lang="nl-NL" dirty="0"/>
              <a:t>- en participatiebeleid</a:t>
            </a:r>
          </a:p>
          <a:p>
            <a:pPr lvl="1">
              <a:lnSpc>
                <a:spcPct val="90000"/>
              </a:lnSpc>
              <a:buFont typeface="Arial" panose="020B0604020202020204" pitchFamily="34" charset="0"/>
              <a:buChar char="•"/>
            </a:pPr>
            <a:r>
              <a:rPr lang="nl-NL" dirty="0"/>
              <a:t>Ervaringen aanbieders</a:t>
            </a:r>
          </a:p>
          <a:p>
            <a:pPr>
              <a:lnSpc>
                <a:spcPct val="90000"/>
              </a:lnSpc>
            </a:pPr>
            <a:r>
              <a:rPr lang="nl-NL" sz="1600" dirty="0"/>
              <a:t>Actuele ontwikkelingen (toegang, uitspraken </a:t>
            </a:r>
            <a:r>
              <a:rPr lang="nl-NL" sz="1600" dirty="0" err="1"/>
              <a:t>CRvB</a:t>
            </a:r>
            <a:r>
              <a:rPr lang="nl-NL" sz="1600" dirty="0"/>
              <a:t>)</a:t>
            </a:r>
          </a:p>
          <a:p>
            <a:pPr>
              <a:lnSpc>
                <a:spcPct val="90000"/>
              </a:lnSpc>
            </a:pPr>
            <a:r>
              <a:rPr lang="nl-NL" sz="1600" dirty="0"/>
              <a:t>Regionale ontwikkelingen</a:t>
            </a:r>
          </a:p>
          <a:p>
            <a:pPr marL="0" indent="0">
              <a:lnSpc>
                <a:spcPct val="90000"/>
              </a:lnSpc>
              <a:buNone/>
            </a:pPr>
            <a:endParaRPr lang="nl-NL" sz="1600" dirty="0"/>
          </a:p>
          <a:p>
            <a:pPr marL="0" indent="0">
              <a:lnSpc>
                <a:spcPct val="90000"/>
              </a:lnSpc>
              <a:buNone/>
            </a:pPr>
            <a:r>
              <a:rPr lang="nl-NL" sz="1600" b="1" dirty="0"/>
              <a:t>Stap 2</a:t>
            </a:r>
          </a:p>
          <a:p>
            <a:pPr>
              <a:lnSpc>
                <a:spcPct val="90000"/>
              </a:lnSpc>
            </a:pPr>
            <a:r>
              <a:rPr lang="nl-NL" sz="1600" dirty="0"/>
              <a:t>Formuleren uitgangspunten</a:t>
            </a:r>
          </a:p>
          <a:p>
            <a:pPr>
              <a:lnSpc>
                <a:spcPct val="90000"/>
              </a:lnSpc>
            </a:pPr>
            <a:r>
              <a:rPr lang="nl-NL" sz="1600" dirty="0"/>
              <a:t>Formuleren inhoudelijke koers</a:t>
            </a:r>
          </a:p>
          <a:p>
            <a:pPr marL="0" indent="0">
              <a:lnSpc>
                <a:spcPct val="90000"/>
              </a:lnSpc>
              <a:buNone/>
            </a:pPr>
            <a:endParaRPr lang="nl-NL" sz="1600" dirty="0"/>
          </a:p>
          <a:p>
            <a:pPr marL="0" indent="0">
              <a:lnSpc>
                <a:spcPct val="90000"/>
              </a:lnSpc>
              <a:buNone/>
            </a:pPr>
            <a:r>
              <a:rPr lang="nl-NL" sz="1600" b="1" dirty="0"/>
              <a:t>Stap 3</a:t>
            </a:r>
          </a:p>
          <a:p>
            <a:pPr>
              <a:lnSpc>
                <a:spcPct val="90000"/>
              </a:lnSpc>
            </a:pPr>
            <a:r>
              <a:rPr lang="nl-NL" sz="1600" dirty="0"/>
              <a:t>Vertalen naar inkoopstrategie</a:t>
            </a:r>
          </a:p>
          <a:p>
            <a:pPr>
              <a:lnSpc>
                <a:spcPct val="90000"/>
              </a:lnSpc>
            </a:pPr>
            <a:endParaRPr lang="nl-NL" sz="1100" dirty="0"/>
          </a:p>
          <a:p>
            <a:pPr>
              <a:lnSpc>
                <a:spcPct val="90000"/>
              </a:lnSpc>
            </a:pPr>
            <a:endParaRPr lang="nl-NL" sz="1100"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9622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F672F-3FC6-4111-A272-C93917268A3A}"/>
              </a:ext>
            </a:extLst>
          </p:cNvPr>
          <p:cNvSpPr>
            <a:spLocks noGrp="1"/>
          </p:cNvSpPr>
          <p:nvPr>
            <p:ph type="title"/>
          </p:nvPr>
        </p:nvSpPr>
        <p:spPr>
          <a:xfrm>
            <a:off x="428018" y="340469"/>
            <a:ext cx="8596668" cy="662831"/>
          </a:xfrm>
        </p:spPr>
        <p:txBody>
          <a:bodyPr/>
          <a:lstStyle/>
          <a:p>
            <a:r>
              <a:rPr lang="nl-NL" dirty="0"/>
              <a:t>De planning</a:t>
            </a:r>
          </a:p>
        </p:txBody>
      </p:sp>
      <p:graphicFrame>
        <p:nvGraphicFramePr>
          <p:cNvPr id="4" name="Tabel 3">
            <a:extLst>
              <a:ext uri="{FF2B5EF4-FFF2-40B4-BE49-F238E27FC236}">
                <a16:creationId xmlns:a16="http://schemas.microsoft.com/office/drawing/2014/main" id="{28AEC90F-C296-7146-A7E8-4FE6140155BA}"/>
              </a:ext>
            </a:extLst>
          </p:cNvPr>
          <p:cNvGraphicFramePr>
            <a:graphicFrameLocks noGrp="1"/>
          </p:cNvGraphicFramePr>
          <p:nvPr>
            <p:extLst>
              <p:ext uri="{D42A27DB-BD31-4B8C-83A1-F6EECF244321}">
                <p14:modId xmlns:p14="http://schemas.microsoft.com/office/powerpoint/2010/main" val="4169499747"/>
              </p:ext>
            </p:extLst>
          </p:nvPr>
        </p:nvGraphicFramePr>
        <p:xfrm>
          <a:off x="428018" y="1003300"/>
          <a:ext cx="8906482" cy="5305543"/>
        </p:xfrm>
        <a:graphic>
          <a:graphicData uri="http://schemas.openxmlformats.org/drawingml/2006/table">
            <a:tbl>
              <a:tblPr firstRow="1" firstCol="1" bandRow="1">
                <a:tableStyleId>{5C22544A-7EE6-4342-B048-85BDC9FD1C3A}</a:tableStyleId>
              </a:tblPr>
              <a:tblGrid>
                <a:gridCol w="3521682">
                  <a:extLst>
                    <a:ext uri="{9D8B030D-6E8A-4147-A177-3AD203B41FA5}">
                      <a16:colId xmlns:a16="http://schemas.microsoft.com/office/drawing/2014/main" val="1527519973"/>
                    </a:ext>
                  </a:extLst>
                </a:gridCol>
                <a:gridCol w="3454400">
                  <a:extLst>
                    <a:ext uri="{9D8B030D-6E8A-4147-A177-3AD203B41FA5}">
                      <a16:colId xmlns:a16="http://schemas.microsoft.com/office/drawing/2014/main" val="1217201429"/>
                    </a:ext>
                  </a:extLst>
                </a:gridCol>
                <a:gridCol w="1930400">
                  <a:extLst>
                    <a:ext uri="{9D8B030D-6E8A-4147-A177-3AD203B41FA5}">
                      <a16:colId xmlns:a16="http://schemas.microsoft.com/office/drawing/2014/main" val="3752255823"/>
                    </a:ext>
                  </a:extLst>
                </a:gridCol>
              </a:tblGrid>
              <a:tr h="564696">
                <a:tc>
                  <a:txBody>
                    <a:bodyPr/>
                    <a:lstStyle/>
                    <a:p>
                      <a:r>
                        <a:rPr lang="nl-NL" sz="1700" dirty="0">
                          <a:effectLst/>
                        </a:rPr>
                        <a:t>Fasering</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dirty="0">
                          <a:effectLst/>
                        </a:rPr>
                        <a:t>Positie College en Raad </a:t>
                      </a:r>
                    </a:p>
                    <a:p>
                      <a:r>
                        <a:rPr lang="nl-NL" sz="1700" dirty="0">
                          <a:effectLst/>
                        </a:rPr>
                        <a:t>(incl. adviesraden/cliëntenraad)</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a:effectLst/>
                        </a:rPr>
                        <a:t>Gerealiseerd per: </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0212011"/>
                  </a:ext>
                </a:extLst>
              </a:tr>
              <a:tr h="282348">
                <a:tc>
                  <a:txBody>
                    <a:bodyPr/>
                    <a:lstStyle/>
                    <a:p>
                      <a:r>
                        <a:rPr lang="nl-NL" sz="1700" dirty="0">
                          <a:effectLst/>
                          <a:latin typeface="Arial" panose="020B0604020202020204" pitchFamily="34" charset="0"/>
                          <a:ea typeface="Times New Roman" panose="02020603050405020304" pitchFamily="18" charset="0"/>
                          <a:cs typeface="Times New Roman" panose="02020603050405020304" pitchFamily="18" charset="0"/>
                        </a:rPr>
                        <a:t>Startnotitie</a:t>
                      </a:r>
                    </a:p>
                  </a:txBody>
                  <a:tcPr marL="68580" marR="68580" marT="0" marB="0"/>
                </a:tc>
                <a:tc>
                  <a:txBody>
                    <a:bodyPr/>
                    <a:lstStyle/>
                    <a:p>
                      <a:r>
                        <a:rPr lang="nl-NL" sz="1700" dirty="0">
                          <a:effectLst/>
                        </a:rPr>
                        <a:t>Besluitvormend</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a:effectLst/>
                        </a:rPr>
                        <a:t>Juni 2021</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64060835"/>
                  </a:ext>
                </a:extLst>
              </a:tr>
              <a:tr h="282348">
                <a:tc>
                  <a:txBody>
                    <a:bodyPr/>
                    <a:lstStyle/>
                    <a:p>
                      <a:r>
                        <a:rPr lang="nl-NL" sz="1700">
                          <a:effectLst/>
                        </a:rPr>
                        <a:t>Fase 1 Analyse </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dirty="0">
                          <a:effectLst/>
                        </a:rPr>
                        <a:t> </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a:effectLst/>
                        </a:rPr>
                        <a:t>September 2021</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7087516"/>
                  </a:ext>
                </a:extLst>
              </a:tr>
              <a:tr h="282348">
                <a:tc>
                  <a:txBody>
                    <a:bodyPr/>
                    <a:lstStyle/>
                    <a:p>
                      <a:pPr marL="342900" lvl="0" indent="-342900">
                        <a:buFont typeface="Symbol" pitchFamily="2" charset="2"/>
                        <a:buChar char=""/>
                      </a:pPr>
                      <a:r>
                        <a:rPr lang="nl-NL" sz="1700">
                          <a:effectLst/>
                        </a:rPr>
                        <a:t>Analyse op huidige situatie</a:t>
                      </a:r>
                      <a:endParaRPr lang="nl-NL" sz="17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nl-NL" sz="1700" dirty="0">
                          <a:effectLst/>
                        </a:rPr>
                        <a:t> </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a:effectLst/>
                        </a:rPr>
                        <a:t> </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6169816"/>
                  </a:ext>
                </a:extLst>
              </a:tr>
              <a:tr h="282348">
                <a:tc>
                  <a:txBody>
                    <a:bodyPr/>
                    <a:lstStyle/>
                    <a:p>
                      <a:pPr marL="342900" lvl="0" indent="-342900">
                        <a:buFont typeface="Symbol" pitchFamily="2" charset="2"/>
                        <a:buChar char=""/>
                      </a:pPr>
                      <a:r>
                        <a:rPr lang="nl-NL" sz="1700">
                          <a:effectLst/>
                        </a:rPr>
                        <a:t>Analyse op gewenste situatie</a:t>
                      </a:r>
                      <a:endParaRPr lang="nl-NL" sz="17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nl-NL" sz="1700" dirty="0">
                          <a:effectLst/>
                        </a:rPr>
                        <a:t> </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a:effectLst/>
                        </a:rPr>
                        <a:t> </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5215677"/>
                  </a:ext>
                </a:extLst>
              </a:tr>
              <a:tr h="282348">
                <a:tc>
                  <a:txBody>
                    <a:bodyPr/>
                    <a:lstStyle/>
                    <a:p>
                      <a:pPr algn="r"/>
                      <a:r>
                        <a:rPr lang="nl-NL" sz="1700">
                          <a:effectLst/>
                        </a:rPr>
                        <a:t> </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dirty="0">
                          <a:effectLst/>
                        </a:rPr>
                        <a:t> </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a:effectLst/>
                        </a:rPr>
                        <a:t> </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8727578"/>
                  </a:ext>
                </a:extLst>
              </a:tr>
              <a:tr h="282348">
                <a:tc>
                  <a:txBody>
                    <a:bodyPr/>
                    <a:lstStyle/>
                    <a:p>
                      <a:r>
                        <a:rPr lang="nl-NL" sz="1700">
                          <a:effectLst/>
                        </a:rPr>
                        <a:t>Fase 2 Formuleren veranderopgaven</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dirty="0">
                          <a:effectLst/>
                        </a:rPr>
                        <a:t>Informerende bijeenkomst</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dirty="0">
                          <a:effectLst/>
                        </a:rPr>
                        <a:t>Oktober 2021</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2387719"/>
                  </a:ext>
                </a:extLst>
              </a:tr>
              <a:tr h="282348">
                <a:tc>
                  <a:txBody>
                    <a:bodyPr/>
                    <a:lstStyle/>
                    <a:p>
                      <a:r>
                        <a:rPr lang="nl-NL" sz="1700">
                          <a:effectLst/>
                        </a:rPr>
                        <a:t> </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a:effectLst/>
                        </a:rPr>
                        <a:t> </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a:effectLst/>
                        </a:rPr>
                        <a:t> </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1619004"/>
                  </a:ext>
                </a:extLst>
              </a:tr>
              <a:tr h="282348">
                <a:tc>
                  <a:txBody>
                    <a:bodyPr/>
                    <a:lstStyle/>
                    <a:p>
                      <a:r>
                        <a:rPr lang="nl-NL" sz="1700">
                          <a:effectLst/>
                        </a:rPr>
                        <a:t>Fase 3 Opstellen inkoopstrategie</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dirty="0">
                          <a:effectLst/>
                        </a:rPr>
                        <a:t> </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a:effectLst/>
                        </a:rPr>
                        <a:t> </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4485097"/>
                  </a:ext>
                </a:extLst>
              </a:tr>
              <a:tr h="552163">
                <a:tc>
                  <a:txBody>
                    <a:bodyPr/>
                    <a:lstStyle/>
                    <a:p>
                      <a:pPr marL="342900" lvl="0" indent="-342900">
                        <a:buFont typeface="Symbol" pitchFamily="2" charset="2"/>
                        <a:buChar char=""/>
                      </a:pPr>
                      <a:r>
                        <a:rPr lang="nl-NL" sz="1700">
                          <a:effectLst/>
                        </a:rPr>
                        <a:t>Opstellen concept-inkoopstrategie</a:t>
                      </a:r>
                      <a:endParaRPr lang="nl-NL" sz="17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nl-NL" sz="1700" dirty="0">
                          <a:effectLst/>
                        </a:rPr>
                        <a:t>Opiniërende bijeenkomst</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700" dirty="0">
                          <a:effectLst/>
                        </a:rPr>
                        <a:t>November 2021</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1345323"/>
                  </a:ext>
                </a:extLst>
              </a:tr>
              <a:tr h="564696">
                <a:tc>
                  <a:txBody>
                    <a:bodyPr/>
                    <a:lstStyle/>
                    <a:p>
                      <a:pPr marL="342900" lvl="0" indent="-342900">
                        <a:buFont typeface="Symbol" pitchFamily="2" charset="2"/>
                        <a:buChar char=""/>
                      </a:pPr>
                      <a:r>
                        <a:rPr lang="nl-NL" sz="1700">
                          <a:effectLst/>
                        </a:rPr>
                        <a:t>Oplevering definitieve inkoopstrategie</a:t>
                      </a:r>
                      <a:endParaRPr lang="nl-NL" sz="17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nl-NL" sz="1700">
                          <a:effectLst/>
                        </a:rPr>
                        <a:t>Besluitvormende bijeenkomst</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345616"/>
                  </a:ext>
                </a:extLst>
              </a:tr>
              <a:tr h="564696">
                <a:tc>
                  <a:txBody>
                    <a:bodyPr/>
                    <a:lstStyle/>
                    <a:p>
                      <a:pPr algn="r"/>
                      <a:r>
                        <a:rPr lang="nl-NL" sz="1700">
                          <a:effectLst/>
                        </a:rPr>
                        <a:t> </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buFont typeface="Symbol" pitchFamily="2" charset="2"/>
                        <a:buChar char=""/>
                      </a:pPr>
                      <a:r>
                        <a:rPr lang="nl-NL" sz="1700">
                          <a:effectLst/>
                        </a:rPr>
                        <a:t>Adviesraden/cliëntenraad sociaal domein</a:t>
                      </a:r>
                      <a:endParaRPr lang="nl-NL" sz="17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nl-NL" sz="1700" dirty="0">
                          <a:effectLst/>
                        </a:rPr>
                        <a:t>December 2021</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2262219"/>
                  </a:ext>
                </a:extLst>
              </a:tr>
              <a:tr h="282348">
                <a:tc>
                  <a:txBody>
                    <a:bodyPr/>
                    <a:lstStyle/>
                    <a:p>
                      <a:pPr algn="r"/>
                      <a:r>
                        <a:rPr lang="nl-NL" sz="1700">
                          <a:effectLst/>
                        </a:rPr>
                        <a:t> </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buFont typeface="Symbol" pitchFamily="2" charset="2"/>
                        <a:buChar char=""/>
                      </a:pPr>
                      <a:r>
                        <a:rPr lang="nl-NL" sz="1700">
                          <a:effectLst/>
                        </a:rPr>
                        <a:t>Colleges van B&amp;W</a:t>
                      </a:r>
                      <a:endParaRPr lang="nl-NL" sz="17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nl-NL" sz="1700" dirty="0">
                          <a:effectLst/>
                        </a:rPr>
                        <a:t>Januari 2022</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2344480"/>
                  </a:ext>
                </a:extLst>
              </a:tr>
              <a:tr h="282348">
                <a:tc>
                  <a:txBody>
                    <a:bodyPr/>
                    <a:lstStyle/>
                    <a:p>
                      <a:pPr algn="r"/>
                      <a:r>
                        <a:rPr lang="nl-NL" sz="1700">
                          <a:effectLst/>
                        </a:rPr>
                        <a:t> </a:t>
                      </a:r>
                      <a:endParaRPr lang="nl-NL" sz="1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buFont typeface="Symbol" pitchFamily="2" charset="2"/>
                        <a:buChar char=""/>
                      </a:pPr>
                      <a:r>
                        <a:rPr lang="nl-NL" sz="1700">
                          <a:effectLst/>
                        </a:rPr>
                        <a:t>Gemeenteraden</a:t>
                      </a:r>
                      <a:endParaRPr lang="nl-NL" sz="17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nl-NL" sz="1700" dirty="0">
                          <a:effectLst/>
                        </a:rPr>
                        <a:t>Februari 2022</a:t>
                      </a:r>
                      <a:endParaRPr lang="nl-NL"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1142105"/>
                  </a:ext>
                </a:extLst>
              </a:tr>
            </a:tbl>
          </a:graphicData>
        </a:graphic>
      </p:graphicFrame>
    </p:spTree>
    <p:extLst>
      <p:ext uri="{BB962C8B-B14F-4D97-AF65-F5344CB8AC3E}">
        <p14:creationId xmlns:p14="http://schemas.microsoft.com/office/powerpoint/2010/main" val="383200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Graphic 22" descr="Vragen RTL">
            <a:extLst>
              <a:ext uri="{FF2B5EF4-FFF2-40B4-BE49-F238E27FC236}">
                <a16:creationId xmlns:a16="http://schemas.microsoft.com/office/drawing/2014/main" id="{7706C29B-6DE4-4F34-A5E5-E4902A1279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82810" y="1407701"/>
            <a:ext cx="4258453" cy="4258453"/>
          </a:xfrm>
          <a:prstGeom prst="rect">
            <a:avLst/>
          </a:prstGeom>
        </p:spPr>
      </p:pic>
    </p:spTree>
    <p:extLst>
      <p:ext uri="{BB962C8B-B14F-4D97-AF65-F5344CB8AC3E}">
        <p14:creationId xmlns:p14="http://schemas.microsoft.com/office/powerpoint/2010/main" val="338942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B79E722A-70D3-476C-AB04-C902126260CD}"/>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dirty="0" err="1"/>
              <a:t>Inhoud</a:t>
            </a:r>
            <a:r>
              <a:rPr lang="en-US" dirty="0"/>
              <a:t> </a:t>
            </a:r>
            <a:r>
              <a:rPr lang="en-US" dirty="0" err="1"/>
              <a:t>presentatie</a:t>
            </a:r>
            <a:endParaRPr lang="en-US" dirty="0"/>
          </a:p>
        </p:txBody>
      </p:sp>
      <p:sp>
        <p:nvSpPr>
          <p:cNvPr id="6" name="Tijdelijke aanduiding voor inhoud 4">
            <a:extLst>
              <a:ext uri="{FF2B5EF4-FFF2-40B4-BE49-F238E27FC236}">
                <a16:creationId xmlns:a16="http://schemas.microsoft.com/office/drawing/2014/main" id="{B1A1D45D-F8C3-6F41-8E00-C273CC472432}"/>
              </a:ext>
            </a:extLst>
          </p:cNvPr>
          <p:cNvSpPr txBox="1">
            <a:spLocks/>
          </p:cNvSpPr>
          <p:nvPr/>
        </p:nvSpPr>
        <p:spPr>
          <a:xfrm>
            <a:off x="4603494" y="1146838"/>
            <a:ext cx="5404101" cy="5224724"/>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t>Aanleiding/context </a:t>
            </a:r>
            <a:r>
              <a:rPr lang="en-US" sz="2400" dirty="0" err="1"/>
              <a:t>inkoop</a:t>
            </a:r>
            <a:r>
              <a:rPr lang="en-US" sz="2400" dirty="0"/>
              <a:t> 2023</a:t>
            </a:r>
          </a:p>
          <a:p>
            <a:r>
              <a:rPr lang="en-US" sz="2400" dirty="0"/>
              <a:t>Wat </a:t>
            </a:r>
            <a:r>
              <a:rPr lang="en-US" sz="2400" dirty="0" err="1"/>
              <a:t>valt</a:t>
            </a:r>
            <a:r>
              <a:rPr lang="en-US" sz="2400" dirty="0"/>
              <a:t> </a:t>
            </a:r>
            <a:r>
              <a:rPr lang="en-US" sz="2400" dirty="0" err="1"/>
              <a:t>onder</a:t>
            </a:r>
            <a:r>
              <a:rPr lang="en-US" sz="2400" dirty="0"/>
              <a:t> Wmo</a:t>
            </a:r>
          </a:p>
          <a:p>
            <a:r>
              <a:rPr lang="en-US" sz="2400" dirty="0"/>
              <a:t>Wat </a:t>
            </a:r>
            <a:r>
              <a:rPr lang="en-US" sz="2400" dirty="0" err="1"/>
              <a:t>valt</a:t>
            </a:r>
            <a:r>
              <a:rPr lang="en-US" sz="2400" dirty="0"/>
              <a:t> </a:t>
            </a:r>
            <a:r>
              <a:rPr lang="en-US" sz="2400" dirty="0" err="1"/>
              <a:t>onder</a:t>
            </a:r>
            <a:r>
              <a:rPr lang="en-US" sz="2400" dirty="0"/>
              <a:t> </a:t>
            </a:r>
            <a:r>
              <a:rPr lang="en-US" sz="2400" dirty="0" err="1"/>
              <a:t>Participatie</a:t>
            </a:r>
            <a:endParaRPr lang="en-US" sz="2400" dirty="0"/>
          </a:p>
          <a:p>
            <a:r>
              <a:rPr lang="en-US" sz="2400" dirty="0"/>
              <a:t>Hoe is het nu </a:t>
            </a:r>
            <a:r>
              <a:rPr lang="en-US" sz="2400" dirty="0" err="1"/>
              <a:t>geregeld</a:t>
            </a:r>
            <a:endParaRPr lang="en-US" sz="2400" dirty="0"/>
          </a:p>
          <a:p>
            <a:r>
              <a:rPr lang="en-US" sz="2400" dirty="0" err="1"/>
              <a:t>Waar</a:t>
            </a:r>
            <a:r>
              <a:rPr lang="en-US" sz="2400" dirty="0"/>
              <a:t> </a:t>
            </a:r>
            <a:r>
              <a:rPr lang="en-US" sz="2400" dirty="0" err="1"/>
              <a:t>lopen</a:t>
            </a:r>
            <a:r>
              <a:rPr lang="en-US" sz="2400" dirty="0"/>
              <a:t> we </a:t>
            </a:r>
            <a:r>
              <a:rPr lang="en-US" sz="2400" dirty="0" err="1"/>
              <a:t>tegen</a:t>
            </a:r>
            <a:r>
              <a:rPr lang="en-US" sz="2400" dirty="0"/>
              <a:t> </a:t>
            </a:r>
            <a:r>
              <a:rPr lang="en-US" sz="2400" dirty="0" err="1"/>
              <a:t>aan</a:t>
            </a:r>
            <a:endParaRPr lang="en-US" sz="2400" dirty="0"/>
          </a:p>
          <a:p>
            <a:r>
              <a:rPr lang="en-US" sz="2400" dirty="0" err="1"/>
              <a:t>Onze</a:t>
            </a:r>
            <a:r>
              <a:rPr lang="en-US" sz="2400" dirty="0"/>
              <a:t> </a:t>
            </a:r>
            <a:r>
              <a:rPr lang="en-US" sz="2400" dirty="0" err="1"/>
              <a:t>ambitie</a:t>
            </a:r>
            <a:endParaRPr lang="en-US" sz="2400" dirty="0"/>
          </a:p>
          <a:p>
            <a:r>
              <a:rPr lang="en-US" sz="2400" dirty="0" err="1"/>
              <a:t>Oplossingsrichtingen</a:t>
            </a:r>
            <a:r>
              <a:rPr lang="en-US" sz="2400" dirty="0"/>
              <a:t> </a:t>
            </a:r>
            <a:r>
              <a:rPr lang="en-US" sz="2400" dirty="0" err="1"/>
              <a:t>inkoop</a:t>
            </a:r>
            <a:r>
              <a:rPr lang="en-US" sz="2400" dirty="0"/>
              <a:t> 2023</a:t>
            </a:r>
          </a:p>
          <a:p>
            <a:r>
              <a:rPr lang="en-US" sz="2400" dirty="0" err="1"/>
              <a:t>Opstellen</a:t>
            </a:r>
            <a:r>
              <a:rPr lang="en-US" sz="2400" dirty="0"/>
              <a:t> </a:t>
            </a:r>
            <a:r>
              <a:rPr lang="en-US" sz="2400" dirty="0" err="1"/>
              <a:t>inkoopstrategie</a:t>
            </a:r>
            <a:endParaRPr lang="en-US" sz="2400" dirty="0"/>
          </a:p>
          <a:p>
            <a:r>
              <a:rPr lang="en-US" sz="2400" dirty="0"/>
              <a:t>Planning</a:t>
            </a:r>
          </a:p>
          <a:p>
            <a:r>
              <a:rPr lang="en-US" sz="2400" dirty="0" err="1"/>
              <a:t>Afronding</a:t>
            </a:r>
            <a:r>
              <a:rPr lang="en-US" sz="2400" dirty="0"/>
              <a:t>/</a:t>
            </a:r>
            <a:r>
              <a:rPr lang="en-US" sz="2400" dirty="0" err="1"/>
              <a:t>vragen</a:t>
            </a:r>
            <a:r>
              <a:rPr lang="en-US" sz="2400" dirty="0"/>
              <a:t>?</a:t>
            </a:r>
          </a:p>
          <a:p>
            <a:endParaRPr lang="en-US" dirty="0"/>
          </a:p>
        </p:txBody>
      </p:sp>
    </p:spTree>
    <p:extLst>
      <p:ext uri="{BB962C8B-B14F-4D97-AF65-F5344CB8AC3E}">
        <p14:creationId xmlns:p14="http://schemas.microsoft.com/office/powerpoint/2010/main" val="237246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E722A-70D3-476C-AB04-C902126260CD}"/>
              </a:ext>
            </a:extLst>
          </p:cNvPr>
          <p:cNvSpPr>
            <a:spLocks noGrp="1"/>
          </p:cNvSpPr>
          <p:nvPr>
            <p:ph type="title"/>
          </p:nvPr>
        </p:nvSpPr>
        <p:spPr>
          <a:xfrm>
            <a:off x="739774" y="683551"/>
            <a:ext cx="8596668" cy="1320800"/>
          </a:xfrm>
        </p:spPr>
        <p:txBody>
          <a:bodyPr>
            <a:normAutofit/>
          </a:bodyPr>
          <a:lstStyle/>
          <a:p>
            <a:r>
              <a:rPr lang="nl-NL" dirty="0"/>
              <a:t>Aanleiding en context inkoop 2023</a:t>
            </a:r>
          </a:p>
        </p:txBody>
      </p:sp>
      <p:sp>
        <p:nvSpPr>
          <p:cNvPr id="5" name="Tijdelijke aanduiding voor inhoud 4">
            <a:extLst>
              <a:ext uri="{FF2B5EF4-FFF2-40B4-BE49-F238E27FC236}">
                <a16:creationId xmlns:a16="http://schemas.microsoft.com/office/drawing/2014/main" id="{DF22A23C-579A-4366-B8DF-1E82ECF10441}"/>
              </a:ext>
            </a:extLst>
          </p:cNvPr>
          <p:cNvSpPr>
            <a:spLocks noGrp="1"/>
          </p:cNvSpPr>
          <p:nvPr>
            <p:ph idx="1"/>
          </p:nvPr>
        </p:nvSpPr>
        <p:spPr>
          <a:xfrm>
            <a:off x="739774" y="1741489"/>
            <a:ext cx="8596668" cy="4748211"/>
          </a:xfrm>
        </p:spPr>
        <p:txBody>
          <a:bodyPr>
            <a:normAutofit/>
          </a:bodyPr>
          <a:lstStyle/>
          <a:p>
            <a:r>
              <a:rPr lang="nl-NL" dirty="0"/>
              <a:t>Uitgaven op de Wmo stijgen </a:t>
            </a:r>
          </a:p>
          <a:p>
            <a:r>
              <a:rPr lang="nl-NL" dirty="0"/>
              <a:t>Meer inzetten op eigen kracht en het sociale netwerk</a:t>
            </a:r>
          </a:p>
          <a:p>
            <a:r>
              <a:rPr lang="nl-NL" dirty="0"/>
              <a:t>Gemeenten faciliteren “samenlevingskracht” en organiseren algemene en collectieve voorzieningen en vullen dit zo nodig aan met maatwerkvoorzieningen</a:t>
            </a:r>
          </a:p>
          <a:p>
            <a:r>
              <a:rPr lang="nl-NL" dirty="0"/>
              <a:t>Huidig inkoopbeleid noodzaakt tot heroverweging:</a:t>
            </a:r>
          </a:p>
          <a:p>
            <a:pPr lvl="1">
              <a:buFont typeface="Arial" panose="020B0604020202020204" pitchFamily="34" charset="0"/>
              <a:buChar char="•"/>
            </a:pPr>
            <a:r>
              <a:rPr lang="nl-NL" dirty="0"/>
              <a:t>Keuzevrijheid en diversiteit in aanbod als leidend principe </a:t>
            </a:r>
          </a:p>
          <a:p>
            <a:pPr lvl="1">
              <a:buFont typeface="Arial" panose="020B0604020202020204" pitchFamily="34" charset="0"/>
              <a:buChar char="•"/>
            </a:pPr>
            <a:r>
              <a:rPr lang="nl-NL" dirty="0"/>
              <a:t>Effecten resultaatsgerichte bekostiging van de Wmo vraagt nader onderzoek</a:t>
            </a:r>
          </a:p>
          <a:p>
            <a:pPr marL="0" indent="0">
              <a:buNone/>
            </a:pPr>
            <a:endParaRPr lang="nl-NL" dirty="0"/>
          </a:p>
          <a:p>
            <a:pPr marL="0" indent="0">
              <a:buNone/>
            </a:pPr>
            <a:r>
              <a:rPr lang="nl-NL" dirty="0"/>
              <a:t>Momenteel is nieuw participatiebeleid in ontwikkeling en lopen contracten voor de inkoop van participatie af in 2023. In de heroverweging betrekken we ook onderdelen van de inkoop participatie</a:t>
            </a:r>
          </a:p>
          <a:p>
            <a:endParaRPr lang="nl-NL" dirty="0"/>
          </a:p>
          <a:p>
            <a:endParaRPr lang="nl-NL" dirty="0"/>
          </a:p>
          <a:p>
            <a:endParaRPr lang="nl-NL" dirty="0"/>
          </a:p>
        </p:txBody>
      </p:sp>
    </p:spTree>
    <p:extLst>
      <p:ext uri="{BB962C8B-B14F-4D97-AF65-F5344CB8AC3E}">
        <p14:creationId xmlns:p14="http://schemas.microsoft.com/office/powerpoint/2010/main" val="378617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F688270-DBA9-4063-B2E7-11572C93C337}"/>
              </a:ext>
            </a:extLst>
          </p:cNvPr>
          <p:cNvSpPr>
            <a:spLocks noGrp="1"/>
          </p:cNvSpPr>
          <p:nvPr>
            <p:ph type="title"/>
          </p:nvPr>
        </p:nvSpPr>
        <p:spPr>
          <a:xfrm>
            <a:off x="7259684" y="-83577"/>
            <a:ext cx="4512989" cy="1524996"/>
          </a:xfrm>
        </p:spPr>
        <p:txBody>
          <a:bodyPr anchor="ctr">
            <a:normAutofit/>
          </a:bodyPr>
          <a:lstStyle/>
          <a:p>
            <a:r>
              <a:rPr lang="nl-NL" dirty="0">
                <a:solidFill>
                  <a:srgbClr val="FFFFFF"/>
                </a:solidFill>
              </a:rPr>
              <a:t>Wat valt onder de Wmo?</a:t>
            </a:r>
          </a:p>
        </p:txBody>
      </p:sp>
      <p:sp>
        <p:nvSpPr>
          <p:cNvPr id="3" name="Tijdelijke aanduiding voor inhoud 2">
            <a:extLst>
              <a:ext uri="{FF2B5EF4-FFF2-40B4-BE49-F238E27FC236}">
                <a16:creationId xmlns:a16="http://schemas.microsoft.com/office/drawing/2014/main" id="{FC0FACFE-0DF9-462A-9B16-F0624F30F87E}"/>
              </a:ext>
            </a:extLst>
          </p:cNvPr>
          <p:cNvSpPr>
            <a:spLocks noGrp="1"/>
          </p:cNvSpPr>
          <p:nvPr>
            <p:ph idx="1"/>
          </p:nvPr>
        </p:nvSpPr>
        <p:spPr>
          <a:xfrm>
            <a:off x="7304358" y="1333500"/>
            <a:ext cx="4824731" cy="5291371"/>
          </a:xfrm>
        </p:spPr>
        <p:txBody>
          <a:bodyPr anchor="t">
            <a:normAutofit/>
          </a:bodyPr>
          <a:lstStyle/>
          <a:p>
            <a:pPr marL="0" indent="0">
              <a:lnSpc>
                <a:spcPct val="90000"/>
              </a:lnSpc>
              <a:buNone/>
            </a:pPr>
            <a:r>
              <a:rPr lang="nl-NL" dirty="0">
                <a:solidFill>
                  <a:srgbClr val="FFFFFF"/>
                </a:solidFill>
              </a:rPr>
              <a:t>De gemeente biedt: </a:t>
            </a:r>
          </a:p>
          <a:p>
            <a:pPr>
              <a:lnSpc>
                <a:spcPct val="90000"/>
              </a:lnSpc>
            </a:pPr>
            <a:r>
              <a:rPr lang="nl-NL" sz="2000" dirty="0">
                <a:solidFill>
                  <a:srgbClr val="FFFFFF"/>
                </a:solidFill>
              </a:rPr>
              <a:t>Ondersteuning zelfredzaamheid/ participatie,</a:t>
            </a:r>
          </a:p>
          <a:p>
            <a:pPr>
              <a:lnSpc>
                <a:spcPct val="90000"/>
              </a:lnSpc>
            </a:pPr>
            <a:r>
              <a:rPr lang="nl-NL" sz="2000" dirty="0">
                <a:solidFill>
                  <a:srgbClr val="FFFFFF"/>
                </a:solidFill>
              </a:rPr>
              <a:t>Beschermd wonen</a:t>
            </a:r>
          </a:p>
          <a:p>
            <a:pPr>
              <a:lnSpc>
                <a:spcPct val="90000"/>
              </a:lnSpc>
            </a:pPr>
            <a:r>
              <a:rPr lang="nl-NL" sz="2000" b="1" dirty="0">
                <a:solidFill>
                  <a:srgbClr val="FFFFFF"/>
                </a:solidFill>
              </a:rPr>
              <a:t>O</a:t>
            </a:r>
            <a:r>
              <a:rPr lang="nl-NL" sz="2000" dirty="0">
                <a:solidFill>
                  <a:srgbClr val="FFFFFF"/>
                </a:solidFill>
              </a:rPr>
              <a:t>pvang </a:t>
            </a:r>
          </a:p>
          <a:p>
            <a:pPr>
              <a:lnSpc>
                <a:spcPct val="90000"/>
              </a:lnSpc>
            </a:pPr>
            <a:endParaRPr lang="nl-NL" sz="2000" dirty="0">
              <a:solidFill>
                <a:srgbClr val="FFFFFF"/>
              </a:solidFill>
            </a:endParaRPr>
          </a:p>
          <a:p>
            <a:pPr marL="0" indent="0">
              <a:lnSpc>
                <a:spcPct val="90000"/>
              </a:lnSpc>
              <a:buNone/>
            </a:pPr>
            <a:r>
              <a:rPr lang="nl-NL" sz="2000" dirty="0">
                <a:solidFill>
                  <a:srgbClr val="FFFFFF"/>
                </a:solidFill>
              </a:rPr>
              <a:t>aan inwoners die in verband met een beperking, chronische psychische of psychosociale problemen </a:t>
            </a:r>
            <a:r>
              <a:rPr lang="nl-NL" sz="2000" i="1" dirty="0">
                <a:solidFill>
                  <a:srgbClr val="FFFFFF"/>
                </a:solidFill>
              </a:rPr>
              <a:t>niet op eigen kracht, met gebruikelijke hulp, met mantelzorg of met hulp van andere personen uit het sociale netwerk </a:t>
            </a:r>
            <a:r>
              <a:rPr lang="nl-NL" sz="2000" dirty="0">
                <a:solidFill>
                  <a:srgbClr val="FFFFFF"/>
                </a:solidFill>
              </a:rPr>
              <a:t>voldoende zelfredzaam zijn of in staat zijn tot participatie;</a:t>
            </a:r>
          </a:p>
          <a:p>
            <a:pPr marL="0" indent="0">
              <a:lnSpc>
                <a:spcPct val="90000"/>
              </a:lnSpc>
              <a:buNone/>
            </a:pPr>
            <a:endParaRPr lang="nl-NL" dirty="0">
              <a:solidFill>
                <a:srgbClr val="FFFFFF"/>
              </a:solidFill>
            </a:endParaRPr>
          </a:p>
          <a:p>
            <a:pPr lvl="1">
              <a:lnSpc>
                <a:spcPct val="90000"/>
              </a:lnSpc>
              <a:buFont typeface="Arial" panose="020B0604020202020204" pitchFamily="34" charset="0"/>
              <a:buChar char="•"/>
            </a:pPr>
            <a:endParaRPr lang="nl-NL" dirty="0">
              <a:solidFill>
                <a:srgbClr val="FFFFFF"/>
              </a:solidFill>
            </a:endParaRPr>
          </a:p>
          <a:p>
            <a:pPr marL="0" indent="0">
              <a:lnSpc>
                <a:spcPct val="90000"/>
              </a:lnSpc>
              <a:buNone/>
            </a:pPr>
            <a:endParaRPr lang="nl-NL" dirty="0">
              <a:solidFill>
                <a:srgbClr val="FFFFFF"/>
              </a:solidFill>
            </a:endParaRPr>
          </a:p>
        </p:txBody>
      </p:sp>
      <p:graphicFrame>
        <p:nvGraphicFramePr>
          <p:cNvPr id="4" name="Tabel 4">
            <a:extLst>
              <a:ext uri="{FF2B5EF4-FFF2-40B4-BE49-F238E27FC236}">
                <a16:creationId xmlns:a16="http://schemas.microsoft.com/office/drawing/2014/main" id="{F1B5D75C-2CD1-024E-8FF4-72C36443352D}"/>
              </a:ext>
            </a:extLst>
          </p:cNvPr>
          <p:cNvGraphicFramePr>
            <a:graphicFrameLocks noGrp="1"/>
          </p:cNvGraphicFramePr>
          <p:nvPr>
            <p:extLst>
              <p:ext uri="{D42A27DB-BD31-4B8C-83A1-F6EECF244321}">
                <p14:modId xmlns:p14="http://schemas.microsoft.com/office/powerpoint/2010/main" val="3809729000"/>
              </p:ext>
            </p:extLst>
          </p:nvPr>
        </p:nvGraphicFramePr>
        <p:xfrm>
          <a:off x="425139" y="961451"/>
          <a:ext cx="3856775" cy="5663420"/>
        </p:xfrm>
        <a:graphic>
          <a:graphicData uri="http://schemas.openxmlformats.org/drawingml/2006/table">
            <a:tbl>
              <a:tblPr firstRow="1" bandRow="1">
                <a:tableStyleId>{5C22544A-7EE6-4342-B048-85BDC9FD1C3A}</a:tableStyleId>
              </a:tblPr>
              <a:tblGrid>
                <a:gridCol w="1923770">
                  <a:extLst>
                    <a:ext uri="{9D8B030D-6E8A-4147-A177-3AD203B41FA5}">
                      <a16:colId xmlns:a16="http://schemas.microsoft.com/office/drawing/2014/main" val="2488698314"/>
                    </a:ext>
                  </a:extLst>
                </a:gridCol>
                <a:gridCol w="1933005">
                  <a:extLst>
                    <a:ext uri="{9D8B030D-6E8A-4147-A177-3AD203B41FA5}">
                      <a16:colId xmlns:a16="http://schemas.microsoft.com/office/drawing/2014/main" val="3928028974"/>
                    </a:ext>
                  </a:extLst>
                </a:gridCol>
              </a:tblGrid>
              <a:tr h="889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t>Diensten die wij nu lokaal inkopen zijn:</a:t>
                      </a:r>
                    </a:p>
                    <a:p>
                      <a:endParaRPr lang="nl-NL" sz="1400" dirty="0"/>
                    </a:p>
                  </a:txBody>
                  <a:tcPr marL="75980" marR="75980" marT="37990" marB="379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a:t>Diensten die wij regionaal inkopen zijn:</a:t>
                      </a:r>
                    </a:p>
                    <a:p>
                      <a:endParaRPr lang="nl-NL" sz="1400"/>
                    </a:p>
                  </a:txBody>
                  <a:tcPr marL="75980" marR="75980" marT="37990" marB="37990"/>
                </a:tc>
                <a:extLst>
                  <a:ext uri="{0D108BD9-81ED-4DB2-BD59-A6C34878D82A}">
                    <a16:rowId xmlns:a16="http://schemas.microsoft.com/office/drawing/2014/main" val="2708751309"/>
                  </a:ext>
                </a:extLst>
              </a:tr>
              <a:tr h="6852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Begeleiding en dagbesteding</a:t>
                      </a:r>
                    </a:p>
                    <a:p>
                      <a:endParaRPr lang="nl-NL" sz="1400" dirty="0">
                        <a:solidFill>
                          <a:schemeClr val="tx1">
                            <a:lumMod val="75000"/>
                            <a:lumOff val="25000"/>
                          </a:schemeClr>
                        </a:solidFill>
                      </a:endParaRPr>
                    </a:p>
                  </a:txBody>
                  <a:tcPr marL="75980" marR="75980" marT="37990" marB="37990">
                    <a:solidFill>
                      <a:srgbClr val="DBE9C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Vervoer</a:t>
                      </a:r>
                    </a:p>
                    <a:p>
                      <a:endParaRPr lang="nl-NL" sz="1400" dirty="0">
                        <a:solidFill>
                          <a:schemeClr val="tx1">
                            <a:lumMod val="75000"/>
                            <a:lumOff val="25000"/>
                          </a:schemeClr>
                        </a:solidFill>
                      </a:endParaRPr>
                    </a:p>
                  </a:txBody>
                  <a:tcPr marL="75980" marR="75980" marT="37990" marB="37990"/>
                </a:tc>
                <a:extLst>
                  <a:ext uri="{0D108BD9-81ED-4DB2-BD59-A6C34878D82A}">
                    <a16:rowId xmlns:a16="http://schemas.microsoft.com/office/drawing/2014/main" val="3950574391"/>
                  </a:ext>
                </a:extLst>
              </a:tr>
              <a:tr h="489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Huishoudelijke Hulp </a:t>
                      </a:r>
                    </a:p>
                    <a:p>
                      <a:endParaRPr lang="nl-NL" sz="1400" dirty="0">
                        <a:solidFill>
                          <a:schemeClr val="tx1">
                            <a:lumMod val="75000"/>
                            <a:lumOff val="25000"/>
                          </a:schemeClr>
                        </a:solidFill>
                      </a:endParaRPr>
                    </a:p>
                  </a:txBody>
                  <a:tcPr marL="75980" marR="75980" marT="37990" marB="37990">
                    <a:solidFill>
                      <a:srgbClr val="EEF4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a:solidFill>
                            <a:schemeClr val="tx1">
                              <a:lumMod val="75000"/>
                              <a:lumOff val="25000"/>
                            </a:schemeClr>
                          </a:solidFill>
                        </a:rPr>
                        <a:t>Beschermd Wonen</a:t>
                      </a:r>
                    </a:p>
                    <a:p>
                      <a:endParaRPr lang="nl-NL" sz="1400">
                        <a:solidFill>
                          <a:schemeClr val="tx1">
                            <a:lumMod val="75000"/>
                            <a:lumOff val="25000"/>
                          </a:schemeClr>
                        </a:solidFill>
                      </a:endParaRPr>
                    </a:p>
                  </a:txBody>
                  <a:tcPr marL="75980" marR="75980" marT="37990" marB="37990"/>
                </a:tc>
                <a:extLst>
                  <a:ext uri="{0D108BD9-81ED-4DB2-BD59-A6C34878D82A}">
                    <a16:rowId xmlns:a16="http://schemas.microsoft.com/office/drawing/2014/main" val="2334949504"/>
                  </a:ext>
                </a:extLst>
              </a:tr>
              <a:tr h="6852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a:solidFill>
                            <a:schemeClr val="tx1">
                              <a:lumMod val="75000"/>
                              <a:lumOff val="25000"/>
                            </a:schemeClr>
                          </a:solidFill>
                        </a:rPr>
                        <a:t>Kortdurend verblijf</a:t>
                      </a:r>
                    </a:p>
                    <a:p>
                      <a:endParaRPr lang="nl-NL" sz="1400">
                        <a:solidFill>
                          <a:schemeClr val="tx1">
                            <a:lumMod val="75000"/>
                            <a:lumOff val="25000"/>
                          </a:schemeClr>
                        </a:solidFill>
                      </a:endParaRPr>
                    </a:p>
                  </a:txBody>
                  <a:tcPr marL="75980" marR="75980" marT="37990" marB="379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Maatschappelijke opvang</a:t>
                      </a:r>
                    </a:p>
                    <a:p>
                      <a:endParaRPr lang="nl-NL" sz="1400" dirty="0">
                        <a:solidFill>
                          <a:schemeClr val="tx1">
                            <a:lumMod val="75000"/>
                            <a:lumOff val="25000"/>
                          </a:schemeClr>
                        </a:solidFill>
                      </a:endParaRPr>
                    </a:p>
                  </a:txBody>
                  <a:tcPr marL="75980" marR="75980" marT="37990" marB="37990"/>
                </a:tc>
                <a:extLst>
                  <a:ext uri="{0D108BD9-81ED-4DB2-BD59-A6C34878D82A}">
                    <a16:rowId xmlns:a16="http://schemas.microsoft.com/office/drawing/2014/main" val="2908405029"/>
                  </a:ext>
                </a:extLst>
              </a:tr>
              <a:tr h="6852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Woningaanpassingen, hulpmiddelen </a:t>
                      </a:r>
                    </a:p>
                    <a:p>
                      <a:endParaRPr lang="nl-NL" sz="1400" dirty="0">
                        <a:solidFill>
                          <a:schemeClr val="tx1">
                            <a:lumMod val="75000"/>
                            <a:lumOff val="25000"/>
                          </a:schemeClr>
                        </a:solidFill>
                      </a:endParaRPr>
                    </a:p>
                  </a:txBody>
                  <a:tcPr marL="75980" marR="75980" marT="37990" marB="37990"/>
                </a:tc>
                <a:tc>
                  <a:txBody>
                    <a:bodyPr/>
                    <a:lstStyle/>
                    <a:p>
                      <a:endParaRPr lang="nl-NL" sz="1400" dirty="0">
                        <a:solidFill>
                          <a:schemeClr val="tx1">
                            <a:lumMod val="75000"/>
                            <a:lumOff val="25000"/>
                          </a:schemeClr>
                        </a:solidFill>
                      </a:endParaRPr>
                    </a:p>
                  </a:txBody>
                  <a:tcPr marL="75980" marR="75980" marT="37990" marB="37990"/>
                </a:tc>
                <a:extLst>
                  <a:ext uri="{0D108BD9-81ED-4DB2-BD59-A6C34878D82A}">
                    <a16:rowId xmlns:a16="http://schemas.microsoft.com/office/drawing/2014/main" val="1295553852"/>
                  </a:ext>
                </a:extLst>
              </a:tr>
              <a:tr h="683530">
                <a:tc>
                  <a:txBody>
                    <a:bodyPr/>
                    <a:lstStyle/>
                    <a:p>
                      <a:r>
                        <a:rPr lang="nl-NL" sz="1400" dirty="0">
                          <a:solidFill>
                            <a:schemeClr val="bg1"/>
                          </a:solidFill>
                        </a:rPr>
                        <a:t>Inkoopmodel</a:t>
                      </a:r>
                    </a:p>
                  </a:txBody>
                  <a:tcPr marL="75980" marR="75980" marT="37990" marB="37990">
                    <a:solidFill>
                      <a:schemeClr val="accent1"/>
                    </a:solidFill>
                  </a:tcPr>
                </a:tc>
                <a:tc>
                  <a:txBody>
                    <a:bodyPr/>
                    <a:lstStyle/>
                    <a:p>
                      <a:r>
                        <a:rPr lang="nl-NL" sz="1400" dirty="0">
                          <a:solidFill>
                            <a:schemeClr val="bg1"/>
                          </a:solidFill>
                        </a:rPr>
                        <a:t>Inkoopmodel</a:t>
                      </a:r>
                    </a:p>
                  </a:txBody>
                  <a:tcPr marL="75980" marR="75980" marT="37990" marB="37990">
                    <a:solidFill>
                      <a:schemeClr val="accent1"/>
                    </a:solidFill>
                  </a:tcPr>
                </a:tc>
                <a:extLst>
                  <a:ext uri="{0D108BD9-81ED-4DB2-BD59-A6C34878D82A}">
                    <a16:rowId xmlns:a16="http://schemas.microsoft.com/office/drawing/2014/main" val="2889139335"/>
                  </a:ext>
                </a:extLst>
              </a:tr>
              <a:tr h="685298">
                <a:tc>
                  <a:txBody>
                    <a:bodyPr/>
                    <a:lstStyle/>
                    <a:p>
                      <a:r>
                        <a:rPr lang="nl-NL" sz="1400" dirty="0">
                          <a:solidFill>
                            <a:schemeClr val="tx1">
                              <a:lumMod val="75000"/>
                              <a:lumOff val="25000"/>
                            </a:schemeClr>
                          </a:solidFill>
                        </a:rPr>
                        <a:t>Open House, keuze vrijheid en divers aanbod</a:t>
                      </a:r>
                    </a:p>
                  </a:txBody>
                  <a:tcPr marL="75980" marR="75980" marT="37990" marB="37990">
                    <a:solidFill>
                      <a:srgbClr val="DBE9CD"/>
                    </a:solidFill>
                  </a:tcPr>
                </a:tc>
                <a:tc>
                  <a:txBody>
                    <a:bodyPr/>
                    <a:lstStyle/>
                    <a:p>
                      <a:r>
                        <a:rPr lang="nl-NL" sz="1400" dirty="0">
                          <a:solidFill>
                            <a:schemeClr val="tx1">
                              <a:lumMod val="75000"/>
                              <a:lumOff val="25000"/>
                            </a:schemeClr>
                          </a:solidFill>
                        </a:rPr>
                        <a:t>Regionaal</a:t>
                      </a:r>
                    </a:p>
                  </a:txBody>
                  <a:tcPr marL="75980" marR="75980" marT="37990" marB="37990">
                    <a:solidFill>
                      <a:srgbClr val="DBE9CD"/>
                    </a:solidFill>
                  </a:tcPr>
                </a:tc>
                <a:extLst>
                  <a:ext uri="{0D108BD9-81ED-4DB2-BD59-A6C34878D82A}">
                    <a16:rowId xmlns:a16="http://schemas.microsoft.com/office/drawing/2014/main" val="1710820507"/>
                  </a:ext>
                </a:extLst>
              </a:tr>
              <a:tr h="683530">
                <a:tc>
                  <a:txBody>
                    <a:bodyPr/>
                    <a:lstStyle/>
                    <a:p>
                      <a:r>
                        <a:rPr lang="nl-NL" sz="1400" dirty="0">
                          <a:solidFill>
                            <a:schemeClr val="tx1">
                              <a:lumMod val="75000"/>
                              <a:lumOff val="25000"/>
                            </a:schemeClr>
                          </a:solidFill>
                        </a:rPr>
                        <a:t>Jaarlijks te verlengen</a:t>
                      </a:r>
                    </a:p>
                  </a:txBody>
                  <a:tcPr marL="75980" marR="75980" marT="37990" marB="37990">
                    <a:solidFill>
                      <a:srgbClr val="EEF4E8"/>
                    </a:solidFill>
                  </a:tcPr>
                </a:tc>
                <a:tc>
                  <a:txBody>
                    <a:bodyPr/>
                    <a:lstStyle/>
                    <a:p>
                      <a:endParaRPr lang="nl-NL" sz="1400" dirty="0"/>
                    </a:p>
                  </a:txBody>
                  <a:tcPr marL="75980" marR="75980" marT="37990" marB="37990">
                    <a:solidFill>
                      <a:srgbClr val="EEF4E8"/>
                    </a:solidFill>
                  </a:tcPr>
                </a:tc>
                <a:extLst>
                  <a:ext uri="{0D108BD9-81ED-4DB2-BD59-A6C34878D82A}">
                    <a16:rowId xmlns:a16="http://schemas.microsoft.com/office/drawing/2014/main" val="2997479414"/>
                  </a:ext>
                </a:extLst>
              </a:tr>
            </a:tbl>
          </a:graphicData>
        </a:graphic>
      </p:graphicFrame>
      <p:sp>
        <p:nvSpPr>
          <p:cNvPr id="5" name="Tekstvak 4">
            <a:extLst>
              <a:ext uri="{FF2B5EF4-FFF2-40B4-BE49-F238E27FC236}">
                <a16:creationId xmlns:a16="http://schemas.microsoft.com/office/drawing/2014/main" id="{BD8DCDCA-0139-CC4F-AB5D-5CCCE768F0DE}"/>
              </a:ext>
            </a:extLst>
          </p:cNvPr>
          <p:cNvSpPr txBox="1"/>
          <p:nvPr/>
        </p:nvSpPr>
        <p:spPr>
          <a:xfrm>
            <a:off x="365178" y="158795"/>
            <a:ext cx="3716082" cy="646331"/>
          </a:xfrm>
          <a:prstGeom prst="rect">
            <a:avLst/>
          </a:prstGeom>
          <a:noFill/>
        </p:spPr>
        <p:txBody>
          <a:bodyPr wrap="none" rtlCol="0">
            <a:spAutoFit/>
          </a:bodyPr>
          <a:lstStyle/>
          <a:p>
            <a:r>
              <a:rPr lang="nl-NL" sz="3600" b="1" dirty="0">
                <a:solidFill>
                  <a:schemeClr val="accent2">
                    <a:lumMod val="75000"/>
                  </a:schemeClr>
                </a:solidFill>
              </a:rPr>
              <a:t>Hoe nu geregeld</a:t>
            </a:r>
          </a:p>
        </p:txBody>
      </p:sp>
    </p:spTree>
    <p:extLst>
      <p:ext uri="{BB962C8B-B14F-4D97-AF65-F5344CB8AC3E}">
        <p14:creationId xmlns:p14="http://schemas.microsoft.com/office/powerpoint/2010/main" val="340749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2717E98-AA05-4FE6-A5EC-1BCCA52B43E9}"/>
              </a:ext>
            </a:extLst>
          </p:cNvPr>
          <p:cNvSpPr>
            <a:spLocks noGrp="1"/>
          </p:cNvSpPr>
          <p:nvPr>
            <p:ph type="title"/>
          </p:nvPr>
        </p:nvSpPr>
        <p:spPr>
          <a:xfrm>
            <a:off x="7181725" y="-88514"/>
            <a:ext cx="4512989" cy="1396229"/>
          </a:xfrm>
        </p:spPr>
        <p:txBody>
          <a:bodyPr anchor="ctr">
            <a:normAutofit/>
          </a:bodyPr>
          <a:lstStyle/>
          <a:p>
            <a:r>
              <a:rPr lang="nl-NL" dirty="0">
                <a:solidFill>
                  <a:srgbClr val="FFFFFF"/>
                </a:solidFill>
              </a:rPr>
              <a:t>Wat valt onder de Participatie(wet)?</a:t>
            </a:r>
          </a:p>
        </p:txBody>
      </p:sp>
      <p:sp>
        <p:nvSpPr>
          <p:cNvPr id="3" name="Tijdelijke aanduiding voor inhoud 2">
            <a:extLst>
              <a:ext uri="{FF2B5EF4-FFF2-40B4-BE49-F238E27FC236}">
                <a16:creationId xmlns:a16="http://schemas.microsoft.com/office/drawing/2014/main" id="{6806E05B-1C94-455C-B003-65567CD38ECA}"/>
              </a:ext>
            </a:extLst>
          </p:cNvPr>
          <p:cNvSpPr>
            <a:spLocks noGrp="1"/>
          </p:cNvSpPr>
          <p:nvPr>
            <p:ph idx="1"/>
          </p:nvPr>
        </p:nvSpPr>
        <p:spPr>
          <a:xfrm>
            <a:off x="7181725" y="1514354"/>
            <a:ext cx="4512988" cy="5004442"/>
          </a:xfrm>
        </p:spPr>
        <p:txBody>
          <a:bodyPr anchor="t">
            <a:noAutofit/>
          </a:bodyPr>
          <a:lstStyle/>
          <a:p>
            <a:pPr>
              <a:lnSpc>
                <a:spcPct val="90000"/>
              </a:lnSpc>
            </a:pPr>
            <a:r>
              <a:rPr lang="nl-NL" dirty="0">
                <a:solidFill>
                  <a:schemeClr val="bg1"/>
                </a:solidFill>
              </a:rPr>
              <a:t>Het uitgangspunt is dat iedereen meedoet naar vermogen, het liefst via betaald werk. Van gemeenten wordt verwacht dat zij mensen met en zonder arbeidsbeperking naar werk toeleiden, bij voorkeur naar regulier werk </a:t>
            </a:r>
          </a:p>
          <a:p>
            <a:r>
              <a:rPr lang="nl-NL" dirty="0">
                <a:solidFill>
                  <a:schemeClr val="bg1"/>
                </a:solidFill>
              </a:rPr>
              <a:t>Waar nodig, verstrekt de gemeente een bijstandsuitkering of een gedeeltelijke bijstandsuitkering als aanvulling op inkomsten uit werk (inkomensondersteuning).</a:t>
            </a:r>
          </a:p>
          <a:p>
            <a:pPr>
              <a:lnSpc>
                <a:spcPct val="90000"/>
              </a:lnSpc>
            </a:pPr>
            <a:r>
              <a:rPr lang="nl-NL" dirty="0">
                <a:solidFill>
                  <a:srgbClr val="FFFFFF"/>
                </a:solidFill>
              </a:rPr>
              <a:t>De gemeente heeft veel vrijheid om op hun eigen manier het lokale participatiebeleid in te vullen. Een belangrijk uitgangspunt is het vergroten van de eigen kracht van burgers. </a:t>
            </a:r>
          </a:p>
          <a:p>
            <a:pPr>
              <a:lnSpc>
                <a:spcPct val="90000"/>
              </a:lnSpc>
            </a:pPr>
            <a:endParaRPr lang="nl-NL" dirty="0">
              <a:solidFill>
                <a:srgbClr val="FFFFFF"/>
              </a:solidFill>
            </a:endParaRPr>
          </a:p>
        </p:txBody>
      </p:sp>
      <p:graphicFrame>
        <p:nvGraphicFramePr>
          <p:cNvPr id="5" name="Tabel 5">
            <a:extLst>
              <a:ext uri="{FF2B5EF4-FFF2-40B4-BE49-F238E27FC236}">
                <a16:creationId xmlns:a16="http://schemas.microsoft.com/office/drawing/2014/main" id="{A2A9E1FE-0BB1-B945-9CDF-65603D61CC57}"/>
              </a:ext>
            </a:extLst>
          </p:cNvPr>
          <p:cNvGraphicFramePr>
            <a:graphicFrameLocks noGrp="1"/>
          </p:cNvGraphicFramePr>
          <p:nvPr>
            <p:extLst>
              <p:ext uri="{D42A27DB-BD31-4B8C-83A1-F6EECF244321}">
                <p14:modId xmlns:p14="http://schemas.microsoft.com/office/powerpoint/2010/main" val="1100937443"/>
              </p:ext>
            </p:extLst>
          </p:nvPr>
        </p:nvGraphicFramePr>
        <p:xfrm>
          <a:off x="293801" y="911443"/>
          <a:ext cx="4607559" cy="5800704"/>
        </p:xfrm>
        <a:graphic>
          <a:graphicData uri="http://schemas.openxmlformats.org/drawingml/2006/table">
            <a:tbl>
              <a:tblPr firstRow="1" bandRow="1">
                <a:solidFill>
                  <a:schemeClr val="accent1"/>
                </a:solidFill>
                <a:tableStyleId>{5C22544A-7EE6-4342-B048-85BDC9FD1C3A}</a:tableStyleId>
              </a:tblPr>
              <a:tblGrid>
                <a:gridCol w="1438378">
                  <a:extLst>
                    <a:ext uri="{9D8B030D-6E8A-4147-A177-3AD203B41FA5}">
                      <a16:colId xmlns:a16="http://schemas.microsoft.com/office/drawing/2014/main" val="3616540204"/>
                    </a:ext>
                  </a:extLst>
                </a:gridCol>
                <a:gridCol w="1468221">
                  <a:extLst>
                    <a:ext uri="{9D8B030D-6E8A-4147-A177-3AD203B41FA5}">
                      <a16:colId xmlns:a16="http://schemas.microsoft.com/office/drawing/2014/main" val="695104892"/>
                    </a:ext>
                  </a:extLst>
                </a:gridCol>
                <a:gridCol w="1700960">
                  <a:extLst>
                    <a:ext uri="{9D8B030D-6E8A-4147-A177-3AD203B41FA5}">
                      <a16:colId xmlns:a16="http://schemas.microsoft.com/office/drawing/2014/main" val="3384399313"/>
                    </a:ext>
                  </a:extLst>
                </a:gridCol>
              </a:tblGrid>
              <a:tr h="670420">
                <a:tc>
                  <a:txBody>
                    <a:bodyPr/>
                    <a:lstStyle/>
                    <a:p>
                      <a:r>
                        <a:rPr lang="nl-NL" sz="1400" dirty="0"/>
                        <a:t>Diensten die we nu lokaal inkopen:</a:t>
                      </a:r>
                    </a:p>
                  </a:txBody>
                  <a:tcPr marL="92194" marR="92194" marT="46097" marB="46097"/>
                </a:tc>
                <a:tc>
                  <a:txBody>
                    <a:bodyPr/>
                    <a:lstStyle/>
                    <a:p>
                      <a:endParaRPr lang="nl-NL" sz="1400" dirty="0"/>
                    </a:p>
                  </a:txBody>
                  <a:tcPr marL="92194" marR="92194" marT="46097" marB="46097"/>
                </a:tc>
                <a:tc>
                  <a:txBody>
                    <a:bodyPr/>
                    <a:lstStyle/>
                    <a:p>
                      <a:r>
                        <a:rPr lang="nl-NL" sz="1400" dirty="0"/>
                        <a:t>Uitvoering die wij zelf doen:</a:t>
                      </a:r>
                    </a:p>
                  </a:txBody>
                  <a:tcPr marL="92194" marR="92194" marT="46097" marB="46097"/>
                </a:tc>
                <a:extLst>
                  <a:ext uri="{0D108BD9-81ED-4DB2-BD59-A6C34878D82A}">
                    <a16:rowId xmlns:a16="http://schemas.microsoft.com/office/drawing/2014/main" val="252638853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Diagnostiek</a:t>
                      </a:r>
                    </a:p>
                  </a:txBody>
                  <a:tcPr marL="92194" marR="92194" marT="46097" marB="46097"/>
                </a:tc>
                <a:tc>
                  <a:txBody>
                    <a:bodyPr/>
                    <a:lstStyle/>
                    <a:p>
                      <a:r>
                        <a:rPr lang="nl-NL" sz="1400" dirty="0">
                          <a:solidFill>
                            <a:schemeClr val="tx1">
                              <a:lumMod val="75000"/>
                              <a:lumOff val="25000"/>
                            </a:schemeClr>
                          </a:solidFill>
                        </a:rPr>
                        <a:t>Beschut werk</a:t>
                      </a:r>
                    </a:p>
                  </a:txBody>
                  <a:tcPr marL="92194" marR="92194" marT="46097" marB="4609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err="1">
                          <a:solidFill>
                            <a:schemeClr val="tx1">
                              <a:lumMod val="75000"/>
                              <a:lumOff val="25000"/>
                            </a:schemeClr>
                          </a:solidFill>
                        </a:rPr>
                        <a:t>Account-management</a:t>
                      </a:r>
                      <a:endParaRPr lang="nl-NL" sz="1400" dirty="0">
                        <a:solidFill>
                          <a:schemeClr val="tx1">
                            <a:lumMod val="75000"/>
                            <a:lumOff val="25000"/>
                          </a:schemeClr>
                        </a:solidFill>
                      </a:endParaRPr>
                    </a:p>
                    <a:p>
                      <a:endParaRPr lang="nl-NL" sz="1400" dirty="0"/>
                    </a:p>
                  </a:txBody>
                  <a:tcPr marL="92194" marR="92194" marT="46097" marB="46097"/>
                </a:tc>
                <a:extLst>
                  <a:ext uri="{0D108BD9-81ED-4DB2-BD59-A6C34878D82A}">
                    <a16:rowId xmlns:a16="http://schemas.microsoft.com/office/drawing/2014/main" val="4261617774"/>
                  </a:ext>
                </a:extLst>
              </a:tr>
              <a:tr h="8371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Werk 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Activerings-trajecten</a:t>
                      </a:r>
                    </a:p>
                  </a:txBody>
                  <a:tcPr marL="92194" marR="92194" marT="46097" marB="46097"/>
                </a:tc>
                <a:tc>
                  <a:txBody>
                    <a:bodyPr/>
                    <a:lstStyle/>
                    <a:p>
                      <a:endParaRPr lang="nl-NL" sz="1400" dirty="0"/>
                    </a:p>
                  </a:txBody>
                  <a:tcPr marL="92194" marR="92194" marT="46097" marB="4609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Sociaal werkers</a:t>
                      </a:r>
                    </a:p>
                    <a:p>
                      <a:endParaRPr lang="nl-NL" sz="1400" dirty="0"/>
                    </a:p>
                  </a:txBody>
                  <a:tcPr marL="92194" marR="92194" marT="46097" marB="46097"/>
                </a:tc>
                <a:extLst>
                  <a:ext uri="{0D108BD9-81ED-4DB2-BD59-A6C34878D82A}">
                    <a16:rowId xmlns:a16="http://schemas.microsoft.com/office/drawing/2014/main" val="866873604"/>
                  </a:ext>
                </a:extLst>
              </a:tr>
              <a:tr h="497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Individuele </a:t>
                      </a:r>
                      <a:r>
                        <a:rPr lang="nl-NL" sz="1400" dirty="0" err="1">
                          <a:solidFill>
                            <a:schemeClr val="tx1">
                              <a:lumMod val="75000"/>
                              <a:lumOff val="25000"/>
                            </a:schemeClr>
                          </a:solidFill>
                        </a:rPr>
                        <a:t>coachings</a:t>
                      </a:r>
                      <a:r>
                        <a:rPr lang="nl-NL" sz="1400" dirty="0">
                          <a:solidFill>
                            <a:schemeClr val="tx1">
                              <a:lumMod val="75000"/>
                              <a:lumOff val="25000"/>
                            </a:schemeClr>
                          </a:solidFill>
                        </a:rPr>
                        <a:t>-trajecten</a:t>
                      </a:r>
                    </a:p>
                  </a:txBody>
                  <a:tcPr marL="92194" marR="92194" marT="46097" marB="46097"/>
                </a:tc>
                <a:tc>
                  <a:txBody>
                    <a:bodyPr/>
                    <a:lstStyle/>
                    <a:p>
                      <a:endParaRPr lang="nl-NL" sz="1400" dirty="0"/>
                    </a:p>
                  </a:txBody>
                  <a:tcPr marL="92194" marR="92194" marT="46097" marB="46097"/>
                </a:tc>
                <a:tc>
                  <a:txBody>
                    <a:bodyPr/>
                    <a:lstStyle/>
                    <a:p>
                      <a:r>
                        <a:rPr lang="nl-NL" sz="1400" dirty="0">
                          <a:solidFill>
                            <a:schemeClr val="tx1">
                              <a:lumMod val="75000"/>
                              <a:lumOff val="25000"/>
                            </a:schemeClr>
                          </a:solidFill>
                        </a:rPr>
                        <a:t>Werkgeversteam</a:t>
                      </a:r>
                    </a:p>
                  </a:txBody>
                  <a:tcPr marL="92194" marR="92194" marT="46097" marB="46097"/>
                </a:tc>
                <a:extLst>
                  <a:ext uri="{0D108BD9-81ED-4DB2-BD59-A6C34878D82A}">
                    <a16:rowId xmlns:a16="http://schemas.microsoft.com/office/drawing/2014/main" val="1079642873"/>
                  </a:ext>
                </a:extLst>
              </a:tr>
              <a:tr h="4063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Job-coaching</a:t>
                      </a:r>
                    </a:p>
                    <a:p>
                      <a:endParaRPr lang="nl-NL" sz="1400" dirty="0"/>
                    </a:p>
                  </a:txBody>
                  <a:tcPr marL="92194" marR="92194" marT="46097" marB="46097"/>
                </a:tc>
                <a:tc>
                  <a:txBody>
                    <a:bodyPr/>
                    <a:lstStyle/>
                    <a:p>
                      <a:endParaRPr lang="nl-NL" sz="1400" dirty="0"/>
                    </a:p>
                  </a:txBody>
                  <a:tcPr marL="92194" marR="92194" marT="46097" marB="46097"/>
                </a:tc>
                <a:tc>
                  <a:txBody>
                    <a:bodyPr/>
                    <a:lstStyle/>
                    <a:p>
                      <a:r>
                        <a:rPr lang="nl-NL" sz="1400" dirty="0">
                          <a:solidFill>
                            <a:schemeClr val="tx1">
                              <a:lumMod val="75000"/>
                              <a:lumOff val="25000"/>
                            </a:schemeClr>
                          </a:solidFill>
                        </a:rPr>
                        <a:t>jobcoaches</a:t>
                      </a:r>
                    </a:p>
                  </a:txBody>
                  <a:tcPr marL="92194" marR="92194" marT="46097" marB="46097"/>
                </a:tc>
                <a:extLst>
                  <a:ext uri="{0D108BD9-81ED-4DB2-BD59-A6C34878D82A}">
                    <a16:rowId xmlns:a16="http://schemas.microsoft.com/office/drawing/2014/main" val="2821098341"/>
                  </a:ext>
                </a:extLst>
              </a:tr>
              <a:tr h="509927">
                <a:tc>
                  <a:txBody>
                    <a:bodyPr/>
                    <a:lstStyle/>
                    <a:p>
                      <a:r>
                        <a:rPr lang="nl-NL" sz="1400" dirty="0">
                          <a:solidFill>
                            <a:schemeClr val="bg1"/>
                          </a:solidFill>
                        </a:rPr>
                        <a:t>Inkoopmodel</a:t>
                      </a:r>
                    </a:p>
                  </a:txBody>
                  <a:tcPr marL="92194" marR="92194" marT="46097" marB="46097">
                    <a:solidFill>
                      <a:schemeClr val="accent1"/>
                    </a:solidFill>
                  </a:tcPr>
                </a:tc>
                <a:tc>
                  <a:txBody>
                    <a:bodyPr/>
                    <a:lstStyle/>
                    <a:p>
                      <a:r>
                        <a:rPr lang="nl-NL" sz="1400" dirty="0">
                          <a:solidFill>
                            <a:schemeClr val="bg1"/>
                          </a:solidFill>
                        </a:rPr>
                        <a:t>inkoopmodel</a:t>
                      </a:r>
                    </a:p>
                  </a:txBody>
                  <a:tcPr marL="92194" marR="92194" marT="46097" marB="46097">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bg1"/>
                          </a:solidFill>
                        </a:rPr>
                        <a:t>Inkoopmodel</a:t>
                      </a:r>
                    </a:p>
                    <a:p>
                      <a:endParaRPr lang="nl-NL" sz="1400" dirty="0"/>
                    </a:p>
                  </a:txBody>
                  <a:tcPr marL="92194" marR="92194" marT="46097" marB="46097">
                    <a:solidFill>
                      <a:schemeClr val="accent1"/>
                    </a:solidFill>
                  </a:tcPr>
                </a:tc>
                <a:extLst>
                  <a:ext uri="{0D108BD9-81ED-4DB2-BD59-A6C34878D82A}">
                    <a16:rowId xmlns:a16="http://schemas.microsoft.com/office/drawing/2014/main" val="1251392289"/>
                  </a:ext>
                </a:extLst>
              </a:tr>
              <a:tr h="5699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Open House, </a:t>
                      </a:r>
                    </a:p>
                  </a:txBody>
                  <a:tcPr marL="92194" marR="92194" marT="46097" marB="46097">
                    <a:solidFill>
                      <a:srgbClr val="DBE9C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err="1">
                          <a:solidFill>
                            <a:schemeClr val="tx1">
                              <a:lumMod val="75000"/>
                              <a:lumOff val="25000"/>
                            </a:schemeClr>
                          </a:solidFill>
                        </a:rPr>
                        <a:t>Raamovereen-komst</a:t>
                      </a:r>
                      <a:endParaRPr lang="nl-NL" sz="1400" dirty="0">
                        <a:solidFill>
                          <a:schemeClr val="tx1">
                            <a:lumMod val="75000"/>
                            <a:lumOff val="25000"/>
                          </a:schemeClr>
                        </a:solidFill>
                      </a:endParaRPr>
                    </a:p>
                  </a:txBody>
                  <a:tcPr marL="92194" marR="92194" marT="46097" marB="46097">
                    <a:solidFill>
                      <a:srgbClr val="DBE9CD"/>
                    </a:solidFill>
                  </a:tcPr>
                </a:tc>
                <a:tc>
                  <a:txBody>
                    <a:bodyPr/>
                    <a:lstStyle/>
                    <a:p>
                      <a:r>
                        <a:rPr lang="nl-NL" sz="1400" dirty="0">
                          <a:solidFill>
                            <a:schemeClr val="tx1">
                              <a:lumMod val="75000"/>
                              <a:lumOff val="25000"/>
                            </a:schemeClr>
                          </a:solidFill>
                        </a:rPr>
                        <a:t>Zelf doen</a:t>
                      </a:r>
                    </a:p>
                  </a:txBody>
                  <a:tcPr marL="92194" marR="92194" marT="46097" marB="46097">
                    <a:solidFill>
                      <a:srgbClr val="DBE9CD"/>
                    </a:solidFill>
                  </a:tcPr>
                </a:tc>
                <a:extLst>
                  <a:ext uri="{0D108BD9-81ED-4DB2-BD59-A6C34878D82A}">
                    <a16:rowId xmlns:a16="http://schemas.microsoft.com/office/drawing/2014/main" val="1410991059"/>
                  </a:ext>
                </a:extLst>
              </a:tr>
              <a:tr h="6704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Contract eindigt op 31 december 2022</a:t>
                      </a:r>
                    </a:p>
                  </a:txBody>
                  <a:tcPr marL="92194" marR="92194" marT="46097" marB="46097">
                    <a:solidFill>
                      <a:srgbClr val="EEF4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chemeClr val="tx1">
                              <a:lumMod val="75000"/>
                              <a:lumOff val="25000"/>
                            </a:schemeClr>
                          </a:solidFill>
                        </a:rPr>
                        <a:t>Contract eindigt op 31 december 2021 (3 * 1 jaar verlengen)</a:t>
                      </a:r>
                    </a:p>
                  </a:txBody>
                  <a:tcPr marL="92194" marR="92194" marT="46097" marB="46097">
                    <a:solidFill>
                      <a:srgbClr val="EEF4E8"/>
                    </a:solidFill>
                  </a:tcPr>
                </a:tc>
                <a:tc>
                  <a:txBody>
                    <a:bodyPr/>
                    <a:lstStyle/>
                    <a:p>
                      <a:endParaRPr lang="nl-NL" sz="1400" dirty="0"/>
                    </a:p>
                  </a:txBody>
                  <a:tcPr marL="92194" marR="92194" marT="46097" marB="46097">
                    <a:solidFill>
                      <a:srgbClr val="EEF4E8"/>
                    </a:solidFill>
                  </a:tcPr>
                </a:tc>
                <a:extLst>
                  <a:ext uri="{0D108BD9-81ED-4DB2-BD59-A6C34878D82A}">
                    <a16:rowId xmlns:a16="http://schemas.microsoft.com/office/drawing/2014/main" val="542403241"/>
                  </a:ext>
                </a:extLst>
              </a:tr>
            </a:tbl>
          </a:graphicData>
        </a:graphic>
      </p:graphicFrame>
      <p:sp>
        <p:nvSpPr>
          <p:cNvPr id="17" name="Tekstvak 16">
            <a:extLst>
              <a:ext uri="{FF2B5EF4-FFF2-40B4-BE49-F238E27FC236}">
                <a16:creationId xmlns:a16="http://schemas.microsoft.com/office/drawing/2014/main" id="{0E6ABCDB-FC7E-7546-9D11-C40AC2EA6A2A}"/>
              </a:ext>
            </a:extLst>
          </p:cNvPr>
          <p:cNvSpPr txBox="1"/>
          <p:nvPr/>
        </p:nvSpPr>
        <p:spPr>
          <a:xfrm>
            <a:off x="293801" y="132556"/>
            <a:ext cx="3716082" cy="646331"/>
          </a:xfrm>
          <a:prstGeom prst="rect">
            <a:avLst/>
          </a:prstGeom>
          <a:noFill/>
        </p:spPr>
        <p:txBody>
          <a:bodyPr wrap="none" rtlCol="0">
            <a:spAutoFit/>
          </a:bodyPr>
          <a:lstStyle/>
          <a:p>
            <a:r>
              <a:rPr lang="nl-NL" sz="3600" b="1" dirty="0">
                <a:solidFill>
                  <a:schemeClr val="accent2">
                    <a:lumMod val="75000"/>
                  </a:schemeClr>
                </a:solidFill>
              </a:rPr>
              <a:t>Hoe nu geregeld</a:t>
            </a:r>
          </a:p>
        </p:txBody>
      </p:sp>
    </p:spTree>
    <p:extLst>
      <p:ext uri="{BB962C8B-B14F-4D97-AF65-F5344CB8AC3E}">
        <p14:creationId xmlns:p14="http://schemas.microsoft.com/office/powerpoint/2010/main" val="394690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ABA7B-14A8-48FB-A9BE-C0F871E3A8E6}"/>
              </a:ext>
            </a:extLst>
          </p:cNvPr>
          <p:cNvSpPr>
            <a:spLocks noGrp="1"/>
          </p:cNvSpPr>
          <p:nvPr>
            <p:ph type="title"/>
          </p:nvPr>
        </p:nvSpPr>
        <p:spPr/>
        <p:txBody>
          <a:bodyPr/>
          <a:lstStyle/>
          <a:p>
            <a:r>
              <a:rPr lang="nl-NL" dirty="0"/>
              <a:t>Waar lopen we tegen aan?</a:t>
            </a:r>
          </a:p>
        </p:txBody>
      </p:sp>
      <p:graphicFrame>
        <p:nvGraphicFramePr>
          <p:cNvPr id="4" name="Tabel 4">
            <a:extLst>
              <a:ext uri="{FF2B5EF4-FFF2-40B4-BE49-F238E27FC236}">
                <a16:creationId xmlns:a16="http://schemas.microsoft.com/office/drawing/2014/main" id="{1DB4E2A2-0ED1-7D4B-B490-97F1B19F95D0}"/>
              </a:ext>
            </a:extLst>
          </p:cNvPr>
          <p:cNvGraphicFramePr>
            <a:graphicFrameLocks noGrp="1"/>
          </p:cNvGraphicFramePr>
          <p:nvPr>
            <p:extLst>
              <p:ext uri="{D42A27DB-BD31-4B8C-83A1-F6EECF244321}">
                <p14:modId xmlns:p14="http://schemas.microsoft.com/office/powerpoint/2010/main" val="1577740648"/>
              </p:ext>
            </p:extLst>
          </p:nvPr>
        </p:nvGraphicFramePr>
        <p:xfrm>
          <a:off x="492568" y="1645920"/>
          <a:ext cx="8966200" cy="4851400"/>
        </p:xfrm>
        <a:graphic>
          <a:graphicData uri="http://schemas.openxmlformats.org/drawingml/2006/table">
            <a:tbl>
              <a:tblPr firstRow="1" bandRow="1">
                <a:tableStyleId>{5C22544A-7EE6-4342-B048-85BDC9FD1C3A}</a:tableStyleId>
              </a:tblPr>
              <a:tblGrid>
                <a:gridCol w="2745932">
                  <a:extLst>
                    <a:ext uri="{9D8B030D-6E8A-4147-A177-3AD203B41FA5}">
                      <a16:colId xmlns:a16="http://schemas.microsoft.com/office/drawing/2014/main" val="2591948229"/>
                    </a:ext>
                  </a:extLst>
                </a:gridCol>
                <a:gridCol w="6220268">
                  <a:extLst>
                    <a:ext uri="{9D8B030D-6E8A-4147-A177-3AD203B41FA5}">
                      <a16:colId xmlns:a16="http://schemas.microsoft.com/office/drawing/2014/main" val="817251612"/>
                    </a:ext>
                  </a:extLst>
                </a:gridCol>
              </a:tblGrid>
              <a:tr h="370840">
                <a:tc>
                  <a:txBody>
                    <a:bodyPr/>
                    <a:lstStyle/>
                    <a:p>
                      <a:r>
                        <a:rPr lang="nl-NL" dirty="0">
                          <a:solidFill>
                            <a:schemeClr val="tx1">
                              <a:lumMod val="75000"/>
                              <a:lumOff val="25000"/>
                            </a:schemeClr>
                          </a:solidFill>
                        </a:rPr>
                        <a:t>Product</a:t>
                      </a:r>
                    </a:p>
                  </a:txBody>
                  <a:tcPr/>
                </a:tc>
                <a:tc>
                  <a:txBody>
                    <a:bodyPr/>
                    <a:lstStyle/>
                    <a:p>
                      <a:r>
                        <a:rPr lang="nl-NL" dirty="0">
                          <a:solidFill>
                            <a:schemeClr val="tx1">
                              <a:lumMod val="75000"/>
                              <a:lumOff val="25000"/>
                            </a:schemeClr>
                          </a:solidFill>
                        </a:rPr>
                        <a:t>Redenen hoge uitgaven</a:t>
                      </a:r>
                    </a:p>
                  </a:txBody>
                  <a:tcPr/>
                </a:tc>
                <a:extLst>
                  <a:ext uri="{0D108BD9-81ED-4DB2-BD59-A6C34878D82A}">
                    <a16:rowId xmlns:a16="http://schemas.microsoft.com/office/drawing/2014/main" val="3624399357"/>
                  </a:ext>
                </a:extLst>
              </a:tr>
              <a:tr h="370840">
                <a:tc>
                  <a:txBody>
                    <a:bodyPr/>
                    <a:lstStyle/>
                    <a:p>
                      <a:r>
                        <a:rPr lang="nl-NL" dirty="0">
                          <a:solidFill>
                            <a:schemeClr val="tx1">
                              <a:lumMod val="75000"/>
                              <a:lumOff val="25000"/>
                            </a:schemeClr>
                          </a:solidFill>
                        </a:rPr>
                        <a:t>Huishoudelijke Hulp</a:t>
                      </a:r>
                    </a:p>
                  </a:txBody>
                  <a:tcPr/>
                </a:tc>
                <a:tc>
                  <a:txBody>
                    <a:bodyPr/>
                    <a:lstStyle/>
                    <a:p>
                      <a:pPr marL="285750" indent="-285750">
                        <a:buFont typeface="Arial" panose="020B0604020202020204" pitchFamily="34" charset="0"/>
                        <a:buChar char="•"/>
                      </a:pPr>
                      <a:r>
                        <a:rPr lang="nl-NL" dirty="0">
                          <a:solidFill>
                            <a:schemeClr val="tx1">
                              <a:lumMod val="75000"/>
                              <a:lumOff val="25000"/>
                            </a:schemeClr>
                          </a:solidFill>
                        </a:rPr>
                        <a:t>Toename aantal cliënten door vergrijzing</a:t>
                      </a:r>
                    </a:p>
                    <a:p>
                      <a:pPr marL="285750" indent="-285750">
                        <a:buFont typeface="Arial" panose="020B0604020202020204" pitchFamily="34" charset="0"/>
                        <a:buChar char="•"/>
                      </a:pPr>
                      <a:r>
                        <a:rPr lang="nl-NL" dirty="0">
                          <a:solidFill>
                            <a:schemeClr val="tx1">
                              <a:lumMod val="75000"/>
                              <a:lumOff val="25000"/>
                            </a:schemeClr>
                          </a:solidFill>
                        </a:rPr>
                        <a:t>Indexering tarieven</a:t>
                      </a:r>
                    </a:p>
                    <a:p>
                      <a:pPr marL="285750" indent="-285750">
                        <a:buFont typeface="Arial" panose="020B0604020202020204" pitchFamily="34" charset="0"/>
                        <a:buChar char="•"/>
                      </a:pPr>
                      <a:r>
                        <a:rPr lang="nl-NL" dirty="0">
                          <a:solidFill>
                            <a:schemeClr val="tx1">
                              <a:lumMod val="75000"/>
                              <a:lumOff val="25000"/>
                            </a:schemeClr>
                          </a:solidFill>
                        </a:rPr>
                        <a:t>Abonnementstarief</a:t>
                      </a:r>
                    </a:p>
                  </a:txBody>
                  <a:tcPr/>
                </a:tc>
                <a:extLst>
                  <a:ext uri="{0D108BD9-81ED-4DB2-BD59-A6C34878D82A}">
                    <a16:rowId xmlns:a16="http://schemas.microsoft.com/office/drawing/2014/main" val="2811294317"/>
                  </a:ext>
                </a:extLst>
              </a:tr>
              <a:tr h="370840">
                <a:tc>
                  <a:txBody>
                    <a:bodyPr/>
                    <a:lstStyle/>
                    <a:p>
                      <a:r>
                        <a:rPr lang="nl-NL" dirty="0">
                          <a:solidFill>
                            <a:schemeClr val="tx1">
                              <a:lumMod val="75000"/>
                              <a:lumOff val="25000"/>
                            </a:schemeClr>
                          </a:solidFill>
                        </a:rPr>
                        <a:t>Dagbesteding</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kern="1200" dirty="0">
                          <a:solidFill>
                            <a:schemeClr val="tx1">
                              <a:lumMod val="75000"/>
                              <a:lumOff val="25000"/>
                            </a:schemeClr>
                          </a:solidFill>
                          <a:effectLst/>
                          <a:latin typeface="+mn-lt"/>
                          <a:ea typeface="+mn-ea"/>
                          <a:cs typeface="+mn-cs"/>
                        </a:rPr>
                        <a:t>Toename aantal cliënten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kern="1200" dirty="0">
                          <a:solidFill>
                            <a:schemeClr val="tx1">
                              <a:lumMod val="75000"/>
                              <a:lumOff val="25000"/>
                            </a:schemeClr>
                          </a:solidFill>
                          <a:effectLst/>
                          <a:latin typeface="+mn-lt"/>
                          <a:ea typeface="+mn-ea"/>
                          <a:cs typeface="+mn-cs"/>
                        </a:rPr>
                        <a:t>De link met de nieuwe doelgroep uit de Participatiewet verdient nader onderzoek. Als er immers mogelijkheden tot arbeidsparticipatie zijn, is de vraag of je dit vanuit de Wmo wilt/moet bekostigen en of een zorgaanbieder dan de geschikte partij is. </a:t>
                      </a:r>
                      <a:endParaRPr lang="nl-NL" dirty="0">
                        <a:solidFill>
                          <a:schemeClr val="tx1">
                            <a:lumMod val="75000"/>
                            <a:lumOff val="25000"/>
                          </a:schemeClr>
                        </a:solidFill>
                        <a:effectLst/>
                      </a:endParaRPr>
                    </a:p>
                  </a:txBody>
                  <a:tcPr/>
                </a:tc>
                <a:extLst>
                  <a:ext uri="{0D108BD9-81ED-4DB2-BD59-A6C34878D82A}">
                    <a16:rowId xmlns:a16="http://schemas.microsoft.com/office/drawing/2014/main" val="1745819727"/>
                  </a:ext>
                </a:extLst>
              </a:tr>
              <a:tr h="370840">
                <a:tc>
                  <a:txBody>
                    <a:bodyPr/>
                    <a:lstStyle/>
                    <a:p>
                      <a:r>
                        <a:rPr lang="nl-NL" dirty="0">
                          <a:solidFill>
                            <a:schemeClr val="tx1">
                              <a:lumMod val="75000"/>
                              <a:lumOff val="25000"/>
                            </a:schemeClr>
                          </a:solidFill>
                        </a:rPr>
                        <a:t>Individuele begeleiding</a:t>
                      </a:r>
                    </a:p>
                  </a:txBody>
                  <a:tcPr/>
                </a:tc>
                <a:tc>
                  <a:txBody>
                    <a:bodyPr/>
                    <a:lstStyle/>
                    <a:p>
                      <a:pPr marL="285750" indent="-285750">
                        <a:buFont typeface="Arial" panose="020B0604020202020204" pitchFamily="34" charset="0"/>
                        <a:buChar char="•"/>
                      </a:pPr>
                      <a:r>
                        <a:rPr lang="nl-NL" dirty="0">
                          <a:solidFill>
                            <a:schemeClr val="tx1">
                              <a:lumMod val="75000"/>
                              <a:lumOff val="25000"/>
                            </a:schemeClr>
                          </a:solidFill>
                        </a:rPr>
                        <a:t>Stijging cliënten </a:t>
                      </a:r>
                    </a:p>
                    <a:p>
                      <a:pPr marL="285750" indent="-285750">
                        <a:buFont typeface="Arial" panose="020B0604020202020204" pitchFamily="34" charset="0"/>
                        <a:buChar char="•"/>
                      </a:pPr>
                      <a:r>
                        <a:rPr lang="nl-NL" dirty="0">
                          <a:solidFill>
                            <a:schemeClr val="tx1">
                              <a:lumMod val="75000"/>
                              <a:lumOff val="25000"/>
                            </a:schemeClr>
                          </a:solidFill>
                        </a:rPr>
                        <a:t>Niet alleen te wijten aan vergrijzing en indexering tarieven, nader onderzoek is nodig</a:t>
                      </a:r>
                    </a:p>
                    <a:p>
                      <a:pPr marL="285750" indent="-285750">
                        <a:buFont typeface="Arial" panose="020B0604020202020204" pitchFamily="34" charset="0"/>
                        <a:buChar char="•"/>
                      </a:pPr>
                      <a:r>
                        <a:rPr lang="nl-NL" dirty="0">
                          <a:solidFill>
                            <a:schemeClr val="tx1">
                              <a:lumMod val="75000"/>
                              <a:lumOff val="25000"/>
                            </a:schemeClr>
                          </a:solidFill>
                        </a:rPr>
                        <a:t>Voorziening wordt resultaatsgericht ingekocht</a:t>
                      </a:r>
                    </a:p>
                  </a:txBody>
                  <a:tcPr/>
                </a:tc>
                <a:extLst>
                  <a:ext uri="{0D108BD9-81ED-4DB2-BD59-A6C34878D82A}">
                    <a16:rowId xmlns:a16="http://schemas.microsoft.com/office/drawing/2014/main" val="1588022083"/>
                  </a:ext>
                </a:extLst>
              </a:tr>
              <a:tr h="370840">
                <a:tc>
                  <a:txBody>
                    <a:bodyPr/>
                    <a:lstStyle/>
                    <a:p>
                      <a:r>
                        <a:rPr lang="nl-NL" dirty="0">
                          <a:solidFill>
                            <a:schemeClr val="tx1">
                              <a:lumMod val="75000"/>
                              <a:lumOff val="25000"/>
                            </a:schemeClr>
                          </a:solidFill>
                        </a:rPr>
                        <a:t>Participatiewet</a:t>
                      </a:r>
                    </a:p>
                  </a:txBody>
                  <a:tcPr/>
                </a:tc>
                <a:tc>
                  <a:txBody>
                    <a:bodyPr/>
                    <a:lstStyle/>
                    <a:p>
                      <a:pPr marL="285750" indent="-285750">
                        <a:buFont typeface="Arial" panose="020B0604020202020204" pitchFamily="34" charset="0"/>
                        <a:buChar char="•"/>
                      </a:pPr>
                      <a:r>
                        <a:rPr lang="nl-NL" dirty="0">
                          <a:solidFill>
                            <a:schemeClr val="tx1">
                              <a:lumMod val="75000"/>
                              <a:lumOff val="25000"/>
                            </a:schemeClr>
                          </a:solidFill>
                        </a:rPr>
                        <a:t>Steeds meer beroep op Wmo-voorzieningen o.a. dagbesteding en begeleiding</a:t>
                      </a:r>
                    </a:p>
                  </a:txBody>
                  <a:tcPr/>
                </a:tc>
                <a:extLst>
                  <a:ext uri="{0D108BD9-81ED-4DB2-BD59-A6C34878D82A}">
                    <a16:rowId xmlns:a16="http://schemas.microsoft.com/office/drawing/2014/main" val="1345771262"/>
                  </a:ext>
                </a:extLst>
              </a:tr>
            </a:tbl>
          </a:graphicData>
        </a:graphic>
      </p:graphicFrame>
    </p:spTree>
    <p:extLst>
      <p:ext uri="{BB962C8B-B14F-4D97-AF65-F5344CB8AC3E}">
        <p14:creationId xmlns:p14="http://schemas.microsoft.com/office/powerpoint/2010/main" val="210553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INTEGRALE TOEGANG SOCIAAL DOMEIN. Hoofdlijnen van integrale toegang naar  werk &amp; inkomen, participatie en opvoeden &amp; opgroeien - PDF Free Download">
            <a:extLst>
              <a:ext uri="{FF2B5EF4-FFF2-40B4-BE49-F238E27FC236}">
                <a16:creationId xmlns:a16="http://schemas.microsoft.com/office/drawing/2014/main" id="{5A80CC4D-0F14-D94C-887E-FB7FBDAA30A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555"/>
          <a:stretch/>
        </p:blipFill>
        <p:spPr bwMode="auto">
          <a:xfrm>
            <a:off x="562407" y="137696"/>
            <a:ext cx="8575524" cy="6720304"/>
          </a:xfrm>
          <a:prstGeom prst="rect">
            <a:avLst/>
          </a:prstGeom>
          <a:noFill/>
          <a:extLst>
            <a:ext uri="{909E8E84-426E-40DD-AFC4-6F175D3DCCD1}">
              <a14:hiddenFill xmlns:a14="http://schemas.microsoft.com/office/drawing/2010/main">
                <a:solidFill>
                  <a:srgbClr val="FFFFFF"/>
                </a:solidFill>
              </a14:hiddenFill>
            </a:ext>
          </a:extLst>
        </p:spPr>
      </p:pic>
      <p:sp>
        <p:nvSpPr>
          <p:cNvPr id="5" name="Pijl omlaag 4">
            <a:extLst>
              <a:ext uri="{FF2B5EF4-FFF2-40B4-BE49-F238E27FC236}">
                <a16:creationId xmlns:a16="http://schemas.microsoft.com/office/drawing/2014/main" id="{CD7A3148-F16E-7E48-B249-C6E8499A27F8}"/>
              </a:ext>
            </a:extLst>
          </p:cNvPr>
          <p:cNvSpPr/>
          <p:nvPr/>
        </p:nvSpPr>
        <p:spPr>
          <a:xfrm>
            <a:off x="4172825" y="1322614"/>
            <a:ext cx="1354688" cy="3886201"/>
          </a:xfrm>
          <a:prstGeom prst="downArrow">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tel 1">
            <a:extLst>
              <a:ext uri="{FF2B5EF4-FFF2-40B4-BE49-F238E27FC236}">
                <a16:creationId xmlns:a16="http://schemas.microsoft.com/office/drawing/2014/main" id="{582419ED-6E42-4046-A243-E49B13E974D5}"/>
              </a:ext>
            </a:extLst>
          </p:cNvPr>
          <p:cNvSpPr txBox="1">
            <a:spLocks/>
          </p:cNvSpPr>
          <p:nvPr/>
        </p:nvSpPr>
        <p:spPr>
          <a:xfrm>
            <a:off x="707573" y="609600"/>
            <a:ext cx="10197494" cy="109945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a:t>Onze ambitie</a:t>
            </a:r>
            <a:endParaRPr lang="nl-NL" dirty="0"/>
          </a:p>
        </p:txBody>
      </p:sp>
    </p:spTree>
    <p:extLst>
      <p:ext uri="{BB962C8B-B14F-4D97-AF65-F5344CB8AC3E}">
        <p14:creationId xmlns:p14="http://schemas.microsoft.com/office/powerpoint/2010/main" val="2139012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84B30-1E68-49EE-9A53-66571F38E242}"/>
              </a:ext>
            </a:extLst>
          </p:cNvPr>
          <p:cNvSpPr>
            <a:spLocks noGrp="1"/>
          </p:cNvSpPr>
          <p:nvPr>
            <p:ph type="title"/>
          </p:nvPr>
        </p:nvSpPr>
        <p:spPr>
          <a:xfrm>
            <a:off x="707573" y="609600"/>
            <a:ext cx="10197494" cy="1099457"/>
          </a:xfrm>
        </p:spPr>
        <p:txBody>
          <a:bodyPr>
            <a:normAutofit/>
          </a:bodyPr>
          <a:lstStyle/>
          <a:p>
            <a:r>
              <a:rPr lang="nl-NL" dirty="0"/>
              <a:t>Oplossingsrichtingen</a:t>
            </a:r>
          </a:p>
        </p:txBody>
      </p:sp>
      <p:sp>
        <p:nvSpPr>
          <p:cNvPr id="4" name="Tijdelijke aanduiding voor inhoud 3">
            <a:extLst>
              <a:ext uri="{FF2B5EF4-FFF2-40B4-BE49-F238E27FC236}">
                <a16:creationId xmlns:a16="http://schemas.microsoft.com/office/drawing/2014/main" id="{60217EC0-58F6-B74F-BD85-DE6F12B1F668}"/>
              </a:ext>
            </a:extLst>
          </p:cNvPr>
          <p:cNvSpPr>
            <a:spLocks noGrp="1"/>
          </p:cNvSpPr>
          <p:nvPr>
            <p:ph idx="1"/>
          </p:nvPr>
        </p:nvSpPr>
        <p:spPr>
          <a:xfrm>
            <a:off x="707573" y="1475014"/>
            <a:ext cx="8596668" cy="4806043"/>
          </a:xfrm>
        </p:spPr>
        <p:txBody>
          <a:bodyPr>
            <a:normAutofit/>
          </a:bodyPr>
          <a:lstStyle/>
          <a:p>
            <a:pPr lvl="0"/>
            <a:r>
              <a:rPr lang="nl-NL" dirty="0"/>
              <a:t>Gedifferentieerde benadering van producten en leveranciers in het sociaal domein toepassen door </a:t>
            </a:r>
            <a:r>
              <a:rPr lang="nl-NL" b="1" dirty="0"/>
              <a:t>professioneel opdrachtgeverschap </a:t>
            </a:r>
            <a:r>
              <a:rPr lang="nl-NL" dirty="0"/>
              <a:t>te ontwikkelen</a:t>
            </a:r>
          </a:p>
          <a:p>
            <a:r>
              <a:rPr lang="nl-NL" b="1" dirty="0"/>
              <a:t>Gedifferentieerd inkopen </a:t>
            </a:r>
            <a:r>
              <a:rPr lang="nl-NL" dirty="0"/>
              <a:t>van specifieke producten met specifieke resultaten (bijv. wonen- zorg-combinaties)</a:t>
            </a:r>
          </a:p>
          <a:p>
            <a:pPr lvl="0"/>
            <a:r>
              <a:rPr lang="nl-NL" b="1" dirty="0"/>
              <a:t>Onderzoeken</a:t>
            </a:r>
            <a:r>
              <a:rPr lang="nl-NL" dirty="0"/>
              <a:t> samen met andere gemeenten of </a:t>
            </a:r>
            <a:r>
              <a:rPr lang="nl-NL" b="1" dirty="0"/>
              <a:t>open house </a:t>
            </a:r>
            <a:r>
              <a:rPr lang="nl-NL" dirty="0"/>
              <a:t>inkoop verlaten moet worden</a:t>
            </a:r>
          </a:p>
          <a:p>
            <a:pPr marL="0" lvl="0" indent="0">
              <a:buNone/>
            </a:pPr>
            <a:endParaRPr lang="nl-NL" dirty="0"/>
          </a:p>
          <a:p>
            <a:pPr marL="0" lvl="0" indent="0">
              <a:buNone/>
            </a:pPr>
            <a:endParaRPr lang="nl-NL" dirty="0"/>
          </a:p>
          <a:p>
            <a:pPr marL="0" lvl="0" indent="0">
              <a:buNone/>
            </a:pPr>
            <a:r>
              <a:rPr lang="nl-NL" dirty="0"/>
              <a:t>Daarnaast willen we:</a:t>
            </a:r>
          </a:p>
          <a:p>
            <a:pPr lvl="0"/>
            <a:r>
              <a:rPr lang="nl-NL" dirty="0"/>
              <a:t>Meer sturen op resultaat en de producten daar goed op inrichten</a:t>
            </a:r>
          </a:p>
          <a:p>
            <a:pPr lvl="0"/>
            <a:r>
              <a:rPr lang="nl-NL" dirty="0"/>
              <a:t>Intensiever sturen, monitoren en contractmanagement toepassen</a:t>
            </a:r>
          </a:p>
          <a:p>
            <a:pPr lvl="0"/>
            <a:r>
              <a:rPr lang="nl-NL" dirty="0"/>
              <a:t>Meer sturen op instroom/uitstroom van zorg</a:t>
            </a:r>
          </a:p>
          <a:p>
            <a:pPr lvl="0"/>
            <a:r>
              <a:rPr lang="nl-NL" dirty="0"/>
              <a:t>Rol van inkoop en contractmanagement duidelijk positioneren </a:t>
            </a:r>
          </a:p>
          <a:p>
            <a:pPr lvl="0"/>
            <a:endParaRPr lang="nl-NL" dirty="0"/>
          </a:p>
          <a:p>
            <a:pPr marL="0" indent="0">
              <a:buNone/>
            </a:pPr>
            <a:endParaRPr lang="nl-NL" dirty="0"/>
          </a:p>
        </p:txBody>
      </p:sp>
    </p:spTree>
    <p:extLst>
      <p:ext uri="{BB962C8B-B14F-4D97-AF65-F5344CB8AC3E}">
        <p14:creationId xmlns:p14="http://schemas.microsoft.com/office/powerpoint/2010/main" val="57141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D7722F26-42AF-4C1A-867B-B07A4992C7A0}"/>
              </a:ext>
            </a:extLst>
          </p:cNvPr>
          <p:cNvSpPr>
            <a:spLocks noGrp="1"/>
          </p:cNvSpPr>
          <p:nvPr>
            <p:ph type="title"/>
          </p:nvPr>
        </p:nvSpPr>
        <p:spPr>
          <a:xfrm>
            <a:off x="1391460" y="273470"/>
            <a:ext cx="7673801" cy="1087656"/>
          </a:xfrm>
        </p:spPr>
        <p:txBody>
          <a:bodyPr vert="horz" lIns="91440" tIns="45720" rIns="91440" bIns="45720" rtlCol="0" anchor="b">
            <a:normAutofit/>
          </a:bodyPr>
          <a:lstStyle/>
          <a:p>
            <a:r>
              <a:rPr lang="en-US" sz="4800" kern="1200" dirty="0" err="1">
                <a:solidFill>
                  <a:schemeClr val="accent1"/>
                </a:solidFill>
                <a:latin typeface="+mj-lt"/>
                <a:ea typeface="+mj-ea"/>
                <a:cs typeface="+mj-cs"/>
              </a:rPr>
              <a:t>Opstellen</a:t>
            </a:r>
            <a:r>
              <a:rPr lang="en-US" sz="4800" kern="1200" dirty="0">
                <a:solidFill>
                  <a:schemeClr val="accent1"/>
                </a:solidFill>
                <a:latin typeface="+mj-lt"/>
                <a:ea typeface="+mj-ea"/>
                <a:cs typeface="+mj-cs"/>
              </a:rPr>
              <a:t> </a:t>
            </a:r>
            <a:r>
              <a:rPr lang="en-US" sz="4800" kern="1200" dirty="0" err="1">
                <a:solidFill>
                  <a:schemeClr val="accent1"/>
                </a:solidFill>
                <a:latin typeface="+mj-lt"/>
                <a:ea typeface="+mj-ea"/>
                <a:cs typeface="+mj-cs"/>
              </a:rPr>
              <a:t>inkoopstrategie</a:t>
            </a:r>
            <a:endParaRPr lang="en-US" sz="4800" kern="1200" dirty="0">
              <a:solidFill>
                <a:schemeClr val="accent1"/>
              </a:solidFill>
              <a:latin typeface="+mj-lt"/>
              <a:ea typeface="+mj-ea"/>
              <a:cs typeface="+mj-cs"/>
            </a:endParaRPr>
          </a:p>
        </p:txBody>
      </p:sp>
      <p:sp>
        <p:nvSpPr>
          <p:cNvPr id="20" name="Tijdelijke aanduiding voor inhoud 2">
            <a:extLst>
              <a:ext uri="{FF2B5EF4-FFF2-40B4-BE49-F238E27FC236}">
                <a16:creationId xmlns:a16="http://schemas.microsoft.com/office/drawing/2014/main" id="{9E81BB79-48D9-B44A-B78B-F12B9629608A}"/>
              </a:ext>
            </a:extLst>
          </p:cNvPr>
          <p:cNvSpPr>
            <a:spLocks noGrp="1"/>
          </p:cNvSpPr>
          <p:nvPr>
            <p:ph idx="1"/>
          </p:nvPr>
        </p:nvSpPr>
        <p:spPr>
          <a:xfrm>
            <a:off x="1466480" y="4633493"/>
            <a:ext cx="8596668" cy="1485895"/>
          </a:xfrm>
        </p:spPr>
        <p:txBody>
          <a:bodyPr>
            <a:normAutofit/>
          </a:bodyPr>
          <a:lstStyle/>
          <a:p>
            <a:r>
              <a:rPr lang="nl-NL" dirty="0"/>
              <a:t>Fase 1 	Analyse op huidige situatie en gewenste situatie</a:t>
            </a:r>
          </a:p>
          <a:p>
            <a:r>
              <a:rPr lang="nl-NL" dirty="0"/>
              <a:t>Fase 2	Veranderopgaven en prioritering</a:t>
            </a:r>
          </a:p>
          <a:p>
            <a:r>
              <a:rPr lang="nl-NL" dirty="0"/>
              <a:t>Fase 3	Inkoopstrategie opstellen</a:t>
            </a:r>
          </a:p>
          <a:p>
            <a:endParaRPr lang="nl-NL" dirty="0"/>
          </a:p>
        </p:txBody>
      </p:sp>
      <p:pic>
        <p:nvPicPr>
          <p:cNvPr id="7" name="Afbeelding 6">
            <a:extLst>
              <a:ext uri="{FF2B5EF4-FFF2-40B4-BE49-F238E27FC236}">
                <a16:creationId xmlns:a16="http://schemas.microsoft.com/office/drawing/2014/main" id="{621B0A3A-8899-8B45-8A90-74B0865AC1EA}"/>
              </a:ext>
            </a:extLst>
          </p:cNvPr>
          <p:cNvPicPr>
            <a:picLocks noChangeAspect="1"/>
          </p:cNvPicPr>
          <p:nvPr/>
        </p:nvPicPr>
        <p:blipFill rotWithShape="1">
          <a:blip r:embed="rId2"/>
          <a:srcRect l="59434" t="15062" r="13948" b="12156"/>
          <a:stretch/>
        </p:blipFill>
        <p:spPr>
          <a:xfrm rot="5400000">
            <a:off x="4032881" y="-1796017"/>
            <a:ext cx="2337384" cy="9044412"/>
          </a:xfrm>
          <a:prstGeom prst="rect">
            <a:avLst/>
          </a:prstGeom>
        </p:spPr>
      </p:pic>
    </p:spTree>
    <p:extLst>
      <p:ext uri="{BB962C8B-B14F-4D97-AF65-F5344CB8AC3E}">
        <p14:creationId xmlns:p14="http://schemas.microsoft.com/office/powerpoint/2010/main" val="40549431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735</Words>
  <Application>Microsoft Office PowerPoint</Application>
  <PresentationFormat>Breedbeeld</PresentationFormat>
  <Paragraphs>166</Paragraphs>
  <Slides>12</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Arial</vt:lpstr>
      <vt:lpstr>Calibri</vt:lpstr>
      <vt:lpstr>Symbol</vt:lpstr>
      <vt:lpstr>Times New Roman</vt:lpstr>
      <vt:lpstr>Trebuchet MS</vt:lpstr>
      <vt:lpstr>Wingdings 3</vt:lpstr>
      <vt:lpstr>Facet</vt:lpstr>
      <vt:lpstr>Inkoop Wmo en Participatie</vt:lpstr>
      <vt:lpstr>Inhoud presentatie</vt:lpstr>
      <vt:lpstr>Aanleiding en context inkoop 2023</vt:lpstr>
      <vt:lpstr>Wat valt onder de Wmo?</vt:lpstr>
      <vt:lpstr>Wat valt onder de Participatie(wet)?</vt:lpstr>
      <vt:lpstr>Waar lopen we tegen aan?</vt:lpstr>
      <vt:lpstr>PowerPoint-presentatie</vt:lpstr>
      <vt:lpstr>Oplossingsrichtingen</vt:lpstr>
      <vt:lpstr>Opstellen inkoopstrategie</vt:lpstr>
      <vt:lpstr>Analyse</vt:lpstr>
      <vt:lpstr>De planning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Inkoop Wmo en Participatie</dc:title>
  <dc:creator>Herma Hemmen</dc:creator>
  <cp:lastModifiedBy>Annemarie Visser-Bosma</cp:lastModifiedBy>
  <cp:revision>4</cp:revision>
  <dcterms:created xsi:type="dcterms:W3CDTF">2021-09-24T13:29:32Z</dcterms:created>
  <dcterms:modified xsi:type="dcterms:W3CDTF">2021-10-08T12:25:18Z</dcterms:modified>
</cp:coreProperties>
</file>