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56" r:id="rId5"/>
    <p:sldId id="259" r:id="rId6"/>
    <p:sldId id="312" r:id="rId7"/>
    <p:sldId id="260" r:id="rId8"/>
    <p:sldId id="327" r:id="rId9"/>
    <p:sldId id="329" r:id="rId10"/>
    <p:sldId id="330" r:id="rId11"/>
    <p:sldId id="331" r:id="rId12"/>
    <p:sldId id="334" r:id="rId13"/>
    <p:sldId id="333" r:id="rId14"/>
    <p:sldId id="323" r:id="rId15"/>
  </p:sldIdLst>
  <p:sldSz cx="12192000" cy="6858000"/>
  <p:notesSz cx="10234613" cy="70993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D9CA"/>
    <a:srgbClr val="005192"/>
    <a:srgbClr val="0081BC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0BE611-0F6B-4317-935A-C6D0015ACBF9}" v="13" dt="2026-04-16T11:57:37.9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4" autoAdjust="0"/>
    <p:restoredTop sz="94673" autoAdjust="0"/>
  </p:normalViewPr>
  <p:slideViewPr>
    <p:cSldViewPr snapToGrid="0">
      <p:cViewPr varScale="1">
        <p:scale>
          <a:sx n="81" d="100"/>
          <a:sy n="81" d="100"/>
        </p:scale>
        <p:origin x="306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5000" cy="356198"/>
          </a:xfrm>
          <a:prstGeom prst="rect">
            <a:avLst/>
          </a:prstGeom>
        </p:spPr>
        <p:txBody>
          <a:bodyPr vert="horz" lIns="94595" tIns="47297" rIns="94595" bIns="47297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797246" y="0"/>
            <a:ext cx="4435000" cy="356198"/>
          </a:xfrm>
          <a:prstGeom prst="rect">
            <a:avLst/>
          </a:prstGeom>
        </p:spPr>
        <p:txBody>
          <a:bodyPr vert="horz" lIns="94595" tIns="47297" rIns="94595" bIns="47297" rtlCol="0"/>
          <a:lstStyle>
            <a:lvl1pPr algn="r">
              <a:defRPr sz="1200"/>
            </a:lvl1pPr>
          </a:lstStyle>
          <a:p>
            <a:fld id="{60C34AF2-803B-4D46-B4A2-60F13D21EA50}" type="datetimeFigureOut">
              <a:rPr lang="nl-NL" smtClean="0"/>
              <a:t>29-4-2026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2987675" y="887413"/>
            <a:ext cx="4259263" cy="23955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595" tIns="47297" rIns="94595" bIns="47297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1023463" y="3416538"/>
            <a:ext cx="8187690" cy="2795349"/>
          </a:xfrm>
          <a:prstGeom prst="rect">
            <a:avLst/>
          </a:prstGeom>
        </p:spPr>
        <p:txBody>
          <a:bodyPr vert="horz" lIns="94595" tIns="47297" rIns="94595" bIns="47297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6743104"/>
            <a:ext cx="4435000" cy="356197"/>
          </a:xfrm>
          <a:prstGeom prst="rect">
            <a:avLst/>
          </a:prstGeom>
        </p:spPr>
        <p:txBody>
          <a:bodyPr vert="horz" lIns="94595" tIns="47297" rIns="94595" bIns="47297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797246" y="6743104"/>
            <a:ext cx="4435000" cy="356197"/>
          </a:xfrm>
          <a:prstGeom prst="rect">
            <a:avLst/>
          </a:prstGeom>
        </p:spPr>
        <p:txBody>
          <a:bodyPr vert="horz" lIns="94595" tIns="47297" rIns="94595" bIns="47297" rtlCol="0" anchor="b"/>
          <a:lstStyle>
            <a:lvl1pPr algn="r">
              <a:defRPr sz="1200"/>
            </a:lvl1pPr>
          </a:lstStyle>
          <a:p>
            <a:fld id="{6D45D6CC-9728-424B-B2E4-E582E30F1CE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95488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Voorstellen collega’s</a:t>
            </a:r>
          </a:p>
          <a:p>
            <a:endParaRPr lang="nl-NL" dirty="0"/>
          </a:p>
          <a:p>
            <a:pPr marL="177365" indent="-177365">
              <a:buFontTx/>
              <a:buChar char="-"/>
            </a:pPr>
            <a:r>
              <a:rPr lang="nl-NL" dirty="0"/>
              <a:t>Joost Pluijlaar (Algemeen directeur)</a:t>
            </a:r>
          </a:p>
          <a:p>
            <a:pPr marL="177365" indent="-177365">
              <a:buFontTx/>
              <a:buChar char="-"/>
            </a:pPr>
            <a:r>
              <a:rPr lang="nl-NL" dirty="0"/>
              <a:t>Mats Rijvers (Trainee/werkvoorbereider)</a:t>
            </a:r>
          </a:p>
          <a:p>
            <a:pPr marL="177365" indent="-177365">
              <a:buFontTx/>
              <a:buChar char="-"/>
            </a:pPr>
            <a:r>
              <a:rPr lang="nl-NL" dirty="0"/>
              <a:t>Janet Futselaar (verkoopbegeleider)</a:t>
            </a:r>
          </a:p>
          <a:p>
            <a:pPr marL="177365" indent="-177365">
              <a:buFontTx/>
              <a:buChar char="-"/>
            </a:pPr>
            <a:r>
              <a:rPr lang="nl-NL" dirty="0"/>
              <a:t>Bas van den Berg (Projectleider)</a:t>
            </a:r>
          </a:p>
          <a:p>
            <a:pPr marL="177365" indent="-177365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45D6CC-9728-424B-B2E4-E582E30F1CE7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42098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45D6CC-9728-424B-B2E4-E582E30F1CE7}" type="slidenum">
              <a:rPr lang="nl-NL" smtClean="0"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11345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A210E5-82F7-677B-0745-612AEEC564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AEB90404-FFD1-3FAC-9B22-DC2E5387D9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7C4A559E-C003-0FB6-2662-5398549749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3040E87-5027-5179-B8BD-3FDC56EFB5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45D6CC-9728-424B-B2E4-E582E30F1CE7}" type="slidenum">
              <a:rPr lang="nl-NL" smtClean="0"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14474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CA63AB-C9E5-FADA-A199-A2BD98FEFE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030E36E5-75AE-07D2-01AA-FD255B5761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482C4468-F614-39A1-9612-21DAC8302B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0C0432D-7127-8E64-83AA-688A89EF53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45D6CC-9728-424B-B2E4-E582E30F1CE7}" type="slidenum">
              <a:rPr lang="nl-NL" smtClean="0"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65971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D8CB47-4AC8-0B22-34A3-5AD39B9F2C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CF2D742C-433E-3462-F35D-DFB1F48BB3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51FC8075-4F89-5468-0499-01A00CCADE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2B02A02-B30B-15DD-160E-E992106F6B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45D6CC-9728-424B-B2E4-E582E30F1CE7}" type="slidenum">
              <a:rPr lang="nl-NL" smtClean="0"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287534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08203A-C96D-369D-DD56-B8BF4D715D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A5194191-49AE-97D2-B4C7-EF4094F14E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3FFFEE7E-ABC7-827B-6DC2-5CB6D9818A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5C16557-9DF2-218E-29DF-2DBA65D202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45D6CC-9728-424B-B2E4-E582E30F1CE7}" type="slidenum">
              <a:rPr lang="nl-NL" smtClean="0"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80436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13E1CA-08FC-70EA-585D-4EADAB04DB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8BE14CA-67F7-30C2-F2E1-F99E246080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FFE26D5-03FF-94CE-8A1A-620FD3AAE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4BE4D-9635-46DD-88EF-856231948E04}" type="datetimeFigureOut">
              <a:rPr lang="nl-NL" smtClean="0"/>
              <a:t>29-4-2026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F9CEAD9-6297-7883-AC18-C4C6A4006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9B6F324-E770-E3DD-D894-C5C509598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9B94F-A772-4F63-931F-1F31277CFAD6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64077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57CE96-1873-D86E-63EE-BB87B1A6C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5FB692D-E20B-E83D-BF65-B453167744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8C42C0E-1AA2-6388-40E8-21B59A100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4BE4D-9635-46DD-88EF-856231948E04}" type="datetimeFigureOut">
              <a:rPr lang="nl-NL" smtClean="0"/>
              <a:t>29-4-2026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73D2333-F8B3-0FAB-898D-D42B6CF43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00B1966-8EA8-1607-E1DE-EB406563C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9B94F-A772-4F63-931F-1F31277CFAD6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87839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E32422BE-0A80-4860-4C2B-B4C9CC3E00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B4E91CE-2706-71A3-639D-0B8B2B6AB0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9171165-34F0-F36A-D25A-BBDF47CF0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4BE4D-9635-46DD-88EF-856231948E04}" type="datetimeFigureOut">
              <a:rPr lang="nl-NL" smtClean="0"/>
              <a:t>29-4-2026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C0DD86F-E3E6-3FFD-65BD-8BAB4ED35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BB6173A-4EE3-C011-91A6-6336824AF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9B94F-A772-4F63-931F-1F31277CFAD6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51682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0E4245-278A-5773-8073-99FFB22AA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0149CD1-FFD7-5587-B19B-D44C16CA5A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D390768-B461-58BD-46E7-1FB01339C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4BE4D-9635-46DD-88EF-856231948E04}" type="datetimeFigureOut">
              <a:rPr lang="nl-NL" smtClean="0"/>
              <a:t>29-4-2026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9455AFD-5A36-5B78-9250-87A572E1F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3AA478F-652D-97C7-E7C7-9771C7C0E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9B94F-A772-4F63-931F-1F31277CFAD6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59300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9A0E7D-6E98-5FD6-E08E-191655291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3F1369E-33FF-EBBB-F4B8-D0DBEEAD38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4AFA209-3A07-2069-A336-7CB9B775F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4BE4D-9635-46DD-88EF-856231948E04}" type="datetimeFigureOut">
              <a:rPr lang="nl-NL" smtClean="0"/>
              <a:t>29-4-2026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AA9CCC8-0822-D013-B60C-91F34661D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83847C9-F795-185C-75D1-DBABE679C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9B94F-A772-4F63-931F-1F31277CFAD6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06045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A7EB76-98D0-FCB8-E4E3-AFE906020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D6021CF-5AEA-CF0B-7FB0-229A5152DE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F7D5AD2-B60D-FCC9-0D6E-E53AAECD54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7DFA12E-C8B1-944D-44AA-311D0CB22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4BE4D-9635-46DD-88EF-856231948E04}" type="datetimeFigureOut">
              <a:rPr lang="nl-NL" smtClean="0"/>
              <a:t>29-4-2026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B90429D-99D4-C913-9D95-987E120A4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0FAC229-A394-CF89-E4E7-944E454B5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9B94F-A772-4F63-931F-1F31277CFAD6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65705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E2ACAC-FB1D-C6A4-1B24-58F145F57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E74F1C9-51FC-044C-BC96-1C9CC7BAF2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03D0922-69A7-CF24-BF8D-301F383289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B385F86-2955-2BF7-E990-E5BB2A5B50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AC271A0-7F41-C59A-F59C-11434D0E86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3E8FE30-7CE1-DEA3-6EB3-3F5E60AE3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4BE4D-9635-46DD-88EF-856231948E04}" type="datetimeFigureOut">
              <a:rPr lang="nl-NL" smtClean="0"/>
              <a:t>29-4-2026</a:t>
            </a:fld>
            <a:endParaRPr lang="nl-NL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60C6C04-DBDE-8CFC-4DD5-69DC55871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1EEF05BE-ACF3-1215-BEE7-874F7A356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9B94F-A772-4F63-931F-1F31277CFAD6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92954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31ACE7-FB4D-94E7-FCEF-4EA7D02EB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F15AC01-93CB-488C-E287-ED6306B75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4BE4D-9635-46DD-88EF-856231948E04}" type="datetimeFigureOut">
              <a:rPr lang="nl-NL" smtClean="0"/>
              <a:t>29-4-2026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E2238F2-4F1F-EE99-A3C6-2EB1B78E1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F179EA7-9532-9EAE-0673-B6656659D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9B94F-A772-4F63-931F-1F31277CFAD6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24973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08B4589-0A49-E62E-F9EE-ECBAD8824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4BE4D-9635-46DD-88EF-856231948E04}" type="datetimeFigureOut">
              <a:rPr lang="nl-NL" smtClean="0"/>
              <a:t>29-4-2026</a:t>
            </a:fld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F1CE19C9-407A-1D9A-43F3-BC875F47A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C50F6DD-E0A4-140C-FDBD-56DFC59E1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9B94F-A772-4F63-931F-1F31277CFAD6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44735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92C44B-CFC6-801A-ADC1-BCEE3058E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9B81E60-BC32-3C3D-01FA-BE38CC91C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8F56F58-7E4A-A93F-94AC-740BC6DDB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1584208-A863-2CF2-E4EA-248C901D8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4BE4D-9635-46DD-88EF-856231948E04}" type="datetimeFigureOut">
              <a:rPr lang="nl-NL" smtClean="0"/>
              <a:t>29-4-2026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A33E4EA-0F53-C2CB-8070-1E9AF982B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087BBA6-582E-291F-A1D8-3F0316C56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9B94F-A772-4F63-931F-1F31277CFAD6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74393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B4C7C1-B17D-306E-751B-3D22651CE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6AAAD3EB-8853-FE4C-6577-6D8D768F2F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AB34708-3DE5-C217-A4C5-85FA5809D6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D54CE5C-7C29-FE13-5CA4-3B5ECAE9B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4BE4D-9635-46DD-88EF-856231948E04}" type="datetimeFigureOut">
              <a:rPr lang="nl-NL" smtClean="0"/>
              <a:t>29-4-2026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0E9D053-7F36-E3F2-CDFC-934B78757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073D853-F9F1-1836-7A86-A8FB76F11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9B94F-A772-4F63-931F-1F31277CFAD6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21443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B1982996-65AB-E6D6-F2FA-D83E1B8E8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EF85D0D-A23C-C5A4-DC96-148E20C6D6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9014E17-F9B3-C477-C077-DA40559277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4BE4D-9635-46DD-88EF-856231948E04}" type="datetimeFigureOut">
              <a:rPr lang="nl-NL" smtClean="0"/>
              <a:t>29-4-2026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EA21A71-468A-B773-1FB1-06E5D8A088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6D995A0-417D-1243-ED24-80D0AA6667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9B94F-A772-4F63-931F-1F31277CFAD6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48129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6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tmp"/><Relationship Id="rId5" Type="http://schemas.openxmlformats.org/officeDocument/2006/relationships/image" Target="../media/image14.tmp"/><Relationship Id="rId4" Type="http://schemas.openxmlformats.org/officeDocument/2006/relationships/image" Target="../media/image13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tmp"/><Relationship Id="rId4" Type="http://schemas.openxmlformats.org/officeDocument/2006/relationships/image" Target="../media/image17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1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ndertitel 2">
            <a:extLst>
              <a:ext uri="{FF2B5EF4-FFF2-40B4-BE49-F238E27FC236}">
                <a16:creationId xmlns:a16="http://schemas.microsoft.com/office/drawing/2014/main" id="{4BB444D0-5855-1BE3-F0F6-38CAF5FECFB9}"/>
              </a:ext>
            </a:extLst>
          </p:cNvPr>
          <p:cNvSpPr txBox="1">
            <a:spLocks/>
          </p:cNvSpPr>
          <p:nvPr/>
        </p:nvSpPr>
        <p:spPr>
          <a:xfrm>
            <a:off x="1524000" y="3854701"/>
            <a:ext cx="9144000" cy="6836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4800" b="1" dirty="0">
              <a:solidFill>
                <a:schemeClr val="bg1"/>
              </a:solidFill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BD6F0DEA-BE0B-124D-4C3D-5CE6632A51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08018EF0-B7C8-8AE8-456E-60A358E9FF44}"/>
              </a:ext>
            </a:extLst>
          </p:cNvPr>
          <p:cNvSpPr txBox="1"/>
          <p:nvPr/>
        </p:nvSpPr>
        <p:spPr>
          <a:xfrm>
            <a:off x="0" y="5093435"/>
            <a:ext cx="93782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>
                <a:solidFill>
                  <a:schemeClr val="bg1"/>
                </a:solidFill>
                <a:latin typeface="Titillium Web" panose="00000500000000000000" pitchFamily="2" charset="0"/>
              </a:rPr>
              <a:t>Informatiebijeenkomst omwonenden</a:t>
            </a:r>
          </a:p>
          <a:p>
            <a:pPr algn="ctr"/>
            <a:r>
              <a:rPr lang="nl-NL" sz="2400" dirty="0">
                <a:solidFill>
                  <a:srgbClr val="34D9CA"/>
                </a:solidFill>
                <a:latin typeface="Titillium Web" panose="00000500000000000000" pitchFamily="2" charset="0"/>
              </a:rPr>
              <a:t>Nieuwbouw KC Oostkapelle</a:t>
            </a:r>
            <a:br>
              <a:rPr lang="nl-NL" sz="2400" dirty="0">
                <a:latin typeface="Titillium Web" panose="00000500000000000000" pitchFamily="2" charset="0"/>
              </a:rPr>
            </a:br>
            <a:endParaRPr lang="nl-NL" sz="1600" dirty="0">
              <a:latin typeface="Titillium Web" panose="00000500000000000000" pitchFamily="2" charset="0"/>
            </a:endParaRPr>
          </a:p>
          <a:p>
            <a:pPr algn="ctr"/>
            <a:r>
              <a:rPr lang="nl-NL" sz="2000" dirty="0">
                <a:solidFill>
                  <a:schemeClr val="bg1"/>
                </a:solidFill>
                <a:latin typeface="Titillium Web" panose="00000500000000000000" pitchFamily="2" charset="0"/>
              </a:rPr>
              <a:t>16 april 2026</a:t>
            </a:r>
          </a:p>
        </p:txBody>
      </p:sp>
    </p:spTree>
    <p:extLst>
      <p:ext uri="{BB962C8B-B14F-4D97-AF65-F5344CB8AC3E}">
        <p14:creationId xmlns:p14="http://schemas.microsoft.com/office/powerpoint/2010/main" val="3040810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E631BB-952B-9E7A-3BBC-70A8278BC4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E65E68A2-EFD0-4250-278A-431A5D180B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3B6D2DB3-E88B-D706-CA9C-D3342F66CC34}"/>
              </a:ext>
            </a:extLst>
          </p:cNvPr>
          <p:cNvSpPr txBox="1"/>
          <p:nvPr/>
        </p:nvSpPr>
        <p:spPr>
          <a:xfrm>
            <a:off x="2141709" y="720566"/>
            <a:ext cx="740664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005192"/>
                </a:solidFill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Aanpak omgeving: communicatie</a:t>
            </a:r>
            <a:endParaRPr lang="nl-NL" sz="2000" dirty="0">
              <a:solidFill>
                <a:schemeClr val="bg2"/>
              </a:solidFill>
              <a:latin typeface="Source Sans Pro SemiBold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sz="2000" dirty="0">
              <a:solidFill>
                <a:schemeClr val="bg2"/>
              </a:solidFill>
              <a:effectLst/>
              <a:latin typeface="Source Sans Pro SemiBold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48F0D627-5D82-199C-A8B2-BDF604DA60E6}"/>
              </a:ext>
            </a:extLst>
          </p:cNvPr>
          <p:cNvSpPr txBox="1"/>
          <p:nvPr/>
        </p:nvSpPr>
        <p:spPr>
          <a:xfrm>
            <a:off x="959084" y="2134838"/>
            <a:ext cx="814833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nl-NL" sz="2000" b="1" dirty="0">
                <a:solidFill>
                  <a:srgbClr val="005192"/>
                </a:solidFill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Communicatie </a:t>
            </a:r>
          </a:p>
          <a:p>
            <a:pPr marL="800100" lvl="1" indent="-342900">
              <a:buFontTx/>
              <a:buChar char="-"/>
            </a:pPr>
            <a:r>
              <a:rPr lang="nl-NL" sz="2000" b="1" dirty="0">
                <a:solidFill>
                  <a:srgbClr val="005192"/>
                </a:solidFill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We organiseren een 4-wekelijks inloopspreekuur;</a:t>
            </a:r>
          </a:p>
          <a:p>
            <a:pPr marL="800100" lvl="1" indent="-342900">
              <a:buFontTx/>
              <a:buChar char="-"/>
            </a:pPr>
            <a:r>
              <a:rPr lang="nl-NL" sz="2000" b="1" dirty="0">
                <a:solidFill>
                  <a:srgbClr val="005192"/>
                </a:solidFill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We delen algemene informatie in een Buurtapp (WhatsApp)</a:t>
            </a:r>
          </a:p>
          <a:p>
            <a:pPr lvl="1"/>
            <a:r>
              <a:rPr lang="nl-NL" sz="2000" b="1" dirty="0">
                <a:solidFill>
                  <a:srgbClr val="005192"/>
                </a:solidFill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   of met een fysieke of digitale nieuwbrief</a:t>
            </a:r>
          </a:p>
          <a:p>
            <a:pPr lvl="1"/>
            <a:endParaRPr lang="nl-NL" sz="2000" b="1" dirty="0">
              <a:solidFill>
                <a:srgbClr val="005192"/>
              </a:solidFill>
              <a:latin typeface="Titillium Web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Tx/>
              <a:buChar char="-"/>
            </a:pPr>
            <a:r>
              <a:rPr lang="nl-NL" sz="2000" b="1" dirty="0">
                <a:solidFill>
                  <a:srgbClr val="005192"/>
                </a:solidFill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Inschrijven nieuwsbrief: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nl-NL" sz="2000" b="1" dirty="0">
                <a:solidFill>
                  <a:srgbClr val="005192"/>
                </a:solidFill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Om u als omwonende te informeren en voor uw vragen, suggesties en klachten maken we een speciaal e-mailadres aan waar u zich kunt melden: </a:t>
            </a:r>
          </a:p>
          <a:p>
            <a:pPr lvl="2"/>
            <a:r>
              <a:rPr lang="nl-NL" sz="2000" b="1" dirty="0">
                <a:solidFill>
                  <a:srgbClr val="005192"/>
                </a:solidFill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KCOostkapelle@bouwgroep-peters.nl</a:t>
            </a:r>
          </a:p>
          <a:p>
            <a:pPr lvl="2"/>
            <a:r>
              <a:rPr lang="nl-NL" sz="2000" b="1" dirty="0">
                <a:solidFill>
                  <a:srgbClr val="005192"/>
                </a:solidFill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r>
              <a:rPr lang="nl-NL" sz="2000" dirty="0">
                <a:solidFill>
                  <a:schemeClr val="bg2"/>
                </a:solidFill>
                <a:effectLst/>
                <a:latin typeface="Source Sans Pro SemiBold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543009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16B79D5E-30EA-13D7-24C2-B468D7D787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9" r="26379"/>
          <a:stretch/>
        </p:blipFill>
        <p:spPr>
          <a:xfrm>
            <a:off x="0" y="2892"/>
            <a:ext cx="5758249" cy="686334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8E0F7965-719E-E328-4765-50D92A7F29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18" y="-9524"/>
            <a:ext cx="1993229" cy="1294964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F6FAFD1E-EE2D-BAA0-EC7B-A086F568C449}"/>
              </a:ext>
            </a:extLst>
          </p:cNvPr>
          <p:cNvSpPr/>
          <p:nvPr/>
        </p:nvSpPr>
        <p:spPr>
          <a:xfrm>
            <a:off x="5889072" y="0"/>
            <a:ext cx="6302928" cy="6858000"/>
          </a:xfrm>
          <a:prstGeom prst="rect">
            <a:avLst/>
          </a:prstGeom>
          <a:solidFill>
            <a:srgbClr val="0051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Vragen? Stel deze dan gerust!</a:t>
            </a:r>
          </a:p>
          <a:p>
            <a:pPr algn="ctr"/>
            <a:r>
              <a:rPr lang="nl-NL" dirty="0"/>
              <a:t>Heeft u op een later moment vragen, stel ze via:</a:t>
            </a:r>
          </a:p>
          <a:p>
            <a:pPr algn="ctr"/>
            <a:r>
              <a:rPr lang="nl-NL" dirty="0"/>
              <a:t>KCOostkapelle@bouwgroep-peters.nl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06C232FB-E160-8A82-2898-199B7544C60C}"/>
              </a:ext>
            </a:extLst>
          </p:cNvPr>
          <p:cNvSpPr txBox="1"/>
          <p:nvPr/>
        </p:nvSpPr>
        <p:spPr>
          <a:xfrm>
            <a:off x="6941095" y="6047137"/>
            <a:ext cx="42351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180000" algn="l"/>
              </a:tabLst>
            </a:pPr>
            <a:r>
              <a:rPr lang="nl-NL" sz="1600" dirty="0">
                <a:solidFill>
                  <a:srgbClr val="34D9CA"/>
                </a:solidFill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www.bouwgroep-peters.nl</a:t>
            </a:r>
            <a:endParaRPr lang="nl-NL" sz="1600" dirty="0">
              <a:solidFill>
                <a:srgbClr val="34D9CA"/>
              </a:solidFill>
              <a:effectLst/>
              <a:latin typeface="Titillium Web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683402F-A620-DEE5-7C3B-0A932D8CA7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533" y="5492167"/>
            <a:ext cx="3131890" cy="442554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81FEFB8B-7196-3DFD-F0A2-F8537ECCDE7A}"/>
              </a:ext>
            </a:extLst>
          </p:cNvPr>
          <p:cNvSpPr txBox="1"/>
          <p:nvPr/>
        </p:nvSpPr>
        <p:spPr>
          <a:xfrm>
            <a:off x="6941095" y="1791490"/>
            <a:ext cx="516914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i="0" dirty="0">
                <a:solidFill>
                  <a:srgbClr val="34D9CA"/>
                </a:solidFill>
                <a:effectLst/>
                <a:latin typeface="Red Hat Display"/>
              </a:rPr>
              <a:t>/</a:t>
            </a:r>
            <a:r>
              <a:rPr lang="nl-NL" sz="3600" b="1" i="0" dirty="0">
                <a:solidFill>
                  <a:srgbClr val="FFFFFF"/>
                </a:solidFill>
                <a:effectLst/>
                <a:latin typeface="Red Hat Display"/>
              </a:rPr>
              <a:t> </a:t>
            </a:r>
            <a:r>
              <a:rPr lang="nl-NL" sz="2800" b="1" i="0" dirty="0">
                <a:solidFill>
                  <a:srgbClr val="FFFFFF"/>
                </a:solidFill>
                <a:effectLst/>
                <a:latin typeface="Titillium Web" panose="00000500000000000000" pitchFamily="2" charset="0"/>
              </a:rPr>
              <a:t>Dank voor de aandacht.</a:t>
            </a:r>
          </a:p>
          <a:p>
            <a:endParaRPr lang="nl-NL" sz="2800" b="1" i="0" dirty="0">
              <a:solidFill>
                <a:srgbClr val="FFFFFF"/>
              </a:solidFill>
              <a:effectLst/>
              <a:latin typeface="Titillium Web" panose="00000500000000000000" pitchFamily="2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26511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D4D3A27F-3C20-C526-59F4-CD2EF0CD3D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A794B969-5162-2A37-0669-FFCD1BDEBB40}"/>
              </a:ext>
            </a:extLst>
          </p:cNvPr>
          <p:cNvSpPr txBox="1"/>
          <p:nvPr/>
        </p:nvSpPr>
        <p:spPr>
          <a:xfrm>
            <a:off x="2595130" y="1011848"/>
            <a:ext cx="740664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005192"/>
                </a:solidFill>
                <a:latin typeface="Titillium Web" panose="00000500000000000000" pitchFamily="2" charset="0"/>
              </a:rPr>
              <a:t>Agenda</a:t>
            </a:r>
          </a:p>
          <a:p>
            <a:endParaRPr lang="nl-NL" dirty="0">
              <a:latin typeface="Source Sans Pro SemiBold" panose="020F0502020204030204" pitchFamily="34" charset="0"/>
            </a:endParaRPr>
          </a:p>
          <a:p>
            <a:pPr marL="342900" indent="-342900" defTabSz="360000">
              <a:buFont typeface="Wingdings" panose="05000000000000000000" pitchFamily="2" charset="2"/>
              <a:buChar char="§"/>
            </a:pPr>
            <a:r>
              <a:rPr lang="nl-NL" sz="2000" dirty="0"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Introductie Bouwgroep Peters</a:t>
            </a:r>
          </a:p>
          <a:p>
            <a:pPr marL="342900" indent="-342900" defTabSz="360000">
              <a:buFont typeface="Wingdings" panose="05000000000000000000" pitchFamily="2" charset="2"/>
              <a:buChar char="§"/>
            </a:pPr>
            <a:r>
              <a:rPr lang="nl-NL" sz="2000" dirty="0"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Planning</a:t>
            </a:r>
          </a:p>
          <a:p>
            <a:pPr marL="342900" indent="-342900" defTabSz="360000">
              <a:buFont typeface="Wingdings" panose="05000000000000000000" pitchFamily="2" charset="2"/>
              <a:buChar char="§"/>
            </a:pPr>
            <a:r>
              <a:rPr lang="nl-NL" sz="2000" dirty="0" err="1"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Bouwplaatsinrichting</a:t>
            </a:r>
            <a:endParaRPr lang="nl-NL" sz="2000" dirty="0">
              <a:latin typeface="Titillium Web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defTabSz="360000">
              <a:buFont typeface="Wingdings" panose="05000000000000000000" pitchFamily="2" charset="2"/>
              <a:buChar char="§"/>
            </a:pPr>
            <a:r>
              <a:rPr lang="nl-NL" sz="2000" dirty="0"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Mogelijke overlast</a:t>
            </a:r>
          </a:p>
          <a:p>
            <a:pPr marL="342900" indent="-342900" defTabSz="360000">
              <a:buFont typeface="Wingdings" panose="05000000000000000000" pitchFamily="2" charset="2"/>
              <a:buChar char="§"/>
            </a:pPr>
            <a:r>
              <a:rPr lang="nl-NL" sz="2000" dirty="0"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Communicatie</a:t>
            </a:r>
          </a:p>
          <a:p>
            <a:pPr defTabSz="360000"/>
            <a:endParaRPr lang="nl-NL" sz="2000" dirty="0">
              <a:latin typeface="Titillium Web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360000"/>
            <a:endParaRPr lang="nl-NL" sz="2000" dirty="0">
              <a:solidFill>
                <a:schemeClr val="bg2"/>
              </a:solidFill>
              <a:effectLst/>
              <a:latin typeface="Source Sans Pro SemiBold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sz="2000" dirty="0">
              <a:solidFill>
                <a:schemeClr val="bg2"/>
              </a:solidFill>
              <a:latin typeface="Source Sans Pro SemiBold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sz="2000" dirty="0">
              <a:solidFill>
                <a:schemeClr val="bg2"/>
              </a:solidFill>
              <a:effectLst/>
              <a:latin typeface="Source Sans Pro SemiBold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664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B91D7A-4832-82B6-26F3-E7E41D6986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CB714123-0907-2AB0-F6EA-09A81E0AA3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71" r="28271"/>
          <a:stretch/>
        </p:blipFill>
        <p:spPr>
          <a:xfrm>
            <a:off x="0" y="-5346"/>
            <a:ext cx="4475747" cy="686334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D7E3F03-0232-858E-6BC6-F88314798F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18" y="-9524"/>
            <a:ext cx="1993229" cy="1294964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24F5E884-3A25-E5A5-A058-EA7F77DC1677}"/>
              </a:ext>
            </a:extLst>
          </p:cNvPr>
          <p:cNvSpPr/>
          <p:nvPr/>
        </p:nvSpPr>
        <p:spPr>
          <a:xfrm>
            <a:off x="4608095" y="0"/>
            <a:ext cx="7583905" cy="6858000"/>
          </a:xfrm>
          <a:prstGeom prst="rect">
            <a:avLst/>
          </a:prstGeom>
          <a:solidFill>
            <a:srgbClr val="0051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3A1B5144-8540-3EBA-CB55-57AF79CCBFED}"/>
              </a:ext>
            </a:extLst>
          </p:cNvPr>
          <p:cNvSpPr txBox="1"/>
          <p:nvPr/>
        </p:nvSpPr>
        <p:spPr>
          <a:xfrm>
            <a:off x="5128398" y="379338"/>
            <a:ext cx="7406640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chemeClr val="bg1"/>
                </a:solidFill>
                <a:latin typeface="Titillium Web" panose="00000500000000000000" pitchFamily="2" charset="0"/>
              </a:rPr>
              <a:t>Wie is Bouwgroep Peters?</a:t>
            </a:r>
          </a:p>
          <a:p>
            <a:endParaRPr lang="nl-NL" dirty="0">
              <a:solidFill>
                <a:schemeClr val="bg1"/>
              </a:solidFill>
              <a:latin typeface="Titillium Web" panose="00000500000000000000" pitchFamily="2" charset="0"/>
            </a:endParaRPr>
          </a:p>
          <a:p>
            <a:pPr marL="342900" indent="-342900" defTabSz="360000">
              <a:buFont typeface="Wingdings" panose="05000000000000000000" pitchFamily="2" charset="2"/>
              <a:buChar char="§"/>
            </a:pPr>
            <a:r>
              <a:rPr lang="nl-NL" sz="2000" dirty="0">
                <a:solidFill>
                  <a:schemeClr val="bg1"/>
                </a:solidFill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Opgericht in 1965</a:t>
            </a:r>
            <a:r>
              <a:rPr lang="nl-NL" sz="2000" dirty="0">
                <a:solidFill>
                  <a:schemeClr val="bg1"/>
                </a:solidFill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nl-NL" sz="2000" dirty="0">
                <a:solidFill>
                  <a:schemeClr val="bg1"/>
                </a:solidFill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sz="2000" dirty="0">
              <a:solidFill>
                <a:schemeClr val="bg1"/>
              </a:solidFill>
              <a:latin typeface="Titillium Web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defTabSz="360000">
              <a:buFont typeface="Wingdings" panose="05000000000000000000" pitchFamily="2" charset="2"/>
              <a:buChar char="§"/>
            </a:pPr>
            <a:r>
              <a:rPr lang="nl-NL" sz="2000" dirty="0">
                <a:solidFill>
                  <a:schemeClr val="bg1"/>
                </a:solidFill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 1995 zijn drie bedrijven samengevoegd tot </a:t>
            </a:r>
            <a:br>
              <a:rPr lang="nl-NL" sz="2000" dirty="0">
                <a:solidFill>
                  <a:schemeClr val="bg1"/>
                </a:solidFill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2000" dirty="0">
                <a:solidFill>
                  <a:schemeClr val="bg1"/>
                </a:solidFill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Bouwgroep Peters.</a:t>
            </a:r>
            <a:br>
              <a:rPr lang="nl-NL" sz="2000" dirty="0">
                <a:solidFill>
                  <a:schemeClr val="bg1"/>
                </a:solidFill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sz="2000" dirty="0">
              <a:solidFill>
                <a:schemeClr val="bg1"/>
              </a:solidFill>
              <a:effectLst/>
              <a:latin typeface="Titillium Web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defTabSz="360000">
              <a:buFont typeface="Wingdings" panose="05000000000000000000" pitchFamily="2" charset="2"/>
              <a:buChar char="§"/>
            </a:pPr>
            <a:r>
              <a:rPr lang="nl-NL" sz="2000" dirty="0">
                <a:solidFill>
                  <a:schemeClr val="bg1"/>
                </a:solidFill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Afgelopen jaren gegroeid naar ca.145 medewerkers en </a:t>
            </a:r>
            <a:br>
              <a:rPr lang="nl-NL" sz="2000" dirty="0">
                <a:solidFill>
                  <a:schemeClr val="bg1"/>
                </a:solidFill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2000" dirty="0">
                <a:solidFill>
                  <a:schemeClr val="bg1"/>
                </a:solidFill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een omzet van</a:t>
            </a:r>
            <a:r>
              <a:rPr lang="nl-NL" sz="2000" dirty="0">
                <a:solidFill>
                  <a:schemeClr val="bg1"/>
                </a:solidFill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ca. 75 - 85 miljoen.</a:t>
            </a:r>
            <a:br>
              <a:rPr lang="nl-NL" sz="2000" dirty="0">
                <a:solidFill>
                  <a:schemeClr val="bg1"/>
                </a:solidFill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sz="2000" dirty="0">
              <a:solidFill>
                <a:schemeClr val="bg1"/>
              </a:solidFill>
              <a:effectLst/>
              <a:latin typeface="Titillium Web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defTabSz="360000">
              <a:buFont typeface="Wingdings" panose="05000000000000000000" pitchFamily="2" charset="2"/>
              <a:buChar char="§"/>
            </a:pPr>
            <a:r>
              <a:rPr lang="nl-NL" sz="2000" dirty="0">
                <a:solidFill>
                  <a:schemeClr val="bg1"/>
                </a:solidFill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145 medewerkers</a:t>
            </a:r>
          </a:p>
          <a:p>
            <a:pPr marL="342900" indent="-342900" defTabSz="360000">
              <a:buFont typeface="Wingdings" panose="05000000000000000000" pitchFamily="2" charset="2"/>
              <a:buChar char="§"/>
            </a:pPr>
            <a:endParaRPr lang="nl-NL" sz="2000" dirty="0">
              <a:solidFill>
                <a:schemeClr val="bg1"/>
              </a:solidFill>
              <a:latin typeface="Titillium Web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defTabSz="360000">
              <a:buFont typeface="Wingdings" panose="05000000000000000000" pitchFamily="2" charset="2"/>
              <a:buChar char="§"/>
            </a:pPr>
            <a:r>
              <a:rPr lang="nl-NL" sz="2000" dirty="0">
                <a:solidFill>
                  <a:schemeClr val="bg1"/>
                </a:solidFill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Verschillende disciplines:</a:t>
            </a:r>
          </a:p>
          <a:p>
            <a:pPr marL="800100" lvl="1" indent="-342900" defTabSz="360000">
              <a:buFont typeface="Wingdings" panose="05000000000000000000" pitchFamily="2" charset="2"/>
              <a:buChar char="§"/>
            </a:pPr>
            <a:r>
              <a:rPr lang="nl-NL" sz="2000" dirty="0">
                <a:solidFill>
                  <a:schemeClr val="bg1"/>
                </a:solidFill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Restauratie en renovatie</a:t>
            </a:r>
          </a:p>
          <a:p>
            <a:pPr marL="800100" lvl="1" indent="-342900" defTabSz="360000">
              <a:buFont typeface="Wingdings" panose="05000000000000000000" pitchFamily="2" charset="2"/>
              <a:buChar char="§"/>
            </a:pPr>
            <a:r>
              <a:rPr lang="nl-NL" sz="2000" dirty="0">
                <a:solidFill>
                  <a:schemeClr val="bg1"/>
                </a:solidFill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Service en onderhoud</a:t>
            </a:r>
          </a:p>
          <a:p>
            <a:pPr marL="800100" lvl="1" indent="-342900" defTabSz="360000">
              <a:buFont typeface="Wingdings" panose="05000000000000000000" pitchFamily="2" charset="2"/>
              <a:buChar char="§"/>
            </a:pPr>
            <a:r>
              <a:rPr lang="nl-NL" sz="2000" dirty="0">
                <a:solidFill>
                  <a:schemeClr val="bg1"/>
                </a:solidFill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Utiliteitsbouw</a:t>
            </a:r>
          </a:p>
          <a:p>
            <a:pPr marL="800100" lvl="1" indent="-342900" defTabSz="360000">
              <a:buFont typeface="Wingdings" panose="05000000000000000000" pitchFamily="2" charset="2"/>
              <a:buChar char="§"/>
            </a:pPr>
            <a:r>
              <a:rPr lang="nl-NL" sz="2000" dirty="0">
                <a:solidFill>
                  <a:schemeClr val="bg1"/>
                </a:solidFill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Woningbouw</a:t>
            </a:r>
          </a:p>
          <a:p>
            <a:pPr marL="800100" lvl="1" indent="-342900" defTabSz="360000">
              <a:buFont typeface="Wingdings" panose="05000000000000000000" pitchFamily="2" charset="2"/>
              <a:buChar char="§"/>
            </a:pPr>
            <a:r>
              <a:rPr lang="nl-NL" sz="2000" dirty="0">
                <a:solidFill>
                  <a:schemeClr val="bg1"/>
                </a:solidFill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Projectontwikkeling</a:t>
            </a:r>
            <a:endParaRPr lang="nl-NL" sz="2000" dirty="0">
              <a:solidFill>
                <a:schemeClr val="bg1"/>
              </a:solidFill>
              <a:effectLst/>
              <a:latin typeface="Titillium Web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sz="2000" dirty="0">
              <a:solidFill>
                <a:schemeClr val="bg1"/>
              </a:solidFill>
              <a:latin typeface="Titillium Web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sz="2000" dirty="0">
              <a:solidFill>
                <a:schemeClr val="bg1"/>
              </a:solidFill>
              <a:effectLst/>
              <a:latin typeface="Titillium Web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915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1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C5FDABF6-2ED5-A2CF-B34D-307970C180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9" t="5457" r="6466" b="10467"/>
          <a:stretch/>
        </p:blipFill>
        <p:spPr>
          <a:xfrm>
            <a:off x="5969" y="0"/>
            <a:ext cx="12192000" cy="6858000"/>
          </a:xfrm>
          <a:prstGeom prst="rect">
            <a:avLst/>
          </a:prstGeom>
        </p:spPr>
      </p:pic>
      <p:sp>
        <p:nvSpPr>
          <p:cNvPr id="17" name="Rechthoek 16">
            <a:extLst>
              <a:ext uri="{FF2B5EF4-FFF2-40B4-BE49-F238E27FC236}">
                <a16:creationId xmlns:a16="http://schemas.microsoft.com/office/drawing/2014/main" id="{B9C49161-DAC7-E9F0-48F2-1A9BE4C6C24F}"/>
              </a:ext>
            </a:extLst>
          </p:cNvPr>
          <p:cNvSpPr/>
          <p:nvPr/>
        </p:nvSpPr>
        <p:spPr>
          <a:xfrm>
            <a:off x="0" y="1684421"/>
            <a:ext cx="12192000" cy="378994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C3E73B8-CC01-DA7B-DDDC-0A573DCF0C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93229" cy="1294964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9BEE937A-C07A-57AE-B5DB-1C033C2DDE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3" r="11913"/>
          <a:stretch/>
        </p:blipFill>
        <p:spPr>
          <a:xfrm>
            <a:off x="0" y="1855943"/>
            <a:ext cx="3970421" cy="3476701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3BD475F8-9550-6FFD-7F25-10600DD695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3" t="129" r="14107" b="-129"/>
          <a:stretch>
            <a:fillRect/>
          </a:stretch>
        </p:blipFill>
        <p:spPr>
          <a:xfrm>
            <a:off x="4133252" y="1866994"/>
            <a:ext cx="3354503" cy="3463478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4232EF29-1D50-AC6C-6585-8881AACC56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5" t="-1" r="7694" b="1"/>
          <a:stretch>
            <a:fillRect/>
          </a:stretch>
        </p:blipFill>
        <p:spPr>
          <a:xfrm>
            <a:off x="7650587" y="1870557"/>
            <a:ext cx="4541413" cy="3447400"/>
          </a:xfrm>
          <a:prstGeom prst="rect">
            <a:avLst/>
          </a:prstGeom>
        </p:spPr>
      </p:pic>
      <p:sp>
        <p:nvSpPr>
          <p:cNvPr id="18" name="Tekstvak 17">
            <a:extLst>
              <a:ext uri="{FF2B5EF4-FFF2-40B4-BE49-F238E27FC236}">
                <a16:creationId xmlns:a16="http://schemas.microsoft.com/office/drawing/2014/main" id="{08185A8E-37DB-58C6-77EA-ADD3A2116767}"/>
              </a:ext>
            </a:extLst>
          </p:cNvPr>
          <p:cNvSpPr txBox="1"/>
          <p:nvPr/>
        </p:nvSpPr>
        <p:spPr>
          <a:xfrm>
            <a:off x="360947" y="5029199"/>
            <a:ext cx="3354503" cy="917513"/>
          </a:xfrm>
          <a:prstGeom prst="rect">
            <a:avLst/>
          </a:prstGeom>
          <a:solidFill>
            <a:srgbClr val="0081BC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180000" tIns="180000" rIns="180000" bIns="180000" rtlCol="0">
            <a:spAutoFit/>
          </a:bodyPr>
          <a:lstStyle/>
          <a:p>
            <a:pPr>
              <a:tabLst>
                <a:tab pos="180000" algn="l"/>
              </a:tabLst>
            </a:pPr>
            <a:r>
              <a:rPr lang="nl-NL" dirty="0">
                <a:solidFill>
                  <a:srgbClr val="34D9CA"/>
                </a:solidFill>
                <a:latin typeface="Titillium Web" panose="00000500000000000000" pitchFamily="2" charset="0"/>
              </a:rPr>
              <a:t>/	</a:t>
            </a:r>
            <a:r>
              <a:rPr lang="nl-NL" dirty="0">
                <a:solidFill>
                  <a:schemeClr val="bg1"/>
                </a:solidFill>
                <a:latin typeface="Titillium Web" panose="00000500000000000000" pitchFamily="2" charset="0"/>
              </a:rPr>
              <a:t>Kantoor en materieeldienst 	Middelburg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BB2E752E-DAAB-788E-5C86-AF21A21F81FD}"/>
              </a:ext>
            </a:extLst>
          </p:cNvPr>
          <p:cNvSpPr txBox="1"/>
          <p:nvPr/>
        </p:nvSpPr>
        <p:spPr>
          <a:xfrm>
            <a:off x="4368276" y="5029198"/>
            <a:ext cx="2405506" cy="917513"/>
          </a:xfrm>
          <a:prstGeom prst="rect">
            <a:avLst/>
          </a:prstGeom>
          <a:solidFill>
            <a:srgbClr val="0081BC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180000" tIns="180000" rIns="180000" bIns="180000" rtlCol="0">
            <a:spAutoFit/>
          </a:bodyPr>
          <a:lstStyle/>
          <a:p>
            <a:pPr>
              <a:tabLst>
                <a:tab pos="180000" algn="l"/>
              </a:tabLst>
            </a:pPr>
            <a:r>
              <a:rPr lang="nl-NL" dirty="0">
                <a:solidFill>
                  <a:srgbClr val="34D9CA"/>
                </a:solidFill>
                <a:latin typeface="Titillium Web" panose="00000500000000000000" pitchFamily="2" charset="0"/>
              </a:rPr>
              <a:t>/	</a:t>
            </a:r>
            <a:r>
              <a:rPr lang="nl-NL" dirty="0">
                <a:solidFill>
                  <a:schemeClr val="bg1"/>
                </a:solidFill>
                <a:latin typeface="Titillium Web" panose="00000500000000000000" pitchFamily="2" charset="0"/>
              </a:rPr>
              <a:t>Vrachtwagen en 	bedrijfsauto’s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2BAC9EFC-021B-E177-9140-16304A20482B}"/>
              </a:ext>
            </a:extLst>
          </p:cNvPr>
          <p:cNvSpPr txBox="1"/>
          <p:nvPr/>
        </p:nvSpPr>
        <p:spPr>
          <a:xfrm>
            <a:off x="7957801" y="5015611"/>
            <a:ext cx="3873252" cy="1471511"/>
          </a:xfrm>
          <a:prstGeom prst="rect">
            <a:avLst/>
          </a:prstGeom>
          <a:solidFill>
            <a:srgbClr val="0081BC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180000" tIns="180000" rIns="180000" bIns="180000" rtlCol="0">
            <a:spAutoFit/>
          </a:bodyPr>
          <a:lstStyle/>
          <a:p>
            <a:pPr>
              <a:tabLst>
                <a:tab pos="180000" algn="l"/>
              </a:tabLst>
            </a:pPr>
            <a:r>
              <a:rPr lang="nl-NL" dirty="0">
                <a:solidFill>
                  <a:srgbClr val="34D9CA"/>
                </a:solidFill>
                <a:latin typeface="Titillium Web" panose="00000500000000000000" pitchFamily="2" charset="0"/>
              </a:rPr>
              <a:t>/	</a:t>
            </a:r>
            <a:r>
              <a:rPr lang="nl-NL" sz="1800" dirty="0">
                <a:solidFill>
                  <a:schemeClr val="bg1"/>
                </a:solidFill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Werkplaats Middelburg</a:t>
            </a:r>
          </a:p>
          <a:p>
            <a:pPr>
              <a:tabLst>
                <a:tab pos="180000" algn="l"/>
              </a:tabLst>
            </a:pPr>
            <a:r>
              <a:rPr lang="nl-NL" dirty="0">
                <a:solidFill>
                  <a:schemeClr val="bg1"/>
                </a:solidFill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nl-NL" sz="1800" dirty="0">
                <a:solidFill>
                  <a:srgbClr val="34D9CA"/>
                </a:solidFill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&gt; </a:t>
            </a:r>
            <a:r>
              <a:rPr lang="nl-NL" sz="1800" dirty="0">
                <a:solidFill>
                  <a:schemeClr val="bg1"/>
                </a:solidFill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Maatwerk </a:t>
            </a:r>
          </a:p>
          <a:p>
            <a:pPr>
              <a:tabLst>
                <a:tab pos="180000" algn="l"/>
              </a:tabLst>
            </a:pPr>
            <a:r>
              <a:rPr lang="nl-NL" dirty="0">
                <a:solidFill>
                  <a:srgbClr val="34D9CA"/>
                </a:solidFill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nl-NL" sz="1800" dirty="0">
                <a:solidFill>
                  <a:srgbClr val="34D9CA"/>
                </a:solidFill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&gt; </a:t>
            </a:r>
            <a:r>
              <a:rPr lang="nl-NL" sz="1800" dirty="0">
                <a:solidFill>
                  <a:schemeClr val="bg1"/>
                </a:solidFill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Spuiterij </a:t>
            </a:r>
          </a:p>
          <a:p>
            <a:pPr>
              <a:tabLst>
                <a:tab pos="180000" algn="l"/>
              </a:tabLst>
            </a:pPr>
            <a:r>
              <a:rPr lang="nl-NL" dirty="0">
                <a:solidFill>
                  <a:schemeClr val="bg1"/>
                </a:solidFill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nl-NL" sz="1800" dirty="0">
                <a:solidFill>
                  <a:srgbClr val="34D9CA"/>
                </a:solidFill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&gt; </a:t>
            </a:r>
            <a:r>
              <a:rPr lang="nl-NL" sz="1800" dirty="0">
                <a:solidFill>
                  <a:schemeClr val="bg1"/>
                </a:solidFill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HSB / Prefab onderdelen</a:t>
            </a:r>
          </a:p>
        </p:txBody>
      </p:sp>
    </p:spTree>
    <p:extLst>
      <p:ext uri="{BB962C8B-B14F-4D97-AF65-F5344CB8AC3E}">
        <p14:creationId xmlns:p14="http://schemas.microsoft.com/office/powerpoint/2010/main" val="197937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19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543B0B6-3CD5-9DC0-C8CE-E80D19C486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55ECD7C1-D2FA-F152-5D16-864AD0BD19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9" t="5457" r="6466" b="10467"/>
          <a:stretch/>
        </p:blipFill>
        <p:spPr>
          <a:xfrm>
            <a:off x="5969" y="0"/>
            <a:ext cx="12192000" cy="6858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0E0E1A30-8E88-8EAB-2E1E-5FEFB53642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93229" cy="1294964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9DEF022C-941A-C0A0-FCAA-206B9CA590EF}"/>
              </a:ext>
            </a:extLst>
          </p:cNvPr>
          <p:cNvSpPr txBox="1"/>
          <p:nvPr/>
        </p:nvSpPr>
        <p:spPr>
          <a:xfrm>
            <a:off x="2370008" y="423485"/>
            <a:ext cx="89706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60000"/>
            <a:r>
              <a:rPr lang="nl-NL" sz="2800" b="1" dirty="0">
                <a:solidFill>
                  <a:schemeClr val="bg1"/>
                </a:solidFill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Ervaring met het bouwen van scholen/opvang</a:t>
            </a:r>
          </a:p>
          <a:p>
            <a:pPr defTabSz="360000"/>
            <a:r>
              <a:rPr lang="nl-NL" sz="2800" b="1" dirty="0">
                <a:solidFill>
                  <a:schemeClr val="bg1"/>
                </a:solidFill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 binnenstedelijke gebieden</a:t>
            </a:r>
            <a:br>
              <a:rPr lang="nl-NL" sz="2000" dirty="0">
                <a:solidFill>
                  <a:srgbClr val="34D9CA"/>
                </a:solidFill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sz="2000" dirty="0">
              <a:solidFill>
                <a:srgbClr val="34D9CA"/>
              </a:solidFill>
              <a:latin typeface="Titillium Web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sz="2000" dirty="0">
              <a:solidFill>
                <a:schemeClr val="bg1"/>
              </a:solidFill>
              <a:effectLst/>
              <a:latin typeface="Titillium Web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4353C7-3E7C-DFCD-11BC-D9734FAF1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20664" y="2585098"/>
            <a:ext cx="3261756" cy="2073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F1077B09-949E-5922-8407-16EE3700ED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" b="78"/>
          <a:stretch/>
        </p:blipFill>
        <p:spPr>
          <a:xfrm>
            <a:off x="934906" y="2573650"/>
            <a:ext cx="3152589" cy="209901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2C7030B8-4496-C74E-BD37-98AB7FEB04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3" t="17" b="18321"/>
          <a:stretch>
            <a:fillRect/>
          </a:stretch>
        </p:blipFill>
        <p:spPr>
          <a:xfrm>
            <a:off x="4378620" y="2573354"/>
            <a:ext cx="3150919" cy="2101516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67DED76A-79A2-A026-A8F0-C78AAAE060B6}"/>
              </a:ext>
            </a:extLst>
          </p:cNvPr>
          <p:cNvSpPr txBox="1"/>
          <p:nvPr/>
        </p:nvSpPr>
        <p:spPr>
          <a:xfrm>
            <a:off x="934906" y="4344798"/>
            <a:ext cx="1188618" cy="330072"/>
          </a:xfrm>
          <a:prstGeom prst="rect">
            <a:avLst/>
          </a:prstGeom>
          <a:solidFill>
            <a:srgbClr val="0081BC"/>
          </a:solidFill>
          <a:effectLst/>
        </p:spPr>
        <p:txBody>
          <a:bodyPr wrap="square" lIns="72000" tIns="72000" rIns="72000" bIns="72000" rtlCol="0">
            <a:spAutoFit/>
          </a:bodyPr>
          <a:lstStyle/>
          <a:p>
            <a:pPr>
              <a:tabLst>
                <a:tab pos="180000" algn="l"/>
              </a:tabLst>
            </a:pPr>
            <a:r>
              <a:rPr lang="nl-NL" sz="1200" dirty="0">
                <a:solidFill>
                  <a:srgbClr val="34D9CA"/>
                </a:solidFill>
                <a:latin typeface="Titillium Web" panose="00000500000000000000" pitchFamily="2" charset="0"/>
              </a:rPr>
              <a:t>/ </a:t>
            </a:r>
            <a:r>
              <a:rPr lang="nl-NL" sz="1200" dirty="0">
                <a:solidFill>
                  <a:schemeClr val="bg1"/>
                </a:solidFill>
                <a:latin typeface="Titillium Web" panose="00000500000000000000" pitchFamily="2" charset="0"/>
              </a:rPr>
              <a:t>IKC Kloetinge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CBEC3763-9E62-5C24-E576-0B0EC63C14DB}"/>
              </a:ext>
            </a:extLst>
          </p:cNvPr>
          <p:cNvSpPr txBox="1"/>
          <p:nvPr/>
        </p:nvSpPr>
        <p:spPr>
          <a:xfrm>
            <a:off x="4378619" y="4342593"/>
            <a:ext cx="2255439" cy="330072"/>
          </a:xfrm>
          <a:prstGeom prst="rect">
            <a:avLst/>
          </a:prstGeom>
          <a:solidFill>
            <a:srgbClr val="0081BC"/>
          </a:solidFill>
          <a:effectLst/>
        </p:spPr>
        <p:txBody>
          <a:bodyPr wrap="square" lIns="72000" tIns="72000" rIns="72000" bIns="72000" rtlCol="0">
            <a:spAutoFit/>
          </a:bodyPr>
          <a:lstStyle/>
          <a:p>
            <a:pPr>
              <a:tabLst>
                <a:tab pos="180000" algn="l"/>
              </a:tabLst>
            </a:pPr>
            <a:r>
              <a:rPr lang="nl-NL" sz="1200" dirty="0">
                <a:solidFill>
                  <a:srgbClr val="34D9CA"/>
                </a:solidFill>
                <a:latin typeface="Titillium Web" panose="00000500000000000000" pitchFamily="2" charset="0"/>
              </a:rPr>
              <a:t>/ </a:t>
            </a:r>
            <a:r>
              <a:rPr lang="nl-NL" sz="1200" dirty="0">
                <a:solidFill>
                  <a:schemeClr val="bg1"/>
                </a:solidFill>
                <a:latin typeface="Titillium Web" panose="00000500000000000000" pitchFamily="2" charset="0"/>
              </a:rPr>
              <a:t>De Molenwiek, Oost-Souburg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3988B7BE-2FB1-A2D7-BDD9-53CDA33D5E9F}"/>
              </a:ext>
            </a:extLst>
          </p:cNvPr>
          <p:cNvSpPr txBox="1"/>
          <p:nvPr/>
        </p:nvSpPr>
        <p:spPr>
          <a:xfrm>
            <a:off x="7820665" y="4342593"/>
            <a:ext cx="2074313" cy="330072"/>
          </a:xfrm>
          <a:prstGeom prst="rect">
            <a:avLst/>
          </a:prstGeom>
          <a:solidFill>
            <a:srgbClr val="0081BC"/>
          </a:solidFill>
          <a:effectLst/>
        </p:spPr>
        <p:txBody>
          <a:bodyPr wrap="square" lIns="72000" tIns="72000" rIns="72000" bIns="72000" rtlCol="0">
            <a:spAutoFit/>
          </a:bodyPr>
          <a:lstStyle/>
          <a:p>
            <a:pPr>
              <a:tabLst>
                <a:tab pos="180000" algn="l"/>
              </a:tabLst>
            </a:pPr>
            <a:r>
              <a:rPr lang="nl-NL" sz="1200" dirty="0">
                <a:solidFill>
                  <a:srgbClr val="34D9CA"/>
                </a:solidFill>
                <a:latin typeface="Titillium Web" panose="00000500000000000000" pitchFamily="2" charset="0"/>
              </a:rPr>
              <a:t>/ </a:t>
            </a:r>
            <a:r>
              <a:rPr lang="nl-NL" sz="1200" dirty="0">
                <a:solidFill>
                  <a:schemeClr val="bg1"/>
                </a:solidFill>
                <a:latin typeface="Titillium Web" panose="00000500000000000000" pitchFamily="2" charset="0"/>
              </a:rPr>
              <a:t>Versluijsschool, Aagtekerke</a:t>
            </a:r>
          </a:p>
        </p:txBody>
      </p:sp>
    </p:spTree>
    <p:extLst>
      <p:ext uri="{BB962C8B-B14F-4D97-AF65-F5344CB8AC3E}">
        <p14:creationId xmlns:p14="http://schemas.microsoft.com/office/powerpoint/2010/main" val="1520265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416569-8ACE-16C4-3EFA-1ABF7CC545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11A9CA1-16DA-FC90-2985-0F7F7F5A12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71" r="28271"/>
          <a:stretch/>
        </p:blipFill>
        <p:spPr>
          <a:xfrm>
            <a:off x="0" y="-5346"/>
            <a:ext cx="4475747" cy="686334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0F69A222-8243-A104-4BB4-C1222F609C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93229" cy="1294964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FA399E75-1DE6-90D0-7D30-F686044FEDDF}"/>
              </a:ext>
            </a:extLst>
          </p:cNvPr>
          <p:cNvSpPr/>
          <p:nvPr/>
        </p:nvSpPr>
        <p:spPr>
          <a:xfrm>
            <a:off x="4608095" y="0"/>
            <a:ext cx="7583905" cy="6858000"/>
          </a:xfrm>
          <a:prstGeom prst="rect">
            <a:avLst/>
          </a:prstGeom>
          <a:solidFill>
            <a:srgbClr val="0051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9478E7E6-EB3E-620A-DA60-80B7B14D42C4}"/>
              </a:ext>
            </a:extLst>
          </p:cNvPr>
          <p:cNvSpPr txBox="1"/>
          <p:nvPr/>
        </p:nvSpPr>
        <p:spPr>
          <a:xfrm>
            <a:off x="5173740" y="764023"/>
            <a:ext cx="740664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chemeClr val="bg1"/>
                </a:solidFill>
                <a:latin typeface="Titillium Web" panose="00000500000000000000" pitchFamily="2" charset="0"/>
              </a:rPr>
              <a:t>Projectteam Bouwgroep Peters</a:t>
            </a:r>
          </a:p>
          <a:p>
            <a:endParaRPr lang="nl-NL" dirty="0">
              <a:solidFill>
                <a:schemeClr val="bg1"/>
              </a:solidFill>
              <a:latin typeface="Titillium Web" panose="00000500000000000000" pitchFamily="2" charset="0"/>
            </a:endParaRPr>
          </a:p>
          <a:p>
            <a:pPr marL="342900" indent="-342900" defTabSz="360000">
              <a:buFont typeface="Wingdings" panose="05000000000000000000" pitchFamily="2" charset="2"/>
              <a:buChar char="§"/>
            </a:pPr>
            <a:r>
              <a:rPr lang="nl-NL" sz="2000" dirty="0">
                <a:solidFill>
                  <a:schemeClr val="bg1"/>
                </a:solidFill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Uitvoering: 				Niek de Visser</a:t>
            </a:r>
            <a:br>
              <a:rPr lang="nl-NL" sz="2000" dirty="0">
                <a:solidFill>
                  <a:schemeClr val="bg1"/>
                </a:solidFill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sz="2000" dirty="0">
              <a:solidFill>
                <a:schemeClr val="bg1"/>
              </a:solidFill>
              <a:latin typeface="Titillium Web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defTabSz="360000">
              <a:buFont typeface="Wingdings" panose="05000000000000000000" pitchFamily="2" charset="2"/>
              <a:buChar char="§"/>
            </a:pPr>
            <a:r>
              <a:rPr lang="nl-NL" sz="2000" dirty="0">
                <a:solidFill>
                  <a:schemeClr val="bg1"/>
                </a:solidFill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Werkvoorbereiding:   	Michiel Steenblok</a:t>
            </a:r>
            <a:br>
              <a:rPr lang="nl-NL" sz="2000" dirty="0">
                <a:solidFill>
                  <a:schemeClr val="bg1"/>
                </a:solidFill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sz="2000" dirty="0">
              <a:solidFill>
                <a:schemeClr val="bg1"/>
              </a:solidFill>
              <a:effectLst/>
              <a:latin typeface="Titillium Web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defTabSz="360000">
              <a:buFont typeface="Wingdings" panose="05000000000000000000" pitchFamily="2" charset="2"/>
              <a:buChar char="§"/>
            </a:pPr>
            <a:r>
              <a:rPr lang="nl-NL" sz="2000" dirty="0">
                <a:solidFill>
                  <a:schemeClr val="bg1"/>
                </a:solidFill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Projectleiding:			André Trommel</a:t>
            </a:r>
          </a:p>
          <a:p>
            <a:pPr lvl="1" defTabSz="360000"/>
            <a:endParaRPr lang="nl-NL" sz="2000" dirty="0">
              <a:solidFill>
                <a:schemeClr val="bg1"/>
              </a:solidFill>
              <a:effectLst/>
              <a:latin typeface="Titillium Web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sz="2000" dirty="0">
              <a:solidFill>
                <a:schemeClr val="bg1"/>
              </a:solidFill>
              <a:latin typeface="Titillium Web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sz="2000" dirty="0">
              <a:solidFill>
                <a:schemeClr val="bg1"/>
              </a:solidFill>
              <a:effectLst/>
              <a:latin typeface="Titillium Web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077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49F7F1-D867-5CAB-B492-D86A0A28A7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46C35BAD-7B9C-F0EC-E5FF-7D9BAA4C42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BC33C194-D567-922A-FC71-6244AA6C38A7}"/>
              </a:ext>
            </a:extLst>
          </p:cNvPr>
          <p:cNvSpPr txBox="1"/>
          <p:nvPr/>
        </p:nvSpPr>
        <p:spPr>
          <a:xfrm>
            <a:off x="2141709" y="720566"/>
            <a:ext cx="740664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005192"/>
                </a:solidFill>
                <a:latin typeface="Titillium Web" panose="00000500000000000000" pitchFamily="2" charset="0"/>
              </a:rPr>
              <a:t>Planning en werkzaamheden</a:t>
            </a:r>
            <a:endParaRPr lang="nl-NL" sz="2000" dirty="0">
              <a:solidFill>
                <a:schemeClr val="bg2"/>
              </a:solidFill>
              <a:latin typeface="Source Sans Pro SemiBold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sz="2000" dirty="0">
              <a:solidFill>
                <a:schemeClr val="bg2"/>
              </a:solidFill>
              <a:effectLst/>
              <a:latin typeface="Source Sans Pro SemiBold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14188D6-9EB0-BD59-5419-071DBCF106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3" t="30147" r="1528" b="13352"/>
          <a:stretch>
            <a:fillRect/>
          </a:stretch>
        </p:blipFill>
        <p:spPr>
          <a:xfrm>
            <a:off x="7102277" y="2528096"/>
            <a:ext cx="2762250" cy="1975844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5F38490B-90CD-EF79-A63B-253C63AAC5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1" t="8185" r="17173" b="8185"/>
          <a:stretch>
            <a:fillRect/>
          </a:stretch>
        </p:blipFill>
        <p:spPr>
          <a:xfrm>
            <a:off x="8483402" y="4485352"/>
            <a:ext cx="1860406" cy="1524923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EF49A23B-AD21-E89D-5F41-313C28AD75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427" y="989720"/>
            <a:ext cx="1713165" cy="1514412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C3C3B83D-04FD-A210-CEBD-A9A05AC440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414" y="2292466"/>
            <a:ext cx="1668227" cy="2192886"/>
          </a:xfrm>
          <a:prstGeom prst="rect">
            <a:avLst/>
          </a:prstGeom>
        </p:spPr>
      </p:pic>
      <p:sp>
        <p:nvSpPr>
          <p:cNvPr id="16" name="Tekstvak 15">
            <a:extLst>
              <a:ext uri="{FF2B5EF4-FFF2-40B4-BE49-F238E27FC236}">
                <a16:creationId xmlns:a16="http://schemas.microsoft.com/office/drawing/2014/main" id="{E75BFCEB-0DCD-A23D-35D4-0E40A7855A32}"/>
              </a:ext>
            </a:extLst>
          </p:cNvPr>
          <p:cNvSpPr txBox="1"/>
          <p:nvPr/>
        </p:nvSpPr>
        <p:spPr>
          <a:xfrm>
            <a:off x="959085" y="2134838"/>
            <a:ext cx="59846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Tx/>
              <a:buChar char="-"/>
            </a:pPr>
            <a:r>
              <a:rPr lang="nl-NL" sz="2000" b="1" dirty="0">
                <a:solidFill>
                  <a:srgbClr val="005192"/>
                </a:solidFill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Grondwerk en fundering werkzaamheden: juni 2026</a:t>
            </a:r>
          </a:p>
          <a:p>
            <a:pPr marL="800100" lvl="1" indent="-342900">
              <a:buFontTx/>
              <a:buChar char="-"/>
            </a:pPr>
            <a:endParaRPr lang="nl-NL" sz="2000" b="1" dirty="0">
              <a:solidFill>
                <a:srgbClr val="005192"/>
              </a:solidFill>
              <a:latin typeface="Titillium Web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Tx/>
              <a:buChar char="-"/>
            </a:pPr>
            <a:r>
              <a:rPr lang="nl-NL" sz="2000" b="1" dirty="0">
                <a:solidFill>
                  <a:srgbClr val="005192"/>
                </a:solidFill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Begane grondvloeren: september 2026</a:t>
            </a:r>
          </a:p>
          <a:p>
            <a:pPr marL="800100" lvl="1" indent="-342900">
              <a:buFontTx/>
              <a:buChar char="-"/>
            </a:pPr>
            <a:endParaRPr lang="nl-NL" sz="2000" b="1" dirty="0">
              <a:solidFill>
                <a:srgbClr val="005192"/>
              </a:solidFill>
              <a:latin typeface="Titillium Web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Tx/>
              <a:buChar char="-"/>
            </a:pPr>
            <a:r>
              <a:rPr lang="nl-NL" sz="2000" b="1" dirty="0">
                <a:solidFill>
                  <a:srgbClr val="005192"/>
                </a:solidFill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Kolommen, wanden en dak: oktober 2026</a:t>
            </a:r>
          </a:p>
          <a:p>
            <a:pPr marL="800100" lvl="1" indent="-342900">
              <a:buFontTx/>
              <a:buChar char="-"/>
            </a:pPr>
            <a:endParaRPr lang="nl-NL" sz="2000" b="1" dirty="0">
              <a:solidFill>
                <a:srgbClr val="005192"/>
              </a:solidFill>
              <a:latin typeface="Titillium Web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Tx/>
              <a:buChar char="-"/>
            </a:pPr>
            <a:r>
              <a:rPr lang="nl-NL" sz="2000" b="1" dirty="0">
                <a:solidFill>
                  <a:srgbClr val="005192"/>
                </a:solidFill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Gevel: november – december 2026</a:t>
            </a:r>
          </a:p>
          <a:p>
            <a:pPr marL="800100" lvl="1" indent="-342900">
              <a:buFontTx/>
              <a:buChar char="-"/>
            </a:pPr>
            <a:endParaRPr lang="nl-NL" sz="2000" b="1" dirty="0">
              <a:solidFill>
                <a:srgbClr val="005192"/>
              </a:solidFill>
              <a:latin typeface="Titillium Web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Tx/>
              <a:buChar char="-"/>
            </a:pPr>
            <a:r>
              <a:rPr lang="nl-NL" sz="2000" b="1" dirty="0">
                <a:solidFill>
                  <a:srgbClr val="005192"/>
                </a:solidFill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Afbouw: januari – juni 2027</a:t>
            </a:r>
          </a:p>
          <a:p>
            <a:pPr marL="800100" lvl="1" indent="-342900">
              <a:buFontTx/>
              <a:buChar char="-"/>
            </a:pPr>
            <a:endParaRPr lang="nl-NL" sz="2000" b="1" dirty="0">
              <a:solidFill>
                <a:srgbClr val="005192"/>
              </a:solidFill>
              <a:latin typeface="Titillium Web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sz="2000" dirty="0">
              <a:solidFill>
                <a:schemeClr val="bg2"/>
              </a:solidFill>
              <a:effectLst/>
              <a:latin typeface="Source Sans Pro SemiBold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173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12E167-42F5-C225-AA13-FAF4ED0CC4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BF55C2CB-6A8C-7B55-9BFA-DEDCEBFFDD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FEE6CF5D-4866-1993-F36B-D25123267744}"/>
              </a:ext>
            </a:extLst>
          </p:cNvPr>
          <p:cNvSpPr txBox="1"/>
          <p:nvPr/>
        </p:nvSpPr>
        <p:spPr>
          <a:xfrm>
            <a:off x="2141709" y="720566"/>
            <a:ext cx="740664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 err="1">
                <a:solidFill>
                  <a:srgbClr val="005192"/>
                </a:solidFill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Bouwplaatsinrichting</a:t>
            </a:r>
            <a:endParaRPr lang="nl-NL" sz="2000" dirty="0">
              <a:solidFill>
                <a:schemeClr val="bg2"/>
              </a:solidFill>
              <a:latin typeface="Source Sans Pro SemiBold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sz="2000" dirty="0">
              <a:solidFill>
                <a:schemeClr val="bg2"/>
              </a:solidFill>
              <a:effectLst/>
              <a:latin typeface="Source Sans Pro SemiBold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7F8A83E-796A-2089-B1A4-83AEBF19F0C7}"/>
              </a:ext>
            </a:extLst>
          </p:cNvPr>
          <p:cNvSpPr txBox="1"/>
          <p:nvPr/>
        </p:nvSpPr>
        <p:spPr>
          <a:xfrm>
            <a:off x="959085" y="2134838"/>
            <a:ext cx="445111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Tx/>
              <a:buChar char="-"/>
            </a:pPr>
            <a:r>
              <a:rPr lang="nl-NL" sz="2000" b="1" dirty="0">
                <a:solidFill>
                  <a:srgbClr val="005192"/>
                </a:solidFill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Aanvoerroute bouwmaterialen via Torenstraat en parkeerterreinen Halve Maan;</a:t>
            </a:r>
          </a:p>
          <a:p>
            <a:pPr marL="800100" lvl="1" indent="-342900">
              <a:buFontTx/>
              <a:buChar char="-"/>
            </a:pPr>
            <a:endParaRPr lang="nl-NL" sz="2000" b="1" dirty="0">
              <a:solidFill>
                <a:srgbClr val="005192"/>
              </a:solidFill>
              <a:latin typeface="Titillium Web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Tx/>
              <a:buChar char="-"/>
            </a:pPr>
            <a:r>
              <a:rPr lang="nl-NL" sz="2000" b="1" dirty="0">
                <a:solidFill>
                  <a:srgbClr val="005192"/>
                </a:solidFill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Bouwkeet naast KOW, rondom de bouwplaats een hekwerk;</a:t>
            </a:r>
          </a:p>
          <a:p>
            <a:pPr marL="800100" lvl="1" indent="-342900">
              <a:buFontTx/>
              <a:buChar char="-"/>
            </a:pPr>
            <a:endParaRPr lang="nl-NL" sz="2000" b="1" dirty="0">
              <a:solidFill>
                <a:srgbClr val="005192"/>
              </a:solidFill>
              <a:latin typeface="Titillium Web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Tx/>
              <a:buChar char="-"/>
            </a:pPr>
            <a:r>
              <a:rPr lang="nl-NL" sz="2000" b="1" dirty="0">
                <a:solidFill>
                  <a:srgbClr val="005192"/>
                </a:solidFill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Bouwpersoneel parkeert nabij tennisvelden;</a:t>
            </a:r>
          </a:p>
          <a:p>
            <a:pPr marL="800100" lvl="1" indent="-342900">
              <a:buFontTx/>
              <a:buChar char="-"/>
            </a:pPr>
            <a:endParaRPr lang="nl-NL" sz="2000" b="1" dirty="0">
              <a:solidFill>
                <a:srgbClr val="005192"/>
              </a:solidFill>
              <a:latin typeface="Titillium Web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Tx/>
              <a:buChar char="-"/>
            </a:pPr>
            <a:r>
              <a:rPr lang="nl-NL" sz="2000" b="1" dirty="0">
                <a:solidFill>
                  <a:srgbClr val="005192"/>
                </a:solidFill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Schoolstraat blijft vrij voor scholen en wijkbewoners.</a:t>
            </a:r>
          </a:p>
          <a:p>
            <a:pPr marL="800100" lvl="1" indent="-342900">
              <a:buFontTx/>
              <a:buChar char="-"/>
            </a:pPr>
            <a:endParaRPr lang="nl-NL" sz="2000" b="1" dirty="0">
              <a:solidFill>
                <a:srgbClr val="005192"/>
              </a:solidFill>
              <a:latin typeface="Titillium Web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sz="2000" dirty="0">
              <a:solidFill>
                <a:schemeClr val="bg2"/>
              </a:solidFill>
              <a:effectLst/>
              <a:latin typeface="Source Sans Pro SemiBold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2EE31775-7C32-EA89-D1A4-5CF56AC421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297" y="1166842"/>
            <a:ext cx="4451116" cy="2471476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FC473A2D-1E4A-3DCB-647D-A99BD776F3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864" y="3569422"/>
            <a:ext cx="4009981" cy="247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344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1121D7-20A0-746A-E96F-A5466B60C1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F598D502-6832-204A-8E20-AEA6A3BAE0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A9E56681-BD94-DC17-C05C-C088A54CB949}"/>
              </a:ext>
            </a:extLst>
          </p:cNvPr>
          <p:cNvSpPr txBox="1"/>
          <p:nvPr/>
        </p:nvSpPr>
        <p:spPr>
          <a:xfrm>
            <a:off x="2141709" y="720566"/>
            <a:ext cx="740664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005192"/>
                </a:solidFill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Mogelijke overlast</a:t>
            </a:r>
            <a:endParaRPr lang="nl-NL" sz="2000" dirty="0">
              <a:solidFill>
                <a:schemeClr val="bg2"/>
              </a:solidFill>
              <a:latin typeface="Source Sans Pro SemiBold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sz="2000" dirty="0">
              <a:solidFill>
                <a:schemeClr val="bg2"/>
              </a:solidFill>
              <a:effectLst/>
              <a:latin typeface="Source Sans Pro SemiBold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B4A68F31-6F47-386A-8307-F965527D9BB7}"/>
              </a:ext>
            </a:extLst>
          </p:cNvPr>
          <p:cNvSpPr txBox="1"/>
          <p:nvPr/>
        </p:nvSpPr>
        <p:spPr>
          <a:xfrm>
            <a:off x="959084" y="2134838"/>
            <a:ext cx="101417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nl-NL" sz="2000" b="1" dirty="0">
                <a:solidFill>
                  <a:srgbClr val="005192"/>
                </a:solidFill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Werkdagen van maandag tot en met vrijdag;</a:t>
            </a:r>
          </a:p>
          <a:p>
            <a:pPr marL="342900" indent="-342900">
              <a:buFontTx/>
              <a:buChar char="-"/>
            </a:pPr>
            <a:r>
              <a:rPr lang="nl-NL" sz="2000" b="1" dirty="0">
                <a:solidFill>
                  <a:srgbClr val="005192"/>
                </a:solidFill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Incidenteel wordt er gewerkt op zaterdag;</a:t>
            </a:r>
          </a:p>
          <a:p>
            <a:pPr marL="342900" indent="-342900">
              <a:buFontTx/>
              <a:buChar char="-"/>
            </a:pPr>
            <a:r>
              <a:rPr lang="nl-NL" sz="2000" b="1" dirty="0">
                <a:solidFill>
                  <a:srgbClr val="005192"/>
                </a:solidFill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Werktijd van 07:00uur – 16:30uur</a:t>
            </a:r>
          </a:p>
          <a:p>
            <a:pPr marL="342900" indent="-342900">
              <a:buFontTx/>
              <a:buChar char="-"/>
            </a:pPr>
            <a:r>
              <a:rPr lang="nl-NL" sz="2000" b="1" dirty="0">
                <a:solidFill>
                  <a:srgbClr val="005192"/>
                </a:solidFill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Mogelijke overlast van: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000" b="1" dirty="0">
                <a:solidFill>
                  <a:srgbClr val="005192"/>
                </a:solidFill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verkeer 		=&gt; </a:t>
            </a:r>
            <a:r>
              <a:rPr lang="nl-NL" sz="2000" b="1" dirty="0" err="1">
                <a:solidFill>
                  <a:srgbClr val="005192"/>
                </a:solidFill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bouwweg</a:t>
            </a:r>
            <a:r>
              <a:rPr lang="nl-NL" sz="2000" b="1" dirty="0">
                <a:solidFill>
                  <a:srgbClr val="005192"/>
                </a:solidFill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tussen Halve Maan en schoolplein,</a:t>
            </a:r>
          </a:p>
          <a:p>
            <a:pPr lvl="5"/>
            <a:r>
              <a:rPr lang="nl-NL" sz="2000" b="1" dirty="0">
                <a:solidFill>
                  <a:srgbClr val="005192"/>
                </a:solidFill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      transporten samenvoegen en wachten buiten dorp;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000" b="1" dirty="0">
                <a:solidFill>
                  <a:srgbClr val="005192"/>
                </a:solidFill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geluid en stof 	=&gt; zoveel mogelijk beperken, bijv. funderingspalen met een 			       </a:t>
            </a:r>
            <a:r>
              <a:rPr lang="nl-NL" sz="2000" b="1" dirty="0" err="1">
                <a:solidFill>
                  <a:srgbClr val="005192"/>
                </a:solidFill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trillingsarm</a:t>
            </a:r>
            <a:r>
              <a:rPr lang="nl-NL" sz="2000" b="1" dirty="0">
                <a:solidFill>
                  <a:srgbClr val="005192"/>
                </a:solidFill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systeem. Echter gaat bouwen gepaard met enige  			       overlast</a:t>
            </a:r>
          </a:p>
          <a:p>
            <a:pPr marL="342900" indent="-342900">
              <a:buFontTx/>
              <a:buChar char="-"/>
            </a:pPr>
            <a:r>
              <a:rPr lang="nl-NL" sz="2000" b="1" dirty="0">
                <a:solidFill>
                  <a:srgbClr val="005192"/>
                </a:solidFill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Opname belendingen (wie?, wanneer + delen rapporten).</a:t>
            </a:r>
          </a:p>
          <a:p>
            <a:r>
              <a:rPr lang="nl-NL" sz="2000" b="1" dirty="0">
                <a:solidFill>
                  <a:srgbClr val="005192"/>
                </a:solidFill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Als u schade heeft: altijd melden! (VISUEEL)</a:t>
            </a:r>
          </a:p>
          <a:p>
            <a:endParaRPr lang="nl-NL" sz="2000" dirty="0">
              <a:solidFill>
                <a:schemeClr val="bg2"/>
              </a:solidFill>
              <a:effectLst/>
              <a:latin typeface="Source Sans Pro SemiBold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73822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a91285d-77e5-4094-898e-cdc591397108" xsi:nil="true"/>
    <lcf76f155ced4ddcb4097134ff3c332f xmlns="545c73bc-f104-4e53-b6ac-7c9b693372fd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B678B60336D141A004E8FB2934FA73" ma:contentTypeVersion="10" ma:contentTypeDescription="Een nieuw document maken." ma:contentTypeScope="" ma:versionID="1a8b4959818391d75327fe120e8764fd">
  <xsd:schema xmlns:xsd="http://www.w3.org/2001/XMLSchema" xmlns:xs="http://www.w3.org/2001/XMLSchema" xmlns:p="http://schemas.microsoft.com/office/2006/metadata/properties" xmlns:ns2="545c73bc-f104-4e53-b6ac-7c9b693372fd" xmlns:ns3="ca91285d-77e5-4094-898e-cdc591397108" targetNamespace="http://schemas.microsoft.com/office/2006/metadata/properties" ma:root="true" ma:fieldsID="074db01460cd2326a9d31adb9880af2b" ns2:_="" ns3:_="">
    <xsd:import namespace="545c73bc-f104-4e53-b6ac-7c9b693372fd"/>
    <xsd:import namespace="ca91285d-77e5-4094-898e-cdc59139710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5c73bc-f104-4e53-b6ac-7c9b693372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6418d44b-2386-43ca-afc1-b2ba3a7ca38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91285d-77e5-4094-898e-cdc591397108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5df6df49-5072-4588-aba1-e628fc682549}" ma:internalName="TaxCatchAll" ma:showField="CatchAllData" ma:web="ca91285d-77e5-4094-898e-cdc5913971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73E1F62-4D50-43E9-8F8F-CC897252442D}">
  <ds:schemaRefs>
    <ds:schemaRef ds:uri="http://www.w3.org/XML/1998/namespace"/>
    <ds:schemaRef ds:uri="http://schemas.microsoft.com/office/2006/documentManagement/types"/>
    <ds:schemaRef ds:uri="http://purl.org/dc/dcmitype/"/>
    <ds:schemaRef ds:uri="8048c376-46fe-41fb-b9b4-70f61fa9042a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1aa73c5a-9498-4d5e-bf54-3055c35ee3ac"/>
    <ds:schemaRef ds:uri="http://schemas.microsoft.com/office/2006/metadata/properties"/>
    <ds:schemaRef ds:uri="http://purl.org/dc/terms/"/>
    <ds:schemaRef ds:uri="ad900909-8391-4efb-bd26-dfc58ab4408f"/>
    <ds:schemaRef ds:uri="0795a1f2-5ab1-46da-ad14-decc39fc16dd"/>
    <ds:schemaRef ds:uri="ca91285d-77e5-4094-898e-cdc591397108"/>
    <ds:schemaRef ds:uri="545c73bc-f104-4e53-b6ac-7c9b693372fd"/>
  </ds:schemaRefs>
</ds:datastoreItem>
</file>

<file path=customXml/itemProps2.xml><?xml version="1.0" encoding="utf-8"?>
<ds:datastoreItem xmlns:ds="http://schemas.openxmlformats.org/officeDocument/2006/customXml" ds:itemID="{0BC9A6FF-F442-4E96-8A68-011A202F9C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5c73bc-f104-4e53-b6ac-7c9b693372fd"/>
    <ds:schemaRef ds:uri="ca91285d-77e5-4094-898e-cdc5913971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50C0DCD-4E3D-49AA-9EBD-51CB2197BAE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2642</TotalTime>
  <Words>456</Words>
  <Application>Microsoft Office PowerPoint</Application>
  <PresentationFormat>Breedbeeld</PresentationFormat>
  <Paragraphs>98</Paragraphs>
  <Slides>11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Red Hat Display</vt:lpstr>
      <vt:lpstr>Source Sans Pro SemiBold</vt:lpstr>
      <vt:lpstr>Titillium Web</vt:lpstr>
      <vt:lpstr>Wingdings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Marieke Mol | Bouwgroep Peters</dc:creator>
  <cp:lastModifiedBy>Esther Morauw</cp:lastModifiedBy>
  <cp:revision>81</cp:revision>
  <cp:lastPrinted>2026-01-15T11:30:37Z</cp:lastPrinted>
  <dcterms:created xsi:type="dcterms:W3CDTF">2023-02-13T08:46:57Z</dcterms:created>
  <dcterms:modified xsi:type="dcterms:W3CDTF">2026-04-29T05:20:52Z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0x01010008B678B60336D141A004E8FB2934FA73</vt:lpwstr>
  </property>
  <property fmtid="{D5CDD505-2E9C-101B-9397-08002B2CF9AE}" pid="3" name="MediaServiceImageTags">
    <vt:lpwstr/>
  </property>
</Properties>
</file>