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74" r:id="rId7"/>
    <p:sldId id="268" r:id="rId8"/>
    <p:sldId id="269" r:id="rId9"/>
    <p:sldId id="270" r:id="rId10"/>
    <p:sldId id="273" r:id="rId11"/>
    <p:sldId id="271" r:id="rId12"/>
    <p:sldId id="261" r:id="rId13"/>
    <p:sldId id="272" r:id="rId14"/>
    <p:sldId id="275" r:id="rId15"/>
    <p:sldId id="276" r:id="rId16"/>
    <p:sldId id="277" r:id="rId17"/>
    <p:sldId id="281" r:id="rId18"/>
    <p:sldId id="260" r:id="rId19"/>
    <p:sldId id="279" r:id="rId20"/>
    <p:sldId id="262" r:id="rId21"/>
    <p:sldId id="280" r:id="rId22"/>
    <p:sldId id="263" r:id="rId23"/>
    <p:sldId id="265" r:id="rId24"/>
  </p:sldIdLst>
  <p:sldSz cx="12192000" cy="6858000"/>
  <p:notesSz cx="6858000" cy="9144000"/>
  <p:custDataLst>
    <p:tags r:id="rId26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BEC6B2-CD8B-46F9-84D3-BFC348E1415C}" v="138" dt="2023-06-27T14:43:57.502"/>
    <p1510:client id="{98809846-0684-49F9-8E9E-245DD0BE65C8}" v="1821" vWet="1823" dt="2023-06-27T14:18:04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9BA42-15F3-4B80-9285-85BBAF8F0D31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F6155-AAE1-40A3-A448-2EA9170969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310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F6155-AAE1-40A3-A448-2EA9170969A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576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1 vraag per sheet? Dan is er meer ruimte voor discussie en interactie mogelijk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F6155-AAE1-40A3-A448-2EA9170969A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02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1 vraag per sheet? Dan is er meer ruimte voor discussie en interactie mogelijk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F6155-AAE1-40A3-A448-2EA9170969A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439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F6155-AAE1-40A3-A448-2EA9170969A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629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1 vraag per sheet? Dan is er meer ruimte voor discussie en interactie mogelijk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F6155-AAE1-40A3-A448-2EA9170969A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973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5488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1661-736A-4540-B538-72387EF7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8B0DED-07A3-4BFC-AFA8-1B289913D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B5C7E-283C-4551-8EC4-EC83A20A9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972C5-45D5-45C5-B8FA-9FF8FE62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4A38E-7B1E-4FD9-AB49-C942B00A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073B1-C2A1-45FE-A88A-74F5B7B6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6693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B27C-8956-4F82-B3D7-C8D73618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34FDD-1BD6-4143-AA60-006506440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78279-1502-4FE6-A39F-893FD304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C3DA5-4ECD-4B47-9C7F-476C1324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62F18-348E-4CE3-BC21-E3346CB86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4142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062227-64C2-4A59-88FD-AF40848A1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E337A-CC33-485F-9D17-84506B549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EB082-698B-48E0-B278-2936EBD2A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05DF4-51DB-4791-A45A-9BB7C8A1B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533E6-F1AD-42D5-9808-0A301C1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4267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838201" y="1838739"/>
            <a:ext cx="89609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err="1">
                <a:solidFill>
                  <a:srgbClr val="006892"/>
                </a:solidFill>
              </a:rPr>
              <a:t>Wanneer de </a:t>
            </a:r>
            <a:r>
              <a:rPr lang="en-US" sz="2800" b="0">
                <a:solidFill>
                  <a:srgbClr val="006892"/>
                </a:solidFill>
              </a:rPr>
              <a:t>slow</a:t>
            </a:r>
            <a:r>
              <a:rPr lang="en-US" sz="2800">
                <a:solidFill>
                  <a:srgbClr val="006892"/>
                </a:solidFill>
              </a:rPr>
              <a:t>-whoop (het ontruimingsalarm)</a:t>
            </a:r>
            <a:r>
              <a:rPr lang="en-US" sz="2800" baseline="0">
                <a:solidFill>
                  <a:srgbClr val="006892"/>
                </a:solidFill>
              </a:rPr>
              <a:t> klinkt:</a:t>
            </a:r>
          </a:p>
          <a:p>
            <a:pPr>
              <a:lnSpc>
                <a:spcPct val="150000"/>
              </a:lnSpc>
            </a:pPr>
            <a:endParaRPr lang="en-US" sz="2800" baseline="0">
              <a:solidFill>
                <a:srgbClr val="00689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aseline="0" err="1">
                <a:solidFill>
                  <a:srgbClr val="006892"/>
                </a:solidFill>
              </a:rPr>
              <a:t>Volg dan de aangegeven vluchtroute</a:t>
            </a:r>
            <a:endParaRPr lang="en-US" sz="2800" baseline="0">
              <a:solidFill>
                <a:srgbClr val="00689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aseline="0" err="1">
                <a:solidFill>
                  <a:srgbClr val="006892"/>
                </a:solidFill>
              </a:rPr>
              <a:t>Gebruik de trap in plaats van de lift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aseline="0">
                <a:solidFill>
                  <a:srgbClr val="006892"/>
                </a:solidFill>
              </a:rPr>
              <a:t>Ga naar de verzamelplaats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aseline="0" err="1">
                <a:solidFill>
                  <a:srgbClr val="006892"/>
                </a:solidFill>
              </a:rPr>
              <a:t>Volg de instructies van de bedrijfshulpverlening (BHV)</a:t>
            </a:r>
            <a:endParaRPr lang="nl-NL" sz="2800">
              <a:solidFill>
                <a:srgbClr val="006892"/>
              </a:solidFill>
            </a:endParaRPr>
          </a:p>
        </p:txBody>
      </p:sp>
      <p:sp>
        <p:nvSpPr>
          <p:cNvPr id="12" name="Tekstvak 11"/>
          <p:cNvSpPr txBox="1"/>
          <p:nvPr userDrawn="1"/>
        </p:nvSpPr>
        <p:spPr>
          <a:xfrm>
            <a:off x="838201" y="815009"/>
            <a:ext cx="8266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6892"/>
                </a:solidFill>
              </a:rPr>
              <a:t>Veiligheid op de eerste plaats</a:t>
            </a:r>
            <a:endParaRPr lang="nl-NL" sz="4000">
              <a:solidFill>
                <a:srgbClr val="006892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714" y="3206132"/>
            <a:ext cx="1263095" cy="65583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5714" y="4360696"/>
            <a:ext cx="895347" cy="8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9915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E9A75-71EF-41AF-BE36-448C7F49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339FC-8CC5-4680-8F42-08FFEC7BA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4DFF3-D38A-4076-B83F-63DEC96AD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5AB47-C2B4-4D23-9ECC-6D2505221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40273-989D-4578-B405-CA517198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089389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AD9E-18B3-4000-B2F0-5EE30F80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0EF10-2B1A-49A7-85CB-7C46B7617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689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6EF0F-B343-4E56-8725-B868BE2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FFF15-B129-48F0-962A-A51669C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0A338-D022-4C4E-9878-80E8110A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9287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DC3E-35D0-4733-8AB2-F495DF1E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8E51D-FC34-4D1C-BDEB-4B8DCB3D4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D1FDE-DFF7-4A69-8FD5-BE279F527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CB9C2-4DF1-4806-A845-F8AD3983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5C197-AFD7-4B59-9593-8EF29683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85AC-8E47-41EF-A451-59D443BF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36360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5DBDC-4959-4A5C-800C-A9B2B0D1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2C550-7BEE-4400-B260-BE4A242D0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66C12-8828-4773-9B98-FDD805F12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E1270-21CC-486A-B649-17A280FAE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9B3F1-7E95-470B-9809-5D98EFC1F5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36DA33-B617-4418-8C47-6E2E8110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0C579-557F-4708-A682-138B90F2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87AD3B-D1EC-4A4C-8B57-BFED6272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511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B527D-8300-4295-AA16-078AB930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91EE2-AC2F-4C9F-9B90-EFB24DC69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2EC80-9BF1-4DFA-85D8-422A8921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04D19-BE3A-435E-81EB-179300B4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6938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5DD48-2193-4A4C-A08C-600A24A6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25786-33EB-49A5-AD7F-7A3BAD8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0F52F-E55D-4F20-9295-568BA670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32599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C5F97-118F-4CD3-B597-D9F417CE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020F3-AA8E-4DA6-87F3-CE411767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5D69C-B6BC-4B1C-891E-4FDC0E70E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FC850-76CA-4246-8390-EC9991BBF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10-7-2023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26720-A375-4471-8051-C7350AD9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F9CEA-2463-4A73-B5C6-C04A48BE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2203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9E3E41BF-8A35-443F-B87E-8AD40BC4B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0D5B1FF3-1DA7-4A4E-BE80-C87AEE77F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5260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89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89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89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89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89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89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uitenshuis, gras, wolk, hemel&#10;&#10;Automatisch gegenereerde beschrijving">
            <a:extLst>
              <a:ext uri="{FF2B5EF4-FFF2-40B4-BE49-F238E27FC236}">
                <a16:creationId xmlns:a16="http://schemas.microsoft.com/office/drawing/2014/main" id="{3DD6496C-CBAF-32A0-3FFF-79BD1868F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6986" cy="7317740"/>
          </a:xfrm>
          <a:prstGeom prst="rect">
            <a:avLst/>
          </a:prstGeom>
        </p:spPr>
      </p:pic>
      <p:sp>
        <p:nvSpPr>
          <p:cNvPr id="4" name="Rechthoek 1">
            <a:extLst>
              <a:ext uri="{FF2B5EF4-FFF2-40B4-BE49-F238E27FC236}">
                <a16:creationId xmlns:a16="http://schemas.microsoft.com/office/drawing/2014/main" id="{E9A06405-63EF-4C6C-98B0-65809F2F7874}"/>
              </a:ext>
            </a:extLst>
          </p:cNvPr>
          <p:cNvSpPr/>
          <p:nvPr/>
        </p:nvSpPr>
        <p:spPr>
          <a:xfrm>
            <a:off x="3850421" y="2743200"/>
            <a:ext cx="5906565" cy="1629652"/>
          </a:xfrm>
          <a:prstGeom prst="rect">
            <a:avLst/>
          </a:prstGeom>
          <a:solidFill>
            <a:srgbClr val="00638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5E8B3110-A205-4B11-9545-96ED1A3EDA8D}"/>
              </a:ext>
            </a:extLst>
          </p:cNvPr>
          <p:cNvSpPr txBox="1">
            <a:spLocks noChangeArrowheads="1"/>
          </p:cNvSpPr>
          <p:nvPr/>
        </p:nvSpPr>
        <p:spPr>
          <a:xfrm>
            <a:off x="3614231" y="2902094"/>
            <a:ext cx="5906565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8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200">
                <a:solidFill>
                  <a:schemeClr val="bg1"/>
                </a:solidFill>
                <a:latin typeface="+mn-lt"/>
              </a:rPr>
              <a:t>Inwonersavond Gemeentelijk Programma Water en Riolering</a:t>
            </a:r>
          </a:p>
        </p:txBody>
      </p:sp>
      <p:sp>
        <p:nvSpPr>
          <p:cNvPr id="6" name="Subtitel">
            <a:extLst>
              <a:ext uri="{FF2B5EF4-FFF2-40B4-BE49-F238E27FC236}">
                <a16:creationId xmlns:a16="http://schemas.microsoft.com/office/drawing/2014/main" id="{1DCB268A-36C9-4A1F-800D-E2608A4155CE}"/>
              </a:ext>
            </a:extLst>
          </p:cNvPr>
          <p:cNvSpPr txBox="1">
            <a:spLocks noChangeArrowheads="1"/>
          </p:cNvSpPr>
          <p:nvPr/>
        </p:nvSpPr>
        <p:spPr>
          <a:xfrm>
            <a:off x="4168620" y="3932358"/>
            <a:ext cx="535217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altLang="nl-NL" sz="2000">
                <a:solidFill>
                  <a:schemeClr val="bg1"/>
                </a:solidFill>
              </a:rPr>
              <a:t>Dinsdag 27 juni 2023 om 20.00 uur</a:t>
            </a:r>
          </a:p>
        </p:txBody>
      </p:sp>
      <p:pic>
        <p:nvPicPr>
          <p:cNvPr id="7" name="Afbeelding 8">
            <a:extLst>
              <a:ext uri="{FF2B5EF4-FFF2-40B4-BE49-F238E27FC236}">
                <a16:creationId xmlns:a16="http://schemas.microsoft.com/office/drawing/2014/main" id="{7F52FB71-46B3-4D1F-9A96-D446F2269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00" y="2743200"/>
            <a:ext cx="302421" cy="604841"/>
          </a:xfrm>
          <a:prstGeom prst="rect">
            <a:avLst/>
          </a:prstGeom>
        </p:spPr>
      </p:pic>
      <p:sp>
        <p:nvSpPr>
          <p:cNvPr id="8" name="Datum"/>
          <p:cNvSpPr txBox="1"/>
          <p:nvPr/>
        </p:nvSpPr>
        <p:spPr>
          <a:xfrm>
            <a:off x="5964572" y="6238875"/>
            <a:ext cx="3584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err="1">
                <a:solidFill>
                  <a:schemeClr val="bg1"/>
                </a:solidFill>
              </a:rPr>
              <a:t>Dorpsstraat</a:t>
            </a:r>
            <a:r>
              <a:rPr lang="en-US" sz="1600">
                <a:solidFill>
                  <a:schemeClr val="bg1"/>
                </a:solidFill>
              </a:rPr>
              <a:t> 127, 8899 AE Oost-</a:t>
            </a:r>
            <a:r>
              <a:rPr lang="en-US" sz="1600" err="1">
                <a:solidFill>
                  <a:schemeClr val="bg1"/>
                </a:solidFill>
              </a:rPr>
              <a:t>Vlieland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26" name="Picture 2" descr="Gemeente Vlieland - VVV Vlieland">
            <a:extLst>
              <a:ext uri="{FF2B5EF4-FFF2-40B4-BE49-F238E27FC236}">
                <a16:creationId xmlns:a16="http://schemas.microsoft.com/office/drawing/2014/main" id="{292CCC06-86EA-D4EA-448B-CD6BBC6DF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2128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8D48B-C777-856C-761A-4A69BEBF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Introductie riool- en waterzorgheffing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5367DA-B72F-FB0F-4829-B6093F002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280514" cy="4351338"/>
          </a:xfrm>
        </p:spPr>
        <p:txBody>
          <a:bodyPr>
            <a:normAutofit/>
          </a:bodyPr>
          <a:lstStyle/>
          <a:p>
            <a:r>
              <a:rPr lang="nl-NL" sz="2400"/>
              <a:t>De huidige heffingsgrondslag gaat uit van een heffing op basis van waterverbruik;</a:t>
            </a:r>
          </a:p>
          <a:p>
            <a:r>
              <a:rPr lang="nl-NL" sz="2400"/>
              <a:t>Een traditionele insteek die niet meer goed aansluit bij de taken van de gemeente.</a:t>
            </a:r>
          </a:p>
          <a:p>
            <a:r>
              <a:rPr lang="nl-NL" sz="2400"/>
              <a:t>Er zijn andere opties met ieder hun voor en tegens….</a:t>
            </a:r>
          </a:p>
          <a:p>
            <a:endParaRPr lang="nl-NL" sz="2000"/>
          </a:p>
        </p:txBody>
      </p:sp>
      <p:pic>
        <p:nvPicPr>
          <p:cNvPr id="6" name="Picture 2" descr="Gemeente Vlieland - VVV Vlieland">
            <a:extLst>
              <a:ext uri="{FF2B5EF4-FFF2-40B4-BE49-F238E27FC236}">
                <a16:creationId xmlns:a16="http://schemas.microsoft.com/office/drawing/2014/main" id="{32D6065C-C685-BFFC-1715-DB15700C2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901142" y="105785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2342EC8-99AA-0F69-D009-DC8562C74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658"/>
          <a:stretch/>
        </p:blipFill>
        <p:spPr>
          <a:xfrm>
            <a:off x="5118714" y="2824257"/>
            <a:ext cx="6960746" cy="39279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566369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8D48B-C777-856C-761A-4A69BEBF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Opties riool- en waterzorgheffing</a:t>
            </a:r>
          </a:p>
        </p:txBody>
      </p:sp>
      <p:pic>
        <p:nvPicPr>
          <p:cNvPr id="6" name="Picture 2" descr="Gemeente Vlieland - VVV Vlieland">
            <a:extLst>
              <a:ext uri="{FF2B5EF4-FFF2-40B4-BE49-F238E27FC236}">
                <a16:creationId xmlns:a16="http://schemas.microsoft.com/office/drawing/2014/main" id="{32D6065C-C685-BFFC-1715-DB15700C2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901142" y="105785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149C059-4EB8-DF6C-3E06-805DC63B4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nl-NL" sz="2400"/>
              <a:t>Optie 1 (model 1 vanuit de VNG modelverordening):</a:t>
            </a:r>
          </a:p>
          <a:p>
            <a:pPr lvl="1"/>
            <a:r>
              <a:rPr lang="nl-NL" sz="2000"/>
              <a:t>Component eigenaren deel - vast bedrag met eventueel onderscheid naar woningen en niet woningen;</a:t>
            </a:r>
          </a:p>
          <a:p>
            <a:pPr lvl="1"/>
            <a:r>
              <a:rPr lang="nl-NL" sz="2000"/>
              <a:t>Met daarboven een component gebruikersdeel - vast bedrag o.b.v. wel of geen drinkwateraansluiting;</a:t>
            </a:r>
          </a:p>
          <a:p>
            <a:r>
              <a:rPr lang="nl-NL" sz="2400"/>
              <a:t>Optie 2 (model 2 vanuit de VNG modelverordening):</a:t>
            </a:r>
          </a:p>
          <a:p>
            <a:pPr lvl="1"/>
            <a:r>
              <a:rPr lang="nl-NL" sz="2000"/>
              <a:t>Component eigenaren/gebruikers deel - bedrag o.b.v. de waarde van het perceel in het economisch verkeer</a:t>
            </a:r>
          </a:p>
          <a:p>
            <a:r>
              <a:rPr lang="nl-NL" sz="2400"/>
              <a:t>Optie 3 (model 3 vanuit de VNG modelverordening):</a:t>
            </a:r>
          </a:p>
          <a:p>
            <a:pPr lvl="1"/>
            <a:r>
              <a:rPr lang="nl-NL" sz="2000"/>
              <a:t>Component eigenaren deel - vast bedrag met eventueel onderscheid naar woningen en niet woningen;</a:t>
            </a:r>
          </a:p>
          <a:p>
            <a:pPr lvl="1"/>
            <a:r>
              <a:rPr lang="nl-NL" sz="2000"/>
              <a:t>Met daarboven een component gebruikersdeel die een staffel kent op drinkwaterverbruik (bijvoorbeeld in de lijn met de huidige heffingsgrondslag)</a:t>
            </a:r>
          </a:p>
          <a:p>
            <a:pPr lvl="1"/>
            <a:endParaRPr lang="nl-NL" sz="2000"/>
          </a:p>
          <a:p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44229955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8D48B-C777-856C-761A-4A69BEBF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Introductie inbreng particulier </a:t>
            </a:r>
          </a:p>
        </p:txBody>
      </p:sp>
      <p:pic>
        <p:nvPicPr>
          <p:cNvPr id="6" name="Picture 2" descr="Gemeente Vlieland - VVV Vlieland">
            <a:extLst>
              <a:ext uri="{FF2B5EF4-FFF2-40B4-BE49-F238E27FC236}">
                <a16:creationId xmlns:a16="http://schemas.microsoft.com/office/drawing/2014/main" id="{32D6065C-C685-BFFC-1715-DB15700C2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901142" y="105785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DE1D7ED-8267-BB52-5287-8415214611A9}"/>
              </a:ext>
            </a:extLst>
          </p:cNvPr>
          <p:cNvSpPr txBox="1"/>
          <p:nvPr/>
        </p:nvSpPr>
        <p:spPr>
          <a:xfrm>
            <a:off x="838200" y="1454496"/>
            <a:ext cx="716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Gebruik – vasthouden – bergen - afvoeren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B085064-6277-45E7-1FB4-C474FDDE1D0B}"/>
              </a:ext>
              <a:ext uri="{147F2762-F138-4A5C-976F-8EAC2B608ADB}">
                <a16:predDERef xmlns:a16="http://schemas.microsoft.com/office/drawing/2014/main" pred="{EAD894C6-EBFE-9D7E-7DA3-D58CF4D07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26" t="1999" r="1126" b="921"/>
          <a:stretch/>
        </p:blipFill>
        <p:spPr>
          <a:xfrm>
            <a:off x="838200" y="1837758"/>
            <a:ext cx="8498787" cy="491445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885D992-0D64-1430-7520-ECF773CA2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214" y="5502191"/>
            <a:ext cx="1727937" cy="114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BF9072F-2A11-D0FB-876D-5AEDFB08A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9411" r="6604" b="35524"/>
          <a:stretch/>
        </p:blipFill>
        <p:spPr bwMode="auto">
          <a:xfrm>
            <a:off x="9815210" y="3838761"/>
            <a:ext cx="1834941" cy="149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4F9FAFA-3EC7-6543-46B2-5DB09A42C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0"/>
          <a:stretch/>
        </p:blipFill>
        <p:spPr bwMode="auto">
          <a:xfrm>
            <a:off x="9922214" y="1823828"/>
            <a:ext cx="1727937" cy="19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7104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8D48B-C777-856C-761A-4A69BEBF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Introductie inbreng particulier</a:t>
            </a:r>
          </a:p>
        </p:txBody>
      </p:sp>
      <p:pic>
        <p:nvPicPr>
          <p:cNvPr id="6" name="Picture 2" descr="Gemeente Vlieland - VVV Vlieland">
            <a:extLst>
              <a:ext uri="{FF2B5EF4-FFF2-40B4-BE49-F238E27FC236}">
                <a16:creationId xmlns:a16="http://schemas.microsoft.com/office/drawing/2014/main" id="{32D6065C-C685-BFFC-1715-DB15700C2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901142" y="105785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emeente Rijswijk promoot actief een groendak | Vereniging Bouwwerk ...">
            <a:extLst>
              <a:ext uri="{FF2B5EF4-FFF2-40B4-BE49-F238E27FC236}">
                <a16:creationId xmlns:a16="http://schemas.microsoft.com/office/drawing/2014/main" id="{A10DBD6D-1B4E-F2A4-DD4A-4891D127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882" y="2850985"/>
            <a:ext cx="1669140" cy="11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(natuurvriendelijke) wadi’s">
            <a:extLst>
              <a:ext uri="{FF2B5EF4-FFF2-40B4-BE49-F238E27FC236}">
                <a16:creationId xmlns:a16="http://schemas.microsoft.com/office/drawing/2014/main" id="{831DC02D-FD96-E44B-4272-1753E2275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882" y="4240285"/>
            <a:ext cx="1669141" cy="112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lim ingerichte wegen: drempels / verdiepte straat / verlaagde berm / overstroming op maaiveld">
            <a:extLst>
              <a:ext uri="{FF2B5EF4-FFF2-40B4-BE49-F238E27FC236}">
                <a16:creationId xmlns:a16="http://schemas.microsoft.com/office/drawing/2014/main" id="{C49FADE8-0420-44C9-436B-079685287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534" y="5568894"/>
            <a:ext cx="1684799" cy="112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atergebruik voor plantaardige en dierlijke producten Vegetariersbond ...">
            <a:extLst>
              <a:ext uri="{FF2B5EF4-FFF2-40B4-BE49-F238E27FC236}">
                <a16:creationId xmlns:a16="http://schemas.microsoft.com/office/drawing/2014/main" id="{26AB4A51-8B62-55D3-B2EA-9DF3166C1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r="25941"/>
          <a:stretch/>
        </p:blipFill>
        <p:spPr bwMode="auto">
          <a:xfrm>
            <a:off x="10263129" y="1690688"/>
            <a:ext cx="1635204" cy="100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DE9E9A0-427A-BDBB-0BCA-B5C1824D339A}"/>
              </a:ext>
              <a:ext uri="{147F2762-F138-4A5C-976F-8EAC2B608ADB}">
                <a16:predDERef xmlns:a16="http://schemas.microsoft.com/office/drawing/2014/main" pred="{C7B7F4B7-2FF4-9C5A-49A5-25EED9208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76" y="1292605"/>
            <a:ext cx="8993971" cy="517186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D7C1AEC-5BFF-825E-46BE-110FE9E8AD48}"/>
              </a:ext>
            </a:extLst>
          </p:cNvPr>
          <p:cNvSpPr txBox="1"/>
          <p:nvPr/>
        </p:nvSpPr>
        <p:spPr>
          <a:xfrm>
            <a:off x="841105" y="1399794"/>
            <a:ext cx="716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Gebruik – vasthouden – bergen - afvoeren</a:t>
            </a:r>
          </a:p>
        </p:txBody>
      </p:sp>
    </p:spTree>
    <p:extLst>
      <p:ext uri="{BB962C8B-B14F-4D97-AF65-F5344CB8AC3E}">
        <p14:creationId xmlns:p14="http://schemas.microsoft.com/office/powerpoint/2010/main" val="391811181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8D48B-C777-856C-761A-4A69BEBF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Een rekenvoorbeeld</a:t>
            </a:r>
          </a:p>
        </p:txBody>
      </p:sp>
      <p:pic>
        <p:nvPicPr>
          <p:cNvPr id="6" name="Picture 2" descr="Gemeente Vlieland - VVV Vlieland">
            <a:extLst>
              <a:ext uri="{FF2B5EF4-FFF2-40B4-BE49-F238E27FC236}">
                <a16:creationId xmlns:a16="http://schemas.microsoft.com/office/drawing/2014/main" id="{32D6065C-C685-BFFC-1715-DB15700C2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901142" y="105785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12CE3C4-1AAA-EE72-48B8-CC3A11873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86" y="1519278"/>
            <a:ext cx="4946514" cy="5338722"/>
          </a:xfrm>
          <a:prstGeom prst="rect">
            <a:avLst/>
          </a:prstGeom>
        </p:spPr>
      </p:pic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6C31549A-6D9F-1A5C-60CF-167BD74E4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2156480"/>
            <a:ext cx="7360920" cy="3857328"/>
          </a:xfrm>
        </p:spPr>
        <p:txBody>
          <a:bodyPr>
            <a:normAutofit/>
          </a:bodyPr>
          <a:lstStyle/>
          <a:p>
            <a:r>
              <a:rPr lang="nl-NL" sz="1800"/>
              <a:t>Stel 30 mm berging als opgave voor percelen</a:t>
            </a:r>
            <a:br>
              <a:rPr lang="nl-NL" sz="1800"/>
            </a:br>
            <a:r>
              <a:rPr lang="nl-NL" sz="1800"/>
              <a:t>- 100m² dak oppervlak</a:t>
            </a:r>
            <a:br>
              <a:rPr lang="nl-NL" sz="1800"/>
            </a:br>
            <a:r>
              <a:rPr lang="nl-NL" sz="1800"/>
              <a:t>- 50 m² oprit, terras, schuurtje</a:t>
            </a:r>
            <a:br>
              <a:rPr lang="nl-NL" sz="1800"/>
            </a:br>
            <a:r>
              <a:rPr lang="nl-NL" sz="1800"/>
              <a:t>- geeft 150 m² per kavel</a:t>
            </a:r>
            <a:br>
              <a:rPr lang="nl-NL" sz="1800"/>
            </a:br>
            <a:r>
              <a:rPr lang="nl-NL" sz="1800"/>
              <a:t>- en  hiermee een opgave voor verwerking van 4,5 m³ regenwater</a:t>
            </a:r>
          </a:p>
          <a:p>
            <a:r>
              <a:rPr lang="nl-NL" sz="1800"/>
              <a:t>Standaard IT-kratten 100x50x40 geeft een krattenveld </a:t>
            </a:r>
            <a:br>
              <a:rPr lang="nl-NL" sz="1800"/>
            </a:br>
            <a:r>
              <a:rPr lang="nl-NL" sz="1800"/>
              <a:t>van ca. 12,5 m²  (3 x 4 m past onder een terras of de oprit)</a:t>
            </a:r>
          </a:p>
          <a:p>
            <a:r>
              <a:rPr lang="nl-NL" sz="1800"/>
              <a:t>Een vijver/laagte met een oppervlak 15 m²  (doorsnede 4 m) van </a:t>
            </a:r>
            <a:br>
              <a:rPr lang="nl-NL" sz="1800"/>
            </a:br>
            <a:r>
              <a:rPr lang="nl-NL" sz="1800"/>
              <a:t>bij een waterschijf van 0,3m (ter grootte van een trampoline)</a:t>
            </a:r>
          </a:p>
          <a:p>
            <a:r>
              <a:rPr lang="nl-NL" sz="1800"/>
              <a:t>Een regenwaterschutting biedt 1 m3 per 2m lengte. Benodigd is </a:t>
            </a:r>
            <a:br>
              <a:rPr lang="nl-NL" sz="1800"/>
            </a:br>
            <a:r>
              <a:rPr lang="nl-NL" sz="1800"/>
              <a:t>dan 4,5m lengte. Breder kan ook, dan is nog ca. 2,5 m benodigd.</a:t>
            </a:r>
          </a:p>
          <a:p>
            <a:r>
              <a:rPr lang="nl-NL" sz="1800"/>
              <a:t>Etc…</a:t>
            </a:r>
            <a:br>
              <a:rPr lang="nl-NL" sz="1800"/>
            </a:br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32024536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990974-8E16-4883-00EF-E334D9AB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>
                <a:solidFill>
                  <a:srgbClr val="006892"/>
                </a:solidFill>
              </a:rPr>
              <a:t>Interactieve dialoog (30 min.)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FEC960-C56A-AAAF-4C5D-1633802F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3603"/>
            <a:ext cx="10515600" cy="3793359"/>
          </a:xfrm>
        </p:spPr>
        <p:txBody>
          <a:bodyPr numCol="2">
            <a:normAutofit fontScale="92500" lnSpcReduction="10000"/>
          </a:bodyPr>
          <a:lstStyle/>
          <a:p>
            <a:pPr marL="0" lvl="0" indent="0" rtl="0">
              <a:lnSpc>
                <a:spcPct val="107000"/>
              </a:lnSpc>
              <a:buNone/>
            </a:pPr>
            <a:r>
              <a:rPr lang="nl-NL" sz="24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gaan uiteen </a:t>
            </a:r>
            <a:r>
              <a:rPr lang="nl-NL" sz="24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flip-overs in de zaal</a:t>
            </a:r>
            <a:endParaRPr lang="nl-NL" sz="2400" b="1" i="1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None/>
            </a:pPr>
            <a:endParaRPr lang="nl-NL" sz="2400" b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None/>
            </a:pPr>
            <a:r>
              <a:rPr lang="nl-NL" sz="24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Inventarisatie problematiek</a:t>
            </a:r>
            <a:endParaRPr lang="nl-NL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rtl="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Gevolgen klimaatverandering</a:t>
            </a:r>
          </a:p>
          <a:p>
            <a:pPr marL="457200" lvl="0" indent="-457200" rtl="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Zijn er nog andere thema’s?</a:t>
            </a:r>
          </a:p>
          <a:p>
            <a:pPr marL="0" lvl="0" indent="0" rtl="0">
              <a:lnSpc>
                <a:spcPct val="107000"/>
              </a:lnSpc>
              <a:buNone/>
            </a:pPr>
            <a:endParaRPr lang="nl-NL" sz="2400" b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None/>
            </a:pPr>
            <a:endParaRPr lang="nl-NL" sz="2400" b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None/>
            </a:pPr>
            <a:endParaRPr lang="nl-NL" sz="2400" b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None/>
            </a:pPr>
            <a:endParaRPr lang="nl-NL" sz="2400" b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None/>
            </a:pPr>
            <a:endParaRPr lang="nl-NL" sz="2400" b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None/>
            </a:pPr>
            <a:r>
              <a:rPr lang="nl-NL" sz="24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Oplossen problemen</a:t>
            </a:r>
          </a:p>
          <a:p>
            <a:pPr marL="457200" lvl="0" indent="-457200" rtl="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 kunt u zelf?</a:t>
            </a:r>
          </a:p>
          <a:p>
            <a:pPr marL="457200" lvl="0" indent="-457200" rtl="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 verwacht u van de gemeente?</a:t>
            </a:r>
          </a:p>
          <a:p>
            <a:pPr marL="457200" lvl="0" indent="-457200" rtl="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Hoe kijkt u aan tegen de bekostiging?</a:t>
            </a:r>
            <a:endParaRPr lang="nl-NL" sz="2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None/>
            </a:pPr>
            <a:endParaRPr lang="nl-NL" sz="2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/>
          </a:p>
        </p:txBody>
      </p:sp>
      <p:pic>
        <p:nvPicPr>
          <p:cNvPr id="4" name="Picture 2" descr="Gemeente Vlieland - VVV Vlieland">
            <a:extLst>
              <a:ext uri="{FF2B5EF4-FFF2-40B4-BE49-F238E27FC236}">
                <a16:creationId xmlns:a16="http://schemas.microsoft.com/office/drawing/2014/main" id="{27D76A28-4BEB-50FC-CDBC-C213799D4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30674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990974-8E16-4883-00EF-E334D9AB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>
                <a:solidFill>
                  <a:srgbClr val="006892"/>
                </a:solidFill>
              </a:rPr>
              <a:t>Interactieve dialoog (30 min.)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FEC960-C56A-AAAF-4C5D-1633802F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311"/>
            <a:ext cx="10515600" cy="4312652"/>
          </a:xfrm>
        </p:spPr>
        <p:txBody>
          <a:bodyPr>
            <a:normAutofit fontScale="77500" lnSpcReduction="20000"/>
          </a:bodyPr>
          <a:lstStyle/>
          <a:p>
            <a:pPr marL="0" lvl="0" indent="0" rtl="0">
              <a:lnSpc>
                <a:spcPct val="107000"/>
              </a:lnSpc>
              <a:buNone/>
            </a:pPr>
            <a:r>
              <a:rPr lang="nl-NL" sz="24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 flip-overs in de zaal</a:t>
            </a:r>
          </a:p>
          <a:p>
            <a:pPr marL="0" lvl="0" indent="0" rtl="0">
              <a:lnSpc>
                <a:spcPct val="107000"/>
              </a:lnSpc>
              <a:buNone/>
            </a:pPr>
            <a:endParaRPr lang="nl-NL" sz="2400" b="1" i="1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rtl="0">
              <a:lnSpc>
                <a:spcPct val="107000"/>
              </a:lnSpc>
              <a:buNone/>
            </a:pPr>
            <a:r>
              <a:rPr lang="nl-NL" sz="24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Inventarisatie problematiek:</a:t>
            </a:r>
            <a:endParaRPr lang="nl-NL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rtl="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 voor gevolgen merkt u van klimaatverandering? 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Vindt u dit vervelend?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Ondervindt u problemen?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Moeten de problemen verholpen worden?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Waar en hoe ervaart u problemen?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cs typeface="Arial" panose="020B0604020202020204" pitchFamily="34" charset="0"/>
              </a:rPr>
              <a:t>Op eigen terrein?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cs typeface="Arial" panose="020B0604020202020204" pitchFamily="34" charset="0"/>
              </a:rPr>
              <a:t>Op openbaar gebied?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latin typeface="Calibri" panose="020F0502020204030204" pitchFamily="34" charset="0"/>
                <a:cs typeface="Arial" panose="020B0604020202020204" pitchFamily="34" charset="0"/>
              </a:rPr>
              <a:t>Zijn er nog andere thema’s, anders dan klimaatverandering, die voor u van belang zijn? </a:t>
            </a:r>
          </a:p>
          <a:p>
            <a:endParaRPr lang="nl-NL"/>
          </a:p>
        </p:txBody>
      </p:sp>
      <p:pic>
        <p:nvPicPr>
          <p:cNvPr id="4" name="Picture 2" descr="Gemeente Vlieland - VVV Vlieland">
            <a:extLst>
              <a:ext uri="{FF2B5EF4-FFF2-40B4-BE49-F238E27FC236}">
                <a16:creationId xmlns:a16="http://schemas.microsoft.com/office/drawing/2014/main" id="{27D76A28-4BEB-50FC-CDBC-C213799D4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61610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hemel, wolk, water&#10;&#10;Automatisch gegenereerde beschrijving">
            <a:extLst>
              <a:ext uri="{FF2B5EF4-FFF2-40B4-BE49-F238E27FC236}">
                <a16:creationId xmlns:a16="http://schemas.microsoft.com/office/drawing/2014/main" id="{75B7DB58-067C-42D5-99C0-6AA0AF567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9027"/>
            <a:ext cx="12192000" cy="9144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C9B826-F067-8C83-E292-C81CA2CB7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>
                <a:solidFill>
                  <a:schemeClr val="bg1"/>
                </a:solidFill>
              </a:rPr>
              <a:t>Pauze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ED82D3-444B-B5D4-51F6-BA378CC4E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nl-NL">
                <a:solidFill>
                  <a:schemeClr val="bg1"/>
                </a:solidFill>
              </a:rPr>
              <a:t>21.00 – 21.10 uur</a:t>
            </a:r>
          </a:p>
        </p:txBody>
      </p:sp>
    </p:spTree>
    <p:extLst>
      <p:ext uri="{BB962C8B-B14F-4D97-AF65-F5344CB8AC3E}">
        <p14:creationId xmlns:p14="http://schemas.microsoft.com/office/powerpoint/2010/main" val="369188384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990974-8E16-4883-00EF-E334D9AB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>
                <a:solidFill>
                  <a:srgbClr val="006892"/>
                </a:solidFill>
              </a:rPr>
              <a:t>Interactieve dialoog (30 min.)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FEC960-C56A-AAAF-4C5D-1633802F5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311"/>
            <a:ext cx="10515600" cy="431265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nl-NL" sz="24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 flip-overs in de zaal</a:t>
            </a:r>
          </a:p>
          <a:p>
            <a:pPr marL="0" lvl="0" indent="0" rtl="0">
              <a:lnSpc>
                <a:spcPct val="107000"/>
              </a:lnSpc>
              <a:buNone/>
            </a:pPr>
            <a:r>
              <a:rPr lang="nl-NL" sz="2400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Aanpak problematiek:</a:t>
            </a:r>
            <a:endParaRPr lang="nl-NL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rtl="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hoeverre bent u bereid om op eigen terrein maatregelen te treffen? 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Dit doe ik al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 ik doen, maar ik heb hulp nodig (in te vullen welke hulpmiddelen, bijv. techniek, budget, etc.)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Vind ik niet nodig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 verwacht u van de gemeente?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cs typeface="Arial" panose="020B0604020202020204" pitchFamily="34" charset="0"/>
              </a:rPr>
              <a:t>Wat is de rol van de gemeente?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cs typeface="Arial" panose="020B0604020202020204" pitchFamily="34" charset="0"/>
              </a:rPr>
              <a:t>Ten gunste van welke problemen zou de gemeente maatregelen moeten treffen?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cs typeface="Arial" panose="020B0604020202020204" pitchFamily="34" charset="0"/>
              </a:rPr>
              <a:t>Op welke locaties op Vlieland?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r>
              <a:rPr lang="nl-NL" sz="2400">
                <a:latin typeface="Calibri" panose="020F0502020204030204" pitchFamily="34" charset="0"/>
                <a:cs typeface="Arial" panose="020B0604020202020204" pitchFamily="34" charset="0"/>
              </a:rPr>
              <a:t>Bekostiging: wie betaalt wat?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cs typeface="Arial" panose="020B0604020202020204" pitchFamily="34" charset="0"/>
              </a:rPr>
              <a:t>Door de aanpak van klimaatverandering is het logisch dat ik meer rioolheffing betaal.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cs typeface="Arial" panose="020B0604020202020204" pitchFamily="34" charset="0"/>
              </a:rPr>
              <a:t>Als ik meer water loos en/of afvoer is het logisch dat ik daar ook meer voor betaal (ja/nee/…)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r>
              <a:rPr lang="nl-NL" sz="2000">
                <a:latin typeface="Calibri" panose="020F0502020204030204" pitchFamily="34" charset="0"/>
                <a:cs typeface="Arial" panose="020B0604020202020204" pitchFamily="34" charset="0"/>
              </a:rPr>
              <a:t>Als ik op eigen terrein geen maatregelen tref, betaal ik meer dan iemand die wel maatregelen treft.</a:t>
            </a: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endParaRPr lang="nl-NL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endParaRPr lang="nl-NL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endParaRPr lang="nl-NL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endParaRPr lang="nl-NL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endParaRPr lang="nl-NL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7000"/>
              </a:lnSpc>
              <a:buFont typeface="+mj-lt"/>
              <a:buAutoNum type="alphaLcParenR"/>
            </a:pPr>
            <a:endParaRPr lang="nl-NL" sz="20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nl-NL"/>
          </a:p>
        </p:txBody>
      </p:sp>
      <p:pic>
        <p:nvPicPr>
          <p:cNvPr id="4" name="Picture 2" descr="Gemeente Vlieland - VVV Vlieland">
            <a:extLst>
              <a:ext uri="{FF2B5EF4-FFF2-40B4-BE49-F238E27FC236}">
                <a16:creationId xmlns:a16="http://schemas.microsoft.com/office/drawing/2014/main" id="{27D76A28-4BEB-50FC-CDBC-C213799D4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09023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03620-6C35-A72C-074F-87239D81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Plenaire terugkoppeling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DD02E0-8F62-B7BC-84AE-234F65A53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7232" cy="4351338"/>
          </a:xfrm>
        </p:spPr>
        <p:txBody>
          <a:bodyPr/>
          <a:lstStyle/>
          <a:p>
            <a:r>
              <a:rPr lang="nl-NL" dirty="0"/>
              <a:t>Resume van vanavond</a:t>
            </a:r>
          </a:p>
          <a:p>
            <a:endParaRPr lang="nl-NL" dirty="0"/>
          </a:p>
          <a:p>
            <a:r>
              <a:rPr lang="nl-NL" dirty="0"/>
              <a:t>Enquête GPWR volgt </a:t>
            </a:r>
          </a:p>
          <a:p>
            <a:r>
              <a:rPr lang="nl-NL" dirty="0"/>
              <a:t>Inschrijven beeldverslag</a:t>
            </a:r>
          </a:p>
          <a:p>
            <a:r>
              <a:rPr lang="nl-NL" dirty="0"/>
              <a:t>Uitkomsten participatie worden september in de Raad gepresenteerd</a:t>
            </a:r>
          </a:p>
          <a:p>
            <a:endParaRPr lang="nl-NL" dirty="0"/>
          </a:p>
        </p:txBody>
      </p:sp>
      <p:pic>
        <p:nvPicPr>
          <p:cNvPr id="4" name="Picture 2" descr="Gemeente Vlieland - VVV Vlieland">
            <a:extLst>
              <a:ext uri="{FF2B5EF4-FFF2-40B4-BE49-F238E27FC236}">
                <a16:creationId xmlns:a16="http://schemas.microsoft.com/office/drawing/2014/main" id="{15DBF271-8D14-DD51-2ED3-EE94F39A2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buitenshuis, korstmos, boom&#10;&#10;Automatisch gegenereerde beschrijving">
            <a:extLst>
              <a:ext uri="{FF2B5EF4-FFF2-40B4-BE49-F238E27FC236}">
                <a16:creationId xmlns:a16="http://schemas.microsoft.com/office/drawing/2014/main" id="{D92161CE-9FC9-51E4-0D57-5C81F9FD6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0395" y="861658"/>
            <a:ext cx="6893263" cy="51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8283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Programma</a:t>
            </a:r>
          </a:p>
        </p:txBody>
      </p:sp>
      <p:graphicFrame>
        <p:nvGraphicFramePr>
          <p:cNvPr id="2" name="Tabel 4">
            <a:extLst>
              <a:ext uri="{FF2B5EF4-FFF2-40B4-BE49-F238E27FC236}">
                <a16:creationId xmlns:a16="http://schemas.microsoft.com/office/drawing/2014/main" id="{76AE1B21-9AF8-675A-A55B-2C29782B1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388554"/>
              </p:ext>
            </p:extLst>
          </p:nvPr>
        </p:nvGraphicFramePr>
        <p:xfrm>
          <a:off x="838200" y="2087072"/>
          <a:ext cx="9276360" cy="3340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4190">
                  <a:extLst>
                    <a:ext uri="{9D8B030D-6E8A-4147-A177-3AD203B41FA5}">
                      <a16:colId xmlns:a16="http://schemas.microsoft.com/office/drawing/2014/main" val="233541835"/>
                    </a:ext>
                  </a:extLst>
                </a:gridCol>
                <a:gridCol w="6722170">
                  <a:extLst>
                    <a:ext uri="{9D8B030D-6E8A-4147-A177-3AD203B41FA5}">
                      <a16:colId xmlns:a16="http://schemas.microsoft.com/office/drawing/2014/main" val="174034814"/>
                    </a:ext>
                  </a:extLst>
                </a:gridCol>
              </a:tblGrid>
              <a:tr h="417576"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6892"/>
                          </a:solidFill>
                        </a:rPr>
                        <a:t>19.30 – 20.00 uur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b="0">
                          <a:solidFill>
                            <a:srgbClr val="006892"/>
                          </a:solidFill>
                        </a:rPr>
                        <a:t>Inloop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018204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006892"/>
                          </a:solidFill>
                        </a:rPr>
                        <a:t>20.00 – 20.10 uur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6892"/>
                          </a:solidFill>
                        </a:rPr>
                        <a:t>Opening en welkom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463851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006892"/>
                          </a:solidFill>
                        </a:rPr>
                        <a:t>20.10 – 20.30 uur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6892"/>
                          </a:solidFill>
                        </a:rPr>
                        <a:t>Doel van de avond en introductie GPWR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420923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006892"/>
                          </a:solidFill>
                        </a:rPr>
                        <a:t>20.30 – 21.00 uur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6892"/>
                          </a:solidFill>
                        </a:rPr>
                        <a:t>Interactieve dialoog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948042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006892"/>
                          </a:solidFill>
                        </a:rPr>
                        <a:t>21.00 – 21.10 uur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6892"/>
                          </a:solidFill>
                        </a:rPr>
                        <a:t>Pauze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595360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006892"/>
                          </a:solidFill>
                        </a:rPr>
                        <a:t>21.10 – 21.40 uur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6892"/>
                          </a:solidFill>
                        </a:rPr>
                        <a:t>Interactieve dialoog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0776835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006892"/>
                          </a:solidFill>
                        </a:rPr>
                        <a:t>21.40 – 21.50 uur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6892"/>
                          </a:solidFill>
                        </a:rPr>
                        <a:t>Plenaire terugblik en vervolg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9260114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r>
                        <a:rPr lang="nl-NL" b="1">
                          <a:solidFill>
                            <a:srgbClr val="006892"/>
                          </a:solidFill>
                        </a:rPr>
                        <a:t>21.50 uur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>
                          <a:solidFill>
                            <a:srgbClr val="006892"/>
                          </a:solidFill>
                        </a:rPr>
                        <a:t>Afronding en sluiting avond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590858"/>
                  </a:ext>
                </a:extLst>
              </a:tr>
            </a:tbl>
          </a:graphicData>
        </a:graphic>
      </p:graphicFrame>
      <p:pic>
        <p:nvPicPr>
          <p:cNvPr id="4" name="Picture 2" descr="Gemeente Vlieland - VVV Vlieland">
            <a:extLst>
              <a:ext uri="{FF2B5EF4-FFF2-40B4-BE49-F238E27FC236}">
                <a16:creationId xmlns:a16="http://schemas.microsoft.com/office/drawing/2014/main" id="{CC4D7A48-58CF-C791-5EBD-59E660BBD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uitenshuis, korstmos, boom&#10;&#10;Automatisch gegenereerde beschrijving">
            <a:extLst>
              <a:ext uri="{FF2B5EF4-FFF2-40B4-BE49-F238E27FC236}">
                <a16:creationId xmlns:a16="http://schemas.microsoft.com/office/drawing/2014/main" id="{A8A498F5-1856-2072-B9C9-34D52AB2C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5"/>
          <a:stretch/>
        </p:blipFill>
        <p:spPr>
          <a:xfrm rot="5400000">
            <a:off x="6490199" y="1156199"/>
            <a:ext cx="6858000" cy="454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512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shuis, gras, wolk, hemel&#10;&#10;Automatisch gegenereerde beschrijving">
            <a:extLst>
              <a:ext uri="{FF2B5EF4-FFF2-40B4-BE49-F238E27FC236}">
                <a16:creationId xmlns:a16="http://schemas.microsoft.com/office/drawing/2014/main" id="{9405FDBB-05FF-6FAC-81EF-B78EE27F8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25" y="-1435963"/>
            <a:ext cx="12304450" cy="92283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F15324-355E-7842-4C4D-8B7E64DC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4467683"/>
            <a:ext cx="10515600" cy="1133475"/>
          </a:xfrm>
        </p:spPr>
        <p:txBody>
          <a:bodyPr/>
          <a:lstStyle/>
          <a:p>
            <a:pPr algn="r"/>
            <a:r>
              <a:rPr lang="nl-NL">
                <a:solidFill>
                  <a:schemeClr val="bg1"/>
                </a:solidFill>
              </a:rPr>
              <a:t>Sluiting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8D0D4C-23C8-C5EA-111A-5A294C33D5EF}"/>
              </a:ext>
            </a:extLst>
          </p:cNvPr>
          <p:cNvSpPr txBox="1">
            <a:spLocks/>
          </p:cNvSpPr>
          <p:nvPr/>
        </p:nvSpPr>
        <p:spPr>
          <a:xfrm>
            <a:off x="6930809" y="1733072"/>
            <a:ext cx="4988079" cy="2514535"/>
          </a:xfrm>
          <a:prstGeom prst="wedgeRoundRectCallou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/>
              <a:t>In het nieuwe GPWR moet echt iets opgenomen worden over……..</a:t>
            </a:r>
          </a:p>
          <a:p>
            <a:r>
              <a:rPr lang="nl-NL" sz="1800"/>
              <a:t>Het zou fijn zijn als er in het GPWR aandacht is voor…………</a:t>
            </a:r>
          </a:p>
          <a:p>
            <a:r>
              <a:rPr lang="nl-NL" sz="1800"/>
              <a:t>Het nieuwe GPWR hoeft niet meer in te gaan op…………</a:t>
            </a:r>
          </a:p>
          <a:p>
            <a:r>
              <a:rPr lang="nl-NL" sz="1800"/>
              <a:t>Overig…………</a:t>
            </a:r>
          </a:p>
        </p:txBody>
      </p:sp>
    </p:spTree>
    <p:extLst>
      <p:ext uri="{BB962C8B-B14F-4D97-AF65-F5344CB8AC3E}">
        <p14:creationId xmlns:p14="http://schemas.microsoft.com/office/powerpoint/2010/main" val="190869144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764FB-B1F3-A12B-D720-D5A2DFA7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Doel van avond en introductie GPWR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356A5DEF-9DEE-6E44-6C56-85108D925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b="1"/>
              <a:t>Informeren over (20 minuten)</a:t>
            </a:r>
          </a:p>
          <a:p>
            <a:r>
              <a:rPr lang="nl-NL" sz="2600"/>
              <a:t>Het nieuwe Gemeentelijk Programma Water en Riolering (GPWR) en de uitdagingen waar we voor staan</a:t>
            </a:r>
          </a:p>
          <a:p>
            <a:r>
              <a:rPr lang="nl-NL" sz="2600"/>
              <a:t>De beleidskeuzes die we moeten maken</a:t>
            </a:r>
          </a:p>
          <a:p>
            <a:r>
              <a:rPr lang="nl-NL" sz="2600"/>
              <a:t>De keuzes voor de rioolheffing</a:t>
            </a:r>
          </a:p>
          <a:p>
            <a:endParaRPr lang="nl-NL"/>
          </a:p>
          <a:p>
            <a:pPr marL="0" indent="0">
              <a:buNone/>
            </a:pPr>
            <a:r>
              <a:rPr lang="nl-NL" b="1"/>
              <a:t>Dialoog en discussie over de richting (80 minuten)</a:t>
            </a:r>
          </a:p>
          <a:p>
            <a:r>
              <a:rPr lang="nl-NL" sz="2600"/>
              <a:t>Inbreng van bewoners vinden we belangrijk</a:t>
            </a:r>
          </a:p>
          <a:p>
            <a:r>
              <a:rPr lang="nl-NL" sz="2600"/>
              <a:t>Waar ligt de voorkeur?</a:t>
            </a:r>
          </a:p>
          <a:p>
            <a:r>
              <a:rPr lang="nl-NL" sz="2600"/>
              <a:t>Waar moeten wij rekening mee houden?</a:t>
            </a:r>
          </a:p>
          <a:p>
            <a:r>
              <a:rPr lang="nl-NL" sz="2600"/>
              <a:t>Waar moeten wij extra aandacht aan geven?</a:t>
            </a:r>
          </a:p>
          <a:p>
            <a:r>
              <a:rPr lang="nl-NL" sz="2600"/>
              <a:t>…….</a:t>
            </a:r>
          </a:p>
          <a:p>
            <a:endParaRPr lang="nl-NL"/>
          </a:p>
        </p:txBody>
      </p:sp>
      <p:pic>
        <p:nvPicPr>
          <p:cNvPr id="4" name="Picture 2" descr="Gemeente Vlieland - VVV Vlieland">
            <a:extLst>
              <a:ext uri="{FF2B5EF4-FFF2-40B4-BE49-F238E27FC236}">
                <a16:creationId xmlns:a16="http://schemas.microsoft.com/office/drawing/2014/main" id="{4F0FC4B5-6FF9-26F0-C869-E5E7AF227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eerlingenraad | RKBS De Koolvlet">
            <a:extLst>
              <a:ext uri="{FF2B5EF4-FFF2-40B4-BE49-F238E27FC236}">
                <a16:creationId xmlns:a16="http://schemas.microsoft.com/office/drawing/2014/main" id="{DCC550A5-D3C9-6FBC-9D66-23C7F3EA6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73" y="4112932"/>
            <a:ext cx="2560177" cy="19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8844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764FB-B1F3-A12B-D720-D5A2DFA7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belang van riolering</a:t>
            </a:r>
          </a:p>
        </p:txBody>
      </p:sp>
      <p:pic>
        <p:nvPicPr>
          <p:cNvPr id="4" name="Picture 2" descr="Gemeente Vlieland - VVV Vlieland">
            <a:extLst>
              <a:ext uri="{FF2B5EF4-FFF2-40B4-BE49-F238E27FC236}">
                <a16:creationId xmlns:a16="http://schemas.microsoft.com/office/drawing/2014/main" id="{4F0FC4B5-6FF9-26F0-C869-E5E7AF227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9E560BA-21E3-EF0A-0FFA-F6769F63E95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1"/>
          <a:stretch/>
        </p:blipFill>
        <p:spPr bwMode="auto">
          <a:xfrm>
            <a:off x="946206" y="4122092"/>
            <a:ext cx="2648202" cy="2163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5D6DA244-6D79-93E2-B813-668EEE6C5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93310" y="3956342"/>
            <a:ext cx="2741713" cy="182780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6225ABEC-0E9E-06CD-8615-B3B4FBC38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44262" y="1966261"/>
            <a:ext cx="2488648" cy="22589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FCF0724D-7434-C258-6F6B-F930FFF2C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11363" y="1690688"/>
            <a:ext cx="1946006" cy="24615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CDE5C252-20A6-7100-DA1F-437C234D9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350815" y="3906537"/>
            <a:ext cx="2899313" cy="20181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E486F66D-EF14-D543-B0CC-2313DF0BA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361109" y="2057056"/>
            <a:ext cx="2476802" cy="198207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3472728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764FB-B1F3-A12B-D720-D5A2DFA7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De gemeente heeft de regie</a:t>
            </a:r>
          </a:p>
        </p:txBody>
      </p:sp>
      <p:pic>
        <p:nvPicPr>
          <p:cNvPr id="4" name="Picture 2" descr="Gemeente Vlieland - VVV Vlieland">
            <a:extLst>
              <a:ext uri="{FF2B5EF4-FFF2-40B4-BE49-F238E27FC236}">
                <a16:creationId xmlns:a16="http://schemas.microsoft.com/office/drawing/2014/main" id="{4F0FC4B5-6FF9-26F0-C869-E5E7AF227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459F8DDD-2496-28CF-E0AE-9DFAAA927E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72814" y="1616071"/>
            <a:ext cx="3119438" cy="3811588"/>
          </a:xfrm>
          <a:prstGeom prst="rect">
            <a:avLst/>
          </a:prstGeom>
          <a:solidFill>
            <a:srgbClr val="33CC33"/>
          </a:solidFill>
          <a:ln w="28575">
            <a:noFill/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91D7BEC1-C409-2B64-F43D-F0B4780BB6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22397" y="1616071"/>
            <a:ext cx="2756768" cy="3883025"/>
          </a:xfrm>
          <a:prstGeom prst="rect">
            <a:avLst/>
          </a:prstGeom>
          <a:solidFill>
            <a:srgbClr val="FF0000"/>
          </a:solidFill>
          <a:ln w="28575">
            <a:noFill/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95F96011-F256-F25A-26C0-D074638253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04064" y="1606546"/>
            <a:ext cx="1218332" cy="3890963"/>
          </a:xfrm>
          <a:prstGeom prst="rect">
            <a:avLst/>
          </a:prstGeom>
          <a:solidFill>
            <a:srgbClr val="0099FF"/>
          </a:solidFill>
          <a:ln w="28575">
            <a:noFill/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0646607B-32FE-B7B0-38DD-D0185414F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27927" y="1836734"/>
            <a:ext cx="6878637" cy="4041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4" name="Rectangle 23">
            <a:extLst>
              <a:ext uri="{FF2B5EF4-FFF2-40B4-BE49-F238E27FC236}">
                <a16:creationId xmlns:a16="http://schemas.microsoft.com/office/drawing/2014/main" id="{9572DDA2-A4B0-42B6-35C2-D5C071EDE4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7714" y="5492746"/>
            <a:ext cx="7085013" cy="430213"/>
          </a:xfrm>
          <a:prstGeom prst="rect">
            <a:avLst/>
          </a:prstGeom>
          <a:solidFill>
            <a:srgbClr val="996600"/>
          </a:solidFill>
          <a:ln w="28575">
            <a:noFill/>
            <a:prstDash val="sysDot"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ine 24">
            <a:extLst>
              <a:ext uri="{FF2B5EF4-FFF2-40B4-BE49-F238E27FC236}">
                <a16:creationId xmlns:a16="http://schemas.microsoft.com/office/drawing/2014/main" id="{9F1E45DC-C1BA-753B-7343-C8D1E2A5C6BD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341052" y="4305296"/>
            <a:ext cx="0" cy="1122363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nl-NL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c 25">
            <a:extLst>
              <a:ext uri="{FF2B5EF4-FFF2-40B4-BE49-F238E27FC236}">
                <a16:creationId xmlns:a16="http://schemas.microsoft.com/office/drawing/2014/main" id="{5ECC2640-F217-65FE-838E-EB928BE96280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2724852" y="5026021"/>
            <a:ext cx="5876925" cy="177800"/>
          </a:xfrm>
          <a:custGeom>
            <a:avLst/>
            <a:gdLst>
              <a:gd name="T0" fmla="*/ 0 w 24183"/>
              <a:gd name="T1" fmla="*/ 295525488 h 21600"/>
              <a:gd name="T2" fmla="*/ 2147483647 w 24183"/>
              <a:gd name="T3" fmla="*/ 2147483647 h 21600"/>
              <a:gd name="T4" fmla="*/ 2147483647 w 24183"/>
              <a:gd name="T5" fmla="*/ 2147483647 h 21600"/>
              <a:gd name="T6" fmla="*/ 0 60000 65536"/>
              <a:gd name="T7" fmla="*/ 0 60000 65536"/>
              <a:gd name="T8" fmla="*/ 0 60000 65536"/>
              <a:gd name="T9" fmla="*/ 0 w 24183"/>
              <a:gd name="T10" fmla="*/ 0 h 21600"/>
              <a:gd name="T11" fmla="*/ 24183 w 241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183" h="21600" fill="none" extrusionOk="0">
                <a:moveTo>
                  <a:pt x="0" y="950"/>
                </a:moveTo>
                <a:cubicBezTo>
                  <a:pt x="2053" y="320"/>
                  <a:pt x="4188" y="-1"/>
                  <a:pt x="6336" y="0"/>
                </a:cubicBezTo>
                <a:cubicBezTo>
                  <a:pt x="13478" y="0"/>
                  <a:pt x="20159" y="3530"/>
                  <a:pt x="24182" y="9432"/>
                </a:cubicBezTo>
              </a:path>
              <a:path w="24183" h="21600" stroke="0" extrusionOk="0">
                <a:moveTo>
                  <a:pt x="0" y="950"/>
                </a:moveTo>
                <a:cubicBezTo>
                  <a:pt x="2053" y="320"/>
                  <a:pt x="4188" y="-1"/>
                  <a:pt x="6336" y="0"/>
                </a:cubicBezTo>
                <a:cubicBezTo>
                  <a:pt x="13478" y="0"/>
                  <a:pt x="20159" y="3530"/>
                  <a:pt x="24182" y="9432"/>
                </a:cubicBezTo>
                <a:lnTo>
                  <a:pt x="6336" y="21600"/>
                </a:lnTo>
                <a:close/>
              </a:path>
            </a:pathLst>
          </a:custGeom>
          <a:noFill/>
          <a:ln w="19050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l-NL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5188A32B-71BB-AA08-CA0C-22FDE524D2F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74052" y="5054596"/>
            <a:ext cx="1944687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200" b="1">
                <a:latin typeface="Arial" panose="020B0604020202020204" pitchFamily="34" charset="0"/>
                <a:cs typeface="Arial" panose="020B0604020202020204" pitchFamily="34" charset="0"/>
              </a:rPr>
              <a:t>grondwaterstand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27">
            <a:extLst>
              <a:ext uri="{FF2B5EF4-FFF2-40B4-BE49-F238E27FC236}">
                <a16:creationId xmlns:a16="http://schemas.microsoft.com/office/drawing/2014/main" id="{454EAEB7-DDA6-B4B5-9C44-49C49C75B0D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66452" y="5203821"/>
            <a:ext cx="1943100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200" b="1">
                <a:latin typeface="Arial" panose="020B0604020202020204" pitchFamily="34" charset="0"/>
                <a:cs typeface="Arial" panose="020B0604020202020204" pitchFamily="34" charset="0"/>
              </a:rPr>
              <a:t>perceelsgrens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AC912C60-D4AE-3FDD-4142-D699C04925E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02989" y="1630359"/>
            <a:ext cx="1944688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200" b="1">
                <a:latin typeface="Arial" panose="020B0604020202020204" pitchFamily="34" charset="0"/>
                <a:cs typeface="Arial" panose="020B0604020202020204" pitchFamily="34" charset="0"/>
              </a:rPr>
              <a:t>particulier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29">
            <a:extLst>
              <a:ext uri="{FF2B5EF4-FFF2-40B4-BE49-F238E27FC236}">
                <a16:creationId xmlns:a16="http://schemas.microsoft.com/office/drawing/2014/main" id="{E4F4DA0B-D100-0AB8-A562-5190871710A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370964" y="1630359"/>
            <a:ext cx="1944688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200" b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gemeente</a:t>
            </a:r>
            <a:endParaRPr lang="en-US" sz="1200" b="1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0">
            <a:extLst>
              <a:ext uri="{FF2B5EF4-FFF2-40B4-BE49-F238E27FC236}">
                <a16:creationId xmlns:a16="http://schemas.microsoft.com/office/drawing/2014/main" id="{B4685571-A6D4-9053-BAED-95D161D2092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497714" y="1630359"/>
            <a:ext cx="1150938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200" b="1">
                <a:latin typeface="Arial" panose="020B0604020202020204" pitchFamily="34" charset="0"/>
                <a:cs typeface="Arial" panose="020B0604020202020204" pitchFamily="34" charset="0"/>
              </a:rPr>
              <a:t>waterschap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32">
            <a:extLst>
              <a:ext uri="{FF2B5EF4-FFF2-40B4-BE49-F238E27FC236}">
                <a16:creationId xmlns:a16="http://schemas.microsoft.com/office/drawing/2014/main" id="{93A7209E-AA6E-167E-4518-32BE137A2A8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018664" y="5589584"/>
            <a:ext cx="1150938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200" b="1">
                <a:latin typeface="Arial" panose="020B0604020202020204" pitchFamily="34" charset="0"/>
                <a:cs typeface="Arial" panose="020B0604020202020204" pitchFamily="34" charset="0"/>
              </a:rPr>
              <a:t>provincie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363CD90F-50BE-8F7F-213D-5045C3FD5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153" y="6148384"/>
            <a:ext cx="5852310" cy="85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ts val="2000"/>
              </a:lnSpc>
            </a:pPr>
            <a:r>
              <a:rPr lang="nl-NL" altLang="nl-NL" sz="1400" b="1">
                <a:latin typeface="Arial" panose="020B0604020202020204" pitchFamily="34" charset="0"/>
              </a:rPr>
              <a:t>De gemeentelijke watertaken een gemeenschappelijk taak, maar vanwege het belang heeft de gemeente de regie</a:t>
            </a:r>
            <a:endParaRPr lang="nl-NL" altLang="nl-NL" sz="1400"/>
          </a:p>
        </p:txBody>
      </p:sp>
    </p:spTree>
    <p:extLst>
      <p:ext uri="{BB962C8B-B14F-4D97-AF65-F5344CB8AC3E}">
        <p14:creationId xmlns:p14="http://schemas.microsoft.com/office/powerpoint/2010/main" val="41565134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D879DB1C-DD91-3B0C-C2C7-D5FB99491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250"/>
          <a:stretch/>
        </p:blipFill>
        <p:spPr>
          <a:xfrm>
            <a:off x="142754" y="1631404"/>
            <a:ext cx="3193391" cy="26259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A764FB-B1F3-A12B-D720-D5A2DFA7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Onze uitdagingen en opgaven</a:t>
            </a:r>
          </a:p>
        </p:txBody>
      </p:sp>
      <p:pic>
        <p:nvPicPr>
          <p:cNvPr id="4" name="Picture 2" descr="Gemeente Vlieland - VVV Vlieland">
            <a:extLst>
              <a:ext uri="{FF2B5EF4-FFF2-40B4-BE49-F238E27FC236}">
                <a16:creationId xmlns:a16="http://schemas.microsoft.com/office/drawing/2014/main" id="{4F0FC4B5-6FF9-26F0-C869-E5E7AF227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image001">
            <a:extLst>
              <a:ext uri="{FF2B5EF4-FFF2-40B4-BE49-F238E27FC236}">
                <a16:creationId xmlns:a16="http://schemas.microsoft.com/office/drawing/2014/main" id="{FC839BFE-9249-A741-0BD5-03A698A94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/>
          <a:stretch/>
        </p:blipFill>
        <p:spPr bwMode="auto">
          <a:xfrm>
            <a:off x="4535470" y="1631404"/>
            <a:ext cx="3630272" cy="186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fbeeldingsresultaat voor vergrijzing">
            <a:extLst>
              <a:ext uri="{FF2B5EF4-FFF2-40B4-BE49-F238E27FC236}">
                <a16:creationId xmlns:a16="http://schemas.microsoft.com/office/drawing/2014/main" id="{82F6D030-C2F5-84A9-2173-ADA35C51F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290" y="2940162"/>
            <a:ext cx="2916274" cy="254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3317F614-DE21-127F-0BA7-FE8AB1BC7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116" y="3649223"/>
            <a:ext cx="5126400" cy="284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5491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EE0B93A-AA66-6ADF-3145-46A5DD15E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05" y="1757778"/>
            <a:ext cx="5562219" cy="51002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9A4813-5CB2-DDED-6992-F92C4D8B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Onze uitdagingen en opgaven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903C6E-7CDE-27B3-3973-EBB13C73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57779"/>
            <a:ext cx="5490668" cy="510022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05209D-C166-13A5-3F63-8BA220111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400"/>
              <a:t>Wateroverlast (Bron: klimaatatlas Friesland)			</a:t>
            </a:r>
            <a:r>
              <a:rPr lang="nl-NL" sz="1400">
                <a:solidFill>
                  <a:schemeClr val="bg1"/>
                </a:solidFill>
              </a:rPr>
              <a:t>  Hittestress in 2050 gebouwd gebied (Bron: klimaatatlas Friesland)		</a:t>
            </a:r>
            <a:r>
              <a:rPr lang="nl-NL" sz="140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1025912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764FB-B1F3-A12B-D720-D5A2DFA7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speelveld wordt steeds breder</a:t>
            </a:r>
          </a:p>
        </p:txBody>
      </p:sp>
      <p:pic>
        <p:nvPicPr>
          <p:cNvPr id="4" name="Picture 2" descr="Gemeente Vlieland - VVV Vlieland">
            <a:extLst>
              <a:ext uri="{FF2B5EF4-FFF2-40B4-BE49-F238E27FC236}">
                <a16:creationId xmlns:a16="http://schemas.microsoft.com/office/drawing/2014/main" id="{4F0FC4B5-6FF9-26F0-C869-E5E7AF227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838998" y="1748154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B691303-1D84-19F1-6862-79A2462524E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r="1124"/>
          <a:stretch/>
        </p:blipFill>
        <p:spPr bwMode="auto">
          <a:xfrm>
            <a:off x="438968" y="1605443"/>
            <a:ext cx="3837426" cy="4250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D5D1F226-4A3B-46AF-D6D0-6D08529DE5B0}"/>
              </a:ext>
            </a:extLst>
          </p:cNvPr>
          <p:cNvGrpSpPr/>
          <p:nvPr/>
        </p:nvGrpSpPr>
        <p:grpSpPr>
          <a:xfrm>
            <a:off x="5291038" y="2905606"/>
            <a:ext cx="5248600" cy="3145362"/>
            <a:chOff x="4626712" y="2299233"/>
            <a:chExt cx="7459663" cy="4470400"/>
          </a:xfrm>
        </p:grpSpPr>
        <p:pic>
          <p:nvPicPr>
            <p:cNvPr id="6" name="Picture 22">
              <a:extLst>
                <a:ext uri="{FF2B5EF4-FFF2-40B4-BE49-F238E27FC236}">
                  <a16:creationId xmlns:a16="http://schemas.microsoft.com/office/drawing/2014/main" id="{4CEC5F8D-964B-118C-8F4D-CC8596E7F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33633" y="4257152"/>
              <a:ext cx="3314700" cy="1670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64CABEDB-E51A-625D-36AF-4162CF75B5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26712" y="2299233"/>
              <a:ext cx="7459663" cy="4470400"/>
              <a:chOff x="288" y="872"/>
              <a:chExt cx="4699" cy="2816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11" name="AutoShape 11">
                <a:extLst>
                  <a:ext uri="{FF2B5EF4-FFF2-40B4-BE49-F238E27FC236}">
                    <a16:creationId xmlns:a16="http://schemas.microsoft.com/office/drawing/2014/main" id="{34474C70-7D2A-336B-3495-7BFA6DFB0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0" y="1330"/>
                <a:ext cx="1307" cy="679"/>
              </a:xfrm>
              <a:prstGeom prst="cloudCallout">
                <a:avLst>
                  <a:gd name="adj1" fmla="val -52523"/>
                  <a:gd name="adj2" fmla="val 77981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nl-NL" altLang="nl-NL" sz="900">
                    <a:ea typeface="ＭＳ Ｐゴシック" panose="020B0600070205080204" pitchFamily="34" charset="-128"/>
                  </a:rPr>
                  <a:t>Waterveiligheid</a:t>
                </a:r>
              </a:p>
            </p:txBody>
          </p:sp>
          <p:sp>
            <p:nvSpPr>
              <p:cNvPr id="12" name="AutoShape 12">
                <a:extLst>
                  <a:ext uri="{FF2B5EF4-FFF2-40B4-BE49-F238E27FC236}">
                    <a16:creationId xmlns:a16="http://schemas.microsoft.com/office/drawing/2014/main" id="{872E6B00-1039-0F8D-2F92-7A1AD17D5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304"/>
                <a:ext cx="1460" cy="679"/>
              </a:xfrm>
              <a:prstGeom prst="cloudCallout">
                <a:avLst>
                  <a:gd name="adj1" fmla="val 45958"/>
                  <a:gd name="adj2" fmla="val 71208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nl-NL" altLang="nl-NL" sz="900" err="1"/>
                  <a:t>Klimaat-verandering</a:t>
                </a:r>
                <a:endParaRPr lang="nl-NL" altLang="nl-NL" sz="900"/>
              </a:p>
            </p:txBody>
          </p:sp>
          <p:sp>
            <p:nvSpPr>
              <p:cNvPr id="14" name="AutoShape 15">
                <a:extLst>
                  <a:ext uri="{FF2B5EF4-FFF2-40B4-BE49-F238E27FC236}">
                    <a16:creationId xmlns:a16="http://schemas.microsoft.com/office/drawing/2014/main" id="{5907B51C-6B13-D46C-E06A-EB131C4E1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" y="2177"/>
                <a:ext cx="1307" cy="679"/>
              </a:xfrm>
              <a:prstGeom prst="cloudCallout">
                <a:avLst>
                  <a:gd name="adj1" fmla="val -73644"/>
                  <a:gd name="adj2" fmla="val -25551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nl-NL" altLang="nl-NL" sz="900"/>
                  <a:t>Energietransitie</a:t>
                </a:r>
              </a:p>
            </p:txBody>
          </p:sp>
          <p:sp>
            <p:nvSpPr>
              <p:cNvPr id="15" name="AutoShape 16">
                <a:extLst>
                  <a:ext uri="{FF2B5EF4-FFF2-40B4-BE49-F238E27FC236}">
                    <a16:creationId xmlns:a16="http://schemas.microsoft.com/office/drawing/2014/main" id="{3311C6B0-FA84-6832-EBFA-5098DFEE4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4" y="872"/>
                <a:ext cx="1488" cy="679"/>
              </a:xfrm>
              <a:prstGeom prst="cloudCallout">
                <a:avLst>
                  <a:gd name="adj1" fmla="val -33806"/>
                  <a:gd name="adj2" fmla="val 132769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nl-NL" altLang="nl-NL" sz="900"/>
                  <a:t>Omgevingswet</a:t>
                </a:r>
              </a:p>
            </p:txBody>
          </p:sp>
          <p:sp>
            <p:nvSpPr>
              <p:cNvPr id="16" name="AutoShape 17">
                <a:extLst>
                  <a:ext uri="{FF2B5EF4-FFF2-40B4-BE49-F238E27FC236}">
                    <a16:creationId xmlns:a16="http://schemas.microsoft.com/office/drawing/2014/main" id="{0EDDD3AE-B8FB-5735-61F1-18C61B6CF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2065"/>
                <a:ext cx="1474" cy="679"/>
              </a:xfrm>
              <a:prstGeom prst="cloudCallout">
                <a:avLst>
                  <a:gd name="adj1" fmla="val 69810"/>
                  <a:gd name="adj2" fmla="val -22019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nl-NL" altLang="nl-NL" sz="900"/>
                  <a:t>Biodiversiteit</a:t>
                </a:r>
              </a:p>
            </p:txBody>
          </p:sp>
          <p:sp>
            <p:nvSpPr>
              <p:cNvPr id="17" name="AutoShape 18">
                <a:extLst>
                  <a:ext uri="{FF2B5EF4-FFF2-40B4-BE49-F238E27FC236}">
                    <a16:creationId xmlns:a16="http://schemas.microsoft.com/office/drawing/2014/main" id="{B27DA719-DB1E-2B43-CC69-B39A83C3A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" y="3009"/>
                <a:ext cx="1307" cy="679"/>
              </a:xfrm>
              <a:prstGeom prst="cloudCallout">
                <a:avLst>
                  <a:gd name="adj1" fmla="val 60481"/>
                  <a:gd name="adj2" fmla="val -123931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nl-NL" altLang="nl-NL" sz="900"/>
                  <a:t>Vervangings-opgave</a:t>
                </a:r>
              </a:p>
            </p:txBody>
          </p:sp>
          <p:sp>
            <p:nvSpPr>
              <p:cNvPr id="18" name="AutoShape 19">
                <a:extLst>
                  <a:ext uri="{FF2B5EF4-FFF2-40B4-BE49-F238E27FC236}">
                    <a16:creationId xmlns:a16="http://schemas.microsoft.com/office/drawing/2014/main" id="{86BAF9D5-4A22-E4BB-01C4-C54ADA35E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2" y="3009"/>
                <a:ext cx="1307" cy="679"/>
              </a:xfrm>
              <a:prstGeom prst="cloudCallout">
                <a:avLst>
                  <a:gd name="adj1" fmla="val -70273"/>
                  <a:gd name="adj2" fmla="val -108912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 anchorCtr="1"/>
              <a:lstStyle>
                <a:lvl1pPr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nl-NL" altLang="nl-NL" sz="900"/>
                  <a:t>Duurzaamheid</a:t>
                </a:r>
              </a:p>
            </p:txBody>
          </p:sp>
        </p:grp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89E90149-BE28-BC9D-2052-CAAF9C09A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969" y="1605443"/>
            <a:ext cx="3703036" cy="72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2000"/>
              </a:lnSpc>
              <a:buNone/>
            </a:pPr>
            <a:r>
              <a:rPr lang="nl-NL" altLang="nl-NL" sz="1400" b="1">
                <a:latin typeface="Arial" panose="020B0604020202020204" pitchFamily="34" charset="0"/>
              </a:rPr>
              <a:t>Het speelveld wordt steeds breder en is niet alleen het riool onder de grond!</a:t>
            </a:r>
            <a:endParaRPr lang="nl-NL" altLang="nl-NL" sz="1400"/>
          </a:p>
        </p:txBody>
      </p:sp>
    </p:spTree>
    <p:extLst>
      <p:ext uri="{BB962C8B-B14F-4D97-AF65-F5344CB8AC3E}">
        <p14:creationId xmlns:p14="http://schemas.microsoft.com/office/powerpoint/2010/main" val="181448345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8D48B-C777-856C-761A-4A69BEBF2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Introductie klimaatverandering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5367DA-B72F-FB0F-4829-B6093F002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8045" cy="4351338"/>
          </a:xfrm>
        </p:spPr>
        <p:txBody>
          <a:bodyPr>
            <a:normAutofit fontScale="92500" lnSpcReduction="10000"/>
          </a:bodyPr>
          <a:lstStyle/>
          <a:p>
            <a:r>
              <a:rPr lang="nl-NL" sz="2400"/>
              <a:t>Gevolgen klimaatverandering meegenomen in GPWR</a:t>
            </a:r>
          </a:p>
          <a:p>
            <a:r>
              <a:rPr lang="nl-NL" sz="2400"/>
              <a:t>Veranderende klimaat zorgt voor langere tijd hetzelfde weertype:</a:t>
            </a:r>
          </a:p>
          <a:p>
            <a:pPr lvl="1"/>
            <a:r>
              <a:rPr lang="nl-NL" sz="2000"/>
              <a:t>Hitte en droogte</a:t>
            </a:r>
          </a:p>
          <a:p>
            <a:pPr lvl="1"/>
            <a:r>
              <a:rPr lang="nl-NL" sz="2000"/>
              <a:t>Extreme neerslag</a:t>
            </a:r>
          </a:p>
          <a:p>
            <a:pPr lvl="1"/>
            <a:r>
              <a:rPr lang="nl-NL" sz="2000"/>
              <a:t>Storm en wind</a:t>
            </a:r>
          </a:p>
          <a:p>
            <a:pPr lvl="1"/>
            <a:endParaRPr lang="nl-NL" sz="2000"/>
          </a:p>
          <a:p>
            <a:r>
              <a:rPr lang="nl-NL" sz="2400"/>
              <a:t>Klimaatoverlast en -uitdagingen op Vlieland:</a:t>
            </a:r>
          </a:p>
          <a:p>
            <a:pPr lvl="1"/>
            <a:r>
              <a:rPr lang="nl-NL" sz="2000"/>
              <a:t>Door droogte infiltreert hemelwater slechter in bodem</a:t>
            </a:r>
          </a:p>
          <a:p>
            <a:pPr lvl="1"/>
            <a:r>
              <a:rPr lang="nl-NL" sz="2000"/>
              <a:t>Ontbreken oppervlakkige afvoer hemel- en grondwater</a:t>
            </a:r>
          </a:p>
          <a:p>
            <a:pPr lvl="1"/>
            <a:r>
              <a:rPr lang="nl-NL" sz="2000"/>
              <a:t>Grondwateroverlast binnen bebouwde kom</a:t>
            </a:r>
          </a:p>
          <a:p>
            <a:pPr lvl="1"/>
            <a:r>
              <a:rPr lang="nl-NL" sz="2000"/>
              <a:t>Door verhoogde zeespiegel drinkwatervoorraad onder druk</a:t>
            </a:r>
          </a:p>
          <a:p>
            <a:pPr lvl="1"/>
            <a:r>
              <a:rPr lang="nl-NL" sz="2000"/>
              <a:t>Bos- en duinbranden vanwege droogte</a:t>
            </a:r>
          </a:p>
          <a:p>
            <a:pPr lvl="1"/>
            <a:r>
              <a:rPr lang="nl-NL" sz="2000"/>
              <a:t>Grotere kans op stormen en windstoten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1D5C99E-2BC4-0B16-305D-21584DCD2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245" y="1553590"/>
            <a:ext cx="2905957" cy="4530088"/>
          </a:xfrm>
          <a:prstGeom prst="rect">
            <a:avLst/>
          </a:prstGeom>
        </p:spPr>
      </p:pic>
      <p:pic>
        <p:nvPicPr>
          <p:cNvPr id="6" name="Picture 2" descr="Gemeente Vlieland - VVV Vlieland">
            <a:extLst>
              <a:ext uri="{FF2B5EF4-FFF2-40B4-BE49-F238E27FC236}">
                <a16:creationId xmlns:a16="http://schemas.microsoft.com/office/drawing/2014/main" id="{32D6065C-C685-BFFC-1715-DB15700C2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3" b="38491"/>
          <a:stretch/>
        </p:blipFill>
        <p:spPr bwMode="auto">
          <a:xfrm>
            <a:off x="9901142" y="105785"/>
            <a:ext cx="1958150" cy="3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1492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7763.0"/>
  <p:tag name="AS_RELEASE_DATE" val="2018.04.09"/>
  <p:tag name="AS_TITLE" val="Aspose.Slides for .NET 4.0 Client Profile"/>
  <p:tag name="AS_VERSION" val="18.4"/>
  <p:tag name="EDBSDOCUMENTINFO" val="&lt;?xml version=&quot;1.0&quot; encoding=&quot;utf-16&quot;?&gt;&#10;&lt;documentinfo version=&quot;1.0&quot; projectname=&quot;anteagroup&quot; projectid=&quot;ecf0bacd-a70e-43d4-b850-645938c5c157&quot; pagemasterid=&quot;00000000-0000-0000-0000-000000000000&quot; documentid=&quot;3bce1a3ee6d14b44ac0f29a427fa730c&quot; profileid=&quot;00000000-0000-0000-0000-000000000000&quot; culture=&quot;nl-NL&quot;&gt;&#10;  &lt;content&gt;&#10;    &lt;document sourcepath=&quot;\PowerPoint\Presentatie Nederland&quot; sourceid=&quot;bbf0ea2c-2abd-460b-a46a-9dfe2cf6b489&quot;&gt;&#10;      &lt;variables&gt;&#10;        &lt;Datum&gt;27-6-2023 00:00:00&lt;/Datum&gt;&#10;        &lt;Projectnummer&gt;0486076.100&lt;/Projectnummer&gt;&#10;        &lt;Project&gt;Vlieland GPWR&lt;/Project&gt;&#10;        &lt;Betreft /&gt;&#10;        &lt;Titel&gt;Inwonersavond Gemeentelijk Programma Water en Riolering&lt;/Titel&gt;&#10;        &lt;Subtitel&gt;27 juni 2023&lt;/Subtitel&gt;&#10;        &lt;Projectleider&gt;Ruud.Boom@anteagroup.nl&lt;/Projectleider&gt;&#10;        &lt;Projectmanager&gt;Oane.Hornstra@anteagroup.nl&lt;/Projectmanager&gt;&#10;        &lt;OpdrachtgeverNaam&gt;Gemeente Vlieland&lt;/OpdrachtgeverNaam&gt;&#10;        &lt;Adres&gt;Gemeente Vlieland&#10;T.a.v.&#10;Postbus 10&#10;8899 ZN VLIELAND&lt;/Adres&gt;&#10;        &lt;Straat&gt;Postbus 10&lt;/Straat&gt;&#10;        &lt;Postcode&gt;8899 ZN&lt;/Postcode&gt;&#10;        &lt;Plaats&gt;VLIELAND&lt;/Plaats&gt;&#10;      &lt;/variables&gt;&#10;    &lt;/document&gt;&#10;  &lt;/content&gt;&#10;&lt;/documentinfo&gt;"/>
  <p:tag name="EDBSFILENAME" val="230627-0486076.100-.pptx"/>
  <p:tag name="EDBSPATH" val="\PowerPoint\Presentatie Nederland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Nederlands gebruik.potx" id="{80561662-FE9D-4655-AC20-FC874AC1FCB1}" vid="{4A6EA668-BFE5-43A3-9B3E-B7E1024679B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Number xmlns="89b4ef9e-28f0-47ff-95e7-56a7a174be4a">0486076</ProjectNumber>
    <SharedWithUsers xmlns="d96ea174-077d-468b-9c57-7f90b2545ee0">
      <UserInfo>
        <DisplayName>Brian Kaptein</DisplayName>
        <AccountId>38</AccountId>
        <AccountType/>
      </UserInfo>
      <UserInfo>
        <DisplayName>Ruud Boom</DisplayName>
        <AccountId>27</AccountId>
        <AccountType/>
      </UserInfo>
      <UserInfo>
        <DisplayName>Irene Robberegt</DisplayName>
        <AccountId>28</AccountId>
        <AccountType/>
      </UserInfo>
      <UserInfo>
        <DisplayName>Gerlof Huisman</DisplayName>
        <AccountId>11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4C48EF0B95B443B884A948346B24C3" ma:contentTypeVersion="6" ma:contentTypeDescription="Create a new document." ma:contentTypeScope="" ma:versionID="2420ddd0bb29d4b91bcac7561690509d">
  <xsd:schema xmlns:xsd="http://www.w3.org/2001/XMLSchema" xmlns:xs="http://www.w3.org/2001/XMLSchema" xmlns:p="http://schemas.microsoft.com/office/2006/metadata/properties" xmlns:ns2="89b4ef9e-28f0-47ff-95e7-56a7a174be4a" xmlns:ns3="d96ea174-077d-468b-9c57-7f90b2545ee0" targetNamespace="http://schemas.microsoft.com/office/2006/metadata/properties" ma:root="true" ma:fieldsID="8a1fefce3e2a2437a44b298949d847aa" ns2:_="" ns3:_="">
    <xsd:import namespace="89b4ef9e-28f0-47ff-95e7-56a7a174be4a"/>
    <xsd:import namespace="d96ea174-077d-468b-9c57-7f90b2545ee0"/>
    <xsd:element name="properties">
      <xsd:complexType>
        <xsd:sequence>
          <xsd:element name="documentManagement">
            <xsd:complexType>
              <xsd:all>
                <xsd:element ref="ns2:ProjectNumber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b4ef9e-28f0-47ff-95e7-56a7a174be4a" elementFormDefault="qualified">
    <xsd:import namespace="http://schemas.microsoft.com/office/2006/documentManagement/types"/>
    <xsd:import namespace="http://schemas.microsoft.com/office/infopath/2007/PartnerControls"/>
    <xsd:element name="ProjectNumber" ma:index="8" nillable="true" ma:displayName="Projectnummer" ma:default="0486076" ma:internalName="ProjectNumber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6ea174-077d-468b-9c57-7f90b2545ee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E86DD0-E101-489E-88D7-D1A032E870AC}">
  <ds:schemaRefs>
    <ds:schemaRef ds:uri="b068c45d-46c6-4004-bdbc-ed048307d6fd"/>
    <ds:schemaRef ds:uri="d96ea174-077d-468b-9c57-7f90b2545ee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9b4ef9e-28f0-47ff-95e7-56a7a174be4a"/>
  </ds:schemaRefs>
</ds:datastoreItem>
</file>

<file path=customXml/itemProps2.xml><?xml version="1.0" encoding="utf-8"?>
<ds:datastoreItem xmlns:ds="http://schemas.openxmlformats.org/officeDocument/2006/customXml" ds:itemID="{3FA0BEBB-DC79-4D95-8FA6-474C86423B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22B4C7-D2C7-4370-B32B-18E5159242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b4ef9e-28f0-47ff-95e7-56a7a174be4a"/>
    <ds:schemaRef ds:uri="d96ea174-077d-468b-9c57-7f90b2545e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Nederlands gebruik</Template>
  <TotalTime>103</TotalTime>
  <Words>1009</Words>
  <Application>Microsoft Office PowerPoint</Application>
  <PresentationFormat>Breedbeeld</PresentationFormat>
  <Paragraphs>162</Paragraphs>
  <Slides>20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PowerPoint-presentatie</vt:lpstr>
      <vt:lpstr>Programma</vt:lpstr>
      <vt:lpstr>Doel van avond en introductie GPWR</vt:lpstr>
      <vt:lpstr>Het belang van riolering</vt:lpstr>
      <vt:lpstr>De gemeente heeft de regie</vt:lpstr>
      <vt:lpstr>Onze uitdagingen en opgaven</vt:lpstr>
      <vt:lpstr>Onze uitdagingen en opgaven</vt:lpstr>
      <vt:lpstr>Het speelveld wordt steeds breder</vt:lpstr>
      <vt:lpstr>Introductie klimaatverandering</vt:lpstr>
      <vt:lpstr>Introductie riool- en waterzorgheffing</vt:lpstr>
      <vt:lpstr>Opties riool- en waterzorgheffing</vt:lpstr>
      <vt:lpstr>Introductie inbreng particulier </vt:lpstr>
      <vt:lpstr>Introductie inbreng particulier</vt:lpstr>
      <vt:lpstr>Een rekenvoorbeeld</vt:lpstr>
      <vt:lpstr>Interactieve dialoog (30 min.)</vt:lpstr>
      <vt:lpstr>Interactieve dialoog (30 min.)</vt:lpstr>
      <vt:lpstr>Pauze</vt:lpstr>
      <vt:lpstr>Interactieve dialoog (30 min.)</vt:lpstr>
      <vt:lpstr>Plenaire terugkoppeling</vt:lpstr>
      <vt:lpstr>Sluiting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Jager de, Jacqueline</cp:lastModifiedBy>
  <cp:revision>3</cp:revision>
  <dcterms:created xsi:type="dcterms:W3CDTF">2023-06-19T12:54:19Z</dcterms:created>
  <dcterms:modified xsi:type="dcterms:W3CDTF">2023-07-10T12:43:57Z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e5dff0f-8f2b-4675-8791-acbc2e5505d9_ActionId">
    <vt:lpwstr>d1379ac2-7cec-40cd-a526-c3a27798ccad</vt:lpwstr>
  </property>
  <property fmtid="{D5CDD505-2E9C-101B-9397-08002B2CF9AE}" pid="3" name="MSIP_Label_ce5dff0f-8f2b-4675-8791-acbc2e5505d9_Application">
    <vt:lpwstr>Microsoft Azure Information Protection</vt:lpwstr>
  </property>
  <property fmtid="{D5CDD505-2E9C-101B-9397-08002B2CF9AE}" pid="4" name="MSIP_Label_ce5dff0f-8f2b-4675-8791-acbc2e5505d9_Enabled">
    <vt:lpwstr>True</vt:lpwstr>
  </property>
  <property fmtid="{D5CDD505-2E9C-101B-9397-08002B2CF9AE}" pid="5" name="MSIP_Label_ce5dff0f-8f2b-4675-8791-acbc2e5505d9_Extended_MSFT_Method">
    <vt:lpwstr>Manual</vt:lpwstr>
  </property>
  <property fmtid="{D5CDD505-2E9C-101B-9397-08002B2CF9AE}" pid="6" name="MSIP_Label_ce5dff0f-8f2b-4675-8791-acbc2e5505d9_Name">
    <vt:lpwstr>Public (V1)</vt:lpwstr>
  </property>
  <property fmtid="{D5CDD505-2E9C-101B-9397-08002B2CF9AE}" pid="7" name="MSIP_Label_ce5dff0f-8f2b-4675-8791-acbc2e5505d9_Owner">
    <vt:lpwstr>harry.koopmans@centric.eu</vt:lpwstr>
  </property>
  <property fmtid="{D5CDD505-2E9C-101B-9397-08002B2CF9AE}" pid="8" name="MSIP_Label_ce5dff0f-8f2b-4675-8791-acbc2e5505d9_SetDate">
    <vt:lpwstr>2019-09-11T07:32:21.4655844Z</vt:lpwstr>
  </property>
  <property fmtid="{D5CDD505-2E9C-101B-9397-08002B2CF9AE}" pid="9" name="MSIP_Label_ce5dff0f-8f2b-4675-8791-acbc2e5505d9_SiteId">
    <vt:lpwstr>7e1792ae-4f1a-4ff7-b80b-57b69beb7168</vt:lpwstr>
  </property>
  <property fmtid="{D5CDD505-2E9C-101B-9397-08002B2CF9AE}" pid="10" name="Sensitivity">
    <vt:lpwstr>Public (V1)</vt:lpwstr>
  </property>
  <property fmtid="{D5CDD505-2E9C-101B-9397-08002B2CF9AE}" pid="11" name="ContentTypeId">
    <vt:lpwstr>0x010100EC4C48EF0B95B443B884A948346B24C3</vt:lpwstr>
  </property>
</Properties>
</file>