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7" r:id="rId1"/>
  </p:sldMasterIdLst>
  <p:notesMasterIdLst>
    <p:notesMasterId r:id="rId14"/>
  </p:notesMasterIdLst>
  <p:handoutMasterIdLst>
    <p:handoutMasterId r:id="rId15"/>
  </p:handoutMasterIdLst>
  <p:sldIdLst>
    <p:sldId id="281" r:id="rId2"/>
    <p:sldId id="263" r:id="rId3"/>
    <p:sldId id="260" r:id="rId4"/>
    <p:sldId id="270" r:id="rId5"/>
    <p:sldId id="262" r:id="rId6"/>
    <p:sldId id="271" r:id="rId7"/>
    <p:sldId id="279" r:id="rId8"/>
    <p:sldId id="268" r:id="rId9"/>
    <p:sldId id="267" r:id="rId10"/>
    <p:sldId id="269" r:id="rId11"/>
    <p:sldId id="277" r:id="rId12"/>
    <p:sldId id="278" r:id="rId13"/>
  </p:sldIdLst>
  <p:sldSz cx="9144000" cy="6858000" type="screen4x3"/>
  <p:notesSz cx="6858000" cy="9144000"/>
  <p:custDataLst>
    <p:tags r:id="rId16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079"/>
    <a:srgbClr val="CC003D"/>
    <a:srgbClr val="9ACCD4"/>
    <a:srgbClr val="876220"/>
    <a:srgbClr val="4E9625"/>
    <a:srgbClr val="60652A"/>
    <a:srgbClr val="0E4A10"/>
    <a:srgbClr val="47145C"/>
    <a:srgbClr val="960044"/>
    <a:srgbClr val="249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2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8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7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 dirty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 dirty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B99F88-56B5-4F69-A116-5BA11A266810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275975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GB" altLang="nl-NL" dirty="0" smtClean="0"/>
              <a:t>Justitieel Complex Vlissingen</a:t>
            </a:r>
            <a:endParaRPr lang="en-GB" altLang="nl-NL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GB" altLang="nl-NL" dirty="0" smtClean="0"/>
              <a:t>14 december 2020</a:t>
            </a:r>
            <a:endParaRPr lang="en-GB" altLang="nl-NL" dirty="0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Click to edit Master text styles</a:t>
            </a:r>
          </a:p>
          <a:p>
            <a:pPr lvl="1"/>
            <a:r>
              <a:rPr lang="en-GB" altLang="nl-NL" smtClean="0"/>
              <a:t>Second level</a:t>
            </a:r>
          </a:p>
          <a:p>
            <a:pPr lvl="2"/>
            <a:r>
              <a:rPr lang="en-GB" altLang="nl-NL" smtClean="0"/>
              <a:t>Third level</a:t>
            </a:r>
          </a:p>
          <a:p>
            <a:pPr lvl="3"/>
            <a:r>
              <a:rPr lang="en-GB" altLang="nl-NL" smtClean="0"/>
              <a:t>Fourth level</a:t>
            </a:r>
          </a:p>
          <a:p>
            <a:pPr lvl="4"/>
            <a:r>
              <a:rPr lang="en-GB" altLang="nl-NL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GB" altLang="nl-NL" dirty="0" smtClean="0"/>
              <a:t>Justitieel Complex Vlissingen | 14 december 2020</a:t>
            </a:r>
            <a:endParaRPr lang="en-GB" altLang="nl-NL" dirty="0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208A1A-0E4B-40E2-B6E5-574A61ECE810}" type="slidenum">
              <a:rPr lang="en-GB" altLang="nl-NL"/>
              <a:pPr/>
              <a:t>‹nr.›</a:t>
            </a:fld>
            <a:endParaRPr lang="en-GB" altLang="nl-NL" dirty="0"/>
          </a:p>
        </p:txBody>
      </p:sp>
    </p:spTree>
    <p:extLst>
      <p:ext uri="{BB962C8B-B14F-4D97-AF65-F5344CB8AC3E}">
        <p14:creationId xmlns:p14="http://schemas.microsoft.com/office/powerpoint/2010/main" val="234158843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88895-7EC0-4723-BBAD-A5AEDC8D9F78}" type="slidenum">
              <a:rPr lang="en-GB" altLang="nl-NL"/>
              <a:pPr/>
              <a:t>3</a:t>
            </a:fld>
            <a:endParaRPr lang="en-GB" altLang="nl-NL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52453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62475" y="0"/>
            <a:ext cx="45815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nl-NL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908550" y="2505600"/>
            <a:ext cx="3598863" cy="942975"/>
          </a:xfrm>
        </p:spPr>
        <p:txBody>
          <a:bodyPr/>
          <a:lstStyle>
            <a:lvl1pPr defTabSz="608013" eaLnBrk="0" hangingPunct="0"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l-NL" altLang="nl-NL" noProof="0" smtClean="0"/>
              <a:t>Justitieel Complex Vlissingen</a:t>
            </a:r>
            <a:endParaRPr lang="nl-NL" altLang="nl-NL" noProof="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924800" y="3542400"/>
            <a:ext cx="3598863" cy="27035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indent="1588" defTabSz="608013" eaLnBrk="0" hangingPunct="0">
              <a:buFont typeface="Arial" charset="0"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l-NL" altLang="nl-NL" noProof="0" smtClean="0"/>
              <a:t>Informatiebijeenkomst</a:t>
            </a:r>
            <a:endParaRPr lang="nl-NL" altLang="nl-NL" noProof="0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08550" y="6346800"/>
            <a:ext cx="3598863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000000"/>
                </a:solidFill>
                <a:cs typeface="Arial" charset="0"/>
              </a:defRPr>
            </a:lvl1pPr>
          </a:lstStyle>
          <a:p>
            <a:r>
              <a:rPr lang="nl-NL" altLang="nl-NL" dirty="0" smtClean="0"/>
              <a:t>14 december 2020</a:t>
            </a:r>
            <a:endParaRPr lang="nl-NL" altLang="nl-NL" dirty="0"/>
          </a:p>
        </p:txBody>
      </p:sp>
      <p:pic>
        <p:nvPicPr>
          <p:cNvPr id="2" name="logoplaatje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018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9006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5B5DF7-635F-4D78-8237-DA456A2371F3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30273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25" y="1263650"/>
            <a:ext cx="8060400" cy="571500"/>
          </a:xfrm>
        </p:spPr>
        <p:txBody>
          <a:bodyPr/>
          <a:lstStyle>
            <a:lvl1pPr>
              <a:defRPr>
                <a:solidFill>
                  <a:srgbClr val="A9006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52425" y="1800225"/>
            <a:ext cx="4129200" cy="4273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3600" y="1800225"/>
            <a:ext cx="4129200" cy="4273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C00E9E-DF9C-40DD-918D-F956919BA4A0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531170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800" y="1263600"/>
            <a:ext cx="4129200" cy="864000"/>
          </a:xfrm>
        </p:spPr>
        <p:txBody>
          <a:bodyPr anchor="t" anchorCtr="0"/>
          <a:lstStyle>
            <a:lvl1pPr algn="l">
              <a:defRPr sz="2600" b="0">
                <a:solidFill>
                  <a:srgbClr val="A9006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0" y="1072800"/>
            <a:ext cx="4572000" cy="5245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52800" y="2178000"/>
            <a:ext cx="4129200" cy="403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EEABE7-B0BF-44C5-9601-378D730D3F98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49797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107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altLang="nl-NL" dirty="0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altLang="nl-NL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425" y="1263650"/>
            <a:ext cx="82296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 dirty="0" smtClean="0"/>
          </a:p>
        </p:txBody>
      </p:sp>
      <p:pic>
        <p:nvPicPr>
          <p:cNvPr id="1055" name="Picture 31" descr="Vervolgpagi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063" y="6376988"/>
            <a:ext cx="712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cs typeface="Arial" charset="0"/>
              </a:defRPr>
            </a:lvl1pPr>
          </a:lstStyle>
          <a:p>
            <a:fld id="{B6A52444-3423-4FC1-A0B0-26E90F2782A1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  <p:sp>
        <p:nvSpPr>
          <p:cNvPr id="1057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800225"/>
            <a:ext cx="82296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 dirty="0" smtClean="0"/>
          </a:p>
        </p:txBody>
      </p:sp>
      <p:sp>
        <p:nvSpPr>
          <p:cNvPr id="1059" name="voettekst"/>
          <p:cNvSpPr txBox="1">
            <a:spLocks noChangeArrowheads="1"/>
          </p:cNvSpPr>
          <p:nvPr/>
        </p:nvSpPr>
        <p:spPr bwMode="auto">
          <a:xfrm>
            <a:off x="4476750" y="6372225"/>
            <a:ext cx="41640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nl-NL" altLang="nl-NL" sz="1000" dirty="0" smtClean="0">
                <a:solidFill>
                  <a:srgbClr val="000000"/>
                </a:solidFill>
              </a:rPr>
              <a:t>Justitieel Complex Vlissingen | 14 december 2020</a:t>
            </a:r>
            <a:endParaRPr lang="nl-NL" altLang="nl-NL" sz="1000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A9006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tabLst>
          <a:tab pos="742950" algn="l"/>
          <a:tab pos="806450" algn="l"/>
        </a:tabLs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88" indent="195263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•"/>
        <a:tabLst>
          <a:tab pos="742950" algn="l"/>
          <a:tab pos="806450" algn="l"/>
        </a:tabLst>
        <a:defRPr>
          <a:solidFill>
            <a:schemeClr val="tx1"/>
          </a:solidFill>
          <a:latin typeface="+mn-lt"/>
        </a:defRPr>
      </a:lvl2pPr>
      <a:lvl3pPr marL="198438" indent="227013" algn="l" rtl="0" eaLnBrk="1" fontAlgn="base" hangingPunct="1">
        <a:spcBef>
          <a:spcPct val="20000"/>
        </a:spcBef>
        <a:spcAft>
          <a:spcPct val="0"/>
        </a:spcAft>
        <a:buSzPct val="80000"/>
        <a:buFont typeface="Verdana" pitchFamily="34" charset="0"/>
        <a:buChar char="–"/>
        <a:tabLst>
          <a:tab pos="742950" algn="l"/>
          <a:tab pos="806450" algn="l"/>
        </a:tabLst>
        <a:defRPr>
          <a:solidFill>
            <a:schemeClr val="tx1"/>
          </a:solidFill>
          <a:latin typeface="+mn-lt"/>
        </a:defRPr>
      </a:lvl3pPr>
      <a:lvl4pPr marL="427038" indent="2286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&gt;"/>
        <a:tabLst>
          <a:tab pos="742950" algn="l"/>
          <a:tab pos="806450" algn="l"/>
        </a:tabLst>
        <a:defRPr>
          <a:solidFill>
            <a:schemeClr val="tx1"/>
          </a:solidFill>
          <a:latin typeface="+mn-lt"/>
        </a:defRPr>
      </a:lvl4pPr>
      <a:lvl5pPr marL="679450" indent="2413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»"/>
        <a:tabLst>
          <a:tab pos="742950" algn="l"/>
          <a:tab pos="806450" algn="l"/>
        </a:tabLst>
        <a:defRPr>
          <a:solidFill>
            <a:schemeClr val="tx1"/>
          </a:solidFill>
          <a:latin typeface="+mn-lt"/>
        </a:defRPr>
      </a:lvl5pPr>
      <a:lvl6pPr marL="1136650" indent="2413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»"/>
        <a:tabLst>
          <a:tab pos="742950" algn="l"/>
          <a:tab pos="806450" algn="l"/>
        </a:tabLst>
        <a:defRPr>
          <a:solidFill>
            <a:schemeClr val="tx1"/>
          </a:solidFill>
          <a:latin typeface="+mn-lt"/>
        </a:defRPr>
      </a:lvl6pPr>
      <a:lvl7pPr marL="1593850" indent="2413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»"/>
        <a:tabLst>
          <a:tab pos="742950" algn="l"/>
          <a:tab pos="806450" algn="l"/>
        </a:tabLst>
        <a:defRPr>
          <a:solidFill>
            <a:schemeClr val="tx1"/>
          </a:solidFill>
          <a:latin typeface="+mn-lt"/>
        </a:defRPr>
      </a:lvl7pPr>
      <a:lvl8pPr marL="2051050" indent="2413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»"/>
        <a:tabLst>
          <a:tab pos="742950" algn="l"/>
          <a:tab pos="806450" algn="l"/>
        </a:tabLst>
        <a:defRPr>
          <a:solidFill>
            <a:schemeClr val="tx1"/>
          </a:solidFill>
          <a:latin typeface="+mn-lt"/>
        </a:defRPr>
      </a:lvl8pPr>
      <a:lvl9pPr marL="2508250" indent="2413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»"/>
        <a:tabLst>
          <a:tab pos="742950" algn="l"/>
          <a:tab pos="8064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10" y="0"/>
            <a:ext cx="62547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 bwMode="auto">
          <a:xfrm>
            <a:off x="4927600" y="911225"/>
            <a:ext cx="3983038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Dienst Justitiële Inrichtingen</a:t>
            </a:r>
          </a:p>
          <a:p>
            <a:pPr>
              <a:defRPr/>
            </a:pPr>
            <a:r>
              <a:rPr lang="nl-NL" sz="1300" i="1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Ministerie van  Justitie en Veiligheid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663824" y="2143815"/>
            <a:ext cx="3959225" cy="26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 defTabSz="608013" eaLnBrk="0" hangingPunct="0">
              <a:defRPr/>
            </a:pPr>
            <a:r>
              <a:rPr lang="nl-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jksoverheidSansHeading" pitchFamily="34" charset="0"/>
                <a:ea typeface="+mj-ea"/>
                <a:cs typeface="+mj-cs"/>
              </a:rPr>
              <a:t>Gevangeniswezen en de </a:t>
            </a:r>
            <a:br>
              <a:rPr lang="nl-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jksoverheidSansHeading" pitchFamily="34" charset="0"/>
                <a:ea typeface="+mj-ea"/>
                <a:cs typeface="+mj-cs"/>
              </a:rPr>
            </a:br>
            <a:r>
              <a:rPr lang="nl-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jksoverheidSansHeading" pitchFamily="34" charset="0"/>
                <a:ea typeface="+mj-ea"/>
                <a:cs typeface="+mj-cs"/>
              </a:rPr>
              <a:t>PI Vlissingen</a:t>
            </a:r>
            <a:endParaRPr lang="nl-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jksoverheidSansHeading" pitchFamily="34" charset="0"/>
              <a:ea typeface="+mj-ea"/>
              <a:cs typeface="+mj-cs"/>
            </a:endParaRPr>
          </a:p>
          <a:p>
            <a:pPr algn="ctr" defTabSz="608013" eaLnBrk="0" hangingPunct="0">
              <a:defRPr/>
            </a:pPr>
            <a:endParaRPr lang="nl-NL" sz="28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jksoverheidSansHeading" pitchFamily="34" charset="0"/>
              <a:ea typeface="+mj-ea"/>
              <a:cs typeface="+mj-cs"/>
            </a:endParaRPr>
          </a:p>
          <a:p>
            <a:pPr algn="ctr" defTabSz="608013" eaLnBrk="0" hangingPunct="0">
              <a:defRPr/>
            </a:pPr>
            <a:endParaRPr lang="nl-NL" sz="28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jksoverheidSansHeading" pitchFamily="34" charset="0"/>
              <a:ea typeface="+mj-ea"/>
              <a:cs typeface="+mj-cs"/>
            </a:endParaRPr>
          </a:p>
          <a:p>
            <a:pPr algn="ctr" defTabSz="608013" eaLnBrk="0" hangingPunct="0">
              <a:defRPr/>
            </a:pPr>
            <a:endParaRPr lang="nl-NL" sz="28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jksoverheidSansHeading" pitchFamily="34" charset="0"/>
              <a:ea typeface="+mj-ea"/>
              <a:cs typeface="+mj-cs"/>
            </a:endParaRPr>
          </a:p>
          <a:p>
            <a:pPr algn="ctr" defTabSz="608013" eaLnBrk="0" hangingPunct="0">
              <a:defRPr/>
            </a:pPr>
            <a:r>
              <a:rPr lang="nl-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jksoverheidSansHeading" pitchFamily="34" charset="0"/>
                <a:ea typeface="+mj-ea"/>
                <a:cs typeface="+mj-cs"/>
              </a:rPr>
              <a:t>Madelon van den Berg</a:t>
            </a:r>
          </a:p>
          <a:p>
            <a:pPr algn="ctr" defTabSz="608013" eaLnBrk="0" hangingPunct="0">
              <a:defRPr/>
            </a:pPr>
            <a:r>
              <a:rPr lang="nl-NL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jksoverheidSansHeading" pitchFamily="34" charset="0"/>
                <a:ea typeface="+mj-ea"/>
                <a:cs typeface="+mj-cs"/>
              </a:rPr>
              <a:t>Directeur PI Middelburg</a:t>
            </a:r>
          </a:p>
          <a:p>
            <a:pPr algn="ctr" defTabSz="608013" eaLnBrk="0" hangingPunct="0">
              <a:defRPr/>
            </a:pPr>
            <a:r>
              <a:rPr lang="nl-NL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jksoverheidSansHeading" pitchFamily="34" charset="0"/>
                <a:ea typeface="+mj-ea"/>
                <a:cs typeface="+mj-cs"/>
              </a:rPr>
              <a:t>14 </a:t>
            </a:r>
            <a:r>
              <a:rPr lang="nl-NL" sz="2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jksoverheidSansHeading" pitchFamily="34" charset="0"/>
                <a:ea typeface="+mj-ea"/>
                <a:cs typeface="+mj-cs"/>
              </a:rPr>
              <a:t>december 2020</a:t>
            </a:r>
          </a:p>
          <a:p>
            <a:pPr algn="ctr" defTabSz="608013" eaLnBrk="0" hangingPunct="0">
              <a:defRPr/>
            </a:pPr>
            <a:endParaRPr lang="nl-NL" sz="2800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jksoverheidSansHeading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94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00079"/>
                </a:solidFill>
              </a:rPr>
              <a:t>Samenwerking met de regio</a:t>
            </a:r>
            <a:endParaRPr lang="nl-NL" dirty="0">
              <a:solidFill>
                <a:srgbClr val="900079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Onderzoek “</a:t>
            </a:r>
            <a:r>
              <a:rPr lang="nl-NL" i="1" dirty="0" smtClean="0"/>
              <a:t>mogelijkheden naar economische prikkel voor de regio</a:t>
            </a:r>
            <a:r>
              <a:rPr lang="nl-NL" dirty="0" smtClean="0"/>
              <a:t>” loopt (gereed Q2 2021), bestaande uit: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-  de economische </a:t>
            </a:r>
            <a:r>
              <a:rPr lang="nl-NL" dirty="0"/>
              <a:t>gevolgen voor de middenstand van de regio Zeeland door de realisatie van </a:t>
            </a:r>
            <a:r>
              <a:rPr lang="nl-NL" dirty="0" smtClean="0"/>
              <a:t>PI Vlissingen en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- in </a:t>
            </a:r>
            <a:r>
              <a:rPr lang="nl-NL" dirty="0"/>
              <a:t>welke mate </a:t>
            </a:r>
            <a:r>
              <a:rPr lang="nl-NL" dirty="0" smtClean="0"/>
              <a:t>kan een </a:t>
            </a:r>
            <a:r>
              <a:rPr lang="nl-NL" dirty="0"/>
              <a:t>extra prikkel </a:t>
            </a:r>
            <a:r>
              <a:rPr lang="nl-NL" dirty="0" smtClean="0"/>
              <a:t>worden </a:t>
            </a:r>
            <a:r>
              <a:rPr lang="nl-NL" dirty="0"/>
              <a:t>gegeven aan de lokale/regionale </a:t>
            </a:r>
            <a:r>
              <a:rPr lang="nl-NL" dirty="0" smtClean="0"/>
              <a:t>economie met ingang van 2027.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5DF7-635F-4D78-8237-DA456A2371F3}" type="slidenum">
              <a:rPr lang="nl-NL" altLang="nl-NL" smtClean="0"/>
              <a:pPr/>
              <a:t>10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690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Wilt u meer weten over DJI?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972" b="46774"/>
          <a:stretch/>
        </p:blipFill>
        <p:spPr>
          <a:xfrm>
            <a:off x="449262" y="2650690"/>
            <a:ext cx="8208963" cy="2311835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5DF7-635F-4D78-8237-DA456A2371F3}" type="slidenum">
              <a:rPr lang="nl-NL" altLang="nl-NL" smtClean="0"/>
              <a:pPr/>
              <a:t>11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468015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Werken bij DJI?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63" y="1835150"/>
            <a:ext cx="8208962" cy="4379913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5DF7-635F-4D78-8237-DA456A2371F3}" type="slidenum">
              <a:rPr lang="nl-NL" altLang="nl-NL" smtClean="0"/>
              <a:pPr/>
              <a:t>12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59377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Justitieel Complex Vlissingen: PI Vlissingen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5DF7-635F-4D78-8237-DA456A2371F3}" type="slidenum">
              <a:rPr lang="nl-NL" altLang="nl-NL" smtClean="0"/>
              <a:pPr/>
              <a:t>2</a:t>
            </a:fld>
            <a:endParaRPr lang="nl-NL" alt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352425" y="1835150"/>
            <a:ext cx="8058150" cy="4414838"/>
          </a:xfrm>
        </p:spPr>
        <p:txBody>
          <a:bodyPr/>
          <a:lstStyle/>
          <a:p>
            <a:endParaRPr lang="nl-NL" dirty="0" smtClean="0"/>
          </a:p>
          <a:p>
            <a:r>
              <a:rPr lang="nl-NL" b="1" dirty="0" smtClean="0"/>
              <a:t>Een gevangenis</a:t>
            </a:r>
            <a:br>
              <a:rPr lang="nl-NL" b="1" dirty="0" smtClean="0"/>
            </a:br>
            <a:r>
              <a:rPr lang="nl-NL" dirty="0" smtClean="0"/>
              <a:t>Een penitentiaire inrichting (PI) voor specifieke doelgroepen die zwaarder beveiligd worden en een extra beveiligde inrichting (EBI)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</a:t>
            </a:r>
          </a:p>
          <a:p>
            <a:pPr lvl="0"/>
            <a:r>
              <a:rPr lang="nl-NL" b="1" dirty="0" smtClean="0"/>
              <a:t>Een steunpunt voor vervoer en beveiliging </a:t>
            </a:r>
          </a:p>
          <a:p>
            <a:pPr lvl="0"/>
            <a:r>
              <a:rPr lang="nl-NL" dirty="0" smtClean="0"/>
              <a:t>De Dienst Vervoer en Ondersteuning (DV&amp;O) is een landelijke dienst van DJI en verzorgt het vervoer en de beveiliging van justitiabelen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325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00079"/>
                </a:solidFill>
              </a:rPr>
              <a:t>Dienst Justitiële Inrichtingen</a:t>
            </a:r>
            <a:endParaRPr lang="nl-NL" dirty="0">
              <a:solidFill>
                <a:srgbClr val="900079"/>
              </a:solidFill>
            </a:endParaRP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435119"/>
            <a:ext cx="4127269" cy="2751513"/>
          </a:xfrm>
        </p:spPr>
      </p:pic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De Dienst Justitiële Inrichtingen (DJI) voert namens de minister van Justitie en Veiligheid </a:t>
            </a:r>
            <a:r>
              <a:rPr lang="nl-NL" dirty="0" smtClean="0"/>
              <a:t>vrijheidsbenemende </a:t>
            </a:r>
            <a:r>
              <a:rPr lang="nl-NL" dirty="0"/>
              <a:t>maatregelen uit die door de rechter zijn opgelegd.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DJI </a:t>
            </a:r>
            <a:r>
              <a:rPr lang="nl-NL" dirty="0"/>
              <a:t>is verantwoordelijk voor de dagelijkse verzorging van justitiabelen en werkt op vele manieren met hen samen aan voorbereiding op terugkeer in de </a:t>
            </a:r>
            <a:r>
              <a:rPr lang="nl-NL" dirty="0" smtClean="0"/>
              <a:t>maatschappij.</a:t>
            </a:r>
          </a:p>
          <a:p>
            <a:pPr marL="0" indent="0">
              <a:buNone/>
            </a:pPr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29077-5576-48EC-A019-1D3D175D6BA9}" type="slidenum">
              <a:rPr lang="nl-NL" altLang="nl-NL"/>
              <a:pPr/>
              <a:t>3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9499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00079"/>
                </a:solidFill>
              </a:rPr>
              <a:t>Het gevangeniswezen in cijfers </a:t>
            </a:r>
            <a:endParaRPr lang="nl-NL" dirty="0">
              <a:solidFill>
                <a:srgbClr val="900079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352425" y="1800225"/>
            <a:ext cx="8229600" cy="44904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Gevangeniswezen heeft </a:t>
            </a: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29</a:t>
            </a:r>
            <a:r>
              <a:rPr lang="nl-NL" dirty="0" smtClean="0"/>
              <a:t> locaties</a:t>
            </a:r>
            <a:br>
              <a:rPr lang="nl-NL" dirty="0" smtClean="0"/>
            </a:b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Op jaarbasis stromen circa </a:t>
            </a: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31.000</a:t>
            </a:r>
            <a:r>
              <a:rPr lang="nl-NL" dirty="0" smtClean="0"/>
              <a:t> nieuwe gedetineerden in </a:t>
            </a:r>
            <a:br>
              <a:rPr lang="nl-NL" dirty="0" smtClean="0"/>
            </a:b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Gemiddeld waren er in 2019 </a:t>
            </a:r>
            <a:br>
              <a:rPr lang="nl-NL" dirty="0" smtClean="0"/>
            </a:br>
            <a:r>
              <a:rPr lang="nl-NL" dirty="0" smtClean="0"/>
              <a:t>circa </a:t>
            </a: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9.100</a:t>
            </a:r>
            <a:r>
              <a:rPr lang="nl-NL" dirty="0" smtClean="0"/>
              <a:t> </a:t>
            </a:r>
            <a:r>
              <a:rPr lang="nl-NL" dirty="0"/>
              <a:t>gedetineerden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per </a:t>
            </a:r>
            <a:r>
              <a:rPr lang="nl-NL" dirty="0"/>
              <a:t>dag </a:t>
            </a:r>
            <a:r>
              <a:rPr lang="nl-NL" dirty="0" smtClean="0"/>
              <a:t>“binnen”</a:t>
            </a:r>
            <a:br>
              <a:rPr lang="nl-NL" dirty="0" smtClean="0"/>
            </a:b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Er werken circa </a:t>
            </a: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9.500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personeelsleden bij </a:t>
            </a:r>
            <a:br>
              <a:rPr lang="nl-NL" dirty="0" smtClean="0"/>
            </a:br>
            <a:r>
              <a:rPr lang="nl-NL" dirty="0" smtClean="0"/>
              <a:t>gevangeniswezen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sz="1000" i="1" dirty="0" smtClean="0"/>
          </a:p>
          <a:p>
            <a:endParaRPr lang="nl-NL" sz="1000" i="1" dirty="0"/>
          </a:p>
          <a:p>
            <a:endParaRPr lang="nl-NL" sz="1000" i="1" dirty="0" smtClean="0"/>
          </a:p>
          <a:p>
            <a:endParaRPr lang="nl-NL" sz="1000" i="1" dirty="0"/>
          </a:p>
          <a:p>
            <a:endParaRPr lang="nl-NL" sz="1000" i="1" dirty="0" smtClean="0"/>
          </a:p>
          <a:p>
            <a:endParaRPr lang="nl-NL" sz="1000" i="1" dirty="0"/>
          </a:p>
          <a:p>
            <a:endParaRPr lang="nl-NL" sz="1000" i="1" dirty="0" smtClean="0"/>
          </a:p>
          <a:p>
            <a:endParaRPr lang="nl-NL" sz="1000" i="1" dirty="0"/>
          </a:p>
          <a:p>
            <a:endParaRPr lang="nl-NL" sz="1000" i="1" dirty="0" smtClean="0"/>
          </a:p>
          <a:p>
            <a:endParaRPr lang="nl-NL" sz="1000" i="1" dirty="0"/>
          </a:p>
          <a:p>
            <a:endParaRPr lang="nl-NL" sz="1000" i="1" dirty="0" smtClean="0"/>
          </a:p>
          <a:p>
            <a:r>
              <a:rPr lang="nl-NL" sz="1000" i="1" dirty="0" smtClean="0"/>
              <a:t>Bron: Infosheet gevangeniswezen 2020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00E9E-DF9C-40DD-918D-F956919BA4A0}" type="slidenum">
              <a:rPr lang="nl-NL" altLang="nl-NL" smtClean="0"/>
              <a:pPr/>
              <a:t>4</a:t>
            </a:fld>
            <a:endParaRPr lang="nl-NL" alt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80" y="3152425"/>
            <a:ext cx="4153245" cy="277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00079"/>
                </a:solidFill>
              </a:rPr>
              <a:t>PI Vlissingen: gedetineerden</a:t>
            </a:r>
            <a:endParaRPr lang="nl-NL" dirty="0">
              <a:solidFill>
                <a:srgbClr val="900079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PI Vlissingen is een gevangenis met totaal 222 plaatsen: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</a:t>
            </a:r>
            <a:r>
              <a:rPr lang="nl-NL" dirty="0" smtClean="0"/>
              <a:t>en uitgebreid beveiligde inrichting voor zwaarder beveiligde doelgroepen met 192 plaatsen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een extra beveiligde inrichting (EBI) met 30 plaatsen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een entreegebouw met ondersteunende facilitaire </a:t>
            </a:r>
            <a:r>
              <a:rPr lang="nl-NL" dirty="0"/>
              <a:t>faciliteiten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11" y="3866954"/>
            <a:ext cx="2947608" cy="1963289"/>
          </a:xfrm>
          <a:prstGeom prst="rect">
            <a:avLst/>
          </a:prstGeom>
        </p:spPr>
      </p:pic>
      <p:pic>
        <p:nvPicPr>
          <p:cNvPr id="7" name="Tijdelijke aanduiding voor inhoud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4736" y="3842391"/>
            <a:ext cx="2760915" cy="198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00079"/>
                </a:solidFill>
              </a:rPr>
              <a:t>PI Vlissingen: personeel</a:t>
            </a:r>
            <a:endParaRPr lang="nl-NL" dirty="0">
              <a:solidFill>
                <a:srgbClr val="900079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Wanneer de vestiging volledig operationeel is werken er circa 500 personeelsleden voor de PI Vlissingen:</a:t>
            </a:r>
            <a:br>
              <a:rPr lang="nl-NL" dirty="0" smtClean="0"/>
            </a:b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83% voor functies zoals beveiligers, </a:t>
            </a:r>
            <a:br>
              <a:rPr lang="nl-NL" dirty="0" smtClean="0"/>
            </a:br>
            <a:r>
              <a:rPr lang="nl-NL" dirty="0" smtClean="0"/>
              <a:t>bewaarders, arbeid medewerkers </a:t>
            </a:r>
            <a:br>
              <a:rPr lang="nl-NL" dirty="0" smtClean="0"/>
            </a:br>
            <a:r>
              <a:rPr lang="nl-NL" dirty="0" smtClean="0"/>
              <a:t>en ondersteuning</a:t>
            </a:r>
            <a:br>
              <a:rPr lang="nl-NL" dirty="0" smtClean="0"/>
            </a:b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17% voor functies zoals </a:t>
            </a:r>
            <a:br>
              <a:rPr lang="nl-NL" dirty="0" smtClean="0"/>
            </a:br>
            <a:r>
              <a:rPr lang="nl-NL" dirty="0" smtClean="0"/>
              <a:t>management, </a:t>
            </a:r>
            <a:endParaRPr lang="nl-NL" dirty="0"/>
          </a:p>
          <a:p>
            <a:r>
              <a:rPr lang="nl-NL" dirty="0" smtClean="0"/>
              <a:t>   (sport)leraren, zorgpersoneel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46" y="3338110"/>
            <a:ext cx="4113479" cy="27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Een gevangenis van DJI: PI Vught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" b="10628"/>
          <a:stretch/>
        </p:blipFill>
        <p:spPr>
          <a:xfrm>
            <a:off x="1085850" y="1835150"/>
            <a:ext cx="7101059" cy="4241327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5DF7-635F-4D78-8237-DA456A2371F3}" type="slidenum">
              <a:rPr lang="nl-NL" altLang="nl-NL" smtClean="0"/>
              <a:pPr/>
              <a:t>7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552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00079"/>
                </a:solidFill>
              </a:rPr>
              <a:t>PI Vlissingen: gebouw </a:t>
            </a:r>
            <a:endParaRPr lang="nl-NL" dirty="0">
              <a:solidFill>
                <a:srgbClr val="900079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>
              <a:buFont typeface="Arial" panose="020B0604020202020204" pitchFamily="34" charset="0"/>
              <a:buChar char="•"/>
            </a:pPr>
            <a:r>
              <a:rPr lang="nl-NL" dirty="0" smtClean="0"/>
              <a:t>Gebouw met ringmuur (5 meter)</a:t>
            </a:r>
          </a:p>
          <a:p>
            <a:pPr lvl="2" indent="0">
              <a:buNone/>
            </a:pPr>
            <a:endParaRPr lang="nl-NL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nl-NL" dirty="0" smtClean="0"/>
              <a:t>Ringmuurbeveiliging: </a:t>
            </a:r>
            <a:br>
              <a:rPr lang="nl-NL" dirty="0" smtClean="0"/>
            </a:br>
            <a:r>
              <a:rPr lang="nl-NL" dirty="0" smtClean="0"/>
              <a:t>detectie en cameratoezicht</a:t>
            </a:r>
          </a:p>
          <a:p>
            <a:pPr lvl="2" indent="0">
              <a:buNone/>
            </a:pPr>
            <a:endParaRPr lang="nl-NL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nl-NL" dirty="0" smtClean="0"/>
              <a:t>Twee ontsluitingswegen zodat </a:t>
            </a:r>
            <a:br>
              <a:rPr lang="nl-NL" dirty="0" smtClean="0"/>
            </a:br>
            <a:r>
              <a:rPr lang="nl-NL" dirty="0" smtClean="0"/>
              <a:t>bij verkeershinder uitgeweken </a:t>
            </a:r>
            <a:br>
              <a:rPr lang="nl-NL" dirty="0" smtClean="0"/>
            </a:br>
            <a:r>
              <a:rPr lang="nl-NL" dirty="0" smtClean="0"/>
              <a:t>kan worden naar een </a:t>
            </a:r>
            <a:br>
              <a:rPr lang="nl-NL" dirty="0" smtClean="0"/>
            </a:br>
            <a:r>
              <a:rPr lang="nl-NL" dirty="0" smtClean="0"/>
              <a:t>alternatieve ontsluitingsroute</a:t>
            </a:r>
          </a:p>
          <a:p>
            <a:pPr lvl="2">
              <a:buFont typeface="Arial" panose="020B0604020202020204" pitchFamily="34" charset="0"/>
              <a:buChar char="•"/>
            </a:pPr>
            <a:endParaRPr lang="nl-NL" dirty="0"/>
          </a:p>
          <a:p>
            <a:pPr lvl="2" indent="0">
              <a:buNone/>
            </a:pPr>
            <a:endParaRPr lang="nl-NL" dirty="0"/>
          </a:p>
          <a:p>
            <a:pPr lvl="2" indent="0">
              <a:buNone/>
            </a:pPr>
            <a:r>
              <a:rPr lang="nl-NL" sz="1400" i="1" dirty="0" smtClean="0"/>
              <a:t>In de volgende presentatie wordt </a:t>
            </a:r>
            <a:br>
              <a:rPr lang="nl-NL" sz="1400" i="1" dirty="0" smtClean="0"/>
            </a:br>
            <a:r>
              <a:rPr lang="nl-NL" sz="1400" i="1" dirty="0" smtClean="0"/>
              <a:t>toelichting gegeven op de </a:t>
            </a:r>
            <a:br>
              <a:rPr lang="nl-NL" sz="1400" i="1" dirty="0" smtClean="0"/>
            </a:br>
            <a:r>
              <a:rPr lang="nl-NL" sz="1400" i="1" dirty="0" smtClean="0"/>
              <a:t>landschappelijke inpassing </a:t>
            </a:r>
          </a:p>
          <a:p>
            <a:pPr lvl="2" indent="0">
              <a:buNone/>
            </a:pPr>
            <a:endParaRPr lang="nl-NL" dirty="0" smtClean="0">
              <a:solidFill>
                <a:srgbClr val="FF0000"/>
              </a:solidFill>
            </a:endParaRPr>
          </a:p>
          <a:p>
            <a:pPr lvl="2" indent="0">
              <a:buNone/>
            </a:pP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  <a:p>
            <a:pPr marL="484188" lvl="2" indent="-285750">
              <a:buFontTx/>
              <a:buChar char="-"/>
            </a:pPr>
            <a:endParaRPr lang="nl-NL" dirty="0" smtClean="0"/>
          </a:p>
          <a:p>
            <a:pPr lvl="2">
              <a:buFont typeface="Arial" panose="020B0604020202020204" pitchFamily="34" charset="0"/>
              <a:buChar char="•"/>
            </a:pPr>
            <a:endParaRPr lang="nl-NL" dirty="0"/>
          </a:p>
          <a:p>
            <a:pPr lvl="2" indent="0">
              <a:buNone/>
            </a:pPr>
            <a:endParaRPr lang="nl-NL" dirty="0" smtClean="0"/>
          </a:p>
          <a:p>
            <a:pPr lvl="2" indent="0">
              <a:buNone/>
            </a:pPr>
            <a:endParaRPr lang="nl-NL" dirty="0"/>
          </a:p>
          <a:p>
            <a:pPr lvl="2" indent="0">
              <a:buNone/>
            </a:pPr>
            <a:endParaRPr lang="nl-NL" dirty="0" smtClean="0"/>
          </a:p>
          <a:p>
            <a:pPr marL="484188" lvl="2" indent="-285750">
              <a:buFontTx/>
              <a:buChar char="-"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5DF7-635F-4D78-8237-DA456A2371F3}" type="slidenum">
              <a:rPr lang="nl-NL" altLang="nl-NL" smtClean="0"/>
              <a:pPr/>
              <a:t>8</a:t>
            </a:fld>
            <a:endParaRPr lang="nl-NL" alt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1345" r="1009" b="9460"/>
          <a:stretch/>
        </p:blipFill>
        <p:spPr>
          <a:xfrm>
            <a:off x="4467226" y="2685361"/>
            <a:ext cx="4302202" cy="29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900079"/>
                </a:solidFill>
              </a:rPr>
              <a:t>PI Vlissingen: verkeer</a:t>
            </a:r>
            <a:endParaRPr lang="nl-NL" dirty="0">
              <a:solidFill>
                <a:srgbClr val="900079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Het transport van gedetineerden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Beveiligd transport: op basis van een risicoanalyse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Werk/woonverkeer van personeel van de gevangenis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Relatiebezoek zoals familie en advocaten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Leveranciers voor de gevangenis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100" dirty="0"/>
          </a:p>
          <a:p>
            <a:endParaRPr lang="nl-NL" sz="11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5DF7-635F-4D78-8237-DA456A2371F3}" type="slidenum">
              <a:rPr lang="nl-NL" altLang="nl-NL" smtClean="0"/>
              <a:pPr/>
              <a:t>9</a:t>
            </a:fld>
            <a:endParaRPr lang="nl-NL" alt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56" y="4153359"/>
            <a:ext cx="3092554" cy="206170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87" y="3565014"/>
            <a:ext cx="3975475" cy="26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RMA DOCSYS~XML" val="&lt;?xml version=&quot;1.0&quot;?&gt;&#10;&lt;data customer=&quot;minjus&quot; profile=&quot;minjus&quot; model=&quot;presentatie-2010.xml&quot; country-code=&quot;31&quot; target=&quot;Microsoft PowerPoint&quot; target-version=&quot;16.0.5005&quot;&gt;&lt;presentatie template=&quot;/presentatie-2010.potm&quot; id=&quot;e3a426f50c43425da8b7644120b7d287&quot; version=&quot;1.0&quot; lcid=&quot;1043&quot;&gt;&lt;PAPER/&gt;&lt;digijust value=&quot;0&quot; formatted-value=&quot;0&quot;/&gt;&lt;onskenmerk/&gt;&lt;logofield value=&quot;(slides)/images/woordmerk/logo.png&quot;/&gt;&lt;titel-txt value=&quot;Justitieel Complex Vlissingen&quot; formatted-value=&quot;Justitieel Complex Vlissingen&quot; format-disabled=&quot;true&quot;/&gt;&lt;titel formatted-value=&quot;Justitieel Complex Vlissingen&quot;/&gt;&lt;subtitel-txt value=&quot;Informatiebijeenkomst &quot; formatted-value=&quot;Informatiebijeenkomst &quot; format-disabled=&quot;true&quot;/&gt;&lt;subtitel formatted-value=&quot;Informatiebijeenkomst&quot;/&gt;&lt;datum value=&quot;2020-12-14T00:00:00&quot; formatted-value=&quot;14 december 2020&quot;/&gt;&lt;datumvoor formatted-value=&quot;14 december 2020&quot;/&gt;&lt;voettekst formatted-value=&quot;Justitieel Complex Vlissingen | 14 december 2020&quot;/&gt;&lt;woordmerk formatted-value=&quot;(slides)/images/woordmerk/RO_J_DJI_zwart.png&quot;/&gt;&lt;kleuren value=&quot;lichtblauw&quot; formatted-value=&quot;Lichtblauw&quot;/&gt;&lt;eerstedia value=&quot;3&quot; formatted-value=&quot;Tekst en afbeelding&quot;/&gt;&lt;typelogo value=&quot;1&quot; formatted-value=&quot;Organisatieonderdeel&quot;/&gt;&lt;rubriek value=&quot;1&quot; formatted-value=&quot; &quot;/&gt;&lt;merking value=&quot;1&quot; formatted-value=&quot; &quot;/&gt;&lt;rubricering formatted-value=&quot;&quot;/&gt;&lt;afbeelding value=&quot;6&quot; formatted-value=&quot;Weegschaal&quot;/&gt;&lt;strapline-image formatted-value=&quot;(slides)/images/dividers/Weegschaal.jpg&quot;/&gt;&lt;strapline-thumb formatted-value=&quot;(slides)/images/dividers/(thumbnails)/Weegschaal.jpg.jpg&quot;/&gt;&lt;lsttaal/&gt;&lt;reopened value=&quot;false&quot;/&gt;&lt;organisatie-item value=&quot;254&quot; formatted-value=&quot;2511 DP ~ HK - FHI - Huisvesting en Facilitaire Zaken&quot;&gt;&lt;organisatie zoekveld=&quot;2511 DP ~ HK - FHI - Huisvesting en Facilitaire Zaken&quot; facebook=&quot;&quot; linkedin=&quot;&quot; twitter=&quot;&quot; youtube=&quot;&quot; id=&quot;254&quot;&gt;&#10;    &lt;taal id=&quot;1031&quot; zoekveld=&quot;2511 DP ~ HK - FHI - Huisvesting en Facilitaire Zaken&quot; omschrijving=&quot;HK - CBV - Huisvesting&quot; naamdirectoraatgeneraal=&quot;Concernstaf Bedrijfsvoering&quot; naamdirectie=&quot;Huisvesting&quot; naamgebouw=&quot;Hoofdkantoor (Terminal Zuid)&quot; baadres=&quot;Schedeldoekshaven 101&quot; bapostcode=&quot;2511 EM&quot; baplaats=&quot;Den Haag&quot; paadres=&quot;30132&quot; papostcode=&quot;2500 GC&quot; paplaats=&quot;Den Haag&quot; land=&quot;Nederland&quot; telefoonnummer=&quot;070 37 02863&quot; faxnummer=&quot;&quot; website=&quot;www.dji.nl&quot; banknaam=&quot;&quot; banknummer=&quot;&quot; logo=&quot;RO_J_DJI&quot; kleuren=&quot;alles&quot; vrijkopje=&quot;&quot; vrij1=&quot;&quot; vrij2=&quot;&quot; vrij3=&quot;&quot; vrij4=&quot;&quot; vrij5=&quot;&quot; vrij6=&quot;&quot; vrij7=&quot;&quot; vrij8=&quot;&quot; payoff=&quot;&quot; instructies=&quot;Bij beantwoording de datum en ons kenmerk vermelden. Wilt u slechts één zaak in uw brief behandelen.&quot; email=&quot;&quot; iban=&quot;&quot; bic=&quot;&quot; infonummer=&quot;&quot; koptekst=&quot;\nConcernstaf Bedrijfsvoering\nHuisvesting&quot; bezoekadres=&quot;Bezoekadres\nHoofdkantoor (Terminal Zuid)\nSchedeldoekshaven 101\n2511 EM Den Haag\nTelefoon 070 37 02863\nFax \nwww.dji.nl&quot; postadres=&quot;Postadres:\nPostbus 30132,\n2500 GC Den Haag&quot;/&gt;&#10;    &lt;taal id=&quot;1034&quot; zoekveld=&quot;2511 DP ~ HK - FHI - Huisvesting en Facilitaire Zaken&quot; omschrijving=&quot;HK - CBV - Huisvesting&quot; naamdirectoraatgeneraal=&quot;Concernstaf Bedrijfsvoering&quot; naamdirectie=&quot;Huisvesting&quot; naamgebouw=&quot;Hoofdkantoor (Terminal Zuid)&quot; baadres=&quot;Schedeldoekshaven 101&quot; bapostcode=&quot;2511 EM&quot; baplaats=&quot;Den Haag&quot; paadres=&quot;30132&quot; papostcode=&quot;2500 GC&quot; paplaats=&quot;Den Haag&quot; land=&quot;Nederland&quot; telefoonnummer=&quot;070 37 02863&quot; faxnummer=&quot;&quot; website=&quot;www.dji.nl&quot; banknaam=&quot;&quot; banknummer=&quot;&quot; logo=&quot;RO_J_DJI&quot; kleuren=&quot;alles&quot; vrijkopje=&quot;&quot; vrij1=&quot;&quot; vrij2=&quot;&quot; vrij3=&quot;&quot; vrij4=&quot;&quot; vrij5=&quot;&quot; vrij6=&quot;&quot; vrij7=&quot;&quot; vrij8=&quot;&quot; payoff=&quot;&quot; instructies=&quot;Bij beantwoording de datum en ons kenmerk vermelden. Wilt u slechts één zaak in uw brief behandelen.&quot; email=&quot;&quot; iban=&quot;&quot; bic=&quot;&quot; infonummer=&quot;&quot; koptekst=&quot;\nConcernstaf Bedrijfsvoering\nHuisvesting&quot; bezoekadres=&quot;Bezoekadres\nHoofdkantoor (Terminal Zuid)\nSchedeldoekshaven 101\n2511 EM Den Haag\nTelefoon 070 37 02863\nFax \nwww.dji.nl&quot; postadres=&quot;Postadres:\nPostbus 30132,\n2500 GC Den Haag&quot;/&gt;&#10;    &lt;taal id=&quot;1036&quot; zoekveld=&quot;2511 DP ~ HK - FHI - Huisvesting en Facilitaire Zaken&quot; omschrijving=&quot;HK - CBV - Huisvesting&quot; naamdirectoraatgeneraal=&quot;Concernstaf Bedrijfsvoering&quot; naamdirectie=&quot;Huisvesting&quot; naamgebouw=&quot;Hoofdkantoor (Terminal Zuid)&quot; baadres=&quot;Schedeldoekshaven 101&quot; bapostcode=&quot;2511 EM&quot; baplaats=&quot;Den Haag&quot; paadres=&quot;30132&quot; papostcode=&quot;2500 GC&quot; paplaats=&quot;Den Haag&quot; land=&quot;Nederland&quot; telefoonnummer=&quot;070 37 02863&quot; faxnummer=&quot;&quot; website=&quot;www.dji.nl&quot; banknaam=&quot;&quot; banknummer=&quot;&quot; logo=&quot;RO_J_DJI&quot; kleuren=&quot;alles&quot; vrijkopje=&quot;&quot; vrij1=&quot;&quot; vrij2=&quot;&quot; vrij3=&quot;&quot; vrij4=&quot;&quot; vrij5=&quot;&quot; vrij6=&quot;&quot; vrij7=&quot;&quot; vrij8=&quot;&quot; payoff=&quot;&quot; instructies=&quot;Bij beantwoording de datum en ons kenmerk vermelden. Wilt u slechts één zaak in uw brief behandelen.&quot; email=&quot;&quot; iban=&quot;&quot; bic=&quot;&quot; infonummer=&quot;&quot; koptekst=&quot;\nConcernstaf Bedrijfsvoering\nHuisvesting&quot; bezoekadres=&quot;Bezoekadres\nHoofdkantoor (Terminal Zuid)\nSchedeldoekshaven 101\n2511 EM Den Haag\nTelefoon 070 37 02863\nFax \nwww.dji.nl&quot; postadres=&quot;Postadres:\nPostbus 30132,\n2500 GC Den Haag&quot;/&gt;&#10;    &lt;taal id=&quot;1043&quot; zoekveld=&quot;2511 DP ~ HK - FHI - Huisvesting en Facilitaire Zaken&quot; omschrijving=&quot;HK - FHI - Huisvesting en Facilitaire Zaken&quot; naamdirectoraatgeneraal=&quot;Directie Facilitair, Huisvesting en Inkoop&quot; naamdirectie=&quot;Huisvesting en Facilitaire Zaken&quot; naamgebouw=&quot;Hoofdkantoor &quot; baadres=&quot;Turfmarkt 147&quot; bapostcode=&quot;2511 DP&quot; baplaats=&quot;Den Haag&quot; paadres=&quot;30132&quot; papostcode=&quot;2500 GC&quot; paplaats=&quot;Den Haag&quot; land=&quot;Nederland&quot; telefoonnummer=&quot;0880725498&quot; faxnummer=&quot;&quot; website=&quot;www.dji.nl&quot; banknaam=&quot;&quot; banknummer=&quot;&quot; logo=&quot;RO_J_DJI&quot; kleuren=&quot;alles&quot; vrijkopje=&quot;&quot; vrij1=&quot;&quot; vrij2=&quot;&quot; vrij3=&quot;&quot; vrij4=&quot;&quot; vrij5=&quot;&quot; vrij6=&quot;&quot; vrij7=&quot;&quot; vrij8=&quot;&quot; payoff=&quot;&quot; instructies=&quot;Bij beantwoording de datum en ons kenmerk vermelden. Wilt u slechts één zaak in uw brief behandelen.&quot; email=&quot;&quot; iban=&quot;&quot; bic=&quot;&quot; infonummer=&quot;&quot; koptekst=&quot;\nDirectie Facilitair, Huisvesting en Inkoop\nHuisvesting en Facilitaire Zaken&quot; bezoekadres=&quot;Bezoekadres\nHoofdkantoor \nTurfmarkt 147\n2511 DP Den Haag\nTelefoon 0880725498\nFax \nwww.dji.nl&quot; postadres=&quot;Postadres:\nPostbus 30132,\n2500 GC Den Haag&quot;/&gt;&#10;    &lt;taal id=&quot;2057&quot; zoekveld=&quot;2511 DP ~ HK - FHI - Huisvesting en Facilitaire Zaken&quot; omschrijving=&quot;HK - CBV - Huisvesting&quot; naamdirectoraatgeneraal=&quot;Concernstaf Bedrijfsvoering&quot; naamdirectie=&quot;Huisvesting&quot; naamgebouw=&quot;Hoofdkantoor (Terminal Zuid)&quot; baadres=&quot;Schedeldoekshaven 101&quot; bapostcode=&quot;2511 EM&quot; baplaats=&quot;Den Haag&quot; paadres=&quot;30132&quot; papostcode=&quot;2500 GC&quot; paplaats=&quot;Den Haag&quot; land=&quot;Nederland&quot; telefoonnummer=&quot;070 37 02863&quot; faxnummer=&quot;&quot; website=&quot;www.dji.nl&quot; banknaam=&quot;&quot; banknummer=&quot;&quot; logo=&quot;RO_J_DJI&quot; kleuren=&quot;alles&quot; vrijkopje=&quot;&quot; vrij1=&quot;&quot; vrij2=&quot;&quot; vrij3=&quot;&quot; vrij4=&quot;&quot; vrij5=&quot;&quot; vrij6=&quot;&quot; vrij7=&quot;&quot; vrij8=&quot;&quot; payoff=&quot;&quot; instructies=&quot;Bij beantwoording de datum en ons kenmerk vermelden. Wilt u slechts één zaak in uw brief behandelen.&quot; email=&quot;&quot; iban=&quot;&quot; bic=&quot;&quot; infonummer=&quot;&quot; koptekst=&quot;\nConcernstaf Bedrijfsvoering\nHuisvesting&quot; bezoekadres=&quot;Bezoekadres\nHoofdkantoor (Terminal Zuid)\nSchedeldoekshaven 101\n2511 EM Den Haag\nTelefoon 070 37 02863\nFax \nwww.dji.nl&quot; postadres=&quot;Postadres:\nPostbus 30132,\n2500 GC Den Haag&quot;/&gt;&#10;   &lt;/organisatie&gt;&#10;  &lt;/organisatie-item&gt;&lt;zaak/&gt;&lt;size value=&quot;OnScreen&quot; formatted-value=&quot;OnScreen&quot;/&gt;&lt;documentsubtype formatted-value=&quot;Presentatie&quot;/&gt;&lt;documenttitel formatted-value=&quot;Presentatie - Justitieel Complex Vlissingen&quot;/&gt;&lt;heropend value=&quot;false&quot;/&gt;&lt;vorm value=&quot;Digitaal&quot;/&gt;&lt;ZaakLocatie/&gt;&lt;zaakkenmerk/&gt;&lt;zaaktitel/&gt;&lt;drager formatted-value=&quot;Document&quot;/&gt;&lt;documentclass value=&quot;Presentatie&quot; formatted-value=&quot;Presentatie&quot;/&gt;&lt;digionderdeel/&gt;&lt;documenttype value=&quot;Intern Justitie&quot; formatted-value=&quot;Intern Justitie&quot;/&gt;&lt;docstatus value=&quot;Informeel concept&quot; formatted-value=&quot;Informeel concept&quot;/&gt;&lt;_onskenmerk formatted-value=&quot;&quot;/&gt;&lt;/presentatie&gt;&lt;/data&gt;&#10;"/>
</p:tagLst>
</file>

<file path=ppt/theme/theme1.xml><?xml version="1.0" encoding="utf-8"?>
<a:theme xmlns:a="http://schemas.openxmlformats.org/drawingml/2006/main" name="std-lichtblauw">
  <a:themeElements>
    <a:clrScheme name="std-oranj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8FCAE7"/>
      </a:accent1>
      <a:accent2>
        <a:srgbClr val="76D2B6"/>
      </a:accent2>
      <a:accent3>
        <a:srgbClr val="39870C"/>
      </a:accent3>
      <a:accent4>
        <a:srgbClr val="777C00"/>
      </a:accent4>
      <a:accent5>
        <a:srgbClr val="275937"/>
      </a:accent5>
      <a:accent6>
        <a:srgbClr val="673327"/>
      </a:accent6>
      <a:hlink>
        <a:srgbClr val="0000FF"/>
      </a:hlink>
      <a:folHlink>
        <a:srgbClr val="800080"/>
      </a:folHlink>
    </a:clrScheme>
    <a:fontScheme name="std-oranj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47145C"/>
        </a:dk2>
        <a:lt2>
          <a:srgbClr val="47145C"/>
        </a:lt2>
        <a:accent1>
          <a:srgbClr val="CC003D"/>
        </a:accent1>
        <a:accent2>
          <a:srgbClr val="ED8FBB"/>
        </a:accent2>
        <a:accent3>
          <a:srgbClr val="FFFFFF"/>
        </a:accent3>
        <a:accent4>
          <a:srgbClr val="000000"/>
        </a:accent4>
        <a:accent5>
          <a:srgbClr val="E2AAAF"/>
        </a:accent5>
        <a:accent6>
          <a:srgbClr val="D781A9"/>
        </a:accent6>
        <a:hlink>
          <a:srgbClr val="900079"/>
        </a:hlink>
        <a:folHlink>
          <a:srgbClr val="6065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d-oranje">
    <a:dk1>
      <a:srgbClr val="000000"/>
    </a:dk1>
    <a:lt1>
      <a:srgbClr val="FFFFFF"/>
    </a:lt1>
    <a:dk2>
      <a:srgbClr val="1F497D"/>
    </a:dk2>
    <a:lt2>
      <a:srgbClr val="EEECE1"/>
    </a:lt2>
    <a:accent1>
      <a:srgbClr val="8FCAE7"/>
    </a:accent1>
    <a:accent2>
      <a:srgbClr val="76D2B6"/>
    </a:accent2>
    <a:accent3>
      <a:srgbClr val="39870C"/>
    </a:accent3>
    <a:accent4>
      <a:srgbClr val="777C00"/>
    </a:accent4>
    <a:accent5>
      <a:srgbClr val="275937"/>
    </a:accent5>
    <a:accent6>
      <a:srgbClr val="673327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presentatie-2010</Template>
  <TotalTime>0</TotalTime>
  <Words>211</Words>
  <Application>Microsoft Office PowerPoint</Application>
  <PresentationFormat>Diavoorstelling (4:3)</PresentationFormat>
  <Paragraphs>82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RijksoverheidSansHeading</vt:lpstr>
      <vt:lpstr>Times New Roman</vt:lpstr>
      <vt:lpstr>Verdana</vt:lpstr>
      <vt:lpstr>std-lichtblauw</vt:lpstr>
      <vt:lpstr>PowerPoint-presentatie</vt:lpstr>
      <vt:lpstr>Justitieel Complex Vlissingen: PI Vlissingen</vt:lpstr>
      <vt:lpstr>Dienst Justitiële Inrichtingen</vt:lpstr>
      <vt:lpstr>Het gevangeniswezen in cijfers </vt:lpstr>
      <vt:lpstr>PI Vlissingen: gedetineerden</vt:lpstr>
      <vt:lpstr>PI Vlissingen: personeel</vt:lpstr>
      <vt:lpstr>Een gevangenis van DJI: PI Vught</vt:lpstr>
      <vt:lpstr>PI Vlissingen: gebouw </vt:lpstr>
      <vt:lpstr>PI Vlissingen: verkeer</vt:lpstr>
      <vt:lpstr>Samenwerking met de regio</vt:lpstr>
      <vt:lpstr>Wilt u meer weten over DJI?</vt:lpstr>
      <vt:lpstr>Werken bij DJI?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Dienst Justiele Inrichtingen</dc:title>
  <dc:subject>Justitieel Complex Vlissingen</dc:subject>
  <dc:creator/>
  <cp:keywords>Presentatie,Justiele,Inrichtingen,complex,vlissingen</cp:keywords>
  <cp:lastModifiedBy/>
  <cp:revision>1</cp:revision>
  <dcterms:created xsi:type="dcterms:W3CDTF">2020-11-24T14:37:46Z</dcterms:created>
  <dcterms:modified xsi:type="dcterms:W3CDTF">2020-12-14T16:47:20Z</dcterms:modified>
</cp:coreProperties>
</file>