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7104063" cy="10234613"/>
  <p:custDataLst>
    <p:tags r:id="rId10"/>
  </p:custDataLst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C1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howGuides="1">
      <p:cViewPr varScale="1">
        <p:scale>
          <a:sx n="103" d="100"/>
          <a:sy n="103" d="100"/>
        </p:scale>
        <p:origin x="144" y="31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45" d="100"/>
          <a:sy n="45" d="100"/>
        </p:scale>
        <p:origin x="1744" y="64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sHeader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87697" y="401566"/>
            <a:ext cx="5525382" cy="20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endParaRPr lang="nl-NL" dirty="0"/>
          </a:p>
        </p:txBody>
      </p:sp>
      <p:sp>
        <p:nvSpPr>
          <p:cNvPr id="14343" name="sDateTime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30992" y="9630486"/>
            <a:ext cx="4407150" cy="20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r>
              <a:rPr dirty="0"/>
              <a:t>7 december 2020</a:t>
            </a:r>
          </a:p>
        </p:txBody>
      </p:sp>
      <p:sp>
        <p:nvSpPr>
          <p:cNvPr id="14346" name="sFooter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530992" y="9429704"/>
            <a:ext cx="4778798" cy="200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endParaRPr dirty="0"/>
          </a:p>
        </p:txBody>
      </p:sp>
      <p:sp>
        <p:nvSpPr>
          <p:cNvPr id="14347" name="sSlideNumber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938142" y="9630486"/>
            <a:ext cx="373292" cy="20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BB1C8681-22B9-4900-BB9E-403373184B6B}" type="slidenum">
              <a:rPr lang="nl-NL"/>
              <a:t>‹nr.›</a:t>
            </a:fld>
            <a:endParaRPr lang="nl-NL" dirty="0"/>
          </a:p>
        </p:txBody>
      </p:sp>
      <p:sp>
        <p:nvSpPr>
          <p:cNvPr id="14348" name="sFooterHeading"/>
          <p:cNvSpPr txBox="1">
            <a:spLocks noChangeArrowheads="1"/>
          </p:cNvSpPr>
          <p:nvPr/>
        </p:nvSpPr>
        <p:spPr bwMode="auto">
          <a:xfrm>
            <a:off x="786052" y="9429704"/>
            <a:ext cx="744940" cy="200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9006" rIns="195030" bIns="0"/>
          <a:lstStyle/>
          <a:p>
            <a:pPr algn="r">
              <a:spcBef>
                <a:spcPct val="50000"/>
              </a:spcBef>
            </a:pPr>
            <a:r>
              <a:rPr lang="nl-NL" sz="900" dirty="0"/>
              <a:t>Titel</a:t>
            </a:r>
          </a:p>
        </p:txBody>
      </p:sp>
      <p:sp>
        <p:nvSpPr>
          <p:cNvPr id="14349" name="sDateTimeHeading"/>
          <p:cNvSpPr txBox="1">
            <a:spLocks noChangeArrowheads="1"/>
          </p:cNvSpPr>
          <p:nvPr/>
        </p:nvSpPr>
        <p:spPr bwMode="auto">
          <a:xfrm>
            <a:off x="786052" y="9630486"/>
            <a:ext cx="744940" cy="20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9006" rIns="195030" bIns="0"/>
          <a:lstStyle/>
          <a:p>
            <a:pPr algn="r">
              <a:spcBef>
                <a:spcPct val="50000"/>
              </a:spcBef>
            </a:pPr>
            <a:r>
              <a:rPr lang="nl-NL" sz="900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210544321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423863" y="765175"/>
            <a:ext cx="7951788" cy="4473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86052" y="5682343"/>
            <a:ext cx="5525382" cy="3464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8200" name="sHeader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87697" y="401566"/>
            <a:ext cx="5525382" cy="20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endParaRPr lang="nl-NL" dirty="0"/>
          </a:p>
        </p:txBody>
      </p:sp>
      <p:sp>
        <p:nvSpPr>
          <p:cNvPr id="8201" name="sDateTime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30992" y="9630486"/>
            <a:ext cx="4407150" cy="20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r>
              <a:rPr dirty="0"/>
              <a:t>7 december 2020</a:t>
            </a:r>
          </a:p>
        </p:txBody>
      </p:sp>
      <p:sp>
        <p:nvSpPr>
          <p:cNvPr id="8206" name="sFooter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530992" y="9429704"/>
            <a:ext cx="4778798" cy="200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endParaRPr dirty="0"/>
          </a:p>
        </p:txBody>
      </p:sp>
      <p:sp>
        <p:nvSpPr>
          <p:cNvPr id="8207" name="sSlideNumber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38142" y="9630486"/>
            <a:ext cx="373292" cy="20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CAA5F649-BDE7-4A71-AE77-FDA66D29DD37}" type="slidenum">
              <a:rPr lang="nl-NL"/>
              <a:t>‹nr.›</a:t>
            </a:fld>
            <a:endParaRPr lang="nl-NL" dirty="0"/>
          </a:p>
        </p:txBody>
      </p:sp>
      <p:sp>
        <p:nvSpPr>
          <p:cNvPr id="8208" name="sFooterHeading"/>
          <p:cNvSpPr txBox="1">
            <a:spLocks noChangeArrowheads="1"/>
          </p:cNvSpPr>
          <p:nvPr/>
        </p:nvSpPr>
        <p:spPr bwMode="auto">
          <a:xfrm>
            <a:off x="786052" y="9429704"/>
            <a:ext cx="744940" cy="200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9006" rIns="195030" bIns="0"/>
          <a:lstStyle/>
          <a:p>
            <a:pPr algn="r">
              <a:spcBef>
                <a:spcPct val="50000"/>
              </a:spcBef>
            </a:pPr>
            <a:r>
              <a:rPr lang="nl-NL" sz="900" dirty="0"/>
              <a:t>Titel</a:t>
            </a:r>
          </a:p>
        </p:txBody>
      </p:sp>
      <p:sp>
        <p:nvSpPr>
          <p:cNvPr id="8209" name="sDateTimeHeading"/>
          <p:cNvSpPr txBox="1">
            <a:spLocks noChangeArrowheads="1"/>
          </p:cNvSpPr>
          <p:nvPr/>
        </p:nvSpPr>
        <p:spPr bwMode="auto">
          <a:xfrm>
            <a:off x="786052" y="9630486"/>
            <a:ext cx="744940" cy="20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9006" rIns="195030" bIns="0"/>
          <a:lstStyle/>
          <a:p>
            <a:pPr algn="r">
              <a:spcBef>
                <a:spcPct val="50000"/>
              </a:spcBef>
            </a:pPr>
            <a:r>
              <a:rPr lang="nl-NL" sz="900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107757640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79388" indent="-179388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60363" indent="-180975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539750" indent="-179388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720725" indent="-180975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900113" indent="-179388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7"/>
          <p:cNvSpPr>
            <a:spLocks noChangeArrowheads="1"/>
          </p:cNvSpPr>
          <p:nvPr userDrawn="1"/>
        </p:nvSpPr>
        <p:spPr bwMode="auto">
          <a:xfrm>
            <a:off x="0" y="1079500"/>
            <a:ext cx="4060800" cy="304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dirty="0"/>
          </a:p>
        </p:txBody>
      </p:sp>
      <p:sp>
        <p:nvSpPr>
          <p:cNvPr id="4104" name="Rectangle 8"/>
          <p:cNvSpPr>
            <a:spLocks noChangeArrowheads="1"/>
          </p:cNvSpPr>
          <p:nvPr userDrawn="1"/>
        </p:nvSpPr>
        <p:spPr bwMode="auto">
          <a:xfrm>
            <a:off x="2030400" y="1079500"/>
            <a:ext cx="5079600" cy="3048000"/>
          </a:xfrm>
          <a:prstGeom prst="rect">
            <a:avLst/>
          </a:prstGeom>
          <a:solidFill>
            <a:srgbClr val="C1C1C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dirty="0"/>
          </a:p>
        </p:txBody>
      </p:sp>
      <p:sp>
        <p:nvSpPr>
          <p:cNvPr id="4105" name="Rectangle 9"/>
          <p:cNvSpPr>
            <a:spLocks noChangeArrowheads="1"/>
          </p:cNvSpPr>
          <p:nvPr userDrawn="1"/>
        </p:nvSpPr>
        <p:spPr bwMode="auto">
          <a:xfrm>
            <a:off x="4060800" y="1079500"/>
            <a:ext cx="4555480" cy="30480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30400" y="4427538"/>
            <a:ext cx="8114761" cy="73025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l-NL" noProof="0"/>
              <a:t>Klik om stijl te bewerken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30400" y="5518150"/>
            <a:ext cx="8128800" cy="93503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/>
            </a:lvl1pPr>
          </a:lstStyle>
          <a:p>
            <a:pPr lvl="0"/>
            <a:r>
              <a:rPr lang="nl-NL" noProof="0"/>
              <a:t>Klikken om de ondertitelstijl van het model te bewerken</a:t>
            </a:r>
          </a:p>
        </p:txBody>
      </p:sp>
      <p:sp>
        <p:nvSpPr>
          <p:cNvPr id="4106" name="Rectangle 10"/>
          <p:cNvSpPr>
            <a:spLocks noChangeArrowheads="1"/>
          </p:cNvSpPr>
          <p:nvPr userDrawn="1"/>
        </p:nvSpPr>
        <p:spPr bwMode="auto">
          <a:xfrm>
            <a:off x="8616280" y="1079500"/>
            <a:ext cx="3573320" cy="304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dirty="0"/>
          </a:p>
        </p:txBody>
      </p:sp>
      <p:pic>
        <p:nvPicPr>
          <p:cNvPr id="4113" name="Picture 17" descr="A_110364-01-PPT_RvR_DEF_Formaten_300-dpi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0000" y="1079500"/>
            <a:ext cx="30492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xmlns="" id="{F2E99EF4-CC6C-4E6A-8A87-F53189366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dirty="0"/>
              <a:t>7 december 2020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xmlns="" id="{1AF81007-90D6-4339-A8ED-AEA3CD458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1C974574-61D3-458F-9893-0478D61FC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CB8E9-5EF0-4736-B2DB-097EB46EBB33}" type="slidenum">
              <a:rPr lang="nl-NL" smtClean="0"/>
              <a:t>‹nr.›</a:t>
            </a:fld>
            <a:endParaRPr lang="nl-NL" dirty="0"/>
          </a:p>
        </p:txBody>
      </p:sp>
      <p:pic>
        <p:nvPicPr>
          <p:cNvPr id="4114" name="iLogo"/>
          <p:cNvPicPr/>
          <p:nvPr/>
        </p:nvPicPr>
        <p:blipFill>
          <a:blip r:embed="rId3"/>
          <a:stretch>
            <a:fillRect/>
          </a:stretch>
        </p:blipFill>
        <p:spPr>
          <a:xfrm>
            <a:off x="10672200" y="324720"/>
            <a:ext cx="993600" cy="689406"/>
          </a:xfrm>
          <a:prstGeom prst="rect">
            <a:avLst/>
          </a:prstGeom>
        </p:spPr>
      </p:pic>
    </p:spTree>
  </p:cSld>
  <p:clrMapOvr>
    <a:masterClrMapping/>
  </p:clrMapOvr>
  <p:transition/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dirty="0"/>
              <a:t>7 december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4CA5A0-4B1D-4A14-8811-788AE825D559}" type="slidenum">
              <a:rPr lang="nl-NL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202996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1906589"/>
            <a:ext cx="8113161" cy="669925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0" y="2987676"/>
            <a:ext cx="3981600" cy="354806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3562" y="2987676"/>
            <a:ext cx="3981600" cy="354806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dirty="0"/>
              <a:t>7 december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D7BD2-2969-4CBD-8DB1-AFD361988617}" type="slidenum">
              <a:rPr lang="nl-NL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891118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0400" y="2988001"/>
            <a:ext cx="3981600" cy="744819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1961" y="2988000"/>
            <a:ext cx="3981600" cy="745200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dirty="0"/>
              <a:t>7 december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0FD4BD-C0E1-478E-AE19-8BE19D545F73}" type="slidenum">
              <a:rPr lang="nl-NL"/>
              <a:t>‹nr.›</a:t>
            </a:fld>
            <a:endParaRPr lang="nl-NL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030400" y="1906589"/>
            <a:ext cx="8113161" cy="669925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2030400" y="3823200"/>
            <a:ext cx="3981600" cy="27252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161961" y="3823200"/>
            <a:ext cx="3981600" cy="27252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59820853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xmlns="" id="{3C0975E4-FBA9-462C-B52A-78C24597D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1" name="Tijdelijke aanduiding voor datum 10">
            <a:extLst>
              <a:ext uri="{FF2B5EF4-FFF2-40B4-BE49-F238E27FC236}">
                <a16:creationId xmlns:a16="http://schemas.microsoft.com/office/drawing/2014/main" xmlns="" id="{A1188DBE-A9ED-4ECC-91DE-1CC3ECC07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dirty="0"/>
              <a:t>7 december 2020</a:t>
            </a:r>
          </a:p>
        </p:txBody>
      </p:sp>
      <p:sp>
        <p:nvSpPr>
          <p:cNvPr id="12" name="Tijdelijke aanduiding voor voettekst 11">
            <a:extLst>
              <a:ext uri="{FF2B5EF4-FFF2-40B4-BE49-F238E27FC236}">
                <a16:creationId xmlns:a16="http://schemas.microsoft.com/office/drawing/2014/main" xmlns="" id="{C9601205-D7A4-479E-8309-69E94CB91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13" name="Tijdelijke aanduiding voor dianummer 12">
            <a:extLst>
              <a:ext uri="{FF2B5EF4-FFF2-40B4-BE49-F238E27FC236}">
                <a16:creationId xmlns:a16="http://schemas.microsoft.com/office/drawing/2014/main" xmlns="" id="{2F07D39A-E44A-4B29-8B88-07C40BE53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CB8E9-5EF0-4736-B2DB-097EB46EBB3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487228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dirty="0"/>
              <a:t>7 december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2650C-8C65-4F3F-AFCB-9DFD34A689A0}" type="slidenum">
              <a:rPr lang="nl-NL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124412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0" y="1906589"/>
            <a:ext cx="8113161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0" y="2987676"/>
            <a:ext cx="8113161" cy="354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  <a:p>
            <a:pPr lvl="5"/>
            <a:r>
              <a:rPr lang="nl-NL" noProof="0"/>
              <a:t>Zesde niveau</a:t>
            </a:r>
          </a:p>
          <a:p>
            <a:pPr lvl="6"/>
            <a:r>
              <a:rPr lang="nl-NL" noProof="0"/>
              <a:t>Zevende niveau</a:t>
            </a:r>
          </a:p>
          <a:p>
            <a:pPr lvl="7"/>
            <a:r>
              <a:rPr lang="nl-NL" noProof="0"/>
              <a:t>Achtste niveau</a:t>
            </a:r>
          </a:p>
          <a:p>
            <a:pPr lvl="8"/>
            <a:r>
              <a:rPr lang="nl-NL" noProof="0"/>
              <a:t>Negende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863601"/>
            <a:ext cx="2031999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accent2"/>
                </a:solidFill>
              </a:defRPr>
            </a:lvl1pPr>
          </a:lstStyle>
          <a:p>
            <a:r>
              <a:rPr dirty="0"/>
              <a:t>7 december 2020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32000" y="863601"/>
            <a:ext cx="8113161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hlink"/>
                </a:solidFill>
              </a:defRPr>
            </a:lvl1pPr>
          </a:lstStyle>
          <a:p>
            <a:endParaRPr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94400" y="6480176"/>
            <a:ext cx="360000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chemeClr val="tx2"/>
                </a:solidFill>
              </a:defRPr>
            </a:lvl1pPr>
          </a:lstStyle>
          <a:p>
            <a:fld id="{A46CB8E9-5EF0-4736-B2DB-097EB46EBB33}" type="slidenum">
              <a:rPr lang="nl-NL"/>
              <a:t>‹nr.›</a:t>
            </a:fld>
            <a:endParaRPr lang="nl-NL" dirty="0"/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1079500"/>
            <a:ext cx="4046761" cy="5397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dirty="0"/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2031999" y="1079500"/>
            <a:ext cx="5063961" cy="539750"/>
          </a:xfrm>
          <a:prstGeom prst="rect">
            <a:avLst/>
          </a:prstGeom>
          <a:solidFill>
            <a:srgbClr val="C1C1C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dirty="0"/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4063999" y="1079500"/>
            <a:ext cx="4538241" cy="539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dirty="0"/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8618680" y="1079500"/>
            <a:ext cx="3573320" cy="5397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dirty="0"/>
          </a:p>
        </p:txBody>
      </p:sp>
      <p:pic>
        <p:nvPicPr>
          <p:cNvPr id="1038" name="Picture 14" descr="A_110364-01-PPT_RvR_DEF_Formaten_300-dpi2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5960" y="1079500"/>
            <a:ext cx="3049201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iLogo"/>
          <p:cNvPicPr/>
          <p:nvPr/>
        </p:nvPicPr>
        <p:blipFill>
          <a:blip r:embed="rId9"/>
          <a:stretch>
            <a:fillRect/>
          </a:stretch>
        </p:blipFill>
        <p:spPr>
          <a:xfrm>
            <a:off x="10672200" y="324720"/>
            <a:ext cx="993600" cy="6894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transition/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70000" indent="-2700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700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270000" algn="l" rtl="0" eaLnBrk="1" fontAlgn="base" hangingPunct="1">
        <a:lnSpc>
          <a:spcPct val="100000"/>
        </a:lnSpc>
        <a:spcBef>
          <a:spcPts val="432"/>
        </a:spcBef>
        <a:spcAft>
          <a:spcPct val="0"/>
        </a:spcAft>
        <a:buFont typeface="Arial" panose="020B0604020202020204" pitchFamily="34" charset="0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50000" indent="-270000" algn="l" rtl="0" eaLnBrk="1" fontAlgn="base" hangingPunct="1">
        <a:lnSpc>
          <a:spcPct val="100000"/>
        </a:lnSpc>
        <a:spcBef>
          <a:spcPts val="432"/>
        </a:spcBef>
        <a:spcAft>
          <a:spcPct val="0"/>
        </a:spcAft>
        <a:buFont typeface="Arial" panose="020B0604020202020204" pitchFamily="34" charset="0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20000" indent="-270000" algn="l" defTabSz="914400" rtl="0" eaLnBrk="1" latinLnBrk="0" hangingPunct="1">
        <a:lnSpc>
          <a:spcPct val="100000"/>
        </a:lnSpc>
        <a:spcBef>
          <a:spcPts val="432"/>
        </a:spcBef>
        <a:buFont typeface="Arial" panose="020B0604020202020204" pitchFamily="34" charset="0"/>
        <a:buChar char="-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890000" indent="-270000" algn="l" defTabSz="914400" rtl="0" eaLnBrk="1" latinLnBrk="0" hangingPunct="1">
        <a:lnSpc>
          <a:spcPct val="100000"/>
        </a:lnSpc>
        <a:spcBef>
          <a:spcPts val="432"/>
        </a:spcBef>
        <a:buFont typeface="Arial" panose="020B0604020202020204" pitchFamily="34" charset="0"/>
        <a:buChar char="-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60000" indent="-270000" algn="l" defTabSz="914400" rtl="0" eaLnBrk="1" latinLnBrk="0" hangingPunct="1">
        <a:lnSpc>
          <a:spcPct val="100000"/>
        </a:lnSpc>
        <a:spcBef>
          <a:spcPts val="432"/>
        </a:spcBef>
        <a:buFont typeface="Arial" panose="020B0604020202020204" pitchFamily="34" charset="0"/>
        <a:buChar char="-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430000" indent="-270000" algn="l" defTabSz="914400" rtl="0" eaLnBrk="1" latinLnBrk="0" hangingPunct="1">
        <a:lnSpc>
          <a:spcPct val="100000"/>
        </a:lnSpc>
        <a:spcBef>
          <a:spcPts val="432"/>
        </a:spcBef>
        <a:buFont typeface="Arial" panose="020B0604020202020204" pitchFamily="34" charset="0"/>
        <a:buChar char="-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545CB6-ADA8-428C-98D5-E51E45A5FB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dirty="0"/>
              <a:t>de Rechtspraak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0F3F19C-7817-44D7-8733-30442764D8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dirty="0"/>
              <a:t>Een korte inblik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5A3D06-1357-4CD8-A30B-59FF1514A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dirty="0"/>
              <a:t>7 december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96343B-6AAA-4F3F-AD1E-01FF59476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477575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67FBC56-E9BB-47D3-8BF6-686974E70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Rechtspraak in het grotere geheel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CD95F39C-5D1B-4E53-9504-E9B8D3320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7 december 2020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E9BE29BA-070B-44A4-9CEF-0DF992BC0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C795240F-A46C-4447-99B4-323FCCB6D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CA5A0-4B1D-4A14-8811-788AE825D559}" type="slidenum">
              <a:rPr lang="nl-NL" smtClean="0"/>
              <a:t>2</a:t>
            </a:fld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xmlns="" id="{D645477A-4416-442C-B801-261BAD93915D}"/>
              </a:ext>
            </a:extLst>
          </p:cNvPr>
          <p:cNvSpPr txBox="1"/>
          <p:nvPr/>
        </p:nvSpPr>
        <p:spPr>
          <a:xfrm>
            <a:off x="1882892" y="2903478"/>
            <a:ext cx="2622980" cy="330860"/>
          </a:xfrm>
          <a:prstGeom prst="rect">
            <a:avLst/>
          </a:prstGeom>
          <a:solidFill>
            <a:srgbClr val="680F4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50" b="1" spc="300" dirty="0">
                <a:solidFill>
                  <a:schemeClr val="bg1"/>
                </a:solidFill>
                <a:latin typeface="Arial Koppen"/>
              </a:rPr>
              <a:t>Wetgevende macht</a:t>
            </a:r>
            <a:endParaRPr lang="nl-NL" sz="1550" b="1" spc="300" dirty="0">
              <a:solidFill>
                <a:schemeClr val="bg1"/>
              </a:solidFill>
              <a:latin typeface="Arial Koppen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xmlns="" id="{A8740ADF-6B03-4CCA-B182-9CE08792FFB2}"/>
              </a:ext>
            </a:extLst>
          </p:cNvPr>
          <p:cNvSpPr txBox="1"/>
          <p:nvPr/>
        </p:nvSpPr>
        <p:spPr>
          <a:xfrm>
            <a:off x="5107933" y="2906354"/>
            <a:ext cx="2700053" cy="323165"/>
          </a:xfrm>
          <a:prstGeom prst="rect">
            <a:avLst/>
          </a:prstGeom>
          <a:solidFill>
            <a:srgbClr val="680F4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b="1" spc="300" dirty="0">
                <a:solidFill>
                  <a:schemeClr val="bg1"/>
                </a:solidFill>
                <a:latin typeface="Arial Koppen"/>
              </a:rPr>
              <a:t>Uitvoerende macht</a:t>
            </a:r>
            <a:endParaRPr lang="nl-NL" sz="1500" b="1" spc="300" dirty="0">
              <a:solidFill>
                <a:schemeClr val="bg1"/>
              </a:solidFill>
              <a:latin typeface="Arial Koppen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xmlns="" id="{2AA3AC68-82A8-459D-B506-5CE98593FD1F}"/>
              </a:ext>
            </a:extLst>
          </p:cNvPr>
          <p:cNvSpPr txBox="1"/>
          <p:nvPr/>
        </p:nvSpPr>
        <p:spPr>
          <a:xfrm>
            <a:off x="8365599" y="2916131"/>
            <a:ext cx="2700053" cy="323165"/>
          </a:xfrm>
          <a:prstGeom prst="rect">
            <a:avLst/>
          </a:prstGeom>
          <a:solidFill>
            <a:srgbClr val="680F4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b="1" spc="300" dirty="0">
                <a:solidFill>
                  <a:schemeClr val="bg1"/>
                </a:solidFill>
                <a:latin typeface="Arial Koppen"/>
              </a:rPr>
              <a:t>Rechterlijke macht</a:t>
            </a:r>
            <a:endParaRPr lang="nl-NL" sz="1500" b="1" spc="300" dirty="0">
              <a:solidFill>
                <a:schemeClr val="bg1"/>
              </a:solidFill>
              <a:latin typeface="Arial Koppen"/>
            </a:endParaRPr>
          </a:p>
        </p:txBody>
      </p:sp>
      <p:grpSp>
        <p:nvGrpSpPr>
          <p:cNvPr id="10" name="Group 6">
            <a:extLst>
              <a:ext uri="{FF2B5EF4-FFF2-40B4-BE49-F238E27FC236}">
                <a16:creationId xmlns:a16="http://schemas.microsoft.com/office/drawing/2014/main" xmlns="" id="{C3D1D77E-01C6-41E8-BFA9-62320F31CC52}"/>
              </a:ext>
            </a:extLst>
          </p:cNvPr>
          <p:cNvGrpSpPr/>
          <p:nvPr/>
        </p:nvGrpSpPr>
        <p:grpSpPr>
          <a:xfrm>
            <a:off x="5133991" y="3326111"/>
            <a:ext cx="2700054" cy="3255217"/>
            <a:chOff x="3563888" y="3933056"/>
            <a:chExt cx="1959691" cy="2497517"/>
          </a:xfrm>
        </p:grpSpPr>
        <p:sp>
          <p:nvSpPr>
            <p:cNvPr id="11" name="Rectangle 19">
              <a:extLst>
                <a:ext uri="{FF2B5EF4-FFF2-40B4-BE49-F238E27FC236}">
                  <a16:creationId xmlns:a16="http://schemas.microsoft.com/office/drawing/2014/main" xmlns="" id="{5662558E-829E-4BB3-B1DE-8EE3048281F4}"/>
                </a:ext>
              </a:extLst>
            </p:cNvPr>
            <p:cNvSpPr/>
            <p:nvPr/>
          </p:nvSpPr>
          <p:spPr>
            <a:xfrm>
              <a:off x="3563888" y="3933056"/>
              <a:ext cx="1959691" cy="24975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xmlns="" id="{43F59811-E9C4-45CA-A325-0AD70DDBC3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823" r="5686"/>
            <a:stretch/>
          </p:blipFill>
          <p:spPr>
            <a:xfrm>
              <a:off x="3660237" y="4081273"/>
              <a:ext cx="1761987" cy="822764"/>
            </a:xfrm>
            <a:prstGeom prst="rect">
              <a:avLst/>
            </a:prstGeom>
          </p:spPr>
        </p:pic>
      </p:grpSp>
      <p:grpSp>
        <p:nvGrpSpPr>
          <p:cNvPr id="13" name="Group 10">
            <a:extLst>
              <a:ext uri="{FF2B5EF4-FFF2-40B4-BE49-F238E27FC236}">
                <a16:creationId xmlns:a16="http://schemas.microsoft.com/office/drawing/2014/main" xmlns="" id="{468EAF87-CAEC-4A01-8A12-F850223CE4B8}"/>
              </a:ext>
            </a:extLst>
          </p:cNvPr>
          <p:cNvGrpSpPr/>
          <p:nvPr/>
        </p:nvGrpSpPr>
        <p:grpSpPr>
          <a:xfrm>
            <a:off x="8365635" y="3229519"/>
            <a:ext cx="2621305" cy="3255218"/>
            <a:chOff x="5667259" y="3933056"/>
            <a:chExt cx="1972147" cy="2497517"/>
          </a:xfrm>
        </p:grpSpPr>
        <p:sp>
          <p:nvSpPr>
            <p:cNvPr id="14" name="Rectangle 20">
              <a:extLst>
                <a:ext uri="{FF2B5EF4-FFF2-40B4-BE49-F238E27FC236}">
                  <a16:creationId xmlns:a16="http://schemas.microsoft.com/office/drawing/2014/main" xmlns="" id="{A54DD601-D6EF-4793-8CF6-582F03FE6284}"/>
                </a:ext>
              </a:extLst>
            </p:cNvPr>
            <p:cNvSpPr/>
            <p:nvPr/>
          </p:nvSpPr>
          <p:spPr>
            <a:xfrm>
              <a:off x="5667259" y="3933056"/>
              <a:ext cx="1972147" cy="24975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5" name="Afbeelding 14">
              <a:extLst>
                <a:ext uri="{FF2B5EF4-FFF2-40B4-BE49-F238E27FC236}">
                  <a16:creationId xmlns:a16="http://schemas.microsoft.com/office/drawing/2014/main" xmlns="" id="{93FAC0D6-3549-46B6-8F96-3FC3702DAA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190" y="4641006"/>
              <a:ext cx="1940810" cy="1081615"/>
            </a:xfrm>
            <a:prstGeom prst="rect">
              <a:avLst/>
            </a:prstGeom>
          </p:spPr>
        </p:pic>
      </p:grpSp>
      <p:grpSp>
        <p:nvGrpSpPr>
          <p:cNvPr id="16" name="Group 3">
            <a:extLst>
              <a:ext uri="{FF2B5EF4-FFF2-40B4-BE49-F238E27FC236}">
                <a16:creationId xmlns:a16="http://schemas.microsoft.com/office/drawing/2014/main" xmlns="" id="{79E1D42C-BD7B-40FE-BB90-B78A71DA1F77}"/>
              </a:ext>
            </a:extLst>
          </p:cNvPr>
          <p:cNvGrpSpPr/>
          <p:nvPr/>
        </p:nvGrpSpPr>
        <p:grpSpPr>
          <a:xfrm>
            <a:off x="1836797" y="3236764"/>
            <a:ext cx="2638471" cy="3255217"/>
            <a:chOff x="1515411" y="3933056"/>
            <a:chExt cx="1904461" cy="2497517"/>
          </a:xfrm>
        </p:grpSpPr>
        <p:sp>
          <p:nvSpPr>
            <p:cNvPr id="17" name="Rectangle 5">
              <a:extLst>
                <a:ext uri="{FF2B5EF4-FFF2-40B4-BE49-F238E27FC236}">
                  <a16:creationId xmlns:a16="http://schemas.microsoft.com/office/drawing/2014/main" xmlns="" id="{B3C01D03-79CD-473E-8199-167B24B50FA0}"/>
                </a:ext>
              </a:extLst>
            </p:cNvPr>
            <p:cNvSpPr/>
            <p:nvPr/>
          </p:nvSpPr>
          <p:spPr>
            <a:xfrm>
              <a:off x="1515411" y="3933056"/>
              <a:ext cx="1904461" cy="24975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8" name="Afbeelding 17">
              <a:extLst>
                <a:ext uri="{FF2B5EF4-FFF2-40B4-BE49-F238E27FC236}">
                  <a16:creationId xmlns:a16="http://schemas.microsoft.com/office/drawing/2014/main" xmlns="" id="{091FCA93-712D-462B-9666-4ED56FB11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60553" y="5107282"/>
              <a:ext cx="1269540" cy="1004672"/>
            </a:xfrm>
            <a:prstGeom prst="rect">
              <a:avLst/>
            </a:prstGeom>
          </p:spPr>
        </p:pic>
        <p:pic>
          <p:nvPicPr>
            <p:cNvPr id="19" name="Afbeelding 18">
              <a:extLst>
                <a:ext uri="{FF2B5EF4-FFF2-40B4-BE49-F238E27FC236}">
                  <a16:creationId xmlns:a16="http://schemas.microsoft.com/office/drawing/2014/main" xmlns="" id="{407A6616-8EC6-4177-9F2A-50320EB7D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88545" y="4001606"/>
              <a:ext cx="1396658" cy="936732"/>
            </a:xfrm>
            <a:prstGeom prst="rect">
              <a:avLst/>
            </a:prstGeom>
          </p:spPr>
        </p:pic>
      </p:grpSp>
      <p:grpSp>
        <p:nvGrpSpPr>
          <p:cNvPr id="20" name="Group 6">
            <a:extLst>
              <a:ext uri="{FF2B5EF4-FFF2-40B4-BE49-F238E27FC236}">
                <a16:creationId xmlns:a16="http://schemas.microsoft.com/office/drawing/2014/main" xmlns="" id="{0F60C17C-0E24-4BAB-9E6B-14BA3320C0AC}"/>
              </a:ext>
            </a:extLst>
          </p:cNvPr>
          <p:cNvGrpSpPr/>
          <p:nvPr/>
        </p:nvGrpSpPr>
        <p:grpSpPr>
          <a:xfrm>
            <a:off x="5129979" y="3295835"/>
            <a:ext cx="2700054" cy="3255217"/>
            <a:chOff x="3563888" y="3933056"/>
            <a:chExt cx="1959691" cy="2497517"/>
          </a:xfrm>
        </p:grpSpPr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xmlns="" id="{CABAEF1D-A5D9-4DD0-9BC3-86323CA3F8ED}"/>
                </a:ext>
              </a:extLst>
            </p:cNvPr>
            <p:cNvSpPr/>
            <p:nvPr/>
          </p:nvSpPr>
          <p:spPr>
            <a:xfrm>
              <a:off x="3563888" y="3933056"/>
              <a:ext cx="1959691" cy="24975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xmlns="" id="{62661F81-A94F-43E4-AC39-7FF967754F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823" r="5686"/>
            <a:stretch/>
          </p:blipFill>
          <p:spPr>
            <a:xfrm>
              <a:off x="3660237" y="4081273"/>
              <a:ext cx="1761987" cy="822764"/>
            </a:xfrm>
            <a:prstGeom prst="rect">
              <a:avLst/>
            </a:prstGeom>
          </p:spPr>
        </p:pic>
      </p:grpSp>
      <p:pic>
        <p:nvPicPr>
          <p:cNvPr id="23" name="Afbeelding 22">
            <a:extLst>
              <a:ext uri="{FF2B5EF4-FFF2-40B4-BE49-F238E27FC236}">
                <a16:creationId xmlns:a16="http://schemas.microsoft.com/office/drawing/2014/main" xmlns="" id="{A9C832A7-CAAC-430A-94D9-F16C77B44D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3983" y="4896232"/>
            <a:ext cx="2143125" cy="1766433"/>
          </a:xfrm>
          <a:prstGeom prst="rect">
            <a:avLst/>
          </a:prstGeom>
        </p:spPr>
      </p:pic>
      <p:sp>
        <p:nvSpPr>
          <p:cNvPr id="24" name="Tekstvak 23">
            <a:extLst>
              <a:ext uri="{FF2B5EF4-FFF2-40B4-BE49-F238E27FC236}">
                <a16:creationId xmlns:a16="http://schemas.microsoft.com/office/drawing/2014/main" xmlns="" id="{DF76B8D6-24C5-47C4-A143-0FFAA56A0948}"/>
              </a:ext>
            </a:extLst>
          </p:cNvPr>
          <p:cNvSpPr txBox="1"/>
          <p:nvPr/>
        </p:nvSpPr>
        <p:spPr>
          <a:xfrm>
            <a:off x="5126531" y="2916131"/>
            <a:ext cx="2700053" cy="323165"/>
          </a:xfrm>
          <a:prstGeom prst="rect">
            <a:avLst/>
          </a:prstGeom>
          <a:solidFill>
            <a:srgbClr val="680F4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b="1" spc="300" dirty="0">
                <a:solidFill>
                  <a:schemeClr val="bg1"/>
                </a:solidFill>
                <a:latin typeface="Arial Koppen"/>
              </a:rPr>
              <a:t>Uitvoerende macht</a:t>
            </a:r>
            <a:endParaRPr lang="nl-NL" sz="1500" b="1" spc="300" dirty="0">
              <a:solidFill>
                <a:schemeClr val="bg1"/>
              </a:solidFill>
              <a:latin typeface="Arial Koppen"/>
            </a:endParaRPr>
          </a:p>
        </p:txBody>
      </p:sp>
      <p:pic>
        <p:nvPicPr>
          <p:cNvPr id="25" name="Afbeelding 24">
            <a:extLst>
              <a:ext uri="{FF2B5EF4-FFF2-40B4-BE49-F238E27FC236}">
                <a16:creationId xmlns:a16="http://schemas.microsoft.com/office/drawing/2014/main" xmlns="" id="{468395AD-B0CC-419B-8F55-54B8551184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6376" y="4296093"/>
            <a:ext cx="1254698" cy="125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93932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8447BF2-40BF-455D-992A-3DAE8C323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Rechtspraak in cijfers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8ADC4A5C-788E-49AE-BF07-1A3C07F4E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7 december 2020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CD308383-6A2C-4ABB-9289-0B97A24D4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EEB5E938-5BED-41D8-9C5A-1EF72B5B8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CA5A0-4B1D-4A14-8811-788AE825D559}" type="slidenum">
              <a:rPr lang="nl-NL" smtClean="0"/>
              <a:t>3</a:t>
            </a:fld>
            <a:endParaRPr lang="nl-NL" dirty="0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xmlns="" id="{07C2A9F5-8B66-42AA-83DF-FD5F96D20157}"/>
              </a:ext>
            </a:extLst>
          </p:cNvPr>
          <p:cNvGrpSpPr/>
          <p:nvPr/>
        </p:nvGrpSpPr>
        <p:grpSpPr>
          <a:xfrm>
            <a:off x="1543720" y="2780929"/>
            <a:ext cx="2031999" cy="1800200"/>
            <a:chOff x="1807034" y="908720"/>
            <a:chExt cx="5211774" cy="4652090"/>
          </a:xfrm>
        </p:grpSpPr>
        <p:sp>
          <p:nvSpPr>
            <p:cNvPr id="8" name="Oval 22">
              <a:extLst>
                <a:ext uri="{FF2B5EF4-FFF2-40B4-BE49-F238E27FC236}">
                  <a16:creationId xmlns:a16="http://schemas.microsoft.com/office/drawing/2014/main" xmlns="" id="{DF322022-C40F-405D-9C3D-60571470BD1D}"/>
                </a:ext>
              </a:extLst>
            </p:cNvPr>
            <p:cNvSpPr/>
            <p:nvPr/>
          </p:nvSpPr>
          <p:spPr>
            <a:xfrm>
              <a:off x="2032190" y="908720"/>
              <a:ext cx="4617244" cy="4652090"/>
            </a:xfrm>
            <a:prstGeom prst="ellipse">
              <a:avLst/>
            </a:prstGeom>
            <a:solidFill>
              <a:srgbClr val="1F17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TextBox 23">
              <a:extLst>
                <a:ext uri="{FF2B5EF4-FFF2-40B4-BE49-F238E27FC236}">
                  <a16:creationId xmlns:a16="http://schemas.microsoft.com/office/drawing/2014/main" xmlns="" id="{0FEFA917-EC10-4788-A12E-969E22A06AFD}"/>
                </a:ext>
              </a:extLst>
            </p:cNvPr>
            <p:cNvSpPr txBox="1"/>
            <p:nvPr/>
          </p:nvSpPr>
          <p:spPr>
            <a:xfrm>
              <a:off x="1807034" y="2248476"/>
              <a:ext cx="5211774" cy="1670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pc="300" dirty="0">
                  <a:solidFill>
                    <a:schemeClr val="bg1"/>
                  </a:solidFill>
                </a:rPr>
                <a:t>1,54 mln rechtszaken</a:t>
              </a:r>
            </a:p>
          </p:txBody>
        </p:sp>
      </p:grpSp>
      <p:sp>
        <p:nvSpPr>
          <p:cNvPr id="10" name="Oval 22">
            <a:extLst>
              <a:ext uri="{FF2B5EF4-FFF2-40B4-BE49-F238E27FC236}">
                <a16:creationId xmlns:a16="http://schemas.microsoft.com/office/drawing/2014/main" xmlns="" id="{1343A969-84E5-42A0-80B8-7240D248368C}"/>
              </a:ext>
            </a:extLst>
          </p:cNvPr>
          <p:cNvSpPr/>
          <p:nvPr/>
        </p:nvSpPr>
        <p:spPr>
          <a:xfrm>
            <a:off x="2191325" y="4576419"/>
            <a:ext cx="1800200" cy="1800200"/>
          </a:xfrm>
          <a:prstGeom prst="ellipse">
            <a:avLst/>
          </a:prstGeom>
          <a:solidFill>
            <a:srgbClr val="1F1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Waarvan 88.000 in het straf-recht</a:t>
            </a:r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xmlns="" id="{4558072A-4585-469F-B2E0-DDEF6B55713E}"/>
              </a:ext>
            </a:extLst>
          </p:cNvPr>
          <p:cNvGrpSpPr/>
          <p:nvPr/>
        </p:nvGrpSpPr>
        <p:grpSpPr>
          <a:xfrm>
            <a:off x="4675480" y="2776219"/>
            <a:ext cx="1800200" cy="1800200"/>
            <a:chOff x="2032190" y="908720"/>
            <a:chExt cx="4617244" cy="4652090"/>
          </a:xfrm>
        </p:grpSpPr>
        <p:sp>
          <p:nvSpPr>
            <p:cNvPr id="12" name="Oval 22">
              <a:extLst>
                <a:ext uri="{FF2B5EF4-FFF2-40B4-BE49-F238E27FC236}">
                  <a16:creationId xmlns:a16="http://schemas.microsoft.com/office/drawing/2014/main" xmlns="" id="{486A2F3C-1CBE-4490-ACAD-657EB95AC016}"/>
                </a:ext>
              </a:extLst>
            </p:cNvPr>
            <p:cNvSpPr/>
            <p:nvPr/>
          </p:nvSpPr>
          <p:spPr>
            <a:xfrm>
              <a:off x="2032190" y="908720"/>
              <a:ext cx="4617244" cy="4652090"/>
            </a:xfrm>
            <a:prstGeom prst="ellipse">
              <a:avLst/>
            </a:prstGeom>
            <a:solidFill>
              <a:srgbClr val="1F17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extBox 23">
              <a:extLst>
                <a:ext uri="{FF2B5EF4-FFF2-40B4-BE49-F238E27FC236}">
                  <a16:creationId xmlns:a16="http://schemas.microsoft.com/office/drawing/2014/main" xmlns="" id="{DFE51442-D05C-45FF-9362-EE1FBF2E4B27}"/>
                </a:ext>
              </a:extLst>
            </p:cNvPr>
            <p:cNvSpPr txBox="1"/>
            <p:nvPr/>
          </p:nvSpPr>
          <p:spPr>
            <a:xfrm>
              <a:off x="2077562" y="2248476"/>
              <a:ext cx="4508466" cy="1670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pc="300" dirty="0">
                  <a:solidFill>
                    <a:schemeClr val="bg1"/>
                  </a:solidFill>
                </a:rPr>
                <a:t>11.000 FTE personeel</a:t>
              </a:r>
            </a:p>
          </p:txBody>
        </p:sp>
      </p:grpSp>
      <p:grpSp>
        <p:nvGrpSpPr>
          <p:cNvPr id="14" name="Groep 13">
            <a:extLst>
              <a:ext uri="{FF2B5EF4-FFF2-40B4-BE49-F238E27FC236}">
                <a16:creationId xmlns:a16="http://schemas.microsoft.com/office/drawing/2014/main" xmlns="" id="{E91DC317-9B6D-45C0-B659-0E182082BD82}"/>
              </a:ext>
            </a:extLst>
          </p:cNvPr>
          <p:cNvGrpSpPr/>
          <p:nvPr/>
        </p:nvGrpSpPr>
        <p:grpSpPr>
          <a:xfrm>
            <a:off x="5447928" y="4509120"/>
            <a:ext cx="1800200" cy="1800200"/>
            <a:chOff x="2032190" y="908720"/>
            <a:chExt cx="4617244" cy="4652090"/>
          </a:xfrm>
        </p:grpSpPr>
        <p:sp>
          <p:nvSpPr>
            <p:cNvPr id="15" name="Oval 22">
              <a:extLst>
                <a:ext uri="{FF2B5EF4-FFF2-40B4-BE49-F238E27FC236}">
                  <a16:creationId xmlns:a16="http://schemas.microsoft.com/office/drawing/2014/main" xmlns="" id="{4AAC205B-3960-4BA7-B636-4B84205B2FF8}"/>
                </a:ext>
              </a:extLst>
            </p:cNvPr>
            <p:cNvSpPr/>
            <p:nvPr/>
          </p:nvSpPr>
          <p:spPr>
            <a:xfrm>
              <a:off x="2032190" y="908720"/>
              <a:ext cx="4617244" cy="4652090"/>
            </a:xfrm>
            <a:prstGeom prst="ellipse">
              <a:avLst/>
            </a:prstGeom>
            <a:solidFill>
              <a:srgbClr val="1F17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TextBox 23">
              <a:extLst>
                <a:ext uri="{FF2B5EF4-FFF2-40B4-BE49-F238E27FC236}">
                  <a16:creationId xmlns:a16="http://schemas.microsoft.com/office/drawing/2014/main" xmlns="" id="{E47F58FA-DA48-4B7C-9A6D-67059D26F35D}"/>
                </a:ext>
              </a:extLst>
            </p:cNvPr>
            <p:cNvSpPr txBox="1"/>
            <p:nvPr/>
          </p:nvSpPr>
          <p:spPr>
            <a:xfrm>
              <a:off x="2077562" y="2248476"/>
              <a:ext cx="4508466" cy="2386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pc="300" dirty="0">
                  <a:solidFill>
                    <a:schemeClr val="bg1"/>
                  </a:solidFill>
                </a:rPr>
                <a:t>Waarvan 2.488 rechters</a:t>
              </a:r>
            </a:p>
          </p:txBody>
        </p:sp>
      </p:grpSp>
      <p:grpSp>
        <p:nvGrpSpPr>
          <p:cNvPr id="17" name="Groep 16">
            <a:extLst>
              <a:ext uri="{FF2B5EF4-FFF2-40B4-BE49-F238E27FC236}">
                <a16:creationId xmlns:a16="http://schemas.microsoft.com/office/drawing/2014/main" xmlns="" id="{D9F92B2D-A606-4E3C-A5CD-0B1FF4702953}"/>
              </a:ext>
            </a:extLst>
          </p:cNvPr>
          <p:cNvGrpSpPr/>
          <p:nvPr/>
        </p:nvGrpSpPr>
        <p:grpSpPr>
          <a:xfrm>
            <a:off x="7713362" y="2752547"/>
            <a:ext cx="1806293" cy="1800200"/>
            <a:chOff x="2016562" y="908720"/>
            <a:chExt cx="4632872" cy="4652090"/>
          </a:xfrm>
        </p:grpSpPr>
        <p:sp>
          <p:nvSpPr>
            <p:cNvPr id="18" name="Oval 22">
              <a:extLst>
                <a:ext uri="{FF2B5EF4-FFF2-40B4-BE49-F238E27FC236}">
                  <a16:creationId xmlns:a16="http://schemas.microsoft.com/office/drawing/2014/main" xmlns="" id="{065844DF-B598-432F-8333-704BD2BCFAE0}"/>
                </a:ext>
              </a:extLst>
            </p:cNvPr>
            <p:cNvSpPr/>
            <p:nvPr/>
          </p:nvSpPr>
          <p:spPr>
            <a:xfrm>
              <a:off x="2032190" y="908720"/>
              <a:ext cx="4617244" cy="4652090"/>
            </a:xfrm>
            <a:prstGeom prst="ellipse">
              <a:avLst/>
            </a:prstGeom>
            <a:solidFill>
              <a:srgbClr val="1F17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23">
              <a:extLst>
                <a:ext uri="{FF2B5EF4-FFF2-40B4-BE49-F238E27FC236}">
                  <a16:creationId xmlns:a16="http://schemas.microsoft.com/office/drawing/2014/main" xmlns="" id="{7E2FC93A-81F7-4113-9A1D-3937CDE30AFA}"/>
                </a:ext>
              </a:extLst>
            </p:cNvPr>
            <p:cNvSpPr txBox="1"/>
            <p:nvPr/>
          </p:nvSpPr>
          <p:spPr>
            <a:xfrm>
              <a:off x="2016562" y="1842298"/>
              <a:ext cx="4508466" cy="2386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pc="300" dirty="0">
                  <a:solidFill>
                    <a:schemeClr val="bg1"/>
                  </a:solidFill>
                </a:rPr>
                <a:t>46 zittings-locaties</a:t>
              </a:r>
            </a:p>
          </p:txBody>
        </p:sp>
      </p:grpSp>
      <p:grpSp>
        <p:nvGrpSpPr>
          <p:cNvPr id="20" name="Groep 19">
            <a:extLst>
              <a:ext uri="{FF2B5EF4-FFF2-40B4-BE49-F238E27FC236}">
                <a16:creationId xmlns:a16="http://schemas.microsoft.com/office/drawing/2014/main" xmlns="" id="{ACCFE223-27A2-4756-9AB1-80E100E5B84D}"/>
              </a:ext>
            </a:extLst>
          </p:cNvPr>
          <p:cNvGrpSpPr/>
          <p:nvPr/>
        </p:nvGrpSpPr>
        <p:grpSpPr>
          <a:xfrm>
            <a:off x="8616039" y="4477465"/>
            <a:ext cx="1800200" cy="1800200"/>
            <a:chOff x="2032190" y="908720"/>
            <a:chExt cx="4617244" cy="4652090"/>
          </a:xfrm>
        </p:grpSpPr>
        <p:sp>
          <p:nvSpPr>
            <p:cNvPr id="21" name="Oval 22">
              <a:extLst>
                <a:ext uri="{FF2B5EF4-FFF2-40B4-BE49-F238E27FC236}">
                  <a16:creationId xmlns:a16="http://schemas.microsoft.com/office/drawing/2014/main" xmlns="" id="{41F51F29-B63B-4F6D-90C1-8428D4D002D5}"/>
                </a:ext>
              </a:extLst>
            </p:cNvPr>
            <p:cNvSpPr/>
            <p:nvPr/>
          </p:nvSpPr>
          <p:spPr>
            <a:xfrm>
              <a:off x="2032190" y="908720"/>
              <a:ext cx="4617244" cy="4652090"/>
            </a:xfrm>
            <a:prstGeom prst="ellipse">
              <a:avLst/>
            </a:prstGeom>
            <a:solidFill>
              <a:srgbClr val="1F17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TextBox 23">
              <a:extLst>
                <a:ext uri="{FF2B5EF4-FFF2-40B4-BE49-F238E27FC236}">
                  <a16:creationId xmlns:a16="http://schemas.microsoft.com/office/drawing/2014/main" xmlns="" id="{07F37681-B549-4779-98AD-0DFC5FB5C359}"/>
                </a:ext>
              </a:extLst>
            </p:cNvPr>
            <p:cNvSpPr txBox="1"/>
            <p:nvPr/>
          </p:nvSpPr>
          <p:spPr>
            <a:xfrm>
              <a:off x="2140968" y="1317167"/>
              <a:ext cx="4508466" cy="4056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spc="300" dirty="0">
                  <a:solidFill>
                    <a:schemeClr val="bg1"/>
                  </a:solidFill>
                </a:rPr>
                <a:t>Verdeeld over 11 rechtbanken en 4 gerechts-hoven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599453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9CDE4D51-9652-463E-B0FF-710351FD79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491" y="1880712"/>
            <a:ext cx="8482669" cy="501072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54D0486D-650E-49F2-86AE-C56A56642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Partijen in strafzaken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77F4D87D-A6C4-403C-ACFB-B3AE5E756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7 december 2020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FAEFA201-E1D2-4A20-84B9-1B8855988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EBED576D-3CB0-45CC-B0B4-322450FB6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CA5A0-4B1D-4A14-8811-788AE825D559}" type="slidenum">
              <a:rPr lang="nl-NL" smtClean="0"/>
              <a:t>4</a:t>
            </a:fld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xmlns="" id="{C3E1F83D-A034-4BD0-8FD1-86EC76FCBC52}"/>
              </a:ext>
            </a:extLst>
          </p:cNvPr>
          <p:cNvSpPr txBox="1"/>
          <p:nvPr/>
        </p:nvSpPr>
        <p:spPr>
          <a:xfrm>
            <a:off x="9039401" y="1906589"/>
            <a:ext cx="28491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Officier van Justitie</a:t>
            </a:r>
          </a:p>
          <a:p>
            <a:r>
              <a:rPr lang="nl-NL" dirty="0"/>
              <a:t>Verdachte</a:t>
            </a:r>
          </a:p>
          <a:p>
            <a:r>
              <a:rPr lang="nl-NL" dirty="0"/>
              <a:t>Rechter(s)</a:t>
            </a:r>
          </a:p>
          <a:p>
            <a:r>
              <a:rPr lang="nl-NL" dirty="0"/>
              <a:t>Advocaat</a:t>
            </a:r>
          </a:p>
          <a:p>
            <a:r>
              <a:rPr lang="nl-NL" dirty="0"/>
              <a:t>Griffier</a:t>
            </a:r>
          </a:p>
          <a:p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xmlns="" id="{EC08773F-361E-47A3-8FFC-43C6C89E9402}"/>
              </a:ext>
            </a:extLst>
          </p:cNvPr>
          <p:cNvSpPr txBox="1"/>
          <p:nvPr/>
        </p:nvSpPr>
        <p:spPr>
          <a:xfrm>
            <a:off x="479376" y="2933483"/>
            <a:ext cx="2849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Parketpolitie</a:t>
            </a:r>
          </a:p>
          <a:p>
            <a:r>
              <a:rPr lang="nl-NL" dirty="0"/>
              <a:t>Publiek</a:t>
            </a:r>
          </a:p>
          <a:p>
            <a:r>
              <a:rPr lang="nl-NL" dirty="0"/>
              <a:t>Bode</a:t>
            </a:r>
          </a:p>
        </p:txBody>
      </p: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xmlns="" id="{2B239AEC-8CAB-41FA-90F1-F44C7C3D4114}"/>
              </a:ext>
            </a:extLst>
          </p:cNvPr>
          <p:cNvCxnSpPr/>
          <p:nvPr/>
        </p:nvCxnSpPr>
        <p:spPr>
          <a:xfrm>
            <a:off x="1903958" y="3106918"/>
            <a:ext cx="2319834" cy="826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xmlns="" id="{CDAB3A3A-C03C-41CA-9FD2-F217B937614A}"/>
              </a:ext>
            </a:extLst>
          </p:cNvPr>
          <p:cNvCxnSpPr>
            <a:cxnSpLocks/>
          </p:cNvCxnSpPr>
          <p:nvPr/>
        </p:nvCxnSpPr>
        <p:spPr>
          <a:xfrm>
            <a:off x="1225019" y="3731669"/>
            <a:ext cx="1234864" cy="8494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xmlns="" id="{9DB0CF88-A92F-49B1-915C-F9EB618A1883}"/>
              </a:ext>
            </a:extLst>
          </p:cNvPr>
          <p:cNvCxnSpPr>
            <a:cxnSpLocks/>
          </p:cNvCxnSpPr>
          <p:nvPr/>
        </p:nvCxnSpPr>
        <p:spPr>
          <a:xfrm>
            <a:off x="1427995" y="3423762"/>
            <a:ext cx="2215003" cy="13565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met pijl 18">
            <a:extLst>
              <a:ext uri="{FF2B5EF4-FFF2-40B4-BE49-F238E27FC236}">
                <a16:creationId xmlns:a16="http://schemas.microsoft.com/office/drawing/2014/main" xmlns="" id="{1B314784-BEC2-4863-B661-7F7A7CFAA53C}"/>
              </a:ext>
            </a:extLst>
          </p:cNvPr>
          <p:cNvCxnSpPr>
            <a:cxnSpLocks/>
          </p:cNvCxnSpPr>
          <p:nvPr/>
        </p:nvCxnSpPr>
        <p:spPr>
          <a:xfrm flipH="1">
            <a:off x="6462123" y="2066828"/>
            <a:ext cx="2642804" cy="13828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met pijl 21">
            <a:extLst>
              <a:ext uri="{FF2B5EF4-FFF2-40B4-BE49-F238E27FC236}">
                <a16:creationId xmlns:a16="http://schemas.microsoft.com/office/drawing/2014/main" xmlns="" id="{5FD38CE2-0C1C-43DE-A26C-1F5078E00426}"/>
              </a:ext>
            </a:extLst>
          </p:cNvPr>
          <p:cNvCxnSpPr>
            <a:cxnSpLocks/>
          </p:cNvCxnSpPr>
          <p:nvPr/>
        </p:nvCxnSpPr>
        <p:spPr>
          <a:xfrm flipH="1">
            <a:off x="7464153" y="2602391"/>
            <a:ext cx="1640774" cy="1254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xmlns="" id="{40DBCB0F-196B-411A-9642-6FB146C758E7}"/>
              </a:ext>
            </a:extLst>
          </p:cNvPr>
          <p:cNvCxnSpPr>
            <a:cxnSpLocks/>
          </p:cNvCxnSpPr>
          <p:nvPr/>
        </p:nvCxnSpPr>
        <p:spPr>
          <a:xfrm flipH="1">
            <a:off x="6168008" y="2348880"/>
            <a:ext cx="2936919" cy="2107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met pijl 30">
            <a:extLst>
              <a:ext uri="{FF2B5EF4-FFF2-40B4-BE49-F238E27FC236}">
                <a16:creationId xmlns:a16="http://schemas.microsoft.com/office/drawing/2014/main" xmlns="" id="{38978A52-969D-4BE9-AC15-32124A4F7258}"/>
              </a:ext>
            </a:extLst>
          </p:cNvPr>
          <p:cNvCxnSpPr>
            <a:cxnSpLocks/>
          </p:cNvCxnSpPr>
          <p:nvPr/>
        </p:nvCxnSpPr>
        <p:spPr>
          <a:xfrm flipH="1">
            <a:off x="7063261" y="2933483"/>
            <a:ext cx="1976139" cy="1770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33">
            <a:extLst>
              <a:ext uri="{FF2B5EF4-FFF2-40B4-BE49-F238E27FC236}">
                <a16:creationId xmlns:a16="http://schemas.microsoft.com/office/drawing/2014/main" xmlns="" id="{F44AFBAB-CCB8-44B8-9305-B3BA8927AFE8}"/>
              </a:ext>
            </a:extLst>
          </p:cNvPr>
          <p:cNvCxnSpPr>
            <a:cxnSpLocks/>
          </p:cNvCxnSpPr>
          <p:nvPr/>
        </p:nvCxnSpPr>
        <p:spPr>
          <a:xfrm flipH="1">
            <a:off x="8184233" y="3226084"/>
            <a:ext cx="920694" cy="11599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31046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3E49F8A-5C66-4D35-8DA5-826357E57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Rechtspraak en de ontwikkelingen in Vlissingen (1)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F229C5F7-7743-477C-ADB7-A1B41FF77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Voornemen is om een landelijke zittingslocatie te realiseren bij het Justitieel Complex Vlissingen</a:t>
            </a:r>
          </a:p>
          <a:p>
            <a:r>
              <a:rPr lang="nl-NL" dirty="0"/>
              <a:t>In deze zittingslocatie kunnen zittingen ingepland worden vanuit in principe heel Nederland (maar met een focus op het bedienen van het zuidelijk deel ervan)</a:t>
            </a:r>
          </a:p>
          <a:p>
            <a:r>
              <a:rPr lang="nl-NL" dirty="0"/>
              <a:t>Het type strafrechtszaken dat plaats kan vinden in de zittingslocatie is niet limitatief, maar zullen voornamelijk zaken zijn die een hoger risicoprofiel met zich mee brengen voor de verschillende procespartijen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54F08107-BE48-4119-95F2-806DC0D24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7 december 2020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A1C18EE9-DBB3-42C9-8D3D-94D819745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D42A53FC-E2DE-48B6-A886-D1B3FC0F7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CA5A0-4B1D-4A14-8811-788AE825D559}" type="slidenum">
              <a:rPr lang="nl-NL" smtClean="0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537677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3E49F8A-5C66-4D35-8DA5-826357E57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Rechtspraak en de ontwikkelingen in Vlissingen (2)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F229C5F7-7743-477C-ADB7-A1B41FF77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 het zelfstandige gebouw komen 1 of 2 zittingszalen met alle ondersteunende ruimten die nodig zijn voor de procespartijen</a:t>
            </a:r>
          </a:p>
          <a:p>
            <a:r>
              <a:rPr lang="nl-NL" dirty="0"/>
              <a:t>Het Openbaar Ministerie is ook aangehaakt bij deze zittingslocatie in de projectfase</a:t>
            </a:r>
          </a:p>
          <a:p>
            <a:r>
              <a:rPr lang="nl-NL" dirty="0"/>
              <a:t>Beveiligingstaken in het gebouw worden door de parketpolitie uitgevoerd</a:t>
            </a:r>
          </a:p>
          <a:p>
            <a:r>
              <a:rPr lang="nl-NL" dirty="0"/>
              <a:t>Het gebruik van de zittingslocatie zal niet dagelijks zijn</a:t>
            </a:r>
          </a:p>
          <a:p>
            <a:r>
              <a:rPr lang="nl-NL" dirty="0"/>
              <a:t>De nabijheid van mogelijke verdachten in naastgelegen P.I. zorgt voor een efficiënte logistiek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54F08107-BE48-4119-95F2-806DC0D24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7 december 2020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A1C18EE9-DBB3-42C9-8D3D-94D819745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D42A53FC-E2DE-48B6-A886-D1B3FC0F7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CA5A0-4B1D-4A14-8811-788AE825D559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3452295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8.04.09"/>
  <p:tag name="AS_TITLE" val="Aspose.Slides for .NET 4.0 Client Profile"/>
  <p:tag name="AS_VERSION" val="18.4"/>
  <p:tag name="EDBSDOCUMENTINFO" val="&lt;?xml version=&quot;1.0&quot; encoding=&quot;utf-16&quot;?&gt;&#10;&lt;documentinfo version=&quot;1.0&quot; projectname=&quot;rechtspraak&quot; projectid=&quot;218afa3b-96b0-45ee-9f14-bd03b9fe23aa&quot; pagemasterid=&quot;00000000-0000-0000-0000-000000000000&quot; documentid=&quot;f04763fe25254a43b6da42c8e481780f&quot; profileid=&quot;00000000-0000-0000-0000-000000000000&quot; culture=&quot;nl-NL&quot;&gt;&#10;  &lt;content&gt;&#10;    &lt;document sourcepath=&quot;\Presentation_16x9&quot; sourceid=&quot;972e7057-c48c-439a-97c8-4ece8caa68ef&quot;&gt;&#10;      &lt;variables&gt;&#10;        &lt;Title&gt;de Rechtspraak&lt;/Title&gt;&#10;        &lt;Subtitle&gt;Een korte inblik&lt;/Subtitle&gt;&#10;        &lt;Date&gt;7-12-2020 00:00:00&lt;/Date&gt;&#10;        &lt;Footer /&gt;&#10;        &lt;Template&gt;Plato&lt;/Template&gt;&#10;        &lt;AddSlideNumber&gt;True&lt;/AddSlideNumber&gt;&#10;        &lt;InsertDate&gt;True&lt;/InsertDate&gt;&#10;        &lt;SenderData&gt;&#10;          &lt;EmployeeId&gt;bb8fe8f7-4900-43e5-b1e0-5bd7f476ade1&lt;/EmployeeId&gt;&#10;          &lt;OrganisationId&gt;460dae9f-b6c5-4486-a8a2-f0693e62f9e2&lt;/OrganisationId&gt;&#10;          &lt;LogoId&gt;01&lt;/LogoId&gt;&#10;        &lt;/SenderData&gt;&#10;        &lt;Settings /&gt;&#10;        &lt;Options&gt;&#10;          &lt;IsModify&gt;False&lt;/IsModify&gt;&#10;          &lt;SaveSettings&gt;True&lt;/SaveSettings&gt;&#10;        &lt;/Options&gt;&#10;        &lt;Legacy /&gt;&#10;      &lt;/variables&gt;&#10;    &lt;/document&gt;&#10;  &lt;/content&gt;&#10;&lt;/documentinfo&gt;"/>
  <p:tag name="EDBSPATH" val="\Presentation_16x9"/>
  <p:tag name="PVTEMPLATE" val="Plato"/>
</p:tagLst>
</file>

<file path=ppt/theme/theme1.xml><?xml version="1.0" encoding="utf-8"?>
<a:theme xmlns:a="http://schemas.openxmlformats.org/drawingml/2006/main" name="Plato">
  <a:themeElements>
    <a:clrScheme name="Standaardontwerp 1">
      <a:dk1>
        <a:srgbClr val="000000"/>
      </a:dk1>
      <a:lt1>
        <a:srgbClr val="FFFFFF"/>
      </a:lt1>
      <a:dk2>
        <a:srgbClr val="A50061"/>
      </a:dk2>
      <a:lt2>
        <a:srgbClr val="7F7F7F"/>
      </a:lt2>
      <a:accent1>
        <a:srgbClr val="680F48"/>
      </a:accent1>
      <a:accent2>
        <a:srgbClr val="CCCCCC"/>
      </a:accent2>
      <a:accent3>
        <a:srgbClr val="FFFFFF"/>
      </a:accent3>
      <a:accent4>
        <a:srgbClr val="000000"/>
      </a:accent4>
      <a:accent5>
        <a:srgbClr val="B9AAB1"/>
      </a:accent5>
      <a:accent6>
        <a:srgbClr val="B9B9B9"/>
      </a:accent6>
      <a:hlink>
        <a:srgbClr val="9C6186"/>
      </a:hlink>
      <a:folHlink>
        <a:srgbClr val="B4CAD2"/>
      </a:folHlink>
    </a:clrScheme>
    <a:fontScheme name="Standaardontwerp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A50061"/>
        </a:dk2>
        <a:lt2>
          <a:srgbClr val="7F7F7F"/>
        </a:lt2>
        <a:accent1>
          <a:srgbClr val="680F48"/>
        </a:accent1>
        <a:accent2>
          <a:srgbClr val="CCCCCC"/>
        </a:accent2>
        <a:accent3>
          <a:srgbClr val="FFFFFF"/>
        </a:accent3>
        <a:accent4>
          <a:srgbClr val="000000"/>
        </a:accent4>
        <a:accent5>
          <a:srgbClr val="B9AAB1"/>
        </a:accent5>
        <a:accent6>
          <a:srgbClr val="B9B9B9"/>
        </a:accent6>
        <a:hlink>
          <a:srgbClr val="9C6186"/>
        </a:hlink>
        <a:folHlink>
          <a:srgbClr val="B4CAD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lato_16x9.potx" id="{C8FE1764-183E-4CA2-A66A-BB468CF72C3E}" vid="{5C6DF9E6-A172-4C36-83D2-81A6547404C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1b195097b62a6595e4768560e308a85d623155f5</Template>
  <TotalTime>2609</TotalTime>
  <Words>235</Words>
  <Application>Microsoft Office PowerPoint</Application>
  <PresentationFormat>Breedbeeld</PresentationFormat>
  <Paragraphs>47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Arial Koppen</vt:lpstr>
      <vt:lpstr>Times New Roman</vt:lpstr>
      <vt:lpstr>Plato</vt:lpstr>
      <vt:lpstr>de Rechtspraak</vt:lpstr>
      <vt:lpstr>De Rechtspraak in het grotere geheel</vt:lpstr>
      <vt:lpstr>De Rechtspraak in cijfers</vt:lpstr>
      <vt:lpstr>Partijen in strafzaken</vt:lpstr>
      <vt:lpstr>De Rechtspraak en de ontwikkelingen in Vlissingen (1)</vt:lpstr>
      <vt:lpstr>Rechtspraak en de ontwikkelingen in Vlissingen (2)</vt:lpstr>
    </vt:vector>
  </TitlesOfParts>
  <Company>Raad voor de Rechtspraak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 Raad voor de Rechtspraak</dc:title>
  <dc:subject>Justitieel complex Vlissingen</dc:subject>
  <dc:creator>Olijve, R. (Rvdr 's-Gravenhage)</dc:creator>
  <cp:keywords>Presentatie,Raad,Rechtspraak,Vlissingen</cp:keywords>
  <cp:lastModifiedBy>Peter Meerman</cp:lastModifiedBy>
  <cp:revision>20</cp:revision>
  <cp:lastPrinted>2020-12-07T08:41:20Z</cp:lastPrinted>
  <dcterms:created xsi:type="dcterms:W3CDTF">2020-12-07T07:54:48Z</dcterms:created>
  <dcterms:modified xsi:type="dcterms:W3CDTF">2020-12-14T16:48:21Z</dcterms:modified>
</cp:coreProperties>
</file>