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  <p:sldMasterId id="2147483673" r:id="rId4"/>
  </p:sldMasterIdLst>
  <p:notesMasterIdLst>
    <p:notesMasterId r:id="rId17"/>
  </p:notesMasterIdLst>
  <p:sldIdLst>
    <p:sldId id="301" r:id="rId5"/>
    <p:sldId id="310" r:id="rId6"/>
    <p:sldId id="319" r:id="rId7"/>
    <p:sldId id="305" r:id="rId8"/>
    <p:sldId id="320" r:id="rId9"/>
    <p:sldId id="321" r:id="rId10"/>
    <p:sldId id="323" r:id="rId11"/>
    <p:sldId id="324" r:id="rId12"/>
    <p:sldId id="302" r:id="rId13"/>
    <p:sldId id="325" r:id="rId14"/>
    <p:sldId id="318" r:id="rId15"/>
    <p:sldId id="307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0F3"/>
    <a:srgbClr val="FFEEDD"/>
    <a:srgbClr val="FDE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821" autoAdjust="0"/>
  </p:normalViewPr>
  <p:slideViewPr>
    <p:cSldViewPr snapToGrid="0" showGuides="1">
      <p:cViewPr varScale="1">
        <p:scale>
          <a:sx n="59" d="100"/>
          <a:sy n="59" d="100"/>
        </p:scale>
        <p:origin x="700" y="6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DA7D7-B426-AA47-B005-9DA8235C88F7}" type="datetimeFigureOut">
              <a:rPr lang="nl-NL" smtClean="0"/>
              <a:t>30-3-2023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26C6-89C8-B647-973B-B52FC5403B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4282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Opmerkingen: </a:t>
            </a:r>
            <a:br>
              <a:rPr lang="nl-NL" dirty="0"/>
            </a:br>
            <a:r>
              <a:rPr lang="nl-NL" dirty="0"/>
              <a:t>Mieke in totaal 10 minuten </a:t>
            </a:r>
            <a:r>
              <a:rPr lang="nl-NL" dirty="0">
                <a:sym typeface="Wingdings" panose="05000000000000000000" pitchFamily="2" charset="2"/>
              </a:rPr>
              <a:t> aandachtspunt.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726C6-89C8-B647-973B-B52FC5403BB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074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726C6-89C8-B647-973B-B52FC5403BB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48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EL-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8AD151E-FDCD-5B76-29BF-6CD6C8F059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9AC97C5-8755-35E8-79FD-4B27BD678B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29D768-4A4C-9C7E-86B1-61273A1DB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154" y="3432175"/>
            <a:ext cx="8920722" cy="2265947"/>
          </a:xfrm>
        </p:spPr>
        <p:txBody>
          <a:bodyPr lIns="0" tIns="0" rIns="0" bIns="0" anchor="b">
            <a:noAutofit/>
          </a:bodyPr>
          <a:lstStyle>
            <a:lvl1pPr>
              <a:lnSpc>
                <a:spcPts val="4000"/>
              </a:lnSpc>
              <a:defRPr sz="4000" b="0">
                <a:solidFill>
                  <a:schemeClr val="bg2"/>
                </a:solidFill>
              </a:defRPr>
            </a:lvl1pPr>
          </a:lstStyle>
          <a:p>
            <a:r>
              <a:rPr lang="nl-NL">
                <a:effectLst/>
                <a:latin typeface="Calibri" panose="020F0502020204030204" pitchFamily="34" charset="0"/>
              </a:rPr>
              <a:t>Klik om stijl te bewerken</a:t>
            </a:r>
            <a:endParaRPr lang="nl-NL" dirty="0">
              <a:effectLst/>
              <a:latin typeface="Calibri" panose="020F0502020204030204" pitchFamily="34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E1A2C5B-3A1D-C8CB-4CB7-89B011F91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6281" y="5879150"/>
            <a:ext cx="8920594" cy="82677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sz="25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>
                <a:solidFill>
                  <a:srgbClr val="FF7200"/>
                </a:solidFill>
                <a:effectLst/>
                <a:latin typeface="Calibri" panose="020F0502020204030204" pitchFamily="34" charset="0"/>
              </a:rPr>
              <a:t>Klikken om de tekststijl van het model te bewerken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0847F8F-F5B1-6F36-3798-5CD669D171E8}"/>
              </a:ext>
            </a:extLst>
          </p:cNvPr>
          <p:cNvSpPr txBox="1"/>
          <p:nvPr userDrawn="1"/>
        </p:nvSpPr>
        <p:spPr>
          <a:xfrm>
            <a:off x="-3403599" y="0"/>
            <a:ext cx="2979854" cy="530860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r>
              <a:rPr lang="nl-NL" sz="1200" b="1" dirty="0"/>
              <a:t>INSTRUCTIE WIJZIGIGEN AFBEELDING:</a:t>
            </a:r>
          </a:p>
          <a:p>
            <a:br>
              <a:rPr lang="nl-NL" sz="1200" dirty="0"/>
            </a:br>
            <a:r>
              <a:rPr lang="nl-NL" sz="1200" dirty="0"/>
              <a:t>1. Selecteer in het lint ‘Beeld’</a:t>
            </a:r>
          </a:p>
          <a:p>
            <a:endParaRPr lang="nl-NL" sz="1200" dirty="0"/>
          </a:p>
          <a:p>
            <a:r>
              <a:rPr lang="nl-NL" sz="1200" dirty="0"/>
              <a:t>2. Selecteer ‘</a:t>
            </a:r>
            <a:r>
              <a:rPr lang="nl-NL" sz="1200" dirty="0" err="1"/>
              <a:t>Diamodel</a:t>
            </a:r>
            <a:r>
              <a:rPr lang="nl-NL" sz="1200" dirty="0"/>
              <a:t>’</a:t>
            </a:r>
            <a:br>
              <a:rPr lang="nl-NL" sz="1200" dirty="0"/>
            </a:br>
            <a:r>
              <a:rPr lang="nl-NL" sz="1200" dirty="0"/>
              <a:t>3. Selecteer dia ‘Titel-Afbeelding’</a:t>
            </a:r>
          </a:p>
          <a:p>
            <a:br>
              <a:rPr lang="nl-NL" sz="1200" dirty="0"/>
            </a:br>
            <a:r>
              <a:rPr lang="nl-NL" sz="1200" dirty="0"/>
              <a:t>4. Selecteer de afbeelding</a:t>
            </a:r>
          </a:p>
          <a:p>
            <a:br>
              <a:rPr lang="nl-NL" sz="1200" dirty="0"/>
            </a:br>
            <a:r>
              <a:rPr lang="nl-NL" sz="1200" dirty="0"/>
              <a:t>5. Klik met rechtermuis (of klik met de ‘control-toets’ ingedrukt) terwijl het kader van de afbeelding is geselecteerd. </a:t>
            </a:r>
            <a:br>
              <a:rPr lang="nl-NL" sz="1200" dirty="0"/>
            </a:br>
            <a:r>
              <a:rPr lang="nl-NL" sz="1200" dirty="0"/>
              <a:t>Een pop-up menu verschijnt en selecteer daarin ‘Afbeelding wijzigen’ en kies de gewenste afbeelding die op je computer staat of op de server van jullie omgeving.</a:t>
            </a:r>
          </a:p>
          <a:p>
            <a:br>
              <a:rPr lang="nl-NL" sz="1200" dirty="0"/>
            </a:br>
            <a:r>
              <a:rPr lang="nl-NL" sz="1200" dirty="0"/>
              <a:t>6. Positioneer de afbeelding zoals dat in het ontwerp bedoeld is door:</a:t>
            </a:r>
          </a:p>
          <a:p>
            <a:br>
              <a:rPr lang="nl-NL" sz="1200" dirty="0"/>
            </a:br>
            <a:r>
              <a:rPr lang="nl-NL" sz="1200" dirty="0"/>
              <a:t>A. Selecteer de afbeelding</a:t>
            </a:r>
          </a:p>
          <a:p>
            <a:br>
              <a:rPr lang="nl-NL" sz="1200" dirty="0"/>
            </a:br>
            <a:r>
              <a:rPr lang="nl-NL" sz="1200" dirty="0"/>
              <a:t>B. Selecteer in het lint ‘Afbeeldingsopmaak’ en kies in het lint ‘Bijsnijden’. Je kunt het formaat van het kader van de afbeelding aanpassen en de afbeelding in het kader aanpassen.</a:t>
            </a:r>
            <a:br>
              <a:rPr lang="nl-NL" sz="1200" dirty="0"/>
            </a:br>
            <a:endParaRPr lang="nl-NL" sz="1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ACEE673-1CC1-66F7-02DF-0D4A324214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8020" y="2524927"/>
            <a:ext cx="2274193" cy="79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33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028" userDrawn="1">
          <p15:clr>
            <a:srgbClr val="A4A3A4"/>
          </p15:clr>
        </p15:guide>
        <p15:guide id="4" pos="6652" userDrawn="1">
          <p15:clr>
            <a:srgbClr val="A4A3A4"/>
          </p15:clr>
        </p15:guide>
        <p15:guide id="5" orient="horz" pos="3589" userDrawn="1">
          <p15:clr>
            <a:srgbClr val="A4A3A4"/>
          </p15:clr>
        </p15:guide>
        <p15:guide id="6" orient="horz" pos="3702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F9B36330-FB63-80B0-C0FF-363761145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89" y="-1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9E6F18B-4A20-2A01-C4D6-BF110FF20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503" y="260350"/>
            <a:ext cx="8918372" cy="2916238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6000"/>
              </a:lnSpc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949C831-CB38-1225-8AB5-09473B5EC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531" y="3442643"/>
            <a:ext cx="8908644" cy="16557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buNone/>
              <a:defRPr sz="25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4979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1028">
          <p15:clr>
            <a:srgbClr val="A4A3A4"/>
          </p15:clr>
        </p15:guide>
        <p15:guide id="4" pos="6652">
          <p15:clr>
            <a:srgbClr val="A4A3A4"/>
          </p15:clr>
        </p15:guide>
        <p15:guide id="6" orient="horz" pos="200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-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D3AB9B28-5B20-B7DF-9737-22365B758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8791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1BB006C-E2FB-AC9D-6193-9205ABFB31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29D768-4A4C-9C7E-86B1-61273A1DB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154" y="3432175"/>
            <a:ext cx="8920722" cy="2265947"/>
          </a:xfrm>
        </p:spPr>
        <p:txBody>
          <a:bodyPr lIns="0" tIns="0" rIns="0" bIns="0" anchor="b">
            <a:noAutofit/>
          </a:bodyPr>
          <a:lstStyle>
            <a:lvl1pPr>
              <a:lnSpc>
                <a:spcPts val="4000"/>
              </a:lnSpc>
              <a:defRPr sz="4000" b="0">
                <a:solidFill>
                  <a:schemeClr val="accent5"/>
                </a:solidFill>
              </a:defRPr>
            </a:lvl1pPr>
          </a:lstStyle>
          <a:p>
            <a:r>
              <a:rPr lang="nl-NL">
                <a:effectLst/>
                <a:latin typeface="Calibri" panose="020F0502020204030204" pitchFamily="34" charset="0"/>
              </a:rPr>
              <a:t>Klik om stijl te bewerken</a:t>
            </a:r>
            <a:endParaRPr lang="nl-NL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0847F8F-F5B1-6F36-3798-5CD669D171E8}"/>
              </a:ext>
            </a:extLst>
          </p:cNvPr>
          <p:cNvSpPr txBox="1"/>
          <p:nvPr userDrawn="1"/>
        </p:nvSpPr>
        <p:spPr>
          <a:xfrm>
            <a:off x="-3403599" y="0"/>
            <a:ext cx="2979854" cy="530860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r>
              <a:rPr lang="nl-NL" sz="1200" b="1" dirty="0"/>
              <a:t>INSTRUCTIE WIJZIGIGEN AFBEELDING:</a:t>
            </a:r>
          </a:p>
          <a:p>
            <a:br>
              <a:rPr lang="nl-NL" sz="1200" dirty="0"/>
            </a:br>
            <a:r>
              <a:rPr lang="nl-NL" sz="1200" dirty="0"/>
              <a:t>1. Selecteer in het lint ‘Beeld’</a:t>
            </a:r>
          </a:p>
          <a:p>
            <a:endParaRPr lang="nl-NL" sz="1200" dirty="0"/>
          </a:p>
          <a:p>
            <a:r>
              <a:rPr lang="nl-NL" sz="1200" dirty="0"/>
              <a:t>2. Selecteer ‘</a:t>
            </a:r>
            <a:r>
              <a:rPr lang="nl-NL" sz="1200" dirty="0" err="1"/>
              <a:t>Diamodel</a:t>
            </a:r>
            <a:r>
              <a:rPr lang="nl-NL" sz="1200" dirty="0"/>
              <a:t>’</a:t>
            </a:r>
            <a:br>
              <a:rPr lang="nl-NL" sz="1200" dirty="0"/>
            </a:br>
            <a:r>
              <a:rPr lang="nl-NL" sz="1200" dirty="0"/>
              <a:t>3. Selecteer dia ‘Titel-Afbeelding’</a:t>
            </a:r>
          </a:p>
          <a:p>
            <a:br>
              <a:rPr lang="nl-NL" sz="1200" dirty="0"/>
            </a:br>
            <a:r>
              <a:rPr lang="nl-NL" sz="1200" dirty="0"/>
              <a:t>4. Selecteer de afbeelding</a:t>
            </a:r>
          </a:p>
          <a:p>
            <a:br>
              <a:rPr lang="nl-NL" sz="1200" dirty="0"/>
            </a:br>
            <a:r>
              <a:rPr lang="nl-NL" sz="1200" dirty="0"/>
              <a:t>5. Klik met rechtermuis (of klik met de ‘control-toets’ ingedrukt) terwijl het kader van de afbeelding is geselecteerd. </a:t>
            </a:r>
            <a:br>
              <a:rPr lang="nl-NL" sz="1200" dirty="0"/>
            </a:br>
            <a:r>
              <a:rPr lang="nl-NL" sz="1200" dirty="0"/>
              <a:t>Een pop-up menu verschijnt en selecteer daarin ‘Afbeelding wijzigen’ en kies de gewenste afbeelding die op je computer staat of op de server van jullie omgeving.</a:t>
            </a:r>
          </a:p>
          <a:p>
            <a:br>
              <a:rPr lang="nl-NL" sz="1200" dirty="0"/>
            </a:br>
            <a:r>
              <a:rPr lang="nl-NL" sz="1200" dirty="0"/>
              <a:t>6. Positioneer de afbeelding zoals dat in het ontwerp bedoeld is door:</a:t>
            </a:r>
          </a:p>
          <a:p>
            <a:br>
              <a:rPr lang="nl-NL" sz="1200" dirty="0"/>
            </a:br>
            <a:r>
              <a:rPr lang="nl-NL" sz="1200" dirty="0"/>
              <a:t>A. Selecteer de afbeelding</a:t>
            </a:r>
          </a:p>
          <a:p>
            <a:br>
              <a:rPr lang="nl-NL" sz="1200" dirty="0"/>
            </a:br>
            <a:r>
              <a:rPr lang="nl-NL" sz="1200" dirty="0"/>
              <a:t>B. Selecteer in het lint ‘Afbeeldingsopmaak’ en kies in het lint ‘Bijsnijden’. Je kunt het formaat van het kader van de afbeelding aanpassen en de afbeelding in het kader aanpassen.</a:t>
            </a:r>
            <a:br>
              <a:rPr lang="nl-NL" sz="1200" dirty="0"/>
            </a:br>
            <a:endParaRPr lang="nl-NL" sz="1200" dirty="0"/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7BFDC84D-9BC9-8515-7A9C-312D15291D3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648232" y="5876925"/>
            <a:ext cx="8908644" cy="4318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buNone/>
              <a:defRPr sz="25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6160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1028">
          <p15:clr>
            <a:srgbClr val="A4A3A4"/>
          </p15:clr>
        </p15:guide>
        <p15:guide id="4" pos="6652">
          <p15:clr>
            <a:srgbClr val="A4A3A4"/>
          </p15:clr>
        </p15:guide>
        <p15:guide id="5" orient="horz" pos="3589">
          <p15:clr>
            <a:srgbClr val="A4A3A4"/>
          </p15:clr>
        </p15:guide>
        <p15:guide id="6" orient="horz" pos="3702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1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7CBCD-8066-57F3-7A56-628319A6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4" y="2972"/>
            <a:ext cx="8340723" cy="13414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defRPr sz="3000" b="1">
                <a:solidFill>
                  <a:schemeClr val="accent5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266492-B9EC-DDC9-227C-AB31007FC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4" y="1810800"/>
            <a:ext cx="10542201" cy="4483525"/>
          </a:xfr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  <a:lvl2pPr>
              <a:defRPr sz="2000">
                <a:solidFill>
                  <a:schemeClr val="accent4"/>
                </a:solidFill>
              </a:defRPr>
            </a:lvl2pPr>
            <a:lvl3pPr>
              <a:defRPr sz="2000">
                <a:solidFill>
                  <a:schemeClr val="accent4"/>
                </a:solidFill>
              </a:defRPr>
            </a:lvl3pPr>
            <a:lvl4pPr>
              <a:defRPr sz="2000">
                <a:solidFill>
                  <a:schemeClr val="accent4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8FE332-4617-E882-B78E-EADF903F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0" y="6492875"/>
            <a:ext cx="482600" cy="365125"/>
          </a:xfrm>
        </p:spPr>
        <p:txBody>
          <a:bodyPr lIns="0" tIns="0" rIns="0" bIns="0"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fld id="{05257225-29E5-2446-8121-4DE32F2BB31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A02D96-D895-A6E0-6A89-0228EA80B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424575"/>
            <a:ext cx="12193200" cy="5080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6E02695-1A0D-1794-7513-CCB32BB83F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09286" y="327714"/>
            <a:ext cx="2039739" cy="92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5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06">
          <p15:clr>
            <a:srgbClr val="A4A3A4"/>
          </p15:clr>
        </p15:guide>
        <p15:guide id="4" pos="7151">
          <p15:clr>
            <a:srgbClr val="A4A3A4"/>
          </p15:clr>
        </p15:guide>
        <p15:guide id="5" orient="horz" pos="1139">
          <p15:clr>
            <a:srgbClr val="A4A3A4"/>
          </p15:clr>
        </p15:guide>
        <p15:guide id="6" orient="horz" pos="3974">
          <p15:clr>
            <a:srgbClr val="A4A3A4"/>
          </p15:clr>
        </p15:guide>
        <p15:guide id="7" orient="horz" pos="845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orient="horz" pos="935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KOLOM-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7CBCD-8066-57F3-7A56-628319A6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4" y="2972"/>
            <a:ext cx="8340723" cy="13414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defRPr sz="3000" b="1">
                <a:solidFill>
                  <a:schemeClr val="accent5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266492-B9EC-DDC9-227C-AB31007FC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5" y="1812499"/>
            <a:ext cx="4884560" cy="4483525"/>
          </a:xfr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  <a:lvl2pPr>
              <a:defRPr sz="2000">
                <a:solidFill>
                  <a:schemeClr val="accent4"/>
                </a:solidFill>
              </a:defRPr>
            </a:lvl2pPr>
            <a:lvl3pPr>
              <a:defRPr sz="2000">
                <a:solidFill>
                  <a:schemeClr val="accent4"/>
                </a:solidFill>
              </a:defRPr>
            </a:lvl3pPr>
            <a:lvl4pPr>
              <a:defRPr sz="2000">
                <a:solidFill>
                  <a:schemeClr val="accent4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8FE332-4617-E882-B78E-EADF903F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0" y="6492875"/>
            <a:ext cx="482600" cy="365125"/>
          </a:xfrm>
        </p:spPr>
        <p:txBody>
          <a:bodyPr lIns="0" tIns="0" rIns="0" bIns="0"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fld id="{05257225-29E5-2446-8121-4DE32F2BB31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A02D96-D895-A6E0-6A89-0228EA80B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424575"/>
            <a:ext cx="12193200" cy="50805"/>
          </a:xfrm>
          <a:prstGeom prst="rect">
            <a:avLst/>
          </a:prstGeom>
        </p:spPr>
      </p:pic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A58B87BE-FC95-D965-5D49-0F46E81C45E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59488" y="1484312"/>
            <a:ext cx="6132512" cy="5373688"/>
          </a:xfrm>
          <a:solidFill>
            <a:srgbClr val="E3F0F3"/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A425033-FFF4-1267-F923-4108A17046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09286" y="327714"/>
            <a:ext cx="2039739" cy="92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84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506">
          <p15:clr>
            <a:srgbClr val="A4A3A4"/>
          </p15:clr>
        </p15:guide>
        <p15:guide id="4" pos="7151">
          <p15:clr>
            <a:srgbClr val="A4A3A4"/>
          </p15:clr>
        </p15:guide>
        <p15:guide id="5" orient="horz" pos="1139">
          <p15:clr>
            <a:srgbClr val="A4A3A4"/>
          </p15:clr>
        </p15:guide>
        <p15:guide id="6" orient="horz" pos="3974">
          <p15:clr>
            <a:srgbClr val="A4A3A4"/>
          </p15:clr>
        </p15:guide>
        <p15:guide id="7" orient="horz" pos="845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orient="horz" pos="935">
          <p15:clr>
            <a:srgbClr val="A4A3A4"/>
          </p15:clr>
        </p15:guide>
        <p15:guide id="10" pos="359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7CBCD-8066-57F3-7A56-628319A6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4" y="2972"/>
            <a:ext cx="8340723" cy="13414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defRPr sz="3000" b="1">
                <a:solidFill>
                  <a:schemeClr val="accent5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266492-B9EC-DDC9-227C-AB31007FC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5" y="1812499"/>
            <a:ext cx="5073276" cy="4483525"/>
          </a:xfr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  <a:lvl2pPr>
              <a:defRPr sz="2000">
                <a:solidFill>
                  <a:schemeClr val="accent4"/>
                </a:solidFill>
              </a:defRPr>
            </a:lvl2pPr>
            <a:lvl3pPr>
              <a:defRPr sz="2000">
                <a:solidFill>
                  <a:schemeClr val="accent4"/>
                </a:solidFill>
              </a:defRPr>
            </a:lvl3pPr>
            <a:lvl4pPr>
              <a:defRPr sz="2000">
                <a:solidFill>
                  <a:schemeClr val="accent4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8FE332-4617-E882-B78E-EADF903F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0" y="6492875"/>
            <a:ext cx="482600" cy="365125"/>
          </a:xfrm>
        </p:spPr>
        <p:txBody>
          <a:bodyPr lIns="0" tIns="0" rIns="0" bIns="0"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fld id="{05257225-29E5-2446-8121-4DE32F2BB31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A02D96-D895-A6E0-6A89-0228EA80B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424575"/>
            <a:ext cx="12193200" cy="50805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C122D00E-7336-FE3A-DBBC-C19717B1FA6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1900" y="1812499"/>
            <a:ext cx="5040310" cy="4483525"/>
          </a:xfr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  <a:lvl2pPr>
              <a:defRPr sz="2000">
                <a:solidFill>
                  <a:schemeClr val="accent5"/>
                </a:solidFill>
              </a:defRPr>
            </a:lvl2pPr>
            <a:lvl3pPr>
              <a:defRPr sz="2000">
                <a:solidFill>
                  <a:schemeClr val="accent5"/>
                </a:solidFill>
              </a:defRPr>
            </a:lvl3pPr>
            <a:lvl4pPr>
              <a:defRPr sz="2000">
                <a:solidFill>
                  <a:schemeClr val="accent5"/>
                </a:solidFill>
              </a:defRPr>
            </a:lvl4pPr>
            <a:lvl5pPr>
              <a:defRPr sz="2000">
                <a:solidFill>
                  <a:schemeClr val="accent5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964CD6-BBD6-6982-DE2F-1B62E1352B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09286" y="327714"/>
            <a:ext cx="2039739" cy="92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55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06">
          <p15:clr>
            <a:srgbClr val="A4A3A4"/>
          </p15:clr>
        </p15:guide>
        <p15:guide id="4" pos="7151">
          <p15:clr>
            <a:srgbClr val="A4A3A4"/>
          </p15:clr>
        </p15:guide>
        <p15:guide id="5" orient="horz" pos="1139">
          <p15:clr>
            <a:srgbClr val="A4A3A4"/>
          </p15:clr>
        </p15:guide>
        <p15:guide id="6" orient="horz" pos="3974">
          <p15:clr>
            <a:srgbClr val="A4A3A4"/>
          </p15:clr>
        </p15:guide>
        <p15:guide id="7" orient="horz" pos="845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orient="horz" pos="935">
          <p15:clr>
            <a:srgbClr val="A4A3A4"/>
          </p15:clr>
        </p15:guide>
        <p15:guide id="10" pos="3704">
          <p15:clr>
            <a:srgbClr val="A4A3A4"/>
          </p15:clr>
        </p15:guide>
        <p15:guide id="11" pos="3976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A02D96-D895-A6E0-6A89-0228EA80B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3200" cy="50805"/>
          </a:xfrm>
          <a:prstGeom prst="rect">
            <a:avLst/>
          </a:prstGeom>
        </p:spPr>
      </p:pic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A58B87BE-FC95-D965-5D49-0F46E81C45E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54000"/>
            <a:ext cx="12193200" cy="6804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3983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06">
          <p15:clr>
            <a:srgbClr val="A4A3A4"/>
          </p15:clr>
        </p15:guide>
        <p15:guide id="4" pos="7151">
          <p15:clr>
            <a:srgbClr val="A4A3A4"/>
          </p15:clr>
        </p15:guide>
        <p15:guide id="5" orient="horz" pos="1139">
          <p15:clr>
            <a:srgbClr val="A4A3A4"/>
          </p15:clr>
        </p15:guide>
        <p15:guide id="6" orient="horz" pos="3974">
          <p15:clr>
            <a:srgbClr val="A4A3A4"/>
          </p15:clr>
        </p15:guide>
        <p15:guide id="7" orient="horz" pos="845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orient="horz" pos="935">
          <p15:clr>
            <a:srgbClr val="A4A3A4"/>
          </p15:clr>
        </p15:guide>
        <p15:guide id="10" pos="359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TIT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8ED4279-8812-4385-64CC-7616B0103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12192000" cy="634523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9ABBC86-22FC-5ACF-BD8F-C2DE73970D20}"/>
              </a:ext>
            </a:extLst>
          </p:cNvPr>
          <p:cNvSpPr txBox="1"/>
          <p:nvPr userDrawn="1"/>
        </p:nvSpPr>
        <p:spPr>
          <a:xfrm>
            <a:off x="-3403599" y="0"/>
            <a:ext cx="2979854" cy="530860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r>
              <a:rPr lang="nl-NL" sz="1200" b="1" dirty="0"/>
              <a:t>INSTRUCTIE WIJZIGIGEN AFBEELDING:</a:t>
            </a:r>
          </a:p>
          <a:p>
            <a:br>
              <a:rPr lang="nl-NL" sz="1200" dirty="0"/>
            </a:br>
            <a:r>
              <a:rPr lang="nl-NL" sz="1200" dirty="0"/>
              <a:t>1. Selecteer in het lint ‘Beeld’</a:t>
            </a:r>
          </a:p>
          <a:p>
            <a:endParaRPr lang="nl-NL" sz="1200" dirty="0"/>
          </a:p>
          <a:p>
            <a:r>
              <a:rPr lang="nl-NL" sz="1200" dirty="0"/>
              <a:t>2. Selecteer ‘</a:t>
            </a:r>
            <a:r>
              <a:rPr lang="nl-NL" sz="1200" dirty="0" err="1"/>
              <a:t>Diamodel</a:t>
            </a:r>
            <a:r>
              <a:rPr lang="nl-NL" sz="1200" dirty="0"/>
              <a:t>’</a:t>
            </a:r>
            <a:br>
              <a:rPr lang="nl-NL" sz="1200" dirty="0"/>
            </a:br>
            <a:r>
              <a:rPr lang="nl-NL" sz="1200" dirty="0"/>
              <a:t>3. Selecteer dia ‘Titel-Afbeelding’</a:t>
            </a:r>
          </a:p>
          <a:p>
            <a:br>
              <a:rPr lang="nl-NL" sz="1200" dirty="0"/>
            </a:br>
            <a:r>
              <a:rPr lang="nl-NL" sz="1200" dirty="0"/>
              <a:t>4. Selecteer de afbeelding</a:t>
            </a:r>
          </a:p>
          <a:p>
            <a:br>
              <a:rPr lang="nl-NL" sz="1200" dirty="0"/>
            </a:br>
            <a:r>
              <a:rPr lang="nl-NL" sz="1200" dirty="0"/>
              <a:t>5. Klik met rechtermuis (of klik met de ‘control-toets’ ingedrukt) terwijl het kader van de afbeelding is geselecteerd. </a:t>
            </a:r>
            <a:br>
              <a:rPr lang="nl-NL" sz="1200" dirty="0"/>
            </a:br>
            <a:r>
              <a:rPr lang="nl-NL" sz="1200" dirty="0"/>
              <a:t>Een pop-up menu verschijnt en selecteer daarin ‘Afbeelding wijzigen’ en kies de gewenste afbeelding die op je computer staat of op de server van jullie omgeving.</a:t>
            </a:r>
          </a:p>
          <a:p>
            <a:br>
              <a:rPr lang="nl-NL" sz="1200" dirty="0"/>
            </a:br>
            <a:r>
              <a:rPr lang="nl-NL" sz="1200" dirty="0"/>
              <a:t>6. Positioneer de afbeelding zoals dat in het ontwerp bedoeld is door:</a:t>
            </a:r>
          </a:p>
          <a:p>
            <a:br>
              <a:rPr lang="nl-NL" sz="1200" dirty="0"/>
            </a:br>
            <a:r>
              <a:rPr lang="nl-NL" sz="1200" dirty="0"/>
              <a:t>A. Selecteer de afbeelding</a:t>
            </a:r>
          </a:p>
          <a:p>
            <a:br>
              <a:rPr lang="nl-NL" sz="1200" dirty="0"/>
            </a:br>
            <a:r>
              <a:rPr lang="nl-NL" sz="1200" dirty="0"/>
              <a:t>B. Selecteer in het lint ‘Afbeeldingsopmaak’ en kies in het lint ‘Bijsnijden’. Je kunt het formaat van het kader van de afbeelding aanpassen en de afbeelding in het kader aanpassen.</a:t>
            </a:r>
            <a:br>
              <a:rPr lang="nl-NL" sz="1200" dirty="0"/>
            </a:br>
            <a:endParaRPr lang="nl-NL" sz="12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C0E1E3B-7FB4-37E4-1401-D24FDF692A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360" b="29119"/>
          <a:stretch/>
        </p:blipFill>
        <p:spPr>
          <a:xfrm>
            <a:off x="0" y="3804745"/>
            <a:ext cx="12192000" cy="305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28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1028">
          <p15:clr>
            <a:srgbClr val="A4A3A4"/>
          </p15:clr>
        </p15:guide>
        <p15:guide id="4" pos="6652">
          <p15:clr>
            <a:srgbClr val="A4A3A4"/>
          </p15:clr>
        </p15:guide>
        <p15:guide id="5" orient="horz" pos="3589">
          <p15:clr>
            <a:srgbClr val="A4A3A4"/>
          </p15:clr>
        </p15:guide>
        <p15:guide id="6" orient="horz" pos="3702">
          <p15:clr>
            <a:srgbClr val="A4A3A4"/>
          </p15:clr>
        </p15:guide>
        <p15:guide id="7" orient="horz" pos="3997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EL-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8AD151E-FDCD-5B76-29BF-6CD6C8F059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9AC97C5-8755-35E8-79FD-4B27BD678B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29D768-4A4C-9C7E-86B1-61273A1DB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154" y="3432175"/>
            <a:ext cx="8920722" cy="2265947"/>
          </a:xfrm>
        </p:spPr>
        <p:txBody>
          <a:bodyPr lIns="0" tIns="0" rIns="0" bIns="0" anchor="b">
            <a:noAutofit/>
          </a:bodyPr>
          <a:lstStyle>
            <a:lvl1pPr>
              <a:lnSpc>
                <a:spcPts val="4000"/>
              </a:lnSpc>
              <a:defRPr sz="4000" b="0">
                <a:solidFill>
                  <a:schemeClr val="bg2"/>
                </a:solidFill>
              </a:defRPr>
            </a:lvl1pPr>
          </a:lstStyle>
          <a:p>
            <a:endParaRPr lang="nl-NL" dirty="0">
              <a:effectLst/>
              <a:latin typeface="Calibri" panose="020F0502020204030204" pitchFamily="34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E1A2C5B-3A1D-C8CB-4CB7-89B011F91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6281" y="5879150"/>
            <a:ext cx="8920594" cy="82677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sz="25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nl-NL" dirty="0">
              <a:solidFill>
                <a:srgbClr val="FF72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0847F8F-F5B1-6F36-3798-5CD669D171E8}"/>
              </a:ext>
            </a:extLst>
          </p:cNvPr>
          <p:cNvSpPr txBox="1"/>
          <p:nvPr userDrawn="1"/>
        </p:nvSpPr>
        <p:spPr>
          <a:xfrm>
            <a:off x="-3403599" y="0"/>
            <a:ext cx="2979854" cy="530860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r>
              <a:rPr lang="nl-NL" sz="1200" b="1" dirty="0"/>
              <a:t>INSTRUCTIE WIJZIGIGEN AFBEELDING:</a:t>
            </a:r>
          </a:p>
          <a:p>
            <a:br>
              <a:rPr lang="nl-NL" sz="1200" dirty="0"/>
            </a:br>
            <a:r>
              <a:rPr lang="nl-NL" sz="1200" dirty="0"/>
              <a:t>1. Selecteer in het lint ‘Beeld’</a:t>
            </a:r>
          </a:p>
          <a:p>
            <a:endParaRPr lang="nl-NL" sz="1200" dirty="0"/>
          </a:p>
          <a:p>
            <a:r>
              <a:rPr lang="nl-NL" sz="1200" dirty="0"/>
              <a:t>2. Selecteer ‘</a:t>
            </a:r>
            <a:r>
              <a:rPr lang="nl-NL" sz="1200" dirty="0" err="1"/>
              <a:t>Diamodel</a:t>
            </a:r>
            <a:r>
              <a:rPr lang="nl-NL" sz="1200" dirty="0"/>
              <a:t>’</a:t>
            </a:r>
            <a:br>
              <a:rPr lang="nl-NL" sz="1200" dirty="0"/>
            </a:br>
            <a:r>
              <a:rPr lang="nl-NL" sz="1200" dirty="0"/>
              <a:t>3. Selecteer dia ‘Titel-Afbeelding’</a:t>
            </a:r>
          </a:p>
          <a:p>
            <a:br>
              <a:rPr lang="nl-NL" sz="1200" dirty="0"/>
            </a:br>
            <a:r>
              <a:rPr lang="nl-NL" sz="1200" dirty="0"/>
              <a:t>4. Selecteer de afbeelding</a:t>
            </a:r>
          </a:p>
          <a:p>
            <a:br>
              <a:rPr lang="nl-NL" sz="1200" dirty="0"/>
            </a:br>
            <a:r>
              <a:rPr lang="nl-NL" sz="1200" dirty="0"/>
              <a:t>5. Klik met rechtermuis (of klik met de ‘control-toets’ ingedrukt) terwijl het kader van de afbeelding is geselecteerd. </a:t>
            </a:r>
            <a:br>
              <a:rPr lang="nl-NL" sz="1200" dirty="0"/>
            </a:br>
            <a:r>
              <a:rPr lang="nl-NL" sz="1200" dirty="0"/>
              <a:t>Een pop-up menu verschijnt en selecteer daarin ‘Afbeelding wijzigen’ en kies de gewenste afbeelding die op je computer staat of op de server van jullie omgeving.</a:t>
            </a:r>
          </a:p>
          <a:p>
            <a:br>
              <a:rPr lang="nl-NL" sz="1200" dirty="0"/>
            </a:br>
            <a:r>
              <a:rPr lang="nl-NL" sz="1200" dirty="0"/>
              <a:t>6. Positioneer de afbeelding zoals dat in het ontwerp bedoeld is door:</a:t>
            </a:r>
          </a:p>
          <a:p>
            <a:br>
              <a:rPr lang="nl-NL" sz="1200" dirty="0"/>
            </a:br>
            <a:r>
              <a:rPr lang="nl-NL" sz="1200" dirty="0"/>
              <a:t>A. Selecteer de afbeelding</a:t>
            </a:r>
          </a:p>
          <a:p>
            <a:br>
              <a:rPr lang="nl-NL" sz="1200" dirty="0"/>
            </a:br>
            <a:r>
              <a:rPr lang="nl-NL" sz="1200" dirty="0"/>
              <a:t>B. Selecteer in het lint ‘Afbeeldingsopmaak’ en kies in het lint ‘Bijsnijden’. Je kunt het formaat van het kader van de afbeelding aanpassen en de afbeelding in het kader aanpassen.</a:t>
            </a:r>
            <a:br>
              <a:rPr lang="nl-NL" sz="1200" dirty="0"/>
            </a:br>
            <a:endParaRPr lang="nl-NL" sz="1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ACEE673-1CC1-66F7-02DF-0D4A324214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8020" y="2524927"/>
            <a:ext cx="2274193" cy="79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33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1028">
          <p15:clr>
            <a:srgbClr val="A4A3A4"/>
          </p15:clr>
        </p15:guide>
        <p15:guide id="4" pos="6652">
          <p15:clr>
            <a:srgbClr val="A4A3A4"/>
          </p15:clr>
        </p15:guide>
        <p15:guide id="5" orient="horz" pos="3589">
          <p15:clr>
            <a:srgbClr val="A4A3A4"/>
          </p15:clr>
        </p15:guide>
        <p15:guide id="6" orient="horz" pos="3702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F9B36330-FB63-80B0-C0FF-3637611457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" y="-1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9E6F18B-4A20-2A01-C4D6-BF110FF20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503" y="260350"/>
            <a:ext cx="8918372" cy="2916238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6000"/>
              </a:lnSpc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949C831-CB38-1225-8AB5-09473B5EC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531" y="3442643"/>
            <a:ext cx="8908644" cy="16557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buNone/>
              <a:defRPr sz="25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81183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1028">
          <p15:clr>
            <a:srgbClr val="A4A3A4"/>
          </p15:clr>
        </p15:guide>
        <p15:guide id="4" pos="6652">
          <p15:clr>
            <a:srgbClr val="A4A3A4"/>
          </p15:clr>
        </p15:guide>
        <p15:guide id="6" orient="horz" pos="2001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EL-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D3AB9B28-5B20-B7DF-9737-22365B758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8791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5A0CB5E-892D-07D1-63B5-76F2C07156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01640"/>
            <a:ext cx="12192000" cy="50563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29D768-4A4C-9C7E-86B1-61273A1DB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154" y="3432175"/>
            <a:ext cx="8920722" cy="2265947"/>
          </a:xfrm>
        </p:spPr>
        <p:txBody>
          <a:bodyPr lIns="0" tIns="0" rIns="0" bIns="0" anchor="b">
            <a:noAutofit/>
          </a:bodyPr>
          <a:lstStyle>
            <a:lvl1pPr>
              <a:lnSpc>
                <a:spcPts val="4000"/>
              </a:lnSpc>
              <a:defRPr sz="4000" b="0">
                <a:solidFill>
                  <a:schemeClr val="bg2"/>
                </a:solidFill>
              </a:defRPr>
            </a:lvl1pPr>
          </a:lstStyle>
          <a:p>
            <a:endParaRPr lang="nl-NL" dirty="0">
              <a:effectLst/>
              <a:latin typeface="Calibri" panose="020F0502020204030204" pitchFamily="34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E1A2C5B-3A1D-C8CB-4CB7-89B011F91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6281" y="5879150"/>
            <a:ext cx="8920594" cy="82677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sz="25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nl-NL" dirty="0">
              <a:solidFill>
                <a:srgbClr val="FF72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0847F8F-F5B1-6F36-3798-5CD669D171E8}"/>
              </a:ext>
            </a:extLst>
          </p:cNvPr>
          <p:cNvSpPr txBox="1"/>
          <p:nvPr userDrawn="1"/>
        </p:nvSpPr>
        <p:spPr>
          <a:xfrm>
            <a:off x="-3403599" y="0"/>
            <a:ext cx="2979854" cy="530860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r>
              <a:rPr lang="nl-NL" sz="1200" b="1" dirty="0"/>
              <a:t>INSTRUCTIE WIJZIGIGEN AFBEELDING:</a:t>
            </a:r>
          </a:p>
          <a:p>
            <a:br>
              <a:rPr lang="nl-NL" sz="1200" dirty="0"/>
            </a:br>
            <a:r>
              <a:rPr lang="nl-NL" sz="1200" dirty="0"/>
              <a:t>1. Selecteer in het lint ‘Beeld’</a:t>
            </a:r>
          </a:p>
          <a:p>
            <a:endParaRPr lang="nl-NL" sz="1200" dirty="0"/>
          </a:p>
          <a:p>
            <a:r>
              <a:rPr lang="nl-NL" sz="1200" dirty="0"/>
              <a:t>2. Selecteer ‘</a:t>
            </a:r>
            <a:r>
              <a:rPr lang="nl-NL" sz="1200" dirty="0" err="1"/>
              <a:t>Diamodel</a:t>
            </a:r>
            <a:r>
              <a:rPr lang="nl-NL" sz="1200" dirty="0"/>
              <a:t>’</a:t>
            </a:r>
            <a:br>
              <a:rPr lang="nl-NL" sz="1200" dirty="0"/>
            </a:br>
            <a:r>
              <a:rPr lang="nl-NL" sz="1200" dirty="0"/>
              <a:t>3. Selecteer dia ‘Titel-Afbeelding’</a:t>
            </a:r>
          </a:p>
          <a:p>
            <a:br>
              <a:rPr lang="nl-NL" sz="1200" dirty="0"/>
            </a:br>
            <a:r>
              <a:rPr lang="nl-NL" sz="1200" dirty="0"/>
              <a:t>4. Selecteer de afbeelding</a:t>
            </a:r>
          </a:p>
          <a:p>
            <a:br>
              <a:rPr lang="nl-NL" sz="1200" dirty="0"/>
            </a:br>
            <a:r>
              <a:rPr lang="nl-NL" sz="1200" dirty="0"/>
              <a:t>5. Klik met rechtermuis (of klik met de ‘control-toets’ ingedrukt) terwijl het kader van de afbeelding is geselecteerd. </a:t>
            </a:r>
            <a:br>
              <a:rPr lang="nl-NL" sz="1200" dirty="0"/>
            </a:br>
            <a:r>
              <a:rPr lang="nl-NL" sz="1200" dirty="0"/>
              <a:t>Een pop-up menu verschijnt en selecteer daarin ‘Afbeelding wijzigen’ en kies de gewenste afbeelding die op je computer staat of op de server van jullie omgeving.</a:t>
            </a:r>
          </a:p>
          <a:p>
            <a:br>
              <a:rPr lang="nl-NL" sz="1200" dirty="0"/>
            </a:br>
            <a:r>
              <a:rPr lang="nl-NL" sz="1200" dirty="0"/>
              <a:t>6. Positioneer de afbeelding zoals dat in het ontwerp bedoeld is door:</a:t>
            </a:r>
          </a:p>
          <a:p>
            <a:br>
              <a:rPr lang="nl-NL" sz="1200" dirty="0"/>
            </a:br>
            <a:r>
              <a:rPr lang="nl-NL" sz="1200" dirty="0"/>
              <a:t>A. Selecteer de afbeelding</a:t>
            </a:r>
          </a:p>
          <a:p>
            <a:br>
              <a:rPr lang="nl-NL" sz="1200" dirty="0"/>
            </a:br>
            <a:r>
              <a:rPr lang="nl-NL" sz="1200" dirty="0"/>
              <a:t>B. Selecteer in het lint ‘Afbeeldingsopmaak’ en kies in het lint ‘Bijsnijden’. Je kunt het formaat van het kader van de afbeelding aanpassen en de afbeelding in het kader aanpassen.</a:t>
            </a:r>
            <a:br>
              <a:rPr lang="nl-NL" sz="1200" dirty="0"/>
            </a:b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595191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1028">
          <p15:clr>
            <a:srgbClr val="A4A3A4"/>
          </p15:clr>
        </p15:guide>
        <p15:guide id="4" pos="6652">
          <p15:clr>
            <a:srgbClr val="A4A3A4"/>
          </p15:clr>
        </p15:guide>
        <p15:guide id="5" orient="horz" pos="3589">
          <p15:clr>
            <a:srgbClr val="A4A3A4"/>
          </p15:clr>
        </p15:guide>
        <p15:guide id="6" orient="horz" pos="3702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F9B36330-FB63-80B0-C0FF-3637611457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" y="-1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9E6F18B-4A20-2A01-C4D6-BF110FF20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503" y="260350"/>
            <a:ext cx="8918372" cy="2916238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6000"/>
              </a:lnSpc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949C831-CB38-1225-8AB5-09473B5EC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531" y="3442643"/>
            <a:ext cx="8908644" cy="16557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buNone/>
              <a:defRPr sz="25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633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028" userDrawn="1">
          <p15:clr>
            <a:srgbClr val="A4A3A4"/>
          </p15:clr>
        </p15:guide>
        <p15:guide id="4" pos="6652" userDrawn="1">
          <p15:clr>
            <a:srgbClr val="A4A3A4"/>
          </p15:clr>
        </p15:guide>
        <p15:guide id="6" orient="horz" pos="2001" userDrawn="1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7CBCD-8066-57F3-7A56-628319A6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4" y="2972"/>
            <a:ext cx="8340723" cy="13414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266492-B9EC-DDC9-227C-AB31007FC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4" y="1810800"/>
            <a:ext cx="10542201" cy="4483525"/>
          </a:xfr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8FE332-4617-E882-B78E-EADF903F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0" y="6492875"/>
            <a:ext cx="482600" cy="365125"/>
          </a:xfrm>
        </p:spPr>
        <p:txBody>
          <a:bodyPr lIns="0" tIns="0" rIns="0" bIns="0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fld id="{05257225-29E5-2446-8121-4DE32F2BB31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A02D96-D895-A6E0-6A89-0228EA80B9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5643"/>
            <a:ext cx="12193200" cy="6867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0A0439D-B28F-37C7-78AD-C32122F2F2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1819" y="338529"/>
            <a:ext cx="2539877" cy="88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59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06">
          <p15:clr>
            <a:srgbClr val="A4A3A4"/>
          </p15:clr>
        </p15:guide>
        <p15:guide id="4" pos="7151">
          <p15:clr>
            <a:srgbClr val="A4A3A4"/>
          </p15:clr>
        </p15:guide>
        <p15:guide id="5" orient="horz" pos="1139">
          <p15:clr>
            <a:srgbClr val="A4A3A4"/>
          </p15:clr>
        </p15:guide>
        <p15:guide id="6" orient="horz" pos="3974">
          <p15:clr>
            <a:srgbClr val="A4A3A4"/>
          </p15:clr>
        </p15:guide>
        <p15:guide id="7" orient="horz" pos="845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orient="horz" pos="935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KOLOM-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7CBCD-8066-57F3-7A56-628319A6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4" y="2972"/>
            <a:ext cx="8340723" cy="13414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266492-B9EC-DDC9-227C-AB31007FC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5" y="1812499"/>
            <a:ext cx="4884560" cy="4483525"/>
          </a:xfr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8FE332-4617-E882-B78E-EADF903F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0" y="6492875"/>
            <a:ext cx="482600" cy="365125"/>
          </a:xfrm>
        </p:spPr>
        <p:txBody>
          <a:bodyPr lIns="0" tIns="0" rIns="0" bIns="0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fld id="{05257225-29E5-2446-8121-4DE32F2BB31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A02D96-D895-A6E0-6A89-0228EA80B9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5643"/>
            <a:ext cx="12193200" cy="6867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0A0439D-B28F-37C7-78AD-C32122F2F2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1819" y="338529"/>
            <a:ext cx="2539877" cy="883436"/>
          </a:xfrm>
          <a:prstGeom prst="rect">
            <a:avLst/>
          </a:prstGeom>
        </p:spPr>
      </p:pic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A58B87BE-FC95-D965-5D49-0F46E81C45E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59488" y="1484312"/>
            <a:ext cx="6132512" cy="5373688"/>
          </a:xfrm>
          <a:solidFill>
            <a:srgbClr val="FDE7CC"/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7695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506">
          <p15:clr>
            <a:srgbClr val="A4A3A4"/>
          </p15:clr>
        </p15:guide>
        <p15:guide id="4" pos="7151">
          <p15:clr>
            <a:srgbClr val="A4A3A4"/>
          </p15:clr>
        </p15:guide>
        <p15:guide id="5" orient="horz" pos="1139">
          <p15:clr>
            <a:srgbClr val="A4A3A4"/>
          </p15:clr>
        </p15:guide>
        <p15:guide id="6" orient="horz" pos="3974">
          <p15:clr>
            <a:srgbClr val="A4A3A4"/>
          </p15:clr>
        </p15:guide>
        <p15:guide id="7" orient="horz" pos="845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orient="horz" pos="935">
          <p15:clr>
            <a:srgbClr val="A4A3A4"/>
          </p15:clr>
        </p15:guide>
        <p15:guide id="10" pos="3591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7CBCD-8066-57F3-7A56-628319A6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4" y="2972"/>
            <a:ext cx="8340723" cy="13414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266492-B9EC-DDC9-227C-AB31007FC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5" y="1812499"/>
            <a:ext cx="5073276" cy="4483525"/>
          </a:xfr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8FE332-4617-E882-B78E-EADF903F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0" y="6492875"/>
            <a:ext cx="482600" cy="365125"/>
          </a:xfrm>
        </p:spPr>
        <p:txBody>
          <a:bodyPr lIns="0" tIns="0" rIns="0" bIns="0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fld id="{05257225-29E5-2446-8121-4DE32F2BB31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A02D96-D895-A6E0-6A89-0228EA80B9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5643"/>
            <a:ext cx="12193200" cy="6867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0A0439D-B28F-37C7-78AD-C32122F2F2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1819" y="338529"/>
            <a:ext cx="2539877" cy="883436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C122D00E-7336-FE3A-DBBC-C19717B1FA6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1900" y="1812499"/>
            <a:ext cx="5040310" cy="4483525"/>
          </a:xfr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99009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06">
          <p15:clr>
            <a:srgbClr val="A4A3A4"/>
          </p15:clr>
        </p15:guide>
        <p15:guide id="4" pos="7151">
          <p15:clr>
            <a:srgbClr val="A4A3A4"/>
          </p15:clr>
        </p15:guide>
        <p15:guide id="5" orient="horz" pos="1139">
          <p15:clr>
            <a:srgbClr val="A4A3A4"/>
          </p15:clr>
        </p15:guide>
        <p15:guide id="6" orient="horz" pos="3974">
          <p15:clr>
            <a:srgbClr val="A4A3A4"/>
          </p15:clr>
        </p15:guide>
        <p15:guide id="7" orient="horz" pos="845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orient="horz" pos="935">
          <p15:clr>
            <a:srgbClr val="A4A3A4"/>
          </p15:clr>
        </p15:guide>
        <p15:guide id="10" pos="3704">
          <p15:clr>
            <a:srgbClr val="A4A3A4"/>
          </p15:clr>
        </p15:guide>
        <p15:guide id="11" pos="3976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A02D96-D895-A6E0-6A89-0228EA80B9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3200" cy="68670"/>
          </a:xfrm>
          <a:prstGeom prst="rect">
            <a:avLst/>
          </a:prstGeom>
        </p:spPr>
      </p:pic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A58B87BE-FC95-D965-5D49-0F46E81C45E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68670"/>
            <a:ext cx="12193200" cy="6789330"/>
          </a:xfrm>
          <a:solidFill>
            <a:srgbClr val="FDE7CC"/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4142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06">
          <p15:clr>
            <a:srgbClr val="A4A3A4"/>
          </p15:clr>
        </p15:guide>
        <p15:guide id="4" pos="7151">
          <p15:clr>
            <a:srgbClr val="A4A3A4"/>
          </p15:clr>
        </p15:guide>
        <p15:guide id="5" orient="horz" pos="1139">
          <p15:clr>
            <a:srgbClr val="A4A3A4"/>
          </p15:clr>
        </p15:guide>
        <p15:guide id="6" orient="horz" pos="3974">
          <p15:clr>
            <a:srgbClr val="A4A3A4"/>
          </p15:clr>
        </p15:guide>
        <p15:guide id="7" orient="horz" pos="845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orient="horz" pos="935">
          <p15:clr>
            <a:srgbClr val="A4A3A4"/>
          </p15:clr>
        </p15:guide>
        <p15:guide id="10" pos="3591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TIT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8ED4279-8812-4385-64CC-7616B0103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12192000" cy="634523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5A0CB5E-892D-07D1-63B5-76F2C07156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9ABBC86-22FC-5ACF-BD8F-C2DE73970D20}"/>
              </a:ext>
            </a:extLst>
          </p:cNvPr>
          <p:cNvSpPr txBox="1"/>
          <p:nvPr userDrawn="1"/>
        </p:nvSpPr>
        <p:spPr>
          <a:xfrm>
            <a:off x="-3403599" y="0"/>
            <a:ext cx="2979854" cy="530860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r>
              <a:rPr lang="nl-NL" sz="1200" b="1" dirty="0"/>
              <a:t>INSTRUCTIE WIJZIGIGEN AFBEELDING:</a:t>
            </a:r>
          </a:p>
          <a:p>
            <a:br>
              <a:rPr lang="nl-NL" sz="1200" dirty="0"/>
            </a:br>
            <a:r>
              <a:rPr lang="nl-NL" sz="1200" dirty="0"/>
              <a:t>1. Selecteer in het lint ‘Beeld’</a:t>
            </a:r>
          </a:p>
          <a:p>
            <a:endParaRPr lang="nl-NL" sz="1200" dirty="0"/>
          </a:p>
          <a:p>
            <a:r>
              <a:rPr lang="nl-NL" sz="1200" dirty="0"/>
              <a:t>2. Selecteer ‘</a:t>
            </a:r>
            <a:r>
              <a:rPr lang="nl-NL" sz="1200" dirty="0" err="1"/>
              <a:t>Diamodel</a:t>
            </a:r>
            <a:r>
              <a:rPr lang="nl-NL" sz="1200" dirty="0"/>
              <a:t>’</a:t>
            </a:r>
            <a:br>
              <a:rPr lang="nl-NL" sz="1200" dirty="0"/>
            </a:br>
            <a:r>
              <a:rPr lang="nl-NL" sz="1200" dirty="0"/>
              <a:t>3. Selecteer dia ‘Titel-Afbeelding’</a:t>
            </a:r>
          </a:p>
          <a:p>
            <a:br>
              <a:rPr lang="nl-NL" sz="1200" dirty="0"/>
            </a:br>
            <a:r>
              <a:rPr lang="nl-NL" sz="1200" dirty="0"/>
              <a:t>4. Selecteer de afbeelding</a:t>
            </a:r>
          </a:p>
          <a:p>
            <a:br>
              <a:rPr lang="nl-NL" sz="1200" dirty="0"/>
            </a:br>
            <a:r>
              <a:rPr lang="nl-NL" sz="1200" dirty="0"/>
              <a:t>5. Klik met rechtermuis (of klik met de ‘control-toets’ ingedrukt) terwijl het kader van de afbeelding is geselecteerd. </a:t>
            </a:r>
            <a:br>
              <a:rPr lang="nl-NL" sz="1200" dirty="0"/>
            </a:br>
            <a:r>
              <a:rPr lang="nl-NL" sz="1200" dirty="0"/>
              <a:t>Een pop-up menu verschijnt en selecteer daarin ‘Afbeelding wijzigen’ en kies de gewenste afbeelding die op je computer staat of op de server van jullie omgeving.</a:t>
            </a:r>
          </a:p>
          <a:p>
            <a:br>
              <a:rPr lang="nl-NL" sz="1200" dirty="0"/>
            </a:br>
            <a:r>
              <a:rPr lang="nl-NL" sz="1200" dirty="0"/>
              <a:t>6. Positioneer de afbeelding zoals dat in het ontwerp bedoeld is door:</a:t>
            </a:r>
          </a:p>
          <a:p>
            <a:br>
              <a:rPr lang="nl-NL" sz="1200" dirty="0"/>
            </a:br>
            <a:r>
              <a:rPr lang="nl-NL" sz="1200" dirty="0"/>
              <a:t>A. Selecteer de afbeelding</a:t>
            </a:r>
          </a:p>
          <a:p>
            <a:br>
              <a:rPr lang="nl-NL" sz="1200" dirty="0"/>
            </a:br>
            <a:r>
              <a:rPr lang="nl-NL" sz="1200" dirty="0"/>
              <a:t>B. Selecteer in het lint ‘Afbeeldingsopmaak’ en kies in het lint ‘Bijsnijden’. Je kunt het formaat van het kader van de afbeelding aanpassen en de afbeelding in het kader aanpassen.</a:t>
            </a:r>
            <a:br>
              <a:rPr lang="nl-NL" sz="1200" dirty="0"/>
            </a:b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701445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1028">
          <p15:clr>
            <a:srgbClr val="A4A3A4"/>
          </p15:clr>
        </p15:guide>
        <p15:guide id="4" pos="6652">
          <p15:clr>
            <a:srgbClr val="A4A3A4"/>
          </p15:clr>
        </p15:guide>
        <p15:guide id="5" orient="horz" pos="3589">
          <p15:clr>
            <a:srgbClr val="A4A3A4"/>
          </p15:clr>
        </p15:guide>
        <p15:guide id="6" orient="horz" pos="3702">
          <p15:clr>
            <a:srgbClr val="A4A3A4"/>
          </p15:clr>
        </p15:guide>
        <p15:guide id="7" orient="horz" pos="3997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1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7CBCD-8066-57F3-7A56-628319A6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4" y="2972"/>
            <a:ext cx="8340723" cy="13414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266492-B9EC-DDC9-227C-AB31007FC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4" y="1810800"/>
            <a:ext cx="10542201" cy="4483525"/>
          </a:xfr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8FE332-4617-E882-B78E-EADF903F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0" y="6492875"/>
            <a:ext cx="389535" cy="365125"/>
          </a:xfrm>
        </p:spPr>
        <p:txBody>
          <a:bodyPr lIns="0" tIns="0" rIns="0" bIns="0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fld id="{05257225-29E5-2446-8121-4DE32F2BB31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A02D96-D895-A6E0-6A89-0228EA80B9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5643"/>
            <a:ext cx="12193200" cy="6867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966EEAC-364A-0357-7310-D6AAC193B8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712" y="328486"/>
            <a:ext cx="1984925" cy="69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43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06">
          <p15:clr>
            <a:srgbClr val="A4A3A4"/>
          </p15:clr>
        </p15:guide>
        <p15:guide id="4" pos="7151">
          <p15:clr>
            <a:srgbClr val="A4A3A4"/>
          </p15:clr>
        </p15:guide>
        <p15:guide id="5" orient="horz" pos="1139">
          <p15:clr>
            <a:srgbClr val="A4A3A4"/>
          </p15:clr>
        </p15:guide>
        <p15:guide id="6" orient="horz" pos="3974">
          <p15:clr>
            <a:srgbClr val="A4A3A4"/>
          </p15:clr>
        </p15:guide>
        <p15:guide id="7" orient="horz" pos="845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orient="horz" pos="935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F9B36330-FB63-80B0-C0FF-363761145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89" y="-1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9E6F18B-4A20-2A01-C4D6-BF110FF20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503" y="260350"/>
            <a:ext cx="8918372" cy="2916238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6000"/>
              </a:lnSpc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949C831-CB38-1225-8AB5-09473B5EC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531" y="3442643"/>
            <a:ext cx="8908644" cy="16557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buNone/>
              <a:defRPr sz="25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5699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1028">
          <p15:clr>
            <a:srgbClr val="A4A3A4"/>
          </p15:clr>
        </p15:guide>
        <p15:guide id="4" pos="6652">
          <p15:clr>
            <a:srgbClr val="A4A3A4"/>
          </p15:clr>
        </p15:guide>
        <p15:guide id="6" orient="horz" pos="2001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-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D3AB9B28-5B20-B7DF-9737-22365B758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8791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1BB006C-E2FB-AC9D-6193-9205ABFB31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29D768-4A4C-9C7E-86B1-61273A1DB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154" y="3432175"/>
            <a:ext cx="8920722" cy="2265947"/>
          </a:xfrm>
        </p:spPr>
        <p:txBody>
          <a:bodyPr lIns="0" tIns="0" rIns="0" bIns="0" anchor="b">
            <a:noAutofit/>
          </a:bodyPr>
          <a:lstStyle>
            <a:lvl1pPr>
              <a:lnSpc>
                <a:spcPts val="4000"/>
              </a:lnSpc>
              <a:defRPr sz="4000" b="0">
                <a:solidFill>
                  <a:schemeClr val="accent5"/>
                </a:solidFill>
              </a:defRPr>
            </a:lvl1pPr>
          </a:lstStyle>
          <a:p>
            <a:endParaRPr lang="nl-NL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0847F8F-F5B1-6F36-3798-5CD669D171E8}"/>
              </a:ext>
            </a:extLst>
          </p:cNvPr>
          <p:cNvSpPr txBox="1"/>
          <p:nvPr userDrawn="1"/>
        </p:nvSpPr>
        <p:spPr>
          <a:xfrm>
            <a:off x="-3403599" y="0"/>
            <a:ext cx="2979854" cy="530860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r>
              <a:rPr lang="nl-NL" sz="1200" b="1" dirty="0"/>
              <a:t>INSTRUCTIE WIJZIGIGEN AFBEELDING:</a:t>
            </a:r>
          </a:p>
          <a:p>
            <a:br>
              <a:rPr lang="nl-NL" sz="1200" dirty="0"/>
            </a:br>
            <a:r>
              <a:rPr lang="nl-NL" sz="1200" dirty="0"/>
              <a:t>1. Selecteer in het lint ‘Beeld’</a:t>
            </a:r>
          </a:p>
          <a:p>
            <a:endParaRPr lang="nl-NL" sz="1200" dirty="0"/>
          </a:p>
          <a:p>
            <a:r>
              <a:rPr lang="nl-NL" sz="1200" dirty="0"/>
              <a:t>2. Selecteer ‘</a:t>
            </a:r>
            <a:r>
              <a:rPr lang="nl-NL" sz="1200" dirty="0" err="1"/>
              <a:t>Diamodel</a:t>
            </a:r>
            <a:r>
              <a:rPr lang="nl-NL" sz="1200" dirty="0"/>
              <a:t>’</a:t>
            </a:r>
            <a:br>
              <a:rPr lang="nl-NL" sz="1200" dirty="0"/>
            </a:br>
            <a:r>
              <a:rPr lang="nl-NL" sz="1200" dirty="0"/>
              <a:t>3. Selecteer dia ‘Titel-Afbeelding’</a:t>
            </a:r>
          </a:p>
          <a:p>
            <a:br>
              <a:rPr lang="nl-NL" sz="1200" dirty="0"/>
            </a:br>
            <a:r>
              <a:rPr lang="nl-NL" sz="1200" dirty="0"/>
              <a:t>4. Selecteer de afbeelding</a:t>
            </a:r>
          </a:p>
          <a:p>
            <a:br>
              <a:rPr lang="nl-NL" sz="1200" dirty="0"/>
            </a:br>
            <a:r>
              <a:rPr lang="nl-NL" sz="1200" dirty="0"/>
              <a:t>5. Klik met rechtermuis (of klik met de ‘control-toets’ ingedrukt) terwijl het kader van de afbeelding is geselecteerd. </a:t>
            </a:r>
            <a:br>
              <a:rPr lang="nl-NL" sz="1200" dirty="0"/>
            </a:br>
            <a:r>
              <a:rPr lang="nl-NL" sz="1200" dirty="0"/>
              <a:t>Een pop-up menu verschijnt en selecteer daarin ‘Afbeelding wijzigen’ en kies de gewenste afbeelding die op je computer staat of op de server van jullie omgeving.</a:t>
            </a:r>
          </a:p>
          <a:p>
            <a:br>
              <a:rPr lang="nl-NL" sz="1200" dirty="0"/>
            </a:br>
            <a:r>
              <a:rPr lang="nl-NL" sz="1200" dirty="0"/>
              <a:t>6. Positioneer de afbeelding zoals dat in het ontwerp bedoeld is door:</a:t>
            </a:r>
          </a:p>
          <a:p>
            <a:br>
              <a:rPr lang="nl-NL" sz="1200" dirty="0"/>
            </a:br>
            <a:r>
              <a:rPr lang="nl-NL" sz="1200" dirty="0"/>
              <a:t>A. Selecteer de afbeelding</a:t>
            </a:r>
          </a:p>
          <a:p>
            <a:br>
              <a:rPr lang="nl-NL" sz="1200" dirty="0"/>
            </a:br>
            <a:r>
              <a:rPr lang="nl-NL" sz="1200" dirty="0"/>
              <a:t>B. Selecteer in het lint ‘Afbeeldingsopmaak’ en kies in het lint ‘Bijsnijden’. Je kunt het formaat van het kader van de afbeelding aanpassen en de afbeelding in het kader aanpassen.</a:t>
            </a:r>
            <a:br>
              <a:rPr lang="nl-NL" sz="1200" dirty="0"/>
            </a:br>
            <a:endParaRPr lang="nl-NL" sz="1200" dirty="0"/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7BFDC84D-9BC9-8515-7A9C-312D15291D3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648232" y="5876925"/>
            <a:ext cx="8908644" cy="4318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buNone/>
              <a:defRPr sz="25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72081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1028">
          <p15:clr>
            <a:srgbClr val="A4A3A4"/>
          </p15:clr>
        </p15:guide>
        <p15:guide id="4" pos="6652">
          <p15:clr>
            <a:srgbClr val="A4A3A4"/>
          </p15:clr>
        </p15:guide>
        <p15:guide id="5" orient="horz" pos="3589">
          <p15:clr>
            <a:srgbClr val="A4A3A4"/>
          </p15:clr>
        </p15:guide>
        <p15:guide id="6" orient="horz" pos="3702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1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7CBCD-8066-57F3-7A56-628319A6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4" y="2972"/>
            <a:ext cx="8340723" cy="13414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defRPr sz="3000" b="1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266492-B9EC-DDC9-227C-AB31007FC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4" y="1810800"/>
            <a:ext cx="10542201" cy="4483525"/>
          </a:xfr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  <a:lvl2pPr>
              <a:defRPr sz="2000">
                <a:solidFill>
                  <a:schemeClr val="accent4"/>
                </a:solidFill>
              </a:defRPr>
            </a:lvl2pPr>
            <a:lvl3pPr>
              <a:defRPr sz="2000">
                <a:solidFill>
                  <a:schemeClr val="accent4"/>
                </a:solidFill>
              </a:defRPr>
            </a:lvl3pPr>
            <a:lvl4pPr>
              <a:defRPr sz="2000">
                <a:solidFill>
                  <a:schemeClr val="accent4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8FE332-4617-E882-B78E-EADF903F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0" y="6492875"/>
            <a:ext cx="482600" cy="365125"/>
          </a:xfrm>
        </p:spPr>
        <p:txBody>
          <a:bodyPr lIns="0" tIns="0" rIns="0" bIns="0"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fld id="{05257225-29E5-2446-8121-4DE32F2BB31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A02D96-D895-A6E0-6A89-0228EA80B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424575"/>
            <a:ext cx="12193200" cy="5080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6E02695-1A0D-1794-7513-CCB32BB83F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09286" y="327714"/>
            <a:ext cx="2039739" cy="92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77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06">
          <p15:clr>
            <a:srgbClr val="A4A3A4"/>
          </p15:clr>
        </p15:guide>
        <p15:guide id="4" pos="7151">
          <p15:clr>
            <a:srgbClr val="A4A3A4"/>
          </p15:clr>
        </p15:guide>
        <p15:guide id="5" orient="horz" pos="1139">
          <p15:clr>
            <a:srgbClr val="A4A3A4"/>
          </p15:clr>
        </p15:guide>
        <p15:guide id="6" orient="horz" pos="3974">
          <p15:clr>
            <a:srgbClr val="A4A3A4"/>
          </p15:clr>
        </p15:guide>
        <p15:guide id="7" orient="horz" pos="845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orient="horz" pos="935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KOLOM-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7CBCD-8066-57F3-7A56-628319A6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4" y="2972"/>
            <a:ext cx="8340723" cy="13414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defRPr sz="3000" b="1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266492-B9EC-DDC9-227C-AB31007FC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5" y="1812499"/>
            <a:ext cx="4884560" cy="4483525"/>
          </a:xfr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  <a:lvl2pPr>
              <a:defRPr sz="2000">
                <a:solidFill>
                  <a:schemeClr val="accent4"/>
                </a:solidFill>
              </a:defRPr>
            </a:lvl2pPr>
            <a:lvl3pPr>
              <a:defRPr sz="2000">
                <a:solidFill>
                  <a:schemeClr val="accent4"/>
                </a:solidFill>
              </a:defRPr>
            </a:lvl3pPr>
            <a:lvl4pPr>
              <a:defRPr sz="2000">
                <a:solidFill>
                  <a:schemeClr val="accent4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8FE332-4617-E882-B78E-EADF903F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0" y="6492875"/>
            <a:ext cx="482600" cy="365125"/>
          </a:xfrm>
        </p:spPr>
        <p:txBody>
          <a:bodyPr lIns="0" tIns="0" rIns="0" bIns="0"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fld id="{05257225-29E5-2446-8121-4DE32F2BB31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A02D96-D895-A6E0-6A89-0228EA80B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424575"/>
            <a:ext cx="12193200" cy="50805"/>
          </a:xfrm>
          <a:prstGeom prst="rect">
            <a:avLst/>
          </a:prstGeom>
        </p:spPr>
      </p:pic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A58B87BE-FC95-D965-5D49-0F46E81C45E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59488" y="1484312"/>
            <a:ext cx="6132512" cy="5373688"/>
          </a:xfrm>
          <a:solidFill>
            <a:srgbClr val="E3F0F3"/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A425033-FFF4-1267-F923-4108A17046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09286" y="327714"/>
            <a:ext cx="2039739" cy="92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93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506">
          <p15:clr>
            <a:srgbClr val="A4A3A4"/>
          </p15:clr>
        </p15:guide>
        <p15:guide id="4" pos="7151">
          <p15:clr>
            <a:srgbClr val="A4A3A4"/>
          </p15:clr>
        </p15:guide>
        <p15:guide id="5" orient="horz" pos="1139">
          <p15:clr>
            <a:srgbClr val="A4A3A4"/>
          </p15:clr>
        </p15:guide>
        <p15:guide id="6" orient="horz" pos="3974">
          <p15:clr>
            <a:srgbClr val="A4A3A4"/>
          </p15:clr>
        </p15:guide>
        <p15:guide id="7" orient="horz" pos="845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orient="horz" pos="935">
          <p15:clr>
            <a:srgbClr val="A4A3A4"/>
          </p15:clr>
        </p15:guide>
        <p15:guide id="10" pos="359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EL-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D3AB9B28-5B20-B7DF-9737-22365B758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8791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5A0CB5E-892D-07D1-63B5-76F2C07156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01640"/>
            <a:ext cx="12192000" cy="50563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29D768-4A4C-9C7E-86B1-61273A1DB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154" y="3432175"/>
            <a:ext cx="8920722" cy="2265947"/>
          </a:xfrm>
        </p:spPr>
        <p:txBody>
          <a:bodyPr lIns="0" tIns="0" rIns="0" bIns="0" anchor="b">
            <a:noAutofit/>
          </a:bodyPr>
          <a:lstStyle>
            <a:lvl1pPr>
              <a:lnSpc>
                <a:spcPts val="4000"/>
              </a:lnSpc>
              <a:defRPr sz="4000" b="0">
                <a:solidFill>
                  <a:schemeClr val="bg2"/>
                </a:solidFill>
              </a:defRPr>
            </a:lvl1pPr>
          </a:lstStyle>
          <a:p>
            <a:r>
              <a:rPr lang="nl-NL">
                <a:effectLst/>
                <a:latin typeface="Calibri" panose="020F0502020204030204" pitchFamily="34" charset="0"/>
              </a:rPr>
              <a:t>Klik om stijl te bewerken</a:t>
            </a:r>
            <a:endParaRPr lang="nl-NL" dirty="0">
              <a:effectLst/>
              <a:latin typeface="Calibri" panose="020F0502020204030204" pitchFamily="34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E1A2C5B-3A1D-C8CB-4CB7-89B011F91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6281" y="5879150"/>
            <a:ext cx="8920594" cy="82677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sz="25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>
                <a:solidFill>
                  <a:srgbClr val="FF7200"/>
                </a:solidFill>
                <a:effectLst/>
                <a:latin typeface="Calibri" panose="020F0502020204030204" pitchFamily="34" charset="0"/>
              </a:rPr>
              <a:t>Klikken om de tekststijl van het model te bewerken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0847F8F-F5B1-6F36-3798-5CD669D171E8}"/>
              </a:ext>
            </a:extLst>
          </p:cNvPr>
          <p:cNvSpPr txBox="1"/>
          <p:nvPr userDrawn="1"/>
        </p:nvSpPr>
        <p:spPr>
          <a:xfrm>
            <a:off x="-3403599" y="0"/>
            <a:ext cx="2979854" cy="530860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r>
              <a:rPr lang="nl-NL" sz="1200" b="1" dirty="0"/>
              <a:t>INSTRUCTIE WIJZIGIGEN AFBEELDING:</a:t>
            </a:r>
          </a:p>
          <a:p>
            <a:br>
              <a:rPr lang="nl-NL" sz="1200" dirty="0"/>
            </a:br>
            <a:r>
              <a:rPr lang="nl-NL" sz="1200" dirty="0"/>
              <a:t>1. Selecteer in het lint ‘Beeld’</a:t>
            </a:r>
          </a:p>
          <a:p>
            <a:endParaRPr lang="nl-NL" sz="1200" dirty="0"/>
          </a:p>
          <a:p>
            <a:r>
              <a:rPr lang="nl-NL" sz="1200" dirty="0"/>
              <a:t>2. Selecteer ‘</a:t>
            </a:r>
            <a:r>
              <a:rPr lang="nl-NL" sz="1200" dirty="0" err="1"/>
              <a:t>Diamodel</a:t>
            </a:r>
            <a:r>
              <a:rPr lang="nl-NL" sz="1200" dirty="0"/>
              <a:t>’</a:t>
            </a:r>
            <a:br>
              <a:rPr lang="nl-NL" sz="1200" dirty="0"/>
            </a:br>
            <a:r>
              <a:rPr lang="nl-NL" sz="1200" dirty="0"/>
              <a:t>3. Selecteer dia ‘Titel-Afbeelding’</a:t>
            </a:r>
          </a:p>
          <a:p>
            <a:br>
              <a:rPr lang="nl-NL" sz="1200" dirty="0"/>
            </a:br>
            <a:r>
              <a:rPr lang="nl-NL" sz="1200" dirty="0"/>
              <a:t>4. Selecteer de afbeelding</a:t>
            </a:r>
          </a:p>
          <a:p>
            <a:br>
              <a:rPr lang="nl-NL" sz="1200" dirty="0"/>
            </a:br>
            <a:r>
              <a:rPr lang="nl-NL" sz="1200" dirty="0"/>
              <a:t>5. Klik met rechtermuis (of klik met de ‘control-toets’ ingedrukt) terwijl het kader van de afbeelding is geselecteerd. </a:t>
            </a:r>
            <a:br>
              <a:rPr lang="nl-NL" sz="1200" dirty="0"/>
            </a:br>
            <a:r>
              <a:rPr lang="nl-NL" sz="1200" dirty="0"/>
              <a:t>Een pop-up menu verschijnt en selecteer daarin ‘Afbeelding wijzigen’ en kies de gewenste afbeelding die op je computer staat of op de server van jullie omgeving.</a:t>
            </a:r>
          </a:p>
          <a:p>
            <a:br>
              <a:rPr lang="nl-NL" sz="1200" dirty="0"/>
            </a:br>
            <a:r>
              <a:rPr lang="nl-NL" sz="1200" dirty="0"/>
              <a:t>6. Positioneer de afbeelding zoals dat in het ontwerp bedoeld is door:</a:t>
            </a:r>
          </a:p>
          <a:p>
            <a:br>
              <a:rPr lang="nl-NL" sz="1200" dirty="0"/>
            </a:br>
            <a:r>
              <a:rPr lang="nl-NL" sz="1200" dirty="0"/>
              <a:t>A. Selecteer de afbeelding</a:t>
            </a:r>
          </a:p>
          <a:p>
            <a:br>
              <a:rPr lang="nl-NL" sz="1200" dirty="0"/>
            </a:br>
            <a:r>
              <a:rPr lang="nl-NL" sz="1200" dirty="0"/>
              <a:t>B. Selecteer in het lint ‘Afbeeldingsopmaak’ en kies in het lint ‘Bijsnijden’. Je kunt het formaat van het kader van de afbeelding aanpassen en de afbeelding in het kader aanpassen.</a:t>
            </a:r>
            <a:br>
              <a:rPr lang="nl-NL" sz="1200" dirty="0"/>
            </a:b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878891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1028">
          <p15:clr>
            <a:srgbClr val="A4A3A4"/>
          </p15:clr>
        </p15:guide>
        <p15:guide id="4" pos="6652">
          <p15:clr>
            <a:srgbClr val="A4A3A4"/>
          </p15:clr>
        </p15:guide>
        <p15:guide id="5" orient="horz" pos="3589">
          <p15:clr>
            <a:srgbClr val="A4A3A4"/>
          </p15:clr>
        </p15:guide>
        <p15:guide id="6" orient="horz" pos="3702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7CBCD-8066-57F3-7A56-628319A6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4" y="2972"/>
            <a:ext cx="8340723" cy="13414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defRPr sz="3000" b="1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266492-B9EC-DDC9-227C-AB31007FC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5" y="1812499"/>
            <a:ext cx="5073276" cy="4483525"/>
          </a:xfr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  <a:lvl2pPr>
              <a:defRPr sz="2000">
                <a:solidFill>
                  <a:schemeClr val="accent4"/>
                </a:solidFill>
              </a:defRPr>
            </a:lvl2pPr>
            <a:lvl3pPr>
              <a:defRPr sz="2000">
                <a:solidFill>
                  <a:schemeClr val="accent4"/>
                </a:solidFill>
              </a:defRPr>
            </a:lvl3pPr>
            <a:lvl4pPr>
              <a:defRPr sz="2000">
                <a:solidFill>
                  <a:schemeClr val="accent4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8FE332-4617-E882-B78E-EADF903F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0" y="6492875"/>
            <a:ext cx="482600" cy="365125"/>
          </a:xfrm>
        </p:spPr>
        <p:txBody>
          <a:bodyPr lIns="0" tIns="0" rIns="0" bIns="0"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fld id="{05257225-29E5-2446-8121-4DE32F2BB31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A02D96-D895-A6E0-6A89-0228EA80B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424575"/>
            <a:ext cx="12193200" cy="50805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C122D00E-7336-FE3A-DBBC-C19717B1FA6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1900" y="1812499"/>
            <a:ext cx="5040310" cy="4483525"/>
          </a:xfr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  <a:lvl2pPr>
              <a:defRPr sz="2000">
                <a:solidFill>
                  <a:schemeClr val="accent5"/>
                </a:solidFill>
              </a:defRPr>
            </a:lvl2pPr>
            <a:lvl3pPr>
              <a:defRPr sz="2000">
                <a:solidFill>
                  <a:schemeClr val="accent5"/>
                </a:solidFill>
              </a:defRPr>
            </a:lvl3pPr>
            <a:lvl4pPr>
              <a:defRPr sz="2000">
                <a:solidFill>
                  <a:schemeClr val="accent5"/>
                </a:solidFill>
              </a:defRPr>
            </a:lvl4pPr>
            <a:lvl5pPr>
              <a:defRPr sz="2000">
                <a:solidFill>
                  <a:schemeClr val="accent5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964CD6-BBD6-6982-DE2F-1B62E1352B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09286" y="327714"/>
            <a:ext cx="2039739" cy="92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38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06">
          <p15:clr>
            <a:srgbClr val="A4A3A4"/>
          </p15:clr>
        </p15:guide>
        <p15:guide id="4" pos="7151">
          <p15:clr>
            <a:srgbClr val="A4A3A4"/>
          </p15:clr>
        </p15:guide>
        <p15:guide id="5" orient="horz" pos="1139">
          <p15:clr>
            <a:srgbClr val="A4A3A4"/>
          </p15:clr>
        </p15:guide>
        <p15:guide id="6" orient="horz" pos="3974">
          <p15:clr>
            <a:srgbClr val="A4A3A4"/>
          </p15:clr>
        </p15:guide>
        <p15:guide id="7" orient="horz" pos="845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orient="horz" pos="935">
          <p15:clr>
            <a:srgbClr val="A4A3A4"/>
          </p15:clr>
        </p15:guide>
        <p15:guide id="10" pos="3704">
          <p15:clr>
            <a:srgbClr val="A4A3A4"/>
          </p15:clr>
        </p15:guide>
        <p15:guide id="11" pos="3976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A02D96-D895-A6E0-6A89-0228EA80B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3200" cy="50805"/>
          </a:xfrm>
          <a:prstGeom prst="rect">
            <a:avLst/>
          </a:prstGeom>
        </p:spPr>
      </p:pic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A58B87BE-FC95-D965-5D49-0F46E81C45E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54000"/>
            <a:ext cx="12193200" cy="6804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1080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06">
          <p15:clr>
            <a:srgbClr val="A4A3A4"/>
          </p15:clr>
        </p15:guide>
        <p15:guide id="4" pos="7151">
          <p15:clr>
            <a:srgbClr val="A4A3A4"/>
          </p15:clr>
        </p15:guide>
        <p15:guide id="5" orient="horz" pos="1139">
          <p15:clr>
            <a:srgbClr val="A4A3A4"/>
          </p15:clr>
        </p15:guide>
        <p15:guide id="6" orient="horz" pos="3974">
          <p15:clr>
            <a:srgbClr val="A4A3A4"/>
          </p15:clr>
        </p15:guide>
        <p15:guide id="7" orient="horz" pos="845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orient="horz" pos="935">
          <p15:clr>
            <a:srgbClr val="A4A3A4"/>
          </p15:clr>
        </p15:guide>
        <p15:guide id="10" pos="3591">
          <p15:clr>
            <a:srgbClr val="A4A3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TIT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8ED4279-8812-4385-64CC-7616B0103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12192000" cy="634523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9ABBC86-22FC-5ACF-BD8F-C2DE73970D20}"/>
              </a:ext>
            </a:extLst>
          </p:cNvPr>
          <p:cNvSpPr txBox="1"/>
          <p:nvPr userDrawn="1"/>
        </p:nvSpPr>
        <p:spPr>
          <a:xfrm>
            <a:off x="-3403599" y="0"/>
            <a:ext cx="2979854" cy="530860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r>
              <a:rPr lang="nl-NL" sz="1200" b="1" dirty="0"/>
              <a:t>INSTRUCTIE WIJZIGIGEN AFBEELDING:</a:t>
            </a:r>
          </a:p>
          <a:p>
            <a:br>
              <a:rPr lang="nl-NL" sz="1200" dirty="0"/>
            </a:br>
            <a:r>
              <a:rPr lang="nl-NL" sz="1200" dirty="0"/>
              <a:t>1. Selecteer in het lint ‘Beeld’</a:t>
            </a:r>
          </a:p>
          <a:p>
            <a:endParaRPr lang="nl-NL" sz="1200" dirty="0"/>
          </a:p>
          <a:p>
            <a:r>
              <a:rPr lang="nl-NL" sz="1200" dirty="0"/>
              <a:t>2. Selecteer ‘</a:t>
            </a:r>
            <a:r>
              <a:rPr lang="nl-NL" sz="1200" dirty="0" err="1"/>
              <a:t>Diamodel</a:t>
            </a:r>
            <a:r>
              <a:rPr lang="nl-NL" sz="1200" dirty="0"/>
              <a:t>’</a:t>
            </a:r>
            <a:br>
              <a:rPr lang="nl-NL" sz="1200" dirty="0"/>
            </a:br>
            <a:r>
              <a:rPr lang="nl-NL" sz="1200" dirty="0"/>
              <a:t>3. Selecteer dia ‘Titel-Afbeelding’</a:t>
            </a:r>
          </a:p>
          <a:p>
            <a:br>
              <a:rPr lang="nl-NL" sz="1200" dirty="0"/>
            </a:br>
            <a:r>
              <a:rPr lang="nl-NL" sz="1200" dirty="0"/>
              <a:t>4. Selecteer de afbeelding</a:t>
            </a:r>
          </a:p>
          <a:p>
            <a:br>
              <a:rPr lang="nl-NL" sz="1200" dirty="0"/>
            </a:br>
            <a:r>
              <a:rPr lang="nl-NL" sz="1200" dirty="0"/>
              <a:t>5. Klik met rechtermuis (of klik met de ‘control-toets’ ingedrukt) terwijl het kader van de afbeelding is geselecteerd. </a:t>
            </a:r>
            <a:br>
              <a:rPr lang="nl-NL" sz="1200" dirty="0"/>
            </a:br>
            <a:r>
              <a:rPr lang="nl-NL" sz="1200" dirty="0"/>
              <a:t>Een pop-up menu verschijnt en selecteer daarin ‘Afbeelding wijzigen’ en kies de gewenste afbeelding die op je computer staat of op de server van jullie omgeving.</a:t>
            </a:r>
          </a:p>
          <a:p>
            <a:br>
              <a:rPr lang="nl-NL" sz="1200" dirty="0"/>
            </a:br>
            <a:r>
              <a:rPr lang="nl-NL" sz="1200" dirty="0"/>
              <a:t>6. Positioneer de afbeelding zoals dat in het ontwerp bedoeld is door:</a:t>
            </a:r>
          </a:p>
          <a:p>
            <a:br>
              <a:rPr lang="nl-NL" sz="1200" dirty="0"/>
            </a:br>
            <a:r>
              <a:rPr lang="nl-NL" sz="1200" dirty="0"/>
              <a:t>A. Selecteer de afbeelding</a:t>
            </a:r>
          </a:p>
          <a:p>
            <a:br>
              <a:rPr lang="nl-NL" sz="1200" dirty="0"/>
            </a:br>
            <a:r>
              <a:rPr lang="nl-NL" sz="1200" dirty="0"/>
              <a:t>B. Selecteer in het lint ‘Afbeeldingsopmaak’ en kies in het lint ‘Bijsnijden’. Je kunt het formaat van het kader van de afbeelding aanpassen en de afbeelding in het kader aanpassen.</a:t>
            </a:r>
            <a:br>
              <a:rPr lang="nl-NL" sz="1200" dirty="0"/>
            </a:br>
            <a:endParaRPr lang="nl-NL" sz="12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C0E1E3B-7FB4-37E4-1401-D24FDF692A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360" b="29119"/>
          <a:stretch/>
        </p:blipFill>
        <p:spPr>
          <a:xfrm>
            <a:off x="0" y="3804745"/>
            <a:ext cx="12192000" cy="305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70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1028">
          <p15:clr>
            <a:srgbClr val="A4A3A4"/>
          </p15:clr>
        </p15:guide>
        <p15:guide id="4" pos="6652">
          <p15:clr>
            <a:srgbClr val="A4A3A4"/>
          </p15:clr>
        </p15:guide>
        <p15:guide id="5" orient="horz" pos="3589">
          <p15:clr>
            <a:srgbClr val="A4A3A4"/>
          </p15:clr>
        </p15:guide>
        <p15:guide id="6" orient="horz" pos="3702">
          <p15:clr>
            <a:srgbClr val="A4A3A4"/>
          </p15:clr>
        </p15:guide>
        <p15:guide id="7" orient="horz" pos="3997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7CBCD-8066-57F3-7A56-628319A6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4" y="2972"/>
            <a:ext cx="8340723" cy="13414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266492-B9EC-DDC9-227C-AB31007FC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4" y="1810800"/>
            <a:ext cx="10542201" cy="4483525"/>
          </a:xfr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8FE332-4617-E882-B78E-EADF903F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0" y="6492875"/>
            <a:ext cx="482600" cy="365125"/>
          </a:xfrm>
        </p:spPr>
        <p:txBody>
          <a:bodyPr lIns="0" tIns="0" rIns="0" bIns="0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fld id="{05257225-29E5-2446-8121-4DE32F2BB31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A02D96-D895-A6E0-6A89-0228EA80B9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5643"/>
            <a:ext cx="12193200" cy="6867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0A0439D-B28F-37C7-78AD-C32122F2F2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1819" y="338529"/>
            <a:ext cx="2539877" cy="88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50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06" userDrawn="1">
          <p15:clr>
            <a:srgbClr val="A4A3A4"/>
          </p15:clr>
        </p15:guide>
        <p15:guide id="4" pos="7151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orient="horz" pos="845" userDrawn="1">
          <p15:clr>
            <a:srgbClr val="A4A3A4"/>
          </p15:clr>
        </p15:guide>
        <p15:guide id="8" orient="horz" pos="890" userDrawn="1">
          <p15:clr>
            <a:srgbClr val="A4A3A4"/>
          </p15:clr>
        </p15:guide>
        <p15:guide id="9" orient="horz" pos="935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KOLOM-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7CBCD-8066-57F3-7A56-628319A6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4" y="2972"/>
            <a:ext cx="8340723" cy="13414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266492-B9EC-DDC9-227C-AB31007FC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5" y="1812499"/>
            <a:ext cx="4884560" cy="4483525"/>
          </a:xfr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8FE332-4617-E882-B78E-EADF903F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0" y="6492875"/>
            <a:ext cx="482600" cy="365125"/>
          </a:xfrm>
        </p:spPr>
        <p:txBody>
          <a:bodyPr lIns="0" tIns="0" rIns="0" bIns="0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fld id="{05257225-29E5-2446-8121-4DE32F2BB31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A02D96-D895-A6E0-6A89-0228EA80B9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5643"/>
            <a:ext cx="12193200" cy="6867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0A0439D-B28F-37C7-78AD-C32122F2F2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1819" y="338529"/>
            <a:ext cx="2539877" cy="883436"/>
          </a:xfrm>
          <a:prstGeom prst="rect">
            <a:avLst/>
          </a:prstGeom>
        </p:spPr>
      </p:pic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A58B87BE-FC95-D965-5D49-0F46E81C45E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59488" y="1484312"/>
            <a:ext cx="6132512" cy="5373688"/>
          </a:xfrm>
          <a:solidFill>
            <a:srgbClr val="FDE7CC"/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6755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506">
          <p15:clr>
            <a:srgbClr val="A4A3A4"/>
          </p15:clr>
        </p15:guide>
        <p15:guide id="4" pos="7151">
          <p15:clr>
            <a:srgbClr val="A4A3A4"/>
          </p15:clr>
        </p15:guide>
        <p15:guide id="5" orient="horz" pos="1139">
          <p15:clr>
            <a:srgbClr val="A4A3A4"/>
          </p15:clr>
        </p15:guide>
        <p15:guide id="6" orient="horz" pos="3974">
          <p15:clr>
            <a:srgbClr val="A4A3A4"/>
          </p15:clr>
        </p15:guide>
        <p15:guide id="7" orient="horz" pos="845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orient="horz" pos="935">
          <p15:clr>
            <a:srgbClr val="A4A3A4"/>
          </p15:clr>
        </p15:guide>
        <p15:guide id="10" pos="359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7CBCD-8066-57F3-7A56-628319A6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4" y="2972"/>
            <a:ext cx="8340723" cy="13414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266492-B9EC-DDC9-227C-AB31007FC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5" y="1812499"/>
            <a:ext cx="5073276" cy="4483525"/>
          </a:xfr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8FE332-4617-E882-B78E-EADF903F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0" y="6492875"/>
            <a:ext cx="482600" cy="365125"/>
          </a:xfrm>
        </p:spPr>
        <p:txBody>
          <a:bodyPr lIns="0" tIns="0" rIns="0" bIns="0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fld id="{05257225-29E5-2446-8121-4DE32F2BB31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A02D96-D895-A6E0-6A89-0228EA80B9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5643"/>
            <a:ext cx="12193200" cy="6867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0A0439D-B28F-37C7-78AD-C32122F2F2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1819" y="338529"/>
            <a:ext cx="2539877" cy="883436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C122D00E-7336-FE3A-DBBC-C19717B1FA6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1900" y="1812499"/>
            <a:ext cx="5040310" cy="4483525"/>
          </a:xfr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9026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06">
          <p15:clr>
            <a:srgbClr val="A4A3A4"/>
          </p15:clr>
        </p15:guide>
        <p15:guide id="4" pos="7151">
          <p15:clr>
            <a:srgbClr val="A4A3A4"/>
          </p15:clr>
        </p15:guide>
        <p15:guide id="5" orient="horz" pos="1139">
          <p15:clr>
            <a:srgbClr val="A4A3A4"/>
          </p15:clr>
        </p15:guide>
        <p15:guide id="6" orient="horz" pos="3974">
          <p15:clr>
            <a:srgbClr val="A4A3A4"/>
          </p15:clr>
        </p15:guide>
        <p15:guide id="7" orient="horz" pos="845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orient="horz" pos="935">
          <p15:clr>
            <a:srgbClr val="A4A3A4"/>
          </p15:clr>
        </p15:guide>
        <p15:guide id="10" pos="3704" userDrawn="1">
          <p15:clr>
            <a:srgbClr val="A4A3A4"/>
          </p15:clr>
        </p15:guide>
        <p15:guide id="11" pos="3976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A02D96-D895-A6E0-6A89-0228EA80B9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3200" cy="68670"/>
          </a:xfrm>
          <a:prstGeom prst="rect">
            <a:avLst/>
          </a:prstGeom>
        </p:spPr>
      </p:pic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A58B87BE-FC95-D965-5D49-0F46E81C45E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68670"/>
            <a:ext cx="12193200" cy="6789330"/>
          </a:xfrm>
          <a:solidFill>
            <a:srgbClr val="FDE7CC"/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9629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06">
          <p15:clr>
            <a:srgbClr val="A4A3A4"/>
          </p15:clr>
        </p15:guide>
        <p15:guide id="4" pos="7151">
          <p15:clr>
            <a:srgbClr val="A4A3A4"/>
          </p15:clr>
        </p15:guide>
        <p15:guide id="5" orient="horz" pos="1139">
          <p15:clr>
            <a:srgbClr val="A4A3A4"/>
          </p15:clr>
        </p15:guide>
        <p15:guide id="6" orient="horz" pos="3974">
          <p15:clr>
            <a:srgbClr val="A4A3A4"/>
          </p15:clr>
        </p15:guide>
        <p15:guide id="7" orient="horz" pos="845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orient="horz" pos="935">
          <p15:clr>
            <a:srgbClr val="A4A3A4"/>
          </p15:clr>
        </p15:guide>
        <p15:guide id="10" pos="359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TIT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8ED4279-8812-4385-64CC-7616B0103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12192000" cy="634523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5A0CB5E-892D-07D1-63B5-76F2C07156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9ABBC86-22FC-5ACF-BD8F-C2DE73970D20}"/>
              </a:ext>
            </a:extLst>
          </p:cNvPr>
          <p:cNvSpPr txBox="1"/>
          <p:nvPr userDrawn="1"/>
        </p:nvSpPr>
        <p:spPr>
          <a:xfrm>
            <a:off x="-3403599" y="0"/>
            <a:ext cx="2979854" cy="530860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r>
              <a:rPr lang="nl-NL" sz="1200" b="1" dirty="0"/>
              <a:t>INSTRUCTIE WIJZIGIGEN AFBEELDING:</a:t>
            </a:r>
          </a:p>
          <a:p>
            <a:br>
              <a:rPr lang="nl-NL" sz="1200" dirty="0"/>
            </a:br>
            <a:r>
              <a:rPr lang="nl-NL" sz="1200" dirty="0"/>
              <a:t>1. Selecteer in het lint ‘Beeld’</a:t>
            </a:r>
          </a:p>
          <a:p>
            <a:endParaRPr lang="nl-NL" sz="1200" dirty="0"/>
          </a:p>
          <a:p>
            <a:r>
              <a:rPr lang="nl-NL" sz="1200" dirty="0"/>
              <a:t>2. Selecteer ‘</a:t>
            </a:r>
            <a:r>
              <a:rPr lang="nl-NL" sz="1200" dirty="0" err="1"/>
              <a:t>Diamodel</a:t>
            </a:r>
            <a:r>
              <a:rPr lang="nl-NL" sz="1200" dirty="0"/>
              <a:t>’</a:t>
            </a:r>
            <a:br>
              <a:rPr lang="nl-NL" sz="1200" dirty="0"/>
            </a:br>
            <a:r>
              <a:rPr lang="nl-NL" sz="1200" dirty="0"/>
              <a:t>3. Selecteer dia ‘Titel-Afbeelding’</a:t>
            </a:r>
          </a:p>
          <a:p>
            <a:br>
              <a:rPr lang="nl-NL" sz="1200" dirty="0"/>
            </a:br>
            <a:r>
              <a:rPr lang="nl-NL" sz="1200" dirty="0"/>
              <a:t>4. Selecteer de afbeelding</a:t>
            </a:r>
          </a:p>
          <a:p>
            <a:br>
              <a:rPr lang="nl-NL" sz="1200" dirty="0"/>
            </a:br>
            <a:r>
              <a:rPr lang="nl-NL" sz="1200" dirty="0"/>
              <a:t>5. Klik met rechtermuis (of klik met de ‘control-toets’ ingedrukt) terwijl het kader van de afbeelding is geselecteerd. </a:t>
            </a:r>
            <a:br>
              <a:rPr lang="nl-NL" sz="1200" dirty="0"/>
            </a:br>
            <a:r>
              <a:rPr lang="nl-NL" sz="1200" dirty="0"/>
              <a:t>Een pop-up menu verschijnt en selecteer daarin ‘Afbeelding wijzigen’ en kies de gewenste afbeelding die op je computer staat of op de server van jullie omgeving.</a:t>
            </a:r>
          </a:p>
          <a:p>
            <a:br>
              <a:rPr lang="nl-NL" sz="1200" dirty="0"/>
            </a:br>
            <a:r>
              <a:rPr lang="nl-NL" sz="1200" dirty="0"/>
              <a:t>6. Positioneer de afbeelding zoals dat in het ontwerp bedoeld is door:</a:t>
            </a:r>
          </a:p>
          <a:p>
            <a:br>
              <a:rPr lang="nl-NL" sz="1200" dirty="0"/>
            </a:br>
            <a:r>
              <a:rPr lang="nl-NL" sz="1200" dirty="0"/>
              <a:t>A. Selecteer de afbeelding</a:t>
            </a:r>
          </a:p>
          <a:p>
            <a:br>
              <a:rPr lang="nl-NL" sz="1200" dirty="0"/>
            </a:br>
            <a:r>
              <a:rPr lang="nl-NL" sz="1200" dirty="0"/>
              <a:t>B. Selecteer in het lint ‘Afbeeldingsopmaak’ en kies in het lint ‘Bijsnijden’. Je kunt het formaat van het kader van de afbeelding aanpassen en de afbeelding in het kader aanpassen.</a:t>
            </a:r>
            <a:br>
              <a:rPr lang="nl-NL" sz="1200" dirty="0"/>
            </a:b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821617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1028">
          <p15:clr>
            <a:srgbClr val="A4A3A4"/>
          </p15:clr>
        </p15:guide>
        <p15:guide id="4" pos="6652">
          <p15:clr>
            <a:srgbClr val="A4A3A4"/>
          </p15:clr>
        </p15:guide>
        <p15:guide id="5" orient="horz" pos="3589">
          <p15:clr>
            <a:srgbClr val="A4A3A4"/>
          </p15:clr>
        </p15:guide>
        <p15:guide id="6" orient="horz" pos="3702">
          <p15:clr>
            <a:srgbClr val="A4A3A4"/>
          </p15:clr>
        </p15:guide>
        <p15:guide id="7" orient="horz" pos="3997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1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7CBCD-8066-57F3-7A56-628319A6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4" y="2972"/>
            <a:ext cx="8340723" cy="13414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266492-B9EC-DDC9-227C-AB31007FC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4" y="1810800"/>
            <a:ext cx="10542201" cy="4483525"/>
          </a:xfr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8FE332-4617-E882-B78E-EADF903F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0" y="6492875"/>
            <a:ext cx="389535" cy="365125"/>
          </a:xfrm>
        </p:spPr>
        <p:txBody>
          <a:bodyPr lIns="0" tIns="0" rIns="0" bIns="0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fld id="{05257225-29E5-2446-8121-4DE32F2BB31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A02D96-D895-A6E0-6A89-0228EA80B9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5643"/>
            <a:ext cx="12193200" cy="6867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966EEAC-364A-0357-7310-D6AAC193B8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712" y="328486"/>
            <a:ext cx="1984925" cy="69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08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06">
          <p15:clr>
            <a:srgbClr val="A4A3A4"/>
          </p15:clr>
        </p15:guide>
        <p15:guide id="4" pos="7151">
          <p15:clr>
            <a:srgbClr val="A4A3A4"/>
          </p15:clr>
        </p15:guide>
        <p15:guide id="5" orient="horz" pos="1139">
          <p15:clr>
            <a:srgbClr val="A4A3A4"/>
          </p15:clr>
        </p15:guide>
        <p15:guide id="6" orient="horz" pos="3974">
          <p15:clr>
            <a:srgbClr val="A4A3A4"/>
          </p15:clr>
        </p15:guide>
        <p15:guide id="7" orient="horz" pos="845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orient="horz" pos="935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68B3330-7447-E4A9-4777-625EA37AD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00" y="425"/>
            <a:ext cx="8341200" cy="1342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8745BDF-2233-7E4A-4B17-0A9FCA7B4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6400" y="1810800"/>
            <a:ext cx="10540800" cy="448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2F0CCE-FF2E-1C20-A12A-9D852F9C9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8020" y="6489274"/>
            <a:ext cx="4492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5257225-29E5-2446-8121-4DE32F2BB31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7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64" r:id="rId3"/>
    <p:sldLayoutId id="2147483650" r:id="rId4"/>
    <p:sldLayoutId id="2147483661" r:id="rId5"/>
    <p:sldLayoutId id="2147483660" r:id="rId6"/>
    <p:sldLayoutId id="2147483662" r:id="rId7"/>
    <p:sldLayoutId id="2147483663" r:id="rId8"/>
    <p:sldLayoutId id="2147483672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06" userDrawn="1">
          <p15:clr>
            <a:srgbClr val="A4A3A4"/>
          </p15:clr>
        </p15:guide>
        <p15:guide id="3" pos="7151" userDrawn="1">
          <p15:clr>
            <a:srgbClr val="A4A3A4"/>
          </p15:clr>
        </p15:guide>
        <p15:guide id="4" pos="3817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  <p15:guide id="6" orient="horz" pos="845" userDrawn="1">
          <p15:clr>
            <a:srgbClr val="A4A3A4"/>
          </p15:clr>
        </p15:guide>
        <p15:guide id="7" orient="horz" pos="3974" userDrawn="1">
          <p15:clr>
            <a:srgbClr val="A4A3A4"/>
          </p15:clr>
        </p15:guide>
        <p15:guide id="8" orient="horz" pos="890" userDrawn="1">
          <p15:clr>
            <a:srgbClr val="A4A3A4"/>
          </p15:clr>
        </p15:guide>
        <p15:guide id="9" orient="horz" pos="935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68B3330-7447-E4A9-4777-625EA37AD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00" y="425"/>
            <a:ext cx="8341200" cy="1342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8745BDF-2233-7E4A-4B17-0A9FCA7B4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6400" y="1810800"/>
            <a:ext cx="10540800" cy="448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2F0CCE-FF2E-1C20-A12A-9D852F9C9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8020" y="6489274"/>
            <a:ext cx="4492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5257225-29E5-2446-8121-4DE32F2BB31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279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06">
          <p15:clr>
            <a:srgbClr val="A4A3A4"/>
          </p15:clr>
        </p15:guide>
        <p15:guide id="3" pos="7151">
          <p15:clr>
            <a:srgbClr val="A4A3A4"/>
          </p15:clr>
        </p15:guide>
        <p15:guide id="4" pos="3817">
          <p15:clr>
            <a:srgbClr val="A4A3A4"/>
          </p15:clr>
        </p15:guide>
        <p15:guide id="5" orient="horz" pos="1139">
          <p15:clr>
            <a:srgbClr val="A4A3A4"/>
          </p15:clr>
        </p15:guide>
        <p15:guide id="6" orient="horz" pos="845">
          <p15:clr>
            <a:srgbClr val="A4A3A4"/>
          </p15:clr>
        </p15:guide>
        <p15:guide id="7" orient="horz" pos="3974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orient="horz" pos="93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01437-5E8A-4633-88DD-CF59442093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Contractering</a:t>
            </a:r>
            <a:r>
              <a:rPr lang="nl-NL" dirty="0"/>
              <a:t> aanbieders </a:t>
            </a:r>
            <a:r>
              <a:rPr lang="nl-NL" dirty="0" err="1"/>
              <a:t>ivm</a:t>
            </a:r>
            <a:r>
              <a:rPr lang="nl-NL" dirty="0"/>
              <a:t> toetreding gemeenten </a:t>
            </a:r>
            <a:br>
              <a:rPr lang="nl-NL" dirty="0"/>
            </a:br>
            <a:r>
              <a:rPr lang="nl-NL" dirty="0"/>
              <a:t>per 1 januari 2024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14A6CCE-2CBA-4983-8920-076DFC51D2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Bijeenkomst 27 maart Voorschoten</a:t>
            </a:r>
          </a:p>
        </p:txBody>
      </p:sp>
    </p:spTree>
    <p:extLst>
      <p:ext uri="{BB962C8B-B14F-4D97-AF65-F5344CB8AC3E}">
        <p14:creationId xmlns:p14="http://schemas.microsoft.com/office/powerpoint/2010/main" val="4258495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827265-5F6E-39AE-A3F6-EA596608F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8BF9A1-4026-E8F8-EBC0-9368C54C0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6EA1CC0-4885-5F5B-4FB9-11FC88B7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7225-29E5-2446-8121-4DE32F2BB31A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731E5A4-649C-24AF-DAAC-9E6164B2AC29}"/>
              </a:ext>
            </a:extLst>
          </p:cNvPr>
          <p:cNvSpPr txBox="1"/>
          <p:nvPr/>
        </p:nvSpPr>
        <p:spPr>
          <a:xfrm>
            <a:off x="1334218" y="1810801"/>
            <a:ext cx="8896709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Budget nieuwe gemeente wordt meegenomen. Dit wordt (historisch) verdeeld over de aanbieders met cliënten in zorg uit Voorschoten.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Aanbieders ontvangen voor 2024 (aanvullend) budget voor de cliënten in zorg Voorschoten. </a:t>
            </a:r>
            <a:b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Vanaf 2025 zijn budget en werkwijze van verdeling en maximale bestedingsruimten conform werkwijze Holland Rijnland.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2923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aanbieders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worden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individueel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benaderd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</a:t>
            </a:r>
            <a:r>
              <a:rPr lang="en-US" sz="2000" dirty="0">
                <a:solidFill>
                  <a:srgbClr val="29235C"/>
                </a:solidFill>
              </a:rPr>
              <a:t>e Was-</a:t>
            </a:r>
            <a:r>
              <a:rPr lang="en-US" sz="2000" dirty="0" err="1">
                <a:solidFill>
                  <a:srgbClr val="29235C"/>
                </a:solidFill>
              </a:rPr>
              <a:t>wordt</a:t>
            </a:r>
            <a:r>
              <a:rPr lang="en-US" sz="2000" dirty="0">
                <a:solidFill>
                  <a:srgbClr val="29235C"/>
                </a:solidFill>
              </a:rPr>
              <a:t>-</a:t>
            </a:r>
            <a:r>
              <a:rPr lang="en-US" sz="2000" dirty="0" err="1">
                <a:solidFill>
                  <a:srgbClr val="29235C"/>
                </a:solidFill>
              </a:rPr>
              <a:t>lijst</a:t>
            </a:r>
            <a:r>
              <a:rPr lang="en-US" sz="2000" dirty="0">
                <a:solidFill>
                  <a:srgbClr val="29235C"/>
                </a:solidFill>
              </a:rPr>
              <a:t>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3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Bijeenkomst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verwijzers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3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Q3/4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over budget 2024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5818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8CB98C-983C-4B1B-DF91-9A5165C82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Communicatie</a:t>
            </a:r>
            <a:r>
              <a:rPr lang="en-US" dirty="0"/>
              <a:t> </a:t>
            </a:r>
            <a:r>
              <a:rPr lang="en-US" dirty="0" err="1"/>
              <a:t>cliënten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BAD80C-5AA0-CB2E-3381-F295173CE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2923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dirty="0">
              <a:solidFill>
                <a:srgbClr val="29235C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Als bekend is welke aanbieders wel/niet gecontracteerd worden per 1 januari 2024 is communicatie mogelijk.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Uitgangspunt is dat zorgcontinuïteit gewaarborgd wordt.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solidFill>
                  <a:srgbClr val="29235C"/>
                </a:solidFill>
                <a:latin typeface="Calibri" panose="020F0502020204030204"/>
              </a:rPr>
              <a:t>Bij geen contract met een aanbieder kan de zorg voor maximaal 3 maanden in 2024 voortgezet worden. Zorgvuldig gezocht naar een alternatief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Terughoudendheid naar cliënten toe tot meer helder is.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dirty="0">
              <a:solidFill>
                <a:srgbClr val="29235C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Ook verwijzers worden geïnformeerd over de veranderingen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2FD1FC2-AA06-7C0F-DB36-AF716F626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7225-29E5-2446-8121-4DE32F2BB31A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6394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AC4226B4-B1FB-A5D4-9D0E-9602039D02B5}"/>
              </a:ext>
            </a:extLst>
          </p:cNvPr>
          <p:cNvSpPr txBox="1"/>
          <p:nvPr/>
        </p:nvSpPr>
        <p:spPr>
          <a:xfrm>
            <a:off x="1204784" y="4452205"/>
            <a:ext cx="77971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/>
              <a:t>Bedankt voor uw aandacht,</a:t>
            </a:r>
            <a:br>
              <a:rPr lang="nl-NL" sz="3200" b="1" dirty="0"/>
            </a:br>
            <a:r>
              <a:rPr lang="nl-NL" sz="3200" b="1" dirty="0"/>
              <a:t> zijn er nog vragen?</a:t>
            </a:r>
          </a:p>
        </p:txBody>
      </p:sp>
    </p:spTree>
    <p:extLst>
      <p:ext uri="{BB962C8B-B14F-4D97-AF65-F5344CB8AC3E}">
        <p14:creationId xmlns:p14="http://schemas.microsoft.com/office/powerpoint/2010/main" val="4102938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48ADE-FD8C-D324-98D8-13AE60D0B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Doel van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bijeenkomst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C37FEF-292E-BE9A-C552-F98EFBD93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Meer informatie over de Serviceorganisatie Zorg </a:t>
            </a:r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002060"/>
                </a:solidFill>
              </a:rPr>
              <a:t>Proc</a:t>
            </a:r>
            <a:r>
              <a:rPr lang="nl-NL" dirty="0"/>
              <a:t>es </a:t>
            </a:r>
            <a:r>
              <a:rPr lang="nl-NL" dirty="0" err="1"/>
              <a:t>contractering</a:t>
            </a:r>
            <a:r>
              <a:rPr lang="nl-NL" dirty="0"/>
              <a:t> inzichtelijk maken voor aanbieders</a:t>
            </a:r>
          </a:p>
          <a:p>
            <a:r>
              <a:rPr lang="nl-NL" dirty="0"/>
              <a:t>Aandacht voor communicatie naar cliënten</a:t>
            </a:r>
          </a:p>
          <a:p>
            <a:r>
              <a:rPr lang="nl-NL" dirty="0"/>
              <a:t>Mogelijkheid tot stellen van vragen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635CD62-6A31-C49C-2B7E-C3D37480B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7225-29E5-2446-8121-4DE32F2BB31A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9311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0E30E3-A37D-C4AB-203A-AE9D7DDD4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5427E3E-5D75-171A-DEB4-CE461AE72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7225-29E5-2446-8121-4DE32F2BB31A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16" name="Tijdelijke aanduiding voor inhoud 15" descr="Afbeelding met kaart&#10;&#10;Automatisch gegenereerde beschrijving">
            <a:extLst>
              <a:ext uri="{FF2B5EF4-FFF2-40B4-BE49-F238E27FC236}">
                <a16:creationId xmlns:a16="http://schemas.microsoft.com/office/drawing/2014/main" id="{735ED7B0-0825-D938-8AA8-AC95CAD66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12954" y="-634182"/>
            <a:ext cx="13724744" cy="6832541"/>
          </a:xfrm>
        </p:spPr>
      </p:pic>
    </p:spTree>
    <p:extLst>
      <p:ext uri="{BB962C8B-B14F-4D97-AF65-F5344CB8AC3E}">
        <p14:creationId xmlns:p14="http://schemas.microsoft.com/office/powerpoint/2010/main" val="419187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5EBF1-0EB9-47C2-A0F2-2946BA628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Serviceorganisatie Zorg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B5A1F6-8B20-4432-83D5-85C5D4B9B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4" y="1676880"/>
            <a:ext cx="10144204" cy="4483525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De Serviceorganisatie Zorg is een Gemeenschappelijke Regeling van 12 gemeenten in Holland Rijnland:</a:t>
            </a:r>
          </a:p>
          <a:p>
            <a:r>
              <a:rPr lang="nl-NL" dirty="0"/>
              <a:t>Van en voor gemeenten</a:t>
            </a:r>
          </a:p>
          <a:p>
            <a:r>
              <a:rPr lang="nl-NL" dirty="0" err="1"/>
              <a:t>Bedrijfsvoeringsorganisatie</a:t>
            </a:r>
            <a:endParaRPr lang="nl-NL" dirty="0"/>
          </a:p>
          <a:p>
            <a:r>
              <a:rPr lang="nl-NL" dirty="0"/>
              <a:t>Gemeenten bepalen beleidsmatige kaders waarbinnen wij onze uitvoerende taken verrichten</a:t>
            </a:r>
          </a:p>
          <a:p>
            <a:r>
              <a:rPr lang="nl-NL" dirty="0"/>
              <a:t>Colleges en burgemeester hebben ons gemandateerd voor de uitvoering van de taken</a:t>
            </a:r>
          </a:p>
          <a:p>
            <a:endParaRPr lang="nl-NL" dirty="0"/>
          </a:p>
          <a:p>
            <a:r>
              <a:rPr lang="nl-NL" dirty="0"/>
              <a:t>Meerwaarde regionale samenwerking: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Efficiency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Lagere administratieve lasten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Bundeling expertise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Gezamenlijke inkoopkracht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79D2E6A-639B-4FB4-84C4-9572936CF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257225-29E5-2446-8121-4DE32F2BB31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72B5C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72B5C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085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5EBF1-0EB9-47C2-A0F2-2946BA628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Taken Jeugdhulp nog eens op een rij: wie doet wat?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B5A1F6-8B20-4432-83D5-85C5D4B9B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5" y="1812499"/>
            <a:ext cx="4912186" cy="4483525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Gemeenten:</a:t>
            </a:r>
          </a:p>
          <a:p>
            <a:r>
              <a:rPr lang="nl-NL" dirty="0"/>
              <a:t>Formuleren beleid / kaders</a:t>
            </a:r>
          </a:p>
          <a:p>
            <a:r>
              <a:rPr lang="nl-NL" dirty="0"/>
              <a:t>Accountmanagement (= beleidsmatig sturen op aanbieders)</a:t>
            </a:r>
          </a:p>
          <a:p>
            <a:r>
              <a:rPr lang="nl-NL" dirty="0"/>
              <a:t>Vaststellen begroting en jaarrekening (incl. jeugdhulpmiddelen)</a:t>
            </a:r>
          </a:p>
          <a:p>
            <a:r>
              <a:rPr lang="nl-NL" dirty="0"/>
              <a:t>(Sturing op) lokale toegang (verwijzingen)</a:t>
            </a:r>
          </a:p>
          <a:p>
            <a:r>
              <a:rPr lang="nl-NL" dirty="0"/>
              <a:t>Inzet </a:t>
            </a:r>
            <a:r>
              <a:rPr lang="nl-NL" dirty="0" err="1"/>
              <a:t>PGB’s</a:t>
            </a:r>
            <a:endParaRPr lang="nl-NL" dirty="0"/>
          </a:p>
          <a:p>
            <a:r>
              <a:rPr lang="nl-NL" dirty="0"/>
              <a:t>Ondersteuningseenheid Programma Jeugdhulp (secretaris, communicatie en secretariaat)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79D2E6A-639B-4FB4-84C4-9572936CF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257225-29E5-2446-8121-4DE32F2BB31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72B5C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72B5C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809D014-8D20-4C20-9DB8-542BEE804F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52226" y="1812499"/>
            <a:ext cx="5399984" cy="4483525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chemeClr val="accent4"/>
                </a:solidFill>
              </a:rPr>
              <a:t>SO Zorg:</a:t>
            </a:r>
          </a:p>
          <a:p>
            <a:r>
              <a:rPr lang="nl-NL" dirty="0">
                <a:solidFill>
                  <a:schemeClr val="accent4"/>
                </a:solidFill>
              </a:rPr>
              <a:t>Toewijzen (specialistische) Zorg In Natura (ZIN), afhandelen berichtenverkeer en facturen</a:t>
            </a:r>
          </a:p>
          <a:p>
            <a:r>
              <a:rPr lang="nl-NL" dirty="0">
                <a:solidFill>
                  <a:schemeClr val="accent4"/>
                </a:solidFill>
              </a:rPr>
              <a:t>Contractmanagement ZIN (= afsluiten en sturen op contracten met jeugdhulpaanbieders)</a:t>
            </a:r>
          </a:p>
          <a:p>
            <a:r>
              <a:rPr lang="nl-NL" dirty="0">
                <a:solidFill>
                  <a:schemeClr val="accent4"/>
                </a:solidFill>
              </a:rPr>
              <a:t>Opstellen begroting en verantwoording jeugdhulpmiddelen (ZIN)</a:t>
            </a:r>
          </a:p>
          <a:p>
            <a:r>
              <a:rPr lang="nl-NL" dirty="0">
                <a:solidFill>
                  <a:schemeClr val="accent4"/>
                </a:solidFill>
              </a:rPr>
              <a:t>Monitoring / data-analyse ZIN</a:t>
            </a:r>
          </a:p>
          <a:p>
            <a:r>
              <a:rPr lang="nl-NL" dirty="0">
                <a:solidFill>
                  <a:schemeClr val="accent4"/>
                </a:solidFill>
              </a:rPr>
              <a:t>Jeugdbeschermingstafel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629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5EBF1-0EB9-47C2-A0F2-2946BA628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Werkprocessen SO Zorg nader bekeken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79D2E6A-639B-4FB4-84C4-9572936CF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257225-29E5-2446-8121-4DE32F2BB31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72B5C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72B5C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DA37EA7E-3E49-449A-A3F6-7918F3095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4" y="1741741"/>
            <a:ext cx="10231289" cy="5012844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Contractmanagement</a:t>
            </a:r>
          </a:p>
          <a:p>
            <a:r>
              <a:rPr lang="nl-NL" dirty="0"/>
              <a:t>Per 2022 is nieuwe contractperiode gestart tot 31-12-2025. </a:t>
            </a:r>
            <a:br>
              <a:rPr lang="nl-NL" dirty="0"/>
            </a:br>
            <a:r>
              <a:rPr lang="nl-NL" dirty="0"/>
              <a:t>Inkoopplan is opgesteld door gemeenten.</a:t>
            </a:r>
          </a:p>
          <a:p>
            <a:r>
              <a:rPr lang="nl-NL" dirty="0"/>
              <a:t>2x per jaar kunnen nieuwe zorgpartijen gecontracteerd worden o.b.v. afgesproken criteria.</a:t>
            </a:r>
          </a:p>
          <a:p>
            <a:r>
              <a:rPr lang="nl-NL" dirty="0"/>
              <a:t>Zorgpartijen krijgen jaarlijks bestedingsruimte toegekend op basis van: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Beschikbare middelen: programmabegroting jeugdhulp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(</a:t>
            </a:r>
            <a:r>
              <a:rPr lang="nl-NL" dirty="0" err="1"/>
              <a:t>Uitnutting</a:t>
            </a:r>
            <a:r>
              <a:rPr lang="nl-NL" dirty="0"/>
              <a:t>) bestedingsruimte voorgaand jaar (historie)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Aantal cliënten in zorg, doorlopend in volgend jaar</a:t>
            </a:r>
          </a:p>
          <a:p>
            <a:r>
              <a:rPr lang="nl-NL" dirty="0"/>
              <a:t>Contractmanagement bespreekt periodiek met aanbieders: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 err="1"/>
              <a:t>Uitnutting</a:t>
            </a:r>
            <a:r>
              <a:rPr lang="nl-NL" dirty="0"/>
              <a:t> bestedingsruimte; in- / door- / uitstroom cliënten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Realisatie contractafspraken: inkoopdoelen, kwaliteit e.a.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Evt. risico’s in de bedrijfsvoering</a:t>
            </a:r>
          </a:p>
          <a:p>
            <a:pPr marL="228600" lvl="1">
              <a:spcBef>
                <a:spcPts val="1000"/>
              </a:spcBef>
            </a:pPr>
            <a:r>
              <a:rPr lang="nl-NL" dirty="0"/>
              <a:t>Herverdeling bestedingsruimten kan plaatsvinden wanneer bij aanbieders </a:t>
            </a:r>
            <a:r>
              <a:rPr lang="nl-NL" dirty="0" err="1"/>
              <a:t>onderuitputting</a:t>
            </a:r>
            <a:r>
              <a:rPr lang="nl-NL" dirty="0"/>
              <a:t> plaatsvindt en anderen tekort komen en nog capaciteit hebben om inzet te plegen.</a:t>
            </a:r>
          </a:p>
          <a:p>
            <a:pPr marL="228600" lvl="1">
              <a:spcBef>
                <a:spcPts val="1000"/>
              </a:spcBef>
            </a:pPr>
            <a:endParaRPr lang="nl-NL" dirty="0"/>
          </a:p>
          <a:p>
            <a:pPr marL="0" lvl="1" indent="0">
              <a:spcBef>
                <a:spcPts val="1000"/>
              </a:spcBef>
              <a:buNone/>
            </a:pPr>
            <a:endParaRPr lang="nl-NL" dirty="0"/>
          </a:p>
          <a:p>
            <a:pPr lvl="1">
              <a:buFont typeface="Courier New" panose="02070309020205020404" pitchFamily="49" charset="0"/>
              <a:buChar char="o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3925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E58FE-5D2F-A57F-44D5-903DA03C0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(1)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E65A32-C91F-DBF6-22E5-F54E53E22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4" y="1812499"/>
            <a:ext cx="10462537" cy="4483525"/>
          </a:xfrm>
        </p:spPr>
        <p:txBody>
          <a:bodyPr/>
          <a:lstStyle/>
          <a:p>
            <a:r>
              <a:rPr lang="en-US" dirty="0" err="1"/>
              <a:t>Algemene</a:t>
            </a:r>
            <a:r>
              <a:rPr lang="en-US" dirty="0"/>
              <a:t> </a:t>
            </a:r>
            <a:r>
              <a:rPr lang="en-US" dirty="0" err="1"/>
              <a:t>overeenkomst</a:t>
            </a:r>
            <a:endParaRPr lang="en-US" dirty="0"/>
          </a:p>
          <a:p>
            <a:r>
              <a:rPr lang="en-US" dirty="0" err="1"/>
              <a:t>Bijzondere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segmenten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1a. </a:t>
            </a:r>
            <a:r>
              <a:rPr lang="en-US" dirty="0" err="1"/>
              <a:t>Behandeling</a:t>
            </a:r>
            <a:r>
              <a:rPr lang="en-US" dirty="0"/>
              <a:t> met </a:t>
            </a:r>
            <a:r>
              <a:rPr lang="en-US" dirty="0" err="1"/>
              <a:t>verblijf</a:t>
            </a:r>
            <a:br>
              <a:rPr lang="en-US" dirty="0"/>
            </a:br>
            <a:r>
              <a:rPr lang="en-US" dirty="0"/>
              <a:t>1b. </a:t>
            </a:r>
            <a:r>
              <a:rPr lang="en-US" dirty="0" err="1"/>
              <a:t>Gesloten</a:t>
            </a:r>
            <a:r>
              <a:rPr lang="en-US" dirty="0"/>
              <a:t> </a:t>
            </a:r>
            <a:r>
              <a:rPr lang="en-US" dirty="0" err="1"/>
              <a:t>jeugdzorg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2.   </a:t>
            </a:r>
            <a:r>
              <a:rPr lang="en-US" dirty="0" err="1"/>
              <a:t>Wonen</a:t>
            </a:r>
            <a:br>
              <a:rPr lang="en-US" dirty="0"/>
            </a:br>
            <a:r>
              <a:rPr lang="en-US" dirty="0"/>
              <a:t>3. </a:t>
            </a:r>
            <a:r>
              <a:rPr lang="en-US" dirty="0" err="1"/>
              <a:t>Dagbehandeling</a:t>
            </a:r>
            <a:br>
              <a:rPr lang="en-US" dirty="0"/>
            </a:br>
            <a:r>
              <a:rPr lang="en-US" dirty="0"/>
              <a:t>4. Ambulant</a:t>
            </a:r>
            <a:br>
              <a:rPr lang="en-US" dirty="0"/>
            </a:br>
            <a:r>
              <a:rPr lang="en-US" dirty="0"/>
              <a:t>5. Jeugdhulp op school</a:t>
            </a:r>
            <a:br>
              <a:rPr lang="en-US" dirty="0"/>
            </a:br>
            <a:r>
              <a:rPr lang="en-US" dirty="0"/>
              <a:t>6. Crisis</a:t>
            </a:r>
            <a:br>
              <a:rPr lang="en-US" dirty="0"/>
            </a:br>
            <a:r>
              <a:rPr lang="en-US" dirty="0"/>
              <a:t>7. </a:t>
            </a:r>
            <a:r>
              <a:rPr lang="en-US" dirty="0" err="1"/>
              <a:t>Veiligheid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Aanbieders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gecontrateerd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dienst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segment.</a:t>
            </a:r>
            <a:br>
              <a:rPr lang="en-US" dirty="0"/>
            </a:br>
            <a:r>
              <a:rPr lang="en-US" dirty="0" err="1"/>
              <a:t>Aanbieders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meerdere</a:t>
            </a:r>
            <a:r>
              <a:rPr lang="en-US" dirty="0"/>
              <a:t> </a:t>
            </a:r>
            <a:r>
              <a:rPr lang="en-US" dirty="0" err="1"/>
              <a:t>segmenten</a:t>
            </a:r>
            <a:r>
              <a:rPr lang="en-US" dirty="0"/>
              <a:t> </a:t>
            </a:r>
            <a:r>
              <a:rPr lang="en-US" dirty="0" err="1"/>
              <a:t>gecontracteeerd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waarvoor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maximaal</a:t>
            </a:r>
            <a:r>
              <a:rPr lang="en-US" dirty="0"/>
              <a:t> </a:t>
            </a:r>
            <a:r>
              <a:rPr lang="en-US" dirty="0" err="1"/>
              <a:t>totaalbudget</a:t>
            </a:r>
            <a:r>
              <a:rPr lang="en-US" dirty="0"/>
              <a:t> </a:t>
            </a:r>
            <a:r>
              <a:rPr lang="en-US" dirty="0" err="1"/>
              <a:t>beschikbaar</a:t>
            </a:r>
            <a:r>
              <a:rPr lang="en-US" dirty="0"/>
              <a:t> is.  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Voorbeelden</a:t>
            </a:r>
            <a:r>
              <a:rPr lang="en-US" dirty="0"/>
              <a:t> van het contract </a:t>
            </a:r>
            <a:r>
              <a:rPr lang="en-US" dirty="0" err="1"/>
              <a:t>staan</a:t>
            </a:r>
            <a:r>
              <a:rPr lang="en-US" dirty="0"/>
              <a:t> op de website</a:t>
            </a:r>
          </a:p>
          <a:p>
            <a:pPr marL="0" indent="0">
              <a:buNone/>
            </a:pPr>
            <a:br>
              <a:rPr lang="en-US" dirty="0"/>
            </a:b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5D24EF-6365-61DB-4286-2F75D1DE2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7225-29E5-2446-8121-4DE32F2BB31A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9830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E58FE-5D2F-A57F-44D5-903DA03C0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(2)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E65A32-C91F-DBF6-22E5-F54E53E22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4" y="1812499"/>
            <a:ext cx="10462537" cy="4483525"/>
          </a:xfrm>
        </p:spPr>
        <p:txBody>
          <a:bodyPr/>
          <a:lstStyle/>
          <a:p>
            <a:r>
              <a:rPr lang="en-US" dirty="0" err="1"/>
              <a:t>Bedrijfvoeringsprotocol</a:t>
            </a:r>
            <a:br>
              <a:rPr lang="en-US" dirty="0"/>
            </a:br>
            <a:r>
              <a:rPr lang="en-US" dirty="0"/>
              <a:t>Document met </a:t>
            </a:r>
            <a:r>
              <a:rPr lang="en-US" dirty="0" err="1"/>
              <a:t>afspraken</a:t>
            </a:r>
            <a:r>
              <a:rPr lang="en-US" dirty="0"/>
              <a:t> over het </a:t>
            </a:r>
            <a:r>
              <a:rPr lang="en-US" dirty="0" err="1"/>
              <a:t>berichtenverkeer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 </a:t>
            </a:r>
            <a:r>
              <a:rPr lang="en-US" dirty="0" err="1"/>
              <a:t>facturatie</a:t>
            </a:r>
            <a:br>
              <a:rPr lang="en-US" dirty="0"/>
            </a:br>
            <a:r>
              <a:rPr lang="en-US" dirty="0" err="1"/>
              <a:t>Uitleg</a:t>
            </a:r>
            <a:r>
              <a:rPr lang="en-US" dirty="0"/>
              <a:t> over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processen</a:t>
            </a:r>
            <a:r>
              <a:rPr lang="en-US" dirty="0"/>
              <a:t> </a:t>
            </a:r>
            <a:r>
              <a:rPr lang="en-US" dirty="0" err="1"/>
              <a:t>rond</a:t>
            </a:r>
            <a:r>
              <a:rPr lang="en-US" dirty="0"/>
              <a:t> het </a:t>
            </a:r>
            <a:r>
              <a:rPr lang="en-US" dirty="0" err="1"/>
              <a:t>declaratieproces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Facturatieverplichting</a:t>
            </a:r>
            <a:r>
              <a:rPr lang="en-US" dirty="0"/>
              <a:t>: </a:t>
            </a:r>
            <a:r>
              <a:rPr lang="nl-NL" dirty="0"/>
              <a:t>één kalendermaand na afloop van desbetreffende declaratieperiode</a:t>
            </a:r>
            <a:br>
              <a:rPr lang="nl-NL" dirty="0"/>
            </a:br>
            <a:endParaRPr lang="en-US" dirty="0"/>
          </a:p>
          <a:p>
            <a:r>
              <a:rPr lang="en-US" dirty="0" err="1"/>
              <a:t>Dienstomschrijvingen</a:t>
            </a:r>
            <a:br>
              <a:rPr lang="en-US" dirty="0"/>
            </a:br>
            <a:r>
              <a:rPr lang="en-US" dirty="0" err="1"/>
              <a:t>Beschrijving</a:t>
            </a:r>
            <a:r>
              <a:rPr lang="en-US" dirty="0"/>
              <a:t> van de </a:t>
            </a:r>
            <a:r>
              <a:rPr lang="en-US" dirty="0" err="1"/>
              <a:t>diensten</a:t>
            </a:r>
            <a:r>
              <a:rPr lang="en-US" dirty="0"/>
              <a:t> in Holland </a:t>
            </a:r>
            <a:r>
              <a:rPr lang="en-US" dirty="0" err="1"/>
              <a:t>Rijnland</a:t>
            </a:r>
            <a:r>
              <a:rPr lang="en-US" dirty="0"/>
              <a:t> met </a:t>
            </a:r>
            <a:r>
              <a:rPr lang="en-US" dirty="0" err="1"/>
              <a:t>daarin</a:t>
            </a:r>
            <a:r>
              <a:rPr lang="en-US" dirty="0"/>
              <a:t> </a:t>
            </a:r>
            <a:r>
              <a:rPr lang="en-US" dirty="0" err="1"/>
              <a:t>kaders</a:t>
            </a:r>
            <a:r>
              <a:rPr lang="en-US" dirty="0"/>
              <a:t>/</a:t>
            </a:r>
            <a:r>
              <a:rPr lang="en-US" dirty="0" err="1"/>
              <a:t>afspraken</a:t>
            </a:r>
            <a:r>
              <a:rPr lang="en-US" dirty="0"/>
              <a:t>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Ontwikkeltafels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5D24EF-6365-61DB-4286-2F75D1DE2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7225-29E5-2446-8121-4DE32F2BB31A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3558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97358A-E0BD-475F-BA07-6963103A2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Aanbieders volgen reguliere </a:t>
            </a:r>
            <a:r>
              <a:rPr lang="nl-NL" dirty="0" err="1"/>
              <a:t>contracteringsprocedure</a:t>
            </a:r>
            <a:r>
              <a:rPr lang="nl-NL" dirty="0"/>
              <a:t> van Holland Rijnland: moeten voldoen aan de toetredings- en kwaliteitseisen van de regio. </a:t>
            </a:r>
          </a:p>
          <a:p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Nieuwe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dirty="0">
                <a:solidFill>
                  <a:srgbClr val="29235C"/>
                </a:solidFill>
                <a:latin typeface="Calibri" panose="020F0502020204030204"/>
              </a:rPr>
              <a:t>a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anbieders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melden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via de website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en-US" dirty="0" err="1">
                <a:solidFill>
                  <a:srgbClr val="29235C"/>
                </a:solidFill>
                <a:latin typeface="Calibri" panose="020F0502020204030204"/>
              </a:rPr>
              <a:t>Gecontracteerde</a:t>
            </a:r>
            <a:r>
              <a:rPr lang="en-US" dirty="0">
                <a:solidFill>
                  <a:srgbClr val="29235C"/>
                </a:solidFill>
                <a:latin typeface="Calibri" panose="020F0502020204030204"/>
              </a:rPr>
              <a:t> </a:t>
            </a:r>
            <a:r>
              <a:rPr lang="en-US" dirty="0" err="1">
                <a:solidFill>
                  <a:srgbClr val="29235C"/>
                </a:solidFill>
                <a:latin typeface="Calibri" panose="020F0502020204030204"/>
              </a:rPr>
              <a:t>aanbieder</a:t>
            </a:r>
            <a:r>
              <a:rPr lang="en-US" dirty="0">
                <a:solidFill>
                  <a:srgbClr val="29235C"/>
                </a:solidFill>
                <a:latin typeface="Calibri" panose="020F0502020204030204"/>
              </a:rPr>
              <a:t> via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mailadres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3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lang="nl-NL" dirty="0"/>
              <a:t>Aanmelding zo vroeg mogelijk, maar uiterlijk 1 juli 2023. </a:t>
            </a:r>
            <a:br>
              <a:rPr lang="nl-NL" dirty="0"/>
            </a:br>
            <a:r>
              <a:rPr lang="nl-NL" dirty="0"/>
              <a:t>Van 46 aanbieders nog geen reactie ontvangen. Graag aandacht hiervoor.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Communicatiemiddel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Vendorlink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r>
              <a:rPr lang="nl-NL" dirty="0"/>
              <a:t>Met al gecontracteerde aanbieders wordt alleen een nieuw/aanvullend contract afgesloten als hulpverlening Voorschoten niet in het Holland Rijnland-contract past. Anders is sprake van een eenvoudige toevoeging (van budget). </a:t>
            </a:r>
          </a:p>
          <a:p>
            <a:r>
              <a:rPr lang="nl-NL" dirty="0"/>
              <a:t>In januari 2024 moet de aanbieder het berichtenverkeer opstarten door een JW-315 bericht (verzoek tot toewijzing) toe te sturen. </a:t>
            </a:r>
            <a:br>
              <a:rPr lang="nl-NL" dirty="0"/>
            </a:br>
            <a:r>
              <a:rPr lang="nl-NL" dirty="0"/>
              <a:t>Na check van inzet zorg zal de SOZ deze in het berichtenverkeer afhandelen.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E497C4-B1CA-4D97-893A-D399ECB31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7225-29E5-2446-8121-4DE32F2BB31A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897F8EE-4E66-336A-C142-58F61EB18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4" y="2972"/>
            <a:ext cx="8340723" cy="1341438"/>
          </a:xfrm>
        </p:spPr>
        <p:txBody>
          <a:bodyPr/>
          <a:lstStyle/>
          <a:p>
            <a:r>
              <a:rPr lang="en-US" dirty="0" err="1"/>
              <a:t>Werkwijze</a:t>
            </a:r>
            <a:r>
              <a:rPr lang="en-US" dirty="0"/>
              <a:t> </a:t>
            </a:r>
            <a:r>
              <a:rPr lang="en-US" dirty="0" err="1"/>
              <a:t>contracteringsprocedure</a:t>
            </a:r>
            <a:r>
              <a:rPr lang="en-US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04965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Serviceorganisatie-Zorg-Holland-Rijnland">
      <a:dk1>
        <a:srgbClr val="000000"/>
      </a:dk1>
      <a:lt1>
        <a:srgbClr val="FFFFFF"/>
      </a:lt1>
      <a:dk2>
        <a:srgbClr val="71003B"/>
      </a:dk2>
      <a:lt2>
        <a:srgbClr val="E84E0F"/>
      </a:lt2>
      <a:accent1>
        <a:srgbClr val="F18700"/>
      </a:accent1>
      <a:accent2>
        <a:srgbClr val="9CB21B"/>
      </a:accent2>
      <a:accent3>
        <a:srgbClr val="E8E221"/>
      </a:accent3>
      <a:accent4>
        <a:srgbClr val="29235C"/>
      </a:accent4>
      <a:accent5>
        <a:srgbClr val="1B869F"/>
      </a:accent5>
      <a:accent6>
        <a:srgbClr val="72B5C3"/>
      </a:accent6>
      <a:hlink>
        <a:srgbClr val="E84E0F"/>
      </a:hlink>
      <a:folHlink>
        <a:srgbClr val="71003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mat Presentatie SOZ" id="{4881B73F-98C9-45D3-9EB7-94F17584C486}" vid="{CFC26DAD-CE51-4034-B561-FDBE4C70013D}"/>
    </a:ext>
  </a:extLst>
</a:theme>
</file>

<file path=ppt/theme/theme2.xml><?xml version="1.0" encoding="utf-8"?>
<a:theme xmlns:a="http://schemas.openxmlformats.org/drawingml/2006/main" name="1_Kantoorthema">
  <a:themeElements>
    <a:clrScheme name="Serviceorganisatie-Zorg-Holland-Rijnland">
      <a:dk1>
        <a:srgbClr val="000000"/>
      </a:dk1>
      <a:lt1>
        <a:srgbClr val="FFFFFF"/>
      </a:lt1>
      <a:dk2>
        <a:srgbClr val="71003B"/>
      </a:dk2>
      <a:lt2>
        <a:srgbClr val="E84E0F"/>
      </a:lt2>
      <a:accent1>
        <a:srgbClr val="F18700"/>
      </a:accent1>
      <a:accent2>
        <a:srgbClr val="9CB21B"/>
      </a:accent2>
      <a:accent3>
        <a:srgbClr val="E8E221"/>
      </a:accent3>
      <a:accent4>
        <a:srgbClr val="29235C"/>
      </a:accent4>
      <a:accent5>
        <a:srgbClr val="1B869F"/>
      </a:accent5>
      <a:accent6>
        <a:srgbClr val="72B5C3"/>
      </a:accent6>
      <a:hlink>
        <a:srgbClr val="E84E0F"/>
      </a:hlink>
      <a:folHlink>
        <a:srgbClr val="71003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4F01904BBA2B47B4DF02A2F3B55AB6" ma:contentTypeVersion="16" ma:contentTypeDescription="Een nieuw document maken." ma:contentTypeScope="" ma:versionID="33250f392ff932faf65824209d69293d">
  <xsd:schema xmlns:xsd="http://www.w3.org/2001/XMLSchema" xmlns:xs="http://www.w3.org/2001/XMLSchema" xmlns:p="http://schemas.microsoft.com/office/2006/metadata/properties" xmlns:ns2="336698ef-7d69-4162-9292-016c45f3b9ad" xmlns:ns3="f6d56816-6ca2-4477-890e-8922c6060d9c" targetNamespace="http://schemas.microsoft.com/office/2006/metadata/properties" ma:root="true" ma:fieldsID="cf574113630aea50960c0a0354d84a68" ns2:_="" ns3:_="">
    <xsd:import namespace="336698ef-7d69-4162-9292-016c45f3b9ad"/>
    <xsd:import namespace="f6d56816-6ca2-4477-890e-8922c6060d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6698ef-7d69-4162-9292-016c45f3b9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111a3439-1d4c-408e-919b-7f3b2cc706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d56816-6ca2-4477-890e-8922c6060d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hidden="true" ma:list="{7ae8853f-2b7a-4893-acb3-855a8f76148e}" ma:internalName="TaxCatchAll" ma:showField="CatchAllData" ma:web="f6d56816-6ca2-4477-890e-8922c6060d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FA209E-F479-4285-971C-810545C4D2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6698ef-7d69-4162-9292-016c45f3b9ad"/>
    <ds:schemaRef ds:uri="f6d56816-6ca2-4477-890e-8922c6060d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71B8F8-6959-4019-9FB8-825F18145D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Format Presentatie SOZ</Template>
  <TotalTime>595</TotalTime>
  <Words>762</Words>
  <Application>Microsoft Office PowerPoint</Application>
  <PresentationFormat>Breedbeeld</PresentationFormat>
  <Paragraphs>99</Paragraphs>
  <Slides>12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Kantoorthema</vt:lpstr>
      <vt:lpstr>1_Kantoorthema</vt:lpstr>
      <vt:lpstr>Contractering aanbieders ivm toetreding gemeenten  per 1 januari 2024</vt:lpstr>
      <vt:lpstr>Doel van deze bijeenkomst</vt:lpstr>
      <vt:lpstr>PowerPoint-presentatie</vt:lpstr>
      <vt:lpstr>Serviceorganisatie Zorg</vt:lpstr>
      <vt:lpstr>Taken Jeugdhulp nog eens op een rij: wie doet wat?</vt:lpstr>
      <vt:lpstr>Werkprocessen SO Zorg nader bekeken </vt:lpstr>
      <vt:lpstr>Contract (1)</vt:lpstr>
      <vt:lpstr>Contract (2)</vt:lpstr>
      <vt:lpstr>Werkwijze contracteringsprocedure </vt:lpstr>
      <vt:lpstr>PowerPoint-presentatie</vt:lpstr>
      <vt:lpstr>Communicatie cliënten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Berg, Astrid van den</dc:creator>
  <cp:lastModifiedBy>Manuela Meeuwsen</cp:lastModifiedBy>
  <cp:revision>19</cp:revision>
  <dcterms:created xsi:type="dcterms:W3CDTF">2023-02-07T15:32:46Z</dcterms:created>
  <dcterms:modified xsi:type="dcterms:W3CDTF">2023-03-30T14:44:11Z</dcterms:modified>
</cp:coreProperties>
</file>