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9" r:id="rId1"/>
  </p:sldMasterIdLst>
  <p:notesMasterIdLst>
    <p:notesMasterId r:id="rId10"/>
  </p:notesMasterIdLst>
  <p:handoutMasterIdLst>
    <p:handoutMasterId r:id="rId11"/>
  </p:handoutMasterIdLst>
  <p:sldIdLst>
    <p:sldId id="293" r:id="rId2"/>
    <p:sldId id="262" r:id="rId3"/>
    <p:sldId id="308" r:id="rId4"/>
    <p:sldId id="329" r:id="rId5"/>
    <p:sldId id="327" r:id="rId6"/>
    <p:sldId id="326" r:id="rId7"/>
    <p:sldId id="291" r:id="rId8"/>
    <p:sldId id="328" r:id="rId9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046" autoAdjust="0"/>
    <p:restoredTop sz="94626" autoAdjust="0"/>
  </p:normalViewPr>
  <p:slideViewPr>
    <p:cSldViewPr snapToGrid="0" snapToObjects="1">
      <p:cViewPr varScale="1">
        <p:scale>
          <a:sx n="109" d="100"/>
          <a:sy n="109" d="100"/>
        </p:scale>
        <p:origin x="200" y="4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08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F35336-E007-664A-8427-AD3D46FEEE90}" type="datetimeFigureOut">
              <a:rPr lang="nl-NL" smtClean="0"/>
              <a:pPr/>
              <a:t>12-10-20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48F87F-22AB-E744-BCE9-D99188A452A7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FFE6A3-9BF3-F348-A57A-AB9AA68964FB}" type="datetimeFigureOut">
              <a:rPr lang="nl-NL" smtClean="0"/>
              <a:pPr/>
              <a:t>12-10-20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63D195-B799-974B-B41B-9F7981314227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63D195-B799-974B-B41B-9F7981314227}" type="slidenum">
              <a:rPr lang="nl-NL" smtClean="0"/>
              <a:pPr/>
              <a:t>1</a:t>
            </a:fld>
            <a:endParaRPr lang="nl-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A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De initiatiefnemers zagen dat de methodes die reeds gebruikt werden door overheid/bedrijven niet altijd voldeed.</a:t>
            </a:r>
          </a:p>
          <a:p>
            <a:r>
              <a:rPr lang="nl-NL" dirty="0"/>
              <a:t>Mensen moeten </a:t>
            </a:r>
            <a:r>
              <a:rPr lang="nl-NL" b="1" dirty="0"/>
              <a:t>kennis kunnen delen</a:t>
            </a:r>
          </a:p>
          <a:p>
            <a:r>
              <a:rPr lang="nl-NL" dirty="0"/>
              <a:t>Het moet inclusief zijn voor </a:t>
            </a:r>
            <a:r>
              <a:rPr lang="nl-NL" b="1" dirty="0"/>
              <a:t>koplopers en volgers</a:t>
            </a:r>
          </a:p>
          <a:p>
            <a:r>
              <a:rPr lang="nl-NL" dirty="0"/>
              <a:t>Er moet ruimte zijn voor vragen dus </a:t>
            </a:r>
            <a:r>
              <a:rPr lang="nl-NL" b="1" dirty="0"/>
              <a:t>informele gezellige sfeer</a:t>
            </a:r>
          </a:p>
          <a:p>
            <a:r>
              <a:rPr lang="nl-NL" dirty="0"/>
              <a:t>Er moet een </a:t>
            </a:r>
            <a:r>
              <a:rPr lang="nl-NL" b="1" dirty="0"/>
              <a:t>spin-off </a:t>
            </a:r>
            <a:r>
              <a:rPr lang="nl-NL" dirty="0"/>
              <a:t>aan zitten oftewel het moet aanzetten om het verhaal door te vertellen</a:t>
            </a:r>
          </a:p>
          <a:p>
            <a:r>
              <a:rPr lang="nl-NL" b="1" dirty="0"/>
              <a:t>Niet dwingend </a:t>
            </a:r>
            <a:r>
              <a:rPr lang="nl-NL" dirty="0"/>
              <a:t>van boven af</a:t>
            </a:r>
          </a:p>
          <a:p>
            <a:r>
              <a:rPr lang="nl-NL" b="1" dirty="0"/>
              <a:t>Achter de voordeur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 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63D195-B799-974B-B41B-9F7981314227}" type="slidenum">
              <a:rPr lang="nl-NL" smtClean="0"/>
              <a:pPr/>
              <a:t>2</a:t>
            </a:fld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6B11FF-8BAF-A140-ADF5-D8B73CD01B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47F2F65-E2A6-A041-8E15-7AECCA0496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73B7AB0-2BE9-884A-ACA8-5E8EF1301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FE594-8E07-BB4F-9E14-C88B351485D2}" type="datetimeFigureOut">
              <a:rPr lang="nl-NL" smtClean="0"/>
              <a:pPr/>
              <a:t>12-10-20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97E693E-A6F7-7845-BE36-12FE3C0C2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290D751-7194-7D40-BE02-477337385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F4937-5919-1E47-A964-B50A4921E847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3738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FD73A2-4916-8647-AAF0-4BC23E950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037CCB9-29FB-3245-AC3D-7FD035A434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E9319AB-6CA5-7E4B-A996-36C4E0C9E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FE594-8E07-BB4F-9E14-C88B351485D2}" type="datetimeFigureOut">
              <a:rPr lang="nl-NL" smtClean="0"/>
              <a:pPr/>
              <a:t>12-10-20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45BA350-0C74-224A-8ACA-2B7A022F0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3536CF9-978D-844A-9981-B8D63DE30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F4937-5919-1E47-A964-B50A4921E847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2335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ADF644A7-E496-2D47-9544-CE5EB9878D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8E50E52-0AF1-4E42-A98A-706F939513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B95D1DA-5209-CA4A-B136-C8A32B427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FE594-8E07-BB4F-9E14-C88B351485D2}" type="datetimeFigureOut">
              <a:rPr lang="nl-NL" smtClean="0"/>
              <a:pPr/>
              <a:t>12-10-20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9D45792-B77F-5741-94C3-8F9280DE0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5D4A512-8B7A-304D-9350-503995912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F4937-5919-1E47-A964-B50A4921E847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180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FD904-D3DB-0844-82B1-207D6E803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14A8BAA-34A8-964E-BBD9-5FEA0B2524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9C79534-4449-9349-A5A3-45650ED1E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FE594-8E07-BB4F-9E14-C88B351485D2}" type="datetimeFigureOut">
              <a:rPr lang="nl-NL" smtClean="0"/>
              <a:pPr/>
              <a:t>12-10-20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AD48F8C-EAF2-9A41-BCC0-4DA37DFE0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27C5C3B-667A-6A41-8F22-34CF5D744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F4937-5919-1E47-A964-B50A4921E847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9622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9D6EE8-95F4-194A-8B7A-F70C20323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A4D667A-CF94-9E42-8BEA-A827A6E13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B7A29E9-6C70-FE4D-82E3-F9B27163B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FE594-8E07-BB4F-9E14-C88B351485D2}" type="datetimeFigureOut">
              <a:rPr lang="nl-NL" smtClean="0"/>
              <a:pPr/>
              <a:t>12-10-20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2AEA39F-3676-7445-B510-03B84006A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0BD1EA4-116D-0B44-846C-E419B7228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F4937-5919-1E47-A964-B50A4921E847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4574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F4D867-A588-9547-BDAB-497391C81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0082F1B-1657-8949-BB81-C51A94FA45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C87A24F-B98C-FB4B-AD85-6F80CF5D4B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3A98D35-A737-4F49-AC6B-F5A56888B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FE594-8E07-BB4F-9E14-C88B351485D2}" type="datetimeFigureOut">
              <a:rPr lang="nl-NL" smtClean="0"/>
              <a:pPr/>
              <a:t>12-10-20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2376146-E640-494F-985F-3C30ECDC4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D506846-3B24-9C48-9B68-2DFCC871E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F4937-5919-1E47-A964-B50A4921E847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49592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AF9444-8AFB-C34B-8577-9D9432C0B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B02EB07-C065-684B-A724-2B2EA53E93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EBC2C58-BF3D-9745-B260-3CDC58C920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0F16FAF-1B87-CE47-AC12-4662D221E9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A866C14-6950-AD4D-AA66-D3D757E434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838702B-11A1-D24C-B716-D3B875002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FE594-8E07-BB4F-9E14-C88B351485D2}" type="datetimeFigureOut">
              <a:rPr lang="nl-NL" smtClean="0"/>
              <a:pPr/>
              <a:t>12-10-20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64F99535-36AB-6244-BA25-63BBEBC32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C61D58D6-2CDA-CE41-B3DB-706A380F9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F4937-5919-1E47-A964-B50A4921E847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53498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BBE31C-45B3-A84D-98D0-235BEDBC1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4C18773-A69C-9447-B53D-C452C91CF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FE594-8E07-BB4F-9E14-C88B351485D2}" type="datetimeFigureOut">
              <a:rPr lang="nl-NL" smtClean="0"/>
              <a:pPr/>
              <a:t>12-10-20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9ACE916-A668-934E-9362-9935615F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415EC0E-74F3-354E-808B-6F9D018F8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F4937-5919-1E47-A964-B50A4921E847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9837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40700AFC-4F00-A640-9036-24E382337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FE594-8E07-BB4F-9E14-C88B351485D2}" type="datetimeFigureOut">
              <a:rPr lang="nl-NL" smtClean="0"/>
              <a:pPr/>
              <a:t>12-10-20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E5E66BC-395F-B943-9180-3FBD3D447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BBA5984-53CB-8540-B663-3F50FF7B3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F4937-5919-1E47-A964-B50A4921E847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2809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B76C83-B446-5743-A835-9409647B2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444D154-4CDB-EB49-B5E1-C7447FE772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26D0427-7092-AC4F-9299-627861FC7F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5DC128B-4173-644B-B7EA-FA7895727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FE594-8E07-BB4F-9E14-C88B351485D2}" type="datetimeFigureOut">
              <a:rPr lang="nl-NL" smtClean="0"/>
              <a:pPr/>
              <a:t>12-10-20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2292B13-E05F-864F-99D1-D8D310AF8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2F8A52C-E5B4-2C43-887B-C57764F8A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F4937-5919-1E47-A964-B50A4921E847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94729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4D9CCF-3C88-5D47-AF94-6A3AD263E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7BE3CF62-7CFA-9748-B38A-F0D7A34BF0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1900B42-0C5A-374F-A507-9F98FCD96E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E7D0312-E8C0-1F4B-8DB4-BB1A3DC6F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FE594-8E07-BB4F-9E14-C88B351485D2}" type="datetimeFigureOut">
              <a:rPr lang="nl-NL" smtClean="0"/>
              <a:pPr/>
              <a:t>12-10-20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7F84AE9-0711-1449-8003-A7E8509A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58B40E5-1A6E-B04E-9ED4-8A9DF47B8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F4937-5919-1E47-A964-B50A4921E847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2731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85F2C8C-1D33-EF4E-825E-434E45B88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FAEC17A-36FD-8441-8D1D-16AFAE99E5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A4C5791-D83D-8441-AE80-AF9996D35E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FE594-8E07-BB4F-9E14-C88B351485D2}" type="datetimeFigureOut">
              <a:rPr lang="nl-NL" smtClean="0"/>
              <a:pPr/>
              <a:t>12-10-20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EDFE17A-29FD-7941-9BD9-F1322B3D3C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94AEE7C-D5FD-F246-854A-5B0F6011CC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F4937-5919-1E47-A964-B50A4921E847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997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BD0A92D-399A-41B4-B955-6B72A41B7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96048" y="0"/>
            <a:ext cx="9340048" cy="6850894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6A49DF9-534D-4905-8F46-02AB63EB6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13"/>
          <a:stretch/>
        </p:blipFill>
        <p:spPr>
          <a:xfrm flipH="1">
            <a:off x="-196051" y="0"/>
            <a:ext cx="9340050" cy="6850894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207226" y="4591054"/>
            <a:ext cx="4459934" cy="97283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defTabSz="6858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Energyparty</a:t>
            </a:r>
            <a:r>
              <a:rPr lang="en-US" sz="28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online</a:t>
            </a:r>
          </a:p>
          <a:p>
            <a:pPr defTabSz="6858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Donderdag</a:t>
            </a:r>
            <a:r>
              <a:rPr lang="en-US" sz="28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15 </a:t>
            </a:r>
            <a:r>
              <a:rPr lang="en-US" sz="28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oktober</a:t>
            </a:r>
            <a:r>
              <a:rPr lang="en-US" sz="28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2020</a:t>
            </a:r>
          </a:p>
        </p:txBody>
      </p:sp>
      <p:sp>
        <p:nvSpPr>
          <p:cNvPr id="15" name="Freeform 56">
            <a:extLst>
              <a:ext uri="{FF2B5EF4-FFF2-40B4-BE49-F238E27FC236}">
                <a16:creationId xmlns:a16="http://schemas.microsoft.com/office/drawing/2014/main" id="{9FA51AA9-DFBD-4CB2-9C70-26DAC24A3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213" y="-7107"/>
            <a:ext cx="4301461" cy="3189918"/>
          </a:xfrm>
          <a:custGeom>
            <a:avLst/>
            <a:gdLst>
              <a:gd name="connsiteX0" fmla="*/ 268379 w 4305922"/>
              <a:gd name="connsiteY0" fmla="*/ 0 h 3193227"/>
              <a:gd name="connsiteX1" fmla="*/ 4037544 w 4305922"/>
              <a:gd name="connsiteY1" fmla="*/ 0 h 3193227"/>
              <a:gd name="connsiteX2" fmla="*/ 4046072 w 4305922"/>
              <a:gd name="connsiteY2" fmla="*/ 14037 h 3193227"/>
              <a:gd name="connsiteX3" fmla="*/ 4305922 w 4305922"/>
              <a:gd name="connsiteY3" fmla="*/ 1040266 h 3193227"/>
              <a:gd name="connsiteX4" fmla="*/ 2152962 w 4305922"/>
              <a:gd name="connsiteY4" fmla="*/ 3193227 h 3193227"/>
              <a:gd name="connsiteX5" fmla="*/ 0 w 4305922"/>
              <a:gd name="connsiteY5" fmla="*/ 1040266 h 3193227"/>
              <a:gd name="connsiteX6" fmla="*/ 259851 w 4305922"/>
              <a:gd name="connsiteY6" fmla="*/ 14037 h 3193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05922" h="3193227">
                <a:moveTo>
                  <a:pt x="268379" y="0"/>
                </a:moveTo>
                <a:lnTo>
                  <a:pt x="4037544" y="0"/>
                </a:lnTo>
                <a:lnTo>
                  <a:pt x="4046072" y="14037"/>
                </a:lnTo>
                <a:cubicBezTo>
                  <a:pt x="4211790" y="319097"/>
                  <a:pt x="4305922" y="668689"/>
                  <a:pt x="4305922" y="1040266"/>
                </a:cubicBezTo>
                <a:cubicBezTo>
                  <a:pt x="4305922" y="2229314"/>
                  <a:pt x="3342009" y="3193227"/>
                  <a:pt x="2152962" y="3193227"/>
                </a:cubicBezTo>
                <a:cubicBezTo>
                  <a:pt x="963913" y="3193227"/>
                  <a:pt x="0" y="2229314"/>
                  <a:pt x="0" y="1040266"/>
                </a:cubicBezTo>
                <a:cubicBezTo>
                  <a:pt x="0" y="668689"/>
                  <a:pt x="94133" y="319097"/>
                  <a:pt x="259851" y="14037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4" name="Afbeelding 3" descr="070Energiek - EnergyParty-WEB-10.jpg"/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1421" r="10280" b="-4"/>
          <a:stretch/>
        </p:blipFill>
        <p:spPr>
          <a:xfrm>
            <a:off x="329848" y="-15077"/>
            <a:ext cx="4059658" cy="3069017"/>
          </a:xfrm>
          <a:custGeom>
            <a:avLst/>
            <a:gdLst/>
            <a:ahLst/>
            <a:cxnLst/>
            <a:rect l="l" t="t" r="r" b="b"/>
            <a:pathLst>
              <a:path w="4063868" h="3072200">
                <a:moveTo>
                  <a:pt x="288818" y="0"/>
                </a:moveTo>
                <a:lnTo>
                  <a:pt x="3775050" y="0"/>
                </a:lnTo>
                <a:lnTo>
                  <a:pt x="3818625" y="71726"/>
                </a:lnTo>
                <a:cubicBezTo>
                  <a:pt x="3975028" y="359637"/>
                  <a:pt x="4063868" y="689577"/>
                  <a:pt x="4063868" y="1040266"/>
                </a:cubicBezTo>
                <a:cubicBezTo>
                  <a:pt x="4063868" y="2162473"/>
                  <a:pt x="3154140" y="3072200"/>
                  <a:pt x="2031934" y="3072200"/>
                </a:cubicBezTo>
                <a:cubicBezTo>
                  <a:pt x="909728" y="3072200"/>
                  <a:pt x="0" y="2162473"/>
                  <a:pt x="0" y="1040266"/>
                </a:cubicBezTo>
                <a:cubicBezTo>
                  <a:pt x="0" y="689577"/>
                  <a:pt x="88841" y="359637"/>
                  <a:pt x="245244" y="71726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17" name="Freeform 58">
            <a:extLst>
              <a:ext uri="{FF2B5EF4-FFF2-40B4-BE49-F238E27FC236}">
                <a16:creationId xmlns:a16="http://schemas.microsoft.com/office/drawing/2014/main" id="{D5905D0D-FE5E-454B-A340-4DE821C09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2327" y="1420882"/>
            <a:ext cx="4501673" cy="5437119"/>
          </a:xfrm>
          <a:custGeom>
            <a:avLst/>
            <a:gdLst>
              <a:gd name="connsiteX0" fmla="*/ 3034499 w 4506342"/>
              <a:gd name="connsiteY0" fmla="*/ 0 h 5442758"/>
              <a:gd name="connsiteX1" fmla="*/ 4480922 w 4506342"/>
              <a:gd name="connsiteY1" fmla="*/ 366248 h 5442758"/>
              <a:gd name="connsiteX2" fmla="*/ 4506342 w 4506342"/>
              <a:gd name="connsiteY2" fmla="*/ 381691 h 5442758"/>
              <a:gd name="connsiteX3" fmla="*/ 4506342 w 4506342"/>
              <a:gd name="connsiteY3" fmla="*/ 5442758 h 5442758"/>
              <a:gd name="connsiteX4" fmla="*/ 1193461 w 4506342"/>
              <a:gd name="connsiteY4" fmla="*/ 5442758 h 5442758"/>
              <a:gd name="connsiteX5" fmla="*/ 1104276 w 4506342"/>
              <a:gd name="connsiteY5" fmla="*/ 5376066 h 5442758"/>
              <a:gd name="connsiteX6" fmla="*/ 0 w 4506342"/>
              <a:gd name="connsiteY6" fmla="*/ 3034499 h 5442758"/>
              <a:gd name="connsiteX7" fmla="*/ 3034499 w 4506342"/>
              <a:gd name="connsiteY7" fmla="*/ 0 h 5442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06342" h="5442758">
                <a:moveTo>
                  <a:pt x="3034499" y="0"/>
                </a:moveTo>
                <a:cubicBezTo>
                  <a:pt x="3558220" y="0"/>
                  <a:pt x="4050953" y="132675"/>
                  <a:pt x="4480922" y="366248"/>
                </a:cubicBezTo>
                <a:lnTo>
                  <a:pt x="4506342" y="381691"/>
                </a:lnTo>
                <a:lnTo>
                  <a:pt x="4506342" y="5442758"/>
                </a:lnTo>
                <a:lnTo>
                  <a:pt x="1193461" y="5442758"/>
                </a:lnTo>
                <a:lnTo>
                  <a:pt x="1104276" y="5376066"/>
                </a:lnTo>
                <a:cubicBezTo>
                  <a:pt x="429867" y="4819495"/>
                  <a:pt x="0" y="3977198"/>
                  <a:pt x="0" y="3034499"/>
                </a:cubicBezTo>
                <a:cubicBezTo>
                  <a:pt x="0" y="1358591"/>
                  <a:pt x="1358591" y="0"/>
                  <a:pt x="3034499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6" name="Afbeelding 5" descr="Energyparty logo zonder payoff_kaal.jpg"/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23603" r="28462" b="-1"/>
          <a:stretch/>
        </p:blipFill>
        <p:spPr>
          <a:xfrm>
            <a:off x="4797277" y="1575831"/>
            <a:ext cx="4346723" cy="5282169"/>
          </a:xfrm>
          <a:custGeom>
            <a:avLst/>
            <a:gdLst/>
            <a:ahLst/>
            <a:cxnLst/>
            <a:rect l="l" t="t" r="r" b="b"/>
            <a:pathLst>
              <a:path w="4351232" h="5287648">
                <a:moveTo>
                  <a:pt x="2879389" y="0"/>
                </a:moveTo>
                <a:cubicBezTo>
                  <a:pt x="3376340" y="0"/>
                  <a:pt x="3843887" y="125893"/>
                  <a:pt x="4251877" y="347527"/>
                </a:cubicBezTo>
                <a:lnTo>
                  <a:pt x="4351232" y="407886"/>
                </a:lnTo>
                <a:lnTo>
                  <a:pt x="4351232" y="5287648"/>
                </a:lnTo>
                <a:lnTo>
                  <a:pt x="1303444" y="5287648"/>
                </a:lnTo>
                <a:lnTo>
                  <a:pt x="1269495" y="5267024"/>
                </a:lnTo>
                <a:cubicBezTo>
                  <a:pt x="503573" y="4749577"/>
                  <a:pt x="0" y="3873291"/>
                  <a:pt x="0" y="2879389"/>
                </a:cubicBezTo>
                <a:cubicBezTo>
                  <a:pt x="0" y="1289146"/>
                  <a:pt x="1289146" y="0"/>
                  <a:pt x="2879389" y="0"/>
                </a:cubicBezTo>
                <a:close/>
              </a:path>
            </a:pathLst>
          </a:custGeom>
          <a:effectLst>
            <a:softEdge rad="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490" y="365125"/>
            <a:ext cx="3840085" cy="169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400"/>
              <a:t>Met je buren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231648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91490" y="2575034"/>
            <a:ext cx="3840085" cy="3462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00050" indent="-228600" defTabSz="914400"/>
            <a:r>
              <a:rPr lang="en-US" sz="1600"/>
              <a:t>Kennis delen</a:t>
            </a:r>
          </a:p>
          <a:p>
            <a:pPr marL="400050" indent="-228600" defTabSz="914400"/>
            <a:r>
              <a:rPr lang="en-US" sz="1600"/>
              <a:t>Kleinschalig</a:t>
            </a:r>
          </a:p>
          <a:p>
            <a:pPr marL="400050" indent="-228600" defTabSz="914400"/>
            <a:r>
              <a:rPr lang="en-US" sz="1600"/>
              <a:t>Leuk en gezellig</a:t>
            </a:r>
          </a:p>
          <a:p>
            <a:pPr marL="400050" indent="-228600" defTabSz="914400"/>
            <a:r>
              <a:rPr lang="en-US" sz="1600"/>
              <a:t>Vertrouwen</a:t>
            </a:r>
          </a:p>
          <a:p>
            <a:pPr marL="400050" indent="-228600" defTabSz="914400"/>
            <a:r>
              <a:rPr lang="en-US" sz="1600"/>
              <a:t>Vergelijkbaare situaties</a:t>
            </a:r>
          </a:p>
          <a:p>
            <a:pPr indent="-228600" defTabSz="914400"/>
            <a:endParaRPr lang="en-US" sz="1600"/>
          </a:p>
          <a:p>
            <a:pPr lvl="1" indent="-228600" defTabSz="914400"/>
            <a:endParaRPr lang="en-US" sz="1600"/>
          </a:p>
        </p:txBody>
      </p:sp>
      <p:pic>
        <p:nvPicPr>
          <p:cNvPr id="11" name="Afbeelding 10" descr="Afbeelding met binnen, foto, person, vasthouden&#10;&#10;Automatisch gegenereerde beschrijving">
            <a:extLst>
              <a:ext uri="{FF2B5EF4-FFF2-40B4-BE49-F238E27FC236}">
                <a16:creationId xmlns:a16="http://schemas.microsoft.com/office/drawing/2014/main" id="{23148BED-A4CE-B045-9B60-BB36ED5524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59" r="26640" b="1"/>
          <a:stretch/>
        </p:blipFill>
        <p:spPr>
          <a:xfrm>
            <a:off x="4409136" y="10"/>
            <a:ext cx="4734863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horen we van deelnemers?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i="1" dirty="0"/>
              <a:t>“Duidelijk zicht op wat de energievreters zijn”</a:t>
            </a:r>
          </a:p>
          <a:p>
            <a:r>
              <a:rPr lang="nl-NL" i="1" dirty="0"/>
              <a:t>“leuke tips”</a:t>
            </a:r>
          </a:p>
          <a:p>
            <a:r>
              <a:rPr lang="nl-NL" i="1" dirty="0"/>
              <a:t>“Een </a:t>
            </a:r>
            <a:r>
              <a:rPr lang="nl-NL" i="1" dirty="0" err="1"/>
              <a:t>eye-opener</a:t>
            </a:r>
            <a:r>
              <a:rPr lang="nl-NL" i="1" dirty="0"/>
              <a:t>”</a:t>
            </a:r>
          </a:p>
          <a:p>
            <a:r>
              <a:rPr lang="nl-NL" i="1" dirty="0"/>
              <a:t>“heldere informatie op een prettige ontspannen manier”</a:t>
            </a:r>
          </a:p>
          <a:p>
            <a:r>
              <a:rPr lang="nl-NL" i="1" dirty="0"/>
              <a:t>“Wat leuk om een keer bij elkaar over de vloer te komen!”</a:t>
            </a:r>
          </a:p>
          <a:p>
            <a:r>
              <a:rPr lang="nl-NL" i="1" dirty="0"/>
              <a:t>“We gaan hiermee verder!” </a:t>
            </a:r>
          </a:p>
          <a:p>
            <a:r>
              <a:rPr lang="nl-NL" i="1" dirty="0"/>
              <a:t>“En het was ook nog gezellig!”</a:t>
            </a:r>
          </a:p>
          <a:p>
            <a:r>
              <a:rPr lang="nl-NL" i="1" dirty="0"/>
              <a:t>“Dat mijn buurman dit allemaal al had uitgezocht, vond ik wel handig”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266852-2370-794F-8FF2-EAC50E9E7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498726"/>
            <a:ext cx="7886700" cy="1325563"/>
          </a:xfrm>
        </p:spPr>
        <p:txBody>
          <a:bodyPr/>
          <a:lstStyle/>
          <a:p>
            <a:r>
              <a:rPr lang="nl-NL" dirty="0"/>
              <a:t>Film over </a:t>
            </a:r>
            <a:r>
              <a:rPr lang="nl-NL" dirty="0" err="1"/>
              <a:t>Energyparty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9577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490" y="365125"/>
            <a:ext cx="3840085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400" dirty="0"/>
              <a:t>Online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231648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91490" y="2575034"/>
            <a:ext cx="3840085" cy="346222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/>
            <a:r>
              <a:rPr lang="en-US" sz="2000" dirty="0" err="1"/>
              <a:t>Energyparty</a:t>
            </a:r>
            <a:r>
              <a:rPr lang="en-US" sz="2000" dirty="0"/>
              <a:t> online </a:t>
            </a:r>
            <a:r>
              <a:rPr lang="en-US" sz="2000" dirty="0" err="1"/>
              <a:t>duurt</a:t>
            </a:r>
            <a:r>
              <a:rPr lang="en-US" sz="2000" dirty="0"/>
              <a:t> 2 </a:t>
            </a:r>
            <a:r>
              <a:rPr lang="en-US" sz="2000" dirty="0" err="1"/>
              <a:t>uur</a:t>
            </a:r>
            <a:r>
              <a:rPr lang="en-US" sz="2000" dirty="0"/>
              <a:t> </a:t>
            </a:r>
          </a:p>
          <a:p>
            <a:pPr indent="-228600" defTabSz="914400"/>
            <a:r>
              <a:rPr lang="en-US" sz="2000" dirty="0" err="1"/>
              <a:t>Wordt</a:t>
            </a:r>
            <a:r>
              <a:rPr lang="en-US" sz="2000" dirty="0"/>
              <a:t> </a:t>
            </a:r>
            <a:r>
              <a:rPr lang="en-US" sz="2000" dirty="0" err="1"/>
              <a:t>begeleid</a:t>
            </a:r>
            <a:r>
              <a:rPr lang="en-US" sz="2000" dirty="0"/>
              <a:t> door </a:t>
            </a:r>
            <a:r>
              <a:rPr lang="en-US" sz="2000" dirty="0" err="1"/>
              <a:t>een</a:t>
            </a:r>
            <a:r>
              <a:rPr lang="en-US" sz="2000" dirty="0"/>
              <a:t> </a:t>
            </a:r>
            <a:r>
              <a:rPr lang="en-US" sz="2000" dirty="0" err="1"/>
              <a:t>getrainde</a:t>
            </a:r>
            <a:r>
              <a:rPr lang="en-US" sz="2000" dirty="0"/>
              <a:t> </a:t>
            </a:r>
            <a:r>
              <a:rPr lang="en-US" sz="2000" dirty="0" err="1"/>
              <a:t>gespreksleider</a:t>
            </a:r>
            <a:endParaRPr lang="en-US" sz="2000" dirty="0"/>
          </a:p>
          <a:p>
            <a:pPr indent="-228600" defTabSz="914400"/>
            <a:r>
              <a:rPr lang="en-US" sz="2000" dirty="0"/>
              <a:t>Je </a:t>
            </a:r>
            <a:r>
              <a:rPr lang="en-US" sz="2000" dirty="0" err="1"/>
              <a:t>nodigt</a:t>
            </a:r>
            <a:r>
              <a:rPr lang="en-US" sz="2000" dirty="0"/>
              <a:t> je </a:t>
            </a:r>
            <a:r>
              <a:rPr lang="en-US" sz="2000" dirty="0" err="1"/>
              <a:t>buren</a:t>
            </a:r>
            <a:r>
              <a:rPr lang="en-US" sz="2000" dirty="0"/>
              <a:t>/</a:t>
            </a:r>
            <a:r>
              <a:rPr lang="en-US" sz="2000" dirty="0" err="1"/>
              <a:t>vrienden</a:t>
            </a:r>
            <a:r>
              <a:rPr lang="en-US" sz="2000" dirty="0"/>
              <a:t> </a:t>
            </a:r>
            <a:r>
              <a:rPr lang="en-US" sz="2000" dirty="0" err="1"/>
              <a:t>uit</a:t>
            </a:r>
            <a:endParaRPr lang="en-US" sz="2000" dirty="0"/>
          </a:p>
          <a:p>
            <a:pPr indent="-228600" defTabSz="914400"/>
            <a:r>
              <a:rPr lang="en-US" sz="2000" dirty="0" err="1"/>
              <a:t>Gespreksleider</a:t>
            </a:r>
            <a:r>
              <a:rPr lang="en-US" sz="2000" dirty="0"/>
              <a:t> </a:t>
            </a:r>
            <a:r>
              <a:rPr lang="en-US" sz="2000" dirty="0" err="1"/>
              <a:t>stuurt</a:t>
            </a:r>
            <a:r>
              <a:rPr lang="en-US" sz="2000" dirty="0"/>
              <a:t> </a:t>
            </a:r>
            <a:r>
              <a:rPr lang="en-US" sz="2000" dirty="0" err="1"/>
              <a:t>inlogcode</a:t>
            </a:r>
            <a:r>
              <a:rPr lang="en-US" sz="2000" dirty="0"/>
              <a:t> </a:t>
            </a:r>
            <a:r>
              <a:rPr lang="en-US" sz="2000" dirty="0" err="1"/>
              <a:t>voor</a:t>
            </a:r>
            <a:r>
              <a:rPr lang="en-US" sz="2000" dirty="0"/>
              <a:t> de video call</a:t>
            </a:r>
          </a:p>
          <a:p>
            <a:pPr indent="-228600" defTabSz="914400"/>
            <a:r>
              <a:rPr lang="en-US" sz="2000" dirty="0"/>
              <a:t>Je zit </a:t>
            </a:r>
            <a:r>
              <a:rPr lang="en-US" sz="2000" dirty="0" err="1"/>
              <a:t>klaar</a:t>
            </a:r>
            <a:r>
              <a:rPr lang="en-US" sz="2000" dirty="0"/>
              <a:t> achter je computer met pen, papier </a:t>
            </a:r>
            <a:r>
              <a:rPr lang="en-US" sz="2000" dirty="0" err="1"/>
              <a:t>en</a:t>
            </a:r>
            <a:r>
              <a:rPr lang="en-US" sz="2000" dirty="0"/>
              <a:t> je </a:t>
            </a:r>
            <a:r>
              <a:rPr lang="en-US" sz="2000" dirty="0" err="1"/>
              <a:t>energierekening</a:t>
            </a:r>
            <a:r>
              <a:rPr lang="en-US" sz="2000" dirty="0"/>
              <a:t>!</a:t>
            </a:r>
          </a:p>
          <a:p>
            <a:pPr indent="-228600" defTabSz="914400"/>
            <a:endParaRPr lang="en-US" sz="2000" dirty="0"/>
          </a:p>
        </p:txBody>
      </p:sp>
      <p:pic>
        <p:nvPicPr>
          <p:cNvPr id="16" name="Afbeelding 15" descr="Afbeelding met tekst&#10;&#10;Automatisch gegenereerde beschrijving">
            <a:extLst>
              <a:ext uri="{FF2B5EF4-FFF2-40B4-BE49-F238E27FC236}">
                <a16:creationId xmlns:a16="http://schemas.microsoft.com/office/drawing/2014/main" id="{EC20DB55-D0D1-E64F-9773-29F8B9A7D2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164" r="11055"/>
          <a:stretch/>
        </p:blipFill>
        <p:spPr>
          <a:xfrm>
            <a:off x="4409136" y="10"/>
            <a:ext cx="4734863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87363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F31AC9A-713B-7344-9401-E139A04EA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365" y="43355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Inschrijven via buurkracht</a:t>
            </a:r>
          </a:p>
        </p:txBody>
      </p:sp>
      <p:pic>
        <p:nvPicPr>
          <p:cNvPr id="5" name="Afbeelding 4" descr="Afbeelding met schermafbeelding, foto, zitten, veel&#10;&#10;Automatisch gegenereerde beschrijving">
            <a:extLst>
              <a:ext uri="{FF2B5EF4-FFF2-40B4-BE49-F238E27FC236}">
                <a16:creationId xmlns:a16="http://schemas.microsoft.com/office/drawing/2014/main" id="{D0572213-98EE-6B4E-87CE-0B7848E37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1" y="1396839"/>
            <a:ext cx="7089228" cy="505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473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Elke host krijgt </a:t>
            </a:r>
            <a:r>
              <a:rPr lang="nl-NL" dirty="0" err="1"/>
              <a:t>hostpakket</a:t>
            </a:r>
            <a:r>
              <a:rPr lang="nl-NL" dirty="0"/>
              <a:t> van de gespreksleider </a:t>
            </a:r>
          </a:p>
        </p:txBody>
      </p:sp>
      <p:pic>
        <p:nvPicPr>
          <p:cNvPr id="4" name="Tijdelijke aanduiding voor inhoud 3" descr="Schermafbeelding 2019-09-27 om 12.45.39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1642" y="1825625"/>
            <a:ext cx="6080715" cy="4351338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Eerste Online EnergyParty 26 oktober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909E2392-638A-8E4C-8AD4-D00FD89F5E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nl-NL" dirty="0"/>
              <a:t>Schrijf je nu in voor maandagavond 26 oktober</a:t>
            </a:r>
          </a:p>
          <a:p>
            <a:r>
              <a:rPr lang="nl-NL" dirty="0"/>
              <a:t>Deelnemen is gratis</a:t>
            </a:r>
          </a:p>
          <a:p>
            <a:r>
              <a:rPr lang="nl-NL" dirty="0"/>
              <a:t>Je mag je buren uitnodigen (je mag ook alleen deelnemen)</a:t>
            </a:r>
          </a:p>
          <a:p>
            <a:r>
              <a:rPr lang="nl-NL" dirty="0"/>
              <a:t>We starten om 20:00 uur</a:t>
            </a:r>
          </a:p>
          <a:p>
            <a:r>
              <a:rPr lang="nl-NL" dirty="0"/>
              <a:t>Je krijgt nog te horen in welke groep je bent ingedeeld</a:t>
            </a:r>
          </a:p>
          <a:p>
            <a:r>
              <a:rPr lang="nl-NL" dirty="0"/>
              <a:t>Gespreksleider: Shirley en Chantal</a:t>
            </a:r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 err="1"/>
              <a:t>https</a:t>
            </a:r>
            <a:r>
              <a:rPr lang="nl-NL" dirty="0"/>
              <a:t>://mailchi.mp/buurkracht.nl/deelnemerformulier-energyparty-chantal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0873248-7CAB-3E4B-B4BF-DD418744B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6783" y="3429000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18720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275</Words>
  <Application>Microsoft Macintosh PowerPoint</Application>
  <PresentationFormat>Diavoorstelling (4:3)</PresentationFormat>
  <Paragraphs>50</Paragraphs>
  <Slides>8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Kantoorthema</vt:lpstr>
      <vt:lpstr>PowerPoint-presentatie</vt:lpstr>
      <vt:lpstr>Met je buren</vt:lpstr>
      <vt:lpstr>Wat horen we van deelnemers?</vt:lpstr>
      <vt:lpstr>Film over Energyparty</vt:lpstr>
      <vt:lpstr>Online</vt:lpstr>
      <vt:lpstr>PowerPoint-presentatie</vt:lpstr>
      <vt:lpstr>Elke host krijgt hostpakket van de gespreksleider </vt:lpstr>
      <vt:lpstr>Eerste Online EnergyParty 26 oktober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Chantal van Schaik</dc:creator>
  <cp:lastModifiedBy>Chantal van Schaik</cp:lastModifiedBy>
  <cp:revision>2</cp:revision>
  <dcterms:created xsi:type="dcterms:W3CDTF">2020-10-12T08:58:13Z</dcterms:created>
  <dcterms:modified xsi:type="dcterms:W3CDTF">2020-10-12T09:03:31Z</dcterms:modified>
</cp:coreProperties>
</file>