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0" r:id="rId6"/>
  </p:sldMasterIdLst>
  <p:notesMasterIdLst>
    <p:notesMasterId r:id="rId25"/>
  </p:notesMasterIdLst>
  <p:sldIdLst>
    <p:sldId id="288" r:id="rId7"/>
    <p:sldId id="341" r:id="rId8"/>
    <p:sldId id="342" r:id="rId9"/>
    <p:sldId id="343" r:id="rId10"/>
    <p:sldId id="357" r:id="rId11"/>
    <p:sldId id="366" r:id="rId12"/>
    <p:sldId id="367" r:id="rId13"/>
    <p:sldId id="368" r:id="rId14"/>
    <p:sldId id="347" r:id="rId15"/>
    <p:sldId id="369" r:id="rId16"/>
    <p:sldId id="374" r:id="rId17"/>
    <p:sldId id="358" r:id="rId18"/>
    <p:sldId id="351" r:id="rId19"/>
    <p:sldId id="350" r:id="rId20"/>
    <p:sldId id="349" r:id="rId21"/>
    <p:sldId id="372" r:id="rId22"/>
    <p:sldId id="373" r:id="rId23"/>
    <p:sldId id="326" r:id="rId24"/>
  </p:sldIdLst>
  <p:sldSz cx="9144000" cy="5143500" type="screen16x9"/>
  <p:notesSz cx="6797675" cy="9926638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ippers, Henny" initials="SH" lastIdx="9" clrIdx="0">
    <p:extLst>
      <p:ext uri="{19B8F6BF-5375-455C-9EA6-DF929625EA0E}">
        <p15:presenceInfo xmlns:p15="http://schemas.microsoft.com/office/powerpoint/2012/main" userId="S-1-5-21-51311026-1580695781-2781897104-4991" providerId="AD"/>
      </p:ext>
    </p:extLst>
  </p:cmAuthor>
  <p:cmAuthor id="2" name="Mertens, Frank" initials="MF" lastIdx="13" clrIdx="1">
    <p:extLst>
      <p:ext uri="{19B8F6BF-5375-455C-9EA6-DF929625EA0E}">
        <p15:presenceInfo xmlns:p15="http://schemas.microsoft.com/office/powerpoint/2012/main" userId="S-1-5-21-51311026-1580695781-2781897104-2638" providerId="AD"/>
      </p:ext>
    </p:extLst>
  </p:cmAuthor>
  <p:cmAuthor id="3" name="Daleman, Stefan" initials="DS" lastIdx="4" clrIdx="2">
    <p:extLst>
      <p:ext uri="{19B8F6BF-5375-455C-9EA6-DF929625EA0E}">
        <p15:presenceInfo xmlns:p15="http://schemas.microsoft.com/office/powerpoint/2012/main" userId="S-1-5-21-51311026-1580695781-2781897104-1032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2E86"/>
    <a:srgbClr val="9CD2EB"/>
    <a:srgbClr val="C9D200"/>
    <a:srgbClr val="EC7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2465" autoAdjust="0"/>
  </p:normalViewPr>
  <p:slideViewPr>
    <p:cSldViewPr snapToGrid="0" snapToObjects="1">
      <p:cViewPr varScale="1">
        <p:scale>
          <a:sx n="95" d="100"/>
          <a:sy n="95" d="100"/>
        </p:scale>
        <p:origin x="1075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1A913-1383-4B02-B2D8-9F19478660D7}" type="datetimeFigureOut">
              <a:rPr lang="nl-NL" smtClean="0"/>
              <a:t>07-07-2021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D6707-91A4-44D5-8EE9-1B29E04002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088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6707-91A4-44D5-8EE9-1B29E040020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36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rgbClr val="562E86"/>
                </a:solidFill>
              </a:rPr>
              <a:t>Uitleg aan de hand van </a:t>
            </a:r>
            <a:r>
              <a:rPr lang="nl-NL" dirty="0" err="1">
                <a:solidFill>
                  <a:srgbClr val="562E86"/>
                </a:solidFill>
              </a:rPr>
              <a:t>Storymaps</a:t>
            </a:r>
            <a:r>
              <a:rPr lang="nl-NL" dirty="0">
                <a:solidFill>
                  <a:srgbClr val="562E86"/>
                </a:solidFill>
              </a:rPr>
              <a:t>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D6707-91A4-44D5-8EE9-1B29E040020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70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Macrostabiliteit binnenwaarts: https://youtu.be/21Kn1zMk_Xg</a:t>
            </a:r>
          </a:p>
          <a:p>
            <a:r>
              <a:rPr lang="nl-NL" dirty="0" err="1"/>
              <a:t>Piping</a:t>
            </a:r>
            <a:r>
              <a:rPr lang="nl-NL" dirty="0"/>
              <a:t>: https://youtu.be/ijab2Cw2Bgs</a:t>
            </a:r>
          </a:p>
          <a:p>
            <a:r>
              <a:rPr lang="nl-NL" dirty="0"/>
              <a:t>Hoogte:</a:t>
            </a:r>
            <a:r>
              <a:rPr lang="nl-NL" baseline="0" dirty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6707-91A4-44D5-8EE9-1B29E040020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5516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Onverzadigd: </a:t>
            </a: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Achthoven-oost (34b)VY021+195: SF 1,039 </a:t>
            </a: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Achthoven-oost (35+36) VY019+129 SF 1,088  </a:t>
            </a: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Achthoven-oost (37)[2019 vak 38] SF:0,980 doorvertaling o.b.v. vak 6 (35+36)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Verzadigd: 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beoordeling:</a:t>
            </a:r>
          </a:p>
          <a:p>
            <a:r>
              <a:rPr lang="nl-NL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Achhoven</a:t>
            </a:r>
            <a:r>
              <a:rPr lang="nl-N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oost 34b (VY021.+195): </a:t>
            </a:r>
            <a:r>
              <a:rPr lang="nl-NL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Beta</a:t>
            </a:r>
            <a:r>
              <a:rPr lang="nl-N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3.72</a:t>
            </a:r>
          </a:p>
          <a:p>
            <a:r>
              <a:rPr lang="nl-N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Achthoven oost 35+36 (VY021.+195): </a:t>
            </a:r>
            <a:r>
              <a:rPr lang="nl-NL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Beta</a:t>
            </a:r>
            <a:r>
              <a:rPr lang="nl-N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3.94</a:t>
            </a:r>
          </a:p>
          <a:p>
            <a:r>
              <a:rPr lang="nl-N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Achthoven oost 37 (VY019+129): </a:t>
            </a:r>
            <a:r>
              <a:rPr lang="nl-NL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Beta</a:t>
            </a:r>
            <a:r>
              <a:rPr lang="nl-N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=3.94 (doorvertaling 35+36)</a:t>
            </a: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6707-91A4-44D5-8EE9-1B29E040020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55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 err="1">
                <a:solidFill>
                  <a:schemeClr val="tx1"/>
                </a:solidFill>
              </a:rPr>
              <a:t>Achhoven</a:t>
            </a:r>
            <a:r>
              <a:rPr lang="nl-NL" sz="1200" dirty="0">
                <a:solidFill>
                  <a:schemeClr val="tx1"/>
                </a:solidFill>
              </a:rPr>
              <a:t> oost 34b (VY021.+195): </a:t>
            </a:r>
            <a:r>
              <a:rPr lang="nl-NL" sz="1200" dirty="0" err="1">
                <a:solidFill>
                  <a:schemeClr val="tx1"/>
                </a:solidFill>
              </a:rPr>
              <a:t>Beta</a:t>
            </a:r>
            <a:r>
              <a:rPr lang="nl-NL" sz="1200" dirty="0">
                <a:solidFill>
                  <a:schemeClr val="tx1"/>
                </a:solidFill>
              </a:rPr>
              <a:t> = 3.72</a:t>
            </a:r>
          </a:p>
          <a:p>
            <a:r>
              <a:rPr lang="nl-NL" sz="1200" dirty="0">
                <a:solidFill>
                  <a:schemeClr val="tx1"/>
                </a:solidFill>
              </a:rPr>
              <a:t>Achthoven oost 35+36 (VY021.+195): </a:t>
            </a:r>
            <a:r>
              <a:rPr lang="nl-NL" sz="1200" dirty="0" err="1">
                <a:solidFill>
                  <a:schemeClr val="tx1"/>
                </a:solidFill>
              </a:rPr>
              <a:t>Beta</a:t>
            </a:r>
            <a:r>
              <a:rPr lang="nl-NL" sz="1200" dirty="0">
                <a:solidFill>
                  <a:schemeClr val="tx1"/>
                </a:solidFill>
              </a:rPr>
              <a:t> = 3.94</a:t>
            </a:r>
          </a:p>
          <a:p>
            <a:r>
              <a:rPr lang="nl-NL" sz="1200" dirty="0">
                <a:solidFill>
                  <a:schemeClr val="tx1"/>
                </a:solidFill>
              </a:rPr>
              <a:t>Achthoven oost 37 (VY019+129): </a:t>
            </a:r>
            <a:r>
              <a:rPr lang="nl-NL" sz="1200" dirty="0" err="1">
                <a:solidFill>
                  <a:schemeClr val="tx1"/>
                </a:solidFill>
              </a:rPr>
              <a:t>Beta</a:t>
            </a:r>
            <a:r>
              <a:rPr lang="nl-NL" sz="1200" dirty="0">
                <a:solidFill>
                  <a:schemeClr val="tx1"/>
                </a:solidFill>
              </a:rPr>
              <a:t> =3.94 (doorvertaling 35+36)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6707-91A4-44D5-8EE9-1B29E040020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900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6707-91A4-44D5-8EE9-1B29E040020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621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6707-91A4-44D5-8EE9-1B29E040020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073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6707-91A4-44D5-8EE9-1B29E040020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342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D6707-91A4-44D5-8EE9-1B29E040020B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799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2"/>
          <p:cNvSpPr>
            <a:spLocks noGrp="1"/>
          </p:cNvSpPr>
          <p:nvPr>
            <p:ph type="title"/>
          </p:nvPr>
        </p:nvSpPr>
        <p:spPr>
          <a:xfrm>
            <a:off x="313261" y="205979"/>
            <a:ext cx="6967014" cy="58777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800" b="1" i="1" spc="0">
                <a:solidFill>
                  <a:srgbClr val="562E86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0"/>
          </p:nvPr>
        </p:nvSpPr>
        <p:spPr>
          <a:xfrm>
            <a:off x="312739" y="803438"/>
            <a:ext cx="6967537" cy="8405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0" i="1">
                <a:solidFill>
                  <a:srgbClr val="EC7404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84717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8"/>
          <p:cNvSpPr>
            <a:spLocks noGrp="1"/>
          </p:cNvSpPr>
          <p:nvPr>
            <p:ph type="title"/>
          </p:nvPr>
        </p:nvSpPr>
        <p:spPr>
          <a:xfrm>
            <a:off x="457200" y="853390"/>
            <a:ext cx="8229600" cy="541036"/>
          </a:xfrm>
          <a:prstGeom prst="rect">
            <a:avLst/>
          </a:prstGeom>
        </p:spPr>
        <p:txBody>
          <a:bodyPr vert="horz" anchor="t"/>
          <a:lstStyle>
            <a:lvl1pPr algn="l">
              <a:lnSpc>
                <a:spcPct val="90000"/>
              </a:lnSpc>
              <a:defRPr sz="4000" b="1" i="1">
                <a:solidFill>
                  <a:srgbClr val="EC7404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10"/>
          <p:cNvSpPr>
            <a:spLocks noGrp="1"/>
          </p:cNvSpPr>
          <p:nvPr>
            <p:ph type="body" sz="quarter" idx="10"/>
          </p:nvPr>
        </p:nvSpPr>
        <p:spPr>
          <a:xfrm>
            <a:off x="457200" y="1425487"/>
            <a:ext cx="8262800" cy="291941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200" baseline="0">
                <a:solidFill>
                  <a:srgbClr val="562E86"/>
                </a:solidFill>
              </a:defRPr>
            </a:lvl1pPr>
            <a:lvl2pPr marL="457200" indent="0">
              <a:buNone/>
              <a:defRPr sz="2000">
                <a:solidFill>
                  <a:srgbClr val="562E86"/>
                </a:solidFill>
              </a:defRPr>
            </a:lvl2pPr>
            <a:lvl3pPr marL="914400" indent="0">
              <a:buNone/>
              <a:defRPr sz="2000">
                <a:solidFill>
                  <a:srgbClr val="562E86"/>
                </a:solidFill>
              </a:defRPr>
            </a:lvl3pPr>
            <a:lvl4pPr marL="1371600" indent="0">
              <a:buNone/>
              <a:defRPr sz="2000">
                <a:solidFill>
                  <a:srgbClr val="562E86"/>
                </a:solidFill>
              </a:defRPr>
            </a:lvl4pPr>
            <a:lvl5pPr marL="1828800" indent="0">
              <a:buNone/>
              <a:defRPr sz="2000">
                <a:solidFill>
                  <a:srgbClr val="562E86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965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89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" y="0"/>
            <a:ext cx="5714861" cy="51625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9728" y="1053128"/>
            <a:ext cx="3426171" cy="187917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dirty="0">
                <a:ea typeface="ＭＳ Ｐゴシック" charset="0"/>
              </a:rPr>
              <a:t>Partiële Dijkversterking SAFE</a:t>
            </a:r>
            <a:br>
              <a:rPr lang="nl-NL" dirty="0">
                <a:ea typeface="ＭＳ Ｐゴシック" charset="0"/>
              </a:rPr>
            </a:br>
            <a:r>
              <a:rPr lang="nl-NL" sz="2700" dirty="0">
                <a:ea typeface="ＭＳ Ｐゴシック" charset="0"/>
              </a:rPr>
              <a:t>Streefkerk – Ameide – fort Everdingen</a:t>
            </a:r>
          </a:p>
        </p:txBody>
      </p:sp>
      <p:sp>
        <p:nvSpPr>
          <p:cNvPr id="3" name="Rechthoek 2"/>
          <p:cNvSpPr/>
          <p:nvPr/>
        </p:nvSpPr>
        <p:spPr>
          <a:xfrm>
            <a:off x="6133561" y="3967345"/>
            <a:ext cx="2277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Algemene inlichtingen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14-04-2020</a:t>
            </a:r>
          </a:p>
        </p:txBody>
      </p:sp>
      <p:sp>
        <p:nvSpPr>
          <p:cNvPr id="2050" name="Tijdelijke aanduiding voor tekst 2"/>
          <p:cNvSpPr>
            <a:spLocks noGrp="1"/>
          </p:cNvSpPr>
          <p:nvPr>
            <p:ph type="body" sz="quarter" idx="10"/>
          </p:nvPr>
        </p:nvSpPr>
        <p:spPr bwMode="auto">
          <a:xfrm>
            <a:off x="5749728" y="3713872"/>
            <a:ext cx="3426171" cy="25040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dirty="0"/>
              <a:t>Bewonerssessie Kansrijke Alternatieven</a:t>
            </a:r>
          </a:p>
          <a:p>
            <a:r>
              <a:rPr lang="nl-NL" dirty="0"/>
              <a:t>Zone: Achthoven-Oost</a:t>
            </a:r>
          </a:p>
          <a:p>
            <a:r>
              <a:rPr lang="nl-NL" dirty="0"/>
              <a:t>25 mei 2021</a:t>
            </a:r>
          </a:p>
        </p:txBody>
      </p:sp>
    </p:spTree>
    <p:extLst>
      <p:ext uri="{BB962C8B-B14F-4D97-AF65-F5344CB8AC3E}">
        <p14:creationId xmlns:p14="http://schemas.microsoft.com/office/powerpoint/2010/main" val="3222342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592" y="146459"/>
            <a:ext cx="8229600" cy="541036"/>
          </a:xfrm>
        </p:spPr>
        <p:txBody>
          <a:bodyPr/>
          <a:lstStyle/>
          <a:p>
            <a:r>
              <a:rPr lang="nl-NL" dirty="0"/>
              <a:t>Toets macrostabiliteit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2400" dirty="0">
                <a:solidFill>
                  <a:schemeClr val="tx1"/>
                </a:solidFill>
              </a:rPr>
              <a:t>Voldoet niet, diepe glijvlakken maatgevend. </a:t>
            </a:r>
          </a:p>
          <a:p>
            <a:endParaRPr lang="nl-NL" sz="2400" dirty="0">
              <a:solidFill>
                <a:schemeClr val="tx1"/>
              </a:solidFill>
            </a:endParaRPr>
          </a:p>
          <a:p>
            <a:r>
              <a:rPr lang="nl-NL" sz="2400" dirty="0">
                <a:solidFill>
                  <a:schemeClr val="tx1"/>
                </a:solidFill>
              </a:rPr>
              <a:t>Achthoven oost 34b, dijkpaal VY021.+195: </a:t>
            </a:r>
            <a:r>
              <a:rPr lang="nl-NL" sz="2400" dirty="0" err="1">
                <a:solidFill>
                  <a:schemeClr val="tx1"/>
                </a:solidFill>
              </a:rPr>
              <a:t>Beta</a:t>
            </a:r>
            <a:r>
              <a:rPr lang="nl-NL" sz="2400" dirty="0">
                <a:solidFill>
                  <a:schemeClr val="tx1"/>
                </a:solidFill>
              </a:rPr>
              <a:t> = 3.72</a:t>
            </a:r>
          </a:p>
          <a:p>
            <a:r>
              <a:rPr lang="nl-NL" sz="2400" dirty="0">
                <a:solidFill>
                  <a:schemeClr val="tx1"/>
                </a:solidFill>
              </a:rPr>
              <a:t>Achthoven oost 35+36, dijkpaal VY021.+195: </a:t>
            </a:r>
            <a:r>
              <a:rPr lang="nl-NL" sz="2400" dirty="0" err="1">
                <a:solidFill>
                  <a:schemeClr val="tx1"/>
                </a:solidFill>
              </a:rPr>
              <a:t>Beta</a:t>
            </a:r>
            <a:r>
              <a:rPr lang="nl-NL" sz="2400" dirty="0">
                <a:solidFill>
                  <a:schemeClr val="tx1"/>
                </a:solidFill>
              </a:rPr>
              <a:t> = 3.94</a:t>
            </a:r>
          </a:p>
          <a:p>
            <a:r>
              <a:rPr lang="nl-NL" sz="2400" dirty="0">
                <a:solidFill>
                  <a:schemeClr val="tx1"/>
                </a:solidFill>
              </a:rPr>
              <a:t>Achthoven oost 37, dijkpaal VY019+129: </a:t>
            </a:r>
            <a:r>
              <a:rPr lang="nl-NL" sz="2400" dirty="0" err="1">
                <a:solidFill>
                  <a:schemeClr val="tx1"/>
                </a:solidFill>
              </a:rPr>
              <a:t>Beta</a:t>
            </a:r>
            <a:r>
              <a:rPr lang="nl-NL" sz="2400" dirty="0">
                <a:solidFill>
                  <a:schemeClr val="tx1"/>
                </a:solidFill>
              </a:rPr>
              <a:t> =3.94* </a:t>
            </a:r>
            <a:endParaRPr lang="nl-NL" dirty="0"/>
          </a:p>
        </p:txBody>
      </p:sp>
      <p:sp>
        <p:nvSpPr>
          <p:cNvPr id="4" name="Tijdelijke aanduiding voor tekst 2"/>
          <p:cNvSpPr txBox="1">
            <a:spLocks/>
          </p:cNvSpPr>
          <p:nvPr/>
        </p:nvSpPr>
        <p:spPr>
          <a:xfrm>
            <a:off x="0" y="4730496"/>
            <a:ext cx="4279392" cy="51206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kern="1200" baseline="0">
                <a:solidFill>
                  <a:srgbClr val="562E86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rgbClr val="562E8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rgbClr val="562E8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rgbClr val="562E86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rgbClr val="562E86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dirty="0">
                <a:solidFill>
                  <a:schemeClr val="tx1"/>
                </a:solidFill>
              </a:rPr>
              <a:t>* (doorvertaling 35+36)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730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Hoogte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Geen opgave</a:t>
            </a:r>
          </a:p>
        </p:txBody>
      </p:sp>
    </p:spTree>
    <p:extLst>
      <p:ext uri="{BB962C8B-B14F-4D97-AF65-F5344CB8AC3E}">
        <p14:creationId xmlns:p14="http://schemas.microsoft.com/office/powerpoint/2010/main" val="400228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kunnen we dit oplossen?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1547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240B2-9703-49FA-9966-0C089556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7256"/>
            <a:ext cx="8229600" cy="541036"/>
          </a:xfrm>
        </p:spPr>
        <p:txBody>
          <a:bodyPr/>
          <a:lstStyle/>
          <a:p>
            <a:r>
              <a:rPr lang="nl-NL" dirty="0"/>
              <a:t>Kansrijk Alternatief 2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155C8CDD-A09A-4EB1-A7CA-737E152F17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875" y="825500"/>
            <a:ext cx="8262938" cy="947738"/>
          </a:xfrm>
        </p:spPr>
        <p:txBody>
          <a:bodyPr/>
          <a:lstStyle/>
          <a:p>
            <a:r>
              <a:rPr lang="nl-NL" dirty="0"/>
              <a:t>Gecombineerde constructie tegen stabiliteit en </a:t>
            </a:r>
            <a:r>
              <a:rPr lang="nl-NL" dirty="0" err="1"/>
              <a:t>piping</a:t>
            </a:r>
            <a:endParaRPr lang="nl-NL" dirty="0"/>
          </a:p>
        </p:txBody>
      </p:sp>
      <p:pic>
        <p:nvPicPr>
          <p:cNvPr id="1026" name="Picture 2" descr="https://www.arcgis.com/sharing/rest/content/items/a29404a16e504db6b5531e08426e9ad2/resources/20210412_SAFE_Profielen%20KA_IN_Zone%206%20-%20KA1__1619616948361__w1920.jpg?token=HDFNb1n07uh8NtPnS78NADIvWj-EwP-aH056cSWMJrI-wa74j9cZG9jjAYOTFCXdhZQbM7BTZg86NLhWjZw0-WsYY3j9O60EKzbPwWPlSW8OYLAU6JaUbb0kuNYiBeItJmprstkeuHjTpMG8VyjI21H3p-wSY2PD1akPV6a9PHWEeX_kOhCQW_179XDakd5yA9PqaFaFXVVuQqLwA6fYUKNypozBYO-hKJSkndS-5c0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2" y="1689634"/>
            <a:ext cx="8686800" cy="200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38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0" y="-225074"/>
            <a:ext cx="10414855" cy="5811604"/>
            <a:chOff x="0" y="-225074"/>
            <a:chExt cx="10414855" cy="5811604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225074"/>
              <a:ext cx="10414855" cy="5811604"/>
            </a:xfrm>
            <a:prstGeom prst="rect">
              <a:avLst/>
            </a:prstGeom>
          </p:spPr>
        </p:pic>
        <p:sp>
          <p:nvSpPr>
            <p:cNvPr id="3" name="Rechthoek 2"/>
            <p:cNvSpPr/>
            <p:nvPr/>
          </p:nvSpPr>
          <p:spPr>
            <a:xfrm>
              <a:off x="8414017" y="2220686"/>
              <a:ext cx="391886" cy="276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153704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240B2-9703-49FA-9966-0C089556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7256"/>
            <a:ext cx="8229600" cy="541036"/>
          </a:xfrm>
        </p:spPr>
        <p:txBody>
          <a:bodyPr/>
          <a:lstStyle/>
          <a:p>
            <a:r>
              <a:rPr lang="nl-NL" dirty="0"/>
              <a:t>Kansrijk </a:t>
            </a:r>
            <a:r>
              <a:rPr lang="nl-NL"/>
              <a:t>Alternatief 3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5C8CDD-A09A-4EB1-A7CA-737E152F17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3519" y="951604"/>
            <a:ext cx="8262800" cy="947765"/>
          </a:xfrm>
        </p:spPr>
        <p:txBody>
          <a:bodyPr/>
          <a:lstStyle/>
          <a:p>
            <a:r>
              <a:rPr lang="nl-NL" dirty="0"/>
              <a:t>Verbreding </a:t>
            </a:r>
            <a:r>
              <a:rPr lang="nl-NL" dirty="0" err="1"/>
              <a:t>binnenberm</a:t>
            </a:r>
            <a:r>
              <a:rPr lang="nl-NL" dirty="0"/>
              <a:t> met verticale waterdoorlatende constructie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60447"/>
            <a:ext cx="7518910" cy="1945555"/>
          </a:xfrm>
          <a:prstGeom prst="rect">
            <a:avLst/>
          </a:prstGeom>
        </p:spPr>
      </p:pic>
      <p:pic>
        <p:nvPicPr>
          <p:cNvPr id="2050" name="Picture 2" descr="https://www.arcgis.com/sharing/rest/content/items/a29404a16e504db6b5531e08426e9ad2/resources/20210412_SAFE_Profielen%20KA_IN_Zone%206%20-%20KA3__1619617819231__w1920.jpg?token=HDFNb1n07uh8NtPnS78NADIvWj-EwP-aH056cSWMJrI-wa74j9cZG9jjAYOTFCXdhZQbM7BTZg86NLhWjZw0-WsYY3j9O60EKzbPwWPlSW8OYLAU6JaUbb0kuNYiBeItJmprstkeuHjTpMG8VyjI21H3p-wSY2PD1akPV6a9PHWEeX_kOhCQW_179XDakd5yA9PqaFaFXVVuQqLwA6fYUKNypozBYO-hKJSkndS-5c0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92" y="1333359"/>
            <a:ext cx="8094238" cy="186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57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7" name="Groep 6"/>
          <p:cNvGrpSpPr/>
          <p:nvPr/>
        </p:nvGrpSpPr>
        <p:grpSpPr>
          <a:xfrm>
            <a:off x="0" y="76840"/>
            <a:ext cx="8790534" cy="4994622"/>
            <a:chOff x="0" y="0"/>
            <a:chExt cx="8510538" cy="4863993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510538" cy="4863993"/>
            </a:xfrm>
            <a:prstGeom prst="rect">
              <a:avLst/>
            </a:prstGeom>
          </p:spPr>
        </p:pic>
        <p:sp>
          <p:nvSpPr>
            <p:cNvPr id="6" name="Rechthoek 5"/>
            <p:cNvSpPr/>
            <p:nvPr/>
          </p:nvSpPr>
          <p:spPr>
            <a:xfrm>
              <a:off x="6923314" y="1990165"/>
              <a:ext cx="437990" cy="2576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597670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67" y="198121"/>
            <a:ext cx="6321013" cy="483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95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" y="0"/>
            <a:ext cx="5714861" cy="51625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9728" y="1053128"/>
            <a:ext cx="3426171" cy="187917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dirty="0">
                <a:ea typeface="ＭＳ Ｐゴシック" charset="0"/>
              </a:rPr>
              <a:t>Partiële Dijkversterking SAFE</a:t>
            </a:r>
            <a:br>
              <a:rPr lang="nl-NL" dirty="0">
                <a:ea typeface="ＭＳ Ｐゴシック" charset="0"/>
              </a:rPr>
            </a:br>
            <a:r>
              <a:rPr lang="nl-NL" sz="2700" dirty="0">
                <a:ea typeface="ＭＳ Ｐゴシック" charset="0"/>
              </a:rPr>
              <a:t>Streefkerk – Ameide – fort Everdingen</a:t>
            </a:r>
          </a:p>
        </p:txBody>
      </p:sp>
      <p:sp>
        <p:nvSpPr>
          <p:cNvPr id="3" name="Rechthoek 2"/>
          <p:cNvSpPr/>
          <p:nvPr/>
        </p:nvSpPr>
        <p:spPr>
          <a:xfrm>
            <a:off x="6133561" y="3967345"/>
            <a:ext cx="2277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Algemene inlichtingen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14-04-2020</a:t>
            </a:r>
          </a:p>
        </p:txBody>
      </p:sp>
      <p:sp>
        <p:nvSpPr>
          <p:cNvPr id="2050" name="Tijdelijke aanduiding voor tekst 2"/>
          <p:cNvSpPr>
            <a:spLocks noGrp="1"/>
          </p:cNvSpPr>
          <p:nvPr>
            <p:ph type="body" sz="quarter" idx="10"/>
          </p:nvPr>
        </p:nvSpPr>
        <p:spPr bwMode="auto">
          <a:xfrm>
            <a:off x="5749728" y="3713872"/>
            <a:ext cx="3426171" cy="25040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76735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8B6E4-9E38-4E62-BAC0-3E7A76BBB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846"/>
            <a:ext cx="8229600" cy="541036"/>
          </a:xfrm>
        </p:spPr>
        <p:txBody>
          <a:bodyPr/>
          <a:lstStyle/>
          <a:p>
            <a:r>
              <a:rPr lang="nl-NL" dirty="0"/>
              <a:t>1a. Dijkzone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67" y="874882"/>
            <a:ext cx="6494243" cy="4066762"/>
          </a:xfrm>
          <a:prstGeom prst="rect">
            <a:avLst/>
          </a:prstGeom>
        </p:spPr>
      </p:pic>
      <p:cxnSp>
        <p:nvCxnSpPr>
          <p:cNvPr id="5" name="Rechte verbindingslijn met pijl 4"/>
          <p:cNvCxnSpPr/>
          <p:nvPr/>
        </p:nvCxnSpPr>
        <p:spPr>
          <a:xfrm flipH="1">
            <a:off x="3999666" y="3003504"/>
            <a:ext cx="2094109" cy="3786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5141112" y="316612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34B</a:t>
            </a:r>
          </a:p>
        </p:txBody>
      </p:sp>
      <p:cxnSp>
        <p:nvCxnSpPr>
          <p:cNvPr id="10" name="Rechte verbindingslijn met pijl 9"/>
          <p:cNvCxnSpPr/>
          <p:nvPr/>
        </p:nvCxnSpPr>
        <p:spPr>
          <a:xfrm flipH="1" flipV="1">
            <a:off x="3170366" y="3223761"/>
            <a:ext cx="760887" cy="1067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3198731" y="3331191"/>
            <a:ext cx="54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35</a:t>
            </a:r>
          </a:p>
        </p:txBody>
      </p:sp>
      <p:cxnSp>
        <p:nvCxnSpPr>
          <p:cNvPr id="15" name="Rechte verbindingslijn met pijl 14"/>
          <p:cNvCxnSpPr/>
          <p:nvPr/>
        </p:nvCxnSpPr>
        <p:spPr>
          <a:xfrm flipH="1" flipV="1">
            <a:off x="2347798" y="3084065"/>
            <a:ext cx="760887" cy="1067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2376163" y="3191495"/>
            <a:ext cx="54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36</a:t>
            </a:r>
          </a:p>
        </p:txBody>
      </p:sp>
      <p:cxnSp>
        <p:nvCxnSpPr>
          <p:cNvPr id="17" name="Rechte verbindingslijn met pijl 16"/>
          <p:cNvCxnSpPr/>
          <p:nvPr/>
        </p:nvCxnSpPr>
        <p:spPr>
          <a:xfrm flipH="1" flipV="1">
            <a:off x="1546863" y="3003504"/>
            <a:ext cx="792422" cy="476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1606762" y="3051799"/>
            <a:ext cx="54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57437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756032-1045-4922-B24B-72FFE32B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38" y="312354"/>
            <a:ext cx="8229600" cy="541036"/>
          </a:xfrm>
        </p:spPr>
        <p:txBody>
          <a:bodyPr/>
          <a:lstStyle/>
          <a:p>
            <a:r>
              <a:rPr lang="nl-NL" dirty="0"/>
              <a:t>1b. Hoogtekaart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82" y="907726"/>
            <a:ext cx="6351931" cy="414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6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731AD-BD1F-462A-A7A2-5C2FA0E8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474"/>
            <a:ext cx="8229600" cy="541036"/>
          </a:xfrm>
        </p:spPr>
        <p:txBody>
          <a:bodyPr/>
          <a:lstStyle/>
          <a:p>
            <a:r>
              <a:rPr lang="nl-NL" dirty="0"/>
              <a:t>1c. Grondopbouw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8" y="1626693"/>
            <a:ext cx="8415387" cy="312479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320" y="120473"/>
            <a:ext cx="2668888" cy="2385143"/>
          </a:xfrm>
          <a:prstGeom prst="rect">
            <a:avLst/>
          </a:prstGeom>
        </p:spPr>
      </p:pic>
      <p:cxnSp>
        <p:nvCxnSpPr>
          <p:cNvPr id="5" name="Rechte verbindingslijn met pijl 4"/>
          <p:cNvCxnSpPr/>
          <p:nvPr/>
        </p:nvCxnSpPr>
        <p:spPr>
          <a:xfrm flipH="1" flipV="1">
            <a:off x="4645419" y="3504092"/>
            <a:ext cx="3769954" cy="215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6231830" y="3504092"/>
            <a:ext cx="54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34B</a:t>
            </a:r>
          </a:p>
        </p:txBody>
      </p:sp>
      <p:cxnSp>
        <p:nvCxnSpPr>
          <p:cNvPr id="10" name="Rechte verbindingslijn met pijl 9"/>
          <p:cNvCxnSpPr/>
          <p:nvPr/>
        </p:nvCxnSpPr>
        <p:spPr>
          <a:xfrm flipH="1">
            <a:off x="3465714" y="3493398"/>
            <a:ext cx="1135769" cy="106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3988205" y="3488276"/>
            <a:ext cx="54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35</a:t>
            </a:r>
          </a:p>
        </p:txBody>
      </p:sp>
      <p:cxnSp>
        <p:nvCxnSpPr>
          <p:cNvPr id="16" name="Rechte verbindingslijn met pijl 15"/>
          <p:cNvCxnSpPr/>
          <p:nvPr/>
        </p:nvCxnSpPr>
        <p:spPr>
          <a:xfrm flipH="1" flipV="1">
            <a:off x="2182546" y="3488276"/>
            <a:ext cx="1283168" cy="51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H="1" flipV="1">
            <a:off x="260304" y="3461673"/>
            <a:ext cx="1922242" cy="51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2592298" y="3456010"/>
            <a:ext cx="54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36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690091" y="3390374"/>
            <a:ext cx="54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57445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Waarop is getoetst?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153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" y="147082"/>
            <a:ext cx="8229600" cy="541036"/>
          </a:xfrm>
        </p:spPr>
        <p:txBody>
          <a:bodyPr/>
          <a:lstStyle/>
          <a:p>
            <a:r>
              <a:rPr lang="nl-NL" dirty="0"/>
              <a:t>Hoogte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Bestand:Overloopsche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76350"/>
            <a:ext cx="743808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905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469ED-95C2-468C-B26B-22A0A3CE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2355"/>
            <a:ext cx="8229600" cy="541036"/>
          </a:xfrm>
        </p:spPr>
        <p:txBody>
          <a:bodyPr/>
          <a:lstStyle/>
          <a:p>
            <a:r>
              <a:rPr lang="nl-NL" dirty="0" err="1"/>
              <a:t>Piping</a:t>
            </a:r>
            <a:endParaRPr lang="nl-NL" dirty="0"/>
          </a:p>
        </p:txBody>
      </p:sp>
      <p:sp>
        <p:nvSpPr>
          <p:cNvPr id="5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85800" y="1233097"/>
            <a:ext cx="7353300" cy="3248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4" y="1022718"/>
            <a:ext cx="8162925" cy="28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1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0" y="5665"/>
            <a:ext cx="8229600" cy="541036"/>
          </a:xfrm>
        </p:spPr>
        <p:txBody>
          <a:bodyPr/>
          <a:lstStyle/>
          <a:p>
            <a:r>
              <a:rPr lang="nl-NL" dirty="0"/>
              <a:t>Macrostabiliteit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Bestand:Macro-instabiliteit dijk binnental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9" y="1110827"/>
            <a:ext cx="8248651" cy="532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05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F6ADFB-579F-469D-84B0-9D75416B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52" y="99534"/>
            <a:ext cx="8229600" cy="541036"/>
          </a:xfrm>
        </p:spPr>
        <p:txBody>
          <a:bodyPr/>
          <a:lstStyle/>
          <a:p>
            <a:r>
              <a:rPr lang="nl-NL" dirty="0"/>
              <a:t>Toets </a:t>
            </a:r>
            <a:r>
              <a:rPr lang="nl-NL" dirty="0" err="1"/>
              <a:t>piping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E0B4F7C-D90A-413F-873A-2C898ED23C6D}"/>
              </a:ext>
            </a:extLst>
          </p:cNvPr>
          <p:cNvSpPr txBox="1"/>
          <p:nvPr/>
        </p:nvSpPr>
        <p:spPr>
          <a:xfrm>
            <a:off x="330757" y="922335"/>
            <a:ext cx="81182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Analyse </a:t>
            </a:r>
            <a:r>
              <a:rPr lang="nl-NL" dirty="0" err="1"/>
              <a:t>piping</a:t>
            </a:r>
            <a:r>
              <a:rPr lang="nl-NL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Voorland: Ondiepe geulen in voorland, weerstand aanwezig.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Achterland: eendenkooi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Vak 34B heeft een forse deklaag, vak 35-37 meer grillige bodemopbouw met zand tussenlagen.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Vak 37: kwel bij hoogwater, maar wel relatief hoog achterland in vergelijking met 36.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Oordeel </a:t>
            </a:r>
            <a:r>
              <a:rPr lang="nl-NL" dirty="0" err="1"/>
              <a:t>piping</a:t>
            </a:r>
            <a:r>
              <a:rPr lang="nl-NL" dirty="0"/>
              <a:t>:</a:t>
            </a:r>
          </a:p>
          <a:p>
            <a:pPr marL="285750" indent="-285750">
              <a:buFontTx/>
              <a:buChar char="-"/>
            </a:pPr>
            <a:r>
              <a:rPr lang="nl-NL" dirty="0"/>
              <a:t>Vak 34b: Voldoet,  wel extra onderzoek diepte geulen voorland </a:t>
            </a:r>
          </a:p>
          <a:p>
            <a:pPr marL="285750" indent="-285750">
              <a:buFontTx/>
              <a:buChar char="-"/>
            </a:pPr>
            <a:r>
              <a:rPr lang="nl-NL" dirty="0"/>
              <a:t>Vak 35, 37: voldoet niet, beperkt tekort (35m), niet urgent. </a:t>
            </a:r>
          </a:p>
          <a:p>
            <a:pPr marL="285750" indent="-285750">
              <a:buFontTx/>
              <a:buChar char="-"/>
            </a:pPr>
            <a:r>
              <a:rPr lang="nl-NL" dirty="0"/>
              <a:t>Vak 36: voldoet niet, fors tekort (90m), urgent.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3837390"/>
      </p:ext>
    </p:extLst>
  </p:cSld>
  <p:clrMapOvr>
    <a:masterClrMapping/>
  </p:clrMapOvr>
</p:sld>
</file>

<file path=ppt/theme/theme1.xml><?xml version="1.0" encoding="utf-8"?>
<a:theme xmlns:a="http://schemas.openxmlformats.org/drawingml/2006/main" name="WR-052-14_PPoint_16-9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0970FF489FAC4B8DF1C096DD59E58C" ma:contentTypeVersion="61" ma:contentTypeDescription="Een nieuw document maken." ma:contentTypeScope="" ma:versionID="bdebbdf72bf3475b09295549f2ef9615">
  <xsd:schema xmlns:xsd="http://www.w3.org/2001/XMLSchema" xmlns:xs="http://www.w3.org/2001/XMLSchema" xmlns:p="http://schemas.microsoft.com/office/2006/metadata/properties" xmlns:ns2="fc2a5483-2d63-41d3-94e6-e69005c6594b" targetNamespace="http://schemas.microsoft.com/office/2006/metadata/properties" ma:root="true" ma:fieldsID="d9a0bc232e73acba8c30e8e027bf7a52" ns2:_="">
    <xsd:import namespace="fc2a5483-2d63-41d3-94e6-e69005c6594b"/>
    <xsd:element name="properties">
      <xsd:complexType>
        <xsd:sequence>
          <xsd:element name="documentManagement">
            <xsd:complexType>
              <xsd:all>
                <xsd:element ref="ns2:Documentveld"/>
                <xsd:element ref="ns2:IPM_x0020_Projectfase" minOccurs="0"/>
                <xsd:element ref="ns2:Projectnummer" minOccurs="0"/>
                <xsd:element ref="ns2:f31cc5a97c3d4541b50f12003fa2f83b" minOccurs="0"/>
                <xsd:element ref="ns2:TaxCatchAll" minOccurs="0"/>
                <xsd:element ref="ns2:TaxCatchAllLabel" minOccurs="0"/>
                <xsd:element ref="ns2:IPM_x0020_Vakgebied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2a5483-2d63-41d3-94e6-e69005c6594b" elementFormDefault="qualified">
    <xsd:import namespace="http://schemas.microsoft.com/office/2006/documentManagement/types"/>
    <xsd:import namespace="http://schemas.microsoft.com/office/infopath/2007/PartnerControls"/>
    <xsd:element name="Documentveld" ma:index="8" ma:displayName="Documentveld" ma:default="Ja" ma:description="Dit veld geeft aan of een object een document is of niet. Dit veld zorgt ervoor dat alleen documenten in bepaalde views zichtbaar zijn.&#10;Het veld is alleen beschikbaar voor documenten." ma:internalName="Documentveld" ma:readOnly="false">
      <xsd:simpleType>
        <xsd:restriction base="dms:Text">
          <xsd:maxLength value="2"/>
        </xsd:restriction>
      </xsd:simpleType>
    </xsd:element>
    <xsd:element name="IPM_x0020_Projectfase" ma:index="9" nillable="true" ma:displayName="IPM Projectfase" ma:default="-" ma:format="Dropdown" ma:internalName="IPM_x0020_Projectfase">
      <xsd:simpleType>
        <xsd:restriction base="dms:Choice">
          <xsd:enumeration value="-"/>
          <xsd:enumeration value="Voorverkenningsfase"/>
          <xsd:enumeration value="Verkenningsfase"/>
          <xsd:enumeration value="Planfase"/>
          <xsd:enumeration value="Realisatiefase"/>
        </xsd:restriction>
      </xsd:simpleType>
    </xsd:element>
    <xsd:element name="Projectnummer" ma:index="10" nillable="true" ma:displayName="Projectnummer" ma:internalName="Projectnummer">
      <xsd:simpleType>
        <xsd:restriction base="dms:Text">
          <xsd:maxLength value="255"/>
        </xsd:restriction>
      </xsd:simpleType>
    </xsd:element>
    <xsd:element name="f31cc5a97c3d4541b50f12003fa2f83b" ma:index="11" nillable="true" ma:taxonomy="true" ma:internalName="f31cc5a97c3d4541b50f12003fa2f83b" ma:taxonomyFieldName="Hoofdproduct_x0020_DV" ma:displayName="Hoofdproduct DV" ma:default="" ma:fieldId="{f31cc5a9-7c3d-4541-b50f-12003fa2f83b}" ma:sspId="2b53a4ba-ed7c-41cc-be61-a592c74e744a" ma:termSetId="ae0f68ab-1a5c-4a24-b739-06ebe0fede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bdf3730a-f6c8-473e-bb93-4044043e38aa}" ma:internalName="TaxCatchAll" ma:showField="CatchAllData" ma:web="154e603d-624a-4968-b7e5-3f4ce00b4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bdf3730a-f6c8-473e-bb93-4044043e38aa}" ma:internalName="TaxCatchAllLabel" ma:readOnly="true" ma:showField="CatchAllDataLabel" ma:web="154e603d-624a-4968-b7e5-3f4ce00b4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PM_x0020_Vakgebied" ma:index="15" nillable="true" ma:displayName="IPM Vakgebied" ma:default="Projectmanagement" ma:format="Dropdown" ma:internalName="IPM_x0020_Vakgebied">
      <xsd:simpleType>
        <xsd:restriction base="dms:Choice">
          <xsd:enumeration value="Projectmanagement"/>
          <xsd:enumeration value="Projectbeheersing"/>
          <xsd:enumeration value="Contractmanagement"/>
          <xsd:enumeration value="Technisch management"/>
          <xsd:enumeration value="Omgevingsmanagement"/>
        </xsd:restriction>
      </xsd:simpleType>
    </xsd:element>
    <xsd:element name="_dlc_DocId" ma:index="16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7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nummer xmlns="fc2a5483-2d63-41d3-94e6-e69005c6594b">100489</Projectnummer>
    <IPM_x0020_Vakgebied xmlns="fc2a5483-2d63-41d3-94e6-e69005c6594b">Omgevingsmanagement</IPM_x0020_Vakgebied>
    <f31cc5a97c3d4541b50f12003fa2f83b xmlns="fc2a5483-2d63-41d3-94e6-e69005c6594b">
      <Terms xmlns="http://schemas.microsoft.com/office/infopath/2007/PartnerControls">
        <TermInfo xmlns="http://schemas.microsoft.com/office/infopath/2007/PartnerControls">
          <TermName xmlns="http://schemas.microsoft.com/office/infopath/2007/PartnerControls">4.3 Publieksparticipatie en -communicatie</TermName>
          <TermId xmlns="http://schemas.microsoft.com/office/infopath/2007/PartnerControls">0d52dcea-1748-4820-ba1f-4f835524bb40</TermId>
        </TermInfo>
      </Terms>
    </f31cc5a97c3d4541b50f12003fa2f83b>
    <TaxCatchAll xmlns="fc2a5483-2d63-41d3-94e6-e69005c6594b">
      <Value>75</Value>
    </TaxCatchAll>
    <Documentveld xmlns="fc2a5483-2d63-41d3-94e6-e69005c6594b">Ja</Documentveld>
    <IPM_x0020_Projectfase xmlns="fc2a5483-2d63-41d3-94e6-e69005c6594b">Verkenningsfase</IPM_x0020_Projectfase>
    <_dlc_DocId xmlns="fc2a5483-2d63-41d3-94e6-e69005c6594b">2021PP-1914936201-6146</_dlc_DocId>
    <_dlc_DocIdUrl xmlns="fc2a5483-2d63-41d3-94e6-e69005c6594b">
      <Url>https://projectenplatform.wsrl.nl/sites/sc01/100489/_layouts/15/DocIdRedir.aspx?ID=2021PP-1914936201-6146</Url>
      <Description>2021PP-1914936201-6146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2b53a4ba-ed7c-41cc-be61-a592c74e744a" ContentTypeId="0x0101" PreviousValue="false"/>
</file>

<file path=customXml/itemProps1.xml><?xml version="1.0" encoding="utf-8"?>
<ds:datastoreItem xmlns:ds="http://schemas.openxmlformats.org/officeDocument/2006/customXml" ds:itemID="{27DD07FF-0EFE-4B4A-8649-9D971FE7B8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2a5483-2d63-41d3-94e6-e69005c659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470C6A-98C0-46A8-81C3-336E54AA811F}">
  <ds:schemaRefs>
    <ds:schemaRef ds:uri="http://purl.org/dc/dcmitype/"/>
    <ds:schemaRef ds:uri="fc2a5483-2d63-41d3-94e6-e69005c6594b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EC3D2EF-E762-4F49-B51B-69B55F1E816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2C2B23B-6A52-485D-A058-9358337B4A56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921178E3-085D-4EA4-869E-B74BF4B6196B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1. sjabloon waterveiligheid</Template>
  <TotalTime>4740</TotalTime>
  <Words>286</Words>
  <Application>Microsoft Office PowerPoint</Application>
  <PresentationFormat>Diavoorstelling (16:9)</PresentationFormat>
  <Paragraphs>73</Paragraphs>
  <Slides>18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MS PGothic</vt:lpstr>
      <vt:lpstr>MS PGothic</vt:lpstr>
      <vt:lpstr>Arial</vt:lpstr>
      <vt:lpstr>Calibri</vt:lpstr>
      <vt:lpstr>WR-052-14_PPoint_16-9_1</vt:lpstr>
      <vt:lpstr>Partiële Dijkversterking SAFE Streefkerk – Ameide – fort Everdingen</vt:lpstr>
      <vt:lpstr>1a. Dijkzone</vt:lpstr>
      <vt:lpstr>1b. Hoogtekaart</vt:lpstr>
      <vt:lpstr>1c. Grondopbouw</vt:lpstr>
      <vt:lpstr>Waarop is getoetst? </vt:lpstr>
      <vt:lpstr>Hoogte</vt:lpstr>
      <vt:lpstr>Piping</vt:lpstr>
      <vt:lpstr>Macrostabiliteit</vt:lpstr>
      <vt:lpstr>Toets piping</vt:lpstr>
      <vt:lpstr>Toets macrostabiliteit </vt:lpstr>
      <vt:lpstr>Hoogte</vt:lpstr>
      <vt:lpstr>Hoe kunnen we dit oplossen? </vt:lpstr>
      <vt:lpstr>Kansrijk Alternatief 2</vt:lpstr>
      <vt:lpstr>PowerPoint-presentatie</vt:lpstr>
      <vt:lpstr>Kansrijk Alternatief 3</vt:lpstr>
      <vt:lpstr>PowerPoint-presentatie</vt:lpstr>
      <vt:lpstr>PowerPoint-presentatie</vt:lpstr>
      <vt:lpstr>Partiële Dijkversterking SAFE Streefkerk – Ameide – fort Everdingen</vt:lpstr>
    </vt:vector>
  </TitlesOfParts>
  <Company>Waterschap Rivierenland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Presentaties bewoners en cultuurhistorie&amp;natuur</dc:title>
  <dc:creator>Kessel, Adrie van</dc:creator>
  <cp:lastModifiedBy>Elteren, Anita van</cp:lastModifiedBy>
  <cp:revision>375</cp:revision>
  <cp:lastPrinted>2020-01-30T08:41:11Z</cp:lastPrinted>
  <dcterms:created xsi:type="dcterms:W3CDTF">2019-12-02T15:00:22Z</dcterms:created>
  <dcterms:modified xsi:type="dcterms:W3CDTF">2021-07-07T10:48:56Z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f08ec5-d6d9-4227-8387-ccbfcb3632c4_Enabled">
    <vt:lpwstr>true</vt:lpwstr>
  </property>
  <property fmtid="{D5CDD505-2E9C-101B-9397-08002B2CF9AE}" pid="3" name="MSIP_Label_43f08ec5-d6d9-4227-8387-ccbfcb3632c4_SetDate">
    <vt:lpwstr>2021-04-20T11:19:00Z</vt:lpwstr>
  </property>
  <property fmtid="{D5CDD505-2E9C-101B-9397-08002B2CF9AE}" pid="4" name="MSIP_Label_43f08ec5-d6d9-4227-8387-ccbfcb3632c4_Method">
    <vt:lpwstr>Standard</vt:lpwstr>
  </property>
  <property fmtid="{D5CDD505-2E9C-101B-9397-08002B2CF9AE}" pid="5" name="MSIP_Label_43f08ec5-d6d9-4227-8387-ccbfcb3632c4_Name">
    <vt:lpwstr>Sweco Restricted</vt:lpwstr>
  </property>
  <property fmtid="{D5CDD505-2E9C-101B-9397-08002B2CF9AE}" pid="6" name="MSIP_Label_43f08ec5-d6d9-4227-8387-ccbfcb3632c4_SiteId">
    <vt:lpwstr>b7872ef0-9a00-4c18-8a4a-c7d25c778a9e</vt:lpwstr>
  </property>
  <property fmtid="{D5CDD505-2E9C-101B-9397-08002B2CF9AE}" pid="7" name="MSIP_Label_43f08ec5-d6d9-4227-8387-ccbfcb3632c4_ActionId">
    <vt:lpwstr>8516322c-deae-4e5d-ab1b-851904d0740a</vt:lpwstr>
  </property>
  <property fmtid="{D5CDD505-2E9C-101B-9397-08002B2CF9AE}" pid="8" name="MSIP_Label_43f08ec5-d6d9-4227-8387-ccbfcb3632c4_ContentBits">
    <vt:lpwstr>0</vt:lpwstr>
  </property>
  <property fmtid="{D5CDD505-2E9C-101B-9397-08002B2CF9AE}" pid="9" name="ContentTypeId">
    <vt:lpwstr>0x0101009D0970FF489FAC4B8DF1C096DD59E58C</vt:lpwstr>
  </property>
  <property fmtid="{D5CDD505-2E9C-101B-9397-08002B2CF9AE}" pid="10" name="Hoofdproduct DV">
    <vt:lpwstr>75;#4.3 Publieksparticipatie en -communicatie|0d52dcea-1748-4820-ba1f-4f835524bb40</vt:lpwstr>
  </property>
  <property fmtid="{D5CDD505-2E9C-101B-9397-08002B2CF9AE}" pid="11" name="Kopie Documentgroep">
    <vt:lpwstr>431 Participatie- en Communicatieplan</vt:lpwstr>
  </property>
  <property fmtid="{D5CDD505-2E9C-101B-9397-08002B2CF9AE}" pid="12" name="_dlc_DocIdItemGuid">
    <vt:lpwstr>e9312eea-2053-43fe-8b16-eb8bd1a87477</vt:lpwstr>
  </property>
  <property fmtid="{D5CDD505-2E9C-101B-9397-08002B2CF9AE}" pid="13" name="_docset_NoMedatataSyncRequired">
    <vt:lpwstr>False</vt:lpwstr>
  </property>
</Properties>
</file>