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20000"/>
      </a:spcBef>
      <a:spcAft>
        <a:spcPct val="0"/>
      </a:spcAft>
      <a:buClr>
        <a:srgbClr val="FF0033"/>
      </a:buClr>
      <a:buFont typeface="Arial" charset="0"/>
      <a:defRPr sz="32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33"/>
      </a:buClr>
      <a:buFont typeface="Arial" charset="0"/>
      <a:defRPr sz="32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33"/>
      </a:buClr>
      <a:buFont typeface="Arial" charset="0"/>
      <a:defRPr sz="32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33"/>
      </a:buClr>
      <a:buFont typeface="Arial" charset="0"/>
      <a:defRPr sz="32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33"/>
      </a:buClr>
      <a:buFont typeface="Arial" charset="0"/>
      <a:defRPr sz="32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B8"/>
    <a:srgbClr val="003399"/>
    <a:srgbClr val="FF0033"/>
    <a:srgbClr val="C1001F"/>
    <a:srgbClr val="CC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95" autoAdjust="0"/>
  </p:normalViewPr>
  <p:slideViewPr>
    <p:cSldViewPr>
      <p:cViewPr varScale="1">
        <p:scale>
          <a:sx n="110" d="100"/>
          <a:sy n="110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Powerpintsjablo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26988"/>
            <a:ext cx="91598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8134350" cy="1470025"/>
          </a:xfrm>
          <a:solidFill>
            <a:schemeClr val="bg1"/>
          </a:solidFill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20477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359732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092325" cy="5386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19113" y="274638"/>
            <a:ext cx="6129337" cy="5386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653923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448678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250939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19113" y="1600200"/>
            <a:ext cx="4110037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111625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720658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209876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053967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5117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41987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093638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owerpintsjabloon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274638"/>
            <a:ext cx="83740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1600200"/>
            <a:ext cx="8374062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8388350" y="6453188"/>
            <a:ext cx="6477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fld id="{F4E507D3-00CF-4145-BA25-08C548091C7E}" type="slidenum">
              <a:rPr lang="nl-NL" sz="1600" b="0">
                <a:solidFill>
                  <a:srgbClr val="0058B8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nl-NL" sz="1600" b="0">
              <a:solidFill>
                <a:srgbClr val="0058B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8B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8B8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8B8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8B8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8B8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8B8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8B8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8B8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8B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Font typeface="Arial" charset="0"/>
        <a:buChar char="}"/>
        <a:defRPr sz="3200">
          <a:solidFill>
            <a:srgbClr val="0058B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–"/>
        <a:defRPr sz="2800">
          <a:solidFill>
            <a:srgbClr val="0058B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400">
          <a:solidFill>
            <a:srgbClr val="0058B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–"/>
        <a:defRPr sz="2000">
          <a:solidFill>
            <a:srgbClr val="0058B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»"/>
        <a:defRPr sz="2000">
          <a:solidFill>
            <a:srgbClr val="0058B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»"/>
        <a:defRPr sz="2000">
          <a:solidFill>
            <a:srgbClr val="0058B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»"/>
        <a:defRPr sz="2000">
          <a:solidFill>
            <a:srgbClr val="0058B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»"/>
        <a:defRPr sz="2000">
          <a:solidFill>
            <a:srgbClr val="0058B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»"/>
        <a:defRPr sz="2000">
          <a:solidFill>
            <a:srgbClr val="0058B8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8748712" cy="1628775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/>
            <a:r>
              <a:rPr lang="nl-NL" dirty="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50AB70F3-8AC0-B041-3B30-FFD7F153F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5" r="7929"/>
          <a:stretch/>
        </p:blipFill>
        <p:spPr>
          <a:xfrm>
            <a:off x="3707904" y="1628800"/>
            <a:ext cx="5132681" cy="3960440"/>
          </a:xfrm>
          <a:prstGeom prst="rect">
            <a:avLst/>
          </a:prstGeom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xmlns="" id="{DAD35565-79FA-745E-7CC1-174ED0CE15F3}"/>
              </a:ext>
            </a:extLst>
          </p:cNvPr>
          <p:cNvSpPr txBox="1">
            <a:spLocks/>
          </p:cNvSpPr>
          <p:nvPr/>
        </p:nvSpPr>
        <p:spPr bwMode="auto">
          <a:xfrm>
            <a:off x="424332" y="1772816"/>
            <a:ext cx="3288497" cy="120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Font typeface="Arial" charset="0"/>
              <a:buChar char="}"/>
              <a:defRPr sz="3200">
                <a:solidFill>
                  <a:srgbClr val="0058B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–"/>
              <a:defRPr sz="2800">
                <a:solidFill>
                  <a:srgbClr val="0058B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0058B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–"/>
              <a:defRPr sz="2000">
                <a:solidFill>
                  <a:srgbClr val="0058B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sz="1600" b="0" kern="0" dirty="0"/>
              <a:t>Fundament omgevingsvisie vastgesteld als voorgenomen beleid door 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0" kern="0" dirty="0"/>
              <a:t>Hiernaast zie je voorkeursgebieden grootschalige windenergie van de provincie.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6EA5453A-F06F-6767-F71D-F1FCB70C3ADC}"/>
              </a:ext>
            </a:extLst>
          </p:cNvPr>
          <p:cNvSpPr/>
          <p:nvPr/>
        </p:nvSpPr>
        <p:spPr>
          <a:xfrm>
            <a:off x="5292080" y="3717032"/>
            <a:ext cx="893491" cy="9587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0063AB1E-D31F-FFE9-7D25-02BBFD2F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274638"/>
            <a:ext cx="8374062" cy="1143000"/>
          </a:xfrm>
        </p:spPr>
        <p:txBody>
          <a:bodyPr/>
          <a:lstStyle/>
          <a:p>
            <a:r>
              <a:rPr lang="nl-NL" dirty="0"/>
              <a:t>Samenhang met fundament Omgevingsvisie Provincie</a:t>
            </a:r>
          </a:p>
        </p:txBody>
      </p:sp>
    </p:spTree>
    <p:extLst>
      <p:ext uri="{BB962C8B-B14F-4D97-AF65-F5344CB8AC3E}">
        <p14:creationId xmlns:p14="http://schemas.microsoft.com/office/powerpoint/2010/main" val="424451660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4D58D0-0FB0-97A1-3B69-3B71E319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xmlns="" id="{852D0FC0-BB34-D791-13D4-9E95144EAF78}"/>
              </a:ext>
            </a:extLst>
          </p:cNvPr>
          <p:cNvSpPr txBox="1">
            <a:spLocks/>
          </p:cNvSpPr>
          <p:nvPr/>
        </p:nvSpPr>
        <p:spPr bwMode="auto">
          <a:xfrm>
            <a:off x="539552" y="1844824"/>
            <a:ext cx="8748464" cy="276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Font typeface="Arial" charset="0"/>
              <a:buChar char="}"/>
              <a:defRPr sz="3200">
                <a:solidFill>
                  <a:srgbClr val="0058B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–"/>
              <a:defRPr sz="2800">
                <a:solidFill>
                  <a:srgbClr val="0058B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0058B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–"/>
              <a:defRPr sz="2000">
                <a:solidFill>
                  <a:srgbClr val="0058B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nl-NL" sz="1600" b="0" kern="0" dirty="0" smtClean="0"/>
              <a:t>1. Als </a:t>
            </a:r>
            <a:r>
              <a:rPr lang="nl-NL" sz="1600" b="0" kern="0" dirty="0"/>
              <a:t>we geen keuze maken, ligt de regie bij andere partijen (o.a. ontwikkelaars/ </a:t>
            </a:r>
            <a:r>
              <a:rPr lang="nl-NL" sz="1600" b="0" kern="0" dirty="0" smtClean="0"/>
              <a:t>	provincie)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0" kern="0" dirty="0"/>
              <a:t>Provincie moet een verzoek om PIP in behandeling nemen (o.b.v. Energiewet) &amp; toetsen aan haar vastgestelde kaders (ruimtelijk, lokale zeggenschap)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nl-NL" sz="1600" b="0" kern="0" dirty="0" smtClean="0"/>
              <a:t>2. Als </a:t>
            </a:r>
            <a:r>
              <a:rPr lang="nl-NL" sz="1600" b="0" kern="0" dirty="0"/>
              <a:t>we de keuze voor regie maken, hebben we invloed (binnen kaders) op: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0" kern="0" dirty="0"/>
              <a:t>Ruimtelijke ordening (bijv. samenhang met andere opgaven/integrale benadering)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0" kern="0" dirty="0"/>
              <a:t>Ruimtelijke kwaliteit (bijv. Afstandsnormen, gebiedsproces)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0" kern="0" dirty="0"/>
              <a:t>Lokaaleigendom (bijv., 50 of 100% lokaaleigendom)</a:t>
            </a:r>
          </a:p>
          <a:p>
            <a:pPr fontAlgn="auto">
              <a:spcAft>
                <a:spcPts val="0"/>
              </a:spcAft>
              <a:defRPr/>
            </a:pPr>
            <a:endParaRPr lang="nl-NL" sz="1800" b="0" kern="0" dirty="0"/>
          </a:p>
        </p:txBody>
      </p:sp>
    </p:spTree>
    <p:extLst>
      <p:ext uri="{BB962C8B-B14F-4D97-AF65-F5344CB8AC3E}">
        <p14:creationId xmlns:p14="http://schemas.microsoft.com/office/powerpoint/2010/main" val="25971116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722101F-F197-7D28-B8BE-D73DEC1E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51" y="53974"/>
            <a:ext cx="8374062" cy="1143000"/>
          </a:xfrm>
        </p:spPr>
        <p:txBody>
          <a:bodyPr/>
          <a:lstStyle/>
          <a:p>
            <a:r>
              <a:rPr lang="nl-NL" dirty="0"/>
              <a:t>Zoekgebied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642C888-C514-48A8-9FD7-852D1079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68" y="908720"/>
            <a:ext cx="8374062" cy="4060825"/>
          </a:xfrm>
        </p:spPr>
        <p:txBody>
          <a:bodyPr/>
          <a:lstStyle/>
          <a:p>
            <a:pPr marL="0" indent="0">
              <a:buNone/>
            </a:pPr>
            <a:r>
              <a:rPr lang="nl-NL" sz="1600" dirty="0"/>
              <a:t>Technische verkenning RES-regio Twente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EF472B0-41E6-826B-CFCE-ACA504D91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91601"/>
            <a:ext cx="257523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669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1065BB-2EE7-CFD2-671C-9BCBEE4DB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Belemmerende factoren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65C19F3-E636-9DB4-24E9-2D440A242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600" dirty="0"/>
              <a:t>W</a:t>
            </a:r>
            <a:r>
              <a:rPr lang="nl-NL" sz="1600" dirty="0" smtClean="0"/>
              <a:t>aterwinning </a:t>
            </a:r>
            <a:r>
              <a:rPr lang="nl-NL" sz="1600" dirty="0"/>
              <a:t>en laagvliegroute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14000"/>
            <a:ext cx="3643298" cy="33027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59722"/>
            <a:ext cx="2867552" cy="33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45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231C1F4-1B80-64D1-A2EA-C8558AD5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Voorlopig indicatief zoekgebied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F2404A2-4724-E34D-B949-7F97DC1B2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27" y="1196752"/>
            <a:ext cx="4024233" cy="4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282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7572DA-D1C5-91CD-1749-8D53B1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374062" cy="1143000"/>
          </a:xfrm>
        </p:spPr>
        <p:txBody>
          <a:bodyPr/>
          <a:lstStyle/>
          <a:p>
            <a:r>
              <a:rPr lang="nl-NL" dirty="0"/>
              <a:t>Totstandkoming op basis van: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4624F90A-9BF7-FFBF-7B8A-248370D5C1C1}"/>
              </a:ext>
            </a:extLst>
          </p:cNvPr>
          <p:cNvSpPr txBox="1"/>
          <p:nvPr/>
        </p:nvSpPr>
        <p:spPr>
          <a:xfrm>
            <a:off x="539552" y="980728"/>
            <a:ext cx="7056784" cy="365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Afstand tot de kernen is voldoende groot</a:t>
            </a:r>
            <a:endParaRPr lang="nl-NL" sz="1600" dirty="0">
              <a:solidFill>
                <a:srgbClr val="0058B8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grote van het zoekgebied (580hectare)</a:t>
            </a:r>
            <a:endParaRPr lang="nl-NL" sz="1600" dirty="0">
              <a:solidFill>
                <a:srgbClr val="0058B8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nabijheid van infrastructurele werken</a:t>
            </a:r>
            <a:endParaRPr lang="nl-NL" sz="1600" dirty="0">
              <a:solidFill>
                <a:srgbClr val="0058B8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Relatief dun bevolkt gebied</a:t>
            </a:r>
            <a:endParaRPr lang="nl-NL" sz="1600" dirty="0">
              <a:solidFill>
                <a:srgbClr val="0058B8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Het open karakter van het gebied</a:t>
            </a:r>
            <a:endParaRPr lang="nl-NL" sz="1600" dirty="0">
              <a:solidFill>
                <a:srgbClr val="0058B8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Systeem efficiëntie voordelen</a:t>
            </a:r>
            <a:endParaRPr lang="nl-NL" sz="1600" dirty="0">
              <a:solidFill>
                <a:srgbClr val="0058B8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Ontstaan door ruilverkaveling en daardoor beperkte cultuurhistorische waarde</a:t>
            </a:r>
            <a:endParaRPr lang="nl-NL" sz="1600" dirty="0">
              <a:solidFill>
                <a:srgbClr val="0058B8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Nabijheid van bedrijventerrein Het </a:t>
            </a:r>
            <a:r>
              <a:rPr lang="nl-NL" sz="1600" dirty="0" err="1">
                <a:solidFill>
                  <a:srgbClr val="0058B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Lochter</a:t>
            </a:r>
            <a:r>
              <a:rPr lang="nl-NL" sz="1600" dirty="0">
                <a:solidFill>
                  <a:srgbClr val="0058B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(afname elektra)</a:t>
            </a:r>
            <a:endParaRPr lang="nl-NL" sz="1600" dirty="0">
              <a:solidFill>
                <a:srgbClr val="0058B8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aanwezigheid van een 380 KV leiding</a:t>
            </a:r>
            <a:endParaRPr lang="nl-NL" sz="1600" dirty="0">
              <a:solidFill>
                <a:srgbClr val="0058B8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aanwezigheid van hoogspanningsmasten</a:t>
            </a:r>
            <a:endParaRPr lang="nl-NL" sz="1600" dirty="0">
              <a:solidFill>
                <a:srgbClr val="0058B8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291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1EE9A8-0B41-89C3-C999-E0F4291F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nu verder?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9C3779E2-9A62-D4C6-E30E-A14503C45BF0}"/>
              </a:ext>
            </a:extLst>
          </p:cNvPr>
          <p:cNvSpPr txBox="1"/>
          <p:nvPr/>
        </p:nvSpPr>
        <p:spPr>
          <a:xfrm>
            <a:off x="1043608" y="1787974"/>
            <a:ext cx="7200800" cy="2399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Hoe verder</a:t>
            </a:r>
            <a:endParaRPr lang="nl-NL" sz="1600" dirty="0">
              <a:solidFill>
                <a:srgbClr val="0058B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16 mei informatieronde gemeenteraad (inspreekrecht)</a:t>
            </a:r>
            <a:endParaRPr lang="nl-NL" sz="1600" dirty="0">
              <a:solidFill>
                <a:srgbClr val="0058B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juni besluitvorming gemeenteraad voorlopig zoekgebied en uitgangspunten voorgenomen </a:t>
            </a:r>
            <a:r>
              <a:rPr lang="nl-NL" sz="1600" dirty="0" smtClean="0">
                <a:solidFill>
                  <a:srgbClr val="0058B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windbeleid, waaronder het streven naar 100% lokaal eigendom</a:t>
            </a:r>
            <a:endParaRPr lang="nl-NL" sz="1600" dirty="0">
              <a:solidFill>
                <a:srgbClr val="0058B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 de zomer invulling aan het participatieproces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8B8"/>
                </a:solidFill>
                <a:latin typeface="+mj-lt"/>
                <a:cs typeface="Times New Roman" panose="02020603050405020304" pitchFamily="18" charset="0"/>
              </a:rPr>
              <a:t>Definitief windbeleid in </a:t>
            </a:r>
            <a:r>
              <a:rPr lang="nl-NL" sz="1600" dirty="0" smtClean="0">
                <a:solidFill>
                  <a:srgbClr val="0058B8"/>
                </a:solidFill>
                <a:latin typeface="+mj-lt"/>
                <a:cs typeface="Times New Roman" panose="02020603050405020304" pitchFamily="18" charset="0"/>
              </a:rPr>
              <a:t>december </a:t>
            </a:r>
            <a:r>
              <a:rPr lang="nl-NL" sz="1600" dirty="0">
                <a:solidFill>
                  <a:srgbClr val="0058B8"/>
                </a:solidFill>
                <a:latin typeface="+mj-lt"/>
                <a:cs typeface="Times New Roman" panose="02020603050405020304" pitchFamily="18" charset="0"/>
              </a:rPr>
              <a:t>2023</a:t>
            </a:r>
            <a:endParaRPr lang="nl-NL" sz="1600" dirty="0">
              <a:solidFill>
                <a:srgbClr val="005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798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276872"/>
            <a:ext cx="8374062" cy="1143000"/>
          </a:xfrm>
        </p:spPr>
        <p:txBody>
          <a:bodyPr/>
          <a:lstStyle/>
          <a:p>
            <a:pPr eaLnBrk="1" hangingPunct="1"/>
            <a:r>
              <a:rPr lang="nl-NL" dirty="0"/>
              <a:t>Regie op grootschalige windenergie of niet?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Terugblik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4F55F54F-9617-9C69-422C-0C2444ED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54" y="1628799"/>
            <a:ext cx="8717246" cy="37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147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Opgave gemeente Wierden</a:t>
            </a:r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xmlns="" id="{C9A846B6-2AFA-494B-9AC4-A4F72630152C}"/>
              </a:ext>
            </a:extLst>
          </p:cNvPr>
          <p:cNvSpPr>
            <a:spLocks noGrp="1"/>
          </p:cNvSpPr>
          <p:nvPr/>
        </p:nvSpPr>
        <p:spPr bwMode="auto">
          <a:xfrm>
            <a:off x="519113" y="2132856"/>
            <a:ext cx="8514556" cy="27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F9486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F9486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700" dirty="0">
                <a:solidFill>
                  <a:srgbClr val="0058B8"/>
                </a:solidFill>
                <a:latin typeface="+mn-lt"/>
                <a:sym typeface="Wingdings" panose="05000000000000000000" pitchFamily="2" charset="2"/>
              </a:rPr>
              <a:t>Gemeente Wierden wekt 56 </a:t>
            </a:r>
            <a:r>
              <a:rPr lang="nl-NL" sz="1700" dirty="0" err="1">
                <a:solidFill>
                  <a:srgbClr val="0058B8"/>
                </a:solidFill>
                <a:latin typeface="+mn-lt"/>
                <a:sym typeface="Wingdings" panose="05000000000000000000" pitchFamily="2" charset="2"/>
              </a:rPr>
              <a:t>GWh</a:t>
            </a:r>
            <a:r>
              <a:rPr lang="nl-NL" sz="1700" dirty="0">
                <a:solidFill>
                  <a:srgbClr val="0058B8"/>
                </a:solidFill>
                <a:latin typeface="+mn-lt"/>
                <a:sym typeface="Wingdings" panose="05000000000000000000" pitchFamily="2" charset="2"/>
              </a:rPr>
              <a:t> duurzame energie op in 2030. Als inbreng voor het RES totaal van 1,5 </a:t>
            </a:r>
            <a:r>
              <a:rPr lang="nl-NL" sz="1700" dirty="0" err="1">
                <a:solidFill>
                  <a:srgbClr val="0058B8"/>
                </a:solidFill>
                <a:latin typeface="+mn-lt"/>
                <a:sym typeface="Wingdings" panose="05000000000000000000" pitchFamily="2" charset="2"/>
              </a:rPr>
              <a:t>TWh</a:t>
            </a:r>
            <a:r>
              <a:rPr lang="nl-NL" sz="1700" dirty="0">
                <a:solidFill>
                  <a:srgbClr val="0058B8"/>
                </a:solidFill>
                <a:latin typeface="+mn-lt"/>
                <a:sym typeface="Wingdings" panose="05000000000000000000" pitchFamily="2" charset="2"/>
              </a:rPr>
              <a:t>.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700" dirty="0">
                <a:solidFill>
                  <a:srgbClr val="0058B8"/>
                </a:solidFill>
                <a:latin typeface="+mn-lt"/>
                <a:sym typeface="Wingdings" panose="05000000000000000000" pitchFamily="2" charset="2"/>
              </a:rPr>
              <a:t>Waarbij wij gekozen hebben voor zon op land 50ha en zon op daken 20ha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700" dirty="0">
                <a:solidFill>
                  <a:srgbClr val="0058B8"/>
                </a:solidFill>
                <a:latin typeface="+mn-lt"/>
                <a:sym typeface="Wingdings" panose="05000000000000000000" pitchFamily="2" charset="2"/>
              </a:rPr>
              <a:t>Regionale verhouding zon/wind 40% / 60% is het streven.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700" dirty="0">
                <a:solidFill>
                  <a:srgbClr val="0058B8"/>
                </a:solidFill>
                <a:latin typeface="+mn-lt"/>
                <a:sym typeface="Wingdings" panose="05000000000000000000" pitchFamily="2" charset="2"/>
              </a:rPr>
              <a:t>1 Juli 2023 zijn zoek-/ uitsluitingsgebieden bestuurlijk vastgesteld.</a:t>
            </a:r>
            <a:endParaRPr lang="nl-NL" sz="1700" dirty="0">
              <a:solidFill>
                <a:srgbClr val="0058B8"/>
              </a:solidFill>
              <a:latin typeface="+mn-lt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700" dirty="0">
                <a:solidFill>
                  <a:srgbClr val="0058B8"/>
                </a:solidFill>
                <a:latin typeface="+mn-lt"/>
                <a:sym typeface="Wingdings" panose="05000000000000000000" pitchFamily="2" charset="2"/>
              </a:rPr>
              <a:t>De maatschappelijke kosten van het netwerk gaan we beperken door het netwerk zo efficiënt mogelijk in te zetten.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700" dirty="0">
                <a:solidFill>
                  <a:srgbClr val="0058B8"/>
                </a:solidFill>
                <a:latin typeface="+mn-lt"/>
                <a:sym typeface="Wingdings" panose="05000000000000000000" pitchFamily="2" charset="2"/>
              </a:rPr>
              <a:t>Minimaal 50% lokaal eigendom bij grootschalige opwek op </a:t>
            </a:r>
            <a:r>
              <a:rPr lang="nl-NL" sz="1700" dirty="0" smtClean="0">
                <a:solidFill>
                  <a:srgbClr val="0058B8"/>
                </a:solidFill>
                <a:latin typeface="+mn-lt"/>
                <a:sym typeface="Wingdings" panose="05000000000000000000" pitchFamily="2" charset="2"/>
              </a:rPr>
              <a:t>land</a:t>
            </a:r>
            <a:endParaRPr lang="nl-NL" sz="1700" dirty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700" dirty="0">
                <a:solidFill>
                  <a:srgbClr val="0058B8"/>
                </a:solidFill>
                <a:latin typeface="+mn-lt"/>
                <a:sym typeface="Wingdings" panose="05000000000000000000" pitchFamily="2" charset="2"/>
              </a:rPr>
              <a:t>We werken aan gebiedsgerichte aanpak en overleggen met onze buurgemeenten. </a:t>
            </a:r>
          </a:p>
          <a:p>
            <a:pPr fontAlgn="auto">
              <a:spcAft>
                <a:spcPts val="0"/>
              </a:spcAft>
              <a:defRPr/>
            </a:pPr>
            <a:endParaRPr lang="nl-NL" dirty="0">
              <a:solidFill>
                <a:srgbClr val="0058B8"/>
              </a:solidFill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00254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Samenhang met andere opgaven</a:t>
            </a:r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xmlns="" id="{3E95A023-546F-ACCB-53EB-EA0FD0578D11}"/>
              </a:ext>
            </a:extLst>
          </p:cNvPr>
          <p:cNvSpPr txBox="1">
            <a:spLocks/>
          </p:cNvSpPr>
          <p:nvPr/>
        </p:nvSpPr>
        <p:spPr bwMode="auto">
          <a:xfrm>
            <a:off x="502340" y="1772816"/>
            <a:ext cx="8534156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Font typeface="Arial" charset="0"/>
              <a:buChar char="}"/>
              <a:defRPr sz="3200">
                <a:solidFill>
                  <a:srgbClr val="0058B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–"/>
              <a:defRPr sz="2800">
                <a:solidFill>
                  <a:srgbClr val="0058B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0058B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–"/>
              <a:defRPr sz="2000">
                <a:solidFill>
                  <a:srgbClr val="0058B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0" kern="0" dirty="0"/>
              <a:t>De grootschalige opwek van duurzame elektriciteit staat in directe relatie met andere grote opgaven: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0" kern="0" dirty="0" smtClean="0"/>
              <a:t>Provinciaal Programma Landelijk gebied (landbouw, sociaal economisch perspectief, natuur, klimaat </a:t>
            </a:r>
            <a:r>
              <a:rPr lang="nl-NL" sz="1600" b="0" kern="0" smtClean="0"/>
              <a:t>en water)</a:t>
            </a:r>
            <a:endParaRPr lang="nl-NL" sz="1600" b="0" kern="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0" kern="0" dirty="0"/>
              <a:t>Warmtetransitie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0" kern="0" dirty="0"/>
              <a:t>Leefbaarheid platteland 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0" kern="0" dirty="0" smtClean="0"/>
              <a:t>Plannen </a:t>
            </a:r>
            <a:r>
              <a:rPr lang="nl-NL" sz="1600" b="0" kern="0" dirty="0"/>
              <a:t>woningbouw/bedrijventerreinen 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0" kern="0" dirty="0"/>
              <a:t>Toename elektriciteitsvraag </a:t>
            </a:r>
            <a:r>
              <a:rPr lang="nl-NL" sz="1600" b="0" kern="0" dirty="0" smtClean="0"/>
              <a:t>en opwek (netcongestie)</a:t>
            </a:r>
            <a:endParaRPr lang="nl-NL" sz="1600" b="0" kern="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0" kern="0" dirty="0"/>
              <a:t>Deze concurreren om ruimte, maar kunnen elkaar ook versterken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0" kern="0" dirty="0"/>
              <a:t>Dit vereist een ruimtelijke en integrale aanpak</a:t>
            </a:r>
          </a:p>
        </p:txBody>
      </p:sp>
    </p:spTree>
    <p:extLst>
      <p:ext uri="{BB962C8B-B14F-4D97-AF65-F5344CB8AC3E}">
        <p14:creationId xmlns:p14="http://schemas.microsoft.com/office/powerpoint/2010/main" val="14559657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Waar staan we nu?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BB8B7A45-5DDB-6DB1-5EE3-DA869F317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31" y="1484784"/>
            <a:ext cx="8686875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Font typeface="Arial" charset="0"/>
              <a:buChar char="}"/>
              <a:defRPr sz="3200">
                <a:solidFill>
                  <a:srgbClr val="0058B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–"/>
              <a:defRPr sz="2800">
                <a:solidFill>
                  <a:srgbClr val="0058B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0058B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–"/>
              <a:defRPr sz="2000">
                <a:solidFill>
                  <a:srgbClr val="0058B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1600" b="0" kern="0" dirty="0"/>
              <a:t>1 </a:t>
            </a:r>
            <a:r>
              <a:rPr lang="nl-NL" altLang="nl-NL" sz="1600" b="0" kern="0" dirty="0" smtClean="0"/>
              <a:t>Juli </a:t>
            </a:r>
            <a:r>
              <a:rPr lang="nl-NL" altLang="nl-NL" sz="1600" b="0" kern="0" dirty="0"/>
              <a:t>2023 is de </a:t>
            </a:r>
            <a:r>
              <a:rPr lang="nl-NL" altLang="nl-NL" sz="1600" b="0" kern="0" dirty="0" smtClean="0"/>
              <a:t>provinciale deadline </a:t>
            </a:r>
            <a:r>
              <a:rPr lang="nl-NL" altLang="nl-NL" sz="1600" b="0" kern="0" dirty="0"/>
              <a:t>voor het vaststellen van zoekgebieden voor grootschalige windenergie.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1600" b="0" kern="0" dirty="0"/>
              <a:t>In </a:t>
            </a:r>
            <a:r>
              <a:rPr lang="nl-NL" altLang="nl-NL" sz="1600" b="0" kern="0" dirty="0" smtClean="0"/>
              <a:t>2020 </a:t>
            </a:r>
            <a:r>
              <a:rPr lang="nl-NL" altLang="nl-NL" sz="1600" b="0" kern="0" dirty="0"/>
              <a:t>vastgestelde afwegingskader zon op land on-</a:t>
            </a:r>
            <a:r>
              <a:rPr lang="nl-NL" altLang="nl-NL" sz="1600" b="0" kern="0" dirty="0" err="1"/>
              <a:t>hold</a:t>
            </a:r>
            <a:r>
              <a:rPr lang="nl-NL" altLang="nl-NL" sz="1600" b="0" kern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1600" b="0" kern="0" dirty="0"/>
              <a:t>De regionale afspraak om te streven naar 40% zon en 60% </a:t>
            </a:r>
            <a:r>
              <a:rPr lang="nl-NL" altLang="nl-NL" sz="1600" b="0" kern="0" dirty="0" smtClean="0"/>
              <a:t>wind </a:t>
            </a:r>
            <a:r>
              <a:rPr lang="nl-NL" altLang="nl-NL" sz="1600" b="0" kern="0" dirty="0"/>
              <a:t>loopt achter, waardoor de druk op het netwerk </a:t>
            </a:r>
            <a:r>
              <a:rPr lang="nl-NL" altLang="nl-NL" sz="1600" b="0" kern="0" dirty="0" smtClean="0"/>
              <a:t>groot </a:t>
            </a:r>
            <a:r>
              <a:rPr lang="nl-NL" altLang="nl-NL" sz="1600" b="0" kern="0" dirty="0"/>
              <a:t>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1600" b="0" kern="0" dirty="0"/>
              <a:t>De provincie heeft als bevoegd gezag voor grootschalige windenergie (&gt;5MW) haar beleid verduidelijkt in het Provinciaal Programma Energiestrategie.</a:t>
            </a:r>
          </a:p>
        </p:txBody>
      </p:sp>
    </p:spTree>
    <p:extLst>
      <p:ext uri="{BB962C8B-B14F-4D97-AF65-F5344CB8AC3E}">
        <p14:creationId xmlns:p14="http://schemas.microsoft.com/office/powerpoint/2010/main" val="16935207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Als gemeente sta je voor de volgende keuze</a:t>
            </a:r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xmlns="" id="{134F3A16-59F7-10C4-3971-39F24D3E2462}"/>
              </a:ext>
            </a:extLst>
          </p:cNvPr>
          <p:cNvSpPr txBox="1">
            <a:spLocks/>
          </p:cNvSpPr>
          <p:nvPr/>
        </p:nvSpPr>
        <p:spPr bwMode="auto">
          <a:xfrm>
            <a:off x="384675" y="2156172"/>
            <a:ext cx="4176464" cy="254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Font typeface="Arial" charset="0"/>
              <a:buChar char="}"/>
              <a:defRPr sz="3200">
                <a:solidFill>
                  <a:srgbClr val="0058B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–"/>
              <a:defRPr sz="2800">
                <a:solidFill>
                  <a:srgbClr val="0058B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0058B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–"/>
              <a:defRPr sz="2000">
                <a:solidFill>
                  <a:srgbClr val="0058B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endParaRPr lang="nl-NL" b="0" kern="0" dirty="0">
              <a:latin typeface="Myriad Pro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3400" b="0" kern="0" dirty="0"/>
              <a:t>Regie nemen op grootschalige windenergie: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3400" b="0" kern="0" dirty="0"/>
              <a:t>Daarvoor moeten kaders/zoekgebieden worden opgesteld.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3400" b="0" kern="0" dirty="0"/>
              <a:t>Geen regie nemen op grootschalige windenergie &amp; dit aan andere partijen (zoals initiatiefnemers en de provincie) over laten: 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3400" b="0" kern="0" dirty="0"/>
              <a:t>Dit is de huidige situatie als we niks doen.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85DC2F9D-100E-772B-5DEA-2B50474A2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060848"/>
            <a:ext cx="4716016" cy="23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089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5A54E9-C208-B774-8066-D0FB7436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 of geen regie?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18AEFF15-6FAE-68DF-C2FF-1A7C2C8D0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8" y="1628800"/>
            <a:ext cx="8441772" cy="39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638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32C3813-950B-9963-0A74-F7F363FB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Samenhang met fundament Omgevingsvisie Provincie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90B5635-460B-F172-5964-9D0712CD1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159"/>
          <a:stretch/>
        </p:blipFill>
        <p:spPr>
          <a:xfrm>
            <a:off x="4717123" y="1700807"/>
            <a:ext cx="4176052" cy="3492007"/>
          </a:xfrm>
          <a:prstGeom prst="rect">
            <a:avLst/>
          </a:prstGeom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xmlns="" id="{77DDFEE8-36D5-B34F-9B49-CCB7A0037500}"/>
              </a:ext>
            </a:extLst>
          </p:cNvPr>
          <p:cNvSpPr txBox="1">
            <a:spLocks/>
          </p:cNvSpPr>
          <p:nvPr/>
        </p:nvSpPr>
        <p:spPr bwMode="auto">
          <a:xfrm>
            <a:off x="467544" y="1501937"/>
            <a:ext cx="4505727" cy="283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Font typeface="Arial" charset="0"/>
              <a:buChar char="}"/>
              <a:defRPr sz="3200">
                <a:solidFill>
                  <a:srgbClr val="0058B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–"/>
              <a:defRPr sz="2800">
                <a:solidFill>
                  <a:srgbClr val="0058B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0058B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–"/>
              <a:defRPr sz="2000">
                <a:solidFill>
                  <a:srgbClr val="0058B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»"/>
              <a:defRPr sz="2000">
                <a:solidFill>
                  <a:srgbClr val="0058B8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sz="1600" b="0" kern="0" dirty="0"/>
              <a:t>Fundament omgevingsvisie vastgesteld als voorgenomen beleid door 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0" kern="0" dirty="0"/>
              <a:t>Hiernaast zie je indelingen op het gebied van landbouw.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EB0514CA-C9D8-8692-D56E-C1FF4EAE0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1" r="9109" b="6707"/>
          <a:stretch/>
        </p:blipFill>
        <p:spPr>
          <a:xfrm>
            <a:off x="963609" y="2780928"/>
            <a:ext cx="3596551" cy="28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160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owerpointsjabloon gemeente Wierden ZONDER ANIMATIE">
  <a:themeElements>
    <a:clrScheme name="Standaardontwerp Wierd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 Wier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33"/>
          </a:buClr>
          <a:buSzTx/>
          <a:buFont typeface="Arial" charset="0"/>
          <a:buNone/>
          <a:tabLst/>
          <a:defRPr kumimoji="0" lang="nl-NL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33"/>
          </a:buClr>
          <a:buSzTx/>
          <a:buFont typeface="Arial" charset="0"/>
          <a:buNone/>
          <a:tabLst/>
          <a:defRPr kumimoji="0" lang="nl-NL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Wierd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Wierd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Wierd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Wierd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Wierd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Wierd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Wierd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Wierd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Wierd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Wierd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Wierd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Wierd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 gemeente Wierden ZONDER ANIMATIE</Template>
  <TotalTime>220</TotalTime>
  <Words>460</Words>
  <Application>Microsoft Office PowerPoint</Application>
  <PresentationFormat>Diavoorstelling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Powerpointsjabloon gemeente Wierden ZONDER ANIMATIE</vt:lpstr>
      <vt:lpstr> </vt:lpstr>
      <vt:lpstr>Regie op grootschalige windenergie of niet?</vt:lpstr>
      <vt:lpstr>Terugblik</vt:lpstr>
      <vt:lpstr>Opgave gemeente Wierden</vt:lpstr>
      <vt:lpstr>Samenhang met andere opgaven</vt:lpstr>
      <vt:lpstr>Waar staan we nu?</vt:lpstr>
      <vt:lpstr>Als gemeente sta je voor de volgende keuze</vt:lpstr>
      <vt:lpstr>Wel of geen regie?</vt:lpstr>
      <vt:lpstr>Samenhang met fundament Omgevingsvisie Provincie</vt:lpstr>
      <vt:lpstr>Samenhang met fundament Omgevingsvisie Provincie</vt:lpstr>
      <vt:lpstr>Conclusie</vt:lpstr>
      <vt:lpstr>Zoekgebied</vt:lpstr>
      <vt:lpstr>Belemmerende factoren</vt:lpstr>
      <vt:lpstr>Voorlopig indicatief zoekgebied</vt:lpstr>
      <vt:lpstr>Totstandkoming op basis van:</vt:lpstr>
      <vt:lpstr>Hoe nu verder?</vt:lpstr>
    </vt:vector>
  </TitlesOfParts>
  <Company>Gemeente Wierden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w00039</dc:creator>
  <cp:lastModifiedBy>W00163</cp:lastModifiedBy>
  <cp:revision>19</cp:revision>
  <dcterms:created xsi:type="dcterms:W3CDTF">2023-05-02T13:30:53Z</dcterms:created>
  <dcterms:modified xsi:type="dcterms:W3CDTF">2023-05-11T12:41:59Z</dcterms:modified>
</cp:coreProperties>
</file>